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E9_EC0D4DC.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243_72B6CFCA.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206"/>
  </p:notesMasterIdLst>
  <p:sldIdLst>
    <p:sldId id="403" r:id="rId5"/>
    <p:sldId id="417" r:id="rId6"/>
    <p:sldId id="418" r:id="rId7"/>
    <p:sldId id="412" r:id="rId8"/>
    <p:sldId id="415" r:id="rId9"/>
    <p:sldId id="623" r:id="rId10"/>
    <p:sldId id="416" r:id="rId11"/>
    <p:sldId id="428" r:id="rId12"/>
    <p:sldId id="427" r:id="rId13"/>
    <p:sldId id="448" r:id="rId14"/>
    <p:sldId id="447" r:id="rId15"/>
    <p:sldId id="627" r:id="rId16"/>
    <p:sldId id="450" r:id="rId17"/>
    <p:sldId id="449" r:id="rId18"/>
    <p:sldId id="593" r:id="rId19"/>
    <p:sldId id="451" r:id="rId20"/>
    <p:sldId id="594" r:id="rId21"/>
    <p:sldId id="595" r:id="rId22"/>
    <p:sldId id="601" r:id="rId23"/>
    <p:sldId id="596" r:id="rId24"/>
    <p:sldId id="597" r:id="rId25"/>
    <p:sldId id="467" r:id="rId26"/>
    <p:sldId id="625" r:id="rId27"/>
    <p:sldId id="468" r:id="rId28"/>
    <p:sldId id="469" r:id="rId29"/>
    <p:sldId id="470" r:id="rId30"/>
    <p:sldId id="471" r:id="rId31"/>
    <p:sldId id="472" r:id="rId32"/>
    <p:sldId id="626" r:id="rId33"/>
    <p:sldId id="545" r:id="rId34"/>
    <p:sldId id="481" r:id="rId35"/>
    <p:sldId id="419" r:id="rId36"/>
    <p:sldId id="439" r:id="rId37"/>
    <p:sldId id="463" r:id="rId38"/>
    <p:sldId id="609" r:id="rId39"/>
    <p:sldId id="465" r:id="rId40"/>
    <p:sldId id="429" r:id="rId41"/>
    <p:sldId id="431" r:id="rId42"/>
    <p:sldId id="610" r:id="rId43"/>
    <p:sldId id="495" r:id="rId44"/>
    <p:sldId id="546" r:id="rId45"/>
    <p:sldId id="475" r:id="rId46"/>
    <p:sldId id="420" r:id="rId47"/>
    <p:sldId id="582" r:id="rId48"/>
    <p:sldId id="432" r:id="rId49"/>
    <p:sldId id="598" r:id="rId50"/>
    <p:sldId id="599" r:id="rId51"/>
    <p:sldId id="483" r:id="rId52"/>
    <p:sldId id="506" r:id="rId53"/>
    <p:sldId id="507" r:id="rId54"/>
    <p:sldId id="554" r:id="rId55"/>
    <p:sldId id="484" r:id="rId56"/>
    <p:sldId id="485" r:id="rId57"/>
    <p:sldId id="587" r:id="rId58"/>
    <p:sldId id="486" r:id="rId59"/>
    <p:sldId id="600" r:id="rId60"/>
    <p:sldId id="487" r:id="rId61"/>
    <p:sldId id="583" r:id="rId62"/>
    <p:sldId id="489" r:id="rId63"/>
    <p:sldId id="488" r:id="rId64"/>
    <p:sldId id="497" r:id="rId65"/>
    <p:sldId id="498" r:id="rId66"/>
    <p:sldId id="499" r:id="rId67"/>
    <p:sldId id="505" r:id="rId68"/>
    <p:sldId id="584" r:id="rId69"/>
    <p:sldId id="559" r:id="rId70"/>
    <p:sldId id="504" r:id="rId71"/>
    <p:sldId id="585" r:id="rId72"/>
    <p:sldId id="560" r:id="rId73"/>
    <p:sldId id="544" r:id="rId74"/>
    <p:sldId id="508" r:id="rId75"/>
    <p:sldId id="509" r:id="rId76"/>
    <p:sldId id="490" r:id="rId77"/>
    <p:sldId id="510" r:id="rId78"/>
    <p:sldId id="561" r:id="rId79"/>
    <p:sldId id="515" r:id="rId80"/>
    <p:sldId id="516" r:id="rId81"/>
    <p:sldId id="566" r:id="rId82"/>
    <p:sldId id="567" r:id="rId83"/>
    <p:sldId id="568" r:id="rId84"/>
    <p:sldId id="586" r:id="rId85"/>
    <p:sldId id="491" r:id="rId86"/>
    <p:sldId id="602" r:id="rId87"/>
    <p:sldId id="492" r:id="rId88"/>
    <p:sldId id="482" r:id="rId89"/>
    <p:sldId id="501" r:id="rId90"/>
    <p:sldId id="502" r:id="rId91"/>
    <p:sldId id="564" r:id="rId92"/>
    <p:sldId id="547" r:id="rId93"/>
    <p:sldId id="503" r:id="rId94"/>
    <p:sldId id="424" r:id="rId95"/>
    <p:sldId id="435" r:id="rId96"/>
    <p:sldId id="436" r:id="rId97"/>
    <p:sldId id="514" r:id="rId98"/>
    <p:sldId id="533" r:id="rId99"/>
    <p:sldId id="522" r:id="rId100"/>
    <p:sldId id="517" r:id="rId101"/>
    <p:sldId id="518" r:id="rId102"/>
    <p:sldId id="526" r:id="rId103"/>
    <p:sldId id="519" r:id="rId104"/>
    <p:sldId id="520" r:id="rId105"/>
    <p:sldId id="531" r:id="rId106"/>
    <p:sldId id="521" r:id="rId107"/>
    <p:sldId id="524" r:id="rId108"/>
    <p:sldId id="523" r:id="rId109"/>
    <p:sldId id="550" r:id="rId110"/>
    <p:sldId id="551" r:id="rId111"/>
    <p:sldId id="422" r:id="rId112"/>
    <p:sldId id="577" r:id="rId113"/>
    <p:sldId id="477" r:id="rId114"/>
    <p:sldId id="460" r:id="rId115"/>
    <p:sldId id="513" r:id="rId116"/>
    <p:sldId id="578" r:id="rId117"/>
    <p:sldId id="525" r:id="rId118"/>
    <p:sldId id="512" r:id="rId119"/>
    <p:sldId id="528" r:id="rId120"/>
    <p:sldId id="579" r:id="rId121"/>
    <p:sldId id="527" r:id="rId122"/>
    <p:sldId id="529" r:id="rId123"/>
    <p:sldId id="458" r:id="rId124"/>
    <p:sldId id="530" r:id="rId125"/>
    <p:sldId id="580" r:id="rId126"/>
    <p:sldId id="581" r:id="rId127"/>
    <p:sldId id="534" r:id="rId128"/>
    <p:sldId id="535" r:id="rId129"/>
    <p:sldId id="478" r:id="rId130"/>
    <p:sldId id="461" r:id="rId131"/>
    <p:sldId id="442" r:id="rId132"/>
    <p:sldId id="555" r:id="rId133"/>
    <p:sldId id="532" r:id="rId134"/>
    <p:sldId id="423" r:id="rId135"/>
    <p:sldId id="540" r:id="rId136"/>
    <p:sldId id="457" r:id="rId137"/>
    <p:sldId id="571" r:id="rId138"/>
    <p:sldId id="628" r:id="rId139"/>
    <p:sldId id="493" r:id="rId140"/>
    <p:sldId id="541" r:id="rId141"/>
    <p:sldId id="542" r:id="rId142"/>
    <p:sldId id="496" r:id="rId143"/>
    <p:sldId id="456" r:id="rId144"/>
    <p:sldId id="572" r:id="rId145"/>
    <p:sldId id="573" r:id="rId146"/>
    <p:sldId id="538" r:id="rId147"/>
    <p:sldId id="543" r:id="rId148"/>
    <p:sldId id="570" r:id="rId149"/>
    <p:sldId id="569" r:id="rId150"/>
    <p:sldId id="539" r:id="rId151"/>
    <p:sldId id="462" r:id="rId152"/>
    <p:sldId id="454" r:id="rId153"/>
    <p:sldId id="562" r:id="rId154"/>
    <p:sldId id="574" r:id="rId155"/>
    <p:sldId id="576" r:id="rId156"/>
    <p:sldId id="575" r:id="rId157"/>
    <p:sldId id="565" r:id="rId158"/>
    <p:sldId id="453" r:id="rId159"/>
    <p:sldId id="556" r:id="rId160"/>
    <p:sldId id="557" r:id="rId161"/>
    <p:sldId id="608" r:id="rId162"/>
    <p:sldId id="607" r:id="rId163"/>
    <p:sldId id="606" r:id="rId164"/>
    <p:sldId id="620" r:id="rId165"/>
    <p:sldId id="621" r:id="rId166"/>
    <p:sldId id="605" r:id="rId167"/>
    <p:sldId id="604" r:id="rId168"/>
    <p:sldId id="603" r:id="rId169"/>
    <p:sldId id="629" r:id="rId170"/>
    <p:sldId id="425" r:id="rId171"/>
    <p:sldId id="630" r:id="rId172"/>
    <p:sldId id="444" r:id="rId173"/>
    <p:sldId id="622" r:id="rId174"/>
    <p:sldId id="631" r:id="rId175"/>
    <p:sldId id="632" r:id="rId176"/>
    <p:sldId id="633" r:id="rId177"/>
    <p:sldId id="634" r:id="rId178"/>
    <p:sldId id="635" r:id="rId179"/>
    <p:sldId id="636" r:id="rId180"/>
    <p:sldId id="637" r:id="rId181"/>
    <p:sldId id="638" r:id="rId182"/>
    <p:sldId id="639" r:id="rId183"/>
    <p:sldId id="640" r:id="rId184"/>
    <p:sldId id="641" r:id="rId185"/>
    <p:sldId id="642" r:id="rId186"/>
    <p:sldId id="643" r:id="rId187"/>
    <p:sldId id="644" r:id="rId188"/>
    <p:sldId id="614" r:id="rId189"/>
    <p:sldId id="611" r:id="rId190"/>
    <p:sldId id="612" r:id="rId191"/>
    <p:sldId id="613" r:id="rId192"/>
    <p:sldId id="445" r:id="rId193"/>
    <p:sldId id="615" r:id="rId194"/>
    <p:sldId id="616" r:id="rId195"/>
    <p:sldId id="618" r:id="rId196"/>
    <p:sldId id="617" r:id="rId197"/>
    <p:sldId id="590" r:id="rId198"/>
    <p:sldId id="589" r:id="rId199"/>
    <p:sldId id="591" r:id="rId200"/>
    <p:sldId id="619" r:id="rId201"/>
    <p:sldId id="446" r:id="rId202"/>
    <p:sldId id="592" r:id="rId203"/>
    <p:sldId id="409" r:id="rId204"/>
    <p:sldId id="414" r:id="rId2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BFB521-9E47-A7D0-AB91-DB65312B6FBA}" name="Linda Taylor" initials="LT" userId="AIX8KoBvJJ/wcDM9YR2JVLkpI0NCSgpyXFKErKbyouQ=" providerId="None"/>
  <p188:author id="{01FB6998-0DC7-E32D-7AD8-5FBE3C33E7EE}" name="Clarisa Brown" initials="CB" userId="dqeMH13R/AMSdgmMGu8BZA+9akt8/G5Nk0+hNiZM8dA=" providerId="None"/>
  <p188:author id="{C8DB50AD-FCA5-A00A-46FF-63212732BF3B}" name="Rhonwyn Cornell" initials="RC" userId="ByhnFKeI2540Orq1i5V9O+KjC8rLNd0OKah/z9oq+FM=" providerId="None"/>
  <p188:author id="{4A693EC2-E859-46BE-19E9-891176678C02}" name="Olga Mabolia" initials="OM" userId="gJqlYvhLifrEzC7EkAFHAdvH7jVsy1NUIXp109fI8dQ="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B74"/>
    <a:srgbClr val="89CDE8"/>
    <a:srgbClr val="11ABE9"/>
    <a:srgbClr val="E3C14F"/>
    <a:srgbClr val="44AB85"/>
    <a:srgbClr val="2DB583"/>
    <a:srgbClr val="1B3055"/>
    <a:srgbClr val="00B09B"/>
    <a:srgbClr val="0077AC"/>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F01DA-8EC4-4FAA-B9E2-55FA04C9ED59}" v="50" dt="2025-09-24T16:54:02.8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theme" Target="theme/theme1.xml"/><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tableStyles" Target="tableStyle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microsoft.com/office/2016/11/relationships/changesInfo" Target="changesInfos/changesInfo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microsoft.com/office/2015/10/relationships/revisionInfo" Target="revisionInfo.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line Deelstra" userId="VcS4nnxbw31FUbAoKVNlt+ZQ1O/JzKJxcudImjDqpdA=" providerId="None" clId="Web-{974F01DA-8EC4-4FAA-B9E2-55FA04C9ED59}"/>
    <pc:docChg chg="modSld">
      <pc:chgData name="Jacqueline Deelstra" userId="VcS4nnxbw31FUbAoKVNlt+ZQ1O/JzKJxcudImjDqpdA=" providerId="None" clId="Web-{974F01DA-8EC4-4FAA-B9E2-55FA04C9ED59}" dt="2025-09-24T16:54:02.885" v="28" actId="20577"/>
      <pc:docMkLst>
        <pc:docMk/>
      </pc:docMkLst>
      <pc:sldChg chg="modSp">
        <pc:chgData name="Jacqueline Deelstra" userId="VcS4nnxbw31FUbAoKVNlt+ZQ1O/JzKJxcudImjDqpdA=" providerId="None" clId="Web-{974F01DA-8EC4-4FAA-B9E2-55FA04C9ED59}" dt="2025-09-24T16:54:02.885" v="28" actId="20577"/>
        <pc:sldMkLst>
          <pc:docMk/>
          <pc:sldMk cId="2640172400" sldId="456"/>
        </pc:sldMkLst>
        <pc:spChg chg="mod">
          <ac:chgData name="Jacqueline Deelstra" userId="VcS4nnxbw31FUbAoKVNlt+ZQ1O/JzKJxcudImjDqpdA=" providerId="None" clId="Web-{974F01DA-8EC4-4FAA-B9E2-55FA04C9ED59}" dt="2025-09-24T16:54:02.885" v="28" actId="20577"/>
          <ac:spMkLst>
            <pc:docMk/>
            <pc:sldMk cId="2640172400" sldId="456"/>
            <ac:spMk id="3" creationId="{48628235-0677-1C17-78D2-57012F652703}"/>
          </ac:spMkLst>
        </pc:spChg>
      </pc:sldChg>
      <pc:sldChg chg="modSp">
        <pc:chgData name="Jacqueline Deelstra" userId="VcS4nnxbw31FUbAoKVNlt+ZQ1O/JzKJxcudImjDqpdA=" providerId="None" clId="Web-{974F01DA-8EC4-4FAA-B9E2-55FA04C9ED59}" dt="2025-09-24T16:39:40.608" v="6" actId="20577"/>
        <pc:sldMkLst>
          <pc:docMk/>
          <pc:sldMk cId="3161690183" sldId="505"/>
        </pc:sldMkLst>
        <pc:spChg chg="mod">
          <ac:chgData name="Jacqueline Deelstra" userId="VcS4nnxbw31FUbAoKVNlt+ZQ1O/JzKJxcudImjDqpdA=" providerId="None" clId="Web-{974F01DA-8EC4-4FAA-B9E2-55FA04C9ED59}" dt="2025-09-24T16:39:40.608" v="6" actId="20577"/>
          <ac:spMkLst>
            <pc:docMk/>
            <pc:sldMk cId="3161690183" sldId="505"/>
            <ac:spMk id="6" creationId="{70BDD217-3E37-8676-0B42-5ACB2FE54A55}"/>
          </ac:spMkLst>
        </pc:spChg>
      </pc:sldChg>
      <pc:sldChg chg="modSp">
        <pc:chgData name="Jacqueline Deelstra" userId="VcS4nnxbw31FUbAoKVNlt+ZQ1O/JzKJxcudImjDqpdA=" providerId="None" clId="Web-{974F01DA-8EC4-4FAA-B9E2-55FA04C9ED59}" dt="2025-09-24T16:37:54.762" v="4" actId="20577"/>
        <pc:sldMkLst>
          <pc:docMk/>
          <pc:sldMk cId="1746733123" sldId="507"/>
        </pc:sldMkLst>
        <pc:spChg chg="mod">
          <ac:chgData name="Jacqueline Deelstra" userId="VcS4nnxbw31FUbAoKVNlt+ZQ1O/JzKJxcudImjDqpdA=" providerId="None" clId="Web-{974F01DA-8EC4-4FAA-B9E2-55FA04C9ED59}" dt="2025-09-24T16:37:54.762" v="4" actId="20577"/>
          <ac:spMkLst>
            <pc:docMk/>
            <pc:sldMk cId="1746733123" sldId="507"/>
            <ac:spMk id="3" creationId="{EFE00AEE-E187-B831-B3A9-88C93D6FBE5E}"/>
          </ac:spMkLst>
        </pc:spChg>
      </pc:sldChg>
      <pc:sldChg chg="modSp">
        <pc:chgData name="Jacqueline Deelstra" userId="VcS4nnxbw31FUbAoKVNlt+ZQ1O/JzKJxcudImjDqpdA=" providerId="None" clId="Web-{974F01DA-8EC4-4FAA-B9E2-55FA04C9ED59}" dt="2025-09-24T16:42:57.456" v="12" actId="20577"/>
        <pc:sldMkLst>
          <pc:docMk/>
          <pc:sldMk cId="1730512832" sldId="516"/>
        </pc:sldMkLst>
        <pc:spChg chg="mod">
          <ac:chgData name="Jacqueline Deelstra" userId="VcS4nnxbw31FUbAoKVNlt+ZQ1O/JzKJxcudImjDqpdA=" providerId="None" clId="Web-{974F01DA-8EC4-4FAA-B9E2-55FA04C9ED59}" dt="2025-09-24T16:42:57.456" v="12" actId="20577"/>
          <ac:spMkLst>
            <pc:docMk/>
            <pc:sldMk cId="1730512832" sldId="516"/>
            <ac:spMk id="4" creationId="{741F6A53-5F71-5D24-6F66-E59DB17B3442}"/>
          </ac:spMkLst>
        </pc:spChg>
      </pc:sldChg>
      <pc:sldChg chg="modSp">
        <pc:chgData name="Jacqueline Deelstra" userId="VcS4nnxbw31FUbAoKVNlt+ZQ1O/JzKJxcudImjDqpdA=" providerId="None" clId="Web-{974F01DA-8EC4-4FAA-B9E2-55FA04C9ED59}" dt="2025-09-24T16:43:56.848" v="15" actId="1076"/>
        <pc:sldMkLst>
          <pc:docMk/>
          <pc:sldMk cId="2262530394" sldId="518"/>
        </pc:sldMkLst>
        <pc:picChg chg="mod">
          <ac:chgData name="Jacqueline Deelstra" userId="VcS4nnxbw31FUbAoKVNlt+ZQ1O/JzKJxcudImjDqpdA=" providerId="None" clId="Web-{974F01DA-8EC4-4FAA-B9E2-55FA04C9ED59}" dt="2025-09-24T16:43:56.848" v="15" actId="1076"/>
          <ac:picMkLst>
            <pc:docMk/>
            <pc:sldMk cId="2262530394" sldId="518"/>
            <ac:picMk id="5" creationId="{76CDF333-487D-2932-8520-55C255FD919B}"/>
          </ac:picMkLst>
        </pc:picChg>
      </pc:sldChg>
      <pc:sldChg chg="modSp">
        <pc:chgData name="Jacqueline Deelstra" userId="VcS4nnxbw31FUbAoKVNlt+ZQ1O/JzKJxcudImjDqpdA=" providerId="None" clId="Web-{974F01DA-8EC4-4FAA-B9E2-55FA04C9ED59}" dt="2025-09-24T16:44:12.708" v="16" actId="1076"/>
        <pc:sldMkLst>
          <pc:docMk/>
          <pc:sldMk cId="3274717889" sldId="520"/>
        </pc:sldMkLst>
        <pc:spChg chg="mod">
          <ac:chgData name="Jacqueline Deelstra" userId="VcS4nnxbw31FUbAoKVNlt+ZQ1O/JzKJxcudImjDqpdA=" providerId="None" clId="Web-{974F01DA-8EC4-4FAA-B9E2-55FA04C9ED59}" dt="2025-09-24T16:44:12.708" v="16" actId="1076"/>
          <ac:spMkLst>
            <pc:docMk/>
            <pc:sldMk cId="3274717889" sldId="520"/>
            <ac:spMk id="5" creationId="{70D35D00-036E-084E-94B1-CE9B30336E96}"/>
          </ac:spMkLst>
        </pc:spChg>
      </pc:sldChg>
      <pc:sldChg chg="modSp">
        <pc:chgData name="Jacqueline Deelstra" userId="VcS4nnxbw31FUbAoKVNlt+ZQ1O/JzKJxcudImjDqpdA=" providerId="None" clId="Web-{974F01DA-8EC4-4FAA-B9E2-55FA04C9ED59}" dt="2025-09-24T16:44:20.255" v="17" actId="1076"/>
        <pc:sldMkLst>
          <pc:docMk/>
          <pc:sldMk cId="1463413617" sldId="531"/>
        </pc:sldMkLst>
        <pc:spChg chg="mod">
          <ac:chgData name="Jacqueline Deelstra" userId="VcS4nnxbw31FUbAoKVNlt+ZQ1O/JzKJxcudImjDqpdA=" providerId="None" clId="Web-{974F01DA-8EC4-4FAA-B9E2-55FA04C9ED59}" dt="2025-09-24T16:44:20.255" v="17" actId="1076"/>
          <ac:spMkLst>
            <pc:docMk/>
            <pc:sldMk cId="1463413617" sldId="531"/>
            <ac:spMk id="9" creationId="{2D47AD09-8386-A57F-04DE-365B0A9251E3}"/>
          </ac:spMkLst>
        </pc:spChg>
      </pc:sldChg>
      <pc:sldChg chg="modSp">
        <pc:chgData name="Jacqueline Deelstra" userId="VcS4nnxbw31FUbAoKVNlt+ZQ1O/JzKJxcudImjDqpdA=" providerId="None" clId="Web-{974F01DA-8EC4-4FAA-B9E2-55FA04C9ED59}" dt="2025-09-24T16:47:42.241" v="26" actId="20577"/>
        <pc:sldMkLst>
          <pc:docMk/>
          <pc:sldMk cId="3815340319" sldId="540"/>
        </pc:sldMkLst>
        <pc:spChg chg="mod">
          <ac:chgData name="Jacqueline Deelstra" userId="VcS4nnxbw31FUbAoKVNlt+ZQ1O/JzKJxcudImjDqpdA=" providerId="None" clId="Web-{974F01DA-8EC4-4FAA-B9E2-55FA04C9ED59}" dt="2025-09-24T16:47:42.241" v="26" actId="20577"/>
          <ac:spMkLst>
            <pc:docMk/>
            <pc:sldMk cId="3815340319" sldId="540"/>
            <ac:spMk id="10" creationId="{EF79956A-F081-DFA6-4397-859E1EEB2FA5}"/>
          </ac:spMkLst>
        </pc:spChg>
      </pc:sldChg>
      <pc:sldChg chg="modSp">
        <pc:chgData name="Jacqueline Deelstra" userId="VcS4nnxbw31FUbAoKVNlt+ZQ1O/JzKJxcudImjDqpdA=" providerId="None" clId="Web-{974F01DA-8EC4-4FAA-B9E2-55FA04C9ED59}" dt="2025-09-24T16:41:27.486" v="10" actId="20577"/>
        <pc:sldMkLst>
          <pc:docMk/>
          <pc:sldMk cId="829278583" sldId="544"/>
        </pc:sldMkLst>
        <pc:spChg chg="mod">
          <ac:chgData name="Jacqueline Deelstra" userId="VcS4nnxbw31FUbAoKVNlt+ZQ1O/JzKJxcudImjDqpdA=" providerId="None" clId="Web-{974F01DA-8EC4-4FAA-B9E2-55FA04C9ED59}" dt="2025-09-24T16:41:27.486" v="10" actId="20577"/>
          <ac:spMkLst>
            <pc:docMk/>
            <pc:sldMk cId="829278583" sldId="544"/>
            <ac:spMk id="3" creationId="{B4FB5531-57BF-0240-BE82-52D6D7BC1DAB}"/>
          </ac:spMkLst>
        </pc:spChg>
      </pc:sldChg>
      <pc:sldChg chg="modSp">
        <pc:chgData name="Jacqueline Deelstra" userId="VcS4nnxbw31FUbAoKVNlt+ZQ1O/JzKJxcudImjDqpdA=" providerId="None" clId="Web-{974F01DA-8EC4-4FAA-B9E2-55FA04C9ED59}" dt="2025-09-24T16:45:24.037" v="19" actId="20577"/>
        <pc:sldMkLst>
          <pc:docMk/>
          <pc:sldMk cId="1393291661" sldId="577"/>
        </pc:sldMkLst>
        <pc:spChg chg="mod">
          <ac:chgData name="Jacqueline Deelstra" userId="VcS4nnxbw31FUbAoKVNlt+ZQ1O/JzKJxcudImjDqpdA=" providerId="None" clId="Web-{974F01DA-8EC4-4FAA-B9E2-55FA04C9ED59}" dt="2025-09-24T16:45:24.037" v="19" actId="20577"/>
          <ac:spMkLst>
            <pc:docMk/>
            <pc:sldMk cId="1393291661" sldId="577"/>
            <ac:spMk id="6" creationId="{971E2E60-B5F9-60B3-30B3-CF65B23BA29E}"/>
          </ac:spMkLst>
        </pc:spChg>
      </pc:sldChg>
      <pc:sldChg chg="modSp">
        <pc:chgData name="Jacqueline Deelstra" userId="VcS4nnxbw31FUbAoKVNlt+ZQ1O/JzKJxcudImjDqpdA=" providerId="None" clId="Web-{974F01DA-8EC4-4FAA-B9E2-55FA04C9ED59}" dt="2025-09-24T16:46:15.975" v="22" actId="20577"/>
        <pc:sldMkLst>
          <pc:docMk/>
          <pc:sldMk cId="1924583370" sldId="579"/>
        </pc:sldMkLst>
        <pc:spChg chg="mod">
          <ac:chgData name="Jacqueline Deelstra" userId="VcS4nnxbw31FUbAoKVNlt+ZQ1O/JzKJxcudImjDqpdA=" providerId="None" clId="Web-{974F01DA-8EC4-4FAA-B9E2-55FA04C9ED59}" dt="2025-09-24T16:46:15.975" v="22" actId="20577"/>
          <ac:spMkLst>
            <pc:docMk/>
            <pc:sldMk cId="1924583370" sldId="579"/>
            <ac:spMk id="9" creationId="{72768A84-3891-3C73-7C88-1484A82D33ED}"/>
          </ac:spMkLst>
        </pc:spChg>
      </pc:sldChg>
      <pc:sldChg chg="modSp">
        <pc:chgData name="Jacqueline Deelstra" userId="VcS4nnxbw31FUbAoKVNlt+ZQ1O/JzKJxcudImjDqpdA=" providerId="None" clId="Web-{974F01DA-8EC4-4FAA-B9E2-55FA04C9ED59}" dt="2025-09-24T16:46:34.319" v="24" actId="20577"/>
        <pc:sldMkLst>
          <pc:docMk/>
          <pc:sldMk cId="1544406046" sldId="581"/>
        </pc:sldMkLst>
        <pc:spChg chg="mod">
          <ac:chgData name="Jacqueline Deelstra" userId="VcS4nnxbw31FUbAoKVNlt+ZQ1O/JzKJxcudImjDqpdA=" providerId="None" clId="Web-{974F01DA-8EC4-4FAA-B9E2-55FA04C9ED59}" dt="2025-09-24T16:46:34.319" v="24" actId="20577"/>
          <ac:spMkLst>
            <pc:docMk/>
            <pc:sldMk cId="1544406046" sldId="581"/>
            <ac:spMk id="7" creationId="{58EE64D9-07A0-A0C1-F6A6-5C26525B334F}"/>
          </ac:spMkLst>
        </pc:spChg>
      </pc:sldChg>
      <pc:sldChg chg="modSp">
        <pc:chgData name="Jacqueline Deelstra" userId="VcS4nnxbw31FUbAoKVNlt+ZQ1O/JzKJxcudImjDqpdA=" providerId="None" clId="Web-{974F01DA-8EC4-4FAA-B9E2-55FA04C9ED59}" dt="2025-09-24T16:36:36.027" v="2" actId="20577"/>
        <pc:sldMkLst>
          <pc:docMk/>
          <pc:sldMk cId="2919875224" sldId="582"/>
        </pc:sldMkLst>
        <pc:spChg chg="mod">
          <ac:chgData name="Jacqueline Deelstra" userId="VcS4nnxbw31FUbAoKVNlt+ZQ1O/JzKJxcudImjDqpdA=" providerId="None" clId="Web-{974F01DA-8EC4-4FAA-B9E2-55FA04C9ED59}" dt="2025-09-24T16:36:36.027" v="2" actId="20577"/>
          <ac:spMkLst>
            <pc:docMk/>
            <pc:sldMk cId="2919875224" sldId="582"/>
            <ac:spMk id="6" creationId="{971E2E60-B5F9-60B3-30B3-CF65B23BA29E}"/>
          </ac:spMkLst>
        </pc:spChg>
      </pc:sldChg>
      <pc:sldChg chg="modSp">
        <pc:chgData name="Jacqueline Deelstra" userId="VcS4nnxbw31FUbAoKVNlt+ZQ1O/JzKJxcudImjDqpdA=" providerId="None" clId="Web-{974F01DA-8EC4-4FAA-B9E2-55FA04C9ED59}" dt="2025-09-24T16:40:52.954" v="8" actId="20577"/>
        <pc:sldMkLst>
          <pc:docMk/>
          <pc:sldMk cId="3022863176" sldId="585"/>
        </pc:sldMkLst>
        <pc:spChg chg="mod">
          <ac:chgData name="Jacqueline Deelstra" userId="VcS4nnxbw31FUbAoKVNlt+ZQ1O/JzKJxcudImjDqpdA=" providerId="None" clId="Web-{974F01DA-8EC4-4FAA-B9E2-55FA04C9ED59}" dt="2025-09-24T16:40:52.954" v="8" actId="20577"/>
          <ac:spMkLst>
            <pc:docMk/>
            <pc:sldMk cId="3022863176" sldId="585"/>
            <ac:spMk id="6" creationId="{C23917B6-2985-375D-ABBF-614B7717E78D}"/>
          </ac:spMkLst>
        </pc:spChg>
      </pc:sldChg>
      <pc:sldChg chg="modSp">
        <pc:chgData name="Jacqueline Deelstra" userId="VcS4nnxbw31FUbAoKVNlt+ZQ1O/JzKJxcudImjDqpdA=" providerId="None" clId="Web-{974F01DA-8EC4-4FAA-B9E2-55FA04C9ED59}" dt="2025-09-24T16:43:15.269" v="14" actId="20577"/>
        <pc:sldMkLst>
          <pc:docMk/>
          <pc:sldMk cId="2157234752" sldId="586"/>
        </pc:sldMkLst>
        <pc:spChg chg="mod">
          <ac:chgData name="Jacqueline Deelstra" userId="VcS4nnxbw31FUbAoKVNlt+ZQ1O/JzKJxcudImjDqpdA=" providerId="None" clId="Web-{974F01DA-8EC4-4FAA-B9E2-55FA04C9ED59}" dt="2025-09-24T16:43:15.269" v="14" actId="20577"/>
          <ac:spMkLst>
            <pc:docMk/>
            <pc:sldMk cId="2157234752" sldId="586"/>
            <ac:spMk id="3" creationId="{48628235-0677-1C17-78D2-57012F652703}"/>
          </ac:spMkLst>
        </pc:spChg>
      </pc:sldChg>
    </pc:docChg>
  </pc:docChgLst>
</pc:chgInfo>
</file>

<file path=ppt/comments/modernComment_1E9_EC0D4DC.xml><?xml version="1.0" encoding="utf-8"?>
<p188:cmLst xmlns:a="http://schemas.openxmlformats.org/drawingml/2006/main" xmlns:r="http://schemas.openxmlformats.org/officeDocument/2006/relationships" xmlns:p188="http://schemas.microsoft.com/office/powerpoint/2018/8/main">
  <p188:cm id="{363BC860-4EC2-4F0A-AFD9-0CBFFC2FEA50}" authorId="{C8DB50AD-FCA5-A00A-46FF-63212732BF3B}" created="2024-06-26T08:11:32.123">
    <pc:sldMkLst xmlns:pc="http://schemas.microsoft.com/office/powerpoint/2013/main/command">
      <pc:docMk/>
      <pc:sldMk cId="247518428" sldId="489"/>
    </pc:sldMkLst>
    <p188:txBody>
      <a:bodyPr/>
      <a:lstStyle/>
      <a:p>
        <a:r>
          <a:rPr lang="en-US"/>
          <a:t>RhC to draft print out - case study and activity instructions, add 5th role which is Tester</a:t>
        </a:r>
      </a:p>
    </p188:txBody>
  </p188:cm>
</p188:cmLst>
</file>

<file path=ppt/comments/modernComment_243_72B6CFCA.xml><?xml version="1.0" encoding="utf-8"?>
<p188:cmLst xmlns:a="http://schemas.openxmlformats.org/drawingml/2006/main" xmlns:r="http://schemas.openxmlformats.org/officeDocument/2006/relationships" xmlns:p188="http://schemas.microsoft.com/office/powerpoint/2018/8/main">
  <p188:cm id="{41FD6AFA-C6F8-4E04-9879-CCB89B488D90}" authorId="{C8DB50AD-FCA5-A00A-46FF-63212732BF3B}" created="2024-07-09T08:56:32.341">
    <pc:sldMkLst xmlns:pc="http://schemas.microsoft.com/office/powerpoint/2013/main/command">
      <pc:docMk/>
      <pc:sldMk cId="1924583370" sldId="579"/>
    </pc:sldMkLst>
    <p188:txBody>
      <a:bodyPr/>
      <a:lstStyle/>
      <a:p>
        <a:r>
          <a:rPr lang="en-US"/>
          <a:t>ask Linda for link</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6E63BD-DCF3-4798-9AF1-FCE6533B2A09}"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B048B695-09C1-4471-8572-5FC395EC4B9F}">
      <dgm:prSet phldrT="[Text]" phldr="0"/>
      <dgm:spPr/>
      <dgm:t>
        <a:bodyPr/>
        <a:lstStyle/>
        <a:p>
          <a:pPr rtl="0"/>
          <a:r>
            <a:rPr lang="en-US" b="1">
              <a:latin typeface="Calibri"/>
              <a:ea typeface="Calibri"/>
              <a:cs typeface="Calibri"/>
            </a:rPr>
            <a:t>1 </a:t>
          </a:r>
          <a:br>
            <a:rPr lang="en-US" b="1">
              <a:latin typeface="Calibri"/>
              <a:ea typeface="Calibri"/>
              <a:cs typeface="Calibri"/>
            </a:rPr>
          </a:br>
          <a:r>
            <a:rPr lang="en-US" b="1">
              <a:latin typeface="Calibri"/>
              <a:ea typeface="Calibri"/>
              <a:cs typeface="Calibri"/>
            </a:rPr>
            <a:t>Analyser</a:t>
          </a:r>
        </a:p>
      </dgm:t>
    </dgm:pt>
    <dgm:pt modelId="{B2A418CA-862D-49CC-B455-E21AAC0AC3CA}" type="parTrans" cxnId="{80D2CCAD-E08B-42E5-9F90-4852E6A3696E}">
      <dgm:prSet/>
      <dgm:spPr/>
      <dgm:t>
        <a:bodyPr/>
        <a:lstStyle/>
        <a:p>
          <a:endParaRPr lang="en-US"/>
        </a:p>
      </dgm:t>
    </dgm:pt>
    <dgm:pt modelId="{582659C5-9600-4A57-B4DC-55F2B2F58B86}" type="sibTrans" cxnId="{80D2CCAD-E08B-42E5-9F90-4852E6A3696E}">
      <dgm:prSet/>
      <dgm:spPr/>
      <dgm:t>
        <a:bodyPr/>
        <a:lstStyle/>
        <a:p>
          <a:endParaRPr lang="en-US"/>
        </a:p>
      </dgm:t>
    </dgm:pt>
    <dgm:pt modelId="{E17D1E89-16C0-43FC-95BF-C248C8D77AF2}">
      <dgm:prSet phldrT="[Text]" phldr="0"/>
      <dgm:spPr/>
      <dgm:t>
        <a:bodyPr/>
        <a:lstStyle/>
        <a:p>
          <a:pPr rtl="0"/>
          <a:r>
            <a:rPr lang="en-US" b="1">
              <a:latin typeface="Calibri"/>
              <a:ea typeface="Calibri"/>
              <a:cs typeface="Calibri"/>
            </a:rPr>
            <a:t>3 </a:t>
          </a:r>
          <a:br>
            <a:rPr lang="en-US" b="1">
              <a:latin typeface="Calibri"/>
              <a:ea typeface="Calibri"/>
              <a:cs typeface="Calibri"/>
            </a:rPr>
          </a:br>
          <a:r>
            <a:rPr lang="en-US" b="1">
              <a:latin typeface="Calibri"/>
              <a:ea typeface="Calibri"/>
              <a:cs typeface="Calibri"/>
            </a:rPr>
            <a:t>Développer</a:t>
          </a:r>
        </a:p>
      </dgm:t>
    </dgm:pt>
    <dgm:pt modelId="{3D809C8C-0873-4F41-B32A-8DC3A45D9B71}" type="parTrans" cxnId="{6AD72494-7272-4424-8D73-1500FB86A11A}">
      <dgm:prSet/>
      <dgm:spPr/>
      <dgm:t>
        <a:bodyPr/>
        <a:lstStyle/>
        <a:p>
          <a:endParaRPr lang="en-US"/>
        </a:p>
      </dgm:t>
    </dgm:pt>
    <dgm:pt modelId="{05E6262A-ACAC-4C80-9C72-F2BB12BDE449}" type="sibTrans" cxnId="{6AD72494-7272-4424-8D73-1500FB86A11A}">
      <dgm:prSet/>
      <dgm:spPr/>
      <dgm:t>
        <a:bodyPr/>
        <a:lstStyle/>
        <a:p>
          <a:endParaRPr lang="en-US"/>
        </a:p>
      </dgm:t>
    </dgm:pt>
    <dgm:pt modelId="{090AFD0D-8C30-428A-8944-B9FC6BB5FBB0}">
      <dgm:prSet phldrT="[Text]" phldr="0"/>
      <dgm:spPr/>
      <dgm:t>
        <a:bodyPr/>
        <a:lstStyle/>
        <a:p>
          <a:pPr rtl="0"/>
          <a:r>
            <a:rPr lang="en-US" b="1">
              <a:latin typeface="Calibri"/>
              <a:ea typeface="Calibri"/>
              <a:cs typeface="Calibri"/>
            </a:rPr>
            <a:t>4 </a:t>
          </a:r>
          <a:br>
            <a:rPr lang="en-US" b="1">
              <a:latin typeface="Calibri"/>
              <a:ea typeface="Calibri"/>
              <a:cs typeface="Calibri"/>
            </a:rPr>
          </a:br>
          <a:r>
            <a:rPr lang="en-US" b="1">
              <a:latin typeface="Calibri"/>
              <a:ea typeface="Calibri"/>
              <a:cs typeface="Calibri"/>
            </a:rPr>
            <a:t>Test</a:t>
          </a:r>
        </a:p>
      </dgm:t>
    </dgm:pt>
    <dgm:pt modelId="{1F2746D2-DE73-489E-A3DC-A59ABADD303C}" type="parTrans" cxnId="{10A33DC8-0871-4EA6-8890-C292221EA238}">
      <dgm:prSet/>
      <dgm:spPr/>
      <dgm:t>
        <a:bodyPr/>
        <a:lstStyle/>
        <a:p>
          <a:endParaRPr lang="en-US"/>
        </a:p>
      </dgm:t>
    </dgm:pt>
    <dgm:pt modelId="{EE401DA6-602E-4725-B345-12A036E357FD}" type="sibTrans" cxnId="{10A33DC8-0871-4EA6-8890-C292221EA238}">
      <dgm:prSet/>
      <dgm:spPr/>
      <dgm:t>
        <a:bodyPr/>
        <a:lstStyle/>
        <a:p>
          <a:endParaRPr lang="en-US"/>
        </a:p>
      </dgm:t>
    </dgm:pt>
    <dgm:pt modelId="{690C4630-38B4-4323-8EDA-40AA9F74A1A3}">
      <dgm:prSet phldrT="[Text]" phldr="0"/>
      <dgm:spPr/>
      <dgm:t>
        <a:bodyPr/>
        <a:lstStyle/>
        <a:p>
          <a:pPr rtl="0"/>
          <a:r>
            <a:rPr lang="en-US" b="1">
              <a:solidFill>
                <a:schemeClr val="accent4">
                  <a:lumMod val="50000"/>
                </a:schemeClr>
              </a:solidFill>
              <a:latin typeface="Calibri"/>
              <a:ea typeface="Calibri"/>
              <a:cs typeface="Calibri"/>
            </a:rPr>
            <a:t>5 </a:t>
          </a:r>
          <a:br>
            <a:rPr lang="en-US" b="1">
              <a:solidFill>
                <a:schemeClr val="accent4">
                  <a:lumMod val="50000"/>
                </a:schemeClr>
              </a:solidFill>
              <a:latin typeface="Calibri"/>
              <a:ea typeface="Calibri"/>
              <a:cs typeface="Calibri"/>
            </a:rPr>
          </a:br>
          <a:r>
            <a:rPr lang="en-US" b="1">
              <a:solidFill>
                <a:schemeClr val="accent4">
                  <a:lumMod val="50000"/>
                </a:schemeClr>
              </a:solidFill>
              <a:latin typeface="Calibri"/>
              <a:ea typeface="Calibri"/>
              <a:cs typeface="Calibri"/>
            </a:rPr>
            <a:t>Déployer</a:t>
          </a:r>
        </a:p>
      </dgm:t>
    </dgm:pt>
    <dgm:pt modelId="{066F04AC-0015-42BA-8BB7-338C2C7BAB41}" type="parTrans" cxnId="{2AC9A3BE-D712-43B0-BA8F-CEF5B267456F}">
      <dgm:prSet/>
      <dgm:spPr/>
      <dgm:t>
        <a:bodyPr/>
        <a:lstStyle/>
        <a:p>
          <a:endParaRPr lang="en-US"/>
        </a:p>
      </dgm:t>
    </dgm:pt>
    <dgm:pt modelId="{A83FEE18-B20D-4987-B452-6ADAC74EB3CA}" type="sibTrans" cxnId="{2AC9A3BE-D712-43B0-BA8F-CEF5B267456F}">
      <dgm:prSet/>
      <dgm:spPr/>
      <dgm:t>
        <a:bodyPr/>
        <a:lstStyle/>
        <a:p>
          <a:endParaRPr lang="en-US"/>
        </a:p>
      </dgm:t>
    </dgm:pt>
    <dgm:pt modelId="{2AC2AA9D-2D99-4E54-B9BC-2058FF49E2C5}">
      <dgm:prSet phldr="0"/>
      <dgm:spPr/>
      <dgm:t>
        <a:bodyPr/>
        <a:lstStyle/>
        <a:p>
          <a:pPr rtl="0"/>
          <a:r>
            <a:rPr lang="en-US" b="1">
              <a:latin typeface="Calibri"/>
              <a:ea typeface="Calibri"/>
              <a:cs typeface="Calibri"/>
            </a:rPr>
            <a:t>2 </a:t>
          </a:r>
          <a:br>
            <a:rPr lang="en-US" b="1">
              <a:latin typeface="Calibri"/>
              <a:ea typeface="Calibri"/>
              <a:cs typeface="Calibri"/>
            </a:rPr>
          </a:br>
          <a:r>
            <a:rPr lang="en-US" b="1">
              <a:latin typeface="Calibri"/>
              <a:ea typeface="Calibri"/>
              <a:cs typeface="Calibri"/>
            </a:rPr>
            <a:t>Conception</a:t>
          </a:r>
        </a:p>
      </dgm:t>
    </dgm:pt>
    <dgm:pt modelId="{AEC6BAEF-D4B6-4DB7-B94D-3F14E37DEABC}" type="parTrans" cxnId="{5D708FAE-4337-4EEC-9EA4-EEA90F486DE2}">
      <dgm:prSet/>
      <dgm:spPr/>
    </dgm:pt>
    <dgm:pt modelId="{0A3362CA-937E-43E2-9910-6B4C1D3674B5}" type="sibTrans" cxnId="{5D708FAE-4337-4EEC-9EA4-EEA90F486DE2}">
      <dgm:prSet/>
      <dgm:spPr/>
    </dgm:pt>
    <dgm:pt modelId="{34989D77-21BD-4C92-A215-4B8CFF16AEE5}">
      <dgm:prSet phldr="0"/>
      <dgm:spPr/>
      <dgm:t>
        <a:bodyPr/>
        <a:lstStyle/>
        <a:p>
          <a:pPr rtl="0"/>
          <a:r>
            <a:rPr lang="en-US" b="1">
              <a:latin typeface="Calibri"/>
              <a:ea typeface="Calibri"/>
              <a:cs typeface="Calibri"/>
            </a:rPr>
            <a:t>6 </a:t>
          </a:r>
          <a:br>
            <a:rPr lang="en-US" b="1">
              <a:latin typeface="Calibri"/>
              <a:ea typeface="Calibri"/>
              <a:cs typeface="Calibri"/>
            </a:rPr>
          </a:br>
          <a:r>
            <a:rPr lang="en-US" b="1">
              <a:latin typeface="Calibri"/>
              <a:ea typeface="Calibri"/>
              <a:cs typeface="Calibri"/>
            </a:rPr>
            <a:t>Maintenir</a:t>
          </a:r>
        </a:p>
      </dgm:t>
    </dgm:pt>
    <dgm:pt modelId="{6C8728C3-B7E5-49E2-95C6-082E6F7A4DAB}" type="parTrans" cxnId="{5CF2B3D1-C7BF-484D-BE0F-E33AAF6C0D7E}">
      <dgm:prSet/>
      <dgm:spPr/>
    </dgm:pt>
    <dgm:pt modelId="{B2430AD2-2949-4D3E-B1B9-EECEAC96D125}" type="sibTrans" cxnId="{5CF2B3D1-C7BF-484D-BE0F-E33AAF6C0D7E}">
      <dgm:prSet/>
      <dgm:spPr/>
    </dgm:pt>
    <dgm:pt modelId="{1B3FA143-047F-41E1-A243-D01F1B66BCBB}" type="pres">
      <dgm:prSet presAssocID="{3F6E63BD-DCF3-4798-9AF1-FCE6533B2A09}" presName="Name0" presStyleCnt="0">
        <dgm:presLayoutVars>
          <dgm:dir/>
          <dgm:resizeHandles val="exact"/>
        </dgm:presLayoutVars>
      </dgm:prSet>
      <dgm:spPr/>
    </dgm:pt>
    <dgm:pt modelId="{E7BDC832-5024-4054-9148-D97DD2A1C730}" type="pres">
      <dgm:prSet presAssocID="{3F6E63BD-DCF3-4798-9AF1-FCE6533B2A09}" presName="cycle" presStyleCnt="0"/>
      <dgm:spPr/>
    </dgm:pt>
    <dgm:pt modelId="{0443D26D-4FF3-4A32-AC51-A4ADADB15D4E}" type="pres">
      <dgm:prSet presAssocID="{B048B695-09C1-4471-8572-5FC395EC4B9F}" presName="nodeFirstNode" presStyleLbl="node1" presStyleIdx="0" presStyleCnt="6">
        <dgm:presLayoutVars>
          <dgm:bulletEnabled val="1"/>
        </dgm:presLayoutVars>
      </dgm:prSet>
      <dgm:spPr>
        <a:solidFill>
          <a:schemeClr val="accent6"/>
        </a:solidFill>
      </dgm:spPr>
    </dgm:pt>
    <dgm:pt modelId="{64CB1D52-19A4-48FC-8268-90DE36F6E1B3}" type="pres">
      <dgm:prSet presAssocID="{582659C5-9600-4A57-B4DC-55F2B2F58B86}" presName="sibTransFirstNode" presStyleLbl="bgShp" presStyleIdx="0" presStyleCnt="1"/>
      <dgm:spPr>
        <a:solidFill>
          <a:schemeClr val="bg2">
            <a:lumMod val="90000"/>
          </a:schemeClr>
        </a:solidFill>
      </dgm:spPr>
    </dgm:pt>
    <dgm:pt modelId="{661F4473-233A-4E93-B6D4-F290F5E16421}" type="pres">
      <dgm:prSet presAssocID="{2AC2AA9D-2D99-4E54-B9BC-2058FF49E2C5}" presName="nodeFollowingNodes" presStyleLbl="node1" presStyleIdx="1" presStyleCnt="6">
        <dgm:presLayoutVars>
          <dgm:bulletEnabled val="1"/>
        </dgm:presLayoutVars>
      </dgm:prSet>
      <dgm:spPr>
        <a:solidFill>
          <a:schemeClr val="tx2"/>
        </a:solidFill>
      </dgm:spPr>
    </dgm:pt>
    <dgm:pt modelId="{22CDDA6A-0873-4FB4-902B-23D106F37760}" type="pres">
      <dgm:prSet presAssocID="{E17D1E89-16C0-43FC-95BF-C248C8D77AF2}" presName="nodeFollowingNodes" presStyleLbl="node1" presStyleIdx="2" presStyleCnt="6">
        <dgm:presLayoutVars>
          <dgm:bulletEnabled val="1"/>
        </dgm:presLayoutVars>
      </dgm:prSet>
      <dgm:spPr>
        <a:solidFill>
          <a:srgbClr val="11ABE9"/>
        </a:solidFill>
      </dgm:spPr>
    </dgm:pt>
    <dgm:pt modelId="{9CBC4E53-F130-498A-9E34-350E1EBE0C38}" type="pres">
      <dgm:prSet presAssocID="{090AFD0D-8C30-428A-8944-B9FC6BB5FBB0}" presName="nodeFollowingNodes" presStyleLbl="node1" presStyleIdx="3" presStyleCnt="6">
        <dgm:presLayoutVars>
          <dgm:bulletEnabled val="1"/>
        </dgm:presLayoutVars>
      </dgm:prSet>
      <dgm:spPr>
        <a:solidFill>
          <a:srgbClr val="44AB85"/>
        </a:solidFill>
      </dgm:spPr>
    </dgm:pt>
    <dgm:pt modelId="{60544A56-CD69-49EE-8100-A42B2985DB11}" type="pres">
      <dgm:prSet presAssocID="{690C4630-38B4-4323-8EDA-40AA9F74A1A3}" presName="nodeFollowingNodes" presStyleLbl="node1" presStyleIdx="4" presStyleCnt="6">
        <dgm:presLayoutVars>
          <dgm:bulletEnabled val="1"/>
        </dgm:presLayoutVars>
      </dgm:prSet>
      <dgm:spPr>
        <a:solidFill>
          <a:srgbClr val="E3C14F"/>
        </a:solidFill>
      </dgm:spPr>
    </dgm:pt>
    <dgm:pt modelId="{113690B9-98DE-4A65-8B6B-DE634651A4F6}" type="pres">
      <dgm:prSet presAssocID="{34989D77-21BD-4C92-A215-4B8CFF16AEE5}" presName="nodeFollowingNodes" presStyleLbl="node1" presStyleIdx="5" presStyleCnt="6">
        <dgm:presLayoutVars>
          <dgm:bulletEnabled val="1"/>
        </dgm:presLayoutVars>
      </dgm:prSet>
      <dgm:spPr>
        <a:solidFill>
          <a:schemeClr val="accent2"/>
        </a:solidFill>
      </dgm:spPr>
    </dgm:pt>
  </dgm:ptLst>
  <dgm:cxnLst>
    <dgm:cxn modelId="{DEBDA906-F100-4840-A6E3-8D2655C2714C}" type="presOf" srcId="{B048B695-09C1-4471-8572-5FC395EC4B9F}" destId="{0443D26D-4FF3-4A32-AC51-A4ADADB15D4E}" srcOrd="0" destOrd="0" presId="urn:microsoft.com/office/officeart/2005/8/layout/cycle3"/>
    <dgm:cxn modelId="{A22A0518-066F-4D9D-AD83-8B1F47B99788}" type="presOf" srcId="{690C4630-38B4-4323-8EDA-40AA9F74A1A3}" destId="{60544A56-CD69-49EE-8100-A42B2985DB11}" srcOrd="0" destOrd="0" presId="urn:microsoft.com/office/officeart/2005/8/layout/cycle3"/>
    <dgm:cxn modelId="{AEE12044-13DE-46EC-A9C9-EB9F4A32672D}" type="presOf" srcId="{582659C5-9600-4A57-B4DC-55F2B2F58B86}" destId="{64CB1D52-19A4-48FC-8268-90DE36F6E1B3}" srcOrd="0" destOrd="0" presId="urn:microsoft.com/office/officeart/2005/8/layout/cycle3"/>
    <dgm:cxn modelId="{3059AC6A-78C7-4E0E-820D-6D19B1B33921}" type="presOf" srcId="{3F6E63BD-DCF3-4798-9AF1-FCE6533B2A09}" destId="{1B3FA143-047F-41E1-A243-D01F1B66BCBB}" srcOrd="0" destOrd="0" presId="urn:microsoft.com/office/officeart/2005/8/layout/cycle3"/>
    <dgm:cxn modelId="{8766004E-1C61-4631-80BC-8C333119F376}" type="presOf" srcId="{2AC2AA9D-2D99-4E54-B9BC-2058FF49E2C5}" destId="{661F4473-233A-4E93-B6D4-F290F5E16421}" srcOrd="0" destOrd="0" presId="urn:microsoft.com/office/officeart/2005/8/layout/cycle3"/>
    <dgm:cxn modelId="{6AD72494-7272-4424-8D73-1500FB86A11A}" srcId="{3F6E63BD-DCF3-4798-9AF1-FCE6533B2A09}" destId="{E17D1E89-16C0-43FC-95BF-C248C8D77AF2}" srcOrd="2" destOrd="0" parTransId="{3D809C8C-0873-4F41-B32A-8DC3A45D9B71}" sibTransId="{05E6262A-ACAC-4C80-9C72-F2BB12BDE449}"/>
    <dgm:cxn modelId="{1787FC99-90EB-40FE-B746-0CA52D4D5442}" type="presOf" srcId="{34989D77-21BD-4C92-A215-4B8CFF16AEE5}" destId="{113690B9-98DE-4A65-8B6B-DE634651A4F6}" srcOrd="0" destOrd="0" presId="urn:microsoft.com/office/officeart/2005/8/layout/cycle3"/>
    <dgm:cxn modelId="{80D2CCAD-E08B-42E5-9F90-4852E6A3696E}" srcId="{3F6E63BD-DCF3-4798-9AF1-FCE6533B2A09}" destId="{B048B695-09C1-4471-8572-5FC395EC4B9F}" srcOrd="0" destOrd="0" parTransId="{B2A418CA-862D-49CC-B455-E21AAC0AC3CA}" sibTransId="{582659C5-9600-4A57-B4DC-55F2B2F58B86}"/>
    <dgm:cxn modelId="{5D708FAE-4337-4EEC-9EA4-EEA90F486DE2}" srcId="{3F6E63BD-DCF3-4798-9AF1-FCE6533B2A09}" destId="{2AC2AA9D-2D99-4E54-B9BC-2058FF49E2C5}" srcOrd="1" destOrd="0" parTransId="{AEC6BAEF-D4B6-4DB7-B94D-3F14E37DEABC}" sibTransId="{0A3362CA-937E-43E2-9910-6B4C1D3674B5}"/>
    <dgm:cxn modelId="{5662F2AF-6842-4428-9B18-FC9FFBD5D098}" type="presOf" srcId="{E17D1E89-16C0-43FC-95BF-C248C8D77AF2}" destId="{22CDDA6A-0873-4FB4-902B-23D106F37760}" srcOrd="0" destOrd="0" presId="urn:microsoft.com/office/officeart/2005/8/layout/cycle3"/>
    <dgm:cxn modelId="{2AC9A3BE-D712-43B0-BA8F-CEF5B267456F}" srcId="{3F6E63BD-DCF3-4798-9AF1-FCE6533B2A09}" destId="{690C4630-38B4-4323-8EDA-40AA9F74A1A3}" srcOrd="4" destOrd="0" parTransId="{066F04AC-0015-42BA-8BB7-338C2C7BAB41}" sibTransId="{A83FEE18-B20D-4987-B452-6ADAC74EB3CA}"/>
    <dgm:cxn modelId="{10A33DC8-0871-4EA6-8890-C292221EA238}" srcId="{3F6E63BD-DCF3-4798-9AF1-FCE6533B2A09}" destId="{090AFD0D-8C30-428A-8944-B9FC6BB5FBB0}" srcOrd="3" destOrd="0" parTransId="{1F2746D2-DE73-489E-A3DC-A59ABADD303C}" sibTransId="{EE401DA6-602E-4725-B345-12A036E357FD}"/>
    <dgm:cxn modelId="{5CF2B3D1-C7BF-484D-BE0F-E33AAF6C0D7E}" srcId="{3F6E63BD-DCF3-4798-9AF1-FCE6533B2A09}" destId="{34989D77-21BD-4C92-A215-4B8CFF16AEE5}" srcOrd="5" destOrd="0" parTransId="{6C8728C3-B7E5-49E2-95C6-082E6F7A4DAB}" sibTransId="{B2430AD2-2949-4D3E-B1B9-EECEAC96D125}"/>
    <dgm:cxn modelId="{9CAFD5F6-7688-4C31-A96A-2CC1E68343E9}" type="presOf" srcId="{090AFD0D-8C30-428A-8944-B9FC6BB5FBB0}" destId="{9CBC4E53-F130-498A-9E34-350E1EBE0C38}" srcOrd="0" destOrd="0" presId="urn:microsoft.com/office/officeart/2005/8/layout/cycle3"/>
    <dgm:cxn modelId="{F23B8B46-1A2E-4FCB-881D-655E16B3142B}" type="presParOf" srcId="{1B3FA143-047F-41E1-A243-D01F1B66BCBB}" destId="{E7BDC832-5024-4054-9148-D97DD2A1C730}" srcOrd="0" destOrd="0" presId="urn:microsoft.com/office/officeart/2005/8/layout/cycle3"/>
    <dgm:cxn modelId="{2685EC0E-C0B1-4E94-BE84-D9F518C84C99}" type="presParOf" srcId="{E7BDC832-5024-4054-9148-D97DD2A1C730}" destId="{0443D26D-4FF3-4A32-AC51-A4ADADB15D4E}" srcOrd="0" destOrd="0" presId="urn:microsoft.com/office/officeart/2005/8/layout/cycle3"/>
    <dgm:cxn modelId="{555EE755-F4E8-48C9-A2BE-4DC568B2B631}" type="presParOf" srcId="{E7BDC832-5024-4054-9148-D97DD2A1C730}" destId="{64CB1D52-19A4-48FC-8268-90DE36F6E1B3}" srcOrd="1" destOrd="0" presId="urn:microsoft.com/office/officeart/2005/8/layout/cycle3"/>
    <dgm:cxn modelId="{4ED4FB7D-0031-479E-9EF4-6B7AA0584E34}" type="presParOf" srcId="{E7BDC832-5024-4054-9148-D97DD2A1C730}" destId="{661F4473-233A-4E93-B6D4-F290F5E16421}" srcOrd="2" destOrd="0" presId="urn:microsoft.com/office/officeart/2005/8/layout/cycle3"/>
    <dgm:cxn modelId="{9133B891-96DD-4327-AE58-0CEEF22BEC5F}" type="presParOf" srcId="{E7BDC832-5024-4054-9148-D97DD2A1C730}" destId="{22CDDA6A-0873-4FB4-902B-23D106F37760}" srcOrd="3" destOrd="0" presId="urn:microsoft.com/office/officeart/2005/8/layout/cycle3"/>
    <dgm:cxn modelId="{0AE8EE16-0710-478B-A792-659B2A9F2FC2}" type="presParOf" srcId="{E7BDC832-5024-4054-9148-D97DD2A1C730}" destId="{9CBC4E53-F130-498A-9E34-350E1EBE0C38}" srcOrd="4" destOrd="0" presId="urn:microsoft.com/office/officeart/2005/8/layout/cycle3"/>
    <dgm:cxn modelId="{597417F4-5C09-47B6-A680-0512E07A20CF}" type="presParOf" srcId="{E7BDC832-5024-4054-9148-D97DD2A1C730}" destId="{60544A56-CD69-49EE-8100-A42B2985DB11}" srcOrd="5" destOrd="0" presId="urn:microsoft.com/office/officeart/2005/8/layout/cycle3"/>
    <dgm:cxn modelId="{A2A2255E-3010-4BAA-9F40-55BD0008A19D}" type="presParOf" srcId="{E7BDC832-5024-4054-9148-D97DD2A1C730}" destId="{113690B9-98DE-4A65-8B6B-DE634651A4F6}"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6E63BD-DCF3-4798-9AF1-FCE6533B2A09}"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B048B695-09C1-4471-8572-5FC395EC4B9F}">
      <dgm:prSet phldrT="[Text]" phldr="0"/>
      <dgm:spPr/>
      <dgm:t>
        <a:bodyPr/>
        <a:lstStyle/>
        <a:p>
          <a:pPr rtl="0"/>
          <a:r>
            <a:rPr lang="en-US" b="1">
              <a:latin typeface="Calibri"/>
              <a:ea typeface="Calibri"/>
              <a:cs typeface="Calibri"/>
            </a:rPr>
            <a:t>1 </a:t>
          </a:r>
          <a:br>
            <a:rPr lang="en-US" b="1">
              <a:latin typeface="Calibri"/>
              <a:ea typeface="Calibri"/>
              <a:cs typeface="Calibri"/>
            </a:rPr>
          </a:br>
          <a:r>
            <a:rPr lang="en-US" b="1" err="1">
              <a:latin typeface="Calibri"/>
              <a:ea typeface="Calibri"/>
              <a:cs typeface="Calibri"/>
            </a:rPr>
            <a:t>Analyser</a:t>
          </a:r>
          <a:endParaRPr lang="en-US" b="1">
            <a:latin typeface="Calibri"/>
            <a:ea typeface="Calibri"/>
            <a:cs typeface="Calibri"/>
          </a:endParaRPr>
        </a:p>
      </dgm:t>
    </dgm:pt>
    <dgm:pt modelId="{B2A418CA-862D-49CC-B455-E21AAC0AC3CA}" type="parTrans" cxnId="{80D2CCAD-E08B-42E5-9F90-4852E6A3696E}">
      <dgm:prSet/>
      <dgm:spPr/>
      <dgm:t>
        <a:bodyPr/>
        <a:lstStyle/>
        <a:p>
          <a:endParaRPr lang="en-US"/>
        </a:p>
      </dgm:t>
    </dgm:pt>
    <dgm:pt modelId="{582659C5-9600-4A57-B4DC-55F2B2F58B86}" type="sibTrans" cxnId="{80D2CCAD-E08B-42E5-9F90-4852E6A3696E}">
      <dgm:prSet/>
      <dgm:spPr/>
      <dgm:t>
        <a:bodyPr/>
        <a:lstStyle/>
        <a:p>
          <a:endParaRPr lang="en-US"/>
        </a:p>
      </dgm:t>
    </dgm:pt>
    <dgm:pt modelId="{E17D1E89-16C0-43FC-95BF-C248C8D77AF2}">
      <dgm:prSet phldrT="[Text]" phldr="0"/>
      <dgm:spPr/>
      <dgm:t>
        <a:bodyPr/>
        <a:lstStyle/>
        <a:p>
          <a:pPr rtl="0"/>
          <a:r>
            <a:rPr lang="en-US" b="1">
              <a:latin typeface="Calibri"/>
              <a:ea typeface="Calibri"/>
              <a:cs typeface="Calibri"/>
            </a:rPr>
            <a:t>3 </a:t>
          </a:r>
          <a:br>
            <a:rPr lang="en-US" b="1">
              <a:latin typeface="Calibri"/>
              <a:ea typeface="Calibri"/>
              <a:cs typeface="Calibri"/>
            </a:rPr>
          </a:br>
          <a:r>
            <a:rPr lang="en-US" b="1" err="1">
              <a:latin typeface="Calibri"/>
              <a:ea typeface="Calibri"/>
              <a:cs typeface="Calibri"/>
            </a:rPr>
            <a:t>Développer</a:t>
          </a:r>
          <a:endParaRPr lang="en-US" b="1">
            <a:latin typeface="Calibri"/>
            <a:ea typeface="Calibri"/>
            <a:cs typeface="Calibri"/>
          </a:endParaRPr>
        </a:p>
      </dgm:t>
    </dgm:pt>
    <dgm:pt modelId="{3D809C8C-0873-4F41-B32A-8DC3A45D9B71}" type="parTrans" cxnId="{6AD72494-7272-4424-8D73-1500FB86A11A}">
      <dgm:prSet/>
      <dgm:spPr/>
      <dgm:t>
        <a:bodyPr/>
        <a:lstStyle/>
        <a:p>
          <a:endParaRPr lang="en-US"/>
        </a:p>
      </dgm:t>
    </dgm:pt>
    <dgm:pt modelId="{05E6262A-ACAC-4C80-9C72-F2BB12BDE449}" type="sibTrans" cxnId="{6AD72494-7272-4424-8D73-1500FB86A11A}">
      <dgm:prSet/>
      <dgm:spPr/>
      <dgm:t>
        <a:bodyPr/>
        <a:lstStyle/>
        <a:p>
          <a:endParaRPr lang="en-US"/>
        </a:p>
      </dgm:t>
    </dgm:pt>
    <dgm:pt modelId="{090AFD0D-8C30-428A-8944-B9FC6BB5FBB0}">
      <dgm:prSet phldrT="[Text]" phldr="0"/>
      <dgm:spPr/>
      <dgm:t>
        <a:bodyPr/>
        <a:lstStyle/>
        <a:p>
          <a:pPr rtl="0"/>
          <a:r>
            <a:rPr lang="en-US" b="1">
              <a:latin typeface="Calibri"/>
              <a:ea typeface="Calibri"/>
              <a:cs typeface="Calibri"/>
            </a:rPr>
            <a:t>4 </a:t>
          </a:r>
          <a:br>
            <a:rPr lang="en-US" b="1">
              <a:latin typeface="Calibri"/>
              <a:ea typeface="Calibri"/>
              <a:cs typeface="Calibri"/>
            </a:rPr>
          </a:br>
          <a:r>
            <a:rPr lang="en-US" b="1">
              <a:latin typeface="Calibri"/>
              <a:ea typeface="Calibri"/>
              <a:cs typeface="Calibri"/>
            </a:rPr>
            <a:t>Test</a:t>
          </a:r>
        </a:p>
      </dgm:t>
    </dgm:pt>
    <dgm:pt modelId="{1F2746D2-DE73-489E-A3DC-A59ABADD303C}" type="parTrans" cxnId="{10A33DC8-0871-4EA6-8890-C292221EA238}">
      <dgm:prSet/>
      <dgm:spPr/>
      <dgm:t>
        <a:bodyPr/>
        <a:lstStyle/>
        <a:p>
          <a:endParaRPr lang="en-US"/>
        </a:p>
      </dgm:t>
    </dgm:pt>
    <dgm:pt modelId="{EE401DA6-602E-4725-B345-12A036E357FD}" type="sibTrans" cxnId="{10A33DC8-0871-4EA6-8890-C292221EA238}">
      <dgm:prSet/>
      <dgm:spPr/>
      <dgm:t>
        <a:bodyPr/>
        <a:lstStyle/>
        <a:p>
          <a:endParaRPr lang="en-US"/>
        </a:p>
      </dgm:t>
    </dgm:pt>
    <dgm:pt modelId="{690C4630-38B4-4323-8EDA-40AA9F74A1A3}">
      <dgm:prSet phldrT="[Text]" phldr="0"/>
      <dgm:spPr/>
      <dgm:t>
        <a:bodyPr/>
        <a:lstStyle/>
        <a:p>
          <a:pPr rtl="0"/>
          <a:r>
            <a:rPr lang="en-US" b="1">
              <a:solidFill>
                <a:schemeClr val="accent4">
                  <a:lumMod val="50000"/>
                </a:schemeClr>
              </a:solidFill>
              <a:latin typeface="Calibri"/>
              <a:ea typeface="Calibri"/>
              <a:cs typeface="Calibri"/>
            </a:rPr>
            <a:t>5 </a:t>
          </a:r>
          <a:br>
            <a:rPr lang="en-US" b="1">
              <a:solidFill>
                <a:schemeClr val="accent4">
                  <a:lumMod val="50000"/>
                </a:schemeClr>
              </a:solidFill>
              <a:latin typeface="Calibri"/>
              <a:ea typeface="Calibri"/>
              <a:cs typeface="Calibri"/>
            </a:rPr>
          </a:br>
          <a:r>
            <a:rPr lang="en-US" b="1" err="1">
              <a:solidFill>
                <a:schemeClr val="accent4">
                  <a:lumMod val="50000"/>
                </a:schemeClr>
              </a:solidFill>
              <a:latin typeface="Calibri"/>
              <a:ea typeface="Calibri"/>
              <a:cs typeface="Calibri"/>
            </a:rPr>
            <a:t>Déployer</a:t>
          </a:r>
          <a:endParaRPr lang="en-US" b="1">
            <a:solidFill>
              <a:schemeClr val="accent4">
                <a:lumMod val="50000"/>
              </a:schemeClr>
            </a:solidFill>
            <a:latin typeface="Calibri"/>
            <a:ea typeface="Calibri"/>
            <a:cs typeface="Calibri"/>
          </a:endParaRPr>
        </a:p>
      </dgm:t>
    </dgm:pt>
    <dgm:pt modelId="{066F04AC-0015-42BA-8BB7-338C2C7BAB41}" type="parTrans" cxnId="{2AC9A3BE-D712-43B0-BA8F-CEF5B267456F}">
      <dgm:prSet/>
      <dgm:spPr/>
      <dgm:t>
        <a:bodyPr/>
        <a:lstStyle/>
        <a:p>
          <a:endParaRPr lang="en-US"/>
        </a:p>
      </dgm:t>
    </dgm:pt>
    <dgm:pt modelId="{A83FEE18-B20D-4987-B452-6ADAC74EB3CA}" type="sibTrans" cxnId="{2AC9A3BE-D712-43B0-BA8F-CEF5B267456F}">
      <dgm:prSet/>
      <dgm:spPr/>
      <dgm:t>
        <a:bodyPr/>
        <a:lstStyle/>
        <a:p>
          <a:endParaRPr lang="en-US"/>
        </a:p>
      </dgm:t>
    </dgm:pt>
    <dgm:pt modelId="{2AC2AA9D-2D99-4E54-B9BC-2058FF49E2C5}">
      <dgm:prSet phldr="0"/>
      <dgm:spPr/>
      <dgm:t>
        <a:bodyPr/>
        <a:lstStyle/>
        <a:p>
          <a:pPr rtl="0"/>
          <a:r>
            <a:rPr lang="en-US" b="1">
              <a:latin typeface="Calibri"/>
              <a:ea typeface="Calibri"/>
              <a:cs typeface="Calibri"/>
            </a:rPr>
            <a:t>2 </a:t>
          </a:r>
          <a:br>
            <a:rPr lang="en-US" b="1">
              <a:latin typeface="Calibri"/>
              <a:ea typeface="Calibri"/>
              <a:cs typeface="Calibri"/>
            </a:rPr>
          </a:br>
          <a:r>
            <a:rPr lang="en-US" b="1">
              <a:latin typeface="Calibri"/>
              <a:ea typeface="Calibri"/>
              <a:cs typeface="Calibri"/>
            </a:rPr>
            <a:t>Conception</a:t>
          </a:r>
        </a:p>
      </dgm:t>
    </dgm:pt>
    <dgm:pt modelId="{AEC6BAEF-D4B6-4DB7-B94D-3F14E37DEABC}" type="parTrans" cxnId="{5D708FAE-4337-4EEC-9EA4-EEA90F486DE2}">
      <dgm:prSet/>
      <dgm:spPr/>
    </dgm:pt>
    <dgm:pt modelId="{0A3362CA-937E-43E2-9910-6B4C1D3674B5}" type="sibTrans" cxnId="{5D708FAE-4337-4EEC-9EA4-EEA90F486DE2}">
      <dgm:prSet/>
      <dgm:spPr/>
    </dgm:pt>
    <dgm:pt modelId="{34989D77-21BD-4C92-A215-4B8CFF16AEE5}">
      <dgm:prSet phldr="0"/>
      <dgm:spPr/>
      <dgm:t>
        <a:bodyPr/>
        <a:lstStyle/>
        <a:p>
          <a:pPr rtl="0"/>
          <a:r>
            <a:rPr lang="en-US" b="1">
              <a:latin typeface="Calibri"/>
              <a:ea typeface="Calibri"/>
              <a:cs typeface="Calibri"/>
            </a:rPr>
            <a:t>6 </a:t>
          </a:r>
          <a:br>
            <a:rPr lang="en-US" b="1">
              <a:latin typeface="Calibri"/>
              <a:ea typeface="Calibri"/>
              <a:cs typeface="Calibri"/>
            </a:rPr>
          </a:br>
          <a:r>
            <a:rPr lang="en-US" b="1" err="1">
              <a:latin typeface="Calibri"/>
              <a:ea typeface="Calibri"/>
              <a:cs typeface="Calibri"/>
            </a:rPr>
            <a:t>Maintenir</a:t>
          </a:r>
        </a:p>
      </dgm:t>
    </dgm:pt>
    <dgm:pt modelId="{6C8728C3-B7E5-49E2-95C6-082E6F7A4DAB}" type="parTrans" cxnId="{5CF2B3D1-C7BF-484D-BE0F-E33AAF6C0D7E}">
      <dgm:prSet/>
      <dgm:spPr/>
    </dgm:pt>
    <dgm:pt modelId="{B2430AD2-2949-4D3E-B1B9-EECEAC96D125}" type="sibTrans" cxnId="{5CF2B3D1-C7BF-484D-BE0F-E33AAF6C0D7E}">
      <dgm:prSet/>
      <dgm:spPr/>
    </dgm:pt>
    <dgm:pt modelId="{1B3FA143-047F-41E1-A243-D01F1B66BCBB}" type="pres">
      <dgm:prSet presAssocID="{3F6E63BD-DCF3-4798-9AF1-FCE6533B2A09}" presName="Name0" presStyleCnt="0">
        <dgm:presLayoutVars>
          <dgm:dir/>
          <dgm:resizeHandles val="exact"/>
        </dgm:presLayoutVars>
      </dgm:prSet>
      <dgm:spPr/>
    </dgm:pt>
    <dgm:pt modelId="{E7BDC832-5024-4054-9148-D97DD2A1C730}" type="pres">
      <dgm:prSet presAssocID="{3F6E63BD-DCF3-4798-9AF1-FCE6533B2A09}" presName="cycle" presStyleCnt="0"/>
      <dgm:spPr/>
    </dgm:pt>
    <dgm:pt modelId="{0443D26D-4FF3-4A32-AC51-A4ADADB15D4E}" type="pres">
      <dgm:prSet presAssocID="{B048B695-09C1-4471-8572-5FC395EC4B9F}" presName="nodeFirstNode" presStyleLbl="node1" presStyleIdx="0" presStyleCnt="6">
        <dgm:presLayoutVars>
          <dgm:bulletEnabled val="1"/>
        </dgm:presLayoutVars>
      </dgm:prSet>
      <dgm:spPr>
        <a:solidFill>
          <a:schemeClr val="accent6"/>
        </a:solidFill>
      </dgm:spPr>
    </dgm:pt>
    <dgm:pt modelId="{64CB1D52-19A4-48FC-8268-90DE36F6E1B3}" type="pres">
      <dgm:prSet presAssocID="{582659C5-9600-4A57-B4DC-55F2B2F58B86}" presName="sibTransFirstNode" presStyleLbl="bgShp" presStyleIdx="0" presStyleCnt="1"/>
      <dgm:spPr>
        <a:solidFill>
          <a:schemeClr val="bg2">
            <a:lumMod val="90000"/>
          </a:schemeClr>
        </a:solidFill>
      </dgm:spPr>
    </dgm:pt>
    <dgm:pt modelId="{661F4473-233A-4E93-B6D4-F290F5E16421}" type="pres">
      <dgm:prSet presAssocID="{2AC2AA9D-2D99-4E54-B9BC-2058FF49E2C5}" presName="nodeFollowingNodes" presStyleLbl="node1" presStyleIdx="1" presStyleCnt="6">
        <dgm:presLayoutVars>
          <dgm:bulletEnabled val="1"/>
        </dgm:presLayoutVars>
      </dgm:prSet>
      <dgm:spPr>
        <a:solidFill>
          <a:schemeClr val="tx2"/>
        </a:solidFill>
      </dgm:spPr>
    </dgm:pt>
    <dgm:pt modelId="{22CDDA6A-0873-4FB4-902B-23D106F37760}" type="pres">
      <dgm:prSet presAssocID="{E17D1E89-16C0-43FC-95BF-C248C8D77AF2}" presName="nodeFollowingNodes" presStyleLbl="node1" presStyleIdx="2" presStyleCnt="6">
        <dgm:presLayoutVars>
          <dgm:bulletEnabled val="1"/>
        </dgm:presLayoutVars>
      </dgm:prSet>
      <dgm:spPr>
        <a:solidFill>
          <a:srgbClr val="11ABE9"/>
        </a:solidFill>
      </dgm:spPr>
    </dgm:pt>
    <dgm:pt modelId="{9CBC4E53-F130-498A-9E34-350E1EBE0C38}" type="pres">
      <dgm:prSet presAssocID="{090AFD0D-8C30-428A-8944-B9FC6BB5FBB0}" presName="nodeFollowingNodes" presStyleLbl="node1" presStyleIdx="3" presStyleCnt="6">
        <dgm:presLayoutVars>
          <dgm:bulletEnabled val="1"/>
        </dgm:presLayoutVars>
      </dgm:prSet>
      <dgm:spPr>
        <a:solidFill>
          <a:srgbClr val="44AB85"/>
        </a:solidFill>
      </dgm:spPr>
    </dgm:pt>
    <dgm:pt modelId="{60544A56-CD69-49EE-8100-A42B2985DB11}" type="pres">
      <dgm:prSet presAssocID="{690C4630-38B4-4323-8EDA-40AA9F74A1A3}" presName="nodeFollowingNodes" presStyleLbl="node1" presStyleIdx="4" presStyleCnt="6">
        <dgm:presLayoutVars>
          <dgm:bulletEnabled val="1"/>
        </dgm:presLayoutVars>
      </dgm:prSet>
      <dgm:spPr>
        <a:solidFill>
          <a:srgbClr val="E3C14F"/>
        </a:solidFill>
      </dgm:spPr>
    </dgm:pt>
    <dgm:pt modelId="{113690B9-98DE-4A65-8B6B-DE634651A4F6}" type="pres">
      <dgm:prSet presAssocID="{34989D77-21BD-4C92-A215-4B8CFF16AEE5}" presName="nodeFollowingNodes" presStyleLbl="node1" presStyleIdx="5" presStyleCnt="6">
        <dgm:presLayoutVars>
          <dgm:bulletEnabled val="1"/>
        </dgm:presLayoutVars>
      </dgm:prSet>
      <dgm:spPr>
        <a:solidFill>
          <a:schemeClr val="accent2"/>
        </a:solidFill>
      </dgm:spPr>
    </dgm:pt>
  </dgm:ptLst>
  <dgm:cxnLst>
    <dgm:cxn modelId="{DEBDA906-F100-4840-A6E3-8D2655C2714C}" type="presOf" srcId="{B048B695-09C1-4471-8572-5FC395EC4B9F}" destId="{0443D26D-4FF3-4A32-AC51-A4ADADB15D4E}" srcOrd="0" destOrd="0" presId="urn:microsoft.com/office/officeart/2005/8/layout/cycle3"/>
    <dgm:cxn modelId="{A22A0518-066F-4D9D-AD83-8B1F47B99788}" type="presOf" srcId="{690C4630-38B4-4323-8EDA-40AA9F74A1A3}" destId="{60544A56-CD69-49EE-8100-A42B2985DB11}" srcOrd="0" destOrd="0" presId="urn:microsoft.com/office/officeart/2005/8/layout/cycle3"/>
    <dgm:cxn modelId="{AEE12044-13DE-46EC-A9C9-EB9F4A32672D}" type="presOf" srcId="{582659C5-9600-4A57-B4DC-55F2B2F58B86}" destId="{64CB1D52-19A4-48FC-8268-90DE36F6E1B3}" srcOrd="0" destOrd="0" presId="urn:microsoft.com/office/officeart/2005/8/layout/cycle3"/>
    <dgm:cxn modelId="{3059AC6A-78C7-4E0E-820D-6D19B1B33921}" type="presOf" srcId="{3F6E63BD-DCF3-4798-9AF1-FCE6533B2A09}" destId="{1B3FA143-047F-41E1-A243-D01F1B66BCBB}" srcOrd="0" destOrd="0" presId="urn:microsoft.com/office/officeart/2005/8/layout/cycle3"/>
    <dgm:cxn modelId="{8766004E-1C61-4631-80BC-8C333119F376}" type="presOf" srcId="{2AC2AA9D-2D99-4E54-B9BC-2058FF49E2C5}" destId="{661F4473-233A-4E93-B6D4-F290F5E16421}" srcOrd="0" destOrd="0" presId="urn:microsoft.com/office/officeart/2005/8/layout/cycle3"/>
    <dgm:cxn modelId="{6AD72494-7272-4424-8D73-1500FB86A11A}" srcId="{3F6E63BD-DCF3-4798-9AF1-FCE6533B2A09}" destId="{E17D1E89-16C0-43FC-95BF-C248C8D77AF2}" srcOrd="2" destOrd="0" parTransId="{3D809C8C-0873-4F41-B32A-8DC3A45D9B71}" sibTransId="{05E6262A-ACAC-4C80-9C72-F2BB12BDE449}"/>
    <dgm:cxn modelId="{1787FC99-90EB-40FE-B746-0CA52D4D5442}" type="presOf" srcId="{34989D77-21BD-4C92-A215-4B8CFF16AEE5}" destId="{113690B9-98DE-4A65-8B6B-DE634651A4F6}" srcOrd="0" destOrd="0" presId="urn:microsoft.com/office/officeart/2005/8/layout/cycle3"/>
    <dgm:cxn modelId="{80D2CCAD-E08B-42E5-9F90-4852E6A3696E}" srcId="{3F6E63BD-DCF3-4798-9AF1-FCE6533B2A09}" destId="{B048B695-09C1-4471-8572-5FC395EC4B9F}" srcOrd="0" destOrd="0" parTransId="{B2A418CA-862D-49CC-B455-E21AAC0AC3CA}" sibTransId="{582659C5-9600-4A57-B4DC-55F2B2F58B86}"/>
    <dgm:cxn modelId="{5D708FAE-4337-4EEC-9EA4-EEA90F486DE2}" srcId="{3F6E63BD-DCF3-4798-9AF1-FCE6533B2A09}" destId="{2AC2AA9D-2D99-4E54-B9BC-2058FF49E2C5}" srcOrd="1" destOrd="0" parTransId="{AEC6BAEF-D4B6-4DB7-B94D-3F14E37DEABC}" sibTransId="{0A3362CA-937E-43E2-9910-6B4C1D3674B5}"/>
    <dgm:cxn modelId="{5662F2AF-6842-4428-9B18-FC9FFBD5D098}" type="presOf" srcId="{E17D1E89-16C0-43FC-95BF-C248C8D77AF2}" destId="{22CDDA6A-0873-4FB4-902B-23D106F37760}" srcOrd="0" destOrd="0" presId="urn:microsoft.com/office/officeart/2005/8/layout/cycle3"/>
    <dgm:cxn modelId="{2AC9A3BE-D712-43B0-BA8F-CEF5B267456F}" srcId="{3F6E63BD-DCF3-4798-9AF1-FCE6533B2A09}" destId="{690C4630-38B4-4323-8EDA-40AA9F74A1A3}" srcOrd="4" destOrd="0" parTransId="{066F04AC-0015-42BA-8BB7-338C2C7BAB41}" sibTransId="{A83FEE18-B20D-4987-B452-6ADAC74EB3CA}"/>
    <dgm:cxn modelId="{10A33DC8-0871-4EA6-8890-C292221EA238}" srcId="{3F6E63BD-DCF3-4798-9AF1-FCE6533B2A09}" destId="{090AFD0D-8C30-428A-8944-B9FC6BB5FBB0}" srcOrd="3" destOrd="0" parTransId="{1F2746D2-DE73-489E-A3DC-A59ABADD303C}" sibTransId="{EE401DA6-602E-4725-B345-12A036E357FD}"/>
    <dgm:cxn modelId="{5CF2B3D1-C7BF-484D-BE0F-E33AAF6C0D7E}" srcId="{3F6E63BD-DCF3-4798-9AF1-FCE6533B2A09}" destId="{34989D77-21BD-4C92-A215-4B8CFF16AEE5}" srcOrd="5" destOrd="0" parTransId="{6C8728C3-B7E5-49E2-95C6-082E6F7A4DAB}" sibTransId="{B2430AD2-2949-4D3E-B1B9-EECEAC96D125}"/>
    <dgm:cxn modelId="{9CAFD5F6-7688-4C31-A96A-2CC1E68343E9}" type="presOf" srcId="{090AFD0D-8C30-428A-8944-B9FC6BB5FBB0}" destId="{9CBC4E53-F130-498A-9E34-350E1EBE0C38}" srcOrd="0" destOrd="0" presId="urn:microsoft.com/office/officeart/2005/8/layout/cycle3"/>
    <dgm:cxn modelId="{F23B8B46-1A2E-4FCB-881D-655E16B3142B}" type="presParOf" srcId="{1B3FA143-047F-41E1-A243-D01F1B66BCBB}" destId="{E7BDC832-5024-4054-9148-D97DD2A1C730}" srcOrd="0" destOrd="0" presId="urn:microsoft.com/office/officeart/2005/8/layout/cycle3"/>
    <dgm:cxn modelId="{2685EC0E-C0B1-4E94-BE84-D9F518C84C99}" type="presParOf" srcId="{E7BDC832-5024-4054-9148-D97DD2A1C730}" destId="{0443D26D-4FF3-4A32-AC51-A4ADADB15D4E}" srcOrd="0" destOrd="0" presId="urn:microsoft.com/office/officeart/2005/8/layout/cycle3"/>
    <dgm:cxn modelId="{555EE755-F4E8-48C9-A2BE-4DC568B2B631}" type="presParOf" srcId="{E7BDC832-5024-4054-9148-D97DD2A1C730}" destId="{64CB1D52-19A4-48FC-8268-90DE36F6E1B3}" srcOrd="1" destOrd="0" presId="urn:microsoft.com/office/officeart/2005/8/layout/cycle3"/>
    <dgm:cxn modelId="{4ED4FB7D-0031-479E-9EF4-6B7AA0584E34}" type="presParOf" srcId="{E7BDC832-5024-4054-9148-D97DD2A1C730}" destId="{661F4473-233A-4E93-B6D4-F290F5E16421}" srcOrd="2" destOrd="0" presId="urn:microsoft.com/office/officeart/2005/8/layout/cycle3"/>
    <dgm:cxn modelId="{9133B891-96DD-4327-AE58-0CEEF22BEC5F}" type="presParOf" srcId="{E7BDC832-5024-4054-9148-D97DD2A1C730}" destId="{22CDDA6A-0873-4FB4-902B-23D106F37760}" srcOrd="3" destOrd="0" presId="urn:microsoft.com/office/officeart/2005/8/layout/cycle3"/>
    <dgm:cxn modelId="{0AE8EE16-0710-478B-A792-659B2A9F2FC2}" type="presParOf" srcId="{E7BDC832-5024-4054-9148-D97DD2A1C730}" destId="{9CBC4E53-F130-498A-9E34-350E1EBE0C38}" srcOrd="4" destOrd="0" presId="urn:microsoft.com/office/officeart/2005/8/layout/cycle3"/>
    <dgm:cxn modelId="{597417F4-5C09-47B6-A680-0512E07A20CF}" type="presParOf" srcId="{E7BDC832-5024-4054-9148-D97DD2A1C730}" destId="{60544A56-CD69-49EE-8100-A42B2985DB11}" srcOrd="5" destOrd="0" presId="urn:microsoft.com/office/officeart/2005/8/layout/cycle3"/>
    <dgm:cxn modelId="{A2A2255E-3010-4BAA-9F40-55BD0008A19D}" type="presParOf" srcId="{E7BDC832-5024-4054-9148-D97DD2A1C730}" destId="{113690B9-98DE-4A65-8B6B-DE634651A4F6}" srcOrd="6" destOrd="0" presId="urn:microsoft.com/office/officeart/2005/8/layout/cycle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6E63BD-DCF3-4798-9AF1-FCE6533B2A09}"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B048B695-09C1-4471-8572-5FC395EC4B9F}">
      <dgm:prSet phldrT="[Text]" phldr="0"/>
      <dgm:spPr/>
      <dgm:t>
        <a:bodyPr/>
        <a:lstStyle/>
        <a:p>
          <a:pPr rtl="0"/>
          <a:r>
            <a:rPr lang="en-US" b="1">
              <a:latin typeface="Calibri"/>
              <a:ea typeface="Calibri"/>
              <a:cs typeface="Calibri"/>
            </a:rPr>
            <a:t>1 </a:t>
          </a:r>
          <a:br>
            <a:rPr lang="en-US" b="1">
              <a:latin typeface="Calibri"/>
              <a:ea typeface="Calibri"/>
              <a:cs typeface="Calibri"/>
            </a:rPr>
          </a:br>
          <a:r>
            <a:rPr lang="en-US" b="1" err="1">
              <a:latin typeface="Calibri"/>
              <a:ea typeface="Calibri"/>
              <a:cs typeface="Calibri"/>
            </a:rPr>
            <a:t>Analyser</a:t>
          </a:r>
          <a:endParaRPr lang="en-US" b="1">
            <a:latin typeface="Calibri"/>
            <a:ea typeface="Calibri"/>
            <a:cs typeface="Calibri"/>
          </a:endParaRPr>
        </a:p>
      </dgm:t>
    </dgm:pt>
    <dgm:pt modelId="{B2A418CA-862D-49CC-B455-E21AAC0AC3CA}" type="parTrans" cxnId="{80D2CCAD-E08B-42E5-9F90-4852E6A3696E}">
      <dgm:prSet/>
      <dgm:spPr/>
      <dgm:t>
        <a:bodyPr/>
        <a:lstStyle/>
        <a:p>
          <a:endParaRPr lang="en-US"/>
        </a:p>
      </dgm:t>
    </dgm:pt>
    <dgm:pt modelId="{582659C5-9600-4A57-B4DC-55F2B2F58B86}" type="sibTrans" cxnId="{80D2CCAD-E08B-42E5-9F90-4852E6A3696E}">
      <dgm:prSet/>
      <dgm:spPr/>
      <dgm:t>
        <a:bodyPr/>
        <a:lstStyle/>
        <a:p>
          <a:endParaRPr lang="en-US"/>
        </a:p>
      </dgm:t>
    </dgm:pt>
    <dgm:pt modelId="{E17D1E89-16C0-43FC-95BF-C248C8D77AF2}">
      <dgm:prSet phldrT="[Text]" phldr="0"/>
      <dgm:spPr/>
      <dgm:t>
        <a:bodyPr/>
        <a:lstStyle/>
        <a:p>
          <a:pPr rtl="0"/>
          <a:r>
            <a:rPr lang="en-US" b="1">
              <a:latin typeface="Calibri"/>
              <a:ea typeface="Calibri"/>
              <a:cs typeface="Calibri"/>
            </a:rPr>
            <a:t>3 </a:t>
          </a:r>
          <a:br>
            <a:rPr lang="en-US" b="1">
              <a:latin typeface="Calibri"/>
              <a:ea typeface="Calibri"/>
              <a:cs typeface="Calibri"/>
            </a:rPr>
          </a:br>
          <a:r>
            <a:rPr lang="en-US" b="1" err="1">
              <a:latin typeface="Calibri"/>
              <a:ea typeface="Calibri"/>
              <a:cs typeface="Calibri"/>
            </a:rPr>
            <a:t>Développer</a:t>
          </a:r>
          <a:endParaRPr lang="en-US" b="1">
            <a:latin typeface="Calibri"/>
            <a:ea typeface="Calibri"/>
            <a:cs typeface="Calibri"/>
          </a:endParaRPr>
        </a:p>
      </dgm:t>
    </dgm:pt>
    <dgm:pt modelId="{3D809C8C-0873-4F41-B32A-8DC3A45D9B71}" type="parTrans" cxnId="{6AD72494-7272-4424-8D73-1500FB86A11A}">
      <dgm:prSet/>
      <dgm:spPr/>
      <dgm:t>
        <a:bodyPr/>
        <a:lstStyle/>
        <a:p>
          <a:endParaRPr lang="en-US"/>
        </a:p>
      </dgm:t>
    </dgm:pt>
    <dgm:pt modelId="{05E6262A-ACAC-4C80-9C72-F2BB12BDE449}" type="sibTrans" cxnId="{6AD72494-7272-4424-8D73-1500FB86A11A}">
      <dgm:prSet/>
      <dgm:spPr/>
      <dgm:t>
        <a:bodyPr/>
        <a:lstStyle/>
        <a:p>
          <a:endParaRPr lang="en-US"/>
        </a:p>
      </dgm:t>
    </dgm:pt>
    <dgm:pt modelId="{090AFD0D-8C30-428A-8944-B9FC6BB5FBB0}">
      <dgm:prSet phldrT="[Text]" phldr="0"/>
      <dgm:spPr/>
      <dgm:t>
        <a:bodyPr/>
        <a:lstStyle/>
        <a:p>
          <a:pPr rtl="0"/>
          <a:r>
            <a:rPr lang="en-US" b="1">
              <a:latin typeface="Calibri"/>
              <a:ea typeface="Calibri"/>
              <a:cs typeface="Calibri"/>
            </a:rPr>
            <a:t>4 </a:t>
          </a:r>
          <a:br>
            <a:rPr lang="en-US" b="1">
              <a:latin typeface="Calibri"/>
              <a:ea typeface="Calibri"/>
              <a:cs typeface="Calibri"/>
            </a:rPr>
          </a:br>
          <a:r>
            <a:rPr lang="en-US" b="1">
              <a:latin typeface="Calibri"/>
              <a:ea typeface="Calibri"/>
              <a:cs typeface="Calibri"/>
            </a:rPr>
            <a:t>Test</a:t>
          </a:r>
        </a:p>
      </dgm:t>
    </dgm:pt>
    <dgm:pt modelId="{1F2746D2-DE73-489E-A3DC-A59ABADD303C}" type="parTrans" cxnId="{10A33DC8-0871-4EA6-8890-C292221EA238}">
      <dgm:prSet/>
      <dgm:spPr/>
      <dgm:t>
        <a:bodyPr/>
        <a:lstStyle/>
        <a:p>
          <a:endParaRPr lang="en-US"/>
        </a:p>
      </dgm:t>
    </dgm:pt>
    <dgm:pt modelId="{EE401DA6-602E-4725-B345-12A036E357FD}" type="sibTrans" cxnId="{10A33DC8-0871-4EA6-8890-C292221EA238}">
      <dgm:prSet/>
      <dgm:spPr/>
      <dgm:t>
        <a:bodyPr/>
        <a:lstStyle/>
        <a:p>
          <a:endParaRPr lang="en-US"/>
        </a:p>
      </dgm:t>
    </dgm:pt>
    <dgm:pt modelId="{690C4630-38B4-4323-8EDA-40AA9F74A1A3}">
      <dgm:prSet phldrT="[Text]" phldr="0"/>
      <dgm:spPr/>
      <dgm:t>
        <a:bodyPr/>
        <a:lstStyle/>
        <a:p>
          <a:pPr rtl="0"/>
          <a:r>
            <a:rPr lang="en-US" b="1">
              <a:solidFill>
                <a:schemeClr val="accent4">
                  <a:lumMod val="50000"/>
                </a:schemeClr>
              </a:solidFill>
              <a:latin typeface="Calibri"/>
              <a:ea typeface="Calibri"/>
              <a:cs typeface="Calibri"/>
            </a:rPr>
            <a:t>5 </a:t>
          </a:r>
          <a:br>
            <a:rPr lang="en-US" b="1">
              <a:solidFill>
                <a:schemeClr val="accent4">
                  <a:lumMod val="50000"/>
                </a:schemeClr>
              </a:solidFill>
              <a:latin typeface="Calibri"/>
              <a:ea typeface="Calibri"/>
              <a:cs typeface="Calibri"/>
            </a:rPr>
          </a:br>
          <a:r>
            <a:rPr lang="en-US" b="1" err="1">
              <a:solidFill>
                <a:schemeClr val="accent4">
                  <a:lumMod val="50000"/>
                </a:schemeClr>
              </a:solidFill>
              <a:latin typeface="Calibri"/>
              <a:ea typeface="Calibri"/>
              <a:cs typeface="Calibri"/>
            </a:rPr>
            <a:t>Déployer</a:t>
          </a:r>
          <a:endParaRPr lang="en-US" b="1">
            <a:solidFill>
              <a:schemeClr val="accent4">
                <a:lumMod val="50000"/>
              </a:schemeClr>
            </a:solidFill>
            <a:latin typeface="Calibri"/>
            <a:ea typeface="Calibri"/>
            <a:cs typeface="Calibri"/>
          </a:endParaRPr>
        </a:p>
      </dgm:t>
    </dgm:pt>
    <dgm:pt modelId="{066F04AC-0015-42BA-8BB7-338C2C7BAB41}" type="parTrans" cxnId="{2AC9A3BE-D712-43B0-BA8F-CEF5B267456F}">
      <dgm:prSet/>
      <dgm:spPr/>
      <dgm:t>
        <a:bodyPr/>
        <a:lstStyle/>
        <a:p>
          <a:endParaRPr lang="en-US"/>
        </a:p>
      </dgm:t>
    </dgm:pt>
    <dgm:pt modelId="{A83FEE18-B20D-4987-B452-6ADAC74EB3CA}" type="sibTrans" cxnId="{2AC9A3BE-D712-43B0-BA8F-CEF5B267456F}">
      <dgm:prSet/>
      <dgm:spPr/>
      <dgm:t>
        <a:bodyPr/>
        <a:lstStyle/>
        <a:p>
          <a:endParaRPr lang="en-US"/>
        </a:p>
      </dgm:t>
    </dgm:pt>
    <dgm:pt modelId="{2AC2AA9D-2D99-4E54-B9BC-2058FF49E2C5}">
      <dgm:prSet phldr="0"/>
      <dgm:spPr/>
      <dgm:t>
        <a:bodyPr/>
        <a:lstStyle/>
        <a:p>
          <a:pPr rtl="0"/>
          <a:r>
            <a:rPr lang="en-US" b="1">
              <a:latin typeface="Calibri"/>
              <a:ea typeface="Calibri"/>
              <a:cs typeface="Calibri"/>
            </a:rPr>
            <a:t>2 </a:t>
          </a:r>
          <a:br>
            <a:rPr lang="en-US" b="1">
              <a:latin typeface="Calibri"/>
              <a:ea typeface="Calibri"/>
              <a:cs typeface="Calibri"/>
            </a:rPr>
          </a:br>
          <a:r>
            <a:rPr lang="en-US" b="1">
              <a:latin typeface="Calibri"/>
              <a:ea typeface="Calibri"/>
              <a:cs typeface="Calibri"/>
            </a:rPr>
            <a:t>Conception</a:t>
          </a:r>
        </a:p>
      </dgm:t>
    </dgm:pt>
    <dgm:pt modelId="{AEC6BAEF-D4B6-4DB7-B94D-3F14E37DEABC}" type="parTrans" cxnId="{5D708FAE-4337-4EEC-9EA4-EEA90F486DE2}">
      <dgm:prSet/>
      <dgm:spPr/>
    </dgm:pt>
    <dgm:pt modelId="{0A3362CA-937E-43E2-9910-6B4C1D3674B5}" type="sibTrans" cxnId="{5D708FAE-4337-4EEC-9EA4-EEA90F486DE2}">
      <dgm:prSet/>
      <dgm:spPr/>
    </dgm:pt>
    <dgm:pt modelId="{34989D77-21BD-4C92-A215-4B8CFF16AEE5}">
      <dgm:prSet phldr="0"/>
      <dgm:spPr/>
      <dgm:t>
        <a:bodyPr/>
        <a:lstStyle/>
        <a:p>
          <a:pPr rtl="0"/>
          <a:r>
            <a:rPr lang="en-US" b="1">
              <a:latin typeface="Calibri"/>
              <a:ea typeface="Calibri"/>
              <a:cs typeface="Calibri"/>
            </a:rPr>
            <a:t>6 </a:t>
          </a:r>
          <a:br>
            <a:rPr lang="en-US" b="1">
              <a:latin typeface="Calibri"/>
              <a:ea typeface="Calibri"/>
              <a:cs typeface="Calibri"/>
            </a:rPr>
          </a:br>
          <a:r>
            <a:rPr lang="en-US" b="1" err="1">
              <a:latin typeface="Calibri"/>
              <a:ea typeface="Calibri"/>
              <a:cs typeface="Calibri"/>
            </a:rPr>
            <a:t>Maintenir</a:t>
          </a:r>
        </a:p>
      </dgm:t>
    </dgm:pt>
    <dgm:pt modelId="{6C8728C3-B7E5-49E2-95C6-082E6F7A4DAB}" type="parTrans" cxnId="{5CF2B3D1-C7BF-484D-BE0F-E33AAF6C0D7E}">
      <dgm:prSet/>
      <dgm:spPr/>
    </dgm:pt>
    <dgm:pt modelId="{B2430AD2-2949-4D3E-B1B9-EECEAC96D125}" type="sibTrans" cxnId="{5CF2B3D1-C7BF-484D-BE0F-E33AAF6C0D7E}">
      <dgm:prSet/>
      <dgm:spPr/>
    </dgm:pt>
    <dgm:pt modelId="{1B3FA143-047F-41E1-A243-D01F1B66BCBB}" type="pres">
      <dgm:prSet presAssocID="{3F6E63BD-DCF3-4798-9AF1-FCE6533B2A09}" presName="Name0" presStyleCnt="0">
        <dgm:presLayoutVars>
          <dgm:dir/>
          <dgm:resizeHandles val="exact"/>
        </dgm:presLayoutVars>
      </dgm:prSet>
      <dgm:spPr/>
    </dgm:pt>
    <dgm:pt modelId="{E7BDC832-5024-4054-9148-D97DD2A1C730}" type="pres">
      <dgm:prSet presAssocID="{3F6E63BD-DCF3-4798-9AF1-FCE6533B2A09}" presName="cycle" presStyleCnt="0"/>
      <dgm:spPr/>
    </dgm:pt>
    <dgm:pt modelId="{0443D26D-4FF3-4A32-AC51-A4ADADB15D4E}" type="pres">
      <dgm:prSet presAssocID="{B048B695-09C1-4471-8572-5FC395EC4B9F}" presName="nodeFirstNode" presStyleLbl="node1" presStyleIdx="0" presStyleCnt="6">
        <dgm:presLayoutVars>
          <dgm:bulletEnabled val="1"/>
        </dgm:presLayoutVars>
      </dgm:prSet>
      <dgm:spPr>
        <a:solidFill>
          <a:schemeClr val="accent6"/>
        </a:solidFill>
      </dgm:spPr>
    </dgm:pt>
    <dgm:pt modelId="{64CB1D52-19A4-48FC-8268-90DE36F6E1B3}" type="pres">
      <dgm:prSet presAssocID="{582659C5-9600-4A57-B4DC-55F2B2F58B86}" presName="sibTransFirstNode" presStyleLbl="bgShp" presStyleIdx="0" presStyleCnt="1"/>
      <dgm:spPr>
        <a:solidFill>
          <a:schemeClr val="bg2">
            <a:lumMod val="90000"/>
          </a:schemeClr>
        </a:solidFill>
      </dgm:spPr>
    </dgm:pt>
    <dgm:pt modelId="{661F4473-233A-4E93-B6D4-F290F5E16421}" type="pres">
      <dgm:prSet presAssocID="{2AC2AA9D-2D99-4E54-B9BC-2058FF49E2C5}" presName="nodeFollowingNodes" presStyleLbl="node1" presStyleIdx="1" presStyleCnt="6">
        <dgm:presLayoutVars>
          <dgm:bulletEnabled val="1"/>
        </dgm:presLayoutVars>
      </dgm:prSet>
      <dgm:spPr>
        <a:solidFill>
          <a:schemeClr val="tx2"/>
        </a:solidFill>
      </dgm:spPr>
    </dgm:pt>
    <dgm:pt modelId="{22CDDA6A-0873-4FB4-902B-23D106F37760}" type="pres">
      <dgm:prSet presAssocID="{E17D1E89-16C0-43FC-95BF-C248C8D77AF2}" presName="nodeFollowingNodes" presStyleLbl="node1" presStyleIdx="2" presStyleCnt="6">
        <dgm:presLayoutVars>
          <dgm:bulletEnabled val="1"/>
        </dgm:presLayoutVars>
      </dgm:prSet>
      <dgm:spPr>
        <a:solidFill>
          <a:srgbClr val="11ABE9"/>
        </a:solidFill>
      </dgm:spPr>
    </dgm:pt>
    <dgm:pt modelId="{9CBC4E53-F130-498A-9E34-350E1EBE0C38}" type="pres">
      <dgm:prSet presAssocID="{090AFD0D-8C30-428A-8944-B9FC6BB5FBB0}" presName="nodeFollowingNodes" presStyleLbl="node1" presStyleIdx="3" presStyleCnt="6">
        <dgm:presLayoutVars>
          <dgm:bulletEnabled val="1"/>
        </dgm:presLayoutVars>
      </dgm:prSet>
      <dgm:spPr>
        <a:solidFill>
          <a:srgbClr val="44AB85"/>
        </a:solidFill>
      </dgm:spPr>
    </dgm:pt>
    <dgm:pt modelId="{60544A56-CD69-49EE-8100-A42B2985DB11}" type="pres">
      <dgm:prSet presAssocID="{690C4630-38B4-4323-8EDA-40AA9F74A1A3}" presName="nodeFollowingNodes" presStyleLbl="node1" presStyleIdx="4" presStyleCnt="6">
        <dgm:presLayoutVars>
          <dgm:bulletEnabled val="1"/>
        </dgm:presLayoutVars>
      </dgm:prSet>
      <dgm:spPr>
        <a:solidFill>
          <a:srgbClr val="E3C14F"/>
        </a:solidFill>
      </dgm:spPr>
    </dgm:pt>
    <dgm:pt modelId="{113690B9-98DE-4A65-8B6B-DE634651A4F6}" type="pres">
      <dgm:prSet presAssocID="{34989D77-21BD-4C92-A215-4B8CFF16AEE5}" presName="nodeFollowingNodes" presStyleLbl="node1" presStyleIdx="5" presStyleCnt="6">
        <dgm:presLayoutVars>
          <dgm:bulletEnabled val="1"/>
        </dgm:presLayoutVars>
      </dgm:prSet>
      <dgm:spPr>
        <a:solidFill>
          <a:schemeClr val="accent2"/>
        </a:solidFill>
      </dgm:spPr>
    </dgm:pt>
  </dgm:ptLst>
  <dgm:cxnLst>
    <dgm:cxn modelId="{DEBDA906-F100-4840-A6E3-8D2655C2714C}" type="presOf" srcId="{B048B695-09C1-4471-8572-5FC395EC4B9F}" destId="{0443D26D-4FF3-4A32-AC51-A4ADADB15D4E}" srcOrd="0" destOrd="0" presId="urn:microsoft.com/office/officeart/2005/8/layout/cycle3"/>
    <dgm:cxn modelId="{A22A0518-066F-4D9D-AD83-8B1F47B99788}" type="presOf" srcId="{690C4630-38B4-4323-8EDA-40AA9F74A1A3}" destId="{60544A56-CD69-49EE-8100-A42B2985DB11}" srcOrd="0" destOrd="0" presId="urn:microsoft.com/office/officeart/2005/8/layout/cycle3"/>
    <dgm:cxn modelId="{AEE12044-13DE-46EC-A9C9-EB9F4A32672D}" type="presOf" srcId="{582659C5-9600-4A57-B4DC-55F2B2F58B86}" destId="{64CB1D52-19A4-48FC-8268-90DE36F6E1B3}" srcOrd="0" destOrd="0" presId="urn:microsoft.com/office/officeart/2005/8/layout/cycle3"/>
    <dgm:cxn modelId="{3059AC6A-78C7-4E0E-820D-6D19B1B33921}" type="presOf" srcId="{3F6E63BD-DCF3-4798-9AF1-FCE6533B2A09}" destId="{1B3FA143-047F-41E1-A243-D01F1B66BCBB}" srcOrd="0" destOrd="0" presId="urn:microsoft.com/office/officeart/2005/8/layout/cycle3"/>
    <dgm:cxn modelId="{8766004E-1C61-4631-80BC-8C333119F376}" type="presOf" srcId="{2AC2AA9D-2D99-4E54-B9BC-2058FF49E2C5}" destId="{661F4473-233A-4E93-B6D4-F290F5E16421}" srcOrd="0" destOrd="0" presId="urn:microsoft.com/office/officeart/2005/8/layout/cycle3"/>
    <dgm:cxn modelId="{6AD72494-7272-4424-8D73-1500FB86A11A}" srcId="{3F6E63BD-DCF3-4798-9AF1-FCE6533B2A09}" destId="{E17D1E89-16C0-43FC-95BF-C248C8D77AF2}" srcOrd="2" destOrd="0" parTransId="{3D809C8C-0873-4F41-B32A-8DC3A45D9B71}" sibTransId="{05E6262A-ACAC-4C80-9C72-F2BB12BDE449}"/>
    <dgm:cxn modelId="{1787FC99-90EB-40FE-B746-0CA52D4D5442}" type="presOf" srcId="{34989D77-21BD-4C92-A215-4B8CFF16AEE5}" destId="{113690B9-98DE-4A65-8B6B-DE634651A4F6}" srcOrd="0" destOrd="0" presId="urn:microsoft.com/office/officeart/2005/8/layout/cycle3"/>
    <dgm:cxn modelId="{80D2CCAD-E08B-42E5-9F90-4852E6A3696E}" srcId="{3F6E63BD-DCF3-4798-9AF1-FCE6533B2A09}" destId="{B048B695-09C1-4471-8572-5FC395EC4B9F}" srcOrd="0" destOrd="0" parTransId="{B2A418CA-862D-49CC-B455-E21AAC0AC3CA}" sibTransId="{582659C5-9600-4A57-B4DC-55F2B2F58B86}"/>
    <dgm:cxn modelId="{5D708FAE-4337-4EEC-9EA4-EEA90F486DE2}" srcId="{3F6E63BD-DCF3-4798-9AF1-FCE6533B2A09}" destId="{2AC2AA9D-2D99-4E54-B9BC-2058FF49E2C5}" srcOrd="1" destOrd="0" parTransId="{AEC6BAEF-D4B6-4DB7-B94D-3F14E37DEABC}" sibTransId="{0A3362CA-937E-43E2-9910-6B4C1D3674B5}"/>
    <dgm:cxn modelId="{5662F2AF-6842-4428-9B18-FC9FFBD5D098}" type="presOf" srcId="{E17D1E89-16C0-43FC-95BF-C248C8D77AF2}" destId="{22CDDA6A-0873-4FB4-902B-23D106F37760}" srcOrd="0" destOrd="0" presId="urn:microsoft.com/office/officeart/2005/8/layout/cycle3"/>
    <dgm:cxn modelId="{2AC9A3BE-D712-43B0-BA8F-CEF5B267456F}" srcId="{3F6E63BD-DCF3-4798-9AF1-FCE6533B2A09}" destId="{690C4630-38B4-4323-8EDA-40AA9F74A1A3}" srcOrd="4" destOrd="0" parTransId="{066F04AC-0015-42BA-8BB7-338C2C7BAB41}" sibTransId="{A83FEE18-B20D-4987-B452-6ADAC74EB3CA}"/>
    <dgm:cxn modelId="{10A33DC8-0871-4EA6-8890-C292221EA238}" srcId="{3F6E63BD-DCF3-4798-9AF1-FCE6533B2A09}" destId="{090AFD0D-8C30-428A-8944-B9FC6BB5FBB0}" srcOrd="3" destOrd="0" parTransId="{1F2746D2-DE73-489E-A3DC-A59ABADD303C}" sibTransId="{EE401DA6-602E-4725-B345-12A036E357FD}"/>
    <dgm:cxn modelId="{5CF2B3D1-C7BF-484D-BE0F-E33AAF6C0D7E}" srcId="{3F6E63BD-DCF3-4798-9AF1-FCE6533B2A09}" destId="{34989D77-21BD-4C92-A215-4B8CFF16AEE5}" srcOrd="5" destOrd="0" parTransId="{6C8728C3-B7E5-49E2-95C6-082E6F7A4DAB}" sibTransId="{B2430AD2-2949-4D3E-B1B9-EECEAC96D125}"/>
    <dgm:cxn modelId="{9CAFD5F6-7688-4C31-A96A-2CC1E68343E9}" type="presOf" srcId="{090AFD0D-8C30-428A-8944-B9FC6BB5FBB0}" destId="{9CBC4E53-F130-498A-9E34-350E1EBE0C38}" srcOrd="0" destOrd="0" presId="urn:microsoft.com/office/officeart/2005/8/layout/cycle3"/>
    <dgm:cxn modelId="{F23B8B46-1A2E-4FCB-881D-655E16B3142B}" type="presParOf" srcId="{1B3FA143-047F-41E1-A243-D01F1B66BCBB}" destId="{E7BDC832-5024-4054-9148-D97DD2A1C730}" srcOrd="0" destOrd="0" presId="urn:microsoft.com/office/officeart/2005/8/layout/cycle3"/>
    <dgm:cxn modelId="{2685EC0E-C0B1-4E94-BE84-D9F518C84C99}" type="presParOf" srcId="{E7BDC832-5024-4054-9148-D97DD2A1C730}" destId="{0443D26D-4FF3-4A32-AC51-A4ADADB15D4E}" srcOrd="0" destOrd="0" presId="urn:microsoft.com/office/officeart/2005/8/layout/cycle3"/>
    <dgm:cxn modelId="{555EE755-F4E8-48C9-A2BE-4DC568B2B631}" type="presParOf" srcId="{E7BDC832-5024-4054-9148-D97DD2A1C730}" destId="{64CB1D52-19A4-48FC-8268-90DE36F6E1B3}" srcOrd="1" destOrd="0" presId="urn:microsoft.com/office/officeart/2005/8/layout/cycle3"/>
    <dgm:cxn modelId="{4ED4FB7D-0031-479E-9EF4-6B7AA0584E34}" type="presParOf" srcId="{E7BDC832-5024-4054-9148-D97DD2A1C730}" destId="{661F4473-233A-4E93-B6D4-F290F5E16421}" srcOrd="2" destOrd="0" presId="urn:microsoft.com/office/officeart/2005/8/layout/cycle3"/>
    <dgm:cxn modelId="{9133B891-96DD-4327-AE58-0CEEF22BEC5F}" type="presParOf" srcId="{E7BDC832-5024-4054-9148-D97DD2A1C730}" destId="{22CDDA6A-0873-4FB4-902B-23D106F37760}" srcOrd="3" destOrd="0" presId="urn:microsoft.com/office/officeart/2005/8/layout/cycle3"/>
    <dgm:cxn modelId="{0AE8EE16-0710-478B-A792-659B2A9F2FC2}" type="presParOf" srcId="{E7BDC832-5024-4054-9148-D97DD2A1C730}" destId="{9CBC4E53-F130-498A-9E34-350E1EBE0C38}" srcOrd="4" destOrd="0" presId="urn:microsoft.com/office/officeart/2005/8/layout/cycle3"/>
    <dgm:cxn modelId="{597417F4-5C09-47B6-A680-0512E07A20CF}" type="presParOf" srcId="{E7BDC832-5024-4054-9148-D97DD2A1C730}" destId="{60544A56-CD69-49EE-8100-A42B2985DB11}" srcOrd="5" destOrd="0" presId="urn:microsoft.com/office/officeart/2005/8/layout/cycle3"/>
    <dgm:cxn modelId="{A2A2255E-3010-4BAA-9F40-55BD0008A19D}" type="presParOf" srcId="{E7BDC832-5024-4054-9148-D97DD2A1C730}" destId="{113690B9-98DE-4A65-8B6B-DE634651A4F6}"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6E63BD-DCF3-4798-9AF1-FCE6533B2A09}"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B048B695-09C1-4471-8572-5FC395EC4B9F}">
      <dgm:prSet phldrT="[Text]" phldr="0"/>
      <dgm:spPr/>
      <dgm:t>
        <a:bodyPr/>
        <a:lstStyle/>
        <a:p>
          <a:pPr rtl="0"/>
          <a:r>
            <a:rPr lang="en-US" b="1">
              <a:latin typeface="Calibri"/>
              <a:ea typeface="Calibri"/>
              <a:cs typeface="Calibri"/>
            </a:rPr>
            <a:t>1 </a:t>
          </a:r>
          <a:br>
            <a:rPr lang="en-US" b="1">
              <a:latin typeface="Calibri"/>
              <a:ea typeface="Calibri"/>
              <a:cs typeface="Calibri"/>
            </a:rPr>
          </a:br>
          <a:r>
            <a:rPr lang="en-US" b="1" err="1">
              <a:latin typeface="Calibri"/>
              <a:ea typeface="Calibri"/>
              <a:cs typeface="Calibri"/>
            </a:rPr>
            <a:t>Analyser</a:t>
          </a:r>
          <a:endParaRPr lang="en-US" b="1">
            <a:latin typeface="Calibri"/>
            <a:ea typeface="Calibri"/>
            <a:cs typeface="Calibri"/>
          </a:endParaRPr>
        </a:p>
      </dgm:t>
    </dgm:pt>
    <dgm:pt modelId="{B2A418CA-862D-49CC-B455-E21AAC0AC3CA}" type="parTrans" cxnId="{80D2CCAD-E08B-42E5-9F90-4852E6A3696E}">
      <dgm:prSet/>
      <dgm:spPr/>
      <dgm:t>
        <a:bodyPr/>
        <a:lstStyle/>
        <a:p>
          <a:endParaRPr lang="en-US"/>
        </a:p>
      </dgm:t>
    </dgm:pt>
    <dgm:pt modelId="{582659C5-9600-4A57-B4DC-55F2B2F58B86}" type="sibTrans" cxnId="{80D2CCAD-E08B-42E5-9F90-4852E6A3696E}">
      <dgm:prSet/>
      <dgm:spPr/>
      <dgm:t>
        <a:bodyPr/>
        <a:lstStyle/>
        <a:p>
          <a:endParaRPr lang="en-US"/>
        </a:p>
      </dgm:t>
    </dgm:pt>
    <dgm:pt modelId="{E17D1E89-16C0-43FC-95BF-C248C8D77AF2}">
      <dgm:prSet phldrT="[Text]" phldr="0"/>
      <dgm:spPr/>
      <dgm:t>
        <a:bodyPr/>
        <a:lstStyle/>
        <a:p>
          <a:pPr rtl="0"/>
          <a:r>
            <a:rPr lang="en-US" b="1">
              <a:latin typeface="Calibri"/>
              <a:ea typeface="Calibri"/>
              <a:cs typeface="Calibri"/>
            </a:rPr>
            <a:t>3 </a:t>
          </a:r>
          <a:br>
            <a:rPr lang="en-US" b="1">
              <a:latin typeface="Calibri"/>
              <a:ea typeface="Calibri"/>
              <a:cs typeface="Calibri"/>
            </a:rPr>
          </a:br>
          <a:r>
            <a:rPr lang="en-US" b="1" err="1">
              <a:latin typeface="Calibri"/>
              <a:ea typeface="Calibri"/>
              <a:cs typeface="Calibri"/>
            </a:rPr>
            <a:t>Développer</a:t>
          </a:r>
          <a:endParaRPr lang="en-US" b="1">
            <a:latin typeface="Calibri"/>
            <a:ea typeface="Calibri"/>
            <a:cs typeface="Calibri"/>
          </a:endParaRPr>
        </a:p>
      </dgm:t>
    </dgm:pt>
    <dgm:pt modelId="{3D809C8C-0873-4F41-B32A-8DC3A45D9B71}" type="parTrans" cxnId="{6AD72494-7272-4424-8D73-1500FB86A11A}">
      <dgm:prSet/>
      <dgm:spPr/>
      <dgm:t>
        <a:bodyPr/>
        <a:lstStyle/>
        <a:p>
          <a:endParaRPr lang="en-US"/>
        </a:p>
      </dgm:t>
    </dgm:pt>
    <dgm:pt modelId="{05E6262A-ACAC-4C80-9C72-F2BB12BDE449}" type="sibTrans" cxnId="{6AD72494-7272-4424-8D73-1500FB86A11A}">
      <dgm:prSet/>
      <dgm:spPr/>
      <dgm:t>
        <a:bodyPr/>
        <a:lstStyle/>
        <a:p>
          <a:endParaRPr lang="en-US"/>
        </a:p>
      </dgm:t>
    </dgm:pt>
    <dgm:pt modelId="{090AFD0D-8C30-428A-8944-B9FC6BB5FBB0}">
      <dgm:prSet phldrT="[Text]" phldr="0"/>
      <dgm:spPr/>
      <dgm:t>
        <a:bodyPr/>
        <a:lstStyle/>
        <a:p>
          <a:pPr rtl="0"/>
          <a:r>
            <a:rPr lang="en-US" b="1">
              <a:latin typeface="Calibri"/>
              <a:ea typeface="Calibri"/>
              <a:cs typeface="Calibri"/>
            </a:rPr>
            <a:t>4 </a:t>
          </a:r>
          <a:br>
            <a:rPr lang="en-US" b="1">
              <a:latin typeface="Calibri"/>
              <a:ea typeface="Calibri"/>
              <a:cs typeface="Calibri"/>
            </a:rPr>
          </a:br>
          <a:r>
            <a:rPr lang="en-US" b="1">
              <a:latin typeface="Calibri"/>
              <a:ea typeface="Calibri"/>
              <a:cs typeface="Calibri"/>
            </a:rPr>
            <a:t>Test</a:t>
          </a:r>
        </a:p>
      </dgm:t>
    </dgm:pt>
    <dgm:pt modelId="{1F2746D2-DE73-489E-A3DC-A59ABADD303C}" type="parTrans" cxnId="{10A33DC8-0871-4EA6-8890-C292221EA238}">
      <dgm:prSet/>
      <dgm:spPr/>
      <dgm:t>
        <a:bodyPr/>
        <a:lstStyle/>
        <a:p>
          <a:endParaRPr lang="en-US"/>
        </a:p>
      </dgm:t>
    </dgm:pt>
    <dgm:pt modelId="{EE401DA6-602E-4725-B345-12A036E357FD}" type="sibTrans" cxnId="{10A33DC8-0871-4EA6-8890-C292221EA238}">
      <dgm:prSet/>
      <dgm:spPr/>
      <dgm:t>
        <a:bodyPr/>
        <a:lstStyle/>
        <a:p>
          <a:endParaRPr lang="en-US"/>
        </a:p>
      </dgm:t>
    </dgm:pt>
    <dgm:pt modelId="{690C4630-38B4-4323-8EDA-40AA9F74A1A3}">
      <dgm:prSet phldrT="[Text]" phldr="0"/>
      <dgm:spPr/>
      <dgm:t>
        <a:bodyPr/>
        <a:lstStyle/>
        <a:p>
          <a:pPr rtl="0"/>
          <a:r>
            <a:rPr lang="en-US" b="1">
              <a:solidFill>
                <a:schemeClr val="accent4">
                  <a:lumMod val="50000"/>
                </a:schemeClr>
              </a:solidFill>
              <a:latin typeface="Calibri"/>
              <a:ea typeface="Calibri"/>
              <a:cs typeface="Calibri"/>
            </a:rPr>
            <a:t>5 </a:t>
          </a:r>
          <a:br>
            <a:rPr lang="en-US" b="1">
              <a:solidFill>
                <a:schemeClr val="accent4">
                  <a:lumMod val="50000"/>
                </a:schemeClr>
              </a:solidFill>
              <a:latin typeface="Calibri"/>
              <a:ea typeface="Calibri"/>
              <a:cs typeface="Calibri"/>
            </a:rPr>
          </a:br>
          <a:r>
            <a:rPr lang="en-US" b="1" err="1">
              <a:solidFill>
                <a:schemeClr val="accent4">
                  <a:lumMod val="50000"/>
                </a:schemeClr>
              </a:solidFill>
              <a:latin typeface="Calibri"/>
              <a:ea typeface="Calibri"/>
              <a:cs typeface="Calibri"/>
            </a:rPr>
            <a:t>Déployer</a:t>
          </a:r>
          <a:endParaRPr lang="en-US" b="1">
            <a:solidFill>
              <a:schemeClr val="accent4">
                <a:lumMod val="50000"/>
              </a:schemeClr>
            </a:solidFill>
            <a:latin typeface="Calibri"/>
            <a:ea typeface="Calibri"/>
            <a:cs typeface="Calibri"/>
          </a:endParaRPr>
        </a:p>
      </dgm:t>
    </dgm:pt>
    <dgm:pt modelId="{066F04AC-0015-42BA-8BB7-338C2C7BAB41}" type="parTrans" cxnId="{2AC9A3BE-D712-43B0-BA8F-CEF5B267456F}">
      <dgm:prSet/>
      <dgm:spPr/>
      <dgm:t>
        <a:bodyPr/>
        <a:lstStyle/>
        <a:p>
          <a:endParaRPr lang="en-US"/>
        </a:p>
      </dgm:t>
    </dgm:pt>
    <dgm:pt modelId="{A83FEE18-B20D-4987-B452-6ADAC74EB3CA}" type="sibTrans" cxnId="{2AC9A3BE-D712-43B0-BA8F-CEF5B267456F}">
      <dgm:prSet/>
      <dgm:spPr/>
      <dgm:t>
        <a:bodyPr/>
        <a:lstStyle/>
        <a:p>
          <a:endParaRPr lang="en-US"/>
        </a:p>
      </dgm:t>
    </dgm:pt>
    <dgm:pt modelId="{2AC2AA9D-2D99-4E54-B9BC-2058FF49E2C5}">
      <dgm:prSet phldr="0"/>
      <dgm:spPr/>
      <dgm:t>
        <a:bodyPr/>
        <a:lstStyle/>
        <a:p>
          <a:pPr rtl="0"/>
          <a:r>
            <a:rPr lang="en-US" b="1">
              <a:latin typeface="Calibri"/>
              <a:ea typeface="Calibri"/>
              <a:cs typeface="Calibri"/>
            </a:rPr>
            <a:t>2 </a:t>
          </a:r>
          <a:br>
            <a:rPr lang="en-US" b="1">
              <a:latin typeface="Calibri"/>
              <a:ea typeface="Calibri"/>
              <a:cs typeface="Calibri"/>
            </a:rPr>
          </a:br>
          <a:r>
            <a:rPr lang="en-US" b="1">
              <a:latin typeface="Calibri"/>
              <a:ea typeface="Calibri"/>
              <a:cs typeface="Calibri"/>
            </a:rPr>
            <a:t>Conception</a:t>
          </a:r>
        </a:p>
      </dgm:t>
    </dgm:pt>
    <dgm:pt modelId="{AEC6BAEF-D4B6-4DB7-B94D-3F14E37DEABC}" type="parTrans" cxnId="{5D708FAE-4337-4EEC-9EA4-EEA90F486DE2}">
      <dgm:prSet/>
      <dgm:spPr/>
    </dgm:pt>
    <dgm:pt modelId="{0A3362CA-937E-43E2-9910-6B4C1D3674B5}" type="sibTrans" cxnId="{5D708FAE-4337-4EEC-9EA4-EEA90F486DE2}">
      <dgm:prSet/>
      <dgm:spPr/>
    </dgm:pt>
    <dgm:pt modelId="{34989D77-21BD-4C92-A215-4B8CFF16AEE5}">
      <dgm:prSet phldr="0"/>
      <dgm:spPr/>
      <dgm:t>
        <a:bodyPr/>
        <a:lstStyle/>
        <a:p>
          <a:pPr rtl="0"/>
          <a:r>
            <a:rPr lang="en-US" b="1">
              <a:latin typeface="Calibri"/>
              <a:ea typeface="Calibri"/>
              <a:cs typeface="Calibri"/>
            </a:rPr>
            <a:t>6 </a:t>
          </a:r>
          <a:br>
            <a:rPr lang="en-US" b="1">
              <a:latin typeface="Calibri"/>
              <a:ea typeface="Calibri"/>
              <a:cs typeface="Calibri"/>
            </a:rPr>
          </a:br>
          <a:r>
            <a:rPr lang="en-US" b="1" err="1">
              <a:latin typeface="Calibri"/>
              <a:ea typeface="Calibri"/>
              <a:cs typeface="Calibri"/>
            </a:rPr>
            <a:t>Maintenir</a:t>
          </a:r>
        </a:p>
      </dgm:t>
    </dgm:pt>
    <dgm:pt modelId="{6C8728C3-B7E5-49E2-95C6-082E6F7A4DAB}" type="parTrans" cxnId="{5CF2B3D1-C7BF-484D-BE0F-E33AAF6C0D7E}">
      <dgm:prSet/>
      <dgm:spPr/>
    </dgm:pt>
    <dgm:pt modelId="{B2430AD2-2949-4D3E-B1B9-EECEAC96D125}" type="sibTrans" cxnId="{5CF2B3D1-C7BF-484D-BE0F-E33AAF6C0D7E}">
      <dgm:prSet/>
      <dgm:spPr/>
    </dgm:pt>
    <dgm:pt modelId="{1B3FA143-047F-41E1-A243-D01F1B66BCBB}" type="pres">
      <dgm:prSet presAssocID="{3F6E63BD-DCF3-4798-9AF1-FCE6533B2A09}" presName="Name0" presStyleCnt="0">
        <dgm:presLayoutVars>
          <dgm:dir/>
          <dgm:resizeHandles val="exact"/>
        </dgm:presLayoutVars>
      </dgm:prSet>
      <dgm:spPr/>
    </dgm:pt>
    <dgm:pt modelId="{E7BDC832-5024-4054-9148-D97DD2A1C730}" type="pres">
      <dgm:prSet presAssocID="{3F6E63BD-DCF3-4798-9AF1-FCE6533B2A09}" presName="cycle" presStyleCnt="0"/>
      <dgm:spPr/>
    </dgm:pt>
    <dgm:pt modelId="{0443D26D-4FF3-4A32-AC51-A4ADADB15D4E}" type="pres">
      <dgm:prSet presAssocID="{B048B695-09C1-4471-8572-5FC395EC4B9F}" presName="nodeFirstNode" presStyleLbl="node1" presStyleIdx="0" presStyleCnt="6">
        <dgm:presLayoutVars>
          <dgm:bulletEnabled val="1"/>
        </dgm:presLayoutVars>
      </dgm:prSet>
      <dgm:spPr>
        <a:solidFill>
          <a:schemeClr val="accent6"/>
        </a:solidFill>
      </dgm:spPr>
    </dgm:pt>
    <dgm:pt modelId="{64CB1D52-19A4-48FC-8268-90DE36F6E1B3}" type="pres">
      <dgm:prSet presAssocID="{582659C5-9600-4A57-B4DC-55F2B2F58B86}" presName="sibTransFirstNode" presStyleLbl="bgShp" presStyleIdx="0" presStyleCnt="1"/>
      <dgm:spPr>
        <a:solidFill>
          <a:schemeClr val="bg2">
            <a:lumMod val="90000"/>
          </a:schemeClr>
        </a:solidFill>
      </dgm:spPr>
    </dgm:pt>
    <dgm:pt modelId="{661F4473-233A-4E93-B6D4-F290F5E16421}" type="pres">
      <dgm:prSet presAssocID="{2AC2AA9D-2D99-4E54-B9BC-2058FF49E2C5}" presName="nodeFollowingNodes" presStyleLbl="node1" presStyleIdx="1" presStyleCnt="6">
        <dgm:presLayoutVars>
          <dgm:bulletEnabled val="1"/>
        </dgm:presLayoutVars>
      </dgm:prSet>
      <dgm:spPr>
        <a:solidFill>
          <a:schemeClr val="tx2"/>
        </a:solidFill>
      </dgm:spPr>
    </dgm:pt>
    <dgm:pt modelId="{22CDDA6A-0873-4FB4-902B-23D106F37760}" type="pres">
      <dgm:prSet presAssocID="{E17D1E89-16C0-43FC-95BF-C248C8D77AF2}" presName="nodeFollowingNodes" presStyleLbl="node1" presStyleIdx="2" presStyleCnt="6">
        <dgm:presLayoutVars>
          <dgm:bulletEnabled val="1"/>
        </dgm:presLayoutVars>
      </dgm:prSet>
      <dgm:spPr>
        <a:solidFill>
          <a:srgbClr val="11ABE9"/>
        </a:solidFill>
      </dgm:spPr>
    </dgm:pt>
    <dgm:pt modelId="{9CBC4E53-F130-498A-9E34-350E1EBE0C38}" type="pres">
      <dgm:prSet presAssocID="{090AFD0D-8C30-428A-8944-B9FC6BB5FBB0}" presName="nodeFollowingNodes" presStyleLbl="node1" presStyleIdx="3" presStyleCnt="6">
        <dgm:presLayoutVars>
          <dgm:bulletEnabled val="1"/>
        </dgm:presLayoutVars>
      </dgm:prSet>
      <dgm:spPr>
        <a:solidFill>
          <a:srgbClr val="44AB85"/>
        </a:solidFill>
      </dgm:spPr>
    </dgm:pt>
    <dgm:pt modelId="{60544A56-CD69-49EE-8100-A42B2985DB11}" type="pres">
      <dgm:prSet presAssocID="{690C4630-38B4-4323-8EDA-40AA9F74A1A3}" presName="nodeFollowingNodes" presStyleLbl="node1" presStyleIdx="4" presStyleCnt="6">
        <dgm:presLayoutVars>
          <dgm:bulletEnabled val="1"/>
        </dgm:presLayoutVars>
      </dgm:prSet>
      <dgm:spPr>
        <a:solidFill>
          <a:srgbClr val="E3C14F"/>
        </a:solidFill>
      </dgm:spPr>
    </dgm:pt>
    <dgm:pt modelId="{113690B9-98DE-4A65-8B6B-DE634651A4F6}" type="pres">
      <dgm:prSet presAssocID="{34989D77-21BD-4C92-A215-4B8CFF16AEE5}" presName="nodeFollowingNodes" presStyleLbl="node1" presStyleIdx="5" presStyleCnt="6">
        <dgm:presLayoutVars>
          <dgm:bulletEnabled val="1"/>
        </dgm:presLayoutVars>
      </dgm:prSet>
      <dgm:spPr>
        <a:solidFill>
          <a:schemeClr val="accent2"/>
        </a:solidFill>
      </dgm:spPr>
    </dgm:pt>
  </dgm:ptLst>
  <dgm:cxnLst>
    <dgm:cxn modelId="{DEBDA906-F100-4840-A6E3-8D2655C2714C}" type="presOf" srcId="{B048B695-09C1-4471-8572-5FC395EC4B9F}" destId="{0443D26D-4FF3-4A32-AC51-A4ADADB15D4E}" srcOrd="0" destOrd="0" presId="urn:microsoft.com/office/officeart/2005/8/layout/cycle3"/>
    <dgm:cxn modelId="{A22A0518-066F-4D9D-AD83-8B1F47B99788}" type="presOf" srcId="{690C4630-38B4-4323-8EDA-40AA9F74A1A3}" destId="{60544A56-CD69-49EE-8100-A42B2985DB11}" srcOrd="0" destOrd="0" presId="urn:microsoft.com/office/officeart/2005/8/layout/cycle3"/>
    <dgm:cxn modelId="{AEE12044-13DE-46EC-A9C9-EB9F4A32672D}" type="presOf" srcId="{582659C5-9600-4A57-B4DC-55F2B2F58B86}" destId="{64CB1D52-19A4-48FC-8268-90DE36F6E1B3}" srcOrd="0" destOrd="0" presId="urn:microsoft.com/office/officeart/2005/8/layout/cycle3"/>
    <dgm:cxn modelId="{3059AC6A-78C7-4E0E-820D-6D19B1B33921}" type="presOf" srcId="{3F6E63BD-DCF3-4798-9AF1-FCE6533B2A09}" destId="{1B3FA143-047F-41E1-A243-D01F1B66BCBB}" srcOrd="0" destOrd="0" presId="urn:microsoft.com/office/officeart/2005/8/layout/cycle3"/>
    <dgm:cxn modelId="{8766004E-1C61-4631-80BC-8C333119F376}" type="presOf" srcId="{2AC2AA9D-2D99-4E54-B9BC-2058FF49E2C5}" destId="{661F4473-233A-4E93-B6D4-F290F5E16421}" srcOrd="0" destOrd="0" presId="urn:microsoft.com/office/officeart/2005/8/layout/cycle3"/>
    <dgm:cxn modelId="{6AD72494-7272-4424-8D73-1500FB86A11A}" srcId="{3F6E63BD-DCF3-4798-9AF1-FCE6533B2A09}" destId="{E17D1E89-16C0-43FC-95BF-C248C8D77AF2}" srcOrd="2" destOrd="0" parTransId="{3D809C8C-0873-4F41-B32A-8DC3A45D9B71}" sibTransId="{05E6262A-ACAC-4C80-9C72-F2BB12BDE449}"/>
    <dgm:cxn modelId="{1787FC99-90EB-40FE-B746-0CA52D4D5442}" type="presOf" srcId="{34989D77-21BD-4C92-A215-4B8CFF16AEE5}" destId="{113690B9-98DE-4A65-8B6B-DE634651A4F6}" srcOrd="0" destOrd="0" presId="urn:microsoft.com/office/officeart/2005/8/layout/cycle3"/>
    <dgm:cxn modelId="{80D2CCAD-E08B-42E5-9F90-4852E6A3696E}" srcId="{3F6E63BD-DCF3-4798-9AF1-FCE6533B2A09}" destId="{B048B695-09C1-4471-8572-5FC395EC4B9F}" srcOrd="0" destOrd="0" parTransId="{B2A418CA-862D-49CC-B455-E21AAC0AC3CA}" sibTransId="{582659C5-9600-4A57-B4DC-55F2B2F58B86}"/>
    <dgm:cxn modelId="{5D708FAE-4337-4EEC-9EA4-EEA90F486DE2}" srcId="{3F6E63BD-DCF3-4798-9AF1-FCE6533B2A09}" destId="{2AC2AA9D-2D99-4E54-B9BC-2058FF49E2C5}" srcOrd="1" destOrd="0" parTransId="{AEC6BAEF-D4B6-4DB7-B94D-3F14E37DEABC}" sibTransId="{0A3362CA-937E-43E2-9910-6B4C1D3674B5}"/>
    <dgm:cxn modelId="{5662F2AF-6842-4428-9B18-FC9FFBD5D098}" type="presOf" srcId="{E17D1E89-16C0-43FC-95BF-C248C8D77AF2}" destId="{22CDDA6A-0873-4FB4-902B-23D106F37760}" srcOrd="0" destOrd="0" presId="urn:microsoft.com/office/officeart/2005/8/layout/cycle3"/>
    <dgm:cxn modelId="{2AC9A3BE-D712-43B0-BA8F-CEF5B267456F}" srcId="{3F6E63BD-DCF3-4798-9AF1-FCE6533B2A09}" destId="{690C4630-38B4-4323-8EDA-40AA9F74A1A3}" srcOrd="4" destOrd="0" parTransId="{066F04AC-0015-42BA-8BB7-338C2C7BAB41}" sibTransId="{A83FEE18-B20D-4987-B452-6ADAC74EB3CA}"/>
    <dgm:cxn modelId="{10A33DC8-0871-4EA6-8890-C292221EA238}" srcId="{3F6E63BD-DCF3-4798-9AF1-FCE6533B2A09}" destId="{090AFD0D-8C30-428A-8944-B9FC6BB5FBB0}" srcOrd="3" destOrd="0" parTransId="{1F2746D2-DE73-489E-A3DC-A59ABADD303C}" sibTransId="{EE401DA6-602E-4725-B345-12A036E357FD}"/>
    <dgm:cxn modelId="{5CF2B3D1-C7BF-484D-BE0F-E33AAF6C0D7E}" srcId="{3F6E63BD-DCF3-4798-9AF1-FCE6533B2A09}" destId="{34989D77-21BD-4C92-A215-4B8CFF16AEE5}" srcOrd="5" destOrd="0" parTransId="{6C8728C3-B7E5-49E2-95C6-082E6F7A4DAB}" sibTransId="{B2430AD2-2949-4D3E-B1B9-EECEAC96D125}"/>
    <dgm:cxn modelId="{9CAFD5F6-7688-4C31-A96A-2CC1E68343E9}" type="presOf" srcId="{090AFD0D-8C30-428A-8944-B9FC6BB5FBB0}" destId="{9CBC4E53-F130-498A-9E34-350E1EBE0C38}" srcOrd="0" destOrd="0" presId="urn:microsoft.com/office/officeart/2005/8/layout/cycle3"/>
    <dgm:cxn modelId="{F23B8B46-1A2E-4FCB-881D-655E16B3142B}" type="presParOf" srcId="{1B3FA143-047F-41E1-A243-D01F1B66BCBB}" destId="{E7BDC832-5024-4054-9148-D97DD2A1C730}" srcOrd="0" destOrd="0" presId="urn:microsoft.com/office/officeart/2005/8/layout/cycle3"/>
    <dgm:cxn modelId="{2685EC0E-C0B1-4E94-BE84-D9F518C84C99}" type="presParOf" srcId="{E7BDC832-5024-4054-9148-D97DD2A1C730}" destId="{0443D26D-4FF3-4A32-AC51-A4ADADB15D4E}" srcOrd="0" destOrd="0" presId="urn:microsoft.com/office/officeart/2005/8/layout/cycle3"/>
    <dgm:cxn modelId="{555EE755-F4E8-48C9-A2BE-4DC568B2B631}" type="presParOf" srcId="{E7BDC832-5024-4054-9148-D97DD2A1C730}" destId="{64CB1D52-19A4-48FC-8268-90DE36F6E1B3}" srcOrd="1" destOrd="0" presId="urn:microsoft.com/office/officeart/2005/8/layout/cycle3"/>
    <dgm:cxn modelId="{4ED4FB7D-0031-479E-9EF4-6B7AA0584E34}" type="presParOf" srcId="{E7BDC832-5024-4054-9148-D97DD2A1C730}" destId="{661F4473-233A-4E93-B6D4-F290F5E16421}" srcOrd="2" destOrd="0" presId="urn:microsoft.com/office/officeart/2005/8/layout/cycle3"/>
    <dgm:cxn modelId="{9133B891-96DD-4327-AE58-0CEEF22BEC5F}" type="presParOf" srcId="{E7BDC832-5024-4054-9148-D97DD2A1C730}" destId="{22CDDA6A-0873-4FB4-902B-23D106F37760}" srcOrd="3" destOrd="0" presId="urn:microsoft.com/office/officeart/2005/8/layout/cycle3"/>
    <dgm:cxn modelId="{0AE8EE16-0710-478B-A792-659B2A9F2FC2}" type="presParOf" srcId="{E7BDC832-5024-4054-9148-D97DD2A1C730}" destId="{9CBC4E53-F130-498A-9E34-350E1EBE0C38}" srcOrd="4" destOrd="0" presId="urn:microsoft.com/office/officeart/2005/8/layout/cycle3"/>
    <dgm:cxn modelId="{597417F4-5C09-47B6-A680-0512E07A20CF}" type="presParOf" srcId="{E7BDC832-5024-4054-9148-D97DD2A1C730}" destId="{60544A56-CD69-49EE-8100-A42B2985DB11}" srcOrd="5" destOrd="0" presId="urn:microsoft.com/office/officeart/2005/8/layout/cycle3"/>
    <dgm:cxn modelId="{A2A2255E-3010-4BAA-9F40-55BD0008A19D}" type="presParOf" srcId="{E7BDC832-5024-4054-9148-D97DD2A1C730}" destId="{113690B9-98DE-4A65-8B6B-DE634651A4F6}"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6E63BD-DCF3-4798-9AF1-FCE6533B2A09}"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B048B695-09C1-4471-8572-5FC395EC4B9F}">
      <dgm:prSet phldrT="[Text]" phldr="0"/>
      <dgm:spPr/>
      <dgm:t>
        <a:bodyPr/>
        <a:lstStyle/>
        <a:p>
          <a:pPr rtl="0"/>
          <a:r>
            <a:rPr lang="en-US" b="1">
              <a:latin typeface="Calibri"/>
              <a:ea typeface="Calibri"/>
              <a:cs typeface="Calibri"/>
            </a:rPr>
            <a:t>1 </a:t>
          </a:r>
          <a:br>
            <a:rPr lang="en-US" b="1">
              <a:latin typeface="Calibri"/>
              <a:ea typeface="Calibri"/>
              <a:cs typeface="Calibri"/>
            </a:rPr>
          </a:br>
          <a:r>
            <a:rPr lang="en-US" b="1" err="1">
              <a:latin typeface="Calibri"/>
              <a:ea typeface="Calibri"/>
              <a:cs typeface="Calibri"/>
            </a:rPr>
            <a:t>Analyser</a:t>
          </a:r>
          <a:endParaRPr lang="en-US" b="1">
            <a:latin typeface="Calibri"/>
            <a:ea typeface="Calibri"/>
            <a:cs typeface="Calibri"/>
          </a:endParaRPr>
        </a:p>
      </dgm:t>
    </dgm:pt>
    <dgm:pt modelId="{B2A418CA-862D-49CC-B455-E21AAC0AC3CA}" type="parTrans" cxnId="{80D2CCAD-E08B-42E5-9F90-4852E6A3696E}">
      <dgm:prSet/>
      <dgm:spPr/>
      <dgm:t>
        <a:bodyPr/>
        <a:lstStyle/>
        <a:p>
          <a:endParaRPr lang="en-US"/>
        </a:p>
      </dgm:t>
    </dgm:pt>
    <dgm:pt modelId="{582659C5-9600-4A57-B4DC-55F2B2F58B86}" type="sibTrans" cxnId="{80D2CCAD-E08B-42E5-9F90-4852E6A3696E}">
      <dgm:prSet/>
      <dgm:spPr/>
      <dgm:t>
        <a:bodyPr/>
        <a:lstStyle/>
        <a:p>
          <a:endParaRPr lang="en-US"/>
        </a:p>
      </dgm:t>
    </dgm:pt>
    <dgm:pt modelId="{E17D1E89-16C0-43FC-95BF-C248C8D77AF2}">
      <dgm:prSet phldrT="[Text]" phldr="0"/>
      <dgm:spPr/>
      <dgm:t>
        <a:bodyPr/>
        <a:lstStyle/>
        <a:p>
          <a:pPr rtl="0"/>
          <a:r>
            <a:rPr lang="en-US" b="1">
              <a:latin typeface="Calibri"/>
              <a:ea typeface="Calibri"/>
              <a:cs typeface="Calibri"/>
            </a:rPr>
            <a:t>3 </a:t>
          </a:r>
          <a:br>
            <a:rPr lang="en-US" b="1">
              <a:latin typeface="Calibri"/>
              <a:ea typeface="Calibri"/>
              <a:cs typeface="Calibri"/>
            </a:rPr>
          </a:br>
          <a:r>
            <a:rPr lang="en-US" b="1" err="1">
              <a:latin typeface="Calibri"/>
              <a:ea typeface="Calibri"/>
              <a:cs typeface="Calibri"/>
            </a:rPr>
            <a:t>Développer</a:t>
          </a:r>
          <a:endParaRPr lang="en-US" b="1">
            <a:latin typeface="Calibri"/>
            <a:ea typeface="Calibri"/>
            <a:cs typeface="Calibri"/>
          </a:endParaRPr>
        </a:p>
      </dgm:t>
    </dgm:pt>
    <dgm:pt modelId="{3D809C8C-0873-4F41-B32A-8DC3A45D9B71}" type="parTrans" cxnId="{6AD72494-7272-4424-8D73-1500FB86A11A}">
      <dgm:prSet/>
      <dgm:spPr/>
      <dgm:t>
        <a:bodyPr/>
        <a:lstStyle/>
        <a:p>
          <a:endParaRPr lang="en-US"/>
        </a:p>
      </dgm:t>
    </dgm:pt>
    <dgm:pt modelId="{05E6262A-ACAC-4C80-9C72-F2BB12BDE449}" type="sibTrans" cxnId="{6AD72494-7272-4424-8D73-1500FB86A11A}">
      <dgm:prSet/>
      <dgm:spPr/>
      <dgm:t>
        <a:bodyPr/>
        <a:lstStyle/>
        <a:p>
          <a:endParaRPr lang="en-US"/>
        </a:p>
      </dgm:t>
    </dgm:pt>
    <dgm:pt modelId="{090AFD0D-8C30-428A-8944-B9FC6BB5FBB0}">
      <dgm:prSet phldrT="[Text]" phldr="0"/>
      <dgm:spPr/>
      <dgm:t>
        <a:bodyPr/>
        <a:lstStyle/>
        <a:p>
          <a:pPr rtl="0"/>
          <a:r>
            <a:rPr lang="en-US" b="1">
              <a:latin typeface="Calibri"/>
              <a:ea typeface="Calibri"/>
              <a:cs typeface="Calibri"/>
            </a:rPr>
            <a:t>4 </a:t>
          </a:r>
          <a:br>
            <a:rPr lang="en-US" b="1">
              <a:latin typeface="Calibri"/>
              <a:ea typeface="Calibri"/>
              <a:cs typeface="Calibri"/>
            </a:rPr>
          </a:br>
          <a:r>
            <a:rPr lang="en-US" b="1">
              <a:latin typeface="Calibri"/>
              <a:ea typeface="Calibri"/>
              <a:cs typeface="Calibri"/>
            </a:rPr>
            <a:t>Test</a:t>
          </a:r>
        </a:p>
      </dgm:t>
    </dgm:pt>
    <dgm:pt modelId="{1F2746D2-DE73-489E-A3DC-A59ABADD303C}" type="parTrans" cxnId="{10A33DC8-0871-4EA6-8890-C292221EA238}">
      <dgm:prSet/>
      <dgm:spPr/>
      <dgm:t>
        <a:bodyPr/>
        <a:lstStyle/>
        <a:p>
          <a:endParaRPr lang="en-US"/>
        </a:p>
      </dgm:t>
    </dgm:pt>
    <dgm:pt modelId="{EE401DA6-602E-4725-B345-12A036E357FD}" type="sibTrans" cxnId="{10A33DC8-0871-4EA6-8890-C292221EA238}">
      <dgm:prSet/>
      <dgm:spPr/>
      <dgm:t>
        <a:bodyPr/>
        <a:lstStyle/>
        <a:p>
          <a:endParaRPr lang="en-US"/>
        </a:p>
      </dgm:t>
    </dgm:pt>
    <dgm:pt modelId="{690C4630-38B4-4323-8EDA-40AA9F74A1A3}">
      <dgm:prSet phldrT="[Text]" phldr="0"/>
      <dgm:spPr/>
      <dgm:t>
        <a:bodyPr/>
        <a:lstStyle/>
        <a:p>
          <a:pPr rtl="0"/>
          <a:r>
            <a:rPr lang="en-US" b="1">
              <a:solidFill>
                <a:schemeClr val="accent4">
                  <a:lumMod val="50000"/>
                </a:schemeClr>
              </a:solidFill>
              <a:latin typeface="Calibri"/>
              <a:ea typeface="Calibri"/>
              <a:cs typeface="Calibri"/>
            </a:rPr>
            <a:t>5 </a:t>
          </a:r>
          <a:br>
            <a:rPr lang="en-US" b="1">
              <a:solidFill>
                <a:schemeClr val="accent4">
                  <a:lumMod val="50000"/>
                </a:schemeClr>
              </a:solidFill>
              <a:latin typeface="Calibri"/>
              <a:ea typeface="Calibri"/>
              <a:cs typeface="Calibri"/>
            </a:rPr>
          </a:br>
          <a:r>
            <a:rPr lang="en-US" b="1" err="1">
              <a:solidFill>
                <a:schemeClr val="accent4">
                  <a:lumMod val="50000"/>
                </a:schemeClr>
              </a:solidFill>
              <a:latin typeface="Calibri"/>
              <a:ea typeface="Calibri"/>
              <a:cs typeface="Calibri"/>
            </a:rPr>
            <a:t>Déployer</a:t>
          </a:r>
          <a:endParaRPr lang="en-US" b="1">
            <a:solidFill>
              <a:schemeClr val="accent4">
                <a:lumMod val="50000"/>
              </a:schemeClr>
            </a:solidFill>
            <a:latin typeface="Calibri"/>
            <a:ea typeface="Calibri"/>
            <a:cs typeface="Calibri"/>
          </a:endParaRPr>
        </a:p>
      </dgm:t>
    </dgm:pt>
    <dgm:pt modelId="{066F04AC-0015-42BA-8BB7-338C2C7BAB41}" type="parTrans" cxnId="{2AC9A3BE-D712-43B0-BA8F-CEF5B267456F}">
      <dgm:prSet/>
      <dgm:spPr/>
      <dgm:t>
        <a:bodyPr/>
        <a:lstStyle/>
        <a:p>
          <a:endParaRPr lang="en-US"/>
        </a:p>
      </dgm:t>
    </dgm:pt>
    <dgm:pt modelId="{A83FEE18-B20D-4987-B452-6ADAC74EB3CA}" type="sibTrans" cxnId="{2AC9A3BE-D712-43B0-BA8F-CEF5B267456F}">
      <dgm:prSet/>
      <dgm:spPr/>
      <dgm:t>
        <a:bodyPr/>
        <a:lstStyle/>
        <a:p>
          <a:endParaRPr lang="en-US"/>
        </a:p>
      </dgm:t>
    </dgm:pt>
    <dgm:pt modelId="{2AC2AA9D-2D99-4E54-B9BC-2058FF49E2C5}">
      <dgm:prSet phldr="0"/>
      <dgm:spPr/>
      <dgm:t>
        <a:bodyPr/>
        <a:lstStyle/>
        <a:p>
          <a:pPr rtl="0"/>
          <a:r>
            <a:rPr lang="en-US" b="1">
              <a:latin typeface="Calibri"/>
              <a:ea typeface="Calibri"/>
              <a:cs typeface="Calibri"/>
            </a:rPr>
            <a:t>2 </a:t>
          </a:r>
          <a:br>
            <a:rPr lang="en-US" b="1">
              <a:latin typeface="Calibri"/>
              <a:ea typeface="Calibri"/>
              <a:cs typeface="Calibri"/>
            </a:rPr>
          </a:br>
          <a:r>
            <a:rPr lang="en-US" b="1">
              <a:latin typeface="Calibri"/>
              <a:ea typeface="Calibri"/>
              <a:cs typeface="Calibri"/>
            </a:rPr>
            <a:t>Conception</a:t>
          </a:r>
        </a:p>
      </dgm:t>
    </dgm:pt>
    <dgm:pt modelId="{AEC6BAEF-D4B6-4DB7-B94D-3F14E37DEABC}" type="parTrans" cxnId="{5D708FAE-4337-4EEC-9EA4-EEA90F486DE2}">
      <dgm:prSet/>
      <dgm:spPr/>
    </dgm:pt>
    <dgm:pt modelId="{0A3362CA-937E-43E2-9910-6B4C1D3674B5}" type="sibTrans" cxnId="{5D708FAE-4337-4EEC-9EA4-EEA90F486DE2}">
      <dgm:prSet/>
      <dgm:spPr/>
    </dgm:pt>
    <dgm:pt modelId="{34989D77-21BD-4C92-A215-4B8CFF16AEE5}">
      <dgm:prSet phldr="0"/>
      <dgm:spPr/>
      <dgm:t>
        <a:bodyPr/>
        <a:lstStyle/>
        <a:p>
          <a:pPr rtl="0"/>
          <a:r>
            <a:rPr lang="en-US" b="1">
              <a:latin typeface="Calibri"/>
              <a:ea typeface="Calibri"/>
              <a:cs typeface="Calibri"/>
            </a:rPr>
            <a:t>6 </a:t>
          </a:r>
          <a:br>
            <a:rPr lang="en-US" b="1">
              <a:latin typeface="Calibri"/>
              <a:ea typeface="Calibri"/>
              <a:cs typeface="Calibri"/>
            </a:rPr>
          </a:br>
          <a:r>
            <a:rPr lang="en-US" b="1" err="1">
              <a:latin typeface="Calibri"/>
              <a:ea typeface="Calibri"/>
              <a:cs typeface="Calibri"/>
            </a:rPr>
            <a:t>Maintenir</a:t>
          </a:r>
        </a:p>
      </dgm:t>
    </dgm:pt>
    <dgm:pt modelId="{6C8728C3-B7E5-49E2-95C6-082E6F7A4DAB}" type="parTrans" cxnId="{5CF2B3D1-C7BF-484D-BE0F-E33AAF6C0D7E}">
      <dgm:prSet/>
      <dgm:spPr/>
    </dgm:pt>
    <dgm:pt modelId="{B2430AD2-2949-4D3E-B1B9-EECEAC96D125}" type="sibTrans" cxnId="{5CF2B3D1-C7BF-484D-BE0F-E33AAF6C0D7E}">
      <dgm:prSet/>
      <dgm:spPr/>
    </dgm:pt>
    <dgm:pt modelId="{1B3FA143-047F-41E1-A243-D01F1B66BCBB}" type="pres">
      <dgm:prSet presAssocID="{3F6E63BD-DCF3-4798-9AF1-FCE6533B2A09}" presName="Name0" presStyleCnt="0">
        <dgm:presLayoutVars>
          <dgm:dir/>
          <dgm:resizeHandles val="exact"/>
        </dgm:presLayoutVars>
      </dgm:prSet>
      <dgm:spPr/>
    </dgm:pt>
    <dgm:pt modelId="{E7BDC832-5024-4054-9148-D97DD2A1C730}" type="pres">
      <dgm:prSet presAssocID="{3F6E63BD-DCF3-4798-9AF1-FCE6533B2A09}" presName="cycle" presStyleCnt="0"/>
      <dgm:spPr/>
    </dgm:pt>
    <dgm:pt modelId="{0443D26D-4FF3-4A32-AC51-A4ADADB15D4E}" type="pres">
      <dgm:prSet presAssocID="{B048B695-09C1-4471-8572-5FC395EC4B9F}" presName="nodeFirstNode" presStyleLbl="node1" presStyleIdx="0" presStyleCnt="6">
        <dgm:presLayoutVars>
          <dgm:bulletEnabled val="1"/>
        </dgm:presLayoutVars>
      </dgm:prSet>
      <dgm:spPr>
        <a:solidFill>
          <a:schemeClr val="accent6"/>
        </a:solidFill>
      </dgm:spPr>
    </dgm:pt>
    <dgm:pt modelId="{64CB1D52-19A4-48FC-8268-90DE36F6E1B3}" type="pres">
      <dgm:prSet presAssocID="{582659C5-9600-4A57-B4DC-55F2B2F58B86}" presName="sibTransFirstNode" presStyleLbl="bgShp" presStyleIdx="0" presStyleCnt="1"/>
      <dgm:spPr>
        <a:solidFill>
          <a:schemeClr val="bg2">
            <a:lumMod val="90000"/>
          </a:schemeClr>
        </a:solidFill>
      </dgm:spPr>
    </dgm:pt>
    <dgm:pt modelId="{661F4473-233A-4E93-B6D4-F290F5E16421}" type="pres">
      <dgm:prSet presAssocID="{2AC2AA9D-2D99-4E54-B9BC-2058FF49E2C5}" presName="nodeFollowingNodes" presStyleLbl="node1" presStyleIdx="1" presStyleCnt="6">
        <dgm:presLayoutVars>
          <dgm:bulletEnabled val="1"/>
        </dgm:presLayoutVars>
      </dgm:prSet>
      <dgm:spPr>
        <a:solidFill>
          <a:schemeClr val="tx2"/>
        </a:solidFill>
      </dgm:spPr>
    </dgm:pt>
    <dgm:pt modelId="{22CDDA6A-0873-4FB4-902B-23D106F37760}" type="pres">
      <dgm:prSet presAssocID="{E17D1E89-16C0-43FC-95BF-C248C8D77AF2}" presName="nodeFollowingNodes" presStyleLbl="node1" presStyleIdx="2" presStyleCnt="6">
        <dgm:presLayoutVars>
          <dgm:bulletEnabled val="1"/>
        </dgm:presLayoutVars>
      </dgm:prSet>
      <dgm:spPr>
        <a:solidFill>
          <a:srgbClr val="11ABE9"/>
        </a:solidFill>
      </dgm:spPr>
    </dgm:pt>
    <dgm:pt modelId="{9CBC4E53-F130-498A-9E34-350E1EBE0C38}" type="pres">
      <dgm:prSet presAssocID="{090AFD0D-8C30-428A-8944-B9FC6BB5FBB0}" presName="nodeFollowingNodes" presStyleLbl="node1" presStyleIdx="3" presStyleCnt="6">
        <dgm:presLayoutVars>
          <dgm:bulletEnabled val="1"/>
        </dgm:presLayoutVars>
      </dgm:prSet>
      <dgm:spPr>
        <a:solidFill>
          <a:srgbClr val="44AB85"/>
        </a:solidFill>
      </dgm:spPr>
    </dgm:pt>
    <dgm:pt modelId="{60544A56-CD69-49EE-8100-A42B2985DB11}" type="pres">
      <dgm:prSet presAssocID="{690C4630-38B4-4323-8EDA-40AA9F74A1A3}" presName="nodeFollowingNodes" presStyleLbl="node1" presStyleIdx="4" presStyleCnt="6">
        <dgm:presLayoutVars>
          <dgm:bulletEnabled val="1"/>
        </dgm:presLayoutVars>
      </dgm:prSet>
      <dgm:spPr>
        <a:solidFill>
          <a:srgbClr val="E3C14F"/>
        </a:solidFill>
      </dgm:spPr>
    </dgm:pt>
    <dgm:pt modelId="{113690B9-98DE-4A65-8B6B-DE634651A4F6}" type="pres">
      <dgm:prSet presAssocID="{34989D77-21BD-4C92-A215-4B8CFF16AEE5}" presName="nodeFollowingNodes" presStyleLbl="node1" presStyleIdx="5" presStyleCnt="6">
        <dgm:presLayoutVars>
          <dgm:bulletEnabled val="1"/>
        </dgm:presLayoutVars>
      </dgm:prSet>
      <dgm:spPr>
        <a:solidFill>
          <a:schemeClr val="accent2"/>
        </a:solidFill>
      </dgm:spPr>
    </dgm:pt>
  </dgm:ptLst>
  <dgm:cxnLst>
    <dgm:cxn modelId="{DEBDA906-F100-4840-A6E3-8D2655C2714C}" type="presOf" srcId="{B048B695-09C1-4471-8572-5FC395EC4B9F}" destId="{0443D26D-4FF3-4A32-AC51-A4ADADB15D4E}" srcOrd="0" destOrd="0" presId="urn:microsoft.com/office/officeart/2005/8/layout/cycle3"/>
    <dgm:cxn modelId="{A22A0518-066F-4D9D-AD83-8B1F47B99788}" type="presOf" srcId="{690C4630-38B4-4323-8EDA-40AA9F74A1A3}" destId="{60544A56-CD69-49EE-8100-A42B2985DB11}" srcOrd="0" destOrd="0" presId="urn:microsoft.com/office/officeart/2005/8/layout/cycle3"/>
    <dgm:cxn modelId="{AEE12044-13DE-46EC-A9C9-EB9F4A32672D}" type="presOf" srcId="{582659C5-9600-4A57-B4DC-55F2B2F58B86}" destId="{64CB1D52-19A4-48FC-8268-90DE36F6E1B3}" srcOrd="0" destOrd="0" presId="urn:microsoft.com/office/officeart/2005/8/layout/cycle3"/>
    <dgm:cxn modelId="{3059AC6A-78C7-4E0E-820D-6D19B1B33921}" type="presOf" srcId="{3F6E63BD-DCF3-4798-9AF1-FCE6533B2A09}" destId="{1B3FA143-047F-41E1-A243-D01F1B66BCBB}" srcOrd="0" destOrd="0" presId="urn:microsoft.com/office/officeart/2005/8/layout/cycle3"/>
    <dgm:cxn modelId="{8766004E-1C61-4631-80BC-8C333119F376}" type="presOf" srcId="{2AC2AA9D-2D99-4E54-B9BC-2058FF49E2C5}" destId="{661F4473-233A-4E93-B6D4-F290F5E16421}" srcOrd="0" destOrd="0" presId="urn:microsoft.com/office/officeart/2005/8/layout/cycle3"/>
    <dgm:cxn modelId="{6AD72494-7272-4424-8D73-1500FB86A11A}" srcId="{3F6E63BD-DCF3-4798-9AF1-FCE6533B2A09}" destId="{E17D1E89-16C0-43FC-95BF-C248C8D77AF2}" srcOrd="2" destOrd="0" parTransId="{3D809C8C-0873-4F41-B32A-8DC3A45D9B71}" sibTransId="{05E6262A-ACAC-4C80-9C72-F2BB12BDE449}"/>
    <dgm:cxn modelId="{1787FC99-90EB-40FE-B746-0CA52D4D5442}" type="presOf" srcId="{34989D77-21BD-4C92-A215-4B8CFF16AEE5}" destId="{113690B9-98DE-4A65-8B6B-DE634651A4F6}" srcOrd="0" destOrd="0" presId="urn:microsoft.com/office/officeart/2005/8/layout/cycle3"/>
    <dgm:cxn modelId="{80D2CCAD-E08B-42E5-9F90-4852E6A3696E}" srcId="{3F6E63BD-DCF3-4798-9AF1-FCE6533B2A09}" destId="{B048B695-09C1-4471-8572-5FC395EC4B9F}" srcOrd="0" destOrd="0" parTransId="{B2A418CA-862D-49CC-B455-E21AAC0AC3CA}" sibTransId="{582659C5-9600-4A57-B4DC-55F2B2F58B86}"/>
    <dgm:cxn modelId="{5D708FAE-4337-4EEC-9EA4-EEA90F486DE2}" srcId="{3F6E63BD-DCF3-4798-9AF1-FCE6533B2A09}" destId="{2AC2AA9D-2D99-4E54-B9BC-2058FF49E2C5}" srcOrd="1" destOrd="0" parTransId="{AEC6BAEF-D4B6-4DB7-B94D-3F14E37DEABC}" sibTransId="{0A3362CA-937E-43E2-9910-6B4C1D3674B5}"/>
    <dgm:cxn modelId="{5662F2AF-6842-4428-9B18-FC9FFBD5D098}" type="presOf" srcId="{E17D1E89-16C0-43FC-95BF-C248C8D77AF2}" destId="{22CDDA6A-0873-4FB4-902B-23D106F37760}" srcOrd="0" destOrd="0" presId="urn:microsoft.com/office/officeart/2005/8/layout/cycle3"/>
    <dgm:cxn modelId="{2AC9A3BE-D712-43B0-BA8F-CEF5B267456F}" srcId="{3F6E63BD-DCF3-4798-9AF1-FCE6533B2A09}" destId="{690C4630-38B4-4323-8EDA-40AA9F74A1A3}" srcOrd="4" destOrd="0" parTransId="{066F04AC-0015-42BA-8BB7-338C2C7BAB41}" sibTransId="{A83FEE18-B20D-4987-B452-6ADAC74EB3CA}"/>
    <dgm:cxn modelId="{10A33DC8-0871-4EA6-8890-C292221EA238}" srcId="{3F6E63BD-DCF3-4798-9AF1-FCE6533B2A09}" destId="{090AFD0D-8C30-428A-8944-B9FC6BB5FBB0}" srcOrd="3" destOrd="0" parTransId="{1F2746D2-DE73-489E-A3DC-A59ABADD303C}" sibTransId="{EE401DA6-602E-4725-B345-12A036E357FD}"/>
    <dgm:cxn modelId="{5CF2B3D1-C7BF-484D-BE0F-E33AAF6C0D7E}" srcId="{3F6E63BD-DCF3-4798-9AF1-FCE6533B2A09}" destId="{34989D77-21BD-4C92-A215-4B8CFF16AEE5}" srcOrd="5" destOrd="0" parTransId="{6C8728C3-B7E5-49E2-95C6-082E6F7A4DAB}" sibTransId="{B2430AD2-2949-4D3E-B1B9-EECEAC96D125}"/>
    <dgm:cxn modelId="{9CAFD5F6-7688-4C31-A96A-2CC1E68343E9}" type="presOf" srcId="{090AFD0D-8C30-428A-8944-B9FC6BB5FBB0}" destId="{9CBC4E53-F130-498A-9E34-350E1EBE0C38}" srcOrd="0" destOrd="0" presId="urn:microsoft.com/office/officeart/2005/8/layout/cycle3"/>
    <dgm:cxn modelId="{F23B8B46-1A2E-4FCB-881D-655E16B3142B}" type="presParOf" srcId="{1B3FA143-047F-41E1-A243-D01F1B66BCBB}" destId="{E7BDC832-5024-4054-9148-D97DD2A1C730}" srcOrd="0" destOrd="0" presId="urn:microsoft.com/office/officeart/2005/8/layout/cycle3"/>
    <dgm:cxn modelId="{2685EC0E-C0B1-4E94-BE84-D9F518C84C99}" type="presParOf" srcId="{E7BDC832-5024-4054-9148-D97DD2A1C730}" destId="{0443D26D-4FF3-4A32-AC51-A4ADADB15D4E}" srcOrd="0" destOrd="0" presId="urn:microsoft.com/office/officeart/2005/8/layout/cycle3"/>
    <dgm:cxn modelId="{555EE755-F4E8-48C9-A2BE-4DC568B2B631}" type="presParOf" srcId="{E7BDC832-5024-4054-9148-D97DD2A1C730}" destId="{64CB1D52-19A4-48FC-8268-90DE36F6E1B3}" srcOrd="1" destOrd="0" presId="urn:microsoft.com/office/officeart/2005/8/layout/cycle3"/>
    <dgm:cxn modelId="{4ED4FB7D-0031-479E-9EF4-6B7AA0584E34}" type="presParOf" srcId="{E7BDC832-5024-4054-9148-D97DD2A1C730}" destId="{661F4473-233A-4E93-B6D4-F290F5E16421}" srcOrd="2" destOrd="0" presId="urn:microsoft.com/office/officeart/2005/8/layout/cycle3"/>
    <dgm:cxn modelId="{9133B891-96DD-4327-AE58-0CEEF22BEC5F}" type="presParOf" srcId="{E7BDC832-5024-4054-9148-D97DD2A1C730}" destId="{22CDDA6A-0873-4FB4-902B-23D106F37760}" srcOrd="3" destOrd="0" presId="urn:microsoft.com/office/officeart/2005/8/layout/cycle3"/>
    <dgm:cxn modelId="{0AE8EE16-0710-478B-A792-659B2A9F2FC2}" type="presParOf" srcId="{E7BDC832-5024-4054-9148-D97DD2A1C730}" destId="{9CBC4E53-F130-498A-9E34-350E1EBE0C38}" srcOrd="4" destOrd="0" presId="urn:microsoft.com/office/officeart/2005/8/layout/cycle3"/>
    <dgm:cxn modelId="{597417F4-5C09-47B6-A680-0512E07A20CF}" type="presParOf" srcId="{E7BDC832-5024-4054-9148-D97DD2A1C730}" destId="{60544A56-CD69-49EE-8100-A42B2985DB11}" srcOrd="5" destOrd="0" presId="urn:microsoft.com/office/officeart/2005/8/layout/cycle3"/>
    <dgm:cxn modelId="{A2A2255E-3010-4BAA-9F40-55BD0008A19D}" type="presParOf" srcId="{E7BDC832-5024-4054-9148-D97DD2A1C730}" destId="{113690B9-98DE-4A65-8B6B-DE634651A4F6}" srcOrd="6"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B1D52-19A4-48FC-8268-90DE36F6E1B3}">
      <dsp:nvSpPr>
        <dsp:cNvPr id="0" name=""/>
        <dsp:cNvSpPr/>
      </dsp:nvSpPr>
      <dsp:spPr>
        <a:xfrm>
          <a:off x="553791" y="-5016"/>
          <a:ext cx="4035916" cy="4035916"/>
        </a:xfrm>
        <a:prstGeom prst="circularArrow">
          <a:avLst>
            <a:gd name="adj1" fmla="val 5274"/>
            <a:gd name="adj2" fmla="val 312630"/>
            <a:gd name="adj3" fmla="val 14291364"/>
            <a:gd name="adj4" fmla="val 17090111"/>
            <a:gd name="adj5" fmla="val 5477"/>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0443D26D-4FF3-4A32-AC51-A4ADADB15D4E}">
      <dsp:nvSpPr>
        <dsp:cNvPr id="0" name=""/>
        <dsp:cNvSpPr/>
      </dsp:nvSpPr>
      <dsp:spPr>
        <a:xfrm>
          <a:off x="1832120" y="990"/>
          <a:ext cx="1479258" cy="739629"/>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alibri"/>
              <a:ea typeface="Calibri"/>
              <a:cs typeface="Calibri"/>
            </a:rPr>
            <a:t>1 </a:t>
          </a:r>
          <a:br>
            <a:rPr lang="en-US" sz="1800" b="1" kern="1200">
              <a:latin typeface="Calibri"/>
              <a:ea typeface="Calibri"/>
              <a:cs typeface="Calibri"/>
            </a:rPr>
          </a:br>
          <a:r>
            <a:rPr lang="en-US" sz="1800" b="1" kern="1200">
              <a:latin typeface="Calibri"/>
              <a:ea typeface="Calibri"/>
              <a:cs typeface="Calibri"/>
            </a:rPr>
            <a:t>Analyser</a:t>
          </a:r>
        </a:p>
      </dsp:txBody>
      <dsp:txXfrm>
        <a:off x="1868226" y="37096"/>
        <a:ext cx="1407046" cy="667417"/>
      </dsp:txXfrm>
    </dsp:sp>
    <dsp:sp modelId="{661F4473-233A-4E93-B6D4-F290F5E16421}">
      <dsp:nvSpPr>
        <dsp:cNvPr id="0" name=""/>
        <dsp:cNvSpPr/>
      </dsp:nvSpPr>
      <dsp:spPr>
        <a:xfrm>
          <a:off x="3250054" y="819635"/>
          <a:ext cx="1479258" cy="73962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alibri"/>
              <a:ea typeface="Calibri"/>
              <a:cs typeface="Calibri"/>
            </a:rPr>
            <a:t>2 </a:t>
          </a:r>
          <a:br>
            <a:rPr lang="en-US" sz="1800" b="1" kern="1200">
              <a:latin typeface="Calibri"/>
              <a:ea typeface="Calibri"/>
              <a:cs typeface="Calibri"/>
            </a:rPr>
          </a:br>
          <a:r>
            <a:rPr lang="en-US" sz="1800" b="1" kern="1200">
              <a:latin typeface="Calibri"/>
              <a:ea typeface="Calibri"/>
              <a:cs typeface="Calibri"/>
            </a:rPr>
            <a:t>Conception</a:t>
          </a:r>
        </a:p>
      </dsp:txBody>
      <dsp:txXfrm>
        <a:off x="3286160" y="855741"/>
        <a:ext cx="1407046" cy="667417"/>
      </dsp:txXfrm>
    </dsp:sp>
    <dsp:sp modelId="{22CDDA6A-0873-4FB4-902B-23D106F37760}">
      <dsp:nvSpPr>
        <dsp:cNvPr id="0" name=""/>
        <dsp:cNvSpPr/>
      </dsp:nvSpPr>
      <dsp:spPr>
        <a:xfrm>
          <a:off x="3250054" y="2456923"/>
          <a:ext cx="1479258" cy="739629"/>
        </a:xfrm>
        <a:prstGeom prst="roundRect">
          <a:avLst/>
        </a:prstGeom>
        <a:solidFill>
          <a:srgbClr val="11AB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alibri"/>
              <a:ea typeface="Calibri"/>
              <a:cs typeface="Calibri"/>
            </a:rPr>
            <a:t>3 </a:t>
          </a:r>
          <a:br>
            <a:rPr lang="en-US" sz="1800" b="1" kern="1200">
              <a:latin typeface="Calibri"/>
              <a:ea typeface="Calibri"/>
              <a:cs typeface="Calibri"/>
            </a:rPr>
          </a:br>
          <a:r>
            <a:rPr lang="en-US" sz="1800" b="1" kern="1200">
              <a:latin typeface="Calibri"/>
              <a:ea typeface="Calibri"/>
              <a:cs typeface="Calibri"/>
            </a:rPr>
            <a:t>Développer</a:t>
          </a:r>
        </a:p>
      </dsp:txBody>
      <dsp:txXfrm>
        <a:off x="3286160" y="2493029"/>
        <a:ext cx="1407046" cy="667417"/>
      </dsp:txXfrm>
    </dsp:sp>
    <dsp:sp modelId="{9CBC4E53-F130-498A-9E34-350E1EBE0C38}">
      <dsp:nvSpPr>
        <dsp:cNvPr id="0" name=""/>
        <dsp:cNvSpPr/>
      </dsp:nvSpPr>
      <dsp:spPr>
        <a:xfrm>
          <a:off x="1832120" y="3275567"/>
          <a:ext cx="1479258" cy="739629"/>
        </a:xfrm>
        <a:prstGeom prst="roundRect">
          <a:avLst/>
        </a:prstGeom>
        <a:solidFill>
          <a:srgbClr val="44AB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alibri"/>
              <a:ea typeface="Calibri"/>
              <a:cs typeface="Calibri"/>
            </a:rPr>
            <a:t>4 </a:t>
          </a:r>
          <a:br>
            <a:rPr lang="en-US" sz="1800" b="1" kern="1200">
              <a:latin typeface="Calibri"/>
              <a:ea typeface="Calibri"/>
              <a:cs typeface="Calibri"/>
            </a:rPr>
          </a:br>
          <a:r>
            <a:rPr lang="en-US" sz="1800" b="1" kern="1200">
              <a:latin typeface="Calibri"/>
              <a:ea typeface="Calibri"/>
              <a:cs typeface="Calibri"/>
            </a:rPr>
            <a:t>Test</a:t>
          </a:r>
        </a:p>
      </dsp:txBody>
      <dsp:txXfrm>
        <a:off x="1868226" y="3311673"/>
        <a:ext cx="1407046" cy="667417"/>
      </dsp:txXfrm>
    </dsp:sp>
    <dsp:sp modelId="{60544A56-CD69-49EE-8100-A42B2985DB11}">
      <dsp:nvSpPr>
        <dsp:cNvPr id="0" name=""/>
        <dsp:cNvSpPr/>
      </dsp:nvSpPr>
      <dsp:spPr>
        <a:xfrm>
          <a:off x="414187" y="2456923"/>
          <a:ext cx="1479258" cy="739629"/>
        </a:xfrm>
        <a:prstGeom prst="roundRect">
          <a:avLst/>
        </a:prstGeom>
        <a:solidFill>
          <a:srgbClr val="E3C1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chemeClr val="accent4">
                  <a:lumMod val="50000"/>
                </a:schemeClr>
              </a:solidFill>
              <a:latin typeface="Calibri"/>
              <a:ea typeface="Calibri"/>
              <a:cs typeface="Calibri"/>
            </a:rPr>
            <a:t>5 </a:t>
          </a:r>
          <a:br>
            <a:rPr lang="en-US" sz="1800" b="1" kern="1200">
              <a:solidFill>
                <a:schemeClr val="accent4">
                  <a:lumMod val="50000"/>
                </a:schemeClr>
              </a:solidFill>
              <a:latin typeface="Calibri"/>
              <a:ea typeface="Calibri"/>
              <a:cs typeface="Calibri"/>
            </a:rPr>
          </a:br>
          <a:r>
            <a:rPr lang="en-US" sz="1800" b="1" kern="1200">
              <a:solidFill>
                <a:schemeClr val="accent4">
                  <a:lumMod val="50000"/>
                </a:schemeClr>
              </a:solidFill>
              <a:latin typeface="Calibri"/>
              <a:ea typeface="Calibri"/>
              <a:cs typeface="Calibri"/>
            </a:rPr>
            <a:t>Déployer</a:t>
          </a:r>
        </a:p>
      </dsp:txBody>
      <dsp:txXfrm>
        <a:off x="450293" y="2493029"/>
        <a:ext cx="1407046" cy="667417"/>
      </dsp:txXfrm>
    </dsp:sp>
    <dsp:sp modelId="{113690B9-98DE-4A65-8B6B-DE634651A4F6}">
      <dsp:nvSpPr>
        <dsp:cNvPr id="0" name=""/>
        <dsp:cNvSpPr/>
      </dsp:nvSpPr>
      <dsp:spPr>
        <a:xfrm>
          <a:off x="414187" y="819635"/>
          <a:ext cx="1479258" cy="73962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alibri"/>
              <a:ea typeface="Calibri"/>
              <a:cs typeface="Calibri"/>
            </a:rPr>
            <a:t>6 </a:t>
          </a:r>
          <a:br>
            <a:rPr lang="en-US" sz="1800" b="1" kern="1200">
              <a:latin typeface="Calibri"/>
              <a:ea typeface="Calibri"/>
              <a:cs typeface="Calibri"/>
            </a:rPr>
          </a:br>
          <a:r>
            <a:rPr lang="en-US" sz="1800" b="1" kern="1200">
              <a:latin typeface="Calibri"/>
              <a:ea typeface="Calibri"/>
              <a:cs typeface="Calibri"/>
            </a:rPr>
            <a:t>Maintenir</a:t>
          </a:r>
        </a:p>
      </dsp:txBody>
      <dsp:txXfrm>
        <a:off x="450293" y="855741"/>
        <a:ext cx="1407046" cy="667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B1D52-19A4-48FC-8268-90DE36F6E1B3}">
      <dsp:nvSpPr>
        <dsp:cNvPr id="0" name=""/>
        <dsp:cNvSpPr/>
      </dsp:nvSpPr>
      <dsp:spPr>
        <a:xfrm>
          <a:off x="366388" y="-4862"/>
          <a:ext cx="2673812" cy="2673812"/>
        </a:xfrm>
        <a:prstGeom prst="circularArrow">
          <a:avLst>
            <a:gd name="adj1" fmla="val 5274"/>
            <a:gd name="adj2" fmla="val 312630"/>
            <a:gd name="adj3" fmla="val 14368962"/>
            <a:gd name="adj4" fmla="val 17045069"/>
            <a:gd name="adj5" fmla="val 5477"/>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0443D26D-4FF3-4A32-AC51-A4ADADB15D4E}">
      <dsp:nvSpPr>
        <dsp:cNvPr id="0" name=""/>
        <dsp:cNvSpPr/>
      </dsp:nvSpPr>
      <dsp:spPr>
        <a:xfrm>
          <a:off x="1235886" y="517"/>
          <a:ext cx="934815" cy="467407"/>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1 </a:t>
          </a:r>
          <a:br>
            <a:rPr lang="en-US" sz="1100" b="1" kern="1200">
              <a:latin typeface="Calibri"/>
              <a:ea typeface="Calibri"/>
              <a:cs typeface="Calibri"/>
            </a:rPr>
          </a:br>
          <a:r>
            <a:rPr lang="en-US" sz="1100" b="1" kern="1200" err="1">
              <a:latin typeface="Calibri"/>
              <a:ea typeface="Calibri"/>
              <a:cs typeface="Calibri"/>
            </a:rPr>
            <a:t>Analyser</a:t>
          </a:r>
          <a:endParaRPr lang="en-US" sz="1100" b="1" kern="1200">
            <a:latin typeface="Calibri"/>
            <a:ea typeface="Calibri"/>
            <a:cs typeface="Calibri"/>
          </a:endParaRPr>
        </a:p>
      </dsp:txBody>
      <dsp:txXfrm>
        <a:off x="1258703" y="23334"/>
        <a:ext cx="889181" cy="421773"/>
      </dsp:txXfrm>
    </dsp:sp>
    <dsp:sp modelId="{661F4473-233A-4E93-B6D4-F290F5E16421}">
      <dsp:nvSpPr>
        <dsp:cNvPr id="0" name=""/>
        <dsp:cNvSpPr/>
      </dsp:nvSpPr>
      <dsp:spPr>
        <a:xfrm>
          <a:off x="2175273" y="542873"/>
          <a:ext cx="934815" cy="467407"/>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2 </a:t>
          </a:r>
          <a:br>
            <a:rPr lang="en-US" sz="1100" b="1" kern="1200">
              <a:latin typeface="Calibri"/>
              <a:ea typeface="Calibri"/>
              <a:cs typeface="Calibri"/>
            </a:rPr>
          </a:br>
          <a:r>
            <a:rPr lang="en-US" sz="1100" b="1" kern="1200">
              <a:latin typeface="Calibri"/>
              <a:ea typeface="Calibri"/>
              <a:cs typeface="Calibri"/>
            </a:rPr>
            <a:t>Conception</a:t>
          </a:r>
        </a:p>
      </dsp:txBody>
      <dsp:txXfrm>
        <a:off x="2198090" y="565690"/>
        <a:ext cx="889181" cy="421773"/>
      </dsp:txXfrm>
    </dsp:sp>
    <dsp:sp modelId="{22CDDA6A-0873-4FB4-902B-23D106F37760}">
      <dsp:nvSpPr>
        <dsp:cNvPr id="0" name=""/>
        <dsp:cNvSpPr/>
      </dsp:nvSpPr>
      <dsp:spPr>
        <a:xfrm>
          <a:off x="2175273" y="1627583"/>
          <a:ext cx="934815" cy="467407"/>
        </a:xfrm>
        <a:prstGeom prst="roundRect">
          <a:avLst/>
        </a:prstGeom>
        <a:solidFill>
          <a:srgbClr val="11AB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3 </a:t>
          </a:r>
          <a:br>
            <a:rPr lang="en-US" sz="1100" b="1" kern="1200">
              <a:latin typeface="Calibri"/>
              <a:ea typeface="Calibri"/>
              <a:cs typeface="Calibri"/>
            </a:rPr>
          </a:br>
          <a:r>
            <a:rPr lang="en-US" sz="1100" b="1" kern="1200" err="1">
              <a:latin typeface="Calibri"/>
              <a:ea typeface="Calibri"/>
              <a:cs typeface="Calibri"/>
            </a:rPr>
            <a:t>Développer</a:t>
          </a:r>
          <a:endParaRPr lang="en-US" sz="1100" b="1" kern="1200">
            <a:latin typeface="Calibri"/>
            <a:ea typeface="Calibri"/>
            <a:cs typeface="Calibri"/>
          </a:endParaRPr>
        </a:p>
      </dsp:txBody>
      <dsp:txXfrm>
        <a:off x="2198090" y="1650400"/>
        <a:ext cx="889181" cy="421773"/>
      </dsp:txXfrm>
    </dsp:sp>
    <dsp:sp modelId="{9CBC4E53-F130-498A-9E34-350E1EBE0C38}">
      <dsp:nvSpPr>
        <dsp:cNvPr id="0" name=""/>
        <dsp:cNvSpPr/>
      </dsp:nvSpPr>
      <dsp:spPr>
        <a:xfrm>
          <a:off x="1235886" y="2169939"/>
          <a:ext cx="934815" cy="467407"/>
        </a:xfrm>
        <a:prstGeom prst="roundRect">
          <a:avLst/>
        </a:prstGeom>
        <a:solidFill>
          <a:srgbClr val="44AB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4 </a:t>
          </a:r>
          <a:br>
            <a:rPr lang="en-US" sz="1100" b="1" kern="1200">
              <a:latin typeface="Calibri"/>
              <a:ea typeface="Calibri"/>
              <a:cs typeface="Calibri"/>
            </a:rPr>
          </a:br>
          <a:r>
            <a:rPr lang="en-US" sz="1100" b="1" kern="1200">
              <a:latin typeface="Calibri"/>
              <a:ea typeface="Calibri"/>
              <a:cs typeface="Calibri"/>
            </a:rPr>
            <a:t>Test</a:t>
          </a:r>
        </a:p>
      </dsp:txBody>
      <dsp:txXfrm>
        <a:off x="1258703" y="2192756"/>
        <a:ext cx="889181" cy="421773"/>
      </dsp:txXfrm>
    </dsp:sp>
    <dsp:sp modelId="{60544A56-CD69-49EE-8100-A42B2985DB11}">
      <dsp:nvSpPr>
        <dsp:cNvPr id="0" name=""/>
        <dsp:cNvSpPr/>
      </dsp:nvSpPr>
      <dsp:spPr>
        <a:xfrm>
          <a:off x="296499" y="1627583"/>
          <a:ext cx="934815" cy="467407"/>
        </a:xfrm>
        <a:prstGeom prst="roundRect">
          <a:avLst/>
        </a:prstGeom>
        <a:solidFill>
          <a:srgbClr val="E3C1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solidFill>
                <a:schemeClr val="accent4">
                  <a:lumMod val="50000"/>
                </a:schemeClr>
              </a:solidFill>
              <a:latin typeface="Calibri"/>
              <a:ea typeface="Calibri"/>
              <a:cs typeface="Calibri"/>
            </a:rPr>
            <a:t>5 </a:t>
          </a:r>
          <a:br>
            <a:rPr lang="en-US" sz="1100" b="1" kern="1200">
              <a:solidFill>
                <a:schemeClr val="accent4">
                  <a:lumMod val="50000"/>
                </a:schemeClr>
              </a:solidFill>
              <a:latin typeface="Calibri"/>
              <a:ea typeface="Calibri"/>
              <a:cs typeface="Calibri"/>
            </a:rPr>
          </a:br>
          <a:r>
            <a:rPr lang="en-US" sz="1100" b="1" kern="1200" err="1">
              <a:solidFill>
                <a:schemeClr val="accent4">
                  <a:lumMod val="50000"/>
                </a:schemeClr>
              </a:solidFill>
              <a:latin typeface="Calibri"/>
              <a:ea typeface="Calibri"/>
              <a:cs typeface="Calibri"/>
            </a:rPr>
            <a:t>Déployer</a:t>
          </a:r>
          <a:endParaRPr lang="en-US" sz="1100" b="1" kern="1200">
            <a:solidFill>
              <a:schemeClr val="accent4">
                <a:lumMod val="50000"/>
              </a:schemeClr>
            </a:solidFill>
            <a:latin typeface="Calibri"/>
            <a:ea typeface="Calibri"/>
            <a:cs typeface="Calibri"/>
          </a:endParaRPr>
        </a:p>
      </dsp:txBody>
      <dsp:txXfrm>
        <a:off x="319316" y="1650400"/>
        <a:ext cx="889181" cy="421773"/>
      </dsp:txXfrm>
    </dsp:sp>
    <dsp:sp modelId="{113690B9-98DE-4A65-8B6B-DE634651A4F6}">
      <dsp:nvSpPr>
        <dsp:cNvPr id="0" name=""/>
        <dsp:cNvSpPr/>
      </dsp:nvSpPr>
      <dsp:spPr>
        <a:xfrm>
          <a:off x="296499" y="542873"/>
          <a:ext cx="934815" cy="467407"/>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6 </a:t>
          </a:r>
          <a:br>
            <a:rPr lang="en-US" sz="1100" b="1" kern="1200">
              <a:latin typeface="Calibri"/>
              <a:ea typeface="Calibri"/>
              <a:cs typeface="Calibri"/>
            </a:rPr>
          </a:br>
          <a:r>
            <a:rPr lang="en-US" sz="1100" b="1" kern="1200" err="1">
              <a:latin typeface="Calibri"/>
              <a:ea typeface="Calibri"/>
              <a:cs typeface="Calibri"/>
            </a:rPr>
            <a:t>Maintenir</a:t>
          </a:r>
        </a:p>
      </dsp:txBody>
      <dsp:txXfrm>
        <a:off x="319316" y="565690"/>
        <a:ext cx="889181" cy="4217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B1D52-19A4-48FC-8268-90DE36F6E1B3}">
      <dsp:nvSpPr>
        <dsp:cNvPr id="0" name=""/>
        <dsp:cNvSpPr/>
      </dsp:nvSpPr>
      <dsp:spPr>
        <a:xfrm>
          <a:off x="366388" y="-4862"/>
          <a:ext cx="2673812" cy="2673812"/>
        </a:xfrm>
        <a:prstGeom prst="circularArrow">
          <a:avLst>
            <a:gd name="adj1" fmla="val 5274"/>
            <a:gd name="adj2" fmla="val 312630"/>
            <a:gd name="adj3" fmla="val 14368962"/>
            <a:gd name="adj4" fmla="val 17045069"/>
            <a:gd name="adj5" fmla="val 5477"/>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0443D26D-4FF3-4A32-AC51-A4ADADB15D4E}">
      <dsp:nvSpPr>
        <dsp:cNvPr id="0" name=""/>
        <dsp:cNvSpPr/>
      </dsp:nvSpPr>
      <dsp:spPr>
        <a:xfrm>
          <a:off x="1235886" y="517"/>
          <a:ext cx="934815" cy="467407"/>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1 </a:t>
          </a:r>
          <a:br>
            <a:rPr lang="en-US" sz="1100" b="1" kern="1200">
              <a:latin typeface="Calibri"/>
              <a:ea typeface="Calibri"/>
              <a:cs typeface="Calibri"/>
            </a:rPr>
          </a:br>
          <a:r>
            <a:rPr lang="en-US" sz="1100" b="1" kern="1200" err="1">
              <a:latin typeface="Calibri"/>
              <a:ea typeface="Calibri"/>
              <a:cs typeface="Calibri"/>
            </a:rPr>
            <a:t>Analyser</a:t>
          </a:r>
          <a:endParaRPr lang="en-US" sz="1100" b="1" kern="1200">
            <a:latin typeface="Calibri"/>
            <a:ea typeface="Calibri"/>
            <a:cs typeface="Calibri"/>
          </a:endParaRPr>
        </a:p>
      </dsp:txBody>
      <dsp:txXfrm>
        <a:off x="1258703" y="23334"/>
        <a:ext cx="889181" cy="421773"/>
      </dsp:txXfrm>
    </dsp:sp>
    <dsp:sp modelId="{661F4473-233A-4E93-B6D4-F290F5E16421}">
      <dsp:nvSpPr>
        <dsp:cNvPr id="0" name=""/>
        <dsp:cNvSpPr/>
      </dsp:nvSpPr>
      <dsp:spPr>
        <a:xfrm>
          <a:off x="2175273" y="542873"/>
          <a:ext cx="934815" cy="467407"/>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2 </a:t>
          </a:r>
          <a:br>
            <a:rPr lang="en-US" sz="1100" b="1" kern="1200">
              <a:latin typeface="Calibri"/>
              <a:ea typeface="Calibri"/>
              <a:cs typeface="Calibri"/>
            </a:rPr>
          </a:br>
          <a:r>
            <a:rPr lang="en-US" sz="1100" b="1" kern="1200">
              <a:latin typeface="Calibri"/>
              <a:ea typeface="Calibri"/>
              <a:cs typeface="Calibri"/>
            </a:rPr>
            <a:t>Conception</a:t>
          </a:r>
        </a:p>
      </dsp:txBody>
      <dsp:txXfrm>
        <a:off x="2198090" y="565690"/>
        <a:ext cx="889181" cy="421773"/>
      </dsp:txXfrm>
    </dsp:sp>
    <dsp:sp modelId="{22CDDA6A-0873-4FB4-902B-23D106F37760}">
      <dsp:nvSpPr>
        <dsp:cNvPr id="0" name=""/>
        <dsp:cNvSpPr/>
      </dsp:nvSpPr>
      <dsp:spPr>
        <a:xfrm>
          <a:off x="2175273" y="1627583"/>
          <a:ext cx="934815" cy="467407"/>
        </a:xfrm>
        <a:prstGeom prst="roundRect">
          <a:avLst/>
        </a:prstGeom>
        <a:solidFill>
          <a:srgbClr val="11AB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3 </a:t>
          </a:r>
          <a:br>
            <a:rPr lang="en-US" sz="1100" b="1" kern="1200">
              <a:latin typeface="Calibri"/>
              <a:ea typeface="Calibri"/>
              <a:cs typeface="Calibri"/>
            </a:rPr>
          </a:br>
          <a:r>
            <a:rPr lang="en-US" sz="1100" b="1" kern="1200" err="1">
              <a:latin typeface="Calibri"/>
              <a:ea typeface="Calibri"/>
              <a:cs typeface="Calibri"/>
            </a:rPr>
            <a:t>Développer</a:t>
          </a:r>
          <a:endParaRPr lang="en-US" sz="1100" b="1" kern="1200">
            <a:latin typeface="Calibri"/>
            <a:ea typeface="Calibri"/>
            <a:cs typeface="Calibri"/>
          </a:endParaRPr>
        </a:p>
      </dsp:txBody>
      <dsp:txXfrm>
        <a:off x="2198090" y="1650400"/>
        <a:ext cx="889181" cy="421773"/>
      </dsp:txXfrm>
    </dsp:sp>
    <dsp:sp modelId="{9CBC4E53-F130-498A-9E34-350E1EBE0C38}">
      <dsp:nvSpPr>
        <dsp:cNvPr id="0" name=""/>
        <dsp:cNvSpPr/>
      </dsp:nvSpPr>
      <dsp:spPr>
        <a:xfrm>
          <a:off x="1235886" y="2169939"/>
          <a:ext cx="934815" cy="467407"/>
        </a:xfrm>
        <a:prstGeom prst="roundRect">
          <a:avLst/>
        </a:prstGeom>
        <a:solidFill>
          <a:srgbClr val="44AB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4 </a:t>
          </a:r>
          <a:br>
            <a:rPr lang="en-US" sz="1100" b="1" kern="1200">
              <a:latin typeface="Calibri"/>
              <a:ea typeface="Calibri"/>
              <a:cs typeface="Calibri"/>
            </a:rPr>
          </a:br>
          <a:r>
            <a:rPr lang="en-US" sz="1100" b="1" kern="1200">
              <a:latin typeface="Calibri"/>
              <a:ea typeface="Calibri"/>
              <a:cs typeface="Calibri"/>
            </a:rPr>
            <a:t>Test</a:t>
          </a:r>
        </a:p>
      </dsp:txBody>
      <dsp:txXfrm>
        <a:off x="1258703" y="2192756"/>
        <a:ext cx="889181" cy="421773"/>
      </dsp:txXfrm>
    </dsp:sp>
    <dsp:sp modelId="{60544A56-CD69-49EE-8100-A42B2985DB11}">
      <dsp:nvSpPr>
        <dsp:cNvPr id="0" name=""/>
        <dsp:cNvSpPr/>
      </dsp:nvSpPr>
      <dsp:spPr>
        <a:xfrm>
          <a:off x="296499" y="1627583"/>
          <a:ext cx="934815" cy="467407"/>
        </a:xfrm>
        <a:prstGeom prst="roundRect">
          <a:avLst/>
        </a:prstGeom>
        <a:solidFill>
          <a:srgbClr val="E3C1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solidFill>
                <a:schemeClr val="accent4">
                  <a:lumMod val="50000"/>
                </a:schemeClr>
              </a:solidFill>
              <a:latin typeface="Calibri"/>
              <a:ea typeface="Calibri"/>
              <a:cs typeface="Calibri"/>
            </a:rPr>
            <a:t>5 </a:t>
          </a:r>
          <a:br>
            <a:rPr lang="en-US" sz="1100" b="1" kern="1200">
              <a:solidFill>
                <a:schemeClr val="accent4">
                  <a:lumMod val="50000"/>
                </a:schemeClr>
              </a:solidFill>
              <a:latin typeface="Calibri"/>
              <a:ea typeface="Calibri"/>
              <a:cs typeface="Calibri"/>
            </a:rPr>
          </a:br>
          <a:r>
            <a:rPr lang="en-US" sz="1100" b="1" kern="1200" err="1">
              <a:solidFill>
                <a:schemeClr val="accent4">
                  <a:lumMod val="50000"/>
                </a:schemeClr>
              </a:solidFill>
              <a:latin typeface="Calibri"/>
              <a:ea typeface="Calibri"/>
              <a:cs typeface="Calibri"/>
            </a:rPr>
            <a:t>Déployer</a:t>
          </a:r>
          <a:endParaRPr lang="en-US" sz="1100" b="1" kern="1200">
            <a:solidFill>
              <a:schemeClr val="accent4">
                <a:lumMod val="50000"/>
              </a:schemeClr>
            </a:solidFill>
            <a:latin typeface="Calibri"/>
            <a:ea typeface="Calibri"/>
            <a:cs typeface="Calibri"/>
          </a:endParaRPr>
        </a:p>
      </dsp:txBody>
      <dsp:txXfrm>
        <a:off x="319316" y="1650400"/>
        <a:ext cx="889181" cy="421773"/>
      </dsp:txXfrm>
    </dsp:sp>
    <dsp:sp modelId="{113690B9-98DE-4A65-8B6B-DE634651A4F6}">
      <dsp:nvSpPr>
        <dsp:cNvPr id="0" name=""/>
        <dsp:cNvSpPr/>
      </dsp:nvSpPr>
      <dsp:spPr>
        <a:xfrm>
          <a:off x="296499" y="542873"/>
          <a:ext cx="934815" cy="467407"/>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6 </a:t>
          </a:r>
          <a:br>
            <a:rPr lang="en-US" sz="1100" b="1" kern="1200">
              <a:latin typeface="Calibri"/>
              <a:ea typeface="Calibri"/>
              <a:cs typeface="Calibri"/>
            </a:rPr>
          </a:br>
          <a:r>
            <a:rPr lang="en-US" sz="1100" b="1" kern="1200" err="1">
              <a:latin typeface="Calibri"/>
              <a:ea typeface="Calibri"/>
              <a:cs typeface="Calibri"/>
            </a:rPr>
            <a:t>Maintenir</a:t>
          </a:r>
        </a:p>
      </dsp:txBody>
      <dsp:txXfrm>
        <a:off x="319316" y="565690"/>
        <a:ext cx="889181" cy="421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B1D52-19A4-48FC-8268-90DE36F6E1B3}">
      <dsp:nvSpPr>
        <dsp:cNvPr id="0" name=""/>
        <dsp:cNvSpPr/>
      </dsp:nvSpPr>
      <dsp:spPr>
        <a:xfrm>
          <a:off x="199368" y="-4861"/>
          <a:ext cx="2066558" cy="2066558"/>
        </a:xfrm>
        <a:prstGeom prst="circularArrow">
          <a:avLst>
            <a:gd name="adj1" fmla="val 5274"/>
            <a:gd name="adj2" fmla="val 312630"/>
            <a:gd name="adj3" fmla="val 14449084"/>
            <a:gd name="adj4" fmla="val 16998839"/>
            <a:gd name="adj5" fmla="val 5477"/>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0443D26D-4FF3-4A32-AC51-A4ADADB15D4E}">
      <dsp:nvSpPr>
        <dsp:cNvPr id="0" name=""/>
        <dsp:cNvSpPr/>
      </dsp:nvSpPr>
      <dsp:spPr>
        <a:xfrm>
          <a:off x="889576" y="875"/>
          <a:ext cx="686141" cy="34307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b="1" kern="1200">
              <a:latin typeface="Calibri"/>
              <a:ea typeface="Calibri"/>
              <a:cs typeface="Calibri"/>
            </a:rPr>
            <a:t>1 </a:t>
          </a:r>
          <a:br>
            <a:rPr lang="en-US" sz="800" b="1" kern="1200">
              <a:latin typeface="Calibri"/>
              <a:ea typeface="Calibri"/>
              <a:cs typeface="Calibri"/>
            </a:rPr>
          </a:br>
          <a:r>
            <a:rPr lang="en-US" sz="800" b="1" kern="1200" err="1">
              <a:latin typeface="Calibri"/>
              <a:ea typeface="Calibri"/>
              <a:cs typeface="Calibri"/>
            </a:rPr>
            <a:t>Analyser</a:t>
          </a:r>
          <a:endParaRPr lang="en-US" sz="800" b="1" kern="1200">
            <a:latin typeface="Calibri"/>
            <a:ea typeface="Calibri"/>
            <a:cs typeface="Calibri"/>
          </a:endParaRPr>
        </a:p>
      </dsp:txBody>
      <dsp:txXfrm>
        <a:off x="906323" y="17622"/>
        <a:ext cx="652647" cy="309576"/>
      </dsp:txXfrm>
    </dsp:sp>
    <dsp:sp modelId="{661F4473-233A-4E93-B6D4-F290F5E16421}">
      <dsp:nvSpPr>
        <dsp:cNvPr id="0" name=""/>
        <dsp:cNvSpPr/>
      </dsp:nvSpPr>
      <dsp:spPr>
        <a:xfrm>
          <a:off x="1615617" y="420055"/>
          <a:ext cx="686141" cy="34307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b="1" kern="1200">
              <a:latin typeface="Calibri"/>
              <a:ea typeface="Calibri"/>
              <a:cs typeface="Calibri"/>
            </a:rPr>
            <a:t>2 </a:t>
          </a:r>
          <a:br>
            <a:rPr lang="en-US" sz="800" b="1" kern="1200">
              <a:latin typeface="Calibri"/>
              <a:ea typeface="Calibri"/>
              <a:cs typeface="Calibri"/>
            </a:rPr>
          </a:br>
          <a:r>
            <a:rPr lang="en-US" sz="800" b="1" kern="1200">
              <a:latin typeface="Calibri"/>
              <a:ea typeface="Calibri"/>
              <a:cs typeface="Calibri"/>
            </a:rPr>
            <a:t>Conception</a:t>
          </a:r>
        </a:p>
      </dsp:txBody>
      <dsp:txXfrm>
        <a:off x="1632364" y="436802"/>
        <a:ext cx="652647" cy="309576"/>
      </dsp:txXfrm>
    </dsp:sp>
    <dsp:sp modelId="{22CDDA6A-0873-4FB4-902B-23D106F37760}">
      <dsp:nvSpPr>
        <dsp:cNvPr id="0" name=""/>
        <dsp:cNvSpPr/>
      </dsp:nvSpPr>
      <dsp:spPr>
        <a:xfrm>
          <a:off x="1615617" y="1258415"/>
          <a:ext cx="686141" cy="343070"/>
        </a:xfrm>
        <a:prstGeom prst="roundRect">
          <a:avLst/>
        </a:prstGeom>
        <a:solidFill>
          <a:srgbClr val="11AB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b="1" kern="1200">
              <a:latin typeface="Calibri"/>
              <a:ea typeface="Calibri"/>
              <a:cs typeface="Calibri"/>
            </a:rPr>
            <a:t>3 </a:t>
          </a:r>
          <a:br>
            <a:rPr lang="en-US" sz="800" b="1" kern="1200">
              <a:latin typeface="Calibri"/>
              <a:ea typeface="Calibri"/>
              <a:cs typeface="Calibri"/>
            </a:rPr>
          </a:br>
          <a:r>
            <a:rPr lang="en-US" sz="800" b="1" kern="1200" err="1">
              <a:latin typeface="Calibri"/>
              <a:ea typeface="Calibri"/>
              <a:cs typeface="Calibri"/>
            </a:rPr>
            <a:t>Développer</a:t>
          </a:r>
          <a:endParaRPr lang="en-US" sz="800" b="1" kern="1200">
            <a:latin typeface="Calibri"/>
            <a:ea typeface="Calibri"/>
            <a:cs typeface="Calibri"/>
          </a:endParaRPr>
        </a:p>
      </dsp:txBody>
      <dsp:txXfrm>
        <a:off x="1632364" y="1275162"/>
        <a:ext cx="652647" cy="309576"/>
      </dsp:txXfrm>
    </dsp:sp>
    <dsp:sp modelId="{9CBC4E53-F130-498A-9E34-350E1EBE0C38}">
      <dsp:nvSpPr>
        <dsp:cNvPr id="0" name=""/>
        <dsp:cNvSpPr/>
      </dsp:nvSpPr>
      <dsp:spPr>
        <a:xfrm>
          <a:off x="889576" y="1677595"/>
          <a:ext cx="686141" cy="343070"/>
        </a:xfrm>
        <a:prstGeom prst="roundRect">
          <a:avLst/>
        </a:prstGeom>
        <a:solidFill>
          <a:srgbClr val="44AB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b="1" kern="1200">
              <a:latin typeface="Calibri"/>
              <a:ea typeface="Calibri"/>
              <a:cs typeface="Calibri"/>
            </a:rPr>
            <a:t>4 </a:t>
          </a:r>
          <a:br>
            <a:rPr lang="en-US" sz="800" b="1" kern="1200">
              <a:latin typeface="Calibri"/>
              <a:ea typeface="Calibri"/>
              <a:cs typeface="Calibri"/>
            </a:rPr>
          </a:br>
          <a:r>
            <a:rPr lang="en-US" sz="800" b="1" kern="1200">
              <a:latin typeface="Calibri"/>
              <a:ea typeface="Calibri"/>
              <a:cs typeface="Calibri"/>
            </a:rPr>
            <a:t>Test</a:t>
          </a:r>
        </a:p>
      </dsp:txBody>
      <dsp:txXfrm>
        <a:off x="906323" y="1694342"/>
        <a:ext cx="652647" cy="309576"/>
      </dsp:txXfrm>
    </dsp:sp>
    <dsp:sp modelId="{60544A56-CD69-49EE-8100-A42B2985DB11}">
      <dsp:nvSpPr>
        <dsp:cNvPr id="0" name=""/>
        <dsp:cNvSpPr/>
      </dsp:nvSpPr>
      <dsp:spPr>
        <a:xfrm>
          <a:off x="163535" y="1258415"/>
          <a:ext cx="686141" cy="343070"/>
        </a:xfrm>
        <a:prstGeom prst="roundRect">
          <a:avLst/>
        </a:prstGeom>
        <a:solidFill>
          <a:srgbClr val="E3C1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b="1" kern="1200">
              <a:solidFill>
                <a:schemeClr val="accent4">
                  <a:lumMod val="50000"/>
                </a:schemeClr>
              </a:solidFill>
              <a:latin typeface="Calibri"/>
              <a:ea typeface="Calibri"/>
              <a:cs typeface="Calibri"/>
            </a:rPr>
            <a:t>5 </a:t>
          </a:r>
          <a:br>
            <a:rPr lang="en-US" sz="800" b="1" kern="1200">
              <a:solidFill>
                <a:schemeClr val="accent4">
                  <a:lumMod val="50000"/>
                </a:schemeClr>
              </a:solidFill>
              <a:latin typeface="Calibri"/>
              <a:ea typeface="Calibri"/>
              <a:cs typeface="Calibri"/>
            </a:rPr>
          </a:br>
          <a:r>
            <a:rPr lang="en-US" sz="800" b="1" kern="1200" err="1">
              <a:solidFill>
                <a:schemeClr val="accent4">
                  <a:lumMod val="50000"/>
                </a:schemeClr>
              </a:solidFill>
              <a:latin typeface="Calibri"/>
              <a:ea typeface="Calibri"/>
              <a:cs typeface="Calibri"/>
            </a:rPr>
            <a:t>Déployer</a:t>
          </a:r>
          <a:endParaRPr lang="en-US" sz="800" b="1" kern="1200">
            <a:solidFill>
              <a:schemeClr val="accent4">
                <a:lumMod val="50000"/>
              </a:schemeClr>
            </a:solidFill>
            <a:latin typeface="Calibri"/>
            <a:ea typeface="Calibri"/>
            <a:cs typeface="Calibri"/>
          </a:endParaRPr>
        </a:p>
      </dsp:txBody>
      <dsp:txXfrm>
        <a:off x="180282" y="1275162"/>
        <a:ext cx="652647" cy="309576"/>
      </dsp:txXfrm>
    </dsp:sp>
    <dsp:sp modelId="{113690B9-98DE-4A65-8B6B-DE634651A4F6}">
      <dsp:nvSpPr>
        <dsp:cNvPr id="0" name=""/>
        <dsp:cNvSpPr/>
      </dsp:nvSpPr>
      <dsp:spPr>
        <a:xfrm>
          <a:off x="163535" y="420055"/>
          <a:ext cx="686141" cy="34307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b="1" kern="1200">
              <a:latin typeface="Calibri"/>
              <a:ea typeface="Calibri"/>
              <a:cs typeface="Calibri"/>
            </a:rPr>
            <a:t>6 </a:t>
          </a:r>
          <a:br>
            <a:rPr lang="en-US" sz="800" b="1" kern="1200">
              <a:latin typeface="Calibri"/>
              <a:ea typeface="Calibri"/>
              <a:cs typeface="Calibri"/>
            </a:rPr>
          </a:br>
          <a:r>
            <a:rPr lang="en-US" sz="800" b="1" kern="1200" err="1">
              <a:latin typeface="Calibri"/>
              <a:ea typeface="Calibri"/>
              <a:cs typeface="Calibri"/>
            </a:rPr>
            <a:t>Maintenir</a:t>
          </a:r>
        </a:p>
      </dsp:txBody>
      <dsp:txXfrm>
        <a:off x="180282" y="436802"/>
        <a:ext cx="652647" cy="3095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B1D52-19A4-48FC-8268-90DE36F6E1B3}">
      <dsp:nvSpPr>
        <dsp:cNvPr id="0" name=""/>
        <dsp:cNvSpPr/>
      </dsp:nvSpPr>
      <dsp:spPr>
        <a:xfrm>
          <a:off x="366388" y="-4862"/>
          <a:ext cx="2673812" cy="2673812"/>
        </a:xfrm>
        <a:prstGeom prst="circularArrow">
          <a:avLst>
            <a:gd name="adj1" fmla="val 5274"/>
            <a:gd name="adj2" fmla="val 312630"/>
            <a:gd name="adj3" fmla="val 14368962"/>
            <a:gd name="adj4" fmla="val 17045069"/>
            <a:gd name="adj5" fmla="val 5477"/>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0443D26D-4FF3-4A32-AC51-A4ADADB15D4E}">
      <dsp:nvSpPr>
        <dsp:cNvPr id="0" name=""/>
        <dsp:cNvSpPr/>
      </dsp:nvSpPr>
      <dsp:spPr>
        <a:xfrm>
          <a:off x="1235886" y="517"/>
          <a:ext cx="934815" cy="467407"/>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1 </a:t>
          </a:r>
          <a:br>
            <a:rPr lang="en-US" sz="1100" b="1" kern="1200">
              <a:latin typeface="Calibri"/>
              <a:ea typeface="Calibri"/>
              <a:cs typeface="Calibri"/>
            </a:rPr>
          </a:br>
          <a:r>
            <a:rPr lang="en-US" sz="1100" b="1" kern="1200" err="1">
              <a:latin typeface="Calibri"/>
              <a:ea typeface="Calibri"/>
              <a:cs typeface="Calibri"/>
            </a:rPr>
            <a:t>Analyser</a:t>
          </a:r>
          <a:endParaRPr lang="en-US" sz="1100" b="1" kern="1200">
            <a:latin typeface="Calibri"/>
            <a:ea typeface="Calibri"/>
            <a:cs typeface="Calibri"/>
          </a:endParaRPr>
        </a:p>
      </dsp:txBody>
      <dsp:txXfrm>
        <a:off x="1258703" y="23334"/>
        <a:ext cx="889181" cy="421773"/>
      </dsp:txXfrm>
    </dsp:sp>
    <dsp:sp modelId="{661F4473-233A-4E93-B6D4-F290F5E16421}">
      <dsp:nvSpPr>
        <dsp:cNvPr id="0" name=""/>
        <dsp:cNvSpPr/>
      </dsp:nvSpPr>
      <dsp:spPr>
        <a:xfrm>
          <a:off x="2175273" y="542873"/>
          <a:ext cx="934815" cy="467407"/>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2 </a:t>
          </a:r>
          <a:br>
            <a:rPr lang="en-US" sz="1100" b="1" kern="1200">
              <a:latin typeface="Calibri"/>
              <a:ea typeface="Calibri"/>
              <a:cs typeface="Calibri"/>
            </a:rPr>
          </a:br>
          <a:r>
            <a:rPr lang="en-US" sz="1100" b="1" kern="1200">
              <a:latin typeface="Calibri"/>
              <a:ea typeface="Calibri"/>
              <a:cs typeface="Calibri"/>
            </a:rPr>
            <a:t>Conception</a:t>
          </a:r>
        </a:p>
      </dsp:txBody>
      <dsp:txXfrm>
        <a:off x="2198090" y="565690"/>
        <a:ext cx="889181" cy="421773"/>
      </dsp:txXfrm>
    </dsp:sp>
    <dsp:sp modelId="{22CDDA6A-0873-4FB4-902B-23D106F37760}">
      <dsp:nvSpPr>
        <dsp:cNvPr id="0" name=""/>
        <dsp:cNvSpPr/>
      </dsp:nvSpPr>
      <dsp:spPr>
        <a:xfrm>
          <a:off x="2175273" y="1627583"/>
          <a:ext cx="934815" cy="467407"/>
        </a:xfrm>
        <a:prstGeom prst="roundRect">
          <a:avLst/>
        </a:prstGeom>
        <a:solidFill>
          <a:srgbClr val="11AB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3 </a:t>
          </a:r>
          <a:br>
            <a:rPr lang="en-US" sz="1100" b="1" kern="1200">
              <a:latin typeface="Calibri"/>
              <a:ea typeface="Calibri"/>
              <a:cs typeface="Calibri"/>
            </a:rPr>
          </a:br>
          <a:r>
            <a:rPr lang="en-US" sz="1100" b="1" kern="1200" err="1">
              <a:latin typeface="Calibri"/>
              <a:ea typeface="Calibri"/>
              <a:cs typeface="Calibri"/>
            </a:rPr>
            <a:t>Développer</a:t>
          </a:r>
          <a:endParaRPr lang="en-US" sz="1100" b="1" kern="1200">
            <a:latin typeface="Calibri"/>
            <a:ea typeface="Calibri"/>
            <a:cs typeface="Calibri"/>
          </a:endParaRPr>
        </a:p>
      </dsp:txBody>
      <dsp:txXfrm>
        <a:off x="2198090" y="1650400"/>
        <a:ext cx="889181" cy="421773"/>
      </dsp:txXfrm>
    </dsp:sp>
    <dsp:sp modelId="{9CBC4E53-F130-498A-9E34-350E1EBE0C38}">
      <dsp:nvSpPr>
        <dsp:cNvPr id="0" name=""/>
        <dsp:cNvSpPr/>
      </dsp:nvSpPr>
      <dsp:spPr>
        <a:xfrm>
          <a:off x="1235886" y="2169939"/>
          <a:ext cx="934815" cy="467407"/>
        </a:xfrm>
        <a:prstGeom prst="roundRect">
          <a:avLst/>
        </a:prstGeom>
        <a:solidFill>
          <a:srgbClr val="44AB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4 </a:t>
          </a:r>
          <a:br>
            <a:rPr lang="en-US" sz="1100" b="1" kern="1200">
              <a:latin typeface="Calibri"/>
              <a:ea typeface="Calibri"/>
              <a:cs typeface="Calibri"/>
            </a:rPr>
          </a:br>
          <a:r>
            <a:rPr lang="en-US" sz="1100" b="1" kern="1200">
              <a:latin typeface="Calibri"/>
              <a:ea typeface="Calibri"/>
              <a:cs typeface="Calibri"/>
            </a:rPr>
            <a:t>Test</a:t>
          </a:r>
        </a:p>
      </dsp:txBody>
      <dsp:txXfrm>
        <a:off x="1258703" y="2192756"/>
        <a:ext cx="889181" cy="421773"/>
      </dsp:txXfrm>
    </dsp:sp>
    <dsp:sp modelId="{60544A56-CD69-49EE-8100-A42B2985DB11}">
      <dsp:nvSpPr>
        <dsp:cNvPr id="0" name=""/>
        <dsp:cNvSpPr/>
      </dsp:nvSpPr>
      <dsp:spPr>
        <a:xfrm>
          <a:off x="296499" y="1627583"/>
          <a:ext cx="934815" cy="467407"/>
        </a:xfrm>
        <a:prstGeom prst="roundRect">
          <a:avLst/>
        </a:prstGeom>
        <a:solidFill>
          <a:srgbClr val="E3C1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solidFill>
                <a:schemeClr val="accent4">
                  <a:lumMod val="50000"/>
                </a:schemeClr>
              </a:solidFill>
              <a:latin typeface="Calibri"/>
              <a:ea typeface="Calibri"/>
              <a:cs typeface="Calibri"/>
            </a:rPr>
            <a:t>5 </a:t>
          </a:r>
          <a:br>
            <a:rPr lang="en-US" sz="1100" b="1" kern="1200">
              <a:solidFill>
                <a:schemeClr val="accent4">
                  <a:lumMod val="50000"/>
                </a:schemeClr>
              </a:solidFill>
              <a:latin typeface="Calibri"/>
              <a:ea typeface="Calibri"/>
              <a:cs typeface="Calibri"/>
            </a:rPr>
          </a:br>
          <a:r>
            <a:rPr lang="en-US" sz="1100" b="1" kern="1200" err="1">
              <a:solidFill>
                <a:schemeClr val="accent4">
                  <a:lumMod val="50000"/>
                </a:schemeClr>
              </a:solidFill>
              <a:latin typeface="Calibri"/>
              <a:ea typeface="Calibri"/>
              <a:cs typeface="Calibri"/>
            </a:rPr>
            <a:t>Déployer</a:t>
          </a:r>
          <a:endParaRPr lang="en-US" sz="1100" b="1" kern="1200">
            <a:solidFill>
              <a:schemeClr val="accent4">
                <a:lumMod val="50000"/>
              </a:schemeClr>
            </a:solidFill>
            <a:latin typeface="Calibri"/>
            <a:ea typeface="Calibri"/>
            <a:cs typeface="Calibri"/>
          </a:endParaRPr>
        </a:p>
      </dsp:txBody>
      <dsp:txXfrm>
        <a:off x="319316" y="1650400"/>
        <a:ext cx="889181" cy="421773"/>
      </dsp:txXfrm>
    </dsp:sp>
    <dsp:sp modelId="{113690B9-98DE-4A65-8B6B-DE634651A4F6}">
      <dsp:nvSpPr>
        <dsp:cNvPr id="0" name=""/>
        <dsp:cNvSpPr/>
      </dsp:nvSpPr>
      <dsp:spPr>
        <a:xfrm>
          <a:off x="296499" y="542873"/>
          <a:ext cx="934815" cy="467407"/>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ea typeface="Calibri"/>
              <a:cs typeface="Calibri"/>
            </a:rPr>
            <a:t>6 </a:t>
          </a:r>
          <a:br>
            <a:rPr lang="en-US" sz="1100" b="1" kern="1200">
              <a:latin typeface="Calibri"/>
              <a:ea typeface="Calibri"/>
              <a:cs typeface="Calibri"/>
            </a:rPr>
          </a:br>
          <a:r>
            <a:rPr lang="en-US" sz="1100" b="1" kern="1200" err="1">
              <a:latin typeface="Calibri"/>
              <a:ea typeface="Calibri"/>
              <a:cs typeface="Calibri"/>
            </a:rPr>
            <a:t>Maintenir</a:t>
          </a:r>
        </a:p>
      </dsp:txBody>
      <dsp:txXfrm>
        <a:off x="319316" y="565690"/>
        <a:ext cx="889181" cy="42177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DE20B-9B32-4B57-B55A-24A2586EEBF9}"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9DCBC-DFCA-487B-B72A-B955BEF0A77F}" type="slidenum">
              <a:rPr lang="en-US" smtClean="0"/>
              <a:t>‹#›</a:t>
            </a:fld>
            <a:endParaRPr lang="en-US"/>
          </a:p>
        </p:txBody>
      </p:sp>
    </p:spTree>
    <p:extLst>
      <p:ext uri="{BB962C8B-B14F-4D97-AF65-F5344CB8AC3E}">
        <p14:creationId xmlns:p14="http://schemas.microsoft.com/office/powerpoint/2010/main" val="4242626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n.wikipedia.org/wiki/Software_bug" TargetMode="External"/><Relationship Id="rId2" Type="http://schemas.openxmlformats.org/officeDocument/2006/relationships/slide" Target="../slides/slide135.xml"/><Relationship Id="rId1" Type="http://schemas.openxmlformats.org/officeDocument/2006/relationships/notesMaster" Target="../notesMasters/notesMaster1.xml"/><Relationship Id="rId5" Type="http://schemas.openxmlformats.org/officeDocument/2006/relationships/hyperlink" Target="https://www.triad.co.uk/news/testing-stakeholders/" TargetMode="External"/><Relationship Id="rId4" Type="http://schemas.openxmlformats.org/officeDocument/2006/relationships/hyperlink" Target="https://stackify.com/what-is-sdlc/"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49DCBC-DFCA-487B-B72A-B955BEF0A77F}" type="slidenum">
              <a:rPr lang="en-US" smtClean="0"/>
              <a:t>1</a:t>
            </a:fld>
            <a:endParaRPr lang="en-US"/>
          </a:p>
        </p:txBody>
      </p:sp>
    </p:spTree>
    <p:extLst>
      <p:ext uri="{BB962C8B-B14F-4D97-AF65-F5344CB8AC3E}">
        <p14:creationId xmlns:p14="http://schemas.microsoft.com/office/powerpoint/2010/main" val="1706093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cs typeface="Calibri"/>
              </a:rPr>
              <a:t>Relier le terme "santé numérique" au terme "système d'information sur la santé" dans le diagramme ci-dessus. </a:t>
            </a:r>
            <a:endParaRPr lang="en-US"/>
          </a:p>
          <a:p>
            <a:pPr marL="285750" indent="-285750">
              <a:lnSpc>
                <a:spcPct val="90000"/>
              </a:lnSpc>
              <a:spcBef>
                <a:spcPts val="1000"/>
              </a:spcBef>
              <a:buFont typeface="Arial"/>
              <a:buChar char="•"/>
            </a:pPr>
            <a:r>
              <a:rPr lang="en-US"/>
              <a:t>Les systèmes d'information sanitaire sont l'un des six éléments constitutifs du renforcement des systèmes de santé (voir l'illustration ci-contre).</a:t>
            </a:r>
            <a:endParaRPr lang="en-US">
              <a:cs typeface="Calibri"/>
            </a:endParaRPr>
          </a:p>
          <a:p>
            <a:pPr marL="285750" indent="-285750">
              <a:lnSpc>
                <a:spcPct val="90000"/>
              </a:lnSpc>
              <a:spcBef>
                <a:spcPts val="1000"/>
              </a:spcBef>
              <a:buFont typeface="Arial"/>
              <a:buChar char="•"/>
            </a:pPr>
            <a:r>
              <a:rPr lang="en-US"/>
              <a:t>Afin d'atteindre les objectifs du SIS et du RSS, le SIS doit inclure d'autres secteurs dans la gouvernance et la mise en œuvre de leur plan [par exemple, le MOF, le </a:t>
            </a:r>
            <a:r>
              <a:rPr lang="en-US" err="1"/>
              <a:t>MoTAI</a:t>
            </a:r>
            <a:r>
              <a:rPr lang="en-US"/>
              <a:t>]. </a:t>
            </a:r>
            <a:endParaRPr lang="en-US">
              <a:cs typeface="Calibri"/>
            </a:endParaRPr>
          </a:p>
          <a:p>
            <a:pPr marL="285750" indent="-285750">
              <a:lnSpc>
                <a:spcPct val="90000"/>
              </a:lnSpc>
              <a:spcBef>
                <a:spcPts val="1000"/>
              </a:spcBef>
              <a:buFont typeface="Arial"/>
              <a:buChar char="•"/>
            </a:pPr>
            <a:r>
              <a:rPr lang="en-US"/>
              <a:t>L'accent est mis sur les soins centrés sur le patient</a:t>
            </a:r>
          </a:p>
        </p:txBody>
      </p:sp>
      <p:sp>
        <p:nvSpPr>
          <p:cNvPr id="4" name="Slide Number Placeholder 3"/>
          <p:cNvSpPr>
            <a:spLocks noGrp="1"/>
          </p:cNvSpPr>
          <p:nvPr>
            <p:ph type="sldNum" sz="quarter" idx="5"/>
          </p:nvPr>
        </p:nvSpPr>
        <p:spPr/>
        <p:txBody>
          <a:bodyPr/>
          <a:lstStyle/>
          <a:p>
            <a:fld id="{9849DCBC-DFCA-487B-B72A-B955BEF0A77F}" type="slidenum">
              <a:rPr lang="en-US" smtClean="0"/>
              <a:t>24</a:t>
            </a:fld>
            <a:endParaRPr lang="en-US"/>
          </a:p>
        </p:txBody>
      </p:sp>
    </p:spTree>
    <p:extLst>
      <p:ext uri="{BB962C8B-B14F-4D97-AF65-F5344CB8AC3E}">
        <p14:creationId xmlns:p14="http://schemas.microsoft.com/office/powerpoint/2010/main" val="3065031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FORMATEURS : Si vous avez des exemples de ces types de projets que les participants connaîtront dans le contexte local, veuillez les décrire ici. </a:t>
            </a:r>
          </a:p>
        </p:txBody>
      </p:sp>
      <p:sp>
        <p:nvSpPr>
          <p:cNvPr id="4" name="Slide Number Placeholder 3"/>
          <p:cNvSpPr>
            <a:spLocks noGrp="1"/>
          </p:cNvSpPr>
          <p:nvPr>
            <p:ph type="sldNum" sz="quarter" idx="5"/>
          </p:nvPr>
        </p:nvSpPr>
        <p:spPr/>
        <p:txBody>
          <a:bodyPr/>
          <a:lstStyle/>
          <a:p>
            <a:fld id="{9849DCBC-DFCA-487B-B72A-B955BEF0A77F}" type="slidenum">
              <a:rPr lang="en-US" smtClean="0"/>
              <a:t>26</a:t>
            </a:fld>
            <a:endParaRPr lang="en-US"/>
          </a:p>
        </p:txBody>
      </p:sp>
    </p:spTree>
    <p:extLst>
      <p:ext uri="{BB962C8B-B14F-4D97-AF65-F5344CB8AC3E}">
        <p14:creationId xmlns:p14="http://schemas.microsoft.com/office/powerpoint/2010/main" val="145803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FORMATEURS : vous devrez mettre en place ce sondage avant la session.</a:t>
            </a:r>
          </a:p>
        </p:txBody>
      </p:sp>
      <p:sp>
        <p:nvSpPr>
          <p:cNvPr id="4" name="Slide Number Placeholder 3"/>
          <p:cNvSpPr>
            <a:spLocks noGrp="1"/>
          </p:cNvSpPr>
          <p:nvPr>
            <p:ph type="sldNum" sz="quarter" idx="5"/>
          </p:nvPr>
        </p:nvSpPr>
        <p:spPr/>
        <p:txBody>
          <a:bodyPr/>
          <a:lstStyle/>
          <a:p>
            <a:fld id="{9849DCBC-DFCA-487B-B72A-B955BEF0A77F}" type="slidenum">
              <a:rPr lang="en-US" smtClean="0"/>
              <a:t>30</a:t>
            </a:fld>
            <a:endParaRPr lang="en-US"/>
          </a:p>
        </p:txBody>
      </p:sp>
    </p:spTree>
    <p:extLst>
      <p:ext uri="{BB962C8B-B14F-4D97-AF65-F5344CB8AC3E}">
        <p14:creationId xmlns:p14="http://schemas.microsoft.com/office/powerpoint/2010/main" val="198819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en-US"/>
              <a:t>Quel que soit le type de méthodologie de développement de logiciels que vous suivez, les processus comprendront toujours les mêmes étapes du SDLC.</a:t>
            </a:r>
            <a:endParaRPr lang="en-US">
              <a:ea typeface="Calibri"/>
              <a:cs typeface="Calibri"/>
            </a:endParaRPr>
          </a:p>
          <a:p>
            <a:r>
              <a:rPr lang="en-US"/>
              <a:t>Analyser et recueillir les besoins, </a:t>
            </a:r>
            <a:endParaRPr lang="en-US">
              <a:ea typeface="Calibri" panose="020F0502020204030204"/>
              <a:cs typeface="Calibri" panose="020F0502020204030204"/>
            </a:endParaRPr>
          </a:p>
          <a:p>
            <a:r>
              <a:rPr lang="en-US"/>
              <a:t>Concevoir l'application</a:t>
            </a:r>
            <a:endParaRPr lang="en-US">
              <a:ea typeface="Calibri"/>
              <a:cs typeface="Calibri"/>
            </a:endParaRPr>
          </a:p>
          <a:p>
            <a:r>
              <a:rPr lang="en-US"/>
              <a:t>Développer l'application, c'est-à-dire coder </a:t>
            </a:r>
            <a:endParaRPr lang="en-US">
              <a:ea typeface="Calibri" panose="020F0502020204030204"/>
              <a:cs typeface="Calibri" panose="020F0502020204030204"/>
            </a:endParaRPr>
          </a:p>
          <a:p>
            <a:r>
              <a:rPr lang="en-US"/>
              <a:t>Tester l'application </a:t>
            </a:r>
            <a:endParaRPr lang="en-US">
              <a:ea typeface="Calibri"/>
              <a:cs typeface="Calibri"/>
            </a:endParaRPr>
          </a:p>
          <a:p>
            <a:r>
              <a:rPr lang="en-US"/>
              <a:t>Déployer dans l'environnement de production </a:t>
            </a:r>
            <a:endParaRPr lang="en-US">
              <a:ea typeface="Calibri"/>
              <a:cs typeface="Calibri"/>
            </a:endParaRPr>
          </a:p>
          <a:p>
            <a:r>
              <a:rPr lang="en-US"/>
              <a:t>Maintenir l'application pour l'avenir. </a:t>
            </a:r>
            <a:endParaRPr lang="en-US">
              <a:ea typeface="Calibri"/>
              <a:cs typeface="Calibri"/>
            </a:endParaRPr>
          </a:p>
          <a:p>
            <a:r>
              <a:rPr lang="en-US"/>
              <a:t>Toutefois, il existe des différences dans la manière dont ces étapes se déroulent en fonction du type de méthodologies utilisées par les équipes de développement.</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33</a:t>
            </a:fld>
            <a:endParaRPr lang="en-US"/>
          </a:p>
        </p:txBody>
      </p:sp>
    </p:spTree>
    <p:extLst>
      <p:ext uri="{BB962C8B-B14F-4D97-AF65-F5344CB8AC3E}">
        <p14:creationId xmlns:p14="http://schemas.microsoft.com/office/powerpoint/2010/main" val="746181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ea typeface="Calibri"/>
              <a:cs typeface="Calibri"/>
            </a:endParaRPr>
          </a:p>
          <a:p>
            <a:r>
              <a:rPr lang="en-US" b="1">
                <a:ea typeface="Calibri"/>
                <a:cs typeface="Calibri"/>
              </a:rPr>
              <a:t>La méthode Waterfall </a:t>
            </a:r>
            <a:r>
              <a:rPr lang="en-US">
                <a:ea typeface="Calibri"/>
                <a:cs typeface="Calibri"/>
              </a:rPr>
              <a:t>est une méthodologie traditionnelle qui est </a:t>
            </a:r>
            <a:r>
              <a:rPr lang="en-US" b="1">
                <a:ea typeface="Calibri"/>
                <a:cs typeface="Calibri"/>
              </a:rPr>
              <a:t>linéaire avec des étapes séquentielles </a:t>
            </a:r>
            <a:r>
              <a:rPr lang="en-US">
                <a:ea typeface="Calibri"/>
                <a:cs typeface="Calibri"/>
              </a:rPr>
              <a:t>: elle nécessite une approbation formelle à chaque étape. L'un des inconvénients de cette approche est qu'elle est rigide et ne s'adapte pas bien aux changements. </a:t>
            </a:r>
          </a:p>
          <a:p>
            <a:r>
              <a:rPr lang="en-US">
                <a:ea typeface="Calibri"/>
                <a:cs typeface="Calibri"/>
              </a:rPr>
              <a:t>Les différentes méthodologies </a:t>
            </a:r>
            <a:r>
              <a:rPr lang="en-US" b="1">
                <a:ea typeface="Calibri"/>
                <a:cs typeface="Calibri"/>
              </a:rPr>
              <a:t>agiles </a:t>
            </a:r>
            <a:r>
              <a:rPr lang="en-US">
                <a:ea typeface="Calibri"/>
                <a:cs typeface="Calibri"/>
              </a:rPr>
              <a:t>ont été développées en réponse à cela et visent à être très réactives aux changements d'exigences et aux commentaires des utilisateurs, tout en gérant le champ d'application de manière structurée.  L'approche agile est </a:t>
            </a:r>
            <a:r>
              <a:rPr lang="en-US" b="1">
                <a:ea typeface="Calibri"/>
                <a:cs typeface="Calibri"/>
              </a:rPr>
              <a:t>itérative </a:t>
            </a:r>
            <a:r>
              <a:rPr lang="en-US">
                <a:ea typeface="Calibri"/>
                <a:cs typeface="Calibri"/>
              </a:rPr>
              <a:t>et nécessite un retour d'information de la part des utilisateurs tout au long du cycle de développement. </a:t>
            </a:r>
          </a:p>
          <a:p>
            <a:endParaRPr lang="en-US">
              <a:ea typeface="Calibri"/>
              <a:cs typeface="Calibri"/>
            </a:endParaRPr>
          </a:p>
          <a:p>
            <a:endParaRPr lang="en-US"/>
          </a:p>
          <a:p>
            <a:r>
              <a:rPr lang="en-US">
                <a:ea typeface="Calibri"/>
                <a:cs typeface="Calibri"/>
              </a:rPr>
              <a:t>La méthode de la cascade fonctionne bien lorsqu'il y a.. :</a:t>
            </a:r>
            <a:endParaRPr lang="en-US"/>
          </a:p>
          <a:p>
            <a:pPr marL="171450" indent="-171450">
              <a:buFont typeface="Arial"/>
              <a:buChar char="•"/>
            </a:pPr>
            <a:r>
              <a:rPr lang="en-US"/>
              <a:t>des exigences fixes ;</a:t>
            </a:r>
            <a:endParaRPr lang="en-US">
              <a:ea typeface="Calibri"/>
              <a:cs typeface="Calibri"/>
            </a:endParaRPr>
          </a:p>
          <a:p>
            <a:pPr marL="171450" indent="-171450">
              <a:buFont typeface="Arial"/>
              <a:buChar char="•"/>
            </a:pPr>
            <a:r>
              <a:rPr lang="en-US"/>
              <a:t>des ressources abondantes ;</a:t>
            </a:r>
            <a:endParaRPr lang="en-US">
              <a:ea typeface="Calibri"/>
              <a:cs typeface="Calibri"/>
            </a:endParaRPr>
          </a:p>
          <a:p>
            <a:pPr marL="171450" indent="-171450">
              <a:buFont typeface="Arial"/>
              <a:buChar char="•"/>
            </a:pPr>
            <a:r>
              <a:rPr lang="en-US"/>
              <a:t>un calendrier établi ;</a:t>
            </a:r>
            <a:endParaRPr lang="en-US">
              <a:ea typeface="Calibri"/>
              <a:cs typeface="Calibri"/>
            </a:endParaRPr>
          </a:p>
          <a:p>
            <a:pPr marL="171450" indent="-171450">
              <a:buFont typeface="Arial"/>
              <a:buChar char="•"/>
            </a:pPr>
            <a:r>
              <a:rPr lang="en-US"/>
              <a:t>une technologie bien comprise ; et</a:t>
            </a:r>
            <a:endParaRPr lang="en-US">
              <a:ea typeface="Calibri"/>
              <a:cs typeface="Calibri"/>
            </a:endParaRPr>
          </a:p>
          <a:p>
            <a:pPr marL="171450" indent="-171450">
              <a:buFont typeface="Arial"/>
              <a:buChar char="•"/>
            </a:pPr>
            <a:r>
              <a:rPr lang="en-US"/>
              <a:t>Il est peu probable que des changements importants soient nécessaires.</a:t>
            </a:r>
            <a:endParaRPr lang="en-US">
              <a:ea typeface="Calibri"/>
              <a:cs typeface="Calibri"/>
            </a:endParaRPr>
          </a:p>
          <a:p>
            <a:r>
              <a:rPr lang="en-US">
                <a:ea typeface="Calibri"/>
                <a:cs typeface="Calibri"/>
              </a:rPr>
              <a:t>Cependant, la méthode de la cascade ne fonctionne pas si bien que cela et il est nécessaire de la </a:t>
            </a:r>
            <a:r>
              <a:rPr lang="en-US"/>
              <a:t>réviser et de la rendre plus flexible. </a:t>
            </a:r>
            <a:endParaRPr lang="en-US">
              <a:ea typeface="Calibri"/>
              <a:cs typeface="Calibri"/>
            </a:endParaRPr>
          </a:p>
          <a:p>
            <a:pPr marL="171450" indent="-171450">
              <a:buFont typeface="Arial"/>
              <a:buChar char="•"/>
            </a:pPr>
            <a:r>
              <a:rPr lang="en-US"/>
              <a:t>La conception n'est pas adaptable ; lorsqu'une faille est découverte, il faut souvent recommencer tout le processus.</a:t>
            </a:r>
            <a:endParaRPr lang="en-US">
              <a:ea typeface="Calibri"/>
              <a:cs typeface="Calibri"/>
            </a:endParaRPr>
          </a:p>
          <a:p>
            <a:pPr marL="171450" indent="-171450">
              <a:buFont typeface="Arial"/>
              <a:buChar char="•"/>
            </a:pPr>
            <a:r>
              <a:rPr lang="en-US"/>
              <a:t>La méthode n'intègre pas le retour d'information de l'utilisateur ou du client </a:t>
            </a:r>
            <a:r>
              <a:rPr lang="en-US" err="1"/>
              <a:t>à mi-parcours et </a:t>
            </a:r>
            <a:r>
              <a:rPr lang="en-US"/>
              <a:t>n'apporte donc pas de modifications en fonction des résultats.</a:t>
            </a:r>
            <a:endParaRPr lang="en-US">
              <a:ea typeface="Calibri"/>
              <a:cs typeface="Calibri"/>
            </a:endParaRPr>
          </a:p>
          <a:p>
            <a:pPr marL="171450" indent="-171450">
              <a:buFont typeface="Arial"/>
              <a:buChar char="•"/>
            </a:pPr>
            <a:r>
              <a:rPr lang="en-US"/>
              <a:t>Le modèle de la chute d'eau retarde les tests jusqu'à la fin du cycle de développement.</a:t>
            </a:r>
            <a:endParaRPr lang="en-US">
              <a:ea typeface="Calibri"/>
              <a:cs typeface="Calibri"/>
            </a:endParaRPr>
          </a:p>
          <a:p>
            <a:pPr marL="171450" indent="-171450">
              <a:buFont typeface="Arial"/>
              <a:buChar char="•"/>
            </a:pPr>
            <a:r>
              <a:rPr lang="en-US"/>
              <a:t>Il ne tient pas compte de la correction des erreurs.</a:t>
            </a:r>
            <a:endParaRPr lang="en-US">
              <a:ea typeface="Calibri"/>
              <a:cs typeface="Calibri"/>
            </a:endParaRPr>
          </a:p>
          <a:p>
            <a:pPr marL="171450" indent="-171450">
              <a:buFont typeface="Arial"/>
              <a:buChar char="•"/>
            </a:pPr>
            <a:r>
              <a:rPr lang="en-US"/>
              <a:t>La méthodologie ne gère pas bien les demandes de modifications, d'ajustements du champ d'application et de mises à jour.</a:t>
            </a:r>
            <a:endParaRPr lang="en-US">
              <a:ea typeface="Calibri"/>
              <a:cs typeface="Calibri"/>
            </a:endParaRPr>
          </a:p>
          <a:p>
            <a:pPr marL="171450" indent="-171450">
              <a:buFont typeface="Arial"/>
              <a:buChar char="•"/>
            </a:pPr>
            <a:r>
              <a:rPr lang="en-US"/>
              <a:t>La chute d'eau ne permet pas aux processus de se chevaucher pour travailler simultanément sur différentes phases, ce qui réduit l'efficacité globale.</a:t>
            </a:r>
            <a:endParaRPr lang="en-US">
              <a:ea typeface="Calibri"/>
              <a:cs typeface="Calibri"/>
            </a:endParaRPr>
          </a:p>
          <a:p>
            <a:pPr marL="171450" indent="-171450">
              <a:buFont typeface="Arial"/>
              <a:buChar char="•"/>
            </a:pPr>
            <a:r>
              <a:rPr lang="en-US"/>
              <a:t>Aucun produit fonctionnel n'est disponible avant les dernières étapes du cycle de vie du projet.</a:t>
            </a:r>
            <a:endParaRPr lang="en-US">
              <a:ea typeface="Calibri"/>
              <a:cs typeface="Calibri"/>
            </a:endParaRPr>
          </a:p>
          <a:p>
            <a:pPr marL="171450" indent="-171450">
              <a:buFont typeface="Arial"/>
              <a:buChar char="•"/>
            </a:pPr>
            <a:endParaRPr lang="en-US"/>
          </a:p>
          <a:p>
            <a:r>
              <a:rPr lang="en-US" b="1"/>
              <a:t>La chute d'eau n'est donc pas idéale pour les projets en cours complexes et à haut risque, pour les raisons suivantes :</a:t>
            </a:r>
            <a:endParaRPr lang="en-US" b="1">
              <a:ea typeface="Calibri" panose="020F0502020204030204"/>
              <a:cs typeface="Calibri" panose="020F0502020204030204"/>
            </a:endParaRPr>
          </a:p>
          <a:p>
            <a:r>
              <a:rPr lang="en-US">
                <a:ea typeface="Calibri" panose="020F0502020204030204"/>
                <a:cs typeface="Calibri" panose="020F0502020204030204"/>
              </a:rPr>
              <a:t>:</a:t>
            </a:r>
            <a:endParaRPr lang="en-US" b="1">
              <a:ea typeface="Calibri" panose="020F0502020204030204"/>
              <a:cs typeface="Calibri" panose="020F0502020204030204"/>
            </a:endParaRPr>
          </a:p>
          <a:p>
            <a:pPr marL="171450" indent="-171450">
              <a:buFont typeface="Arial"/>
              <a:buChar char="•"/>
            </a:pPr>
            <a:r>
              <a:rPr lang="en-US"/>
              <a:t>Les exigences peuvent devenir obsolètes avant même que le développement ne commence.</a:t>
            </a:r>
            <a:endParaRPr lang="en-US">
              <a:ea typeface="Calibri"/>
              <a:cs typeface="Calibri"/>
            </a:endParaRPr>
          </a:p>
          <a:p>
            <a:pPr marL="171450" indent="-171450">
              <a:buFont typeface="Arial"/>
              <a:buChar char="•"/>
            </a:pPr>
            <a:r>
              <a:rPr lang="en-US"/>
              <a:t>Les nouvelles technologies peuvent obliger à modifier même les meilleures conceptions.</a:t>
            </a:r>
            <a:endParaRPr lang="en-US">
              <a:ea typeface="Calibri"/>
              <a:cs typeface="Calibri"/>
            </a:endParaRPr>
          </a:p>
          <a:p>
            <a:pPr marL="171450" indent="-171450">
              <a:buFont typeface="Arial"/>
              <a:buChar char="•"/>
            </a:pPr>
            <a:r>
              <a:rPr lang="en-US"/>
              <a:t>La révision des priorités des parties prenantes peut modifier les calendriers et les efforts de développement. </a:t>
            </a:r>
            <a:endParaRPr lang="en-US">
              <a:ea typeface="Calibri"/>
              <a:cs typeface="Calibri"/>
            </a:endParaRPr>
          </a:p>
          <a:p>
            <a:endParaRPr lang="en-US" b="1">
              <a:ea typeface="Calibri" panose="020F0502020204030204"/>
              <a:cs typeface="Calibri" panose="020F0502020204030204"/>
            </a:endParaRPr>
          </a:p>
          <a:p>
            <a:r>
              <a:rPr lang="en-US" b="1">
                <a:ea typeface="Calibri" panose="020F0502020204030204"/>
                <a:cs typeface="Calibri" panose="020F0502020204030204"/>
              </a:rPr>
              <a:t>Méthodes agiles </a:t>
            </a:r>
          </a:p>
          <a:p>
            <a:pPr marL="171450" indent="-171450">
              <a:buFont typeface="Arial"/>
              <a:buChar char="•"/>
            </a:pPr>
            <a:r>
              <a:rPr lang="en-US"/>
              <a:t>La méthode Agile encourage les tests et la validation plus tôt dans le cycle de développement du logiciel.</a:t>
            </a:r>
            <a:endParaRPr lang="en-US">
              <a:ea typeface="Calibri"/>
              <a:cs typeface="Calibri"/>
            </a:endParaRPr>
          </a:p>
          <a:p>
            <a:pPr marL="171450" indent="-171450">
              <a:buFont typeface="Arial"/>
              <a:buChar char="•"/>
            </a:pPr>
            <a:r>
              <a:rPr lang="en-US"/>
              <a:t>La livraison continue dans le cadre de la méthode Agile est compatible avec le modèle de déploiement continu de DevOps.</a:t>
            </a:r>
            <a:endParaRPr lang="en-US">
              <a:ea typeface="Calibri"/>
              <a:cs typeface="Calibri"/>
            </a:endParaRPr>
          </a:p>
          <a:p>
            <a:pPr marL="171450" indent="-171450">
              <a:buFont typeface="Arial"/>
              <a:buChar char="•"/>
            </a:pPr>
            <a:r>
              <a:rPr lang="en-US"/>
              <a:t>La boucle de rétroaction Agile implique plus directement les parties prenantes dans le processus de développement.</a:t>
            </a:r>
            <a:endParaRPr lang="en-US">
              <a:ea typeface="Calibri"/>
              <a:cs typeface="Calibri"/>
            </a:endParaRPr>
          </a:p>
          <a:p>
            <a:pPr marL="171450" indent="-171450">
              <a:buFont typeface="Arial"/>
              <a:buChar char="•"/>
            </a:pPr>
            <a:r>
              <a:rPr lang="en-US"/>
              <a:t>La méthode agile permet de s'adapter plus facilement à l'évolution des besoins à mi-parcours du développement.</a:t>
            </a:r>
            <a:endParaRPr lang="en-US">
              <a:ea typeface="Calibri"/>
              <a:cs typeface="Calibri"/>
            </a:endParaRPr>
          </a:p>
          <a:p>
            <a:pPr marL="171450" indent="-171450">
              <a:buFont typeface="Arial"/>
              <a:buChar char="•"/>
            </a:pPr>
            <a:r>
              <a:rPr lang="en-US"/>
              <a:t>Les projets agiles peuvent démarrer plus tôt car le développement ne dépend pas de cycles complets d'analyse et de définition des besoins.</a:t>
            </a:r>
            <a:endParaRPr lang="en-US">
              <a:ea typeface="Calibri" panose="020F0502020204030204"/>
              <a:cs typeface="Calibri" panose="020F0502020204030204"/>
            </a:endParaRPr>
          </a:p>
          <a:p>
            <a:pPr marL="171450" indent="-171450">
              <a:buFont typeface="Arial"/>
              <a:buChar char="•"/>
            </a:pP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34</a:t>
            </a:fld>
            <a:endParaRPr lang="en-US"/>
          </a:p>
        </p:txBody>
      </p:sp>
    </p:spTree>
    <p:extLst>
      <p:ext uri="{BB962C8B-B14F-4D97-AF65-F5344CB8AC3E}">
        <p14:creationId xmlns:p14="http://schemas.microsoft.com/office/powerpoint/2010/main" val="439817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N'oubliez pas que, quelle que soit la méthodologie de développement de logiciels suivie, les mêmes choses doivent se produire, à savoir l'analyse et la définition des besoins, la conception, le développement, les tests, le déploiement et la maintenance. Toutefois, il existe des différences dans la manière dont ces étapes se déroulent. </a:t>
            </a:r>
          </a:p>
          <a:p>
            <a:pPr marL="171450" indent="-171450">
              <a:buFont typeface="Arial"/>
              <a:buChar char="•"/>
            </a:pPr>
            <a:endParaRPr lang="en-US">
              <a:ea typeface="Calibri"/>
              <a:cs typeface="Calibri"/>
            </a:endParaRPr>
          </a:p>
          <a:p>
            <a:r>
              <a:rPr lang="en-US"/>
              <a:t>Dans la pratique, la plupart des projets de logiciels utilisent une </a:t>
            </a:r>
            <a:r>
              <a:rPr lang="en-US" b="1"/>
              <a:t>combinaison d'Agile et de Waterfall.  C'est ce que nous appelons une approche mixte ou hybride. </a:t>
            </a:r>
            <a:endParaRPr lang="en-US" b="1">
              <a:ea typeface="Calibri" panose="020F0502020204030204"/>
              <a:cs typeface="Calibri" panose="020F0502020204030204"/>
            </a:endParaRPr>
          </a:p>
          <a:p>
            <a:r>
              <a:rPr lang="en-US"/>
              <a:t>Pour les projets de santé numérique travaillant avec de nombreuses parties prenantes et gouvernements, il y a une tendance à effectuer la collecte et l'analyse des exigences en amont. </a:t>
            </a:r>
            <a:endParaRPr lang="en-US">
              <a:ea typeface="Calibri" panose="020F0502020204030204"/>
              <a:cs typeface="Calibri" panose="020F0502020204030204"/>
            </a:endParaRPr>
          </a:p>
          <a:p>
            <a:r>
              <a:rPr lang="en-US"/>
              <a:t>Le champ d'application et le budget sont bien définis et il est essentiel d'obtenir l'approbation des différentes parties prenantes. C'est un peu comme la chute d'eau.</a:t>
            </a:r>
            <a:endParaRPr lang="en-US">
              <a:ea typeface="Calibri"/>
              <a:cs typeface="Calibri"/>
            </a:endParaRPr>
          </a:p>
          <a:p>
            <a:r>
              <a:rPr lang="en-US"/>
              <a:t>Ensuite, lorsque le développement commence, les équipes de développement utilisent un processus Agile pour effectuer un développement itératif. Cela permet aux utilisateurs de faire part de leurs commentaires au cours du processus et de modifier le plan. C'est l'essence même de l'agilité</a:t>
            </a:r>
            <a:endParaRPr lang="en-US">
              <a:ea typeface="Calibri" panose="020F0502020204030204"/>
              <a:cs typeface="Calibri" panose="020F0502020204030204"/>
            </a:endParaRPr>
          </a:p>
          <a:p>
            <a:pPr marL="171450" indent="-171450">
              <a:buFont typeface="Arial"/>
              <a:buChar char="•"/>
            </a:pPr>
            <a:endParaRPr lang="en-US">
              <a:ea typeface="Calibri" panose="020F0502020204030204"/>
              <a:cs typeface="Calibri" panose="020F0502020204030204"/>
            </a:endParaRPr>
          </a:p>
          <a:p>
            <a:r>
              <a:rPr lang="en-US"/>
              <a:t>La combinaison des caractéristiques préférées des méthodologies de développement en cascade et agile permet </a:t>
            </a:r>
            <a:r>
              <a:rPr lang="en-US" err="1"/>
              <a:t>de </a:t>
            </a:r>
            <a:r>
              <a:rPr lang="en-US"/>
              <a:t>réduire les risques et d'augmenter le retour d'information et l'impact des parties prenantes tout au long du projet.</a:t>
            </a:r>
            <a:endParaRPr lang="en-US">
              <a:cs typeface="Calibri"/>
            </a:endParaRPr>
          </a:p>
          <a:p>
            <a:r>
              <a:rPr lang="en-US"/>
              <a:t> Le modèle s'appuie sur cinq phases : la planification, les exigences initiales et la conception, les sprints agiles itératifs, l'assurance qualité et le déploiement.</a:t>
            </a:r>
          </a:p>
          <a:p>
            <a:r>
              <a:rPr lang="en-US"/>
              <a:t>Les phases traditionnelles de développement et de test en cascade sont remplacées par des sprints agiles.  Chaque sprint comprend des activités d'élaboration de la conception, de développement et de test, y compris des tests pour les utilisateurs. L'utilisation d'une approche hybride permet un retour d'information précoce et fréquent de la part du client/des utilisateurs, ce qui est essentiel pour confirmer la solution tout au long du projet - au lieu d'attendre la phase finale d'assurance qualité.</a:t>
            </a:r>
            <a:endParaRPr lang="en-US">
              <a:cs typeface="Calibri"/>
            </a:endParaRPr>
          </a:p>
          <a:p>
            <a:pPr marL="171450" indent="-171450">
              <a:buFont typeface="Arial"/>
              <a:buChar char="•"/>
            </a:pPr>
            <a:endParaRPr lang="en-US">
              <a:ea typeface="Calibri" panose="020F0502020204030204"/>
              <a:cs typeface="Calibri" panose="020F0502020204030204"/>
            </a:endParaRPr>
          </a:p>
          <a:p>
            <a:pPr marL="171450" indent="-171450">
              <a:buFont typeface="Arial"/>
              <a:buChar char="•"/>
            </a:pPr>
            <a:endParaRPr lang="en-US">
              <a:ea typeface="Calibri" panose="020F0502020204030204"/>
              <a:cs typeface="Calibri" panose="020F0502020204030204"/>
            </a:endParaRPr>
          </a:p>
          <a:p>
            <a:pPr marL="171450" indent="-171450">
              <a:buFont typeface="Arial"/>
              <a:buChar char="•"/>
            </a:pPr>
            <a:r>
              <a:rPr lang="en-US">
                <a:ea typeface="Calibri" panose="020F0502020204030204"/>
                <a:cs typeface="Calibri" panose="020F0502020204030204"/>
              </a:rPr>
              <a:t>REF : IMAGE </a:t>
            </a:r>
            <a:r>
              <a:rPr lang="en-US"/>
              <a:t>: https://www.pmi.org/learning/library/outcomes-hybrid-approach-waterfall-environment-5839</a:t>
            </a:r>
            <a:endParaRPr lang="en-US">
              <a:ea typeface="Calibri" panose="020F0502020204030204"/>
              <a:cs typeface="Calibri" panose="020F0502020204030204"/>
            </a:endParaRPr>
          </a:p>
          <a:p>
            <a:endParaRPr lang="en-US" b="1">
              <a:ea typeface="Calibri" panose="020F0502020204030204"/>
              <a:cs typeface="Calibri" panose="020F0502020204030204"/>
            </a:endParaRPr>
          </a:p>
          <a:p>
            <a:endParaRPr lang="en-US" b="1">
              <a:ea typeface="Calibri" panose="020F0502020204030204"/>
              <a:cs typeface="Calibri" panose="020F0502020204030204"/>
            </a:endParaRPr>
          </a:p>
          <a:p>
            <a:endParaRPr lang="en-US" b="1">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35</a:t>
            </a:fld>
            <a:endParaRPr lang="en-US"/>
          </a:p>
        </p:txBody>
      </p:sp>
    </p:spTree>
    <p:extLst>
      <p:ext uri="{BB962C8B-B14F-4D97-AF65-F5344CB8AC3E}">
        <p14:creationId xmlns:p14="http://schemas.microsoft.com/office/powerpoint/2010/main" val="3026438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cs typeface="Calibri"/>
              </a:rPr>
              <a:t>La meilleure approche pour les systèmes d'information numérique sur la santé consiste généralement en un projet mixte combinant certains éléments des méthodes en cascade (bien cadré, points de contrôle) et des méthodes agiles (cycles itératifs de retour d'information).</a:t>
            </a:r>
          </a:p>
          <a:p>
            <a:r>
              <a:rPr lang="en-US">
                <a:cs typeface="Calibri"/>
              </a:rPr>
              <a:t>Une </a:t>
            </a:r>
            <a:r>
              <a:rPr lang="en-US"/>
              <a:t>phase mixte d'analyse et de conception qui utilise à la fois les méthodes d'analyse commerciale et de conception </a:t>
            </a:r>
            <a:r>
              <a:rPr lang="en-US" err="1"/>
              <a:t>centrée sur l'</a:t>
            </a:r>
            <a:r>
              <a:rPr lang="en-US"/>
              <a:t>homme est généralement considérée comme la meilleure approche, car elle est plus complète et reflète un point de vue plus holistique.  </a:t>
            </a:r>
            <a:endParaRPr lang="en-US">
              <a:cs typeface="Calibri"/>
            </a:endParaRPr>
          </a:p>
          <a:p>
            <a:endParaRPr lang="en-US"/>
          </a:p>
          <a:p>
            <a:r>
              <a:rPr lang="en-US"/>
              <a:t>Du point de vue du gestionnaire de projet, il est important de comprendre quelles sont les ressources et les compétences disponibles, puis de planifier afin d'obtenir la meilleure </a:t>
            </a:r>
            <a:r>
              <a:rPr lang="en-US" b="1"/>
              <a:t>approche mixte </a:t>
            </a:r>
            <a:r>
              <a:rPr lang="en-US"/>
              <a:t>dans le cadre des contraintes du projet. </a:t>
            </a:r>
            <a:endParaRPr lang="en-US">
              <a:cs typeface="Calibri"/>
            </a:endParaRPr>
          </a:p>
          <a:p>
            <a:endParaRPr lang="en-US"/>
          </a:p>
          <a:p>
            <a:r>
              <a:rPr lang="en-US"/>
              <a:t>Pour un chef de projet, il est important de.. : </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36</a:t>
            </a:fld>
            <a:endParaRPr lang="en-US"/>
          </a:p>
        </p:txBody>
      </p:sp>
    </p:spTree>
    <p:extLst>
      <p:ext uri="{BB962C8B-B14F-4D97-AF65-F5344CB8AC3E}">
        <p14:creationId xmlns:p14="http://schemas.microsoft.com/office/powerpoint/2010/main" val="2578367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La mise en œuvre est un terme qui est parfois utilisé de différentes manières. Dans le cadre de ce cours, nous définissons la "mise en œuvre" comme suit :</a:t>
            </a:r>
          </a:p>
          <a:p>
            <a:r>
              <a:rPr lang="en-US">
                <a:ea typeface="Calibri"/>
                <a:cs typeface="Calibri"/>
              </a:rPr>
              <a:t>   </a:t>
            </a:r>
          </a:p>
          <a:p>
            <a:pPr>
              <a:lnSpc>
                <a:spcPct val="90000"/>
              </a:lnSpc>
              <a:spcBef>
                <a:spcPts val="1000"/>
              </a:spcBef>
            </a:pPr>
            <a:r>
              <a:rPr lang="en-US"/>
              <a:t>La mise en œuvre commence lorsque l'UAT est terminé et que l'autorisation de procéder à la mise en œuvre a été donnée.</a:t>
            </a:r>
            <a:endParaRPr lang="en-US">
              <a:ea typeface="Calibri"/>
              <a:cs typeface="Calibri"/>
            </a:endParaRPr>
          </a:p>
          <a:p>
            <a:pPr>
              <a:lnSpc>
                <a:spcPct val="90000"/>
              </a:lnSpc>
              <a:spcBef>
                <a:spcPts val="1000"/>
              </a:spcBef>
            </a:pPr>
            <a:r>
              <a:rPr lang="en-US"/>
              <a:t>La mise en œuvre se termine lorsque le processus de transfert aux destinataires du système est achevé.</a:t>
            </a:r>
          </a:p>
          <a:p>
            <a:pPr>
              <a:lnSpc>
                <a:spcPct val="90000"/>
              </a:lnSpc>
              <a:spcBef>
                <a:spcPts val="1000"/>
              </a:spcBef>
            </a:pPr>
            <a:r>
              <a:rPr lang="en-US"/>
              <a:t>Il y a généralement trois phases et les activités principales sont les suivantes :  </a:t>
            </a:r>
            <a:endParaRPr lang="en-US">
              <a:ea typeface="Calibri"/>
              <a:cs typeface="Calibri"/>
            </a:endParaRPr>
          </a:p>
          <a:p>
            <a:pPr marL="342900" indent="-342900">
              <a:lnSpc>
                <a:spcPct val="90000"/>
              </a:lnSpc>
              <a:spcBef>
                <a:spcPts val="1000"/>
              </a:spcBef>
              <a:buFont typeface="Arial"/>
              <a:buChar char="•"/>
            </a:pPr>
            <a:r>
              <a:rPr lang="en-US"/>
              <a:t>Pré-go en direct</a:t>
            </a:r>
            <a:endParaRPr lang="en-US">
              <a:ea typeface="Calibri"/>
              <a:cs typeface="Calibri"/>
            </a:endParaRPr>
          </a:p>
          <a:p>
            <a:pPr marL="800100" lvl="1" indent="-342900">
              <a:lnSpc>
                <a:spcPct val="90000"/>
              </a:lnSpc>
              <a:spcBef>
                <a:spcPts val="500"/>
              </a:spcBef>
              <a:buFont typeface="Arial"/>
              <a:buChar char="•"/>
            </a:pPr>
            <a:r>
              <a:rPr lang="en-US"/>
              <a:t>Déploiement, validation, formation</a:t>
            </a:r>
            <a:endParaRPr lang="en-US">
              <a:ea typeface="Calibri"/>
              <a:cs typeface="Calibri"/>
            </a:endParaRPr>
          </a:p>
          <a:p>
            <a:pPr marL="342900" indent="-342900">
              <a:lnSpc>
                <a:spcPct val="90000"/>
              </a:lnSpc>
              <a:spcBef>
                <a:spcPts val="1000"/>
              </a:spcBef>
              <a:buFont typeface="Arial"/>
              <a:buChar char="•"/>
            </a:pPr>
            <a:r>
              <a:rPr lang="en-US"/>
              <a:t>En direct</a:t>
            </a:r>
            <a:endParaRPr lang="en-US">
              <a:ea typeface="Calibri"/>
              <a:cs typeface="Calibri"/>
            </a:endParaRPr>
          </a:p>
          <a:p>
            <a:pPr marL="1143000" lvl="1" indent="-342900">
              <a:lnSpc>
                <a:spcPct val="90000"/>
              </a:lnSpc>
              <a:spcBef>
                <a:spcPts val="1000"/>
              </a:spcBef>
              <a:buFont typeface="Arial"/>
              <a:buChar char="•"/>
            </a:pPr>
            <a:r>
              <a:rPr lang="en-US">
                <a:ea typeface="Calibri"/>
                <a:cs typeface="Calibri"/>
              </a:rPr>
              <a:t>Lorsque les utilisateurs commencent à utiliser le nouveau système logiciel dans le cadre de leurs activités normales.</a:t>
            </a:r>
          </a:p>
          <a:p>
            <a:pPr marL="342900" indent="-342900">
              <a:lnSpc>
                <a:spcPct val="90000"/>
              </a:lnSpc>
              <a:spcBef>
                <a:spcPts val="1000"/>
              </a:spcBef>
              <a:buFont typeface="Arial"/>
              <a:buChar char="•"/>
            </a:pPr>
            <a:r>
              <a:rPr lang="en-US"/>
              <a:t>Post Go-Live</a:t>
            </a:r>
            <a:endParaRPr lang="en-US">
              <a:ea typeface="Calibri"/>
              <a:cs typeface="Calibri"/>
            </a:endParaRPr>
          </a:p>
          <a:p>
            <a:pPr marL="800100" lvl="1" indent="-342900">
              <a:lnSpc>
                <a:spcPct val="90000"/>
              </a:lnSpc>
              <a:spcBef>
                <a:spcPts val="500"/>
              </a:spcBef>
              <a:buFont typeface="Arial"/>
              <a:buChar char="•"/>
            </a:pPr>
            <a:r>
              <a:rPr lang="en-US"/>
              <a:t>Soutien, suivi et évaluation du système </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37</a:t>
            </a:fld>
            <a:endParaRPr lang="en-US"/>
          </a:p>
        </p:txBody>
      </p:sp>
    </p:spTree>
    <p:extLst>
      <p:ext uri="{BB962C8B-B14F-4D97-AF65-F5344CB8AC3E}">
        <p14:creationId xmlns:p14="http://schemas.microsoft.com/office/powerpoint/2010/main" val="3175470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Par définition, un projet a un début et une fin bien définis, en particulier dans le domaine de la santé numérique où les projets sont généralement financés par des donateurs et commencent lorsque l'accord/le contrat a été signé et se terminent à la fin de la période de l'accord/du contrat. </a:t>
            </a:r>
          </a:p>
          <a:p>
            <a:endParaRPr lang="en-US">
              <a:ea typeface="Calibri"/>
              <a:cs typeface="Calibri"/>
            </a:endParaRPr>
          </a:p>
          <a:p>
            <a:r>
              <a:rPr lang="en-US">
                <a:ea typeface="Calibri"/>
                <a:cs typeface="Calibri"/>
              </a:rPr>
              <a:t>Le cycle de vie de la gestion de projet - quel que soit le type de projet - se compose de cinq phases distinctes :</a:t>
            </a:r>
          </a:p>
          <a:p>
            <a:pPr marL="457200" indent="-457200">
              <a:lnSpc>
                <a:spcPct val="90000"/>
              </a:lnSpc>
              <a:spcBef>
                <a:spcPts val="1000"/>
              </a:spcBef>
              <a:buAutoNum type="arabicPeriod"/>
            </a:pPr>
            <a:r>
              <a:rPr lang="en-US"/>
              <a:t>Initier - démarrer le projet</a:t>
            </a:r>
            <a:endParaRPr lang="en-US">
              <a:cs typeface="Calibri"/>
            </a:endParaRPr>
          </a:p>
          <a:p>
            <a:pPr marL="457200" indent="-457200">
              <a:lnSpc>
                <a:spcPct val="90000"/>
              </a:lnSpc>
              <a:spcBef>
                <a:spcPts val="1000"/>
              </a:spcBef>
              <a:buAutoNum type="arabicPeriod"/>
            </a:pPr>
            <a:r>
              <a:rPr lang="en-US"/>
              <a:t>Planifier - affiner les objectifs et planifier les activités ainsi que les ressources nécessaires pour mener à bien les activités.</a:t>
            </a:r>
            <a:endParaRPr lang="en-US">
              <a:cs typeface="Calibri"/>
            </a:endParaRPr>
          </a:p>
          <a:p>
            <a:pPr marL="457200" indent="-457200">
              <a:lnSpc>
                <a:spcPct val="90000"/>
              </a:lnSpc>
              <a:spcBef>
                <a:spcPts val="1000"/>
              </a:spcBef>
              <a:buAutoNum type="arabicPeriod"/>
            </a:pPr>
            <a:r>
              <a:rPr lang="en-US"/>
              <a:t>Exécuter - réaliser toutes les activités du projet qui ont été planifiées</a:t>
            </a:r>
            <a:endParaRPr lang="en-US">
              <a:ea typeface="Calibri"/>
              <a:cs typeface="Calibri"/>
            </a:endParaRPr>
          </a:p>
          <a:p>
            <a:pPr marL="457200" indent="-457200">
              <a:lnSpc>
                <a:spcPct val="90000"/>
              </a:lnSpc>
              <a:spcBef>
                <a:spcPts val="1000"/>
              </a:spcBef>
              <a:buAutoNum type="arabicPeriod"/>
            </a:pPr>
            <a:r>
              <a:rPr lang="en-US"/>
              <a:t>Suivi et maintenance - suivre les activités au fur et à mesure de l'avancement du projet afin de le maintenir sur la bonne voie et de l'ajuster si nécessaire en cas de changements. </a:t>
            </a:r>
            <a:endParaRPr lang="en-US">
              <a:ea typeface="Calibri"/>
              <a:cs typeface="Calibri"/>
            </a:endParaRPr>
          </a:p>
          <a:p>
            <a:pPr marL="457200" indent="-457200">
              <a:lnSpc>
                <a:spcPct val="90000"/>
              </a:lnSpc>
              <a:spcBef>
                <a:spcPts val="1000"/>
              </a:spcBef>
              <a:buAutoNum type="arabicPeriod"/>
            </a:pPr>
            <a:r>
              <a:rPr lang="en-US"/>
              <a:t>Clôture - Fin officielle du projet.</a:t>
            </a: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38</a:t>
            </a:fld>
            <a:endParaRPr lang="en-US"/>
          </a:p>
        </p:txBody>
      </p:sp>
    </p:spTree>
    <p:extLst>
      <p:ext uri="{BB962C8B-B14F-4D97-AF65-F5344CB8AC3E}">
        <p14:creationId xmlns:p14="http://schemas.microsoft.com/office/powerpoint/2010/main" val="1866264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N'oubliez pas qu'un projet a un début et une fin. Il peut comprendre le développement ou la mise en œuvre d'un logiciel, ou les deux, ou aucun.</a:t>
            </a:r>
          </a:p>
        </p:txBody>
      </p:sp>
      <p:sp>
        <p:nvSpPr>
          <p:cNvPr id="4" name="Slide Number Placeholder 3"/>
          <p:cNvSpPr>
            <a:spLocks noGrp="1"/>
          </p:cNvSpPr>
          <p:nvPr>
            <p:ph type="sldNum" sz="quarter" idx="5"/>
          </p:nvPr>
        </p:nvSpPr>
        <p:spPr/>
        <p:txBody>
          <a:bodyPr/>
          <a:lstStyle/>
          <a:p>
            <a:fld id="{9849DCBC-DFCA-487B-B72A-B955BEF0A77F}" type="slidenum">
              <a:rPr lang="en-US" smtClean="0"/>
              <a:t>39</a:t>
            </a:fld>
            <a:endParaRPr lang="en-US"/>
          </a:p>
        </p:txBody>
      </p:sp>
    </p:spTree>
    <p:extLst>
      <p:ext uri="{BB962C8B-B14F-4D97-AF65-F5344CB8AC3E}">
        <p14:creationId xmlns:p14="http://schemas.microsoft.com/office/powerpoint/2010/main" val="2658562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Étape 1 : demander à </a:t>
            </a:r>
            <a:r>
              <a:rPr lang="en-US" err="1">
                <a:cs typeface="Calibri"/>
              </a:rPr>
              <a:t>tous</a:t>
            </a:r>
            <a:r>
              <a:rPr lang="en-US">
                <a:cs typeface="Calibri"/>
              </a:rPr>
              <a:t> les participants </a:t>
            </a:r>
            <a:r>
              <a:rPr lang="en-US" err="1">
                <a:cs typeface="Calibri"/>
              </a:rPr>
              <a:t>individuels</a:t>
            </a:r>
            <a:r>
              <a:rPr lang="en-US">
                <a:cs typeface="Calibri"/>
              </a:rPr>
              <a:t> </a:t>
            </a:r>
            <a:r>
              <a:rPr lang="en-US" err="1">
                <a:cs typeface="Calibri"/>
              </a:rPr>
              <a:t>d'écrire</a:t>
            </a:r>
            <a:r>
              <a:rPr lang="en-US">
                <a:cs typeface="Calibri"/>
              </a:rPr>
              <a:t> le nom d'un </a:t>
            </a:r>
            <a:r>
              <a:rPr lang="en-US" err="1">
                <a:cs typeface="Calibri"/>
              </a:rPr>
              <a:t>objet</a:t>
            </a:r>
            <a:r>
              <a:rPr lang="en-US">
                <a:cs typeface="Calibri"/>
              </a:rPr>
              <a:t>. Quelque chose de physique.</a:t>
            </a:r>
          </a:p>
          <a:p>
            <a:endParaRPr lang="en-US">
              <a:cs typeface="Calibri"/>
            </a:endParaRPr>
          </a:p>
          <a:p>
            <a:r>
              <a:rPr lang="en-US">
                <a:cs typeface="Calibri"/>
              </a:rPr>
              <a:t>Étape 3 : </a:t>
            </a:r>
            <a:r>
              <a:rPr lang="en-US" err="1">
                <a:cs typeface="Calibri"/>
              </a:rPr>
              <a:t>répartir</a:t>
            </a:r>
            <a:r>
              <a:rPr lang="en-US">
                <a:cs typeface="Calibri"/>
              </a:rPr>
              <a:t> les participants </a:t>
            </a:r>
            <a:r>
              <a:rPr lang="en-US" err="1">
                <a:cs typeface="Calibri"/>
              </a:rPr>
              <a:t>en</a:t>
            </a:r>
            <a:r>
              <a:rPr lang="en-US">
                <a:cs typeface="Calibri"/>
              </a:rPr>
              <a:t> </a:t>
            </a:r>
            <a:r>
              <a:rPr lang="en-US" err="1">
                <a:cs typeface="Calibri"/>
              </a:rPr>
              <a:t>groupes</a:t>
            </a:r>
            <a:r>
              <a:rPr lang="en-US">
                <a:cs typeface="Calibri"/>
              </a:rPr>
              <a:t> de 4 </a:t>
            </a:r>
            <a:r>
              <a:rPr lang="en-US" err="1">
                <a:cs typeface="Calibri"/>
              </a:rPr>
              <a:t>ou</a:t>
            </a:r>
            <a:r>
              <a:rPr lang="en-US">
                <a:cs typeface="Calibri"/>
              </a:rPr>
              <a:t> 5 </a:t>
            </a:r>
            <a:r>
              <a:rPr lang="en-US" err="1">
                <a:cs typeface="Calibri"/>
              </a:rPr>
              <a:t>personnes</a:t>
            </a:r>
          </a:p>
          <a:p>
            <a:endParaRPr lang="en-US">
              <a:cs typeface="Calibri"/>
            </a:endParaRPr>
          </a:p>
          <a:p>
            <a:r>
              <a:rPr lang="en-US">
                <a:cs typeface="Calibri"/>
              </a:rPr>
              <a:t>Étape 4 : </a:t>
            </a:r>
            <a:r>
              <a:rPr lang="en-US" err="1">
                <a:cs typeface="Calibri"/>
              </a:rPr>
              <a:t>décrivez</a:t>
            </a:r>
            <a:r>
              <a:rPr lang="en-US">
                <a:cs typeface="Calibri"/>
              </a:rPr>
              <a:t> le </a:t>
            </a:r>
            <a:r>
              <a:rPr lang="en-US" err="1">
                <a:cs typeface="Calibri"/>
              </a:rPr>
              <a:t>scénario</a:t>
            </a:r>
            <a:r>
              <a:rPr lang="en-US">
                <a:cs typeface="Calibri"/>
              </a:rPr>
              <a:t> : </a:t>
            </a:r>
            <a:r>
              <a:rPr lang="en-US" err="1">
                <a:cs typeface="Calibri"/>
              </a:rPr>
              <a:t>votre</a:t>
            </a:r>
            <a:r>
              <a:rPr lang="en-US">
                <a:cs typeface="Calibri"/>
              </a:rPr>
              <a:t> équipe </a:t>
            </a:r>
            <a:r>
              <a:rPr lang="en-US" err="1">
                <a:cs typeface="Calibri"/>
              </a:rPr>
              <a:t>est</a:t>
            </a:r>
            <a:r>
              <a:rPr lang="en-US">
                <a:cs typeface="Calibri"/>
              </a:rPr>
              <a:t> </a:t>
            </a:r>
            <a:r>
              <a:rPr lang="en-US" err="1">
                <a:cs typeface="Calibri"/>
              </a:rPr>
              <a:t>bloquée</a:t>
            </a:r>
            <a:r>
              <a:rPr lang="en-US">
                <a:cs typeface="Calibri"/>
              </a:rPr>
              <a:t> sur </a:t>
            </a:r>
            <a:r>
              <a:rPr lang="en-US" err="1">
                <a:cs typeface="Calibri"/>
              </a:rPr>
              <a:t>une</a:t>
            </a:r>
            <a:r>
              <a:rPr lang="en-US">
                <a:cs typeface="Calibri"/>
              </a:rPr>
              <a:t> </a:t>
            </a:r>
            <a:r>
              <a:rPr lang="en-US" err="1">
                <a:cs typeface="Calibri"/>
              </a:rPr>
              <a:t>île</a:t>
            </a:r>
            <a:r>
              <a:rPr lang="en-US">
                <a:cs typeface="Calibri"/>
              </a:rPr>
              <a:t> </a:t>
            </a:r>
            <a:r>
              <a:rPr lang="en-US" err="1">
                <a:cs typeface="Calibri"/>
              </a:rPr>
              <a:t>déserte</a:t>
            </a:r>
            <a:r>
              <a:rPr lang="en-US">
                <a:cs typeface="Calibri"/>
              </a:rPr>
              <a:t>. </a:t>
            </a:r>
            <a:r>
              <a:rPr lang="en-US" err="1">
                <a:cs typeface="Calibri"/>
              </a:rPr>
              <a:t>Mettez</a:t>
            </a:r>
            <a:r>
              <a:rPr lang="en-US">
                <a:cs typeface="Calibri"/>
              </a:rPr>
              <a:t> </a:t>
            </a:r>
            <a:r>
              <a:rPr lang="en-US" err="1">
                <a:cs typeface="Calibri"/>
              </a:rPr>
              <a:t>en</a:t>
            </a:r>
            <a:r>
              <a:rPr lang="en-US">
                <a:cs typeface="Calibri"/>
              </a:rPr>
              <a:t> place un </a:t>
            </a:r>
            <a:r>
              <a:rPr lang="en-US" err="1">
                <a:cs typeface="Calibri"/>
              </a:rPr>
              <a:t>dispositif</a:t>
            </a:r>
            <a:r>
              <a:rPr lang="en-US">
                <a:cs typeface="Calibri"/>
              </a:rPr>
              <a:t> et </a:t>
            </a:r>
            <a:r>
              <a:rPr lang="en-US" err="1">
                <a:cs typeface="Calibri"/>
              </a:rPr>
              <a:t>expliquez</a:t>
            </a:r>
            <a:r>
              <a:rPr lang="en-US">
                <a:cs typeface="Calibri"/>
              </a:rPr>
              <a:t> comment </a:t>
            </a:r>
            <a:r>
              <a:rPr lang="en-US" err="1">
                <a:cs typeface="Calibri"/>
              </a:rPr>
              <a:t>vous</a:t>
            </a:r>
            <a:r>
              <a:rPr lang="en-US">
                <a:cs typeface="Calibri"/>
              </a:rPr>
              <a:t> </a:t>
            </a:r>
            <a:r>
              <a:rPr lang="en-US" err="1">
                <a:cs typeface="Calibri"/>
              </a:rPr>
              <a:t>allez</a:t>
            </a:r>
            <a:r>
              <a:rPr lang="en-US">
                <a:cs typeface="Calibri"/>
              </a:rPr>
              <a:t> </a:t>
            </a:r>
            <a:r>
              <a:rPr lang="en-US" err="1">
                <a:cs typeface="Calibri"/>
              </a:rPr>
              <a:t>utiliser</a:t>
            </a:r>
            <a:r>
              <a:rPr lang="en-US">
                <a:cs typeface="Calibri"/>
              </a:rPr>
              <a:t> les </a:t>
            </a:r>
            <a:r>
              <a:rPr lang="en-US" err="1">
                <a:cs typeface="Calibri"/>
              </a:rPr>
              <a:t>objets</a:t>
            </a:r>
            <a:r>
              <a:rPr lang="en-US">
                <a:cs typeface="Calibri"/>
              </a:rPr>
              <a:t> </a:t>
            </a:r>
            <a:r>
              <a:rPr lang="en-US" err="1">
                <a:cs typeface="Calibri"/>
              </a:rPr>
              <a:t>dont</a:t>
            </a:r>
            <a:r>
              <a:rPr lang="en-US">
                <a:cs typeface="Calibri"/>
              </a:rPr>
              <a:t> </a:t>
            </a:r>
            <a:r>
              <a:rPr lang="en-US" err="1">
                <a:cs typeface="Calibri"/>
              </a:rPr>
              <a:t>vous</a:t>
            </a:r>
            <a:r>
              <a:rPr lang="en-US">
                <a:cs typeface="Calibri"/>
              </a:rPr>
              <a:t> </a:t>
            </a:r>
            <a:r>
              <a:rPr lang="en-US" err="1">
                <a:cs typeface="Calibri"/>
              </a:rPr>
              <a:t>disposez</a:t>
            </a:r>
            <a:r>
              <a:rPr lang="en-US">
                <a:cs typeface="Calibri"/>
              </a:rPr>
              <a:t> dans </a:t>
            </a:r>
            <a:r>
              <a:rPr lang="en-US" err="1">
                <a:cs typeface="Calibri"/>
              </a:rPr>
              <a:t>votre</a:t>
            </a:r>
            <a:r>
              <a:rPr lang="en-US">
                <a:cs typeface="Calibri"/>
              </a:rPr>
              <a:t> </a:t>
            </a:r>
            <a:r>
              <a:rPr lang="en-US" err="1">
                <a:cs typeface="Calibri"/>
              </a:rPr>
              <a:t>groupe</a:t>
            </a:r>
            <a:r>
              <a:rPr lang="en-US">
                <a:cs typeface="Calibri"/>
              </a:rPr>
              <a:t> pour quitter </a:t>
            </a:r>
            <a:r>
              <a:rPr lang="en-US" err="1">
                <a:cs typeface="Calibri"/>
              </a:rPr>
              <a:t>l'île</a:t>
            </a:r>
            <a:r>
              <a:rPr lang="en-US">
                <a:cs typeface="Calibri"/>
              </a:rPr>
              <a:t>.</a:t>
            </a:r>
          </a:p>
        </p:txBody>
      </p:sp>
      <p:sp>
        <p:nvSpPr>
          <p:cNvPr id="4" name="Slide Number Placeholder 3"/>
          <p:cNvSpPr>
            <a:spLocks noGrp="1"/>
          </p:cNvSpPr>
          <p:nvPr>
            <p:ph type="sldNum" sz="quarter" idx="5"/>
          </p:nvPr>
        </p:nvSpPr>
        <p:spPr/>
        <p:txBody>
          <a:bodyPr/>
          <a:lstStyle/>
          <a:p>
            <a:fld id="{9849DCBC-DFCA-487B-B72A-B955BEF0A77F}" type="slidenum">
              <a:rPr lang="en-US" smtClean="0"/>
              <a:t>4</a:t>
            </a:fld>
            <a:endParaRPr lang="en-US"/>
          </a:p>
        </p:txBody>
      </p:sp>
    </p:spTree>
    <p:extLst>
      <p:ext uri="{BB962C8B-B14F-4D97-AF65-F5344CB8AC3E}">
        <p14:creationId xmlns:p14="http://schemas.microsoft.com/office/powerpoint/2010/main" val="3859319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Afin de comprendre si et comment une intervention de santé numérique peut répondre efficacement à un défi du système de santé, nous devons d'abord comprendre l'</a:t>
            </a:r>
            <a:r>
              <a:rPr lang="en-US" b="1"/>
              <a:t>état actuel.  Il existe deux façons efficaces et complémentaires de le faire :</a:t>
            </a:r>
            <a:endParaRPr lang="en-US"/>
          </a:p>
          <a:p>
            <a:endParaRPr lang="en-US" b="1"/>
          </a:p>
          <a:p>
            <a:pPr marL="457200" indent="-381000">
              <a:buAutoNum type="arabicPeriod"/>
            </a:pPr>
            <a:r>
              <a:rPr lang="en-US" b="1"/>
              <a:t>Développement analytique (alias analyse commerciale) </a:t>
            </a:r>
            <a:r>
              <a:rPr lang="en-US"/>
              <a:t>(Notre contexte = l'activité de prestation de soins de santé)</a:t>
            </a:r>
            <a:endParaRPr lang="en-US">
              <a:ea typeface="Calibri"/>
              <a:cs typeface="Calibri"/>
            </a:endParaRPr>
          </a:p>
          <a:p>
            <a:pPr marL="457200" indent="-381000">
              <a:buAutoNum type="arabicPeriod"/>
            </a:pPr>
            <a:r>
              <a:rPr lang="en-US" b="1"/>
              <a:t>Conception centrée sur l'homme</a:t>
            </a:r>
            <a:endParaRPr lang="en-US">
              <a:ea typeface="Calibri"/>
              <a:cs typeface="Calibri"/>
            </a:endParaRPr>
          </a:p>
          <a:p>
            <a:pPr marL="457200" indent="-381000">
              <a:buAutoNum type="arabicPeriod"/>
            </a:pPr>
            <a:endParaRPr lang="en-US" b="1">
              <a:ea typeface="Calibri"/>
              <a:cs typeface="Calibri"/>
            </a:endParaRPr>
          </a:p>
          <a:p>
            <a:r>
              <a:rPr lang="en-US">
                <a:ea typeface="Calibri"/>
                <a:cs typeface="Calibri"/>
              </a:rPr>
              <a:t>La </a:t>
            </a:r>
            <a:r>
              <a:rPr lang="en-US" b="1"/>
              <a:t>méthode de l'analyse commerciale </a:t>
            </a:r>
            <a:r>
              <a:rPr lang="en-US"/>
              <a:t>examine la manière dont les "affaires" sont actuellement menées : quels sont les processus en place, quels rôles/types de personnes travaillent dans le processus actuel et que font-elles, quelles sont les données collectées, quelles sont les données utilisées et nécessaires. Utiliser ces informations pour analyser les obstacles et les goulets d'étranglement qui existent dans ces processus et auxquels les interventions de santé numérique pourraient remédier.    La personne qui effectue généralement ce travail est connue sous le nom d'analyste </a:t>
            </a:r>
            <a:r>
              <a:rPr lang="en-US" err="1"/>
              <a:t>commercial </a:t>
            </a:r>
            <a:r>
              <a:rPr lang="en-US"/>
              <a:t>ou d'analyste des systèmes commerciaux. Les types de résultats de ce processus que vous connaissez peut-être sont les cartes de processus d'entreprise, les spécifications des exigences du système et des utilisateurs, les diagrammes conceptuels, etc. </a:t>
            </a:r>
            <a:endParaRPr lang="en-US">
              <a:ea typeface="Calibri"/>
              <a:cs typeface="Calibri"/>
            </a:endParaRPr>
          </a:p>
          <a:p>
            <a:endParaRPr lang="en-US">
              <a:ea typeface="Calibri"/>
              <a:cs typeface="Calibri"/>
            </a:endParaRPr>
          </a:p>
          <a:p>
            <a:r>
              <a:rPr lang="en-US">
                <a:ea typeface="Calibri"/>
                <a:cs typeface="Calibri"/>
              </a:rPr>
              <a:t>La méthode de </a:t>
            </a:r>
            <a:r>
              <a:rPr lang="en-US" b="1">
                <a:ea typeface="Calibri"/>
                <a:cs typeface="Calibri"/>
              </a:rPr>
              <a:t>conception centrée sur l'homme </a:t>
            </a:r>
            <a:r>
              <a:rPr lang="en-US">
                <a:ea typeface="Calibri"/>
                <a:cs typeface="Calibri"/>
              </a:rPr>
              <a:t>se penche sur :</a:t>
            </a:r>
          </a:p>
          <a:p>
            <a:pPr marL="342900" indent="-342900">
              <a:lnSpc>
                <a:spcPct val="90000"/>
              </a:lnSpc>
              <a:spcBef>
                <a:spcPts val="1000"/>
              </a:spcBef>
              <a:buFont typeface="Arial"/>
              <a:buChar char="•"/>
            </a:pPr>
            <a:r>
              <a:rPr lang="en-US"/>
              <a:t>Définition du problème</a:t>
            </a:r>
            <a:endParaRPr lang="en-US">
              <a:ea typeface="Calibri"/>
              <a:cs typeface="Calibri"/>
            </a:endParaRPr>
          </a:p>
          <a:p>
            <a:pPr marL="342900" indent="-342900">
              <a:lnSpc>
                <a:spcPct val="90000"/>
              </a:lnSpc>
              <a:spcBef>
                <a:spcPts val="1000"/>
              </a:spcBef>
              <a:buFont typeface="Arial"/>
              <a:buChar char="•"/>
            </a:pPr>
            <a:r>
              <a:rPr lang="en-US"/>
              <a:t>Réflexion critique </a:t>
            </a:r>
            <a:endParaRPr lang="en-US">
              <a:ea typeface="Calibri"/>
              <a:cs typeface="Calibri"/>
            </a:endParaRPr>
          </a:p>
          <a:p>
            <a:pPr marL="342900" indent="-342900">
              <a:lnSpc>
                <a:spcPct val="90000"/>
              </a:lnSpc>
              <a:spcBef>
                <a:spcPts val="1000"/>
              </a:spcBef>
              <a:buFont typeface="Arial"/>
              <a:buChar char="•"/>
            </a:pPr>
            <a:r>
              <a:rPr lang="en-US"/>
              <a:t>Recherche sur le terrain </a:t>
            </a:r>
            <a:endParaRPr lang="en-US">
              <a:ea typeface="Calibri"/>
              <a:cs typeface="Calibri"/>
            </a:endParaRPr>
          </a:p>
          <a:p>
            <a:pPr marL="342900" indent="-342900">
              <a:lnSpc>
                <a:spcPct val="90000"/>
              </a:lnSpc>
              <a:spcBef>
                <a:spcPts val="1000"/>
              </a:spcBef>
              <a:buFont typeface="Arial"/>
              <a:buChar char="•"/>
            </a:pPr>
            <a:r>
              <a:rPr lang="en-US"/>
              <a:t>Prototypage (solutions expérimentales) </a:t>
            </a:r>
            <a:endParaRPr lang="en-US">
              <a:ea typeface="Calibri"/>
              <a:cs typeface="Calibri"/>
            </a:endParaRPr>
          </a:p>
          <a:p>
            <a:pPr marL="342900" indent="-342900">
              <a:lnSpc>
                <a:spcPct val="90000"/>
              </a:lnSpc>
              <a:spcBef>
                <a:spcPts val="1000"/>
              </a:spcBef>
              <a:buFont typeface="Arial"/>
              <a:buChar char="•"/>
            </a:pPr>
            <a:r>
              <a:rPr lang="en-US"/>
              <a:t>Apprentissage </a:t>
            </a:r>
            <a:r>
              <a:rPr lang="en-US" err="1"/>
              <a:t>continu</a:t>
            </a:r>
            <a:endParaRPr lang="en-US">
              <a:ea typeface="Calibri"/>
              <a:cs typeface="Calibri"/>
            </a:endParaRPr>
          </a:p>
          <a:p>
            <a:pPr marL="342900" indent="-342900">
              <a:lnSpc>
                <a:spcPct val="90000"/>
              </a:lnSpc>
              <a:spcBef>
                <a:spcPts val="1000"/>
              </a:spcBef>
              <a:buFont typeface="Arial"/>
              <a:buChar char="•"/>
            </a:pPr>
            <a:endParaRPr lang="en-US">
              <a:ea typeface="Calibri"/>
              <a:cs typeface="Calibri"/>
            </a:endParaRPr>
          </a:p>
          <a:p>
            <a:r>
              <a:rPr lang="en-US"/>
              <a:t>Le rôle qui consiste généralement à effectuer ce travail est connu sous le nom de concepteur </a:t>
            </a:r>
            <a:r>
              <a:rPr lang="en-US" err="1"/>
              <a:t>centré</a:t>
            </a:r>
            <a:r>
              <a:rPr lang="en-US"/>
              <a:t> sur l'humain, praticien HCD, concepteur d'interface utilisateur (UI), concepteur d'expérience utilisateur (UX), ou encore chercheur en conception. </a:t>
            </a:r>
          </a:p>
          <a:p>
            <a:r>
              <a:rPr lang="en-US"/>
              <a:t>Les types de résultats de ce processus que vous connaissez peut-être sont les personas d'utilisateurs, les parcours d'utilisateurs, les prototypes, etc.</a:t>
            </a:r>
            <a:endParaRPr lang="en-US" b="1"/>
          </a:p>
          <a:p>
            <a:endParaRPr lang="en-US" b="1"/>
          </a:p>
          <a:p>
            <a:r>
              <a:rPr lang="en-US" b="1"/>
              <a:t>Bien que ces deux approches semblent très différentes, elles se recoupent en fait et se complètent très bien. Une approche mixte utilisant ces deux méthodes est généralement considérée comme la meilleure, car elle est plus complète et reflète un point de vue plus holistique.  </a:t>
            </a:r>
            <a:endParaRPr lang="en-US" b="1">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44</a:t>
            </a:fld>
            <a:endParaRPr lang="en-US"/>
          </a:p>
        </p:txBody>
      </p:sp>
    </p:spTree>
    <p:extLst>
      <p:ext uri="{BB962C8B-B14F-4D97-AF65-F5344CB8AC3E}">
        <p14:creationId xmlns:p14="http://schemas.microsoft.com/office/powerpoint/2010/main" val="2678550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Il </a:t>
            </a:r>
            <a:r>
              <a:rPr lang="en-US" err="1"/>
              <a:t>s'agit</a:t>
            </a:r>
            <a:r>
              <a:rPr lang="en-US"/>
              <a:t> d'un </a:t>
            </a:r>
            <a:r>
              <a:rPr lang="en-US" err="1"/>
              <a:t>projet</a:t>
            </a:r>
            <a:r>
              <a:rPr lang="en-US"/>
              <a:t> </a:t>
            </a:r>
            <a:r>
              <a:rPr lang="en-US" err="1"/>
              <a:t>spécifique</a:t>
            </a:r>
            <a:r>
              <a:rPr lang="en-US"/>
              <a:t> </a:t>
            </a:r>
            <a:r>
              <a:rPr lang="en-US" err="1"/>
              <a:t>lié</a:t>
            </a:r>
            <a:r>
              <a:rPr lang="en-US"/>
              <a:t> au type de </a:t>
            </a:r>
            <a:r>
              <a:rPr lang="en-US" err="1"/>
              <a:t>projets</a:t>
            </a:r>
            <a:r>
              <a:rPr lang="en-US"/>
              <a:t> de mise </a:t>
            </a:r>
            <a:r>
              <a:rPr lang="en-US" err="1"/>
              <a:t>en</a:t>
            </a:r>
            <a:r>
              <a:rPr lang="en-US"/>
              <a:t> </a:t>
            </a:r>
            <a:r>
              <a:rPr lang="en-US" err="1"/>
              <a:t>œuvre</a:t>
            </a:r>
            <a:r>
              <a:rPr lang="en-US"/>
              <a:t> de la </a:t>
            </a:r>
            <a:r>
              <a:rPr lang="en-US" err="1"/>
              <a:t>santé</a:t>
            </a:r>
            <a:r>
              <a:rPr lang="en-US"/>
              <a:t> numérique que </a:t>
            </a:r>
            <a:r>
              <a:rPr lang="en-US" err="1"/>
              <a:t>vous</a:t>
            </a:r>
            <a:r>
              <a:rPr lang="en-US"/>
              <a:t> </a:t>
            </a:r>
            <a:r>
              <a:rPr lang="en-US" err="1"/>
              <a:t>gérez</a:t>
            </a:r>
            <a:r>
              <a:rPr lang="en-US"/>
              <a:t>.</a:t>
            </a:r>
          </a:p>
          <a:p>
            <a:pPr marL="285750" indent="-285750">
              <a:lnSpc>
                <a:spcPct val="90000"/>
              </a:lnSpc>
              <a:spcBef>
                <a:spcPts val="1000"/>
              </a:spcBef>
              <a:buFont typeface="Arial"/>
              <a:buChar char="•"/>
            </a:pPr>
            <a:r>
              <a:rPr lang="en-US"/>
              <a:t>La </a:t>
            </a:r>
            <a:r>
              <a:rPr lang="en-US" err="1"/>
              <a:t>définition</a:t>
            </a:r>
            <a:r>
              <a:rPr lang="en-US"/>
              <a:t> de la </a:t>
            </a:r>
            <a:r>
              <a:rPr lang="en-US" err="1"/>
              <a:t>réussite</a:t>
            </a:r>
            <a:r>
              <a:rPr lang="en-US"/>
              <a:t> sera </a:t>
            </a:r>
            <a:r>
              <a:rPr lang="en-US" err="1"/>
              <a:t>différente</a:t>
            </a:r>
            <a:r>
              <a:rPr lang="en-US"/>
              <a:t> </a:t>
            </a:r>
            <a:r>
              <a:rPr lang="en-US" err="1"/>
              <a:t>selon</a:t>
            </a:r>
            <a:r>
              <a:rPr lang="en-US"/>
              <a:t> </a:t>
            </a:r>
            <a:r>
              <a:rPr lang="en-US" err="1"/>
              <a:t>qu'il</a:t>
            </a:r>
            <a:r>
              <a:rPr lang="en-US"/>
              <a:t> </a:t>
            </a:r>
            <a:r>
              <a:rPr lang="en-US" err="1"/>
              <a:t>s'agit</a:t>
            </a:r>
            <a:r>
              <a:rPr lang="en-US"/>
              <a:t> </a:t>
            </a:r>
            <a:r>
              <a:rPr lang="en-US" err="1"/>
              <a:t>d'une</a:t>
            </a:r>
            <a:r>
              <a:rPr lang="en-US"/>
              <a:t> </a:t>
            </a:r>
            <a:r>
              <a:rPr lang="en-US" err="1"/>
              <a:t>preuve</a:t>
            </a:r>
            <a:r>
              <a:rPr lang="en-US"/>
              <a:t> de concept, d'un </a:t>
            </a:r>
            <a:r>
              <a:rPr lang="en-US" err="1"/>
              <a:t>projet</a:t>
            </a:r>
            <a:r>
              <a:rPr lang="en-US"/>
              <a:t> </a:t>
            </a:r>
            <a:r>
              <a:rPr lang="en-US" err="1"/>
              <a:t>pilote</a:t>
            </a:r>
            <a:r>
              <a:rPr lang="en-US"/>
              <a:t> </a:t>
            </a:r>
            <a:r>
              <a:rPr lang="en-US" err="1"/>
              <a:t>ou</a:t>
            </a:r>
            <a:r>
              <a:rPr lang="en-US"/>
              <a:t> </a:t>
            </a:r>
            <a:r>
              <a:rPr lang="en-US" err="1"/>
              <a:t>d'une</a:t>
            </a:r>
            <a:r>
              <a:rPr lang="en-US"/>
              <a:t> intervention </a:t>
            </a:r>
            <a:r>
              <a:rPr lang="en-US" err="1"/>
              <a:t>visant</a:t>
            </a:r>
            <a:r>
              <a:rPr lang="en-US"/>
              <a:t> à modifier la </a:t>
            </a:r>
            <a:r>
              <a:rPr lang="en-US" err="1"/>
              <a:t>santé</a:t>
            </a:r>
            <a:r>
              <a:rPr lang="en-US"/>
              <a:t>.</a:t>
            </a:r>
            <a:endParaRPr lang="en-US">
              <a:ea typeface="Calibri"/>
              <a:cs typeface="Calibri"/>
            </a:endParaRPr>
          </a:p>
          <a:p>
            <a:pPr lvl="1">
              <a:lnSpc>
                <a:spcPct val="90000"/>
              </a:lnSpc>
              <a:spcBef>
                <a:spcPts val="500"/>
              </a:spcBef>
              <a:buFont typeface="Arial"/>
              <a:buChar char="•"/>
            </a:pPr>
            <a:r>
              <a:rPr lang="en-US" err="1"/>
              <a:t>Preuve</a:t>
            </a:r>
            <a:r>
              <a:rPr lang="en-US"/>
              <a:t> de concept : </a:t>
            </a:r>
            <a:r>
              <a:rPr lang="en-US" err="1"/>
              <a:t>suffisamment</a:t>
            </a:r>
            <a:r>
              <a:rPr lang="en-US"/>
              <a:t> de données </a:t>
            </a:r>
            <a:r>
              <a:rPr lang="en-US" err="1"/>
              <a:t>provenant</a:t>
            </a:r>
            <a:r>
              <a:rPr lang="en-US"/>
              <a:t> des </a:t>
            </a:r>
            <a:r>
              <a:rPr lang="en-US" err="1"/>
              <a:t>essais</a:t>
            </a:r>
            <a:r>
              <a:rPr lang="en-US"/>
              <a:t> sur le terrain pour </a:t>
            </a:r>
            <a:r>
              <a:rPr lang="en-US" err="1"/>
              <a:t>évaluer</a:t>
            </a:r>
            <a:r>
              <a:rPr lang="en-US"/>
              <a:t> que la </a:t>
            </a:r>
            <a:r>
              <a:rPr lang="en-US" err="1"/>
              <a:t>technologie</a:t>
            </a:r>
            <a:r>
              <a:rPr lang="en-US"/>
              <a:t> portable </a:t>
            </a:r>
            <a:r>
              <a:rPr lang="en-US" err="1"/>
              <a:t>est</a:t>
            </a:r>
            <a:r>
              <a:rPr lang="en-US"/>
              <a:t> pratique à </a:t>
            </a:r>
            <a:r>
              <a:rPr lang="en-US" err="1"/>
              <a:t>utiliser</a:t>
            </a:r>
            <a:r>
              <a:rPr lang="en-US"/>
              <a:t> sur le terrain (</a:t>
            </a:r>
            <a:r>
              <a:rPr lang="en-US" err="1"/>
              <a:t>transfert</a:t>
            </a:r>
            <a:r>
              <a:rPr lang="en-US"/>
              <a:t> facile des données, </a:t>
            </a:r>
            <a:r>
              <a:rPr lang="en-US" err="1"/>
              <a:t>suffisamment</a:t>
            </a:r>
            <a:r>
              <a:rPr lang="en-US"/>
              <a:t> </a:t>
            </a:r>
            <a:r>
              <a:rPr lang="en-US" err="1"/>
              <a:t>robuste</a:t>
            </a:r>
            <a:r>
              <a:rPr lang="en-US"/>
              <a:t> pour que les gens la portent).</a:t>
            </a:r>
            <a:endParaRPr lang="en-US">
              <a:ea typeface="Calibri"/>
              <a:cs typeface="Calibri"/>
            </a:endParaRPr>
          </a:p>
          <a:p>
            <a:pPr lvl="1">
              <a:lnSpc>
                <a:spcPct val="90000"/>
              </a:lnSpc>
              <a:spcBef>
                <a:spcPts val="500"/>
              </a:spcBef>
              <a:buFont typeface="Arial"/>
              <a:buChar char="•"/>
            </a:pPr>
            <a:r>
              <a:rPr lang="en-US" err="1"/>
              <a:t>Preuve</a:t>
            </a:r>
            <a:r>
              <a:rPr lang="en-US"/>
              <a:t> de concept : données issues </a:t>
            </a:r>
            <a:r>
              <a:rPr lang="en-US" err="1"/>
              <a:t>d'essais</a:t>
            </a:r>
            <a:r>
              <a:rPr lang="en-US"/>
              <a:t> sur le terrain </a:t>
            </a:r>
            <a:r>
              <a:rPr lang="en-US" err="1"/>
              <a:t>visant</a:t>
            </a:r>
            <a:r>
              <a:rPr lang="en-US"/>
              <a:t> à </a:t>
            </a:r>
            <a:r>
              <a:rPr lang="en-US" err="1"/>
              <a:t>déterminer</a:t>
            </a:r>
            <a:r>
              <a:rPr lang="en-US"/>
              <a:t> </a:t>
            </a:r>
            <a:r>
              <a:rPr lang="en-US" err="1"/>
              <a:t>si</a:t>
            </a:r>
            <a:r>
              <a:rPr lang="en-US"/>
              <a:t> </a:t>
            </a:r>
            <a:r>
              <a:rPr lang="en-US" err="1"/>
              <a:t>une</a:t>
            </a:r>
            <a:r>
              <a:rPr lang="en-US"/>
              <a:t> </a:t>
            </a:r>
            <a:r>
              <a:rPr lang="en-US" err="1"/>
              <a:t>plateforme</a:t>
            </a:r>
            <a:r>
              <a:rPr lang="en-US"/>
              <a:t> numérique </a:t>
            </a:r>
            <a:r>
              <a:rPr lang="en-US" err="1"/>
              <a:t>innovante</a:t>
            </a:r>
            <a:r>
              <a:rPr lang="en-US"/>
              <a:t> </a:t>
            </a:r>
            <a:r>
              <a:rPr lang="en-US" err="1"/>
              <a:t>peut</a:t>
            </a:r>
            <a:r>
              <a:rPr lang="en-US"/>
              <a:t> </a:t>
            </a:r>
            <a:r>
              <a:rPr lang="en-US" err="1"/>
              <a:t>surmonter</a:t>
            </a:r>
            <a:r>
              <a:rPr lang="en-US"/>
              <a:t> les </a:t>
            </a:r>
            <a:r>
              <a:rPr lang="en-US" err="1"/>
              <a:t>problèmes</a:t>
            </a:r>
            <a:r>
              <a:rPr lang="en-US"/>
              <a:t> </a:t>
            </a:r>
            <a:r>
              <a:rPr lang="en-US" err="1"/>
              <a:t>d'alimentation</a:t>
            </a:r>
            <a:r>
              <a:rPr lang="en-US"/>
              <a:t> et de </a:t>
            </a:r>
            <a:r>
              <a:rPr lang="en-US" err="1"/>
              <a:t>connectivité</a:t>
            </a:r>
            <a:r>
              <a:rPr lang="en-US"/>
              <a:t> dans les </a:t>
            </a:r>
            <a:r>
              <a:rPr lang="en-US" err="1"/>
              <a:t>environnements</a:t>
            </a:r>
            <a:r>
              <a:rPr lang="en-US"/>
              <a:t> du dernier </a:t>
            </a:r>
            <a:r>
              <a:rPr lang="en-US" err="1"/>
              <a:t>kilomètre</a:t>
            </a:r>
            <a:r>
              <a:rPr lang="en-US"/>
              <a:t>.  </a:t>
            </a:r>
            <a:endParaRPr lang="en-US">
              <a:ea typeface="Calibri"/>
              <a:cs typeface="Calibri"/>
            </a:endParaRPr>
          </a:p>
          <a:p>
            <a:pPr lvl="1">
              <a:lnSpc>
                <a:spcPct val="90000"/>
              </a:lnSpc>
              <a:spcBef>
                <a:spcPts val="500"/>
              </a:spcBef>
              <a:buFont typeface="Arial"/>
              <a:buChar char="•"/>
            </a:pPr>
            <a:r>
              <a:rPr lang="en-US" err="1"/>
              <a:t>Pilote</a:t>
            </a:r>
            <a:r>
              <a:rPr lang="en-US"/>
              <a:t> : mise </a:t>
            </a:r>
            <a:r>
              <a:rPr lang="en-US" err="1"/>
              <a:t>en</a:t>
            </a:r>
            <a:r>
              <a:rPr lang="en-US"/>
              <a:t> </a:t>
            </a:r>
            <a:r>
              <a:rPr lang="en-US" err="1"/>
              <a:t>œuvre</a:t>
            </a:r>
            <a:r>
              <a:rPr lang="en-US"/>
              <a:t> d'un </a:t>
            </a:r>
            <a:r>
              <a:rPr lang="en-US" err="1"/>
              <a:t>système</a:t>
            </a:r>
            <a:r>
              <a:rPr lang="en-US"/>
              <a:t> au sein d'un agent de </a:t>
            </a:r>
            <a:r>
              <a:rPr lang="en-US" err="1"/>
              <a:t>santé</a:t>
            </a:r>
            <a:r>
              <a:rPr lang="en-US"/>
              <a:t> </a:t>
            </a:r>
            <a:r>
              <a:rPr lang="en-US" err="1"/>
              <a:t>communautaire</a:t>
            </a:r>
            <a:r>
              <a:rPr lang="en-US"/>
              <a:t> dans un </a:t>
            </a:r>
            <a:r>
              <a:rPr lang="en-US" err="1"/>
              <a:t>contexte</a:t>
            </a:r>
            <a:r>
              <a:rPr lang="en-US"/>
              <a:t> </a:t>
            </a:r>
            <a:r>
              <a:rPr lang="en-US" err="1"/>
              <a:t>spécifique</a:t>
            </a:r>
            <a:r>
              <a:rPr lang="en-US"/>
              <a:t> </a:t>
            </a:r>
            <a:r>
              <a:rPr lang="en-US" err="1"/>
              <a:t>afin</a:t>
            </a:r>
            <a:r>
              <a:rPr lang="en-US"/>
              <a:t> de </a:t>
            </a:r>
            <a:r>
              <a:rPr lang="en-US" err="1"/>
              <a:t>recueillir</a:t>
            </a:r>
            <a:r>
              <a:rPr lang="en-US"/>
              <a:t> des </a:t>
            </a:r>
            <a:r>
              <a:rPr lang="en-US" err="1"/>
              <a:t>informations</a:t>
            </a:r>
            <a:r>
              <a:rPr lang="en-US"/>
              <a:t> </a:t>
            </a:r>
            <a:r>
              <a:rPr lang="en-US" err="1"/>
              <a:t>permettant</a:t>
            </a:r>
            <a:r>
              <a:rPr lang="en-US"/>
              <a:t> </a:t>
            </a:r>
            <a:r>
              <a:rPr lang="en-US" err="1"/>
              <a:t>d'affiner</a:t>
            </a:r>
            <a:r>
              <a:rPr lang="en-US"/>
              <a:t> le </a:t>
            </a:r>
            <a:r>
              <a:rPr lang="en-US" err="1"/>
              <a:t>modèle</a:t>
            </a:r>
            <a:r>
              <a:rPr lang="en-US"/>
              <a:t> de mise </a:t>
            </a:r>
            <a:r>
              <a:rPr lang="en-US" err="1"/>
              <a:t>en</a:t>
            </a:r>
            <a:r>
              <a:rPr lang="en-US"/>
              <a:t> </a:t>
            </a:r>
            <a:r>
              <a:rPr lang="en-US" err="1"/>
              <a:t>œuvre</a:t>
            </a:r>
            <a:r>
              <a:rPr lang="en-US"/>
              <a:t> </a:t>
            </a:r>
            <a:r>
              <a:rPr lang="en-US" err="1"/>
              <a:t>en</a:t>
            </a:r>
            <a:r>
              <a:rPr lang="en-US"/>
              <a:t> </a:t>
            </a:r>
            <a:r>
              <a:rPr lang="en-US" err="1"/>
              <a:t>vue</a:t>
            </a:r>
            <a:r>
              <a:rPr lang="en-US"/>
              <a:t> d'un </a:t>
            </a:r>
            <a:r>
              <a:rPr lang="en-US" err="1"/>
              <a:t>déploiement</a:t>
            </a:r>
            <a:r>
              <a:rPr lang="en-US"/>
              <a:t> plus large du </a:t>
            </a:r>
            <a:r>
              <a:rPr lang="en-US" err="1"/>
              <a:t>système</a:t>
            </a:r>
            <a:r>
              <a:rPr lang="en-US"/>
              <a:t>.</a:t>
            </a:r>
            <a:endParaRPr lang="en-US">
              <a:ea typeface="Calibri"/>
              <a:cs typeface="Calibri"/>
            </a:endParaRPr>
          </a:p>
          <a:p>
            <a:pPr lvl="1">
              <a:lnSpc>
                <a:spcPct val="90000"/>
              </a:lnSpc>
              <a:spcBef>
                <a:spcPts val="500"/>
              </a:spcBef>
              <a:buFont typeface="Arial"/>
              <a:buChar char="•"/>
            </a:pPr>
            <a:r>
              <a:rPr lang="en-US" err="1"/>
              <a:t>Changement</a:t>
            </a:r>
            <a:r>
              <a:rPr lang="en-US"/>
              <a:t> dans le </a:t>
            </a:r>
            <a:r>
              <a:rPr lang="en-US" err="1"/>
              <a:t>domaine</a:t>
            </a:r>
            <a:r>
              <a:rPr lang="en-US"/>
              <a:t> de la </a:t>
            </a:r>
            <a:r>
              <a:rPr lang="en-US" err="1"/>
              <a:t>santé</a:t>
            </a:r>
            <a:r>
              <a:rPr lang="en-US"/>
              <a:t> : Augmentation de </a:t>
            </a:r>
            <a:r>
              <a:rPr lang="en-US" err="1"/>
              <a:t>l'incidence</a:t>
            </a:r>
            <a:r>
              <a:rPr lang="en-US"/>
              <a:t> de </a:t>
            </a:r>
            <a:r>
              <a:rPr lang="en-US" err="1"/>
              <a:t>l'identification</a:t>
            </a:r>
            <a:r>
              <a:rPr lang="en-US"/>
              <a:t> et de </a:t>
            </a:r>
            <a:r>
              <a:rPr lang="en-US" err="1"/>
              <a:t>l'orientation</a:t>
            </a:r>
            <a:r>
              <a:rPr lang="en-US"/>
              <a:t> des patients </a:t>
            </a:r>
            <a:r>
              <a:rPr lang="en-US" err="1"/>
              <a:t>tuberculeux</a:t>
            </a:r>
            <a:r>
              <a:rPr lang="en-US"/>
              <a:t> </a:t>
            </a:r>
            <a:r>
              <a:rPr lang="en-US" err="1"/>
              <a:t>vers</a:t>
            </a:r>
            <a:r>
              <a:rPr lang="en-US"/>
              <a:t> les </a:t>
            </a:r>
            <a:r>
              <a:rPr lang="en-US" err="1"/>
              <a:t>établissements</a:t>
            </a:r>
            <a:r>
              <a:rPr lang="en-US"/>
              <a:t> de </a:t>
            </a:r>
            <a:r>
              <a:rPr lang="en-US" err="1"/>
              <a:t>santé</a:t>
            </a:r>
            <a:r>
              <a:rPr lang="en-US"/>
              <a:t> au </a:t>
            </a:r>
            <a:r>
              <a:rPr lang="en-US" err="1"/>
              <a:t>niveau</a:t>
            </a:r>
            <a:r>
              <a:rPr lang="en-US"/>
              <a:t> du district pour le </a:t>
            </a:r>
            <a:r>
              <a:rPr lang="en-US" err="1"/>
              <a:t>dépistage</a:t>
            </a:r>
            <a:r>
              <a:rPr lang="en-US"/>
              <a:t> et le </a:t>
            </a:r>
            <a:r>
              <a:rPr lang="en-US" err="1"/>
              <a:t>traitement</a:t>
            </a:r>
            <a:r>
              <a:rPr lang="en-US"/>
              <a:t> de la MDR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45</a:t>
            </a:fld>
            <a:endParaRPr lang="en-US"/>
          </a:p>
        </p:txBody>
      </p:sp>
    </p:spTree>
    <p:extLst>
      <p:ext uri="{BB962C8B-B14F-4D97-AF65-F5344CB8AC3E}">
        <p14:creationId xmlns:p14="http://schemas.microsoft.com/office/powerpoint/2010/main" val="3176643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Que documenter?</a:t>
            </a:r>
          </a:p>
        </p:txBody>
      </p:sp>
      <p:sp>
        <p:nvSpPr>
          <p:cNvPr id="4" name="Slide Number Placeholder 3"/>
          <p:cNvSpPr>
            <a:spLocks noGrp="1"/>
          </p:cNvSpPr>
          <p:nvPr>
            <p:ph type="sldNum" sz="quarter" idx="5"/>
          </p:nvPr>
        </p:nvSpPr>
        <p:spPr/>
        <p:txBody>
          <a:bodyPr/>
          <a:lstStyle/>
          <a:p>
            <a:fld id="{9849DCBC-DFCA-487B-B72A-B955BEF0A77F}" type="slidenum">
              <a:rPr lang="en-US" smtClean="0"/>
              <a:t>48</a:t>
            </a:fld>
            <a:endParaRPr lang="en-US"/>
          </a:p>
        </p:txBody>
      </p:sp>
    </p:spTree>
    <p:extLst>
      <p:ext uri="{BB962C8B-B14F-4D97-AF65-F5344CB8AC3E}">
        <p14:creationId xmlns:p14="http://schemas.microsoft.com/office/powerpoint/2010/main" val="3041836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 modèle de plan de projet / charte de projet est utilisé pour élaborer la charte de projet au cours de la phase d'initiation du document et est généralement de haut niveau car les connaissances sont limitées à ce stade. Plus tard, au cours de la phase de planification, le même modèle peut être utilisé pour élaborer un plan de projet plus détaillé à mesure que l'on dispose de plus d'informations. </a:t>
            </a: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50</a:t>
            </a:fld>
            <a:endParaRPr lang="en-US"/>
          </a:p>
        </p:txBody>
      </p:sp>
    </p:spTree>
    <p:extLst>
      <p:ext uri="{BB962C8B-B14F-4D97-AF65-F5344CB8AC3E}">
        <p14:creationId xmlns:p14="http://schemas.microsoft.com/office/powerpoint/2010/main" val="2073754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Le champ d'application du projet est clairement défini : le lecteur peut facilement comprendre quel produit, service ou résultat sera fourni par le projet et quelles activités de haut niveau seront réalisées.</a:t>
            </a:r>
          </a:p>
          <a:p>
            <a:pPr marL="171450" indent="-171450">
              <a:buFont typeface="Arial"/>
              <a:buChar char="•"/>
            </a:pPr>
            <a:r>
              <a:rPr lang="en-US"/>
              <a:t>Le calendrier du projet est clair et les produits à livrer sont répartis sur toute la durée du projet, selon une approche par étapes composée de points de décision.</a:t>
            </a:r>
            <a:endParaRPr lang="en-US">
              <a:cs typeface="Calibri"/>
            </a:endParaRPr>
          </a:p>
          <a:p>
            <a:pPr marL="171450" indent="-171450">
              <a:buFont typeface="Arial"/>
              <a:buChar char="•"/>
            </a:pPr>
            <a:r>
              <a:rPr lang="en-US"/>
              <a:t>Les risques stratégiques sont identifiés et évalués.</a:t>
            </a:r>
            <a:endParaRPr lang="en-US">
              <a:cs typeface="Calibri"/>
            </a:endParaRPr>
          </a:p>
          <a:p>
            <a:pPr marL="171450" indent="-171450">
              <a:buFont typeface="Arial"/>
              <a:buChar char="•"/>
            </a:pPr>
            <a:r>
              <a:rPr lang="en-US"/>
              <a:t>Définir un processus de gouvernance pour approuver la portée et le plan initiaux du projet, pour aider à résoudre les problèmes le cas échéant, pour approuver les changements apportés au projet (portée, artefacts, budget, calendrier) et pour examiner les produits livrables.</a:t>
            </a:r>
            <a:endParaRPr lang="en-US">
              <a:cs typeface="Calibri"/>
            </a:endParaRPr>
          </a:p>
          <a:p>
            <a:pPr marL="171450" indent="-171450">
              <a:buFont typeface="Arial"/>
              <a:buChar char="•"/>
            </a:pPr>
            <a:r>
              <a:rPr lang="en-US"/>
              <a:t>Les rôles et les responsabilités du projet sont définis et attribués à des personnes ou à des groupes.</a:t>
            </a:r>
            <a:endParaRPr lang="en-US">
              <a:cs typeface="Calibri"/>
            </a:endParaRPr>
          </a:p>
          <a:p>
            <a:pPr marL="171450" indent="-171450">
              <a:buFont typeface="Arial"/>
              <a:buChar char="•"/>
            </a:pPr>
            <a:r>
              <a:rPr lang="en-US"/>
              <a:t>Les relations d'autorité entre les membres de l'équipe et les organisations sont clairement présentées</a:t>
            </a:r>
            <a:endParaRPr lang="en-US">
              <a:cs typeface="Calibri"/>
            </a:endParaRPr>
          </a:p>
          <a:p>
            <a:pPr marL="171450" indent="-171450">
              <a:buFont typeface="Arial"/>
              <a:buChar char="•"/>
            </a:pPr>
            <a:r>
              <a:rPr lang="en-US"/>
              <a:t>Avant d'entamer la phase de conception et de développement, s'assurer que la charte de projet/le plan de projet a reçu les signatures appropriées des principaux responsables (par exemple, le gouvernement, les responsables de la mise en œuvre et/ou les commanditaires).</a:t>
            </a:r>
            <a:endParaRPr lang="en-US">
              <a:cs typeface="Calibri"/>
            </a:endParaRPr>
          </a:p>
          <a:p>
            <a:pPr marL="171450" indent="-171450">
              <a:buFont typeface="Arial"/>
              <a:buChar char="•"/>
            </a:pPr>
            <a:r>
              <a:rPr lang="en-US"/>
              <a:t>Si des changements majeurs sont apportés à ce document, veuillez mettre à jour le numéro de version et vous assurer que les principales parties prenantes approuvent la nouvelle version.</a:t>
            </a:r>
            <a:endParaRPr lang="en-US">
              <a:cs typeface="Calibri"/>
            </a:endParaRPr>
          </a:p>
          <a:p>
            <a:r>
              <a:rPr lang="en-US"/>
              <a:t> </a:t>
            </a:r>
            <a:endParaRPr lang="en-US">
              <a:cs typeface="Calibri"/>
            </a:endParaRPr>
          </a:p>
          <a:p>
            <a:pPr>
              <a:lnSpc>
                <a:spcPct val="90000"/>
              </a:lnSpc>
              <a:spcBef>
                <a:spcPts val="1000"/>
              </a:spcBef>
            </a:pPr>
            <a:endParaRPr lang="en-US">
              <a:ea typeface="Calibri" panose="020F0502020204030204"/>
              <a:cs typeface="Calibri" panose="020F0502020204030204"/>
            </a:endParaRPr>
          </a:p>
          <a:p>
            <a:pPr marL="285750" indent="-285750">
              <a:lnSpc>
                <a:spcPct val="90000"/>
              </a:lnSpc>
              <a:spcBef>
                <a:spcPts val="1000"/>
              </a:spcBef>
              <a:buFont typeface="Wingdings,Sans-Serif"/>
              <a:buChar char="q"/>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51</a:t>
            </a:fld>
            <a:endParaRPr lang="en-US"/>
          </a:p>
        </p:txBody>
      </p:sp>
    </p:spTree>
    <p:extLst>
      <p:ext uri="{BB962C8B-B14F-4D97-AF65-F5344CB8AC3E}">
        <p14:creationId xmlns:p14="http://schemas.microsoft.com/office/powerpoint/2010/main" val="3072282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i="1"/>
              <a:t>L'agence nationale de santé numérique de la République démocratique du Congo (RDC) prévoit d'introduire un nouveau système de dossier médical électronique (DME) pour remplacer le système papier existant utilisé dans tout le pays. Le système sera utilisé sur le lieu de soins dans les cliniques ambulatoires et prénatales....</a:t>
            </a:r>
            <a:endParaRPr lang="en-US" i="1">
              <a:cs typeface="Calibri"/>
            </a:endParaRPr>
          </a:p>
          <a:p>
            <a:pPr>
              <a:lnSpc>
                <a:spcPct val="90000"/>
              </a:lnSpc>
              <a:spcBef>
                <a:spcPts val="1000"/>
              </a:spcBef>
            </a:pPr>
            <a:endParaRPr lang="en-US" i="1"/>
          </a:p>
          <a:p>
            <a:pPr>
              <a:lnSpc>
                <a:spcPct val="90000"/>
              </a:lnSpc>
              <a:spcBef>
                <a:spcPts val="1000"/>
              </a:spcBef>
            </a:pPr>
            <a:r>
              <a:rPr lang="en-US" i="1"/>
              <a:t>Avant de le mettre en œuvre dans tous les établissements de santé, ils souhaitent mener une phase pilote dans quelques centres de santé très fréquentés : un urbain, deux périurbains et trois ruraux. L'objectif est de s'assurer que le système de DME fonctionne efficacement, qu'il répond aux besoins des prestataires de soins de santé et qu'il améliore les soins aux patients. </a:t>
            </a:r>
            <a:endParaRPr lang="en-US" i="1">
              <a:cs typeface="Calibri"/>
            </a:endParaRPr>
          </a:p>
          <a:p>
            <a:pPr>
              <a:lnSpc>
                <a:spcPct val="90000"/>
              </a:lnSpc>
              <a:spcBef>
                <a:spcPts val="1000"/>
              </a:spcBef>
            </a:pPr>
            <a:endParaRPr lang="en-US" i="1"/>
          </a:p>
          <a:p>
            <a:pPr>
              <a:lnSpc>
                <a:spcPct val="90000"/>
              </a:lnSpc>
              <a:spcBef>
                <a:spcPts val="1000"/>
              </a:spcBef>
            </a:pPr>
            <a:r>
              <a:rPr lang="en-US" i="1"/>
              <a:t>Les centres urbains et périurbains disposent d'un personnel informatique chargé d'utiliser et de soutenir un autre système utilisé pour la communication des données agrégées. Ces systèmes sont utilisés par le gestionnaire de données dans une pièce de chaque établissement.</a:t>
            </a:r>
            <a:endParaRPr lang="en-US" i="1">
              <a:cs typeface="Calibri" panose="020F0502020204030204"/>
            </a:endParaRPr>
          </a:p>
          <a:p>
            <a:pPr>
              <a:lnSpc>
                <a:spcPct val="90000"/>
              </a:lnSpc>
              <a:spcBef>
                <a:spcPts val="1000"/>
              </a:spcBef>
            </a:pPr>
            <a:endParaRPr lang="en-US" i="1">
              <a:cs typeface="Calibri" panose="020F0502020204030204"/>
            </a:endParaRPr>
          </a:p>
          <a:p>
            <a:pPr>
              <a:lnSpc>
                <a:spcPct val="90000"/>
              </a:lnSpc>
              <a:spcBef>
                <a:spcPts val="1000"/>
              </a:spcBef>
            </a:pPr>
            <a:r>
              <a:rPr lang="en-US" i="1">
                <a:cs typeface="Calibri" panose="020F0502020204030204"/>
              </a:rPr>
              <a:t>Les quatre rôles qui seront utilisés tout au long de l'étude de cas sont présentés ci-dessous (plus de détails sur chaque rôle sur les fiches de rôle) :</a:t>
            </a:r>
          </a:p>
          <a:p>
            <a:pPr marL="228600" indent="-228600">
              <a:lnSpc>
                <a:spcPct val="90000"/>
              </a:lnSpc>
              <a:spcBef>
                <a:spcPts val="1000"/>
              </a:spcBef>
              <a:buFont typeface="Arial"/>
              <a:buChar char="•"/>
            </a:pPr>
            <a:endParaRPr lang="en-US" i="1"/>
          </a:p>
          <a:p>
            <a:pPr marL="285750" indent="-285750">
              <a:lnSpc>
                <a:spcPct val="90000"/>
              </a:lnSpc>
              <a:spcBef>
                <a:spcPts val="1000"/>
              </a:spcBef>
              <a:buFont typeface="Arial"/>
              <a:buChar char="•"/>
            </a:pPr>
            <a:r>
              <a:rPr lang="en-US" i="1"/>
              <a:t>L'</a:t>
            </a:r>
            <a:r>
              <a:rPr lang="en-US" b="1" i="1"/>
              <a:t>infirmière </a:t>
            </a:r>
            <a:r>
              <a:rPr lang="en-US" i="1"/>
              <a:t>représente le personnel de santé de première ligne qui utilisera quotidiennement le système de DME.</a:t>
            </a:r>
            <a:endParaRPr lang="en-US">
              <a:cs typeface="Calibri" panose="020F0502020204030204"/>
            </a:endParaRPr>
          </a:p>
          <a:p>
            <a:pPr marL="285750" indent="-285750">
              <a:lnSpc>
                <a:spcPct val="90000"/>
              </a:lnSpc>
              <a:spcBef>
                <a:spcPts val="1000"/>
              </a:spcBef>
              <a:buFont typeface="Arial"/>
              <a:buChar char="•"/>
            </a:pPr>
            <a:r>
              <a:rPr lang="en-US" i="1"/>
              <a:t>Le </a:t>
            </a:r>
            <a:r>
              <a:rPr lang="en-US" b="1" i="1"/>
              <a:t>représentant de la société de développement de logiciels </a:t>
            </a:r>
            <a:r>
              <a:rPr lang="en-US" i="1"/>
              <a:t>assure l'alignement entre les aspects techniques du logiciel et les exigences des utilisateurs.</a:t>
            </a:r>
            <a:endParaRPr lang="en-US">
              <a:cs typeface="Calibri" panose="020F0502020204030204"/>
            </a:endParaRPr>
          </a:p>
          <a:p>
            <a:pPr marL="285750" indent="-285750">
              <a:lnSpc>
                <a:spcPct val="90000"/>
              </a:lnSpc>
              <a:spcBef>
                <a:spcPts val="1000"/>
              </a:spcBef>
              <a:buFont typeface="Arial"/>
              <a:buChar char="•"/>
            </a:pPr>
            <a:r>
              <a:rPr lang="en-US" i="1"/>
              <a:t>Le </a:t>
            </a:r>
            <a:r>
              <a:rPr lang="en-US" b="1" i="1"/>
              <a:t>représentant du gouvernement </a:t>
            </a:r>
            <a:r>
              <a:rPr lang="en-US" i="1"/>
              <a:t>examine les implications politiques, le financement et la gouvernance globale de l'activité.</a:t>
            </a:r>
            <a:endParaRPr lang="en-US">
              <a:cs typeface="Calibri" panose="020F0502020204030204"/>
            </a:endParaRPr>
          </a:p>
          <a:p>
            <a:pPr marL="285750" indent="-285750">
              <a:lnSpc>
                <a:spcPct val="90000"/>
              </a:lnSpc>
              <a:spcBef>
                <a:spcPts val="1000"/>
              </a:spcBef>
              <a:buFont typeface="Arial"/>
              <a:buChar char="•"/>
            </a:pPr>
            <a:r>
              <a:rPr lang="en-US" i="1"/>
              <a:t>Le </a:t>
            </a:r>
            <a:r>
              <a:rPr lang="en-US" b="1" i="1"/>
              <a:t>gestionnaire de projet </a:t>
            </a:r>
            <a:r>
              <a:rPr lang="en-US" i="1"/>
              <a:t>coordonne les efforts, gère les délais et fait le lien entre les aspects techniques et opérationnels du projet.</a:t>
            </a:r>
            <a:endParaRPr lang="en-US">
              <a:cs typeface="Calibri" panose="020F0502020204030204"/>
            </a:endParaRPr>
          </a:p>
          <a:p>
            <a:pPr marL="228600">
              <a:lnSpc>
                <a:spcPct val="90000"/>
              </a:lnSpc>
              <a:spcBef>
                <a:spcPts val="1000"/>
              </a:spcBef>
            </a:pPr>
            <a:endParaRPr lang="en-US" i="1"/>
          </a:p>
          <a:p>
            <a:pPr marL="228600">
              <a:lnSpc>
                <a:spcPct val="90000"/>
              </a:lnSpc>
              <a:spcBef>
                <a:spcPts val="1000"/>
              </a:spcBef>
            </a:pPr>
            <a:r>
              <a:rPr lang="en-US" i="1"/>
              <a:t>Le succès du projet pilote de DME dépend d'une collaboration efficace entre ces rôles. Ces quatre rôles doivent travailler ensemble pour définir les critères de réussite et les structures de gouvernance pour la phase pilote.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59</a:t>
            </a:fld>
            <a:endParaRPr lang="en-US"/>
          </a:p>
        </p:txBody>
      </p:sp>
    </p:spTree>
    <p:extLst>
      <p:ext uri="{BB962C8B-B14F-4D97-AF65-F5344CB8AC3E}">
        <p14:creationId xmlns:p14="http://schemas.microsoft.com/office/powerpoint/2010/main" val="1795854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FORMATEURS : Si vous avez un nombre impair de participants et que vous vous retrouvez avec un groupe de 5, demandez au 5ème participant de jouer le rôle du 2ème représentant du gouvernement - peut-être d'un autre département ministériel. </a:t>
            </a:r>
          </a:p>
        </p:txBody>
      </p:sp>
      <p:sp>
        <p:nvSpPr>
          <p:cNvPr id="4" name="Slide Number Placeholder 3"/>
          <p:cNvSpPr>
            <a:spLocks noGrp="1"/>
          </p:cNvSpPr>
          <p:nvPr>
            <p:ph type="sldNum" sz="quarter" idx="5"/>
          </p:nvPr>
        </p:nvSpPr>
        <p:spPr/>
        <p:txBody>
          <a:bodyPr/>
          <a:lstStyle/>
          <a:p>
            <a:fld id="{9849DCBC-DFCA-487B-B72A-B955BEF0A77F}" type="slidenum">
              <a:rPr lang="en-US" smtClean="0"/>
              <a:t>60</a:t>
            </a:fld>
            <a:endParaRPr lang="en-US"/>
          </a:p>
        </p:txBody>
      </p:sp>
    </p:spTree>
    <p:extLst>
      <p:ext uri="{BB962C8B-B14F-4D97-AF65-F5344CB8AC3E}">
        <p14:creationId xmlns:p14="http://schemas.microsoft.com/office/powerpoint/2010/main" val="3532230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ea typeface="Calibri" panose="020F0502020204030204"/>
              <a:cs typeface="Calibri" panose="020F0502020204030204"/>
            </a:endParaRPr>
          </a:p>
          <a:p>
            <a:pPr marL="285750" indent="-285750">
              <a:lnSpc>
                <a:spcPct val="90000"/>
              </a:lnSpc>
              <a:spcBef>
                <a:spcPts val="1000"/>
              </a:spcBef>
              <a:buFont typeface="Wingdings,Sans-Serif"/>
              <a:buChar char="q"/>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66</a:t>
            </a:fld>
            <a:endParaRPr lang="en-US"/>
          </a:p>
        </p:txBody>
      </p:sp>
    </p:spTree>
    <p:extLst>
      <p:ext uri="{BB962C8B-B14F-4D97-AF65-F5344CB8AC3E}">
        <p14:creationId xmlns:p14="http://schemas.microsoft.com/office/powerpoint/2010/main" val="3984128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ea typeface="Calibri" panose="020F0502020204030204"/>
              <a:cs typeface="Calibri" panose="020F0502020204030204"/>
            </a:endParaRPr>
          </a:p>
          <a:p>
            <a:pPr marL="285750" indent="-285750">
              <a:lnSpc>
                <a:spcPct val="90000"/>
              </a:lnSpc>
              <a:spcBef>
                <a:spcPts val="1000"/>
              </a:spcBef>
              <a:buFont typeface="Wingdings,Sans-Serif"/>
              <a:buChar char="q"/>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69</a:t>
            </a:fld>
            <a:endParaRPr lang="en-US"/>
          </a:p>
        </p:txBody>
      </p:sp>
    </p:spTree>
    <p:extLst>
      <p:ext uri="{BB962C8B-B14F-4D97-AF65-F5344CB8AC3E}">
        <p14:creationId xmlns:p14="http://schemas.microsoft.com/office/powerpoint/2010/main" val="3913969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ea typeface="Calibri" panose="020F0502020204030204"/>
              <a:cs typeface="Calibri" panose="020F0502020204030204"/>
            </a:endParaRPr>
          </a:p>
          <a:p>
            <a:pPr marL="285750" indent="-285750">
              <a:lnSpc>
                <a:spcPct val="90000"/>
              </a:lnSpc>
              <a:spcBef>
                <a:spcPts val="1000"/>
              </a:spcBef>
              <a:buFont typeface="Wingdings,Sans-Serif"/>
              <a:buChar char="q"/>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75</a:t>
            </a:fld>
            <a:endParaRPr lang="en-US"/>
          </a:p>
        </p:txBody>
      </p:sp>
    </p:spTree>
    <p:extLst>
      <p:ext uri="{BB962C8B-B14F-4D97-AF65-F5344CB8AC3E}">
        <p14:creationId xmlns:p14="http://schemas.microsoft.com/office/powerpoint/2010/main" val="349530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Questions d'enquête à ajouter au sondage </a:t>
            </a:r>
            <a:r>
              <a:rPr lang="en-US" err="1">
                <a:cs typeface="Calibri"/>
              </a:rPr>
              <a:t>Mentimeter :</a:t>
            </a:r>
            <a:endParaRPr lang="en-US">
              <a:cs typeface="Calibri"/>
            </a:endParaRPr>
          </a:p>
          <a:p>
            <a:endParaRPr lang="en-US">
              <a:cs typeface="Calibri"/>
            </a:endParaRPr>
          </a:p>
          <a:p>
            <a:pPr marL="171450" indent="-171450">
              <a:buFont typeface="Arial"/>
              <a:buChar char="•"/>
            </a:pPr>
            <a:r>
              <a:rPr lang="en-US" i="1"/>
              <a:t>Quel est le titre de votre poste ? </a:t>
            </a:r>
            <a:endParaRPr lang="en-US" i="1">
              <a:cs typeface="Calibri"/>
            </a:endParaRPr>
          </a:p>
          <a:p>
            <a:pPr marL="171450" indent="-171450">
              <a:buFont typeface="Arial"/>
              <a:buChar char="•"/>
            </a:pPr>
            <a:r>
              <a:rPr lang="en-US" i="1"/>
              <a:t>Avez-vous déjà reçu une formation en gestion de projet ?  </a:t>
            </a:r>
            <a:endParaRPr lang="en-US" i="1">
              <a:cs typeface="Calibri"/>
            </a:endParaRPr>
          </a:p>
          <a:p>
            <a:pPr marL="171450" indent="-171450">
              <a:buFont typeface="Arial"/>
              <a:buChar char="•"/>
            </a:pPr>
            <a:r>
              <a:rPr lang="en-US" i="1"/>
              <a:t>Comment évaluez-vous vos connaissances en matière de gestion générale de projet ?</a:t>
            </a:r>
            <a:endParaRPr lang="en-US" i="1">
              <a:cs typeface="Calibri"/>
            </a:endParaRPr>
          </a:p>
          <a:p>
            <a:r>
              <a:rPr lang="en-US" i="1"/>
              <a:t>(Expert, élevé, moyen, faible)</a:t>
            </a:r>
            <a:endParaRPr lang="en-US" i="1">
              <a:cs typeface="Calibri"/>
            </a:endParaRPr>
          </a:p>
          <a:p>
            <a:pPr marL="171450" indent="-171450">
              <a:buFont typeface="Arial"/>
              <a:buChar char="•"/>
            </a:pPr>
            <a:r>
              <a:rPr lang="en-US" i="1"/>
              <a:t>Avez-vous déjà participé à la gestion d'un projet de santé numérique ? </a:t>
            </a:r>
            <a:endParaRPr lang="en-US" i="1">
              <a:cs typeface="Calibri"/>
            </a:endParaRPr>
          </a:p>
          <a:p>
            <a:pPr marL="628650" lvl="1" indent="-171450">
              <a:buFont typeface="Arial"/>
              <a:buChar char="•"/>
            </a:pPr>
            <a:r>
              <a:rPr lang="en-US" i="1"/>
              <a:t>Si oui, depuis combien d'années gérez-vous des projets de santé numérique ?</a:t>
            </a:r>
            <a:endParaRPr lang="en-US" i="1">
              <a:cs typeface="Calibri"/>
            </a:endParaRPr>
          </a:p>
          <a:p>
            <a:pPr marL="171450" indent="-171450">
              <a:buFont typeface="Arial"/>
              <a:buChar char="•"/>
            </a:pPr>
            <a:r>
              <a:rPr lang="en-US" i="1"/>
              <a:t>Comment évaluez-vous vos connaissances en matière de gestion de projets de santé numérique ?  (Expert, Élevé, Moyen, Faible)</a:t>
            </a:r>
            <a:endParaRPr lang="en-US" i="1">
              <a:cs typeface="Calibri"/>
            </a:endParaRPr>
          </a:p>
          <a:p>
            <a:pPr marL="171450" indent="-171450">
              <a:buFont typeface="Arial"/>
              <a:buChar char="•"/>
            </a:pPr>
            <a:r>
              <a:rPr lang="en-US" i="1"/>
              <a:t>Quel est le domaine de la santé numérique que vous connaissez le mieux ?</a:t>
            </a:r>
            <a:endParaRPr lang="en-US" i="1">
              <a:cs typeface="Calibri"/>
            </a:endParaRPr>
          </a:p>
          <a:p>
            <a:r>
              <a:rPr lang="en-US" i="1"/>
              <a:t>(Stratégie et politique en matière de santé numérique, développement de logiciels, mise en œuvre de systèmes, soutien aux systèmes, suivi et évaluation des systèmes, rien de ce qui précède, autres)</a:t>
            </a:r>
            <a:endParaRPr lang="en-US" i="1">
              <a:cs typeface="Calibri"/>
            </a:endParaRPr>
          </a:p>
          <a:p>
            <a:pPr marL="628650" lvl="1" indent="-171450">
              <a:buFont typeface="Arial"/>
              <a:buChar char="•"/>
            </a:pPr>
            <a:r>
              <a:rPr lang="en-US" i="1"/>
              <a:t>Si autre, veuillez préciser</a:t>
            </a:r>
            <a:endParaRPr lang="en-US" i="1">
              <a:cs typeface="Calibri"/>
            </a:endParaRPr>
          </a:p>
          <a:p>
            <a:endParaRPr lang="en-US" i="1">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8</a:t>
            </a:fld>
            <a:endParaRPr lang="en-US"/>
          </a:p>
        </p:txBody>
      </p:sp>
    </p:spTree>
    <p:extLst>
      <p:ext uri="{BB962C8B-B14F-4D97-AF65-F5344CB8AC3E}">
        <p14:creationId xmlns:p14="http://schemas.microsoft.com/office/powerpoint/2010/main" val="2132105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Les risques sont toujours identifiés, accompagnés d'un niveau de priorité et d'une justification de leur importance (la </a:t>
            </a:r>
            <a:r>
              <a:rPr lang="en-US"/>
              <a:t>probabilité et la gravité sont </a:t>
            </a:r>
            <a:r>
              <a:rPr lang="en-US">
                <a:ea typeface="Calibri"/>
                <a:cs typeface="Calibri"/>
              </a:rPr>
              <a:t>parfois </a:t>
            </a:r>
            <a:r>
              <a:rPr lang="en-US"/>
              <a:t>également identifiées, mais pas dans le modèle CDC TAP).</a:t>
            </a:r>
            <a:endParaRPr lang="en-US">
              <a:ea typeface="Calibri" panose="020F0502020204030204"/>
              <a:cs typeface="Calibri" panose="020F0502020204030204"/>
            </a:endParaRPr>
          </a:p>
          <a:p>
            <a:r>
              <a:rPr lang="en-US">
                <a:ea typeface="Calibri" panose="020F0502020204030204"/>
                <a:cs typeface="Calibri" panose="020F0502020204030204"/>
              </a:rPr>
              <a:t>Il est également toujours important de noter qui a identifié le risque, quand et où.</a:t>
            </a:r>
          </a:p>
        </p:txBody>
      </p:sp>
      <p:sp>
        <p:nvSpPr>
          <p:cNvPr id="4" name="Slide Number Placeholder 3"/>
          <p:cNvSpPr>
            <a:spLocks noGrp="1"/>
          </p:cNvSpPr>
          <p:nvPr>
            <p:ph type="sldNum" sz="quarter" idx="5"/>
          </p:nvPr>
        </p:nvSpPr>
        <p:spPr/>
        <p:txBody>
          <a:bodyPr/>
          <a:lstStyle/>
          <a:p>
            <a:fld id="{9849DCBC-DFCA-487B-B72A-B955BEF0A77F}" type="slidenum">
              <a:rPr lang="en-US" smtClean="0"/>
              <a:t>78</a:t>
            </a:fld>
            <a:endParaRPr lang="en-US"/>
          </a:p>
        </p:txBody>
      </p:sp>
    </p:spTree>
    <p:extLst>
      <p:ext uri="{BB962C8B-B14F-4D97-AF65-F5344CB8AC3E}">
        <p14:creationId xmlns:p14="http://schemas.microsoft.com/office/powerpoint/2010/main" val="162730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Une fois que les risques ont été identifiés et consignés, des activités d'atténuation peuvent être assignées avec des dates et des échéances.</a:t>
            </a:r>
            <a:endParaRPr lang="en-US"/>
          </a:p>
          <a:p>
            <a:r>
              <a:rPr lang="en-US">
                <a:ea typeface="Calibri"/>
                <a:cs typeface="Calibri"/>
              </a:rPr>
              <a:t>Il est important de noter que tous les risques ne sont pas contrôlés par le projet et qu'il n'est pas possible de les atténuer. Soyez réaliste lors de l'attribution des plans d'action.  </a:t>
            </a:r>
          </a:p>
        </p:txBody>
      </p:sp>
      <p:sp>
        <p:nvSpPr>
          <p:cNvPr id="4" name="Slide Number Placeholder 3"/>
          <p:cNvSpPr>
            <a:spLocks noGrp="1"/>
          </p:cNvSpPr>
          <p:nvPr>
            <p:ph type="sldNum" sz="quarter" idx="5"/>
          </p:nvPr>
        </p:nvSpPr>
        <p:spPr/>
        <p:txBody>
          <a:bodyPr/>
          <a:lstStyle/>
          <a:p>
            <a:fld id="{9849DCBC-DFCA-487B-B72A-B955BEF0A77F}" type="slidenum">
              <a:rPr lang="en-US" smtClean="0"/>
              <a:t>79</a:t>
            </a:fld>
            <a:endParaRPr lang="en-US"/>
          </a:p>
        </p:txBody>
      </p:sp>
    </p:spTree>
    <p:extLst>
      <p:ext uri="{BB962C8B-B14F-4D97-AF65-F5344CB8AC3E}">
        <p14:creationId xmlns:p14="http://schemas.microsoft.com/office/powerpoint/2010/main" val="2586694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 troisième étape de la gestion des risques consiste à saisir les résolutions ainsi que les informations relatives à la date et à l'auteur de la résolution du risque.</a:t>
            </a:r>
          </a:p>
        </p:txBody>
      </p:sp>
      <p:sp>
        <p:nvSpPr>
          <p:cNvPr id="4" name="Slide Number Placeholder 3"/>
          <p:cNvSpPr>
            <a:spLocks noGrp="1"/>
          </p:cNvSpPr>
          <p:nvPr>
            <p:ph type="sldNum" sz="quarter" idx="5"/>
          </p:nvPr>
        </p:nvSpPr>
        <p:spPr/>
        <p:txBody>
          <a:bodyPr/>
          <a:lstStyle/>
          <a:p>
            <a:fld id="{9849DCBC-DFCA-487B-B72A-B955BEF0A77F}" type="slidenum">
              <a:rPr lang="en-US" smtClean="0"/>
              <a:t>80</a:t>
            </a:fld>
            <a:endParaRPr lang="en-US"/>
          </a:p>
        </p:txBody>
      </p:sp>
    </p:spTree>
    <p:extLst>
      <p:ext uri="{BB962C8B-B14F-4D97-AF65-F5344CB8AC3E}">
        <p14:creationId xmlns:p14="http://schemas.microsoft.com/office/powerpoint/2010/main" val="2513365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Expliquer l'intérêt d'un plan de communication bien documenté, en se référant à la section 2.2 du modèle Prepare. </a:t>
            </a:r>
          </a:p>
        </p:txBody>
      </p:sp>
      <p:sp>
        <p:nvSpPr>
          <p:cNvPr id="4" name="Slide Number Placeholder 3"/>
          <p:cNvSpPr>
            <a:spLocks noGrp="1"/>
          </p:cNvSpPr>
          <p:nvPr>
            <p:ph type="sldNum" sz="quarter" idx="5"/>
          </p:nvPr>
        </p:nvSpPr>
        <p:spPr/>
        <p:txBody>
          <a:bodyPr/>
          <a:lstStyle/>
          <a:p>
            <a:fld id="{9849DCBC-DFCA-487B-B72A-B955BEF0A77F}" type="slidenum">
              <a:rPr lang="en-US" smtClean="0"/>
              <a:t>87</a:t>
            </a:fld>
            <a:endParaRPr lang="en-US"/>
          </a:p>
        </p:txBody>
      </p:sp>
    </p:spTree>
    <p:extLst>
      <p:ext uri="{BB962C8B-B14F-4D97-AF65-F5344CB8AC3E}">
        <p14:creationId xmlns:p14="http://schemas.microsoft.com/office/powerpoint/2010/main" val="1090616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ea typeface="Calibri" panose="020F0502020204030204"/>
              <a:cs typeface="Calibri" panose="020F0502020204030204"/>
            </a:endParaRPr>
          </a:p>
          <a:p>
            <a:pPr marL="285750" indent="-285750">
              <a:lnSpc>
                <a:spcPct val="90000"/>
              </a:lnSpc>
              <a:spcBef>
                <a:spcPts val="1000"/>
              </a:spcBef>
              <a:buFont typeface="Wingdings,Sans-Serif"/>
              <a:buChar char="q"/>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88</a:t>
            </a:fld>
            <a:endParaRPr lang="en-US"/>
          </a:p>
        </p:txBody>
      </p:sp>
    </p:spTree>
    <p:extLst>
      <p:ext uri="{BB962C8B-B14F-4D97-AF65-F5344CB8AC3E}">
        <p14:creationId xmlns:p14="http://schemas.microsoft.com/office/powerpoint/2010/main" val="709439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suivi de la gestion du projet et actions correctives - quelle est la qualité de votre projet ?</a:t>
            </a:r>
          </a:p>
          <a:p>
            <a:pPr marL="285750" indent="-285750">
              <a:lnSpc>
                <a:spcPct val="90000"/>
              </a:lnSpc>
              <a:spcBef>
                <a:spcPts val="1000"/>
              </a:spcBef>
              <a:buFont typeface="Arial"/>
              <a:buChar char="•"/>
            </a:pPr>
            <a:r>
              <a:rPr lang="en-US"/>
              <a:t>évaluation des résultats et de l'impact - répondez-vous à votre définition du succès ?</a:t>
            </a: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92</a:t>
            </a:fld>
            <a:endParaRPr lang="en-US"/>
          </a:p>
        </p:txBody>
      </p:sp>
    </p:spTree>
    <p:extLst>
      <p:ext uri="{BB962C8B-B14F-4D97-AF65-F5344CB8AC3E}">
        <p14:creationId xmlns:p14="http://schemas.microsoft.com/office/powerpoint/2010/main" val="2177519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Faire comprendre aux gens qu'ils doivent continuer à examiner les activités et la documentation du projet et les réviser si nécessaire.</a:t>
            </a:r>
          </a:p>
        </p:txBody>
      </p:sp>
      <p:sp>
        <p:nvSpPr>
          <p:cNvPr id="4" name="Slide Number Placeholder 3"/>
          <p:cNvSpPr>
            <a:spLocks noGrp="1"/>
          </p:cNvSpPr>
          <p:nvPr>
            <p:ph type="sldNum" sz="quarter" idx="5"/>
          </p:nvPr>
        </p:nvSpPr>
        <p:spPr/>
        <p:txBody>
          <a:bodyPr/>
          <a:lstStyle/>
          <a:p>
            <a:fld id="{9849DCBC-DFCA-487B-B72A-B955BEF0A77F}" type="slidenum">
              <a:rPr lang="en-US" smtClean="0"/>
              <a:t>94</a:t>
            </a:fld>
            <a:endParaRPr lang="en-US"/>
          </a:p>
        </p:txBody>
      </p:sp>
    </p:spTree>
    <p:extLst>
      <p:ext uri="{BB962C8B-B14F-4D97-AF65-F5344CB8AC3E}">
        <p14:creationId xmlns:p14="http://schemas.microsoft.com/office/powerpoint/2010/main" val="328272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285750" indent="-285750">
              <a:buFont typeface="Arial,Sans-Serif"/>
              <a:buChar char="•"/>
            </a:pPr>
            <a:endParaRPr lang="en-US"/>
          </a:p>
          <a:p>
            <a:pPr marL="285750" indent="-285750">
              <a:buFont typeface="Arial,Sans-Serif"/>
              <a:buChar char="•"/>
            </a:pPr>
            <a:r>
              <a:rPr lang="en-US"/>
              <a:t>le donateur retire son financement (ce qui est un comble, mais peut être évité grâce à une bonne information, etc.) </a:t>
            </a:r>
          </a:p>
          <a:p>
            <a:pPr marL="285750" indent="-285750">
              <a:buFont typeface="Arial,Sans-Serif"/>
              <a:buChar char="•"/>
            </a:pPr>
            <a:r>
              <a:rPr lang="en-US"/>
              <a:t>le syndicat des </a:t>
            </a:r>
            <a:r>
              <a:rPr lang="en-US" err="1"/>
              <a:t>infirmières </a:t>
            </a:r>
            <a:r>
              <a:rPr lang="en-US"/>
              <a:t>empêche les infirmières d'utiliser le système de DME parce qu'il alourdit leur charge de travail. </a:t>
            </a:r>
          </a:p>
          <a:p>
            <a:pPr marL="285750" indent="-285750">
              <a:buFont typeface="Arial,Sans-Serif"/>
              <a:buChar char="•"/>
            </a:pPr>
            <a:r>
              <a:rPr lang="en-US"/>
              <a:t>une voiture non assurée a un accident et doit être remplacée aux frais du projet  </a:t>
            </a:r>
          </a:p>
          <a:p>
            <a:pPr marL="285750" indent="-285750">
              <a:buFont typeface="Arial,Sans-Serif"/>
              <a:buChar char="•"/>
            </a:pPr>
            <a:r>
              <a:rPr lang="en-US"/>
              <a:t>Le chef de projet est victime d'une covidie et doit s'absenter du bureau pendant 3 semaines. </a:t>
            </a:r>
          </a:p>
          <a:p>
            <a:pPr marL="285750" indent="-285750">
              <a:buFont typeface="Arial,Sans-Serif"/>
              <a:buChar char="•"/>
            </a:pPr>
            <a:r>
              <a:rPr lang="en-US"/>
              <a:t>le personnel qui prend ses congés annuels à </a:t>
            </a:r>
            <a:r>
              <a:rPr lang="en-US" err="1"/>
              <a:t>noël </a:t>
            </a:r>
            <a:r>
              <a:rPr lang="en-US"/>
              <a:t>interrompt le déploiement </a:t>
            </a:r>
          </a:p>
          <a:p>
            <a:pPr marL="285750" indent="-285750">
              <a:buFont typeface="Arial,Sans-Serif"/>
              <a:buChar char="•"/>
            </a:pPr>
            <a:r>
              <a:rPr lang="en-US"/>
              <a:t>le développeur principal d'un partenaire logiciel démissionne et part immédiatement  </a:t>
            </a:r>
          </a:p>
          <a:p>
            <a:pPr marL="285750" indent="-285750">
              <a:buFont typeface="Arial,Sans-Serif"/>
              <a:buChar char="•"/>
            </a:pPr>
            <a:r>
              <a:rPr lang="en-US"/>
              <a:t>un changement intervient au sein du ministère de la santé et le nouveau responsable refuse de signer le protocole d'accord avec le partenaire de mise en œuvre à mi-parcours du projet de mise en œuvre.  </a:t>
            </a:r>
          </a:p>
          <a:p>
            <a:pPr marL="285750" indent="-285750">
              <a:buFont typeface="Arial,Sans-Serif"/>
              <a:buChar char="•"/>
            </a:pPr>
            <a:r>
              <a:rPr lang="en-US"/>
              <a:t>la situation de l'électricité dans le pays se détériore et l'utilisation quotidienne du système est affectée dans la moitié de vos sites</a:t>
            </a:r>
          </a:p>
        </p:txBody>
      </p:sp>
      <p:sp>
        <p:nvSpPr>
          <p:cNvPr id="4" name="Slide Number Placeholder 3"/>
          <p:cNvSpPr>
            <a:spLocks noGrp="1"/>
          </p:cNvSpPr>
          <p:nvPr>
            <p:ph type="sldNum" sz="quarter" idx="5"/>
          </p:nvPr>
        </p:nvSpPr>
        <p:spPr/>
        <p:txBody>
          <a:bodyPr/>
          <a:lstStyle/>
          <a:p>
            <a:fld id="{9849DCBC-DFCA-487B-B72A-B955BEF0A77F}" type="slidenum">
              <a:rPr lang="en-US" smtClean="0"/>
              <a:t>95</a:t>
            </a:fld>
            <a:endParaRPr lang="en-US"/>
          </a:p>
        </p:txBody>
      </p:sp>
    </p:spTree>
    <p:extLst>
      <p:ext uri="{BB962C8B-B14F-4D97-AF65-F5344CB8AC3E}">
        <p14:creationId xmlns:p14="http://schemas.microsoft.com/office/powerpoint/2010/main" val="1904109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pPr>
            <a:endParaRPr lang="en-US"/>
          </a:p>
          <a:p>
            <a:pPr lvl="1">
              <a:lnSpc>
                <a:spcPct val="90000"/>
              </a:lnSpc>
              <a:spcBef>
                <a:spcPts val="500"/>
              </a:spcBef>
            </a:pPr>
            <a:r>
              <a:rPr lang="en-US" err="1">
                <a:cs typeface="Calibri" panose="020F0502020204030204"/>
              </a:rPr>
              <a:t>Exemples</a:t>
            </a:r>
            <a:r>
              <a:rPr lang="en-US">
                <a:cs typeface="Calibri" panose="020F0502020204030204"/>
              </a:rPr>
              <a:t> </a:t>
            </a:r>
            <a:r>
              <a:rPr lang="en-US" err="1">
                <a:cs typeface="Calibri" panose="020F0502020204030204"/>
              </a:rPr>
              <a:t>d'indicateurs</a:t>
            </a:r>
            <a:r>
              <a:rPr lang="en-US">
                <a:cs typeface="Calibri" panose="020F0502020204030204"/>
              </a:rPr>
              <a:t> SMART pour la mise </a:t>
            </a:r>
            <a:r>
              <a:rPr lang="en-US" err="1">
                <a:cs typeface="Calibri" panose="020F0502020204030204"/>
              </a:rPr>
              <a:t>en</a:t>
            </a:r>
            <a:r>
              <a:rPr lang="en-US">
                <a:cs typeface="Calibri" panose="020F0502020204030204"/>
              </a:rPr>
              <a:t> </a:t>
            </a:r>
            <a:r>
              <a:rPr lang="en-US" err="1">
                <a:cs typeface="Calibri" panose="020F0502020204030204"/>
              </a:rPr>
              <a:t>œuvre</a:t>
            </a:r>
            <a:r>
              <a:rPr lang="en-US">
                <a:cs typeface="Calibri" panose="020F0502020204030204"/>
              </a:rPr>
              <a:t> d'un </a:t>
            </a:r>
            <a:r>
              <a:rPr lang="en-US" err="1">
                <a:cs typeface="Calibri" panose="020F0502020204030204"/>
              </a:rPr>
              <a:t>système</a:t>
            </a:r>
            <a:r>
              <a:rPr lang="en-US">
                <a:cs typeface="Calibri" panose="020F0502020204030204"/>
              </a:rPr>
              <a:t> de DME :</a:t>
            </a:r>
          </a:p>
          <a:p>
            <a:pPr marL="628650" lvl="1" indent="-171450">
              <a:lnSpc>
                <a:spcPct val="90000"/>
              </a:lnSpc>
              <a:spcBef>
                <a:spcPts val="500"/>
              </a:spcBef>
              <a:buFont typeface="Arial"/>
              <a:buChar char="•"/>
            </a:pPr>
            <a:r>
              <a:rPr lang="en-US"/>
              <a:t>"Nombre de </a:t>
            </a:r>
            <a:r>
              <a:rPr lang="en-US" err="1"/>
              <a:t>médecins</a:t>
            </a:r>
            <a:r>
              <a:rPr lang="en-US"/>
              <a:t> </a:t>
            </a:r>
            <a:r>
              <a:rPr lang="en-US" err="1"/>
              <a:t>formés</a:t>
            </a:r>
            <a:r>
              <a:rPr lang="en-US"/>
              <a:t> à </a:t>
            </a:r>
            <a:r>
              <a:rPr lang="en-US" err="1"/>
              <a:t>l'utilisation</a:t>
            </a:r>
            <a:r>
              <a:rPr lang="en-US"/>
              <a:t> du </a:t>
            </a:r>
            <a:r>
              <a:rPr lang="en-US" err="1"/>
              <a:t>système</a:t>
            </a:r>
            <a:r>
              <a:rPr lang="en-US"/>
              <a:t> de DME.</a:t>
            </a:r>
            <a:endParaRPr lang="en-US">
              <a:cs typeface="Calibri" panose="020F0502020204030204"/>
            </a:endParaRPr>
          </a:p>
          <a:p>
            <a:pPr marL="628650" lvl="1" indent="-171450">
              <a:lnSpc>
                <a:spcPct val="90000"/>
              </a:lnSpc>
              <a:spcBef>
                <a:spcPts val="500"/>
              </a:spcBef>
              <a:buFont typeface="Arial"/>
              <a:buChar char="•"/>
            </a:pPr>
            <a:r>
              <a:rPr lang="en-US"/>
              <a:t>"</a:t>
            </a:r>
            <a:r>
              <a:rPr lang="en-US" err="1"/>
              <a:t>Pourcentage</a:t>
            </a:r>
            <a:r>
              <a:rPr lang="en-US"/>
              <a:t> de dossiers de patients </a:t>
            </a:r>
            <a:r>
              <a:rPr lang="en-US" err="1"/>
              <a:t>ayant</a:t>
            </a:r>
            <a:r>
              <a:rPr lang="en-US"/>
              <a:t> </a:t>
            </a:r>
            <a:r>
              <a:rPr lang="en-US" err="1"/>
              <a:t>migré</a:t>
            </a:r>
            <a:r>
              <a:rPr lang="en-US"/>
              <a:t> avec succès </a:t>
            </a:r>
            <a:r>
              <a:rPr lang="en-US" err="1"/>
              <a:t>vers</a:t>
            </a:r>
            <a:r>
              <a:rPr lang="en-US"/>
              <a:t> le nouveau DME.</a:t>
            </a:r>
          </a:p>
          <a:p>
            <a:pPr marL="628650" lvl="1" indent="-171450">
              <a:lnSpc>
                <a:spcPct val="90000"/>
              </a:lnSpc>
              <a:spcBef>
                <a:spcPts val="500"/>
              </a:spcBef>
              <a:buFont typeface="Arial"/>
              <a:buChar char="•"/>
            </a:pPr>
            <a:r>
              <a:rPr lang="en-US"/>
              <a:t>"Temps </a:t>
            </a:r>
            <a:r>
              <a:rPr lang="en-US" err="1"/>
              <a:t>moyen</a:t>
            </a:r>
            <a:r>
              <a:rPr lang="en-US"/>
              <a:t> </a:t>
            </a:r>
            <a:r>
              <a:rPr lang="en-US" err="1"/>
              <a:t>nécessaire</a:t>
            </a:r>
            <a:r>
              <a:rPr lang="en-US"/>
              <a:t> à la </a:t>
            </a:r>
            <a:r>
              <a:rPr lang="en-US" err="1"/>
              <a:t>réalisation</a:t>
            </a:r>
            <a:r>
              <a:rPr lang="en-US"/>
              <a:t> d'un </a:t>
            </a:r>
            <a:r>
              <a:rPr lang="en-US" err="1"/>
              <a:t>entretien</a:t>
            </a:r>
            <a:r>
              <a:rPr lang="en-US"/>
              <a:t> avec un patient à </a:t>
            </a:r>
            <a:r>
              <a:rPr lang="en-US" err="1"/>
              <a:t>l'aide</a:t>
            </a:r>
            <a:r>
              <a:rPr lang="en-US"/>
              <a:t> du DME".</a:t>
            </a:r>
            <a:endParaRPr lang="en-US">
              <a:cs typeface="Calibri"/>
            </a:endParaRPr>
          </a:p>
          <a:p>
            <a:pPr marL="628650" lvl="1" indent="-171450">
              <a:lnSpc>
                <a:spcPct val="90000"/>
              </a:lnSpc>
              <a:spcBef>
                <a:spcPts val="500"/>
              </a:spcBef>
              <a:buFont typeface="Arial"/>
              <a:buChar char="•"/>
            </a:pPr>
            <a:r>
              <a:rPr lang="en-US"/>
              <a:t>"</a:t>
            </a:r>
            <a:r>
              <a:rPr lang="en-US" err="1"/>
              <a:t>Réduction</a:t>
            </a:r>
            <a:r>
              <a:rPr lang="en-US"/>
              <a:t> du </a:t>
            </a:r>
            <a:r>
              <a:rPr lang="en-US" err="1"/>
              <a:t>nombre</a:t>
            </a:r>
            <a:r>
              <a:rPr lang="en-US"/>
              <a:t> </a:t>
            </a:r>
            <a:r>
              <a:rPr lang="en-US" err="1"/>
              <a:t>d'erreurs</a:t>
            </a:r>
            <a:r>
              <a:rPr lang="en-US"/>
              <a:t> de </a:t>
            </a:r>
            <a:r>
              <a:rPr lang="en-US" err="1"/>
              <a:t>médication</a:t>
            </a:r>
            <a:r>
              <a:rPr lang="en-US"/>
              <a:t> après la mise </a:t>
            </a:r>
            <a:r>
              <a:rPr lang="en-US" err="1"/>
              <a:t>en</a:t>
            </a:r>
            <a:r>
              <a:rPr lang="en-US"/>
              <a:t> </a:t>
            </a:r>
            <a:r>
              <a:rPr lang="en-US" err="1"/>
              <a:t>œuvre</a:t>
            </a:r>
            <a:r>
              <a:rPr lang="en-US"/>
              <a:t> du DME".</a:t>
            </a:r>
            <a:endParaRPr lang="en-US">
              <a:cs typeface="Calibri"/>
            </a:endParaRPr>
          </a:p>
          <a:p>
            <a:pPr marL="628650" lvl="1" indent="-171450">
              <a:lnSpc>
                <a:spcPct val="90000"/>
              </a:lnSpc>
              <a:spcBef>
                <a:spcPts val="500"/>
              </a:spcBef>
              <a:buFont typeface="Arial"/>
              <a:buChar char="•"/>
            </a:pPr>
            <a:r>
              <a:rPr lang="en-US"/>
              <a:t>"</a:t>
            </a:r>
            <a:r>
              <a:rPr lang="en-US" err="1"/>
              <a:t>Pourcentage</a:t>
            </a:r>
            <a:r>
              <a:rPr lang="en-US"/>
              <a:t> de </a:t>
            </a:r>
            <a:r>
              <a:rPr lang="en-US" err="1"/>
              <a:t>rendez-vous</a:t>
            </a:r>
            <a:r>
              <a:rPr lang="en-US"/>
              <a:t> pris par </a:t>
            </a:r>
            <a:r>
              <a:rPr lang="en-US" err="1"/>
              <a:t>voie</a:t>
            </a:r>
            <a:r>
              <a:rPr lang="en-US"/>
              <a:t> </a:t>
            </a:r>
            <a:r>
              <a:rPr lang="en-US" err="1"/>
              <a:t>électronique</a:t>
            </a:r>
            <a:r>
              <a:rPr lang="en-US"/>
              <a:t> au </a:t>
            </a:r>
            <a:r>
              <a:rPr lang="en-US" err="1"/>
              <a:t>cours</a:t>
            </a:r>
            <a:r>
              <a:rPr lang="en-US"/>
              <a:t> du premier </a:t>
            </a:r>
            <a:r>
              <a:rPr lang="en-US" err="1"/>
              <a:t>mois</a:t>
            </a:r>
            <a:r>
              <a:rPr lang="en-US"/>
              <a:t> </a:t>
            </a:r>
            <a:r>
              <a:rPr lang="en-US" err="1"/>
              <a:t>suivant</a:t>
            </a:r>
            <a:r>
              <a:rPr lang="en-US"/>
              <a:t> </a:t>
            </a:r>
            <a:r>
              <a:rPr lang="en-US" err="1"/>
              <a:t>l'adoption</a:t>
            </a:r>
            <a:r>
              <a:rPr lang="en-US"/>
              <a:t> du DME.</a:t>
            </a:r>
            <a:endParaRPr lang="en-US">
              <a:cs typeface="Calibri"/>
            </a:endParaRPr>
          </a:p>
          <a:p>
            <a:pPr marL="628650" lvl="1" indent="-171450">
              <a:lnSpc>
                <a:spcPct val="90000"/>
              </a:lnSpc>
              <a:spcBef>
                <a:spcPts val="500"/>
              </a:spcBef>
              <a:buFont typeface="Arial"/>
              <a:buChar char="•"/>
            </a:pPr>
            <a:r>
              <a:rPr lang="en-US"/>
              <a:t>"</a:t>
            </a:r>
            <a:r>
              <a:rPr lang="en-US" err="1"/>
              <a:t>Amélioration</a:t>
            </a:r>
            <a:r>
              <a:rPr lang="en-US"/>
              <a:t> des </a:t>
            </a:r>
            <a:r>
              <a:rPr lang="en-US" err="1"/>
              <a:t>résultats</a:t>
            </a:r>
            <a:r>
              <a:rPr lang="en-US"/>
              <a:t> pour les patients (par </a:t>
            </a:r>
            <a:r>
              <a:rPr lang="en-US" err="1"/>
              <a:t>exemple</a:t>
            </a:r>
            <a:r>
              <a:rPr lang="en-US"/>
              <a:t>, </a:t>
            </a:r>
            <a:r>
              <a:rPr lang="en-US" err="1"/>
              <a:t>réduction</a:t>
            </a:r>
            <a:r>
              <a:rPr lang="en-US"/>
              <a:t> des </a:t>
            </a:r>
            <a:r>
              <a:rPr lang="en-US" err="1"/>
              <a:t>réadmissions</a:t>
            </a:r>
            <a:r>
              <a:rPr lang="en-US"/>
              <a:t> à </a:t>
            </a:r>
            <a:r>
              <a:rPr lang="en-US" err="1"/>
              <a:t>l'hôpital</a:t>
            </a:r>
            <a:r>
              <a:rPr lang="en-US"/>
              <a:t>) grâce à un </a:t>
            </a:r>
            <a:r>
              <a:rPr lang="en-US" err="1"/>
              <a:t>meilleur</a:t>
            </a:r>
            <a:r>
              <a:rPr lang="en-US"/>
              <a:t> </a:t>
            </a:r>
            <a:r>
              <a:rPr lang="en-US" err="1"/>
              <a:t>accès</a:t>
            </a:r>
            <a:r>
              <a:rPr lang="en-US"/>
              <a:t> aux données par le </a:t>
            </a:r>
            <a:r>
              <a:rPr lang="en-US" err="1"/>
              <a:t>biais</a:t>
            </a:r>
            <a:r>
              <a:rPr lang="en-US"/>
              <a:t> du DME.</a:t>
            </a:r>
            <a:endParaRPr lang="en-US">
              <a:cs typeface="Calibri"/>
            </a:endParaRPr>
          </a:p>
          <a:p>
            <a:pPr marL="628650" lvl="1" indent="-171450">
              <a:lnSpc>
                <a:spcPct val="90000"/>
              </a:lnSpc>
              <a:spcBef>
                <a:spcPts val="500"/>
              </a:spcBef>
              <a:buFont typeface="Arial"/>
              <a:buChar char="•"/>
            </a:pPr>
            <a:r>
              <a:rPr lang="en-US"/>
              <a:t>"</a:t>
            </a:r>
            <a:r>
              <a:rPr lang="en-US" err="1"/>
              <a:t>Amélioration</a:t>
            </a:r>
            <a:r>
              <a:rPr lang="en-US"/>
              <a:t> de la communication entre les </a:t>
            </a:r>
            <a:r>
              <a:rPr lang="en-US" err="1"/>
              <a:t>prestataires</a:t>
            </a:r>
            <a:r>
              <a:rPr lang="en-US"/>
              <a:t> de </a:t>
            </a:r>
            <a:r>
              <a:rPr lang="en-US" err="1"/>
              <a:t>soins</a:t>
            </a:r>
            <a:r>
              <a:rPr lang="en-US"/>
              <a:t> de </a:t>
            </a:r>
            <a:r>
              <a:rPr lang="en-US" err="1"/>
              <a:t>santé</a:t>
            </a:r>
            <a:r>
              <a:rPr lang="en-US"/>
              <a:t> à </a:t>
            </a:r>
            <a:r>
              <a:rPr lang="en-US" err="1"/>
              <a:t>l'aide</a:t>
            </a:r>
            <a:r>
              <a:rPr lang="en-US"/>
              <a:t> du </a:t>
            </a:r>
            <a:r>
              <a:rPr lang="en-US" err="1"/>
              <a:t>système</a:t>
            </a:r>
            <a:r>
              <a:rPr lang="en-US"/>
              <a:t> de DME.</a:t>
            </a:r>
            <a:endParaRPr lang="en-US">
              <a:cs typeface="Calibri"/>
            </a:endParaRPr>
          </a:p>
          <a:p>
            <a:pPr marL="628650" lvl="1" indent="-171450">
              <a:lnSpc>
                <a:spcPct val="90000"/>
              </a:lnSpc>
              <a:spcBef>
                <a:spcPts val="500"/>
              </a:spcBef>
              <a:buFont typeface="Arial"/>
              <a:buChar char="•"/>
            </a:pPr>
            <a:r>
              <a:rPr lang="en-US"/>
              <a:t>"</a:t>
            </a:r>
            <a:r>
              <a:rPr lang="en-US" err="1"/>
              <a:t>Atteindre</a:t>
            </a:r>
            <a:r>
              <a:rPr lang="en-US"/>
              <a:t> un </a:t>
            </a:r>
            <a:r>
              <a:rPr lang="en-US" err="1"/>
              <a:t>taux</a:t>
            </a:r>
            <a:r>
              <a:rPr lang="en-US"/>
              <a:t> </a:t>
            </a:r>
            <a:r>
              <a:rPr lang="en-US" err="1"/>
              <a:t>d'adoption</a:t>
            </a:r>
            <a:r>
              <a:rPr lang="en-US"/>
              <a:t> de 90 % </a:t>
            </a:r>
            <a:r>
              <a:rPr lang="en-US" err="1"/>
              <a:t>parmi</a:t>
            </a:r>
            <a:r>
              <a:rPr lang="en-US"/>
              <a:t> les </a:t>
            </a:r>
            <a:r>
              <a:rPr lang="en-US" err="1"/>
              <a:t>médecins</a:t>
            </a:r>
            <a:r>
              <a:rPr lang="en-US"/>
              <a:t> dans les six </a:t>
            </a:r>
            <a:r>
              <a:rPr lang="en-US" err="1"/>
              <a:t>mois</a:t>
            </a:r>
            <a:r>
              <a:rPr lang="en-US"/>
              <a:t> </a:t>
            </a:r>
            <a:r>
              <a:rPr lang="en-US" err="1"/>
              <a:t>suivant</a:t>
            </a:r>
            <a:r>
              <a:rPr lang="en-US"/>
              <a:t> la mise </a:t>
            </a:r>
            <a:r>
              <a:rPr lang="en-US" err="1"/>
              <a:t>en</a:t>
            </a:r>
            <a:r>
              <a:rPr lang="en-US"/>
              <a:t> place du DME.</a:t>
            </a:r>
            <a:endParaRPr lang="en-US">
              <a:cs typeface="Calibri"/>
            </a:endParaRPr>
          </a:p>
          <a:p>
            <a:pPr marL="628650" lvl="1" indent="-171450">
              <a:lnSpc>
                <a:spcPct val="90000"/>
              </a:lnSpc>
              <a:spcBef>
                <a:spcPts val="500"/>
              </a:spcBef>
              <a:buFont typeface="Arial"/>
              <a:buChar char="•"/>
            </a:pPr>
            <a:r>
              <a:rPr lang="en-US"/>
              <a:t>"</a:t>
            </a:r>
            <a:r>
              <a:rPr lang="en-US" err="1"/>
              <a:t>Réduire</a:t>
            </a:r>
            <a:r>
              <a:rPr lang="en-US"/>
              <a:t> de 50 % la documentation papier au </a:t>
            </a:r>
            <a:r>
              <a:rPr lang="en-US" err="1"/>
              <a:t>cours</a:t>
            </a:r>
            <a:r>
              <a:rPr lang="en-US"/>
              <a:t> de la première </a:t>
            </a:r>
            <a:r>
              <a:rPr lang="en-US" err="1"/>
              <a:t>année</a:t>
            </a:r>
            <a:r>
              <a:rPr lang="en-US"/>
              <a:t> de mise </a:t>
            </a:r>
            <a:r>
              <a:rPr lang="en-US" err="1"/>
              <a:t>en</a:t>
            </a:r>
            <a:r>
              <a:rPr lang="en-US"/>
              <a:t> </a:t>
            </a:r>
            <a:r>
              <a:rPr lang="en-US" err="1"/>
              <a:t>œuvre</a:t>
            </a:r>
            <a:r>
              <a:rPr lang="en-US"/>
              <a:t> du DME.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105</a:t>
            </a:fld>
            <a:endParaRPr lang="en-US"/>
          </a:p>
        </p:txBody>
      </p:sp>
    </p:spTree>
    <p:extLst>
      <p:ext uri="{BB962C8B-B14F-4D97-AF65-F5344CB8AC3E}">
        <p14:creationId xmlns:p14="http://schemas.microsoft.com/office/powerpoint/2010/main" val="1758032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r>
              <a:rPr lang="en-US"/>
              <a:t>Ce </a:t>
            </a:r>
            <a:r>
              <a:rPr lang="en-US" err="1"/>
              <a:t>cours</a:t>
            </a:r>
            <a:r>
              <a:rPr lang="en-US"/>
              <a:t> de formation </a:t>
            </a:r>
            <a:r>
              <a:rPr lang="en-US" err="1"/>
              <a:t>n'est</a:t>
            </a:r>
            <a:r>
              <a:rPr lang="en-US"/>
              <a:t> PAS </a:t>
            </a:r>
            <a:r>
              <a:rPr lang="en-US" err="1"/>
              <a:t>destiné</a:t>
            </a:r>
            <a:r>
              <a:rPr lang="en-US"/>
              <a:t> à </a:t>
            </a:r>
            <a:r>
              <a:rPr lang="en-US" err="1"/>
              <a:t>fournir</a:t>
            </a:r>
            <a:r>
              <a:rPr lang="en-US"/>
              <a:t> </a:t>
            </a:r>
            <a:r>
              <a:rPr lang="en-US" err="1"/>
              <a:t>une</a:t>
            </a:r>
            <a:r>
              <a:rPr lang="en-US"/>
              <a:t> formation </a:t>
            </a:r>
            <a:r>
              <a:rPr lang="en-US" err="1"/>
              <a:t>approfondie</a:t>
            </a:r>
            <a:r>
              <a:rPr lang="en-US"/>
              <a:t> sur la </a:t>
            </a:r>
            <a:r>
              <a:rPr lang="en-US" err="1"/>
              <a:t>collecte</a:t>
            </a:r>
            <a:r>
              <a:rPr lang="en-US"/>
              <a:t> des exigences et les pratiques de conception et de </a:t>
            </a:r>
            <a:r>
              <a:rPr lang="en-US" err="1"/>
              <a:t>développement</a:t>
            </a:r>
            <a:r>
              <a:rPr lang="en-US"/>
              <a:t>. Il </a:t>
            </a:r>
            <a:r>
              <a:rPr lang="en-US" err="1"/>
              <a:t>est</a:t>
            </a:r>
            <a:r>
              <a:rPr lang="en-US"/>
              <a:t> </a:t>
            </a:r>
            <a:r>
              <a:rPr lang="en-US" err="1"/>
              <a:t>destiné</a:t>
            </a:r>
            <a:r>
              <a:rPr lang="en-US"/>
              <a:t> à </a:t>
            </a:r>
            <a:r>
              <a:rPr lang="en-US" err="1"/>
              <a:t>fournir</a:t>
            </a:r>
            <a:r>
              <a:rPr lang="en-US"/>
              <a:t> aux chefs de </a:t>
            </a:r>
            <a:r>
              <a:rPr lang="en-US" err="1"/>
              <a:t>projet</a:t>
            </a:r>
            <a:r>
              <a:rPr lang="en-US"/>
              <a:t> </a:t>
            </a:r>
            <a:r>
              <a:rPr lang="en-US" err="1"/>
              <a:t>une</a:t>
            </a:r>
            <a:r>
              <a:rPr lang="en-US"/>
              <a:t> </a:t>
            </a:r>
            <a:r>
              <a:rPr lang="en-US" err="1"/>
              <a:t>compréhension</a:t>
            </a:r>
            <a:r>
              <a:rPr lang="en-US"/>
              <a:t> des bases des </a:t>
            </a:r>
            <a:r>
              <a:rPr lang="en-US" err="1"/>
              <a:t>différents</a:t>
            </a:r>
            <a:r>
              <a:rPr lang="en-US"/>
              <a:t> types de </a:t>
            </a:r>
            <a:r>
              <a:rPr lang="en-US" err="1"/>
              <a:t>méthodologies</a:t>
            </a:r>
            <a:r>
              <a:rPr lang="en-US"/>
              <a:t> de </a:t>
            </a:r>
            <a:r>
              <a:rPr lang="en-US" err="1"/>
              <a:t>développement</a:t>
            </a:r>
            <a:r>
              <a:rPr lang="en-US"/>
              <a:t> de </a:t>
            </a:r>
            <a:r>
              <a:rPr lang="en-US" err="1"/>
              <a:t>logiciels</a:t>
            </a:r>
            <a:r>
              <a:rPr lang="en-US"/>
              <a:t>, des </a:t>
            </a:r>
            <a:r>
              <a:rPr lang="en-US" err="1"/>
              <a:t>rôles</a:t>
            </a:r>
            <a:r>
              <a:rPr lang="en-US"/>
              <a:t> et des </a:t>
            </a:r>
            <a:r>
              <a:rPr lang="en-US" err="1"/>
              <a:t>résultats</a:t>
            </a:r>
            <a:r>
              <a:rPr lang="en-US"/>
              <a:t> </a:t>
            </a:r>
            <a:r>
              <a:rPr lang="en-US" err="1"/>
              <a:t>afin</a:t>
            </a:r>
            <a:r>
              <a:rPr lang="en-US"/>
              <a:t> </a:t>
            </a:r>
            <a:r>
              <a:rPr lang="en-US" err="1"/>
              <a:t>qu'ils</a:t>
            </a:r>
            <a:r>
              <a:rPr lang="en-US"/>
              <a:t> </a:t>
            </a:r>
            <a:r>
              <a:rPr lang="en-US" err="1"/>
              <a:t>puissent</a:t>
            </a:r>
            <a:r>
              <a:rPr lang="en-US"/>
              <a:t> </a:t>
            </a:r>
            <a:r>
              <a:rPr lang="en-US" err="1"/>
              <a:t>mieux</a:t>
            </a:r>
            <a:r>
              <a:rPr lang="en-US"/>
              <a:t> </a:t>
            </a:r>
            <a:r>
              <a:rPr lang="en-US" err="1"/>
              <a:t>gérer</a:t>
            </a:r>
            <a:r>
              <a:rPr lang="en-US"/>
              <a:t> les </a:t>
            </a:r>
            <a:r>
              <a:rPr lang="en-US" err="1"/>
              <a:t>activités</a:t>
            </a:r>
            <a:r>
              <a:rPr lang="en-US"/>
              <a:t> pendant la phase de conception et de </a:t>
            </a:r>
            <a:r>
              <a:rPr lang="en-US" err="1"/>
              <a:t>développement</a:t>
            </a:r>
            <a:r>
              <a:rPr lang="en-US"/>
              <a:t>.    Les participants </a:t>
            </a:r>
            <a:r>
              <a:rPr lang="en-US" err="1"/>
              <a:t>apprendront</a:t>
            </a:r>
            <a:r>
              <a:rPr lang="en-US"/>
              <a:t> à : </a:t>
            </a:r>
            <a:endParaRPr lang="en-US">
              <a:ea typeface="Calibri"/>
              <a:cs typeface="Calibri"/>
            </a:endParaRPr>
          </a:p>
          <a:p>
            <a:endParaRPr lang="en-US">
              <a:ea typeface="Calibri"/>
              <a:cs typeface="Calibri"/>
            </a:endParaRPr>
          </a:p>
          <a:p>
            <a:pPr marL="171450" indent="-171450">
              <a:lnSpc>
                <a:spcPct val="90000"/>
              </a:lnSpc>
              <a:spcBef>
                <a:spcPts val="1000"/>
              </a:spcBef>
              <a:buFont typeface="Arial,Sans-Serif"/>
              <a:buChar char="•"/>
            </a:pPr>
            <a:r>
              <a:rPr lang="en-US"/>
              <a:t> </a:t>
            </a:r>
            <a:r>
              <a:rPr lang="en-US" err="1"/>
              <a:t>décrire</a:t>
            </a:r>
            <a:r>
              <a:rPr lang="en-US"/>
              <a:t> les </a:t>
            </a:r>
            <a:r>
              <a:rPr lang="en-US" err="1"/>
              <a:t>principales</a:t>
            </a:r>
            <a:r>
              <a:rPr lang="en-US"/>
              <a:t> </a:t>
            </a:r>
            <a:r>
              <a:rPr lang="en-US" err="1"/>
              <a:t>caractéristiques</a:t>
            </a:r>
            <a:r>
              <a:rPr lang="en-US"/>
              <a:t> de </a:t>
            </a:r>
            <a:r>
              <a:rPr lang="en-US" err="1"/>
              <a:t>l'analyse</a:t>
            </a:r>
            <a:r>
              <a:rPr lang="en-US"/>
              <a:t> des </a:t>
            </a:r>
            <a:r>
              <a:rPr lang="en-US" err="1"/>
              <a:t>systèmes</a:t>
            </a:r>
            <a:r>
              <a:rPr lang="en-US"/>
              <a:t> </a:t>
            </a:r>
            <a:r>
              <a:rPr lang="en-US" err="1"/>
              <a:t>d'entreprise</a:t>
            </a:r>
            <a:r>
              <a:rPr lang="en-US"/>
              <a:t> et de la conception </a:t>
            </a:r>
            <a:r>
              <a:rPr lang="en-US" err="1"/>
              <a:t>centrée</a:t>
            </a:r>
            <a:r>
              <a:rPr lang="en-US"/>
              <a:t> sur </a:t>
            </a:r>
            <a:r>
              <a:rPr lang="en-US" err="1"/>
              <a:t>l'homme</a:t>
            </a:r>
            <a:r>
              <a:rPr lang="en-US"/>
              <a:t>, </a:t>
            </a:r>
            <a:r>
              <a:rPr lang="en-US" err="1"/>
              <a:t>ainsi</a:t>
            </a:r>
            <a:r>
              <a:rPr lang="en-US"/>
              <a:t> que la </a:t>
            </a:r>
            <a:r>
              <a:rPr lang="en-US" err="1"/>
              <a:t>valeur</a:t>
            </a:r>
            <a:r>
              <a:rPr lang="en-US"/>
              <a:t> </a:t>
            </a:r>
            <a:r>
              <a:rPr lang="en-US" err="1"/>
              <a:t>d'une</a:t>
            </a:r>
            <a:r>
              <a:rPr lang="en-US"/>
              <a:t> </a:t>
            </a:r>
            <a:r>
              <a:rPr lang="en-US" err="1"/>
              <a:t>approche</a:t>
            </a:r>
            <a:r>
              <a:rPr lang="en-US"/>
              <a:t> </a:t>
            </a:r>
            <a:r>
              <a:rPr lang="en-US" err="1"/>
              <a:t>mixte</a:t>
            </a:r>
            <a:r>
              <a:rPr lang="en-US"/>
              <a:t>.</a:t>
            </a:r>
            <a:endParaRPr lang="en-US">
              <a:cs typeface="Calibri" panose="020F0502020204030204"/>
            </a:endParaRPr>
          </a:p>
          <a:p>
            <a:pPr marL="171450" indent="-171450">
              <a:lnSpc>
                <a:spcPct val="90000"/>
              </a:lnSpc>
              <a:spcBef>
                <a:spcPts val="1000"/>
              </a:spcBef>
              <a:buFont typeface="Arial,Sans-Serif"/>
              <a:buChar char="•"/>
            </a:pPr>
            <a:r>
              <a:rPr lang="en-US"/>
              <a:t> identifier et </a:t>
            </a:r>
            <a:r>
              <a:rPr lang="en-US" err="1"/>
              <a:t>décrire</a:t>
            </a:r>
            <a:r>
              <a:rPr lang="en-US"/>
              <a:t> les </a:t>
            </a:r>
            <a:r>
              <a:rPr lang="en-US" err="1"/>
              <a:t>rôles</a:t>
            </a:r>
            <a:r>
              <a:rPr lang="en-US"/>
              <a:t> </a:t>
            </a:r>
            <a:r>
              <a:rPr lang="en-US" err="1"/>
              <a:t>clés</a:t>
            </a:r>
            <a:r>
              <a:rPr lang="en-US"/>
              <a:t> et les </a:t>
            </a:r>
            <a:r>
              <a:rPr lang="en-US" err="1"/>
              <a:t>compétences</a:t>
            </a:r>
            <a:r>
              <a:rPr lang="en-US"/>
              <a:t> </a:t>
            </a:r>
            <a:r>
              <a:rPr lang="en-US" err="1"/>
              <a:t>nécessaires</a:t>
            </a:r>
            <a:r>
              <a:rPr lang="en-US"/>
              <a:t> pour la phase de conception et de </a:t>
            </a:r>
            <a:r>
              <a:rPr lang="en-US" err="1"/>
              <a:t>développement</a:t>
            </a:r>
            <a:endParaRPr lang="en-US">
              <a:cs typeface="Calibri"/>
            </a:endParaRPr>
          </a:p>
          <a:p>
            <a:pPr marL="171450" indent="-171450">
              <a:lnSpc>
                <a:spcPct val="90000"/>
              </a:lnSpc>
              <a:spcBef>
                <a:spcPts val="1000"/>
              </a:spcBef>
              <a:buFont typeface="Arial,Sans-Serif"/>
              <a:buChar char="•"/>
            </a:pPr>
            <a:r>
              <a:rPr lang="en-US"/>
              <a:t>identifier et </a:t>
            </a:r>
            <a:r>
              <a:rPr lang="en-US" err="1"/>
              <a:t>décrire</a:t>
            </a:r>
            <a:r>
              <a:rPr lang="en-US"/>
              <a:t> </a:t>
            </a:r>
            <a:r>
              <a:rPr lang="en-US" err="1"/>
              <a:t>certains</a:t>
            </a:r>
            <a:r>
              <a:rPr lang="en-US"/>
              <a:t> des </a:t>
            </a:r>
            <a:r>
              <a:rPr lang="en-US" err="1"/>
              <a:t>outils</a:t>
            </a:r>
            <a:r>
              <a:rPr lang="en-US"/>
              <a:t> </a:t>
            </a:r>
            <a:r>
              <a:rPr lang="en-US" err="1"/>
              <a:t>utilisés</a:t>
            </a:r>
            <a:r>
              <a:rPr lang="en-US"/>
              <a:t> pour </a:t>
            </a:r>
            <a:r>
              <a:rPr lang="en-US" err="1"/>
              <a:t>définir</a:t>
            </a:r>
            <a:r>
              <a:rPr lang="en-US"/>
              <a:t> les </a:t>
            </a:r>
            <a:r>
              <a:rPr lang="en-US" err="1"/>
              <a:t>besoins</a:t>
            </a:r>
            <a:r>
              <a:rPr lang="en-US"/>
              <a:t> des </a:t>
            </a:r>
            <a:r>
              <a:rPr lang="en-US" err="1"/>
              <a:t>systèmes</a:t>
            </a:r>
            <a:r>
              <a:rPr lang="en-US"/>
              <a:t> et des </a:t>
            </a:r>
            <a:r>
              <a:rPr lang="en-US" err="1"/>
              <a:t>utilisateurs</a:t>
            </a:r>
            <a:r>
              <a:rPr lang="en-US"/>
              <a:t> </a:t>
            </a:r>
            <a:endParaRPr lang="en-US">
              <a:cs typeface="Calibri"/>
            </a:endParaRPr>
          </a:p>
          <a:p>
            <a:pPr marL="171450" indent="-171450">
              <a:lnSpc>
                <a:spcPct val="90000"/>
              </a:lnSpc>
              <a:spcBef>
                <a:spcPts val="1000"/>
              </a:spcBef>
              <a:buFont typeface="Arial,Sans-Serif"/>
              <a:buChar char="•"/>
            </a:pPr>
            <a:r>
              <a:rPr lang="en-US" err="1"/>
              <a:t>décrire</a:t>
            </a:r>
            <a:r>
              <a:rPr lang="en-US"/>
              <a:t> les </a:t>
            </a:r>
            <a:r>
              <a:rPr lang="en-US" err="1"/>
              <a:t>principales</a:t>
            </a:r>
            <a:r>
              <a:rPr lang="en-US"/>
              <a:t> </a:t>
            </a:r>
            <a:r>
              <a:rPr lang="en-US" err="1"/>
              <a:t>activités</a:t>
            </a:r>
            <a:r>
              <a:rPr lang="en-US"/>
              <a:t> du processus de conception et de </a:t>
            </a:r>
            <a:r>
              <a:rPr lang="en-US" err="1"/>
              <a:t>développement</a:t>
            </a:r>
            <a:r>
              <a:rPr lang="en-US"/>
              <a:t> </a:t>
            </a:r>
            <a:r>
              <a:rPr lang="en-US" err="1"/>
              <a:t>qu'un</a:t>
            </a:r>
            <a:r>
              <a:rPr lang="en-US"/>
              <a:t> </a:t>
            </a:r>
            <a:r>
              <a:rPr lang="en-US" err="1"/>
              <a:t>gestionnaire</a:t>
            </a:r>
            <a:r>
              <a:rPr lang="en-US"/>
              <a:t> de </a:t>
            </a:r>
            <a:r>
              <a:rPr lang="en-US" err="1"/>
              <a:t>projet</a:t>
            </a:r>
            <a:r>
              <a:rPr lang="en-US"/>
              <a:t> doit </a:t>
            </a:r>
            <a:r>
              <a:rPr lang="en-US" err="1"/>
              <a:t>planifier</a:t>
            </a:r>
            <a:r>
              <a:rPr lang="en-US"/>
              <a:t> et </a:t>
            </a:r>
            <a:r>
              <a:rPr lang="en-US" err="1"/>
              <a:t>dont</a:t>
            </a:r>
            <a:r>
              <a:rPr lang="en-US"/>
              <a:t> il doit </a:t>
            </a:r>
            <a:r>
              <a:rPr lang="en-US" err="1"/>
              <a:t>suivre</a:t>
            </a:r>
            <a:r>
              <a:rPr lang="en-US"/>
              <a:t> </a:t>
            </a:r>
            <a:r>
              <a:rPr lang="en-US" err="1"/>
              <a:t>l'évolution</a:t>
            </a:r>
            <a:endParaRPr lang="en-US" err="1">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108</a:t>
            </a:fld>
            <a:endParaRPr lang="en-US"/>
          </a:p>
        </p:txBody>
      </p:sp>
    </p:spTree>
    <p:extLst>
      <p:ext uri="{BB962C8B-B14F-4D97-AF65-F5344CB8AC3E}">
        <p14:creationId xmlns:p14="http://schemas.microsoft.com/office/powerpoint/2010/main" val="785821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Dites au groupe : "Pourquoi une bonne gestion de projet est-elle importante ? </a:t>
            </a:r>
          </a:p>
          <a:p>
            <a:r>
              <a:rPr lang="en-US">
                <a:cs typeface="Calibri"/>
              </a:rPr>
              <a:t>A faire : Encouragez les membres du groupe à partager leurs réflexions sur cette question. </a:t>
            </a:r>
          </a:p>
          <a:p>
            <a:endParaRPr lang="en-US">
              <a:cs typeface="Calibri"/>
            </a:endParaRPr>
          </a:p>
          <a:p>
            <a:r>
              <a:rPr lang="en-US">
                <a:cs typeface="Calibri"/>
              </a:rPr>
              <a:t>Dites : Merci pour vos réflexions. Dans cette session, nous allons nous pencher davantage sur les termes et les concepts fondamentaux qui sont au cœur d'une gestion de </a:t>
            </a:r>
            <a:r>
              <a:rPr lang="en-US" err="1">
                <a:cs typeface="Calibri"/>
              </a:rPr>
              <a:t>projet </a:t>
            </a:r>
            <a:r>
              <a:rPr lang="en-US">
                <a:cs typeface="Calibri"/>
              </a:rPr>
              <a:t>solide. Cela nous donnera une base solide sur laquelle nous pourrons construire le reste du cours.   </a:t>
            </a:r>
          </a:p>
        </p:txBody>
      </p:sp>
      <p:sp>
        <p:nvSpPr>
          <p:cNvPr id="4" name="Slide Number Placeholder 3"/>
          <p:cNvSpPr>
            <a:spLocks noGrp="1"/>
          </p:cNvSpPr>
          <p:nvPr>
            <p:ph type="sldNum" sz="quarter" idx="5"/>
          </p:nvPr>
        </p:nvSpPr>
        <p:spPr/>
        <p:txBody>
          <a:bodyPr/>
          <a:lstStyle/>
          <a:p>
            <a:fld id="{9849DCBC-DFCA-487B-B72A-B955BEF0A77F}" type="slidenum">
              <a:rPr lang="en-US" smtClean="0"/>
              <a:t>10</a:t>
            </a:fld>
            <a:endParaRPr lang="en-US"/>
          </a:p>
        </p:txBody>
      </p:sp>
    </p:spTree>
    <p:extLst>
      <p:ext uri="{BB962C8B-B14F-4D97-AF65-F5344CB8AC3E}">
        <p14:creationId xmlns:p14="http://schemas.microsoft.com/office/powerpoint/2010/main" val="827099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Afin de </a:t>
            </a:r>
            <a:r>
              <a:rPr lang="en-US" err="1"/>
              <a:t>comprendre</a:t>
            </a:r>
            <a:r>
              <a:rPr lang="en-US"/>
              <a:t> </a:t>
            </a:r>
            <a:r>
              <a:rPr lang="en-US" err="1"/>
              <a:t>si</a:t>
            </a:r>
            <a:r>
              <a:rPr lang="en-US"/>
              <a:t> et comment </a:t>
            </a:r>
            <a:r>
              <a:rPr lang="en-US" err="1"/>
              <a:t>une</a:t>
            </a:r>
            <a:r>
              <a:rPr lang="en-US"/>
              <a:t> intervention de </a:t>
            </a:r>
            <a:r>
              <a:rPr lang="en-US" err="1"/>
              <a:t>santé</a:t>
            </a:r>
            <a:r>
              <a:rPr lang="en-US"/>
              <a:t> numérique </a:t>
            </a:r>
            <a:r>
              <a:rPr lang="en-US" err="1"/>
              <a:t>peut</a:t>
            </a:r>
            <a:r>
              <a:rPr lang="en-US"/>
              <a:t> </a:t>
            </a:r>
            <a:r>
              <a:rPr lang="en-US" err="1"/>
              <a:t>répondre</a:t>
            </a:r>
            <a:r>
              <a:rPr lang="en-US"/>
              <a:t> </a:t>
            </a:r>
            <a:r>
              <a:rPr lang="en-US" err="1"/>
              <a:t>efficacement</a:t>
            </a:r>
            <a:r>
              <a:rPr lang="en-US"/>
              <a:t> à un </a:t>
            </a:r>
            <a:r>
              <a:rPr lang="en-US" err="1"/>
              <a:t>défi</a:t>
            </a:r>
            <a:r>
              <a:rPr lang="en-US"/>
              <a:t> du </a:t>
            </a:r>
            <a:r>
              <a:rPr lang="en-US" err="1"/>
              <a:t>système</a:t>
            </a:r>
            <a:r>
              <a:rPr lang="en-US"/>
              <a:t> de </a:t>
            </a:r>
            <a:r>
              <a:rPr lang="en-US" err="1"/>
              <a:t>santé</a:t>
            </a:r>
            <a:r>
              <a:rPr lang="en-US"/>
              <a:t>, nous devons </a:t>
            </a:r>
            <a:r>
              <a:rPr lang="en-US" err="1"/>
              <a:t>d'abord</a:t>
            </a:r>
            <a:r>
              <a:rPr lang="en-US"/>
              <a:t> </a:t>
            </a:r>
            <a:r>
              <a:rPr lang="en-US" err="1"/>
              <a:t>comprendre</a:t>
            </a:r>
            <a:r>
              <a:rPr lang="en-US"/>
              <a:t> </a:t>
            </a:r>
            <a:r>
              <a:rPr lang="en-US" err="1"/>
              <a:t>l'</a:t>
            </a:r>
            <a:r>
              <a:rPr lang="en-US" b="1" err="1"/>
              <a:t>état</a:t>
            </a:r>
            <a:r>
              <a:rPr lang="en-US" b="1"/>
              <a:t> </a:t>
            </a:r>
            <a:r>
              <a:rPr lang="en-US" b="1" err="1"/>
              <a:t>actuel</a:t>
            </a:r>
            <a:r>
              <a:rPr lang="en-US" b="1"/>
              <a:t>.  Il </a:t>
            </a:r>
            <a:r>
              <a:rPr lang="en-US" b="1" err="1"/>
              <a:t>existe</a:t>
            </a:r>
            <a:r>
              <a:rPr lang="en-US" b="1"/>
              <a:t> deux façons </a:t>
            </a:r>
            <a:r>
              <a:rPr lang="en-US" b="1" err="1"/>
              <a:t>efficaces</a:t>
            </a:r>
            <a:r>
              <a:rPr lang="en-US" b="1"/>
              <a:t> et </a:t>
            </a:r>
            <a:r>
              <a:rPr lang="en-US" b="1" err="1"/>
              <a:t>complémentaires</a:t>
            </a:r>
            <a:r>
              <a:rPr lang="en-US" b="1"/>
              <a:t> de le faire :</a:t>
            </a:r>
            <a:endParaRPr lang="en-US"/>
          </a:p>
          <a:p>
            <a:endParaRPr lang="en-US" b="1"/>
          </a:p>
          <a:p>
            <a:pPr marL="457200" indent="-381000">
              <a:buAutoNum type="arabicPeriod"/>
            </a:pPr>
            <a:r>
              <a:rPr lang="en-US" b="1"/>
              <a:t>Développement </a:t>
            </a:r>
            <a:r>
              <a:rPr lang="en-US" b="1" err="1"/>
              <a:t>analytique</a:t>
            </a:r>
            <a:r>
              <a:rPr lang="en-US" b="1"/>
              <a:t> (alias </a:t>
            </a:r>
            <a:r>
              <a:rPr lang="en-US" b="1" err="1"/>
              <a:t>analyse</a:t>
            </a:r>
            <a:r>
              <a:rPr lang="en-US" b="1"/>
              <a:t> </a:t>
            </a:r>
            <a:r>
              <a:rPr lang="en-US" b="1" err="1"/>
              <a:t>commerciale</a:t>
            </a:r>
            <a:r>
              <a:rPr lang="en-US" b="1"/>
              <a:t>) </a:t>
            </a:r>
            <a:r>
              <a:rPr lang="en-US"/>
              <a:t>(Notre </a:t>
            </a:r>
            <a:r>
              <a:rPr lang="en-US" err="1"/>
              <a:t>contexte</a:t>
            </a:r>
            <a:r>
              <a:rPr lang="en-US"/>
              <a:t> = </a:t>
            </a:r>
            <a:r>
              <a:rPr lang="en-US" err="1"/>
              <a:t>l'activité</a:t>
            </a:r>
            <a:r>
              <a:rPr lang="en-US"/>
              <a:t> de prestation de </a:t>
            </a:r>
            <a:r>
              <a:rPr lang="en-US" err="1"/>
              <a:t>soins</a:t>
            </a:r>
            <a:r>
              <a:rPr lang="en-US"/>
              <a:t> de </a:t>
            </a:r>
            <a:r>
              <a:rPr lang="en-US" err="1"/>
              <a:t>santé</a:t>
            </a:r>
            <a:r>
              <a:rPr lang="en-US"/>
              <a:t>)</a:t>
            </a:r>
            <a:endParaRPr lang="en-US">
              <a:ea typeface="Calibri"/>
              <a:cs typeface="Calibri"/>
            </a:endParaRPr>
          </a:p>
          <a:p>
            <a:pPr marL="457200" indent="-381000">
              <a:buAutoNum type="arabicPeriod"/>
            </a:pPr>
            <a:r>
              <a:rPr lang="en-US" b="1"/>
              <a:t>Conception </a:t>
            </a:r>
            <a:r>
              <a:rPr lang="en-US" b="1" err="1"/>
              <a:t>centrée</a:t>
            </a:r>
            <a:r>
              <a:rPr lang="en-US" b="1"/>
              <a:t> sur </a:t>
            </a:r>
            <a:r>
              <a:rPr lang="en-US" b="1" err="1"/>
              <a:t>l'homme</a:t>
            </a:r>
            <a:endParaRPr lang="en-US">
              <a:ea typeface="Calibri"/>
              <a:cs typeface="Calibri"/>
            </a:endParaRPr>
          </a:p>
          <a:p>
            <a:pPr marL="457200" indent="-381000">
              <a:buAutoNum type="arabicPeriod"/>
            </a:pPr>
            <a:endParaRPr lang="en-US" b="1">
              <a:ea typeface="Calibri"/>
              <a:cs typeface="Calibri"/>
            </a:endParaRPr>
          </a:p>
          <a:p>
            <a:r>
              <a:rPr lang="en-US">
                <a:ea typeface="Calibri"/>
                <a:cs typeface="Calibri"/>
              </a:rPr>
              <a:t>La </a:t>
            </a:r>
            <a:r>
              <a:rPr lang="en-US" b="1" err="1"/>
              <a:t>méthode</a:t>
            </a:r>
            <a:r>
              <a:rPr lang="en-US" b="1"/>
              <a:t> de </a:t>
            </a:r>
            <a:r>
              <a:rPr lang="en-US" b="1" err="1"/>
              <a:t>l'analyse</a:t>
            </a:r>
            <a:r>
              <a:rPr lang="en-US" b="1"/>
              <a:t> </a:t>
            </a:r>
            <a:r>
              <a:rPr lang="en-US" b="1" err="1"/>
              <a:t>commerciale</a:t>
            </a:r>
            <a:r>
              <a:rPr lang="en-US" b="1"/>
              <a:t> </a:t>
            </a:r>
            <a:r>
              <a:rPr lang="en-US"/>
              <a:t>examine la manière </a:t>
            </a:r>
            <a:r>
              <a:rPr lang="en-US" err="1"/>
              <a:t>dont</a:t>
            </a:r>
            <a:r>
              <a:rPr lang="en-US"/>
              <a:t> les "affaires" </a:t>
            </a:r>
            <a:r>
              <a:rPr lang="en-US" err="1"/>
              <a:t>sont</a:t>
            </a:r>
            <a:r>
              <a:rPr lang="en-US"/>
              <a:t> </a:t>
            </a:r>
            <a:r>
              <a:rPr lang="en-US" err="1"/>
              <a:t>actuellement</a:t>
            </a:r>
            <a:r>
              <a:rPr lang="en-US"/>
              <a:t> </a:t>
            </a:r>
            <a:r>
              <a:rPr lang="en-US" err="1"/>
              <a:t>menées</a:t>
            </a:r>
            <a:r>
              <a:rPr lang="en-US"/>
              <a:t> : </a:t>
            </a:r>
            <a:r>
              <a:rPr lang="en-US" err="1"/>
              <a:t>quels</a:t>
            </a:r>
            <a:r>
              <a:rPr lang="en-US"/>
              <a:t> </a:t>
            </a:r>
            <a:r>
              <a:rPr lang="en-US" err="1"/>
              <a:t>sont</a:t>
            </a:r>
            <a:r>
              <a:rPr lang="en-US"/>
              <a:t> les processus </a:t>
            </a:r>
            <a:r>
              <a:rPr lang="en-US" err="1"/>
              <a:t>en</a:t>
            </a:r>
            <a:r>
              <a:rPr lang="en-US"/>
              <a:t> place, </a:t>
            </a:r>
            <a:r>
              <a:rPr lang="en-US" err="1"/>
              <a:t>quels</a:t>
            </a:r>
            <a:r>
              <a:rPr lang="en-US"/>
              <a:t> </a:t>
            </a:r>
            <a:r>
              <a:rPr lang="en-US" err="1"/>
              <a:t>rôles</a:t>
            </a:r>
            <a:r>
              <a:rPr lang="en-US"/>
              <a:t>/types de </a:t>
            </a:r>
            <a:r>
              <a:rPr lang="en-US" err="1"/>
              <a:t>personnes</a:t>
            </a:r>
            <a:r>
              <a:rPr lang="en-US"/>
              <a:t> </a:t>
            </a:r>
            <a:r>
              <a:rPr lang="en-US" err="1"/>
              <a:t>travaillent</a:t>
            </a:r>
            <a:r>
              <a:rPr lang="en-US"/>
              <a:t> dans le processus </a:t>
            </a:r>
            <a:r>
              <a:rPr lang="en-US" err="1"/>
              <a:t>actuel</a:t>
            </a:r>
            <a:r>
              <a:rPr lang="en-US"/>
              <a:t> et que font-</a:t>
            </a:r>
            <a:r>
              <a:rPr lang="en-US" err="1"/>
              <a:t>elles</a:t>
            </a:r>
            <a:r>
              <a:rPr lang="en-US"/>
              <a:t>, </a:t>
            </a:r>
            <a:r>
              <a:rPr lang="en-US" err="1"/>
              <a:t>quelles</a:t>
            </a:r>
            <a:r>
              <a:rPr lang="en-US"/>
              <a:t> </a:t>
            </a:r>
            <a:r>
              <a:rPr lang="en-US" err="1"/>
              <a:t>sont</a:t>
            </a:r>
            <a:r>
              <a:rPr lang="en-US"/>
              <a:t> les données </a:t>
            </a:r>
            <a:r>
              <a:rPr lang="en-US" err="1"/>
              <a:t>collectées</a:t>
            </a:r>
            <a:r>
              <a:rPr lang="en-US"/>
              <a:t>, </a:t>
            </a:r>
            <a:r>
              <a:rPr lang="en-US" err="1"/>
              <a:t>quelles</a:t>
            </a:r>
            <a:r>
              <a:rPr lang="en-US"/>
              <a:t> </a:t>
            </a:r>
            <a:r>
              <a:rPr lang="en-US" err="1"/>
              <a:t>sont</a:t>
            </a:r>
            <a:r>
              <a:rPr lang="en-US"/>
              <a:t> les données </a:t>
            </a:r>
            <a:r>
              <a:rPr lang="en-US" err="1"/>
              <a:t>utilisées</a:t>
            </a:r>
            <a:r>
              <a:rPr lang="en-US"/>
              <a:t> et </a:t>
            </a:r>
            <a:r>
              <a:rPr lang="en-US" err="1"/>
              <a:t>nécessaires</a:t>
            </a:r>
            <a:r>
              <a:rPr lang="en-US"/>
              <a:t>. </a:t>
            </a:r>
            <a:r>
              <a:rPr lang="en-US" err="1"/>
              <a:t>Utiliser</a:t>
            </a:r>
            <a:r>
              <a:rPr lang="en-US"/>
              <a:t> </a:t>
            </a:r>
            <a:r>
              <a:rPr lang="en-US" err="1"/>
              <a:t>ces</a:t>
            </a:r>
            <a:r>
              <a:rPr lang="en-US"/>
              <a:t> </a:t>
            </a:r>
            <a:r>
              <a:rPr lang="en-US" err="1"/>
              <a:t>informations</a:t>
            </a:r>
            <a:r>
              <a:rPr lang="en-US"/>
              <a:t> pour </a:t>
            </a:r>
            <a:r>
              <a:rPr lang="en-US" err="1"/>
              <a:t>analyser</a:t>
            </a:r>
            <a:r>
              <a:rPr lang="en-US"/>
              <a:t> les obstacles et les </a:t>
            </a:r>
            <a:r>
              <a:rPr lang="en-US" err="1"/>
              <a:t>goulets</a:t>
            </a:r>
            <a:r>
              <a:rPr lang="en-US"/>
              <a:t> </a:t>
            </a:r>
            <a:r>
              <a:rPr lang="en-US" err="1"/>
              <a:t>d'étranglement</a:t>
            </a:r>
            <a:r>
              <a:rPr lang="en-US"/>
              <a:t> qui existent dans </a:t>
            </a:r>
            <a:r>
              <a:rPr lang="en-US" err="1"/>
              <a:t>ces</a:t>
            </a:r>
            <a:r>
              <a:rPr lang="en-US"/>
              <a:t> processus et </a:t>
            </a:r>
            <a:r>
              <a:rPr lang="en-US" err="1"/>
              <a:t>auxquels</a:t>
            </a:r>
            <a:r>
              <a:rPr lang="en-US"/>
              <a:t> les interventions de </a:t>
            </a:r>
            <a:r>
              <a:rPr lang="en-US" err="1"/>
              <a:t>santé</a:t>
            </a:r>
            <a:r>
              <a:rPr lang="en-US"/>
              <a:t> numérique </a:t>
            </a:r>
            <a:r>
              <a:rPr lang="en-US" err="1"/>
              <a:t>pourraient</a:t>
            </a:r>
            <a:r>
              <a:rPr lang="en-US"/>
              <a:t> </a:t>
            </a:r>
            <a:r>
              <a:rPr lang="en-US" err="1"/>
              <a:t>remédier</a:t>
            </a:r>
            <a:r>
              <a:rPr lang="en-US"/>
              <a:t>.    La </a:t>
            </a:r>
            <a:r>
              <a:rPr lang="en-US" err="1"/>
              <a:t>personne</a:t>
            </a:r>
            <a:r>
              <a:rPr lang="en-US"/>
              <a:t> qui </a:t>
            </a:r>
            <a:r>
              <a:rPr lang="en-US" err="1"/>
              <a:t>effectue</a:t>
            </a:r>
            <a:r>
              <a:rPr lang="en-US"/>
              <a:t> </a:t>
            </a:r>
            <a:r>
              <a:rPr lang="en-US" err="1"/>
              <a:t>généralement</a:t>
            </a:r>
            <a:r>
              <a:rPr lang="en-US"/>
              <a:t> </a:t>
            </a:r>
            <a:r>
              <a:rPr lang="en-US" err="1"/>
              <a:t>ce</a:t>
            </a:r>
            <a:r>
              <a:rPr lang="en-US"/>
              <a:t> travail </a:t>
            </a:r>
            <a:r>
              <a:rPr lang="en-US" err="1"/>
              <a:t>est</a:t>
            </a:r>
            <a:r>
              <a:rPr lang="en-US"/>
              <a:t> </a:t>
            </a:r>
            <a:r>
              <a:rPr lang="en-US" err="1"/>
              <a:t>connue</a:t>
            </a:r>
            <a:r>
              <a:rPr lang="en-US"/>
              <a:t> sous le nom </a:t>
            </a:r>
            <a:r>
              <a:rPr lang="en-US" err="1"/>
              <a:t>d'analyste</a:t>
            </a:r>
            <a:r>
              <a:rPr lang="en-US"/>
              <a:t> commercial </a:t>
            </a:r>
            <a:r>
              <a:rPr lang="en-US" err="1"/>
              <a:t>ou</a:t>
            </a:r>
            <a:r>
              <a:rPr lang="en-US"/>
              <a:t> </a:t>
            </a:r>
            <a:r>
              <a:rPr lang="en-US" err="1"/>
              <a:t>d'analyste</a:t>
            </a:r>
            <a:r>
              <a:rPr lang="en-US"/>
              <a:t> des </a:t>
            </a:r>
            <a:r>
              <a:rPr lang="en-US" err="1"/>
              <a:t>systèmes</a:t>
            </a:r>
            <a:r>
              <a:rPr lang="en-US"/>
              <a:t> </a:t>
            </a:r>
            <a:r>
              <a:rPr lang="en-US" err="1"/>
              <a:t>commerciaux</a:t>
            </a:r>
            <a:r>
              <a:rPr lang="en-US"/>
              <a:t>. Les types de </a:t>
            </a:r>
            <a:r>
              <a:rPr lang="en-US" err="1"/>
              <a:t>résultats</a:t>
            </a:r>
            <a:r>
              <a:rPr lang="en-US"/>
              <a:t> de </a:t>
            </a:r>
            <a:r>
              <a:rPr lang="en-US" err="1"/>
              <a:t>ce</a:t>
            </a:r>
            <a:r>
              <a:rPr lang="en-US"/>
              <a:t> processus que </a:t>
            </a:r>
            <a:r>
              <a:rPr lang="en-US" err="1"/>
              <a:t>vous</a:t>
            </a:r>
            <a:r>
              <a:rPr lang="en-US"/>
              <a:t> </a:t>
            </a:r>
            <a:r>
              <a:rPr lang="en-US" err="1"/>
              <a:t>connaissez</a:t>
            </a:r>
            <a:r>
              <a:rPr lang="en-US"/>
              <a:t> </a:t>
            </a:r>
            <a:r>
              <a:rPr lang="en-US" err="1"/>
              <a:t>peut-être</a:t>
            </a:r>
            <a:r>
              <a:rPr lang="en-US"/>
              <a:t> </a:t>
            </a:r>
            <a:r>
              <a:rPr lang="en-US" err="1"/>
              <a:t>sont</a:t>
            </a:r>
            <a:r>
              <a:rPr lang="en-US"/>
              <a:t> les </a:t>
            </a:r>
            <a:r>
              <a:rPr lang="en-US" err="1"/>
              <a:t>cartes</a:t>
            </a:r>
            <a:r>
              <a:rPr lang="en-US"/>
              <a:t> de processus </a:t>
            </a:r>
            <a:r>
              <a:rPr lang="en-US" err="1"/>
              <a:t>d'entreprise</a:t>
            </a:r>
            <a:r>
              <a:rPr lang="en-US"/>
              <a:t>, les </a:t>
            </a:r>
            <a:r>
              <a:rPr lang="en-US" err="1"/>
              <a:t>spécifications</a:t>
            </a:r>
            <a:r>
              <a:rPr lang="en-US"/>
              <a:t> des exigences du </a:t>
            </a:r>
            <a:r>
              <a:rPr lang="en-US" err="1"/>
              <a:t>système</a:t>
            </a:r>
            <a:r>
              <a:rPr lang="en-US"/>
              <a:t> et des </a:t>
            </a:r>
            <a:r>
              <a:rPr lang="en-US" err="1"/>
              <a:t>utilisateurs</a:t>
            </a:r>
            <a:r>
              <a:rPr lang="en-US"/>
              <a:t>, les </a:t>
            </a:r>
            <a:r>
              <a:rPr lang="en-US" err="1"/>
              <a:t>diagrammes</a:t>
            </a:r>
            <a:r>
              <a:rPr lang="en-US"/>
              <a:t> </a:t>
            </a:r>
            <a:r>
              <a:rPr lang="en-US" err="1"/>
              <a:t>conceptuels</a:t>
            </a:r>
            <a:r>
              <a:rPr lang="en-US"/>
              <a:t>, etc. </a:t>
            </a:r>
            <a:endParaRPr lang="en-US">
              <a:ea typeface="Calibri"/>
              <a:cs typeface="Calibri"/>
            </a:endParaRPr>
          </a:p>
          <a:p>
            <a:endParaRPr lang="en-US">
              <a:ea typeface="Calibri"/>
              <a:cs typeface="Calibri"/>
            </a:endParaRPr>
          </a:p>
          <a:p>
            <a:r>
              <a:rPr lang="en-US">
                <a:ea typeface="Calibri"/>
                <a:cs typeface="Calibri"/>
              </a:rPr>
              <a:t>La </a:t>
            </a:r>
            <a:r>
              <a:rPr lang="en-US" err="1">
                <a:ea typeface="Calibri"/>
                <a:cs typeface="Calibri"/>
              </a:rPr>
              <a:t>méthode</a:t>
            </a:r>
            <a:r>
              <a:rPr lang="en-US">
                <a:ea typeface="Calibri"/>
                <a:cs typeface="Calibri"/>
              </a:rPr>
              <a:t> de </a:t>
            </a:r>
            <a:r>
              <a:rPr lang="en-US" b="1">
                <a:ea typeface="Calibri"/>
                <a:cs typeface="Calibri"/>
              </a:rPr>
              <a:t>conception </a:t>
            </a:r>
            <a:r>
              <a:rPr lang="en-US" b="1" err="1">
                <a:ea typeface="Calibri"/>
                <a:cs typeface="Calibri"/>
              </a:rPr>
              <a:t>centrée</a:t>
            </a:r>
            <a:r>
              <a:rPr lang="en-US" b="1">
                <a:ea typeface="Calibri"/>
                <a:cs typeface="Calibri"/>
              </a:rPr>
              <a:t> sur </a:t>
            </a:r>
            <a:r>
              <a:rPr lang="en-US" b="1" err="1">
                <a:ea typeface="Calibri"/>
                <a:cs typeface="Calibri"/>
              </a:rPr>
              <a:t>l'homme</a:t>
            </a:r>
            <a:r>
              <a:rPr lang="en-US" b="1">
                <a:ea typeface="Calibri"/>
                <a:cs typeface="Calibri"/>
              </a:rPr>
              <a:t> </a:t>
            </a:r>
            <a:r>
              <a:rPr lang="en-US">
                <a:ea typeface="Calibri"/>
                <a:cs typeface="Calibri"/>
              </a:rPr>
              <a:t>se </a:t>
            </a:r>
            <a:r>
              <a:rPr lang="en-US" err="1">
                <a:ea typeface="Calibri"/>
                <a:cs typeface="Calibri"/>
              </a:rPr>
              <a:t>penche</a:t>
            </a:r>
            <a:r>
              <a:rPr lang="en-US">
                <a:ea typeface="Calibri"/>
                <a:cs typeface="Calibri"/>
              </a:rPr>
              <a:t> sur :</a:t>
            </a:r>
          </a:p>
          <a:p>
            <a:pPr marL="342900" indent="-342900">
              <a:lnSpc>
                <a:spcPct val="90000"/>
              </a:lnSpc>
              <a:spcBef>
                <a:spcPts val="1000"/>
              </a:spcBef>
              <a:buFont typeface="Arial"/>
              <a:buChar char="•"/>
            </a:pPr>
            <a:r>
              <a:rPr lang="en-US" err="1"/>
              <a:t>Définition</a:t>
            </a:r>
            <a:r>
              <a:rPr lang="en-US"/>
              <a:t> du </a:t>
            </a:r>
            <a:r>
              <a:rPr lang="en-US" err="1"/>
              <a:t>problème</a:t>
            </a:r>
            <a:endParaRPr lang="en-US">
              <a:ea typeface="Calibri"/>
              <a:cs typeface="Calibri"/>
            </a:endParaRPr>
          </a:p>
          <a:p>
            <a:pPr marL="342900" indent="-342900">
              <a:lnSpc>
                <a:spcPct val="90000"/>
              </a:lnSpc>
              <a:spcBef>
                <a:spcPts val="1000"/>
              </a:spcBef>
              <a:buFont typeface="Arial"/>
              <a:buChar char="•"/>
            </a:pPr>
            <a:r>
              <a:rPr lang="en-US" err="1"/>
              <a:t>Réflexion</a:t>
            </a:r>
            <a:r>
              <a:rPr lang="en-US"/>
              <a:t> critique </a:t>
            </a:r>
            <a:endParaRPr lang="en-US">
              <a:ea typeface="Calibri"/>
              <a:cs typeface="Calibri"/>
            </a:endParaRPr>
          </a:p>
          <a:p>
            <a:pPr marL="342900" indent="-342900">
              <a:lnSpc>
                <a:spcPct val="90000"/>
              </a:lnSpc>
              <a:spcBef>
                <a:spcPts val="1000"/>
              </a:spcBef>
              <a:buFont typeface="Arial"/>
              <a:buChar char="•"/>
            </a:pPr>
            <a:r>
              <a:rPr lang="en-US"/>
              <a:t>Recherche sur le terrain </a:t>
            </a:r>
            <a:endParaRPr lang="en-US">
              <a:ea typeface="Calibri"/>
              <a:cs typeface="Calibri"/>
            </a:endParaRPr>
          </a:p>
          <a:p>
            <a:pPr marL="342900" indent="-342900">
              <a:lnSpc>
                <a:spcPct val="90000"/>
              </a:lnSpc>
              <a:spcBef>
                <a:spcPts val="1000"/>
              </a:spcBef>
              <a:buFont typeface="Arial"/>
              <a:buChar char="•"/>
            </a:pPr>
            <a:r>
              <a:rPr lang="en-US" err="1"/>
              <a:t>Prototypage</a:t>
            </a:r>
            <a:r>
              <a:rPr lang="en-US"/>
              <a:t> (solutions </a:t>
            </a:r>
            <a:r>
              <a:rPr lang="en-US" err="1"/>
              <a:t>expérimentales</a:t>
            </a:r>
            <a:r>
              <a:rPr lang="en-US"/>
              <a:t>) </a:t>
            </a:r>
            <a:endParaRPr lang="en-US">
              <a:ea typeface="Calibri"/>
              <a:cs typeface="Calibri"/>
            </a:endParaRPr>
          </a:p>
          <a:p>
            <a:pPr marL="342900" indent="-342900">
              <a:lnSpc>
                <a:spcPct val="90000"/>
              </a:lnSpc>
              <a:spcBef>
                <a:spcPts val="1000"/>
              </a:spcBef>
              <a:buFont typeface="Arial"/>
              <a:buChar char="•"/>
            </a:pPr>
            <a:r>
              <a:rPr lang="en-US" err="1"/>
              <a:t>Apprentissage</a:t>
            </a:r>
            <a:r>
              <a:rPr lang="en-US"/>
              <a:t> </a:t>
            </a:r>
            <a:r>
              <a:rPr lang="en-US" err="1"/>
              <a:t>continu</a:t>
            </a:r>
            <a:endParaRPr lang="en-US">
              <a:ea typeface="Calibri"/>
              <a:cs typeface="Calibri"/>
            </a:endParaRPr>
          </a:p>
          <a:p>
            <a:pPr marL="342900" indent="-342900">
              <a:lnSpc>
                <a:spcPct val="90000"/>
              </a:lnSpc>
              <a:spcBef>
                <a:spcPts val="1000"/>
              </a:spcBef>
              <a:buFont typeface="Arial"/>
              <a:buChar char="•"/>
            </a:pPr>
            <a:endParaRPr lang="en-US">
              <a:ea typeface="Calibri"/>
              <a:cs typeface="Calibri"/>
            </a:endParaRPr>
          </a:p>
          <a:p>
            <a:r>
              <a:rPr lang="en-US"/>
              <a:t>Le </a:t>
            </a:r>
            <a:r>
              <a:rPr lang="en-US" err="1"/>
              <a:t>rôle</a:t>
            </a:r>
            <a:r>
              <a:rPr lang="en-US"/>
              <a:t> qui </a:t>
            </a:r>
            <a:r>
              <a:rPr lang="en-US" err="1"/>
              <a:t>consiste</a:t>
            </a:r>
            <a:r>
              <a:rPr lang="en-US"/>
              <a:t> </a:t>
            </a:r>
            <a:r>
              <a:rPr lang="en-US" err="1"/>
              <a:t>généralement</a:t>
            </a:r>
            <a:r>
              <a:rPr lang="en-US"/>
              <a:t> à </a:t>
            </a:r>
            <a:r>
              <a:rPr lang="en-US" err="1"/>
              <a:t>effectuer</a:t>
            </a:r>
            <a:r>
              <a:rPr lang="en-US"/>
              <a:t> </a:t>
            </a:r>
            <a:r>
              <a:rPr lang="en-US" err="1"/>
              <a:t>ce</a:t>
            </a:r>
            <a:r>
              <a:rPr lang="en-US"/>
              <a:t> travail </a:t>
            </a:r>
            <a:r>
              <a:rPr lang="en-US" err="1"/>
              <a:t>est</a:t>
            </a:r>
            <a:r>
              <a:rPr lang="en-US"/>
              <a:t> </a:t>
            </a:r>
            <a:r>
              <a:rPr lang="en-US" err="1"/>
              <a:t>connu</a:t>
            </a:r>
            <a:r>
              <a:rPr lang="en-US"/>
              <a:t> sous le nom de </a:t>
            </a:r>
            <a:r>
              <a:rPr lang="en-US" err="1"/>
              <a:t>concepteur</a:t>
            </a:r>
            <a:r>
              <a:rPr lang="en-US"/>
              <a:t> </a:t>
            </a:r>
            <a:r>
              <a:rPr lang="en-US" err="1"/>
              <a:t>centré</a:t>
            </a:r>
            <a:r>
              <a:rPr lang="en-US"/>
              <a:t> sur </a:t>
            </a:r>
            <a:r>
              <a:rPr lang="en-US" err="1"/>
              <a:t>l'humain</a:t>
            </a:r>
            <a:r>
              <a:rPr lang="en-US"/>
              <a:t>, </a:t>
            </a:r>
            <a:r>
              <a:rPr lang="en-US" err="1"/>
              <a:t>praticien</a:t>
            </a:r>
            <a:r>
              <a:rPr lang="en-US"/>
              <a:t> HCD, </a:t>
            </a:r>
            <a:r>
              <a:rPr lang="en-US" err="1"/>
              <a:t>concepteur</a:t>
            </a:r>
            <a:r>
              <a:rPr lang="en-US"/>
              <a:t> </a:t>
            </a:r>
            <a:r>
              <a:rPr lang="en-US" err="1"/>
              <a:t>d'interface</a:t>
            </a:r>
            <a:r>
              <a:rPr lang="en-US"/>
              <a:t> </a:t>
            </a:r>
            <a:r>
              <a:rPr lang="en-US" err="1"/>
              <a:t>utilisateur</a:t>
            </a:r>
            <a:r>
              <a:rPr lang="en-US"/>
              <a:t> (UI), </a:t>
            </a:r>
            <a:r>
              <a:rPr lang="en-US" err="1"/>
              <a:t>concepteur</a:t>
            </a:r>
            <a:r>
              <a:rPr lang="en-US"/>
              <a:t> </a:t>
            </a:r>
            <a:r>
              <a:rPr lang="en-US" err="1"/>
              <a:t>d'expérience</a:t>
            </a:r>
            <a:r>
              <a:rPr lang="en-US"/>
              <a:t> </a:t>
            </a:r>
            <a:r>
              <a:rPr lang="en-US" err="1"/>
              <a:t>utilisateur</a:t>
            </a:r>
            <a:r>
              <a:rPr lang="en-US"/>
              <a:t> (UX), </a:t>
            </a:r>
            <a:r>
              <a:rPr lang="en-US" err="1"/>
              <a:t>ou</a:t>
            </a:r>
            <a:r>
              <a:rPr lang="en-US"/>
              <a:t> encore </a:t>
            </a:r>
            <a:r>
              <a:rPr lang="en-US" err="1"/>
              <a:t>chercheur</a:t>
            </a:r>
            <a:r>
              <a:rPr lang="en-US"/>
              <a:t> </a:t>
            </a:r>
            <a:r>
              <a:rPr lang="en-US" err="1"/>
              <a:t>en</a:t>
            </a:r>
            <a:r>
              <a:rPr lang="en-US"/>
              <a:t> conception. </a:t>
            </a:r>
          </a:p>
          <a:p>
            <a:r>
              <a:rPr lang="en-US"/>
              <a:t>Les types de </a:t>
            </a:r>
            <a:r>
              <a:rPr lang="en-US" err="1"/>
              <a:t>résultats</a:t>
            </a:r>
            <a:r>
              <a:rPr lang="en-US"/>
              <a:t> de </a:t>
            </a:r>
            <a:r>
              <a:rPr lang="en-US" err="1"/>
              <a:t>ce</a:t>
            </a:r>
            <a:r>
              <a:rPr lang="en-US"/>
              <a:t> processus que </a:t>
            </a:r>
            <a:r>
              <a:rPr lang="en-US" err="1"/>
              <a:t>vous</a:t>
            </a:r>
            <a:r>
              <a:rPr lang="en-US"/>
              <a:t> </a:t>
            </a:r>
            <a:r>
              <a:rPr lang="en-US" err="1"/>
              <a:t>connaissez</a:t>
            </a:r>
            <a:r>
              <a:rPr lang="en-US"/>
              <a:t> </a:t>
            </a:r>
            <a:r>
              <a:rPr lang="en-US" err="1"/>
              <a:t>peut-être</a:t>
            </a:r>
            <a:r>
              <a:rPr lang="en-US"/>
              <a:t> </a:t>
            </a:r>
            <a:r>
              <a:rPr lang="en-US" err="1"/>
              <a:t>sont</a:t>
            </a:r>
            <a:r>
              <a:rPr lang="en-US"/>
              <a:t> les personas </a:t>
            </a:r>
            <a:r>
              <a:rPr lang="en-US" err="1"/>
              <a:t>d'utilisateurs</a:t>
            </a:r>
            <a:r>
              <a:rPr lang="en-US"/>
              <a:t>, les </a:t>
            </a:r>
            <a:r>
              <a:rPr lang="en-US" err="1"/>
              <a:t>parcours</a:t>
            </a:r>
            <a:r>
              <a:rPr lang="en-US"/>
              <a:t> </a:t>
            </a:r>
            <a:r>
              <a:rPr lang="en-US" err="1"/>
              <a:t>d'utilisateurs</a:t>
            </a:r>
            <a:r>
              <a:rPr lang="en-US"/>
              <a:t>, les prototypes, etc.</a:t>
            </a:r>
            <a:endParaRPr lang="en-US" b="1"/>
          </a:p>
          <a:p>
            <a:endParaRPr lang="en-US" b="1"/>
          </a:p>
          <a:p>
            <a:r>
              <a:rPr lang="en-US" b="1"/>
              <a:t>Bien que </a:t>
            </a:r>
            <a:r>
              <a:rPr lang="en-US" b="1" err="1"/>
              <a:t>ces</a:t>
            </a:r>
            <a:r>
              <a:rPr lang="en-US" b="1"/>
              <a:t> deux </a:t>
            </a:r>
            <a:r>
              <a:rPr lang="en-US" b="1" err="1"/>
              <a:t>approches</a:t>
            </a:r>
            <a:r>
              <a:rPr lang="en-US" b="1"/>
              <a:t> </a:t>
            </a:r>
            <a:r>
              <a:rPr lang="en-US" b="1" err="1"/>
              <a:t>semblent</a:t>
            </a:r>
            <a:r>
              <a:rPr lang="en-US" b="1"/>
              <a:t> très </a:t>
            </a:r>
            <a:r>
              <a:rPr lang="en-US" b="1" err="1"/>
              <a:t>différentes</a:t>
            </a:r>
            <a:r>
              <a:rPr lang="en-US" b="1"/>
              <a:t>, </a:t>
            </a:r>
            <a:r>
              <a:rPr lang="en-US" b="1" err="1"/>
              <a:t>elles</a:t>
            </a:r>
            <a:r>
              <a:rPr lang="en-US" b="1"/>
              <a:t> se </a:t>
            </a:r>
            <a:r>
              <a:rPr lang="en-US" b="1" err="1"/>
              <a:t>recoupent</a:t>
            </a:r>
            <a:r>
              <a:rPr lang="en-US" b="1"/>
              <a:t> </a:t>
            </a:r>
            <a:r>
              <a:rPr lang="en-US" b="1" err="1"/>
              <a:t>en</a:t>
            </a:r>
            <a:r>
              <a:rPr lang="en-US" b="1"/>
              <a:t> fait et se </a:t>
            </a:r>
            <a:r>
              <a:rPr lang="en-US" b="1" err="1"/>
              <a:t>complètent</a:t>
            </a:r>
            <a:r>
              <a:rPr lang="en-US" b="1"/>
              <a:t> très bien. Une </a:t>
            </a:r>
            <a:r>
              <a:rPr lang="en-US" b="1" err="1"/>
              <a:t>approche</a:t>
            </a:r>
            <a:r>
              <a:rPr lang="en-US" b="1"/>
              <a:t> </a:t>
            </a:r>
            <a:r>
              <a:rPr lang="en-US" b="1" err="1"/>
              <a:t>mixte</a:t>
            </a:r>
            <a:r>
              <a:rPr lang="en-US" b="1"/>
              <a:t> </a:t>
            </a:r>
            <a:r>
              <a:rPr lang="en-US" b="1" err="1"/>
              <a:t>utilisant</a:t>
            </a:r>
            <a:r>
              <a:rPr lang="en-US" b="1"/>
              <a:t> </a:t>
            </a:r>
            <a:r>
              <a:rPr lang="en-US" b="1" err="1"/>
              <a:t>ces</a:t>
            </a:r>
            <a:r>
              <a:rPr lang="en-US" b="1"/>
              <a:t> deux </a:t>
            </a:r>
            <a:r>
              <a:rPr lang="en-US" b="1" err="1"/>
              <a:t>méthodes</a:t>
            </a:r>
            <a:r>
              <a:rPr lang="en-US" b="1"/>
              <a:t> </a:t>
            </a:r>
            <a:r>
              <a:rPr lang="en-US" b="1" err="1"/>
              <a:t>est</a:t>
            </a:r>
            <a:r>
              <a:rPr lang="en-US" b="1"/>
              <a:t> </a:t>
            </a:r>
            <a:r>
              <a:rPr lang="en-US" b="1" err="1"/>
              <a:t>généralement</a:t>
            </a:r>
            <a:r>
              <a:rPr lang="en-US" b="1"/>
              <a:t> </a:t>
            </a:r>
            <a:r>
              <a:rPr lang="en-US" b="1" err="1"/>
              <a:t>considérée</a:t>
            </a:r>
            <a:r>
              <a:rPr lang="en-US" b="1"/>
              <a:t> </a:t>
            </a:r>
            <a:r>
              <a:rPr lang="en-US" b="1" err="1"/>
              <a:t>comme</a:t>
            </a:r>
            <a:r>
              <a:rPr lang="en-US" b="1"/>
              <a:t> la </a:t>
            </a:r>
            <a:r>
              <a:rPr lang="en-US" b="1" err="1"/>
              <a:t>meilleure</a:t>
            </a:r>
            <a:r>
              <a:rPr lang="en-US" b="1"/>
              <a:t>, car </a:t>
            </a:r>
            <a:r>
              <a:rPr lang="en-US" b="1" err="1"/>
              <a:t>elle</a:t>
            </a:r>
            <a:r>
              <a:rPr lang="en-US" b="1"/>
              <a:t> </a:t>
            </a:r>
            <a:r>
              <a:rPr lang="en-US" b="1" err="1"/>
              <a:t>est</a:t>
            </a:r>
            <a:r>
              <a:rPr lang="en-US" b="1"/>
              <a:t> plus </a:t>
            </a:r>
            <a:r>
              <a:rPr lang="en-US" b="1" err="1"/>
              <a:t>complète</a:t>
            </a:r>
            <a:r>
              <a:rPr lang="en-US" b="1"/>
              <a:t> et </a:t>
            </a:r>
            <a:r>
              <a:rPr lang="en-US" b="1" err="1"/>
              <a:t>reflète</a:t>
            </a:r>
            <a:r>
              <a:rPr lang="en-US" b="1"/>
              <a:t> un point de </a:t>
            </a:r>
            <a:r>
              <a:rPr lang="en-US" b="1" err="1"/>
              <a:t>vue</a:t>
            </a:r>
            <a:r>
              <a:rPr lang="en-US" b="1"/>
              <a:t> plus </a:t>
            </a:r>
            <a:r>
              <a:rPr lang="en-US" b="1" err="1"/>
              <a:t>holistique</a:t>
            </a:r>
            <a:r>
              <a:rPr lang="en-US" b="1"/>
              <a:t>.  </a:t>
            </a:r>
            <a:endParaRPr lang="en-US" b="1">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109</a:t>
            </a:fld>
            <a:endParaRPr lang="en-US"/>
          </a:p>
        </p:txBody>
      </p:sp>
    </p:spTree>
    <p:extLst>
      <p:ext uri="{BB962C8B-B14F-4D97-AF65-F5344CB8AC3E}">
        <p14:creationId xmlns:p14="http://schemas.microsoft.com/office/powerpoint/2010/main" val="3076681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Afin de </a:t>
            </a:r>
            <a:r>
              <a:rPr lang="en-US" err="1"/>
              <a:t>comprendre</a:t>
            </a:r>
            <a:r>
              <a:rPr lang="en-US"/>
              <a:t> </a:t>
            </a:r>
            <a:r>
              <a:rPr lang="en-US" err="1"/>
              <a:t>si</a:t>
            </a:r>
            <a:r>
              <a:rPr lang="en-US"/>
              <a:t> et comment </a:t>
            </a:r>
            <a:r>
              <a:rPr lang="en-US" err="1"/>
              <a:t>une</a:t>
            </a:r>
            <a:r>
              <a:rPr lang="en-US"/>
              <a:t> intervention de </a:t>
            </a:r>
            <a:r>
              <a:rPr lang="en-US" err="1"/>
              <a:t>santé</a:t>
            </a:r>
            <a:r>
              <a:rPr lang="en-US"/>
              <a:t> numérique </a:t>
            </a:r>
            <a:r>
              <a:rPr lang="en-US" err="1"/>
              <a:t>peut</a:t>
            </a:r>
            <a:r>
              <a:rPr lang="en-US"/>
              <a:t> </a:t>
            </a:r>
            <a:r>
              <a:rPr lang="en-US" err="1"/>
              <a:t>répondre</a:t>
            </a:r>
            <a:r>
              <a:rPr lang="en-US"/>
              <a:t> </a:t>
            </a:r>
            <a:r>
              <a:rPr lang="en-US" err="1"/>
              <a:t>efficacement</a:t>
            </a:r>
            <a:r>
              <a:rPr lang="en-US"/>
              <a:t> à un </a:t>
            </a:r>
            <a:r>
              <a:rPr lang="en-US" err="1"/>
              <a:t>défi</a:t>
            </a:r>
            <a:r>
              <a:rPr lang="en-US"/>
              <a:t> du </a:t>
            </a:r>
            <a:r>
              <a:rPr lang="en-US" err="1"/>
              <a:t>système</a:t>
            </a:r>
            <a:r>
              <a:rPr lang="en-US"/>
              <a:t> de </a:t>
            </a:r>
            <a:r>
              <a:rPr lang="en-US" err="1"/>
              <a:t>santé</a:t>
            </a:r>
            <a:r>
              <a:rPr lang="en-US"/>
              <a:t>, nous devons </a:t>
            </a:r>
            <a:r>
              <a:rPr lang="en-US" err="1"/>
              <a:t>d'abord</a:t>
            </a:r>
            <a:r>
              <a:rPr lang="en-US"/>
              <a:t> </a:t>
            </a:r>
            <a:r>
              <a:rPr lang="en-US" err="1"/>
              <a:t>comprendre</a:t>
            </a:r>
            <a:r>
              <a:rPr lang="en-US"/>
              <a:t> </a:t>
            </a:r>
            <a:r>
              <a:rPr lang="en-US" err="1"/>
              <a:t>l'</a:t>
            </a:r>
            <a:r>
              <a:rPr lang="en-US" b="1" err="1"/>
              <a:t>état</a:t>
            </a:r>
            <a:r>
              <a:rPr lang="en-US" b="1"/>
              <a:t> </a:t>
            </a:r>
            <a:r>
              <a:rPr lang="en-US" b="1" err="1"/>
              <a:t>actuel</a:t>
            </a:r>
            <a:r>
              <a:rPr lang="en-US" b="1"/>
              <a:t>.  Il </a:t>
            </a:r>
            <a:r>
              <a:rPr lang="en-US" b="1" err="1"/>
              <a:t>existe</a:t>
            </a:r>
            <a:r>
              <a:rPr lang="en-US" b="1"/>
              <a:t> deux façons </a:t>
            </a:r>
            <a:r>
              <a:rPr lang="en-US" b="1" err="1"/>
              <a:t>efficaces</a:t>
            </a:r>
            <a:r>
              <a:rPr lang="en-US" b="1"/>
              <a:t> et </a:t>
            </a:r>
            <a:r>
              <a:rPr lang="en-US" b="1" err="1"/>
              <a:t>complémentaires</a:t>
            </a:r>
            <a:r>
              <a:rPr lang="en-US" b="1"/>
              <a:t> de le faire :</a:t>
            </a:r>
            <a:endParaRPr lang="en-US"/>
          </a:p>
          <a:p>
            <a:endParaRPr lang="en-US" b="1"/>
          </a:p>
          <a:p>
            <a:pPr marL="457200" indent="-381000">
              <a:buAutoNum type="arabicPeriod"/>
            </a:pPr>
            <a:r>
              <a:rPr lang="en-US" b="1"/>
              <a:t>Développement </a:t>
            </a:r>
            <a:r>
              <a:rPr lang="en-US" b="1" err="1"/>
              <a:t>analytique</a:t>
            </a:r>
            <a:r>
              <a:rPr lang="en-US" b="1"/>
              <a:t> (alias </a:t>
            </a:r>
            <a:r>
              <a:rPr lang="en-US" b="1" err="1"/>
              <a:t>analyse</a:t>
            </a:r>
            <a:r>
              <a:rPr lang="en-US" b="1"/>
              <a:t> </a:t>
            </a:r>
            <a:r>
              <a:rPr lang="en-US" b="1" err="1"/>
              <a:t>commerciale</a:t>
            </a:r>
            <a:r>
              <a:rPr lang="en-US" b="1"/>
              <a:t>) </a:t>
            </a:r>
            <a:r>
              <a:rPr lang="en-US"/>
              <a:t>(Notre </a:t>
            </a:r>
            <a:r>
              <a:rPr lang="en-US" err="1"/>
              <a:t>contexte</a:t>
            </a:r>
            <a:r>
              <a:rPr lang="en-US"/>
              <a:t> = </a:t>
            </a:r>
            <a:r>
              <a:rPr lang="en-US" err="1"/>
              <a:t>l'activité</a:t>
            </a:r>
            <a:r>
              <a:rPr lang="en-US"/>
              <a:t> de prestation de </a:t>
            </a:r>
            <a:r>
              <a:rPr lang="en-US" err="1"/>
              <a:t>soins</a:t>
            </a:r>
            <a:r>
              <a:rPr lang="en-US"/>
              <a:t> de </a:t>
            </a:r>
            <a:r>
              <a:rPr lang="en-US" err="1"/>
              <a:t>santé</a:t>
            </a:r>
            <a:r>
              <a:rPr lang="en-US"/>
              <a:t>)</a:t>
            </a:r>
            <a:endParaRPr lang="en-US">
              <a:ea typeface="Calibri"/>
              <a:cs typeface="Calibri"/>
            </a:endParaRPr>
          </a:p>
          <a:p>
            <a:pPr marL="457200" indent="-381000">
              <a:buAutoNum type="arabicPeriod"/>
            </a:pPr>
            <a:r>
              <a:rPr lang="en-US" b="1"/>
              <a:t>Conception </a:t>
            </a:r>
            <a:r>
              <a:rPr lang="en-US" b="1" err="1"/>
              <a:t>centrée</a:t>
            </a:r>
            <a:r>
              <a:rPr lang="en-US" b="1"/>
              <a:t> sur </a:t>
            </a:r>
            <a:r>
              <a:rPr lang="en-US" b="1" err="1"/>
              <a:t>l'homme</a:t>
            </a:r>
            <a:endParaRPr lang="en-US">
              <a:ea typeface="Calibri"/>
              <a:cs typeface="Calibri"/>
            </a:endParaRPr>
          </a:p>
          <a:p>
            <a:pPr marL="457200" indent="-381000">
              <a:buAutoNum type="arabicPeriod"/>
            </a:pPr>
            <a:endParaRPr lang="en-US" b="1">
              <a:ea typeface="Calibri"/>
              <a:cs typeface="Calibri"/>
            </a:endParaRPr>
          </a:p>
          <a:p>
            <a:r>
              <a:rPr lang="en-US">
                <a:ea typeface="Calibri"/>
                <a:cs typeface="Calibri"/>
              </a:rPr>
              <a:t>La </a:t>
            </a:r>
            <a:r>
              <a:rPr lang="en-US" b="1" err="1"/>
              <a:t>méthode</a:t>
            </a:r>
            <a:r>
              <a:rPr lang="en-US" b="1"/>
              <a:t> de </a:t>
            </a:r>
            <a:r>
              <a:rPr lang="en-US" b="1" err="1"/>
              <a:t>l'analyse</a:t>
            </a:r>
            <a:r>
              <a:rPr lang="en-US" b="1"/>
              <a:t> </a:t>
            </a:r>
            <a:r>
              <a:rPr lang="en-US" b="1" err="1"/>
              <a:t>commerciale</a:t>
            </a:r>
            <a:r>
              <a:rPr lang="en-US" b="1"/>
              <a:t> </a:t>
            </a:r>
            <a:r>
              <a:rPr lang="en-US"/>
              <a:t>examine la manière </a:t>
            </a:r>
            <a:r>
              <a:rPr lang="en-US" err="1"/>
              <a:t>dont</a:t>
            </a:r>
            <a:r>
              <a:rPr lang="en-US"/>
              <a:t> les "affaires" </a:t>
            </a:r>
            <a:r>
              <a:rPr lang="en-US" err="1"/>
              <a:t>sont</a:t>
            </a:r>
            <a:r>
              <a:rPr lang="en-US"/>
              <a:t> </a:t>
            </a:r>
            <a:r>
              <a:rPr lang="en-US" err="1"/>
              <a:t>actuellement</a:t>
            </a:r>
            <a:r>
              <a:rPr lang="en-US"/>
              <a:t> </a:t>
            </a:r>
            <a:r>
              <a:rPr lang="en-US" err="1"/>
              <a:t>menées</a:t>
            </a:r>
            <a:r>
              <a:rPr lang="en-US"/>
              <a:t> : </a:t>
            </a:r>
            <a:r>
              <a:rPr lang="en-US" err="1"/>
              <a:t>quels</a:t>
            </a:r>
            <a:r>
              <a:rPr lang="en-US"/>
              <a:t> </a:t>
            </a:r>
            <a:r>
              <a:rPr lang="en-US" err="1"/>
              <a:t>sont</a:t>
            </a:r>
            <a:r>
              <a:rPr lang="en-US"/>
              <a:t> les processus </a:t>
            </a:r>
            <a:r>
              <a:rPr lang="en-US" err="1"/>
              <a:t>en</a:t>
            </a:r>
            <a:r>
              <a:rPr lang="en-US"/>
              <a:t> place, </a:t>
            </a:r>
            <a:r>
              <a:rPr lang="en-US" err="1"/>
              <a:t>quels</a:t>
            </a:r>
            <a:r>
              <a:rPr lang="en-US"/>
              <a:t> </a:t>
            </a:r>
            <a:r>
              <a:rPr lang="en-US" err="1"/>
              <a:t>rôles</a:t>
            </a:r>
            <a:r>
              <a:rPr lang="en-US"/>
              <a:t>/types de </a:t>
            </a:r>
            <a:r>
              <a:rPr lang="en-US" err="1"/>
              <a:t>personnes</a:t>
            </a:r>
            <a:r>
              <a:rPr lang="en-US"/>
              <a:t> </a:t>
            </a:r>
            <a:r>
              <a:rPr lang="en-US" err="1"/>
              <a:t>travaillent</a:t>
            </a:r>
            <a:r>
              <a:rPr lang="en-US"/>
              <a:t> dans le processus </a:t>
            </a:r>
            <a:r>
              <a:rPr lang="en-US" err="1"/>
              <a:t>actuel</a:t>
            </a:r>
            <a:r>
              <a:rPr lang="en-US"/>
              <a:t> et que font-</a:t>
            </a:r>
            <a:r>
              <a:rPr lang="en-US" err="1"/>
              <a:t>elles</a:t>
            </a:r>
            <a:r>
              <a:rPr lang="en-US"/>
              <a:t>, </a:t>
            </a:r>
            <a:r>
              <a:rPr lang="en-US" err="1"/>
              <a:t>quelles</a:t>
            </a:r>
            <a:r>
              <a:rPr lang="en-US"/>
              <a:t> </a:t>
            </a:r>
            <a:r>
              <a:rPr lang="en-US" err="1"/>
              <a:t>sont</a:t>
            </a:r>
            <a:r>
              <a:rPr lang="en-US"/>
              <a:t> les données </a:t>
            </a:r>
            <a:r>
              <a:rPr lang="en-US" err="1"/>
              <a:t>collectées</a:t>
            </a:r>
            <a:r>
              <a:rPr lang="en-US"/>
              <a:t>, </a:t>
            </a:r>
            <a:r>
              <a:rPr lang="en-US" err="1"/>
              <a:t>quelles</a:t>
            </a:r>
            <a:r>
              <a:rPr lang="en-US"/>
              <a:t> </a:t>
            </a:r>
            <a:r>
              <a:rPr lang="en-US" err="1"/>
              <a:t>sont</a:t>
            </a:r>
            <a:r>
              <a:rPr lang="en-US"/>
              <a:t> les données </a:t>
            </a:r>
            <a:r>
              <a:rPr lang="en-US" err="1"/>
              <a:t>utilisées</a:t>
            </a:r>
            <a:r>
              <a:rPr lang="en-US"/>
              <a:t> et </a:t>
            </a:r>
            <a:r>
              <a:rPr lang="en-US" err="1"/>
              <a:t>nécessaires</a:t>
            </a:r>
            <a:r>
              <a:rPr lang="en-US"/>
              <a:t>. </a:t>
            </a:r>
            <a:r>
              <a:rPr lang="en-US" err="1"/>
              <a:t>Utiliser</a:t>
            </a:r>
            <a:r>
              <a:rPr lang="en-US"/>
              <a:t> </a:t>
            </a:r>
            <a:r>
              <a:rPr lang="en-US" err="1"/>
              <a:t>ces</a:t>
            </a:r>
            <a:r>
              <a:rPr lang="en-US"/>
              <a:t> </a:t>
            </a:r>
            <a:r>
              <a:rPr lang="en-US" err="1"/>
              <a:t>informations</a:t>
            </a:r>
            <a:r>
              <a:rPr lang="en-US"/>
              <a:t> pour </a:t>
            </a:r>
            <a:r>
              <a:rPr lang="en-US" err="1"/>
              <a:t>analyser</a:t>
            </a:r>
            <a:r>
              <a:rPr lang="en-US"/>
              <a:t> les obstacles et les </a:t>
            </a:r>
            <a:r>
              <a:rPr lang="en-US" err="1"/>
              <a:t>goulets</a:t>
            </a:r>
            <a:r>
              <a:rPr lang="en-US"/>
              <a:t> </a:t>
            </a:r>
            <a:r>
              <a:rPr lang="en-US" err="1"/>
              <a:t>d'étranglement</a:t>
            </a:r>
            <a:r>
              <a:rPr lang="en-US"/>
              <a:t> qui existent dans </a:t>
            </a:r>
            <a:r>
              <a:rPr lang="en-US" err="1"/>
              <a:t>ces</a:t>
            </a:r>
            <a:r>
              <a:rPr lang="en-US"/>
              <a:t> processus et </a:t>
            </a:r>
            <a:r>
              <a:rPr lang="en-US" err="1"/>
              <a:t>auxquels</a:t>
            </a:r>
            <a:r>
              <a:rPr lang="en-US"/>
              <a:t> les interventions de </a:t>
            </a:r>
            <a:r>
              <a:rPr lang="en-US" err="1"/>
              <a:t>santé</a:t>
            </a:r>
            <a:r>
              <a:rPr lang="en-US"/>
              <a:t> numérique </a:t>
            </a:r>
            <a:r>
              <a:rPr lang="en-US" err="1"/>
              <a:t>pourraient</a:t>
            </a:r>
            <a:r>
              <a:rPr lang="en-US"/>
              <a:t> </a:t>
            </a:r>
            <a:r>
              <a:rPr lang="en-US" err="1"/>
              <a:t>remédier</a:t>
            </a:r>
            <a:r>
              <a:rPr lang="en-US"/>
              <a:t>.    La </a:t>
            </a:r>
            <a:r>
              <a:rPr lang="en-US" err="1"/>
              <a:t>personne</a:t>
            </a:r>
            <a:r>
              <a:rPr lang="en-US"/>
              <a:t> qui </a:t>
            </a:r>
            <a:r>
              <a:rPr lang="en-US" err="1"/>
              <a:t>effectue</a:t>
            </a:r>
            <a:r>
              <a:rPr lang="en-US"/>
              <a:t> </a:t>
            </a:r>
            <a:r>
              <a:rPr lang="en-US" err="1"/>
              <a:t>généralement</a:t>
            </a:r>
            <a:r>
              <a:rPr lang="en-US"/>
              <a:t> </a:t>
            </a:r>
            <a:r>
              <a:rPr lang="en-US" err="1"/>
              <a:t>ce</a:t>
            </a:r>
            <a:r>
              <a:rPr lang="en-US"/>
              <a:t> travail </a:t>
            </a:r>
            <a:r>
              <a:rPr lang="en-US" err="1"/>
              <a:t>est</a:t>
            </a:r>
            <a:r>
              <a:rPr lang="en-US"/>
              <a:t> </a:t>
            </a:r>
            <a:r>
              <a:rPr lang="en-US" err="1"/>
              <a:t>connue</a:t>
            </a:r>
            <a:r>
              <a:rPr lang="en-US"/>
              <a:t> sous le nom </a:t>
            </a:r>
            <a:r>
              <a:rPr lang="en-US" err="1"/>
              <a:t>d'analyste</a:t>
            </a:r>
            <a:r>
              <a:rPr lang="en-US"/>
              <a:t> commercial </a:t>
            </a:r>
            <a:r>
              <a:rPr lang="en-US" err="1"/>
              <a:t>ou</a:t>
            </a:r>
            <a:r>
              <a:rPr lang="en-US"/>
              <a:t> </a:t>
            </a:r>
            <a:r>
              <a:rPr lang="en-US" err="1"/>
              <a:t>d'analyste</a:t>
            </a:r>
            <a:r>
              <a:rPr lang="en-US"/>
              <a:t> des </a:t>
            </a:r>
            <a:r>
              <a:rPr lang="en-US" err="1"/>
              <a:t>systèmes</a:t>
            </a:r>
            <a:r>
              <a:rPr lang="en-US"/>
              <a:t> </a:t>
            </a:r>
            <a:r>
              <a:rPr lang="en-US" err="1"/>
              <a:t>commerciaux</a:t>
            </a:r>
            <a:r>
              <a:rPr lang="en-US"/>
              <a:t>. Les types de </a:t>
            </a:r>
            <a:r>
              <a:rPr lang="en-US" err="1"/>
              <a:t>résultats</a:t>
            </a:r>
            <a:r>
              <a:rPr lang="en-US"/>
              <a:t> de </a:t>
            </a:r>
            <a:r>
              <a:rPr lang="en-US" err="1"/>
              <a:t>ce</a:t>
            </a:r>
            <a:r>
              <a:rPr lang="en-US"/>
              <a:t> processus que </a:t>
            </a:r>
            <a:r>
              <a:rPr lang="en-US" err="1"/>
              <a:t>vous</a:t>
            </a:r>
            <a:r>
              <a:rPr lang="en-US"/>
              <a:t> </a:t>
            </a:r>
            <a:r>
              <a:rPr lang="en-US" err="1"/>
              <a:t>connaissez</a:t>
            </a:r>
            <a:r>
              <a:rPr lang="en-US"/>
              <a:t> </a:t>
            </a:r>
            <a:r>
              <a:rPr lang="en-US" err="1"/>
              <a:t>peut-être</a:t>
            </a:r>
            <a:r>
              <a:rPr lang="en-US"/>
              <a:t> </a:t>
            </a:r>
            <a:r>
              <a:rPr lang="en-US" err="1"/>
              <a:t>sont</a:t>
            </a:r>
            <a:r>
              <a:rPr lang="en-US"/>
              <a:t> les </a:t>
            </a:r>
            <a:r>
              <a:rPr lang="en-US" err="1"/>
              <a:t>cartes</a:t>
            </a:r>
            <a:r>
              <a:rPr lang="en-US"/>
              <a:t> de processus </a:t>
            </a:r>
            <a:r>
              <a:rPr lang="en-US" err="1"/>
              <a:t>d'entreprise</a:t>
            </a:r>
            <a:r>
              <a:rPr lang="en-US"/>
              <a:t>, les </a:t>
            </a:r>
            <a:r>
              <a:rPr lang="en-US" err="1"/>
              <a:t>spécifications</a:t>
            </a:r>
            <a:r>
              <a:rPr lang="en-US"/>
              <a:t> des exigences du </a:t>
            </a:r>
            <a:r>
              <a:rPr lang="en-US" err="1"/>
              <a:t>système</a:t>
            </a:r>
            <a:r>
              <a:rPr lang="en-US"/>
              <a:t> et des </a:t>
            </a:r>
            <a:r>
              <a:rPr lang="en-US" err="1"/>
              <a:t>utilisateurs</a:t>
            </a:r>
            <a:r>
              <a:rPr lang="en-US"/>
              <a:t>, les </a:t>
            </a:r>
            <a:r>
              <a:rPr lang="en-US" err="1"/>
              <a:t>diagrammes</a:t>
            </a:r>
            <a:r>
              <a:rPr lang="en-US"/>
              <a:t> </a:t>
            </a:r>
            <a:r>
              <a:rPr lang="en-US" err="1"/>
              <a:t>conceptuels</a:t>
            </a:r>
            <a:r>
              <a:rPr lang="en-US"/>
              <a:t>, etc. </a:t>
            </a:r>
            <a:endParaRPr lang="en-US">
              <a:ea typeface="Calibri"/>
              <a:cs typeface="Calibri"/>
            </a:endParaRPr>
          </a:p>
          <a:p>
            <a:endParaRPr lang="en-US">
              <a:ea typeface="Calibri"/>
              <a:cs typeface="Calibri"/>
            </a:endParaRPr>
          </a:p>
          <a:p>
            <a:r>
              <a:rPr lang="en-US">
                <a:ea typeface="Calibri"/>
                <a:cs typeface="Calibri"/>
              </a:rPr>
              <a:t>La </a:t>
            </a:r>
            <a:r>
              <a:rPr lang="en-US" err="1">
                <a:ea typeface="Calibri"/>
                <a:cs typeface="Calibri"/>
              </a:rPr>
              <a:t>méthode</a:t>
            </a:r>
            <a:r>
              <a:rPr lang="en-US">
                <a:ea typeface="Calibri"/>
                <a:cs typeface="Calibri"/>
              </a:rPr>
              <a:t> de </a:t>
            </a:r>
            <a:r>
              <a:rPr lang="en-US" b="1">
                <a:ea typeface="Calibri"/>
                <a:cs typeface="Calibri"/>
              </a:rPr>
              <a:t>conception </a:t>
            </a:r>
            <a:r>
              <a:rPr lang="en-US" b="1" err="1">
                <a:ea typeface="Calibri"/>
                <a:cs typeface="Calibri"/>
              </a:rPr>
              <a:t>centrée</a:t>
            </a:r>
            <a:r>
              <a:rPr lang="en-US" b="1">
                <a:ea typeface="Calibri"/>
                <a:cs typeface="Calibri"/>
              </a:rPr>
              <a:t> sur </a:t>
            </a:r>
            <a:r>
              <a:rPr lang="en-US" b="1" err="1">
                <a:ea typeface="Calibri"/>
                <a:cs typeface="Calibri"/>
              </a:rPr>
              <a:t>l'homme</a:t>
            </a:r>
            <a:r>
              <a:rPr lang="en-US" b="1">
                <a:ea typeface="Calibri"/>
                <a:cs typeface="Calibri"/>
              </a:rPr>
              <a:t> </a:t>
            </a:r>
            <a:r>
              <a:rPr lang="en-US">
                <a:ea typeface="Calibri"/>
                <a:cs typeface="Calibri"/>
              </a:rPr>
              <a:t>se </a:t>
            </a:r>
            <a:r>
              <a:rPr lang="en-US" err="1">
                <a:ea typeface="Calibri"/>
                <a:cs typeface="Calibri"/>
              </a:rPr>
              <a:t>penche</a:t>
            </a:r>
            <a:r>
              <a:rPr lang="en-US">
                <a:ea typeface="Calibri"/>
                <a:cs typeface="Calibri"/>
              </a:rPr>
              <a:t> sur :</a:t>
            </a:r>
          </a:p>
          <a:p>
            <a:pPr marL="342900" indent="-342900">
              <a:lnSpc>
                <a:spcPct val="90000"/>
              </a:lnSpc>
              <a:spcBef>
                <a:spcPts val="1000"/>
              </a:spcBef>
              <a:buFont typeface="Arial"/>
              <a:buChar char="•"/>
            </a:pPr>
            <a:r>
              <a:rPr lang="en-US" err="1"/>
              <a:t>Définition</a:t>
            </a:r>
            <a:r>
              <a:rPr lang="en-US"/>
              <a:t> du </a:t>
            </a:r>
            <a:r>
              <a:rPr lang="en-US" err="1"/>
              <a:t>problème</a:t>
            </a:r>
            <a:endParaRPr lang="en-US">
              <a:ea typeface="Calibri"/>
              <a:cs typeface="Calibri"/>
            </a:endParaRPr>
          </a:p>
          <a:p>
            <a:pPr marL="342900" indent="-342900">
              <a:lnSpc>
                <a:spcPct val="90000"/>
              </a:lnSpc>
              <a:spcBef>
                <a:spcPts val="1000"/>
              </a:spcBef>
              <a:buFont typeface="Arial"/>
              <a:buChar char="•"/>
            </a:pPr>
            <a:r>
              <a:rPr lang="en-US" err="1"/>
              <a:t>Réflexion</a:t>
            </a:r>
            <a:r>
              <a:rPr lang="en-US"/>
              <a:t> critique </a:t>
            </a:r>
            <a:endParaRPr lang="en-US">
              <a:ea typeface="Calibri"/>
              <a:cs typeface="Calibri"/>
            </a:endParaRPr>
          </a:p>
          <a:p>
            <a:pPr marL="342900" indent="-342900">
              <a:lnSpc>
                <a:spcPct val="90000"/>
              </a:lnSpc>
              <a:spcBef>
                <a:spcPts val="1000"/>
              </a:spcBef>
              <a:buFont typeface="Arial"/>
              <a:buChar char="•"/>
            </a:pPr>
            <a:r>
              <a:rPr lang="en-US"/>
              <a:t>Recherche sur le terrain </a:t>
            </a:r>
            <a:endParaRPr lang="en-US">
              <a:ea typeface="Calibri"/>
              <a:cs typeface="Calibri"/>
            </a:endParaRPr>
          </a:p>
          <a:p>
            <a:pPr marL="342900" indent="-342900">
              <a:lnSpc>
                <a:spcPct val="90000"/>
              </a:lnSpc>
              <a:spcBef>
                <a:spcPts val="1000"/>
              </a:spcBef>
              <a:buFont typeface="Arial"/>
              <a:buChar char="•"/>
            </a:pPr>
            <a:r>
              <a:rPr lang="en-US" err="1"/>
              <a:t>Prototypage</a:t>
            </a:r>
            <a:r>
              <a:rPr lang="en-US"/>
              <a:t> (solutions </a:t>
            </a:r>
            <a:r>
              <a:rPr lang="en-US" err="1"/>
              <a:t>expérimentales</a:t>
            </a:r>
            <a:r>
              <a:rPr lang="en-US"/>
              <a:t>) </a:t>
            </a:r>
            <a:endParaRPr lang="en-US">
              <a:ea typeface="Calibri"/>
              <a:cs typeface="Calibri"/>
            </a:endParaRPr>
          </a:p>
          <a:p>
            <a:pPr marL="342900" indent="-342900">
              <a:lnSpc>
                <a:spcPct val="90000"/>
              </a:lnSpc>
              <a:spcBef>
                <a:spcPts val="1000"/>
              </a:spcBef>
              <a:buFont typeface="Arial"/>
              <a:buChar char="•"/>
            </a:pPr>
            <a:r>
              <a:rPr lang="en-US" err="1"/>
              <a:t>Apprentissage</a:t>
            </a:r>
            <a:r>
              <a:rPr lang="en-US"/>
              <a:t> </a:t>
            </a:r>
            <a:r>
              <a:rPr lang="en-US" err="1"/>
              <a:t>continu</a:t>
            </a:r>
            <a:endParaRPr lang="en-US">
              <a:ea typeface="Calibri"/>
              <a:cs typeface="Calibri"/>
            </a:endParaRPr>
          </a:p>
          <a:p>
            <a:pPr marL="342900" indent="-342900">
              <a:lnSpc>
                <a:spcPct val="90000"/>
              </a:lnSpc>
              <a:spcBef>
                <a:spcPts val="1000"/>
              </a:spcBef>
              <a:buFont typeface="Arial"/>
              <a:buChar char="•"/>
            </a:pPr>
            <a:endParaRPr lang="en-US">
              <a:ea typeface="Calibri"/>
              <a:cs typeface="Calibri"/>
            </a:endParaRPr>
          </a:p>
          <a:p>
            <a:r>
              <a:rPr lang="en-US"/>
              <a:t>Le </a:t>
            </a:r>
            <a:r>
              <a:rPr lang="en-US" err="1"/>
              <a:t>rôle</a:t>
            </a:r>
            <a:r>
              <a:rPr lang="en-US"/>
              <a:t> qui </a:t>
            </a:r>
            <a:r>
              <a:rPr lang="en-US" err="1"/>
              <a:t>consiste</a:t>
            </a:r>
            <a:r>
              <a:rPr lang="en-US"/>
              <a:t> </a:t>
            </a:r>
            <a:r>
              <a:rPr lang="en-US" err="1"/>
              <a:t>généralement</a:t>
            </a:r>
            <a:r>
              <a:rPr lang="en-US"/>
              <a:t> à </a:t>
            </a:r>
            <a:r>
              <a:rPr lang="en-US" err="1"/>
              <a:t>effectuer</a:t>
            </a:r>
            <a:r>
              <a:rPr lang="en-US"/>
              <a:t> </a:t>
            </a:r>
            <a:r>
              <a:rPr lang="en-US" err="1"/>
              <a:t>ce</a:t>
            </a:r>
            <a:r>
              <a:rPr lang="en-US"/>
              <a:t> travail </a:t>
            </a:r>
            <a:r>
              <a:rPr lang="en-US" err="1"/>
              <a:t>est</a:t>
            </a:r>
            <a:r>
              <a:rPr lang="en-US"/>
              <a:t> </a:t>
            </a:r>
            <a:r>
              <a:rPr lang="en-US" err="1"/>
              <a:t>connu</a:t>
            </a:r>
            <a:r>
              <a:rPr lang="en-US"/>
              <a:t> sous le nom de </a:t>
            </a:r>
            <a:r>
              <a:rPr lang="en-US" err="1"/>
              <a:t>concepteur</a:t>
            </a:r>
            <a:r>
              <a:rPr lang="en-US"/>
              <a:t> </a:t>
            </a:r>
            <a:r>
              <a:rPr lang="en-US" err="1"/>
              <a:t>centré</a:t>
            </a:r>
            <a:r>
              <a:rPr lang="en-US"/>
              <a:t> sur </a:t>
            </a:r>
            <a:r>
              <a:rPr lang="en-US" err="1"/>
              <a:t>l'humain</a:t>
            </a:r>
            <a:r>
              <a:rPr lang="en-US"/>
              <a:t>, </a:t>
            </a:r>
            <a:r>
              <a:rPr lang="en-US" err="1"/>
              <a:t>praticien</a:t>
            </a:r>
            <a:r>
              <a:rPr lang="en-US"/>
              <a:t> HCD, </a:t>
            </a:r>
            <a:r>
              <a:rPr lang="en-US" err="1"/>
              <a:t>concepteur</a:t>
            </a:r>
            <a:r>
              <a:rPr lang="en-US"/>
              <a:t> </a:t>
            </a:r>
            <a:r>
              <a:rPr lang="en-US" err="1"/>
              <a:t>d'interface</a:t>
            </a:r>
            <a:r>
              <a:rPr lang="en-US"/>
              <a:t> </a:t>
            </a:r>
            <a:r>
              <a:rPr lang="en-US" err="1"/>
              <a:t>utilisateur</a:t>
            </a:r>
            <a:r>
              <a:rPr lang="en-US"/>
              <a:t> (UI), </a:t>
            </a:r>
            <a:r>
              <a:rPr lang="en-US" err="1"/>
              <a:t>concepteur</a:t>
            </a:r>
            <a:r>
              <a:rPr lang="en-US"/>
              <a:t> </a:t>
            </a:r>
            <a:r>
              <a:rPr lang="en-US" err="1"/>
              <a:t>d'expérience</a:t>
            </a:r>
            <a:r>
              <a:rPr lang="en-US"/>
              <a:t> </a:t>
            </a:r>
            <a:r>
              <a:rPr lang="en-US" err="1"/>
              <a:t>utilisateur</a:t>
            </a:r>
            <a:r>
              <a:rPr lang="en-US"/>
              <a:t> (UX), </a:t>
            </a:r>
            <a:r>
              <a:rPr lang="en-US" err="1"/>
              <a:t>ou</a:t>
            </a:r>
            <a:r>
              <a:rPr lang="en-US"/>
              <a:t> encore </a:t>
            </a:r>
            <a:r>
              <a:rPr lang="en-US" err="1"/>
              <a:t>chercheur</a:t>
            </a:r>
            <a:r>
              <a:rPr lang="en-US"/>
              <a:t> </a:t>
            </a:r>
            <a:r>
              <a:rPr lang="en-US" err="1"/>
              <a:t>en</a:t>
            </a:r>
            <a:r>
              <a:rPr lang="en-US"/>
              <a:t> conception. </a:t>
            </a:r>
          </a:p>
          <a:p>
            <a:r>
              <a:rPr lang="en-US"/>
              <a:t>Les types de </a:t>
            </a:r>
            <a:r>
              <a:rPr lang="en-US" err="1"/>
              <a:t>résultats</a:t>
            </a:r>
            <a:r>
              <a:rPr lang="en-US"/>
              <a:t> de </a:t>
            </a:r>
            <a:r>
              <a:rPr lang="en-US" err="1"/>
              <a:t>ce</a:t>
            </a:r>
            <a:r>
              <a:rPr lang="en-US"/>
              <a:t> processus que </a:t>
            </a:r>
            <a:r>
              <a:rPr lang="en-US" err="1"/>
              <a:t>vous</a:t>
            </a:r>
            <a:r>
              <a:rPr lang="en-US"/>
              <a:t> </a:t>
            </a:r>
            <a:r>
              <a:rPr lang="en-US" err="1"/>
              <a:t>connaissez</a:t>
            </a:r>
            <a:r>
              <a:rPr lang="en-US"/>
              <a:t> </a:t>
            </a:r>
            <a:r>
              <a:rPr lang="en-US" err="1"/>
              <a:t>peut-être</a:t>
            </a:r>
            <a:r>
              <a:rPr lang="en-US"/>
              <a:t> </a:t>
            </a:r>
            <a:r>
              <a:rPr lang="en-US" err="1"/>
              <a:t>sont</a:t>
            </a:r>
            <a:r>
              <a:rPr lang="en-US"/>
              <a:t> les personas </a:t>
            </a:r>
            <a:r>
              <a:rPr lang="en-US" err="1"/>
              <a:t>d'utilisateurs</a:t>
            </a:r>
            <a:r>
              <a:rPr lang="en-US"/>
              <a:t>, les </a:t>
            </a:r>
            <a:r>
              <a:rPr lang="en-US" err="1"/>
              <a:t>parcours</a:t>
            </a:r>
            <a:r>
              <a:rPr lang="en-US"/>
              <a:t> </a:t>
            </a:r>
            <a:r>
              <a:rPr lang="en-US" err="1"/>
              <a:t>d'utilisateurs</a:t>
            </a:r>
            <a:r>
              <a:rPr lang="en-US"/>
              <a:t>, les prototypes, etc.</a:t>
            </a:r>
            <a:endParaRPr lang="en-US" b="1"/>
          </a:p>
          <a:p>
            <a:endParaRPr lang="en-US" b="1"/>
          </a:p>
          <a:p>
            <a:r>
              <a:rPr lang="en-US" b="1"/>
              <a:t>Bien que </a:t>
            </a:r>
            <a:r>
              <a:rPr lang="en-US" b="1" err="1"/>
              <a:t>ces</a:t>
            </a:r>
            <a:r>
              <a:rPr lang="en-US" b="1"/>
              <a:t> deux </a:t>
            </a:r>
            <a:r>
              <a:rPr lang="en-US" b="1" err="1"/>
              <a:t>approches</a:t>
            </a:r>
            <a:r>
              <a:rPr lang="en-US" b="1"/>
              <a:t> </a:t>
            </a:r>
            <a:r>
              <a:rPr lang="en-US" b="1" err="1"/>
              <a:t>semblent</a:t>
            </a:r>
            <a:r>
              <a:rPr lang="en-US" b="1"/>
              <a:t> très </a:t>
            </a:r>
            <a:r>
              <a:rPr lang="en-US" b="1" err="1"/>
              <a:t>différentes</a:t>
            </a:r>
            <a:r>
              <a:rPr lang="en-US" b="1"/>
              <a:t>, </a:t>
            </a:r>
            <a:r>
              <a:rPr lang="en-US" b="1" err="1"/>
              <a:t>elles</a:t>
            </a:r>
            <a:r>
              <a:rPr lang="en-US" b="1"/>
              <a:t> se </a:t>
            </a:r>
            <a:r>
              <a:rPr lang="en-US" b="1" err="1"/>
              <a:t>recoupent</a:t>
            </a:r>
            <a:r>
              <a:rPr lang="en-US" b="1"/>
              <a:t> </a:t>
            </a:r>
            <a:r>
              <a:rPr lang="en-US" b="1" err="1"/>
              <a:t>en</a:t>
            </a:r>
            <a:r>
              <a:rPr lang="en-US" b="1"/>
              <a:t> fait et se </a:t>
            </a:r>
            <a:r>
              <a:rPr lang="en-US" b="1" err="1"/>
              <a:t>complètent</a:t>
            </a:r>
            <a:r>
              <a:rPr lang="en-US" b="1"/>
              <a:t> très bien. Une </a:t>
            </a:r>
            <a:r>
              <a:rPr lang="en-US" b="1" err="1"/>
              <a:t>approche</a:t>
            </a:r>
            <a:r>
              <a:rPr lang="en-US" b="1"/>
              <a:t> </a:t>
            </a:r>
            <a:r>
              <a:rPr lang="en-US" b="1" err="1"/>
              <a:t>mixte</a:t>
            </a:r>
            <a:r>
              <a:rPr lang="en-US" b="1"/>
              <a:t> </a:t>
            </a:r>
            <a:r>
              <a:rPr lang="en-US" b="1" err="1"/>
              <a:t>utilisant</a:t>
            </a:r>
            <a:r>
              <a:rPr lang="en-US" b="1"/>
              <a:t> </a:t>
            </a:r>
            <a:r>
              <a:rPr lang="en-US" b="1" err="1"/>
              <a:t>ces</a:t>
            </a:r>
            <a:r>
              <a:rPr lang="en-US" b="1"/>
              <a:t> deux </a:t>
            </a:r>
            <a:r>
              <a:rPr lang="en-US" b="1" err="1"/>
              <a:t>méthodes</a:t>
            </a:r>
            <a:r>
              <a:rPr lang="en-US" b="1"/>
              <a:t> </a:t>
            </a:r>
            <a:r>
              <a:rPr lang="en-US" b="1" err="1"/>
              <a:t>est</a:t>
            </a:r>
            <a:r>
              <a:rPr lang="en-US" b="1"/>
              <a:t> </a:t>
            </a:r>
            <a:r>
              <a:rPr lang="en-US" b="1" err="1"/>
              <a:t>généralement</a:t>
            </a:r>
            <a:r>
              <a:rPr lang="en-US" b="1"/>
              <a:t> </a:t>
            </a:r>
            <a:r>
              <a:rPr lang="en-US" b="1" err="1"/>
              <a:t>considérée</a:t>
            </a:r>
            <a:r>
              <a:rPr lang="en-US" b="1"/>
              <a:t> </a:t>
            </a:r>
            <a:r>
              <a:rPr lang="en-US" b="1" err="1"/>
              <a:t>comme</a:t>
            </a:r>
            <a:r>
              <a:rPr lang="en-US" b="1"/>
              <a:t> la </a:t>
            </a:r>
            <a:r>
              <a:rPr lang="en-US" b="1" err="1"/>
              <a:t>meilleure</a:t>
            </a:r>
            <a:r>
              <a:rPr lang="en-US" b="1"/>
              <a:t>, car </a:t>
            </a:r>
            <a:r>
              <a:rPr lang="en-US" b="1" err="1"/>
              <a:t>elle</a:t>
            </a:r>
            <a:r>
              <a:rPr lang="en-US" b="1"/>
              <a:t> </a:t>
            </a:r>
            <a:r>
              <a:rPr lang="en-US" b="1" err="1"/>
              <a:t>est</a:t>
            </a:r>
            <a:r>
              <a:rPr lang="en-US" b="1"/>
              <a:t> plus </a:t>
            </a:r>
            <a:r>
              <a:rPr lang="en-US" b="1" err="1"/>
              <a:t>complète</a:t>
            </a:r>
            <a:r>
              <a:rPr lang="en-US" b="1"/>
              <a:t> et </a:t>
            </a:r>
            <a:r>
              <a:rPr lang="en-US" b="1" err="1"/>
              <a:t>reflète</a:t>
            </a:r>
            <a:r>
              <a:rPr lang="en-US" b="1"/>
              <a:t> un point de </a:t>
            </a:r>
            <a:r>
              <a:rPr lang="en-US" b="1" err="1"/>
              <a:t>vue</a:t>
            </a:r>
            <a:r>
              <a:rPr lang="en-US" b="1"/>
              <a:t> plus </a:t>
            </a:r>
            <a:r>
              <a:rPr lang="en-US" b="1" err="1"/>
              <a:t>holistique</a:t>
            </a:r>
            <a:r>
              <a:rPr lang="en-US" b="1"/>
              <a:t>.  </a:t>
            </a:r>
            <a:endParaRPr lang="en-US" b="1">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110</a:t>
            </a:fld>
            <a:endParaRPr lang="en-US"/>
          </a:p>
        </p:txBody>
      </p:sp>
    </p:spTree>
    <p:extLst>
      <p:ext uri="{BB962C8B-B14F-4D97-AF65-F5344CB8AC3E}">
        <p14:creationId xmlns:p14="http://schemas.microsoft.com/office/powerpoint/2010/main" val="40497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cs typeface="Calibri"/>
              </a:rPr>
              <a:t>Il </a:t>
            </a:r>
            <a:r>
              <a:rPr lang="en-US" err="1">
                <a:cs typeface="Calibri"/>
              </a:rPr>
              <a:t>s'agit</a:t>
            </a:r>
            <a:r>
              <a:rPr lang="en-US">
                <a:cs typeface="Calibri"/>
              </a:rPr>
              <a:t> des </a:t>
            </a:r>
            <a:r>
              <a:rPr lang="en-US" err="1">
                <a:cs typeface="Calibri"/>
              </a:rPr>
              <a:t>rôles</a:t>
            </a:r>
            <a:r>
              <a:rPr lang="en-US">
                <a:cs typeface="Calibri"/>
              </a:rPr>
              <a:t> et des </a:t>
            </a:r>
            <a:r>
              <a:rPr lang="en-US" err="1">
                <a:cs typeface="Calibri"/>
              </a:rPr>
              <a:t>compétences</a:t>
            </a:r>
            <a:r>
              <a:rPr lang="en-US">
                <a:cs typeface="Calibri"/>
              </a:rPr>
              <a:t> </a:t>
            </a:r>
            <a:r>
              <a:rPr lang="en-US" err="1">
                <a:cs typeface="Calibri"/>
              </a:rPr>
              <a:t>nécessaires</a:t>
            </a:r>
            <a:r>
              <a:rPr lang="en-US">
                <a:cs typeface="Calibri"/>
              </a:rPr>
              <a:t> pour la phase </a:t>
            </a:r>
            <a:r>
              <a:rPr lang="en-US" err="1">
                <a:cs typeface="Calibri"/>
              </a:rPr>
              <a:t>d'analyse</a:t>
            </a:r>
            <a:r>
              <a:rPr lang="en-US">
                <a:cs typeface="Calibri"/>
              </a:rPr>
              <a:t> et de conception.  </a:t>
            </a:r>
            <a:r>
              <a:rPr lang="en-US" err="1">
                <a:cs typeface="Calibri"/>
              </a:rPr>
              <a:t>L'idéal</a:t>
            </a:r>
            <a:r>
              <a:rPr lang="en-US">
                <a:cs typeface="Calibri"/>
              </a:rPr>
              <a:t> </a:t>
            </a:r>
            <a:r>
              <a:rPr lang="en-US" err="1">
                <a:cs typeface="Calibri"/>
              </a:rPr>
              <a:t>est</a:t>
            </a:r>
            <a:r>
              <a:rPr lang="en-US">
                <a:cs typeface="Calibri"/>
              </a:rPr>
              <a:t> </a:t>
            </a:r>
            <a:r>
              <a:rPr lang="en-US" err="1">
                <a:cs typeface="Calibri"/>
              </a:rPr>
              <a:t>d'avoir</a:t>
            </a:r>
            <a:r>
              <a:rPr lang="en-US">
                <a:cs typeface="Calibri"/>
              </a:rPr>
              <a:t> des </a:t>
            </a:r>
            <a:r>
              <a:rPr lang="en-US" err="1">
                <a:cs typeface="Calibri"/>
              </a:rPr>
              <a:t>spécialistes</a:t>
            </a:r>
            <a:r>
              <a:rPr lang="en-US">
                <a:cs typeface="Calibri"/>
              </a:rPr>
              <a:t> dans les deux </a:t>
            </a:r>
            <a:r>
              <a:rPr lang="en-US" err="1">
                <a:cs typeface="Calibri"/>
              </a:rPr>
              <a:t>domaines</a:t>
            </a:r>
            <a:r>
              <a:rPr lang="en-US">
                <a:cs typeface="Calibri"/>
              </a:rPr>
              <a:t>, </a:t>
            </a:r>
            <a:r>
              <a:rPr lang="en-US" err="1">
                <a:cs typeface="Calibri"/>
              </a:rPr>
              <a:t>mais</a:t>
            </a:r>
            <a:r>
              <a:rPr lang="en-US">
                <a:cs typeface="Calibri"/>
              </a:rPr>
              <a:t> de </a:t>
            </a:r>
            <a:r>
              <a:rPr lang="en-US" err="1">
                <a:cs typeface="Calibri"/>
              </a:rPr>
              <a:t>nombreuses</a:t>
            </a:r>
            <a:r>
              <a:rPr lang="en-US">
                <a:cs typeface="Calibri"/>
              </a:rPr>
              <a:t> </a:t>
            </a:r>
            <a:r>
              <a:rPr lang="en-US" err="1">
                <a:cs typeface="Calibri"/>
              </a:rPr>
              <a:t>personnes</a:t>
            </a:r>
            <a:r>
              <a:rPr lang="en-US">
                <a:cs typeface="Calibri"/>
              </a:rPr>
              <a:t> </a:t>
            </a:r>
            <a:r>
              <a:rPr lang="en-US" err="1">
                <a:cs typeface="Calibri"/>
              </a:rPr>
              <a:t>possèdent</a:t>
            </a:r>
            <a:r>
              <a:rPr lang="en-US">
                <a:cs typeface="Calibri"/>
              </a:rPr>
              <a:t> </a:t>
            </a:r>
            <a:r>
              <a:rPr lang="en-US" err="1">
                <a:cs typeface="Calibri"/>
              </a:rPr>
              <a:t>une</a:t>
            </a:r>
            <a:r>
              <a:rPr lang="en-US">
                <a:cs typeface="Calibri"/>
              </a:rPr>
              <a:t> </a:t>
            </a:r>
            <a:r>
              <a:rPr lang="en-US" err="1">
                <a:cs typeface="Calibri"/>
              </a:rPr>
              <a:t>combinaison</a:t>
            </a:r>
            <a:r>
              <a:rPr lang="en-US">
                <a:cs typeface="Calibri"/>
              </a:rPr>
              <a:t> de </a:t>
            </a:r>
            <a:r>
              <a:rPr lang="en-US" err="1">
                <a:cs typeface="Calibri"/>
              </a:rPr>
              <a:t>ces</a:t>
            </a:r>
            <a:r>
              <a:rPr lang="en-US">
                <a:cs typeface="Calibri"/>
              </a:rPr>
              <a:t> deux types de </a:t>
            </a:r>
            <a:r>
              <a:rPr lang="en-US" err="1">
                <a:cs typeface="Calibri"/>
              </a:rPr>
              <a:t>compétences</a:t>
            </a:r>
            <a:r>
              <a:rPr lang="en-US">
                <a:cs typeface="Calibri"/>
              </a:rPr>
              <a:t>.  </a:t>
            </a:r>
          </a:p>
          <a:p>
            <a:endParaRPr lang="en-US"/>
          </a:p>
          <a:p>
            <a:r>
              <a:rPr lang="en-US" err="1"/>
              <a:t>L'analyste</a:t>
            </a:r>
            <a:r>
              <a:rPr lang="en-US"/>
              <a:t> </a:t>
            </a:r>
            <a:r>
              <a:rPr lang="en-US" err="1"/>
              <a:t>d'entreprise</a:t>
            </a:r>
            <a:r>
              <a:rPr lang="en-US"/>
              <a:t> (BA) </a:t>
            </a:r>
            <a:r>
              <a:rPr lang="en-US" err="1"/>
              <a:t>ou</a:t>
            </a:r>
            <a:r>
              <a:rPr lang="en-US"/>
              <a:t> </a:t>
            </a:r>
            <a:r>
              <a:rPr lang="en-US" err="1"/>
              <a:t>analyste</a:t>
            </a:r>
            <a:r>
              <a:rPr lang="en-US"/>
              <a:t> de </a:t>
            </a:r>
            <a:r>
              <a:rPr lang="en-US" err="1"/>
              <a:t>systèmes</a:t>
            </a:r>
            <a:r>
              <a:rPr lang="en-US"/>
              <a:t> </a:t>
            </a:r>
            <a:r>
              <a:rPr lang="en-US" err="1"/>
              <a:t>d'entreprise</a:t>
            </a:r>
            <a:r>
              <a:rPr lang="en-US"/>
              <a:t> (BSA) </a:t>
            </a:r>
            <a:r>
              <a:rPr lang="en-US" err="1"/>
              <a:t>joue</a:t>
            </a:r>
            <a:r>
              <a:rPr lang="en-US"/>
              <a:t> un </a:t>
            </a:r>
            <a:r>
              <a:rPr lang="en-US" err="1"/>
              <a:t>rôle</a:t>
            </a:r>
            <a:r>
              <a:rPr lang="en-US"/>
              <a:t> crucial </a:t>
            </a:r>
            <a:r>
              <a:rPr lang="en-US" err="1"/>
              <a:t>en</a:t>
            </a:r>
            <a:r>
              <a:rPr lang="en-US"/>
              <a:t> </a:t>
            </a:r>
            <a:r>
              <a:rPr lang="en-US" err="1"/>
              <a:t>comblant</a:t>
            </a:r>
            <a:r>
              <a:rPr lang="en-US"/>
              <a:t> le </a:t>
            </a:r>
            <a:r>
              <a:rPr lang="en-US" err="1"/>
              <a:t>fossé</a:t>
            </a:r>
            <a:r>
              <a:rPr lang="en-US"/>
              <a:t> entre les </a:t>
            </a:r>
            <a:r>
              <a:rPr lang="en-US" err="1"/>
              <a:t>besoins</a:t>
            </a:r>
            <a:r>
              <a:rPr lang="en-US"/>
              <a:t> de </a:t>
            </a:r>
            <a:r>
              <a:rPr lang="en-US" err="1"/>
              <a:t>l'entreprise</a:t>
            </a:r>
            <a:r>
              <a:rPr lang="en-US"/>
              <a:t> et les solutions </a:t>
            </a:r>
            <a:r>
              <a:rPr lang="en-US" err="1"/>
              <a:t>technologiques</a:t>
            </a:r>
            <a:r>
              <a:rPr lang="en-US"/>
              <a:t>. </a:t>
            </a:r>
            <a:endParaRPr lang="en-US">
              <a:cs typeface="Calibri" panose="020F0502020204030204"/>
            </a:endParaRPr>
          </a:p>
          <a:p>
            <a:r>
              <a:rPr lang="en-US"/>
              <a:t>Les </a:t>
            </a:r>
            <a:r>
              <a:rPr lang="en-US" err="1"/>
              <a:t>compétences</a:t>
            </a:r>
            <a:r>
              <a:rPr lang="en-US"/>
              <a:t> de base </a:t>
            </a:r>
            <a:r>
              <a:rPr lang="en-US" err="1"/>
              <a:t>requises</a:t>
            </a:r>
            <a:r>
              <a:rPr lang="en-US"/>
              <a:t> pour un </a:t>
            </a:r>
            <a:r>
              <a:rPr lang="en-US" err="1"/>
              <a:t>analyste</a:t>
            </a:r>
            <a:r>
              <a:rPr lang="en-US"/>
              <a:t> des </a:t>
            </a:r>
            <a:r>
              <a:rPr lang="en-US" err="1"/>
              <a:t>systèmes</a:t>
            </a:r>
            <a:r>
              <a:rPr lang="en-US"/>
              <a:t> </a:t>
            </a:r>
            <a:r>
              <a:rPr lang="en-US" err="1"/>
              <a:t>d'entreprise</a:t>
            </a:r>
            <a:r>
              <a:rPr lang="en-US"/>
              <a:t> </a:t>
            </a:r>
            <a:r>
              <a:rPr lang="en-US" err="1"/>
              <a:t>comprennent</a:t>
            </a:r>
            <a:r>
              <a:rPr lang="en-US"/>
              <a:t> un mélange de </a:t>
            </a:r>
            <a:r>
              <a:rPr lang="en-US" err="1"/>
              <a:t>capacités</a:t>
            </a:r>
            <a:r>
              <a:rPr lang="en-US"/>
              <a:t> techniques, </a:t>
            </a:r>
            <a:r>
              <a:rPr lang="en-US" err="1"/>
              <a:t>analytiques</a:t>
            </a:r>
            <a:r>
              <a:rPr lang="en-US"/>
              <a:t> et </a:t>
            </a:r>
            <a:r>
              <a:rPr lang="en-US" err="1"/>
              <a:t>interpersonnelles</a:t>
            </a:r>
            <a:r>
              <a:rPr lang="en-US"/>
              <a:t>. </a:t>
            </a:r>
            <a:r>
              <a:rPr lang="en-US" err="1"/>
              <a:t>Voici</a:t>
            </a:r>
            <a:r>
              <a:rPr lang="en-US"/>
              <a:t> </a:t>
            </a:r>
            <a:r>
              <a:rPr lang="en-US" err="1"/>
              <a:t>quelques-unes</a:t>
            </a:r>
            <a:r>
              <a:rPr lang="en-US"/>
              <a:t> des </a:t>
            </a:r>
            <a:r>
              <a:rPr lang="en-US" err="1"/>
              <a:t>compétences</a:t>
            </a:r>
            <a:r>
              <a:rPr lang="en-US"/>
              <a:t> </a:t>
            </a:r>
            <a:r>
              <a:rPr lang="en-US" err="1"/>
              <a:t>essentielles</a:t>
            </a:r>
            <a:r>
              <a:rPr lang="en-US"/>
              <a:t> :</a:t>
            </a:r>
            <a:endParaRPr lang="en-US">
              <a:cs typeface="Calibri" panose="020F0502020204030204"/>
            </a:endParaRPr>
          </a:p>
          <a:p>
            <a:r>
              <a:rPr lang="en-US" err="1"/>
              <a:t>Compétences</a:t>
            </a:r>
            <a:r>
              <a:rPr lang="en-US"/>
              <a:t> </a:t>
            </a:r>
            <a:r>
              <a:rPr lang="en-US" err="1"/>
              <a:t>analytiques</a:t>
            </a:r>
            <a:endParaRPr lang="en-US">
              <a:cs typeface="Calibri" panose="020F0502020204030204"/>
            </a:endParaRPr>
          </a:p>
          <a:p>
            <a:pPr marL="171450" indent="-171450">
              <a:buFont typeface="Arial"/>
              <a:buChar char="•"/>
            </a:pPr>
            <a:r>
              <a:rPr lang="en-US" b="1" err="1"/>
              <a:t>Résolution</a:t>
            </a:r>
            <a:r>
              <a:rPr lang="en-US" b="1"/>
              <a:t> de </a:t>
            </a:r>
            <a:r>
              <a:rPr lang="en-US" b="1" err="1"/>
              <a:t>problèmes</a:t>
            </a:r>
            <a:r>
              <a:rPr lang="en-US" b="1"/>
              <a:t> </a:t>
            </a:r>
            <a:r>
              <a:rPr lang="en-US"/>
              <a:t>: </a:t>
            </a:r>
            <a:r>
              <a:rPr lang="en-US" err="1"/>
              <a:t>Capacité</a:t>
            </a:r>
            <a:r>
              <a:rPr lang="en-US"/>
              <a:t> à identifier les </a:t>
            </a:r>
            <a:r>
              <a:rPr lang="en-US" err="1"/>
              <a:t>problèmes</a:t>
            </a:r>
            <a:r>
              <a:rPr lang="en-US"/>
              <a:t>, à </a:t>
            </a:r>
            <a:r>
              <a:rPr lang="en-US" err="1"/>
              <a:t>évaluer</a:t>
            </a:r>
            <a:r>
              <a:rPr lang="en-US"/>
              <a:t> les solutions et à </a:t>
            </a:r>
            <a:r>
              <a:rPr lang="en-US" err="1"/>
              <a:t>mettre</a:t>
            </a:r>
            <a:r>
              <a:rPr lang="en-US"/>
              <a:t> </a:t>
            </a:r>
            <a:r>
              <a:rPr lang="en-US" err="1"/>
              <a:t>en</a:t>
            </a:r>
            <a:r>
              <a:rPr lang="en-US"/>
              <a:t> </a:t>
            </a:r>
            <a:r>
              <a:rPr lang="en-US" err="1"/>
              <a:t>œuvre</a:t>
            </a:r>
            <a:r>
              <a:rPr lang="en-US"/>
              <a:t> les plus </a:t>
            </a:r>
            <a:r>
              <a:rPr lang="en-US" err="1"/>
              <a:t>efficaces</a:t>
            </a:r>
            <a:r>
              <a:rPr lang="en-US"/>
              <a:t>.</a:t>
            </a:r>
            <a:endParaRPr lang="en-US">
              <a:cs typeface="Calibri"/>
            </a:endParaRPr>
          </a:p>
          <a:p>
            <a:pPr marL="171450" indent="-171450">
              <a:buFont typeface="Arial"/>
              <a:buChar char="•"/>
            </a:pPr>
            <a:r>
              <a:rPr lang="en-US" b="1"/>
              <a:t>Pensée critique </a:t>
            </a:r>
            <a:r>
              <a:rPr lang="en-US"/>
              <a:t>: </a:t>
            </a:r>
            <a:r>
              <a:rPr lang="en-US" err="1"/>
              <a:t>Évaluer</a:t>
            </a:r>
            <a:r>
              <a:rPr lang="en-US"/>
              <a:t> les </a:t>
            </a:r>
            <a:r>
              <a:rPr lang="en-US" err="1"/>
              <a:t>informations</a:t>
            </a:r>
            <a:r>
              <a:rPr lang="en-US"/>
              <a:t> </a:t>
            </a:r>
            <a:r>
              <a:rPr lang="en-US" err="1"/>
              <a:t>provenant</a:t>
            </a:r>
            <a:r>
              <a:rPr lang="en-US"/>
              <a:t> de sources multiples et </a:t>
            </a:r>
            <a:r>
              <a:rPr lang="en-US" err="1"/>
              <a:t>déterminer</a:t>
            </a:r>
            <a:r>
              <a:rPr lang="en-US"/>
              <a:t> le </a:t>
            </a:r>
            <a:r>
              <a:rPr lang="en-US" err="1"/>
              <a:t>meilleur</a:t>
            </a:r>
            <a:r>
              <a:rPr lang="en-US"/>
              <a:t> plan </a:t>
            </a:r>
            <a:r>
              <a:rPr lang="en-US" err="1"/>
              <a:t>d'action</a:t>
            </a:r>
            <a:r>
              <a:rPr lang="en-US"/>
              <a:t>.</a:t>
            </a:r>
            <a:endParaRPr lang="en-US">
              <a:cs typeface="Calibri"/>
            </a:endParaRPr>
          </a:p>
          <a:p>
            <a:pPr marL="171450" indent="-171450">
              <a:buFont typeface="Arial"/>
              <a:buChar char="•"/>
            </a:pPr>
            <a:r>
              <a:rPr lang="en-US" b="1"/>
              <a:t>Souci du </a:t>
            </a:r>
            <a:r>
              <a:rPr lang="en-US" b="1" err="1"/>
              <a:t>détail</a:t>
            </a:r>
            <a:r>
              <a:rPr lang="en-US" b="1"/>
              <a:t> </a:t>
            </a:r>
            <a:r>
              <a:rPr lang="en-US"/>
              <a:t>: </a:t>
            </a:r>
            <a:r>
              <a:rPr lang="en-US" err="1"/>
              <a:t>Précision</a:t>
            </a:r>
            <a:r>
              <a:rPr lang="en-US"/>
              <a:t> dans la </a:t>
            </a:r>
            <a:r>
              <a:rPr lang="en-US" err="1"/>
              <a:t>compréhension</a:t>
            </a:r>
            <a:r>
              <a:rPr lang="en-US"/>
              <a:t> et la documentation des processus et des exigences de </a:t>
            </a:r>
            <a:r>
              <a:rPr lang="en-US" err="1"/>
              <a:t>l'entreprise</a:t>
            </a:r>
            <a:r>
              <a:rPr lang="en-US"/>
              <a:t>.</a:t>
            </a:r>
            <a:endParaRPr lang="en-US">
              <a:cs typeface="Calibri"/>
            </a:endParaRPr>
          </a:p>
          <a:p>
            <a:r>
              <a:rPr lang="en-US"/>
              <a:t>Connaissance de </a:t>
            </a:r>
            <a:r>
              <a:rPr lang="en-US" err="1"/>
              <a:t>l'entreprise</a:t>
            </a:r>
            <a:endParaRPr lang="en-US">
              <a:cs typeface="Calibri"/>
            </a:endParaRPr>
          </a:p>
          <a:p>
            <a:pPr marL="171450" indent="-171450">
              <a:buFont typeface="Arial"/>
              <a:buChar char="•"/>
            </a:pPr>
            <a:r>
              <a:rPr lang="en-US" b="1" err="1"/>
              <a:t>Modélisation</a:t>
            </a:r>
            <a:r>
              <a:rPr lang="en-US" b="1"/>
              <a:t> des processus </a:t>
            </a:r>
            <a:r>
              <a:rPr lang="en-US" b="1" err="1"/>
              <a:t>d'entreprise</a:t>
            </a:r>
            <a:r>
              <a:rPr lang="en-US" b="1"/>
              <a:t> </a:t>
            </a:r>
            <a:r>
              <a:rPr lang="en-US"/>
              <a:t>: Expertise dans la </a:t>
            </a:r>
            <a:r>
              <a:rPr lang="en-US" err="1"/>
              <a:t>création</a:t>
            </a:r>
            <a:r>
              <a:rPr lang="en-US"/>
              <a:t> de </a:t>
            </a:r>
            <a:r>
              <a:rPr lang="en-US" err="1"/>
              <a:t>diagrammes</a:t>
            </a:r>
            <a:r>
              <a:rPr lang="en-US"/>
              <a:t> et de </a:t>
            </a:r>
            <a:r>
              <a:rPr lang="en-US" err="1"/>
              <a:t>modèles</a:t>
            </a:r>
            <a:r>
              <a:rPr lang="en-US"/>
              <a:t> de processus </a:t>
            </a:r>
            <a:r>
              <a:rPr lang="en-US" err="1"/>
              <a:t>d'entreprise</a:t>
            </a:r>
            <a:r>
              <a:rPr lang="en-US"/>
              <a:t> (par </a:t>
            </a:r>
            <a:r>
              <a:rPr lang="en-US" err="1"/>
              <a:t>exemple</a:t>
            </a:r>
            <a:r>
              <a:rPr lang="en-US"/>
              <a:t>, BPMN, organigrammes) pour </a:t>
            </a:r>
            <a:r>
              <a:rPr lang="en-US" err="1"/>
              <a:t>représenter</a:t>
            </a:r>
            <a:r>
              <a:rPr lang="en-US"/>
              <a:t> les processus.</a:t>
            </a:r>
            <a:endParaRPr lang="en-US">
              <a:cs typeface="Calibri"/>
            </a:endParaRPr>
          </a:p>
          <a:p>
            <a:pPr marL="171450" indent="-171450">
              <a:buFont typeface="Arial"/>
              <a:buChar char="•"/>
            </a:pPr>
            <a:r>
              <a:rPr lang="en-US" b="1"/>
              <a:t>Connaissance du </a:t>
            </a:r>
            <a:r>
              <a:rPr lang="en-US" b="1" err="1"/>
              <a:t>domaine</a:t>
            </a:r>
            <a:r>
              <a:rPr lang="en-US" b="1"/>
              <a:t> </a:t>
            </a:r>
            <a:r>
              <a:rPr lang="en-US"/>
              <a:t>: </a:t>
            </a:r>
            <a:r>
              <a:rPr lang="en-US" err="1"/>
              <a:t>Comprendre</a:t>
            </a:r>
            <a:r>
              <a:rPr lang="en-US"/>
              <a:t> </a:t>
            </a:r>
            <a:r>
              <a:rPr lang="en-US" err="1"/>
              <a:t>l'industrie</a:t>
            </a:r>
            <a:r>
              <a:rPr lang="en-US"/>
              <a:t> </a:t>
            </a:r>
            <a:r>
              <a:rPr lang="en-US" err="1"/>
              <a:t>ou</a:t>
            </a:r>
            <a:r>
              <a:rPr lang="en-US"/>
              <a:t> le </a:t>
            </a:r>
            <a:r>
              <a:rPr lang="en-US" err="1"/>
              <a:t>domaine</a:t>
            </a:r>
            <a:r>
              <a:rPr lang="en-US"/>
              <a:t> </a:t>
            </a:r>
            <a:r>
              <a:rPr lang="en-US" err="1"/>
              <a:t>d'activité</a:t>
            </a:r>
            <a:r>
              <a:rPr lang="en-US"/>
              <a:t> </a:t>
            </a:r>
            <a:r>
              <a:rPr lang="en-US" err="1"/>
              <a:t>spécifique</a:t>
            </a:r>
            <a:r>
              <a:rPr lang="en-US"/>
              <a:t> dans </a:t>
            </a:r>
            <a:r>
              <a:rPr lang="en-US" err="1"/>
              <a:t>lequel</a:t>
            </a:r>
            <a:r>
              <a:rPr lang="en-US"/>
              <a:t> </a:t>
            </a:r>
            <a:r>
              <a:rPr lang="en-US" err="1"/>
              <a:t>ils</a:t>
            </a:r>
            <a:r>
              <a:rPr lang="en-US"/>
              <a:t> </a:t>
            </a:r>
            <a:r>
              <a:rPr lang="en-US" err="1"/>
              <a:t>travaillent</a:t>
            </a:r>
            <a:r>
              <a:rPr lang="en-US"/>
              <a:t>.</a:t>
            </a:r>
            <a:endParaRPr lang="en-US">
              <a:cs typeface="Calibri"/>
            </a:endParaRPr>
          </a:p>
          <a:p>
            <a:pPr marL="171450" indent="-171450">
              <a:buFont typeface="Arial"/>
              <a:buChar char="•"/>
            </a:pPr>
            <a:r>
              <a:rPr lang="en-US" b="1"/>
              <a:t>Gestion de </a:t>
            </a:r>
            <a:r>
              <a:rPr lang="en-US" b="1" err="1"/>
              <a:t>projet</a:t>
            </a:r>
            <a:r>
              <a:rPr lang="en-US" b="1"/>
              <a:t> </a:t>
            </a:r>
            <a:r>
              <a:rPr lang="en-US"/>
              <a:t>: </a:t>
            </a:r>
            <a:r>
              <a:rPr lang="en-US" err="1"/>
              <a:t>Compréhension</a:t>
            </a:r>
            <a:r>
              <a:rPr lang="en-US"/>
              <a:t> de base des principes et pratiques de gestion de </a:t>
            </a:r>
            <a:r>
              <a:rPr lang="en-US" err="1"/>
              <a:t>projet</a:t>
            </a:r>
            <a:r>
              <a:rPr lang="en-US"/>
              <a:t>.</a:t>
            </a:r>
            <a:endParaRPr lang="en-US">
              <a:cs typeface="Calibri"/>
            </a:endParaRPr>
          </a:p>
          <a:p>
            <a:r>
              <a:rPr lang="en-US" err="1"/>
              <a:t>Compétences</a:t>
            </a:r>
            <a:r>
              <a:rPr lang="en-US"/>
              <a:t> </a:t>
            </a:r>
            <a:r>
              <a:rPr lang="en-US" err="1"/>
              <a:t>interpersonnelles</a:t>
            </a:r>
            <a:endParaRPr lang="en-US">
              <a:cs typeface="Calibri"/>
            </a:endParaRPr>
          </a:p>
          <a:p>
            <a:pPr marL="171450" indent="-171450">
              <a:buFont typeface="Arial"/>
              <a:buChar char="•"/>
            </a:pPr>
            <a:r>
              <a:rPr lang="en-US" b="1"/>
              <a:t>Communication </a:t>
            </a:r>
            <a:r>
              <a:rPr lang="en-US"/>
              <a:t>: </a:t>
            </a:r>
            <a:r>
              <a:rPr lang="en-US" err="1"/>
              <a:t>Excellentes</a:t>
            </a:r>
            <a:r>
              <a:rPr lang="en-US"/>
              <a:t> aptitudes à la communication </a:t>
            </a:r>
            <a:r>
              <a:rPr lang="en-US" err="1"/>
              <a:t>orale</a:t>
            </a:r>
            <a:r>
              <a:rPr lang="en-US"/>
              <a:t> et </a:t>
            </a:r>
            <a:r>
              <a:rPr lang="en-US" err="1"/>
              <a:t>écrite</a:t>
            </a:r>
            <a:r>
              <a:rPr lang="en-US"/>
              <a:t> pour </a:t>
            </a:r>
            <a:r>
              <a:rPr lang="en-US" err="1"/>
              <a:t>interagir</a:t>
            </a:r>
            <a:r>
              <a:rPr lang="en-US"/>
              <a:t> </a:t>
            </a:r>
            <a:r>
              <a:rPr lang="en-US" err="1"/>
              <a:t>efficacement</a:t>
            </a:r>
            <a:r>
              <a:rPr lang="en-US"/>
              <a:t> avec les parties </a:t>
            </a:r>
            <a:r>
              <a:rPr lang="en-US" err="1"/>
              <a:t>prenantes</a:t>
            </a:r>
            <a:r>
              <a:rPr lang="en-US"/>
              <a:t> à </a:t>
            </a:r>
            <a:r>
              <a:rPr lang="en-US" err="1"/>
              <a:t>tous</a:t>
            </a:r>
            <a:r>
              <a:rPr lang="en-US"/>
              <a:t> les </a:t>
            </a:r>
            <a:r>
              <a:rPr lang="en-US" err="1"/>
              <a:t>niveaux</a:t>
            </a:r>
            <a:r>
              <a:rPr lang="en-US"/>
              <a:t>.</a:t>
            </a:r>
            <a:endParaRPr lang="en-US">
              <a:cs typeface="Calibri"/>
            </a:endParaRPr>
          </a:p>
          <a:p>
            <a:pPr marL="171450" indent="-171450">
              <a:buFont typeface="Arial"/>
              <a:buChar char="•"/>
            </a:pPr>
            <a:r>
              <a:rPr lang="en-US" b="1"/>
              <a:t>Facilitation </a:t>
            </a:r>
            <a:r>
              <a:rPr lang="en-US"/>
              <a:t>: </a:t>
            </a:r>
            <a:r>
              <a:rPr lang="en-US" err="1"/>
              <a:t>Capacité</a:t>
            </a:r>
            <a:r>
              <a:rPr lang="en-US"/>
              <a:t> à </a:t>
            </a:r>
            <a:r>
              <a:rPr lang="en-US" err="1"/>
              <a:t>diriger</a:t>
            </a:r>
            <a:r>
              <a:rPr lang="en-US"/>
              <a:t> des </a:t>
            </a:r>
            <a:r>
              <a:rPr lang="en-US" err="1"/>
              <a:t>réunions</a:t>
            </a:r>
            <a:r>
              <a:rPr lang="en-US"/>
              <a:t>, des ateliers et des discussions </a:t>
            </a:r>
            <a:r>
              <a:rPr lang="en-US" err="1"/>
              <a:t>afin</a:t>
            </a:r>
            <a:r>
              <a:rPr lang="en-US"/>
              <a:t> de </a:t>
            </a:r>
            <a:r>
              <a:rPr lang="en-US" err="1"/>
              <a:t>recueillir</a:t>
            </a:r>
            <a:r>
              <a:rPr lang="en-US"/>
              <a:t> les </a:t>
            </a:r>
            <a:r>
              <a:rPr lang="en-US" err="1"/>
              <a:t>besoins</a:t>
            </a:r>
            <a:r>
              <a:rPr lang="en-US"/>
              <a:t> et de </a:t>
            </a:r>
            <a:r>
              <a:rPr lang="en-US" err="1"/>
              <a:t>parvenir</a:t>
            </a:r>
            <a:r>
              <a:rPr lang="en-US"/>
              <a:t> à un consensus.</a:t>
            </a:r>
            <a:endParaRPr lang="en-US">
              <a:cs typeface="Calibri"/>
            </a:endParaRPr>
          </a:p>
          <a:p>
            <a:pPr marL="171450" indent="-171450">
              <a:buFont typeface="Arial"/>
              <a:buChar char="•"/>
            </a:pPr>
            <a:r>
              <a:rPr lang="en-US" b="1"/>
              <a:t>Collaboration </a:t>
            </a:r>
            <a:r>
              <a:rPr lang="en-US"/>
              <a:t>: </a:t>
            </a:r>
            <a:r>
              <a:rPr lang="en-US" err="1"/>
              <a:t>Solides</a:t>
            </a:r>
            <a:r>
              <a:rPr lang="en-US"/>
              <a:t> </a:t>
            </a:r>
            <a:r>
              <a:rPr lang="en-US" err="1"/>
              <a:t>compétences</a:t>
            </a:r>
            <a:r>
              <a:rPr lang="en-US"/>
              <a:t> </a:t>
            </a:r>
            <a:r>
              <a:rPr lang="en-US" err="1"/>
              <a:t>en</a:t>
            </a:r>
            <a:r>
              <a:rPr lang="en-US"/>
              <a:t> matière de travail </a:t>
            </a:r>
            <a:r>
              <a:rPr lang="en-US" err="1"/>
              <a:t>en</a:t>
            </a:r>
            <a:r>
              <a:rPr lang="en-US"/>
              <a:t> équipe pour </a:t>
            </a:r>
            <a:r>
              <a:rPr lang="en-US" err="1"/>
              <a:t>travailler</a:t>
            </a:r>
            <a:r>
              <a:rPr lang="en-US"/>
              <a:t> </a:t>
            </a:r>
            <a:r>
              <a:rPr lang="en-US" err="1"/>
              <a:t>efficacement</a:t>
            </a:r>
            <a:r>
              <a:rPr lang="en-US"/>
              <a:t> avec des équipes </a:t>
            </a:r>
            <a:r>
              <a:rPr lang="en-US" err="1"/>
              <a:t>interfonctionnelles</a:t>
            </a:r>
            <a:r>
              <a:rPr lang="en-US"/>
              <a:t>.</a:t>
            </a:r>
            <a:endParaRPr lang="en-US">
              <a:cs typeface="Calibri"/>
            </a:endParaRPr>
          </a:p>
          <a:p>
            <a:r>
              <a:rPr lang="en-US" err="1"/>
              <a:t>Compétences</a:t>
            </a:r>
            <a:r>
              <a:rPr lang="en-US"/>
              <a:t> </a:t>
            </a:r>
            <a:r>
              <a:rPr lang="en-US" err="1"/>
              <a:t>en</a:t>
            </a:r>
            <a:r>
              <a:rPr lang="en-US"/>
              <a:t> matière de documentation</a:t>
            </a:r>
            <a:endParaRPr lang="en-US">
              <a:cs typeface="Calibri"/>
            </a:endParaRPr>
          </a:p>
          <a:p>
            <a:pPr marL="171450" indent="-171450">
              <a:buFont typeface="Arial"/>
              <a:buChar char="•"/>
            </a:pPr>
            <a:r>
              <a:rPr lang="en-US" b="1" err="1"/>
              <a:t>Rédaction</a:t>
            </a:r>
            <a:r>
              <a:rPr lang="en-US" b="1"/>
              <a:t> technique </a:t>
            </a:r>
            <a:r>
              <a:rPr lang="en-US"/>
              <a:t>: </a:t>
            </a:r>
            <a:r>
              <a:rPr lang="en-US" err="1"/>
              <a:t>Maîtrise</a:t>
            </a:r>
            <a:r>
              <a:rPr lang="en-US"/>
              <a:t> de la </a:t>
            </a:r>
            <a:r>
              <a:rPr lang="en-US" err="1"/>
              <a:t>création</a:t>
            </a:r>
            <a:r>
              <a:rPr lang="en-US"/>
              <a:t> de documents </a:t>
            </a:r>
            <a:r>
              <a:rPr lang="en-US" err="1"/>
              <a:t>clairs</a:t>
            </a:r>
            <a:r>
              <a:rPr lang="en-US"/>
              <a:t> et </a:t>
            </a:r>
            <a:r>
              <a:rPr lang="en-US" err="1"/>
              <a:t>concis</a:t>
            </a:r>
            <a:r>
              <a:rPr lang="en-US"/>
              <a:t>, </a:t>
            </a:r>
            <a:r>
              <a:rPr lang="en-US" err="1"/>
              <a:t>tels</a:t>
            </a:r>
            <a:r>
              <a:rPr lang="en-US"/>
              <a:t> que les documents </a:t>
            </a:r>
            <a:r>
              <a:rPr lang="en-US" err="1"/>
              <a:t>relatifs</a:t>
            </a:r>
            <a:r>
              <a:rPr lang="en-US"/>
              <a:t> aux exigences </a:t>
            </a:r>
            <a:r>
              <a:rPr lang="en-US" err="1"/>
              <a:t>fonctionnelles</a:t>
            </a:r>
            <a:r>
              <a:rPr lang="en-US"/>
              <a:t> (BRD), les </a:t>
            </a:r>
            <a:r>
              <a:rPr lang="en-US" err="1"/>
              <a:t>spécifications</a:t>
            </a:r>
            <a:r>
              <a:rPr lang="en-US"/>
              <a:t> </a:t>
            </a:r>
            <a:r>
              <a:rPr lang="en-US" err="1"/>
              <a:t>fonctionnelles</a:t>
            </a:r>
            <a:r>
              <a:rPr lang="en-US"/>
              <a:t> et les </a:t>
            </a:r>
            <a:r>
              <a:rPr lang="en-US" err="1"/>
              <a:t>récits</a:t>
            </a:r>
            <a:r>
              <a:rPr lang="en-US"/>
              <a:t> </a:t>
            </a:r>
            <a:r>
              <a:rPr lang="en-US" err="1"/>
              <a:t>d'utilisateurs</a:t>
            </a:r>
            <a:r>
              <a:rPr lang="en-US"/>
              <a:t>.</a:t>
            </a:r>
            <a:endParaRPr lang="en-US">
              <a:cs typeface="Calibri"/>
            </a:endParaRPr>
          </a:p>
          <a:p>
            <a:pPr marL="171450" indent="-171450">
              <a:buFont typeface="Arial"/>
              <a:buChar char="•"/>
            </a:pPr>
            <a:r>
              <a:rPr lang="en-US" b="1"/>
              <a:t>Documentation des processus </a:t>
            </a:r>
            <a:r>
              <a:rPr lang="en-US"/>
              <a:t>: </a:t>
            </a:r>
            <a:r>
              <a:rPr lang="en-US" err="1"/>
              <a:t>Capacité</a:t>
            </a:r>
            <a:r>
              <a:rPr lang="en-US"/>
              <a:t> à documenter de manière exhaustive les processus </a:t>
            </a:r>
            <a:r>
              <a:rPr lang="en-US" err="1"/>
              <a:t>opérationnels</a:t>
            </a:r>
            <a:r>
              <a:rPr lang="en-US"/>
              <a:t>, les flux de travail et les interactions entre les </a:t>
            </a:r>
            <a:r>
              <a:rPr lang="en-US" err="1"/>
              <a:t>systèmes</a:t>
            </a:r>
            <a:r>
              <a:rPr lang="en-US"/>
              <a:t>.</a:t>
            </a:r>
            <a:endParaRPr lang="en-US">
              <a:cs typeface="Calibri"/>
            </a:endParaRPr>
          </a:p>
          <a:p>
            <a:r>
              <a:rPr lang="en-US" err="1"/>
              <a:t>Compétences</a:t>
            </a:r>
            <a:r>
              <a:rPr lang="en-US"/>
              <a:t> non techniques</a:t>
            </a:r>
            <a:endParaRPr lang="en-US">
              <a:cs typeface="Calibri"/>
            </a:endParaRPr>
          </a:p>
          <a:p>
            <a:pPr marL="171450" indent="-171450">
              <a:buFont typeface="Arial"/>
              <a:buChar char="•"/>
            </a:pPr>
            <a:r>
              <a:rPr lang="en-US" b="1" err="1"/>
              <a:t>Adaptabilité</a:t>
            </a:r>
            <a:r>
              <a:rPr lang="en-US" b="1"/>
              <a:t> </a:t>
            </a:r>
            <a:r>
              <a:rPr lang="en-US"/>
              <a:t>: </a:t>
            </a:r>
            <a:r>
              <a:rPr lang="en-US" err="1"/>
              <a:t>Flexibilité</a:t>
            </a:r>
            <a:r>
              <a:rPr lang="en-US"/>
              <a:t> pour </a:t>
            </a:r>
            <a:r>
              <a:rPr lang="en-US" err="1"/>
              <a:t>s'adapter</a:t>
            </a:r>
            <a:r>
              <a:rPr lang="en-US"/>
              <a:t> à </a:t>
            </a:r>
            <a:r>
              <a:rPr lang="en-US" err="1"/>
              <a:t>l'évolution</a:t>
            </a:r>
            <a:r>
              <a:rPr lang="en-US"/>
              <a:t> de </a:t>
            </a:r>
            <a:r>
              <a:rPr lang="en-US" err="1"/>
              <a:t>l'environnement</a:t>
            </a:r>
            <a:r>
              <a:rPr lang="en-US"/>
              <a:t> et des </a:t>
            </a:r>
            <a:r>
              <a:rPr lang="en-US" err="1"/>
              <a:t>besoins</a:t>
            </a:r>
            <a:r>
              <a:rPr lang="en-US"/>
              <a:t> de </a:t>
            </a:r>
            <a:r>
              <a:rPr lang="en-US" err="1"/>
              <a:t>l'entreprise</a:t>
            </a:r>
            <a:r>
              <a:rPr lang="en-US"/>
              <a:t>.</a:t>
            </a:r>
            <a:endParaRPr lang="en-US">
              <a:cs typeface="Calibri"/>
            </a:endParaRPr>
          </a:p>
          <a:p>
            <a:pPr marL="171450" indent="-171450">
              <a:buFont typeface="Arial"/>
              <a:buChar char="•"/>
            </a:pPr>
            <a:r>
              <a:rPr lang="en-US" b="1" err="1"/>
              <a:t>Résolution</a:t>
            </a:r>
            <a:r>
              <a:rPr lang="en-US" b="1"/>
              <a:t> des </a:t>
            </a:r>
            <a:r>
              <a:rPr lang="en-US" b="1" err="1"/>
              <a:t>conflits</a:t>
            </a:r>
            <a:r>
              <a:rPr lang="en-US" b="1"/>
              <a:t> </a:t>
            </a:r>
            <a:r>
              <a:rPr lang="en-US"/>
              <a:t>: </a:t>
            </a:r>
            <a:r>
              <a:rPr lang="en-US" err="1"/>
              <a:t>Compétences</a:t>
            </a:r>
            <a:r>
              <a:rPr lang="en-US"/>
              <a:t> pour </a:t>
            </a:r>
            <a:r>
              <a:rPr lang="en-US" err="1"/>
              <a:t>gérer</a:t>
            </a:r>
            <a:r>
              <a:rPr lang="en-US"/>
              <a:t> et </a:t>
            </a:r>
            <a:r>
              <a:rPr lang="en-US" err="1"/>
              <a:t>résoudre</a:t>
            </a:r>
            <a:r>
              <a:rPr lang="en-US"/>
              <a:t> les </a:t>
            </a:r>
            <a:r>
              <a:rPr lang="en-US" err="1"/>
              <a:t>conflits</a:t>
            </a:r>
            <a:r>
              <a:rPr lang="en-US"/>
              <a:t> qui </a:t>
            </a:r>
            <a:r>
              <a:rPr lang="en-US" err="1"/>
              <a:t>peuvent</a:t>
            </a:r>
            <a:r>
              <a:rPr lang="en-US"/>
              <a:t> </a:t>
            </a:r>
            <a:r>
              <a:rPr lang="en-US" err="1"/>
              <a:t>survenir</a:t>
            </a:r>
            <a:r>
              <a:rPr lang="en-US"/>
              <a:t> au </a:t>
            </a:r>
            <a:r>
              <a:rPr lang="en-US" err="1"/>
              <a:t>cours</a:t>
            </a:r>
            <a:r>
              <a:rPr lang="en-US"/>
              <a:t> des phases </a:t>
            </a:r>
            <a:r>
              <a:rPr lang="en-US" err="1"/>
              <a:t>d'analyse</a:t>
            </a:r>
            <a:r>
              <a:rPr lang="en-US"/>
              <a:t> et de mise </a:t>
            </a:r>
            <a:r>
              <a:rPr lang="en-US" err="1"/>
              <a:t>en</a:t>
            </a:r>
            <a:r>
              <a:rPr lang="en-US"/>
              <a:t> </a:t>
            </a:r>
            <a:r>
              <a:rPr lang="en-US" err="1"/>
              <a:t>œuvre</a:t>
            </a:r>
            <a:r>
              <a:rPr lang="en-US"/>
              <a:t>.</a:t>
            </a:r>
            <a:endParaRPr lang="en-US">
              <a:cs typeface="Calibri"/>
            </a:endParaRPr>
          </a:p>
          <a:p>
            <a:endParaRPr lang="en-US">
              <a:cs typeface="Calibri"/>
            </a:endParaRPr>
          </a:p>
          <a:p>
            <a:r>
              <a:rPr lang="en-US"/>
              <a:t>Il </a:t>
            </a:r>
            <a:r>
              <a:rPr lang="en-US" err="1"/>
              <a:t>existe</a:t>
            </a:r>
            <a:r>
              <a:rPr lang="en-US"/>
              <a:t> de </a:t>
            </a:r>
            <a:r>
              <a:rPr lang="en-US" err="1"/>
              <a:t>nombreux</a:t>
            </a:r>
            <a:r>
              <a:rPr lang="en-US"/>
              <a:t> </a:t>
            </a:r>
            <a:r>
              <a:rPr lang="en-US" err="1"/>
              <a:t>termes</a:t>
            </a:r>
            <a:r>
              <a:rPr lang="en-US"/>
              <a:t> </a:t>
            </a:r>
            <a:r>
              <a:rPr lang="en-US" err="1"/>
              <a:t>différents</a:t>
            </a:r>
            <a:r>
              <a:rPr lang="en-US"/>
              <a:t> pour </a:t>
            </a:r>
            <a:r>
              <a:rPr lang="en-US" err="1"/>
              <a:t>désigner</a:t>
            </a:r>
            <a:r>
              <a:rPr lang="en-US"/>
              <a:t> les </a:t>
            </a:r>
            <a:r>
              <a:rPr lang="en-US" err="1"/>
              <a:t>praticiens</a:t>
            </a:r>
            <a:r>
              <a:rPr lang="en-US"/>
              <a:t> de la conception </a:t>
            </a:r>
            <a:r>
              <a:rPr lang="en-US" err="1"/>
              <a:t>centrée</a:t>
            </a:r>
            <a:r>
              <a:rPr lang="en-US"/>
              <a:t> sur </a:t>
            </a:r>
            <a:r>
              <a:rPr lang="en-US" err="1"/>
              <a:t>l'homme</a:t>
            </a:r>
            <a:r>
              <a:rPr lang="en-US"/>
              <a:t>, </a:t>
            </a:r>
            <a:r>
              <a:rPr lang="en-US" err="1"/>
              <a:t>notamment</a:t>
            </a:r>
            <a:r>
              <a:rPr lang="en-US"/>
              <a:t> </a:t>
            </a:r>
            <a:r>
              <a:rPr lang="en-US" err="1"/>
              <a:t>concepteur</a:t>
            </a:r>
            <a:r>
              <a:rPr lang="en-US"/>
              <a:t> de </a:t>
            </a:r>
            <a:r>
              <a:rPr lang="en-US" err="1"/>
              <a:t>l'expérience</a:t>
            </a:r>
            <a:r>
              <a:rPr lang="en-US"/>
              <a:t> </a:t>
            </a:r>
            <a:r>
              <a:rPr lang="en-US" err="1"/>
              <a:t>utilisateur</a:t>
            </a:r>
            <a:r>
              <a:rPr lang="en-US"/>
              <a:t> (UX) </a:t>
            </a:r>
            <a:r>
              <a:rPr lang="en-US" err="1"/>
              <a:t>ou</a:t>
            </a:r>
            <a:r>
              <a:rPr lang="en-US"/>
              <a:t> de </a:t>
            </a:r>
            <a:r>
              <a:rPr lang="en-US" err="1"/>
              <a:t>l'interface</a:t>
            </a:r>
            <a:r>
              <a:rPr lang="en-US"/>
              <a:t> </a:t>
            </a:r>
            <a:r>
              <a:rPr lang="en-US" err="1"/>
              <a:t>utilisateur</a:t>
            </a:r>
            <a:r>
              <a:rPr lang="en-US"/>
              <a:t> (UI), </a:t>
            </a:r>
            <a:r>
              <a:rPr lang="en-US" err="1"/>
              <a:t>chercheur</a:t>
            </a:r>
            <a:r>
              <a:rPr lang="en-US"/>
              <a:t> </a:t>
            </a:r>
            <a:r>
              <a:rPr lang="en-US" err="1"/>
              <a:t>en</a:t>
            </a:r>
            <a:r>
              <a:rPr lang="en-US"/>
              <a:t> conception.  </a:t>
            </a:r>
            <a:r>
              <a:rPr lang="en-US" err="1"/>
              <a:t>Voici</a:t>
            </a:r>
            <a:r>
              <a:rPr lang="en-US"/>
              <a:t> </a:t>
            </a:r>
            <a:r>
              <a:rPr lang="en-US" err="1"/>
              <a:t>quelques-unes</a:t>
            </a:r>
            <a:r>
              <a:rPr lang="en-US"/>
              <a:t> des </a:t>
            </a:r>
            <a:r>
              <a:rPr lang="en-US" err="1"/>
              <a:t>compétences</a:t>
            </a:r>
            <a:r>
              <a:rPr lang="en-US"/>
              <a:t> </a:t>
            </a:r>
            <a:r>
              <a:rPr lang="en-US" err="1"/>
              <a:t>essentielles</a:t>
            </a:r>
            <a:r>
              <a:rPr lang="en-US"/>
              <a:t> :</a:t>
            </a:r>
            <a:endParaRPr lang="en-US">
              <a:cs typeface="Calibri"/>
            </a:endParaRPr>
          </a:p>
          <a:p>
            <a:r>
              <a:rPr lang="en-US" err="1"/>
              <a:t>Empathie</a:t>
            </a:r>
            <a:r>
              <a:rPr lang="en-US"/>
              <a:t> et </a:t>
            </a:r>
            <a:r>
              <a:rPr lang="en-US" err="1"/>
              <a:t>compréhension</a:t>
            </a:r>
            <a:r>
              <a:rPr lang="en-US"/>
              <a:t> de </a:t>
            </a:r>
            <a:r>
              <a:rPr lang="en-US" err="1"/>
              <a:t>l'utilisateur</a:t>
            </a:r>
            <a:endParaRPr lang="en-US">
              <a:cs typeface="Calibri"/>
            </a:endParaRPr>
          </a:p>
          <a:p>
            <a:pPr marL="171450" indent="-171450">
              <a:buFont typeface="Arial"/>
              <a:buChar char="•"/>
            </a:pPr>
            <a:r>
              <a:rPr lang="en-US" b="1" err="1"/>
              <a:t>Empathie</a:t>
            </a:r>
            <a:r>
              <a:rPr lang="en-US" b="1"/>
              <a:t> </a:t>
            </a:r>
            <a:r>
              <a:rPr lang="en-US"/>
              <a:t>: </a:t>
            </a:r>
            <a:r>
              <a:rPr lang="en-US" err="1"/>
              <a:t>Capacité</a:t>
            </a:r>
            <a:r>
              <a:rPr lang="en-US"/>
              <a:t> à </a:t>
            </a:r>
            <a:r>
              <a:rPr lang="en-US" err="1"/>
              <a:t>comprendre</a:t>
            </a:r>
            <a:r>
              <a:rPr lang="en-US"/>
              <a:t> et à </a:t>
            </a:r>
            <a:r>
              <a:rPr lang="en-US" err="1"/>
              <a:t>partager</a:t>
            </a:r>
            <a:r>
              <a:rPr lang="en-US"/>
              <a:t> les sentiments et les points de </a:t>
            </a:r>
            <a:r>
              <a:rPr lang="en-US" err="1"/>
              <a:t>vue</a:t>
            </a:r>
            <a:r>
              <a:rPr lang="en-US"/>
              <a:t> des </a:t>
            </a:r>
            <a:r>
              <a:rPr lang="en-US" err="1"/>
              <a:t>utilisateurs</a:t>
            </a:r>
            <a:r>
              <a:rPr lang="en-US"/>
              <a:t>.</a:t>
            </a:r>
            <a:endParaRPr lang="en-US">
              <a:cs typeface="Calibri"/>
            </a:endParaRPr>
          </a:p>
          <a:p>
            <a:pPr marL="171450" indent="-171450">
              <a:buFont typeface="Arial"/>
              <a:buChar char="•"/>
            </a:pPr>
            <a:r>
              <a:rPr lang="en-US" b="1"/>
              <a:t>Recherche sur les </a:t>
            </a:r>
            <a:r>
              <a:rPr lang="en-US" b="1" err="1"/>
              <a:t>utilisateurs</a:t>
            </a:r>
            <a:r>
              <a:rPr lang="en-US" b="1"/>
              <a:t> </a:t>
            </a:r>
            <a:r>
              <a:rPr lang="en-US"/>
              <a:t>: </a:t>
            </a:r>
            <a:r>
              <a:rPr lang="en-US" err="1"/>
              <a:t>Compétence</a:t>
            </a:r>
            <a:r>
              <a:rPr lang="en-US"/>
              <a:t> dans la </a:t>
            </a:r>
            <a:r>
              <a:rPr lang="en-US" err="1"/>
              <a:t>conduite</a:t>
            </a:r>
            <a:r>
              <a:rPr lang="en-US"/>
              <a:t> de divers types </a:t>
            </a:r>
            <a:r>
              <a:rPr lang="en-US" err="1"/>
              <a:t>d'études</a:t>
            </a:r>
            <a:r>
              <a:rPr lang="en-US"/>
              <a:t> sur les </a:t>
            </a:r>
            <a:r>
              <a:rPr lang="en-US" err="1"/>
              <a:t>utilisateurs</a:t>
            </a:r>
            <a:r>
              <a:rPr lang="en-US"/>
              <a:t>, y </a:t>
            </a:r>
            <a:r>
              <a:rPr lang="en-US" err="1"/>
              <a:t>compris</a:t>
            </a:r>
            <a:r>
              <a:rPr lang="en-US"/>
              <a:t> les </a:t>
            </a:r>
            <a:r>
              <a:rPr lang="en-US" err="1"/>
              <a:t>entretiens</a:t>
            </a:r>
            <a:r>
              <a:rPr lang="en-US"/>
              <a:t>, les </a:t>
            </a:r>
            <a:r>
              <a:rPr lang="en-US" err="1"/>
              <a:t>enquêtes</a:t>
            </a:r>
            <a:r>
              <a:rPr lang="en-US"/>
              <a:t>, les observations et les tests de </a:t>
            </a:r>
            <a:r>
              <a:rPr lang="en-US" err="1"/>
              <a:t>convivialité</a:t>
            </a:r>
            <a:r>
              <a:rPr lang="en-US"/>
              <a:t>.</a:t>
            </a:r>
            <a:endParaRPr lang="en-US">
              <a:cs typeface="Calibri"/>
            </a:endParaRPr>
          </a:p>
          <a:p>
            <a:pPr marL="171450" indent="-171450">
              <a:buFont typeface="Arial"/>
              <a:buChar char="•"/>
            </a:pPr>
            <a:r>
              <a:rPr lang="en-US" b="1"/>
              <a:t>Développement de personas </a:t>
            </a:r>
            <a:r>
              <a:rPr lang="en-US"/>
              <a:t>: </a:t>
            </a:r>
            <a:r>
              <a:rPr lang="en-US" err="1"/>
              <a:t>Création</a:t>
            </a:r>
            <a:r>
              <a:rPr lang="en-US"/>
              <a:t> de personas </a:t>
            </a:r>
            <a:r>
              <a:rPr lang="en-US" err="1"/>
              <a:t>d'utilisateurs</a:t>
            </a:r>
            <a:r>
              <a:rPr lang="en-US"/>
              <a:t> </a:t>
            </a:r>
            <a:r>
              <a:rPr lang="en-US" err="1"/>
              <a:t>détaillés</a:t>
            </a:r>
            <a:r>
              <a:rPr lang="en-US"/>
              <a:t> pour </a:t>
            </a:r>
            <a:r>
              <a:rPr lang="en-US" err="1"/>
              <a:t>représenter</a:t>
            </a:r>
            <a:r>
              <a:rPr lang="en-US"/>
              <a:t> </a:t>
            </a:r>
            <a:r>
              <a:rPr lang="en-US" err="1"/>
              <a:t>différents</a:t>
            </a:r>
            <a:r>
              <a:rPr lang="en-US"/>
              <a:t> types </a:t>
            </a:r>
            <a:r>
              <a:rPr lang="en-US" err="1"/>
              <a:t>d'utilisateurs</a:t>
            </a:r>
            <a:r>
              <a:rPr lang="en-US"/>
              <a:t>.</a:t>
            </a:r>
            <a:endParaRPr lang="en-US">
              <a:cs typeface="Calibri"/>
            </a:endParaRPr>
          </a:p>
          <a:p>
            <a:r>
              <a:rPr lang="en-US"/>
              <a:t>Conception et </a:t>
            </a:r>
            <a:r>
              <a:rPr lang="en-US" err="1"/>
              <a:t>prototypage</a:t>
            </a:r>
            <a:endParaRPr lang="en-US">
              <a:cs typeface="Calibri"/>
            </a:endParaRPr>
          </a:p>
          <a:p>
            <a:pPr marL="171450" indent="-171450">
              <a:buFont typeface="Arial"/>
              <a:buChar char="•"/>
            </a:pPr>
            <a:r>
              <a:rPr lang="en-US" b="1"/>
              <a:t>Esquisse et fil de fer </a:t>
            </a:r>
            <a:r>
              <a:rPr lang="en-US"/>
              <a:t>: </a:t>
            </a:r>
            <a:r>
              <a:rPr lang="en-US" err="1"/>
              <a:t>Compétences</a:t>
            </a:r>
            <a:r>
              <a:rPr lang="en-US"/>
              <a:t> </a:t>
            </a:r>
            <a:r>
              <a:rPr lang="en-US" err="1"/>
              <a:t>en</a:t>
            </a:r>
            <a:r>
              <a:rPr lang="en-US"/>
              <a:t> matière </a:t>
            </a:r>
            <a:r>
              <a:rPr lang="en-US" err="1"/>
              <a:t>d'esquisse</a:t>
            </a:r>
            <a:r>
              <a:rPr lang="en-US"/>
              <a:t> </a:t>
            </a:r>
            <a:r>
              <a:rPr lang="en-US" err="1"/>
              <a:t>rapide</a:t>
            </a:r>
            <a:r>
              <a:rPr lang="en-US"/>
              <a:t> </a:t>
            </a:r>
            <a:r>
              <a:rPr lang="en-US" err="1"/>
              <a:t>d'idées</a:t>
            </a:r>
            <a:r>
              <a:rPr lang="en-US"/>
              <a:t> et de </a:t>
            </a:r>
            <a:r>
              <a:rPr lang="en-US" err="1"/>
              <a:t>création</a:t>
            </a:r>
            <a:r>
              <a:rPr lang="en-US"/>
              <a:t> </a:t>
            </a:r>
            <a:r>
              <a:rPr lang="en-US" err="1"/>
              <a:t>d'images</a:t>
            </a:r>
            <a:r>
              <a:rPr lang="en-US"/>
              <a:t> </a:t>
            </a:r>
            <a:r>
              <a:rPr lang="en-US" err="1"/>
              <a:t>filaires</a:t>
            </a:r>
            <a:r>
              <a:rPr lang="en-US"/>
              <a:t> pour </a:t>
            </a:r>
            <a:r>
              <a:rPr lang="en-US" err="1"/>
              <a:t>visualiser</a:t>
            </a:r>
            <a:r>
              <a:rPr lang="en-US"/>
              <a:t> les concepts de conception.</a:t>
            </a:r>
            <a:endParaRPr lang="en-US">
              <a:cs typeface="Calibri"/>
            </a:endParaRPr>
          </a:p>
          <a:p>
            <a:pPr marL="171450" indent="-171450">
              <a:buFont typeface="Arial"/>
              <a:buChar char="•"/>
            </a:pPr>
            <a:r>
              <a:rPr lang="en-US" b="1" err="1"/>
              <a:t>Prototypage</a:t>
            </a:r>
            <a:r>
              <a:rPr lang="en-US" b="1"/>
              <a:t> </a:t>
            </a:r>
            <a:r>
              <a:rPr lang="en-US"/>
              <a:t>: </a:t>
            </a:r>
            <a:r>
              <a:rPr lang="en-US" err="1"/>
              <a:t>Maîtrise</a:t>
            </a:r>
            <a:r>
              <a:rPr lang="en-US"/>
              <a:t> de la construction de prototypes de </a:t>
            </a:r>
            <a:r>
              <a:rPr lang="en-US" err="1"/>
              <a:t>basse</a:t>
            </a:r>
            <a:r>
              <a:rPr lang="en-US"/>
              <a:t> à haute </a:t>
            </a:r>
            <a:r>
              <a:rPr lang="en-US" err="1"/>
              <a:t>fidélité</a:t>
            </a:r>
            <a:r>
              <a:rPr lang="en-US"/>
              <a:t> à </a:t>
            </a:r>
            <a:r>
              <a:rPr lang="en-US" err="1"/>
              <a:t>l'aide</a:t>
            </a:r>
            <a:r>
              <a:rPr lang="en-US"/>
              <a:t> </a:t>
            </a:r>
            <a:r>
              <a:rPr lang="en-US" err="1"/>
              <a:t>d'outils</a:t>
            </a:r>
            <a:r>
              <a:rPr lang="en-US"/>
              <a:t> </a:t>
            </a:r>
            <a:r>
              <a:rPr lang="en-US" err="1"/>
              <a:t>tels</a:t>
            </a:r>
            <a:r>
              <a:rPr lang="en-US"/>
              <a:t> que Figma, Sketch, Adobe XD </a:t>
            </a:r>
            <a:r>
              <a:rPr lang="en-US" err="1"/>
              <a:t>ou</a:t>
            </a:r>
            <a:r>
              <a:rPr lang="en-US"/>
              <a:t> InVision.</a:t>
            </a:r>
            <a:endParaRPr lang="en-US">
              <a:cs typeface="Calibri"/>
            </a:endParaRPr>
          </a:p>
          <a:p>
            <a:pPr marL="171450" indent="-171450">
              <a:buFont typeface="Arial"/>
              <a:buChar char="•"/>
            </a:pPr>
            <a:r>
              <a:rPr lang="en-US" b="1"/>
              <a:t>Conception </a:t>
            </a:r>
            <a:r>
              <a:rPr lang="en-US" b="1" err="1"/>
              <a:t>visuelle</a:t>
            </a:r>
            <a:r>
              <a:rPr lang="en-US" b="1"/>
              <a:t> </a:t>
            </a:r>
            <a:r>
              <a:rPr lang="en-US"/>
              <a:t>: </a:t>
            </a:r>
            <a:r>
              <a:rPr lang="en-US" err="1"/>
              <a:t>Compréhension</a:t>
            </a:r>
            <a:r>
              <a:rPr lang="en-US"/>
              <a:t> de base des principes de conception </a:t>
            </a:r>
            <a:r>
              <a:rPr lang="en-US" err="1"/>
              <a:t>visuelle</a:t>
            </a:r>
            <a:r>
              <a:rPr lang="en-US"/>
              <a:t>, y </a:t>
            </a:r>
            <a:r>
              <a:rPr lang="en-US" err="1"/>
              <a:t>compris</a:t>
            </a:r>
            <a:r>
              <a:rPr lang="en-US"/>
              <a:t> la mise </a:t>
            </a:r>
            <a:r>
              <a:rPr lang="en-US" err="1"/>
              <a:t>en</a:t>
            </a:r>
            <a:r>
              <a:rPr lang="en-US"/>
              <a:t> page, la </a:t>
            </a:r>
            <a:r>
              <a:rPr lang="en-US" err="1"/>
              <a:t>théorie</a:t>
            </a:r>
            <a:r>
              <a:rPr lang="en-US"/>
              <a:t> des couleurs et la </a:t>
            </a:r>
            <a:r>
              <a:rPr lang="en-US" err="1"/>
              <a:t>typographie</a:t>
            </a:r>
            <a:r>
              <a:rPr lang="en-US"/>
              <a:t>.</a:t>
            </a:r>
            <a:endParaRPr lang="en-US">
              <a:cs typeface="Calibri"/>
            </a:endParaRPr>
          </a:p>
          <a:p>
            <a:r>
              <a:rPr lang="en-US" err="1"/>
              <a:t>Compétences</a:t>
            </a:r>
            <a:r>
              <a:rPr lang="en-US"/>
              <a:t> </a:t>
            </a:r>
            <a:r>
              <a:rPr lang="en-US" err="1"/>
              <a:t>en</a:t>
            </a:r>
            <a:r>
              <a:rPr lang="en-US"/>
              <a:t> matière </a:t>
            </a:r>
            <a:r>
              <a:rPr lang="en-US" err="1"/>
              <a:t>d'analyse</a:t>
            </a:r>
            <a:r>
              <a:rPr lang="en-US"/>
              <a:t> et de </a:t>
            </a:r>
            <a:r>
              <a:rPr lang="en-US" err="1"/>
              <a:t>résolution</a:t>
            </a:r>
            <a:r>
              <a:rPr lang="en-US"/>
              <a:t> de </a:t>
            </a:r>
            <a:r>
              <a:rPr lang="en-US" err="1"/>
              <a:t>problèmes</a:t>
            </a:r>
            <a:endParaRPr lang="en-US">
              <a:cs typeface="Calibri"/>
            </a:endParaRPr>
          </a:p>
          <a:p>
            <a:pPr marL="171450" indent="-171450">
              <a:buFont typeface="Arial"/>
              <a:buChar char="•"/>
            </a:pPr>
            <a:r>
              <a:rPr lang="en-US" b="1"/>
              <a:t>Pensée </a:t>
            </a:r>
            <a:r>
              <a:rPr lang="en-US" b="1" err="1"/>
              <a:t>conceptuelle</a:t>
            </a:r>
            <a:r>
              <a:rPr lang="en-US" b="1"/>
              <a:t> </a:t>
            </a:r>
            <a:r>
              <a:rPr lang="en-US"/>
              <a:t>: Expertise dans </a:t>
            </a:r>
            <a:r>
              <a:rPr lang="en-US" err="1"/>
              <a:t>l'application</a:t>
            </a:r>
            <a:r>
              <a:rPr lang="en-US"/>
              <a:t> des </a:t>
            </a:r>
            <a:r>
              <a:rPr lang="en-US" err="1"/>
              <a:t>méthodologies</a:t>
            </a:r>
            <a:r>
              <a:rPr lang="en-US"/>
              <a:t> de </a:t>
            </a:r>
            <a:r>
              <a:rPr lang="en-US" err="1"/>
              <a:t>réflexion</a:t>
            </a:r>
            <a:r>
              <a:rPr lang="en-US"/>
              <a:t> sur la conception pour </a:t>
            </a:r>
            <a:r>
              <a:rPr lang="en-US" err="1"/>
              <a:t>résoudre</a:t>
            </a:r>
            <a:r>
              <a:rPr lang="en-US"/>
              <a:t> des </a:t>
            </a:r>
            <a:r>
              <a:rPr lang="en-US" err="1"/>
              <a:t>problèmes</a:t>
            </a:r>
            <a:r>
              <a:rPr lang="en-US"/>
              <a:t> complexes.</a:t>
            </a:r>
            <a:endParaRPr lang="en-US">
              <a:cs typeface="Calibri"/>
            </a:endParaRPr>
          </a:p>
          <a:p>
            <a:pPr marL="171450" indent="-171450">
              <a:buFont typeface="Arial"/>
              <a:buChar char="•"/>
            </a:pPr>
            <a:r>
              <a:rPr lang="en-US" b="1"/>
              <a:t>Esprit critique </a:t>
            </a:r>
            <a:r>
              <a:rPr lang="en-US"/>
              <a:t>: </a:t>
            </a:r>
            <a:r>
              <a:rPr lang="en-US" err="1"/>
              <a:t>Capacité</a:t>
            </a:r>
            <a:r>
              <a:rPr lang="en-US"/>
              <a:t> à </a:t>
            </a:r>
            <a:r>
              <a:rPr lang="en-US" err="1"/>
              <a:t>analyser</a:t>
            </a:r>
            <a:r>
              <a:rPr lang="en-US"/>
              <a:t> les données et le retour </a:t>
            </a:r>
            <a:r>
              <a:rPr lang="en-US" err="1"/>
              <a:t>d'information</a:t>
            </a:r>
            <a:r>
              <a:rPr lang="en-US"/>
              <a:t> des </a:t>
            </a:r>
            <a:r>
              <a:rPr lang="en-US" err="1"/>
              <a:t>utilisateurs</a:t>
            </a:r>
            <a:r>
              <a:rPr lang="en-US"/>
              <a:t> </a:t>
            </a:r>
            <a:r>
              <a:rPr lang="en-US" err="1"/>
              <a:t>afin</a:t>
            </a:r>
            <a:r>
              <a:rPr lang="en-US"/>
              <a:t> </a:t>
            </a:r>
            <a:r>
              <a:rPr lang="en-US" err="1"/>
              <a:t>d'identifier</a:t>
            </a:r>
            <a:r>
              <a:rPr lang="en-US"/>
              <a:t> les </a:t>
            </a:r>
            <a:r>
              <a:rPr lang="en-US" err="1"/>
              <a:t>problèmes</a:t>
            </a:r>
            <a:r>
              <a:rPr lang="en-US"/>
              <a:t> et les </a:t>
            </a:r>
            <a:r>
              <a:rPr lang="en-US" err="1"/>
              <a:t>opportunités</a:t>
            </a:r>
            <a:r>
              <a:rPr lang="en-US"/>
              <a:t>.</a:t>
            </a:r>
            <a:endParaRPr lang="en-US">
              <a:cs typeface="Calibri"/>
            </a:endParaRPr>
          </a:p>
          <a:p>
            <a:pPr marL="171450" indent="-171450">
              <a:buFont typeface="Arial"/>
              <a:buChar char="•"/>
            </a:pPr>
            <a:r>
              <a:rPr lang="en-US" b="1"/>
              <a:t>Conception </a:t>
            </a:r>
            <a:r>
              <a:rPr lang="en-US" b="1" err="1"/>
              <a:t>itérative</a:t>
            </a:r>
            <a:r>
              <a:rPr lang="en-US" b="1"/>
              <a:t> </a:t>
            </a:r>
            <a:r>
              <a:rPr lang="en-US"/>
              <a:t>: </a:t>
            </a:r>
            <a:r>
              <a:rPr lang="en-US" err="1"/>
              <a:t>Compétences</a:t>
            </a:r>
            <a:r>
              <a:rPr lang="en-US"/>
              <a:t> </a:t>
            </a:r>
            <a:r>
              <a:rPr lang="en-US" err="1"/>
              <a:t>en</a:t>
            </a:r>
            <a:r>
              <a:rPr lang="en-US"/>
              <a:t> matière </a:t>
            </a:r>
            <a:r>
              <a:rPr lang="en-US" err="1"/>
              <a:t>d'itération</a:t>
            </a:r>
            <a:r>
              <a:rPr lang="en-US"/>
              <a:t> des conceptions sur la base du retour </a:t>
            </a:r>
            <a:r>
              <a:rPr lang="en-US" err="1"/>
              <a:t>d'information</a:t>
            </a:r>
            <a:r>
              <a:rPr lang="en-US"/>
              <a:t> des </a:t>
            </a:r>
            <a:r>
              <a:rPr lang="en-US" err="1"/>
              <a:t>utilisateurs</a:t>
            </a:r>
            <a:r>
              <a:rPr lang="en-US"/>
              <a:t> et des tests.</a:t>
            </a:r>
            <a:endParaRPr lang="en-US">
              <a:cs typeface="Calibri"/>
            </a:endParaRPr>
          </a:p>
          <a:p>
            <a:r>
              <a:rPr lang="en-US" err="1"/>
              <a:t>Compétences</a:t>
            </a:r>
            <a:r>
              <a:rPr lang="en-US"/>
              <a:t> techniques</a:t>
            </a:r>
          </a:p>
          <a:p>
            <a:pPr marL="171450" indent="-171450">
              <a:buFont typeface="Arial,Sans-Serif"/>
              <a:buChar char="•"/>
            </a:pPr>
            <a:r>
              <a:rPr lang="en-US" b="1"/>
              <a:t>Tests </a:t>
            </a:r>
            <a:r>
              <a:rPr lang="en-US" b="1" err="1"/>
              <a:t>d'utilisabilité</a:t>
            </a:r>
            <a:r>
              <a:rPr lang="en-US" b="1"/>
              <a:t> </a:t>
            </a:r>
            <a:r>
              <a:rPr lang="en-US"/>
              <a:t>: </a:t>
            </a:r>
            <a:r>
              <a:rPr lang="en-US" err="1"/>
              <a:t>Réaliser</a:t>
            </a:r>
            <a:r>
              <a:rPr lang="en-US"/>
              <a:t> et </a:t>
            </a:r>
            <a:r>
              <a:rPr lang="en-US" err="1"/>
              <a:t>analyser</a:t>
            </a:r>
            <a:r>
              <a:rPr lang="en-US"/>
              <a:t> des tests de </a:t>
            </a:r>
            <a:r>
              <a:rPr lang="en-US" err="1"/>
              <a:t>convivialité</a:t>
            </a:r>
            <a:r>
              <a:rPr lang="en-US"/>
              <a:t> </a:t>
            </a:r>
            <a:r>
              <a:rPr lang="en-US" err="1"/>
              <a:t>afin</a:t>
            </a:r>
            <a:r>
              <a:rPr lang="en-US"/>
              <a:t> de </a:t>
            </a:r>
            <a:r>
              <a:rPr lang="en-US" err="1"/>
              <a:t>recueillir</a:t>
            </a:r>
            <a:r>
              <a:rPr lang="en-US"/>
              <a:t> </a:t>
            </a:r>
            <a:r>
              <a:rPr lang="en-US" err="1"/>
              <a:t>l'avis</a:t>
            </a:r>
            <a:r>
              <a:rPr lang="en-US"/>
              <a:t> des </a:t>
            </a:r>
            <a:r>
              <a:rPr lang="en-US" err="1"/>
              <a:t>utilisateurs</a:t>
            </a:r>
            <a:r>
              <a:rPr lang="en-US"/>
              <a:t> sur les prototypes et les conceptions.</a:t>
            </a:r>
          </a:p>
          <a:p>
            <a:pPr marL="171450" indent="-171450">
              <a:buFont typeface="Arial,Sans-Serif"/>
              <a:buChar char="•"/>
            </a:pPr>
            <a:r>
              <a:rPr lang="en-US" b="1"/>
              <a:t>Conception </a:t>
            </a:r>
            <a:r>
              <a:rPr lang="en-US" b="1" err="1"/>
              <a:t>d'interaction</a:t>
            </a:r>
            <a:r>
              <a:rPr lang="en-US" b="1"/>
              <a:t> </a:t>
            </a:r>
            <a:r>
              <a:rPr lang="en-US"/>
              <a:t>: </a:t>
            </a:r>
            <a:r>
              <a:rPr lang="en-US" err="1"/>
              <a:t>Compréhension</a:t>
            </a:r>
            <a:r>
              <a:rPr lang="en-US"/>
              <a:t> de la manière </a:t>
            </a:r>
            <a:r>
              <a:rPr lang="en-US" err="1"/>
              <a:t>dont</a:t>
            </a:r>
            <a:r>
              <a:rPr lang="en-US"/>
              <a:t> les </a:t>
            </a:r>
            <a:r>
              <a:rPr lang="en-US" err="1"/>
              <a:t>utilisateurs</a:t>
            </a:r>
            <a:r>
              <a:rPr lang="en-US"/>
              <a:t> </a:t>
            </a:r>
            <a:r>
              <a:rPr lang="en-US" err="1"/>
              <a:t>interagissent</a:t>
            </a:r>
            <a:r>
              <a:rPr lang="en-US"/>
              <a:t> avec les </a:t>
            </a:r>
            <a:r>
              <a:rPr lang="en-US" err="1"/>
              <a:t>produits</a:t>
            </a:r>
            <a:r>
              <a:rPr lang="en-US"/>
              <a:t> et conception </a:t>
            </a:r>
            <a:r>
              <a:rPr lang="en-US" err="1"/>
              <a:t>d'interfaces</a:t>
            </a:r>
            <a:r>
              <a:rPr lang="en-US"/>
              <a:t> </a:t>
            </a:r>
            <a:r>
              <a:rPr lang="en-US" err="1"/>
              <a:t>intuitives</a:t>
            </a:r>
            <a:r>
              <a:rPr lang="en-US"/>
              <a:t>.</a:t>
            </a:r>
            <a:endParaRPr lang="en-US">
              <a:cs typeface="Calibri"/>
            </a:endParaRPr>
          </a:p>
          <a:p>
            <a:pPr marL="171450" indent="-171450">
              <a:buFont typeface="Arial,Sans-Serif"/>
              <a:buChar char="•"/>
            </a:pPr>
            <a:endParaRPr lang="en-US">
              <a:cs typeface="Calibri"/>
            </a:endParaRPr>
          </a:p>
          <a:p>
            <a:endParaRPr lang="en-US"/>
          </a:p>
          <a:p>
            <a:r>
              <a:rPr lang="en-US">
                <a:cs typeface="Calibri"/>
              </a:rPr>
              <a:t>Les zones de </a:t>
            </a:r>
            <a:r>
              <a:rPr lang="en-US" err="1">
                <a:cs typeface="Calibri"/>
              </a:rPr>
              <a:t>chevauchement</a:t>
            </a:r>
            <a:r>
              <a:rPr lang="en-US">
                <a:cs typeface="Calibri"/>
              </a:rPr>
              <a:t> </a:t>
            </a:r>
            <a:r>
              <a:rPr lang="en-US" err="1">
                <a:cs typeface="Calibri"/>
              </a:rPr>
              <a:t>sont</a:t>
            </a:r>
            <a:r>
              <a:rPr lang="en-US">
                <a:cs typeface="Calibri"/>
              </a:rPr>
              <a:t> les </a:t>
            </a:r>
            <a:r>
              <a:rPr lang="en-US" err="1">
                <a:cs typeface="Calibri"/>
              </a:rPr>
              <a:t>suivantes</a:t>
            </a:r>
            <a:r>
              <a:rPr lang="en-US">
                <a:cs typeface="Calibri"/>
              </a:rPr>
              <a:t> </a:t>
            </a:r>
            <a:endParaRPr lang="en-US"/>
          </a:p>
          <a:p>
            <a:pPr marL="171450" indent="-171450">
              <a:buFont typeface="Arial,Sans-Serif"/>
              <a:buChar char="•"/>
            </a:pPr>
            <a:r>
              <a:rPr lang="en-US" b="1">
                <a:cs typeface="Calibri"/>
              </a:rPr>
              <a:t>Connaissance du </a:t>
            </a:r>
            <a:r>
              <a:rPr lang="en-US" b="1" err="1">
                <a:cs typeface="Calibri"/>
              </a:rPr>
              <a:t>domaine</a:t>
            </a:r>
            <a:r>
              <a:rPr lang="en-US" b="1">
                <a:cs typeface="Calibri"/>
              </a:rPr>
              <a:t> - de la </a:t>
            </a:r>
            <a:r>
              <a:rPr lang="en-US" b="1" err="1">
                <a:cs typeface="Calibri"/>
              </a:rPr>
              <a:t>santé</a:t>
            </a:r>
            <a:r>
              <a:rPr lang="en-US" b="1">
                <a:cs typeface="Calibri"/>
              </a:rPr>
              <a:t> numérique et des </a:t>
            </a:r>
            <a:r>
              <a:rPr lang="en-US" b="1" err="1">
                <a:cs typeface="Calibri"/>
              </a:rPr>
              <a:t>systèmes</a:t>
            </a:r>
            <a:r>
              <a:rPr lang="en-US" b="1">
                <a:cs typeface="Calibri"/>
              </a:rPr>
              <a:t> de </a:t>
            </a:r>
            <a:r>
              <a:rPr lang="en-US" b="1" err="1">
                <a:cs typeface="Calibri"/>
              </a:rPr>
              <a:t>santé</a:t>
            </a:r>
            <a:r>
              <a:rPr lang="en-US" b="1">
                <a:cs typeface="Calibri"/>
              </a:rPr>
              <a:t>.   </a:t>
            </a:r>
            <a:endParaRPr lang="en-US" b="1"/>
          </a:p>
          <a:p>
            <a:pPr marL="171450" indent="-171450">
              <a:buFont typeface="Arial,Sans-Serif"/>
              <a:buChar char="•"/>
            </a:pPr>
            <a:r>
              <a:rPr lang="en-US" b="1" err="1"/>
              <a:t>Compréhension</a:t>
            </a:r>
            <a:r>
              <a:rPr lang="en-US" b="1"/>
              <a:t> de </a:t>
            </a:r>
            <a:r>
              <a:rPr lang="en-US" b="1" err="1"/>
              <a:t>l'expérience</a:t>
            </a:r>
            <a:r>
              <a:rPr lang="en-US" b="1"/>
              <a:t> </a:t>
            </a:r>
            <a:r>
              <a:rPr lang="en-US" b="1" err="1"/>
              <a:t>utilisateur</a:t>
            </a:r>
            <a:r>
              <a:rPr lang="en-US" b="1"/>
              <a:t> (UX) </a:t>
            </a:r>
            <a:r>
              <a:rPr lang="en-US"/>
              <a:t>: Connaissance de base des principes de </a:t>
            </a:r>
            <a:r>
              <a:rPr lang="en-US" err="1"/>
              <a:t>l'expérience</a:t>
            </a:r>
            <a:r>
              <a:rPr lang="en-US"/>
              <a:t> </a:t>
            </a:r>
            <a:r>
              <a:rPr lang="en-US" err="1"/>
              <a:t>utilisateur</a:t>
            </a:r>
            <a:r>
              <a:rPr lang="en-US"/>
              <a:t> pour </a:t>
            </a:r>
            <a:r>
              <a:rPr lang="en-US" err="1"/>
              <a:t>s'assurer</a:t>
            </a:r>
            <a:r>
              <a:rPr lang="en-US"/>
              <a:t> que les </a:t>
            </a:r>
            <a:r>
              <a:rPr lang="en-US" err="1"/>
              <a:t>systèmes</a:t>
            </a:r>
            <a:r>
              <a:rPr lang="en-US"/>
              <a:t> </a:t>
            </a:r>
            <a:r>
              <a:rPr lang="en-US" err="1"/>
              <a:t>répondent</a:t>
            </a:r>
            <a:r>
              <a:rPr lang="en-US"/>
              <a:t> </a:t>
            </a:r>
            <a:r>
              <a:rPr lang="en-US" err="1"/>
              <a:t>efficacement</a:t>
            </a:r>
            <a:r>
              <a:rPr lang="en-US"/>
              <a:t> aux </a:t>
            </a:r>
            <a:r>
              <a:rPr lang="en-US" err="1"/>
              <a:t>besoins</a:t>
            </a:r>
            <a:r>
              <a:rPr lang="en-US"/>
              <a:t> des </a:t>
            </a:r>
            <a:r>
              <a:rPr lang="en-US" err="1"/>
              <a:t>utilisateurs</a:t>
            </a:r>
            <a:r>
              <a:rPr lang="en-US"/>
              <a:t>.</a:t>
            </a:r>
            <a:endParaRPr lang="en-US">
              <a:cs typeface="Calibri"/>
            </a:endParaRPr>
          </a:p>
          <a:p>
            <a:endParaRPr lang="en-US">
              <a:cs typeface="Calibri"/>
            </a:endParaRPr>
          </a:p>
          <a:p>
            <a:r>
              <a:rPr lang="en-US"/>
              <a:t>Collaboration et communication</a:t>
            </a:r>
            <a:endParaRPr lang="en-US">
              <a:cs typeface="Calibri"/>
            </a:endParaRPr>
          </a:p>
          <a:p>
            <a:pPr marL="171450" indent="-171450">
              <a:buFont typeface="Arial"/>
              <a:buChar char="•"/>
            </a:pPr>
            <a:r>
              <a:rPr lang="en-US" b="1"/>
              <a:t>Collaboration </a:t>
            </a:r>
            <a:r>
              <a:rPr lang="en-US"/>
              <a:t>: </a:t>
            </a:r>
            <a:r>
              <a:rPr lang="en-US" err="1"/>
              <a:t>Capacité</a:t>
            </a:r>
            <a:r>
              <a:rPr lang="en-US"/>
              <a:t> à </a:t>
            </a:r>
            <a:r>
              <a:rPr lang="en-US" err="1"/>
              <a:t>travailler</a:t>
            </a:r>
            <a:r>
              <a:rPr lang="en-US"/>
              <a:t> </a:t>
            </a:r>
            <a:r>
              <a:rPr lang="en-US" err="1"/>
              <a:t>efficacement</a:t>
            </a:r>
            <a:r>
              <a:rPr lang="en-US"/>
              <a:t> avec des équipes </a:t>
            </a:r>
            <a:r>
              <a:rPr lang="en-US" err="1"/>
              <a:t>interfonctionnelles</a:t>
            </a:r>
            <a:r>
              <a:rPr lang="en-US"/>
              <a:t>, </a:t>
            </a:r>
            <a:r>
              <a:rPr lang="en-US" err="1"/>
              <a:t>notamment</a:t>
            </a:r>
            <a:r>
              <a:rPr lang="en-US"/>
              <a:t> des </a:t>
            </a:r>
            <a:r>
              <a:rPr lang="en-US" err="1"/>
              <a:t>développeurs</a:t>
            </a:r>
            <a:r>
              <a:rPr lang="en-US"/>
              <a:t>, des </a:t>
            </a:r>
            <a:r>
              <a:rPr lang="en-US" err="1"/>
              <a:t>gestionnaires</a:t>
            </a:r>
            <a:r>
              <a:rPr lang="en-US"/>
              <a:t> de </a:t>
            </a:r>
            <a:r>
              <a:rPr lang="en-US" err="1"/>
              <a:t>produits</a:t>
            </a:r>
            <a:r>
              <a:rPr lang="en-US"/>
              <a:t> et </a:t>
            </a:r>
            <a:r>
              <a:rPr lang="en-US" err="1"/>
              <a:t>d'autres</a:t>
            </a:r>
            <a:r>
              <a:rPr lang="en-US"/>
              <a:t> </a:t>
            </a:r>
            <a:r>
              <a:rPr lang="en-US" err="1"/>
              <a:t>concepteurs</a:t>
            </a:r>
            <a:r>
              <a:rPr lang="en-US"/>
              <a:t>.</a:t>
            </a:r>
            <a:endParaRPr lang="en-US">
              <a:cs typeface="Calibri"/>
            </a:endParaRPr>
          </a:p>
          <a:p>
            <a:pPr marL="171450" indent="-171450">
              <a:buFont typeface="Arial"/>
              <a:buChar char="•"/>
            </a:pPr>
            <a:r>
              <a:rPr lang="en-US" b="1"/>
              <a:t>Facilitation </a:t>
            </a:r>
            <a:r>
              <a:rPr lang="en-US"/>
              <a:t>: </a:t>
            </a:r>
            <a:r>
              <a:rPr lang="en-US" err="1"/>
              <a:t>Compétences</a:t>
            </a:r>
            <a:r>
              <a:rPr lang="en-US"/>
              <a:t> </a:t>
            </a:r>
            <a:r>
              <a:rPr lang="en-US" err="1"/>
              <a:t>en</a:t>
            </a:r>
            <a:r>
              <a:rPr lang="en-US"/>
              <a:t> matière </a:t>
            </a:r>
            <a:r>
              <a:rPr lang="en-US" err="1"/>
              <a:t>d'animation</a:t>
            </a:r>
            <a:r>
              <a:rPr lang="en-US"/>
              <a:t> </a:t>
            </a:r>
            <a:r>
              <a:rPr lang="en-US" err="1"/>
              <a:t>d'ateliers</a:t>
            </a:r>
            <a:r>
              <a:rPr lang="en-US"/>
              <a:t>, de séances de brainstorming et de sprints de conception.</a:t>
            </a:r>
            <a:endParaRPr lang="en-US">
              <a:cs typeface="Calibri"/>
            </a:endParaRPr>
          </a:p>
          <a:p>
            <a:pPr marL="171450" indent="-171450">
              <a:buFont typeface="Arial"/>
              <a:buChar char="•"/>
            </a:pPr>
            <a:r>
              <a:rPr lang="en-US" b="1"/>
              <a:t>Communication </a:t>
            </a:r>
            <a:r>
              <a:rPr lang="en-US"/>
              <a:t>: </a:t>
            </a:r>
            <a:r>
              <a:rPr lang="en-US" err="1"/>
              <a:t>Excellentes</a:t>
            </a:r>
            <a:r>
              <a:rPr lang="en-US"/>
              <a:t> aptitudes à la communication </a:t>
            </a:r>
            <a:r>
              <a:rPr lang="en-US" err="1"/>
              <a:t>orale</a:t>
            </a:r>
            <a:r>
              <a:rPr lang="en-US"/>
              <a:t> et </a:t>
            </a:r>
            <a:r>
              <a:rPr lang="en-US" err="1"/>
              <a:t>écrite</a:t>
            </a:r>
            <a:r>
              <a:rPr lang="en-US"/>
              <a:t> </a:t>
            </a:r>
            <a:r>
              <a:rPr lang="en-US" err="1"/>
              <a:t>afin</a:t>
            </a:r>
            <a:r>
              <a:rPr lang="en-US"/>
              <a:t> </a:t>
            </a:r>
            <a:r>
              <a:rPr lang="en-US" err="1"/>
              <a:t>d'articuler</a:t>
            </a:r>
            <a:r>
              <a:rPr lang="en-US"/>
              <a:t> </a:t>
            </a:r>
            <a:r>
              <a:rPr lang="en-US" err="1"/>
              <a:t>clairement</a:t>
            </a:r>
            <a:r>
              <a:rPr lang="en-US"/>
              <a:t> les concepts et les </a:t>
            </a:r>
            <a:r>
              <a:rPr lang="en-US" err="1"/>
              <a:t>décisions</a:t>
            </a:r>
            <a:r>
              <a:rPr lang="en-US"/>
              <a:t> </a:t>
            </a:r>
            <a:r>
              <a:rPr lang="en-US" err="1"/>
              <a:t>en</a:t>
            </a:r>
            <a:r>
              <a:rPr lang="en-US"/>
              <a:t> matière de conception.</a:t>
            </a:r>
            <a:endParaRPr lang="en-US">
              <a:cs typeface="Calibri"/>
            </a:endParaRPr>
          </a:p>
          <a:p>
            <a:pPr marL="171450" indent="-171450">
              <a:buFont typeface="Arial,Sans-Serif"/>
              <a:buChar char="•"/>
            </a:pPr>
            <a:r>
              <a:rPr lang="en-US" b="1" err="1"/>
              <a:t>Méthodologie</a:t>
            </a:r>
            <a:r>
              <a:rPr lang="en-US" b="1"/>
              <a:t> Agile </a:t>
            </a:r>
            <a:r>
              <a:rPr lang="en-US"/>
              <a:t>: </a:t>
            </a:r>
            <a:r>
              <a:rPr lang="en-US" err="1"/>
              <a:t>Familiarité</a:t>
            </a:r>
            <a:r>
              <a:rPr lang="en-US"/>
              <a:t> avec les </a:t>
            </a:r>
            <a:r>
              <a:rPr lang="en-US" err="1"/>
              <a:t>méthodologies</a:t>
            </a:r>
            <a:r>
              <a:rPr lang="en-US"/>
              <a:t> et pratiques Agile, y </a:t>
            </a:r>
            <a:r>
              <a:rPr lang="en-US" err="1"/>
              <a:t>compris</a:t>
            </a:r>
            <a:r>
              <a:rPr lang="en-US"/>
              <a:t> Scrum et Kanban.</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111</a:t>
            </a:fld>
            <a:endParaRPr lang="en-US"/>
          </a:p>
        </p:txBody>
      </p:sp>
    </p:spTree>
    <p:extLst>
      <p:ext uri="{BB962C8B-B14F-4D97-AF65-F5344CB8AC3E}">
        <p14:creationId xmlns:p14="http://schemas.microsoft.com/office/powerpoint/2010/main" val="2291883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a:cs typeface="Calibri"/>
            </a:endParaRPr>
          </a:p>
          <a:p>
            <a:r>
              <a:rPr lang="en-US" err="1"/>
              <a:t>L'analyste</a:t>
            </a:r>
            <a:r>
              <a:rPr lang="en-US"/>
              <a:t> commercial </a:t>
            </a:r>
            <a:r>
              <a:rPr lang="en-US" err="1"/>
              <a:t>utilise</a:t>
            </a:r>
            <a:r>
              <a:rPr lang="en-US"/>
              <a:t> </a:t>
            </a:r>
            <a:r>
              <a:rPr lang="en-US" err="1"/>
              <a:t>également</a:t>
            </a:r>
            <a:r>
              <a:rPr lang="en-US"/>
              <a:t> un large </a:t>
            </a:r>
            <a:r>
              <a:rPr lang="en-US" err="1"/>
              <a:t>éventail</a:t>
            </a:r>
            <a:r>
              <a:rPr lang="en-US"/>
              <a:t> </a:t>
            </a:r>
            <a:r>
              <a:rPr lang="en-US" err="1"/>
              <a:t>d'outils</a:t>
            </a:r>
            <a:r>
              <a:rPr lang="en-US"/>
              <a:t> et de techniques pour </a:t>
            </a:r>
            <a:r>
              <a:rPr lang="en-US" err="1"/>
              <a:t>recueillir</a:t>
            </a:r>
            <a:r>
              <a:rPr lang="en-US"/>
              <a:t> des </a:t>
            </a:r>
            <a:r>
              <a:rPr lang="en-US" err="1"/>
              <a:t>informations</a:t>
            </a:r>
            <a:r>
              <a:rPr lang="en-US"/>
              <a:t> sur les </a:t>
            </a:r>
            <a:r>
              <a:rPr lang="en-US" err="1"/>
              <a:t>utilisateurs</a:t>
            </a:r>
            <a:r>
              <a:rPr lang="en-US"/>
              <a:t> du </a:t>
            </a:r>
            <a:r>
              <a:rPr lang="en-US" err="1"/>
              <a:t>système</a:t>
            </a:r>
            <a:r>
              <a:rPr lang="en-US"/>
              <a:t> HIS et sur </a:t>
            </a:r>
            <a:r>
              <a:rPr lang="en-US" err="1"/>
              <a:t>leurs</a:t>
            </a:r>
            <a:r>
              <a:rPr lang="en-US"/>
              <a:t> </a:t>
            </a:r>
            <a:r>
              <a:rPr lang="en-US" err="1"/>
              <a:t>besoins</a:t>
            </a:r>
            <a:r>
              <a:rPr lang="en-US"/>
              <a:t>.  </a:t>
            </a:r>
            <a:endParaRPr lang="en-US">
              <a:cs typeface="Calibri"/>
            </a:endParaRPr>
          </a:p>
          <a:p>
            <a:r>
              <a:rPr lang="en-US"/>
              <a:t> </a:t>
            </a:r>
            <a:r>
              <a:rPr lang="en-US" err="1"/>
              <a:t>L'un</a:t>
            </a:r>
            <a:r>
              <a:rPr lang="en-US"/>
              <a:t> des </a:t>
            </a:r>
            <a:r>
              <a:rPr lang="en-US" err="1"/>
              <a:t>outils</a:t>
            </a:r>
            <a:r>
              <a:rPr lang="en-US"/>
              <a:t> que </a:t>
            </a:r>
            <a:r>
              <a:rPr lang="en-US" err="1"/>
              <a:t>vous</a:t>
            </a:r>
            <a:r>
              <a:rPr lang="en-US"/>
              <a:t> </a:t>
            </a:r>
            <a:r>
              <a:rPr lang="en-US" err="1"/>
              <a:t>connaissez</a:t>
            </a:r>
            <a:r>
              <a:rPr lang="en-US"/>
              <a:t> </a:t>
            </a:r>
            <a:r>
              <a:rPr lang="en-US" err="1"/>
              <a:t>peut-être</a:t>
            </a:r>
            <a:r>
              <a:rPr lang="en-US"/>
              <a:t> et qui </a:t>
            </a:r>
            <a:r>
              <a:rPr lang="en-US" err="1"/>
              <a:t>est</a:t>
            </a:r>
            <a:r>
              <a:rPr lang="en-US"/>
              <a:t> très </a:t>
            </a:r>
            <a:r>
              <a:rPr lang="en-US" err="1"/>
              <a:t>largement</a:t>
            </a:r>
            <a:r>
              <a:rPr lang="en-US"/>
              <a:t> </a:t>
            </a:r>
            <a:r>
              <a:rPr lang="en-US" err="1"/>
              <a:t>utilisé</a:t>
            </a:r>
            <a:r>
              <a:rPr lang="en-US"/>
              <a:t> </a:t>
            </a:r>
            <a:r>
              <a:rPr lang="en-US" err="1"/>
              <a:t>est</a:t>
            </a:r>
            <a:r>
              <a:rPr lang="en-US"/>
              <a:t> le BUSINESS PROCESS DIAGRAM. </a:t>
            </a:r>
            <a:endParaRPr lang="en-US">
              <a:cs typeface="Calibri"/>
            </a:endParaRPr>
          </a:p>
          <a:p>
            <a:endParaRPr lang="en-US">
              <a:cs typeface="Calibri"/>
            </a:endParaRPr>
          </a:p>
          <a:p>
            <a:r>
              <a:rPr lang="en-US"/>
              <a:t>Un </a:t>
            </a:r>
            <a:r>
              <a:rPr lang="en-US" err="1"/>
              <a:t>diagramme</a:t>
            </a:r>
            <a:r>
              <a:rPr lang="en-US"/>
              <a:t> de processus </a:t>
            </a:r>
            <a:r>
              <a:rPr lang="en-US" err="1"/>
              <a:t>est</a:t>
            </a:r>
            <a:r>
              <a:rPr lang="en-US"/>
              <a:t> </a:t>
            </a:r>
            <a:r>
              <a:rPr lang="en-US" err="1"/>
              <a:t>une</a:t>
            </a:r>
            <a:r>
              <a:rPr lang="en-US"/>
              <a:t> </a:t>
            </a:r>
            <a:r>
              <a:rPr lang="en-US" err="1"/>
              <a:t>représentation</a:t>
            </a:r>
            <a:r>
              <a:rPr lang="en-US"/>
              <a:t> </a:t>
            </a:r>
            <a:r>
              <a:rPr lang="en-US" err="1"/>
              <a:t>visuelle</a:t>
            </a:r>
            <a:r>
              <a:rPr lang="en-US"/>
              <a:t> des étapes, des </a:t>
            </a:r>
            <a:r>
              <a:rPr lang="en-US" err="1"/>
              <a:t>activités</a:t>
            </a:r>
            <a:r>
              <a:rPr lang="en-US"/>
              <a:t> et des </a:t>
            </a:r>
            <a:r>
              <a:rPr lang="en-US" err="1"/>
              <a:t>décisions</a:t>
            </a:r>
            <a:r>
              <a:rPr lang="en-US"/>
              <a:t> </a:t>
            </a:r>
            <a:r>
              <a:rPr lang="en-US" err="1"/>
              <a:t>impliquées</a:t>
            </a:r>
            <a:r>
              <a:rPr lang="en-US"/>
              <a:t> dans un processus </a:t>
            </a:r>
            <a:r>
              <a:rPr lang="en-US" err="1"/>
              <a:t>ou</a:t>
            </a:r>
            <a:r>
              <a:rPr lang="en-US"/>
              <a:t> un flux de travail </a:t>
            </a:r>
            <a:r>
              <a:rPr lang="en-US" err="1"/>
              <a:t>spécifique</a:t>
            </a:r>
            <a:r>
              <a:rPr lang="en-US"/>
              <a:t>. Les </a:t>
            </a:r>
            <a:r>
              <a:rPr lang="en-US" err="1"/>
              <a:t>diagrammes</a:t>
            </a:r>
            <a:r>
              <a:rPr lang="en-US"/>
              <a:t> de processus métier </a:t>
            </a:r>
            <a:r>
              <a:rPr lang="en-US" err="1"/>
              <a:t>aident</a:t>
            </a:r>
            <a:r>
              <a:rPr lang="en-US"/>
              <a:t> les parties </a:t>
            </a:r>
            <a:r>
              <a:rPr lang="en-US" err="1"/>
              <a:t>prenantes</a:t>
            </a:r>
            <a:r>
              <a:rPr lang="en-US"/>
              <a:t> à </a:t>
            </a:r>
            <a:r>
              <a:rPr lang="en-US" err="1"/>
              <a:t>comprendre</a:t>
            </a:r>
            <a:r>
              <a:rPr lang="en-US"/>
              <a:t> le </a:t>
            </a:r>
            <a:r>
              <a:rPr lang="en-US" err="1"/>
              <a:t>fonctionnement</a:t>
            </a:r>
            <a:r>
              <a:rPr lang="en-US"/>
              <a:t> d'un processus et à identifier les </a:t>
            </a:r>
            <a:r>
              <a:rPr lang="en-US" err="1"/>
              <a:t>domaines</a:t>
            </a:r>
            <a:r>
              <a:rPr lang="en-US"/>
              <a:t> à </a:t>
            </a:r>
            <a:r>
              <a:rPr lang="en-US" err="1"/>
              <a:t>optimiser</a:t>
            </a:r>
            <a:r>
              <a:rPr lang="en-US"/>
              <a:t>.   </a:t>
            </a:r>
            <a:r>
              <a:rPr lang="en-US" err="1"/>
              <a:t>Ils</a:t>
            </a:r>
            <a:r>
              <a:rPr lang="en-US"/>
              <a:t> </a:t>
            </a:r>
            <a:r>
              <a:rPr lang="en-US" err="1"/>
              <a:t>sont</a:t>
            </a:r>
            <a:r>
              <a:rPr lang="en-US"/>
              <a:t> </a:t>
            </a:r>
            <a:r>
              <a:rPr lang="en-US" err="1"/>
              <a:t>utilisés</a:t>
            </a:r>
            <a:r>
              <a:rPr lang="en-US"/>
              <a:t> pour documenter, </a:t>
            </a:r>
            <a:r>
              <a:rPr lang="en-US" err="1"/>
              <a:t>analyser</a:t>
            </a:r>
            <a:r>
              <a:rPr lang="en-US"/>
              <a:t> et </a:t>
            </a:r>
            <a:r>
              <a:rPr lang="en-US" err="1"/>
              <a:t>améliorer</a:t>
            </a:r>
            <a:r>
              <a:rPr lang="en-US"/>
              <a:t> les processus au sein </a:t>
            </a:r>
            <a:r>
              <a:rPr lang="en-US" err="1"/>
              <a:t>d'une</a:t>
            </a:r>
            <a:r>
              <a:rPr lang="en-US"/>
              <a:t> </a:t>
            </a:r>
            <a:r>
              <a:rPr lang="en-US" err="1"/>
              <a:t>organisation</a:t>
            </a:r>
            <a:r>
              <a:rPr lang="en-US"/>
              <a:t>.</a:t>
            </a: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112</a:t>
            </a:fld>
            <a:endParaRPr lang="en-US"/>
          </a:p>
        </p:txBody>
      </p:sp>
    </p:spTree>
    <p:extLst>
      <p:ext uri="{BB962C8B-B14F-4D97-AF65-F5344CB8AC3E}">
        <p14:creationId xmlns:p14="http://schemas.microsoft.com/office/powerpoint/2010/main" val="3141991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a:cs typeface="Calibri"/>
            </a:endParaRPr>
          </a:p>
          <a:p>
            <a:r>
              <a:rPr lang="en-US" err="1"/>
              <a:t>L'analyste</a:t>
            </a:r>
            <a:r>
              <a:rPr lang="en-US"/>
              <a:t> commercial </a:t>
            </a:r>
            <a:r>
              <a:rPr lang="en-US" err="1"/>
              <a:t>utilise</a:t>
            </a:r>
            <a:r>
              <a:rPr lang="en-US"/>
              <a:t> </a:t>
            </a:r>
            <a:r>
              <a:rPr lang="en-US" err="1"/>
              <a:t>également</a:t>
            </a:r>
            <a:r>
              <a:rPr lang="en-US"/>
              <a:t> un large </a:t>
            </a:r>
            <a:r>
              <a:rPr lang="en-US" err="1"/>
              <a:t>éventail</a:t>
            </a:r>
            <a:r>
              <a:rPr lang="en-US"/>
              <a:t> </a:t>
            </a:r>
            <a:r>
              <a:rPr lang="en-US" err="1"/>
              <a:t>d'outils</a:t>
            </a:r>
            <a:r>
              <a:rPr lang="en-US"/>
              <a:t> et de techniques pour </a:t>
            </a:r>
            <a:r>
              <a:rPr lang="en-US" err="1"/>
              <a:t>recueillir</a:t>
            </a:r>
            <a:r>
              <a:rPr lang="en-US"/>
              <a:t> des </a:t>
            </a:r>
            <a:r>
              <a:rPr lang="en-US" err="1"/>
              <a:t>informations</a:t>
            </a:r>
            <a:r>
              <a:rPr lang="en-US"/>
              <a:t> sur les </a:t>
            </a:r>
            <a:r>
              <a:rPr lang="en-US" err="1"/>
              <a:t>utilisateurs</a:t>
            </a:r>
            <a:r>
              <a:rPr lang="en-US"/>
              <a:t> du </a:t>
            </a:r>
            <a:r>
              <a:rPr lang="en-US" err="1"/>
              <a:t>système</a:t>
            </a:r>
            <a:r>
              <a:rPr lang="en-US"/>
              <a:t> HIS et sur </a:t>
            </a:r>
            <a:r>
              <a:rPr lang="en-US" err="1"/>
              <a:t>leurs</a:t>
            </a:r>
            <a:r>
              <a:rPr lang="en-US"/>
              <a:t> </a:t>
            </a:r>
            <a:r>
              <a:rPr lang="en-US" err="1"/>
              <a:t>besoins</a:t>
            </a:r>
            <a:r>
              <a:rPr lang="en-US"/>
              <a:t>.  </a:t>
            </a:r>
            <a:endParaRPr lang="en-US">
              <a:cs typeface="Calibri"/>
            </a:endParaRPr>
          </a:p>
          <a:p>
            <a:r>
              <a:rPr lang="en-US"/>
              <a:t> </a:t>
            </a:r>
            <a:r>
              <a:rPr lang="en-US" err="1"/>
              <a:t>L'un</a:t>
            </a:r>
            <a:r>
              <a:rPr lang="en-US"/>
              <a:t> des </a:t>
            </a:r>
            <a:r>
              <a:rPr lang="en-US" err="1"/>
              <a:t>outils</a:t>
            </a:r>
            <a:r>
              <a:rPr lang="en-US"/>
              <a:t> que </a:t>
            </a:r>
            <a:r>
              <a:rPr lang="en-US" err="1"/>
              <a:t>vous</a:t>
            </a:r>
            <a:r>
              <a:rPr lang="en-US"/>
              <a:t> </a:t>
            </a:r>
            <a:r>
              <a:rPr lang="en-US" err="1"/>
              <a:t>connaissez</a:t>
            </a:r>
            <a:r>
              <a:rPr lang="en-US"/>
              <a:t> </a:t>
            </a:r>
            <a:r>
              <a:rPr lang="en-US" err="1"/>
              <a:t>peut-être</a:t>
            </a:r>
            <a:r>
              <a:rPr lang="en-US"/>
              <a:t> et qui </a:t>
            </a:r>
            <a:r>
              <a:rPr lang="en-US" err="1"/>
              <a:t>est</a:t>
            </a:r>
            <a:r>
              <a:rPr lang="en-US"/>
              <a:t> très </a:t>
            </a:r>
            <a:r>
              <a:rPr lang="en-US" err="1"/>
              <a:t>largement</a:t>
            </a:r>
            <a:r>
              <a:rPr lang="en-US"/>
              <a:t> </a:t>
            </a:r>
            <a:r>
              <a:rPr lang="en-US" err="1"/>
              <a:t>utilisé</a:t>
            </a:r>
            <a:r>
              <a:rPr lang="en-US"/>
              <a:t> </a:t>
            </a:r>
            <a:r>
              <a:rPr lang="en-US" err="1"/>
              <a:t>est</a:t>
            </a:r>
            <a:r>
              <a:rPr lang="en-US"/>
              <a:t> le BUSINESS PROCESS DIAGRAM. </a:t>
            </a:r>
            <a:endParaRPr lang="en-US">
              <a:cs typeface="Calibri"/>
            </a:endParaRPr>
          </a:p>
          <a:p>
            <a:endParaRPr lang="en-US">
              <a:cs typeface="Calibri"/>
            </a:endParaRPr>
          </a:p>
          <a:p>
            <a:r>
              <a:rPr lang="en-US"/>
              <a:t>Un </a:t>
            </a:r>
            <a:r>
              <a:rPr lang="en-US" err="1"/>
              <a:t>diagramme</a:t>
            </a:r>
            <a:r>
              <a:rPr lang="en-US"/>
              <a:t> de processus </a:t>
            </a:r>
            <a:r>
              <a:rPr lang="en-US" err="1"/>
              <a:t>d'entreprise</a:t>
            </a:r>
            <a:r>
              <a:rPr lang="en-US"/>
              <a:t> </a:t>
            </a:r>
            <a:r>
              <a:rPr lang="en-US" err="1"/>
              <a:t>est</a:t>
            </a:r>
            <a:r>
              <a:rPr lang="en-US"/>
              <a:t> </a:t>
            </a:r>
            <a:r>
              <a:rPr lang="en-US" err="1"/>
              <a:t>une</a:t>
            </a:r>
            <a:r>
              <a:rPr lang="en-US"/>
              <a:t> </a:t>
            </a:r>
            <a:r>
              <a:rPr lang="en-US" err="1"/>
              <a:t>représentation</a:t>
            </a:r>
            <a:r>
              <a:rPr lang="en-US"/>
              <a:t> </a:t>
            </a:r>
            <a:r>
              <a:rPr lang="en-US" err="1"/>
              <a:t>visuelle</a:t>
            </a:r>
            <a:r>
              <a:rPr lang="en-US"/>
              <a:t> des étapes, des </a:t>
            </a:r>
            <a:r>
              <a:rPr lang="en-US" err="1"/>
              <a:t>activités</a:t>
            </a:r>
            <a:r>
              <a:rPr lang="en-US"/>
              <a:t> et des </a:t>
            </a:r>
            <a:r>
              <a:rPr lang="en-US" err="1"/>
              <a:t>décisions</a:t>
            </a:r>
            <a:r>
              <a:rPr lang="en-US"/>
              <a:t> </a:t>
            </a:r>
            <a:r>
              <a:rPr lang="en-US" err="1"/>
              <a:t>impliquées</a:t>
            </a:r>
            <a:r>
              <a:rPr lang="en-US"/>
              <a:t> dans un processus </a:t>
            </a:r>
            <a:r>
              <a:rPr lang="en-US" err="1"/>
              <a:t>ou</a:t>
            </a:r>
            <a:r>
              <a:rPr lang="en-US"/>
              <a:t> un flux de travail </a:t>
            </a:r>
            <a:r>
              <a:rPr lang="en-US" err="1"/>
              <a:t>spécifique</a:t>
            </a:r>
            <a:r>
              <a:rPr lang="en-US"/>
              <a:t>. Les </a:t>
            </a:r>
            <a:r>
              <a:rPr lang="en-US" err="1"/>
              <a:t>diagrammes</a:t>
            </a:r>
            <a:r>
              <a:rPr lang="en-US"/>
              <a:t> de processus métier </a:t>
            </a:r>
            <a:r>
              <a:rPr lang="en-US" err="1"/>
              <a:t>aident</a:t>
            </a:r>
            <a:r>
              <a:rPr lang="en-US"/>
              <a:t> les parties </a:t>
            </a:r>
            <a:r>
              <a:rPr lang="en-US" err="1"/>
              <a:t>prenantes</a:t>
            </a:r>
            <a:r>
              <a:rPr lang="en-US"/>
              <a:t> à </a:t>
            </a:r>
            <a:r>
              <a:rPr lang="en-US" err="1"/>
              <a:t>comprendre</a:t>
            </a:r>
            <a:r>
              <a:rPr lang="en-US"/>
              <a:t> le </a:t>
            </a:r>
            <a:r>
              <a:rPr lang="en-US" err="1"/>
              <a:t>fonctionnement</a:t>
            </a:r>
            <a:r>
              <a:rPr lang="en-US"/>
              <a:t> d'un processus et à identifier les </a:t>
            </a:r>
            <a:r>
              <a:rPr lang="en-US" err="1"/>
              <a:t>domaines</a:t>
            </a:r>
            <a:r>
              <a:rPr lang="en-US"/>
              <a:t> à </a:t>
            </a:r>
            <a:r>
              <a:rPr lang="en-US" err="1"/>
              <a:t>optimiser</a:t>
            </a:r>
            <a:r>
              <a:rPr lang="en-US"/>
              <a:t>.   </a:t>
            </a:r>
            <a:r>
              <a:rPr lang="en-US" err="1"/>
              <a:t>Ils</a:t>
            </a:r>
            <a:r>
              <a:rPr lang="en-US"/>
              <a:t> </a:t>
            </a:r>
            <a:r>
              <a:rPr lang="en-US" err="1"/>
              <a:t>sont</a:t>
            </a:r>
            <a:r>
              <a:rPr lang="en-US"/>
              <a:t> </a:t>
            </a:r>
            <a:r>
              <a:rPr lang="en-US" err="1"/>
              <a:t>utilisés</a:t>
            </a:r>
            <a:r>
              <a:rPr lang="en-US"/>
              <a:t> pour documenter, </a:t>
            </a:r>
            <a:r>
              <a:rPr lang="en-US" err="1"/>
              <a:t>analyser</a:t>
            </a:r>
            <a:r>
              <a:rPr lang="en-US"/>
              <a:t> et </a:t>
            </a:r>
            <a:r>
              <a:rPr lang="en-US" err="1"/>
              <a:t>améliorer</a:t>
            </a:r>
            <a:r>
              <a:rPr lang="en-US"/>
              <a:t> les processus au sein </a:t>
            </a:r>
            <a:r>
              <a:rPr lang="en-US" err="1"/>
              <a:t>d'une</a:t>
            </a:r>
            <a:r>
              <a:rPr lang="en-US"/>
              <a:t> </a:t>
            </a:r>
            <a:r>
              <a:rPr lang="en-US" err="1"/>
              <a:t>organisation</a:t>
            </a:r>
            <a:r>
              <a:rPr lang="en-US"/>
              <a:t>.</a:t>
            </a: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113</a:t>
            </a:fld>
            <a:endParaRPr lang="en-US"/>
          </a:p>
        </p:txBody>
      </p:sp>
    </p:spTree>
    <p:extLst>
      <p:ext uri="{BB962C8B-B14F-4D97-AF65-F5344CB8AC3E}">
        <p14:creationId xmlns:p14="http://schemas.microsoft.com/office/powerpoint/2010/main" val="39822597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a:cs typeface="Calibri"/>
            </a:endParaRPr>
          </a:p>
          <a:p>
            <a:r>
              <a:rPr lang="en-US">
                <a:cs typeface="Calibri"/>
              </a:rPr>
              <a:t>Un </a:t>
            </a:r>
            <a:r>
              <a:rPr lang="en-US" err="1">
                <a:cs typeface="Calibri"/>
              </a:rPr>
              <a:t>concepteur</a:t>
            </a:r>
            <a:r>
              <a:rPr lang="en-US">
                <a:cs typeface="Calibri"/>
              </a:rPr>
              <a:t> </a:t>
            </a:r>
            <a:r>
              <a:rPr lang="en-US" err="1">
                <a:cs typeface="Calibri"/>
              </a:rPr>
              <a:t>centré</a:t>
            </a:r>
            <a:r>
              <a:rPr lang="en-US">
                <a:cs typeface="Calibri"/>
              </a:rPr>
              <a:t> sur </a:t>
            </a:r>
            <a:r>
              <a:rPr lang="en-US" err="1">
                <a:cs typeface="Calibri"/>
              </a:rPr>
              <a:t>l'humain</a:t>
            </a:r>
            <a:r>
              <a:rPr lang="en-US">
                <a:cs typeface="Calibri"/>
              </a:rPr>
              <a:t> </a:t>
            </a:r>
            <a:r>
              <a:rPr lang="en-US" err="1">
                <a:cs typeface="Calibri"/>
              </a:rPr>
              <a:t>utilise</a:t>
            </a:r>
            <a:r>
              <a:rPr lang="en-US">
                <a:cs typeface="Calibri"/>
              </a:rPr>
              <a:t> un large </a:t>
            </a:r>
            <a:r>
              <a:rPr lang="en-US" err="1">
                <a:cs typeface="Calibri"/>
              </a:rPr>
              <a:t>éventail</a:t>
            </a:r>
            <a:r>
              <a:rPr lang="en-US">
                <a:cs typeface="Calibri"/>
              </a:rPr>
              <a:t> </a:t>
            </a:r>
            <a:r>
              <a:rPr lang="en-US" err="1">
                <a:cs typeface="Calibri"/>
              </a:rPr>
              <a:t>d'outils</a:t>
            </a:r>
            <a:r>
              <a:rPr lang="en-US">
                <a:cs typeface="Calibri"/>
              </a:rPr>
              <a:t> et de techniques pour </a:t>
            </a:r>
            <a:r>
              <a:rPr lang="en-US" err="1">
                <a:cs typeface="Calibri"/>
              </a:rPr>
              <a:t>recueillir</a:t>
            </a:r>
            <a:r>
              <a:rPr lang="en-US">
                <a:cs typeface="Calibri"/>
              </a:rPr>
              <a:t> des </a:t>
            </a:r>
            <a:r>
              <a:rPr lang="en-US" err="1">
                <a:cs typeface="Calibri"/>
              </a:rPr>
              <a:t>informations</a:t>
            </a:r>
            <a:r>
              <a:rPr lang="en-US">
                <a:cs typeface="Calibri"/>
              </a:rPr>
              <a:t> sur les </a:t>
            </a:r>
            <a:r>
              <a:rPr lang="en-US" err="1">
                <a:cs typeface="Calibri"/>
              </a:rPr>
              <a:t>utilisateurs</a:t>
            </a:r>
            <a:r>
              <a:rPr lang="en-US">
                <a:cs typeface="Calibri"/>
              </a:rPr>
              <a:t> du </a:t>
            </a:r>
            <a:r>
              <a:rPr lang="en-US" err="1">
                <a:cs typeface="Calibri"/>
              </a:rPr>
              <a:t>système</a:t>
            </a:r>
            <a:r>
              <a:rPr lang="en-US">
                <a:cs typeface="Calibri"/>
              </a:rPr>
              <a:t> HIS et sur </a:t>
            </a:r>
            <a:r>
              <a:rPr lang="en-US" err="1">
                <a:cs typeface="Calibri"/>
              </a:rPr>
              <a:t>leurs</a:t>
            </a:r>
            <a:r>
              <a:rPr lang="en-US">
                <a:cs typeface="Calibri"/>
              </a:rPr>
              <a:t> </a:t>
            </a:r>
            <a:r>
              <a:rPr lang="en-US" err="1">
                <a:cs typeface="Calibri"/>
              </a:rPr>
              <a:t>besoins</a:t>
            </a:r>
            <a:r>
              <a:rPr lang="en-US">
                <a:cs typeface="Calibri"/>
              </a:rPr>
              <a:t>.   </a:t>
            </a:r>
            <a:r>
              <a:rPr lang="en-US" err="1">
                <a:cs typeface="Calibri"/>
              </a:rPr>
              <a:t>L'un</a:t>
            </a:r>
            <a:r>
              <a:rPr lang="en-US">
                <a:cs typeface="Calibri"/>
              </a:rPr>
              <a:t> des </a:t>
            </a:r>
            <a:r>
              <a:rPr lang="en-US" err="1">
                <a:cs typeface="Calibri"/>
              </a:rPr>
              <a:t>outils</a:t>
            </a:r>
            <a:r>
              <a:rPr lang="en-US">
                <a:cs typeface="Calibri"/>
              </a:rPr>
              <a:t> que </a:t>
            </a:r>
            <a:r>
              <a:rPr lang="en-US" err="1">
                <a:cs typeface="Calibri"/>
              </a:rPr>
              <a:t>vous</a:t>
            </a:r>
            <a:r>
              <a:rPr lang="en-US">
                <a:cs typeface="Calibri"/>
              </a:rPr>
              <a:t> </a:t>
            </a:r>
            <a:r>
              <a:rPr lang="en-US" err="1">
                <a:cs typeface="Calibri"/>
              </a:rPr>
              <a:t>connaissez</a:t>
            </a:r>
            <a:r>
              <a:rPr lang="en-US">
                <a:cs typeface="Calibri"/>
              </a:rPr>
              <a:t> </a:t>
            </a:r>
            <a:r>
              <a:rPr lang="en-US" err="1">
                <a:cs typeface="Calibri"/>
              </a:rPr>
              <a:t>peut-être</a:t>
            </a:r>
            <a:r>
              <a:rPr lang="en-US">
                <a:cs typeface="Calibri"/>
              </a:rPr>
              <a:t> et qui </a:t>
            </a:r>
            <a:r>
              <a:rPr lang="en-US" err="1">
                <a:cs typeface="Calibri"/>
              </a:rPr>
              <a:t>est</a:t>
            </a:r>
            <a:r>
              <a:rPr lang="en-US">
                <a:cs typeface="Calibri"/>
              </a:rPr>
              <a:t> très </a:t>
            </a:r>
            <a:r>
              <a:rPr lang="en-US" err="1">
                <a:cs typeface="Calibri"/>
              </a:rPr>
              <a:t>largement</a:t>
            </a:r>
            <a:r>
              <a:rPr lang="en-US">
                <a:cs typeface="Calibri"/>
              </a:rPr>
              <a:t> </a:t>
            </a:r>
            <a:r>
              <a:rPr lang="en-US" err="1">
                <a:cs typeface="Calibri"/>
              </a:rPr>
              <a:t>utilisé</a:t>
            </a:r>
            <a:r>
              <a:rPr lang="en-US">
                <a:cs typeface="Calibri"/>
              </a:rPr>
              <a:t> </a:t>
            </a:r>
            <a:r>
              <a:rPr lang="en-US" err="1">
                <a:cs typeface="Calibri"/>
              </a:rPr>
              <a:t>est</a:t>
            </a:r>
            <a:r>
              <a:rPr lang="en-US">
                <a:cs typeface="Calibri"/>
              </a:rPr>
              <a:t> le </a:t>
            </a:r>
            <a:r>
              <a:rPr lang="en-US" b="1">
                <a:cs typeface="Calibri"/>
              </a:rPr>
              <a:t>PERSONNE UTILISATEUR</a:t>
            </a:r>
            <a:r>
              <a:rPr lang="en-US">
                <a:cs typeface="Calibri"/>
              </a:rPr>
              <a:t>.   </a:t>
            </a:r>
            <a:endParaRPr lang="en-US">
              <a:ea typeface="Calibri"/>
              <a:cs typeface="Calibri"/>
            </a:endParaRPr>
          </a:p>
          <a:p>
            <a:endParaRPr lang="en-US">
              <a:cs typeface="Calibri"/>
            </a:endParaRPr>
          </a:p>
          <a:p>
            <a:r>
              <a:rPr lang="en-US"/>
              <a:t>Un </a:t>
            </a:r>
            <a:r>
              <a:rPr lang="en-US" b="1"/>
              <a:t>persona </a:t>
            </a:r>
            <a:r>
              <a:rPr lang="en-US" b="1" err="1"/>
              <a:t>utilisateur</a:t>
            </a:r>
            <a:r>
              <a:rPr lang="en-US" b="1"/>
              <a:t> </a:t>
            </a:r>
            <a:r>
              <a:rPr lang="en-US" err="1"/>
              <a:t>décrit</a:t>
            </a:r>
            <a:r>
              <a:rPr lang="en-US"/>
              <a:t> le </a:t>
            </a:r>
            <a:r>
              <a:rPr lang="en-US" err="1"/>
              <a:t>contexte</a:t>
            </a:r>
            <a:r>
              <a:rPr lang="en-US"/>
              <a:t> </a:t>
            </a:r>
            <a:r>
              <a:rPr lang="en-US" err="1"/>
              <a:t>général</a:t>
            </a:r>
            <a:r>
              <a:rPr lang="en-US"/>
              <a:t>, les données </a:t>
            </a:r>
            <a:r>
              <a:rPr lang="en-US" err="1"/>
              <a:t>démographiques</a:t>
            </a:r>
            <a:r>
              <a:rPr lang="en-US"/>
              <a:t>, </a:t>
            </a:r>
            <a:r>
              <a:rPr lang="en-US" err="1"/>
              <a:t>l'environnement</a:t>
            </a:r>
            <a:r>
              <a:rPr lang="en-US"/>
              <a:t> de travail, les motivations et les </a:t>
            </a:r>
            <a:r>
              <a:rPr lang="en-US" err="1"/>
              <a:t>principaux</a:t>
            </a:r>
            <a:r>
              <a:rPr lang="en-US"/>
              <a:t> </a:t>
            </a:r>
            <a:r>
              <a:rPr lang="en-US" err="1"/>
              <a:t>défis</a:t>
            </a:r>
            <a:r>
              <a:rPr lang="en-US"/>
              <a:t> des </a:t>
            </a:r>
            <a:r>
              <a:rPr lang="en-US" err="1"/>
              <a:t>différents</a:t>
            </a:r>
            <a:r>
              <a:rPr lang="en-US"/>
              <a:t> </a:t>
            </a:r>
            <a:r>
              <a:rPr lang="en-US" err="1"/>
              <a:t>acteurs</a:t>
            </a:r>
            <a:r>
              <a:rPr lang="en-US"/>
              <a:t> </a:t>
            </a:r>
            <a:r>
              <a:rPr lang="en-US" err="1"/>
              <a:t>nationaux</a:t>
            </a:r>
            <a:r>
              <a:rPr lang="en-US"/>
              <a:t> qui </a:t>
            </a:r>
            <a:r>
              <a:rPr lang="en-US" err="1"/>
              <a:t>interagissent</a:t>
            </a:r>
            <a:r>
              <a:rPr lang="en-US"/>
              <a:t> avec le </a:t>
            </a:r>
            <a:r>
              <a:rPr lang="en-US" err="1"/>
              <a:t>système</a:t>
            </a:r>
            <a:r>
              <a:rPr lang="en-US"/>
              <a:t> </a:t>
            </a:r>
            <a:r>
              <a:rPr lang="en-US" err="1"/>
              <a:t>d'information</a:t>
            </a:r>
            <a:r>
              <a:rPr lang="en-US"/>
              <a:t> sur la </a:t>
            </a:r>
            <a:r>
              <a:rPr lang="en-US" err="1"/>
              <a:t>santé</a:t>
            </a:r>
            <a:r>
              <a:rPr lang="en-US"/>
              <a:t>. Il </a:t>
            </a:r>
            <a:r>
              <a:rPr lang="en-US" err="1"/>
              <a:t>s'agit</a:t>
            </a:r>
            <a:r>
              <a:rPr lang="en-US"/>
              <a:t> </a:t>
            </a:r>
            <a:r>
              <a:rPr lang="en-US" err="1"/>
              <a:t>d'une</a:t>
            </a:r>
            <a:r>
              <a:rPr lang="en-US"/>
              <a:t> </a:t>
            </a:r>
            <a:r>
              <a:rPr lang="en-US" err="1"/>
              <a:t>méthode</a:t>
            </a:r>
            <a:r>
              <a:rPr lang="en-US"/>
              <a:t> </a:t>
            </a:r>
            <a:r>
              <a:rPr lang="en-US" err="1"/>
              <a:t>permettant</a:t>
            </a:r>
            <a:r>
              <a:rPr lang="en-US"/>
              <a:t> de </a:t>
            </a:r>
            <a:r>
              <a:rPr lang="en-US" err="1"/>
              <a:t>renforcer</a:t>
            </a:r>
            <a:r>
              <a:rPr lang="en-US"/>
              <a:t> </a:t>
            </a:r>
            <a:r>
              <a:rPr lang="en-US" err="1"/>
              <a:t>l'engagement</a:t>
            </a:r>
            <a:r>
              <a:rPr lang="en-US"/>
              <a:t> avec les parties </a:t>
            </a:r>
            <a:r>
              <a:rPr lang="en-US" err="1"/>
              <a:t>prenantes</a:t>
            </a:r>
            <a:r>
              <a:rPr lang="en-US"/>
              <a:t> et de </a:t>
            </a:r>
            <a:r>
              <a:rPr lang="en-US" err="1"/>
              <a:t>créer</a:t>
            </a:r>
            <a:r>
              <a:rPr lang="en-US"/>
              <a:t> un </a:t>
            </a:r>
            <a:r>
              <a:rPr lang="en-US" err="1"/>
              <a:t>contexte</a:t>
            </a:r>
            <a:r>
              <a:rPr lang="en-US"/>
              <a:t> pour les efforts de </a:t>
            </a:r>
            <a:r>
              <a:rPr lang="en-US" err="1"/>
              <a:t>prototypage</a:t>
            </a:r>
            <a:r>
              <a:rPr lang="en-US"/>
              <a:t> et de mise </a:t>
            </a:r>
            <a:r>
              <a:rPr lang="en-US" err="1"/>
              <a:t>en</a:t>
            </a:r>
            <a:r>
              <a:rPr lang="en-US"/>
              <a:t> </a:t>
            </a:r>
            <a:r>
              <a:rPr lang="en-US" err="1"/>
              <a:t>œuvre</a:t>
            </a:r>
            <a:r>
              <a:rPr lang="en-US"/>
              <a:t>. </a:t>
            </a:r>
            <a:r>
              <a:rPr lang="en-US" err="1"/>
              <a:t>L'objectif</a:t>
            </a:r>
            <a:r>
              <a:rPr lang="en-US"/>
              <a:t> de la </a:t>
            </a:r>
            <a:r>
              <a:rPr lang="en-US" err="1"/>
              <a:t>création</a:t>
            </a:r>
            <a:r>
              <a:rPr lang="en-US"/>
              <a:t> de personas </a:t>
            </a:r>
            <a:r>
              <a:rPr lang="en-US" err="1"/>
              <a:t>d'utilisateur</a:t>
            </a:r>
            <a:r>
              <a:rPr lang="en-US"/>
              <a:t> </a:t>
            </a:r>
            <a:r>
              <a:rPr lang="en-US" err="1"/>
              <a:t>est</a:t>
            </a:r>
            <a:r>
              <a:rPr lang="en-US"/>
              <a:t> de </a:t>
            </a:r>
            <a:r>
              <a:rPr lang="en-US" err="1"/>
              <a:t>permettre</a:t>
            </a:r>
            <a:r>
              <a:rPr lang="en-US"/>
              <a:t> aux </a:t>
            </a:r>
            <a:r>
              <a:rPr lang="en-US" err="1"/>
              <a:t>membres</a:t>
            </a:r>
            <a:r>
              <a:rPr lang="en-US"/>
              <a:t> de </a:t>
            </a:r>
            <a:r>
              <a:rPr lang="en-US" err="1"/>
              <a:t>l'équipe</a:t>
            </a:r>
            <a:r>
              <a:rPr lang="en-US"/>
              <a:t> et aux parties </a:t>
            </a:r>
            <a:r>
              <a:rPr lang="en-US" err="1"/>
              <a:t>prenantes</a:t>
            </a:r>
            <a:r>
              <a:rPr lang="en-US"/>
              <a:t> de </a:t>
            </a:r>
            <a:r>
              <a:rPr lang="en-US" err="1"/>
              <a:t>mieux</a:t>
            </a:r>
            <a:r>
              <a:rPr lang="en-US"/>
              <a:t> </a:t>
            </a:r>
            <a:r>
              <a:rPr lang="en-US" err="1"/>
              <a:t>comprendre</a:t>
            </a:r>
            <a:r>
              <a:rPr lang="en-US"/>
              <a:t> les </a:t>
            </a:r>
            <a:r>
              <a:rPr lang="en-US" err="1"/>
              <a:t>utilisateurs</a:t>
            </a:r>
            <a:r>
              <a:rPr lang="en-US"/>
              <a:t> </a:t>
            </a:r>
            <a:r>
              <a:rPr lang="en-US" err="1"/>
              <a:t>finaux</a:t>
            </a:r>
            <a:r>
              <a:rPr lang="en-US"/>
              <a:t> et </a:t>
            </a:r>
            <a:r>
              <a:rPr lang="en-US" err="1"/>
              <a:t>d'établir</a:t>
            </a:r>
            <a:r>
              <a:rPr lang="en-US"/>
              <a:t> un lien avec </a:t>
            </a:r>
            <a:r>
              <a:rPr lang="en-US" err="1"/>
              <a:t>eux</a:t>
            </a:r>
            <a:r>
              <a:rPr lang="en-US"/>
              <a:t> à </a:t>
            </a:r>
            <a:r>
              <a:rPr lang="en-US" err="1"/>
              <a:t>l'aide</a:t>
            </a:r>
            <a:r>
              <a:rPr lang="en-US"/>
              <a:t> </a:t>
            </a:r>
            <a:r>
              <a:rPr lang="en-US" err="1"/>
              <a:t>d'éléments</a:t>
            </a:r>
            <a:r>
              <a:rPr lang="en-US"/>
              <a:t> </a:t>
            </a:r>
            <a:r>
              <a:rPr lang="en-US" err="1"/>
              <a:t>visuels</a:t>
            </a:r>
            <a:r>
              <a:rPr lang="en-US"/>
              <a:t> </a:t>
            </a:r>
            <a:r>
              <a:rPr lang="en-US" err="1"/>
              <a:t>concernant</a:t>
            </a:r>
            <a:r>
              <a:rPr lang="en-US"/>
              <a:t> les </a:t>
            </a:r>
            <a:r>
              <a:rPr lang="en-US" err="1"/>
              <a:t>utilisateurs</a:t>
            </a:r>
            <a:r>
              <a:rPr lang="en-US"/>
              <a:t>, de </a:t>
            </a:r>
            <a:r>
              <a:rPr lang="en-US" err="1"/>
              <a:t>sorte</a:t>
            </a:r>
            <a:r>
              <a:rPr lang="en-US"/>
              <a:t> que les </a:t>
            </a:r>
            <a:r>
              <a:rPr lang="en-US" err="1"/>
              <a:t>membres</a:t>
            </a:r>
            <a:r>
              <a:rPr lang="en-US"/>
              <a:t> de </a:t>
            </a:r>
            <a:r>
              <a:rPr lang="en-US" err="1"/>
              <a:t>l'équipe</a:t>
            </a:r>
            <a:r>
              <a:rPr lang="en-US"/>
              <a:t> </a:t>
            </a:r>
            <a:r>
              <a:rPr lang="en-US" err="1"/>
              <a:t>conçoivent</a:t>
            </a:r>
            <a:r>
              <a:rPr lang="en-US"/>
              <a:t> pour </a:t>
            </a:r>
            <a:r>
              <a:rPr lang="en-US" err="1"/>
              <a:t>quelqu'un</a:t>
            </a:r>
            <a:r>
              <a:rPr lang="en-US"/>
              <a:t> de </a:t>
            </a:r>
            <a:r>
              <a:rPr lang="en-US" err="1"/>
              <a:t>spécifique</a:t>
            </a:r>
            <a:r>
              <a:rPr lang="en-US"/>
              <a:t>.</a:t>
            </a: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114</a:t>
            </a:fld>
            <a:endParaRPr lang="en-US"/>
          </a:p>
        </p:txBody>
      </p:sp>
    </p:spTree>
    <p:extLst>
      <p:ext uri="{BB962C8B-B14F-4D97-AF65-F5344CB8AC3E}">
        <p14:creationId xmlns:p14="http://schemas.microsoft.com/office/powerpoint/2010/main" val="1858388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t>Des exigences bien </a:t>
            </a:r>
            <a:r>
              <a:rPr lang="en-US" err="1"/>
              <a:t>définies</a:t>
            </a:r>
            <a:r>
              <a:rPr lang="en-US"/>
              <a:t>, </a:t>
            </a:r>
            <a:r>
              <a:rPr lang="en-US" err="1"/>
              <a:t>détaillées</a:t>
            </a:r>
            <a:r>
              <a:rPr lang="en-US"/>
              <a:t> et </a:t>
            </a:r>
            <a:r>
              <a:rPr lang="en-US" err="1"/>
              <a:t>complètes</a:t>
            </a:r>
            <a:r>
              <a:rPr lang="en-US"/>
              <a:t> </a:t>
            </a:r>
            <a:r>
              <a:rPr lang="en-US" err="1"/>
              <a:t>en</a:t>
            </a:r>
            <a:r>
              <a:rPr lang="en-US"/>
              <a:t> matière de </a:t>
            </a:r>
            <a:r>
              <a:rPr lang="en-US" err="1"/>
              <a:t>systèmes</a:t>
            </a:r>
            <a:r>
              <a:rPr lang="en-US"/>
              <a:t> </a:t>
            </a:r>
            <a:r>
              <a:rPr lang="en-US" err="1"/>
              <a:t>logiciels</a:t>
            </a:r>
            <a:r>
              <a:rPr lang="en-US"/>
              <a:t> </a:t>
            </a:r>
            <a:r>
              <a:rPr lang="en-US" err="1"/>
              <a:t>sont</a:t>
            </a:r>
            <a:r>
              <a:rPr lang="en-US"/>
              <a:t> </a:t>
            </a:r>
            <a:r>
              <a:rPr lang="en-US" err="1"/>
              <a:t>essentielles</a:t>
            </a:r>
            <a:r>
              <a:rPr lang="en-US"/>
              <a:t> à la </a:t>
            </a:r>
            <a:r>
              <a:rPr lang="en-US" err="1"/>
              <a:t>réussite</a:t>
            </a:r>
            <a:r>
              <a:rPr lang="en-US"/>
              <a:t> de tout </a:t>
            </a:r>
            <a:r>
              <a:rPr lang="en-US" err="1"/>
              <a:t>projet</a:t>
            </a:r>
            <a:r>
              <a:rPr lang="en-US"/>
              <a:t> </a:t>
            </a:r>
            <a:r>
              <a:rPr lang="en-US" err="1"/>
              <a:t>logiciel</a:t>
            </a:r>
            <a:r>
              <a:rPr lang="en-US"/>
              <a:t>. Elles constituent un </a:t>
            </a:r>
            <a:r>
              <a:rPr lang="en-US" err="1"/>
              <a:t>élément</a:t>
            </a:r>
            <a:r>
              <a:rPr lang="en-US"/>
              <a:t> </a:t>
            </a:r>
            <a:r>
              <a:rPr lang="en-US" err="1"/>
              <a:t>fondamental</a:t>
            </a:r>
            <a:r>
              <a:rPr lang="en-US"/>
              <a:t> qui guide </a:t>
            </a:r>
            <a:r>
              <a:rPr lang="en-US" err="1"/>
              <a:t>l'ensemble</a:t>
            </a:r>
            <a:r>
              <a:rPr lang="en-US"/>
              <a:t> du processus de </a:t>
            </a:r>
            <a:r>
              <a:rPr lang="en-US" err="1"/>
              <a:t>développement</a:t>
            </a:r>
            <a:r>
              <a:rPr lang="en-US"/>
              <a:t> et </a:t>
            </a:r>
            <a:r>
              <a:rPr lang="en-US" err="1"/>
              <a:t>garantit</a:t>
            </a:r>
            <a:r>
              <a:rPr lang="en-US"/>
              <a:t> que le </a:t>
            </a:r>
            <a:r>
              <a:rPr lang="en-US" err="1"/>
              <a:t>produit</a:t>
            </a:r>
            <a:r>
              <a:rPr lang="en-US"/>
              <a:t> final </a:t>
            </a:r>
            <a:r>
              <a:rPr lang="en-US" err="1"/>
              <a:t>répond</a:t>
            </a:r>
            <a:r>
              <a:rPr lang="en-US"/>
              <a:t> aux </a:t>
            </a:r>
            <a:r>
              <a:rPr lang="en-US" err="1"/>
              <a:t>besoins</a:t>
            </a:r>
            <a:r>
              <a:rPr lang="en-US"/>
              <a:t> et aux </a:t>
            </a:r>
            <a:r>
              <a:rPr lang="en-US" err="1"/>
              <a:t>attentes</a:t>
            </a:r>
            <a:r>
              <a:rPr lang="en-US"/>
              <a:t> </a:t>
            </a:r>
            <a:r>
              <a:rPr lang="en-US" err="1"/>
              <a:t>prévus</a:t>
            </a:r>
            <a:r>
              <a:rPr lang="en-US"/>
              <a:t>. </a:t>
            </a:r>
          </a:p>
          <a:p>
            <a:pPr marL="342900" lvl="1" indent="-342900">
              <a:buFont typeface="Arial"/>
              <a:buChar char="•"/>
            </a:pPr>
            <a:endParaRPr lang="en-US">
              <a:ea typeface="Calibri"/>
              <a:cs typeface="Calibri"/>
            </a:endParaRPr>
          </a:p>
          <a:p>
            <a:pPr marL="0" lvl="1"/>
            <a:r>
              <a:rPr lang="en-US"/>
              <a:t>Les exigences relatives aux </a:t>
            </a:r>
            <a:r>
              <a:rPr lang="en-US" err="1"/>
              <a:t>systèmes</a:t>
            </a:r>
            <a:r>
              <a:rPr lang="en-US"/>
              <a:t> </a:t>
            </a:r>
            <a:r>
              <a:rPr lang="en-US" err="1"/>
              <a:t>logiciels</a:t>
            </a:r>
            <a:r>
              <a:rPr lang="en-US"/>
              <a:t> </a:t>
            </a:r>
            <a:r>
              <a:rPr lang="en-US" err="1"/>
              <a:t>sont</a:t>
            </a:r>
            <a:r>
              <a:rPr lang="en-US"/>
              <a:t> </a:t>
            </a:r>
            <a:r>
              <a:rPr lang="en-US" err="1"/>
              <a:t>essentielles</a:t>
            </a:r>
            <a:r>
              <a:rPr lang="en-US"/>
              <a:t> pour </a:t>
            </a:r>
            <a:r>
              <a:rPr lang="en-US" err="1"/>
              <a:t>garantir</a:t>
            </a:r>
            <a:r>
              <a:rPr lang="en-US"/>
              <a:t> </a:t>
            </a:r>
            <a:r>
              <a:rPr lang="en-US" err="1"/>
              <a:t>qu'un</a:t>
            </a:r>
            <a:r>
              <a:rPr lang="en-US"/>
              <a:t> </a:t>
            </a:r>
            <a:r>
              <a:rPr lang="en-US" err="1"/>
              <a:t>projet</a:t>
            </a:r>
            <a:r>
              <a:rPr lang="en-US"/>
              <a:t> </a:t>
            </a:r>
            <a:r>
              <a:rPr lang="en-US" err="1"/>
              <a:t>soit</a:t>
            </a:r>
            <a:r>
              <a:rPr lang="en-US"/>
              <a:t> </a:t>
            </a:r>
            <a:r>
              <a:rPr lang="en-US" err="1"/>
              <a:t>achevé</a:t>
            </a:r>
            <a:r>
              <a:rPr lang="en-US"/>
              <a:t> dans les </a:t>
            </a:r>
            <a:r>
              <a:rPr lang="en-US" err="1"/>
              <a:t>délais</a:t>
            </a:r>
            <a:r>
              <a:rPr lang="en-US"/>
              <a:t>, dans le respect du budget et à la satisfaction de </a:t>
            </a:r>
            <a:r>
              <a:rPr lang="en-US" err="1"/>
              <a:t>toutes</a:t>
            </a:r>
            <a:r>
              <a:rPr lang="en-US"/>
              <a:t> les parties </a:t>
            </a:r>
            <a:r>
              <a:rPr lang="en-US" err="1"/>
              <a:t>prenantes</a:t>
            </a:r>
            <a:r>
              <a:rPr lang="en-US"/>
              <a:t>. Elles </a:t>
            </a:r>
            <a:r>
              <a:rPr lang="en-US" err="1"/>
              <a:t>fournissent</a:t>
            </a:r>
            <a:r>
              <a:rPr lang="en-US"/>
              <a:t> un cadre </a:t>
            </a:r>
            <a:r>
              <a:rPr lang="en-US" err="1"/>
              <a:t>structuré</a:t>
            </a:r>
            <a:r>
              <a:rPr lang="en-US"/>
              <a:t> qui guide </a:t>
            </a:r>
            <a:r>
              <a:rPr lang="en-US" err="1"/>
              <a:t>l'ensemble</a:t>
            </a:r>
            <a:r>
              <a:rPr lang="en-US"/>
              <a:t> du cycle de </a:t>
            </a:r>
            <a:r>
              <a:rPr lang="en-US" err="1"/>
              <a:t>développement</a:t>
            </a:r>
            <a:r>
              <a:rPr lang="en-US"/>
              <a:t> du </a:t>
            </a:r>
            <a:r>
              <a:rPr lang="en-US" err="1"/>
              <a:t>logiciel</a:t>
            </a:r>
            <a:r>
              <a:rPr lang="en-US"/>
              <a:t>, </a:t>
            </a:r>
            <a:r>
              <a:rPr lang="en-US" err="1"/>
              <a:t>depuis</a:t>
            </a:r>
            <a:r>
              <a:rPr lang="en-US"/>
              <a:t> la planification et la conception </a:t>
            </a:r>
            <a:r>
              <a:rPr lang="en-US" err="1"/>
              <a:t>initiales</a:t>
            </a:r>
            <a:r>
              <a:rPr lang="en-US"/>
              <a:t> </a:t>
            </a:r>
            <a:r>
              <a:rPr lang="en-US" err="1"/>
              <a:t>jusqu'au</a:t>
            </a:r>
            <a:r>
              <a:rPr lang="en-US"/>
              <a:t> </a:t>
            </a:r>
            <a:r>
              <a:rPr lang="en-US" err="1"/>
              <a:t>développement</a:t>
            </a:r>
            <a:r>
              <a:rPr lang="en-US"/>
              <a:t>, aux tests et à la maintenance. </a:t>
            </a:r>
            <a:endParaRPr lang="en-US">
              <a:cs typeface="Calibri" panose="020F0502020204030204"/>
            </a:endParaRPr>
          </a:p>
          <a:p>
            <a:pPr marL="0" lvl="1"/>
            <a:r>
              <a:rPr lang="en-US"/>
              <a:t>Exigences :</a:t>
            </a:r>
            <a:endParaRPr lang="en-US">
              <a:cs typeface="Calibri" panose="020F0502020204030204"/>
            </a:endParaRPr>
          </a:p>
          <a:p>
            <a:pPr marL="342900" indent="-342900">
              <a:lnSpc>
                <a:spcPct val="90000"/>
              </a:lnSpc>
              <a:spcBef>
                <a:spcPts val="1000"/>
              </a:spcBef>
              <a:buFont typeface="Arial"/>
              <a:buChar char="•"/>
            </a:pPr>
            <a:r>
              <a:rPr lang="en-US" err="1"/>
              <a:t>Fournir</a:t>
            </a:r>
            <a:r>
              <a:rPr lang="en-US"/>
              <a:t> </a:t>
            </a:r>
            <a:r>
              <a:rPr lang="en-US" err="1"/>
              <a:t>une</a:t>
            </a:r>
            <a:r>
              <a:rPr lang="en-US"/>
              <a:t> </a:t>
            </a:r>
            <a:r>
              <a:rPr lang="en-US" err="1"/>
              <a:t>compréhension</a:t>
            </a:r>
            <a:r>
              <a:rPr lang="en-US"/>
              <a:t> commune de </a:t>
            </a:r>
            <a:r>
              <a:rPr lang="en-US" err="1"/>
              <a:t>ce</a:t>
            </a:r>
            <a:r>
              <a:rPr lang="en-US"/>
              <a:t> que le </a:t>
            </a:r>
            <a:r>
              <a:rPr lang="en-US" err="1"/>
              <a:t>système</a:t>
            </a:r>
            <a:r>
              <a:rPr lang="en-US"/>
              <a:t> doit faire. </a:t>
            </a:r>
          </a:p>
          <a:p>
            <a:pPr marL="342900" indent="-342900">
              <a:lnSpc>
                <a:spcPct val="90000"/>
              </a:lnSpc>
              <a:spcBef>
                <a:spcPts val="1000"/>
              </a:spcBef>
              <a:buFont typeface="Arial"/>
              <a:buChar char="•"/>
            </a:pPr>
            <a:r>
              <a:rPr lang="en-US" err="1"/>
              <a:t>Permet</a:t>
            </a:r>
            <a:r>
              <a:rPr lang="en-US"/>
              <a:t> </a:t>
            </a:r>
            <a:r>
              <a:rPr lang="en-US" err="1"/>
              <a:t>d'éviter</a:t>
            </a:r>
            <a:r>
              <a:rPr lang="en-US"/>
              <a:t> les </a:t>
            </a:r>
            <a:r>
              <a:rPr lang="en-US" err="1"/>
              <a:t>ambiguïtés</a:t>
            </a:r>
            <a:r>
              <a:rPr lang="en-US"/>
              <a:t> et les </a:t>
            </a:r>
            <a:r>
              <a:rPr lang="en-US" err="1"/>
              <a:t>erreurs</a:t>
            </a:r>
            <a:r>
              <a:rPr lang="en-US"/>
              <a:t> </a:t>
            </a:r>
            <a:r>
              <a:rPr lang="en-US" err="1"/>
              <a:t>d'interprétation</a:t>
            </a:r>
            <a:endParaRPr lang="en-US"/>
          </a:p>
          <a:p>
            <a:pPr marL="342900" indent="-342900">
              <a:lnSpc>
                <a:spcPct val="90000"/>
              </a:lnSpc>
              <a:spcBef>
                <a:spcPts val="1000"/>
              </a:spcBef>
              <a:buFont typeface="Arial"/>
              <a:buChar char="•"/>
            </a:pPr>
            <a:r>
              <a:rPr lang="en-US" err="1"/>
              <a:t>Définir</a:t>
            </a:r>
            <a:r>
              <a:rPr lang="en-US"/>
              <a:t> la </a:t>
            </a:r>
            <a:r>
              <a:rPr lang="en-US" err="1"/>
              <a:t>portée</a:t>
            </a:r>
            <a:r>
              <a:rPr lang="en-US"/>
              <a:t> des travaux de </a:t>
            </a:r>
            <a:r>
              <a:rPr lang="en-US" err="1"/>
              <a:t>développement</a:t>
            </a:r>
            <a:r>
              <a:rPr lang="en-US"/>
              <a:t> technique à des fins de planification</a:t>
            </a:r>
          </a:p>
          <a:p>
            <a:pPr marL="342900" indent="-342900">
              <a:lnSpc>
                <a:spcPct val="90000"/>
              </a:lnSpc>
              <a:spcBef>
                <a:spcPts val="1000"/>
              </a:spcBef>
              <a:buFont typeface="Arial"/>
              <a:buChar char="•"/>
            </a:pPr>
            <a:r>
              <a:rPr lang="en-US" err="1"/>
              <a:t>Fournir</a:t>
            </a:r>
            <a:r>
              <a:rPr lang="en-US"/>
              <a:t> des </a:t>
            </a:r>
            <a:r>
              <a:rPr lang="en-US" err="1"/>
              <a:t>spécifications</a:t>
            </a:r>
            <a:r>
              <a:rPr lang="en-US"/>
              <a:t> </a:t>
            </a:r>
            <a:r>
              <a:rPr lang="en-US" err="1"/>
              <a:t>détaillées</a:t>
            </a:r>
            <a:r>
              <a:rPr lang="en-US"/>
              <a:t> aux </a:t>
            </a:r>
            <a:r>
              <a:rPr lang="en-US" err="1"/>
              <a:t>développeurs</a:t>
            </a:r>
            <a:endParaRPr lang="en-US"/>
          </a:p>
          <a:p>
            <a:pPr marL="342900" indent="-342900">
              <a:lnSpc>
                <a:spcPct val="90000"/>
              </a:lnSpc>
              <a:spcBef>
                <a:spcPts val="1000"/>
              </a:spcBef>
              <a:buFont typeface="Arial"/>
              <a:buChar char="•"/>
            </a:pPr>
            <a:r>
              <a:rPr lang="en-US" err="1"/>
              <a:t>Fournir</a:t>
            </a:r>
            <a:r>
              <a:rPr lang="en-US"/>
              <a:t> la base des </a:t>
            </a:r>
            <a:r>
              <a:rPr lang="en-US" err="1"/>
              <a:t>critères</a:t>
            </a:r>
            <a:r>
              <a:rPr lang="en-US"/>
              <a:t> d'essai, de la </a:t>
            </a:r>
            <a:r>
              <a:rPr lang="en-US" err="1"/>
              <a:t>vérification</a:t>
            </a:r>
            <a:r>
              <a:rPr lang="en-US"/>
              <a:t> et de la validation </a:t>
            </a:r>
          </a:p>
          <a:p>
            <a:pPr marL="342900" lvl="1" indent="-34290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115</a:t>
            </a:fld>
            <a:endParaRPr lang="en-US"/>
          </a:p>
        </p:txBody>
      </p:sp>
    </p:spTree>
    <p:extLst>
      <p:ext uri="{BB962C8B-B14F-4D97-AF65-F5344CB8AC3E}">
        <p14:creationId xmlns:p14="http://schemas.microsoft.com/office/powerpoint/2010/main" val="3740254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116</a:t>
            </a:fld>
            <a:endParaRPr lang="en-US"/>
          </a:p>
        </p:txBody>
      </p:sp>
    </p:spTree>
    <p:extLst>
      <p:ext uri="{BB962C8B-B14F-4D97-AF65-F5344CB8AC3E}">
        <p14:creationId xmlns:p14="http://schemas.microsoft.com/office/powerpoint/2010/main" val="2852507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117</a:t>
            </a:fld>
            <a:endParaRPr lang="en-US"/>
          </a:p>
        </p:txBody>
      </p:sp>
    </p:spTree>
    <p:extLst>
      <p:ext uri="{BB962C8B-B14F-4D97-AF65-F5344CB8AC3E}">
        <p14:creationId xmlns:p14="http://schemas.microsoft.com/office/powerpoint/2010/main" val="2584979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r>
              <a:rPr lang="en-US"/>
              <a:t>Les exigences des </a:t>
            </a:r>
            <a:r>
              <a:rPr lang="en-US" err="1"/>
              <a:t>utilisateurs</a:t>
            </a:r>
            <a:r>
              <a:rPr lang="en-US"/>
              <a:t> </a:t>
            </a:r>
            <a:r>
              <a:rPr lang="en-US" err="1"/>
              <a:t>sont</a:t>
            </a:r>
            <a:r>
              <a:rPr lang="en-US"/>
              <a:t> </a:t>
            </a:r>
            <a:r>
              <a:rPr lang="en-US" err="1"/>
              <a:t>centrées</a:t>
            </a:r>
            <a:r>
              <a:rPr lang="en-US"/>
              <a:t> sur </a:t>
            </a:r>
            <a:r>
              <a:rPr lang="en-US" err="1"/>
              <a:t>l'utilisateur</a:t>
            </a:r>
            <a:r>
              <a:rPr lang="en-US"/>
              <a:t> et </a:t>
            </a:r>
            <a:r>
              <a:rPr lang="en-US" err="1"/>
              <a:t>décrivent</a:t>
            </a:r>
            <a:r>
              <a:rPr lang="en-US"/>
              <a:t> </a:t>
            </a:r>
            <a:r>
              <a:rPr lang="en-US" err="1"/>
              <a:t>ce</a:t>
            </a:r>
            <a:r>
              <a:rPr lang="en-US"/>
              <a:t> que le </a:t>
            </a:r>
            <a:r>
              <a:rPr lang="en-US" err="1"/>
              <a:t>système</a:t>
            </a:r>
            <a:r>
              <a:rPr lang="en-US"/>
              <a:t> doit faire du point de </a:t>
            </a:r>
            <a:r>
              <a:rPr lang="en-US" err="1"/>
              <a:t>vue</a:t>
            </a:r>
            <a:r>
              <a:rPr lang="en-US"/>
              <a:t> de </a:t>
            </a:r>
            <a:r>
              <a:rPr lang="en-US" err="1"/>
              <a:t>l'utilisateur</a:t>
            </a:r>
            <a:r>
              <a:rPr lang="en-US"/>
              <a:t>. Le processus commence </a:t>
            </a:r>
            <a:r>
              <a:rPr lang="en-US" err="1"/>
              <a:t>généralement</a:t>
            </a:r>
            <a:r>
              <a:rPr lang="en-US"/>
              <a:t> </a:t>
            </a:r>
            <a:r>
              <a:rPr lang="en-US" err="1"/>
              <a:t>par</a:t>
            </a:r>
            <a:r>
              <a:rPr lang="en-US"/>
              <a:t> la </a:t>
            </a:r>
            <a:r>
              <a:rPr lang="en-US" err="1"/>
              <a:t>collecte</a:t>
            </a:r>
            <a:r>
              <a:rPr lang="en-US"/>
              <a:t> des </a:t>
            </a:r>
            <a:r>
              <a:rPr lang="en-US" err="1"/>
              <a:t>besoins</a:t>
            </a:r>
            <a:r>
              <a:rPr lang="en-US"/>
              <a:t> des </a:t>
            </a:r>
            <a:r>
              <a:rPr lang="en-US" err="1"/>
              <a:t>utilisateurs</a:t>
            </a:r>
            <a:r>
              <a:rPr lang="en-US"/>
              <a:t> </a:t>
            </a:r>
            <a:r>
              <a:rPr lang="en-US" err="1"/>
              <a:t>afin</a:t>
            </a:r>
            <a:r>
              <a:rPr lang="en-US"/>
              <a:t> de </a:t>
            </a:r>
            <a:r>
              <a:rPr lang="en-US" err="1"/>
              <a:t>comprendre</a:t>
            </a:r>
            <a:r>
              <a:rPr lang="en-US"/>
              <a:t> </a:t>
            </a:r>
            <a:r>
              <a:rPr lang="en-US" err="1"/>
              <a:t>ce</a:t>
            </a:r>
            <a:r>
              <a:rPr lang="en-US"/>
              <a:t> </a:t>
            </a:r>
            <a:r>
              <a:rPr lang="en-US" err="1"/>
              <a:t>qu'ils</a:t>
            </a:r>
            <a:r>
              <a:rPr lang="en-US"/>
              <a:t> </a:t>
            </a:r>
            <a:r>
              <a:rPr lang="en-US" err="1"/>
              <a:t>attendent</a:t>
            </a:r>
            <a:r>
              <a:rPr lang="en-US"/>
              <a:t> du </a:t>
            </a:r>
            <a:r>
              <a:rPr lang="en-US" err="1"/>
              <a:t>système</a:t>
            </a:r>
            <a:r>
              <a:rPr lang="en-US"/>
              <a:t>. </a:t>
            </a:r>
            <a:r>
              <a:rPr lang="en-US" err="1"/>
              <a:t>Ces</a:t>
            </a:r>
            <a:r>
              <a:rPr lang="en-US"/>
              <a:t> exigences des </a:t>
            </a:r>
            <a:r>
              <a:rPr lang="en-US" err="1"/>
              <a:t>utilisateurs</a:t>
            </a:r>
            <a:r>
              <a:rPr lang="en-US"/>
              <a:t> </a:t>
            </a:r>
            <a:r>
              <a:rPr lang="en-US" err="1"/>
              <a:t>sont</a:t>
            </a:r>
            <a:r>
              <a:rPr lang="en-US"/>
              <a:t> ensuite </a:t>
            </a:r>
            <a:r>
              <a:rPr lang="en-US" err="1"/>
              <a:t>traduites</a:t>
            </a:r>
            <a:r>
              <a:rPr lang="en-US"/>
              <a:t> </a:t>
            </a:r>
            <a:r>
              <a:rPr lang="en-US" err="1"/>
              <a:t>en</a:t>
            </a:r>
            <a:r>
              <a:rPr lang="en-US"/>
              <a:t> exigences du </a:t>
            </a:r>
            <a:r>
              <a:rPr lang="en-US" err="1"/>
              <a:t>système</a:t>
            </a:r>
            <a:r>
              <a:rPr lang="en-US"/>
              <a:t> qui </a:t>
            </a:r>
            <a:r>
              <a:rPr lang="en-US" err="1"/>
              <a:t>fournissent</a:t>
            </a:r>
            <a:r>
              <a:rPr lang="en-US"/>
              <a:t> les </a:t>
            </a:r>
            <a:r>
              <a:rPr lang="en-US" err="1"/>
              <a:t>spécifications</a:t>
            </a:r>
            <a:r>
              <a:rPr lang="en-US"/>
              <a:t> </a:t>
            </a:r>
            <a:r>
              <a:rPr lang="en-US" err="1"/>
              <a:t>détaillées</a:t>
            </a:r>
            <a:r>
              <a:rPr lang="en-US"/>
              <a:t> </a:t>
            </a:r>
            <a:r>
              <a:rPr lang="en-US" err="1"/>
              <a:t>nécessaires</a:t>
            </a:r>
            <a:r>
              <a:rPr lang="en-US"/>
              <a:t> à la construction du </a:t>
            </a:r>
            <a:r>
              <a:rPr lang="en-US" err="1"/>
              <a:t>système</a:t>
            </a:r>
            <a:r>
              <a:rPr lang="en-US"/>
              <a:t>.</a:t>
            </a:r>
            <a:endParaRPr lang="en-US">
              <a:cs typeface="Calibri"/>
            </a:endParaRPr>
          </a:p>
          <a:p>
            <a:endParaRPr lang="en-US"/>
          </a:p>
          <a:p>
            <a:pPr lvl="1"/>
            <a:r>
              <a:rPr lang="en-US"/>
              <a:t>En résumé, les exigences des </a:t>
            </a:r>
            <a:r>
              <a:rPr lang="en-US" err="1"/>
              <a:t>utilisateurs</a:t>
            </a:r>
            <a:r>
              <a:rPr lang="en-US"/>
              <a:t> consistent à </a:t>
            </a:r>
            <a:r>
              <a:rPr lang="en-US" err="1"/>
              <a:t>comprendre</a:t>
            </a:r>
            <a:r>
              <a:rPr lang="en-US"/>
              <a:t> et à documenter </a:t>
            </a:r>
            <a:r>
              <a:rPr lang="en-US" err="1"/>
              <a:t>leurs</a:t>
            </a:r>
            <a:r>
              <a:rPr lang="en-US"/>
              <a:t> </a:t>
            </a:r>
            <a:r>
              <a:rPr lang="en-US" err="1"/>
              <a:t>besoins</a:t>
            </a:r>
            <a:r>
              <a:rPr lang="en-US"/>
              <a:t>, </a:t>
            </a:r>
            <a:r>
              <a:rPr lang="en-US" err="1"/>
              <a:t>tandis</a:t>
            </a:r>
            <a:r>
              <a:rPr lang="en-US"/>
              <a:t> que les exigences du </a:t>
            </a:r>
            <a:r>
              <a:rPr lang="en-US" err="1"/>
              <a:t>système</a:t>
            </a:r>
            <a:r>
              <a:rPr lang="en-US"/>
              <a:t> consistent à </a:t>
            </a:r>
            <a:r>
              <a:rPr lang="en-US" err="1"/>
              <a:t>définir</a:t>
            </a:r>
            <a:r>
              <a:rPr lang="en-US"/>
              <a:t> comment le </a:t>
            </a:r>
            <a:r>
              <a:rPr lang="en-US" err="1"/>
              <a:t>système</a:t>
            </a:r>
            <a:r>
              <a:rPr lang="en-US"/>
              <a:t> </a:t>
            </a:r>
            <a:r>
              <a:rPr lang="en-US" err="1"/>
              <a:t>répondra</a:t>
            </a:r>
            <a:r>
              <a:rPr lang="en-US"/>
              <a:t> à </a:t>
            </a:r>
            <a:r>
              <a:rPr lang="en-US" err="1"/>
              <a:t>ces</a:t>
            </a:r>
            <a:r>
              <a:rPr lang="en-US"/>
              <a:t> </a:t>
            </a:r>
            <a:r>
              <a:rPr lang="en-US" err="1"/>
              <a:t>besoins</a:t>
            </a:r>
            <a:r>
              <a:rPr lang="en-US"/>
              <a:t> d'un point de </a:t>
            </a:r>
            <a:r>
              <a:rPr lang="en-US" err="1"/>
              <a:t>vue</a:t>
            </a:r>
            <a:r>
              <a:rPr lang="en-US"/>
              <a:t> technique. Les deux </a:t>
            </a:r>
            <a:r>
              <a:rPr lang="en-US" err="1"/>
              <a:t>sont</a:t>
            </a:r>
            <a:r>
              <a:rPr lang="en-US"/>
              <a:t> </a:t>
            </a:r>
            <a:r>
              <a:rPr lang="en-US" err="1"/>
              <a:t>essentiels</a:t>
            </a:r>
            <a:r>
              <a:rPr lang="en-US"/>
              <a:t> pour le </a:t>
            </a:r>
            <a:r>
              <a:rPr lang="en-US" err="1"/>
              <a:t>développement</a:t>
            </a:r>
            <a:r>
              <a:rPr lang="en-US"/>
              <a:t> </a:t>
            </a:r>
            <a:r>
              <a:rPr lang="en-US" err="1"/>
              <a:t>réussi</a:t>
            </a:r>
            <a:r>
              <a:rPr lang="en-US"/>
              <a:t> d'un </a:t>
            </a:r>
            <a:r>
              <a:rPr lang="en-US" err="1"/>
              <a:t>système</a:t>
            </a:r>
            <a:r>
              <a:rPr lang="en-US"/>
              <a:t> </a:t>
            </a:r>
            <a:r>
              <a:rPr lang="en-US" err="1"/>
              <a:t>logiciel</a:t>
            </a:r>
            <a:r>
              <a:rPr lang="en-US"/>
              <a:t>.</a:t>
            </a:r>
            <a:endParaRPr lang="en-US">
              <a:cs typeface="Calibri" panose="020F0502020204030204"/>
            </a:endParaRPr>
          </a:p>
          <a:p>
            <a:pPr marL="342900" lvl="1" indent="-34290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118</a:t>
            </a:fld>
            <a:endParaRPr lang="en-US"/>
          </a:p>
        </p:txBody>
      </p:sp>
    </p:spTree>
    <p:extLst>
      <p:ext uri="{BB962C8B-B14F-4D97-AF65-F5344CB8AC3E}">
        <p14:creationId xmlns:p14="http://schemas.microsoft.com/office/powerpoint/2010/main" val="222148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Dites : la gestion de projet peut être considérée comme le lieu où les cinq fonctions essentielles de tout projet sont menées à bien :</a:t>
            </a:r>
            <a:endParaRPr lang="en-US"/>
          </a:p>
          <a:p>
            <a:pPr marL="171450" indent="-171450">
              <a:buFont typeface="Calibri"/>
              <a:buChar char="-"/>
            </a:pPr>
            <a:r>
              <a:rPr lang="en-US">
                <a:cs typeface="Calibri"/>
              </a:rPr>
              <a:t>Gestion du champ d'application </a:t>
            </a:r>
          </a:p>
          <a:p>
            <a:pPr marL="171450" indent="-171450">
              <a:buFont typeface="Calibri"/>
              <a:buChar char="-"/>
            </a:pPr>
            <a:r>
              <a:rPr lang="en-US">
                <a:cs typeface="Calibri"/>
              </a:rPr>
              <a:t>Gestion du temps</a:t>
            </a:r>
          </a:p>
          <a:p>
            <a:pPr marL="171450" indent="-171450">
              <a:buFont typeface="Calibri"/>
              <a:buChar char="-"/>
            </a:pPr>
            <a:r>
              <a:rPr lang="en-US">
                <a:cs typeface="Calibri"/>
              </a:rPr>
              <a:t>Gestion des coûts</a:t>
            </a:r>
          </a:p>
          <a:p>
            <a:pPr marL="171450" indent="-171450">
              <a:buFont typeface="Calibri"/>
              <a:buChar char="-"/>
            </a:pPr>
            <a:r>
              <a:rPr lang="en-US">
                <a:cs typeface="Calibri"/>
              </a:rPr>
              <a:t>Gestion de la qualité </a:t>
            </a:r>
          </a:p>
          <a:p>
            <a:pPr marL="171450" indent="-171450">
              <a:buFont typeface="Calibri"/>
              <a:buChar char="-"/>
            </a:pPr>
            <a:endParaRPr lang="en-US">
              <a:cs typeface="Calibri"/>
            </a:endParaRPr>
          </a:p>
          <a:p>
            <a:r>
              <a:rPr lang="en-US">
                <a:cs typeface="Calibri"/>
              </a:rPr>
              <a:t>Dites : toutes ces fonctions doivent être gérées dans le cadre du processus de gestion de projet, à l'aide des outils appropriés, afin qu'un projet soit mené à bien.</a:t>
            </a:r>
          </a:p>
          <a:p>
            <a:endParaRPr lang="en-US">
              <a:cs typeface="Calibri"/>
            </a:endParaRPr>
          </a:p>
          <a:p>
            <a:r>
              <a:rPr lang="en-US">
                <a:cs typeface="Calibri"/>
              </a:rPr>
              <a:t>Dites : un gestionnaire de projet peut gérer avec succès ces fonctions en facilitant la collaboration et les activités des fonctions de facilitation suivantes :</a:t>
            </a:r>
          </a:p>
          <a:p>
            <a:pPr marL="171450" indent="-171450">
              <a:buFont typeface="Calibri"/>
              <a:buChar char="-"/>
            </a:pPr>
            <a:r>
              <a:rPr lang="en-US">
                <a:cs typeface="Calibri"/>
              </a:rPr>
              <a:t>Gestion des parties prenantes</a:t>
            </a:r>
          </a:p>
          <a:p>
            <a:pPr marL="171450" indent="-171450">
              <a:buFont typeface="Calibri"/>
              <a:buChar char="-"/>
            </a:pPr>
            <a:r>
              <a:rPr lang="en-US">
                <a:cs typeface="Calibri"/>
              </a:rPr>
              <a:t>Gestion des ressources humaines</a:t>
            </a:r>
          </a:p>
          <a:p>
            <a:pPr marL="171450" indent="-171450">
              <a:buFont typeface="Calibri"/>
              <a:buChar char="-"/>
            </a:pPr>
            <a:r>
              <a:rPr lang="en-US">
                <a:cs typeface="Calibri"/>
              </a:rPr>
              <a:t>Gestion de la communication</a:t>
            </a:r>
          </a:p>
          <a:p>
            <a:pPr marL="171450" indent="-171450">
              <a:buFont typeface="Calibri"/>
              <a:buChar char="-"/>
            </a:pPr>
            <a:r>
              <a:rPr lang="en-US">
                <a:cs typeface="Calibri"/>
              </a:rPr>
              <a:t>Gestion des risques et des marchés publics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11</a:t>
            </a:fld>
            <a:endParaRPr lang="en-US"/>
          </a:p>
        </p:txBody>
      </p:sp>
    </p:spTree>
    <p:extLst>
      <p:ext uri="{BB962C8B-B14F-4D97-AF65-F5344CB8AC3E}">
        <p14:creationId xmlns:p14="http://schemas.microsoft.com/office/powerpoint/2010/main" val="7794479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r>
              <a:rPr lang="en-US"/>
              <a:t> </a:t>
            </a:r>
          </a:p>
          <a:p>
            <a:pPr marL="457200"/>
            <a:endParaRPr lang="en-US">
              <a:cs typeface="Calibri" panose="020F0502020204030204"/>
            </a:endParaRPr>
          </a:p>
          <a:p>
            <a:pPr marL="457200"/>
            <a:r>
              <a:rPr lang="en-US"/>
              <a:t>Exigences </a:t>
            </a:r>
            <a:r>
              <a:rPr lang="en-US" err="1"/>
              <a:t>fonctionnelles</a:t>
            </a:r>
            <a:endParaRPr lang="en-US">
              <a:cs typeface="Calibri"/>
            </a:endParaRPr>
          </a:p>
          <a:p>
            <a:pPr lvl="1"/>
            <a:r>
              <a:rPr lang="en-US" b="1" err="1"/>
              <a:t>Définition</a:t>
            </a:r>
            <a:r>
              <a:rPr lang="en-US" b="1"/>
              <a:t> </a:t>
            </a:r>
            <a:r>
              <a:rPr lang="en-US"/>
              <a:t>: Les exigences </a:t>
            </a:r>
            <a:r>
              <a:rPr lang="en-US" err="1"/>
              <a:t>fonctionnelles</a:t>
            </a:r>
            <a:r>
              <a:rPr lang="en-US"/>
              <a:t> </a:t>
            </a:r>
            <a:r>
              <a:rPr lang="en-US" err="1"/>
              <a:t>décrivent</a:t>
            </a:r>
            <a:r>
              <a:rPr lang="en-US"/>
              <a:t> les </a:t>
            </a:r>
            <a:r>
              <a:rPr lang="en-US" err="1"/>
              <a:t>comportements</a:t>
            </a:r>
            <a:r>
              <a:rPr lang="en-US"/>
              <a:t> </a:t>
            </a:r>
            <a:r>
              <a:rPr lang="en-US" err="1"/>
              <a:t>ou</a:t>
            </a:r>
            <a:r>
              <a:rPr lang="en-US"/>
              <a:t> </a:t>
            </a:r>
            <a:r>
              <a:rPr lang="en-US" err="1"/>
              <a:t>fonctions</a:t>
            </a:r>
            <a:r>
              <a:rPr lang="en-US"/>
              <a:t> </a:t>
            </a:r>
            <a:r>
              <a:rPr lang="en-US" err="1"/>
              <a:t>spécifiques</a:t>
            </a:r>
            <a:r>
              <a:rPr lang="en-US"/>
              <a:t> du </a:t>
            </a:r>
            <a:r>
              <a:rPr lang="en-US" err="1"/>
              <a:t>système</a:t>
            </a:r>
            <a:r>
              <a:rPr lang="en-US"/>
              <a:t>. Elles </a:t>
            </a:r>
            <a:r>
              <a:rPr lang="en-US" err="1"/>
              <a:t>détaillent</a:t>
            </a:r>
            <a:r>
              <a:rPr lang="en-US"/>
              <a:t> </a:t>
            </a:r>
            <a:r>
              <a:rPr lang="en-US" err="1"/>
              <a:t>ce</a:t>
            </a:r>
            <a:r>
              <a:rPr lang="en-US"/>
              <a:t> que le </a:t>
            </a:r>
            <a:r>
              <a:rPr lang="en-US" err="1"/>
              <a:t>système</a:t>
            </a:r>
            <a:r>
              <a:rPr lang="en-US"/>
              <a:t> doit faire et comment il doit </a:t>
            </a:r>
            <a:r>
              <a:rPr lang="en-US" err="1"/>
              <a:t>réagir</a:t>
            </a:r>
            <a:r>
              <a:rPr lang="en-US"/>
              <a:t> à des entrées </a:t>
            </a:r>
            <a:r>
              <a:rPr lang="en-US" err="1"/>
              <a:t>particulières</a:t>
            </a:r>
            <a:r>
              <a:rPr lang="en-US"/>
              <a:t>.  Elles </a:t>
            </a:r>
            <a:r>
              <a:rPr lang="en-US" err="1"/>
              <a:t>sont</a:t>
            </a:r>
            <a:r>
              <a:rPr lang="en-US"/>
              <a:t> </a:t>
            </a:r>
            <a:r>
              <a:rPr lang="en-US" err="1"/>
              <a:t>souvent</a:t>
            </a:r>
            <a:r>
              <a:rPr lang="en-US"/>
              <a:t> </a:t>
            </a:r>
            <a:r>
              <a:rPr lang="en-US" err="1"/>
              <a:t>exprimées</a:t>
            </a:r>
            <a:r>
              <a:rPr lang="en-US"/>
              <a:t> de la manière </a:t>
            </a:r>
            <a:r>
              <a:rPr lang="en-US" err="1"/>
              <a:t>suivante</a:t>
            </a:r>
            <a:r>
              <a:rPr lang="en-US"/>
              <a:t> : "Le </a:t>
            </a:r>
            <a:r>
              <a:rPr lang="en-US" err="1"/>
              <a:t>système</a:t>
            </a:r>
            <a:r>
              <a:rPr lang="en-US"/>
              <a:t> doit/doit [faire quelque chose]".</a:t>
            </a:r>
            <a:endParaRPr lang="en-US">
              <a:cs typeface="Calibri"/>
            </a:endParaRPr>
          </a:p>
          <a:p>
            <a:r>
              <a:rPr lang="en-US" b="1"/>
              <a:t>Il </a:t>
            </a:r>
            <a:r>
              <a:rPr lang="en-US" b="1" err="1"/>
              <a:t>existe</a:t>
            </a:r>
            <a:r>
              <a:rPr lang="en-US" b="1"/>
              <a:t> </a:t>
            </a:r>
            <a:r>
              <a:rPr lang="en-US" b="1" err="1"/>
              <a:t>généralement</a:t>
            </a:r>
            <a:r>
              <a:rPr lang="en-US" b="1"/>
              <a:t> deux </a:t>
            </a:r>
            <a:r>
              <a:rPr lang="en-US" b="1" err="1"/>
              <a:t>grandes</a:t>
            </a:r>
            <a:r>
              <a:rPr lang="en-US" b="1"/>
              <a:t> </a:t>
            </a:r>
            <a:r>
              <a:rPr lang="en-US" b="1" err="1"/>
              <a:t>catégories</a:t>
            </a:r>
            <a:r>
              <a:rPr lang="en-US" b="1"/>
              <a:t> </a:t>
            </a:r>
            <a:r>
              <a:rPr lang="en-US" b="1" err="1"/>
              <a:t>d'exigences</a:t>
            </a:r>
            <a:r>
              <a:rPr lang="en-US" b="1"/>
              <a:t> :</a:t>
            </a:r>
            <a:endParaRPr lang="en-US"/>
          </a:p>
          <a:p>
            <a:endParaRPr lang="en-US" b="1"/>
          </a:p>
          <a:p>
            <a:pPr marL="228600" indent="-228600">
              <a:buAutoNum type="arabicPeriod"/>
            </a:pPr>
            <a:r>
              <a:rPr lang="en-US" b="1">
                <a:cs typeface="Calibri" panose="020F0502020204030204"/>
              </a:rPr>
              <a:t>Exigences </a:t>
            </a:r>
            <a:r>
              <a:rPr lang="en-US" b="1" err="1">
                <a:cs typeface="Calibri" panose="020F0502020204030204"/>
              </a:rPr>
              <a:t>fonctionnelles</a:t>
            </a:r>
            <a:r>
              <a:rPr lang="en-US" b="1">
                <a:cs typeface="Calibri" panose="020F0502020204030204"/>
              </a:rPr>
              <a:t> : </a:t>
            </a:r>
            <a:r>
              <a:rPr lang="en-US"/>
              <a:t>Les exigences </a:t>
            </a:r>
            <a:r>
              <a:rPr lang="en-US" err="1"/>
              <a:t>fonctionnelles</a:t>
            </a:r>
            <a:r>
              <a:rPr lang="en-US"/>
              <a:t> </a:t>
            </a:r>
            <a:r>
              <a:rPr lang="en-US" err="1"/>
              <a:t>décrivent</a:t>
            </a:r>
            <a:r>
              <a:rPr lang="en-US"/>
              <a:t> les </a:t>
            </a:r>
            <a:r>
              <a:rPr lang="en-US" err="1"/>
              <a:t>comportements</a:t>
            </a:r>
            <a:r>
              <a:rPr lang="en-US"/>
              <a:t> </a:t>
            </a:r>
            <a:r>
              <a:rPr lang="en-US" err="1"/>
              <a:t>ou</a:t>
            </a:r>
            <a:r>
              <a:rPr lang="en-US"/>
              <a:t> </a:t>
            </a:r>
            <a:r>
              <a:rPr lang="en-US" err="1"/>
              <a:t>fonctions</a:t>
            </a:r>
            <a:r>
              <a:rPr lang="en-US"/>
              <a:t> </a:t>
            </a:r>
            <a:r>
              <a:rPr lang="en-US" err="1"/>
              <a:t>spécifiques</a:t>
            </a:r>
            <a:r>
              <a:rPr lang="en-US"/>
              <a:t> du </a:t>
            </a:r>
            <a:r>
              <a:rPr lang="en-US" err="1"/>
              <a:t>système</a:t>
            </a:r>
            <a:r>
              <a:rPr lang="en-US"/>
              <a:t>. Elles </a:t>
            </a:r>
            <a:r>
              <a:rPr lang="en-US" err="1"/>
              <a:t>détaillent</a:t>
            </a:r>
            <a:r>
              <a:rPr lang="en-US"/>
              <a:t> </a:t>
            </a:r>
            <a:r>
              <a:rPr lang="en-US" err="1"/>
              <a:t>ce</a:t>
            </a:r>
            <a:r>
              <a:rPr lang="en-US"/>
              <a:t> que le </a:t>
            </a:r>
            <a:r>
              <a:rPr lang="en-US" err="1"/>
              <a:t>système</a:t>
            </a:r>
            <a:r>
              <a:rPr lang="en-US"/>
              <a:t> doit faire et comment il doit </a:t>
            </a:r>
            <a:r>
              <a:rPr lang="en-US" err="1"/>
              <a:t>réagir</a:t>
            </a:r>
            <a:r>
              <a:rPr lang="en-US"/>
              <a:t> à des entrées </a:t>
            </a:r>
            <a:r>
              <a:rPr lang="en-US" err="1"/>
              <a:t>particulières</a:t>
            </a:r>
            <a:r>
              <a:rPr lang="en-US"/>
              <a:t>.  Elles </a:t>
            </a:r>
            <a:r>
              <a:rPr lang="en-US" err="1"/>
              <a:t>sont</a:t>
            </a:r>
            <a:r>
              <a:rPr lang="en-US"/>
              <a:t> </a:t>
            </a:r>
            <a:r>
              <a:rPr lang="en-US" err="1"/>
              <a:t>souvent</a:t>
            </a:r>
            <a:r>
              <a:rPr lang="en-US"/>
              <a:t> </a:t>
            </a:r>
            <a:r>
              <a:rPr lang="en-US" err="1"/>
              <a:t>exprimées</a:t>
            </a:r>
            <a:r>
              <a:rPr lang="en-US"/>
              <a:t> de la manière </a:t>
            </a:r>
            <a:r>
              <a:rPr lang="en-US" err="1"/>
              <a:t>suivante</a:t>
            </a:r>
            <a:r>
              <a:rPr lang="en-US"/>
              <a:t> : "Le </a:t>
            </a:r>
            <a:r>
              <a:rPr lang="en-US" err="1"/>
              <a:t>système</a:t>
            </a:r>
            <a:r>
              <a:rPr lang="en-US"/>
              <a:t> doit/doit [faire quelque chose]".</a:t>
            </a:r>
            <a:endParaRPr lang="en-US" b="1">
              <a:cs typeface="Calibri" panose="020F0502020204030204"/>
            </a:endParaRPr>
          </a:p>
          <a:p>
            <a:r>
              <a:rPr lang="en-US" b="1" err="1"/>
              <a:t>Exemples</a:t>
            </a:r>
            <a:r>
              <a:rPr lang="en-US" b="1"/>
              <a:t> </a:t>
            </a:r>
            <a:r>
              <a:rPr lang="en-US"/>
              <a:t>:</a:t>
            </a:r>
            <a:endParaRPr lang="en-US">
              <a:cs typeface="Calibri" panose="020F0502020204030204"/>
            </a:endParaRPr>
          </a:p>
          <a:p>
            <a:r>
              <a:rPr lang="en-US"/>
              <a:t>Le </a:t>
            </a:r>
            <a:r>
              <a:rPr lang="en-US" err="1"/>
              <a:t>système</a:t>
            </a:r>
            <a:r>
              <a:rPr lang="en-US"/>
              <a:t> doit </a:t>
            </a:r>
            <a:r>
              <a:rPr lang="en-US" err="1"/>
              <a:t>permettre</a:t>
            </a:r>
            <a:r>
              <a:rPr lang="en-US"/>
              <a:t> aux </a:t>
            </a:r>
            <a:r>
              <a:rPr lang="en-US" err="1"/>
              <a:t>utilisateurs</a:t>
            </a:r>
            <a:r>
              <a:rPr lang="en-US"/>
              <a:t> de se connecter à </a:t>
            </a:r>
            <a:r>
              <a:rPr lang="en-US" err="1"/>
              <a:t>l'aide</a:t>
            </a:r>
            <a:r>
              <a:rPr lang="en-US"/>
              <a:t> d'un nom </a:t>
            </a:r>
            <a:r>
              <a:rPr lang="en-US" err="1"/>
              <a:t>d'utilisateur</a:t>
            </a:r>
            <a:r>
              <a:rPr lang="en-US"/>
              <a:t> et d'un mot de passe.</a:t>
            </a:r>
            <a:endParaRPr lang="en-US">
              <a:cs typeface="Calibri" panose="020F0502020204030204"/>
            </a:endParaRPr>
          </a:p>
          <a:p>
            <a:r>
              <a:rPr lang="en-US"/>
              <a:t>Le </a:t>
            </a:r>
            <a:r>
              <a:rPr lang="en-US" err="1"/>
              <a:t>système</a:t>
            </a:r>
            <a:r>
              <a:rPr lang="en-US"/>
              <a:t> </a:t>
            </a:r>
            <a:r>
              <a:rPr lang="en-US" err="1"/>
              <a:t>envoie</a:t>
            </a:r>
            <a:r>
              <a:rPr lang="en-US"/>
              <a:t> un </a:t>
            </a:r>
            <a:r>
              <a:rPr lang="en-US" err="1"/>
              <a:t>courriel</a:t>
            </a:r>
            <a:r>
              <a:rPr lang="en-US"/>
              <a:t> de confirmation </a:t>
            </a:r>
            <a:r>
              <a:rPr lang="en-US" err="1"/>
              <a:t>lorsque</a:t>
            </a:r>
            <a:r>
              <a:rPr lang="en-US"/>
              <a:t> </a:t>
            </a:r>
            <a:r>
              <a:rPr lang="en-US" err="1"/>
              <a:t>l'enregistrement</a:t>
            </a:r>
            <a:r>
              <a:rPr lang="en-US"/>
              <a:t> </a:t>
            </a:r>
            <a:r>
              <a:rPr lang="en-US" err="1"/>
              <a:t>est</a:t>
            </a:r>
            <a:r>
              <a:rPr lang="en-US"/>
              <a:t> </a:t>
            </a:r>
            <a:r>
              <a:rPr lang="en-US" err="1"/>
              <a:t>réussi</a:t>
            </a:r>
            <a:r>
              <a:rPr lang="en-US"/>
              <a:t>.</a:t>
            </a:r>
            <a:endParaRPr lang="en-US">
              <a:cs typeface="Calibri" panose="020F0502020204030204"/>
            </a:endParaRPr>
          </a:p>
          <a:p>
            <a:r>
              <a:rPr lang="en-US"/>
              <a:t>Le </a:t>
            </a:r>
            <a:r>
              <a:rPr lang="en-US" err="1"/>
              <a:t>système</a:t>
            </a:r>
            <a:r>
              <a:rPr lang="en-US"/>
              <a:t> </a:t>
            </a:r>
            <a:r>
              <a:rPr lang="en-US" err="1"/>
              <a:t>génère</a:t>
            </a:r>
            <a:r>
              <a:rPr lang="en-US"/>
              <a:t> un rapport </a:t>
            </a:r>
            <a:r>
              <a:rPr lang="en-US" err="1"/>
              <a:t>mensuel</a:t>
            </a:r>
            <a:r>
              <a:rPr lang="en-US"/>
              <a:t> des enfants de </a:t>
            </a:r>
            <a:r>
              <a:rPr lang="en-US" err="1"/>
              <a:t>moins</a:t>
            </a:r>
            <a:r>
              <a:rPr lang="en-US"/>
              <a:t> de 5 </a:t>
            </a:r>
            <a:r>
              <a:rPr lang="en-US" err="1"/>
              <a:t>ans</a:t>
            </a:r>
            <a:r>
              <a:rPr lang="en-US"/>
              <a:t> </a:t>
            </a:r>
            <a:r>
              <a:rPr lang="en-US" err="1"/>
              <a:t>devant</a:t>
            </a:r>
            <a:r>
              <a:rPr lang="en-US"/>
              <a:t> </a:t>
            </a:r>
            <a:r>
              <a:rPr lang="en-US" err="1"/>
              <a:t>être</a:t>
            </a:r>
            <a:r>
              <a:rPr lang="en-US"/>
              <a:t> </a:t>
            </a:r>
            <a:r>
              <a:rPr lang="en-US" err="1"/>
              <a:t>vaccinés</a:t>
            </a:r>
            <a:r>
              <a:rPr lang="en-US"/>
              <a:t>.</a:t>
            </a:r>
            <a:endParaRPr lang="en-US">
              <a:cs typeface="Calibri" panose="020F0502020204030204"/>
            </a:endParaRPr>
          </a:p>
          <a:p>
            <a:endParaRPr lang="en-US"/>
          </a:p>
          <a:p>
            <a:r>
              <a:rPr lang="en-US" b="1"/>
              <a:t>2. Exigences non </a:t>
            </a:r>
            <a:r>
              <a:rPr lang="en-US" b="1" err="1"/>
              <a:t>fonctionnelles</a:t>
            </a:r>
            <a:r>
              <a:rPr lang="en-US" b="1"/>
              <a:t> :  </a:t>
            </a:r>
            <a:r>
              <a:rPr lang="en-US"/>
              <a:t>Les exigences non </a:t>
            </a:r>
            <a:r>
              <a:rPr lang="en-US" err="1"/>
              <a:t>fonctionnelles</a:t>
            </a:r>
            <a:r>
              <a:rPr lang="en-US"/>
              <a:t> </a:t>
            </a:r>
            <a:r>
              <a:rPr lang="en-US" err="1"/>
              <a:t>décrivent</a:t>
            </a:r>
            <a:r>
              <a:rPr lang="en-US"/>
              <a:t> les </a:t>
            </a:r>
            <a:r>
              <a:rPr lang="en-US" err="1"/>
              <a:t>qualités</a:t>
            </a:r>
            <a:r>
              <a:rPr lang="en-US"/>
              <a:t> et les </a:t>
            </a:r>
            <a:r>
              <a:rPr lang="en-US" err="1"/>
              <a:t>contraintes</a:t>
            </a:r>
            <a:r>
              <a:rPr lang="en-US"/>
              <a:t> du </a:t>
            </a:r>
            <a:r>
              <a:rPr lang="en-US" err="1"/>
              <a:t>système</a:t>
            </a:r>
            <a:r>
              <a:rPr lang="en-US"/>
              <a:t>. Elles </a:t>
            </a:r>
            <a:r>
              <a:rPr lang="en-US" err="1"/>
              <a:t>détaillent</a:t>
            </a:r>
            <a:r>
              <a:rPr lang="en-US"/>
              <a:t> la manière </a:t>
            </a:r>
            <a:r>
              <a:rPr lang="en-US" err="1"/>
              <a:t>dont</a:t>
            </a:r>
            <a:r>
              <a:rPr lang="en-US"/>
              <a:t> le </a:t>
            </a:r>
            <a:r>
              <a:rPr lang="en-US" err="1"/>
              <a:t>système</a:t>
            </a:r>
            <a:r>
              <a:rPr lang="en-US"/>
              <a:t> </a:t>
            </a:r>
            <a:r>
              <a:rPr lang="en-US" err="1"/>
              <a:t>remplit</a:t>
            </a:r>
            <a:r>
              <a:rPr lang="en-US"/>
              <a:t> </a:t>
            </a:r>
            <a:r>
              <a:rPr lang="en-US" err="1"/>
              <a:t>ses</a:t>
            </a:r>
            <a:r>
              <a:rPr lang="en-US"/>
              <a:t> </a:t>
            </a:r>
            <a:r>
              <a:rPr lang="en-US" err="1"/>
              <a:t>fonctions</a:t>
            </a:r>
            <a:r>
              <a:rPr lang="en-US"/>
              <a:t> et </a:t>
            </a:r>
            <a:r>
              <a:rPr lang="en-US" err="1"/>
              <a:t>définissent</a:t>
            </a:r>
            <a:r>
              <a:rPr lang="en-US"/>
              <a:t> les </a:t>
            </a:r>
            <a:r>
              <a:rPr lang="en-US" err="1"/>
              <a:t>attributs</a:t>
            </a:r>
            <a:r>
              <a:rPr lang="en-US"/>
              <a:t> </a:t>
            </a:r>
            <a:r>
              <a:rPr lang="en-US" err="1"/>
              <a:t>généraux</a:t>
            </a:r>
            <a:r>
              <a:rPr lang="en-US"/>
              <a:t> du </a:t>
            </a:r>
            <a:r>
              <a:rPr lang="en-US" err="1"/>
              <a:t>système</a:t>
            </a:r>
            <a:r>
              <a:rPr lang="en-US"/>
              <a:t>.</a:t>
            </a:r>
            <a:endParaRPr lang="en-US">
              <a:cs typeface="Calibri" panose="020F0502020204030204"/>
            </a:endParaRPr>
          </a:p>
          <a:p>
            <a:r>
              <a:rPr lang="en-US" b="1" err="1"/>
              <a:t>Caractéristiques</a:t>
            </a:r>
            <a:r>
              <a:rPr lang="en-US" b="1"/>
              <a:t> </a:t>
            </a:r>
            <a:r>
              <a:rPr lang="en-US"/>
              <a:t>:</a:t>
            </a:r>
            <a:endParaRPr lang="en-US">
              <a:cs typeface="Calibri" panose="020F0502020204030204"/>
            </a:endParaRPr>
          </a:p>
          <a:p>
            <a:r>
              <a:rPr lang="en-US"/>
              <a:t>Se </a:t>
            </a:r>
            <a:r>
              <a:rPr lang="en-US" err="1"/>
              <a:t>concentrer</a:t>
            </a:r>
            <a:r>
              <a:rPr lang="en-US"/>
              <a:t> sur les performances, la </a:t>
            </a:r>
            <a:r>
              <a:rPr lang="en-US" err="1"/>
              <a:t>facilité</a:t>
            </a:r>
            <a:r>
              <a:rPr lang="en-US"/>
              <a:t> </a:t>
            </a:r>
            <a:r>
              <a:rPr lang="en-US" err="1"/>
              <a:t>d'utilisation</a:t>
            </a:r>
            <a:r>
              <a:rPr lang="en-US"/>
              <a:t>, la </a:t>
            </a:r>
            <a:r>
              <a:rPr lang="en-US" err="1"/>
              <a:t>fiabilité</a:t>
            </a:r>
            <a:r>
              <a:rPr lang="en-US"/>
              <a:t>, la </a:t>
            </a:r>
            <a:r>
              <a:rPr lang="en-US" err="1"/>
              <a:t>sécurité</a:t>
            </a:r>
            <a:r>
              <a:rPr lang="en-US"/>
              <a:t> et </a:t>
            </a:r>
            <a:r>
              <a:rPr lang="en-US" err="1"/>
              <a:t>d'autres</a:t>
            </a:r>
            <a:r>
              <a:rPr lang="en-US"/>
              <a:t> </a:t>
            </a:r>
            <a:r>
              <a:rPr lang="en-US" err="1"/>
              <a:t>attributs</a:t>
            </a:r>
            <a:r>
              <a:rPr lang="en-US"/>
              <a:t> de </a:t>
            </a:r>
            <a:r>
              <a:rPr lang="en-US" err="1"/>
              <a:t>qualité</a:t>
            </a:r>
            <a:r>
              <a:rPr lang="en-US"/>
              <a:t>.</a:t>
            </a:r>
            <a:endParaRPr lang="en-US">
              <a:cs typeface="Calibri" panose="020F0502020204030204"/>
            </a:endParaRPr>
          </a:p>
          <a:p>
            <a:r>
              <a:rPr lang="en-US" err="1"/>
              <a:t>Ils</a:t>
            </a:r>
            <a:r>
              <a:rPr lang="en-US"/>
              <a:t> </a:t>
            </a:r>
            <a:r>
              <a:rPr lang="en-US" err="1"/>
              <a:t>sont</a:t>
            </a:r>
            <a:r>
              <a:rPr lang="en-US"/>
              <a:t> </a:t>
            </a:r>
            <a:r>
              <a:rPr lang="en-US" err="1"/>
              <a:t>souvent</a:t>
            </a:r>
            <a:r>
              <a:rPr lang="en-US"/>
              <a:t> </a:t>
            </a:r>
            <a:r>
              <a:rPr lang="en-US" err="1"/>
              <a:t>exprimés</a:t>
            </a:r>
            <a:r>
              <a:rPr lang="en-US"/>
              <a:t> </a:t>
            </a:r>
            <a:r>
              <a:rPr lang="en-US" err="1"/>
              <a:t>en</a:t>
            </a:r>
            <a:r>
              <a:rPr lang="en-US"/>
              <a:t> </a:t>
            </a:r>
            <a:r>
              <a:rPr lang="en-US" err="1"/>
              <a:t>termes</a:t>
            </a:r>
            <a:r>
              <a:rPr lang="en-US"/>
              <a:t> </a:t>
            </a:r>
            <a:r>
              <a:rPr lang="en-US" err="1"/>
              <a:t>mesurables</a:t>
            </a:r>
            <a:r>
              <a:rPr lang="en-US"/>
              <a:t> </a:t>
            </a:r>
            <a:r>
              <a:rPr lang="en-US" err="1"/>
              <a:t>afin</a:t>
            </a:r>
            <a:r>
              <a:rPr lang="en-US"/>
              <a:t> de </a:t>
            </a:r>
            <a:r>
              <a:rPr lang="en-US" err="1"/>
              <a:t>pouvoir</a:t>
            </a:r>
            <a:r>
              <a:rPr lang="en-US"/>
              <a:t> </a:t>
            </a:r>
            <a:r>
              <a:rPr lang="en-US" err="1"/>
              <a:t>être</a:t>
            </a:r>
            <a:r>
              <a:rPr lang="en-US"/>
              <a:t> </a:t>
            </a:r>
            <a:r>
              <a:rPr lang="en-US" err="1"/>
              <a:t>testés</a:t>
            </a:r>
            <a:r>
              <a:rPr lang="en-US"/>
              <a:t> et </a:t>
            </a:r>
            <a:r>
              <a:rPr lang="en-US" err="1"/>
              <a:t>validés</a:t>
            </a:r>
            <a:r>
              <a:rPr lang="en-US"/>
              <a:t>.</a:t>
            </a:r>
            <a:endParaRPr lang="en-US">
              <a:cs typeface="Calibri" panose="020F0502020204030204"/>
            </a:endParaRPr>
          </a:p>
          <a:p>
            <a:r>
              <a:rPr lang="en-US" b="1" err="1"/>
              <a:t>Exemples</a:t>
            </a:r>
            <a:r>
              <a:rPr lang="en-US" b="1"/>
              <a:t> </a:t>
            </a:r>
            <a:r>
              <a:rPr lang="en-US"/>
              <a:t>:</a:t>
            </a:r>
            <a:endParaRPr lang="en-US">
              <a:cs typeface="Calibri" panose="020F0502020204030204"/>
            </a:endParaRPr>
          </a:p>
          <a:p>
            <a:r>
              <a:rPr lang="en-US">
                <a:cs typeface="Calibri" panose="020F0502020204030204"/>
              </a:rPr>
              <a:t>Le </a:t>
            </a:r>
            <a:r>
              <a:rPr lang="en-US" err="1">
                <a:cs typeface="Calibri" panose="020F0502020204030204"/>
              </a:rPr>
              <a:t>système</a:t>
            </a:r>
            <a:r>
              <a:rPr lang="en-US">
                <a:cs typeface="Calibri" panose="020F0502020204030204"/>
              </a:rPr>
              <a:t> doit </a:t>
            </a:r>
            <a:r>
              <a:rPr lang="en-US" err="1">
                <a:cs typeface="Calibri" panose="020F0502020204030204"/>
              </a:rPr>
              <a:t>pouvoir</a:t>
            </a:r>
            <a:r>
              <a:rPr lang="en-US">
                <a:cs typeface="Calibri" panose="020F0502020204030204"/>
              </a:rPr>
              <a:t> </a:t>
            </a:r>
            <a:r>
              <a:rPr lang="en-US" err="1">
                <a:cs typeface="Calibri" panose="020F0502020204030204"/>
              </a:rPr>
              <a:t>gérer</a:t>
            </a:r>
            <a:r>
              <a:rPr lang="en-US">
                <a:cs typeface="Calibri" panose="020F0502020204030204"/>
              </a:rPr>
              <a:t> </a:t>
            </a:r>
            <a:r>
              <a:rPr lang="en-US" err="1">
                <a:cs typeface="Calibri" panose="020F0502020204030204"/>
              </a:rPr>
              <a:t>jusqu'à</a:t>
            </a:r>
            <a:r>
              <a:rPr lang="en-US">
                <a:cs typeface="Calibri" panose="020F0502020204030204"/>
              </a:rPr>
              <a:t> 10 000 </a:t>
            </a:r>
            <a:r>
              <a:rPr lang="en-US" err="1">
                <a:cs typeface="Calibri" panose="020F0502020204030204"/>
              </a:rPr>
              <a:t>utilisateurs</a:t>
            </a:r>
            <a:r>
              <a:rPr lang="en-US">
                <a:cs typeface="Calibri" panose="020F0502020204030204"/>
              </a:rPr>
              <a:t> </a:t>
            </a:r>
            <a:r>
              <a:rPr lang="en-US" err="1">
                <a:cs typeface="Calibri" panose="020F0502020204030204"/>
              </a:rPr>
              <a:t>simultanés</a:t>
            </a:r>
            <a:r>
              <a:rPr lang="en-US">
                <a:cs typeface="Calibri" panose="020F0502020204030204"/>
              </a:rPr>
              <a:t>.</a:t>
            </a:r>
          </a:p>
          <a:p>
            <a:r>
              <a:rPr lang="en-US"/>
              <a:t>Le </a:t>
            </a:r>
            <a:r>
              <a:rPr lang="en-US" err="1"/>
              <a:t>système</a:t>
            </a:r>
            <a:r>
              <a:rPr lang="en-US"/>
              <a:t> doit charger la page </a:t>
            </a:r>
            <a:r>
              <a:rPr lang="en-US" err="1"/>
              <a:t>d'accueil</a:t>
            </a:r>
            <a:r>
              <a:rPr lang="en-US"/>
              <a:t> </a:t>
            </a:r>
            <a:r>
              <a:rPr lang="en-US" err="1"/>
              <a:t>en</a:t>
            </a:r>
            <a:r>
              <a:rPr lang="en-US"/>
              <a:t> </a:t>
            </a:r>
            <a:r>
              <a:rPr lang="en-US" err="1"/>
              <a:t>moins</a:t>
            </a:r>
            <a:r>
              <a:rPr lang="en-US"/>
              <a:t> de 2 </a:t>
            </a:r>
            <a:r>
              <a:rPr lang="en-US" err="1"/>
              <a:t>secondes</a:t>
            </a:r>
            <a:r>
              <a:rPr lang="en-US"/>
              <a:t> dans des conditions </a:t>
            </a:r>
            <a:r>
              <a:rPr lang="en-US" err="1"/>
              <a:t>normales</a:t>
            </a:r>
            <a:r>
              <a:rPr lang="en-US"/>
              <a:t>.</a:t>
            </a:r>
            <a:endParaRPr lang="en-US">
              <a:cs typeface="Calibri" panose="020F0502020204030204"/>
            </a:endParaRPr>
          </a:p>
          <a:p>
            <a:r>
              <a:rPr lang="en-US"/>
              <a:t>Le </a:t>
            </a:r>
            <a:r>
              <a:rPr lang="en-US" err="1"/>
              <a:t>système</a:t>
            </a:r>
            <a:r>
              <a:rPr lang="en-US"/>
              <a:t> </a:t>
            </a:r>
            <a:r>
              <a:rPr lang="en-US" err="1"/>
              <a:t>crypte</a:t>
            </a:r>
            <a:r>
              <a:rPr lang="en-US"/>
              <a:t> </a:t>
            </a:r>
            <a:r>
              <a:rPr lang="en-US" err="1"/>
              <a:t>toutes</a:t>
            </a:r>
            <a:r>
              <a:rPr lang="en-US"/>
              <a:t> les données des </a:t>
            </a:r>
            <a:r>
              <a:rPr lang="en-US" err="1"/>
              <a:t>utilisateurs</a:t>
            </a:r>
            <a:r>
              <a:rPr lang="en-US"/>
              <a:t> </a:t>
            </a:r>
            <a:r>
              <a:rPr lang="en-US" err="1"/>
              <a:t>en</a:t>
            </a:r>
            <a:r>
              <a:rPr lang="en-US"/>
              <a:t> transit et au repos.</a:t>
            </a:r>
            <a:endParaRPr lang="en-US">
              <a:cs typeface="Calibri" panose="020F0502020204030204"/>
            </a:endParaRPr>
          </a:p>
          <a:p>
            <a:pPr marL="0" lvl="1"/>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119</a:t>
            </a:fld>
            <a:endParaRPr lang="en-US"/>
          </a:p>
        </p:txBody>
      </p:sp>
    </p:spTree>
    <p:extLst>
      <p:ext uri="{BB962C8B-B14F-4D97-AF65-F5344CB8AC3E}">
        <p14:creationId xmlns:p14="http://schemas.microsoft.com/office/powerpoint/2010/main" val="30754153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endParaRPr lang="en-US"/>
          </a:p>
          <a:p>
            <a:pPr marL="457200"/>
            <a:endParaRPr lang="en-US">
              <a:cs typeface="Calibri"/>
            </a:endParaRPr>
          </a:p>
          <a:p>
            <a:pPr marL="457200"/>
            <a:endParaRPr lang="en-US">
              <a:cs typeface="Calibri"/>
            </a:endParaRPr>
          </a:p>
          <a:p>
            <a:pPr marL="457200"/>
            <a:r>
              <a:rPr lang="en-US"/>
              <a:t>Lors de la conception et du </a:t>
            </a:r>
            <a:r>
              <a:rPr lang="en-US" err="1"/>
              <a:t>déploiement</a:t>
            </a:r>
            <a:r>
              <a:rPr lang="en-US"/>
              <a:t> d'un </a:t>
            </a:r>
            <a:r>
              <a:rPr lang="en-US" err="1"/>
              <a:t>système</a:t>
            </a:r>
            <a:r>
              <a:rPr lang="en-US"/>
              <a:t> de </a:t>
            </a:r>
            <a:r>
              <a:rPr lang="en-US" err="1"/>
              <a:t>santé</a:t>
            </a:r>
            <a:r>
              <a:rPr lang="en-US"/>
              <a:t> numérique, il </a:t>
            </a:r>
            <a:r>
              <a:rPr lang="en-US" err="1"/>
              <a:t>est</a:t>
            </a:r>
            <a:r>
              <a:rPr lang="en-US"/>
              <a:t> </a:t>
            </a:r>
            <a:r>
              <a:rPr lang="en-US" err="1"/>
              <a:t>essentiel</a:t>
            </a:r>
            <a:r>
              <a:rPr lang="en-US"/>
              <a:t> de prendre </a:t>
            </a:r>
            <a:r>
              <a:rPr lang="en-US" err="1"/>
              <a:t>en</a:t>
            </a:r>
            <a:r>
              <a:rPr lang="en-US"/>
              <a:t> </a:t>
            </a:r>
            <a:r>
              <a:rPr lang="en-US" err="1"/>
              <a:t>compte</a:t>
            </a:r>
            <a:r>
              <a:rPr lang="en-US"/>
              <a:t> les exigences </a:t>
            </a:r>
            <a:r>
              <a:rPr lang="en-US" err="1"/>
              <a:t>en</a:t>
            </a:r>
            <a:r>
              <a:rPr lang="en-US"/>
              <a:t> matière de matériel et </a:t>
            </a:r>
            <a:r>
              <a:rPr lang="en-US" err="1"/>
              <a:t>d'infrastructure</a:t>
            </a:r>
            <a:r>
              <a:rPr lang="en-US"/>
              <a:t> </a:t>
            </a:r>
            <a:r>
              <a:rPr lang="en-US" err="1"/>
              <a:t>afin</a:t>
            </a:r>
            <a:r>
              <a:rPr lang="en-US"/>
              <a:t> de </a:t>
            </a:r>
            <a:r>
              <a:rPr lang="en-US" err="1"/>
              <a:t>garantir</a:t>
            </a:r>
            <a:r>
              <a:rPr lang="en-US"/>
              <a:t> la </a:t>
            </a:r>
            <a:r>
              <a:rPr lang="en-US" err="1"/>
              <a:t>fiabilité</a:t>
            </a:r>
            <a:r>
              <a:rPr lang="en-US"/>
              <a:t>, </a:t>
            </a:r>
            <a:r>
              <a:rPr lang="en-US" err="1"/>
              <a:t>l'évolutivité</a:t>
            </a:r>
            <a:r>
              <a:rPr lang="en-US"/>
              <a:t>, la </a:t>
            </a:r>
            <a:r>
              <a:rPr lang="en-US" err="1"/>
              <a:t>sécurité</a:t>
            </a:r>
            <a:r>
              <a:rPr lang="en-US"/>
              <a:t> et </a:t>
            </a:r>
            <a:r>
              <a:rPr lang="en-US" err="1"/>
              <a:t>l'efficacité</a:t>
            </a:r>
            <a:r>
              <a:rPr lang="en-US"/>
              <a:t> du </a:t>
            </a:r>
            <a:r>
              <a:rPr lang="en-US" err="1"/>
              <a:t>système</a:t>
            </a:r>
            <a:r>
              <a:rPr lang="en-US"/>
              <a:t>. Vous </a:t>
            </a:r>
            <a:r>
              <a:rPr lang="en-US" err="1"/>
              <a:t>trouverez</a:t>
            </a:r>
            <a:r>
              <a:rPr lang="en-US"/>
              <a:t> ci-dessous le type </a:t>
            </a:r>
            <a:r>
              <a:rPr lang="en-US" err="1"/>
              <a:t>d'éléments</a:t>
            </a:r>
            <a:r>
              <a:rPr lang="en-US"/>
              <a:t> à prendre </a:t>
            </a:r>
            <a:r>
              <a:rPr lang="en-US" err="1"/>
              <a:t>en</a:t>
            </a:r>
            <a:r>
              <a:rPr lang="en-US"/>
              <a:t> </a:t>
            </a:r>
            <a:r>
              <a:rPr lang="en-US" err="1"/>
              <a:t>compte</a:t>
            </a:r>
            <a:r>
              <a:rPr lang="en-US"/>
              <a:t> :</a:t>
            </a:r>
            <a:endParaRPr lang="en-US">
              <a:cs typeface="Calibri"/>
            </a:endParaRPr>
          </a:p>
          <a:p>
            <a:pPr marL="457200"/>
            <a:r>
              <a:rPr lang="en-US" b="1">
                <a:cs typeface="Calibri"/>
              </a:rPr>
              <a:t>Matériel : </a:t>
            </a:r>
          </a:p>
          <a:p>
            <a:pPr lvl="2" indent="-342900">
              <a:buFont typeface="Arial,Sans-Serif"/>
              <a:buChar char="•"/>
            </a:pPr>
            <a:r>
              <a:rPr lang="en-US" err="1"/>
              <a:t>Serveurs</a:t>
            </a:r>
            <a:endParaRPr lang="en-US">
              <a:cs typeface="Calibri" panose="020F0502020204030204"/>
            </a:endParaRPr>
          </a:p>
          <a:p>
            <a:pPr lvl="2" indent="-342900">
              <a:buFont typeface="Arial,Sans-Serif"/>
              <a:buChar char="•"/>
            </a:pPr>
            <a:r>
              <a:rPr lang="en-US"/>
              <a:t>Postes de travail</a:t>
            </a:r>
            <a:endParaRPr lang="en-US">
              <a:cs typeface="Calibri" panose="020F0502020204030204"/>
            </a:endParaRPr>
          </a:p>
          <a:p>
            <a:pPr lvl="2" indent="-342900">
              <a:buFont typeface="Arial,Sans-Serif"/>
              <a:buChar char="•"/>
            </a:pPr>
            <a:r>
              <a:rPr lang="en-US" err="1"/>
              <a:t>Tablettes</a:t>
            </a:r>
            <a:endParaRPr lang="en-US">
              <a:cs typeface="Calibri" panose="020F0502020204030204"/>
            </a:endParaRPr>
          </a:p>
          <a:p>
            <a:pPr lvl="2" indent="-342900">
              <a:buFont typeface="Arial,Sans-Serif"/>
              <a:buChar char="•"/>
            </a:pPr>
            <a:r>
              <a:rPr lang="en-US" err="1"/>
              <a:t>Téléphones</a:t>
            </a:r>
            <a:r>
              <a:rPr lang="en-US"/>
              <a:t> mobiles</a:t>
            </a:r>
            <a:endParaRPr lang="en-US">
              <a:cs typeface="Calibri" panose="020F0502020204030204"/>
            </a:endParaRPr>
          </a:p>
          <a:p>
            <a:pPr lvl="2" indent="-342900">
              <a:buFont typeface="Arial,Sans-Serif"/>
              <a:buChar char="•"/>
            </a:pPr>
            <a:r>
              <a:rPr lang="en-US"/>
              <a:t>Scanners, </a:t>
            </a:r>
            <a:endParaRPr lang="en-US">
              <a:cs typeface="Calibri" panose="020F0502020204030204"/>
            </a:endParaRPr>
          </a:p>
          <a:p>
            <a:pPr lvl="2" indent="-342900">
              <a:buFont typeface="Arial,Sans-Serif"/>
              <a:buChar char="•"/>
            </a:pPr>
            <a:r>
              <a:rPr lang="en-US" err="1"/>
              <a:t>Dispositifs</a:t>
            </a:r>
            <a:r>
              <a:rPr lang="en-US"/>
              <a:t> </a:t>
            </a:r>
            <a:r>
              <a:rPr lang="en-US" err="1"/>
              <a:t>médicaux</a:t>
            </a:r>
            <a:r>
              <a:rPr lang="en-US"/>
              <a:t> à </a:t>
            </a:r>
            <a:r>
              <a:rPr lang="en-US" err="1"/>
              <a:t>intégrer</a:t>
            </a:r>
            <a:r>
              <a:rPr lang="en-US"/>
              <a:t> au </a:t>
            </a:r>
            <a:r>
              <a:rPr lang="en-US" err="1"/>
              <a:t>système</a:t>
            </a:r>
            <a:r>
              <a:rPr lang="en-US"/>
              <a:t>, par </a:t>
            </a:r>
            <a:r>
              <a:rPr lang="en-US" err="1"/>
              <a:t>exemple</a:t>
            </a:r>
            <a:r>
              <a:rPr lang="en-US"/>
              <a:t> : </a:t>
            </a:r>
            <a:r>
              <a:rPr lang="en-US" err="1"/>
              <a:t>analyseurs</a:t>
            </a:r>
            <a:r>
              <a:rPr lang="en-US"/>
              <a:t> de </a:t>
            </a:r>
            <a:r>
              <a:rPr lang="en-US" err="1"/>
              <a:t>laboratoire</a:t>
            </a:r>
            <a:endParaRPr lang="en-US"/>
          </a:p>
          <a:p>
            <a:pPr marL="571500" lvl="2"/>
            <a:r>
              <a:rPr lang="en-US" b="1" err="1"/>
              <a:t>L'infrastructure</a:t>
            </a:r>
            <a:r>
              <a:rPr lang="en-US" b="1"/>
              <a:t> :</a:t>
            </a:r>
            <a:endParaRPr lang="en-US">
              <a:cs typeface="Calibri" panose="020F0502020204030204"/>
            </a:endParaRPr>
          </a:p>
          <a:p>
            <a:pPr lvl="2" indent="-342900">
              <a:buFont typeface="Arial,Sans-Serif"/>
              <a:buChar char="•"/>
            </a:pPr>
            <a:r>
              <a:rPr lang="en-US"/>
              <a:t>Puissance </a:t>
            </a:r>
            <a:endParaRPr lang="en-US">
              <a:cs typeface="Calibri"/>
            </a:endParaRPr>
          </a:p>
          <a:p>
            <a:pPr lvl="2" indent="-342900">
              <a:buFont typeface="Arial,Sans-Serif"/>
              <a:buChar char="•"/>
            </a:pPr>
            <a:r>
              <a:rPr lang="en-US" err="1"/>
              <a:t>Réseau</a:t>
            </a:r>
            <a:endParaRPr lang="en-US">
              <a:cs typeface="Calibri" panose="020F0502020204030204"/>
            </a:endParaRPr>
          </a:p>
          <a:p>
            <a:pPr lvl="2" indent="-342900">
              <a:buFont typeface="Arial,Sans-Serif"/>
              <a:buChar char="•"/>
            </a:pPr>
            <a:r>
              <a:rPr lang="en-US" err="1"/>
              <a:t>Connectivité</a:t>
            </a:r>
            <a:r>
              <a:rPr lang="en-US"/>
              <a:t> Internet </a:t>
            </a:r>
            <a:endParaRPr lang="en-US">
              <a:cs typeface="Calibri" panose="020F0502020204030204"/>
            </a:endParaRPr>
          </a:p>
          <a:p>
            <a:pPr lvl="2" indent="-342900">
              <a:buFont typeface="Arial,Sans-Serif"/>
              <a:buChar char="•"/>
            </a:pPr>
            <a:r>
              <a:rPr lang="en-US"/>
              <a:t>Sécurité physique</a:t>
            </a:r>
            <a:endParaRPr lang="en-US">
              <a:cs typeface="Calibri" panose="020F0502020204030204"/>
            </a:endParaRPr>
          </a:p>
          <a:p>
            <a:pPr lvl="2" indent="-342900">
              <a:buFont typeface="Arial,Sans-Serif"/>
              <a:buChar char="•"/>
            </a:pPr>
            <a:r>
              <a:rPr lang="en-US"/>
              <a:t>Services </a:t>
            </a:r>
            <a:r>
              <a:rPr lang="en-US" err="1"/>
              <a:t>d'informatique</a:t>
            </a:r>
            <a:r>
              <a:rPr lang="en-US"/>
              <a:t> </a:t>
            </a:r>
            <a:r>
              <a:rPr lang="en-US" err="1"/>
              <a:t>en</a:t>
            </a:r>
            <a:r>
              <a:rPr lang="en-US"/>
              <a:t> </a:t>
            </a:r>
            <a:r>
              <a:rPr lang="en-US" err="1"/>
              <a:t>nuage</a:t>
            </a:r>
            <a:r>
              <a:rPr lang="en-US"/>
              <a:t>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121</a:t>
            </a:fld>
            <a:endParaRPr lang="en-US"/>
          </a:p>
        </p:txBody>
      </p:sp>
    </p:spTree>
    <p:extLst>
      <p:ext uri="{BB962C8B-B14F-4D97-AF65-F5344CB8AC3E}">
        <p14:creationId xmlns:p14="http://schemas.microsoft.com/office/powerpoint/2010/main" val="2742257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Pour plus </a:t>
            </a:r>
            <a:r>
              <a:rPr lang="en-US" err="1">
                <a:cs typeface="Calibri"/>
              </a:rPr>
              <a:t>d'informations</a:t>
            </a:r>
            <a:r>
              <a:rPr lang="en-US">
                <a:cs typeface="Calibri"/>
              </a:rPr>
              <a:t>, </a:t>
            </a:r>
            <a:r>
              <a:rPr lang="en-US" err="1">
                <a:cs typeface="Calibri"/>
              </a:rPr>
              <a:t>vous</a:t>
            </a:r>
            <a:r>
              <a:rPr lang="en-US">
                <a:cs typeface="Calibri"/>
              </a:rPr>
              <a:t> </a:t>
            </a:r>
            <a:r>
              <a:rPr lang="en-US" err="1">
                <a:cs typeface="Calibri"/>
              </a:rPr>
              <a:t>pouvez</a:t>
            </a:r>
            <a:r>
              <a:rPr lang="en-US">
                <a:cs typeface="Calibri"/>
              </a:rPr>
              <a:t> </a:t>
            </a:r>
            <a:r>
              <a:rPr lang="en-US" err="1">
                <a:cs typeface="Calibri"/>
              </a:rPr>
              <a:t>vous</a:t>
            </a:r>
            <a:r>
              <a:rPr lang="en-US">
                <a:cs typeface="Calibri"/>
              </a:rPr>
              <a:t> </a:t>
            </a:r>
            <a:r>
              <a:rPr lang="en-US" err="1">
                <a:cs typeface="Calibri"/>
              </a:rPr>
              <a:t>référer</a:t>
            </a:r>
            <a:r>
              <a:rPr lang="en-US">
                <a:cs typeface="Calibri"/>
              </a:rPr>
              <a:t> à la section 5 du </a:t>
            </a:r>
            <a:r>
              <a:rPr lang="en-US" err="1">
                <a:cs typeface="Calibri"/>
              </a:rPr>
              <a:t>modèle</a:t>
            </a:r>
            <a:r>
              <a:rPr lang="en-US">
                <a:cs typeface="Calibri"/>
              </a:rPr>
              <a:t> de plan de conception et de </a:t>
            </a:r>
            <a:r>
              <a:rPr lang="en-US" err="1">
                <a:cs typeface="Calibri"/>
              </a:rPr>
              <a:t>développement</a:t>
            </a:r>
            <a:r>
              <a:rPr lang="en-US">
                <a:cs typeface="Calibri"/>
              </a:rPr>
              <a:t> du CDC.</a:t>
            </a:r>
          </a:p>
        </p:txBody>
      </p:sp>
      <p:sp>
        <p:nvSpPr>
          <p:cNvPr id="4" name="Slide Number Placeholder 3"/>
          <p:cNvSpPr>
            <a:spLocks noGrp="1"/>
          </p:cNvSpPr>
          <p:nvPr>
            <p:ph type="sldNum" sz="quarter" idx="5"/>
          </p:nvPr>
        </p:nvSpPr>
        <p:spPr/>
        <p:txBody>
          <a:bodyPr/>
          <a:lstStyle/>
          <a:p>
            <a:fld id="{9849DCBC-DFCA-487B-B72A-B955BEF0A77F}" type="slidenum">
              <a:rPr lang="en-US" smtClean="0"/>
              <a:t>122</a:t>
            </a:fld>
            <a:endParaRPr lang="en-US"/>
          </a:p>
        </p:txBody>
      </p:sp>
    </p:spTree>
    <p:extLst>
      <p:ext uri="{BB962C8B-B14F-4D97-AF65-F5344CB8AC3E}">
        <p14:creationId xmlns:p14="http://schemas.microsoft.com/office/powerpoint/2010/main" val="19400555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Dans le HIS PM Toolkit Tool Pack, il y a un onglet pour </a:t>
            </a:r>
            <a:r>
              <a:rPr lang="en-US" err="1">
                <a:cs typeface="Calibri"/>
              </a:rPr>
              <a:t>maintenir</a:t>
            </a:r>
            <a:r>
              <a:rPr lang="en-US">
                <a:cs typeface="Calibri"/>
              </a:rPr>
              <a:t> un </a:t>
            </a:r>
            <a:r>
              <a:rPr lang="en-US" err="1">
                <a:cs typeface="Calibri"/>
              </a:rPr>
              <a:t>inventaire</a:t>
            </a:r>
            <a:r>
              <a:rPr lang="en-US">
                <a:cs typeface="Calibri"/>
              </a:rPr>
              <a:t> du matériel.  </a:t>
            </a:r>
            <a:r>
              <a:rPr lang="en-US" err="1">
                <a:cs typeface="Calibri"/>
              </a:rPr>
              <a:t>Cet</a:t>
            </a:r>
            <a:r>
              <a:rPr lang="en-US">
                <a:cs typeface="Calibri"/>
              </a:rPr>
              <a:t> </a:t>
            </a:r>
            <a:r>
              <a:rPr lang="en-US" err="1">
                <a:cs typeface="Calibri"/>
              </a:rPr>
              <a:t>inventaire</a:t>
            </a:r>
            <a:r>
              <a:rPr lang="en-US">
                <a:cs typeface="Calibri"/>
              </a:rPr>
              <a:t> </a:t>
            </a:r>
            <a:r>
              <a:rPr lang="en-US" err="1">
                <a:cs typeface="Calibri"/>
              </a:rPr>
              <a:t>est</a:t>
            </a:r>
            <a:r>
              <a:rPr lang="en-US">
                <a:cs typeface="Calibri"/>
              </a:rPr>
              <a:t> utile à des fins de planification et pour </a:t>
            </a:r>
            <a:r>
              <a:rPr lang="en-US" err="1">
                <a:cs typeface="Calibri"/>
              </a:rPr>
              <a:t>suivre</a:t>
            </a:r>
            <a:r>
              <a:rPr lang="en-US">
                <a:cs typeface="Calibri"/>
              </a:rPr>
              <a:t> </a:t>
            </a:r>
            <a:r>
              <a:rPr lang="en-US" err="1">
                <a:cs typeface="Calibri"/>
              </a:rPr>
              <a:t>l'évolution</a:t>
            </a:r>
            <a:r>
              <a:rPr lang="en-US">
                <a:cs typeface="Calibri"/>
              </a:rPr>
              <a:t> du matériel au fur et à </a:t>
            </a:r>
            <a:r>
              <a:rPr lang="en-US" err="1">
                <a:cs typeface="Calibri"/>
              </a:rPr>
              <a:t>mesure</a:t>
            </a:r>
            <a:r>
              <a:rPr lang="en-US">
                <a:cs typeface="Calibri"/>
              </a:rPr>
              <a:t> de son acquisition </a:t>
            </a:r>
            <a:r>
              <a:rPr lang="en-US" err="1">
                <a:cs typeface="Calibri"/>
              </a:rPr>
              <a:t>ou</a:t>
            </a:r>
            <a:r>
              <a:rPr lang="en-US">
                <a:cs typeface="Calibri"/>
              </a:rPr>
              <a:t> de son installation. </a:t>
            </a:r>
          </a:p>
        </p:txBody>
      </p:sp>
      <p:sp>
        <p:nvSpPr>
          <p:cNvPr id="4" name="Slide Number Placeholder 3"/>
          <p:cNvSpPr>
            <a:spLocks noGrp="1"/>
          </p:cNvSpPr>
          <p:nvPr>
            <p:ph type="sldNum" sz="quarter" idx="5"/>
          </p:nvPr>
        </p:nvSpPr>
        <p:spPr/>
        <p:txBody>
          <a:bodyPr/>
          <a:lstStyle/>
          <a:p>
            <a:fld id="{9849DCBC-DFCA-487B-B72A-B955BEF0A77F}" type="slidenum">
              <a:rPr lang="en-US" smtClean="0"/>
              <a:t>123</a:t>
            </a:fld>
            <a:endParaRPr lang="en-US"/>
          </a:p>
        </p:txBody>
      </p:sp>
    </p:spTree>
    <p:extLst>
      <p:ext uri="{BB962C8B-B14F-4D97-AF65-F5344CB8AC3E}">
        <p14:creationId xmlns:p14="http://schemas.microsoft.com/office/powerpoint/2010/main" val="1267612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Maintenant</a:t>
            </a:r>
            <a:r>
              <a:rPr lang="en-US"/>
              <a:t> </a:t>
            </a:r>
            <a:r>
              <a:rPr lang="en-US" err="1"/>
              <a:t>qu'il</a:t>
            </a:r>
            <a:r>
              <a:rPr lang="en-US"/>
              <a:t> </a:t>
            </a:r>
            <a:r>
              <a:rPr lang="en-US" err="1"/>
              <a:t>existe</a:t>
            </a:r>
            <a:r>
              <a:rPr lang="en-US"/>
              <a:t> des exigences bien </a:t>
            </a:r>
            <a:r>
              <a:rPr lang="en-US" err="1"/>
              <a:t>définies</a:t>
            </a:r>
            <a:r>
              <a:rPr lang="en-US"/>
              <a:t> et </a:t>
            </a:r>
            <a:r>
              <a:rPr lang="en-US" err="1"/>
              <a:t>documentées</a:t>
            </a:r>
            <a:r>
              <a:rPr lang="en-US"/>
              <a:t> qui </a:t>
            </a:r>
            <a:r>
              <a:rPr lang="en-US" err="1"/>
              <a:t>décrivent</a:t>
            </a:r>
            <a:r>
              <a:rPr lang="en-US"/>
              <a:t> </a:t>
            </a:r>
            <a:r>
              <a:rPr lang="en-US" err="1"/>
              <a:t>ce</a:t>
            </a:r>
            <a:r>
              <a:rPr lang="en-US"/>
              <a:t> que le </a:t>
            </a:r>
            <a:r>
              <a:rPr lang="en-US" err="1"/>
              <a:t>système</a:t>
            </a:r>
            <a:r>
              <a:rPr lang="en-US"/>
              <a:t> doit faire, </a:t>
            </a:r>
          </a:p>
          <a:p>
            <a:r>
              <a:rPr lang="en-US"/>
              <a:t> pendant la phase de conception, </a:t>
            </a:r>
            <a:r>
              <a:rPr lang="en-US" err="1"/>
              <a:t>l'équipe</a:t>
            </a:r>
            <a:r>
              <a:rPr lang="en-US"/>
              <a:t> de </a:t>
            </a:r>
            <a:r>
              <a:rPr lang="en-US" err="1"/>
              <a:t>développement</a:t>
            </a:r>
            <a:r>
              <a:rPr lang="en-US"/>
              <a:t> </a:t>
            </a:r>
            <a:r>
              <a:rPr lang="en-US" err="1"/>
              <a:t>conçoit</a:t>
            </a:r>
            <a:r>
              <a:rPr lang="en-US"/>
              <a:t> COMMENT le </a:t>
            </a:r>
            <a:r>
              <a:rPr lang="en-US" err="1"/>
              <a:t>système</a:t>
            </a:r>
            <a:r>
              <a:rPr lang="en-US"/>
              <a:t> sera </a:t>
            </a:r>
            <a:r>
              <a:rPr lang="en-US" err="1"/>
              <a:t>construit</a:t>
            </a:r>
            <a:r>
              <a:rPr lang="en-US"/>
              <a:t> </a:t>
            </a:r>
            <a:r>
              <a:rPr lang="en-US" err="1"/>
              <a:t>ou</a:t>
            </a:r>
            <a:r>
              <a:rPr lang="en-US"/>
              <a:t> COMMENT le </a:t>
            </a:r>
            <a:r>
              <a:rPr lang="en-US" err="1"/>
              <a:t>système</a:t>
            </a:r>
            <a:r>
              <a:rPr lang="en-US"/>
              <a:t> </a:t>
            </a:r>
            <a:r>
              <a:rPr lang="en-US" err="1"/>
              <a:t>existant</a:t>
            </a:r>
            <a:r>
              <a:rPr lang="en-US"/>
              <a:t> sera </a:t>
            </a:r>
            <a:r>
              <a:rPr lang="en-US" err="1"/>
              <a:t>adapté</a:t>
            </a:r>
            <a:r>
              <a:rPr lang="en-US"/>
              <a:t> </a:t>
            </a:r>
            <a:r>
              <a:rPr lang="en-US" err="1"/>
              <a:t>ou</a:t>
            </a:r>
            <a:r>
              <a:rPr lang="en-US"/>
              <a:t> </a:t>
            </a:r>
            <a:r>
              <a:rPr lang="en-US" err="1"/>
              <a:t>amélioré</a:t>
            </a:r>
            <a:r>
              <a:rPr lang="en-US"/>
              <a:t>.</a:t>
            </a:r>
            <a:endParaRPr lang="en-US">
              <a:cs typeface="Calibri"/>
            </a:endParaRPr>
          </a:p>
          <a:p>
            <a:r>
              <a:rPr lang="en-US">
                <a:cs typeface="Calibri"/>
              </a:rPr>
              <a:t>Technique : Conception de </a:t>
            </a:r>
            <a:r>
              <a:rPr lang="en-US" err="1">
                <a:cs typeface="Calibri"/>
              </a:rPr>
              <a:t>l'architecture</a:t>
            </a:r>
            <a:r>
              <a:rPr lang="en-US">
                <a:cs typeface="Calibri"/>
              </a:rPr>
              <a:t> du </a:t>
            </a:r>
            <a:r>
              <a:rPr lang="en-US" err="1">
                <a:cs typeface="Calibri"/>
              </a:rPr>
              <a:t>système</a:t>
            </a:r>
            <a:r>
              <a:rPr lang="en-US">
                <a:cs typeface="Calibri"/>
              </a:rPr>
              <a:t>, conception de la base de données, </a:t>
            </a:r>
          </a:p>
          <a:p>
            <a:r>
              <a:rPr lang="en-US" err="1">
                <a:cs typeface="Calibri"/>
              </a:rPr>
              <a:t>Axé</a:t>
            </a:r>
            <a:r>
              <a:rPr lang="en-US">
                <a:cs typeface="Calibri"/>
              </a:rPr>
              <a:t> sur </a:t>
            </a:r>
            <a:r>
              <a:rPr lang="en-US" err="1">
                <a:cs typeface="Calibri"/>
              </a:rPr>
              <a:t>l'utilisateur</a:t>
            </a:r>
            <a:r>
              <a:rPr lang="en-US">
                <a:cs typeface="Calibri"/>
              </a:rPr>
              <a:t> : Conception de </a:t>
            </a:r>
            <a:r>
              <a:rPr lang="en-US" err="1">
                <a:cs typeface="Calibri"/>
              </a:rPr>
              <a:t>l'interface</a:t>
            </a:r>
            <a:r>
              <a:rPr lang="en-US">
                <a:cs typeface="Calibri"/>
              </a:rPr>
              <a:t> </a:t>
            </a:r>
            <a:r>
              <a:rPr lang="en-US" err="1">
                <a:cs typeface="Calibri"/>
              </a:rPr>
              <a:t>utilisateur</a:t>
            </a:r>
            <a:r>
              <a:rPr lang="en-US">
                <a:cs typeface="Calibri"/>
              </a:rPr>
              <a:t>, conception de </a:t>
            </a:r>
            <a:r>
              <a:rPr lang="en-US" err="1">
                <a:cs typeface="Calibri"/>
              </a:rPr>
              <a:t>l'interface</a:t>
            </a:r>
            <a:r>
              <a:rPr lang="en-US">
                <a:cs typeface="Calibri"/>
              </a:rPr>
              <a:t> </a:t>
            </a:r>
            <a:r>
              <a:rPr lang="en-US" err="1">
                <a:cs typeface="Calibri"/>
              </a:rPr>
              <a:t>utilisateur</a:t>
            </a:r>
            <a:r>
              <a:rPr lang="en-US">
                <a:cs typeface="Calibri"/>
              </a:rPr>
              <a:t>. </a:t>
            </a:r>
          </a:p>
          <a:p>
            <a:endParaRPr lang="en-US">
              <a:cs typeface="Calibri"/>
            </a:endParaRPr>
          </a:p>
          <a:p>
            <a:r>
              <a:rPr lang="en-US" err="1"/>
              <a:t>Compétences</a:t>
            </a:r>
            <a:r>
              <a:rPr lang="en-US"/>
              <a:t> techniques</a:t>
            </a:r>
            <a:endParaRPr lang="en-US">
              <a:cs typeface="Calibri"/>
            </a:endParaRPr>
          </a:p>
          <a:p>
            <a:pPr marL="171450" indent="-171450">
              <a:buFont typeface="Arial,Sans-Serif"/>
              <a:buChar char="•"/>
            </a:pPr>
            <a:r>
              <a:rPr lang="en-US" b="1"/>
              <a:t>Analyse et conception de </a:t>
            </a:r>
            <a:r>
              <a:rPr lang="en-US" b="1" err="1"/>
              <a:t>systèmes</a:t>
            </a:r>
            <a:r>
              <a:rPr lang="en-US" b="1"/>
              <a:t> </a:t>
            </a:r>
            <a:r>
              <a:rPr lang="en-US"/>
              <a:t>: </a:t>
            </a:r>
            <a:r>
              <a:rPr lang="en-US" err="1"/>
              <a:t>Compréhension</a:t>
            </a:r>
            <a:r>
              <a:rPr lang="en-US"/>
              <a:t> du </a:t>
            </a:r>
            <a:r>
              <a:rPr lang="en-US" err="1"/>
              <a:t>fonctionnement</a:t>
            </a:r>
            <a:r>
              <a:rPr lang="en-US"/>
              <a:t> des </a:t>
            </a:r>
            <a:r>
              <a:rPr lang="en-US" err="1"/>
              <a:t>systèmes</a:t>
            </a:r>
            <a:r>
              <a:rPr lang="en-US"/>
              <a:t> et </a:t>
            </a:r>
            <a:r>
              <a:rPr lang="en-US" err="1"/>
              <a:t>capacité</a:t>
            </a:r>
            <a:r>
              <a:rPr lang="en-US"/>
              <a:t> à </a:t>
            </a:r>
            <a:r>
              <a:rPr lang="en-US" err="1"/>
              <a:t>concevoir</a:t>
            </a:r>
            <a:r>
              <a:rPr lang="en-US"/>
              <a:t> des solutions </a:t>
            </a:r>
            <a:r>
              <a:rPr lang="en-US" err="1"/>
              <a:t>répondant</a:t>
            </a:r>
            <a:r>
              <a:rPr lang="en-US"/>
              <a:t> aux </a:t>
            </a:r>
            <a:r>
              <a:rPr lang="en-US" err="1"/>
              <a:t>besoins</a:t>
            </a:r>
            <a:r>
              <a:rPr lang="en-US"/>
              <a:t> de </a:t>
            </a:r>
            <a:r>
              <a:rPr lang="en-US" err="1"/>
              <a:t>l'entreprise</a:t>
            </a:r>
            <a:r>
              <a:rPr lang="en-US"/>
              <a:t>.</a:t>
            </a:r>
            <a:endParaRPr lang="en-US">
              <a:cs typeface="Calibri"/>
            </a:endParaRPr>
          </a:p>
          <a:p>
            <a:pPr marL="171450" indent="-171450">
              <a:buFont typeface="Arial,Sans-Serif"/>
              <a:buChar char="•"/>
            </a:pPr>
            <a:r>
              <a:rPr lang="en-US" b="1"/>
              <a:t>Analyse et </a:t>
            </a:r>
            <a:r>
              <a:rPr lang="en-US" b="1" err="1"/>
              <a:t>modélisation</a:t>
            </a:r>
            <a:r>
              <a:rPr lang="en-US" b="1"/>
              <a:t> des données </a:t>
            </a:r>
            <a:r>
              <a:rPr lang="en-US"/>
              <a:t>: </a:t>
            </a:r>
            <a:r>
              <a:rPr lang="en-US" err="1"/>
              <a:t>Maîtrise</a:t>
            </a:r>
            <a:r>
              <a:rPr lang="en-US"/>
              <a:t> de </a:t>
            </a:r>
            <a:r>
              <a:rPr lang="en-US" err="1"/>
              <a:t>l'analyse</a:t>
            </a:r>
            <a:r>
              <a:rPr lang="en-US"/>
              <a:t> des données pour prendre des </a:t>
            </a:r>
            <a:r>
              <a:rPr lang="en-US" err="1"/>
              <a:t>décisions</a:t>
            </a:r>
            <a:r>
              <a:rPr lang="en-US"/>
              <a:t> </a:t>
            </a:r>
            <a:r>
              <a:rPr lang="en-US" err="1"/>
              <a:t>éclairées</a:t>
            </a:r>
            <a:r>
              <a:rPr lang="en-US"/>
              <a:t> et </a:t>
            </a:r>
            <a:r>
              <a:rPr lang="en-US" err="1"/>
              <a:t>créer</a:t>
            </a:r>
            <a:r>
              <a:rPr lang="en-US"/>
              <a:t> des </a:t>
            </a:r>
            <a:r>
              <a:rPr lang="en-US" err="1"/>
              <a:t>modèles</a:t>
            </a:r>
            <a:r>
              <a:rPr lang="en-US"/>
              <a:t> de données pour </a:t>
            </a:r>
            <a:r>
              <a:rPr lang="en-US" err="1"/>
              <a:t>soutenir</a:t>
            </a:r>
            <a:r>
              <a:rPr lang="en-US"/>
              <a:t> les processus </a:t>
            </a:r>
            <a:r>
              <a:rPr lang="en-US" err="1"/>
              <a:t>d'entreprise</a:t>
            </a:r>
            <a:r>
              <a:rPr lang="en-US"/>
              <a:t>.</a:t>
            </a:r>
            <a:endParaRPr lang="en-US">
              <a:cs typeface="Calibri"/>
            </a:endParaRPr>
          </a:p>
          <a:p>
            <a:pPr marL="171450" indent="-171450">
              <a:buFont typeface="Arial,Sans-Serif"/>
              <a:buChar char="•"/>
            </a:pPr>
            <a:r>
              <a:rPr lang="en-US" b="1" err="1"/>
              <a:t>Compétences</a:t>
            </a:r>
            <a:r>
              <a:rPr lang="en-US" b="1"/>
              <a:t> techniques </a:t>
            </a:r>
            <a:r>
              <a:rPr lang="en-US"/>
              <a:t>: </a:t>
            </a:r>
            <a:r>
              <a:rPr lang="en-US" err="1"/>
              <a:t>Familiarité</a:t>
            </a:r>
            <a:r>
              <a:rPr lang="en-US"/>
              <a:t> avec les </a:t>
            </a:r>
            <a:r>
              <a:rPr lang="en-US" err="1"/>
              <a:t>logiciels</a:t>
            </a:r>
            <a:r>
              <a:rPr lang="en-US"/>
              <a:t>, </a:t>
            </a:r>
            <a:r>
              <a:rPr lang="en-US" err="1"/>
              <a:t>outils</a:t>
            </a:r>
            <a:r>
              <a:rPr lang="en-US"/>
              <a:t> et technologies </a:t>
            </a:r>
            <a:r>
              <a:rPr lang="en-US" err="1"/>
              <a:t>pertinents</a:t>
            </a:r>
            <a:r>
              <a:rPr lang="en-US"/>
              <a:t>, </a:t>
            </a:r>
            <a:r>
              <a:rPr lang="en-US" err="1"/>
              <a:t>tels</a:t>
            </a:r>
            <a:r>
              <a:rPr lang="en-US"/>
              <a:t> que les bases de données, les </a:t>
            </a:r>
            <a:r>
              <a:rPr lang="en-US" err="1"/>
              <a:t>systèmes</a:t>
            </a:r>
            <a:r>
              <a:rPr lang="en-US"/>
              <a:t> ERP et les </a:t>
            </a:r>
            <a:r>
              <a:rPr lang="en-US" err="1"/>
              <a:t>outils</a:t>
            </a:r>
            <a:r>
              <a:rPr lang="en-US"/>
              <a:t> de </a:t>
            </a:r>
            <a:r>
              <a:rPr lang="en-US" err="1"/>
              <a:t>veille</a:t>
            </a:r>
            <a:r>
              <a:rPr lang="en-US"/>
              <a:t> </a:t>
            </a:r>
            <a:r>
              <a:rPr lang="en-US" err="1"/>
              <a:t>stratégique</a:t>
            </a:r>
            <a:r>
              <a:rPr lang="en-US"/>
              <a:t>.</a:t>
            </a:r>
            <a:endParaRPr lang="en-US">
              <a:cs typeface="Calibri"/>
            </a:endParaRPr>
          </a:p>
          <a:p>
            <a:pPr marL="171450" indent="-171450">
              <a:buFont typeface="Arial,Sans-Serif"/>
              <a:buChar char="•"/>
            </a:pPr>
            <a:r>
              <a:rPr lang="en-US" b="1"/>
              <a:t>Exigences </a:t>
            </a:r>
            <a:r>
              <a:rPr lang="en-US"/>
              <a:t>: </a:t>
            </a:r>
            <a:r>
              <a:rPr lang="en-US" err="1"/>
              <a:t>Capacité</a:t>
            </a:r>
            <a:r>
              <a:rPr lang="en-US"/>
              <a:t> à </a:t>
            </a:r>
            <a:r>
              <a:rPr lang="en-US" err="1"/>
              <a:t>rassembler</a:t>
            </a:r>
            <a:r>
              <a:rPr lang="en-US"/>
              <a:t>, documenter et </a:t>
            </a:r>
            <a:r>
              <a:rPr lang="en-US" err="1"/>
              <a:t>gérer</a:t>
            </a:r>
            <a:r>
              <a:rPr lang="en-US"/>
              <a:t> </a:t>
            </a:r>
            <a:r>
              <a:rPr lang="en-US" err="1"/>
              <a:t>efficacement</a:t>
            </a:r>
            <a:r>
              <a:rPr lang="en-US"/>
              <a:t> les exigences.</a:t>
            </a:r>
          </a:p>
        </p:txBody>
      </p:sp>
      <p:sp>
        <p:nvSpPr>
          <p:cNvPr id="4" name="Slide Number Placeholder 3"/>
          <p:cNvSpPr>
            <a:spLocks noGrp="1"/>
          </p:cNvSpPr>
          <p:nvPr>
            <p:ph type="sldNum" sz="quarter" idx="5"/>
          </p:nvPr>
        </p:nvSpPr>
        <p:spPr/>
        <p:txBody>
          <a:bodyPr/>
          <a:lstStyle/>
          <a:p>
            <a:fld id="{9849DCBC-DFCA-487B-B72A-B955BEF0A77F}" type="slidenum">
              <a:rPr lang="en-US" smtClean="0"/>
              <a:t>126</a:t>
            </a:fld>
            <a:endParaRPr lang="en-US"/>
          </a:p>
        </p:txBody>
      </p:sp>
    </p:spTree>
    <p:extLst>
      <p:ext uri="{BB962C8B-B14F-4D97-AF65-F5344CB8AC3E}">
        <p14:creationId xmlns:p14="http://schemas.microsoft.com/office/powerpoint/2010/main" val="1787447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 </a:t>
            </a:r>
            <a:r>
              <a:rPr lang="en-US" err="1"/>
              <a:t>utilisant</a:t>
            </a:r>
            <a:r>
              <a:rPr lang="en-US"/>
              <a:t> les exigences et les </a:t>
            </a:r>
            <a:r>
              <a:rPr lang="en-US" err="1"/>
              <a:t>spécifications</a:t>
            </a:r>
            <a:r>
              <a:rPr lang="en-US"/>
              <a:t> du </a:t>
            </a:r>
            <a:r>
              <a:rPr lang="en-US" err="1"/>
              <a:t>système</a:t>
            </a:r>
            <a:r>
              <a:rPr lang="en-US"/>
              <a:t> </a:t>
            </a:r>
            <a:r>
              <a:rPr lang="en-US" err="1"/>
              <a:t>créées</a:t>
            </a:r>
            <a:r>
              <a:rPr lang="en-US"/>
              <a:t> au </a:t>
            </a:r>
            <a:r>
              <a:rPr lang="en-US" err="1"/>
              <a:t>cours</a:t>
            </a:r>
            <a:r>
              <a:rPr lang="en-US"/>
              <a:t> de la phase </a:t>
            </a:r>
            <a:r>
              <a:rPr lang="en-US" err="1"/>
              <a:t>d'analyse</a:t>
            </a:r>
            <a:r>
              <a:rPr lang="en-US"/>
              <a:t> et de conception, la phase de </a:t>
            </a:r>
            <a:r>
              <a:rPr lang="en-US" err="1"/>
              <a:t>développement</a:t>
            </a:r>
            <a:r>
              <a:rPr lang="en-US"/>
              <a:t> commence </a:t>
            </a:r>
            <a:r>
              <a:rPr lang="en-US" err="1"/>
              <a:t>alors</a:t>
            </a:r>
            <a:r>
              <a:rPr lang="en-US"/>
              <a:t>. </a:t>
            </a:r>
          </a:p>
          <a:p>
            <a:endParaRPr lang="en-US"/>
          </a:p>
          <a:p>
            <a:r>
              <a:rPr lang="en-US"/>
              <a:t>En pratique, le </a:t>
            </a:r>
            <a:r>
              <a:rPr lang="en-US" err="1"/>
              <a:t>développement</a:t>
            </a:r>
            <a:r>
              <a:rPr lang="en-US"/>
              <a:t> et les tests </a:t>
            </a:r>
            <a:r>
              <a:rPr lang="en-US" err="1"/>
              <a:t>vont</a:t>
            </a:r>
            <a:r>
              <a:rPr lang="en-US"/>
              <a:t> de pair, </a:t>
            </a:r>
            <a:r>
              <a:rPr lang="en-US" err="1"/>
              <a:t>même</a:t>
            </a:r>
            <a:r>
              <a:rPr lang="en-US"/>
              <a:t> </a:t>
            </a:r>
            <a:r>
              <a:rPr lang="en-US" err="1"/>
              <a:t>si</a:t>
            </a:r>
            <a:r>
              <a:rPr lang="en-US"/>
              <a:t> nous </a:t>
            </a:r>
            <a:r>
              <a:rPr lang="en-US" err="1"/>
              <a:t>en</a:t>
            </a:r>
            <a:r>
              <a:rPr lang="en-US"/>
              <a:t> </a:t>
            </a:r>
            <a:r>
              <a:rPr lang="en-US" err="1"/>
              <a:t>apprendrons</a:t>
            </a:r>
            <a:r>
              <a:rPr lang="en-US"/>
              <a:t> </a:t>
            </a:r>
            <a:r>
              <a:rPr lang="en-US" err="1"/>
              <a:t>davantage</a:t>
            </a:r>
            <a:r>
              <a:rPr lang="en-US"/>
              <a:t> sur les tests dans le prochain module de </a:t>
            </a:r>
            <a:r>
              <a:rPr lang="en-US" err="1"/>
              <a:t>cours</a:t>
            </a:r>
            <a:r>
              <a:rPr lang="en-US"/>
              <a:t>. </a:t>
            </a:r>
            <a:endParaRPr lang="en-US">
              <a:cs typeface="Calibri"/>
            </a:endParaRPr>
          </a:p>
          <a:p>
            <a:endParaRPr lang="en-US"/>
          </a:p>
          <a:p>
            <a:r>
              <a:rPr lang="en-US"/>
              <a:t>Dans </a:t>
            </a:r>
            <a:r>
              <a:rPr lang="en-US" err="1"/>
              <a:t>une</a:t>
            </a:r>
            <a:r>
              <a:rPr lang="en-US"/>
              <a:t> </a:t>
            </a:r>
            <a:r>
              <a:rPr lang="en-US" err="1"/>
              <a:t>approche</a:t>
            </a:r>
            <a:r>
              <a:rPr lang="en-US"/>
              <a:t> </a:t>
            </a:r>
            <a:r>
              <a:rPr lang="en-US" err="1"/>
              <a:t>mixte</a:t>
            </a:r>
            <a:r>
              <a:rPr lang="en-US"/>
              <a:t> "waterfall-agile", </a:t>
            </a:r>
            <a:r>
              <a:rPr lang="en-US" err="1"/>
              <a:t>une</a:t>
            </a:r>
            <a:r>
              <a:rPr lang="en-US"/>
              <a:t> </a:t>
            </a:r>
            <a:r>
              <a:rPr lang="en-US" err="1"/>
              <a:t>fois</a:t>
            </a:r>
            <a:r>
              <a:rPr lang="en-US"/>
              <a:t> que les exigences </a:t>
            </a:r>
            <a:r>
              <a:rPr lang="en-US" err="1"/>
              <a:t>ont</a:t>
            </a:r>
            <a:r>
              <a:rPr lang="en-US"/>
              <a:t> </a:t>
            </a:r>
            <a:r>
              <a:rPr lang="en-US" err="1"/>
              <a:t>été</a:t>
            </a:r>
            <a:r>
              <a:rPr lang="en-US"/>
              <a:t> </a:t>
            </a:r>
            <a:r>
              <a:rPr lang="en-US" err="1"/>
              <a:t>approuvées</a:t>
            </a:r>
            <a:r>
              <a:rPr lang="en-US"/>
              <a:t> </a:t>
            </a:r>
            <a:r>
              <a:rPr lang="en-US" err="1"/>
              <a:t>par</a:t>
            </a:r>
            <a:r>
              <a:rPr lang="en-US"/>
              <a:t> la </a:t>
            </a:r>
            <a:r>
              <a:rPr lang="en-US" err="1"/>
              <a:t>partie</a:t>
            </a:r>
            <a:r>
              <a:rPr lang="en-US"/>
              <a:t> </a:t>
            </a:r>
            <a:r>
              <a:rPr lang="en-US" err="1"/>
              <a:t>prenante</a:t>
            </a:r>
            <a:r>
              <a:rPr lang="en-US"/>
              <a:t> </a:t>
            </a:r>
            <a:r>
              <a:rPr lang="en-US" err="1"/>
              <a:t>autorisée</a:t>
            </a:r>
            <a:r>
              <a:rPr lang="en-US"/>
              <a:t> (</a:t>
            </a:r>
            <a:r>
              <a:rPr lang="en-US" err="1"/>
              <a:t>généralement</a:t>
            </a:r>
            <a:r>
              <a:rPr lang="en-US"/>
              <a:t> un </a:t>
            </a:r>
            <a:r>
              <a:rPr lang="en-US" err="1"/>
              <a:t>représentant</a:t>
            </a:r>
            <a:r>
              <a:rPr lang="en-US"/>
              <a:t> du </a:t>
            </a:r>
            <a:r>
              <a:rPr lang="en-US" err="1"/>
              <a:t>ministère</a:t>
            </a:r>
            <a:r>
              <a:rPr lang="en-US"/>
              <a:t> de la </a:t>
            </a:r>
            <a:r>
              <a:rPr lang="en-US" err="1"/>
              <a:t>santé</a:t>
            </a:r>
            <a:r>
              <a:rPr lang="en-US"/>
              <a:t>), le processus de </a:t>
            </a:r>
            <a:r>
              <a:rPr lang="en-US" err="1"/>
              <a:t>développement</a:t>
            </a:r>
            <a:r>
              <a:rPr lang="en-US"/>
              <a:t> commence et les équipes de </a:t>
            </a:r>
            <a:r>
              <a:rPr lang="en-US" err="1"/>
              <a:t>développement</a:t>
            </a:r>
            <a:r>
              <a:rPr lang="en-US"/>
              <a:t> </a:t>
            </a:r>
            <a:r>
              <a:rPr lang="en-US" err="1"/>
              <a:t>utilisent</a:t>
            </a:r>
            <a:r>
              <a:rPr lang="en-US"/>
              <a:t> </a:t>
            </a:r>
            <a:r>
              <a:rPr lang="en-US" err="1"/>
              <a:t>une</a:t>
            </a:r>
            <a:r>
              <a:rPr lang="en-US"/>
              <a:t> </a:t>
            </a:r>
            <a:r>
              <a:rPr lang="en-US" err="1"/>
              <a:t>approche</a:t>
            </a:r>
            <a:r>
              <a:rPr lang="en-US"/>
              <a:t> agile qui passe par </a:t>
            </a:r>
            <a:r>
              <a:rPr lang="en-US" err="1"/>
              <a:t>plusieurs</a:t>
            </a:r>
            <a:r>
              <a:rPr lang="en-US"/>
              <a:t> </a:t>
            </a:r>
            <a:r>
              <a:rPr lang="en-US" err="1"/>
              <a:t>itérations</a:t>
            </a:r>
            <a:r>
              <a:rPr lang="en-US"/>
              <a:t> de </a:t>
            </a:r>
            <a:r>
              <a:rPr lang="en-US" err="1"/>
              <a:t>développement</a:t>
            </a:r>
            <a:r>
              <a:rPr lang="en-US"/>
              <a:t>, de test et de retour </a:t>
            </a:r>
            <a:r>
              <a:rPr lang="en-US" err="1"/>
              <a:t>d'information</a:t>
            </a:r>
            <a:r>
              <a:rPr lang="en-US"/>
              <a:t> de la part de </a:t>
            </a:r>
            <a:r>
              <a:rPr lang="en-US" err="1"/>
              <a:t>l'utilisateur</a:t>
            </a:r>
            <a:r>
              <a:rPr lang="en-US"/>
              <a:t>. </a:t>
            </a:r>
            <a:endParaRPr lang="en-US">
              <a:cs typeface="Calibri"/>
            </a:endParaRPr>
          </a:p>
          <a:p>
            <a:r>
              <a:rPr lang="en-US">
                <a:cs typeface="Calibri"/>
              </a:rPr>
              <a:t>Pour </a:t>
            </a:r>
            <a:r>
              <a:rPr lang="en-US" err="1">
                <a:cs typeface="Calibri"/>
              </a:rPr>
              <a:t>chaque</a:t>
            </a:r>
            <a:r>
              <a:rPr lang="en-US">
                <a:cs typeface="Calibri"/>
              </a:rPr>
              <a:t> </a:t>
            </a:r>
            <a:r>
              <a:rPr lang="en-US" err="1">
                <a:cs typeface="Calibri"/>
              </a:rPr>
              <a:t>itération</a:t>
            </a:r>
            <a:r>
              <a:rPr lang="en-US">
                <a:cs typeface="Calibri"/>
              </a:rPr>
              <a:t>, </a:t>
            </a:r>
            <a:r>
              <a:rPr lang="en-US" err="1">
                <a:cs typeface="Calibri"/>
              </a:rPr>
              <a:t>l'équipe</a:t>
            </a:r>
            <a:r>
              <a:rPr lang="en-US">
                <a:cs typeface="Calibri"/>
              </a:rPr>
              <a:t> de </a:t>
            </a:r>
            <a:r>
              <a:rPr lang="en-US" err="1">
                <a:cs typeface="Calibri"/>
              </a:rPr>
              <a:t>développement</a:t>
            </a:r>
            <a:r>
              <a:rPr lang="en-US">
                <a:cs typeface="Calibri"/>
              </a:rPr>
              <a:t> </a:t>
            </a:r>
            <a:r>
              <a:rPr lang="en-US" err="1">
                <a:cs typeface="Calibri"/>
              </a:rPr>
              <a:t>écrit</a:t>
            </a:r>
            <a:r>
              <a:rPr lang="en-US">
                <a:cs typeface="Calibri"/>
              </a:rPr>
              <a:t> et teste le code, </a:t>
            </a:r>
            <a:r>
              <a:rPr lang="en-US" err="1">
                <a:cs typeface="Calibri"/>
              </a:rPr>
              <a:t>puis</a:t>
            </a:r>
            <a:r>
              <a:rPr lang="en-US">
                <a:cs typeface="Calibri"/>
              </a:rPr>
              <a:t> </a:t>
            </a:r>
            <a:r>
              <a:rPr lang="en-US" err="1">
                <a:cs typeface="Calibri"/>
              </a:rPr>
              <a:t>présente</a:t>
            </a:r>
            <a:r>
              <a:rPr lang="en-US">
                <a:cs typeface="Calibri"/>
              </a:rPr>
              <a:t> </a:t>
            </a:r>
            <a:r>
              <a:rPr lang="en-US" err="1">
                <a:cs typeface="Calibri"/>
              </a:rPr>
              <a:t>ce</a:t>
            </a:r>
            <a:r>
              <a:rPr lang="en-US">
                <a:cs typeface="Calibri"/>
              </a:rPr>
              <a:t> qui </a:t>
            </a:r>
            <a:r>
              <a:rPr lang="en-US" err="1">
                <a:cs typeface="Calibri"/>
              </a:rPr>
              <a:t>est</a:t>
            </a:r>
            <a:r>
              <a:rPr lang="en-US">
                <a:cs typeface="Calibri"/>
              </a:rPr>
              <a:t> prêt aux </a:t>
            </a:r>
            <a:r>
              <a:rPr lang="en-US" err="1">
                <a:cs typeface="Calibri"/>
              </a:rPr>
              <a:t>représentants</a:t>
            </a:r>
            <a:r>
              <a:rPr lang="en-US">
                <a:cs typeface="Calibri"/>
              </a:rPr>
              <a:t> des </a:t>
            </a:r>
            <a:r>
              <a:rPr lang="en-US" err="1">
                <a:cs typeface="Calibri"/>
              </a:rPr>
              <a:t>utilisateurs</a:t>
            </a:r>
            <a:r>
              <a:rPr lang="en-US">
                <a:cs typeface="Calibri"/>
              </a:rPr>
              <a:t> </a:t>
            </a:r>
            <a:r>
              <a:rPr lang="en-US" err="1">
                <a:cs typeface="Calibri"/>
              </a:rPr>
              <a:t>sélectionnés</a:t>
            </a:r>
            <a:r>
              <a:rPr lang="en-US">
                <a:cs typeface="Calibri"/>
              </a:rPr>
              <a:t>, qui </a:t>
            </a:r>
            <a:r>
              <a:rPr lang="en-US" err="1">
                <a:cs typeface="Calibri"/>
              </a:rPr>
              <a:t>fournissent</a:t>
            </a:r>
            <a:r>
              <a:rPr lang="en-US">
                <a:cs typeface="Calibri"/>
              </a:rPr>
              <a:t> un retour </a:t>
            </a:r>
            <a:r>
              <a:rPr lang="en-US" err="1">
                <a:cs typeface="Calibri"/>
              </a:rPr>
              <a:t>d'information</a:t>
            </a:r>
            <a:r>
              <a:rPr lang="en-US">
                <a:cs typeface="Calibri"/>
              </a:rPr>
              <a:t> - </a:t>
            </a:r>
            <a:r>
              <a:rPr lang="en-US" err="1">
                <a:cs typeface="Calibri"/>
              </a:rPr>
              <a:t>soit</a:t>
            </a:r>
            <a:r>
              <a:rPr lang="en-US">
                <a:cs typeface="Calibri"/>
              </a:rPr>
              <a:t> par le </a:t>
            </a:r>
            <a:r>
              <a:rPr lang="en-US" err="1">
                <a:cs typeface="Calibri"/>
              </a:rPr>
              <a:t>biais</a:t>
            </a:r>
            <a:r>
              <a:rPr lang="en-US">
                <a:cs typeface="Calibri"/>
              </a:rPr>
              <a:t> de tests, </a:t>
            </a:r>
            <a:r>
              <a:rPr lang="en-US" err="1">
                <a:cs typeface="Calibri"/>
              </a:rPr>
              <a:t>soit</a:t>
            </a:r>
            <a:r>
              <a:rPr lang="en-US">
                <a:cs typeface="Calibri"/>
              </a:rPr>
              <a:t> </a:t>
            </a:r>
            <a:r>
              <a:rPr lang="en-US" err="1">
                <a:cs typeface="Calibri"/>
              </a:rPr>
              <a:t>en</a:t>
            </a:r>
            <a:r>
              <a:rPr lang="en-US">
                <a:cs typeface="Calibri"/>
              </a:rPr>
              <a:t> </a:t>
            </a:r>
            <a:r>
              <a:rPr lang="en-US" err="1">
                <a:cs typeface="Calibri"/>
              </a:rPr>
              <a:t>réponse</a:t>
            </a:r>
            <a:r>
              <a:rPr lang="en-US">
                <a:cs typeface="Calibri"/>
              </a:rPr>
              <a:t> à la </a:t>
            </a:r>
            <a:r>
              <a:rPr lang="en-US" err="1">
                <a:cs typeface="Calibri"/>
              </a:rPr>
              <a:t>démonstration</a:t>
            </a:r>
            <a:r>
              <a:rPr lang="en-US">
                <a:cs typeface="Calibri"/>
              </a:rPr>
              <a:t>.  Ce retour </a:t>
            </a:r>
            <a:r>
              <a:rPr lang="en-US" err="1">
                <a:cs typeface="Calibri"/>
              </a:rPr>
              <a:t>d'information</a:t>
            </a:r>
            <a:r>
              <a:rPr lang="en-US">
                <a:cs typeface="Calibri"/>
              </a:rPr>
              <a:t> </a:t>
            </a:r>
            <a:r>
              <a:rPr lang="en-US" err="1">
                <a:cs typeface="Calibri"/>
              </a:rPr>
              <a:t>est</a:t>
            </a:r>
            <a:r>
              <a:rPr lang="en-US">
                <a:cs typeface="Calibri"/>
              </a:rPr>
              <a:t> ensuite </a:t>
            </a:r>
            <a:r>
              <a:rPr lang="en-US" err="1">
                <a:cs typeface="Calibri"/>
              </a:rPr>
              <a:t>intégré</a:t>
            </a:r>
            <a:r>
              <a:rPr lang="en-US">
                <a:cs typeface="Calibri"/>
              </a:rPr>
              <a:t> dans le cycle de </a:t>
            </a:r>
            <a:r>
              <a:rPr lang="en-US" err="1">
                <a:cs typeface="Calibri"/>
              </a:rPr>
              <a:t>développement</a:t>
            </a:r>
            <a:r>
              <a:rPr lang="en-US">
                <a:cs typeface="Calibri"/>
              </a:rPr>
              <a:t> </a:t>
            </a:r>
            <a:r>
              <a:rPr lang="en-US" err="1">
                <a:cs typeface="Calibri"/>
              </a:rPr>
              <a:t>suivant</a:t>
            </a:r>
            <a:r>
              <a:rPr lang="en-US">
                <a:cs typeface="Calibri"/>
              </a:rPr>
              <a:t>, </a:t>
            </a:r>
            <a:r>
              <a:rPr lang="en-US" err="1">
                <a:cs typeface="Calibri"/>
              </a:rPr>
              <a:t>ce</a:t>
            </a:r>
            <a:r>
              <a:rPr lang="en-US">
                <a:cs typeface="Calibri"/>
              </a:rPr>
              <a:t> qui </a:t>
            </a:r>
            <a:r>
              <a:rPr lang="en-US" err="1">
                <a:cs typeface="Calibri"/>
              </a:rPr>
              <a:t>permet</a:t>
            </a:r>
            <a:r>
              <a:rPr lang="en-US">
                <a:cs typeface="Calibri"/>
              </a:rPr>
              <a:t> de </a:t>
            </a:r>
            <a:r>
              <a:rPr lang="en-US" err="1">
                <a:cs typeface="Calibri"/>
              </a:rPr>
              <a:t>s'assurer</a:t>
            </a:r>
            <a:r>
              <a:rPr lang="en-US">
                <a:cs typeface="Calibri"/>
              </a:rPr>
              <a:t> que tout </a:t>
            </a:r>
            <a:r>
              <a:rPr lang="en-US" err="1">
                <a:cs typeface="Calibri"/>
              </a:rPr>
              <a:t>problème</a:t>
            </a:r>
            <a:r>
              <a:rPr lang="en-US">
                <a:cs typeface="Calibri"/>
              </a:rPr>
              <a:t> </a:t>
            </a:r>
            <a:r>
              <a:rPr lang="en-US" err="1">
                <a:cs typeface="Calibri"/>
              </a:rPr>
              <a:t>potentiel</a:t>
            </a:r>
            <a:r>
              <a:rPr lang="en-US">
                <a:cs typeface="Calibri"/>
              </a:rPr>
              <a:t> </a:t>
            </a:r>
            <a:r>
              <a:rPr lang="en-US" err="1">
                <a:cs typeface="Calibri"/>
              </a:rPr>
              <a:t>est</a:t>
            </a:r>
            <a:r>
              <a:rPr lang="en-US">
                <a:cs typeface="Calibri"/>
              </a:rPr>
              <a:t> </a:t>
            </a:r>
            <a:r>
              <a:rPr lang="en-US" err="1">
                <a:cs typeface="Calibri"/>
              </a:rPr>
              <a:t>détecté</a:t>
            </a:r>
            <a:r>
              <a:rPr lang="en-US">
                <a:cs typeface="Calibri"/>
              </a:rPr>
              <a:t> </a:t>
            </a:r>
            <a:r>
              <a:rPr lang="en-US" err="1">
                <a:cs typeface="Calibri"/>
              </a:rPr>
              <a:t>dès</a:t>
            </a:r>
            <a:r>
              <a:rPr lang="en-US">
                <a:cs typeface="Calibri"/>
              </a:rPr>
              <a:t> que possible et </a:t>
            </a:r>
            <a:r>
              <a:rPr lang="en-US" err="1">
                <a:cs typeface="Calibri"/>
              </a:rPr>
              <a:t>qu'il</a:t>
            </a:r>
            <a:r>
              <a:rPr lang="en-US">
                <a:cs typeface="Calibri"/>
              </a:rPr>
              <a:t> </a:t>
            </a:r>
            <a:r>
              <a:rPr lang="en-US" err="1">
                <a:cs typeface="Calibri"/>
              </a:rPr>
              <a:t>est</a:t>
            </a:r>
            <a:r>
              <a:rPr lang="en-US">
                <a:cs typeface="Calibri"/>
              </a:rPr>
              <a:t> encore temps </a:t>
            </a:r>
            <a:r>
              <a:rPr lang="en-US" err="1">
                <a:cs typeface="Calibri"/>
              </a:rPr>
              <a:t>d'apporter</a:t>
            </a:r>
            <a:r>
              <a:rPr lang="en-US">
                <a:cs typeface="Calibri"/>
              </a:rPr>
              <a:t> des corrections </a:t>
            </a:r>
            <a:r>
              <a:rPr lang="en-US" err="1">
                <a:cs typeface="Calibri"/>
              </a:rPr>
              <a:t>facilement</a:t>
            </a:r>
            <a:r>
              <a:rPr lang="en-US">
                <a:cs typeface="Calibri"/>
              </a:rPr>
              <a:t>. </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127</a:t>
            </a:fld>
            <a:endParaRPr lang="en-US"/>
          </a:p>
        </p:txBody>
      </p:sp>
    </p:spTree>
    <p:extLst>
      <p:ext uri="{BB962C8B-B14F-4D97-AF65-F5344CB8AC3E}">
        <p14:creationId xmlns:p14="http://schemas.microsoft.com/office/powerpoint/2010/main" val="766807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Wingdings,Sans-Serif"/>
              <a:buChar char="q"/>
            </a:pPr>
            <a:r>
              <a:rPr lang="en-US"/>
              <a:t>● Ensemble </a:t>
            </a:r>
            <a:r>
              <a:rPr lang="en-US" err="1"/>
              <a:t>d'exigences</a:t>
            </a:r>
            <a:r>
              <a:rPr lang="en-US"/>
              <a:t> </a:t>
            </a:r>
            <a:r>
              <a:rPr lang="en-US" err="1"/>
              <a:t>clairement</a:t>
            </a:r>
            <a:r>
              <a:rPr lang="en-US"/>
              <a:t> </a:t>
            </a:r>
            <a:r>
              <a:rPr lang="en-US" err="1"/>
              <a:t>documenté</a:t>
            </a:r>
            <a:r>
              <a:rPr lang="en-US"/>
              <a:t> et </a:t>
            </a:r>
            <a:r>
              <a:rPr lang="en-US" err="1"/>
              <a:t>approuvé</a:t>
            </a:r>
            <a:r>
              <a:rPr lang="en-US"/>
              <a:t> qui </a:t>
            </a:r>
            <a:r>
              <a:rPr lang="en-US" err="1"/>
              <a:t>comprend</a:t>
            </a:r>
            <a:r>
              <a:rPr lang="en-US"/>
              <a:t> les exigences des parties </a:t>
            </a:r>
            <a:r>
              <a:rPr lang="en-US" err="1"/>
              <a:t>prenantes</a:t>
            </a:r>
            <a:r>
              <a:rPr lang="en-US"/>
              <a:t>, </a:t>
            </a:r>
            <a:r>
              <a:rPr lang="en-US" err="1"/>
              <a:t>fonctionnelles</a:t>
            </a:r>
            <a:r>
              <a:rPr lang="en-US"/>
              <a:t>, non </a:t>
            </a:r>
            <a:r>
              <a:rPr lang="en-US" err="1"/>
              <a:t>fonctionnelles</a:t>
            </a:r>
            <a:r>
              <a:rPr lang="en-US"/>
              <a:t> et </a:t>
            </a:r>
            <a:r>
              <a:rPr lang="en-US" err="1"/>
              <a:t>informationnelles</a:t>
            </a:r>
            <a:r>
              <a:rPr lang="en-US"/>
              <a:t>.</a:t>
            </a:r>
          </a:p>
          <a:p>
            <a:pPr marL="171450" indent="-171450">
              <a:lnSpc>
                <a:spcPct val="90000"/>
              </a:lnSpc>
              <a:spcBef>
                <a:spcPts val="1000"/>
              </a:spcBef>
              <a:buFont typeface="Wingdings,Sans-Serif"/>
              <a:buChar char="q"/>
            </a:pPr>
            <a:r>
              <a:rPr lang="en-US" err="1"/>
              <a:t>Créer</a:t>
            </a:r>
            <a:r>
              <a:rPr lang="en-US"/>
              <a:t> un </a:t>
            </a:r>
            <a:r>
              <a:rPr lang="en-US" err="1"/>
              <a:t>cas</a:t>
            </a:r>
            <a:r>
              <a:rPr lang="en-US"/>
              <a:t> </a:t>
            </a:r>
            <a:r>
              <a:rPr lang="en-US" err="1"/>
              <a:t>d'utilisation</a:t>
            </a:r>
            <a:r>
              <a:rPr lang="en-US"/>
              <a:t> </a:t>
            </a:r>
            <a:r>
              <a:rPr lang="en-US" err="1"/>
              <a:t>ou</a:t>
            </a:r>
            <a:r>
              <a:rPr lang="en-US"/>
              <a:t> </a:t>
            </a:r>
            <a:r>
              <a:rPr lang="en-US" err="1"/>
              <a:t>une</a:t>
            </a:r>
            <a:r>
              <a:rPr lang="en-US"/>
              <a:t> </a:t>
            </a:r>
            <a:r>
              <a:rPr lang="en-US" err="1"/>
              <a:t>série</a:t>
            </a:r>
            <a:r>
              <a:rPr lang="en-US"/>
              <a:t> de </a:t>
            </a:r>
            <a:r>
              <a:rPr lang="en-US" err="1"/>
              <a:t>cas</a:t>
            </a:r>
            <a:r>
              <a:rPr lang="en-US"/>
              <a:t> </a:t>
            </a:r>
            <a:r>
              <a:rPr lang="en-US" err="1"/>
              <a:t>d'utilisation</a:t>
            </a:r>
            <a:r>
              <a:rPr lang="en-US"/>
              <a:t> qui </a:t>
            </a:r>
            <a:r>
              <a:rPr lang="en-US" err="1"/>
              <a:t>permettent</a:t>
            </a:r>
            <a:r>
              <a:rPr lang="en-US"/>
              <a:t> de </a:t>
            </a:r>
            <a:r>
              <a:rPr lang="en-US" err="1"/>
              <a:t>valider</a:t>
            </a:r>
            <a:r>
              <a:rPr lang="en-US"/>
              <a:t> les exigences du </a:t>
            </a:r>
            <a:r>
              <a:rPr lang="en-US" err="1"/>
              <a:t>logiciel</a:t>
            </a:r>
            <a:r>
              <a:rPr lang="en-US"/>
              <a:t> et de tester le nouveau </a:t>
            </a:r>
            <a:r>
              <a:rPr lang="en-US" err="1"/>
              <a:t>logiciel</a:t>
            </a:r>
            <a:r>
              <a:rPr lang="en-US"/>
              <a:t>.</a:t>
            </a:r>
          </a:p>
          <a:p>
            <a:pPr marL="171450" indent="-171450">
              <a:lnSpc>
                <a:spcPct val="90000"/>
              </a:lnSpc>
              <a:spcBef>
                <a:spcPts val="1000"/>
              </a:spcBef>
              <a:buFont typeface="Wingdings,Sans-Serif"/>
              <a:buChar char="q"/>
            </a:pPr>
            <a:r>
              <a:rPr lang="en-US"/>
              <a:t>● </a:t>
            </a:r>
            <a:r>
              <a:rPr lang="en-US" err="1"/>
              <a:t>Développer</a:t>
            </a:r>
            <a:r>
              <a:rPr lang="en-US"/>
              <a:t> et </a:t>
            </a:r>
            <a:r>
              <a:rPr lang="en-US" err="1"/>
              <a:t>valider</a:t>
            </a:r>
            <a:r>
              <a:rPr lang="en-US"/>
              <a:t> un ensemble de </a:t>
            </a:r>
            <a:r>
              <a:rPr lang="en-US" err="1"/>
              <a:t>modèles</a:t>
            </a:r>
            <a:r>
              <a:rPr lang="en-US"/>
              <a:t> </a:t>
            </a:r>
            <a:r>
              <a:rPr lang="en-US" err="1"/>
              <a:t>documentés</a:t>
            </a:r>
            <a:r>
              <a:rPr lang="en-US"/>
              <a:t> de processus métier </a:t>
            </a:r>
            <a:r>
              <a:rPr lang="en-US" err="1"/>
              <a:t>ou</a:t>
            </a:r>
            <a:r>
              <a:rPr lang="en-US"/>
              <a:t> de flux de travail qui </a:t>
            </a:r>
            <a:r>
              <a:rPr lang="en-US" err="1"/>
              <a:t>aident</a:t>
            </a:r>
            <a:r>
              <a:rPr lang="en-US"/>
              <a:t> à </a:t>
            </a:r>
            <a:r>
              <a:rPr lang="en-US" err="1"/>
              <a:t>extraire</a:t>
            </a:r>
            <a:r>
              <a:rPr lang="en-US"/>
              <a:t> les exigences et à </a:t>
            </a:r>
            <a:r>
              <a:rPr lang="en-US" err="1"/>
              <a:t>communiquer</a:t>
            </a:r>
            <a:r>
              <a:rPr lang="en-US"/>
              <a:t> les processus aux parties </a:t>
            </a:r>
            <a:r>
              <a:rPr lang="en-US" err="1"/>
              <a:t>prenantes</a:t>
            </a:r>
            <a:r>
              <a:rPr lang="en-US"/>
              <a:t> : </a:t>
            </a:r>
            <a:r>
              <a:rPr lang="en-US" err="1"/>
              <a:t>ces</a:t>
            </a:r>
            <a:r>
              <a:rPr lang="en-US"/>
              <a:t> </a:t>
            </a:r>
            <a:r>
              <a:rPr lang="en-US" err="1"/>
              <a:t>modèles</a:t>
            </a:r>
            <a:r>
              <a:rPr lang="en-US"/>
              <a:t> </a:t>
            </a:r>
            <a:r>
              <a:rPr lang="en-US" err="1"/>
              <a:t>sont</a:t>
            </a:r>
            <a:r>
              <a:rPr lang="en-US"/>
              <a:t> </a:t>
            </a:r>
            <a:r>
              <a:rPr lang="en-US" err="1"/>
              <a:t>particulièrement</a:t>
            </a:r>
            <a:r>
              <a:rPr lang="en-US"/>
              <a:t>...</a:t>
            </a:r>
          </a:p>
          <a:p>
            <a:pPr marL="171450" indent="-171450">
              <a:lnSpc>
                <a:spcPct val="90000"/>
              </a:lnSpc>
              <a:spcBef>
                <a:spcPts val="1000"/>
              </a:spcBef>
              <a:buFont typeface="Wingdings,Sans-Serif"/>
              <a:buChar char="q"/>
            </a:pPr>
            <a:r>
              <a:rPr lang="en-US"/>
              <a:t>utile pour les </a:t>
            </a:r>
            <a:r>
              <a:rPr lang="en-US" err="1"/>
              <a:t>développeurs</a:t>
            </a:r>
            <a:r>
              <a:rPr lang="en-US"/>
              <a:t> et les </a:t>
            </a:r>
            <a:r>
              <a:rPr lang="en-US" err="1"/>
              <a:t>concepteurs</a:t>
            </a:r>
            <a:r>
              <a:rPr lang="en-US"/>
              <a:t> UX.</a:t>
            </a:r>
          </a:p>
          <a:p>
            <a:pPr marL="171450" indent="-171450">
              <a:lnSpc>
                <a:spcPct val="90000"/>
              </a:lnSpc>
              <a:spcBef>
                <a:spcPts val="1000"/>
              </a:spcBef>
              <a:buFont typeface="Wingdings,Sans-Serif"/>
              <a:buChar char="q"/>
            </a:pPr>
            <a:r>
              <a:rPr lang="en-US"/>
              <a:t>● </a:t>
            </a:r>
            <a:r>
              <a:rPr lang="en-US" err="1"/>
              <a:t>S'assurer</a:t>
            </a:r>
            <a:r>
              <a:rPr lang="en-US"/>
              <a:t> que </a:t>
            </a:r>
            <a:r>
              <a:rPr lang="en-US" err="1"/>
              <a:t>l'équipe</a:t>
            </a:r>
            <a:r>
              <a:rPr lang="en-US"/>
              <a:t> a pris </a:t>
            </a:r>
            <a:r>
              <a:rPr lang="en-US" err="1"/>
              <a:t>en</a:t>
            </a:r>
            <a:r>
              <a:rPr lang="en-US"/>
              <a:t> </a:t>
            </a:r>
            <a:r>
              <a:rPr lang="en-US" err="1"/>
              <a:t>compte</a:t>
            </a:r>
            <a:r>
              <a:rPr lang="en-US"/>
              <a:t> les </a:t>
            </a:r>
            <a:r>
              <a:rPr lang="en-US" err="1"/>
              <a:t>caractéristiques</a:t>
            </a:r>
            <a:r>
              <a:rPr lang="en-US"/>
              <a:t> </a:t>
            </a:r>
            <a:r>
              <a:rPr lang="en-US" err="1"/>
              <a:t>ou</a:t>
            </a:r>
            <a:r>
              <a:rPr lang="en-US"/>
              <a:t> les </a:t>
            </a:r>
            <a:r>
              <a:rPr lang="en-US" err="1"/>
              <a:t>besoins</a:t>
            </a:r>
            <a:r>
              <a:rPr lang="en-US"/>
              <a:t> </a:t>
            </a:r>
            <a:r>
              <a:rPr lang="en-US" err="1"/>
              <a:t>suivants</a:t>
            </a:r>
            <a:r>
              <a:rPr lang="en-US"/>
              <a:t> dans les exigences, le </a:t>
            </a:r>
            <a:r>
              <a:rPr lang="en-US" err="1"/>
              <a:t>cas</a:t>
            </a:r>
            <a:r>
              <a:rPr lang="en-US"/>
              <a:t> </a:t>
            </a:r>
            <a:r>
              <a:rPr lang="en-US" err="1"/>
              <a:t>échéant</a:t>
            </a:r>
            <a:r>
              <a:rPr lang="en-US"/>
              <a:t> : </a:t>
            </a:r>
            <a:r>
              <a:rPr lang="en-US" err="1"/>
              <a:t>Authentification</a:t>
            </a:r>
            <a:r>
              <a:rPr lang="en-US"/>
              <a:t> et </a:t>
            </a:r>
            <a:r>
              <a:rPr lang="en-US" err="1"/>
              <a:t>autorisation</a:t>
            </a:r>
            <a:r>
              <a:rPr lang="en-US"/>
              <a:t>, </a:t>
            </a:r>
            <a:r>
              <a:rPr lang="en-US" err="1"/>
              <a:t>Convivialité</a:t>
            </a:r>
            <a:r>
              <a:rPr lang="en-US"/>
              <a:t>, </a:t>
            </a:r>
            <a:r>
              <a:rPr lang="en-US" err="1"/>
              <a:t>Chiffrement</a:t>
            </a:r>
            <a:r>
              <a:rPr lang="en-US"/>
              <a:t>, Audit, </a:t>
            </a:r>
            <a:r>
              <a:rPr lang="en-US" err="1"/>
              <a:t>Interopérabilité</a:t>
            </a:r>
            <a:r>
              <a:rPr lang="en-US"/>
              <a:t>,</a:t>
            </a:r>
          </a:p>
          <a:p>
            <a:pPr marL="171450" indent="-171450">
              <a:lnSpc>
                <a:spcPct val="90000"/>
              </a:lnSpc>
              <a:spcBef>
                <a:spcPts val="1000"/>
              </a:spcBef>
              <a:buFont typeface="Wingdings,Sans-Serif"/>
              <a:buChar char="q"/>
            </a:pPr>
            <a:r>
              <a:rPr lang="en-US"/>
              <a:t>Validation des données, </a:t>
            </a:r>
            <a:r>
              <a:rPr lang="en-US" err="1"/>
              <a:t>évolutivité</a:t>
            </a:r>
            <a:r>
              <a:rPr lang="en-US"/>
              <a:t>, </a:t>
            </a:r>
            <a:r>
              <a:rPr lang="en-US" err="1"/>
              <a:t>disponibilité</a:t>
            </a:r>
            <a:r>
              <a:rPr lang="en-US"/>
              <a:t>, performance, configuration, </a:t>
            </a:r>
            <a:r>
              <a:rPr lang="en-US" err="1"/>
              <a:t>sauvegardes</a:t>
            </a:r>
            <a:r>
              <a:rPr lang="en-US"/>
              <a:t>, assistance, impression, </a:t>
            </a:r>
            <a:r>
              <a:rPr lang="en-US" err="1"/>
              <a:t>contrôle</a:t>
            </a:r>
            <a:r>
              <a:rPr lang="en-US"/>
              <a:t> des </a:t>
            </a:r>
            <a:r>
              <a:rPr lang="en-US" err="1"/>
              <a:t>doublons</a:t>
            </a:r>
            <a:r>
              <a:rPr lang="en-US"/>
              <a:t>, migration des données</a:t>
            </a:r>
          </a:p>
          <a:p>
            <a:pPr marL="171450" indent="-171450">
              <a:lnSpc>
                <a:spcPct val="90000"/>
              </a:lnSpc>
              <a:spcBef>
                <a:spcPts val="1000"/>
              </a:spcBef>
              <a:buFont typeface="Wingdings,Sans-Serif"/>
              <a:buChar char="q"/>
            </a:pPr>
            <a:r>
              <a:rPr lang="en-US"/>
              <a:t>● </a:t>
            </a:r>
            <a:r>
              <a:rPr lang="en-US" err="1"/>
              <a:t>S'assurer</a:t>
            </a:r>
            <a:r>
              <a:rPr lang="en-US"/>
              <a:t> que les exigences </a:t>
            </a:r>
            <a:r>
              <a:rPr lang="en-US" err="1"/>
              <a:t>en</a:t>
            </a:r>
            <a:r>
              <a:rPr lang="en-US"/>
              <a:t> matière de </a:t>
            </a:r>
            <a:r>
              <a:rPr lang="en-US" err="1"/>
              <a:t>sécurité</a:t>
            </a:r>
            <a:r>
              <a:rPr lang="en-US"/>
              <a:t> des </a:t>
            </a:r>
            <a:r>
              <a:rPr lang="en-US" err="1"/>
              <a:t>logiciels</a:t>
            </a:r>
            <a:r>
              <a:rPr lang="en-US"/>
              <a:t>, du matériel et de </a:t>
            </a:r>
            <a:r>
              <a:rPr lang="en-US" err="1"/>
              <a:t>l'infrastructure</a:t>
            </a:r>
            <a:r>
              <a:rPr lang="en-US"/>
              <a:t> </a:t>
            </a:r>
            <a:r>
              <a:rPr lang="en-US" err="1"/>
              <a:t>ont</a:t>
            </a:r>
            <a:r>
              <a:rPr lang="en-US"/>
              <a:t> </a:t>
            </a:r>
            <a:r>
              <a:rPr lang="en-US" err="1"/>
              <a:t>été</a:t>
            </a:r>
            <a:r>
              <a:rPr lang="en-US"/>
              <a:t> </a:t>
            </a:r>
            <a:r>
              <a:rPr lang="en-US" err="1"/>
              <a:t>prises</a:t>
            </a:r>
            <a:r>
              <a:rPr lang="en-US"/>
              <a:t> </a:t>
            </a:r>
            <a:r>
              <a:rPr lang="en-US" err="1"/>
              <a:t>en</a:t>
            </a:r>
            <a:r>
              <a:rPr lang="en-US"/>
              <a:t> </a:t>
            </a:r>
            <a:r>
              <a:rPr lang="en-US" err="1"/>
              <a:t>compte</a:t>
            </a:r>
            <a:r>
              <a:rPr lang="en-US"/>
              <a:t> dans le cadre de la conception.</a:t>
            </a:r>
          </a:p>
          <a:p>
            <a:pPr marL="171450" indent="-171450">
              <a:lnSpc>
                <a:spcPct val="90000"/>
              </a:lnSpc>
              <a:spcBef>
                <a:spcPts val="1000"/>
              </a:spcBef>
              <a:buFont typeface="Wingdings,Sans-Serif"/>
              <a:buChar char="q"/>
            </a:pPr>
            <a:r>
              <a:rPr lang="en-US"/>
              <a:t>● </a:t>
            </a:r>
            <a:r>
              <a:rPr lang="en-US" err="1"/>
              <a:t>Élaborer</a:t>
            </a:r>
            <a:r>
              <a:rPr lang="en-US"/>
              <a:t> </a:t>
            </a:r>
            <a:r>
              <a:rPr lang="en-US" err="1"/>
              <a:t>une</a:t>
            </a:r>
            <a:r>
              <a:rPr lang="en-US"/>
              <a:t> conception technique de haut </a:t>
            </a:r>
            <a:r>
              <a:rPr lang="en-US" err="1"/>
              <a:t>niveau</a:t>
            </a:r>
            <a:r>
              <a:rPr lang="en-US"/>
              <a:t> </a:t>
            </a:r>
            <a:r>
              <a:rPr lang="en-US" err="1"/>
              <a:t>documentée</a:t>
            </a:r>
            <a:r>
              <a:rPr lang="en-US"/>
              <a:t> qui </a:t>
            </a:r>
            <a:r>
              <a:rPr lang="en-US" err="1"/>
              <a:t>décrit</a:t>
            </a:r>
            <a:r>
              <a:rPr lang="en-US"/>
              <a:t> la solution technique </a:t>
            </a:r>
            <a:r>
              <a:rPr lang="en-US" err="1"/>
              <a:t>proposée</a:t>
            </a:r>
            <a:r>
              <a:rPr lang="en-US"/>
              <a:t>. Cette conception </a:t>
            </a:r>
            <a:r>
              <a:rPr lang="en-US" err="1"/>
              <a:t>comprend</a:t>
            </a:r>
            <a:r>
              <a:rPr lang="en-US"/>
              <a:t> </a:t>
            </a:r>
            <a:r>
              <a:rPr lang="en-US" err="1"/>
              <a:t>généralement</a:t>
            </a:r>
            <a:r>
              <a:rPr lang="en-US"/>
              <a:t> un </a:t>
            </a:r>
            <a:r>
              <a:rPr lang="en-US" err="1"/>
              <a:t>diagramme</a:t>
            </a:r>
            <a:r>
              <a:rPr lang="en-US"/>
              <a:t> et </a:t>
            </a:r>
            <a:r>
              <a:rPr lang="en-US" err="1"/>
              <a:t>une</a:t>
            </a:r>
            <a:r>
              <a:rPr lang="en-US"/>
              <a:t> description.</a:t>
            </a:r>
          </a:p>
          <a:p>
            <a:pPr marL="171450" indent="-171450">
              <a:lnSpc>
                <a:spcPct val="90000"/>
              </a:lnSpc>
              <a:spcBef>
                <a:spcPts val="1000"/>
              </a:spcBef>
              <a:buFont typeface="Wingdings,Sans-Serif"/>
              <a:buChar char="q"/>
            </a:pPr>
            <a:r>
              <a:rPr lang="en-US"/>
              <a:t>● </a:t>
            </a:r>
            <a:r>
              <a:rPr lang="en-US" err="1"/>
              <a:t>Élaborer</a:t>
            </a:r>
            <a:r>
              <a:rPr lang="en-US"/>
              <a:t> </a:t>
            </a:r>
            <a:r>
              <a:rPr lang="en-US" err="1"/>
              <a:t>une</a:t>
            </a:r>
            <a:r>
              <a:rPr lang="en-US"/>
              <a:t> </a:t>
            </a:r>
            <a:r>
              <a:rPr lang="en-US" err="1"/>
              <a:t>spécification</a:t>
            </a:r>
            <a:r>
              <a:rPr lang="en-US"/>
              <a:t> technique qui </a:t>
            </a:r>
            <a:r>
              <a:rPr lang="en-US" err="1"/>
              <a:t>décrit</a:t>
            </a:r>
            <a:r>
              <a:rPr lang="en-US"/>
              <a:t> la manière </a:t>
            </a:r>
            <a:r>
              <a:rPr lang="en-US" err="1"/>
              <a:t>dont</a:t>
            </a:r>
            <a:r>
              <a:rPr lang="en-US"/>
              <a:t> les exigences </a:t>
            </a:r>
            <a:r>
              <a:rPr lang="en-US" err="1"/>
              <a:t>seront</a:t>
            </a:r>
            <a:r>
              <a:rPr lang="en-US"/>
              <a:t> </a:t>
            </a:r>
            <a:r>
              <a:rPr lang="en-US" err="1"/>
              <a:t>traduites</a:t>
            </a:r>
            <a:r>
              <a:rPr lang="en-US"/>
              <a:t> </a:t>
            </a:r>
            <a:r>
              <a:rPr lang="en-US" err="1"/>
              <a:t>en</a:t>
            </a:r>
            <a:r>
              <a:rPr lang="en-US"/>
              <a:t> </a:t>
            </a:r>
            <a:r>
              <a:rPr lang="en-US" err="1"/>
              <a:t>éléments</a:t>
            </a:r>
            <a:r>
              <a:rPr lang="en-US"/>
              <a:t> techniques du travail.</a:t>
            </a:r>
          </a:p>
          <a:p>
            <a:pPr marL="171450" indent="-171450">
              <a:lnSpc>
                <a:spcPct val="90000"/>
              </a:lnSpc>
              <a:spcBef>
                <a:spcPts val="1000"/>
              </a:spcBef>
              <a:buFont typeface="Wingdings,Sans-Serif"/>
              <a:buChar char="q"/>
            </a:pPr>
            <a:r>
              <a:rPr lang="en-US"/>
              <a:t>● Si </a:t>
            </a:r>
            <a:r>
              <a:rPr lang="en-US" err="1"/>
              <a:t>l'utilisation</a:t>
            </a:r>
            <a:r>
              <a:rPr lang="en-US"/>
              <a:t> de </a:t>
            </a:r>
            <a:r>
              <a:rPr lang="en-US" err="1"/>
              <a:t>différents</a:t>
            </a:r>
            <a:r>
              <a:rPr lang="en-US"/>
              <a:t> </a:t>
            </a:r>
            <a:r>
              <a:rPr lang="en-US" err="1"/>
              <a:t>outils</a:t>
            </a:r>
            <a:r>
              <a:rPr lang="en-US"/>
              <a:t> </a:t>
            </a:r>
            <a:r>
              <a:rPr lang="en-US" err="1"/>
              <a:t>logiciels</a:t>
            </a:r>
            <a:r>
              <a:rPr lang="en-US"/>
              <a:t> </a:t>
            </a:r>
            <a:r>
              <a:rPr lang="en-US" err="1"/>
              <a:t>est</a:t>
            </a:r>
            <a:r>
              <a:rPr lang="en-US"/>
              <a:t> </a:t>
            </a:r>
            <a:r>
              <a:rPr lang="en-US" err="1"/>
              <a:t>envisagée</a:t>
            </a:r>
            <a:r>
              <a:rPr lang="en-US"/>
              <a:t>, </a:t>
            </a:r>
            <a:r>
              <a:rPr lang="en-US" err="1"/>
              <a:t>élaborez</a:t>
            </a:r>
            <a:r>
              <a:rPr lang="en-US"/>
              <a:t> </a:t>
            </a:r>
            <a:r>
              <a:rPr lang="en-US" err="1"/>
              <a:t>une</a:t>
            </a:r>
            <a:r>
              <a:rPr lang="en-US"/>
              <a:t> </a:t>
            </a:r>
            <a:r>
              <a:rPr lang="en-US" err="1"/>
              <a:t>matrice</a:t>
            </a:r>
            <a:r>
              <a:rPr lang="en-US"/>
              <a:t> </a:t>
            </a:r>
            <a:r>
              <a:rPr lang="en-US" err="1"/>
              <a:t>d'évaluation</a:t>
            </a:r>
            <a:r>
              <a:rPr lang="en-US"/>
              <a:t> des </a:t>
            </a:r>
            <a:r>
              <a:rPr lang="en-US" err="1"/>
              <a:t>logiciels</a:t>
            </a:r>
            <a:r>
              <a:rPr lang="en-US"/>
              <a:t> / </a:t>
            </a:r>
            <a:r>
              <a:rPr lang="en-US" err="1"/>
              <a:t>une</a:t>
            </a:r>
            <a:r>
              <a:rPr lang="en-US"/>
              <a:t> </a:t>
            </a:r>
            <a:r>
              <a:rPr lang="en-US" err="1"/>
              <a:t>liste</a:t>
            </a:r>
            <a:r>
              <a:rPr lang="en-US"/>
              <a:t> de </a:t>
            </a:r>
            <a:r>
              <a:rPr lang="en-US" err="1"/>
              <a:t>contrôle</a:t>
            </a:r>
            <a:r>
              <a:rPr lang="en-US"/>
              <a:t> </a:t>
            </a:r>
            <a:r>
              <a:rPr lang="en-US" err="1"/>
              <a:t>décrivant</a:t>
            </a:r>
            <a:r>
              <a:rPr lang="en-US"/>
              <a:t> les </a:t>
            </a:r>
            <a:r>
              <a:rPr lang="en-US" err="1"/>
              <a:t>critères</a:t>
            </a:r>
            <a:r>
              <a:rPr lang="en-US"/>
              <a:t> que </a:t>
            </a:r>
            <a:r>
              <a:rPr lang="en-US" err="1"/>
              <a:t>vous</a:t>
            </a:r>
            <a:r>
              <a:rPr lang="en-US"/>
              <a:t> </a:t>
            </a:r>
            <a:r>
              <a:rPr lang="en-US" err="1"/>
              <a:t>utiliserez</a:t>
            </a:r>
            <a:r>
              <a:rPr lang="en-US"/>
              <a:t> pour </a:t>
            </a:r>
            <a:r>
              <a:rPr lang="en-US" err="1"/>
              <a:t>l'évaluation</a:t>
            </a:r>
            <a:r>
              <a:rPr lang="en-US"/>
              <a:t>.</a:t>
            </a:r>
          </a:p>
          <a:p>
            <a:pPr marL="171450" indent="-171450">
              <a:lnSpc>
                <a:spcPct val="90000"/>
              </a:lnSpc>
              <a:spcBef>
                <a:spcPts val="1000"/>
              </a:spcBef>
              <a:buFont typeface="Wingdings,Sans-Serif"/>
              <a:buChar char="q"/>
            </a:pPr>
            <a:r>
              <a:rPr lang="en-US"/>
              <a:t>● </a:t>
            </a:r>
            <a:r>
              <a:rPr lang="en-US" err="1"/>
              <a:t>Définir</a:t>
            </a:r>
            <a:r>
              <a:rPr lang="en-US"/>
              <a:t> les </a:t>
            </a:r>
            <a:r>
              <a:rPr lang="en-US" err="1"/>
              <a:t>spécifications</a:t>
            </a:r>
            <a:r>
              <a:rPr lang="en-US"/>
              <a:t> </a:t>
            </a:r>
            <a:r>
              <a:rPr lang="en-US" err="1"/>
              <a:t>matérielles</a:t>
            </a:r>
            <a:r>
              <a:rPr lang="en-US"/>
              <a:t> et les exigences </a:t>
            </a:r>
            <a:r>
              <a:rPr lang="en-US" err="1"/>
              <a:t>en</a:t>
            </a:r>
            <a:r>
              <a:rPr lang="en-US"/>
              <a:t> matière </a:t>
            </a:r>
            <a:r>
              <a:rPr lang="en-US" err="1"/>
              <a:t>d'infrastructure</a:t>
            </a:r>
            <a:r>
              <a:rPr lang="en-US"/>
              <a:t> </a:t>
            </a:r>
            <a:r>
              <a:rPr lang="en-US" err="1"/>
              <a:t>nécessaires</a:t>
            </a:r>
            <a:r>
              <a:rPr lang="en-US"/>
              <a:t> à la solution. </a:t>
            </a:r>
          </a:p>
          <a:p>
            <a:pPr marL="171450" indent="-171450">
              <a:lnSpc>
                <a:spcPct val="90000"/>
              </a:lnSpc>
              <a:spcBef>
                <a:spcPts val="1000"/>
              </a:spcBef>
              <a:buFont typeface="Wingdings,Sans-Serif"/>
              <a:buChar char="q"/>
            </a:pPr>
            <a:r>
              <a:rPr lang="en-US"/>
              <a:t>● </a:t>
            </a:r>
            <a:r>
              <a:rPr lang="en-US" err="1"/>
              <a:t>S'assurer</a:t>
            </a:r>
            <a:r>
              <a:rPr lang="en-US"/>
              <a:t> </a:t>
            </a:r>
            <a:r>
              <a:rPr lang="en-US" err="1"/>
              <a:t>qu'il</a:t>
            </a:r>
            <a:r>
              <a:rPr lang="en-US"/>
              <a:t> </a:t>
            </a:r>
            <a:r>
              <a:rPr lang="en-US" err="1"/>
              <a:t>existe</a:t>
            </a:r>
            <a:r>
              <a:rPr lang="en-US"/>
              <a:t> des </a:t>
            </a:r>
            <a:r>
              <a:rPr lang="en-US" err="1"/>
              <a:t>critères</a:t>
            </a:r>
            <a:r>
              <a:rPr lang="en-US"/>
              <a:t> </a:t>
            </a:r>
            <a:r>
              <a:rPr lang="en-US" err="1"/>
              <a:t>d'acceptation</a:t>
            </a:r>
            <a:r>
              <a:rPr lang="en-US"/>
              <a:t> de </a:t>
            </a:r>
            <a:r>
              <a:rPr lang="en-US" err="1"/>
              <a:t>l'utilisateur</a:t>
            </a:r>
            <a:r>
              <a:rPr lang="en-US"/>
              <a:t> </a:t>
            </a:r>
            <a:r>
              <a:rPr lang="en-US" err="1"/>
              <a:t>documentés</a:t>
            </a:r>
            <a:r>
              <a:rPr lang="en-US"/>
              <a:t> et que les parties </a:t>
            </a:r>
            <a:r>
              <a:rPr lang="en-US" err="1"/>
              <a:t>prenantes</a:t>
            </a:r>
            <a:r>
              <a:rPr lang="en-US"/>
              <a:t> qui </a:t>
            </a:r>
            <a:r>
              <a:rPr lang="en-US" err="1"/>
              <a:t>effectueront</a:t>
            </a:r>
            <a:r>
              <a:rPr lang="en-US"/>
              <a:t> les tests </a:t>
            </a:r>
            <a:r>
              <a:rPr lang="en-US" err="1"/>
              <a:t>d'acceptation</a:t>
            </a:r>
            <a:r>
              <a:rPr lang="en-US"/>
              <a:t> </a:t>
            </a:r>
            <a:r>
              <a:rPr lang="en-US" err="1"/>
              <a:t>ont</a:t>
            </a:r>
            <a:r>
              <a:rPr lang="en-US"/>
              <a:t> </a:t>
            </a:r>
            <a:r>
              <a:rPr lang="en-US" err="1"/>
              <a:t>été</a:t>
            </a:r>
            <a:r>
              <a:rPr lang="en-US"/>
              <a:t> </a:t>
            </a:r>
            <a:r>
              <a:rPr lang="en-US" err="1"/>
              <a:t>identifiées</a:t>
            </a:r>
            <a:r>
              <a:rPr lang="en-US"/>
              <a:t>.</a:t>
            </a:r>
          </a:p>
          <a:p>
            <a:pPr marL="171450" indent="-171450">
              <a:lnSpc>
                <a:spcPct val="90000"/>
              </a:lnSpc>
              <a:spcBef>
                <a:spcPts val="1000"/>
              </a:spcBef>
              <a:buFont typeface="Wingdings,Sans-Serif"/>
              <a:buChar char="q"/>
            </a:pPr>
            <a:r>
              <a:rPr lang="en-US"/>
              <a:t>● </a:t>
            </a:r>
            <a:r>
              <a:rPr lang="en-US" err="1"/>
              <a:t>Définir</a:t>
            </a:r>
            <a:r>
              <a:rPr lang="en-US"/>
              <a:t> un processus et des </a:t>
            </a:r>
            <a:r>
              <a:rPr lang="en-US" err="1"/>
              <a:t>normes</a:t>
            </a:r>
            <a:r>
              <a:rPr lang="en-US"/>
              <a:t> de </a:t>
            </a:r>
            <a:r>
              <a:rPr lang="en-US" err="1"/>
              <a:t>contrôle</a:t>
            </a:r>
            <a:r>
              <a:rPr lang="en-US"/>
              <a:t> de la </a:t>
            </a:r>
            <a:r>
              <a:rPr lang="en-US" err="1"/>
              <a:t>qualité</a:t>
            </a:r>
            <a:r>
              <a:rPr lang="en-US"/>
              <a:t> </a:t>
            </a:r>
            <a:r>
              <a:rPr lang="en-US" err="1"/>
              <a:t>documentés</a:t>
            </a:r>
            <a:r>
              <a:rPr lang="en-US"/>
              <a:t>.</a:t>
            </a:r>
          </a:p>
          <a:p>
            <a:pPr marL="171450" indent="-171450">
              <a:lnSpc>
                <a:spcPct val="90000"/>
              </a:lnSpc>
              <a:spcBef>
                <a:spcPts val="1000"/>
              </a:spcBef>
              <a:buFont typeface="Wingdings,Sans-Serif"/>
              <a:buChar char="q"/>
            </a:pPr>
            <a:r>
              <a:rPr lang="en-US"/>
              <a:t>● Pour la validation et </a:t>
            </a:r>
            <a:r>
              <a:rPr lang="en-US" err="1"/>
              <a:t>l'approbation</a:t>
            </a:r>
            <a:r>
              <a:rPr lang="en-US"/>
              <a:t> des exigences de conception, </a:t>
            </a:r>
            <a:r>
              <a:rPr lang="en-US" err="1"/>
              <a:t>s'assurer</a:t>
            </a:r>
            <a:r>
              <a:rPr lang="en-US"/>
              <a:t> que les </a:t>
            </a:r>
            <a:r>
              <a:rPr lang="en-US" err="1"/>
              <a:t>principales</a:t>
            </a:r>
            <a:r>
              <a:rPr lang="en-US"/>
              <a:t> parties </a:t>
            </a:r>
            <a:r>
              <a:rPr lang="en-US" err="1"/>
              <a:t>prenantes</a:t>
            </a:r>
            <a:r>
              <a:rPr lang="en-US"/>
              <a:t> </a:t>
            </a:r>
            <a:r>
              <a:rPr lang="en-US" err="1"/>
              <a:t>sont</a:t>
            </a:r>
            <a:r>
              <a:rPr lang="en-US"/>
              <a:t> </a:t>
            </a:r>
            <a:r>
              <a:rPr lang="en-US" err="1"/>
              <a:t>désireuses</a:t>
            </a:r>
            <a:r>
              <a:rPr lang="en-US"/>
              <a:t> et </a:t>
            </a:r>
            <a:r>
              <a:rPr lang="en-US" err="1"/>
              <a:t>capables</a:t>
            </a:r>
            <a:r>
              <a:rPr lang="en-US"/>
              <a:t> de </a:t>
            </a:r>
            <a:r>
              <a:rPr lang="en-US" err="1"/>
              <a:t>participer</a:t>
            </a:r>
            <a:r>
              <a:rPr lang="en-US"/>
              <a:t> au processus </a:t>
            </a:r>
            <a:r>
              <a:rPr lang="en-US" err="1"/>
              <a:t>itératif</a:t>
            </a:r>
            <a:r>
              <a:rPr lang="en-US"/>
              <a:t>, </a:t>
            </a:r>
            <a:r>
              <a:rPr lang="en-US" err="1"/>
              <a:t>ce</a:t>
            </a:r>
            <a:r>
              <a:rPr lang="en-US"/>
              <a:t> qui </a:t>
            </a:r>
            <a:r>
              <a:rPr lang="en-US" err="1"/>
              <a:t>est</a:t>
            </a:r>
            <a:r>
              <a:rPr lang="en-US"/>
              <a:t> </a:t>
            </a:r>
            <a:r>
              <a:rPr lang="en-US" err="1"/>
              <a:t>particulièrement</a:t>
            </a:r>
            <a:r>
              <a:rPr lang="en-US"/>
              <a:t> important pour les </a:t>
            </a:r>
            <a:r>
              <a:rPr lang="en-US" err="1"/>
              <a:t>produits</a:t>
            </a:r>
            <a:r>
              <a:rPr lang="en-US"/>
              <a:t> </a:t>
            </a:r>
            <a:r>
              <a:rPr lang="en-US" err="1"/>
              <a:t>finis</a:t>
            </a:r>
            <a:r>
              <a:rPr lang="en-US"/>
              <a:t>.</a:t>
            </a:r>
          </a:p>
          <a:p>
            <a:pPr marL="171450" indent="-171450">
              <a:lnSpc>
                <a:spcPct val="90000"/>
              </a:lnSpc>
              <a:spcBef>
                <a:spcPts val="1000"/>
              </a:spcBef>
              <a:buFont typeface="Wingdings,Sans-Serif"/>
              <a:buChar char="q"/>
            </a:pPr>
            <a:r>
              <a:rPr lang="en-US"/>
              <a:t>les </a:t>
            </a:r>
            <a:r>
              <a:rPr lang="en-US" err="1"/>
              <a:t>utilisateurs</a:t>
            </a:r>
            <a:r>
              <a:rPr lang="en-US"/>
              <a:t> des </a:t>
            </a:r>
            <a:r>
              <a:rPr lang="en-US" err="1"/>
              <a:t>résultats</a:t>
            </a:r>
            <a:r>
              <a:rPr lang="en-US"/>
              <a:t> du </a:t>
            </a:r>
            <a:r>
              <a:rPr lang="en-US" err="1"/>
              <a:t>projet</a:t>
            </a:r>
            <a:endParaRPr lang="en-US"/>
          </a:p>
          <a:p>
            <a:pPr marL="171450" indent="-171450">
              <a:lnSpc>
                <a:spcPct val="90000"/>
              </a:lnSpc>
              <a:spcBef>
                <a:spcPts val="1000"/>
              </a:spcBef>
              <a:buFont typeface="Wingdings,Sans-Serif"/>
              <a:buChar char="q"/>
            </a:pPr>
            <a:r>
              <a:rPr lang="en-US"/>
              <a:t>● Veiller à </a:t>
            </a:r>
            <a:r>
              <a:rPr lang="en-US" err="1"/>
              <a:t>ce</a:t>
            </a:r>
            <a:r>
              <a:rPr lang="en-US"/>
              <a:t> que les exigences de conception du </a:t>
            </a:r>
            <a:r>
              <a:rPr lang="en-US" err="1"/>
              <a:t>projet</a:t>
            </a:r>
            <a:r>
              <a:rPr lang="en-US"/>
              <a:t> </a:t>
            </a:r>
            <a:r>
              <a:rPr lang="en-US" err="1"/>
              <a:t>soient</a:t>
            </a:r>
            <a:r>
              <a:rPr lang="en-US"/>
              <a:t> </a:t>
            </a:r>
            <a:r>
              <a:rPr lang="en-US" err="1"/>
              <a:t>examinées</a:t>
            </a:r>
            <a:r>
              <a:rPr lang="en-US"/>
              <a:t> et </a:t>
            </a:r>
            <a:r>
              <a:rPr lang="en-US" err="1"/>
              <a:t>approuvées</a:t>
            </a:r>
            <a:r>
              <a:rPr lang="en-US"/>
              <a:t> par le conseil de </a:t>
            </a:r>
            <a:r>
              <a:rPr lang="en-US" err="1"/>
              <a:t>gouvernance</a:t>
            </a:r>
            <a:r>
              <a:rPr lang="en-US"/>
              <a:t> du </a:t>
            </a:r>
            <a:r>
              <a:rPr lang="en-US" err="1"/>
              <a:t>projet</a:t>
            </a:r>
            <a:r>
              <a:rPr lang="en-US"/>
              <a:t> </a:t>
            </a:r>
            <a:r>
              <a:rPr lang="en-US" err="1"/>
              <a:t>avant</a:t>
            </a:r>
            <a:r>
              <a:rPr lang="en-US"/>
              <a:t> le début du </a:t>
            </a:r>
            <a:r>
              <a:rPr lang="en-US" err="1"/>
              <a:t>développement</a:t>
            </a:r>
            <a:r>
              <a:rPr lang="en-US"/>
              <a:t>.</a:t>
            </a: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128</a:t>
            </a:fld>
            <a:endParaRPr lang="en-US"/>
          </a:p>
        </p:txBody>
      </p:sp>
    </p:spTree>
    <p:extLst>
      <p:ext uri="{BB962C8B-B14F-4D97-AF65-F5344CB8AC3E}">
        <p14:creationId xmlns:p14="http://schemas.microsoft.com/office/powerpoint/2010/main" val="23626777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132</a:t>
            </a:fld>
            <a:endParaRPr lang="en-US"/>
          </a:p>
        </p:txBody>
      </p:sp>
    </p:spTree>
    <p:extLst>
      <p:ext uri="{BB962C8B-B14F-4D97-AF65-F5344CB8AC3E}">
        <p14:creationId xmlns:p14="http://schemas.microsoft.com/office/powerpoint/2010/main" val="10337748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L'assurance</a:t>
            </a:r>
            <a:r>
              <a:rPr lang="en-US"/>
              <a:t> </a:t>
            </a:r>
            <a:r>
              <a:rPr lang="en-US" err="1"/>
              <a:t>qualité</a:t>
            </a:r>
            <a:r>
              <a:rPr lang="en-US"/>
              <a:t> (AQ) et les tests </a:t>
            </a:r>
            <a:r>
              <a:rPr lang="en-US" err="1"/>
              <a:t>sont</a:t>
            </a:r>
            <a:r>
              <a:rPr lang="en-US"/>
              <a:t> </a:t>
            </a:r>
            <a:r>
              <a:rPr lang="en-US" err="1"/>
              <a:t>tous</a:t>
            </a:r>
            <a:r>
              <a:rPr lang="en-US"/>
              <a:t> deux des </a:t>
            </a:r>
            <a:r>
              <a:rPr lang="en-US" err="1"/>
              <a:t>éléments</a:t>
            </a:r>
            <a:r>
              <a:rPr lang="en-US"/>
              <a:t> </a:t>
            </a:r>
            <a:r>
              <a:rPr lang="en-US" err="1"/>
              <a:t>cruciaux</a:t>
            </a:r>
            <a:r>
              <a:rPr lang="en-US"/>
              <a:t> du processus de </a:t>
            </a:r>
            <a:r>
              <a:rPr lang="en-US" err="1"/>
              <a:t>développement</a:t>
            </a:r>
            <a:r>
              <a:rPr lang="en-US"/>
              <a:t> de </a:t>
            </a:r>
            <a:r>
              <a:rPr lang="en-US" err="1"/>
              <a:t>logiciels</a:t>
            </a:r>
            <a:r>
              <a:rPr lang="en-US"/>
              <a:t>, </a:t>
            </a:r>
            <a:r>
              <a:rPr lang="en-US" err="1"/>
              <a:t>mais</a:t>
            </a:r>
            <a:r>
              <a:rPr lang="en-US"/>
              <a:t> </a:t>
            </a:r>
            <a:r>
              <a:rPr lang="en-US" err="1"/>
              <a:t>ils</a:t>
            </a:r>
            <a:r>
              <a:rPr lang="en-US"/>
              <a:t> ne </a:t>
            </a:r>
            <a:r>
              <a:rPr lang="en-US" err="1"/>
              <a:t>sont</a:t>
            </a:r>
            <a:r>
              <a:rPr lang="en-US"/>
              <a:t> pas </a:t>
            </a:r>
            <a:r>
              <a:rPr lang="en-US" err="1"/>
              <a:t>identiques</a:t>
            </a:r>
            <a:r>
              <a:rPr lang="en-US"/>
              <a:t>.</a:t>
            </a:r>
          </a:p>
          <a:p>
            <a:r>
              <a:rPr lang="en-US"/>
              <a:t> </a:t>
            </a:r>
            <a:r>
              <a:rPr lang="en-US" err="1"/>
              <a:t>Voici</a:t>
            </a:r>
            <a:r>
              <a:rPr lang="en-US"/>
              <a:t> </a:t>
            </a:r>
            <a:r>
              <a:rPr lang="en-US" err="1"/>
              <a:t>une</a:t>
            </a:r>
            <a:r>
              <a:rPr lang="en-US"/>
              <a:t> </a:t>
            </a:r>
            <a:r>
              <a:rPr lang="en-US" err="1"/>
              <a:t>comparaison</a:t>
            </a:r>
            <a:r>
              <a:rPr lang="en-US"/>
              <a:t> :</a:t>
            </a:r>
            <a:endParaRPr lang="en-US">
              <a:cs typeface="Calibri"/>
            </a:endParaRPr>
          </a:p>
          <a:p>
            <a:pPr marL="285750" indent="-285750">
              <a:buFont typeface="Arial"/>
              <a:buChar char="•"/>
            </a:pPr>
            <a:r>
              <a:rPr lang="en-US"/>
              <a:t>Assurance </a:t>
            </a:r>
            <a:r>
              <a:rPr lang="en-US" err="1"/>
              <a:t>qualité</a:t>
            </a:r>
            <a:r>
              <a:rPr lang="en-US"/>
              <a:t> (AQ) : </a:t>
            </a:r>
            <a:r>
              <a:rPr lang="en-US" err="1"/>
              <a:t>L'assurance</a:t>
            </a:r>
            <a:r>
              <a:rPr lang="en-US"/>
              <a:t> </a:t>
            </a:r>
            <a:r>
              <a:rPr lang="en-US" err="1"/>
              <a:t>qualité</a:t>
            </a:r>
            <a:r>
              <a:rPr lang="en-US"/>
              <a:t> </a:t>
            </a:r>
            <a:r>
              <a:rPr lang="en-US" err="1"/>
              <a:t>est</a:t>
            </a:r>
            <a:r>
              <a:rPr lang="en-US"/>
              <a:t> un processus </a:t>
            </a:r>
            <a:r>
              <a:rPr lang="en-US" err="1"/>
              <a:t>proactif</a:t>
            </a:r>
            <a:r>
              <a:rPr lang="en-US"/>
              <a:t> qui commence </a:t>
            </a:r>
            <a:r>
              <a:rPr lang="en-US" err="1"/>
              <a:t>dès</a:t>
            </a:r>
            <a:r>
              <a:rPr lang="en-US"/>
              <a:t> le début d'un </a:t>
            </a:r>
            <a:r>
              <a:rPr lang="en-US" err="1"/>
              <a:t>projet</a:t>
            </a:r>
            <a:r>
              <a:rPr lang="en-US"/>
              <a:t>. Elle </a:t>
            </a:r>
            <a:r>
              <a:rPr lang="en-US" err="1"/>
              <a:t>implique</a:t>
            </a:r>
            <a:r>
              <a:rPr lang="en-US"/>
              <a:t> </a:t>
            </a:r>
            <a:r>
              <a:rPr lang="en-US" err="1"/>
              <a:t>l'ensemble</a:t>
            </a:r>
            <a:r>
              <a:rPr lang="en-US"/>
              <a:t> du processus de </a:t>
            </a:r>
            <a:r>
              <a:rPr lang="en-US" err="1"/>
              <a:t>développement</a:t>
            </a:r>
            <a:r>
              <a:rPr lang="en-US"/>
              <a:t> du </a:t>
            </a:r>
            <a:r>
              <a:rPr lang="en-US" err="1"/>
              <a:t>logiciel</a:t>
            </a:r>
            <a:r>
              <a:rPr lang="en-US"/>
              <a:t> et vise à </a:t>
            </a:r>
            <a:r>
              <a:rPr lang="en-US" err="1"/>
              <a:t>prévenir</a:t>
            </a:r>
            <a:r>
              <a:rPr lang="en-US"/>
              <a:t> les </a:t>
            </a:r>
            <a:r>
              <a:rPr lang="en-US" err="1"/>
              <a:t>défauts</a:t>
            </a:r>
            <a:r>
              <a:rPr lang="en-US"/>
              <a:t> </a:t>
            </a:r>
            <a:r>
              <a:rPr lang="en-US" err="1"/>
              <a:t>avant</a:t>
            </a:r>
            <a:r>
              <a:rPr lang="en-US"/>
              <a:t> </a:t>
            </a:r>
            <a:r>
              <a:rPr lang="en-US" err="1"/>
              <a:t>qu'ils</a:t>
            </a:r>
            <a:r>
              <a:rPr lang="en-US"/>
              <a:t> ne se </a:t>
            </a:r>
            <a:r>
              <a:rPr lang="en-US" err="1"/>
              <a:t>produisent</a:t>
            </a:r>
            <a:r>
              <a:rPr lang="en-US"/>
              <a:t>. Il </a:t>
            </a:r>
            <a:r>
              <a:rPr lang="en-US" err="1"/>
              <a:t>s'agit</a:t>
            </a:r>
            <a:r>
              <a:rPr lang="en-US"/>
              <a:t> </a:t>
            </a:r>
            <a:r>
              <a:rPr lang="en-US" err="1"/>
              <a:t>d'assurer</a:t>
            </a:r>
            <a:r>
              <a:rPr lang="en-US"/>
              <a:t> la </a:t>
            </a:r>
            <a:r>
              <a:rPr lang="en-US" err="1"/>
              <a:t>qualité</a:t>
            </a:r>
            <a:r>
              <a:rPr lang="en-US"/>
              <a:t> des processus </a:t>
            </a:r>
            <a:r>
              <a:rPr lang="en-US" err="1"/>
              <a:t>logiciels</a:t>
            </a:r>
            <a:r>
              <a:rPr lang="en-US"/>
              <a:t> </a:t>
            </a:r>
            <a:r>
              <a:rPr lang="en-US" err="1"/>
              <a:t>utilisés</a:t>
            </a:r>
            <a:r>
              <a:rPr lang="en-US"/>
              <a:t> pour </a:t>
            </a:r>
            <a:r>
              <a:rPr lang="en-US" err="1"/>
              <a:t>créer</a:t>
            </a:r>
            <a:r>
              <a:rPr lang="en-US"/>
              <a:t> un </a:t>
            </a:r>
            <a:r>
              <a:rPr lang="en-US" err="1"/>
              <a:t>produit</a:t>
            </a:r>
            <a:r>
              <a:rPr lang="en-US"/>
              <a:t> de </a:t>
            </a:r>
            <a:r>
              <a:rPr lang="en-US" err="1"/>
              <a:t>qualité</a:t>
            </a:r>
            <a:r>
              <a:rPr lang="en-US"/>
              <a:t>. Elle se </a:t>
            </a:r>
            <a:r>
              <a:rPr lang="en-US" err="1"/>
              <a:t>concentre</a:t>
            </a:r>
            <a:r>
              <a:rPr lang="en-US"/>
              <a:t> sur </a:t>
            </a:r>
            <a:r>
              <a:rPr lang="en-US" err="1"/>
              <a:t>l'amélioration</a:t>
            </a:r>
            <a:r>
              <a:rPr lang="en-US"/>
              <a:t> des processus </a:t>
            </a:r>
            <a:r>
              <a:rPr lang="en-US" err="1"/>
              <a:t>afin</a:t>
            </a:r>
            <a:r>
              <a:rPr lang="en-US"/>
              <a:t> de </a:t>
            </a:r>
            <a:r>
              <a:rPr lang="en-US" err="1"/>
              <a:t>fournir</a:t>
            </a:r>
            <a:r>
              <a:rPr lang="en-US"/>
              <a:t> des </a:t>
            </a:r>
            <a:r>
              <a:rPr lang="en-US" err="1"/>
              <a:t>produits</a:t>
            </a:r>
            <a:r>
              <a:rPr lang="en-US"/>
              <a:t> de </a:t>
            </a:r>
            <a:r>
              <a:rPr lang="en-US" err="1"/>
              <a:t>qualité</a:t>
            </a:r>
            <a:r>
              <a:rPr lang="en-US"/>
              <a:t> au client. Il </a:t>
            </a:r>
            <a:r>
              <a:rPr lang="en-US" err="1"/>
              <a:t>est</a:t>
            </a:r>
            <a:r>
              <a:rPr lang="en-US"/>
              <a:t> important de noter que </a:t>
            </a:r>
            <a:r>
              <a:rPr lang="en-US" err="1"/>
              <a:t>l'AQ</a:t>
            </a:r>
            <a:r>
              <a:rPr lang="en-US"/>
              <a:t> </a:t>
            </a:r>
            <a:r>
              <a:rPr lang="en-US" err="1"/>
              <a:t>est</a:t>
            </a:r>
            <a:r>
              <a:rPr lang="en-US"/>
              <a:t> un processus </a:t>
            </a:r>
            <a:r>
              <a:rPr lang="en-US" err="1"/>
              <a:t>préventif</a:t>
            </a:r>
            <a:r>
              <a:rPr lang="en-US"/>
              <a:t>.</a:t>
            </a:r>
            <a:endParaRPr lang="en-US">
              <a:cs typeface="Calibri" panose="020F0502020204030204"/>
            </a:endParaRPr>
          </a:p>
          <a:p>
            <a:pPr marL="285750" indent="-285750">
              <a:buFont typeface="Arial"/>
              <a:buChar char="•"/>
            </a:pPr>
            <a:r>
              <a:rPr lang="en-US"/>
              <a:t>Les tests : Le test, quant à </a:t>
            </a:r>
            <a:r>
              <a:rPr lang="en-US" err="1"/>
              <a:t>lui</a:t>
            </a:r>
            <a:r>
              <a:rPr lang="en-US"/>
              <a:t>, </a:t>
            </a:r>
            <a:r>
              <a:rPr lang="en-US" err="1"/>
              <a:t>est</a:t>
            </a:r>
            <a:r>
              <a:rPr lang="en-US"/>
              <a:t> un processus </a:t>
            </a:r>
            <a:r>
              <a:rPr lang="en-US" err="1"/>
              <a:t>réactif</a:t>
            </a:r>
            <a:r>
              <a:rPr lang="en-US"/>
              <a:t> qui commence par la </a:t>
            </a:r>
            <a:r>
              <a:rPr lang="en-US" err="1"/>
              <a:t>détection</a:t>
            </a:r>
            <a:r>
              <a:rPr lang="en-US"/>
              <a:t> des </a:t>
            </a:r>
            <a:r>
              <a:rPr lang="en-US" err="1"/>
              <a:t>défauts</a:t>
            </a:r>
            <a:r>
              <a:rPr lang="en-US"/>
              <a:t> et des </a:t>
            </a:r>
            <a:r>
              <a:rPr lang="en-US" err="1"/>
              <a:t>problèmes</a:t>
            </a:r>
            <a:r>
              <a:rPr lang="en-US"/>
              <a:t>. Il </a:t>
            </a:r>
            <a:r>
              <a:rPr lang="en-US" err="1"/>
              <a:t>s'agit</a:t>
            </a:r>
            <a:r>
              <a:rPr lang="en-US"/>
              <a:t> d'un sous-ensemble de </a:t>
            </a:r>
            <a:r>
              <a:rPr lang="en-US" err="1"/>
              <a:t>l'assurance</a:t>
            </a:r>
            <a:r>
              <a:rPr lang="en-US"/>
              <a:t> </a:t>
            </a:r>
            <a:r>
              <a:rPr lang="en-US" err="1"/>
              <a:t>qualité</a:t>
            </a:r>
            <a:r>
              <a:rPr lang="en-US"/>
              <a:t> qui </a:t>
            </a:r>
            <a:r>
              <a:rPr lang="en-US" err="1"/>
              <a:t>étudie</a:t>
            </a:r>
            <a:r>
              <a:rPr lang="en-US"/>
              <a:t> </a:t>
            </a:r>
            <a:r>
              <a:rPr lang="en-US" err="1"/>
              <a:t>spécifiquement</a:t>
            </a:r>
            <a:r>
              <a:rPr lang="en-US"/>
              <a:t> la </a:t>
            </a:r>
            <a:r>
              <a:rPr lang="en-US" err="1"/>
              <a:t>qualité</a:t>
            </a:r>
            <a:r>
              <a:rPr lang="en-US"/>
              <a:t> du </a:t>
            </a:r>
            <a:r>
              <a:rPr lang="en-US" err="1"/>
              <a:t>produit</a:t>
            </a:r>
            <a:r>
              <a:rPr lang="en-US"/>
              <a:t> </a:t>
            </a:r>
            <a:r>
              <a:rPr lang="en-US" err="1"/>
              <a:t>lui-même</a:t>
            </a:r>
            <a:r>
              <a:rPr lang="en-US"/>
              <a:t>, </a:t>
            </a:r>
            <a:r>
              <a:rPr lang="en-US" err="1"/>
              <a:t>en</a:t>
            </a:r>
            <a:r>
              <a:rPr lang="en-US"/>
              <a:t> se </a:t>
            </a:r>
            <a:r>
              <a:rPr lang="en-US" err="1"/>
              <a:t>concentrant</a:t>
            </a:r>
            <a:r>
              <a:rPr lang="en-US"/>
              <a:t> sur </a:t>
            </a:r>
            <a:r>
              <a:rPr lang="en-US" err="1"/>
              <a:t>l'identification</a:t>
            </a:r>
            <a:r>
              <a:rPr lang="en-US"/>
              <a:t> des </a:t>
            </a:r>
            <a:r>
              <a:rPr lang="en-US" err="1"/>
              <a:t>défauts</a:t>
            </a:r>
            <a:r>
              <a:rPr lang="en-US"/>
              <a:t> et des </a:t>
            </a:r>
            <a:r>
              <a:rPr lang="en-US" err="1"/>
              <a:t>problèmes</a:t>
            </a:r>
            <a:r>
              <a:rPr lang="en-US"/>
              <a:t>. Il </a:t>
            </a:r>
            <a:r>
              <a:rPr lang="en-US" err="1"/>
              <a:t>implique</a:t>
            </a:r>
            <a:r>
              <a:rPr lang="en-US"/>
              <a:t> le </a:t>
            </a:r>
            <a:r>
              <a:rPr lang="en-US" err="1"/>
              <a:t>fonctionnement</a:t>
            </a:r>
            <a:r>
              <a:rPr lang="en-US"/>
              <a:t> d'un </a:t>
            </a:r>
            <a:r>
              <a:rPr lang="en-US" err="1"/>
              <a:t>système</a:t>
            </a:r>
            <a:r>
              <a:rPr lang="en-US"/>
              <a:t> </a:t>
            </a:r>
            <a:r>
              <a:rPr lang="en-US" err="1"/>
              <a:t>ou</a:t>
            </a:r>
            <a:r>
              <a:rPr lang="en-US"/>
              <a:t> </a:t>
            </a:r>
            <a:r>
              <a:rPr lang="en-US" err="1"/>
              <a:t>d'une</a:t>
            </a:r>
            <a:r>
              <a:rPr lang="en-US"/>
              <a:t> application dans des conditions </a:t>
            </a:r>
            <a:r>
              <a:rPr lang="en-US" err="1"/>
              <a:t>contrôlées</a:t>
            </a:r>
            <a:r>
              <a:rPr lang="en-US"/>
              <a:t> et </a:t>
            </a:r>
            <a:r>
              <a:rPr lang="en-US" err="1"/>
              <a:t>l'évaluation</a:t>
            </a:r>
            <a:r>
              <a:rPr lang="en-US"/>
              <a:t> des </a:t>
            </a:r>
            <a:r>
              <a:rPr lang="en-US" err="1"/>
              <a:t>résultats</a:t>
            </a:r>
            <a:r>
              <a:rPr lang="en-US"/>
              <a:t>. Le test </a:t>
            </a:r>
            <a:r>
              <a:rPr lang="en-US" err="1"/>
              <a:t>est</a:t>
            </a:r>
            <a:r>
              <a:rPr lang="en-US"/>
              <a:t> un processus </a:t>
            </a:r>
            <a:r>
              <a:rPr lang="en-US" err="1"/>
              <a:t>correctif</a:t>
            </a:r>
            <a:r>
              <a:rPr lang="en-US"/>
              <a:t>.</a:t>
            </a:r>
            <a:endParaRPr lang="en-US">
              <a:cs typeface="Calibri" panose="020F0502020204030204"/>
            </a:endParaRPr>
          </a:p>
          <a:p>
            <a:r>
              <a:rPr lang="en-US"/>
              <a:t>En </a:t>
            </a:r>
            <a:r>
              <a:rPr lang="en-US" err="1"/>
              <a:t>termes</a:t>
            </a:r>
            <a:r>
              <a:rPr lang="en-US"/>
              <a:t> simples, </a:t>
            </a:r>
            <a:r>
              <a:rPr lang="en-US" err="1"/>
              <a:t>l'assurance</a:t>
            </a:r>
            <a:r>
              <a:rPr lang="en-US"/>
              <a:t> </a:t>
            </a:r>
            <a:r>
              <a:rPr lang="en-US" err="1"/>
              <a:t>qualité</a:t>
            </a:r>
            <a:r>
              <a:rPr lang="en-US"/>
              <a:t> </a:t>
            </a:r>
            <a:r>
              <a:rPr lang="en-US" err="1"/>
              <a:t>est</a:t>
            </a:r>
            <a:r>
              <a:rPr lang="en-US"/>
              <a:t> </a:t>
            </a:r>
            <a:r>
              <a:rPr lang="en-US" err="1"/>
              <a:t>axée</a:t>
            </a:r>
            <a:r>
              <a:rPr lang="en-US"/>
              <a:t> sur le processus et se </a:t>
            </a:r>
            <a:r>
              <a:rPr lang="en-US" err="1"/>
              <a:t>concentre</a:t>
            </a:r>
            <a:r>
              <a:rPr lang="en-US"/>
              <a:t> sur la </a:t>
            </a:r>
            <a:r>
              <a:rPr lang="en-US" err="1"/>
              <a:t>prévention</a:t>
            </a:r>
            <a:r>
              <a:rPr lang="en-US"/>
              <a:t> des </a:t>
            </a:r>
            <a:r>
              <a:rPr lang="en-US" err="1"/>
              <a:t>défauts</a:t>
            </a:r>
            <a:r>
              <a:rPr lang="en-US"/>
              <a:t>, </a:t>
            </a:r>
            <a:r>
              <a:rPr lang="en-US" err="1"/>
              <a:t>tandis</a:t>
            </a:r>
            <a:r>
              <a:rPr lang="en-US"/>
              <a:t> que les tests </a:t>
            </a:r>
            <a:r>
              <a:rPr lang="en-US" err="1"/>
              <a:t>sont</a:t>
            </a:r>
            <a:r>
              <a:rPr lang="en-US"/>
              <a:t> </a:t>
            </a:r>
            <a:r>
              <a:rPr lang="en-US" err="1"/>
              <a:t>axés</a:t>
            </a:r>
            <a:r>
              <a:rPr lang="en-US"/>
              <a:t> sur le </a:t>
            </a:r>
            <a:r>
              <a:rPr lang="en-US" err="1"/>
              <a:t>produit</a:t>
            </a:r>
            <a:r>
              <a:rPr lang="en-US"/>
              <a:t> et se </a:t>
            </a:r>
            <a:r>
              <a:rPr lang="en-US" err="1"/>
              <a:t>concentrent</a:t>
            </a:r>
            <a:r>
              <a:rPr lang="en-US"/>
              <a:t> sur </a:t>
            </a:r>
            <a:r>
              <a:rPr lang="en-US" err="1"/>
              <a:t>l'identification</a:t>
            </a:r>
            <a:r>
              <a:rPr lang="en-US"/>
              <a:t> et la correction des </a:t>
            </a:r>
            <a:r>
              <a:rPr lang="en-US" err="1"/>
              <a:t>défauts</a:t>
            </a:r>
            <a:r>
              <a:rPr lang="en-US"/>
              <a:t>.</a:t>
            </a:r>
            <a:endParaRPr lang="en-US">
              <a:cs typeface="Calibri"/>
            </a:endParaRPr>
          </a:p>
          <a:p>
            <a:endParaRPr lang="en-US">
              <a:cs typeface="Calibri"/>
            </a:endParaRPr>
          </a:p>
          <a:p>
            <a:r>
              <a:rPr lang="en-US" err="1"/>
              <a:t>L'assurance</a:t>
            </a:r>
            <a:r>
              <a:rPr lang="en-US"/>
              <a:t> </a:t>
            </a:r>
            <a:r>
              <a:rPr lang="en-US" err="1"/>
              <a:t>qualité</a:t>
            </a:r>
            <a:r>
              <a:rPr lang="en-US"/>
              <a:t> (AQ) et les tests </a:t>
            </a:r>
            <a:r>
              <a:rPr lang="en-US" err="1"/>
              <a:t>sont</a:t>
            </a:r>
            <a:r>
              <a:rPr lang="en-US"/>
              <a:t> </a:t>
            </a:r>
            <a:r>
              <a:rPr lang="en-US" err="1"/>
              <a:t>tous</a:t>
            </a:r>
            <a:r>
              <a:rPr lang="en-US"/>
              <a:t> deux des </a:t>
            </a:r>
            <a:r>
              <a:rPr lang="en-US" err="1"/>
              <a:t>éléments</a:t>
            </a:r>
            <a:r>
              <a:rPr lang="en-US"/>
              <a:t> </a:t>
            </a:r>
            <a:r>
              <a:rPr lang="en-US" err="1"/>
              <a:t>cruciaux</a:t>
            </a:r>
            <a:r>
              <a:rPr lang="en-US"/>
              <a:t> du cycle de vie du </a:t>
            </a:r>
            <a:r>
              <a:rPr lang="en-US" err="1"/>
              <a:t>développement</a:t>
            </a:r>
            <a:r>
              <a:rPr lang="en-US"/>
              <a:t> </a:t>
            </a:r>
            <a:r>
              <a:rPr lang="en-US" err="1"/>
              <a:t>logiciel</a:t>
            </a:r>
            <a:r>
              <a:rPr lang="en-US"/>
              <a:t>, </a:t>
            </a:r>
            <a:r>
              <a:rPr lang="en-US" err="1"/>
              <a:t>mais</a:t>
            </a:r>
            <a:r>
              <a:rPr lang="en-US"/>
              <a:t> </a:t>
            </a:r>
            <a:r>
              <a:rPr lang="en-US" err="1"/>
              <a:t>ils</a:t>
            </a:r>
            <a:r>
              <a:rPr lang="en-US"/>
              <a:t> </a:t>
            </a:r>
            <a:r>
              <a:rPr lang="en-US" err="1"/>
              <a:t>ont</a:t>
            </a:r>
            <a:r>
              <a:rPr lang="en-US"/>
              <a:t> des </a:t>
            </a:r>
            <a:r>
              <a:rPr lang="en-US" err="1"/>
              <a:t>objectifs</a:t>
            </a:r>
            <a:r>
              <a:rPr lang="en-US"/>
              <a:t> </a:t>
            </a:r>
            <a:r>
              <a:rPr lang="en-US" err="1"/>
              <a:t>différents</a:t>
            </a:r>
            <a:r>
              <a:rPr lang="en-US"/>
              <a:t> et </a:t>
            </a:r>
            <a:r>
              <a:rPr lang="en-US" err="1"/>
              <a:t>englobent</a:t>
            </a:r>
            <a:r>
              <a:rPr lang="en-US"/>
              <a:t> des </a:t>
            </a:r>
            <a:r>
              <a:rPr lang="en-US" err="1"/>
              <a:t>activités</a:t>
            </a:r>
            <a:r>
              <a:rPr lang="en-US"/>
              <a:t> </a:t>
            </a:r>
            <a:r>
              <a:rPr lang="en-US" err="1"/>
              <a:t>différentes</a:t>
            </a:r>
            <a:r>
              <a:rPr lang="en-US"/>
              <a:t>. </a:t>
            </a:r>
            <a:r>
              <a:rPr lang="en-US" err="1"/>
              <a:t>Voici</a:t>
            </a:r>
            <a:r>
              <a:rPr lang="en-US"/>
              <a:t> </a:t>
            </a:r>
            <a:r>
              <a:rPr lang="en-US" err="1"/>
              <a:t>une</a:t>
            </a:r>
            <a:r>
              <a:rPr lang="en-US"/>
              <a:t> </a:t>
            </a:r>
            <a:r>
              <a:rPr lang="en-US" err="1"/>
              <a:t>analyse</a:t>
            </a:r>
            <a:r>
              <a:rPr lang="en-US"/>
              <a:t> de chacun </a:t>
            </a:r>
            <a:r>
              <a:rPr lang="en-US" err="1"/>
              <a:t>d'entre</a:t>
            </a:r>
            <a:r>
              <a:rPr lang="en-US"/>
              <a:t> </a:t>
            </a:r>
            <a:r>
              <a:rPr lang="en-US" err="1"/>
              <a:t>eux</a:t>
            </a:r>
            <a:r>
              <a:rPr lang="en-US"/>
              <a:t> </a:t>
            </a:r>
            <a:r>
              <a:rPr lang="en-US" err="1"/>
              <a:t>afin</a:t>
            </a:r>
            <a:r>
              <a:rPr lang="en-US"/>
              <a:t> de clarifier </a:t>
            </a:r>
            <a:r>
              <a:rPr lang="en-US" err="1"/>
              <a:t>leurs</a:t>
            </a:r>
            <a:r>
              <a:rPr lang="en-US"/>
              <a:t> </a:t>
            </a:r>
            <a:r>
              <a:rPr lang="en-US" err="1"/>
              <a:t>rôles</a:t>
            </a:r>
            <a:r>
              <a:rPr lang="en-US"/>
              <a:t> et </a:t>
            </a:r>
            <a:r>
              <a:rPr lang="en-US" err="1"/>
              <a:t>leurs</a:t>
            </a:r>
            <a:r>
              <a:rPr lang="en-US"/>
              <a:t> </a:t>
            </a:r>
            <a:r>
              <a:rPr lang="en-US" err="1"/>
              <a:t>différences</a:t>
            </a:r>
            <a:r>
              <a:rPr lang="en-US"/>
              <a:t> :</a:t>
            </a:r>
            <a:endParaRPr lang="en-US">
              <a:cs typeface="Calibri" panose="020F0502020204030204"/>
            </a:endParaRPr>
          </a:p>
          <a:p>
            <a:r>
              <a:rPr lang="en-US"/>
              <a:t>Assurance </a:t>
            </a:r>
            <a:r>
              <a:rPr lang="en-US" err="1"/>
              <a:t>qualité</a:t>
            </a:r>
            <a:r>
              <a:rPr lang="en-US"/>
              <a:t> (AQ)</a:t>
            </a:r>
            <a:endParaRPr lang="en-US">
              <a:cs typeface="Calibri" panose="020F0502020204030204"/>
            </a:endParaRPr>
          </a:p>
          <a:p>
            <a:r>
              <a:rPr lang="en-US" b="1" err="1"/>
              <a:t>Définition</a:t>
            </a:r>
            <a:r>
              <a:rPr lang="en-US" b="1"/>
              <a:t> :</a:t>
            </a:r>
            <a:r>
              <a:rPr lang="en-US"/>
              <a:t> L'AQ </a:t>
            </a:r>
            <a:r>
              <a:rPr lang="en-US" err="1"/>
              <a:t>est</a:t>
            </a:r>
            <a:r>
              <a:rPr lang="en-US"/>
              <a:t> un concept plus large qui englobe </a:t>
            </a:r>
            <a:r>
              <a:rPr lang="en-US" err="1"/>
              <a:t>toutes</a:t>
            </a:r>
            <a:r>
              <a:rPr lang="en-US"/>
              <a:t> les </a:t>
            </a:r>
            <a:r>
              <a:rPr lang="en-US" err="1"/>
              <a:t>activités</a:t>
            </a:r>
            <a:r>
              <a:rPr lang="en-US"/>
              <a:t> </a:t>
            </a:r>
            <a:r>
              <a:rPr lang="en-US" err="1"/>
              <a:t>visant</a:t>
            </a:r>
            <a:r>
              <a:rPr lang="en-US"/>
              <a:t> à </a:t>
            </a:r>
            <a:r>
              <a:rPr lang="en-US" err="1"/>
              <a:t>garantir</a:t>
            </a:r>
            <a:r>
              <a:rPr lang="en-US"/>
              <a:t> la </a:t>
            </a:r>
            <a:r>
              <a:rPr lang="en-US" err="1"/>
              <a:t>qualité</a:t>
            </a:r>
            <a:r>
              <a:rPr lang="en-US"/>
              <a:t> du </a:t>
            </a:r>
            <a:r>
              <a:rPr lang="en-US" err="1"/>
              <a:t>produit</a:t>
            </a:r>
            <a:r>
              <a:rPr lang="en-US"/>
              <a:t> </a:t>
            </a:r>
            <a:r>
              <a:rPr lang="en-US" err="1"/>
              <a:t>logiciel</a:t>
            </a:r>
            <a:r>
              <a:rPr lang="en-US"/>
              <a:t>. Elle se </a:t>
            </a:r>
            <a:r>
              <a:rPr lang="en-US" err="1"/>
              <a:t>concentre</a:t>
            </a:r>
            <a:r>
              <a:rPr lang="en-US"/>
              <a:t> sur </a:t>
            </a:r>
            <a:r>
              <a:rPr lang="en-US" err="1"/>
              <a:t>l'amélioration</a:t>
            </a:r>
            <a:r>
              <a:rPr lang="en-US"/>
              <a:t> des processus </a:t>
            </a:r>
            <a:r>
              <a:rPr lang="en-US" err="1"/>
              <a:t>utilisés</a:t>
            </a:r>
            <a:r>
              <a:rPr lang="en-US"/>
              <a:t> pour </a:t>
            </a:r>
            <a:r>
              <a:rPr lang="en-US" err="1"/>
              <a:t>créer</a:t>
            </a:r>
            <a:r>
              <a:rPr lang="en-US"/>
              <a:t> le </a:t>
            </a:r>
            <a:r>
              <a:rPr lang="en-US" err="1"/>
              <a:t>produit</a:t>
            </a:r>
            <a:r>
              <a:rPr lang="en-US"/>
              <a:t> final </a:t>
            </a:r>
            <a:r>
              <a:rPr lang="en-US" err="1"/>
              <a:t>afin</a:t>
            </a:r>
            <a:r>
              <a:rPr lang="en-US"/>
              <a:t> </a:t>
            </a:r>
            <a:r>
              <a:rPr lang="en-US" err="1"/>
              <a:t>d'éviter</a:t>
            </a:r>
            <a:r>
              <a:rPr lang="en-US"/>
              <a:t> les </a:t>
            </a:r>
            <a:r>
              <a:rPr lang="en-US" err="1"/>
              <a:t>défauts</a:t>
            </a:r>
            <a:r>
              <a:rPr lang="en-US"/>
              <a:t>.</a:t>
            </a:r>
            <a:endParaRPr lang="en-US">
              <a:cs typeface="Calibri"/>
            </a:endParaRPr>
          </a:p>
          <a:p>
            <a:r>
              <a:rPr lang="en-US" b="1" err="1"/>
              <a:t>Activités</a:t>
            </a:r>
            <a:r>
              <a:rPr lang="en-US" b="1"/>
              <a:t> </a:t>
            </a:r>
            <a:r>
              <a:rPr lang="en-US" b="1" err="1"/>
              <a:t>principales</a:t>
            </a:r>
            <a:r>
              <a:rPr lang="en-US" b="1"/>
              <a:t> :</a:t>
            </a:r>
            <a:endParaRPr lang="en-US"/>
          </a:p>
          <a:p>
            <a:pPr marL="171450" indent="-171450">
              <a:buFont typeface="Arial"/>
              <a:buChar char="•"/>
            </a:pPr>
            <a:r>
              <a:rPr lang="en-US" b="1" err="1"/>
              <a:t>Définition</a:t>
            </a:r>
            <a:r>
              <a:rPr lang="en-US" b="1"/>
              <a:t> et mise </a:t>
            </a:r>
            <a:r>
              <a:rPr lang="en-US" b="1" err="1"/>
              <a:t>en</a:t>
            </a:r>
            <a:r>
              <a:rPr lang="en-US" b="1"/>
              <a:t> </a:t>
            </a:r>
            <a:r>
              <a:rPr lang="en-US" b="1" err="1"/>
              <a:t>œuvre</a:t>
            </a:r>
            <a:r>
              <a:rPr lang="en-US" b="1"/>
              <a:t> des processus :</a:t>
            </a:r>
            <a:r>
              <a:rPr lang="en-US"/>
              <a:t> </a:t>
            </a:r>
            <a:r>
              <a:rPr lang="en-US" err="1"/>
              <a:t>Établissement</a:t>
            </a:r>
            <a:r>
              <a:rPr lang="en-US"/>
              <a:t> de </a:t>
            </a:r>
            <a:r>
              <a:rPr lang="en-US" err="1"/>
              <a:t>normes</a:t>
            </a:r>
            <a:r>
              <a:rPr lang="en-US"/>
              <a:t> et de </a:t>
            </a:r>
            <a:r>
              <a:rPr lang="en-US" err="1"/>
              <a:t>procédures</a:t>
            </a:r>
            <a:r>
              <a:rPr lang="en-US"/>
              <a:t> à </a:t>
            </a:r>
            <a:r>
              <a:rPr lang="en-US" err="1"/>
              <a:t>suivre</a:t>
            </a:r>
            <a:r>
              <a:rPr lang="en-US"/>
              <a:t> pendant le </a:t>
            </a:r>
            <a:r>
              <a:rPr lang="en-US" err="1"/>
              <a:t>développement</a:t>
            </a:r>
            <a:r>
              <a:rPr lang="en-US"/>
              <a:t> d'un </a:t>
            </a:r>
            <a:r>
              <a:rPr lang="en-US" err="1"/>
              <a:t>logiciel</a:t>
            </a:r>
            <a:r>
              <a:rPr lang="en-US"/>
              <a:t>.</a:t>
            </a:r>
            <a:endParaRPr lang="en-US">
              <a:cs typeface="Calibri"/>
            </a:endParaRPr>
          </a:p>
          <a:p>
            <a:pPr marL="171450" indent="-171450">
              <a:buFont typeface="Arial"/>
              <a:buChar char="•"/>
            </a:pPr>
            <a:r>
              <a:rPr lang="en-US" b="1"/>
              <a:t>Suivi des processus :</a:t>
            </a:r>
            <a:r>
              <a:rPr lang="en-US"/>
              <a:t> Observer et </a:t>
            </a:r>
            <a:r>
              <a:rPr lang="en-US" err="1"/>
              <a:t>analyser</a:t>
            </a:r>
            <a:r>
              <a:rPr lang="en-US"/>
              <a:t> </a:t>
            </a:r>
            <a:r>
              <a:rPr lang="en-US" err="1"/>
              <a:t>en</a:t>
            </a:r>
            <a:r>
              <a:rPr lang="en-US"/>
              <a:t> permanence les processus de </a:t>
            </a:r>
            <a:r>
              <a:rPr lang="en-US" err="1"/>
              <a:t>développement</a:t>
            </a:r>
            <a:r>
              <a:rPr lang="en-US"/>
              <a:t> pour </a:t>
            </a:r>
            <a:r>
              <a:rPr lang="en-US" err="1"/>
              <a:t>s'assurer</a:t>
            </a:r>
            <a:r>
              <a:rPr lang="en-US"/>
              <a:t> </a:t>
            </a:r>
            <a:r>
              <a:rPr lang="en-US" err="1"/>
              <a:t>qu'ils</a:t>
            </a:r>
            <a:r>
              <a:rPr lang="en-US"/>
              <a:t> </a:t>
            </a:r>
            <a:r>
              <a:rPr lang="en-US" err="1"/>
              <a:t>respectent</a:t>
            </a:r>
            <a:r>
              <a:rPr lang="en-US"/>
              <a:t> les </a:t>
            </a:r>
            <a:r>
              <a:rPr lang="en-US" err="1"/>
              <a:t>normes</a:t>
            </a:r>
            <a:r>
              <a:rPr lang="en-US"/>
              <a:t> </a:t>
            </a:r>
            <a:r>
              <a:rPr lang="en-US" err="1"/>
              <a:t>définies</a:t>
            </a:r>
            <a:r>
              <a:rPr lang="en-US"/>
              <a:t>.</a:t>
            </a:r>
            <a:endParaRPr lang="en-US">
              <a:cs typeface="Calibri"/>
            </a:endParaRPr>
          </a:p>
          <a:p>
            <a:pPr marL="171450" indent="-171450">
              <a:buFont typeface="Arial"/>
              <a:buChar char="•"/>
            </a:pPr>
            <a:r>
              <a:rPr lang="en-US" b="1" err="1"/>
              <a:t>Amélioration</a:t>
            </a:r>
            <a:r>
              <a:rPr lang="en-US" b="1"/>
              <a:t> des processus :</a:t>
            </a:r>
            <a:r>
              <a:rPr lang="en-US"/>
              <a:t> </a:t>
            </a:r>
            <a:r>
              <a:rPr lang="en-US" err="1"/>
              <a:t>Mettre</a:t>
            </a:r>
            <a:r>
              <a:rPr lang="en-US"/>
              <a:t> à jour et </a:t>
            </a:r>
            <a:r>
              <a:rPr lang="en-US" err="1"/>
              <a:t>affiner</a:t>
            </a:r>
            <a:r>
              <a:rPr lang="en-US"/>
              <a:t> </a:t>
            </a:r>
            <a:r>
              <a:rPr lang="en-US" err="1"/>
              <a:t>régulièrement</a:t>
            </a:r>
            <a:r>
              <a:rPr lang="en-US"/>
              <a:t> les processus sur la base du retour </a:t>
            </a:r>
            <a:r>
              <a:rPr lang="en-US" err="1"/>
              <a:t>d'information</a:t>
            </a:r>
            <a:r>
              <a:rPr lang="en-US"/>
              <a:t> et des </a:t>
            </a:r>
            <a:r>
              <a:rPr lang="en-US" err="1"/>
              <a:t>mesures</a:t>
            </a:r>
            <a:r>
              <a:rPr lang="en-US"/>
              <a:t> de performance </a:t>
            </a:r>
            <a:r>
              <a:rPr lang="en-US" err="1"/>
              <a:t>afin</a:t>
            </a:r>
            <a:r>
              <a:rPr lang="en-US"/>
              <a:t> </a:t>
            </a:r>
            <a:r>
              <a:rPr lang="en-US" err="1"/>
              <a:t>d'améliorer</a:t>
            </a:r>
            <a:r>
              <a:rPr lang="en-US"/>
              <a:t> </a:t>
            </a:r>
            <a:r>
              <a:rPr lang="en-US" err="1"/>
              <a:t>l'efficience</a:t>
            </a:r>
            <a:r>
              <a:rPr lang="en-US"/>
              <a:t> et </a:t>
            </a:r>
            <a:r>
              <a:rPr lang="en-US" err="1"/>
              <a:t>l'efficacité</a:t>
            </a:r>
            <a:r>
              <a:rPr lang="en-US"/>
              <a:t>.</a:t>
            </a:r>
            <a:endParaRPr lang="en-US">
              <a:cs typeface="Calibri"/>
            </a:endParaRPr>
          </a:p>
          <a:p>
            <a:pPr marL="171450" indent="-171450">
              <a:buFont typeface="Arial"/>
              <a:buChar char="•"/>
            </a:pPr>
            <a:r>
              <a:rPr lang="en-US" b="1"/>
              <a:t>Audits et examens :</a:t>
            </a:r>
            <a:r>
              <a:rPr lang="en-US"/>
              <a:t> </a:t>
            </a:r>
            <a:r>
              <a:rPr lang="en-US" err="1"/>
              <a:t>Évaluation</a:t>
            </a:r>
            <a:r>
              <a:rPr lang="en-US"/>
              <a:t> </a:t>
            </a:r>
            <a:r>
              <a:rPr lang="en-US" err="1"/>
              <a:t>formelle</a:t>
            </a:r>
            <a:r>
              <a:rPr lang="en-US"/>
              <a:t> des processus et des </a:t>
            </a:r>
            <a:r>
              <a:rPr lang="en-US" err="1"/>
              <a:t>produits</a:t>
            </a:r>
            <a:r>
              <a:rPr lang="en-US"/>
              <a:t> du travail </a:t>
            </a:r>
            <a:r>
              <a:rPr lang="en-US" err="1"/>
              <a:t>afin</a:t>
            </a:r>
            <a:r>
              <a:rPr lang="en-US"/>
              <a:t> de </a:t>
            </a:r>
            <a:r>
              <a:rPr lang="en-US" err="1"/>
              <a:t>garantir</a:t>
            </a:r>
            <a:r>
              <a:rPr lang="en-US"/>
              <a:t> la </a:t>
            </a:r>
            <a:r>
              <a:rPr lang="en-US" err="1"/>
              <a:t>conformité</a:t>
            </a:r>
            <a:r>
              <a:rPr lang="en-US"/>
              <a:t> aux </a:t>
            </a:r>
            <a:r>
              <a:rPr lang="en-US" err="1"/>
              <a:t>normes</a:t>
            </a:r>
            <a:r>
              <a:rPr lang="en-US"/>
              <a:t>.</a:t>
            </a:r>
            <a:endParaRPr lang="en-US">
              <a:cs typeface="Calibri"/>
            </a:endParaRPr>
          </a:p>
          <a:p>
            <a:r>
              <a:rPr lang="en-US" b="1" err="1"/>
              <a:t>Priorité</a:t>
            </a:r>
            <a:r>
              <a:rPr lang="en-US" b="1"/>
              <a:t> :</a:t>
            </a:r>
            <a:r>
              <a:rPr lang="en-US"/>
              <a:t> L'AQ </a:t>
            </a:r>
            <a:r>
              <a:rPr lang="en-US" err="1"/>
              <a:t>est</a:t>
            </a:r>
            <a:r>
              <a:rPr lang="en-US"/>
              <a:t> </a:t>
            </a:r>
            <a:r>
              <a:rPr lang="en-US" err="1"/>
              <a:t>axée</a:t>
            </a:r>
            <a:r>
              <a:rPr lang="en-US"/>
              <a:t> sur le processus. Elle vise à </a:t>
            </a:r>
            <a:r>
              <a:rPr lang="en-US" err="1"/>
              <a:t>prévenir</a:t>
            </a:r>
            <a:r>
              <a:rPr lang="en-US"/>
              <a:t> les </a:t>
            </a:r>
            <a:r>
              <a:rPr lang="en-US" err="1"/>
              <a:t>défauts</a:t>
            </a:r>
            <a:r>
              <a:rPr lang="en-US"/>
              <a:t> dans le processus </a:t>
            </a:r>
            <a:r>
              <a:rPr lang="en-US" err="1"/>
              <a:t>plutôt</a:t>
            </a:r>
            <a:r>
              <a:rPr lang="en-US"/>
              <a:t> </a:t>
            </a:r>
            <a:r>
              <a:rPr lang="en-US" err="1"/>
              <a:t>qu'à</a:t>
            </a:r>
            <a:r>
              <a:rPr lang="en-US"/>
              <a:t> identifier les </a:t>
            </a:r>
            <a:r>
              <a:rPr lang="en-US" err="1"/>
              <a:t>défauts</a:t>
            </a:r>
            <a:r>
              <a:rPr lang="en-US"/>
              <a:t> dans le </a:t>
            </a:r>
            <a:r>
              <a:rPr lang="en-US" err="1"/>
              <a:t>produit</a:t>
            </a:r>
            <a:r>
              <a:rPr lang="en-US"/>
              <a:t>. Elle </a:t>
            </a:r>
            <a:r>
              <a:rPr lang="en-US" err="1"/>
              <a:t>garantit</a:t>
            </a:r>
            <a:r>
              <a:rPr lang="en-US"/>
              <a:t> que les bons processus </a:t>
            </a:r>
            <a:r>
              <a:rPr lang="en-US" err="1"/>
              <a:t>sont</a:t>
            </a:r>
            <a:r>
              <a:rPr lang="en-US"/>
              <a:t> </a:t>
            </a:r>
            <a:r>
              <a:rPr lang="en-US" err="1"/>
              <a:t>en</a:t>
            </a:r>
            <a:r>
              <a:rPr lang="en-US"/>
              <a:t> place pour </a:t>
            </a:r>
            <a:r>
              <a:rPr lang="en-US" err="1"/>
              <a:t>produire</a:t>
            </a:r>
            <a:r>
              <a:rPr lang="en-US"/>
              <a:t> un </a:t>
            </a:r>
            <a:r>
              <a:rPr lang="en-US" err="1"/>
              <a:t>produit</a:t>
            </a:r>
            <a:r>
              <a:rPr lang="en-US"/>
              <a:t> de haute </a:t>
            </a:r>
            <a:r>
              <a:rPr lang="en-US" err="1"/>
              <a:t>qualité</a:t>
            </a:r>
            <a:r>
              <a:rPr lang="en-US"/>
              <a:t>.</a:t>
            </a:r>
            <a:endParaRPr lang="en-US">
              <a:cs typeface="Calibri"/>
            </a:endParaRPr>
          </a:p>
          <a:p>
            <a:r>
              <a:rPr lang="en-US" b="1" err="1"/>
              <a:t>Exemples</a:t>
            </a:r>
            <a:r>
              <a:rPr lang="en-US" b="1"/>
              <a:t> :</a:t>
            </a:r>
            <a:endParaRPr lang="en-US"/>
          </a:p>
          <a:p>
            <a:pPr marL="171450" indent="-171450">
              <a:buFont typeface="Arial"/>
              <a:buChar char="•"/>
            </a:pPr>
            <a:r>
              <a:rPr lang="en-US" err="1"/>
              <a:t>Définir</a:t>
            </a:r>
            <a:r>
              <a:rPr lang="en-US"/>
              <a:t> des </a:t>
            </a:r>
            <a:r>
              <a:rPr lang="en-US" err="1"/>
              <a:t>normes</a:t>
            </a:r>
            <a:r>
              <a:rPr lang="en-US"/>
              <a:t> de </a:t>
            </a:r>
            <a:r>
              <a:rPr lang="en-US" err="1"/>
              <a:t>codage</a:t>
            </a:r>
            <a:r>
              <a:rPr lang="en-US"/>
              <a:t>.</a:t>
            </a:r>
            <a:endParaRPr lang="en-US">
              <a:cs typeface="Calibri"/>
            </a:endParaRPr>
          </a:p>
          <a:p>
            <a:pPr marL="171450" indent="-171450">
              <a:buFont typeface="Arial"/>
              <a:buChar char="•"/>
            </a:pPr>
            <a:r>
              <a:rPr lang="en-US" err="1"/>
              <a:t>Réaliser</a:t>
            </a:r>
            <a:r>
              <a:rPr lang="en-US"/>
              <a:t> des audits de processus.</a:t>
            </a:r>
            <a:endParaRPr lang="en-US">
              <a:cs typeface="Calibri"/>
            </a:endParaRPr>
          </a:p>
          <a:p>
            <a:pPr marL="171450" indent="-171450">
              <a:buFont typeface="Arial"/>
              <a:buChar char="•"/>
            </a:pPr>
            <a:r>
              <a:rPr lang="en-US" err="1"/>
              <a:t>Mettre</a:t>
            </a:r>
            <a:r>
              <a:rPr lang="en-US"/>
              <a:t> </a:t>
            </a:r>
            <a:r>
              <a:rPr lang="en-US" err="1"/>
              <a:t>en</a:t>
            </a:r>
            <a:r>
              <a:rPr lang="en-US"/>
              <a:t> </a:t>
            </a:r>
            <a:r>
              <a:rPr lang="en-US" err="1"/>
              <a:t>œuvre</a:t>
            </a:r>
            <a:r>
              <a:rPr lang="en-US"/>
              <a:t> des </a:t>
            </a:r>
            <a:r>
              <a:rPr lang="en-US" err="1"/>
              <a:t>programmes</a:t>
            </a:r>
            <a:r>
              <a:rPr lang="en-US"/>
              <a:t> de formation pour </a:t>
            </a:r>
            <a:r>
              <a:rPr lang="en-US" err="1"/>
              <a:t>l'équipe</a:t>
            </a:r>
            <a:r>
              <a:rPr lang="en-US"/>
              <a:t> de </a:t>
            </a:r>
            <a:r>
              <a:rPr lang="en-US" err="1"/>
              <a:t>développement</a:t>
            </a:r>
            <a:r>
              <a:rPr lang="en-US"/>
              <a:t>.</a:t>
            </a:r>
            <a:endParaRPr lang="en-US">
              <a:cs typeface="Calibri"/>
            </a:endParaRPr>
          </a:p>
          <a:p>
            <a:r>
              <a:rPr lang="en-US" err="1"/>
              <a:t>Essais</a:t>
            </a:r>
            <a:endParaRPr lang="en-US">
              <a:cs typeface="Calibri"/>
            </a:endParaRPr>
          </a:p>
          <a:p>
            <a:r>
              <a:rPr lang="en-US" b="1" err="1"/>
              <a:t>Définition</a:t>
            </a:r>
            <a:r>
              <a:rPr lang="en-US" b="1"/>
              <a:t> :</a:t>
            </a:r>
            <a:r>
              <a:rPr lang="en-US"/>
              <a:t> Le test </a:t>
            </a:r>
            <a:r>
              <a:rPr lang="en-US" err="1"/>
              <a:t>est</a:t>
            </a:r>
            <a:r>
              <a:rPr lang="en-US"/>
              <a:t> un sous-ensemble de </a:t>
            </a:r>
            <a:r>
              <a:rPr lang="en-US" err="1"/>
              <a:t>l'assurance</a:t>
            </a:r>
            <a:r>
              <a:rPr lang="en-US"/>
              <a:t> </a:t>
            </a:r>
            <a:r>
              <a:rPr lang="en-US" err="1"/>
              <a:t>qualité</a:t>
            </a:r>
            <a:r>
              <a:rPr lang="en-US"/>
              <a:t> qui se </a:t>
            </a:r>
            <a:r>
              <a:rPr lang="en-US" err="1"/>
              <a:t>concentre</a:t>
            </a:r>
            <a:r>
              <a:rPr lang="en-US"/>
              <a:t> sur </a:t>
            </a:r>
            <a:r>
              <a:rPr lang="en-US" err="1"/>
              <a:t>l'évaluation</a:t>
            </a:r>
            <a:r>
              <a:rPr lang="en-US"/>
              <a:t> du </a:t>
            </a:r>
            <a:r>
              <a:rPr lang="en-US" err="1"/>
              <a:t>produit</a:t>
            </a:r>
            <a:r>
              <a:rPr lang="en-US"/>
              <a:t> </a:t>
            </a:r>
            <a:r>
              <a:rPr lang="en-US" err="1"/>
              <a:t>réel</a:t>
            </a:r>
            <a:r>
              <a:rPr lang="en-US"/>
              <a:t> </a:t>
            </a:r>
            <a:r>
              <a:rPr lang="en-US" err="1"/>
              <a:t>afin</a:t>
            </a:r>
            <a:r>
              <a:rPr lang="en-US"/>
              <a:t> </a:t>
            </a:r>
            <a:r>
              <a:rPr lang="en-US" err="1"/>
              <a:t>d'identifier</a:t>
            </a:r>
            <a:r>
              <a:rPr lang="en-US"/>
              <a:t> les </a:t>
            </a:r>
            <a:r>
              <a:rPr lang="en-US" err="1"/>
              <a:t>défauts</a:t>
            </a:r>
            <a:r>
              <a:rPr lang="en-US"/>
              <a:t>. Il </a:t>
            </a:r>
            <a:r>
              <a:rPr lang="en-US" err="1"/>
              <a:t>s'agit</a:t>
            </a:r>
            <a:r>
              <a:rPr lang="en-US"/>
              <a:t> </a:t>
            </a:r>
            <a:r>
              <a:rPr lang="en-US" err="1"/>
              <a:t>d'exécuter</a:t>
            </a:r>
            <a:r>
              <a:rPr lang="en-US"/>
              <a:t> le </a:t>
            </a:r>
            <a:r>
              <a:rPr lang="en-US" err="1"/>
              <a:t>logiciel</a:t>
            </a:r>
            <a:r>
              <a:rPr lang="en-US"/>
              <a:t> pour </a:t>
            </a:r>
            <a:r>
              <a:rPr lang="en-US" err="1"/>
              <a:t>trouver</a:t>
            </a:r>
            <a:r>
              <a:rPr lang="en-US"/>
              <a:t> des </a:t>
            </a:r>
            <a:r>
              <a:rPr lang="en-US" err="1"/>
              <a:t>erreurs</a:t>
            </a:r>
            <a:r>
              <a:rPr lang="en-US"/>
              <a:t>, des bogues et </a:t>
            </a:r>
            <a:r>
              <a:rPr lang="en-US" err="1"/>
              <a:t>d'autres</a:t>
            </a:r>
            <a:r>
              <a:rPr lang="en-US"/>
              <a:t> </a:t>
            </a:r>
            <a:r>
              <a:rPr lang="en-US" err="1"/>
              <a:t>problèmes</a:t>
            </a:r>
            <a:r>
              <a:rPr lang="en-US"/>
              <a:t>.</a:t>
            </a:r>
            <a:endParaRPr lang="en-US">
              <a:cs typeface="Calibri"/>
            </a:endParaRPr>
          </a:p>
          <a:p>
            <a:r>
              <a:rPr lang="en-US" b="1" err="1"/>
              <a:t>Activités</a:t>
            </a:r>
            <a:r>
              <a:rPr lang="en-US" b="1"/>
              <a:t> </a:t>
            </a:r>
            <a:r>
              <a:rPr lang="en-US" b="1" err="1"/>
              <a:t>principales</a:t>
            </a:r>
            <a:r>
              <a:rPr lang="en-US" b="1"/>
              <a:t> :</a:t>
            </a:r>
            <a:endParaRPr lang="en-US"/>
          </a:p>
          <a:p>
            <a:pPr marL="171450" indent="-171450">
              <a:buFont typeface="Arial"/>
              <a:buChar char="•"/>
            </a:pPr>
            <a:r>
              <a:rPr lang="en-US" b="1"/>
              <a:t>Planification des tests :</a:t>
            </a:r>
            <a:r>
              <a:rPr lang="en-US"/>
              <a:t> </a:t>
            </a:r>
            <a:r>
              <a:rPr lang="en-US" err="1"/>
              <a:t>Création</a:t>
            </a:r>
            <a:r>
              <a:rPr lang="en-US"/>
              <a:t> de plans </a:t>
            </a:r>
            <a:r>
              <a:rPr lang="en-US" err="1"/>
              <a:t>détaillés</a:t>
            </a:r>
            <a:r>
              <a:rPr lang="en-US"/>
              <a:t> qui </a:t>
            </a:r>
            <a:r>
              <a:rPr lang="en-US" err="1"/>
              <a:t>décrivent</a:t>
            </a:r>
            <a:r>
              <a:rPr lang="en-US"/>
              <a:t> la </a:t>
            </a:r>
            <a:r>
              <a:rPr lang="en-US" err="1"/>
              <a:t>portée</a:t>
            </a:r>
            <a:r>
              <a:rPr lang="en-US"/>
              <a:t>, </a:t>
            </a:r>
            <a:r>
              <a:rPr lang="en-US" err="1"/>
              <a:t>l'approche</a:t>
            </a:r>
            <a:r>
              <a:rPr lang="en-US"/>
              <a:t>, les </a:t>
            </a:r>
            <a:r>
              <a:rPr lang="en-US" err="1"/>
              <a:t>ressources</a:t>
            </a:r>
            <a:r>
              <a:rPr lang="en-US"/>
              <a:t> et le </a:t>
            </a:r>
            <a:r>
              <a:rPr lang="en-US" err="1"/>
              <a:t>calendrier</a:t>
            </a:r>
            <a:r>
              <a:rPr lang="en-US"/>
              <a:t> des </a:t>
            </a:r>
            <a:r>
              <a:rPr lang="en-US" err="1"/>
              <a:t>activités</a:t>
            </a:r>
            <a:r>
              <a:rPr lang="en-US"/>
              <a:t> de test.</a:t>
            </a:r>
            <a:endParaRPr lang="en-US">
              <a:cs typeface="Calibri"/>
            </a:endParaRPr>
          </a:p>
          <a:p>
            <a:pPr marL="171450" indent="-171450">
              <a:buFont typeface="Arial"/>
              <a:buChar char="•"/>
            </a:pPr>
            <a:r>
              <a:rPr lang="en-US" b="1"/>
              <a:t>Conception des tests :</a:t>
            </a:r>
            <a:r>
              <a:rPr lang="en-US"/>
              <a:t> </a:t>
            </a:r>
            <a:r>
              <a:rPr lang="en-US" err="1"/>
              <a:t>Développer</a:t>
            </a:r>
            <a:r>
              <a:rPr lang="en-US"/>
              <a:t> des </a:t>
            </a:r>
            <a:r>
              <a:rPr lang="en-US" err="1"/>
              <a:t>cas</a:t>
            </a:r>
            <a:r>
              <a:rPr lang="en-US"/>
              <a:t> de test, des </a:t>
            </a:r>
            <a:r>
              <a:rPr lang="en-US" err="1"/>
              <a:t>scénarios</a:t>
            </a:r>
            <a:r>
              <a:rPr lang="en-US"/>
              <a:t> et des scripts </a:t>
            </a:r>
            <a:r>
              <a:rPr lang="en-US" err="1"/>
              <a:t>basés</a:t>
            </a:r>
            <a:r>
              <a:rPr lang="en-US"/>
              <a:t> sur les exigences et les documents de conception.</a:t>
            </a:r>
            <a:endParaRPr lang="en-US">
              <a:cs typeface="Calibri"/>
            </a:endParaRPr>
          </a:p>
          <a:p>
            <a:pPr marL="171450" indent="-171450">
              <a:buFont typeface="Arial"/>
              <a:buChar char="•"/>
            </a:pPr>
            <a:r>
              <a:rPr lang="en-US" b="1" err="1"/>
              <a:t>Exécution</a:t>
            </a:r>
            <a:r>
              <a:rPr lang="en-US" b="1"/>
              <a:t> des tests :</a:t>
            </a:r>
            <a:r>
              <a:rPr lang="en-US"/>
              <a:t> </a:t>
            </a:r>
            <a:r>
              <a:rPr lang="en-US" err="1"/>
              <a:t>Exécution</a:t>
            </a:r>
            <a:r>
              <a:rPr lang="en-US"/>
              <a:t> du </a:t>
            </a:r>
            <a:r>
              <a:rPr lang="en-US" err="1"/>
              <a:t>logiciel</a:t>
            </a:r>
            <a:r>
              <a:rPr lang="en-US"/>
              <a:t> avec des </a:t>
            </a:r>
            <a:r>
              <a:rPr lang="en-US" err="1"/>
              <a:t>cas</a:t>
            </a:r>
            <a:r>
              <a:rPr lang="en-US"/>
              <a:t> de test pour </a:t>
            </a:r>
            <a:r>
              <a:rPr lang="en-US" err="1"/>
              <a:t>vérifier</a:t>
            </a:r>
            <a:r>
              <a:rPr lang="en-US"/>
              <a:t> </a:t>
            </a:r>
            <a:r>
              <a:rPr lang="en-US" err="1"/>
              <a:t>qu'il</a:t>
            </a:r>
            <a:r>
              <a:rPr lang="en-US"/>
              <a:t> se </a:t>
            </a:r>
            <a:r>
              <a:rPr lang="en-US" err="1"/>
              <a:t>comporte</a:t>
            </a:r>
            <a:r>
              <a:rPr lang="en-US"/>
              <a:t> </a:t>
            </a:r>
            <a:r>
              <a:rPr lang="en-US" err="1"/>
              <a:t>comme</a:t>
            </a:r>
            <a:r>
              <a:rPr lang="en-US"/>
              <a:t> </a:t>
            </a:r>
            <a:r>
              <a:rPr lang="en-US" err="1"/>
              <a:t>prévu</a:t>
            </a:r>
            <a:r>
              <a:rPr lang="en-US"/>
              <a:t>.</a:t>
            </a:r>
            <a:endParaRPr lang="en-US">
              <a:cs typeface="Calibri"/>
            </a:endParaRPr>
          </a:p>
          <a:p>
            <a:pPr marL="171450" indent="-171450">
              <a:buFont typeface="Arial"/>
              <a:buChar char="•"/>
            </a:pPr>
            <a:r>
              <a:rPr lang="en-US" b="1" err="1"/>
              <a:t>Signalement</a:t>
            </a:r>
            <a:r>
              <a:rPr lang="en-US" b="1"/>
              <a:t> et </a:t>
            </a:r>
            <a:r>
              <a:rPr lang="en-US" b="1" err="1"/>
              <a:t>suivi</a:t>
            </a:r>
            <a:r>
              <a:rPr lang="en-US" b="1"/>
              <a:t> des </a:t>
            </a:r>
            <a:r>
              <a:rPr lang="en-US" b="1" err="1"/>
              <a:t>défauts</a:t>
            </a:r>
            <a:r>
              <a:rPr lang="en-US" b="1"/>
              <a:t> :</a:t>
            </a:r>
            <a:r>
              <a:rPr lang="en-US"/>
              <a:t> Identification, </a:t>
            </a:r>
            <a:r>
              <a:rPr lang="en-US" err="1"/>
              <a:t>enregistrement</a:t>
            </a:r>
            <a:r>
              <a:rPr lang="en-US"/>
              <a:t> et </a:t>
            </a:r>
            <a:r>
              <a:rPr lang="en-US" err="1"/>
              <a:t>suivi</a:t>
            </a:r>
            <a:r>
              <a:rPr lang="en-US"/>
              <a:t> des </a:t>
            </a:r>
            <a:r>
              <a:rPr lang="en-US" err="1"/>
              <a:t>défauts</a:t>
            </a:r>
            <a:r>
              <a:rPr lang="en-US"/>
              <a:t> </a:t>
            </a:r>
            <a:r>
              <a:rPr lang="en-US" err="1"/>
              <a:t>constatés</a:t>
            </a:r>
            <a:r>
              <a:rPr lang="en-US"/>
              <a:t> </a:t>
            </a:r>
            <a:r>
              <a:rPr lang="en-US" err="1"/>
              <a:t>lors</a:t>
            </a:r>
            <a:r>
              <a:rPr lang="en-US"/>
              <a:t> des tests.</a:t>
            </a:r>
            <a:endParaRPr lang="en-US">
              <a:cs typeface="Calibri"/>
            </a:endParaRPr>
          </a:p>
          <a:p>
            <a:r>
              <a:rPr lang="en-US" b="1" err="1"/>
              <a:t>L'accent</a:t>
            </a:r>
            <a:r>
              <a:rPr lang="en-US" b="1"/>
              <a:t> </a:t>
            </a:r>
            <a:r>
              <a:rPr lang="en-US" b="1" err="1"/>
              <a:t>est</a:t>
            </a:r>
            <a:r>
              <a:rPr lang="en-US" b="1"/>
              <a:t> mis sur le </a:t>
            </a:r>
            <a:r>
              <a:rPr lang="en-US" b="1" err="1"/>
              <a:t>produit</a:t>
            </a:r>
            <a:r>
              <a:rPr lang="en-US" b="1"/>
              <a:t> :</a:t>
            </a:r>
            <a:r>
              <a:rPr lang="en-US"/>
              <a:t> Les tests </a:t>
            </a:r>
            <a:r>
              <a:rPr lang="en-US" err="1"/>
              <a:t>sont</a:t>
            </a:r>
            <a:r>
              <a:rPr lang="en-US"/>
              <a:t> </a:t>
            </a:r>
            <a:r>
              <a:rPr lang="en-US" err="1"/>
              <a:t>axés</a:t>
            </a:r>
            <a:r>
              <a:rPr lang="en-US"/>
              <a:t> sur le </a:t>
            </a:r>
            <a:r>
              <a:rPr lang="en-US" err="1"/>
              <a:t>produit</a:t>
            </a:r>
            <a:r>
              <a:rPr lang="en-US"/>
              <a:t>. Il vise à identifier les </a:t>
            </a:r>
            <a:r>
              <a:rPr lang="en-US" err="1"/>
              <a:t>défauts</a:t>
            </a:r>
            <a:r>
              <a:rPr lang="en-US"/>
              <a:t> dans le </a:t>
            </a:r>
            <a:r>
              <a:rPr lang="en-US" err="1"/>
              <a:t>produit</a:t>
            </a:r>
            <a:r>
              <a:rPr lang="en-US"/>
              <a:t> </a:t>
            </a:r>
            <a:r>
              <a:rPr lang="en-US" err="1"/>
              <a:t>logiciel</a:t>
            </a:r>
            <a:r>
              <a:rPr lang="en-US"/>
              <a:t> </a:t>
            </a:r>
            <a:r>
              <a:rPr lang="en-US" err="1"/>
              <a:t>actuel</a:t>
            </a:r>
            <a:r>
              <a:rPr lang="en-US"/>
              <a:t> </a:t>
            </a:r>
            <a:r>
              <a:rPr lang="en-US" err="1"/>
              <a:t>afin</a:t>
            </a:r>
            <a:r>
              <a:rPr lang="en-US"/>
              <a:t> de </a:t>
            </a:r>
            <a:r>
              <a:rPr lang="en-US" err="1"/>
              <a:t>s'assurer</a:t>
            </a:r>
            <a:r>
              <a:rPr lang="en-US"/>
              <a:t> </a:t>
            </a:r>
            <a:r>
              <a:rPr lang="en-US" err="1"/>
              <a:t>qu'il</a:t>
            </a:r>
            <a:r>
              <a:rPr lang="en-US"/>
              <a:t> </a:t>
            </a:r>
            <a:r>
              <a:rPr lang="en-US" err="1"/>
              <a:t>répond</a:t>
            </a:r>
            <a:r>
              <a:rPr lang="en-US"/>
              <a:t> aux </a:t>
            </a:r>
            <a:r>
              <a:rPr lang="en-US" err="1"/>
              <a:t>normes</a:t>
            </a:r>
            <a:r>
              <a:rPr lang="en-US"/>
              <a:t> </a:t>
            </a:r>
            <a:r>
              <a:rPr lang="en-US" err="1"/>
              <a:t>requises</a:t>
            </a:r>
            <a:r>
              <a:rPr lang="en-US"/>
              <a:t> et </a:t>
            </a:r>
            <a:r>
              <a:rPr lang="en-US" err="1"/>
              <a:t>qu'il</a:t>
            </a:r>
            <a:r>
              <a:rPr lang="en-US"/>
              <a:t> </a:t>
            </a:r>
            <a:r>
              <a:rPr lang="en-US" err="1"/>
              <a:t>fonctionne</a:t>
            </a:r>
            <a:r>
              <a:rPr lang="en-US"/>
              <a:t> </a:t>
            </a:r>
            <a:r>
              <a:rPr lang="en-US" err="1"/>
              <a:t>comme</a:t>
            </a:r>
            <a:r>
              <a:rPr lang="en-US"/>
              <a:t> </a:t>
            </a:r>
            <a:r>
              <a:rPr lang="en-US" err="1"/>
              <a:t>prévu</a:t>
            </a:r>
            <a:r>
              <a:rPr lang="en-US"/>
              <a:t>.</a:t>
            </a:r>
            <a:endParaRPr lang="en-US">
              <a:cs typeface="Calibri"/>
            </a:endParaRPr>
          </a:p>
          <a:p>
            <a:r>
              <a:rPr lang="en-US" b="1" err="1"/>
              <a:t>Exemples</a:t>
            </a:r>
            <a:r>
              <a:rPr lang="en-US" b="1"/>
              <a:t> :</a:t>
            </a:r>
            <a:endParaRPr lang="en-US"/>
          </a:p>
          <a:p>
            <a:pPr marL="171450" indent="-171450">
              <a:buFont typeface="Arial"/>
              <a:buChar char="•"/>
            </a:pPr>
            <a:r>
              <a:rPr lang="en-US"/>
              <a:t>Test </a:t>
            </a:r>
            <a:r>
              <a:rPr lang="en-US" err="1"/>
              <a:t>unitaire</a:t>
            </a:r>
            <a:r>
              <a:rPr lang="en-US"/>
              <a:t> de </a:t>
            </a:r>
            <a:r>
              <a:rPr lang="en-US" err="1"/>
              <a:t>composants</a:t>
            </a:r>
            <a:r>
              <a:rPr lang="en-US"/>
              <a:t> </a:t>
            </a:r>
            <a:r>
              <a:rPr lang="en-US" err="1"/>
              <a:t>individuels</a:t>
            </a:r>
            <a:r>
              <a:rPr lang="en-US"/>
              <a:t>.</a:t>
            </a:r>
            <a:endParaRPr lang="en-US">
              <a:cs typeface="Calibri"/>
            </a:endParaRPr>
          </a:p>
          <a:p>
            <a:pPr marL="171450" indent="-171450">
              <a:buFont typeface="Arial"/>
              <a:buChar char="•"/>
            </a:pPr>
            <a:r>
              <a:rPr lang="en-US"/>
              <a:t>Tests </a:t>
            </a:r>
            <a:r>
              <a:rPr lang="en-US" err="1"/>
              <a:t>d'intégration</a:t>
            </a:r>
            <a:r>
              <a:rPr lang="en-US"/>
              <a:t> de </a:t>
            </a:r>
            <a:r>
              <a:rPr lang="en-US" err="1"/>
              <a:t>composants</a:t>
            </a:r>
            <a:r>
              <a:rPr lang="en-US"/>
              <a:t> </a:t>
            </a:r>
            <a:r>
              <a:rPr lang="en-US" err="1"/>
              <a:t>combinés</a:t>
            </a:r>
            <a:r>
              <a:rPr lang="en-US"/>
              <a:t>.</a:t>
            </a:r>
            <a:endParaRPr lang="en-US">
              <a:cs typeface="Calibri"/>
            </a:endParaRPr>
          </a:p>
          <a:p>
            <a:pPr marL="171450" indent="-171450">
              <a:buFont typeface="Arial"/>
              <a:buChar char="•"/>
            </a:pPr>
            <a:r>
              <a:rPr lang="en-US"/>
              <a:t>Test du </a:t>
            </a:r>
            <a:r>
              <a:rPr lang="en-US" err="1"/>
              <a:t>système</a:t>
            </a:r>
            <a:r>
              <a:rPr lang="en-US"/>
              <a:t> </a:t>
            </a:r>
            <a:r>
              <a:rPr lang="en-US" err="1"/>
              <a:t>complet</a:t>
            </a:r>
            <a:r>
              <a:rPr lang="en-US"/>
              <a:t>.</a:t>
            </a:r>
            <a:endParaRPr lang="en-US">
              <a:cs typeface="Calibri"/>
            </a:endParaRPr>
          </a:p>
          <a:p>
            <a:pPr marL="171450" indent="-171450">
              <a:buFont typeface="Arial"/>
              <a:buChar char="•"/>
            </a:pPr>
            <a:r>
              <a:rPr lang="en-US"/>
              <a:t>Tests </a:t>
            </a:r>
            <a:r>
              <a:rPr lang="en-US" err="1"/>
              <a:t>d'acceptation</a:t>
            </a:r>
            <a:r>
              <a:rPr lang="en-US"/>
              <a:t> par </a:t>
            </a:r>
            <a:r>
              <a:rPr lang="en-US" err="1"/>
              <a:t>l'utilisateur</a:t>
            </a:r>
            <a:r>
              <a:rPr lang="en-US"/>
              <a:t> (UAT) par les </a:t>
            </a:r>
            <a:r>
              <a:rPr lang="en-US" err="1"/>
              <a:t>utilisateurs</a:t>
            </a:r>
            <a:r>
              <a:rPr lang="en-US"/>
              <a:t> </a:t>
            </a:r>
            <a:r>
              <a:rPr lang="en-US" err="1"/>
              <a:t>finaux</a:t>
            </a:r>
            <a:r>
              <a:rPr lang="en-US"/>
              <a:t>.</a:t>
            </a:r>
            <a:endParaRPr lang="en-US">
              <a:cs typeface="Calibri"/>
            </a:endParaRPr>
          </a:p>
          <a:p>
            <a:endParaRPr lang="en-US"/>
          </a:p>
          <a:p>
            <a:r>
              <a:rPr lang="en-US" err="1"/>
              <a:t>Principales</a:t>
            </a:r>
            <a:r>
              <a:rPr lang="en-US"/>
              <a:t> </a:t>
            </a:r>
            <a:r>
              <a:rPr lang="en-US" err="1"/>
              <a:t>différences</a:t>
            </a:r>
            <a:endParaRPr lang="en-US">
              <a:cs typeface="Calibri"/>
            </a:endParaRPr>
          </a:p>
          <a:p>
            <a:pPr marL="171450" indent="-171450">
              <a:buFont typeface="Arial"/>
              <a:buChar char="•"/>
            </a:pPr>
            <a:r>
              <a:rPr lang="en-US" b="1"/>
              <a:t>Champ </a:t>
            </a:r>
            <a:r>
              <a:rPr lang="en-US" b="1" err="1"/>
              <a:t>d'application</a:t>
            </a:r>
            <a:r>
              <a:rPr lang="en-US" b="1"/>
              <a:t> :</a:t>
            </a:r>
            <a:endParaRPr lang="en-US"/>
          </a:p>
          <a:p>
            <a:pPr marL="628650" lvl="1" indent="-171450">
              <a:buFont typeface="Arial"/>
              <a:buChar char="•"/>
            </a:pPr>
            <a:r>
              <a:rPr lang="en-US"/>
              <a:t>AQ : Elle englobe </a:t>
            </a:r>
            <a:r>
              <a:rPr lang="en-US" err="1"/>
              <a:t>l'ensemble</a:t>
            </a:r>
            <a:r>
              <a:rPr lang="en-US"/>
              <a:t> du processus de </a:t>
            </a:r>
            <a:r>
              <a:rPr lang="en-US" err="1"/>
              <a:t>développement</a:t>
            </a:r>
            <a:r>
              <a:rPr lang="en-US"/>
              <a:t> de </a:t>
            </a:r>
            <a:r>
              <a:rPr lang="en-US" err="1"/>
              <a:t>logiciels</a:t>
            </a:r>
            <a:r>
              <a:rPr lang="en-US"/>
              <a:t>, y </a:t>
            </a:r>
            <a:r>
              <a:rPr lang="en-US" err="1"/>
              <a:t>compris</a:t>
            </a:r>
            <a:r>
              <a:rPr lang="en-US"/>
              <a:t> les </a:t>
            </a:r>
            <a:r>
              <a:rPr lang="en-US" err="1"/>
              <a:t>améliorations</a:t>
            </a:r>
            <a:r>
              <a:rPr lang="en-US"/>
              <a:t> de processus, la formation et les audits.</a:t>
            </a:r>
            <a:endParaRPr lang="en-US">
              <a:cs typeface="Calibri"/>
            </a:endParaRPr>
          </a:p>
          <a:p>
            <a:pPr marL="628650" lvl="1" indent="-171450">
              <a:buFont typeface="Arial"/>
              <a:buChar char="•"/>
            </a:pPr>
            <a:r>
              <a:rPr lang="en-US" err="1"/>
              <a:t>Essais</a:t>
            </a:r>
            <a:r>
              <a:rPr lang="en-US"/>
              <a:t> : Il </a:t>
            </a:r>
            <a:r>
              <a:rPr lang="en-US" err="1"/>
              <a:t>s'agit</a:t>
            </a:r>
            <a:r>
              <a:rPr lang="en-US"/>
              <a:t> </a:t>
            </a:r>
            <a:r>
              <a:rPr lang="en-US" err="1"/>
              <a:t>d'évaluer</a:t>
            </a:r>
            <a:r>
              <a:rPr lang="en-US"/>
              <a:t> le </a:t>
            </a:r>
            <a:r>
              <a:rPr lang="en-US" err="1"/>
              <a:t>produit</a:t>
            </a:r>
            <a:r>
              <a:rPr lang="en-US"/>
              <a:t> </a:t>
            </a:r>
            <a:r>
              <a:rPr lang="en-US" err="1"/>
              <a:t>afin</a:t>
            </a:r>
            <a:r>
              <a:rPr lang="en-US"/>
              <a:t> </a:t>
            </a:r>
            <a:r>
              <a:rPr lang="en-US" err="1"/>
              <a:t>d'identifier</a:t>
            </a:r>
            <a:r>
              <a:rPr lang="en-US"/>
              <a:t> les </a:t>
            </a:r>
            <a:r>
              <a:rPr lang="en-US" err="1"/>
              <a:t>défauts</a:t>
            </a:r>
            <a:r>
              <a:rPr lang="en-US"/>
              <a:t>.</a:t>
            </a:r>
            <a:endParaRPr lang="en-US">
              <a:cs typeface="Calibri"/>
            </a:endParaRPr>
          </a:p>
          <a:p>
            <a:pPr marL="171450" indent="-171450">
              <a:buFont typeface="Arial"/>
              <a:buChar char="•"/>
            </a:pPr>
            <a:r>
              <a:rPr lang="en-US" b="1"/>
              <a:t>Orientation :</a:t>
            </a:r>
            <a:endParaRPr lang="en-US"/>
          </a:p>
          <a:p>
            <a:pPr marL="628650" lvl="1" indent="-171450">
              <a:buFont typeface="Arial"/>
              <a:buChar char="•"/>
            </a:pPr>
            <a:r>
              <a:rPr lang="en-US"/>
              <a:t>AQ : </a:t>
            </a:r>
            <a:r>
              <a:rPr lang="en-US" err="1"/>
              <a:t>Orientée</a:t>
            </a:r>
            <a:r>
              <a:rPr lang="en-US"/>
              <a:t> </a:t>
            </a:r>
            <a:r>
              <a:rPr lang="en-US" err="1"/>
              <a:t>vers</a:t>
            </a:r>
            <a:r>
              <a:rPr lang="en-US"/>
              <a:t> le processus, </a:t>
            </a:r>
            <a:r>
              <a:rPr lang="en-US" err="1"/>
              <a:t>elle</a:t>
            </a:r>
            <a:r>
              <a:rPr lang="en-US"/>
              <a:t> vise à </a:t>
            </a:r>
            <a:r>
              <a:rPr lang="en-US" err="1"/>
              <a:t>prévenir</a:t>
            </a:r>
            <a:r>
              <a:rPr lang="en-US"/>
              <a:t> les </a:t>
            </a:r>
            <a:r>
              <a:rPr lang="en-US" err="1"/>
              <a:t>défauts</a:t>
            </a:r>
            <a:r>
              <a:rPr lang="en-US"/>
              <a:t> </a:t>
            </a:r>
            <a:r>
              <a:rPr lang="en-US" err="1"/>
              <a:t>en</a:t>
            </a:r>
            <a:r>
              <a:rPr lang="en-US"/>
              <a:t> </a:t>
            </a:r>
            <a:r>
              <a:rPr lang="en-US" err="1"/>
              <a:t>améliorant</a:t>
            </a:r>
            <a:r>
              <a:rPr lang="en-US"/>
              <a:t> le processus de </a:t>
            </a:r>
            <a:r>
              <a:rPr lang="en-US" err="1"/>
              <a:t>développement</a:t>
            </a:r>
            <a:r>
              <a:rPr lang="en-US"/>
              <a:t>.</a:t>
            </a:r>
            <a:endParaRPr lang="en-US">
              <a:cs typeface="Calibri"/>
            </a:endParaRPr>
          </a:p>
          <a:p>
            <a:pPr marL="628650" lvl="1" indent="-171450">
              <a:buFont typeface="Arial"/>
              <a:buChar char="•"/>
            </a:pPr>
            <a:r>
              <a:rPr lang="en-US"/>
              <a:t>Test : </a:t>
            </a:r>
            <a:r>
              <a:rPr lang="en-US" err="1"/>
              <a:t>Orientés</a:t>
            </a:r>
            <a:r>
              <a:rPr lang="en-US"/>
              <a:t> </a:t>
            </a:r>
            <a:r>
              <a:rPr lang="en-US" err="1"/>
              <a:t>vers</a:t>
            </a:r>
            <a:r>
              <a:rPr lang="en-US"/>
              <a:t> le </a:t>
            </a:r>
            <a:r>
              <a:rPr lang="en-US" err="1"/>
              <a:t>produit</a:t>
            </a:r>
            <a:r>
              <a:rPr lang="en-US"/>
              <a:t>, </a:t>
            </a:r>
            <a:r>
              <a:rPr lang="en-US" err="1"/>
              <a:t>ils</a:t>
            </a:r>
            <a:r>
              <a:rPr lang="en-US"/>
              <a:t> </a:t>
            </a:r>
            <a:r>
              <a:rPr lang="en-US" err="1"/>
              <a:t>visent</a:t>
            </a:r>
            <a:r>
              <a:rPr lang="en-US"/>
              <a:t> à </a:t>
            </a:r>
            <a:r>
              <a:rPr lang="en-US" err="1"/>
              <a:t>détecter</a:t>
            </a:r>
            <a:r>
              <a:rPr lang="en-US"/>
              <a:t> les </a:t>
            </a:r>
            <a:r>
              <a:rPr lang="en-US" err="1"/>
              <a:t>défauts</a:t>
            </a:r>
            <a:r>
              <a:rPr lang="en-US"/>
              <a:t> dans le </a:t>
            </a:r>
            <a:r>
              <a:rPr lang="en-US" err="1"/>
              <a:t>produit</a:t>
            </a:r>
            <a:r>
              <a:rPr lang="en-US"/>
              <a:t> </a:t>
            </a:r>
            <a:r>
              <a:rPr lang="en-US" err="1"/>
              <a:t>logiciel</a:t>
            </a:r>
            <a:r>
              <a:rPr lang="en-US"/>
              <a:t>.</a:t>
            </a:r>
            <a:endParaRPr lang="en-US">
              <a:cs typeface="Calibri"/>
            </a:endParaRPr>
          </a:p>
          <a:p>
            <a:pPr marL="171450" indent="-171450">
              <a:buFont typeface="Arial"/>
              <a:buChar char="•"/>
            </a:pPr>
            <a:r>
              <a:rPr lang="en-US" b="1" err="1"/>
              <a:t>Activités</a:t>
            </a:r>
            <a:r>
              <a:rPr lang="en-US" b="1"/>
              <a:t> :</a:t>
            </a:r>
            <a:endParaRPr lang="en-US"/>
          </a:p>
          <a:p>
            <a:pPr marL="628650" lvl="1" indent="-171450">
              <a:buFont typeface="Arial"/>
              <a:buChar char="•"/>
            </a:pPr>
            <a:r>
              <a:rPr lang="en-US"/>
              <a:t>AQ : </a:t>
            </a:r>
            <a:r>
              <a:rPr lang="en-US" err="1"/>
              <a:t>comprend</a:t>
            </a:r>
            <a:r>
              <a:rPr lang="en-US"/>
              <a:t> des </a:t>
            </a:r>
            <a:r>
              <a:rPr lang="en-US" err="1"/>
              <a:t>activités</a:t>
            </a:r>
            <a:r>
              <a:rPr lang="en-US"/>
              <a:t> </a:t>
            </a:r>
            <a:r>
              <a:rPr lang="en-US" err="1"/>
              <a:t>telles</a:t>
            </a:r>
            <a:r>
              <a:rPr lang="en-US"/>
              <a:t> que la </a:t>
            </a:r>
            <a:r>
              <a:rPr lang="en-US" err="1"/>
              <a:t>définition</a:t>
            </a:r>
            <a:r>
              <a:rPr lang="en-US"/>
              <a:t> des processus, la surveillance des processus, les audits et </a:t>
            </a:r>
            <a:r>
              <a:rPr lang="en-US" err="1"/>
              <a:t>l'amélioration</a:t>
            </a:r>
            <a:r>
              <a:rPr lang="en-US"/>
              <a:t> des processus.</a:t>
            </a:r>
            <a:endParaRPr lang="en-US">
              <a:cs typeface="Calibri"/>
            </a:endParaRPr>
          </a:p>
          <a:p>
            <a:pPr marL="628650" lvl="1" indent="-171450">
              <a:buFont typeface="Arial"/>
              <a:buChar char="•"/>
            </a:pPr>
            <a:r>
              <a:rPr lang="en-US"/>
              <a:t>Tests : </a:t>
            </a:r>
            <a:r>
              <a:rPr lang="en-US" err="1"/>
              <a:t>Comprend</a:t>
            </a:r>
            <a:r>
              <a:rPr lang="en-US"/>
              <a:t> des </a:t>
            </a:r>
            <a:r>
              <a:rPr lang="en-US" err="1"/>
              <a:t>activités</a:t>
            </a:r>
            <a:r>
              <a:rPr lang="en-US"/>
              <a:t> </a:t>
            </a:r>
            <a:r>
              <a:rPr lang="en-US" err="1"/>
              <a:t>telles</a:t>
            </a:r>
            <a:r>
              <a:rPr lang="en-US"/>
              <a:t> que la planification des tests, la conception des tests, </a:t>
            </a:r>
            <a:r>
              <a:rPr lang="en-US" err="1"/>
              <a:t>l'exécution</a:t>
            </a:r>
            <a:r>
              <a:rPr lang="en-US"/>
              <a:t> des tests et le </a:t>
            </a:r>
            <a:r>
              <a:rPr lang="en-US" err="1"/>
              <a:t>suivi</a:t>
            </a:r>
            <a:r>
              <a:rPr lang="en-US"/>
              <a:t> des </a:t>
            </a:r>
            <a:r>
              <a:rPr lang="en-US" err="1"/>
              <a:t>défauts</a:t>
            </a:r>
            <a:r>
              <a:rPr lang="en-US"/>
              <a:t>.</a:t>
            </a:r>
            <a:endParaRPr lang="en-US">
              <a:cs typeface="Calibri"/>
            </a:endParaRPr>
          </a:p>
          <a:p>
            <a:pPr marL="171450" indent="-171450">
              <a:buFont typeface="Arial"/>
              <a:buChar char="•"/>
            </a:pPr>
            <a:r>
              <a:rPr lang="en-US" b="1"/>
              <a:t>Objectif :</a:t>
            </a:r>
            <a:endParaRPr lang="en-US"/>
          </a:p>
          <a:p>
            <a:pPr marL="628650" lvl="1" indent="-171450">
              <a:buFont typeface="Arial"/>
              <a:buChar char="•"/>
            </a:pPr>
            <a:r>
              <a:rPr lang="en-US"/>
              <a:t>AQ : </a:t>
            </a:r>
            <a:r>
              <a:rPr lang="en-US" err="1"/>
              <a:t>Améliorer</a:t>
            </a:r>
            <a:r>
              <a:rPr lang="en-US"/>
              <a:t> et </a:t>
            </a:r>
            <a:r>
              <a:rPr lang="en-US" err="1"/>
              <a:t>garantir</a:t>
            </a:r>
            <a:r>
              <a:rPr lang="en-US"/>
              <a:t> la </a:t>
            </a:r>
            <a:r>
              <a:rPr lang="en-US" err="1"/>
              <a:t>qualité</a:t>
            </a:r>
            <a:r>
              <a:rPr lang="en-US"/>
              <a:t> </a:t>
            </a:r>
            <a:r>
              <a:rPr lang="en-US" err="1"/>
              <a:t>globale</a:t>
            </a:r>
            <a:r>
              <a:rPr lang="en-US"/>
              <a:t> du processus </a:t>
            </a:r>
            <a:r>
              <a:rPr lang="en-US" err="1"/>
              <a:t>utilisé</a:t>
            </a:r>
            <a:r>
              <a:rPr lang="en-US"/>
              <a:t> pour </a:t>
            </a:r>
            <a:r>
              <a:rPr lang="en-US" err="1"/>
              <a:t>créer</a:t>
            </a:r>
            <a:r>
              <a:rPr lang="en-US"/>
              <a:t> le </a:t>
            </a:r>
            <a:r>
              <a:rPr lang="en-US" err="1"/>
              <a:t>logiciel</a:t>
            </a:r>
            <a:r>
              <a:rPr lang="en-US"/>
              <a:t>.</a:t>
            </a:r>
            <a:endParaRPr lang="en-US">
              <a:cs typeface="Calibri"/>
            </a:endParaRPr>
          </a:p>
          <a:p>
            <a:pPr marL="628650" lvl="1" indent="-171450">
              <a:buFont typeface="Arial"/>
              <a:buChar char="•"/>
            </a:pPr>
            <a:r>
              <a:rPr lang="en-US"/>
              <a:t>Test : Identifier et </a:t>
            </a:r>
            <a:r>
              <a:rPr lang="en-US" err="1"/>
              <a:t>corriger</a:t>
            </a:r>
            <a:r>
              <a:rPr lang="en-US"/>
              <a:t> les </a:t>
            </a:r>
            <a:r>
              <a:rPr lang="en-US" err="1"/>
              <a:t>défauts</a:t>
            </a:r>
            <a:r>
              <a:rPr lang="en-US"/>
              <a:t> du </a:t>
            </a:r>
            <a:r>
              <a:rPr lang="en-US" err="1"/>
              <a:t>produit</a:t>
            </a:r>
            <a:r>
              <a:rPr lang="en-US"/>
              <a:t> </a:t>
            </a:r>
            <a:r>
              <a:rPr lang="en-US" err="1"/>
              <a:t>logiciel</a:t>
            </a:r>
            <a:r>
              <a:rPr lang="en-US"/>
              <a:t>.</a:t>
            </a:r>
            <a:endParaRPr lang="en-US">
              <a:cs typeface="Calibri"/>
            </a:endParaRPr>
          </a:p>
          <a:p>
            <a:pPr marL="628650" lvl="1" indent="-171450">
              <a:buFont typeface="Arial"/>
              <a:buChar char="•"/>
            </a:pPr>
            <a:endParaRPr lang="en-US"/>
          </a:p>
          <a:p>
            <a:pPr lvl="1"/>
            <a:r>
              <a:rPr lang="en-US"/>
              <a:t>En résumé, </a:t>
            </a:r>
            <a:r>
              <a:rPr lang="en-US" err="1"/>
              <a:t>l'AQ</a:t>
            </a:r>
            <a:r>
              <a:rPr lang="en-US"/>
              <a:t> et les tests </a:t>
            </a:r>
            <a:r>
              <a:rPr lang="en-US" err="1"/>
              <a:t>sont</a:t>
            </a:r>
            <a:r>
              <a:rPr lang="en-US"/>
              <a:t> des pratiques </a:t>
            </a:r>
            <a:r>
              <a:rPr lang="en-US" err="1"/>
              <a:t>complémentaires</a:t>
            </a:r>
            <a:r>
              <a:rPr lang="en-US"/>
              <a:t> qui, </a:t>
            </a:r>
            <a:r>
              <a:rPr lang="en-US" err="1"/>
              <a:t>lorsqu'elles</a:t>
            </a:r>
            <a:r>
              <a:rPr lang="en-US"/>
              <a:t> </a:t>
            </a:r>
            <a:r>
              <a:rPr lang="en-US" err="1"/>
              <a:t>sont</a:t>
            </a:r>
            <a:r>
              <a:rPr lang="en-US"/>
              <a:t> </a:t>
            </a:r>
            <a:r>
              <a:rPr lang="en-US" err="1"/>
              <a:t>combinées</a:t>
            </a:r>
            <a:r>
              <a:rPr lang="en-US"/>
              <a:t>, </a:t>
            </a:r>
            <a:r>
              <a:rPr lang="en-US" err="1"/>
              <a:t>contribuent</a:t>
            </a:r>
            <a:r>
              <a:rPr lang="en-US"/>
              <a:t> au </a:t>
            </a:r>
            <a:r>
              <a:rPr lang="en-US" err="1"/>
              <a:t>développement</a:t>
            </a:r>
            <a:r>
              <a:rPr lang="en-US"/>
              <a:t> de </a:t>
            </a:r>
            <a:r>
              <a:rPr lang="en-US" err="1"/>
              <a:t>logiciels</a:t>
            </a:r>
            <a:r>
              <a:rPr lang="en-US"/>
              <a:t> de haute </a:t>
            </a:r>
            <a:r>
              <a:rPr lang="en-US" err="1"/>
              <a:t>qualité</a:t>
            </a:r>
            <a:r>
              <a:rPr lang="en-US"/>
              <a:t>. L'AQ </a:t>
            </a:r>
            <a:r>
              <a:rPr lang="en-US" err="1"/>
              <a:t>garantit</a:t>
            </a:r>
            <a:r>
              <a:rPr lang="en-US"/>
              <a:t> que le processus de </a:t>
            </a:r>
            <a:r>
              <a:rPr lang="en-US" err="1"/>
              <a:t>développement</a:t>
            </a:r>
            <a:r>
              <a:rPr lang="en-US"/>
              <a:t> </a:t>
            </a:r>
            <a:r>
              <a:rPr lang="en-US" err="1"/>
              <a:t>est</a:t>
            </a:r>
            <a:r>
              <a:rPr lang="en-US"/>
              <a:t> </a:t>
            </a:r>
            <a:r>
              <a:rPr lang="en-US" err="1"/>
              <a:t>efficace</a:t>
            </a:r>
            <a:r>
              <a:rPr lang="en-US"/>
              <a:t> et efficient, </a:t>
            </a:r>
            <a:r>
              <a:rPr lang="en-US" err="1"/>
              <a:t>tandis</a:t>
            </a:r>
            <a:r>
              <a:rPr lang="en-US"/>
              <a:t> que les tests </a:t>
            </a:r>
            <a:r>
              <a:rPr lang="en-US" err="1"/>
              <a:t>assurent</a:t>
            </a:r>
            <a:r>
              <a:rPr lang="en-US"/>
              <a:t> que le </a:t>
            </a:r>
            <a:r>
              <a:rPr lang="en-US" err="1"/>
              <a:t>produit</a:t>
            </a:r>
            <a:r>
              <a:rPr lang="en-US"/>
              <a:t> final </a:t>
            </a:r>
            <a:r>
              <a:rPr lang="en-US" err="1"/>
              <a:t>est</a:t>
            </a:r>
            <a:r>
              <a:rPr lang="en-US"/>
              <a:t> exempt de </a:t>
            </a:r>
            <a:r>
              <a:rPr lang="en-US" err="1"/>
              <a:t>défauts</a:t>
            </a:r>
            <a:r>
              <a:rPr lang="en-US"/>
              <a:t> et </a:t>
            </a:r>
            <a:r>
              <a:rPr lang="en-US" err="1"/>
              <a:t>répond</a:t>
            </a:r>
            <a:r>
              <a:rPr lang="en-US"/>
              <a:t> aux exigences des </a:t>
            </a:r>
            <a:r>
              <a:rPr lang="en-US" err="1"/>
              <a:t>utilisateurs</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133</a:t>
            </a:fld>
            <a:endParaRPr lang="en-US"/>
          </a:p>
        </p:txBody>
      </p:sp>
    </p:spTree>
    <p:extLst>
      <p:ext uri="{BB962C8B-B14F-4D97-AF65-F5344CB8AC3E}">
        <p14:creationId xmlns:p14="http://schemas.microsoft.com/office/powerpoint/2010/main" val="5808504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En résumé, </a:t>
            </a:r>
            <a:r>
              <a:rPr lang="en-US" err="1"/>
              <a:t>l'AQ</a:t>
            </a:r>
            <a:r>
              <a:rPr lang="en-US"/>
              <a:t> et les tests </a:t>
            </a:r>
            <a:r>
              <a:rPr lang="en-US" err="1"/>
              <a:t>sont</a:t>
            </a:r>
            <a:r>
              <a:rPr lang="en-US"/>
              <a:t> des pratiques </a:t>
            </a:r>
            <a:r>
              <a:rPr lang="en-US" err="1"/>
              <a:t>complémentaires</a:t>
            </a:r>
            <a:r>
              <a:rPr lang="en-US"/>
              <a:t> qui, </a:t>
            </a:r>
            <a:r>
              <a:rPr lang="en-US" err="1"/>
              <a:t>lorsqu'elles</a:t>
            </a:r>
            <a:r>
              <a:rPr lang="en-US"/>
              <a:t> </a:t>
            </a:r>
            <a:r>
              <a:rPr lang="en-US" err="1"/>
              <a:t>sont</a:t>
            </a:r>
            <a:r>
              <a:rPr lang="en-US"/>
              <a:t> </a:t>
            </a:r>
            <a:r>
              <a:rPr lang="en-US" err="1"/>
              <a:t>combinées</a:t>
            </a:r>
            <a:r>
              <a:rPr lang="en-US"/>
              <a:t>, </a:t>
            </a:r>
            <a:r>
              <a:rPr lang="en-US" err="1"/>
              <a:t>contribuent</a:t>
            </a:r>
            <a:r>
              <a:rPr lang="en-US"/>
              <a:t> au </a:t>
            </a:r>
            <a:r>
              <a:rPr lang="en-US" err="1"/>
              <a:t>développement</a:t>
            </a:r>
            <a:r>
              <a:rPr lang="en-US"/>
              <a:t> de </a:t>
            </a:r>
            <a:r>
              <a:rPr lang="en-US" err="1"/>
              <a:t>logiciels</a:t>
            </a:r>
            <a:r>
              <a:rPr lang="en-US"/>
              <a:t> de haute </a:t>
            </a:r>
            <a:r>
              <a:rPr lang="en-US" err="1"/>
              <a:t>qualité</a:t>
            </a:r>
            <a:r>
              <a:rPr lang="en-US"/>
              <a:t>. L'AQ </a:t>
            </a:r>
            <a:r>
              <a:rPr lang="en-US" err="1"/>
              <a:t>garantit</a:t>
            </a:r>
            <a:r>
              <a:rPr lang="en-US"/>
              <a:t> que le processus de </a:t>
            </a:r>
            <a:r>
              <a:rPr lang="en-US" err="1"/>
              <a:t>développement</a:t>
            </a:r>
            <a:r>
              <a:rPr lang="en-US"/>
              <a:t> </a:t>
            </a:r>
            <a:r>
              <a:rPr lang="en-US" err="1"/>
              <a:t>est</a:t>
            </a:r>
            <a:r>
              <a:rPr lang="en-US"/>
              <a:t> </a:t>
            </a:r>
            <a:r>
              <a:rPr lang="en-US" err="1"/>
              <a:t>efficace</a:t>
            </a:r>
            <a:r>
              <a:rPr lang="en-US"/>
              <a:t> et efficient, </a:t>
            </a:r>
            <a:r>
              <a:rPr lang="en-US" err="1"/>
              <a:t>tandis</a:t>
            </a:r>
            <a:r>
              <a:rPr lang="en-US"/>
              <a:t> que les tests </a:t>
            </a:r>
            <a:r>
              <a:rPr lang="en-US" err="1"/>
              <a:t>assurent</a:t>
            </a:r>
            <a:r>
              <a:rPr lang="en-US"/>
              <a:t> que le </a:t>
            </a:r>
            <a:r>
              <a:rPr lang="en-US" err="1"/>
              <a:t>produit</a:t>
            </a:r>
            <a:r>
              <a:rPr lang="en-US"/>
              <a:t> final </a:t>
            </a:r>
            <a:r>
              <a:rPr lang="en-US" err="1"/>
              <a:t>est</a:t>
            </a:r>
            <a:r>
              <a:rPr lang="en-US"/>
              <a:t> exempt de </a:t>
            </a:r>
            <a:r>
              <a:rPr lang="en-US" err="1"/>
              <a:t>défauts</a:t>
            </a:r>
            <a:r>
              <a:rPr lang="en-US"/>
              <a:t> et </a:t>
            </a:r>
            <a:r>
              <a:rPr lang="en-US" err="1"/>
              <a:t>répond</a:t>
            </a:r>
            <a:r>
              <a:rPr lang="en-US"/>
              <a:t> aux exigences des </a:t>
            </a:r>
            <a:r>
              <a:rPr lang="en-US" err="1"/>
              <a:t>utilisateurs</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134</a:t>
            </a:fld>
            <a:endParaRPr lang="en-US"/>
          </a:p>
        </p:txBody>
      </p:sp>
    </p:spTree>
    <p:extLst>
      <p:ext uri="{BB962C8B-B14F-4D97-AF65-F5344CB8AC3E}">
        <p14:creationId xmlns:p14="http://schemas.microsoft.com/office/powerpoint/2010/main" val="3460705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Dites : la gestion de projet peut être considérée comme le lieu où les cinq fonctions essentielles de tout projet sont menées à bien :</a:t>
            </a:r>
            <a:endParaRPr lang="en-US"/>
          </a:p>
          <a:p>
            <a:pPr marL="171450" indent="-171450">
              <a:buFont typeface="Calibri"/>
              <a:buChar char="-"/>
            </a:pPr>
            <a:r>
              <a:rPr lang="en-US">
                <a:cs typeface="Calibri"/>
              </a:rPr>
              <a:t>Gestion du champ d'application </a:t>
            </a:r>
          </a:p>
          <a:p>
            <a:pPr marL="171450" indent="-171450">
              <a:buFont typeface="Calibri"/>
              <a:buChar char="-"/>
            </a:pPr>
            <a:r>
              <a:rPr lang="en-US">
                <a:cs typeface="Calibri"/>
              </a:rPr>
              <a:t>Gestion du temps</a:t>
            </a:r>
          </a:p>
          <a:p>
            <a:pPr marL="171450" indent="-171450">
              <a:buFont typeface="Calibri"/>
              <a:buChar char="-"/>
            </a:pPr>
            <a:r>
              <a:rPr lang="en-US">
                <a:cs typeface="Calibri"/>
              </a:rPr>
              <a:t>Gestion des coûts</a:t>
            </a:r>
          </a:p>
          <a:p>
            <a:pPr marL="171450" indent="-171450">
              <a:buFont typeface="Calibri"/>
              <a:buChar char="-"/>
            </a:pPr>
            <a:r>
              <a:rPr lang="en-US">
                <a:cs typeface="Calibri"/>
              </a:rPr>
              <a:t>Gestion de la qualité </a:t>
            </a:r>
          </a:p>
          <a:p>
            <a:pPr marL="171450" indent="-171450">
              <a:buFont typeface="Calibri"/>
              <a:buChar char="-"/>
            </a:pPr>
            <a:endParaRPr lang="en-US">
              <a:cs typeface="Calibri"/>
            </a:endParaRPr>
          </a:p>
          <a:p>
            <a:r>
              <a:rPr lang="en-US">
                <a:cs typeface="Calibri"/>
              </a:rPr>
              <a:t>Dites : toutes ces fonctions doivent être gérées dans le cadre du processus de gestion de projet, à l'aide des outils appropriés, afin qu'un projet soit mené à bien.</a:t>
            </a:r>
          </a:p>
          <a:p>
            <a:endParaRPr lang="en-US">
              <a:cs typeface="Calibri"/>
            </a:endParaRPr>
          </a:p>
          <a:p>
            <a:r>
              <a:rPr lang="en-US">
                <a:cs typeface="Calibri"/>
              </a:rPr>
              <a:t>Dites : un gestionnaire de projet peut gérer avec succès ces fonctions en facilitant la collaboration et les activités des fonctions de facilitation suivantes :</a:t>
            </a:r>
          </a:p>
          <a:p>
            <a:pPr marL="171450" indent="-171450">
              <a:buFont typeface="Calibri"/>
              <a:buChar char="-"/>
            </a:pPr>
            <a:r>
              <a:rPr lang="en-US">
                <a:cs typeface="Calibri"/>
              </a:rPr>
              <a:t>Gestion des parties prenantes</a:t>
            </a:r>
          </a:p>
          <a:p>
            <a:pPr marL="171450" indent="-171450">
              <a:buFont typeface="Calibri"/>
              <a:buChar char="-"/>
            </a:pPr>
            <a:r>
              <a:rPr lang="en-US">
                <a:cs typeface="Calibri"/>
              </a:rPr>
              <a:t>Gestion des ressources humaines</a:t>
            </a:r>
          </a:p>
          <a:p>
            <a:pPr marL="171450" indent="-171450">
              <a:buFont typeface="Calibri"/>
              <a:buChar char="-"/>
            </a:pPr>
            <a:r>
              <a:rPr lang="en-US">
                <a:cs typeface="Calibri"/>
              </a:rPr>
              <a:t>Gestion de la communication</a:t>
            </a:r>
          </a:p>
          <a:p>
            <a:pPr marL="171450" indent="-171450">
              <a:buFont typeface="Calibri"/>
              <a:buChar char="-"/>
            </a:pPr>
            <a:r>
              <a:rPr lang="en-US">
                <a:cs typeface="Calibri"/>
              </a:rPr>
              <a:t>Gestion des risques et des marchés publics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12</a:t>
            </a:fld>
            <a:endParaRPr lang="en-US"/>
          </a:p>
        </p:txBody>
      </p:sp>
    </p:spTree>
    <p:extLst>
      <p:ext uri="{BB962C8B-B14F-4D97-AF65-F5344CB8AC3E}">
        <p14:creationId xmlns:p14="http://schemas.microsoft.com/office/powerpoint/2010/main" val="15280347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En résumé, </a:t>
            </a:r>
            <a:r>
              <a:rPr lang="en-US" err="1"/>
              <a:t>l'AQ</a:t>
            </a:r>
            <a:r>
              <a:rPr lang="en-US"/>
              <a:t> et les tests </a:t>
            </a:r>
            <a:r>
              <a:rPr lang="en-US" err="1"/>
              <a:t>sont</a:t>
            </a:r>
            <a:r>
              <a:rPr lang="en-US"/>
              <a:t> des pratiques </a:t>
            </a:r>
            <a:r>
              <a:rPr lang="en-US" err="1"/>
              <a:t>complémentaires</a:t>
            </a:r>
            <a:r>
              <a:rPr lang="en-US"/>
              <a:t> qui, </a:t>
            </a:r>
            <a:r>
              <a:rPr lang="en-US" err="1"/>
              <a:t>lorsqu'elles</a:t>
            </a:r>
            <a:r>
              <a:rPr lang="en-US"/>
              <a:t> </a:t>
            </a:r>
            <a:r>
              <a:rPr lang="en-US" err="1"/>
              <a:t>sont</a:t>
            </a:r>
            <a:r>
              <a:rPr lang="en-US"/>
              <a:t> </a:t>
            </a:r>
            <a:r>
              <a:rPr lang="en-US" err="1"/>
              <a:t>combinées</a:t>
            </a:r>
            <a:r>
              <a:rPr lang="en-US"/>
              <a:t>, </a:t>
            </a:r>
            <a:r>
              <a:rPr lang="en-US" err="1"/>
              <a:t>contribuent</a:t>
            </a:r>
            <a:r>
              <a:rPr lang="en-US"/>
              <a:t> au </a:t>
            </a:r>
            <a:r>
              <a:rPr lang="en-US" err="1"/>
              <a:t>développement</a:t>
            </a:r>
            <a:r>
              <a:rPr lang="en-US"/>
              <a:t> de </a:t>
            </a:r>
            <a:r>
              <a:rPr lang="en-US" err="1"/>
              <a:t>logiciels</a:t>
            </a:r>
            <a:r>
              <a:rPr lang="en-US"/>
              <a:t> de haute </a:t>
            </a:r>
            <a:r>
              <a:rPr lang="en-US" err="1"/>
              <a:t>qualité</a:t>
            </a:r>
            <a:r>
              <a:rPr lang="en-US"/>
              <a:t>. L'AQ </a:t>
            </a:r>
            <a:r>
              <a:rPr lang="en-US" err="1"/>
              <a:t>garantit</a:t>
            </a:r>
            <a:r>
              <a:rPr lang="en-US"/>
              <a:t> que le processus de </a:t>
            </a:r>
            <a:r>
              <a:rPr lang="en-US" err="1"/>
              <a:t>développement</a:t>
            </a:r>
            <a:r>
              <a:rPr lang="en-US"/>
              <a:t> </a:t>
            </a:r>
            <a:r>
              <a:rPr lang="en-US" err="1"/>
              <a:t>est</a:t>
            </a:r>
            <a:r>
              <a:rPr lang="en-US"/>
              <a:t> </a:t>
            </a:r>
            <a:r>
              <a:rPr lang="en-US" err="1"/>
              <a:t>efficace</a:t>
            </a:r>
            <a:r>
              <a:rPr lang="en-US"/>
              <a:t> et efficient, </a:t>
            </a:r>
            <a:r>
              <a:rPr lang="en-US" err="1"/>
              <a:t>tandis</a:t>
            </a:r>
            <a:r>
              <a:rPr lang="en-US"/>
              <a:t> que les tests </a:t>
            </a:r>
            <a:r>
              <a:rPr lang="en-US" err="1"/>
              <a:t>assurent</a:t>
            </a:r>
            <a:r>
              <a:rPr lang="en-US"/>
              <a:t> que le </a:t>
            </a:r>
            <a:r>
              <a:rPr lang="en-US" err="1"/>
              <a:t>produit</a:t>
            </a:r>
            <a:r>
              <a:rPr lang="en-US"/>
              <a:t> final </a:t>
            </a:r>
            <a:r>
              <a:rPr lang="en-US" err="1"/>
              <a:t>est</a:t>
            </a:r>
            <a:r>
              <a:rPr lang="en-US"/>
              <a:t> exempt de </a:t>
            </a:r>
            <a:r>
              <a:rPr lang="en-US" err="1"/>
              <a:t>défauts</a:t>
            </a:r>
            <a:r>
              <a:rPr lang="en-US"/>
              <a:t> et </a:t>
            </a:r>
            <a:r>
              <a:rPr lang="en-US" err="1"/>
              <a:t>répond</a:t>
            </a:r>
            <a:r>
              <a:rPr lang="en-US"/>
              <a:t> aux exigences des </a:t>
            </a:r>
            <a:r>
              <a:rPr lang="en-US" err="1"/>
              <a:t>utilisateurs</a:t>
            </a:r>
            <a:r>
              <a:rPr lang="en-US"/>
              <a:t>.</a:t>
            </a:r>
            <a:endParaRPr lang="en-US">
              <a:cs typeface="Calibri"/>
            </a:endParaRPr>
          </a:p>
          <a:p>
            <a:pPr lvl="1"/>
            <a:r>
              <a:rPr lang="en-US"/>
              <a:t>Quality Assurance serves to ensure that appropriate processes and procedures are in place (and are being adhered to) that enable the delivery of a product or service to an agreed level of quality. Quality Assurance is a much wider topic than Testing because it covers more than just the outputs of software delivery (the end product), it also covers the inputs (how the product is being developed), in order to improve the likelihood of a positive outcome.</a:t>
            </a:r>
          </a:p>
          <a:p>
            <a:pPr lvl="1"/>
            <a:r>
              <a:rPr lang="en-US"/>
              <a:t>QA is a proactive process that works out ways to </a:t>
            </a:r>
            <a:r>
              <a:rPr lang="en-US" b="1"/>
              <a:t>prevent possible </a:t>
            </a:r>
            <a:r>
              <a:rPr lang="en-US" b="1">
                <a:hlinkClick r:id="rId3"/>
              </a:rPr>
              <a:t>bugs</a:t>
            </a:r>
            <a:r>
              <a:rPr lang="en-US" b="1"/>
              <a:t> </a:t>
            </a:r>
            <a:r>
              <a:rPr lang="en-US"/>
              <a:t>in the process of software development. QA is integrated in a </a:t>
            </a:r>
            <a:r>
              <a:rPr lang="en-US">
                <a:hlinkClick r:id="rId4"/>
              </a:rPr>
              <a:t>software development lifecycle</a:t>
            </a:r>
            <a:r>
              <a:rPr lang="en-US"/>
              <a:t> (SDLC), and it requires the whole project team to be involved including </a:t>
            </a:r>
            <a:r>
              <a:rPr lang="en-US">
                <a:hlinkClick r:id="rId5"/>
              </a:rPr>
              <a:t>Stakeholders</a:t>
            </a:r>
            <a:r>
              <a:rPr lang="en-US"/>
              <a:t>, Business Analysts, Developers and Testers. The QA process helps to improve the productivity of the project team by specifying and establishing the requirements for both software development process and quality standards.</a:t>
            </a:r>
          </a:p>
          <a:p>
            <a:pPr lvl="1"/>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135</a:t>
            </a:fld>
            <a:endParaRPr lang="en-US"/>
          </a:p>
        </p:txBody>
      </p:sp>
    </p:spTree>
    <p:extLst>
      <p:ext uri="{BB962C8B-B14F-4D97-AF65-F5344CB8AC3E}">
        <p14:creationId xmlns:p14="http://schemas.microsoft.com/office/powerpoint/2010/main" val="2178052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Les tests </a:t>
            </a:r>
            <a:r>
              <a:rPr lang="en-US" err="1">
                <a:cs typeface="Calibri"/>
              </a:rPr>
              <a:t>sont</a:t>
            </a:r>
            <a:r>
              <a:rPr lang="en-US">
                <a:cs typeface="Calibri"/>
              </a:rPr>
              <a:t> </a:t>
            </a:r>
            <a:r>
              <a:rPr lang="en-US" err="1">
                <a:cs typeface="Calibri"/>
              </a:rPr>
              <a:t>effectués</a:t>
            </a:r>
            <a:r>
              <a:rPr lang="en-US">
                <a:cs typeface="Calibri"/>
              </a:rPr>
              <a:t> tout au long du </a:t>
            </a:r>
            <a:r>
              <a:rPr lang="en-US" err="1">
                <a:cs typeface="Calibri"/>
              </a:rPr>
              <a:t>projet</a:t>
            </a:r>
            <a:r>
              <a:rPr lang="en-US">
                <a:cs typeface="Calibri"/>
              </a:rPr>
              <a:t>. </a:t>
            </a:r>
          </a:p>
          <a:p>
            <a:endParaRPr lang="en-US">
              <a:cs typeface="Calibri"/>
            </a:endParaRPr>
          </a:p>
          <a:p>
            <a:r>
              <a:rPr lang="en-US">
                <a:cs typeface="Calibri"/>
              </a:rPr>
              <a:t>Pendant la phase de </a:t>
            </a:r>
            <a:r>
              <a:rPr lang="en-US" err="1">
                <a:cs typeface="Calibri"/>
              </a:rPr>
              <a:t>développement</a:t>
            </a:r>
            <a:r>
              <a:rPr lang="en-US">
                <a:cs typeface="Calibri"/>
              </a:rPr>
              <a:t> :</a:t>
            </a:r>
          </a:p>
          <a:p>
            <a:pPr marL="171450" indent="-171450">
              <a:buFont typeface="Arial"/>
              <a:buChar char="•"/>
            </a:pPr>
            <a:r>
              <a:rPr lang="en-US">
                <a:cs typeface="Calibri"/>
              </a:rPr>
              <a:t>Un plan de test </a:t>
            </a:r>
            <a:r>
              <a:rPr lang="en-US" err="1">
                <a:cs typeface="Calibri"/>
              </a:rPr>
              <a:t>est</a:t>
            </a:r>
            <a:r>
              <a:rPr lang="en-US">
                <a:cs typeface="Calibri"/>
              </a:rPr>
              <a:t> </a:t>
            </a:r>
            <a:r>
              <a:rPr lang="en-US" err="1">
                <a:cs typeface="Calibri"/>
              </a:rPr>
              <a:t>élaboré</a:t>
            </a:r>
            <a:r>
              <a:rPr lang="en-US">
                <a:cs typeface="Calibri"/>
              </a:rPr>
              <a:t> de manière à </a:t>
            </a:r>
            <a:r>
              <a:rPr lang="en-US" err="1">
                <a:cs typeface="Calibri"/>
              </a:rPr>
              <a:t>ce</a:t>
            </a:r>
            <a:r>
              <a:rPr lang="en-US">
                <a:cs typeface="Calibri"/>
              </a:rPr>
              <a:t> que </a:t>
            </a:r>
            <a:r>
              <a:rPr lang="en-US" err="1">
                <a:cs typeface="Calibri"/>
              </a:rPr>
              <a:t>l'on</a:t>
            </a:r>
            <a:r>
              <a:rPr lang="en-US">
                <a:cs typeface="Calibri"/>
              </a:rPr>
              <a:t> </a:t>
            </a:r>
            <a:r>
              <a:rPr lang="en-US" err="1">
                <a:cs typeface="Calibri"/>
              </a:rPr>
              <a:t>sache</a:t>
            </a:r>
            <a:r>
              <a:rPr lang="en-US">
                <a:cs typeface="Calibri"/>
              </a:rPr>
              <a:t> </a:t>
            </a:r>
            <a:r>
              <a:rPr lang="en-US" err="1">
                <a:cs typeface="Calibri"/>
              </a:rPr>
              <a:t>clairement</a:t>
            </a:r>
            <a:r>
              <a:rPr lang="en-US">
                <a:cs typeface="Calibri"/>
              </a:rPr>
              <a:t> qui </a:t>
            </a:r>
            <a:r>
              <a:rPr lang="en-US" err="1">
                <a:cs typeface="Calibri"/>
              </a:rPr>
              <a:t>effectuera</a:t>
            </a:r>
            <a:r>
              <a:rPr lang="en-US">
                <a:cs typeface="Calibri"/>
              </a:rPr>
              <a:t> les tests, </a:t>
            </a:r>
            <a:r>
              <a:rPr lang="en-US" err="1">
                <a:cs typeface="Calibri"/>
              </a:rPr>
              <a:t>quelles</a:t>
            </a:r>
            <a:r>
              <a:rPr lang="en-US">
                <a:cs typeface="Calibri"/>
              </a:rPr>
              <a:t> </a:t>
            </a:r>
            <a:r>
              <a:rPr lang="en-US" err="1">
                <a:cs typeface="Calibri"/>
              </a:rPr>
              <a:t>méthodes</a:t>
            </a:r>
            <a:r>
              <a:rPr lang="en-US">
                <a:cs typeface="Calibri"/>
              </a:rPr>
              <a:t> </a:t>
            </a:r>
            <a:r>
              <a:rPr lang="en-US" err="1">
                <a:cs typeface="Calibri"/>
              </a:rPr>
              <a:t>ils</a:t>
            </a:r>
            <a:r>
              <a:rPr lang="en-US">
                <a:cs typeface="Calibri"/>
              </a:rPr>
              <a:t> </a:t>
            </a:r>
            <a:r>
              <a:rPr lang="en-US" err="1">
                <a:cs typeface="Calibri"/>
              </a:rPr>
              <a:t>utiliseront</a:t>
            </a:r>
            <a:r>
              <a:rPr lang="en-US">
                <a:cs typeface="Calibri"/>
              </a:rPr>
              <a:t> et de </a:t>
            </a:r>
            <a:r>
              <a:rPr lang="en-US" err="1">
                <a:cs typeface="Calibri"/>
              </a:rPr>
              <a:t>quels</a:t>
            </a:r>
            <a:r>
              <a:rPr lang="en-US">
                <a:cs typeface="Calibri"/>
              </a:rPr>
              <a:t> </a:t>
            </a:r>
            <a:r>
              <a:rPr lang="en-US" err="1">
                <a:cs typeface="Calibri"/>
              </a:rPr>
              <a:t>outils</a:t>
            </a:r>
            <a:r>
              <a:rPr lang="en-US">
                <a:cs typeface="Calibri"/>
              </a:rPr>
              <a:t> </a:t>
            </a:r>
            <a:r>
              <a:rPr lang="en-US" err="1">
                <a:cs typeface="Calibri"/>
              </a:rPr>
              <a:t>ils</a:t>
            </a:r>
            <a:r>
              <a:rPr lang="en-US">
                <a:cs typeface="Calibri"/>
              </a:rPr>
              <a:t> </a:t>
            </a:r>
            <a:r>
              <a:rPr lang="en-US" err="1">
                <a:cs typeface="Calibri"/>
              </a:rPr>
              <a:t>auront</a:t>
            </a:r>
            <a:r>
              <a:rPr lang="en-US">
                <a:cs typeface="Calibri"/>
              </a:rPr>
              <a:t> </a:t>
            </a:r>
            <a:r>
              <a:rPr lang="en-US" err="1">
                <a:cs typeface="Calibri"/>
              </a:rPr>
              <a:t>besoin</a:t>
            </a:r>
            <a:r>
              <a:rPr lang="en-US">
                <a:cs typeface="Calibri"/>
              </a:rPr>
              <a:t>.</a:t>
            </a:r>
          </a:p>
          <a:p>
            <a:pPr marL="171450" indent="-171450">
              <a:buFont typeface="Arial"/>
              <a:buChar char="•"/>
            </a:pPr>
            <a:r>
              <a:rPr lang="en-US">
                <a:cs typeface="Calibri"/>
              </a:rPr>
              <a:t>Les </a:t>
            </a:r>
            <a:r>
              <a:rPr lang="en-US" err="1">
                <a:cs typeface="Calibri"/>
              </a:rPr>
              <a:t>cas</a:t>
            </a:r>
            <a:r>
              <a:rPr lang="en-US">
                <a:cs typeface="Calibri"/>
              </a:rPr>
              <a:t> de test </a:t>
            </a:r>
            <a:r>
              <a:rPr lang="en-US" err="1">
                <a:cs typeface="Calibri"/>
              </a:rPr>
              <a:t>sont</a:t>
            </a:r>
            <a:r>
              <a:rPr lang="en-US">
                <a:cs typeface="Calibri"/>
              </a:rPr>
              <a:t> </a:t>
            </a:r>
            <a:r>
              <a:rPr lang="en-US" err="1">
                <a:cs typeface="Calibri"/>
              </a:rPr>
              <a:t>créés</a:t>
            </a:r>
            <a:r>
              <a:rPr lang="en-US">
                <a:cs typeface="Calibri"/>
              </a:rPr>
              <a:t> : </a:t>
            </a:r>
            <a:r>
              <a:rPr lang="en-US" err="1">
                <a:cs typeface="Calibri"/>
              </a:rPr>
              <a:t>ils</a:t>
            </a:r>
            <a:r>
              <a:rPr lang="en-US">
                <a:cs typeface="Calibri"/>
              </a:rPr>
              <a:t> </a:t>
            </a:r>
            <a:r>
              <a:rPr lang="en-US" err="1">
                <a:cs typeface="Calibri"/>
              </a:rPr>
              <a:t>sont</a:t>
            </a:r>
            <a:r>
              <a:rPr lang="en-US">
                <a:cs typeface="Calibri"/>
              </a:rPr>
              <a:t> </a:t>
            </a:r>
            <a:r>
              <a:rPr lang="en-US" err="1">
                <a:cs typeface="Calibri"/>
              </a:rPr>
              <a:t>dérivés</a:t>
            </a:r>
            <a:r>
              <a:rPr lang="en-US">
                <a:cs typeface="Calibri"/>
              </a:rPr>
              <a:t> des exigences. </a:t>
            </a:r>
          </a:p>
          <a:p>
            <a:pPr marL="171450" indent="-171450">
              <a:buFont typeface="Arial"/>
              <a:buChar char="•"/>
            </a:pPr>
            <a:r>
              <a:rPr lang="en-US">
                <a:cs typeface="Calibri"/>
              </a:rPr>
              <a:t>Des données de test </a:t>
            </a:r>
            <a:r>
              <a:rPr lang="en-US" err="1">
                <a:cs typeface="Calibri"/>
              </a:rPr>
              <a:t>sont</a:t>
            </a:r>
            <a:r>
              <a:rPr lang="en-US">
                <a:cs typeface="Calibri"/>
              </a:rPr>
              <a:t> </a:t>
            </a:r>
            <a:r>
              <a:rPr lang="en-US" err="1">
                <a:cs typeface="Calibri"/>
              </a:rPr>
              <a:t>générées</a:t>
            </a:r>
            <a:r>
              <a:rPr lang="en-US">
                <a:cs typeface="Calibri"/>
              </a:rPr>
              <a:t>. </a:t>
            </a:r>
          </a:p>
          <a:p>
            <a:pPr marL="171450" indent="-171450">
              <a:buFont typeface="Arial"/>
              <a:buChar char="•"/>
            </a:pPr>
            <a:r>
              <a:rPr lang="en-US">
                <a:cs typeface="Calibri"/>
              </a:rPr>
              <a:t>Les tests </a:t>
            </a:r>
            <a:r>
              <a:rPr lang="en-US" err="1">
                <a:cs typeface="Calibri"/>
              </a:rPr>
              <a:t>sont</a:t>
            </a:r>
            <a:r>
              <a:rPr lang="en-US">
                <a:cs typeface="Calibri"/>
              </a:rPr>
              <a:t> </a:t>
            </a:r>
            <a:r>
              <a:rPr lang="en-US" err="1">
                <a:cs typeface="Calibri"/>
              </a:rPr>
              <a:t>effectués</a:t>
            </a:r>
            <a:r>
              <a:rPr lang="en-US">
                <a:cs typeface="Calibri"/>
              </a:rPr>
              <a:t> par </a:t>
            </a:r>
            <a:r>
              <a:rPr lang="en-US" err="1">
                <a:cs typeface="Calibri"/>
              </a:rPr>
              <a:t>l'équipe</a:t>
            </a:r>
            <a:r>
              <a:rPr lang="en-US">
                <a:cs typeface="Calibri"/>
              </a:rPr>
              <a:t> de </a:t>
            </a:r>
            <a:r>
              <a:rPr lang="en-US" err="1">
                <a:cs typeface="Calibri"/>
              </a:rPr>
              <a:t>développement</a:t>
            </a:r>
            <a:endParaRPr lang="en-US">
              <a:cs typeface="Calibri"/>
            </a:endParaRPr>
          </a:p>
          <a:p>
            <a:pPr marL="171450" indent="-171450">
              <a:buFont typeface="Arial"/>
              <a:buChar char="•"/>
            </a:pPr>
            <a:r>
              <a:rPr lang="en-US">
                <a:cs typeface="Calibri"/>
              </a:rPr>
              <a:t>Les </a:t>
            </a:r>
            <a:r>
              <a:rPr lang="en-US" err="1">
                <a:cs typeface="Calibri"/>
              </a:rPr>
              <a:t>essais</a:t>
            </a:r>
            <a:r>
              <a:rPr lang="en-US">
                <a:cs typeface="Calibri"/>
              </a:rPr>
              <a:t> </a:t>
            </a:r>
            <a:r>
              <a:rPr lang="en-US" err="1">
                <a:cs typeface="Calibri"/>
              </a:rPr>
              <a:t>sont</a:t>
            </a:r>
            <a:r>
              <a:rPr lang="en-US">
                <a:cs typeface="Calibri"/>
              </a:rPr>
              <a:t> </a:t>
            </a:r>
            <a:r>
              <a:rPr lang="en-US" err="1">
                <a:cs typeface="Calibri"/>
              </a:rPr>
              <a:t>effectués</a:t>
            </a:r>
            <a:r>
              <a:rPr lang="en-US">
                <a:cs typeface="Calibri"/>
              </a:rPr>
              <a:t> par les </a:t>
            </a:r>
            <a:r>
              <a:rPr lang="en-US" err="1">
                <a:cs typeface="Calibri"/>
              </a:rPr>
              <a:t>représentants</a:t>
            </a:r>
            <a:r>
              <a:rPr lang="en-US">
                <a:cs typeface="Calibri"/>
              </a:rPr>
              <a:t> des </a:t>
            </a:r>
            <a:r>
              <a:rPr lang="en-US" err="1">
                <a:cs typeface="Calibri"/>
              </a:rPr>
              <a:t>utilisateurs</a:t>
            </a:r>
            <a:r>
              <a:rPr lang="en-US">
                <a:cs typeface="Calibri"/>
              </a:rPr>
              <a:t> </a:t>
            </a:r>
            <a:r>
              <a:rPr lang="en-US" err="1">
                <a:cs typeface="Calibri"/>
              </a:rPr>
              <a:t>finaux</a:t>
            </a:r>
            <a:endParaRPr lang="en-US">
              <a:cs typeface="Calibri"/>
            </a:endParaRPr>
          </a:p>
          <a:p>
            <a:endParaRPr lang="en-US">
              <a:cs typeface="Calibri"/>
            </a:endParaRPr>
          </a:p>
          <a:p>
            <a:r>
              <a:rPr lang="en-US">
                <a:cs typeface="Calibri"/>
              </a:rPr>
              <a:t>Pendant la mise </a:t>
            </a:r>
            <a:r>
              <a:rPr lang="en-US" err="1">
                <a:cs typeface="Calibri"/>
              </a:rPr>
              <a:t>en</a:t>
            </a:r>
            <a:r>
              <a:rPr lang="en-US">
                <a:cs typeface="Calibri"/>
              </a:rPr>
              <a:t> </a:t>
            </a:r>
            <a:r>
              <a:rPr lang="en-US" err="1">
                <a:cs typeface="Calibri"/>
              </a:rPr>
              <a:t>œuvre</a:t>
            </a:r>
            <a:r>
              <a:rPr lang="en-US">
                <a:cs typeface="Calibri"/>
              </a:rPr>
              <a:t> :</a:t>
            </a:r>
          </a:p>
          <a:p>
            <a:pPr marL="342900" indent="-342900">
              <a:lnSpc>
                <a:spcPct val="90000"/>
              </a:lnSpc>
              <a:spcBef>
                <a:spcPts val="1000"/>
              </a:spcBef>
              <a:buFont typeface="Arial"/>
              <a:buChar char="•"/>
            </a:pPr>
            <a:r>
              <a:rPr lang="en-US"/>
              <a:t>Tester le </a:t>
            </a:r>
            <a:r>
              <a:rPr lang="en-US" err="1"/>
              <a:t>fonctionnement</a:t>
            </a:r>
            <a:r>
              <a:rPr lang="en-US"/>
              <a:t> de </a:t>
            </a:r>
            <a:r>
              <a:rPr lang="en-US" err="1"/>
              <a:t>l'infrastructure</a:t>
            </a:r>
            <a:r>
              <a:rPr lang="en-US"/>
              <a:t> </a:t>
            </a:r>
          </a:p>
          <a:p>
            <a:pPr marL="342900" indent="-342900">
              <a:lnSpc>
                <a:spcPct val="90000"/>
              </a:lnSpc>
              <a:spcBef>
                <a:spcPts val="1000"/>
              </a:spcBef>
              <a:buFont typeface="Arial"/>
              <a:buChar char="•"/>
            </a:pPr>
            <a:r>
              <a:rPr lang="en-US"/>
              <a:t>Tester que le </a:t>
            </a:r>
            <a:r>
              <a:rPr lang="en-US" err="1"/>
              <a:t>logiciel</a:t>
            </a:r>
            <a:r>
              <a:rPr lang="en-US"/>
              <a:t> </a:t>
            </a:r>
            <a:r>
              <a:rPr lang="en-US" err="1"/>
              <a:t>est</a:t>
            </a:r>
            <a:r>
              <a:rPr lang="en-US"/>
              <a:t> </a:t>
            </a:r>
            <a:r>
              <a:rPr lang="en-US" err="1"/>
              <a:t>correctement</a:t>
            </a:r>
            <a:r>
              <a:rPr lang="en-US"/>
              <a:t> </a:t>
            </a:r>
            <a:r>
              <a:rPr lang="en-US" err="1"/>
              <a:t>déployé</a:t>
            </a:r>
            <a:r>
              <a:rPr lang="en-US"/>
              <a:t> </a:t>
            </a:r>
            <a:endParaRPr lang="en-US">
              <a:cs typeface="Calibri"/>
            </a:endParaRPr>
          </a:p>
          <a:p>
            <a:pPr marL="342900" indent="-342900">
              <a:lnSpc>
                <a:spcPct val="90000"/>
              </a:lnSpc>
              <a:spcBef>
                <a:spcPts val="1000"/>
              </a:spcBef>
              <a:buFont typeface="Arial"/>
              <a:buChar char="•"/>
            </a:pPr>
            <a:r>
              <a:rPr lang="en-US"/>
              <a:t>Tester que le </a:t>
            </a:r>
            <a:r>
              <a:rPr lang="en-US" err="1"/>
              <a:t>logiciel</a:t>
            </a:r>
            <a:r>
              <a:rPr lang="en-US"/>
              <a:t> </a:t>
            </a:r>
            <a:r>
              <a:rPr lang="en-US" err="1"/>
              <a:t>est</a:t>
            </a:r>
            <a:r>
              <a:rPr lang="en-US"/>
              <a:t> </a:t>
            </a:r>
            <a:r>
              <a:rPr lang="en-US" err="1"/>
              <a:t>correctement</a:t>
            </a:r>
            <a:r>
              <a:rPr lang="en-US"/>
              <a:t> </a:t>
            </a:r>
            <a:r>
              <a:rPr lang="en-US" err="1"/>
              <a:t>configuré</a:t>
            </a:r>
            <a:r>
              <a:rPr lang="en-US"/>
              <a:t> et </a:t>
            </a:r>
            <a:r>
              <a:rPr lang="en-US" err="1"/>
              <a:t>qu'il</a:t>
            </a:r>
            <a:r>
              <a:rPr lang="en-US"/>
              <a:t> </a:t>
            </a:r>
            <a:r>
              <a:rPr lang="en-US" err="1"/>
              <a:t>fonctionne</a:t>
            </a:r>
            <a:r>
              <a:rPr lang="en-US"/>
              <a:t> </a:t>
            </a:r>
            <a:r>
              <a:rPr lang="en-US" err="1"/>
              <a:t>comme</a:t>
            </a:r>
            <a:r>
              <a:rPr lang="en-US"/>
              <a:t> </a:t>
            </a:r>
            <a:r>
              <a:rPr lang="en-US" err="1"/>
              <a:t>prévu</a:t>
            </a:r>
            <a:r>
              <a:rPr lang="en-US"/>
              <a:t>  </a:t>
            </a:r>
            <a:endParaRPr lang="en-US">
              <a:cs typeface="Calibri"/>
            </a:endParaRPr>
          </a:p>
          <a:p>
            <a:pPr marL="342900" indent="-342900">
              <a:lnSpc>
                <a:spcPct val="90000"/>
              </a:lnSpc>
              <a:spcBef>
                <a:spcPts val="1000"/>
              </a:spcBef>
              <a:buFont typeface="Arial"/>
              <a:buChar char="•"/>
            </a:pPr>
            <a:r>
              <a:rPr lang="en-US"/>
              <a:t>Tester que le </a:t>
            </a:r>
            <a:r>
              <a:rPr lang="en-US" err="1"/>
              <a:t>logiciel</a:t>
            </a:r>
            <a:r>
              <a:rPr lang="en-US"/>
              <a:t> </a:t>
            </a:r>
            <a:r>
              <a:rPr lang="en-US" err="1"/>
              <a:t>fonctionne</a:t>
            </a:r>
            <a:r>
              <a:rPr lang="en-US"/>
              <a:t> dans un </a:t>
            </a:r>
            <a:r>
              <a:rPr lang="en-US" err="1"/>
              <a:t>environnement</a:t>
            </a:r>
            <a:r>
              <a:rPr lang="en-US"/>
              <a:t> </a:t>
            </a:r>
            <a:r>
              <a:rPr lang="en-US" err="1"/>
              <a:t>réel</a:t>
            </a:r>
            <a:r>
              <a:rPr lang="en-US"/>
              <a:t> et que les </a:t>
            </a:r>
            <a:r>
              <a:rPr lang="en-US" err="1"/>
              <a:t>utilisateurs</a:t>
            </a:r>
            <a:r>
              <a:rPr lang="en-US"/>
              <a:t> </a:t>
            </a:r>
            <a:r>
              <a:rPr lang="en-US" err="1"/>
              <a:t>savent</a:t>
            </a:r>
            <a:r>
              <a:rPr lang="en-US"/>
              <a:t> </a:t>
            </a:r>
            <a:r>
              <a:rPr lang="en-US" err="1"/>
              <a:t>s'en</a:t>
            </a:r>
            <a:r>
              <a:rPr lang="en-US"/>
              <a:t> </a:t>
            </a:r>
            <a:r>
              <a:rPr lang="en-US" err="1"/>
              <a:t>servir</a:t>
            </a:r>
            <a:r>
              <a:rPr lang="en-US"/>
              <a:t>.</a:t>
            </a:r>
            <a:endParaRPr lang="en-US">
              <a:cs typeface="Calibri"/>
            </a:endParaRPr>
          </a:p>
          <a:p>
            <a:pPr marL="342900" indent="-342900">
              <a:lnSpc>
                <a:spcPct val="90000"/>
              </a:lnSpc>
              <a:spcBef>
                <a:spcPts val="1000"/>
              </a:spcBef>
              <a:buFont typeface="Arial"/>
              <a:buChar char="•"/>
            </a:pPr>
            <a:endParaRPr lang="en-US">
              <a:cs typeface="Calibri"/>
            </a:endParaRPr>
          </a:p>
          <a:p>
            <a:pPr marL="342900" indent="-342900">
              <a:lnSpc>
                <a:spcPct val="90000"/>
              </a:lnSpc>
              <a:spcBef>
                <a:spcPts val="1000"/>
              </a:spcBef>
              <a:buFont typeface="Arial"/>
              <a:buChar char="•"/>
            </a:pPr>
            <a:r>
              <a:rPr lang="en-US">
                <a:cs typeface="Calibri"/>
              </a:rPr>
              <a:t>Le test </a:t>
            </a:r>
            <a:r>
              <a:rPr lang="en-US" err="1">
                <a:cs typeface="Calibri"/>
              </a:rPr>
              <a:t>d'acceptation</a:t>
            </a:r>
            <a:r>
              <a:rPr lang="en-US">
                <a:cs typeface="Calibri"/>
              </a:rPr>
              <a:t> par </a:t>
            </a:r>
            <a:r>
              <a:rPr lang="en-US" err="1">
                <a:cs typeface="Calibri"/>
              </a:rPr>
              <a:t>l'utilisateur</a:t>
            </a:r>
            <a:r>
              <a:rPr lang="en-US">
                <a:cs typeface="Calibri"/>
              </a:rPr>
              <a:t> </a:t>
            </a:r>
            <a:r>
              <a:rPr lang="en-US" err="1">
                <a:cs typeface="Calibri"/>
              </a:rPr>
              <a:t>est</a:t>
            </a:r>
            <a:r>
              <a:rPr lang="en-US">
                <a:cs typeface="Calibri"/>
              </a:rPr>
              <a:t> </a:t>
            </a:r>
            <a:r>
              <a:rPr lang="en-US" err="1">
                <a:cs typeface="Calibri"/>
              </a:rPr>
              <a:t>une</a:t>
            </a:r>
            <a:r>
              <a:rPr lang="en-US">
                <a:cs typeface="Calibri"/>
              </a:rPr>
              <a:t> </a:t>
            </a:r>
            <a:r>
              <a:rPr lang="en-US" err="1">
                <a:cs typeface="Calibri"/>
              </a:rPr>
              <a:t>activité</a:t>
            </a:r>
            <a:r>
              <a:rPr lang="en-US">
                <a:cs typeface="Calibri"/>
              </a:rPr>
              <a:t> </a:t>
            </a:r>
            <a:r>
              <a:rPr lang="en-US" err="1">
                <a:cs typeface="Calibri"/>
              </a:rPr>
              <a:t>importante</a:t>
            </a:r>
            <a:r>
              <a:rPr lang="en-US">
                <a:cs typeface="Calibri"/>
              </a:rPr>
              <a:t> qui </a:t>
            </a:r>
            <a:r>
              <a:rPr lang="en-US" err="1">
                <a:cs typeface="Calibri"/>
              </a:rPr>
              <a:t>constitue</a:t>
            </a:r>
            <a:r>
              <a:rPr lang="en-US">
                <a:cs typeface="Calibri"/>
              </a:rPr>
              <a:t> la </a:t>
            </a:r>
            <a:r>
              <a:rPr lang="en-US" err="1">
                <a:cs typeface="Calibri"/>
              </a:rPr>
              <a:t>porte</a:t>
            </a:r>
            <a:r>
              <a:rPr lang="en-US">
                <a:cs typeface="Calibri"/>
              </a:rPr>
              <a:t> </a:t>
            </a:r>
            <a:r>
              <a:rPr lang="en-US" err="1">
                <a:cs typeface="Calibri"/>
              </a:rPr>
              <a:t>d'entrée</a:t>
            </a:r>
            <a:r>
              <a:rPr lang="en-US">
                <a:cs typeface="Calibri"/>
              </a:rPr>
              <a:t> de la mise </a:t>
            </a:r>
            <a:r>
              <a:rPr lang="en-US" err="1">
                <a:cs typeface="Calibri"/>
              </a:rPr>
              <a:t>en</a:t>
            </a:r>
            <a:r>
              <a:rPr lang="en-US">
                <a:cs typeface="Calibri"/>
              </a:rPr>
              <a:t> </a:t>
            </a:r>
            <a:r>
              <a:rPr lang="en-US" err="1">
                <a:cs typeface="Calibri"/>
              </a:rPr>
              <a:t>œuvre</a:t>
            </a:r>
            <a:r>
              <a:rPr lang="en-US">
                <a:cs typeface="Calibri"/>
              </a:rPr>
              <a:t>. </a:t>
            </a:r>
          </a:p>
          <a:p>
            <a:pPr marL="342900" indent="-342900">
              <a:lnSpc>
                <a:spcPct val="90000"/>
              </a:lnSpc>
              <a:spcBef>
                <a:spcPts val="1000"/>
              </a:spcBef>
              <a:buFont typeface="Arial"/>
              <a:buChar char="•"/>
            </a:pPr>
            <a:r>
              <a:rPr lang="en-US"/>
              <a:t>Le test </a:t>
            </a:r>
            <a:r>
              <a:rPr lang="en-US" err="1"/>
              <a:t>d'acceptation</a:t>
            </a:r>
            <a:r>
              <a:rPr lang="en-US"/>
              <a:t> par </a:t>
            </a:r>
            <a:r>
              <a:rPr lang="en-US" err="1"/>
              <a:t>l'utilisateur</a:t>
            </a:r>
            <a:r>
              <a:rPr lang="en-US"/>
              <a:t> </a:t>
            </a:r>
            <a:r>
              <a:rPr lang="en-US" err="1"/>
              <a:t>est</a:t>
            </a:r>
            <a:r>
              <a:rPr lang="en-US"/>
              <a:t> </a:t>
            </a:r>
            <a:r>
              <a:rPr lang="en-US" err="1"/>
              <a:t>une</a:t>
            </a:r>
            <a:r>
              <a:rPr lang="en-US"/>
              <a:t> étape critique du cycle de </a:t>
            </a:r>
            <a:r>
              <a:rPr lang="en-US" err="1"/>
              <a:t>développement</a:t>
            </a:r>
            <a:r>
              <a:rPr lang="en-US"/>
              <a:t> d'un </a:t>
            </a:r>
            <a:r>
              <a:rPr lang="en-US" err="1"/>
              <a:t>logiciel</a:t>
            </a:r>
            <a:r>
              <a:rPr lang="en-US"/>
              <a:t>. Il </a:t>
            </a:r>
            <a:r>
              <a:rPr lang="en-US" err="1"/>
              <a:t>garantit</a:t>
            </a:r>
            <a:r>
              <a:rPr lang="en-US"/>
              <a:t> que le </a:t>
            </a:r>
            <a:r>
              <a:rPr lang="en-US" err="1"/>
              <a:t>logiciel</a:t>
            </a:r>
            <a:r>
              <a:rPr lang="en-US"/>
              <a:t> </a:t>
            </a:r>
            <a:r>
              <a:rPr lang="en-US" err="1"/>
              <a:t>répond</a:t>
            </a:r>
            <a:r>
              <a:rPr lang="en-US"/>
              <a:t> aux </a:t>
            </a:r>
            <a:r>
              <a:rPr lang="en-US" err="1"/>
              <a:t>besoins</a:t>
            </a:r>
            <a:r>
              <a:rPr lang="en-US"/>
              <a:t> des </a:t>
            </a:r>
            <a:r>
              <a:rPr lang="en-US" err="1"/>
              <a:t>utilisateurs</a:t>
            </a:r>
            <a:r>
              <a:rPr lang="en-US"/>
              <a:t> </a:t>
            </a:r>
            <a:r>
              <a:rPr lang="en-US" err="1"/>
              <a:t>prévus</a:t>
            </a:r>
            <a:r>
              <a:rPr lang="en-US"/>
              <a:t> et </a:t>
            </a:r>
            <a:r>
              <a:rPr lang="en-US" err="1"/>
              <a:t>qu'il</a:t>
            </a:r>
            <a:r>
              <a:rPr lang="en-US"/>
              <a:t> </a:t>
            </a:r>
            <a:r>
              <a:rPr lang="en-US" err="1"/>
              <a:t>est</a:t>
            </a:r>
            <a:r>
              <a:rPr lang="en-US"/>
              <a:t> prêt à </a:t>
            </a:r>
            <a:r>
              <a:rPr lang="en-US" err="1"/>
              <a:t>être</a:t>
            </a:r>
            <a:r>
              <a:rPr lang="en-US"/>
              <a:t> </a:t>
            </a:r>
            <a:r>
              <a:rPr lang="en-US" err="1"/>
              <a:t>déployé</a:t>
            </a:r>
            <a:r>
              <a:rPr lang="en-US"/>
              <a:t>. En </a:t>
            </a:r>
            <a:r>
              <a:rPr lang="en-US" err="1"/>
              <a:t>validant</a:t>
            </a:r>
            <a:r>
              <a:rPr lang="en-US"/>
              <a:t> les </a:t>
            </a:r>
            <a:r>
              <a:rPr lang="en-US" err="1"/>
              <a:t>besoins</a:t>
            </a:r>
            <a:r>
              <a:rPr lang="en-US"/>
              <a:t> de </a:t>
            </a:r>
            <a:r>
              <a:rPr lang="en-US" err="1"/>
              <a:t>l'entreprise</a:t>
            </a:r>
            <a:r>
              <a:rPr lang="en-US"/>
              <a:t>, </a:t>
            </a:r>
            <a:r>
              <a:rPr lang="en-US" err="1"/>
              <a:t>en</a:t>
            </a:r>
            <a:r>
              <a:rPr lang="en-US"/>
              <a:t> </a:t>
            </a:r>
            <a:r>
              <a:rPr lang="en-US" err="1"/>
              <a:t>identifiant</a:t>
            </a:r>
            <a:r>
              <a:rPr lang="en-US"/>
              <a:t> les </a:t>
            </a:r>
            <a:r>
              <a:rPr lang="en-US" err="1"/>
              <a:t>problèmes</a:t>
            </a:r>
            <a:r>
              <a:rPr lang="en-US"/>
              <a:t> et </a:t>
            </a:r>
            <a:r>
              <a:rPr lang="en-US" err="1"/>
              <a:t>en</a:t>
            </a:r>
            <a:r>
              <a:rPr lang="en-US"/>
              <a:t> </a:t>
            </a:r>
            <a:r>
              <a:rPr lang="en-US" err="1"/>
              <a:t>renforçant</a:t>
            </a:r>
            <a:r>
              <a:rPr lang="en-US"/>
              <a:t> la </a:t>
            </a:r>
            <a:r>
              <a:rPr lang="en-US" err="1"/>
              <a:t>confiance</a:t>
            </a:r>
            <a:r>
              <a:rPr lang="en-US"/>
              <a:t> des </a:t>
            </a:r>
            <a:r>
              <a:rPr lang="en-US" err="1"/>
              <a:t>utilisateurs</a:t>
            </a:r>
            <a:r>
              <a:rPr lang="en-US"/>
              <a:t>, le test </a:t>
            </a:r>
            <a:r>
              <a:rPr lang="en-US" err="1"/>
              <a:t>d'acceptation</a:t>
            </a:r>
            <a:r>
              <a:rPr lang="en-US"/>
              <a:t> par les </a:t>
            </a:r>
            <a:r>
              <a:rPr lang="en-US" err="1"/>
              <a:t>utilisateurs</a:t>
            </a:r>
            <a:r>
              <a:rPr lang="en-US"/>
              <a:t> </a:t>
            </a:r>
            <a:r>
              <a:rPr lang="en-US" err="1"/>
              <a:t>joue</a:t>
            </a:r>
            <a:r>
              <a:rPr lang="en-US"/>
              <a:t> un </a:t>
            </a:r>
            <a:r>
              <a:rPr lang="en-US" err="1"/>
              <a:t>rôle</a:t>
            </a:r>
            <a:r>
              <a:rPr lang="en-US"/>
              <a:t> </a:t>
            </a:r>
            <a:r>
              <a:rPr lang="en-US" err="1"/>
              <a:t>essentiel</a:t>
            </a:r>
            <a:r>
              <a:rPr lang="en-US"/>
              <a:t> dans la </a:t>
            </a:r>
            <a:r>
              <a:rPr lang="en-US" err="1"/>
              <a:t>fourniture</a:t>
            </a:r>
            <a:r>
              <a:rPr lang="en-US"/>
              <a:t> d'un </a:t>
            </a:r>
            <a:r>
              <a:rPr lang="en-US" err="1"/>
              <a:t>logiciel</a:t>
            </a:r>
            <a:r>
              <a:rPr lang="en-US"/>
              <a:t> de haute </a:t>
            </a:r>
            <a:r>
              <a:rPr lang="en-US" err="1"/>
              <a:t>qualité</a:t>
            </a:r>
            <a:r>
              <a:rPr lang="en-US"/>
              <a:t> et convivial qui </a:t>
            </a:r>
            <a:r>
              <a:rPr lang="en-US" err="1"/>
              <a:t>répond</a:t>
            </a:r>
            <a:r>
              <a:rPr lang="en-US"/>
              <a:t> aux </a:t>
            </a:r>
            <a:r>
              <a:rPr lang="en-US" err="1"/>
              <a:t>objectifs</a:t>
            </a:r>
            <a:r>
              <a:rPr lang="en-US"/>
              <a:t> de </a:t>
            </a:r>
            <a:r>
              <a:rPr lang="en-US" err="1"/>
              <a:t>l'entreprise</a:t>
            </a:r>
            <a:r>
              <a:rPr lang="en-US"/>
              <a:t> et aux </a:t>
            </a:r>
            <a:r>
              <a:rPr lang="en-US" err="1"/>
              <a:t>attentes</a:t>
            </a:r>
            <a:r>
              <a:rPr lang="en-US"/>
              <a:t> des </a:t>
            </a:r>
            <a:r>
              <a:rPr lang="en-US" err="1"/>
              <a:t>utilisateurs</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136</a:t>
            </a:fld>
            <a:endParaRPr lang="en-US"/>
          </a:p>
        </p:txBody>
      </p:sp>
    </p:spTree>
    <p:extLst>
      <p:ext uri="{BB962C8B-B14F-4D97-AF65-F5344CB8AC3E}">
        <p14:creationId xmlns:p14="http://schemas.microsoft.com/office/powerpoint/2010/main" val="4206650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 </a:t>
            </a:r>
            <a:r>
              <a:rPr lang="en-US" err="1">
                <a:cs typeface="Calibri"/>
              </a:rPr>
              <a:t>nombreuses</a:t>
            </a:r>
            <a:r>
              <a:rPr lang="en-US">
                <a:cs typeface="Calibri"/>
              </a:rPr>
              <a:t> </a:t>
            </a:r>
            <a:r>
              <a:rPr lang="en-US" err="1">
                <a:cs typeface="Calibri"/>
              </a:rPr>
              <a:t>personnes</a:t>
            </a:r>
            <a:r>
              <a:rPr lang="en-US">
                <a:cs typeface="Calibri"/>
              </a:rPr>
              <a:t> </a:t>
            </a:r>
            <a:r>
              <a:rPr lang="en-US" err="1">
                <a:cs typeface="Calibri"/>
              </a:rPr>
              <a:t>sont</a:t>
            </a:r>
            <a:r>
              <a:rPr lang="en-US">
                <a:cs typeface="Calibri"/>
              </a:rPr>
              <a:t> </a:t>
            </a:r>
            <a:r>
              <a:rPr lang="en-US" err="1">
                <a:cs typeface="Calibri"/>
              </a:rPr>
              <a:t>impliquées</a:t>
            </a:r>
            <a:r>
              <a:rPr lang="en-US">
                <a:cs typeface="Calibri"/>
              </a:rPr>
              <a:t> dans les tests. </a:t>
            </a:r>
          </a:p>
        </p:txBody>
      </p:sp>
      <p:sp>
        <p:nvSpPr>
          <p:cNvPr id="4" name="Slide Number Placeholder 3"/>
          <p:cNvSpPr>
            <a:spLocks noGrp="1"/>
          </p:cNvSpPr>
          <p:nvPr>
            <p:ph type="sldNum" sz="quarter" idx="5"/>
          </p:nvPr>
        </p:nvSpPr>
        <p:spPr/>
        <p:txBody>
          <a:bodyPr/>
          <a:lstStyle/>
          <a:p>
            <a:fld id="{9849DCBC-DFCA-487B-B72A-B955BEF0A77F}" type="slidenum">
              <a:rPr lang="en-US" smtClean="0"/>
              <a:t>137</a:t>
            </a:fld>
            <a:endParaRPr lang="en-US"/>
          </a:p>
        </p:txBody>
      </p:sp>
    </p:spTree>
    <p:extLst>
      <p:ext uri="{BB962C8B-B14F-4D97-AF65-F5344CB8AC3E}">
        <p14:creationId xmlns:p14="http://schemas.microsoft.com/office/powerpoint/2010/main" val="25786853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 personnel </a:t>
            </a:r>
            <a:r>
              <a:rPr lang="en-US" err="1"/>
              <a:t>spécialisé</a:t>
            </a:r>
            <a:r>
              <a:rPr lang="en-US"/>
              <a:t> dans les tests </a:t>
            </a:r>
            <a:r>
              <a:rPr lang="en-US" err="1"/>
              <a:t>est</a:t>
            </a:r>
            <a:r>
              <a:rPr lang="en-US"/>
              <a:t> un </a:t>
            </a:r>
            <a:r>
              <a:rPr lang="en-US" err="1"/>
              <a:t>atout</a:t>
            </a:r>
            <a:r>
              <a:rPr lang="en-US"/>
              <a:t> </a:t>
            </a:r>
            <a:r>
              <a:rPr lang="en-US" err="1"/>
              <a:t>majeur</a:t>
            </a:r>
            <a:r>
              <a:rPr lang="en-US"/>
              <a:t> pour le </a:t>
            </a:r>
            <a:r>
              <a:rPr lang="en-US" err="1"/>
              <a:t>projet</a:t>
            </a:r>
            <a:r>
              <a:rPr lang="en-US"/>
              <a:t>. </a:t>
            </a:r>
          </a:p>
          <a:p>
            <a:endParaRPr lang="en-US">
              <a:ea typeface="Calibri"/>
              <a:cs typeface="Calibri"/>
            </a:endParaRPr>
          </a:p>
          <a:p>
            <a:pPr>
              <a:lnSpc>
                <a:spcPct val="90000"/>
              </a:lnSpc>
              <a:spcBef>
                <a:spcPts val="1000"/>
              </a:spcBef>
            </a:pPr>
            <a:r>
              <a:rPr lang="en-US" b="1"/>
              <a:t>Les </a:t>
            </a:r>
            <a:r>
              <a:rPr lang="en-US" b="1" err="1"/>
              <a:t>testeurs</a:t>
            </a:r>
            <a:r>
              <a:rPr lang="en-US" b="1"/>
              <a:t> (</a:t>
            </a:r>
            <a:r>
              <a:rPr lang="en-US" b="1" err="1"/>
              <a:t>analystes</a:t>
            </a:r>
            <a:r>
              <a:rPr lang="en-US" b="1"/>
              <a:t> de test/</a:t>
            </a:r>
            <a:r>
              <a:rPr lang="en-US" b="1" err="1"/>
              <a:t>testeurs</a:t>
            </a:r>
            <a:r>
              <a:rPr lang="en-US" b="1"/>
              <a:t> AQ) </a:t>
            </a:r>
            <a:r>
              <a:rPr lang="en-US" b="1" err="1"/>
              <a:t>sont</a:t>
            </a:r>
            <a:r>
              <a:rPr lang="en-US" b="1"/>
              <a:t> </a:t>
            </a:r>
            <a:r>
              <a:rPr lang="en-US" err="1"/>
              <a:t>principalement</a:t>
            </a:r>
            <a:r>
              <a:rPr lang="en-US"/>
              <a:t> </a:t>
            </a:r>
            <a:r>
              <a:rPr lang="en-US" err="1"/>
              <a:t>responsables</a:t>
            </a:r>
            <a:r>
              <a:rPr lang="en-US"/>
              <a:t> de la conception, de la mise </a:t>
            </a:r>
            <a:r>
              <a:rPr lang="en-US" err="1"/>
              <a:t>en</a:t>
            </a:r>
            <a:r>
              <a:rPr lang="en-US"/>
              <a:t> </a:t>
            </a:r>
            <a:r>
              <a:rPr lang="en-US" err="1"/>
              <a:t>œuvre</a:t>
            </a:r>
            <a:r>
              <a:rPr lang="en-US"/>
              <a:t> et de </a:t>
            </a:r>
            <a:r>
              <a:rPr lang="en-US" err="1"/>
              <a:t>l'évaluation</a:t>
            </a:r>
            <a:r>
              <a:rPr lang="en-US"/>
              <a:t> des tests </a:t>
            </a:r>
            <a:r>
              <a:rPr lang="en-US" err="1"/>
              <a:t>afin</a:t>
            </a:r>
            <a:r>
              <a:rPr lang="en-US"/>
              <a:t> de </a:t>
            </a:r>
            <a:r>
              <a:rPr lang="en-US" err="1"/>
              <a:t>s'assurer</a:t>
            </a:r>
            <a:r>
              <a:rPr lang="en-US"/>
              <a:t> que les applications </a:t>
            </a:r>
            <a:r>
              <a:rPr lang="en-US" err="1"/>
              <a:t>logicielles</a:t>
            </a:r>
            <a:r>
              <a:rPr lang="en-US"/>
              <a:t> </a:t>
            </a:r>
            <a:r>
              <a:rPr lang="en-US" err="1"/>
              <a:t>répondent</a:t>
            </a:r>
            <a:r>
              <a:rPr lang="en-US"/>
              <a:t> aux exigences </a:t>
            </a:r>
            <a:r>
              <a:rPr lang="en-US" err="1"/>
              <a:t>spécifiées</a:t>
            </a:r>
            <a:r>
              <a:rPr lang="en-US"/>
              <a:t> et </a:t>
            </a:r>
            <a:r>
              <a:rPr lang="en-US" err="1"/>
              <a:t>sont</a:t>
            </a:r>
            <a:r>
              <a:rPr lang="en-US"/>
              <a:t> </a:t>
            </a:r>
            <a:r>
              <a:rPr lang="en-US" err="1"/>
              <a:t>exemptes</a:t>
            </a:r>
            <a:r>
              <a:rPr lang="en-US"/>
              <a:t> de </a:t>
            </a:r>
            <a:r>
              <a:rPr lang="en-US" err="1"/>
              <a:t>défauts</a:t>
            </a:r>
            <a:r>
              <a:rPr lang="en-US"/>
              <a:t>. </a:t>
            </a:r>
          </a:p>
          <a:p>
            <a:pPr>
              <a:lnSpc>
                <a:spcPct val="90000"/>
              </a:lnSpc>
              <a:spcBef>
                <a:spcPts val="1000"/>
              </a:spcBef>
            </a:pPr>
            <a:endParaRPr lang="en-US"/>
          </a:p>
          <a:p>
            <a:pPr marL="342900" indent="-342900">
              <a:lnSpc>
                <a:spcPct val="90000"/>
              </a:lnSpc>
              <a:spcBef>
                <a:spcPts val="1000"/>
              </a:spcBef>
              <a:buFont typeface="Arial"/>
              <a:buChar char="•"/>
            </a:pPr>
            <a:r>
              <a:rPr lang="en-US"/>
              <a:t>Examen des exigences</a:t>
            </a:r>
          </a:p>
          <a:p>
            <a:pPr marL="342900" indent="-342900">
              <a:lnSpc>
                <a:spcPct val="90000"/>
              </a:lnSpc>
              <a:spcBef>
                <a:spcPts val="1000"/>
              </a:spcBef>
              <a:buFont typeface="Arial"/>
              <a:buChar char="•"/>
            </a:pPr>
            <a:r>
              <a:rPr lang="en-US"/>
              <a:t>Analyse des </a:t>
            </a:r>
            <a:r>
              <a:rPr lang="en-US" err="1"/>
              <a:t>risques</a:t>
            </a:r>
            <a:r>
              <a:rPr lang="en-US"/>
              <a:t> pour </a:t>
            </a:r>
            <a:r>
              <a:rPr lang="en-US" err="1"/>
              <a:t>déterminer</a:t>
            </a:r>
            <a:r>
              <a:rPr lang="en-US"/>
              <a:t> comment </a:t>
            </a:r>
            <a:r>
              <a:rPr lang="en-US" err="1"/>
              <a:t>prioriser</a:t>
            </a:r>
            <a:r>
              <a:rPr lang="en-US"/>
              <a:t> les tests</a:t>
            </a:r>
          </a:p>
          <a:p>
            <a:pPr marL="342900" indent="-342900">
              <a:lnSpc>
                <a:spcPct val="90000"/>
              </a:lnSpc>
              <a:spcBef>
                <a:spcPts val="1000"/>
              </a:spcBef>
              <a:buFont typeface="Arial"/>
              <a:buChar char="•"/>
            </a:pPr>
            <a:r>
              <a:rPr lang="en-US" err="1"/>
              <a:t>Élaborer</a:t>
            </a:r>
            <a:r>
              <a:rPr lang="en-US"/>
              <a:t> un plan de test, des </a:t>
            </a:r>
            <a:r>
              <a:rPr lang="en-US" err="1"/>
              <a:t>cas</a:t>
            </a:r>
            <a:r>
              <a:rPr lang="en-US"/>
              <a:t> de test et </a:t>
            </a:r>
            <a:r>
              <a:rPr lang="en-US" err="1"/>
              <a:t>préparer</a:t>
            </a:r>
            <a:r>
              <a:rPr lang="en-US"/>
              <a:t> des données de test.</a:t>
            </a:r>
          </a:p>
          <a:p>
            <a:pPr marL="342900" indent="-342900">
              <a:lnSpc>
                <a:spcPct val="90000"/>
              </a:lnSpc>
              <a:spcBef>
                <a:spcPts val="1000"/>
              </a:spcBef>
              <a:buFont typeface="Arial"/>
              <a:buChar char="•"/>
            </a:pPr>
            <a:r>
              <a:rPr lang="en-US"/>
              <a:t>Rapport et </a:t>
            </a:r>
            <a:r>
              <a:rPr lang="en-US" err="1"/>
              <a:t>suivi</a:t>
            </a:r>
            <a:r>
              <a:rPr lang="en-US"/>
              <a:t> des </a:t>
            </a:r>
            <a:r>
              <a:rPr lang="en-US" err="1"/>
              <a:t>défauts</a:t>
            </a:r>
            <a:r>
              <a:rPr lang="en-US"/>
              <a:t> </a:t>
            </a:r>
          </a:p>
          <a:p>
            <a:pPr marL="342900" indent="-342900">
              <a:lnSpc>
                <a:spcPct val="90000"/>
              </a:lnSpc>
              <a:spcBef>
                <a:spcPts val="1000"/>
              </a:spcBef>
              <a:buFont typeface="Arial"/>
              <a:buChar char="•"/>
            </a:pPr>
            <a:r>
              <a:rPr lang="en-US" err="1"/>
              <a:t>Utiliser</a:t>
            </a:r>
            <a:r>
              <a:rPr lang="en-US"/>
              <a:t> des </a:t>
            </a:r>
            <a:r>
              <a:rPr lang="en-US" err="1"/>
              <a:t>méthodes</a:t>
            </a:r>
            <a:r>
              <a:rPr lang="en-US"/>
              <a:t> </a:t>
            </a:r>
            <a:r>
              <a:rPr lang="en-US" err="1"/>
              <a:t>automatisées</a:t>
            </a:r>
            <a:r>
              <a:rPr lang="en-US"/>
              <a:t> et </a:t>
            </a:r>
            <a:r>
              <a:rPr lang="en-US" err="1"/>
              <a:t>manuelles</a:t>
            </a:r>
            <a:endParaRPr lang="en-US"/>
          </a:p>
          <a:p>
            <a:pPr marL="342900" indent="-342900">
              <a:lnSpc>
                <a:spcPct val="90000"/>
              </a:lnSpc>
              <a:spcBef>
                <a:spcPts val="1000"/>
              </a:spcBef>
              <a:buFont typeface="Arial"/>
              <a:buChar char="•"/>
            </a:pPr>
            <a:r>
              <a:rPr lang="en-US" err="1"/>
              <a:t>Interagir</a:t>
            </a:r>
            <a:r>
              <a:rPr lang="en-US"/>
              <a:t> avec les </a:t>
            </a:r>
            <a:r>
              <a:rPr lang="en-US" err="1"/>
              <a:t>utilisateurs</a:t>
            </a:r>
            <a:r>
              <a:rPr lang="en-US"/>
              <a:t> </a:t>
            </a:r>
            <a:r>
              <a:rPr lang="en-US" err="1"/>
              <a:t>finaux</a:t>
            </a:r>
            <a:r>
              <a:rPr lang="en-US"/>
              <a:t> </a:t>
            </a:r>
            <a:r>
              <a:rPr lang="en-US" err="1"/>
              <a:t>lors</a:t>
            </a:r>
            <a:r>
              <a:rPr lang="en-US"/>
              <a:t> des tests </a:t>
            </a:r>
            <a:r>
              <a:rPr lang="en-US" err="1"/>
              <a:t>d'acceptation</a:t>
            </a:r>
            <a:r>
              <a:rPr lang="en-US"/>
              <a:t> par les </a:t>
            </a:r>
            <a:r>
              <a:rPr lang="en-US" err="1"/>
              <a:t>utilisateurs</a:t>
            </a:r>
            <a:r>
              <a:rPr lang="en-US"/>
              <a:t> </a:t>
            </a:r>
            <a:r>
              <a:rPr lang="en-US" err="1"/>
              <a:t>afin</a:t>
            </a:r>
            <a:r>
              <a:rPr lang="en-US"/>
              <a:t> de </a:t>
            </a:r>
            <a:r>
              <a:rPr lang="en-US" err="1"/>
              <a:t>recueillir</a:t>
            </a:r>
            <a:r>
              <a:rPr lang="en-US"/>
              <a:t> </a:t>
            </a:r>
            <a:r>
              <a:rPr lang="en-US" err="1"/>
              <a:t>leurs</a:t>
            </a:r>
            <a:r>
              <a:rPr lang="en-US"/>
              <a:t> </a:t>
            </a:r>
            <a:r>
              <a:rPr lang="en-US" err="1"/>
              <a:t>commentaires</a:t>
            </a:r>
            <a:r>
              <a:rPr lang="en-US"/>
              <a:t> et de </a:t>
            </a:r>
            <a:r>
              <a:rPr lang="en-US" err="1"/>
              <a:t>s'assurer</a:t>
            </a:r>
            <a:r>
              <a:rPr lang="en-US"/>
              <a:t> que le </a:t>
            </a:r>
            <a:r>
              <a:rPr lang="en-US" err="1"/>
              <a:t>logiciel</a:t>
            </a:r>
            <a:r>
              <a:rPr lang="en-US"/>
              <a:t> </a:t>
            </a:r>
            <a:r>
              <a:rPr lang="en-US" err="1"/>
              <a:t>répond</a:t>
            </a:r>
            <a:r>
              <a:rPr lang="en-US"/>
              <a:t> à </a:t>
            </a:r>
            <a:r>
              <a:rPr lang="en-US" err="1"/>
              <a:t>leurs</a:t>
            </a:r>
            <a:r>
              <a:rPr lang="en-US"/>
              <a:t> </a:t>
            </a:r>
            <a:r>
              <a:rPr lang="en-US" err="1"/>
              <a:t>besoins</a:t>
            </a:r>
            <a:r>
              <a:rPr lang="en-US"/>
              <a:t>.</a:t>
            </a:r>
          </a:p>
        </p:txBody>
      </p:sp>
      <p:sp>
        <p:nvSpPr>
          <p:cNvPr id="4" name="Slide Number Placeholder 3"/>
          <p:cNvSpPr>
            <a:spLocks noGrp="1"/>
          </p:cNvSpPr>
          <p:nvPr>
            <p:ph type="sldNum" sz="quarter" idx="5"/>
          </p:nvPr>
        </p:nvSpPr>
        <p:spPr/>
        <p:txBody>
          <a:bodyPr/>
          <a:lstStyle/>
          <a:p>
            <a:fld id="{9849DCBC-DFCA-487B-B72A-B955BEF0A77F}" type="slidenum">
              <a:rPr lang="en-US" smtClean="0"/>
              <a:t>138</a:t>
            </a:fld>
            <a:endParaRPr lang="en-US"/>
          </a:p>
        </p:txBody>
      </p:sp>
    </p:spTree>
    <p:extLst>
      <p:ext uri="{BB962C8B-B14F-4D97-AF65-F5344CB8AC3E}">
        <p14:creationId xmlns:p14="http://schemas.microsoft.com/office/powerpoint/2010/main" val="9141897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Un plan de test </a:t>
            </a:r>
            <a:r>
              <a:rPr lang="en-US" err="1"/>
              <a:t>comprend</a:t>
            </a:r>
            <a:r>
              <a:rPr lang="en-US"/>
              <a:t> </a:t>
            </a:r>
            <a:r>
              <a:rPr lang="en-US" err="1"/>
              <a:t>une</a:t>
            </a:r>
            <a:r>
              <a:rPr lang="en-US"/>
              <a:t> description des </a:t>
            </a:r>
            <a:r>
              <a:rPr lang="en-US" err="1"/>
              <a:t>personnes</a:t>
            </a:r>
            <a:r>
              <a:rPr lang="en-US"/>
              <a:t> </a:t>
            </a:r>
            <a:r>
              <a:rPr lang="en-US" err="1"/>
              <a:t>impliquées</a:t>
            </a:r>
            <a:r>
              <a:rPr lang="en-US"/>
              <a:t> dans le test, de </a:t>
            </a:r>
            <a:r>
              <a:rPr lang="en-US" err="1"/>
              <a:t>leurs</a:t>
            </a:r>
            <a:r>
              <a:rPr lang="en-US"/>
              <a:t> </a:t>
            </a:r>
            <a:r>
              <a:rPr lang="en-US" err="1"/>
              <a:t>responsabilités</a:t>
            </a:r>
            <a:r>
              <a:rPr lang="en-US"/>
              <a:t> et des </a:t>
            </a:r>
            <a:r>
              <a:rPr lang="en-US" err="1"/>
              <a:t>outils</a:t>
            </a:r>
            <a:r>
              <a:rPr lang="en-US"/>
              <a:t>, </a:t>
            </a:r>
            <a:r>
              <a:rPr lang="en-US" err="1"/>
              <a:t>modèles</a:t>
            </a:r>
            <a:r>
              <a:rPr lang="en-US"/>
              <a:t> </a:t>
            </a:r>
            <a:r>
              <a:rPr lang="en-US" err="1"/>
              <a:t>ou</a:t>
            </a:r>
            <a:r>
              <a:rPr lang="en-US"/>
              <a:t> </a:t>
            </a:r>
            <a:r>
              <a:rPr lang="en-US" err="1"/>
              <a:t>autres</a:t>
            </a:r>
            <a:r>
              <a:rPr lang="en-US"/>
              <a:t> </a:t>
            </a:r>
            <a:r>
              <a:rPr lang="en-US" err="1"/>
              <a:t>ressources</a:t>
            </a:r>
            <a:r>
              <a:rPr lang="en-US"/>
              <a:t> </a:t>
            </a:r>
            <a:r>
              <a:rPr lang="en-US" err="1"/>
              <a:t>dont</a:t>
            </a:r>
            <a:r>
              <a:rPr lang="en-US"/>
              <a:t> </a:t>
            </a:r>
            <a:r>
              <a:rPr lang="en-US" err="1"/>
              <a:t>elles</a:t>
            </a:r>
            <a:r>
              <a:rPr lang="en-US"/>
              <a:t> </a:t>
            </a:r>
            <a:r>
              <a:rPr lang="en-US" err="1"/>
              <a:t>auront</a:t>
            </a:r>
            <a:r>
              <a:rPr lang="en-US"/>
              <a:t> </a:t>
            </a:r>
            <a:r>
              <a:rPr lang="en-US" err="1"/>
              <a:t>besoin</a:t>
            </a:r>
            <a:r>
              <a:rPr lang="en-US"/>
              <a:t> pour </a:t>
            </a:r>
            <a:r>
              <a:rPr lang="en-US" err="1"/>
              <a:t>effectuer</a:t>
            </a:r>
            <a:r>
              <a:rPr lang="en-US"/>
              <a:t> le test, par </a:t>
            </a:r>
            <a:r>
              <a:rPr lang="en-US" err="1"/>
              <a:t>exemple</a:t>
            </a:r>
            <a:r>
              <a:rPr lang="en-US"/>
              <a:t> un </a:t>
            </a:r>
            <a:r>
              <a:rPr lang="en-US" err="1"/>
              <a:t>serveur</a:t>
            </a:r>
            <a:r>
              <a:rPr lang="en-US"/>
              <a:t> de test, des données de test, un </a:t>
            </a:r>
            <a:r>
              <a:rPr lang="en-US" err="1"/>
              <a:t>outil</a:t>
            </a:r>
            <a:r>
              <a:rPr lang="en-US"/>
              <a:t> de </a:t>
            </a:r>
            <a:r>
              <a:rPr lang="en-US" err="1"/>
              <a:t>suivi</a:t>
            </a:r>
            <a:r>
              <a:rPr lang="en-US"/>
              <a:t> des tests </a:t>
            </a:r>
            <a:r>
              <a:rPr lang="en-US" err="1"/>
              <a:t>tel</a:t>
            </a:r>
            <a:r>
              <a:rPr lang="en-US"/>
              <a:t> que JIRA. </a:t>
            </a:r>
            <a:endParaRPr lang="en-US">
              <a:cs typeface="Calibri" panose="020F0502020204030204"/>
            </a:endParaRPr>
          </a:p>
          <a:p>
            <a:pPr marL="285750" indent="-285750">
              <a:lnSpc>
                <a:spcPct val="90000"/>
              </a:lnSpc>
              <a:spcBef>
                <a:spcPts val="1000"/>
              </a:spcBef>
              <a:buFont typeface="Arial"/>
              <a:buChar char="•"/>
            </a:pPr>
            <a:endParaRPr lang="en-US"/>
          </a:p>
          <a:p>
            <a:pPr>
              <a:lnSpc>
                <a:spcPct val="90000"/>
              </a:lnSpc>
              <a:spcBef>
                <a:spcPts val="1000"/>
              </a:spcBef>
            </a:pPr>
            <a:r>
              <a:rPr lang="en-US">
                <a:cs typeface="Calibri" panose="020F0502020204030204"/>
              </a:rPr>
              <a:t>Il doit </a:t>
            </a:r>
            <a:r>
              <a:rPr lang="en-US" err="1">
                <a:cs typeface="Calibri" panose="020F0502020204030204"/>
              </a:rPr>
              <a:t>également</a:t>
            </a:r>
            <a:r>
              <a:rPr lang="en-US">
                <a:cs typeface="Calibri" panose="020F0502020204030204"/>
              </a:rPr>
              <a:t> </a:t>
            </a:r>
            <a:r>
              <a:rPr lang="en-US" err="1">
                <a:cs typeface="Calibri" panose="020F0502020204030204"/>
              </a:rPr>
              <a:t>comprendre</a:t>
            </a:r>
            <a:r>
              <a:rPr lang="en-US">
                <a:cs typeface="Calibri" panose="020F0502020204030204"/>
              </a:rPr>
              <a:t> un </a:t>
            </a:r>
            <a:r>
              <a:rPr lang="en-US" err="1"/>
              <a:t>calendrier</a:t>
            </a:r>
            <a:r>
              <a:rPr lang="en-US"/>
              <a:t> </a:t>
            </a:r>
            <a:r>
              <a:rPr lang="en-US" err="1">
                <a:cs typeface="Calibri" panose="020F0502020204030204"/>
              </a:rPr>
              <a:t>détaillé</a:t>
            </a:r>
            <a:r>
              <a:rPr lang="en-US">
                <a:cs typeface="Calibri" panose="020F0502020204030204"/>
              </a:rPr>
              <a:t> </a:t>
            </a:r>
            <a:r>
              <a:rPr lang="en-US"/>
              <a:t>des </a:t>
            </a:r>
            <a:r>
              <a:rPr lang="en-US" err="1"/>
              <a:t>essais</a:t>
            </a:r>
            <a:r>
              <a:rPr lang="en-US"/>
              <a:t> du </a:t>
            </a:r>
            <a:r>
              <a:rPr lang="en-US" err="1"/>
              <a:t>projet</a:t>
            </a:r>
            <a:r>
              <a:rPr lang="en-US"/>
              <a:t>.</a:t>
            </a:r>
            <a:endParaRPr lang="en-US">
              <a:cs typeface="Calibri"/>
            </a:endParaRPr>
          </a:p>
          <a:p>
            <a:pPr marL="285750" indent="-285750">
              <a:lnSpc>
                <a:spcPct val="90000"/>
              </a:lnSpc>
              <a:spcBef>
                <a:spcPts val="1000"/>
              </a:spcBef>
              <a:buFont typeface="Arial"/>
              <a:buChar char="•"/>
            </a:pPr>
            <a:r>
              <a:rPr lang="en-US"/>
              <a:t>Les </a:t>
            </a:r>
            <a:r>
              <a:rPr lang="en-US" err="1"/>
              <a:t>activités</a:t>
            </a:r>
            <a:r>
              <a:rPr lang="en-US"/>
              <a:t> </a:t>
            </a:r>
            <a:r>
              <a:rPr lang="en-US" err="1"/>
              <a:t>doivent</a:t>
            </a:r>
            <a:r>
              <a:rPr lang="en-US"/>
              <a:t> </a:t>
            </a:r>
            <a:r>
              <a:rPr lang="en-US" err="1"/>
              <a:t>être</a:t>
            </a:r>
            <a:r>
              <a:rPr lang="en-US"/>
              <a:t> </a:t>
            </a:r>
            <a:r>
              <a:rPr lang="en-US" err="1"/>
              <a:t>présentées</a:t>
            </a:r>
            <a:r>
              <a:rPr lang="en-US"/>
              <a:t> dans </a:t>
            </a:r>
            <a:r>
              <a:rPr lang="en-US" err="1"/>
              <a:t>l'ordre</a:t>
            </a:r>
            <a:r>
              <a:rPr lang="en-US"/>
              <a:t> </a:t>
            </a:r>
            <a:r>
              <a:rPr lang="en-US" err="1"/>
              <a:t>chronologique</a:t>
            </a:r>
            <a:r>
              <a:rPr lang="en-US"/>
              <a:t>. </a:t>
            </a:r>
            <a:r>
              <a:rPr lang="en-US" err="1"/>
              <a:t>Inclure</a:t>
            </a:r>
            <a:r>
              <a:rPr lang="en-US"/>
              <a:t> </a:t>
            </a:r>
            <a:r>
              <a:rPr lang="en-US" err="1"/>
              <a:t>toutes</a:t>
            </a:r>
            <a:r>
              <a:rPr lang="en-US"/>
              <a:t> les étapes des tests. </a:t>
            </a:r>
          </a:p>
          <a:p>
            <a:pPr marL="285750" indent="-285750">
              <a:lnSpc>
                <a:spcPct val="90000"/>
              </a:lnSpc>
              <a:spcBef>
                <a:spcPts val="1000"/>
              </a:spcBef>
              <a:buFont typeface="Arial"/>
              <a:buChar char="•"/>
            </a:pPr>
            <a:r>
              <a:rPr lang="en-US"/>
              <a:t>Il </a:t>
            </a:r>
            <a:r>
              <a:rPr lang="en-US" err="1"/>
              <a:t>convient</a:t>
            </a:r>
            <a:r>
              <a:rPr lang="en-US"/>
              <a:t> </a:t>
            </a:r>
            <a:r>
              <a:rPr lang="en-US" err="1"/>
              <a:t>également</a:t>
            </a:r>
            <a:r>
              <a:rPr lang="en-US"/>
              <a:t> </a:t>
            </a:r>
            <a:r>
              <a:rPr lang="en-US" err="1"/>
              <a:t>d'inclure</a:t>
            </a:r>
            <a:r>
              <a:rPr lang="en-US"/>
              <a:t> les </a:t>
            </a:r>
            <a:r>
              <a:rPr lang="en-US" err="1"/>
              <a:t>réunions</a:t>
            </a:r>
            <a:r>
              <a:rPr lang="en-US"/>
              <a:t> </a:t>
            </a:r>
            <a:r>
              <a:rPr lang="en-US" err="1"/>
              <a:t>d'examen</a:t>
            </a:r>
            <a:r>
              <a:rPr lang="en-US"/>
              <a:t> </a:t>
            </a:r>
            <a:r>
              <a:rPr lang="en-US" err="1"/>
              <a:t>périodiques</a:t>
            </a:r>
            <a:r>
              <a:rPr lang="en-US"/>
              <a:t> </a:t>
            </a:r>
            <a:r>
              <a:rPr lang="en-US" err="1"/>
              <a:t>ou</a:t>
            </a:r>
            <a:r>
              <a:rPr lang="en-US"/>
              <a:t> les </a:t>
            </a:r>
            <a:r>
              <a:rPr lang="en-US" err="1"/>
              <a:t>périodes</a:t>
            </a:r>
            <a:r>
              <a:rPr lang="en-US"/>
              <a:t> </a:t>
            </a:r>
            <a:r>
              <a:rPr lang="en-US" err="1"/>
              <a:t>d'examen</a:t>
            </a:r>
            <a:r>
              <a:rPr lang="en-US"/>
              <a:t> qui </a:t>
            </a:r>
            <a:r>
              <a:rPr lang="en-US" err="1"/>
              <a:t>seront</a:t>
            </a:r>
            <a:r>
              <a:rPr lang="en-US"/>
              <a:t> </a:t>
            </a:r>
            <a:r>
              <a:rPr lang="en-US" err="1"/>
              <a:t>nécessaires</a:t>
            </a:r>
            <a:r>
              <a:rPr lang="en-US"/>
              <a:t>, de manière à </a:t>
            </a:r>
            <a:r>
              <a:rPr lang="en-US" err="1"/>
              <a:t>ce</a:t>
            </a:r>
            <a:r>
              <a:rPr lang="en-US"/>
              <a:t> que </a:t>
            </a:r>
            <a:r>
              <a:rPr lang="en-US" err="1"/>
              <a:t>suffisamment</a:t>
            </a:r>
            <a:r>
              <a:rPr lang="en-US"/>
              <a:t> de temps </a:t>
            </a:r>
            <a:r>
              <a:rPr lang="en-US" err="1"/>
              <a:t>soit</a:t>
            </a:r>
            <a:r>
              <a:rPr lang="en-US"/>
              <a:t> </a:t>
            </a:r>
            <a:r>
              <a:rPr lang="en-US" err="1"/>
              <a:t>alloué</a:t>
            </a:r>
            <a:r>
              <a:rPr lang="en-US"/>
              <a:t> et pris </a:t>
            </a:r>
            <a:r>
              <a:rPr lang="en-US" err="1"/>
              <a:t>en</a:t>
            </a:r>
            <a:r>
              <a:rPr lang="en-US"/>
              <a:t> </a:t>
            </a:r>
            <a:r>
              <a:rPr lang="en-US" err="1"/>
              <a:t>compte</a:t>
            </a:r>
            <a:r>
              <a:rPr lang="en-US"/>
              <a:t>.</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139</a:t>
            </a:fld>
            <a:endParaRPr lang="en-US"/>
          </a:p>
        </p:txBody>
      </p:sp>
    </p:spTree>
    <p:extLst>
      <p:ext uri="{BB962C8B-B14F-4D97-AF65-F5344CB8AC3E}">
        <p14:creationId xmlns:p14="http://schemas.microsoft.com/office/powerpoint/2010/main" val="20486917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L'UAT </a:t>
            </a:r>
            <a:r>
              <a:rPr lang="en-US" err="1"/>
              <a:t>est</a:t>
            </a:r>
            <a:r>
              <a:rPr lang="en-US"/>
              <a:t> la </a:t>
            </a:r>
            <a:r>
              <a:rPr lang="en-US" b="1" err="1"/>
              <a:t>dernière</a:t>
            </a:r>
            <a:r>
              <a:rPr lang="en-US" b="1"/>
              <a:t> étape de </a:t>
            </a:r>
            <a:r>
              <a:rPr lang="en-US" b="1" err="1"/>
              <a:t>vérification</a:t>
            </a:r>
            <a:r>
              <a:rPr lang="en-US" b="1"/>
              <a:t> </a:t>
            </a:r>
            <a:r>
              <a:rPr lang="en-US" err="1"/>
              <a:t>avant</a:t>
            </a:r>
            <a:r>
              <a:rPr lang="en-US"/>
              <a:t> que le </a:t>
            </a:r>
            <a:r>
              <a:rPr lang="en-US" err="1"/>
              <a:t>logiciel</a:t>
            </a:r>
            <a:r>
              <a:rPr lang="en-US"/>
              <a:t> ne </a:t>
            </a:r>
            <a:r>
              <a:rPr lang="en-US" err="1"/>
              <a:t>soit</a:t>
            </a:r>
            <a:r>
              <a:rPr lang="en-US"/>
              <a:t> </a:t>
            </a:r>
            <a:r>
              <a:rPr lang="en-US" err="1"/>
              <a:t>déployé</a:t>
            </a:r>
            <a:r>
              <a:rPr lang="en-US"/>
              <a:t> dans </a:t>
            </a:r>
            <a:r>
              <a:rPr lang="en-US" err="1"/>
              <a:t>l'environnement</a:t>
            </a:r>
            <a:r>
              <a:rPr lang="en-US"/>
              <a:t> de production, </a:t>
            </a:r>
            <a:r>
              <a:rPr lang="en-US" err="1"/>
              <a:t>afin</a:t>
            </a:r>
            <a:r>
              <a:rPr lang="en-US"/>
              <a:t> de </a:t>
            </a:r>
            <a:r>
              <a:rPr lang="en-US" err="1"/>
              <a:t>s'assurer</a:t>
            </a:r>
            <a:r>
              <a:rPr lang="en-US"/>
              <a:t> que tout </a:t>
            </a:r>
            <a:r>
              <a:rPr lang="en-US" err="1"/>
              <a:t>est</a:t>
            </a:r>
            <a:r>
              <a:rPr lang="en-US"/>
              <a:t> </a:t>
            </a:r>
            <a:r>
              <a:rPr lang="en-US" err="1"/>
              <a:t>en</a:t>
            </a:r>
            <a:r>
              <a:rPr lang="en-US"/>
              <a:t> </a:t>
            </a:r>
            <a:r>
              <a:rPr lang="en-US" err="1"/>
              <a:t>ordre</a:t>
            </a:r>
            <a:r>
              <a:rPr lang="en-US"/>
              <a:t>.</a:t>
            </a:r>
          </a:p>
          <a:p>
            <a:pPr>
              <a:lnSpc>
                <a:spcPct val="90000"/>
              </a:lnSpc>
              <a:spcBef>
                <a:spcPts val="1000"/>
              </a:spcBef>
            </a:pPr>
            <a:r>
              <a:rPr lang="en-US"/>
              <a:t>Il </a:t>
            </a:r>
            <a:r>
              <a:rPr lang="en-US" err="1"/>
              <a:t>permet</a:t>
            </a:r>
            <a:r>
              <a:rPr lang="en-US"/>
              <a:t> aux </a:t>
            </a:r>
            <a:r>
              <a:rPr lang="en-US" err="1"/>
              <a:t>testeurs</a:t>
            </a:r>
            <a:r>
              <a:rPr lang="en-US"/>
              <a:t> </a:t>
            </a:r>
            <a:r>
              <a:rPr lang="en-US" err="1"/>
              <a:t>d'identifier</a:t>
            </a:r>
            <a:r>
              <a:rPr lang="en-US"/>
              <a:t> les divergences </a:t>
            </a:r>
            <a:r>
              <a:rPr lang="en-US" err="1"/>
              <a:t>ou</a:t>
            </a:r>
            <a:r>
              <a:rPr lang="en-US"/>
              <a:t> les </a:t>
            </a:r>
            <a:r>
              <a:rPr lang="en-US" err="1"/>
              <a:t>défauts</a:t>
            </a:r>
            <a:r>
              <a:rPr lang="en-US"/>
              <a:t> qui </a:t>
            </a:r>
            <a:r>
              <a:rPr lang="en-US" err="1"/>
              <a:t>n'ont</a:t>
            </a:r>
            <a:r>
              <a:rPr lang="en-US"/>
              <a:t> pas </a:t>
            </a:r>
            <a:r>
              <a:rPr lang="en-US" err="1"/>
              <a:t>été</a:t>
            </a:r>
            <a:r>
              <a:rPr lang="en-US"/>
              <a:t> </a:t>
            </a:r>
            <a:r>
              <a:rPr lang="en-US" err="1"/>
              <a:t>détectés</a:t>
            </a:r>
            <a:r>
              <a:rPr lang="en-US"/>
              <a:t> au </a:t>
            </a:r>
            <a:r>
              <a:rPr lang="en-US" err="1"/>
              <a:t>cours</a:t>
            </a:r>
            <a:r>
              <a:rPr lang="en-US"/>
              <a:t> des phases de test </a:t>
            </a:r>
            <a:r>
              <a:rPr lang="en-US" err="1"/>
              <a:t>précédentes</a:t>
            </a:r>
            <a:r>
              <a:rPr lang="en-US"/>
              <a:t>.</a:t>
            </a:r>
            <a:endParaRPr lang="en-US">
              <a:ea typeface="Calibri"/>
              <a:cs typeface="Calibri"/>
            </a:endParaRPr>
          </a:p>
          <a:p>
            <a:pPr>
              <a:lnSpc>
                <a:spcPct val="90000"/>
              </a:lnSpc>
              <a:spcBef>
                <a:spcPts val="1000"/>
              </a:spcBef>
            </a:pPr>
            <a:r>
              <a:rPr lang="en-US"/>
              <a:t>Elle </a:t>
            </a:r>
            <a:r>
              <a:rPr lang="en-US" err="1"/>
              <a:t>réduit</a:t>
            </a:r>
            <a:r>
              <a:rPr lang="en-US"/>
              <a:t> le </a:t>
            </a:r>
            <a:r>
              <a:rPr lang="en-US" err="1"/>
              <a:t>risque</a:t>
            </a:r>
            <a:r>
              <a:rPr lang="en-US"/>
              <a:t> de </a:t>
            </a:r>
            <a:r>
              <a:rPr lang="en-US" err="1"/>
              <a:t>problèmes</a:t>
            </a:r>
            <a:r>
              <a:rPr lang="en-US"/>
              <a:t> </a:t>
            </a:r>
            <a:r>
              <a:rPr lang="en-US" err="1"/>
              <a:t>majeurs</a:t>
            </a:r>
            <a:r>
              <a:rPr lang="en-US"/>
              <a:t> après le </a:t>
            </a:r>
            <a:r>
              <a:rPr lang="en-US" err="1"/>
              <a:t>déploiement</a:t>
            </a:r>
            <a:r>
              <a:rPr lang="en-US"/>
              <a:t>. </a:t>
            </a:r>
            <a:r>
              <a:rPr lang="en-US" err="1"/>
              <a:t>L'identification</a:t>
            </a:r>
            <a:r>
              <a:rPr lang="en-US"/>
              <a:t> et la </a:t>
            </a:r>
            <a:r>
              <a:rPr lang="en-US" err="1"/>
              <a:t>résolution</a:t>
            </a:r>
            <a:r>
              <a:rPr lang="en-US"/>
              <a:t> des </a:t>
            </a:r>
            <a:r>
              <a:rPr lang="en-US" err="1"/>
              <a:t>problèmes</a:t>
            </a:r>
            <a:r>
              <a:rPr lang="en-US"/>
              <a:t> pendant le test UAT </a:t>
            </a:r>
            <a:r>
              <a:rPr lang="en-US" err="1"/>
              <a:t>réduisent</a:t>
            </a:r>
            <a:r>
              <a:rPr lang="en-US"/>
              <a:t> la </a:t>
            </a:r>
            <a:r>
              <a:rPr lang="en-US" err="1"/>
              <a:t>probabilité</a:t>
            </a:r>
            <a:r>
              <a:rPr lang="en-US"/>
              <a:t> de corrections </a:t>
            </a:r>
            <a:r>
              <a:rPr lang="en-US" err="1"/>
              <a:t>coûteuses</a:t>
            </a:r>
            <a:r>
              <a:rPr lang="en-US"/>
              <a:t> et de temps </a:t>
            </a:r>
            <a:r>
              <a:rPr lang="en-US" err="1"/>
              <a:t>d'arrêt</a:t>
            </a:r>
            <a:r>
              <a:rPr lang="en-US"/>
              <a:t> après la mise </a:t>
            </a:r>
            <a:r>
              <a:rPr lang="en-US" err="1"/>
              <a:t>en</a:t>
            </a:r>
            <a:r>
              <a:rPr lang="en-US"/>
              <a:t> service du </a:t>
            </a:r>
            <a:r>
              <a:rPr lang="en-US" err="1"/>
              <a:t>logiciel</a:t>
            </a:r>
            <a:r>
              <a:rPr lang="en-US"/>
              <a:t>.</a:t>
            </a:r>
            <a:endParaRPr lang="en-US">
              <a:ea typeface="Calibri"/>
              <a:cs typeface="Calibri"/>
            </a:endParaRPr>
          </a:p>
          <a:p>
            <a:pPr>
              <a:lnSpc>
                <a:spcPct val="90000"/>
              </a:lnSpc>
              <a:spcBef>
                <a:spcPts val="1000"/>
              </a:spcBef>
            </a:pPr>
            <a:r>
              <a:rPr lang="en-US"/>
              <a:t>En </a:t>
            </a:r>
            <a:r>
              <a:rPr lang="en-US" err="1"/>
              <a:t>impliquant</a:t>
            </a:r>
            <a:r>
              <a:rPr lang="en-US"/>
              <a:t> les </a:t>
            </a:r>
            <a:r>
              <a:rPr lang="en-US" err="1"/>
              <a:t>utilisateurs</a:t>
            </a:r>
            <a:r>
              <a:rPr lang="en-US"/>
              <a:t> </a:t>
            </a:r>
            <a:r>
              <a:rPr lang="en-US" err="1"/>
              <a:t>finaux</a:t>
            </a:r>
            <a:r>
              <a:rPr lang="en-US"/>
              <a:t> dans le processus de test, </a:t>
            </a:r>
            <a:r>
              <a:rPr lang="en-US" err="1"/>
              <a:t>l'UAT</a:t>
            </a:r>
            <a:r>
              <a:rPr lang="en-US"/>
              <a:t> </a:t>
            </a:r>
            <a:r>
              <a:rPr lang="en-US" err="1"/>
              <a:t>renforce</a:t>
            </a:r>
            <a:r>
              <a:rPr lang="en-US"/>
              <a:t> la </a:t>
            </a:r>
            <a:r>
              <a:rPr lang="en-US" err="1"/>
              <a:t>confiance</a:t>
            </a:r>
            <a:r>
              <a:rPr lang="en-US"/>
              <a:t> dans le </a:t>
            </a:r>
            <a:r>
              <a:rPr lang="en-US" err="1"/>
              <a:t>logiciel</a:t>
            </a:r>
            <a:r>
              <a:rPr lang="en-US"/>
              <a:t>. Les </a:t>
            </a:r>
            <a:r>
              <a:rPr lang="en-US" err="1"/>
              <a:t>utilisateurs</a:t>
            </a:r>
            <a:r>
              <a:rPr lang="en-US"/>
              <a:t> </a:t>
            </a:r>
            <a:r>
              <a:rPr lang="en-US" err="1"/>
              <a:t>sont</a:t>
            </a:r>
            <a:r>
              <a:rPr lang="en-US"/>
              <a:t> plus </a:t>
            </a:r>
            <a:r>
              <a:rPr lang="en-US" err="1"/>
              <a:t>susceptibles</a:t>
            </a:r>
            <a:r>
              <a:rPr lang="en-US"/>
              <a:t> </a:t>
            </a:r>
            <a:r>
              <a:rPr lang="en-US" err="1"/>
              <a:t>d'adopter</a:t>
            </a:r>
            <a:r>
              <a:rPr lang="en-US"/>
              <a:t> et </a:t>
            </a:r>
            <a:r>
              <a:rPr lang="en-US" err="1"/>
              <a:t>d'utiliser</a:t>
            </a:r>
            <a:r>
              <a:rPr lang="en-US"/>
              <a:t> </a:t>
            </a:r>
            <a:r>
              <a:rPr lang="en-US" err="1"/>
              <a:t>efficacement</a:t>
            </a:r>
            <a:r>
              <a:rPr lang="en-US"/>
              <a:t> le </a:t>
            </a:r>
            <a:r>
              <a:rPr lang="en-US" err="1"/>
              <a:t>logiciel</a:t>
            </a:r>
            <a:r>
              <a:rPr lang="en-US"/>
              <a:t> </a:t>
            </a:r>
            <a:r>
              <a:rPr lang="en-US" err="1"/>
              <a:t>s'ils</a:t>
            </a:r>
            <a:r>
              <a:rPr lang="en-US"/>
              <a:t> </a:t>
            </a:r>
            <a:r>
              <a:rPr lang="en-US" err="1"/>
              <a:t>ont</a:t>
            </a:r>
            <a:r>
              <a:rPr lang="en-US"/>
              <a:t> </a:t>
            </a:r>
            <a:r>
              <a:rPr lang="en-US" err="1"/>
              <a:t>participé</a:t>
            </a:r>
            <a:r>
              <a:rPr lang="en-US"/>
              <a:t> à </a:t>
            </a:r>
            <a:r>
              <a:rPr lang="en-US" err="1"/>
              <a:t>sa</a:t>
            </a:r>
            <a:r>
              <a:rPr lang="en-US"/>
              <a:t> validation</a:t>
            </a:r>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143</a:t>
            </a:fld>
            <a:endParaRPr lang="en-US"/>
          </a:p>
        </p:txBody>
      </p:sp>
    </p:spTree>
    <p:extLst>
      <p:ext uri="{BB962C8B-B14F-4D97-AF65-F5344CB8AC3E}">
        <p14:creationId xmlns:p14="http://schemas.microsoft.com/office/powerpoint/2010/main" val="28656485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Formative et summative assessment</a:t>
            </a:r>
            <a:endParaRPr lang="en-US"/>
          </a:p>
          <a:p>
            <a:endParaRPr lang="en-US">
              <a:ea typeface="Calibri"/>
              <a:cs typeface="Calibri"/>
            </a:endParaRPr>
          </a:p>
          <a:p>
            <a:endParaRPr lang="en-US">
              <a:ea typeface="Calibri"/>
              <a:cs typeface="Calibri"/>
            </a:endParaRPr>
          </a:p>
          <a:p>
            <a:r>
              <a:rPr lang="en-US">
                <a:ea typeface="Calibri"/>
                <a:cs typeface="Calibri"/>
              </a:rPr>
              <a:t>OMS (ORGANISATION MONDIALE DE LA SANTÉ)</a:t>
            </a:r>
            <a:endParaRPr lang="en-US">
              <a:cs typeface="Calibri"/>
            </a:endParaRPr>
          </a:p>
          <a:p>
            <a:r>
              <a:rPr lang="en-US" err="1"/>
              <a:t>Plusieurs</a:t>
            </a:r>
            <a:r>
              <a:rPr lang="en-US"/>
              <a:t> parties </a:t>
            </a:r>
            <a:r>
              <a:rPr lang="en-US" err="1"/>
              <a:t>prenantes</a:t>
            </a:r>
            <a:r>
              <a:rPr lang="en-US"/>
              <a:t> pour </a:t>
            </a:r>
            <a:r>
              <a:rPr lang="en-US" err="1"/>
              <a:t>s'assurer</a:t>
            </a:r>
            <a:r>
              <a:rPr lang="en-US"/>
              <a:t> que le </a:t>
            </a:r>
            <a:r>
              <a:rPr lang="en-US" err="1"/>
              <a:t>logiciel</a:t>
            </a:r>
            <a:r>
              <a:rPr lang="en-US"/>
              <a:t> </a:t>
            </a:r>
            <a:r>
              <a:rPr lang="en-US" err="1"/>
              <a:t>répond</a:t>
            </a:r>
            <a:r>
              <a:rPr lang="en-US"/>
              <a:t> aux exigences de </a:t>
            </a:r>
            <a:r>
              <a:rPr lang="en-US" err="1"/>
              <a:t>l'entreprise</a:t>
            </a:r>
            <a:r>
              <a:rPr lang="en-US"/>
              <a:t> et </a:t>
            </a:r>
            <a:r>
              <a:rPr lang="en-US" err="1"/>
              <a:t>qu'il</a:t>
            </a:r>
            <a:r>
              <a:rPr lang="en-US"/>
              <a:t> </a:t>
            </a:r>
            <a:r>
              <a:rPr lang="en-US" err="1"/>
              <a:t>est</a:t>
            </a:r>
            <a:r>
              <a:rPr lang="en-US"/>
              <a:t> prêt à </a:t>
            </a:r>
            <a:r>
              <a:rPr lang="en-US" err="1"/>
              <a:t>être</a:t>
            </a:r>
            <a:r>
              <a:rPr lang="en-US"/>
              <a:t> </a:t>
            </a:r>
            <a:r>
              <a:rPr lang="en-US" err="1"/>
              <a:t>diffusé</a:t>
            </a:r>
            <a:r>
              <a:rPr lang="en-US"/>
              <a:t>. </a:t>
            </a:r>
          </a:p>
          <a:p>
            <a:r>
              <a:rPr lang="en-US" err="1"/>
              <a:t>Chaque</a:t>
            </a:r>
            <a:r>
              <a:rPr lang="en-US"/>
              <a:t> participant </a:t>
            </a:r>
            <a:r>
              <a:rPr lang="en-US" err="1"/>
              <a:t>joue</a:t>
            </a:r>
            <a:r>
              <a:rPr lang="en-US"/>
              <a:t> un </a:t>
            </a:r>
            <a:r>
              <a:rPr lang="en-US" err="1"/>
              <a:t>rôle</a:t>
            </a:r>
            <a:r>
              <a:rPr lang="en-US"/>
              <a:t> crucial </a:t>
            </a:r>
            <a:r>
              <a:rPr lang="en-US" err="1"/>
              <a:t>en</a:t>
            </a:r>
            <a:r>
              <a:rPr lang="en-US"/>
              <a:t> </a:t>
            </a:r>
            <a:r>
              <a:rPr lang="en-US" err="1"/>
              <a:t>validant</a:t>
            </a:r>
            <a:r>
              <a:rPr lang="en-US"/>
              <a:t> le </a:t>
            </a:r>
            <a:r>
              <a:rPr lang="en-US" err="1"/>
              <a:t>système</a:t>
            </a:r>
            <a:r>
              <a:rPr lang="en-US"/>
              <a:t> et </a:t>
            </a:r>
            <a:r>
              <a:rPr lang="en-US" err="1"/>
              <a:t>en</a:t>
            </a:r>
            <a:r>
              <a:rPr lang="en-US"/>
              <a:t> </a:t>
            </a:r>
            <a:r>
              <a:rPr lang="en-US" err="1"/>
              <a:t>s'assurant</a:t>
            </a:r>
            <a:r>
              <a:rPr lang="en-US"/>
              <a:t> </a:t>
            </a:r>
            <a:r>
              <a:rPr lang="en-US" err="1"/>
              <a:t>qu'il</a:t>
            </a:r>
            <a:r>
              <a:rPr lang="en-US"/>
              <a:t> </a:t>
            </a:r>
            <a:r>
              <a:rPr lang="en-US" err="1"/>
              <a:t>est</a:t>
            </a:r>
            <a:r>
              <a:rPr lang="en-US"/>
              <a:t> </a:t>
            </a:r>
            <a:r>
              <a:rPr lang="en-US" err="1"/>
              <a:t>adapté</a:t>
            </a:r>
            <a:r>
              <a:rPr lang="en-US"/>
              <a:t> à un </a:t>
            </a:r>
            <a:r>
              <a:rPr lang="en-US" err="1"/>
              <a:t>environnement</a:t>
            </a:r>
            <a:r>
              <a:rPr lang="en-US"/>
              <a:t> </a:t>
            </a:r>
            <a:r>
              <a:rPr lang="en-US" err="1"/>
              <a:t>réel</a:t>
            </a:r>
            <a:r>
              <a:rPr lang="en-US"/>
              <a:t>.</a:t>
            </a:r>
            <a:endParaRPr lang="en-US">
              <a:ea typeface="Calibri" panose="020F0502020204030204"/>
              <a:cs typeface="Calibri" panose="020F0502020204030204"/>
            </a:endParaRPr>
          </a:p>
          <a:p>
            <a:endParaRPr lang="en-US"/>
          </a:p>
          <a:p>
            <a:r>
              <a:rPr lang="en-US" err="1">
                <a:ea typeface="Calibri" panose="020F0502020204030204"/>
                <a:cs typeface="Calibri" panose="020F0502020204030204"/>
              </a:rPr>
              <a:t>L'</a:t>
            </a:r>
            <a:r>
              <a:rPr lang="en-US" b="1" err="1"/>
              <a:t>équipe</a:t>
            </a:r>
            <a:r>
              <a:rPr lang="en-US" b="1"/>
              <a:t> de test UAT :</a:t>
            </a:r>
            <a:r>
              <a:rPr lang="en-US"/>
              <a:t> Un </a:t>
            </a:r>
            <a:r>
              <a:rPr lang="en-US" err="1"/>
              <a:t>groupe</a:t>
            </a:r>
            <a:r>
              <a:rPr lang="en-US"/>
              <a:t> de </a:t>
            </a:r>
            <a:r>
              <a:rPr lang="en-US" err="1"/>
              <a:t>testeurs</a:t>
            </a:r>
            <a:r>
              <a:rPr lang="en-US"/>
              <a:t> qui </a:t>
            </a:r>
            <a:r>
              <a:rPr lang="en-US" err="1"/>
              <a:t>peut</a:t>
            </a:r>
            <a:r>
              <a:rPr lang="en-US"/>
              <a:t> </a:t>
            </a:r>
            <a:r>
              <a:rPr lang="en-US" err="1"/>
              <a:t>comprendre</a:t>
            </a:r>
            <a:r>
              <a:rPr lang="en-US"/>
              <a:t> des </a:t>
            </a:r>
            <a:r>
              <a:rPr lang="en-US" err="1"/>
              <a:t>analystes</a:t>
            </a:r>
            <a:r>
              <a:rPr lang="en-US"/>
              <a:t> </a:t>
            </a:r>
            <a:r>
              <a:rPr lang="en-US" err="1"/>
              <a:t>commerciaux</a:t>
            </a:r>
            <a:r>
              <a:rPr lang="en-US"/>
              <a:t>, des </a:t>
            </a:r>
            <a:r>
              <a:rPr lang="en-US" err="1"/>
              <a:t>professionnels</a:t>
            </a:r>
            <a:r>
              <a:rPr lang="en-US"/>
              <a:t> de </a:t>
            </a:r>
            <a:r>
              <a:rPr lang="en-US" err="1"/>
              <a:t>l'assurance</a:t>
            </a:r>
            <a:r>
              <a:rPr lang="en-US"/>
              <a:t> </a:t>
            </a:r>
            <a:r>
              <a:rPr lang="en-US" err="1"/>
              <a:t>qualité</a:t>
            </a:r>
            <a:r>
              <a:rPr lang="en-US"/>
              <a:t> (AQ) et des </a:t>
            </a:r>
            <a:r>
              <a:rPr lang="en-US" err="1"/>
              <a:t>utilisateurs</a:t>
            </a:r>
            <a:r>
              <a:rPr lang="en-US"/>
              <a:t> </a:t>
            </a:r>
            <a:r>
              <a:rPr lang="en-US" err="1"/>
              <a:t>finaux</a:t>
            </a:r>
            <a:r>
              <a:rPr lang="en-US"/>
              <a:t>. </a:t>
            </a:r>
            <a:r>
              <a:rPr lang="en-US" err="1"/>
              <a:t>Ils</a:t>
            </a:r>
            <a:r>
              <a:rPr lang="en-US"/>
              <a:t> </a:t>
            </a:r>
            <a:r>
              <a:rPr lang="en-US" err="1"/>
              <a:t>exécutent</a:t>
            </a:r>
            <a:r>
              <a:rPr lang="en-US"/>
              <a:t> les </a:t>
            </a:r>
            <a:r>
              <a:rPr lang="en-US" err="1"/>
              <a:t>cas</a:t>
            </a:r>
            <a:r>
              <a:rPr lang="en-US"/>
              <a:t> de test et </a:t>
            </a:r>
            <a:r>
              <a:rPr lang="en-US" err="1"/>
              <a:t>signalent</a:t>
            </a:r>
            <a:r>
              <a:rPr lang="en-US"/>
              <a:t> tout </a:t>
            </a:r>
            <a:r>
              <a:rPr lang="en-US" err="1"/>
              <a:t>problème</a:t>
            </a:r>
            <a:r>
              <a:rPr lang="en-US"/>
              <a:t> </a:t>
            </a:r>
            <a:r>
              <a:rPr lang="en-US" err="1"/>
              <a:t>détecté</a:t>
            </a:r>
            <a:r>
              <a:rPr lang="en-US"/>
              <a:t>.</a:t>
            </a:r>
            <a:endParaRPr lang="en-US">
              <a:ea typeface="Calibri"/>
              <a:cs typeface="Calibri"/>
            </a:endParaRPr>
          </a:p>
          <a:p>
            <a:endParaRPr lang="en-US"/>
          </a:p>
          <a:p>
            <a:r>
              <a:rPr lang="en-US" err="1">
                <a:ea typeface="Calibri" panose="020F0502020204030204"/>
                <a:cs typeface="Calibri" panose="020F0502020204030204"/>
              </a:rPr>
              <a:t>Un certain</a:t>
            </a:r>
            <a:r>
              <a:rPr lang="en-US">
                <a:ea typeface="Calibri" panose="020F0502020204030204"/>
                <a:cs typeface="Calibri" panose="020F0502020204030204"/>
              </a:rPr>
              <a:t> </a:t>
            </a:r>
            <a:r>
              <a:rPr lang="en-US" err="1">
                <a:ea typeface="Calibri" panose="020F0502020204030204"/>
                <a:cs typeface="Calibri" panose="020F0502020204030204"/>
              </a:rPr>
              <a:t>nombre</a:t>
            </a:r>
            <a:r>
              <a:rPr lang="en-US">
                <a:ea typeface="Calibri" panose="020F0502020204030204"/>
                <a:cs typeface="Calibri" panose="020F0502020204030204"/>
              </a:rPr>
              <a:t> de </a:t>
            </a:r>
            <a:r>
              <a:rPr lang="en-US" err="1">
                <a:ea typeface="Calibri" panose="020F0502020204030204"/>
                <a:cs typeface="Calibri" panose="020F0502020204030204"/>
              </a:rPr>
              <a:t>personnes</a:t>
            </a:r>
            <a:r>
              <a:rPr lang="en-US">
                <a:ea typeface="Calibri" panose="020F0502020204030204"/>
                <a:cs typeface="Calibri" panose="020F0502020204030204"/>
              </a:rPr>
              <a:t> </a:t>
            </a:r>
            <a:r>
              <a:rPr lang="en-US" err="1">
                <a:ea typeface="Calibri" panose="020F0502020204030204"/>
                <a:cs typeface="Calibri" panose="020F0502020204030204"/>
              </a:rPr>
              <a:t>apportent</a:t>
            </a:r>
            <a:r>
              <a:rPr lang="en-US">
                <a:ea typeface="Calibri" panose="020F0502020204030204"/>
                <a:cs typeface="Calibri" panose="020F0502020204030204"/>
              </a:rPr>
              <a:t> </a:t>
            </a:r>
            <a:r>
              <a:rPr lang="en-US" err="1">
                <a:ea typeface="Calibri" panose="020F0502020204030204"/>
                <a:cs typeface="Calibri" panose="020F0502020204030204"/>
              </a:rPr>
              <a:t>également</a:t>
            </a:r>
            <a:r>
              <a:rPr lang="en-US">
                <a:ea typeface="Calibri" panose="020F0502020204030204"/>
                <a:cs typeface="Calibri" panose="020F0502020204030204"/>
              </a:rPr>
              <a:t> </a:t>
            </a:r>
            <a:r>
              <a:rPr lang="en-US" err="1">
                <a:ea typeface="Calibri" panose="020F0502020204030204"/>
                <a:cs typeface="Calibri" panose="020F0502020204030204"/>
              </a:rPr>
              <a:t>leur</a:t>
            </a:r>
            <a:r>
              <a:rPr lang="en-US">
                <a:ea typeface="Calibri" panose="020F0502020204030204"/>
                <a:cs typeface="Calibri" panose="020F0502020204030204"/>
              </a:rPr>
              <a:t> </a:t>
            </a:r>
            <a:r>
              <a:rPr lang="en-US" err="1">
                <a:ea typeface="Calibri" panose="020F0502020204030204"/>
                <a:cs typeface="Calibri" panose="020F0502020204030204"/>
              </a:rPr>
              <a:t>soutien</a:t>
            </a:r>
            <a:r>
              <a:rPr lang="en-US">
                <a:ea typeface="Calibri" panose="020F0502020204030204"/>
                <a:cs typeface="Calibri" panose="020F0502020204030204"/>
              </a:rPr>
              <a:t> au processus UAT. </a:t>
            </a:r>
          </a:p>
          <a:p>
            <a:endParaRPr lang="en-US">
              <a:ea typeface="Calibri" panose="020F0502020204030204"/>
              <a:cs typeface="Calibri" panose="020F0502020204030204"/>
            </a:endParaRPr>
          </a:p>
          <a:p>
            <a:r>
              <a:rPr lang="en-US" b="1" err="1"/>
              <a:t>Utilisateurs</a:t>
            </a:r>
            <a:r>
              <a:rPr lang="en-US" b="1"/>
              <a:t> </a:t>
            </a:r>
            <a:r>
              <a:rPr lang="en-US" b="1" err="1"/>
              <a:t>finaux</a:t>
            </a:r>
            <a:endParaRPr lang="en-US">
              <a:ea typeface="Calibri" panose="020F0502020204030204"/>
              <a:cs typeface="Calibri" panose="020F0502020204030204"/>
            </a:endParaRPr>
          </a:p>
          <a:p>
            <a:pPr marL="171450" indent="-171450">
              <a:buFont typeface="Arial"/>
              <a:buChar char="•"/>
            </a:pPr>
            <a:r>
              <a:rPr lang="en-US" b="1"/>
              <a:t>Les </a:t>
            </a:r>
            <a:r>
              <a:rPr lang="en-US" b="1" err="1"/>
              <a:t>utilisateurs</a:t>
            </a:r>
            <a:r>
              <a:rPr lang="en-US" b="1"/>
              <a:t> :</a:t>
            </a:r>
            <a:r>
              <a:rPr lang="en-US"/>
              <a:t> Ce </a:t>
            </a:r>
            <a:r>
              <a:rPr lang="en-US" err="1"/>
              <a:t>sont</a:t>
            </a:r>
            <a:r>
              <a:rPr lang="en-US"/>
              <a:t> les </a:t>
            </a:r>
            <a:r>
              <a:rPr lang="en-US" err="1"/>
              <a:t>utilisateurs</a:t>
            </a:r>
            <a:r>
              <a:rPr lang="en-US"/>
              <a:t> </a:t>
            </a:r>
            <a:r>
              <a:rPr lang="en-US" err="1"/>
              <a:t>réels</a:t>
            </a:r>
            <a:r>
              <a:rPr lang="en-US"/>
              <a:t> qui </a:t>
            </a:r>
            <a:r>
              <a:rPr lang="en-US" err="1"/>
              <a:t>utiliseront</a:t>
            </a:r>
            <a:r>
              <a:rPr lang="en-US"/>
              <a:t> le </a:t>
            </a:r>
            <a:r>
              <a:rPr lang="en-US" err="1"/>
              <a:t>logiciel</a:t>
            </a:r>
            <a:r>
              <a:rPr lang="en-US"/>
              <a:t> </a:t>
            </a:r>
            <a:r>
              <a:rPr lang="en-US" err="1"/>
              <a:t>une</a:t>
            </a:r>
            <a:r>
              <a:rPr lang="en-US"/>
              <a:t> </a:t>
            </a:r>
            <a:r>
              <a:rPr lang="en-US" err="1"/>
              <a:t>fois</a:t>
            </a:r>
            <a:r>
              <a:rPr lang="en-US"/>
              <a:t> </a:t>
            </a:r>
            <a:r>
              <a:rPr lang="en-US" err="1"/>
              <a:t>qu'il</a:t>
            </a:r>
            <a:r>
              <a:rPr lang="en-US"/>
              <a:t> sera </a:t>
            </a:r>
            <a:r>
              <a:rPr lang="en-US" err="1"/>
              <a:t>déployé</a:t>
            </a:r>
            <a:r>
              <a:rPr lang="en-US"/>
              <a:t>. </a:t>
            </a:r>
            <a:r>
              <a:rPr lang="en-US" err="1"/>
              <a:t>Ils</a:t>
            </a:r>
            <a:r>
              <a:rPr lang="en-US"/>
              <a:t> </a:t>
            </a:r>
            <a:r>
              <a:rPr lang="en-US" err="1"/>
              <a:t>testent</a:t>
            </a:r>
            <a:r>
              <a:rPr lang="en-US"/>
              <a:t> le </a:t>
            </a:r>
            <a:r>
              <a:rPr lang="en-US" err="1"/>
              <a:t>système</a:t>
            </a:r>
            <a:r>
              <a:rPr lang="en-US"/>
              <a:t> pour </a:t>
            </a:r>
            <a:r>
              <a:rPr lang="en-US" err="1"/>
              <a:t>s'assurer</a:t>
            </a:r>
            <a:r>
              <a:rPr lang="en-US"/>
              <a:t> </a:t>
            </a:r>
            <a:r>
              <a:rPr lang="en-US" err="1"/>
              <a:t>qu'il</a:t>
            </a:r>
            <a:r>
              <a:rPr lang="en-US"/>
              <a:t> </a:t>
            </a:r>
            <a:r>
              <a:rPr lang="en-US" err="1"/>
              <a:t>répond</a:t>
            </a:r>
            <a:r>
              <a:rPr lang="en-US"/>
              <a:t> à </a:t>
            </a:r>
            <a:r>
              <a:rPr lang="en-US" err="1"/>
              <a:t>leurs</a:t>
            </a:r>
            <a:r>
              <a:rPr lang="en-US"/>
              <a:t> </a:t>
            </a:r>
            <a:r>
              <a:rPr lang="en-US" err="1"/>
              <a:t>besoins</a:t>
            </a:r>
            <a:r>
              <a:rPr lang="en-US"/>
              <a:t> et </a:t>
            </a:r>
            <a:r>
              <a:rPr lang="en-US" err="1"/>
              <a:t>fonctionne</a:t>
            </a:r>
            <a:r>
              <a:rPr lang="en-US"/>
              <a:t> </a:t>
            </a:r>
            <a:r>
              <a:rPr lang="en-US" err="1"/>
              <a:t>correctement</a:t>
            </a:r>
            <a:r>
              <a:rPr lang="en-US"/>
              <a:t> dans des </a:t>
            </a:r>
            <a:r>
              <a:rPr lang="en-US" err="1"/>
              <a:t>scénarios</a:t>
            </a:r>
            <a:r>
              <a:rPr lang="en-US"/>
              <a:t> </a:t>
            </a:r>
            <a:r>
              <a:rPr lang="en-US" err="1"/>
              <a:t>réels</a:t>
            </a:r>
            <a:r>
              <a:rPr lang="en-US"/>
              <a:t>.</a:t>
            </a:r>
            <a:endParaRPr lang="en-US">
              <a:ea typeface="Calibri"/>
              <a:cs typeface="Calibri"/>
            </a:endParaRPr>
          </a:p>
          <a:p>
            <a:pPr marL="171450" indent="-171450">
              <a:buFont typeface="Arial"/>
              <a:buChar char="•"/>
            </a:pPr>
            <a:r>
              <a:rPr lang="en-US" b="1"/>
              <a:t>Experts </a:t>
            </a:r>
            <a:r>
              <a:rPr lang="en-US" b="1" err="1"/>
              <a:t>en</a:t>
            </a:r>
            <a:r>
              <a:rPr lang="en-US" b="1"/>
              <a:t> la matière (PME) :</a:t>
            </a:r>
            <a:r>
              <a:rPr lang="en-US"/>
              <a:t> </a:t>
            </a:r>
            <a:r>
              <a:rPr lang="en-US" err="1"/>
              <a:t>Personnes</a:t>
            </a:r>
            <a:r>
              <a:rPr lang="en-US"/>
              <a:t> </a:t>
            </a:r>
            <a:r>
              <a:rPr lang="en-US" err="1"/>
              <a:t>ayant</a:t>
            </a:r>
            <a:r>
              <a:rPr lang="en-US"/>
              <a:t> </a:t>
            </a:r>
            <a:r>
              <a:rPr lang="en-US" err="1"/>
              <a:t>une</a:t>
            </a:r>
            <a:r>
              <a:rPr lang="en-US"/>
              <a:t> </a:t>
            </a:r>
            <a:r>
              <a:rPr lang="en-US" err="1"/>
              <a:t>connaissance</a:t>
            </a:r>
            <a:r>
              <a:rPr lang="en-US"/>
              <a:t> </a:t>
            </a:r>
            <a:r>
              <a:rPr lang="en-US" err="1"/>
              <a:t>approfondie</a:t>
            </a:r>
            <a:r>
              <a:rPr lang="en-US"/>
              <a:t> des processus et des exigences de </a:t>
            </a:r>
            <a:r>
              <a:rPr lang="en-US" err="1"/>
              <a:t>l'entreprise</a:t>
            </a:r>
            <a:r>
              <a:rPr lang="en-US"/>
              <a:t>. </a:t>
            </a:r>
            <a:r>
              <a:rPr lang="en-US" err="1"/>
              <a:t>Ils</a:t>
            </a:r>
            <a:r>
              <a:rPr lang="en-US"/>
              <a:t> </a:t>
            </a:r>
            <a:r>
              <a:rPr lang="en-US" err="1"/>
              <a:t>apportent</a:t>
            </a:r>
            <a:r>
              <a:rPr lang="en-US"/>
              <a:t> </a:t>
            </a:r>
            <a:r>
              <a:rPr lang="en-US" err="1"/>
              <a:t>une</a:t>
            </a:r>
            <a:r>
              <a:rPr lang="en-US"/>
              <a:t> contribution </a:t>
            </a:r>
            <a:r>
              <a:rPr lang="en-US" err="1"/>
              <a:t>essentielle</a:t>
            </a:r>
            <a:r>
              <a:rPr lang="en-US"/>
              <a:t> pour </a:t>
            </a:r>
            <a:r>
              <a:rPr lang="en-US" err="1"/>
              <a:t>déterminer</a:t>
            </a:r>
            <a:r>
              <a:rPr lang="en-US"/>
              <a:t> </a:t>
            </a:r>
            <a:r>
              <a:rPr lang="en-US" err="1"/>
              <a:t>si</a:t>
            </a:r>
            <a:r>
              <a:rPr lang="en-US"/>
              <a:t> le </a:t>
            </a:r>
            <a:r>
              <a:rPr lang="en-US" err="1"/>
              <a:t>logiciel</a:t>
            </a:r>
            <a:r>
              <a:rPr lang="en-US"/>
              <a:t> </a:t>
            </a:r>
            <a:r>
              <a:rPr lang="en-US" err="1"/>
              <a:t>répond</a:t>
            </a:r>
            <a:r>
              <a:rPr lang="en-US"/>
              <a:t> aux </a:t>
            </a:r>
            <a:r>
              <a:rPr lang="en-US" err="1"/>
              <a:t>besoins</a:t>
            </a:r>
            <a:r>
              <a:rPr lang="en-US"/>
              <a:t> de </a:t>
            </a:r>
            <a:r>
              <a:rPr lang="en-US" err="1"/>
              <a:t>l'entreprise</a:t>
            </a:r>
            <a:r>
              <a:rPr lang="en-US"/>
              <a:t>.</a:t>
            </a:r>
            <a:endParaRPr lang="en-US">
              <a:ea typeface="Calibri"/>
              <a:cs typeface="Calibri"/>
            </a:endParaRPr>
          </a:p>
          <a:p>
            <a:r>
              <a:rPr lang="en-US"/>
              <a:t>2. </a:t>
            </a:r>
            <a:r>
              <a:rPr lang="en-US" b="1"/>
              <a:t>Analystes </a:t>
            </a:r>
            <a:r>
              <a:rPr lang="en-US" b="1" err="1"/>
              <a:t>d'entreprise</a:t>
            </a:r>
            <a:endParaRPr lang="en-US"/>
          </a:p>
          <a:p>
            <a:r>
              <a:rPr lang="en-US" b="1"/>
              <a:t>     Revue des exigences :</a:t>
            </a:r>
            <a:r>
              <a:rPr lang="en-US"/>
              <a:t> Les </a:t>
            </a:r>
            <a:r>
              <a:rPr lang="en-US" err="1"/>
              <a:t>analystes</a:t>
            </a:r>
            <a:r>
              <a:rPr lang="en-US"/>
              <a:t> </a:t>
            </a:r>
            <a:r>
              <a:rPr lang="en-US" err="1"/>
              <a:t>commerciaux</a:t>
            </a:r>
            <a:r>
              <a:rPr lang="en-US"/>
              <a:t> </a:t>
            </a:r>
            <a:r>
              <a:rPr lang="en-US" err="1"/>
              <a:t>participent</a:t>
            </a:r>
            <a:r>
              <a:rPr lang="en-US"/>
              <a:t> </a:t>
            </a:r>
            <a:r>
              <a:rPr lang="en-US" err="1"/>
              <a:t>souvent</a:t>
            </a:r>
            <a:r>
              <a:rPr lang="en-US"/>
              <a:t> à </a:t>
            </a:r>
            <a:r>
              <a:rPr lang="en-US" err="1"/>
              <a:t>l'examen</a:t>
            </a:r>
            <a:r>
              <a:rPr lang="en-US"/>
              <a:t> des exigences et </a:t>
            </a:r>
            <a:r>
              <a:rPr lang="en-US" err="1"/>
              <a:t>veillent</a:t>
            </a:r>
            <a:r>
              <a:rPr lang="en-US"/>
              <a:t> à </a:t>
            </a:r>
            <a:r>
              <a:rPr lang="en-US" err="1"/>
              <a:t>ce</a:t>
            </a:r>
            <a:r>
              <a:rPr lang="en-US"/>
              <a:t> que les </a:t>
            </a:r>
            <a:r>
              <a:rPr lang="en-US" err="1"/>
              <a:t>cas</a:t>
            </a:r>
            <a:r>
              <a:rPr lang="en-US"/>
              <a:t> de test </a:t>
            </a:r>
            <a:r>
              <a:rPr lang="en-US" err="1"/>
              <a:t>couvrent</a:t>
            </a:r>
            <a:r>
              <a:rPr lang="en-US"/>
              <a:t> </a:t>
            </a:r>
            <a:r>
              <a:rPr lang="en-US" err="1"/>
              <a:t>tous</a:t>
            </a:r>
            <a:r>
              <a:rPr lang="en-US"/>
              <a:t> les </a:t>
            </a:r>
            <a:r>
              <a:rPr lang="en-US" err="1"/>
              <a:t>scénarios</a:t>
            </a:r>
            <a:r>
              <a:rPr lang="en-US"/>
              <a:t> </a:t>
            </a:r>
            <a:r>
              <a:rPr lang="en-US" err="1"/>
              <a:t>commerciaux</a:t>
            </a:r>
            <a:r>
              <a:rPr lang="en-US"/>
              <a:t>.</a:t>
            </a:r>
            <a:endParaRPr lang="en-US">
              <a:ea typeface="Calibri"/>
              <a:cs typeface="Calibri"/>
            </a:endParaRPr>
          </a:p>
          <a:p>
            <a:r>
              <a:rPr lang="en-US" b="1"/>
              <a:t>     Développement de </a:t>
            </a:r>
            <a:r>
              <a:rPr lang="en-US" b="1" err="1"/>
              <a:t>cas</a:t>
            </a:r>
            <a:r>
              <a:rPr lang="en-US" b="1"/>
              <a:t> de test :</a:t>
            </a:r>
            <a:r>
              <a:rPr lang="en-US"/>
              <a:t> </a:t>
            </a:r>
            <a:r>
              <a:rPr lang="en-US" err="1"/>
              <a:t>Ils</a:t>
            </a:r>
            <a:r>
              <a:rPr lang="en-US"/>
              <a:t> </a:t>
            </a:r>
            <a:r>
              <a:rPr lang="en-US" err="1"/>
              <a:t>peuvent</a:t>
            </a:r>
            <a:r>
              <a:rPr lang="en-US"/>
              <a:t> </a:t>
            </a:r>
            <a:r>
              <a:rPr lang="en-US" err="1"/>
              <a:t>également</a:t>
            </a:r>
            <a:r>
              <a:rPr lang="en-US"/>
              <a:t> </a:t>
            </a:r>
            <a:r>
              <a:rPr lang="en-US" err="1"/>
              <a:t>contribuer</a:t>
            </a:r>
            <a:r>
              <a:rPr lang="en-US"/>
              <a:t> à </a:t>
            </a:r>
            <a:r>
              <a:rPr lang="en-US" err="1"/>
              <a:t>l'élaboration</a:t>
            </a:r>
            <a:r>
              <a:rPr lang="en-US"/>
              <a:t> et à la </a:t>
            </a:r>
            <a:r>
              <a:rPr lang="en-US" err="1"/>
              <a:t>révision</a:t>
            </a:r>
            <a:r>
              <a:rPr lang="en-US"/>
              <a:t> des </a:t>
            </a:r>
            <a:r>
              <a:rPr lang="en-US" err="1"/>
              <a:t>cas</a:t>
            </a:r>
            <a:r>
              <a:rPr lang="en-US"/>
              <a:t> de test pour </a:t>
            </a:r>
            <a:r>
              <a:rPr lang="en-US" err="1"/>
              <a:t>s'assurer</a:t>
            </a:r>
            <a:r>
              <a:rPr lang="en-US"/>
              <a:t> </a:t>
            </a:r>
            <a:r>
              <a:rPr lang="en-US" err="1"/>
              <a:t>qu'ils</a:t>
            </a:r>
            <a:r>
              <a:rPr lang="en-US"/>
              <a:t> correspondent aux exigences de </a:t>
            </a:r>
            <a:r>
              <a:rPr lang="en-US" err="1"/>
              <a:t>l'entreprise</a:t>
            </a:r>
            <a:r>
              <a:rPr lang="en-US"/>
              <a:t>.</a:t>
            </a:r>
            <a:endParaRPr lang="en-US">
              <a:ea typeface="Calibri"/>
              <a:cs typeface="Calibri"/>
            </a:endParaRPr>
          </a:p>
          <a:p>
            <a:r>
              <a:rPr lang="en-US"/>
              <a:t>3. </a:t>
            </a:r>
            <a:r>
              <a:rPr lang="en-US" b="1"/>
              <a:t>Chefs de </a:t>
            </a:r>
            <a:r>
              <a:rPr lang="en-US" b="1" err="1"/>
              <a:t>projet</a:t>
            </a:r>
            <a:endParaRPr lang="en-US"/>
          </a:p>
          <a:p>
            <a:r>
              <a:rPr lang="en-US" b="1"/>
              <a:t>     Coordination :</a:t>
            </a:r>
            <a:r>
              <a:rPr lang="en-US"/>
              <a:t> Les chefs de </a:t>
            </a:r>
            <a:r>
              <a:rPr lang="en-US" err="1"/>
              <a:t>projet</a:t>
            </a:r>
            <a:r>
              <a:rPr lang="en-US"/>
              <a:t> </a:t>
            </a:r>
            <a:r>
              <a:rPr lang="en-US" err="1"/>
              <a:t>coordonnent</a:t>
            </a:r>
            <a:r>
              <a:rPr lang="en-US"/>
              <a:t> le processus UAT, </a:t>
            </a:r>
            <a:r>
              <a:rPr lang="en-US" err="1"/>
              <a:t>en</a:t>
            </a:r>
            <a:r>
              <a:rPr lang="en-US"/>
              <a:t> </a:t>
            </a:r>
            <a:r>
              <a:rPr lang="en-US" err="1"/>
              <a:t>veillant</a:t>
            </a:r>
            <a:r>
              <a:rPr lang="en-US"/>
              <a:t> à </a:t>
            </a:r>
            <a:r>
              <a:rPr lang="en-US" err="1"/>
              <a:t>ce</a:t>
            </a:r>
            <a:r>
              <a:rPr lang="en-US"/>
              <a:t> que </a:t>
            </a:r>
            <a:r>
              <a:rPr lang="en-US" err="1"/>
              <a:t>toutes</a:t>
            </a:r>
            <a:r>
              <a:rPr lang="en-US"/>
              <a:t> les </a:t>
            </a:r>
            <a:r>
              <a:rPr lang="en-US" err="1"/>
              <a:t>ressources</a:t>
            </a:r>
            <a:r>
              <a:rPr lang="en-US"/>
              <a:t> </a:t>
            </a:r>
            <a:r>
              <a:rPr lang="en-US" err="1"/>
              <a:t>nécessaires</a:t>
            </a:r>
            <a:r>
              <a:rPr lang="en-US"/>
              <a:t> </a:t>
            </a:r>
            <a:r>
              <a:rPr lang="en-US" err="1"/>
              <a:t>soient</a:t>
            </a:r>
            <a:r>
              <a:rPr lang="en-US"/>
              <a:t> </a:t>
            </a:r>
            <a:r>
              <a:rPr lang="en-US" err="1"/>
              <a:t>disponibles</a:t>
            </a:r>
            <a:r>
              <a:rPr lang="en-US"/>
              <a:t> et à </a:t>
            </a:r>
            <a:r>
              <a:rPr lang="en-US" err="1"/>
              <a:t>ce</a:t>
            </a:r>
            <a:r>
              <a:rPr lang="en-US"/>
              <a:t> que les tests </a:t>
            </a:r>
            <a:r>
              <a:rPr lang="en-US" err="1"/>
              <a:t>respectent</a:t>
            </a:r>
            <a:r>
              <a:rPr lang="en-US"/>
              <a:t> le </a:t>
            </a:r>
            <a:r>
              <a:rPr lang="en-US" err="1"/>
              <a:t>calendrier</a:t>
            </a:r>
            <a:r>
              <a:rPr lang="en-US"/>
              <a:t> </a:t>
            </a:r>
            <a:r>
              <a:rPr lang="en-US" err="1"/>
              <a:t>prévu</a:t>
            </a:r>
            <a:r>
              <a:rPr lang="en-US"/>
              <a:t>.</a:t>
            </a:r>
            <a:endParaRPr lang="en-US">
              <a:ea typeface="Calibri"/>
              <a:cs typeface="Calibri"/>
            </a:endParaRPr>
          </a:p>
          <a:p>
            <a:r>
              <a:rPr lang="en-US" b="1"/>
              <a:t>      Suivi des </a:t>
            </a:r>
            <a:r>
              <a:rPr lang="en-US" b="1" err="1"/>
              <a:t>progrès</a:t>
            </a:r>
            <a:r>
              <a:rPr lang="en-US" b="1"/>
              <a:t> :</a:t>
            </a:r>
            <a:r>
              <a:rPr lang="en-US"/>
              <a:t> </a:t>
            </a:r>
            <a:r>
              <a:rPr lang="en-US" err="1"/>
              <a:t>Ils</a:t>
            </a:r>
            <a:r>
              <a:rPr lang="en-US"/>
              <a:t> </a:t>
            </a:r>
            <a:r>
              <a:rPr lang="en-US" err="1"/>
              <a:t>suivent</a:t>
            </a:r>
            <a:r>
              <a:rPr lang="en-US"/>
              <a:t> la progression de </a:t>
            </a:r>
            <a:r>
              <a:rPr lang="en-US" err="1"/>
              <a:t>l'UAT</a:t>
            </a:r>
            <a:r>
              <a:rPr lang="en-US"/>
              <a:t>, </a:t>
            </a:r>
            <a:r>
              <a:rPr lang="en-US" err="1"/>
              <a:t>gèrent</a:t>
            </a:r>
            <a:r>
              <a:rPr lang="en-US"/>
              <a:t> les </a:t>
            </a:r>
            <a:r>
              <a:rPr lang="en-US" err="1"/>
              <a:t>problèmes</a:t>
            </a:r>
            <a:r>
              <a:rPr lang="en-US"/>
              <a:t> qui se </a:t>
            </a:r>
            <a:r>
              <a:rPr lang="en-US" err="1"/>
              <a:t>posent</a:t>
            </a:r>
            <a:r>
              <a:rPr lang="en-US"/>
              <a:t> et </a:t>
            </a:r>
            <a:r>
              <a:rPr lang="en-US" err="1"/>
              <a:t>veillent</a:t>
            </a:r>
            <a:r>
              <a:rPr lang="en-US"/>
              <a:t> à </a:t>
            </a:r>
            <a:r>
              <a:rPr lang="en-US" err="1"/>
              <a:t>ce</a:t>
            </a:r>
            <a:r>
              <a:rPr lang="en-US"/>
              <a:t> que les </a:t>
            </a:r>
            <a:r>
              <a:rPr lang="en-US" err="1"/>
              <a:t>essais</a:t>
            </a:r>
            <a:r>
              <a:rPr lang="en-US"/>
              <a:t> se </a:t>
            </a:r>
            <a:r>
              <a:rPr lang="en-US" err="1"/>
              <a:t>déroulent</a:t>
            </a:r>
            <a:r>
              <a:rPr lang="en-US"/>
              <a:t> </a:t>
            </a:r>
            <a:r>
              <a:rPr lang="en-US" err="1"/>
              <a:t>comme</a:t>
            </a:r>
            <a:r>
              <a:rPr lang="en-US"/>
              <a:t> </a:t>
            </a:r>
            <a:r>
              <a:rPr lang="en-US" err="1"/>
              <a:t>prévu</a:t>
            </a:r>
            <a:r>
              <a:rPr lang="en-US"/>
              <a:t>.</a:t>
            </a:r>
            <a:endParaRPr lang="en-US">
              <a:ea typeface="Calibri"/>
              <a:cs typeface="Calibri"/>
            </a:endParaRPr>
          </a:p>
          <a:p>
            <a:r>
              <a:rPr lang="en-US"/>
              <a:t>5. </a:t>
            </a:r>
            <a:r>
              <a:rPr lang="en-US" b="1"/>
              <a:t>Équipe </a:t>
            </a:r>
            <a:r>
              <a:rPr lang="en-US" b="1" err="1"/>
              <a:t>chargée</a:t>
            </a:r>
            <a:r>
              <a:rPr lang="en-US" b="1"/>
              <a:t> de </a:t>
            </a:r>
            <a:r>
              <a:rPr lang="en-US" b="1" err="1"/>
              <a:t>l'assurance</a:t>
            </a:r>
            <a:r>
              <a:rPr lang="en-US" b="1"/>
              <a:t> </a:t>
            </a:r>
            <a:r>
              <a:rPr lang="en-US" b="1" err="1"/>
              <a:t>qualité</a:t>
            </a:r>
            <a:r>
              <a:rPr lang="en-US" b="1"/>
              <a:t> (AQ)</a:t>
            </a:r>
            <a:endParaRPr lang="en-US"/>
          </a:p>
          <a:p>
            <a:r>
              <a:rPr lang="en-US" b="1"/>
              <a:t>     </a:t>
            </a:r>
            <a:r>
              <a:rPr lang="en-US" b="1" err="1"/>
              <a:t>Soutien</a:t>
            </a:r>
            <a:r>
              <a:rPr lang="en-US" b="1"/>
              <a:t> et conseils :</a:t>
            </a:r>
            <a:r>
              <a:rPr lang="en-US"/>
              <a:t> Les </a:t>
            </a:r>
            <a:r>
              <a:rPr lang="en-US" err="1"/>
              <a:t>professionnels</a:t>
            </a:r>
            <a:r>
              <a:rPr lang="en-US"/>
              <a:t> de </a:t>
            </a:r>
            <a:r>
              <a:rPr lang="en-US" err="1"/>
              <a:t>l'assurance</a:t>
            </a:r>
            <a:r>
              <a:rPr lang="en-US"/>
              <a:t> </a:t>
            </a:r>
            <a:r>
              <a:rPr lang="en-US" err="1"/>
              <a:t>qualité</a:t>
            </a:r>
            <a:r>
              <a:rPr lang="en-US"/>
              <a:t> </a:t>
            </a:r>
            <a:r>
              <a:rPr lang="en-US" err="1"/>
              <a:t>apportent</a:t>
            </a:r>
            <a:r>
              <a:rPr lang="en-US"/>
              <a:t> </a:t>
            </a:r>
            <a:r>
              <a:rPr lang="en-US" err="1"/>
              <a:t>leur</a:t>
            </a:r>
            <a:r>
              <a:rPr lang="en-US"/>
              <a:t> </a:t>
            </a:r>
            <a:r>
              <a:rPr lang="en-US" err="1"/>
              <a:t>soutien</a:t>
            </a:r>
            <a:r>
              <a:rPr lang="en-US"/>
              <a:t> et </a:t>
            </a:r>
            <a:r>
              <a:rPr lang="en-US" err="1"/>
              <a:t>leurs</a:t>
            </a:r>
            <a:r>
              <a:rPr lang="en-US"/>
              <a:t> conseils au </a:t>
            </a:r>
            <a:r>
              <a:rPr lang="en-US" err="1"/>
              <a:t>cours</a:t>
            </a:r>
            <a:r>
              <a:rPr lang="en-US"/>
              <a:t> de </a:t>
            </a:r>
            <a:r>
              <a:rPr lang="en-US" err="1"/>
              <a:t>l'UAT</a:t>
            </a:r>
            <a:r>
              <a:rPr lang="en-US"/>
              <a:t>, </a:t>
            </a:r>
            <a:r>
              <a:rPr lang="en-US" err="1"/>
              <a:t>en</a:t>
            </a:r>
            <a:r>
              <a:rPr lang="en-US"/>
              <a:t> </a:t>
            </a:r>
            <a:r>
              <a:rPr lang="en-US" err="1"/>
              <a:t>contribuant</a:t>
            </a:r>
            <a:r>
              <a:rPr lang="en-US"/>
              <a:t> à la conception des </a:t>
            </a:r>
            <a:r>
              <a:rPr lang="en-US" err="1"/>
              <a:t>cas</a:t>
            </a:r>
            <a:r>
              <a:rPr lang="en-US"/>
              <a:t> de test et </a:t>
            </a:r>
            <a:r>
              <a:rPr lang="en-US" err="1"/>
              <a:t>en</a:t>
            </a:r>
            <a:r>
              <a:rPr lang="en-US"/>
              <a:t> </a:t>
            </a:r>
            <a:r>
              <a:rPr lang="en-US" err="1"/>
              <a:t>garantissant</a:t>
            </a:r>
            <a:r>
              <a:rPr lang="en-US"/>
              <a:t> </a:t>
            </a:r>
            <a:r>
              <a:rPr lang="en-US" err="1"/>
              <a:t>une</a:t>
            </a:r>
            <a:r>
              <a:rPr lang="en-US"/>
              <a:t> couverture </a:t>
            </a:r>
            <a:r>
              <a:rPr lang="en-US" err="1"/>
              <a:t>adéquate</a:t>
            </a:r>
            <a:r>
              <a:rPr lang="en-US"/>
              <a:t> des tests.</a:t>
            </a:r>
            <a:endParaRPr lang="en-US">
              <a:ea typeface="Calibri"/>
              <a:cs typeface="Calibri"/>
            </a:endParaRPr>
          </a:p>
          <a:p>
            <a:r>
              <a:rPr lang="en-US" b="1"/>
              <a:t>      Gestion des </a:t>
            </a:r>
            <a:r>
              <a:rPr lang="en-US" b="1" err="1"/>
              <a:t>défauts</a:t>
            </a:r>
            <a:r>
              <a:rPr lang="en-US" b="1"/>
              <a:t> :</a:t>
            </a:r>
            <a:r>
              <a:rPr lang="en-US"/>
              <a:t> </a:t>
            </a:r>
            <a:r>
              <a:rPr lang="en-US" err="1"/>
              <a:t>Ils</a:t>
            </a:r>
            <a:r>
              <a:rPr lang="en-US"/>
              <a:t> </a:t>
            </a:r>
            <a:r>
              <a:rPr lang="en-US" err="1"/>
              <a:t>contribuent</a:t>
            </a:r>
            <a:r>
              <a:rPr lang="en-US"/>
              <a:t> au </a:t>
            </a:r>
            <a:r>
              <a:rPr lang="en-US" err="1"/>
              <a:t>suivi</a:t>
            </a:r>
            <a:r>
              <a:rPr lang="en-US"/>
              <a:t> et à la gestion des </a:t>
            </a:r>
            <a:r>
              <a:rPr lang="en-US" err="1"/>
              <a:t>défauts</a:t>
            </a:r>
            <a:r>
              <a:rPr lang="en-US"/>
              <a:t> </a:t>
            </a:r>
            <a:r>
              <a:rPr lang="en-US" err="1"/>
              <a:t>signalés</a:t>
            </a:r>
            <a:r>
              <a:rPr lang="en-US"/>
              <a:t> au </a:t>
            </a:r>
            <a:r>
              <a:rPr lang="en-US" err="1"/>
              <a:t>cours</a:t>
            </a:r>
            <a:r>
              <a:rPr lang="en-US"/>
              <a:t> de la phase </a:t>
            </a:r>
            <a:r>
              <a:rPr lang="en-US" err="1"/>
              <a:t>d'expérimentation</a:t>
            </a:r>
            <a:r>
              <a:rPr lang="en-US"/>
              <a:t>.</a:t>
            </a:r>
            <a:endParaRPr lang="en-US">
              <a:ea typeface="Calibri"/>
              <a:cs typeface="Calibri"/>
            </a:endParaRPr>
          </a:p>
          <a:p>
            <a:r>
              <a:rPr lang="en-US"/>
              <a:t>6. </a:t>
            </a:r>
            <a:r>
              <a:rPr lang="en-US" b="1"/>
              <a:t>Équipe de </a:t>
            </a:r>
            <a:r>
              <a:rPr lang="en-US" b="1" err="1"/>
              <a:t>développement</a:t>
            </a:r>
            <a:endParaRPr lang="en-US"/>
          </a:p>
          <a:p>
            <a:r>
              <a:rPr lang="en-US" b="1"/>
              <a:t>      </a:t>
            </a:r>
            <a:r>
              <a:rPr lang="en-US" b="1" err="1"/>
              <a:t>Résolution</a:t>
            </a:r>
            <a:r>
              <a:rPr lang="en-US" b="1"/>
              <a:t> des </a:t>
            </a:r>
            <a:r>
              <a:rPr lang="en-US" b="1" err="1"/>
              <a:t>problèmes</a:t>
            </a:r>
            <a:r>
              <a:rPr lang="en-US" b="1"/>
              <a:t> :</a:t>
            </a:r>
            <a:r>
              <a:rPr lang="en-US"/>
              <a:t> Les </a:t>
            </a:r>
            <a:r>
              <a:rPr lang="en-US" err="1"/>
              <a:t>développeurs</a:t>
            </a:r>
            <a:r>
              <a:rPr lang="en-US"/>
              <a:t> </a:t>
            </a:r>
            <a:r>
              <a:rPr lang="en-US" err="1"/>
              <a:t>s'occupent</a:t>
            </a:r>
            <a:r>
              <a:rPr lang="en-US"/>
              <a:t> des </a:t>
            </a:r>
            <a:r>
              <a:rPr lang="en-US" err="1"/>
              <a:t>défauts</a:t>
            </a:r>
            <a:r>
              <a:rPr lang="en-US"/>
              <a:t> </a:t>
            </a:r>
            <a:r>
              <a:rPr lang="en-US" err="1"/>
              <a:t>ou</a:t>
            </a:r>
            <a:r>
              <a:rPr lang="en-US"/>
              <a:t> des </a:t>
            </a:r>
            <a:r>
              <a:rPr lang="en-US" err="1"/>
              <a:t>problèmes</a:t>
            </a:r>
            <a:r>
              <a:rPr lang="en-US"/>
              <a:t> </a:t>
            </a:r>
            <a:r>
              <a:rPr lang="en-US" err="1"/>
              <a:t>identifiés</a:t>
            </a:r>
            <a:r>
              <a:rPr lang="en-US"/>
              <a:t> au </a:t>
            </a:r>
            <a:r>
              <a:rPr lang="en-US" err="1"/>
              <a:t>cours</a:t>
            </a:r>
            <a:r>
              <a:rPr lang="en-US"/>
              <a:t> de </a:t>
            </a:r>
            <a:r>
              <a:rPr lang="en-US" err="1"/>
              <a:t>l'UAT</a:t>
            </a:r>
            <a:r>
              <a:rPr lang="en-US"/>
              <a:t>. </a:t>
            </a:r>
            <a:r>
              <a:rPr lang="en-US" err="1"/>
              <a:t>Ils</a:t>
            </a:r>
            <a:r>
              <a:rPr lang="en-US"/>
              <a:t> </a:t>
            </a:r>
            <a:r>
              <a:rPr lang="en-US" err="1"/>
              <a:t>travaillent</a:t>
            </a:r>
            <a:r>
              <a:rPr lang="en-US"/>
              <a:t> </a:t>
            </a:r>
            <a:r>
              <a:rPr lang="en-US" err="1"/>
              <a:t>en</a:t>
            </a:r>
            <a:r>
              <a:rPr lang="en-US"/>
              <a:t> </a:t>
            </a:r>
            <a:r>
              <a:rPr lang="en-US" err="1"/>
              <a:t>étroite</a:t>
            </a:r>
            <a:r>
              <a:rPr lang="en-US"/>
              <a:t> collaboration avec les </a:t>
            </a:r>
            <a:r>
              <a:rPr lang="en-US" err="1"/>
              <a:t>testeurs</a:t>
            </a:r>
            <a:r>
              <a:rPr lang="en-US"/>
              <a:t> pour </a:t>
            </a:r>
            <a:r>
              <a:rPr lang="en-US" err="1"/>
              <a:t>reproduire</a:t>
            </a:r>
            <a:r>
              <a:rPr lang="en-US"/>
              <a:t> et </a:t>
            </a:r>
            <a:r>
              <a:rPr lang="en-US" err="1"/>
              <a:t>résoudre</a:t>
            </a:r>
            <a:r>
              <a:rPr lang="en-US"/>
              <a:t> les </a:t>
            </a:r>
            <a:r>
              <a:rPr lang="en-US" err="1"/>
              <a:t>problèmes</a:t>
            </a:r>
            <a:r>
              <a:rPr lang="en-US"/>
              <a:t> </a:t>
            </a:r>
            <a:r>
              <a:rPr lang="en-US" err="1"/>
              <a:t>signalés</a:t>
            </a:r>
            <a:r>
              <a:rPr lang="en-US"/>
              <a:t>.</a:t>
            </a:r>
            <a:endParaRPr lang="en-US">
              <a:ea typeface="Calibri"/>
              <a:cs typeface="Calibri"/>
            </a:endParaRPr>
          </a:p>
          <a:p>
            <a:r>
              <a:rPr lang="en-US" b="1"/>
              <a:t>      Clarifications :</a:t>
            </a:r>
            <a:r>
              <a:rPr lang="en-US"/>
              <a:t> </a:t>
            </a:r>
            <a:r>
              <a:rPr lang="en-US" err="1"/>
              <a:t>Ils</a:t>
            </a:r>
            <a:r>
              <a:rPr lang="en-US"/>
              <a:t> </a:t>
            </a:r>
            <a:r>
              <a:rPr lang="en-US" err="1"/>
              <a:t>fournissent</a:t>
            </a:r>
            <a:r>
              <a:rPr lang="en-US"/>
              <a:t> des éclaircissements sur la </a:t>
            </a:r>
            <a:r>
              <a:rPr lang="en-US" err="1"/>
              <a:t>fonctionnalité</a:t>
            </a:r>
            <a:r>
              <a:rPr lang="en-US"/>
              <a:t> du </a:t>
            </a:r>
            <a:r>
              <a:rPr lang="en-US" err="1"/>
              <a:t>système</a:t>
            </a:r>
            <a:r>
              <a:rPr lang="en-US"/>
              <a:t> et </a:t>
            </a:r>
            <a:r>
              <a:rPr lang="en-US" err="1"/>
              <a:t>aident</a:t>
            </a:r>
            <a:r>
              <a:rPr lang="en-US"/>
              <a:t> à </a:t>
            </a:r>
            <a:r>
              <a:rPr lang="en-US" err="1"/>
              <a:t>comprendre</a:t>
            </a:r>
            <a:r>
              <a:rPr lang="en-US"/>
              <a:t> les aspects techniques des </a:t>
            </a:r>
            <a:r>
              <a:rPr lang="en-US" err="1"/>
              <a:t>problèmes</a:t>
            </a:r>
            <a:r>
              <a:rPr lang="en-US"/>
              <a:t>.</a:t>
            </a:r>
            <a:endParaRPr lang="en-US">
              <a:ea typeface="Calibri"/>
              <a:cs typeface="Calibri"/>
            </a:endParaRPr>
          </a:p>
          <a:p>
            <a:r>
              <a:rPr lang="en-US"/>
              <a:t>7. </a:t>
            </a:r>
            <a:r>
              <a:rPr lang="en-US" b="1"/>
              <a:t>Propriétaires de </a:t>
            </a:r>
            <a:r>
              <a:rPr lang="en-US" b="1" err="1"/>
              <a:t>produits</a:t>
            </a:r>
            <a:r>
              <a:rPr lang="en-US" b="1"/>
              <a:t>/</a:t>
            </a:r>
            <a:r>
              <a:rPr lang="en-US" b="1" err="1"/>
              <a:t>intervenants</a:t>
            </a:r>
            <a:endParaRPr lang="en-US"/>
          </a:p>
          <a:p>
            <a:r>
              <a:rPr lang="en-US" b="1"/>
              <a:t>       </a:t>
            </a:r>
            <a:r>
              <a:rPr lang="en-US" b="1" err="1"/>
              <a:t>Critères</a:t>
            </a:r>
            <a:r>
              <a:rPr lang="en-US" b="1"/>
              <a:t> </a:t>
            </a:r>
            <a:r>
              <a:rPr lang="en-US" b="1" err="1"/>
              <a:t>d'acceptation</a:t>
            </a:r>
            <a:r>
              <a:rPr lang="en-US" b="1"/>
              <a:t> :</a:t>
            </a:r>
            <a:r>
              <a:rPr lang="en-US"/>
              <a:t> Les propriétaires de </a:t>
            </a:r>
            <a:r>
              <a:rPr lang="en-US" err="1"/>
              <a:t>produits</a:t>
            </a:r>
            <a:r>
              <a:rPr lang="en-US"/>
              <a:t> </a:t>
            </a:r>
            <a:r>
              <a:rPr lang="en-US" err="1"/>
              <a:t>ou</a:t>
            </a:r>
            <a:r>
              <a:rPr lang="en-US"/>
              <a:t> </a:t>
            </a:r>
            <a:r>
              <a:rPr lang="en-US" err="1"/>
              <a:t>d'autres</a:t>
            </a:r>
            <a:r>
              <a:rPr lang="en-US"/>
              <a:t> parties </a:t>
            </a:r>
            <a:r>
              <a:rPr lang="en-US" err="1"/>
              <a:t>prenantes</a:t>
            </a:r>
            <a:r>
              <a:rPr lang="en-US"/>
              <a:t> </a:t>
            </a:r>
            <a:r>
              <a:rPr lang="en-US" err="1"/>
              <a:t>clés</a:t>
            </a:r>
            <a:r>
              <a:rPr lang="en-US"/>
              <a:t> </a:t>
            </a:r>
            <a:r>
              <a:rPr lang="en-US" err="1"/>
              <a:t>examinent</a:t>
            </a:r>
            <a:r>
              <a:rPr lang="en-US"/>
              <a:t> et </a:t>
            </a:r>
            <a:r>
              <a:rPr lang="en-US" err="1"/>
              <a:t>approuvent</a:t>
            </a:r>
            <a:r>
              <a:rPr lang="en-US"/>
              <a:t> les plans de test UAT et les </a:t>
            </a:r>
            <a:r>
              <a:rPr lang="en-US" err="1"/>
              <a:t>critères</a:t>
            </a:r>
            <a:r>
              <a:rPr lang="en-US"/>
              <a:t> </a:t>
            </a:r>
            <a:r>
              <a:rPr lang="en-US" err="1"/>
              <a:t>d'acceptation</a:t>
            </a:r>
            <a:r>
              <a:rPr lang="en-US"/>
              <a:t>.</a:t>
            </a:r>
            <a:endParaRPr lang="en-US">
              <a:ea typeface="Calibri"/>
              <a:cs typeface="Calibri"/>
            </a:endParaRPr>
          </a:p>
          <a:p>
            <a:r>
              <a:rPr lang="en-US" b="1"/>
              <a:t>       Approbation finale : </a:t>
            </a:r>
            <a:r>
              <a:rPr lang="en-US" err="1"/>
              <a:t>ils</a:t>
            </a:r>
            <a:r>
              <a:rPr lang="en-US"/>
              <a:t> </a:t>
            </a:r>
            <a:r>
              <a:rPr lang="en-US" err="1"/>
              <a:t>fournissent</a:t>
            </a:r>
            <a:r>
              <a:rPr lang="en-US"/>
              <a:t> </a:t>
            </a:r>
            <a:r>
              <a:rPr lang="en-US" err="1"/>
              <a:t>l'approbation</a:t>
            </a:r>
            <a:r>
              <a:rPr lang="en-US"/>
              <a:t> finale pour </a:t>
            </a:r>
            <a:r>
              <a:rPr lang="en-US" err="1"/>
              <a:t>déterminer</a:t>
            </a:r>
            <a:r>
              <a:rPr lang="en-US"/>
              <a:t> </a:t>
            </a:r>
            <a:r>
              <a:rPr lang="en-US" err="1"/>
              <a:t>si</a:t>
            </a:r>
            <a:r>
              <a:rPr lang="en-US"/>
              <a:t> le </a:t>
            </a:r>
            <a:r>
              <a:rPr lang="en-US" err="1"/>
              <a:t>logiciel</a:t>
            </a:r>
            <a:r>
              <a:rPr lang="en-US"/>
              <a:t> </a:t>
            </a:r>
            <a:r>
              <a:rPr lang="en-US" err="1"/>
              <a:t>répond</a:t>
            </a:r>
            <a:r>
              <a:rPr lang="en-US"/>
              <a:t> aux exigences de </a:t>
            </a:r>
            <a:r>
              <a:rPr lang="en-US" err="1"/>
              <a:t>l'entreprise</a:t>
            </a:r>
            <a:r>
              <a:rPr lang="en-US"/>
              <a:t> et </a:t>
            </a:r>
            <a:r>
              <a:rPr lang="en-US" err="1"/>
              <a:t>s'il</a:t>
            </a:r>
            <a:r>
              <a:rPr lang="en-US"/>
              <a:t> </a:t>
            </a:r>
            <a:r>
              <a:rPr lang="en-US" err="1"/>
              <a:t>est</a:t>
            </a:r>
            <a:r>
              <a:rPr lang="en-US"/>
              <a:t> prêt à </a:t>
            </a:r>
            <a:r>
              <a:rPr lang="en-US" err="1"/>
              <a:t>être</a:t>
            </a:r>
            <a:r>
              <a:rPr lang="en-US"/>
              <a:t> </a:t>
            </a:r>
            <a:r>
              <a:rPr lang="en-US" err="1"/>
              <a:t>déployé</a:t>
            </a:r>
            <a:r>
              <a:rPr lang="en-US"/>
              <a:t>.</a:t>
            </a:r>
            <a:endParaRPr lang="en-US">
              <a:ea typeface="Calibri"/>
              <a:cs typeface="Calibri"/>
            </a:endParaRPr>
          </a:p>
          <a:p>
            <a:r>
              <a:rPr lang="en-US"/>
              <a:t>8. </a:t>
            </a:r>
            <a:r>
              <a:rPr lang="en-US" b="1"/>
              <a:t>Équipe </a:t>
            </a:r>
            <a:r>
              <a:rPr lang="en-US" b="1" err="1"/>
              <a:t>d'assistance</a:t>
            </a:r>
            <a:r>
              <a:rPr lang="en-US" b="1"/>
              <a:t> </a:t>
            </a:r>
            <a:r>
              <a:rPr lang="en-US" b="1" err="1"/>
              <a:t>informatique</a:t>
            </a:r>
            <a:r>
              <a:rPr lang="en-US" b="1"/>
              <a:t>/</a:t>
            </a:r>
            <a:r>
              <a:rPr lang="en-US" b="1" err="1"/>
              <a:t>opérations</a:t>
            </a:r>
            <a:endParaRPr lang="en-US"/>
          </a:p>
          <a:p>
            <a:r>
              <a:rPr lang="en-US" b="1"/>
              <a:t>       Configuration de </a:t>
            </a:r>
            <a:r>
              <a:rPr lang="en-US" b="1" err="1"/>
              <a:t>l'environnement</a:t>
            </a:r>
            <a:r>
              <a:rPr lang="en-US" b="1"/>
              <a:t> :</a:t>
            </a:r>
            <a:r>
              <a:rPr lang="en-US"/>
              <a:t> </a:t>
            </a:r>
            <a:r>
              <a:rPr lang="en-US" err="1"/>
              <a:t>L'équipe</a:t>
            </a:r>
            <a:r>
              <a:rPr lang="en-US"/>
              <a:t> </a:t>
            </a:r>
            <a:r>
              <a:rPr lang="en-US" err="1"/>
              <a:t>d'assistance</a:t>
            </a:r>
            <a:r>
              <a:rPr lang="en-US"/>
              <a:t> </a:t>
            </a:r>
            <a:r>
              <a:rPr lang="en-US" err="1"/>
              <a:t>informatique</a:t>
            </a:r>
            <a:r>
              <a:rPr lang="en-US"/>
              <a:t> </a:t>
            </a:r>
            <a:r>
              <a:rPr lang="en-US" err="1"/>
              <a:t>veille</a:t>
            </a:r>
            <a:r>
              <a:rPr lang="en-US"/>
              <a:t> à </a:t>
            </a:r>
            <a:r>
              <a:rPr lang="en-US" err="1"/>
              <a:t>ce</a:t>
            </a:r>
            <a:r>
              <a:rPr lang="en-US"/>
              <a:t> que </a:t>
            </a:r>
            <a:r>
              <a:rPr lang="en-US" err="1"/>
              <a:t>l'environnement</a:t>
            </a:r>
            <a:r>
              <a:rPr lang="en-US"/>
              <a:t> UAT </a:t>
            </a:r>
            <a:r>
              <a:rPr lang="en-US" err="1"/>
              <a:t>soit</a:t>
            </a:r>
            <a:r>
              <a:rPr lang="en-US"/>
              <a:t> </a:t>
            </a:r>
            <a:r>
              <a:rPr lang="en-US" err="1"/>
              <a:t>correctement</a:t>
            </a:r>
            <a:r>
              <a:rPr lang="en-US"/>
              <a:t> </a:t>
            </a:r>
            <a:r>
              <a:rPr lang="en-US" err="1"/>
              <a:t>configuré</a:t>
            </a:r>
            <a:r>
              <a:rPr lang="en-US"/>
              <a:t> et </a:t>
            </a:r>
            <a:r>
              <a:rPr lang="en-US" err="1"/>
              <a:t>reflète</a:t>
            </a:r>
            <a:r>
              <a:rPr lang="en-US"/>
              <a:t> le plus </a:t>
            </a:r>
            <a:r>
              <a:rPr lang="en-US" err="1"/>
              <a:t>fidèlement</a:t>
            </a:r>
            <a:r>
              <a:rPr lang="en-US"/>
              <a:t> possible </a:t>
            </a:r>
            <a:r>
              <a:rPr lang="en-US" err="1"/>
              <a:t>l'environnement</a:t>
            </a:r>
            <a:r>
              <a:rPr lang="en-US"/>
              <a:t> de production.</a:t>
            </a:r>
            <a:endParaRPr lang="en-US">
              <a:ea typeface="Calibri"/>
              <a:cs typeface="Calibri"/>
            </a:endParaRPr>
          </a:p>
          <a:p>
            <a:r>
              <a:rPr lang="en-US" b="1"/>
              <a:t>       Support technique :</a:t>
            </a:r>
            <a:r>
              <a:rPr lang="en-US"/>
              <a:t> </a:t>
            </a:r>
            <a:r>
              <a:rPr lang="en-US" err="1"/>
              <a:t>Ils</a:t>
            </a:r>
            <a:r>
              <a:rPr lang="en-US"/>
              <a:t> </a:t>
            </a:r>
            <a:r>
              <a:rPr lang="en-US" err="1"/>
              <a:t>fournissent</a:t>
            </a:r>
            <a:r>
              <a:rPr lang="en-US"/>
              <a:t> </a:t>
            </a:r>
            <a:r>
              <a:rPr lang="en-US" err="1"/>
              <a:t>une</a:t>
            </a:r>
            <a:r>
              <a:rPr lang="en-US"/>
              <a:t> assistance technique pendant </a:t>
            </a:r>
            <a:r>
              <a:rPr lang="en-US" err="1"/>
              <a:t>l'UAT</a:t>
            </a:r>
            <a:r>
              <a:rPr lang="en-US"/>
              <a:t>, </a:t>
            </a:r>
            <a:r>
              <a:rPr lang="en-US" err="1"/>
              <a:t>en</a:t>
            </a:r>
            <a:r>
              <a:rPr lang="en-US"/>
              <a:t> aidant à </a:t>
            </a:r>
            <a:r>
              <a:rPr lang="en-US" err="1"/>
              <a:t>résoudre</a:t>
            </a:r>
            <a:r>
              <a:rPr lang="en-US"/>
              <a:t> les </a:t>
            </a:r>
            <a:r>
              <a:rPr lang="en-US" err="1"/>
              <a:t>problèmes</a:t>
            </a:r>
            <a:r>
              <a:rPr lang="en-US"/>
              <a:t> </a:t>
            </a:r>
            <a:r>
              <a:rPr lang="en-US" err="1"/>
              <a:t>liés</a:t>
            </a:r>
            <a:r>
              <a:rPr lang="en-US"/>
              <a:t> à </a:t>
            </a:r>
            <a:r>
              <a:rPr lang="en-US" err="1"/>
              <a:t>l'infrastructure</a:t>
            </a:r>
            <a:r>
              <a:rPr lang="en-US"/>
              <a:t> </a:t>
            </a:r>
            <a:r>
              <a:rPr lang="en-US" err="1"/>
              <a:t>ou</a:t>
            </a:r>
            <a:r>
              <a:rPr lang="en-US"/>
              <a:t> à </a:t>
            </a:r>
            <a:r>
              <a:rPr lang="en-US" err="1"/>
              <a:t>l'environnement</a:t>
            </a:r>
            <a:r>
              <a:rPr lang="en-US"/>
              <a:t>.</a:t>
            </a:r>
            <a:endParaRPr lang="en-US">
              <a:ea typeface="Calibri"/>
              <a:cs typeface="Calibri"/>
            </a:endParaRP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9849DCBC-DFCA-487B-B72A-B955BEF0A77F}" type="slidenum">
              <a:rPr lang="en-US" smtClean="0"/>
              <a:t>144</a:t>
            </a:fld>
            <a:endParaRPr lang="en-US"/>
          </a:p>
        </p:txBody>
      </p:sp>
    </p:spTree>
    <p:extLst>
      <p:ext uri="{BB962C8B-B14F-4D97-AF65-F5344CB8AC3E}">
        <p14:creationId xmlns:p14="http://schemas.microsoft.com/office/powerpoint/2010/main" val="26248281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COMMENT il </a:t>
            </a:r>
            <a:r>
              <a:rPr lang="en-US" err="1"/>
              <a:t>est</a:t>
            </a:r>
            <a:r>
              <a:rPr lang="en-US"/>
              <a:t> mis </a:t>
            </a:r>
            <a:r>
              <a:rPr lang="en-US" err="1"/>
              <a:t>en</a:t>
            </a:r>
            <a:r>
              <a:rPr lang="en-US"/>
              <a:t> </a:t>
            </a:r>
            <a:r>
              <a:rPr lang="en-US" err="1"/>
              <a:t>œuvre</a:t>
            </a:r>
            <a:r>
              <a:rPr lang="en-US"/>
              <a:t> :</a:t>
            </a:r>
            <a:endParaRPr lang="en-US">
              <a:ea typeface="Calibri" panose="020F0502020204030204"/>
              <a:cs typeface="Calibri" panose="020F0502020204030204"/>
            </a:endParaRPr>
          </a:p>
          <a:p>
            <a:pPr>
              <a:lnSpc>
                <a:spcPct val="90000"/>
              </a:lnSpc>
              <a:spcBef>
                <a:spcPts val="1000"/>
              </a:spcBef>
            </a:pPr>
            <a:endParaRPr lang="en-US"/>
          </a:p>
          <a:p>
            <a:pPr marL="285750" indent="-285750">
              <a:lnSpc>
                <a:spcPct val="90000"/>
              </a:lnSpc>
              <a:spcBef>
                <a:spcPts val="1000"/>
              </a:spcBef>
              <a:buFont typeface="Arial,Sans-Serif"/>
              <a:buChar char="•"/>
            </a:pPr>
            <a:r>
              <a:rPr lang="en-US" b="1"/>
              <a:t>Planification :</a:t>
            </a:r>
            <a:r>
              <a:rPr lang="en-US"/>
              <a:t> </a:t>
            </a:r>
            <a:r>
              <a:rPr lang="en-US" err="1"/>
              <a:t>Définir</a:t>
            </a:r>
            <a:r>
              <a:rPr lang="en-US"/>
              <a:t> la </a:t>
            </a:r>
            <a:r>
              <a:rPr lang="en-US" err="1"/>
              <a:t>stratégie</a:t>
            </a:r>
            <a:r>
              <a:rPr lang="en-US"/>
              <a:t> UAT, la </a:t>
            </a:r>
            <a:r>
              <a:rPr lang="en-US" err="1"/>
              <a:t>portée</a:t>
            </a:r>
            <a:r>
              <a:rPr lang="en-US"/>
              <a:t>, les </a:t>
            </a:r>
            <a:r>
              <a:rPr lang="en-US" err="1"/>
              <a:t>objectifs</a:t>
            </a:r>
            <a:r>
              <a:rPr lang="en-US"/>
              <a:t> et les </a:t>
            </a:r>
            <a:r>
              <a:rPr lang="en-US" err="1"/>
              <a:t>critères</a:t>
            </a:r>
            <a:r>
              <a:rPr lang="en-US"/>
              <a:t> </a:t>
            </a:r>
            <a:r>
              <a:rPr lang="en-US" err="1"/>
              <a:t>d'acceptation</a:t>
            </a:r>
            <a:r>
              <a:rPr lang="en-US"/>
              <a:t>.</a:t>
            </a:r>
          </a:p>
          <a:p>
            <a:pPr marL="285750" indent="-285750">
              <a:lnSpc>
                <a:spcPct val="90000"/>
              </a:lnSpc>
              <a:spcBef>
                <a:spcPts val="1000"/>
              </a:spcBef>
              <a:buFont typeface="Arial,Sans-Serif"/>
              <a:buChar char="•"/>
            </a:pPr>
            <a:r>
              <a:rPr lang="en-US" b="1"/>
              <a:t>Conception de </a:t>
            </a:r>
            <a:r>
              <a:rPr lang="en-US" b="1" err="1"/>
              <a:t>cas</a:t>
            </a:r>
            <a:r>
              <a:rPr lang="en-US" b="1"/>
              <a:t> de test :</a:t>
            </a:r>
            <a:r>
              <a:rPr lang="en-US"/>
              <a:t> </a:t>
            </a:r>
            <a:r>
              <a:rPr lang="en-US" err="1"/>
              <a:t>Développer</a:t>
            </a:r>
            <a:r>
              <a:rPr lang="en-US"/>
              <a:t> des </a:t>
            </a:r>
            <a:r>
              <a:rPr lang="en-US" err="1"/>
              <a:t>cas</a:t>
            </a:r>
            <a:r>
              <a:rPr lang="en-US"/>
              <a:t> de test et des </a:t>
            </a:r>
            <a:r>
              <a:rPr lang="en-US" err="1"/>
              <a:t>scénarios</a:t>
            </a:r>
            <a:r>
              <a:rPr lang="en-US"/>
              <a:t> </a:t>
            </a:r>
            <a:r>
              <a:rPr lang="en-US" err="1"/>
              <a:t>basés</a:t>
            </a:r>
            <a:r>
              <a:rPr lang="en-US"/>
              <a:t> sur des processus d'affaires </a:t>
            </a:r>
            <a:r>
              <a:rPr lang="en-US" err="1"/>
              <a:t>réels</a:t>
            </a:r>
            <a:r>
              <a:rPr lang="en-US"/>
              <a:t> et des </a:t>
            </a:r>
            <a:r>
              <a:rPr lang="en-US" err="1"/>
              <a:t>récits</a:t>
            </a:r>
            <a:r>
              <a:rPr lang="en-US"/>
              <a:t> </a:t>
            </a:r>
            <a:r>
              <a:rPr lang="en-US" err="1"/>
              <a:t>d'utilisateurs</a:t>
            </a:r>
            <a:r>
              <a:rPr lang="en-US"/>
              <a:t>.</a:t>
            </a:r>
          </a:p>
          <a:p>
            <a:pPr marL="285750" indent="-285750">
              <a:lnSpc>
                <a:spcPct val="90000"/>
              </a:lnSpc>
              <a:spcBef>
                <a:spcPts val="1000"/>
              </a:spcBef>
              <a:buFont typeface="Arial,Sans-Serif"/>
              <a:buChar char="•"/>
            </a:pPr>
            <a:r>
              <a:rPr lang="en-US" b="1" err="1"/>
              <a:t>Préparation</a:t>
            </a:r>
            <a:r>
              <a:rPr lang="en-US" b="1"/>
              <a:t> de </a:t>
            </a:r>
            <a:r>
              <a:rPr lang="en-US" b="1" err="1"/>
              <a:t>l'environnement</a:t>
            </a:r>
            <a:r>
              <a:rPr lang="en-US" b="1"/>
              <a:t> de test :</a:t>
            </a:r>
            <a:r>
              <a:rPr lang="en-US"/>
              <a:t> </a:t>
            </a:r>
            <a:r>
              <a:rPr lang="en-US" err="1"/>
              <a:t>Mettre</a:t>
            </a:r>
            <a:r>
              <a:rPr lang="en-US"/>
              <a:t> </a:t>
            </a:r>
            <a:r>
              <a:rPr lang="en-US" err="1"/>
              <a:t>en</a:t>
            </a:r>
            <a:r>
              <a:rPr lang="en-US"/>
              <a:t> place un </a:t>
            </a:r>
            <a:r>
              <a:rPr lang="en-US" err="1"/>
              <a:t>environnement</a:t>
            </a:r>
            <a:r>
              <a:rPr lang="en-US"/>
              <a:t> qui </a:t>
            </a:r>
            <a:r>
              <a:rPr lang="en-US" err="1"/>
              <a:t>reproduit</a:t>
            </a:r>
            <a:r>
              <a:rPr lang="en-US"/>
              <a:t> le plus </a:t>
            </a:r>
            <a:r>
              <a:rPr lang="en-US" err="1"/>
              <a:t>fidèlement</a:t>
            </a:r>
            <a:r>
              <a:rPr lang="en-US"/>
              <a:t> possible </a:t>
            </a:r>
            <a:r>
              <a:rPr lang="en-US" err="1"/>
              <a:t>l'environnement</a:t>
            </a:r>
            <a:r>
              <a:rPr lang="en-US"/>
              <a:t> de production.</a:t>
            </a:r>
          </a:p>
          <a:p>
            <a:pPr marL="285750" indent="-285750">
              <a:lnSpc>
                <a:spcPct val="90000"/>
              </a:lnSpc>
              <a:spcBef>
                <a:spcPts val="1000"/>
              </a:spcBef>
              <a:buFont typeface="Arial,Sans-Serif"/>
              <a:buChar char="•"/>
            </a:pPr>
            <a:r>
              <a:rPr lang="en-US" b="1" err="1"/>
              <a:t>Exécution</a:t>
            </a:r>
            <a:r>
              <a:rPr lang="en-US" b="1"/>
              <a:t> des tests :</a:t>
            </a:r>
            <a:r>
              <a:rPr lang="en-US"/>
              <a:t> Les </a:t>
            </a:r>
            <a:r>
              <a:rPr lang="en-US" err="1"/>
              <a:t>utilisateurs</a:t>
            </a:r>
            <a:r>
              <a:rPr lang="en-US"/>
              <a:t> </a:t>
            </a:r>
            <a:r>
              <a:rPr lang="en-US" err="1"/>
              <a:t>finaux</a:t>
            </a:r>
            <a:r>
              <a:rPr lang="en-US"/>
              <a:t> </a:t>
            </a:r>
            <a:r>
              <a:rPr lang="en-US" err="1"/>
              <a:t>exécutent</a:t>
            </a:r>
            <a:r>
              <a:rPr lang="en-US"/>
              <a:t> les </a:t>
            </a:r>
            <a:r>
              <a:rPr lang="en-US" err="1"/>
              <a:t>cas</a:t>
            </a:r>
            <a:r>
              <a:rPr lang="en-US"/>
              <a:t> de test et les </a:t>
            </a:r>
            <a:r>
              <a:rPr lang="en-US" err="1"/>
              <a:t>scénarios</a:t>
            </a:r>
            <a:r>
              <a:rPr lang="en-US"/>
              <a:t>, </a:t>
            </a:r>
            <a:r>
              <a:rPr lang="en-US" err="1"/>
              <a:t>en</a:t>
            </a:r>
            <a:r>
              <a:rPr lang="en-US"/>
              <a:t> </a:t>
            </a:r>
            <a:r>
              <a:rPr lang="en-US" err="1"/>
              <a:t>interagissant</a:t>
            </a:r>
            <a:r>
              <a:rPr lang="en-US"/>
              <a:t> avec le </a:t>
            </a:r>
            <a:r>
              <a:rPr lang="en-US" err="1"/>
              <a:t>logiciel</a:t>
            </a:r>
            <a:r>
              <a:rPr lang="en-US"/>
              <a:t> </a:t>
            </a:r>
            <a:r>
              <a:rPr lang="en-US" err="1"/>
              <a:t>comme</a:t>
            </a:r>
            <a:r>
              <a:rPr lang="en-US"/>
              <a:t> </a:t>
            </a:r>
            <a:r>
              <a:rPr lang="en-US" err="1"/>
              <a:t>ils</a:t>
            </a:r>
            <a:r>
              <a:rPr lang="en-US"/>
              <a:t> le </a:t>
            </a:r>
            <a:r>
              <a:rPr lang="en-US" err="1"/>
              <a:t>feraient</a:t>
            </a:r>
            <a:r>
              <a:rPr lang="en-US"/>
              <a:t> dans </a:t>
            </a:r>
            <a:r>
              <a:rPr lang="en-US" err="1"/>
              <a:t>leurs</a:t>
            </a:r>
            <a:r>
              <a:rPr lang="en-US"/>
              <a:t> </a:t>
            </a:r>
            <a:r>
              <a:rPr lang="en-US" err="1"/>
              <a:t>tâches</a:t>
            </a:r>
            <a:r>
              <a:rPr lang="en-US"/>
              <a:t> </a:t>
            </a:r>
            <a:r>
              <a:rPr lang="en-US" err="1"/>
              <a:t>quotidiennes</a:t>
            </a:r>
            <a:r>
              <a:rPr lang="en-US"/>
              <a:t>.</a:t>
            </a:r>
          </a:p>
          <a:p>
            <a:pPr marL="285750" indent="-285750">
              <a:lnSpc>
                <a:spcPct val="90000"/>
              </a:lnSpc>
              <a:spcBef>
                <a:spcPts val="1000"/>
              </a:spcBef>
              <a:buFont typeface="Arial,Sans-Serif"/>
              <a:buChar char="•"/>
            </a:pPr>
            <a:r>
              <a:rPr lang="en-US" b="1" err="1"/>
              <a:t>Enregistrement</a:t>
            </a:r>
            <a:r>
              <a:rPr lang="en-US" b="1"/>
              <a:t> des </a:t>
            </a:r>
            <a:r>
              <a:rPr lang="en-US" b="1" err="1"/>
              <a:t>problèmes</a:t>
            </a:r>
            <a:r>
              <a:rPr lang="en-US" b="1"/>
              <a:t> :</a:t>
            </a:r>
            <a:r>
              <a:rPr lang="en-US"/>
              <a:t> </a:t>
            </a:r>
            <a:r>
              <a:rPr lang="en-US" err="1"/>
              <a:t>Enregistrez</a:t>
            </a:r>
            <a:r>
              <a:rPr lang="en-US"/>
              <a:t> les </a:t>
            </a:r>
            <a:r>
              <a:rPr lang="en-US" err="1"/>
              <a:t>défauts</a:t>
            </a:r>
            <a:r>
              <a:rPr lang="en-US"/>
              <a:t> </a:t>
            </a:r>
            <a:r>
              <a:rPr lang="en-US" err="1"/>
              <a:t>ou</a:t>
            </a:r>
            <a:r>
              <a:rPr lang="en-US"/>
              <a:t> les </a:t>
            </a:r>
            <a:r>
              <a:rPr lang="en-US" err="1"/>
              <a:t>problèmes</a:t>
            </a:r>
            <a:r>
              <a:rPr lang="en-US"/>
              <a:t> </a:t>
            </a:r>
            <a:r>
              <a:rPr lang="en-US" err="1"/>
              <a:t>rencontrés</a:t>
            </a:r>
            <a:r>
              <a:rPr lang="en-US"/>
              <a:t> </a:t>
            </a:r>
            <a:r>
              <a:rPr lang="en-US" err="1"/>
              <a:t>lors</a:t>
            </a:r>
            <a:r>
              <a:rPr lang="en-US"/>
              <a:t> des </a:t>
            </a:r>
            <a:r>
              <a:rPr lang="en-US" err="1"/>
              <a:t>essais</a:t>
            </a:r>
            <a:r>
              <a:rPr lang="en-US"/>
              <a:t>.</a:t>
            </a:r>
          </a:p>
          <a:p>
            <a:pPr marL="285750" indent="-285750">
              <a:lnSpc>
                <a:spcPct val="90000"/>
              </a:lnSpc>
              <a:spcBef>
                <a:spcPts val="1000"/>
              </a:spcBef>
              <a:buFont typeface="Arial,Sans-Serif"/>
              <a:buChar char="•"/>
            </a:pPr>
            <a:r>
              <a:rPr lang="en-US" b="1"/>
              <a:t>Nouveau test :</a:t>
            </a:r>
            <a:r>
              <a:rPr lang="en-US"/>
              <a:t> </a:t>
            </a:r>
            <a:r>
              <a:rPr lang="en-US" err="1"/>
              <a:t>Vérifier</a:t>
            </a:r>
            <a:r>
              <a:rPr lang="en-US"/>
              <a:t> que </a:t>
            </a:r>
            <a:r>
              <a:rPr lang="en-US" err="1"/>
              <a:t>tous</a:t>
            </a:r>
            <a:r>
              <a:rPr lang="en-US"/>
              <a:t> les </a:t>
            </a:r>
            <a:r>
              <a:rPr lang="en-US" err="1"/>
              <a:t>défauts</a:t>
            </a:r>
            <a:r>
              <a:rPr lang="en-US"/>
              <a:t> </a:t>
            </a:r>
            <a:r>
              <a:rPr lang="en-US" err="1"/>
              <a:t>signalés</a:t>
            </a:r>
            <a:r>
              <a:rPr lang="en-US"/>
              <a:t> </a:t>
            </a:r>
            <a:r>
              <a:rPr lang="en-US" err="1"/>
              <a:t>ont</a:t>
            </a:r>
            <a:r>
              <a:rPr lang="en-US"/>
              <a:t> </a:t>
            </a:r>
            <a:r>
              <a:rPr lang="en-US" err="1"/>
              <a:t>été</a:t>
            </a:r>
            <a:r>
              <a:rPr lang="en-US"/>
              <a:t> </a:t>
            </a:r>
            <a:r>
              <a:rPr lang="en-US" err="1"/>
              <a:t>résolus</a:t>
            </a:r>
            <a:r>
              <a:rPr lang="en-US"/>
              <a:t>.</a:t>
            </a:r>
          </a:p>
          <a:p>
            <a:pPr marL="285750" indent="-285750">
              <a:lnSpc>
                <a:spcPct val="90000"/>
              </a:lnSpc>
              <a:spcBef>
                <a:spcPts val="1000"/>
              </a:spcBef>
              <a:buFont typeface="Arial,Sans-Serif"/>
              <a:buChar char="•"/>
            </a:pPr>
            <a:r>
              <a:rPr lang="en-US" b="1"/>
              <a:t>Signature : </a:t>
            </a:r>
            <a:r>
              <a:rPr lang="en-US" err="1"/>
              <a:t>une</a:t>
            </a:r>
            <a:r>
              <a:rPr lang="en-US"/>
              <a:t> </a:t>
            </a:r>
            <a:r>
              <a:rPr lang="en-US" err="1"/>
              <a:t>fois</a:t>
            </a:r>
            <a:r>
              <a:rPr lang="en-US"/>
              <a:t> </a:t>
            </a:r>
            <a:r>
              <a:rPr lang="en-US" err="1"/>
              <a:t>l'UAT</a:t>
            </a:r>
            <a:r>
              <a:rPr lang="en-US"/>
              <a:t> </a:t>
            </a:r>
            <a:r>
              <a:rPr lang="en-US" err="1"/>
              <a:t>achevée</a:t>
            </a:r>
            <a:r>
              <a:rPr lang="en-US"/>
              <a:t> avec succès, les parties </a:t>
            </a:r>
            <a:r>
              <a:rPr lang="en-US" err="1"/>
              <a:t>prenantes</a:t>
            </a:r>
            <a:r>
              <a:rPr lang="en-US"/>
              <a:t> </a:t>
            </a:r>
            <a:r>
              <a:rPr lang="en-US" err="1"/>
              <a:t>acceptent</a:t>
            </a:r>
            <a:r>
              <a:rPr lang="en-US"/>
              <a:t> </a:t>
            </a:r>
            <a:r>
              <a:rPr lang="en-US" err="1"/>
              <a:t>officiellement</a:t>
            </a:r>
            <a:r>
              <a:rPr lang="en-US"/>
              <a:t> le </a:t>
            </a:r>
            <a:r>
              <a:rPr lang="en-US" err="1"/>
              <a:t>logiciel</a:t>
            </a:r>
            <a:r>
              <a:rPr lang="en-US"/>
              <a:t>, </a:t>
            </a:r>
            <a:r>
              <a:rPr lang="en-US" err="1"/>
              <a:t>donnant</a:t>
            </a:r>
            <a:r>
              <a:rPr lang="en-US"/>
              <a:t> </a:t>
            </a:r>
            <a:r>
              <a:rPr lang="en-US" err="1"/>
              <a:t>ainsi</a:t>
            </a:r>
            <a:r>
              <a:rPr lang="en-US"/>
              <a:t> le feu vert au </a:t>
            </a:r>
            <a:r>
              <a:rPr lang="en-US" err="1"/>
              <a:t>déploiement</a:t>
            </a:r>
            <a:r>
              <a:rPr lang="en-US"/>
              <a:t>.</a:t>
            </a:r>
          </a:p>
        </p:txBody>
      </p:sp>
      <p:sp>
        <p:nvSpPr>
          <p:cNvPr id="4" name="Slide Number Placeholder 3"/>
          <p:cNvSpPr>
            <a:spLocks noGrp="1"/>
          </p:cNvSpPr>
          <p:nvPr>
            <p:ph type="sldNum" sz="quarter" idx="5"/>
          </p:nvPr>
        </p:nvSpPr>
        <p:spPr/>
        <p:txBody>
          <a:bodyPr/>
          <a:lstStyle/>
          <a:p>
            <a:fld id="{9849DCBC-DFCA-487B-B72A-B955BEF0A77F}" type="slidenum">
              <a:rPr lang="en-US" smtClean="0"/>
              <a:t>145</a:t>
            </a:fld>
            <a:endParaRPr lang="en-US"/>
          </a:p>
        </p:txBody>
      </p:sp>
    </p:spTree>
    <p:extLst>
      <p:ext uri="{BB962C8B-B14F-4D97-AF65-F5344CB8AC3E}">
        <p14:creationId xmlns:p14="http://schemas.microsoft.com/office/powerpoint/2010/main" val="1409754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147</a:t>
            </a:fld>
            <a:endParaRPr lang="en-US"/>
          </a:p>
        </p:txBody>
      </p:sp>
    </p:spTree>
    <p:extLst>
      <p:ext uri="{BB962C8B-B14F-4D97-AF65-F5344CB8AC3E}">
        <p14:creationId xmlns:p14="http://schemas.microsoft.com/office/powerpoint/2010/main" val="9730136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Wingdings,Sans-Serif"/>
              <a:buChar char="q"/>
            </a:pPr>
            <a:r>
              <a:rPr lang="en-US" err="1"/>
              <a:t>Existe</a:t>
            </a:r>
            <a:r>
              <a:rPr lang="en-US"/>
              <a:t>-t-il des </a:t>
            </a:r>
            <a:r>
              <a:rPr lang="en-US" err="1"/>
              <a:t>critères</a:t>
            </a:r>
            <a:r>
              <a:rPr lang="en-US"/>
              <a:t> </a:t>
            </a:r>
            <a:r>
              <a:rPr lang="en-US" err="1"/>
              <a:t>d'acceptation</a:t>
            </a:r>
            <a:r>
              <a:rPr lang="en-US"/>
              <a:t> de </a:t>
            </a:r>
            <a:r>
              <a:rPr lang="en-US" err="1"/>
              <a:t>l'utilisateur</a:t>
            </a:r>
            <a:r>
              <a:rPr lang="en-US"/>
              <a:t> </a:t>
            </a:r>
            <a:r>
              <a:rPr lang="en-US" err="1"/>
              <a:t>documentés</a:t>
            </a:r>
            <a:r>
              <a:rPr lang="en-US"/>
              <a:t> et les parties </a:t>
            </a:r>
            <a:r>
              <a:rPr lang="en-US" err="1"/>
              <a:t>prenantes</a:t>
            </a:r>
            <a:r>
              <a:rPr lang="en-US"/>
              <a:t> qui </a:t>
            </a:r>
            <a:r>
              <a:rPr lang="en-US" err="1"/>
              <a:t>effectueront</a:t>
            </a:r>
            <a:r>
              <a:rPr lang="en-US"/>
              <a:t> les tests </a:t>
            </a:r>
            <a:r>
              <a:rPr lang="en-US" err="1"/>
              <a:t>d'acceptation</a:t>
            </a:r>
            <a:r>
              <a:rPr lang="en-US"/>
              <a:t> </a:t>
            </a:r>
            <a:r>
              <a:rPr lang="en-US" err="1"/>
              <a:t>ont-elles</a:t>
            </a:r>
            <a:r>
              <a:rPr lang="en-US"/>
              <a:t> </a:t>
            </a:r>
            <a:r>
              <a:rPr lang="en-US" err="1"/>
              <a:t>été</a:t>
            </a:r>
            <a:r>
              <a:rPr lang="en-US"/>
              <a:t> </a:t>
            </a:r>
            <a:r>
              <a:rPr lang="en-US" err="1"/>
              <a:t>identifiées</a:t>
            </a:r>
            <a:r>
              <a:rPr lang="en-US"/>
              <a:t> ?</a:t>
            </a:r>
          </a:p>
          <a:p>
            <a:pPr marL="285750" indent="-285750">
              <a:lnSpc>
                <a:spcPct val="90000"/>
              </a:lnSpc>
              <a:spcBef>
                <a:spcPts val="1000"/>
              </a:spcBef>
              <a:buFont typeface="Wingdings,Sans-Serif"/>
              <a:buChar char="q"/>
            </a:pPr>
            <a:r>
              <a:rPr lang="en-US" err="1"/>
              <a:t>Définir</a:t>
            </a:r>
            <a:r>
              <a:rPr lang="en-US"/>
              <a:t> un plan </a:t>
            </a:r>
            <a:r>
              <a:rPr lang="en-US" err="1"/>
              <a:t>d'assurance</a:t>
            </a:r>
            <a:r>
              <a:rPr lang="en-US"/>
              <a:t> </a:t>
            </a:r>
            <a:r>
              <a:rPr lang="en-US" err="1"/>
              <a:t>qualité</a:t>
            </a:r>
            <a:r>
              <a:rPr lang="en-US"/>
              <a:t> </a:t>
            </a:r>
            <a:r>
              <a:rPr lang="en-US" err="1"/>
              <a:t>documenté</a:t>
            </a:r>
            <a:r>
              <a:rPr lang="en-US"/>
              <a:t> qui </a:t>
            </a:r>
            <a:r>
              <a:rPr lang="en-US" err="1"/>
              <a:t>définit</a:t>
            </a:r>
            <a:r>
              <a:rPr lang="en-US"/>
              <a:t> les processus et les </a:t>
            </a:r>
            <a:r>
              <a:rPr lang="en-US" err="1"/>
              <a:t>normes</a:t>
            </a:r>
            <a:r>
              <a:rPr lang="en-US"/>
              <a:t> de </a:t>
            </a:r>
            <a:r>
              <a:rPr lang="en-US" err="1"/>
              <a:t>contrôle</a:t>
            </a:r>
            <a:r>
              <a:rPr lang="en-US"/>
              <a:t> de la </a:t>
            </a:r>
            <a:r>
              <a:rPr lang="en-US" err="1"/>
              <a:t>qualité</a:t>
            </a:r>
            <a:r>
              <a:rPr lang="en-US"/>
              <a:t>. </a:t>
            </a:r>
            <a:endParaRPr lang="en-US">
              <a:ea typeface="Calibri"/>
              <a:cs typeface="Calibri"/>
            </a:endParaRPr>
          </a:p>
          <a:p>
            <a:pPr marL="285750" indent="-285750">
              <a:lnSpc>
                <a:spcPct val="90000"/>
              </a:lnSpc>
              <a:spcBef>
                <a:spcPts val="1000"/>
              </a:spcBef>
              <a:buFont typeface="Wingdings,Sans-Serif"/>
              <a:buChar char="q"/>
            </a:pPr>
            <a:r>
              <a:rPr lang="en-US"/>
              <a:t>Documenter que le </a:t>
            </a:r>
            <a:r>
              <a:rPr lang="en-US" err="1"/>
              <a:t>logiciel</a:t>
            </a:r>
            <a:r>
              <a:rPr lang="en-US"/>
              <a:t> </a:t>
            </a:r>
            <a:r>
              <a:rPr lang="en-US" err="1"/>
              <a:t>est</a:t>
            </a:r>
            <a:r>
              <a:rPr lang="en-US"/>
              <a:t> </a:t>
            </a:r>
            <a:r>
              <a:rPr lang="en-US" err="1"/>
              <a:t>conforme</a:t>
            </a:r>
            <a:r>
              <a:rPr lang="en-US"/>
              <a:t> aux exigences </a:t>
            </a:r>
            <a:r>
              <a:rPr lang="en-US" err="1"/>
              <a:t>légales</a:t>
            </a:r>
            <a:r>
              <a:rPr lang="en-US"/>
              <a:t>, </a:t>
            </a:r>
            <a:r>
              <a:rPr lang="en-US" err="1"/>
              <a:t>réglementaires</a:t>
            </a:r>
            <a:r>
              <a:rPr lang="en-US"/>
              <a:t>, </a:t>
            </a:r>
            <a:r>
              <a:rPr lang="en-US" err="1"/>
              <a:t>normatives</a:t>
            </a:r>
            <a:r>
              <a:rPr lang="en-US"/>
              <a:t> et politiques.</a:t>
            </a:r>
          </a:p>
          <a:p>
            <a:pPr marL="171450" indent="-171450">
              <a:lnSpc>
                <a:spcPct val="90000"/>
              </a:lnSpc>
              <a:spcBef>
                <a:spcPts val="1000"/>
              </a:spcBef>
              <a:buFont typeface="Wingdings,Sans-Serif"/>
              <a:buChar char="q"/>
            </a:pPr>
            <a:r>
              <a:rPr lang="en-US" err="1"/>
              <a:t>S'assurer</a:t>
            </a:r>
            <a:r>
              <a:rPr lang="en-US"/>
              <a:t> </a:t>
            </a:r>
            <a:r>
              <a:rPr lang="en-US" err="1"/>
              <a:t>qu'il</a:t>
            </a:r>
            <a:r>
              <a:rPr lang="en-US"/>
              <a:t> </a:t>
            </a:r>
            <a:r>
              <a:rPr lang="en-US" err="1"/>
              <a:t>existe</a:t>
            </a:r>
            <a:r>
              <a:rPr lang="en-US"/>
              <a:t> un </a:t>
            </a:r>
            <a:r>
              <a:rPr lang="en-US" err="1"/>
              <a:t>registre</a:t>
            </a:r>
            <a:r>
              <a:rPr lang="en-US"/>
              <a:t> des </a:t>
            </a:r>
            <a:r>
              <a:rPr lang="en-US" err="1"/>
              <a:t>problèmes</a:t>
            </a:r>
            <a:r>
              <a:rPr lang="en-US"/>
              <a:t> </a:t>
            </a:r>
            <a:r>
              <a:rPr lang="en-US" err="1"/>
              <a:t>clair</a:t>
            </a:r>
            <a:r>
              <a:rPr lang="en-US"/>
              <a:t> pour documenter et </a:t>
            </a:r>
            <a:r>
              <a:rPr lang="en-US" err="1"/>
              <a:t>hiérarchiser</a:t>
            </a:r>
            <a:r>
              <a:rPr lang="en-US"/>
              <a:t> les </a:t>
            </a:r>
            <a:r>
              <a:rPr lang="en-US" err="1"/>
              <a:t>demandes</a:t>
            </a:r>
            <a:r>
              <a:rPr lang="en-US"/>
              <a:t> de </a:t>
            </a:r>
            <a:r>
              <a:rPr lang="en-US" err="1"/>
              <a:t>changement</a:t>
            </a:r>
            <a:r>
              <a:rPr lang="en-US"/>
              <a:t>, les bogues et les </a:t>
            </a:r>
            <a:r>
              <a:rPr lang="en-US" err="1"/>
              <a:t>autres</a:t>
            </a:r>
            <a:r>
              <a:rPr lang="en-US"/>
              <a:t> </a:t>
            </a:r>
            <a:r>
              <a:rPr lang="en-US" err="1"/>
              <a:t>problèmes</a:t>
            </a:r>
            <a:r>
              <a:rPr lang="en-US"/>
              <a:t> </a:t>
            </a:r>
            <a:r>
              <a:rPr lang="en-US" err="1"/>
              <a:t>liés</a:t>
            </a:r>
            <a:r>
              <a:rPr lang="en-US"/>
              <a:t> au </a:t>
            </a:r>
            <a:r>
              <a:rPr lang="en-US" err="1"/>
              <a:t>logiciel</a:t>
            </a:r>
            <a:r>
              <a:rPr lang="en-US"/>
              <a:t>. </a:t>
            </a:r>
            <a:endParaRPr lang="en-US">
              <a:ea typeface="Calibri" panose="020F0502020204030204"/>
              <a:cs typeface="Calibri" panose="020F0502020204030204"/>
            </a:endParaRPr>
          </a:p>
          <a:p>
            <a:pPr marL="171450" indent="-171450">
              <a:lnSpc>
                <a:spcPct val="90000"/>
              </a:lnSpc>
              <a:spcBef>
                <a:spcPts val="1000"/>
              </a:spcBef>
              <a:buFont typeface="Wingdings,Sans-Serif"/>
              <a:buChar char="q"/>
            </a:pPr>
            <a:r>
              <a:rPr lang="en-US"/>
              <a:t>Veiller à </a:t>
            </a:r>
            <a:r>
              <a:rPr lang="en-US" err="1"/>
              <a:t>ce</a:t>
            </a:r>
            <a:r>
              <a:rPr lang="en-US"/>
              <a:t> </a:t>
            </a:r>
            <a:r>
              <a:rPr lang="en-US" err="1"/>
              <a:t>qu'il</a:t>
            </a:r>
            <a:r>
              <a:rPr lang="en-US"/>
              <a:t> y </a:t>
            </a:r>
            <a:r>
              <a:rPr lang="en-US" err="1"/>
              <a:t>ait</a:t>
            </a:r>
            <a:r>
              <a:rPr lang="en-US"/>
              <a:t> des </a:t>
            </a:r>
            <a:r>
              <a:rPr lang="en-US" err="1"/>
              <a:t>cas</a:t>
            </a:r>
            <a:r>
              <a:rPr lang="en-US"/>
              <a:t> de test </a:t>
            </a:r>
            <a:r>
              <a:rPr lang="en-US" err="1"/>
              <a:t>détaillés</a:t>
            </a:r>
            <a:r>
              <a:rPr lang="en-US"/>
              <a:t> pour </a:t>
            </a:r>
            <a:r>
              <a:rPr lang="en-US" err="1"/>
              <a:t>chaque</a:t>
            </a:r>
            <a:r>
              <a:rPr lang="en-US"/>
              <a:t> exigence et des </a:t>
            </a:r>
            <a:r>
              <a:rPr lang="en-US" err="1"/>
              <a:t>résultats</a:t>
            </a:r>
            <a:r>
              <a:rPr lang="en-US"/>
              <a:t> </a:t>
            </a:r>
            <a:r>
              <a:rPr lang="en-US" err="1"/>
              <a:t>documentés</a:t>
            </a:r>
            <a:r>
              <a:rPr lang="en-US"/>
              <a:t> pour </a:t>
            </a:r>
            <a:r>
              <a:rPr lang="en-US" err="1"/>
              <a:t>chaque</a:t>
            </a:r>
            <a:r>
              <a:rPr lang="en-US"/>
              <a:t> test. </a:t>
            </a:r>
            <a:endParaRPr lang="en-US">
              <a:ea typeface="Calibri" panose="020F0502020204030204"/>
              <a:cs typeface="Calibri" panose="020F0502020204030204"/>
            </a:endParaRPr>
          </a:p>
          <a:p>
            <a:pPr marL="285750" indent="-285750">
              <a:lnSpc>
                <a:spcPct val="90000"/>
              </a:lnSpc>
              <a:spcBef>
                <a:spcPts val="1000"/>
              </a:spcBef>
              <a:buFont typeface="Wingdings,Sans-Serif"/>
              <a:buChar char="q"/>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148</a:t>
            </a:fld>
            <a:endParaRPr lang="en-US"/>
          </a:p>
        </p:txBody>
      </p:sp>
    </p:spTree>
    <p:extLst>
      <p:ext uri="{BB962C8B-B14F-4D97-AF65-F5344CB8AC3E}">
        <p14:creationId xmlns:p14="http://schemas.microsoft.com/office/powerpoint/2010/main" val="3175080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 triangle de fer est une façon de décrire et de comprendre la relation entre le temps, l'étendue, le coût et la qualité.  On l'appelle aussi parfois la triple contrainte. </a:t>
            </a:r>
            <a:endParaRPr lang="en-US"/>
          </a:p>
          <a:p>
            <a:endParaRPr lang="en-US">
              <a:cs typeface="Calibri"/>
            </a:endParaRPr>
          </a:p>
          <a:p>
            <a:r>
              <a:rPr lang="en-US">
                <a:cs typeface="Calibri"/>
              </a:rPr>
              <a:t>Comme vous pouvez le voir dans ce diagramme, si vous modifiez la taille de l'un des côtés du triangle (temps, coût ou portée du projet), cela a un impact sur les deux autres côtés.  Cela signifie que vous ne pouvez pas augmenter la portée du </a:t>
            </a:r>
            <a:r>
              <a:rPr lang="en-US" err="1">
                <a:cs typeface="Calibri"/>
              </a:rPr>
              <a:t>projet </a:t>
            </a:r>
            <a:r>
              <a:rPr lang="en-US">
                <a:cs typeface="Calibri"/>
              </a:rPr>
              <a:t>(c'est-à-dire en faire plus) si vous n'augmentez pas également le budget disponible, ou le temps disponible, ou les deux.  De même, si vous souhaitez réduire le temps, vous devrez soit augmenter le budget (c'est-à-dire ajouter des personnes pour accélérer le travail), soit réduire l'étendue du projet (effectuer une partie moins importante du travail prévu), soit les deux.  Si vous devez réduire le budget, vous devrez réduire le champ d'application ou modifier les délais, voire les deux.   </a:t>
            </a:r>
          </a:p>
          <a:p>
            <a:endParaRPr lang="en-US">
              <a:cs typeface="Calibri"/>
            </a:endParaRPr>
          </a:p>
          <a:p>
            <a:r>
              <a:rPr lang="en-US">
                <a:cs typeface="Calibri"/>
              </a:rPr>
              <a:t>La modification de l'un de ces facteurs a également un impact sur la qualité de ce qui sera livré, et c'est pourquoi la qualité est indiquée au </a:t>
            </a:r>
            <a:r>
              <a:rPr lang="en-US" err="1">
                <a:cs typeface="Calibri"/>
              </a:rPr>
              <a:t>centre. </a:t>
            </a:r>
          </a:p>
          <a:p>
            <a:endParaRPr lang="en-US">
              <a:cs typeface="Calibri"/>
            </a:endParaRPr>
          </a:p>
          <a:p>
            <a:r>
              <a:rPr lang="en-US">
                <a:cs typeface="Calibri"/>
              </a:rPr>
              <a:t>Ce diagramme montre qu'une fois que le projet a un budget, un calendrier et une portée convenus, il est impossible de modifier un aspect sans tenir compte des changements à apporter aux autres aspects. </a:t>
            </a:r>
          </a:p>
        </p:txBody>
      </p:sp>
      <p:sp>
        <p:nvSpPr>
          <p:cNvPr id="4" name="Slide Number Placeholder 3"/>
          <p:cNvSpPr>
            <a:spLocks noGrp="1"/>
          </p:cNvSpPr>
          <p:nvPr>
            <p:ph type="sldNum" sz="quarter" idx="5"/>
          </p:nvPr>
        </p:nvSpPr>
        <p:spPr/>
        <p:txBody>
          <a:bodyPr/>
          <a:lstStyle/>
          <a:p>
            <a:fld id="{9849DCBC-DFCA-487B-B72A-B955BEF0A77F}" type="slidenum">
              <a:rPr lang="en-US" smtClean="0"/>
              <a:t>13</a:t>
            </a:fld>
            <a:endParaRPr lang="en-US"/>
          </a:p>
        </p:txBody>
      </p:sp>
    </p:spTree>
    <p:extLst>
      <p:ext uri="{BB962C8B-B14F-4D97-AF65-F5344CB8AC3E}">
        <p14:creationId xmlns:p14="http://schemas.microsoft.com/office/powerpoint/2010/main" val="30185860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
              <a:t>Le plan de mise </a:t>
            </a:r>
            <a:r>
              <a:rPr lang="en" err="1"/>
              <a:t>en</a:t>
            </a:r>
            <a:r>
              <a:rPr lang="en"/>
              <a:t> </a:t>
            </a:r>
            <a:r>
              <a:rPr lang="en" err="1"/>
              <a:t>œuvre</a:t>
            </a:r>
            <a:r>
              <a:rPr lang="en"/>
              <a:t> </a:t>
            </a:r>
            <a:r>
              <a:rPr lang="en" err="1"/>
              <a:t>décrit</a:t>
            </a:r>
            <a:r>
              <a:rPr lang="en"/>
              <a:t> les </a:t>
            </a:r>
            <a:r>
              <a:rPr lang="en" err="1"/>
              <a:t>activités</a:t>
            </a:r>
            <a:r>
              <a:rPr lang="en"/>
              <a:t> </a:t>
            </a:r>
            <a:r>
              <a:rPr lang="en" err="1"/>
              <a:t>nécessaires</a:t>
            </a:r>
            <a:r>
              <a:rPr lang="en"/>
              <a:t> pour </a:t>
            </a:r>
            <a:r>
              <a:rPr lang="en" err="1"/>
              <a:t>déployer</a:t>
            </a:r>
            <a:r>
              <a:rPr lang="en"/>
              <a:t>, tester et former les </a:t>
            </a:r>
            <a:r>
              <a:rPr lang="en" err="1"/>
              <a:t>utilisateurs</a:t>
            </a:r>
            <a:r>
              <a:rPr lang="en"/>
              <a:t> </a:t>
            </a:r>
            <a:r>
              <a:rPr lang="en" err="1"/>
              <a:t>afin</a:t>
            </a:r>
            <a:r>
              <a:rPr lang="en"/>
              <a:t> </a:t>
            </a:r>
            <a:r>
              <a:rPr lang="en" err="1"/>
              <a:t>qu'ils</a:t>
            </a:r>
            <a:r>
              <a:rPr lang="en"/>
              <a:t> </a:t>
            </a:r>
            <a:r>
              <a:rPr lang="en" err="1"/>
              <a:t>puissent</a:t>
            </a:r>
            <a:r>
              <a:rPr lang="en"/>
              <a:t> </a:t>
            </a:r>
            <a:r>
              <a:rPr lang="en" err="1"/>
              <a:t>utiliser</a:t>
            </a:r>
            <a:r>
              <a:rPr lang="en"/>
              <a:t> le </a:t>
            </a:r>
            <a:r>
              <a:rPr lang="en" err="1"/>
              <a:t>système</a:t>
            </a:r>
            <a:r>
              <a:rPr lang="en"/>
              <a:t> dans un </a:t>
            </a:r>
            <a:r>
              <a:rPr lang="en" err="1"/>
              <a:t>environnement</a:t>
            </a:r>
            <a:r>
              <a:rPr lang="en"/>
              <a:t> </a:t>
            </a:r>
            <a:r>
              <a:rPr lang="en" err="1"/>
              <a:t>réel</a:t>
            </a:r>
            <a:r>
              <a:rPr lang="en"/>
              <a:t>. </a:t>
            </a:r>
            <a:endParaRPr lang="en-US"/>
          </a:p>
          <a:p>
            <a:pPr marL="0" lvl="1"/>
            <a:r>
              <a:rPr lang="en"/>
              <a:t>Il </a:t>
            </a:r>
            <a:r>
              <a:rPr lang="en" err="1"/>
              <a:t>comprend</a:t>
            </a:r>
            <a:r>
              <a:rPr lang="en"/>
              <a:t> le matériel, les </a:t>
            </a:r>
            <a:r>
              <a:rPr lang="en" err="1"/>
              <a:t>logiciels</a:t>
            </a:r>
            <a:r>
              <a:rPr lang="en"/>
              <a:t>, le personnel de </a:t>
            </a:r>
            <a:r>
              <a:rPr lang="en" err="1"/>
              <a:t>soutien</a:t>
            </a:r>
            <a:r>
              <a:rPr lang="en"/>
              <a:t>, les installations et les </a:t>
            </a:r>
            <a:r>
              <a:rPr lang="en" err="1"/>
              <a:t>matériaux</a:t>
            </a:r>
            <a:r>
              <a:rPr lang="en"/>
              <a:t> </a:t>
            </a:r>
            <a:r>
              <a:rPr lang="en" err="1"/>
              <a:t>nécessaires</a:t>
            </a:r>
            <a:r>
              <a:rPr lang="en"/>
              <a:t> à la mise </a:t>
            </a:r>
            <a:r>
              <a:rPr lang="en" err="1"/>
              <a:t>en</a:t>
            </a:r>
            <a:r>
              <a:rPr lang="en"/>
              <a:t> </a:t>
            </a:r>
            <a:r>
              <a:rPr lang="en" err="1"/>
              <a:t>œuvre</a:t>
            </a:r>
            <a:r>
              <a:rPr lang="en"/>
              <a:t>, </a:t>
            </a:r>
            <a:r>
              <a:rPr lang="en" err="1"/>
              <a:t>ainsi</a:t>
            </a:r>
            <a:r>
              <a:rPr lang="en"/>
              <a:t> que la documentation, le personnel </a:t>
            </a:r>
            <a:r>
              <a:rPr lang="en" err="1"/>
              <a:t>nécessaire</a:t>
            </a:r>
            <a:r>
              <a:rPr lang="en"/>
              <a:t> et les exigences </a:t>
            </a:r>
            <a:r>
              <a:rPr lang="en" err="1"/>
              <a:t>en</a:t>
            </a:r>
            <a:r>
              <a:rPr lang="en"/>
              <a:t> matière de formation. </a:t>
            </a: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150</a:t>
            </a:fld>
            <a:endParaRPr lang="en-US"/>
          </a:p>
        </p:txBody>
      </p:sp>
    </p:spTree>
    <p:extLst>
      <p:ext uri="{BB962C8B-B14F-4D97-AF65-F5344CB8AC3E}">
        <p14:creationId xmlns:p14="http://schemas.microsoft.com/office/powerpoint/2010/main" val="23834069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151</a:t>
            </a:fld>
            <a:endParaRPr lang="en-US"/>
          </a:p>
        </p:txBody>
      </p:sp>
    </p:spTree>
    <p:extLst>
      <p:ext uri="{BB962C8B-B14F-4D97-AF65-F5344CB8AC3E}">
        <p14:creationId xmlns:p14="http://schemas.microsoft.com/office/powerpoint/2010/main" val="31732545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152</a:t>
            </a:fld>
            <a:endParaRPr lang="en-US"/>
          </a:p>
        </p:txBody>
      </p:sp>
    </p:spTree>
    <p:extLst>
      <p:ext uri="{BB962C8B-B14F-4D97-AF65-F5344CB8AC3E}">
        <p14:creationId xmlns:p14="http://schemas.microsoft.com/office/powerpoint/2010/main" val="24424405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153</a:t>
            </a:fld>
            <a:endParaRPr lang="en-US"/>
          </a:p>
        </p:txBody>
      </p:sp>
    </p:spTree>
    <p:extLst>
      <p:ext uri="{BB962C8B-B14F-4D97-AF65-F5344CB8AC3E}">
        <p14:creationId xmlns:p14="http://schemas.microsoft.com/office/powerpoint/2010/main" val="23289034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154</a:t>
            </a:fld>
            <a:endParaRPr lang="en-US"/>
          </a:p>
        </p:txBody>
      </p:sp>
    </p:spTree>
    <p:extLst>
      <p:ext uri="{BB962C8B-B14F-4D97-AF65-F5344CB8AC3E}">
        <p14:creationId xmlns:p14="http://schemas.microsoft.com/office/powerpoint/2010/main" val="24378943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Wingdings,Sans-Serif"/>
              <a:buChar char="q"/>
            </a:pPr>
            <a:endParaRPr lang="en-US">
              <a:cs typeface="Calibri"/>
            </a:endParaRPr>
          </a:p>
          <a:p>
            <a:pPr marL="285750" indent="-285750">
              <a:lnSpc>
                <a:spcPct val="90000"/>
              </a:lnSpc>
              <a:spcBef>
                <a:spcPts val="1000"/>
              </a:spcBef>
              <a:buFont typeface="Wingdings,Sans-Serif"/>
              <a:buChar char="q"/>
            </a:pPr>
            <a:r>
              <a:rPr lang="en-US" err="1"/>
              <a:t>Établir</a:t>
            </a:r>
            <a:r>
              <a:rPr lang="en-US"/>
              <a:t> des plans de mise </a:t>
            </a:r>
            <a:r>
              <a:rPr lang="en-US" err="1"/>
              <a:t>en</a:t>
            </a:r>
            <a:r>
              <a:rPr lang="en-US"/>
              <a:t> </a:t>
            </a:r>
            <a:r>
              <a:rPr lang="en-US" err="1"/>
              <a:t>œuvre</a:t>
            </a:r>
            <a:r>
              <a:rPr lang="en-US"/>
              <a:t> </a:t>
            </a:r>
            <a:r>
              <a:rPr lang="en-US" err="1"/>
              <a:t>détaillés</a:t>
            </a:r>
            <a:r>
              <a:rPr lang="en-US"/>
              <a:t> qui </a:t>
            </a:r>
            <a:r>
              <a:rPr lang="en-US" err="1"/>
              <a:t>décrivent</a:t>
            </a:r>
            <a:r>
              <a:rPr lang="en-US"/>
              <a:t> la manière </a:t>
            </a:r>
            <a:r>
              <a:rPr lang="en-US" err="1"/>
              <a:t>dont</a:t>
            </a:r>
            <a:r>
              <a:rPr lang="en-US"/>
              <a:t> la solution sera </a:t>
            </a:r>
            <a:r>
              <a:rPr lang="en-US" err="1"/>
              <a:t>déployée</a:t>
            </a:r>
            <a:r>
              <a:rPr lang="en-US"/>
              <a:t> et le plan de mise </a:t>
            </a:r>
            <a:r>
              <a:rPr lang="en-US" err="1"/>
              <a:t>en</a:t>
            </a:r>
            <a:r>
              <a:rPr lang="en-US"/>
              <a:t> service, y </a:t>
            </a:r>
            <a:r>
              <a:rPr lang="en-US" err="1"/>
              <a:t>compris</a:t>
            </a:r>
            <a:r>
              <a:rPr lang="en-US"/>
              <a:t> les </a:t>
            </a:r>
            <a:r>
              <a:rPr lang="en-US" err="1"/>
              <a:t>détails</a:t>
            </a:r>
            <a:r>
              <a:rPr lang="en-US"/>
              <a:t> sur la formation, </a:t>
            </a:r>
            <a:r>
              <a:rPr lang="en-US" err="1"/>
              <a:t>l'assistance</a:t>
            </a:r>
            <a:r>
              <a:rPr lang="en-US"/>
              <a:t> technique et </a:t>
            </a:r>
            <a:r>
              <a:rPr lang="en-US" err="1"/>
              <a:t>l'assistance</a:t>
            </a:r>
            <a:r>
              <a:rPr lang="en-US"/>
              <a:t> sur place pendant et après la mise </a:t>
            </a:r>
            <a:r>
              <a:rPr lang="en-US" err="1"/>
              <a:t>en</a:t>
            </a:r>
            <a:r>
              <a:rPr lang="en-US"/>
              <a:t> service.</a:t>
            </a:r>
            <a:endParaRPr lang="en-US">
              <a:cs typeface="Calibri"/>
            </a:endParaRPr>
          </a:p>
          <a:p>
            <a:pPr marL="171450" indent="-171450">
              <a:lnSpc>
                <a:spcPct val="90000"/>
              </a:lnSpc>
              <a:spcBef>
                <a:spcPts val="1000"/>
              </a:spcBef>
              <a:buFont typeface="Arial"/>
              <a:buChar char="•"/>
            </a:pPr>
            <a:r>
              <a:rPr lang="en-US"/>
              <a:t>D Les </a:t>
            </a:r>
            <a:r>
              <a:rPr lang="en-US" err="1"/>
              <a:t>principales</a:t>
            </a:r>
            <a:r>
              <a:rPr lang="en-US"/>
              <a:t> </a:t>
            </a:r>
            <a:r>
              <a:rPr lang="en-US" err="1"/>
              <a:t>activités</a:t>
            </a:r>
            <a:r>
              <a:rPr lang="en-US"/>
              <a:t> de mise </a:t>
            </a:r>
            <a:r>
              <a:rPr lang="en-US" err="1"/>
              <a:t>en</a:t>
            </a:r>
            <a:r>
              <a:rPr lang="en-US"/>
              <a:t> </a:t>
            </a:r>
            <a:r>
              <a:rPr lang="en-US" err="1"/>
              <a:t>œuvre</a:t>
            </a:r>
            <a:r>
              <a:rPr lang="en-US"/>
              <a:t> </a:t>
            </a:r>
            <a:r>
              <a:rPr lang="en-US" err="1"/>
              <a:t>sont-elles</a:t>
            </a:r>
            <a:r>
              <a:rPr lang="en-US"/>
              <a:t> </a:t>
            </a:r>
            <a:r>
              <a:rPr lang="en-US" err="1"/>
              <a:t>définies</a:t>
            </a:r>
            <a:r>
              <a:rPr lang="en-US"/>
              <a:t> dans le plan du </a:t>
            </a:r>
            <a:r>
              <a:rPr lang="en-US" err="1"/>
              <a:t>projet</a:t>
            </a:r>
            <a:r>
              <a:rPr lang="en-US"/>
              <a:t> et le </a:t>
            </a:r>
            <a:r>
              <a:rPr lang="en-US" err="1"/>
              <a:t>diagramme</a:t>
            </a:r>
            <a:r>
              <a:rPr lang="en-US"/>
              <a:t> de Gantt ?</a:t>
            </a:r>
          </a:p>
          <a:p>
            <a:pPr marL="171450" indent="-171450">
              <a:lnSpc>
                <a:spcPct val="90000"/>
              </a:lnSpc>
              <a:spcBef>
                <a:spcPts val="1000"/>
              </a:spcBef>
              <a:buFont typeface="Arial"/>
              <a:buChar char="•"/>
            </a:pPr>
            <a:r>
              <a:rPr lang="en-US"/>
              <a:t> La </a:t>
            </a:r>
            <a:r>
              <a:rPr lang="en-US" err="1"/>
              <a:t>personne</a:t>
            </a:r>
            <a:r>
              <a:rPr lang="en-US"/>
              <a:t> </a:t>
            </a:r>
            <a:r>
              <a:rPr lang="en-US" err="1"/>
              <a:t>responsable</a:t>
            </a:r>
            <a:r>
              <a:rPr lang="en-US"/>
              <a:t> de </a:t>
            </a:r>
            <a:r>
              <a:rPr lang="en-US" err="1"/>
              <a:t>chacune</a:t>
            </a:r>
            <a:r>
              <a:rPr lang="en-US"/>
              <a:t> des </a:t>
            </a:r>
            <a:r>
              <a:rPr lang="en-US" err="1"/>
              <a:t>principales</a:t>
            </a:r>
            <a:r>
              <a:rPr lang="en-US"/>
              <a:t> </a:t>
            </a:r>
            <a:r>
              <a:rPr lang="en-US" err="1"/>
              <a:t>activités</a:t>
            </a:r>
            <a:r>
              <a:rPr lang="en-US"/>
              <a:t> de mise </a:t>
            </a:r>
            <a:r>
              <a:rPr lang="en-US" err="1"/>
              <a:t>en</a:t>
            </a:r>
            <a:r>
              <a:rPr lang="en-US"/>
              <a:t> </a:t>
            </a:r>
            <a:r>
              <a:rPr lang="en-US" err="1"/>
              <a:t>œuvre</a:t>
            </a:r>
            <a:r>
              <a:rPr lang="en-US"/>
              <a:t>, </a:t>
            </a:r>
            <a:r>
              <a:rPr lang="en-US" err="1"/>
              <a:t>telles</a:t>
            </a:r>
            <a:r>
              <a:rPr lang="en-US"/>
              <a:t> que : </a:t>
            </a:r>
            <a:endParaRPr lang="en-US">
              <a:cs typeface="Calibri"/>
            </a:endParaRPr>
          </a:p>
          <a:p>
            <a:pPr marL="285750" indent="-285750">
              <a:lnSpc>
                <a:spcPct val="90000"/>
              </a:lnSpc>
              <a:spcBef>
                <a:spcPts val="1000"/>
              </a:spcBef>
              <a:buFont typeface="Arial"/>
              <a:buChar char="•"/>
            </a:pPr>
            <a:r>
              <a:rPr lang="en-US"/>
              <a:t>Qui </a:t>
            </a:r>
            <a:r>
              <a:rPr lang="en-US" err="1"/>
              <a:t>s'assurera</a:t>
            </a:r>
            <a:r>
              <a:rPr lang="en-US"/>
              <a:t> que les sites de mise </a:t>
            </a:r>
            <a:r>
              <a:rPr lang="en-US" err="1"/>
              <a:t>en</a:t>
            </a:r>
            <a:r>
              <a:rPr lang="en-US"/>
              <a:t> </a:t>
            </a:r>
            <a:r>
              <a:rPr lang="en-US" err="1"/>
              <a:t>œuvre</a:t>
            </a:r>
            <a:r>
              <a:rPr lang="en-US"/>
              <a:t> </a:t>
            </a:r>
            <a:r>
              <a:rPr lang="en-US" err="1"/>
              <a:t>sont</a:t>
            </a:r>
            <a:r>
              <a:rPr lang="en-US"/>
              <a:t> </a:t>
            </a:r>
            <a:r>
              <a:rPr lang="en-US" err="1"/>
              <a:t>prêts</a:t>
            </a:r>
            <a:r>
              <a:rPr lang="en-US"/>
              <a:t> (par </a:t>
            </a:r>
            <a:r>
              <a:rPr lang="en-US" err="1"/>
              <a:t>exemple</a:t>
            </a:r>
            <a:r>
              <a:rPr lang="en-US"/>
              <a:t>, </a:t>
            </a:r>
            <a:r>
              <a:rPr lang="en-US" err="1"/>
              <a:t>connectivité</a:t>
            </a:r>
            <a:r>
              <a:rPr lang="en-US"/>
              <a:t> internet, matériel, etc.).</a:t>
            </a:r>
            <a:endParaRPr lang="en-US">
              <a:cs typeface="Calibri"/>
            </a:endParaRPr>
          </a:p>
          <a:p>
            <a:pPr marL="285750" indent="-285750">
              <a:lnSpc>
                <a:spcPct val="90000"/>
              </a:lnSpc>
              <a:spcBef>
                <a:spcPts val="1000"/>
              </a:spcBef>
              <a:buFont typeface="Arial"/>
              <a:buChar char="•"/>
            </a:pPr>
            <a:r>
              <a:rPr lang="en-US"/>
              <a:t>qui </a:t>
            </a:r>
            <a:r>
              <a:rPr lang="en-US" err="1"/>
              <a:t>élaborera</a:t>
            </a:r>
            <a:r>
              <a:rPr lang="en-US"/>
              <a:t> des plans et du matériel de formation sur la base </a:t>
            </a:r>
            <a:r>
              <a:rPr lang="en-US" err="1"/>
              <a:t>d'une</a:t>
            </a:r>
            <a:r>
              <a:rPr lang="en-US"/>
              <a:t> </a:t>
            </a:r>
            <a:r>
              <a:rPr lang="en-US" err="1"/>
              <a:t>évaluation</a:t>
            </a:r>
            <a:r>
              <a:rPr lang="en-US"/>
              <a:t> des </a:t>
            </a:r>
            <a:r>
              <a:rPr lang="en-US" err="1"/>
              <a:t>besoins</a:t>
            </a:r>
            <a:r>
              <a:rPr lang="en-US"/>
              <a:t> de formation. </a:t>
            </a:r>
            <a:endParaRPr lang="en-US">
              <a:cs typeface="Calibri"/>
            </a:endParaRPr>
          </a:p>
          <a:p>
            <a:pPr marL="285750" indent="-285750">
              <a:lnSpc>
                <a:spcPct val="90000"/>
              </a:lnSpc>
              <a:spcBef>
                <a:spcPts val="1000"/>
              </a:spcBef>
              <a:buFont typeface="Arial"/>
              <a:buChar char="•"/>
            </a:pPr>
            <a:r>
              <a:rPr lang="en-US"/>
              <a:t>Qui </a:t>
            </a:r>
            <a:r>
              <a:rPr lang="en-US" err="1"/>
              <a:t>confirmera</a:t>
            </a:r>
            <a:r>
              <a:rPr lang="en-US"/>
              <a:t> que les exigences </a:t>
            </a:r>
            <a:r>
              <a:rPr lang="en-US" err="1"/>
              <a:t>en</a:t>
            </a:r>
            <a:r>
              <a:rPr lang="en-US"/>
              <a:t> matière de </a:t>
            </a:r>
            <a:r>
              <a:rPr lang="en-US" err="1"/>
              <a:t>sécurité</a:t>
            </a:r>
            <a:r>
              <a:rPr lang="en-US"/>
              <a:t> des </a:t>
            </a:r>
            <a:r>
              <a:rPr lang="en-US" err="1"/>
              <a:t>logiciels</a:t>
            </a:r>
            <a:r>
              <a:rPr lang="en-US"/>
              <a:t>, du matériel et de </a:t>
            </a:r>
            <a:r>
              <a:rPr lang="en-US" err="1"/>
              <a:t>l'infrastructure</a:t>
            </a:r>
            <a:r>
              <a:rPr lang="en-US"/>
              <a:t> </a:t>
            </a:r>
            <a:r>
              <a:rPr lang="en-US" err="1"/>
              <a:t>sont</a:t>
            </a:r>
            <a:r>
              <a:rPr lang="en-US"/>
              <a:t> </a:t>
            </a:r>
            <a:r>
              <a:rPr lang="en-US" err="1"/>
              <a:t>respectées</a:t>
            </a:r>
            <a:r>
              <a:rPr lang="en-US"/>
              <a:t> sur les sites de mise </a:t>
            </a:r>
            <a:r>
              <a:rPr lang="en-US" err="1"/>
              <a:t>en</a:t>
            </a:r>
            <a:r>
              <a:rPr lang="en-US"/>
              <a:t> </a:t>
            </a:r>
            <a:r>
              <a:rPr lang="en-US" err="1"/>
              <a:t>œuvre</a:t>
            </a:r>
            <a:r>
              <a:rPr lang="en-US"/>
              <a:t>, y </a:t>
            </a:r>
            <a:r>
              <a:rPr lang="en-US" err="1"/>
              <a:t>compris</a:t>
            </a:r>
            <a:r>
              <a:rPr lang="en-US"/>
              <a:t> la </a:t>
            </a:r>
            <a:r>
              <a:rPr lang="en-US" err="1"/>
              <a:t>sécurité</a:t>
            </a:r>
            <a:r>
              <a:rPr lang="en-US"/>
              <a:t> physique de tout </a:t>
            </a:r>
            <a:r>
              <a:rPr lang="en-US" err="1"/>
              <a:t>équipement</a:t>
            </a:r>
            <a:r>
              <a:rPr lang="en-US"/>
              <a:t>. </a:t>
            </a:r>
            <a:endParaRPr lang="en-US">
              <a:cs typeface="Calibri"/>
            </a:endParaRPr>
          </a:p>
          <a:p>
            <a:pPr marL="285750" indent="-285750">
              <a:lnSpc>
                <a:spcPct val="90000"/>
              </a:lnSpc>
              <a:spcBef>
                <a:spcPts val="1000"/>
              </a:spcBef>
              <a:buFont typeface="Arial"/>
              <a:buChar char="•"/>
            </a:pPr>
            <a:r>
              <a:rPr lang="en-US"/>
              <a:t>Il </a:t>
            </a:r>
            <a:r>
              <a:rPr lang="en-US" err="1"/>
              <a:t>existe</a:t>
            </a:r>
            <a:r>
              <a:rPr lang="en-US"/>
              <a:t> un processus </a:t>
            </a:r>
            <a:r>
              <a:rPr lang="en-US" err="1"/>
              <a:t>clair</a:t>
            </a:r>
            <a:r>
              <a:rPr lang="en-US"/>
              <a:t> pour documenter les </a:t>
            </a:r>
            <a:r>
              <a:rPr lang="en-US" err="1"/>
              <a:t>problèmes</a:t>
            </a:r>
            <a:r>
              <a:rPr lang="en-US"/>
              <a:t> et </a:t>
            </a:r>
            <a:r>
              <a:rPr lang="en-US" err="1"/>
              <a:t>hiérarchiser</a:t>
            </a:r>
            <a:r>
              <a:rPr lang="en-US"/>
              <a:t> les </a:t>
            </a:r>
            <a:r>
              <a:rPr lang="en-US" err="1"/>
              <a:t>demandes</a:t>
            </a:r>
            <a:r>
              <a:rPr lang="en-US"/>
              <a:t> de </a:t>
            </a:r>
            <a:r>
              <a:rPr lang="en-US" err="1"/>
              <a:t>changement</a:t>
            </a:r>
            <a:r>
              <a:rPr lang="en-US"/>
              <a:t>, les bogues </a:t>
            </a:r>
            <a:r>
              <a:rPr lang="en-US" err="1"/>
              <a:t>ou</a:t>
            </a:r>
            <a:r>
              <a:rPr lang="en-US"/>
              <a:t> </a:t>
            </a:r>
            <a:r>
              <a:rPr lang="en-US" err="1"/>
              <a:t>autres</a:t>
            </a:r>
            <a:r>
              <a:rPr lang="en-US"/>
              <a:t> </a:t>
            </a:r>
            <a:r>
              <a:rPr lang="en-US" err="1"/>
              <a:t>problèmes</a:t>
            </a:r>
            <a:r>
              <a:rPr lang="en-US"/>
              <a:t> </a:t>
            </a:r>
            <a:r>
              <a:rPr lang="en-US" err="1"/>
              <a:t>liés</a:t>
            </a:r>
            <a:r>
              <a:rPr lang="en-US"/>
              <a:t> au </a:t>
            </a:r>
            <a:r>
              <a:rPr lang="en-US" err="1"/>
              <a:t>logiciel</a:t>
            </a:r>
            <a:r>
              <a:rPr lang="en-US"/>
              <a:t> après la mise </a:t>
            </a:r>
            <a:r>
              <a:rPr lang="en-US" err="1"/>
              <a:t>en</a:t>
            </a:r>
            <a:r>
              <a:rPr lang="en-US"/>
              <a:t> service.</a:t>
            </a:r>
            <a:endParaRPr lang="en-US">
              <a:cs typeface="Calibri"/>
            </a:endParaRPr>
          </a:p>
          <a:p>
            <a:pPr marL="285750" indent="-285750">
              <a:lnSpc>
                <a:spcPct val="90000"/>
              </a:lnSpc>
              <a:spcBef>
                <a:spcPts val="1000"/>
              </a:spcBef>
              <a:buFont typeface="Arial"/>
              <a:buChar char="•"/>
            </a:pPr>
            <a:r>
              <a:rPr lang="en-US"/>
              <a:t>Il </a:t>
            </a:r>
            <a:r>
              <a:rPr lang="en-US" err="1"/>
              <a:t>existe</a:t>
            </a:r>
            <a:r>
              <a:rPr lang="en-US"/>
              <a:t> </a:t>
            </a:r>
            <a:r>
              <a:rPr lang="en-US" err="1"/>
              <a:t>une</a:t>
            </a:r>
            <a:r>
              <a:rPr lang="en-US"/>
              <a:t> documentation (par </a:t>
            </a:r>
            <a:r>
              <a:rPr lang="en-US" err="1"/>
              <a:t>exemple</a:t>
            </a:r>
            <a:r>
              <a:rPr lang="en-US"/>
              <a:t>, un </a:t>
            </a:r>
            <a:r>
              <a:rPr lang="en-US" err="1"/>
              <a:t>manuel</a:t>
            </a:r>
            <a:r>
              <a:rPr lang="en-US"/>
              <a:t> </a:t>
            </a:r>
            <a:r>
              <a:rPr lang="en-US" err="1"/>
              <a:t>d'utilisation</a:t>
            </a:r>
            <a:r>
              <a:rPr lang="en-US"/>
              <a:t> pour les </a:t>
            </a:r>
            <a:r>
              <a:rPr lang="en-US" err="1"/>
              <a:t>utilisateurs</a:t>
            </a:r>
            <a:r>
              <a:rPr lang="en-US"/>
              <a:t> </a:t>
            </a:r>
            <a:r>
              <a:rPr lang="en-US" err="1"/>
              <a:t>finaux</a:t>
            </a:r>
            <a:r>
              <a:rPr lang="en-US"/>
              <a:t>, des guides </a:t>
            </a:r>
            <a:r>
              <a:rPr lang="en-US" err="1"/>
              <a:t>d'installation</a:t>
            </a:r>
            <a:r>
              <a:rPr lang="en-US"/>
              <a:t> pour les </a:t>
            </a:r>
            <a:r>
              <a:rPr lang="en-US" err="1"/>
              <a:t>responsables</a:t>
            </a:r>
            <a:r>
              <a:rPr lang="en-US"/>
              <a:t> de la mise </a:t>
            </a:r>
            <a:r>
              <a:rPr lang="en-US" err="1"/>
              <a:t>en</a:t>
            </a:r>
            <a:r>
              <a:rPr lang="en-US"/>
              <a:t> </a:t>
            </a:r>
            <a:r>
              <a:rPr lang="en-US" err="1"/>
              <a:t>œuvre</a:t>
            </a:r>
            <a:r>
              <a:rPr lang="en-US"/>
              <a:t>, etc.) </a:t>
            </a:r>
            <a:endParaRPr lang="en-US">
              <a:cs typeface="Calibri"/>
            </a:endParaRPr>
          </a:p>
          <a:p>
            <a:pPr marL="285750" indent="-285750">
              <a:lnSpc>
                <a:spcPct val="90000"/>
              </a:lnSpc>
              <a:spcBef>
                <a:spcPts val="1000"/>
              </a:spcBef>
              <a:buFont typeface="Arial"/>
              <a:buChar char="•"/>
            </a:pPr>
            <a:r>
              <a:rPr lang="en-US"/>
              <a:t>Il </a:t>
            </a:r>
            <a:r>
              <a:rPr lang="en-US" err="1"/>
              <a:t>existe</a:t>
            </a:r>
            <a:r>
              <a:rPr lang="en-US"/>
              <a:t> un plan </a:t>
            </a:r>
            <a:r>
              <a:rPr lang="en-US" err="1"/>
              <a:t>détaillé</a:t>
            </a:r>
            <a:r>
              <a:rPr lang="en-US"/>
              <a:t> de </a:t>
            </a:r>
            <a:r>
              <a:rPr lang="en-US" err="1"/>
              <a:t>sauvegarde</a:t>
            </a:r>
            <a:r>
              <a:rPr lang="en-US"/>
              <a:t> et de reprise après </a:t>
            </a:r>
            <a:r>
              <a:rPr lang="en-US" err="1"/>
              <a:t>sinistre</a:t>
            </a:r>
            <a:r>
              <a:rPr lang="en-US"/>
              <a:t>. </a:t>
            </a:r>
            <a:endParaRPr lang="en-US">
              <a:cs typeface="Calibri"/>
            </a:endParaRPr>
          </a:p>
          <a:p>
            <a:pPr marL="285750" indent="-285750">
              <a:lnSpc>
                <a:spcPct val="90000"/>
              </a:lnSpc>
              <a:spcBef>
                <a:spcPts val="1000"/>
              </a:spcBef>
              <a:buFont typeface="Arial"/>
              <a:buChar char="•"/>
            </a:pPr>
            <a:r>
              <a:rPr lang="en-US"/>
              <a:t>Il </a:t>
            </a:r>
            <a:r>
              <a:rPr lang="en-US" err="1"/>
              <a:t>existe</a:t>
            </a:r>
            <a:r>
              <a:rPr lang="en-US"/>
              <a:t> un plan pour la </a:t>
            </a:r>
            <a:r>
              <a:rPr lang="en-US" err="1"/>
              <a:t>poursuite</a:t>
            </a:r>
            <a:r>
              <a:rPr lang="en-US"/>
              <a:t> du </a:t>
            </a:r>
            <a:r>
              <a:rPr lang="en-US" err="1"/>
              <a:t>soutien</a:t>
            </a:r>
            <a:r>
              <a:rPr lang="en-US"/>
              <a:t> et de la maintenance de la solution après le </a:t>
            </a:r>
            <a:r>
              <a:rPr lang="en-US" err="1"/>
              <a:t>transfert</a:t>
            </a:r>
            <a:r>
              <a:rPr lang="en-US"/>
              <a:t>. </a:t>
            </a:r>
          </a:p>
        </p:txBody>
      </p:sp>
      <p:sp>
        <p:nvSpPr>
          <p:cNvPr id="4" name="Slide Number Placeholder 3"/>
          <p:cNvSpPr>
            <a:spLocks noGrp="1"/>
          </p:cNvSpPr>
          <p:nvPr>
            <p:ph type="sldNum" sz="quarter" idx="5"/>
          </p:nvPr>
        </p:nvSpPr>
        <p:spPr/>
        <p:txBody>
          <a:bodyPr/>
          <a:lstStyle/>
          <a:p>
            <a:fld id="{9849DCBC-DFCA-487B-B72A-B955BEF0A77F}" type="slidenum">
              <a:rPr lang="en-US" smtClean="0"/>
              <a:t>155</a:t>
            </a:fld>
            <a:endParaRPr lang="en-US"/>
          </a:p>
        </p:txBody>
      </p:sp>
    </p:spTree>
    <p:extLst>
      <p:ext uri="{BB962C8B-B14F-4D97-AF65-F5344CB8AC3E}">
        <p14:creationId xmlns:p14="http://schemas.microsoft.com/office/powerpoint/2010/main" val="24836305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167</a:t>
            </a:fld>
            <a:endParaRPr lang="en-US"/>
          </a:p>
        </p:txBody>
      </p:sp>
    </p:spTree>
    <p:extLst>
      <p:ext uri="{BB962C8B-B14F-4D97-AF65-F5344CB8AC3E}">
        <p14:creationId xmlns:p14="http://schemas.microsoft.com/office/powerpoint/2010/main" val="26995702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Arial"/>
              <a:buChar char="•"/>
            </a:pPr>
            <a:r>
              <a:rPr lang="en-US"/>
              <a:t>what do we mean by handover and project close-out </a:t>
            </a:r>
          </a:p>
          <a:p>
            <a:pPr marL="285750" lvl="1" indent="-285750">
              <a:buFont typeface="Arial"/>
              <a:buChar char="•"/>
            </a:pPr>
            <a:r>
              <a:rPr lang="en-US"/>
              <a:t>when does planning for project planning and close out start  (answer: at the very beginning of the project)</a:t>
            </a:r>
            <a:endParaRPr lang="en-US">
              <a:cs typeface="Calibri"/>
            </a:endParaRPr>
          </a:p>
          <a:p>
            <a:pPr marL="285750" lvl="2" indent="-285750">
              <a:buFont typeface="Arial,Sans-Serif"/>
              <a:buChar char="•"/>
            </a:pPr>
            <a:r>
              <a:rPr lang="en-US"/>
              <a:t>what do we mean by project sustainability </a:t>
            </a:r>
            <a:endParaRPr lang="en-US">
              <a:cs typeface="Calibri" panose="020F0502020204030204"/>
            </a:endParaRPr>
          </a:p>
          <a:p>
            <a:pPr marL="285750" lvl="2" indent="-285750">
              <a:buFont typeface="Arial,Sans-Serif"/>
              <a:buChar char="•"/>
            </a:pPr>
            <a:r>
              <a:rPr lang="en-US"/>
              <a:t>how does this relate to the type of project and the project’s definition of success?</a:t>
            </a:r>
            <a:endParaRPr lang="en-US">
              <a:cs typeface="Calibri"/>
            </a:endParaRPr>
          </a:p>
          <a:p>
            <a:pPr marL="285750" lvl="1"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168</a:t>
            </a:fld>
            <a:endParaRPr lang="en-US"/>
          </a:p>
        </p:txBody>
      </p:sp>
    </p:spTree>
    <p:extLst>
      <p:ext uri="{BB962C8B-B14F-4D97-AF65-F5344CB8AC3E}">
        <p14:creationId xmlns:p14="http://schemas.microsoft.com/office/powerpoint/2010/main" val="24281406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Arial"/>
              <a:buChar char="•"/>
            </a:pPr>
            <a:r>
              <a:rPr lang="en-US" err="1"/>
              <a:t>qu'entend</a:t>
            </a:r>
            <a:r>
              <a:rPr lang="en-US"/>
              <a:t>-on par remise et </a:t>
            </a:r>
            <a:r>
              <a:rPr lang="en-US" err="1"/>
              <a:t>clôture</a:t>
            </a:r>
            <a:r>
              <a:rPr lang="en-US"/>
              <a:t> du </a:t>
            </a:r>
            <a:r>
              <a:rPr lang="en-US" err="1"/>
              <a:t>projet</a:t>
            </a:r>
            <a:r>
              <a:rPr lang="en-US"/>
              <a:t> ? </a:t>
            </a:r>
          </a:p>
          <a:p>
            <a:pPr marL="285750" lvl="1" indent="-285750">
              <a:buFont typeface="Arial"/>
              <a:buChar char="•"/>
            </a:pPr>
            <a:r>
              <a:rPr lang="en-US" err="1"/>
              <a:t>quand</a:t>
            </a:r>
            <a:r>
              <a:rPr lang="en-US"/>
              <a:t> commence la planification de la planification et de la </a:t>
            </a:r>
            <a:r>
              <a:rPr lang="en-US" err="1"/>
              <a:t>clôture</a:t>
            </a:r>
            <a:r>
              <a:rPr lang="en-US"/>
              <a:t> du </a:t>
            </a:r>
            <a:r>
              <a:rPr lang="en-US" err="1"/>
              <a:t>projet</a:t>
            </a:r>
            <a:r>
              <a:rPr lang="en-US"/>
              <a:t> (</a:t>
            </a:r>
            <a:r>
              <a:rPr lang="en-US" err="1"/>
              <a:t>réponse</a:t>
            </a:r>
            <a:r>
              <a:rPr lang="en-US"/>
              <a:t> : au tout début du </a:t>
            </a:r>
            <a:r>
              <a:rPr lang="en-US" err="1"/>
              <a:t>projet</a:t>
            </a:r>
            <a:r>
              <a:rPr lang="en-US"/>
              <a:t>)</a:t>
            </a:r>
            <a:endParaRPr lang="en-US">
              <a:cs typeface="Calibri"/>
            </a:endParaRPr>
          </a:p>
          <a:p>
            <a:pPr marL="285750" lvl="2" indent="-285750">
              <a:buFont typeface="Arial,Sans-Serif"/>
              <a:buChar char="•"/>
            </a:pPr>
            <a:r>
              <a:rPr lang="en-US" err="1"/>
              <a:t>qu'entend</a:t>
            </a:r>
            <a:r>
              <a:rPr lang="en-US"/>
              <a:t>-on par </a:t>
            </a:r>
            <a:r>
              <a:rPr lang="en-US" err="1"/>
              <a:t>durabilité</a:t>
            </a:r>
            <a:r>
              <a:rPr lang="en-US"/>
              <a:t> des </a:t>
            </a:r>
            <a:r>
              <a:rPr lang="en-US" err="1"/>
              <a:t>projets</a:t>
            </a:r>
            <a:r>
              <a:rPr lang="en-US"/>
              <a:t> ? </a:t>
            </a:r>
            <a:endParaRPr lang="en-US">
              <a:cs typeface="Calibri" panose="020F0502020204030204"/>
            </a:endParaRPr>
          </a:p>
          <a:p>
            <a:pPr marL="285750" lvl="2" indent="-285750">
              <a:buFont typeface="Arial,Sans-Serif"/>
              <a:buChar char="•"/>
            </a:pPr>
            <a:r>
              <a:rPr lang="en-US" err="1"/>
              <a:t>quel</a:t>
            </a:r>
            <a:r>
              <a:rPr lang="en-US"/>
              <a:t> </a:t>
            </a:r>
            <a:r>
              <a:rPr lang="en-US" err="1"/>
              <a:t>est</a:t>
            </a:r>
            <a:r>
              <a:rPr lang="en-US"/>
              <a:t> le lien avec le type de </a:t>
            </a:r>
            <a:r>
              <a:rPr lang="en-US" err="1"/>
              <a:t>projet</a:t>
            </a:r>
            <a:r>
              <a:rPr lang="en-US"/>
              <a:t> et la </a:t>
            </a:r>
            <a:r>
              <a:rPr lang="en-US" err="1"/>
              <a:t>définition</a:t>
            </a:r>
            <a:r>
              <a:rPr lang="en-US"/>
              <a:t> de la </a:t>
            </a:r>
            <a:r>
              <a:rPr lang="en-US" err="1"/>
              <a:t>réussite</a:t>
            </a:r>
            <a:r>
              <a:rPr lang="en-US"/>
              <a:t> du </a:t>
            </a:r>
            <a:r>
              <a:rPr lang="en-US" err="1"/>
              <a:t>projet</a:t>
            </a:r>
            <a:r>
              <a:rPr lang="en-US"/>
              <a:t> ?</a:t>
            </a:r>
            <a:endParaRPr lang="en-US">
              <a:cs typeface="Calibri"/>
            </a:endParaRPr>
          </a:p>
          <a:p>
            <a:pPr marL="285750" lvl="1"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169</a:t>
            </a:fld>
            <a:endParaRPr lang="en-US"/>
          </a:p>
        </p:txBody>
      </p:sp>
    </p:spTree>
    <p:extLst>
      <p:ext uri="{BB962C8B-B14F-4D97-AF65-F5344CB8AC3E}">
        <p14:creationId xmlns:p14="http://schemas.microsoft.com/office/powerpoint/2010/main" val="24281406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Question </a:t>
            </a:r>
            <a:r>
              <a:rPr lang="en-US" err="1">
                <a:cs typeface="Calibri"/>
              </a:rPr>
              <a:t>posée</a:t>
            </a:r>
            <a:r>
              <a:rPr lang="en-US">
                <a:cs typeface="Calibri"/>
              </a:rPr>
              <a:t> à la salle </a:t>
            </a:r>
            <a:r>
              <a:rPr lang="en-US" err="1">
                <a:cs typeface="Calibri"/>
              </a:rPr>
              <a:t>en</a:t>
            </a:r>
            <a:r>
              <a:rPr lang="en-US">
                <a:cs typeface="Calibri"/>
              </a:rPr>
              <a:t> </a:t>
            </a:r>
            <a:r>
              <a:rPr lang="en-US" err="1">
                <a:cs typeface="Calibri"/>
              </a:rPr>
              <a:t>général</a:t>
            </a:r>
            <a:r>
              <a:rPr lang="en-US">
                <a:cs typeface="Calibri"/>
              </a:rPr>
              <a:t> - se </a:t>
            </a:r>
            <a:r>
              <a:rPr lang="en-US" err="1">
                <a:cs typeface="Calibri"/>
              </a:rPr>
              <a:t>concentrer</a:t>
            </a:r>
            <a:r>
              <a:rPr lang="en-US">
                <a:cs typeface="Calibri"/>
              </a:rPr>
              <a:t> sur </a:t>
            </a:r>
            <a:r>
              <a:rPr lang="en-US" err="1">
                <a:cs typeface="Calibri"/>
              </a:rPr>
              <a:t>l'obtention</a:t>
            </a:r>
            <a:r>
              <a:rPr lang="en-US">
                <a:cs typeface="Calibri"/>
              </a:rPr>
              <a:t> </a:t>
            </a:r>
            <a:r>
              <a:rPr lang="en-US" err="1">
                <a:cs typeface="Calibri"/>
              </a:rPr>
              <a:t>d'idées</a:t>
            </a:r>
            <a:r>
              <a:rPr lang="en-US">
                <a:cs typeface="Calibri"/>
              </a:rPr>
              <a:t>. </a:t>
            </a:r>
            <a:r>
              <a:rPr lang="en-US" err="1">
                <a:cs typeface="Calibri"/>
              </a:rPr>
              <a:t>Réponses</a:t>
            </a:r>
            <a:r>
              <a:rPr lang="en-US">
                <a:cs typeface="Calibri"/>
              </a:rPr>
              <a:t> possibles sur la diapositive </a:t>
            </a:r>
            <a:r>
              <a:rPr lang="en-US" err="1">
                <a:cs typeface="Calibri"/>
              </a:rPr>
              <a:t>suivante</a:t>
            </a:r>
            <a:r>
              <a:rPr lang="en-US">
                <a:cs typeface="Calibri"/>
              </a:rPr>
              <a:t> - </a:t>
            </a:r>
            <a:r>
              <a:rPr lang="en-US" err="1">
                <a:cs typeface="Calibri"/>
              </a:rPr>
              <a:t>liste</a:t>
            </a:r>
            <a:r>
              <a:rPr lang="en-US">
                <a:cs typeface="Calibri"/>
              </a:rPr>
              <a:t> non exhaustive </a:t>
            </a:r>
          </a:p>
        </p:txBody>
      </p:sp>
      <p:sp>
        <p:nvSpPr>
          <p:cNvPr id="4" name="Slide Number Placeholder 3"/>
          <p:cNvSpPr>
            <a:spLocks noGrp="1"/>
          </p:cNvSpPr>
          <p:nvPr>
            <p:ph type="sldNum" sz="quarter" idx="5"/>
          </p:nvPr>
        </p:nvSpPr>
        <p:spPr/>
        <p:txBody>
          <a:bodyPr/>
          <a:lstStyle/>
          <a:p>
            <a:fld id="{9849DCBC-DFCA-487B-B72A-B955BEF0A77F}" type="slidenum">
              <a:rPr lang="en-US" smtClean="0"/>
              <a:t>170</a:t>
            </a:fld>
            <a:endParaRPr lang="en-US"/>
          </a:p>
        </p:txBody>
      </p:sp>
    </p:spTree>
    <p:extLst>
      <p:ext uri="{BB962C8B-B14F-4D97-AF65-F5344CB8AC3E}">
        <p14:creationId xmlns:p14="http://schemas.microsoft.com/office/powerpoint/2010/main" val="3406527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Dites : de quoi parle-t-on lorsque l'on évoque les fonctions essentielles de la gestion de projet ?</a:t>
            </a:r>
          </a:p>
          <a:p>
            <a:endParaRPr lang="en-US">
              <a:cs typeface="Calibri"/>
            </a:endParaRPr>
          </a:p>
          <a:p>
            <a:r>
              <a:rPr lang="en-US">
                <a:cs typeface="Calibri"/>
              </a:rPr>
              <a:t>La gestion du périmètre est le processus de délimitation et de gestion du processus de définition </a:t>
            </a:r>
            <a:r>
              <a:rPr lang="en-US"/>
              <a:t>(définition de la réussite) </a:t>
            </a:r>
            <a:r>
              <a:rPr lang="en-US">
                <a:cs typeface="Calibri"/>
              </a:rPr>
              <a:t>et de redéfinition du périmètre d'un projet. A titre d'exemple : </a:t>
            </a:r>
          </a:p>
        </p:txBody>
      </p:sp>
      <p:sp>
        <p:nvSpPr>
          <p:cNvPr id="4" name="Slide Number Placeholder 3"/>
          <p:cNvSpPr>
            <a:spLocks noGrp="1"/>
          </p:cNvSpPr>
          <p:nvPr>
            <p:ph type="sldNum" sz="quarter" idx="5"/>
          </p:nvPr>
        </p:nvSpPr>
        <p:spPr/>
        <p:txBody>
          <a:bodyPr/>
          <a:lstStyle/>
          <a:p>
            <a:fld id="{9849DCBC-DFCA-487B-B72A-B955BEF0A77F}" type="slidenum">
              <a:rPr lang="en-US" smtClean="0"/>
              <a:t>14</a:t>
            </a:fld>
            <a:endParaRPr lang="en-US"/>
          </a:p>
        </p:txBody>
      </p:sp>
    </p:spTree>
    <p:extLst>
      <p:ext uri="{BB962C8B-B14F-4D97-AF65-F5344CB8AC3E}">
        <p14:creationId xmlns:p14="http://schemas.microsoft.com/office/powerpoint/2010/main" val="24606181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Question posed to the room in general - focus on getting ideas. Possible answers on the following slide – not an exhaustive list </a:t>
            </a:r>
          </a:p>
        </p:txBody>
      </p:sp>
      <p:sp>
        <p:nvSpPr>
          <p:cNvPr id="4" name="Slide Number Placeholder 3"/>
          <p:cNvSpPr>
            <a:spLocks noGrp="1"/>
          </p:cNvSpPr>
          <p:nvPr>
            <p:ph type="sldNum" sz="quarter" idx="5"/>
          </p:nvPr>
        </p:nvSpPr>
        <p:spPr/>
        <p:txBody>
          <a:bodyPr/>
          <a:lstStyle/>
          <a:p>
            <a:fld id="{9849DCBC-DFCA-487B-B72A-B955BEF0A77F}" type="slidenum">
              <a:rPr lang="en-US" smtClean="0"/>
              <a:t>171</a:t>
            </a:fld>
            <a:endParaRPr lang="en-US"/>
          </a:p>
        </p:txBody>
      </p:sp>
    </p:spTree>
    <p:extLst>
      <p:ext uri="{BB962C8B-B14F-4D97-AF65-F5344CB8AC3E}">
        <p14:creationId xmlns:p14="http://schemas.microsoft.com/office/powerpoint/2010/main" val="34065278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Possible answers slide – not an exhaustive list. Compare with those raised in earlier discussion. </a:t>
            </a:r>
          </a:p>
        </p:txBody>
      </p:sp>
      <p:sp>
        <p:nvSpPr>
          <p:cNvPr id="4" name="Slide Number Placeholder 3"/>
          <p:cNvSpPr>
            <a:spLocks noGrp="1"/>
          </p:cNvSpPr>
          <p:nvPr>
            <p:ph type="sldNum" sz="quarter" idx="5"/>
          </p:nvPr>
        </p:nvSpPr>
        <p:spPr/>
        <p:txBody>
          <a:bodyPr/>
          <a:lstStyle/>
          <a:p>
            <a:fld id="{9849DCBC-DFCA-487B-B72A-B955BEF0A77F}" type="slidenum">
              <a:rPr lang="en-US" smtClean="0"/>
              <a:t>172</a:t>
            </a:fld>
            <a:endParaRPr lang="en-US"/>
          </a:p>
        </p:txBody>
      </p:sp>
    </p:spTree>
    <p:extLst>
      <p:ext uri="{BB962C8B-B14F-4D97-AF65-F5344CB8AC3E}">
        <p14:creationId xmlns:p14="http://schemas.microsoft.com/office/powerpoint/2010/main" val="4757687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Char char="•"/>
            </a:pPr>
            <a:endParaRPr lang="en-US"/>
          </a:p>
          <a:p>
            <a:pPr marL="285750" lvl="1" indent="-285750">
              <a:buChar char="•"/>
            </a:pPr>
            <a:r>
              <a:rPr lang="en-US"/>
              <a:t>What is meant by project sustainability and how does this relate to the type of project and the project’s definition of success</a:t>
            </a:r>
          </a:p>
        </p:txBody>
      </p:sp>
      <p:sp>
        <p:nvSpPr>
          <p:cNvPr id="4" name="Slide Number Placeholder 3"/>
          <p:cNvSpPr>
            <a:spLocks noGrp="1"/>
          </p:cNvSpPr>
          <p:nvPr>
            <p:ph type="sldNum" sz="quarter" idx="5"/>
          </p:nvPr>
        </p:nvSpPr>
        <p:spPr/>
        <p:txBody>
          <a:bodyPr/>
          <a:lstStyle/>
          <a:p>
            <a:fld id="{9849DCBC-DFCA-487B-B72A-B955BEF0A77F}" type="slidenum">
              <a:rPr lang="en-US" smtClean="0"/>
              <a:t>173</a:t>
            </a:fld>
            <a:endParaRPr lang="en-US"/>
          </a:p>
        </p:txBody>
      </p:sp>
    </p:spTree>
    <p:extLst>
      <p:ext uri="{BB962C8B-B14F-4D97-AF65-F5344CB8AC3E}">
        <p14:creationId xmlns:p14="http://schemas.microsoft.com/office/powerpoint/2010/main" val="16980557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176</a:t>
            </a:fld>
            <a:endParaRPr lang="en-US"/>
          </a:p>
        </p:txBody>
      </p:sp>
    </p:spTree>
    <p:extLst>
      <p:ext uri="{BB962C8B-B14F-4D97-AF65-F5344CB8AC3E}">
        <p14:creationId xmlns:p14="http://schemas.microsoft.com/office/powerpoint/2010/main" val="793595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184</a:t>
            </a:fld>
            <a:endParaRPr lang="en-US"/>
          </a:p>
        </p:txBody>
      </p:sp>
    </p:spTree>
    <p:extLst>
      <p:ext uri="{BB962C8B-B14F-4D97-AF65-F5344CB8AC3E}">
        <p14:creationId xmlns:p14="http://schemas.microsoft.com/office/powerpoint/2010/main" val="824839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Diapositive de </a:t>
            </a:r>
            <a:r>
              <a:rPr lang="en-US" err="1"/>
              <a:t>réponses</a:t>
            </a:r>
            <a:r>
              <a:rPr lang="en-US"/>
              <a:t> possibles - </a:t>
            </a:r>
            <a:r>
              <a:rPr lang="en-US" err="1"/>
              <a:t>liste</a:t>
            </a:r>
            <a:r>
              <a:rPr lang="en-US"/>
              <a:t> non exhaustive. Comparer avec les questions </a:t>
            </a:r>
            <a:r>
              <a:rPr lang="en-US" err="1"/>
              <a:t>soulevées</a:t>
            </a:r>
            <a:r>
              <a:rPr lang="en-US"/>
              <a:t> </a:t>
            </a:r>
            <a:r>
              <a:rPr lang="en-US" err="1"/>
              <a:t>lors</a:t>
            </a:r>
            <a:r>
              <a:rPr lang="en-US"/>
              <a:t> de la discussion </a:t>
            </a:r>
            <a:r>
              <a:rPr lang="en-US" err="1"/>
              <a:t>précédente</a:t>
            </a:r>
            <a:r>
              <a:rPr lang="en-US"/>
              <a:t>. </a:t>
            </a:r>
          </a:p>
        </p:txBody>
      </p:sp>
      <p:sp>
        <p:nvSpPr>
          <p:cNvPr id="4" name="Slide Number Placeholder 3"/>
          <p:cNvSpPr>
            <a:spLocks noGrp="1"/>
          </p:cNvSpPr>
          <p:nvPr>
            <p:ph type="sldNum" sz="quarter" idx="5"/>
          </p:nvPr>
        </p:nvSpPr>
        <p:spPr/>
        <p:txBody>
          <a:bodyPr/>
          <a:lstStyle/>
          <a:p>
            <a:fld id="{9849DCBC-DFCA-487B-B72A-B955BEF0A77F}" type="slidenum">
              <a:rPr lang="en-US" smtClean="0"/>
              <a:t>185</a:t>
            </a:fld>
            <a:endParaRPr lang="en-US"/>
          </a:p>
        </p:txBody>
      </p:sp>
    </p:spTree>
    <p:extLst>
      <p:ext uri="{BB962C8B-B14F-4D97-AF65-F5344CB8AC3E}">
        <p14:creationId xmlns:p14="http://schemas.microsoft.com/office/powerpoint/2010/main" val="4757687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Char char="•"/>
            </a:pPr>
            <a:endParaRPr lang="en-US"/>
          </a:p>
          <a:p>
            <a:pPr marL="285750" lvl="1" indent="-285750">
              <a:buChar char="•"/>
            </a:pPr>
            <a:r>
              <a:rPr lang="en-US" err="1"/>
              <a:t>Qu'entend</a:t>
            </a:r>
            <a:r>
              <a:rPr lang="en-US"/>
              <a:t>-on par </a:t>
            </a:r>
            <a:r>
              <a:rPr lang="en-US" err="1"/>
              <a:t>durabilité</a:t>
            </a:r>
            <a:r>
              <a:rPr lang="en-US"/>
              <a:t> d'un </a:t>
            </a:r>
            <a:r>
              <a:rPr lang="en-US" err="1"/>
              <a:t>projet</a:t>
            </a:r>
            <a:r>
              <a:rPr lang="en-US"/>
              <a:t> et </a:t>
            </a:r>
            <a:r>
              <a:rPr lang="en-US" err="1"/>
              <a:t>quel</a:t>
            </a:r>
            <a:r>
              <a:rPr lang="en-US"/>
              <a:t> </a:t>
            </a:r>
            <a:r>
              <a:rPr lang="en-US" err="1"/>
              <a:t>est</a:t>
            </a:r>
            <a:r>
              <a:rPr lang="en-US"/>
              <a:t> le lien avec le type de </a:t>
            </a:r>
            <a:r>
              <a:rPr lang="en-US" err="1"/>
              <a:t>projet</a:t>
            </a:r>
            <a:r>
              <a:rPr lang="en-US"/>
              <a:t> et la </a:t>
            </a:r>
            <a:r>
              <a:rPr lang="en-US" err="1"/>
              <a:t>définition</a:t>
            </a:r>
            <a:r>
              <a:rPr lang="en-US"/>
              <a:t> de la </a:t>
            </a:r>
            <a:r>
              <a:rPr lang="en-US" err="1"/>
              <a:t>réussite</a:t>
            </a:r>
            <a:r>
              <a:rPr lang="en-US"/>
              <a:t> du </a:t>
            </a:r>
            <a:r>
              <a:rPr lang="en-US" err="1"/>
              <a:t>projet</a:t>
            </a:r>
            <a:r>
              <a:rPr lang="en-US"/>
              <a:t> ?</a:t>
            </a:r>
          </a:p>
        </p:txBody>
      </p:sp>
      <p:sp>
        <p:nvSpPr>
          <p:cNvPr id="4" name="Slide Number Placeholder 3"/>
          <p:cNvSpPr>
            <a:spLocks noGrp="1"/>
          </p:cNvSpPr>
          <p:nvPr>
            <p:ph type="sldNum" sz="quarter" idx="5"/>
          </p:nvPr>
        </p:nvSpPr>
        <p:spPr/>
        <p:txBody>
          <a:bodyPr/>
          <a:lstStyle/>
          <a:p>
            <a:fld id="{9849DCBC-DFCA-487B-B72A-B955BEF0A77F}" type="slidenum">
              <a:rPr lang="en-US" smtClean="0"/>
              <a:t>186</a:t>
            </a:fld>
            <a:endParaRPr lang="en-US"/>
          </a:p>
        </p:txBody>
      </p:sp>
    </p:spTree>
    <p:extLst>
      <p:ext uri="{BB962C8B-B14F-4D97-AF65-F5344CB8AC3E}">
        <p14:creationId xmlns:p14="http://schemas.microsoft.com/office/powerpoint/2010/main" val="16980557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189</a:t>
            </a:fld>
            <a:endParaRPr lang="en-US"/>
          </a:p>
        </p:txBody>
      </p:sp>
    </p:spTree>
    <p:extLst>
      <p:ext uri="{BB962C8B-B14F-4D97-AF65-F5344CB8AC3E}">
        <p14:creationId xmlns:p14="http://schemas.microsoft.com/office/powerpoint/2010/main" val="793595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194</a:t>
            </a:fld>
            <a:endParaRPr lang="en-US"/>
          </a:p>
        </p:txBody>
      </p:sp>
    </p:spTree>
    <p:extLst>
      <p:ext uri="{BB962C8B-B14F-4D97-AF65-F5344CB8AC3E}">
        <p14:creationId xmlns:p14="http://schemas.microsoft.com/office/powerpoint/2010/main" val="824839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196</a:t>
            </a:fld>
            <a:endParaRPr lang="en-US"/>
          </a:p>
        </p:txBody>
      </p:sp>
    </p:spTree>
    <p:extLst>
      <p:ext uri="{BB962C8B-B14F-4D97-AF65-F5344CB8AC3E}">
        <p14:creationId xmlns:p14="http://schemas.microsoft.com/office/powerpoint/2010/main" val="3427454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Formateurs : veuillez souligner que ce cours n'entre pas dans les détails de la gestion des marchés publics, car il s'agit d'un domaine spécialisé qui varie en fonction du contexte. </a:t>
            </a:r>
          </a:p>
        </p:txBody>
      </p:sp>
      <p:sp>
        <p:nvSpPr>
          <p:cNvPr id="4" name="Slide Number Placeholder 3"/>
          <p:cNvSpPr>
            <a:spLocks noGrp="1"/>
          </p:cNvSpPr>
          <p:nvPr>
            <p:ph type="sldNum" sz="quarter" idx="5"/>
          </p:nvPr>
        </p:nvSpPr>
        <p:spPr/>
        <p:txBody>
          <a:bodyPr/>
          <a:lstStyle/>
          <a:p>
            <a:fld id="{9849DCBC-DFCA-487B-B72A-B955BEF0A77F}" type="slidenum">
              <a:rPr lang="en-US" smtClean="0"/>
              <a:t>16</a:t>
            </a:fld>
            <a:endParaRPr lang="en-US"/>
          </a:p>
        </p:txBody>
      </p:sp>
    </p:spTree>
    <p:extLst>
      <p:ext uri="{BB962C8B-B14F-4D97-AF65-F5344CB8AC3E}">
        <p14:creationId xmlns:p14="http://schemas.microsoft.com/office/powerpoint/2010/main" val="14301587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849DCBC-DFCA-487B-B72A-B955BEF0A77F}" type="slidenum">
              <a:rPr lang="en-US" smtClean="0"/>
              <a:t>197</a:t>
            </a:fld>
            <a:endParaRPr lang="en-US"/>
          </a:p>
        </p:txBody>
      </p:sp>
    </p:spTree>
    <p:extLst>
      <p:ext uri="{BB962C8B-B14F-4D97-AF65-F5344CB8AC3E}">
        <p14:creationId xmlns:p14="http://schemas.microsoft.com/office/powerpoint/2010/main" val="26794969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 participants </a:t>
            </a:r>
            <a:r>
              <a:rPr lang="en-US" err="1"/>
              <a:t>partageront</a:t>
            </a:r>
            <a:r>
              <a:rPr lang="en-US"/>
              <a:t> </a:t>
            </a:r>
            <a:r>
              <a:rPr lang="en-US" err="1"/>
              <a:t>leurs</a:t>
            </a:r>
            <a:r>
              <a:rPr lang="en-US"/>
              <a:t> </a:t>
            </a:r>
            <a:r>
              <a:rPr lang="en-US" err="1"/>
              <a:t>réflexions</a:t>
            </a:r>
            <a:r>
              <a:rPr lang="en-US"/>
              <a:t> sur le </a:t>
            </a:r>
            <a:r>
              <a:rPr lang="en-US" err="1"/>
              <a:t>cours</a:t>
            </a:r>
            <a:r>
              <a:rPr lang="en-US"/>
              <a:t> : </a:t>
            </a:r>
            <a:r>
              <a:rPr lang="en-US" err="1"/>
              <a:t>ce</a:t>
            </a:r>
            <a:r>
              <a:rPr lang="en-US"/>
              <a:t> </a:t>
            </a:r>
            <a:r>
              <a:rPr lang="en-US" err="1"/>
              <a:t>qu'ils</a:t>
            </a:r>
            <a:r>
              <a:rPr lang="en-US"/>
              <a:t> </a:t>
            </a:r>
            <a:r>
              <a:rPr lang="en-US" err="1"/>
              <a:t>ont</a:t>
            </a:r>
            <a:r>
              <a:rPr lang="en-US"/>
              <a:t> </a:t>
            </a:r>
            <a:r>
              <a:rPr lang="en-US" err="1"/>
              <a:t>appris</a:t>
            </a:r>
            <a:r>
              <a:rPr lang="en-US"/>
              <a:t>, </a:t>
            </a:r>
            <a:r>
              <a:rPr lang="en-US" err="1"/>
              <a:t>ce</a:t>
            </a:r>
            <a:r>
              <a:rPr lang="en-US"/>
              <a:t> qui </a:t>
            </a:r>
            <a:r>
              <a:rPr lang="en-US" err="1"/>
              <a:t>était</a:t>
            </a:r>
            <a:r>
              <a:rPr lang="en-US"/>
              <a:t> le plus </a:t>
            </a:r>
            <a:r>
              <a:rPr lang="en-US" err="1"/>
              <a:t>intéressant</a:t>
            </a:r>
            <a:r>
              <a:rPr lang="en-US"/>
              <a:t>, </a:t>
            </a:r>
            <a:r>
              <a:rPr lang="en-US" err="1"/>
              <a:t>ce</a:t>
            </a:r>
            <a:r>
              <a:rPr lang="en-US"/>
              <a:t> </a:t>
            </a:r>
            <a:r>
              <a:rPr lang="en-US" err="1"/>
              <a:t>qu'ils</a:t>
            </a:r>
            <a:r>
              <a:rPr lang="en-US"/>
              <a:t> </a:t>
            </a:r>
            <a:r>
              <a:rPr lang="en-US" err="1"/>
              <a:t>utiliseront</a:t>
            </a:r>
            <a:r>
              <a:rPr lang="en-US"/>
              <a:t> à </a:t>
            </a:r>
            <a:r>
              <a:rPr lang="en-US" err="1"/>
              <a:t>l'avenir</a:t>
            </a:r>
            <a:r>
              <a:rPr lang="en-US"/>
              <a:t>. </a:t>
            </a:r>
          </a:p>
        </p:txBody>
      </p:sp>
      <p:sp>
        <p:nvSpPr>
          <p:cNvPr id="4" name="Slide Number Placeholder 3"/>
          <p:cNvSpPr>
            <a:spLocks noGrp="1"/>
          </p:cNvSpPr>
          <p:nvPr>
            <p:ph type="sldNum" sz="quarter" idx="5"/>
          </p:nvPr>
        </p:nvSpPr>
        <p:spPr/>
        <p:txBody>
          <a:bodyPr/>
          <a:lstStyle/>
          <a:p>
            <a:fld id="{9849DCBC-DFCA-487B-B72A-B955BEF0A77F}" type="slidenum">
              <a:rPr lang="en-US" smtClean="0"/>
              <a:t>198</a:t>
            </a:fld>
            <a:endParaRPr lang="en-US"/>
          </a:p>
        </p:txBody>
      </p:sp>
    </p:spTree>
    <p:extLst>
      <p:ext uri="{BB962C8B-B14F-4D97-AF65-F5344CB8AC3E}">
        <p14:creationId xmlns:p14="http://schemas.microsoft.com/office/powerpoint/2010/main" val="299383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49DCBC-DFCA-487B-B72A-B955BEF0A77F}" type="slidenum">
              <a:rPr lang="en-US" smtClean="0"/>
              <a:t>200</a:t>
            </a:fld>
            <a:endParaRPr lang="en-US"/>
          </a:p>
        </p:txBody>
      </p:sp>
    </p:spTree>
    <p:extLst>
      <p:ext uri="{BB962C8B-B14F-4D97-AF65-F5344CB8AC3E}">
        <p14:creationId xmlns:p14="http://schemas.microsoft.com/office/powerpoint/2010/main" val="12388215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49DCBC-DFCA-487B-B72A-B955BEF0A7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054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314699"/>
            <a:ext cx="9144000" cy="1746477"/>
          </a:xfr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5196794"/>
            <a:ext cx="9144000" cy="538843"/>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6066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Graphics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084496" cy="1561646"/>
          </a:xfrm>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79529"/>
            <a:ext cx="10084496" cy="3670126"/>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941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ex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57344"/>
            <a:ext cx="9971762" cy="1500187"/>
          </a:xfrm>
        </p:spPr>
        <p:txBody>
          <a:bodyPr anchor="b">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0" y="2367420"/>
            <a:ext cx="9978112" cy="3582444"/>
          </a:xfrm>
        </p:spPr>
        <p:txBody>
          <a:bodyPr>
            <a:normAutofit/>
          </a:bodyPr>
          <a:lstStyle>
            <a:lvl1pPr marL="342900" indent="-3429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10067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Graphics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9736" y="365126"/>
            <a:ext cx="9381996" cy="1087894"/>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3"/>
          <p:cNvSpPr>
            <a:spLocks noGrp="1"/>
          </p:cNvSpPr>
          <p:nvPr>
            <p:ph sz="half" idx="2"/>
          </p:nvPr>
        </p:nvSpPr>
        <p:spPr>
          <a:xfrm>
            <a:off x="2279735" y="1825625"/>
            <a:ext cx="9381995" cy="3898770"/>
          </a:xfrm>
        </p:spPr>
        <p:txBody>
          <a:bodyPr>
            <a:normAutofit/>
          </a:bodyPr>
          <a:lstStyle>
            <a:lvl1pPr marL="0" indent="0">
              <a:buNone/>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13771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Graphics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4424" y="668337"/>
            <a:ext cx="6149736" cy="1427641"/>
          </a:xfrm>
        </p:spPr>
        <p:txBody>
          <a:bodyPr/>
          <a:lstStyle>
            <a:lvl1pPr>
              <a:defRPr>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664425" y="2505075"/>
            <a:ext cx="10759312" cy="359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1546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28588"/>
            <a:ext cx="10515600" cy="3063875"/>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2">
            <a:extLst>
              <a:ext uri="{FF2B5EF4-FFF2-40B4-BE49-F238E27FC236}">
                <a16:creationId xmlns:a16="http://schemas.microsoft.com/office/drawing/2014/main" id="{D34BC570-32EE-9BD5-CAAF-1E22347003FF}"/>
              </a:ext>
            </a:extLst>
          </p:cNvPr>
          <p:cNvSpPr>
            <a:spLocks noGrp="1"/>
          </p:cNvSpPr>
          <p:nvPr>
            <p:ph type="body" idx="1"/>
          </p:nvPr>
        </p:nvSpPr>
        <p:spPr>
          <a:xfrm>
            <a:off x="864660" y="4590954"/>
            <a:ext cx="5987077" cy="1183545"/>
          </a:xfrm>
        </p:spPr>
        <p:txBody>
          <a:bodyPr vert="horz" lIns="91440" tIns="45720" rIns="91440" bIns="45720" rtlCol="0" anchor="t">
            <a:normAutofit/>
          </a:bodyPr>
          <a:lstStyle/>
          <a:p>
            <a:endParaRPr lang="en-US" sz="2600" kern="1200">
              <a:solidFill>
                <a:schemeClr val="tx1">
                  <a:lumMod val="95000"/>
                  <a:lumOff val="5000"/>
                </a:schemeClr>
              </a:solidFill>
              <a:latin typeface="+mn-lt"/>
              <a:ea typeface="+mn-ea"/>
              <a:cs typeface="+mn-cs"/>
            </a:endParaRPr>
          </a:p>
        </p:txBody>
      </p:sp>
    </p:spTree>
    <p:extLst>
      <p:ext uri="{BB962C8B-B14F-4D97-AF65-F5344CB8AC3E}">
        <p14:creationId xmlns:p14="http://schemas.microsoft.com/office/powerpoint/2010/main" val="1412091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i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0617A3-8148-D2AC-9FE5-3441CE4EFE48}"/>
              </a:ext>
            </a:extLst>
          </p:cNvPr>
          <p:cNvSpPr>
            <a:spLocks noGrp="1"/>
          </p:cNvSpPr>
          <p:nvPr>
            <p:ph type="title"/>
          </p:nvPr>
        </p:nvSpPr>
        <p:spPr>
          <a:xfrm>
            <a:off x="2756002" y="866072"/>
            <a:ext cx="6679995" cy="2852737"/>
          </a:xfrm>
        </p:spPr>
        <p:txBody>
          <a:bodyPr>
            <a:normAutofit/>
          </a:bodyPr>
          <a:lstStyle>
            <a:lvl1pPr>
              <a:defRPr sz="6000">
                <a:latin typeface="Arial" panose="020B0604020202020204" pitchFamily="34" charset="0"/>
                <a:cs typeface="Arial" panose="020B0604020202020204" pitchFamily="34" charset="0"/>
              </a:defRPr>
            </a:lvl1pPr>
          </a:lstStyle>
          <a:p>
            <a:pPr algn="ctr"/>
            <a:endParaRPr lang="en-US"/>
          </a:p>
        </p:txBody>
      </p:sp>
      <p:sp>
        <p:nvSpPr>
          <p:cNvPr id="6" name="Text Placeholder 2">
            <a:extLst>
              <a:ext uri="{FF2B5EF4-FFF2-40B4-BE49-F238E27FC236}">
                <a16:creationId xmlns:a16="http://schemas.microsoft.com/office/drawing/2014/main" id="{374B038B-B1D8-1FC4-365E-8695D9DFA604}"/>
              </a:ext>
            </a:extLst>
          </p:cNvPr>
          <p:cNvSpPr>
            <a:spLocks noGrp="1"/>
          </p:cNvSpPr>
          <p:nvPr>
            <p:ph type="body" idx="1"/>
          </p:nvPr>
        </p:nvSpPr>
        <p:spPr>
          <a:xfrm>
            <a:off x="2756002" y="3846006"/>
            <a:ext cx="6679995" cy="1500187"/>
          </a:xfrm>
        </p:spPr>
        <p:txBody>
          <a:bodyPr>
            <a:normAutofit/>
          </a:bodyPr>
          <a:lstStyle>
            <a:lvl1pPr marL="0" indent="0">
              <a:buNone/>
              <a:defRPr sz="2400">
                <a:latin typeface="Arial" panose="020B0604020202020204" pitchFamily="34" charset="0"/>
                <a:cs typeface="Arial" panose="020B0604020202020204" pitchFamily="34" charset="0"/>
              </a:defRPr>
            </a:lvl1pPr>
          </a:lstStyle>
          <a:p>
            <a:pPr algn="ctr"/>
            <a:endParaRPr lang="en-US"/>
          </a:p>
        </p:txBody>
      </p:sp>
    </p:spTree>
    <p:extLst>
      <p:ext uri="{BB962C8B-B14F-4D97-AF65-F5344CB8AC3E}">
        <p14:creationId xmlns:p14="http://schemas.microsoft.com/office/powerpoint/2010/main" val="2531055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838200" y="1926771"/>
            <a:ext cx="10515600" cy="4250192"/>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D3C61-168B-4C86-BC48-90227B76FE5F}" type="datetimeFigureOut">
              <a:rPr lang="en-US" smtClean="0"/>
              <a:t>9/24/2025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AB0F6-6FAC-4E76-8141-234B2643931E}" type="slidenum">
              <a:rPr lang="en-US" smtClean="0"/>
              <a:t>‹#›</a:t>
            </a:fld>
            <a:endParaRPr lang="en-US"/>
          </a:p>
        </p:txBody>
      </p:sp>
    </p:spTree>
    <p:extLst>
      <p:ext uri="{BB962C8B-B14F-4D97-AF65-F5344CB8AC3E}">
        <p14:creationId xmlns:p14="http://schemas.microsoft.com/office/powerpoint/2010/main" val="40234984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 id="2147483673" r:id="rId4"/>
    <p:sldLayoutId id="2147483674" r:id="rId5"/>
    <p:sldLayoutId id="2147483675" r:id="rId6"/>
    <p:sldLayoutId id="2147483676" r:id="rId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theoryofchange.org/what-is-theory-of-change/how-does-theory-of-change-work/example/backwards-mapping/"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https://www.theoryofchange.org/what-is-theory-of-change/how-does-theory-of-change-work/"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theoryofchange.org/library/toc-examples/"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0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5.jpeg"/><Relationship Id="rId7" Type="http://schemas.openxmlformats.org/officeDocument/2006/relationships/diagramLayout" Target="../diagrams/layout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56.jpeg"/><Relationship Id="rId10" Type="http://schemas.microsoft.com/office/2007/relationships/diagramDrawing" Target="../diagrams/drawing2.xml"/><Relationship Id="rId4" Type="http://schemas.openxmlformats.org/officeDocument/2006/relationships/image" Target="../media/image55.png"/><Relationship Id="rId9" Type="http://schemas.openxmlformats.org/officeDocument/2006/relationships/diagramColors" Target="../diagrams/colors2.xml"/></Relationships>
</file>

<file path=ppt/slides/_rels/slide10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media.path.org/documents/03_-_HIS_PM_Toolkit_Design_and_Develop_June2024_fr.docx"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18/10/relationships/comments" Target="../comments/modernComment_243_72B6CFCA.xm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media.path.org/documents/HIS_PM_Toolkit_Tool_Pack_June2024_2_fr.xlsx" TargetMode="External"/><Relationship Id="rId4" Type="http://schemas.openxmlformats.org/officeDocument/2006/relationships/image" Target="../media/image67.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media.path.org/documents/HIS_PM_Toolkit_Tool_Pack_June2024_2_fr.xlsx"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3.jpeg"/><Relationship Id="rId7" Type="http://schemas.openxmlformats.org/officeDocument/2006/relationships/diagramColors" Target="../diagrams/colors4.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3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5.png"/><Relationship Id="rId7" Type="http://schemas.openxmlformats.org/officeDocument/2006/relationships/diagramQuickStyle" Target="../diagrams/quickStyle5.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6.jpeg"/><Relationship Id="rId9" Type="http://schemas.microsoft.com/office/2007/relationships/diagramDrawing" Target="../diagrams/drawing5.xml"/></Relationships>
</file>

<file path=ppt/slides/_rels/slide132.xml.rels><?xml version="1.0" encoding="UTF-8" standalone="yes"?>
<Relationships xmlns="http://schemas.openxmlformats.org/package/2006/relationships"><Relationship Id="rId3" Type="http://schemas.openxmlformats.org/officeDocument/2006/relationships/hyperlink" Target="https://media.path.org/documents/04_-__HIS_PM_Toolkit_Test_and_Implement_Template_June2024_fr.docx"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media.path.org/documents/CDC-TAP_TEST_CASE_TEMPLATE_fr_x1ZbelR.docx"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hyperlink" Target="https://www.cdc.gov/grants/dictionary/index.html#closeout" TargetMode="Externa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19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56.jpeg"/><Relationship Id="rId4" Type="http://schemas.openxmlformats.org/officeDocument/2006/relationships/image" Target="../media/image55.png"/></Relationships>
</file>

<file path=ppt/slides/_rels/slide20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7.jpeg"/><Relationship Id="rId7" Type="http://schemas.openxmlformats.org/officeDocument/2006/relationships/image" Target="../media/image79.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image" Target="../media/image3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media.path.org/documents/01_-_HIS_PM_Toolkit_Prepare_June2024_fr.docx"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media.path.org/documents/02_-_HIS_PM_Toolkit_Project_Plan_June2024_fr.docx"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1E9_EC0D4DC.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media.path.org/documents/02_-_HIS_PM_Toolkit_Project_Plan_June2024_fr.docx"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media.path.org/documents/HIS_PM_Toolkit_Tool_Pack_June2024_2_fr.xlsx"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hyperlink" Target="https://media.path.org/documents/HIS_PM_Toolkit_Tool_Pack_June2024_2_fr.xlsx"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view.officeapps.live.com/op/view.aspx?src=https%3A%2F%2Fwww.cdcfoundation.org%2Farts-vaccine-confidence-RFP-budget-template%3Finline&amp;wdOrigin=BROWSELINK"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media.path.org/documents/HIS_PM_Toolkit_Tool_Pack_June2024_2_fr.xlsx"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media.path.org/documents/HIS_PM_Toolkit_Tool_Pack_June2024_2_fr.xlsx"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92.xml.rels><?xml version="1.0" encoding="UTF-8" standalone="yes"?>
<Relationships xmlns="http://schemas.openxmlformats.org/package/2006/relationships"><Relationship Id="rId3" Type="http://schemas.openxmlformats.org/officeDocument/2006/relationships/hyperlink" Target="https://iris.who.int/bitstream/handle/10665/252183/9789241511766-eng.pdf;sequence=1"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thetoolkit.me/approaches-tools/key-tools/the-logical-framework/"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templatet.com/logic-model-template/"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96E619-9DD1-6B2E-3051-A2A397FDF80E}"/>
              </a:ext>
            </a:extLst>
          </p:cNvPr>
          <p:cNvSpPr txBox="1"/>
          <p:nvPr/>
        </p:nvSpPr>
        <p:spPr>
          <a:xfrm>
            <a:off x="993700" y="3001260"/>
            <a:ext cx="911431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400" b="1">
                <a:latin typeface="Arial"/>
                <a:cs typeface="Arial"/>
              </a:rPr>
              <a:t>Formation à la gestion de projet</a:t>
            </a:r>
            <a:endParaRPr lang="fr-FR" sz="2000" b="1">
              <a:cs typeface="Calibri"/>
            </a:endParaRPr>
          </a:p>
        </p:txBody>
      </p:sp>
      <p:sp>
        <p:nvSpPr>
          <p:cNvPr id="3" name="TextBox 2">
            <a:extLst>
              <a:ext uri="{FF2B5EF4-FFF2-40B4-BE49-F238E27FC236}">
                <a16:creationId xmlns:a16="http://schemas.microsoft.com/office/drawing/2014/main" id="{BE39C81D-B8E1-364E-E8B5-8FFFF91A2074}"/>
              </a:ext>
            </a:extLst>
          </p:cNvPr>
          <p:cNvSpPr txBox="1"/>
          <p:nvPr/>
        </p:nvSpPr>
        <p:spPr>
          <a:xfrm>
            <a:off x="1195078" y="4736460"/>
            <a:ext cx="35633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Juillet 2024, Kinshasa</a:t>
            </a:r>
            <a:endParaRPr lang="en-US"/>
          </a:p>
        </p:txBody>
      </p:sp>
    </p:spTree>
    <p:extLst>
      <p:ext uri="{BB962C8B-B14F-4D97-AF65-F5344CB8AC3E}">
        <p14:creationId xmlns:p14="http://schemas.microsoft.com/office/powerpoint/2010/main" val="3617780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838200" y="365125"/>
            <a:ext cx="10084496" cy="4290669"/>
          </a:xfrm>
        </p:spPr>
        <p:txBody>
          <a:bodyPr/>
          <a:lstStyle/>
          <a:p>
            <a:r>
              <a:rPr lang="en-US">
                <a:latin typeface="Arial"/>
                <a:cs typeface="Arial"/>
              </a:rPr>
              <a:t>Une bonne gestion de </a:t>
            </a:r>
            <a:r>
              <a:rPr lang="en-US" err="1">
                <a:latin typeface="Arial"/>
                <a:cs typeface="Arial"/>
              </a:rPr>
              <a:t>projet</a:t>
            </a:r>
            <a:r>
              <a:rPr lang="en-US">
                <a:latin typeface="Arial"/>
                <a:cs typeface="Arial"/>
              </a:rPr>
              <a:t>, </a:t>
            </a:r>
            <a:r>
              <a:rPr lang="en-US" err="1">
                <a:latin typeface="Arial"/>
                <a:cs typeface="Arial"/>
              </a:rPr>
              <a:t>pourquoi</a:t>
            </a:r>
            <a:r>
              <a:rPr lang="en-US">
                <a:latin typeface="Arial"/>
                <a:cs typeface="Arial"/>
              </a:rPr>
              <a:t> </a:t>
            </a:r>
            <a:r>
              <a:rPr lang="en-US" err="1">
                <a:latin typeface="Arial"/>
                <a:cs typeface="Arial"/>
              </a:rPr>
              <a:t>est-elle</a:t>
            </a:r>
            <a:r>
              <a:rPr lang="en-US">
                <a:latin typeface="Arial"/>
                <a:cs typeface="Arial"/>
              </a:rPr>
              <a:t> </a:t>
            </a:r>
            <a:r>
              <a:rPr lang="en-US" err="1">
                <a:latin typeface="Arial"/>
                <a:cs typeface="Arial"/>
              </a:rPr>
              <a:t>importante</a:t>
            </a:r>
            <a:r>
              <a:rPr lang="en-US">
                <a:latin typeface="Arial"/>
                <a:cs typeface="Arial"/>
              </a:rPr>
              <a:t> ?</a:t>
            </a:r>
            <a:endParaRPr lang="en-US"/>
          </a:p>
        </p:txBody>
      </p:sp>
    </p:spTree>
    <p:extLst>
      <p:ext uri="{BB962C8B-B14F-4D97-AF65-F5344CB8AC3E}">
        <p14:creationId xmlns:p14="http://schemas.microsoft.com/office/powerpoint/2010/main" val="17568056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C6C87-91AE-9600-BA9F-34D6D7640E99}"/>
              </a:ext>
            </a:extLst>
          </p:cNvPr>
          <p:cNvSpPr>
            <a:spLocks noGrp="1"/>
          </p:cNvSpPr>
          <p:nvPr>
            <p:ph type="title"/>
          </p:nvPr>
        </p:nvSpPr>
        <p:spPr>
          <a:xfrm>
            <a:off x="838200" y="365125"/>
            <a:ext cx="10084496" cy="1119195"/>
          </a:xfrm>
        </p:spPr>
        <p:txBody>
          <a:bodyPr/>
          <a:lstStyle/>
          <a:p>
            <a:r>
              <a:rPr lang="en-US">
                <a:latin typeface="Arial"/>
                <a:cs typeface="Arial"/>
              </a:rPr>
              <a:t>Théorie du changement</a:t>
            </a:r>
            <a:endParaRPr lang="en-US"/>
          </a:p>
        </p:txBody>
      </p:sp>
      <p:sp>
        <p:nvSpPr>
          <p:cNvPr id="3" name="Content Placeholder 2">
            <a:extLst>
              <a:ext uri="{FF2B5EF4-FFF2-40B4-BE49-F238E27FC236}">
                <a16:creationId xmlns:a16="http://schemas.microsoft.com/office/drawing/2014/main" id="{43F7AB38-3970-E053-3AA3-EB8656839469}"/>
              </a:ext>
            </a:extLst>
          </p:cNvPr>
          <p:cNvSpPr>
            <a:spLocks noGrp="1"/>
          </p:cNvSpPr>
          <p:nvPr>
            <p:ph idx="1"/>
          </p:nvPr>
        </p:nvSpPr>
        <p:spPr>
          <a:xfrm>
            <a:off x="137432" y="1475145"/>
            <a:ext cx="5721508" cy="4431375"/>
          </a:xfrm>
        </p:spPr>
        <p:txBody>
          <a:bodyPr vert="horz" lIns="91440" tIns="45720" rIns="91440" bIns="45720" rtlCol="0" anchor="t">
            <a:noAutofit/>
          </a:bodyPr>
          <a:lstStyle/>
          <a:p>
            <a:r>
              <a:rPr lang="en-US">
                <a:latin typeface="Arial"/>
                <a:cs typeface="Arial"/>
              </a:rPr>
              <a:t>Une description complète et une illustration de comment et pourquoi un changement souhaité est censé se produire dans un contexte particulier. </a:t>
            </a:r>
          </a:p>
          <a:p>
            <a:r>
              <a:rPr lang="en-US">
                <a:latin typeface="Arial"/>
                <a:cs typeface="Arial"/>
              </a:rPr>
              <a:t>Elle se concentre en particulier sur la cartographie ou le "remplissage" de ce qui a été décrit comme le "milieu manquant" entre ce que fait un programme ou une initiative de changement (ses activités ou ses interventions) et la manière dont ces activités conduisent à la réalisation des objectifs souhaités.</a:t>
            </a:r>
          </a:p>
          <a:p>
            <a:r>
              <a:rPr lang="en-US">
                <a:latin typeface="Arial"/>
                <a:cs typeface="Arial"/>
              </a:rPr>
              <a:t>Les documents relatifs aux théories du changement propres à un projet peuvent être très différents les uns des autres.  </a:t>
            </a:r>
          </a:p>
          <a:p>
            <a:endParaRPr lang="en-US" sz="1100">
              <a:solidFill>
                <a:srgbClr val="666666"/>
              </a:solidFill>
              <a:latin typeface="Arial"/>
              <a:cs typeface="Arial"/>
            </a:endParaRPr>
          </a:p>
        </p:txBody>
      </p:sp>
      <p:sp>
        <p:nvSpPr>
          <p:cNvPr id="5" name="TextBox 4">
            <a:extLst>
              <a:ext uri="{FF2B5EF4-FFF2-40B4-BE49-F238E27FC236}">
                <a16:creationId xmlns:a16="http://schemas.microsoft.com/office/drawing/2014/main" id="{E64AFDB5-EFE6-C520-4F07-2B2DEA5C5D8B}"/>
              </a:ext>
            </a:extLst>
          </p:cNvPr>
          <p:cNvSpPr txBox="1"/>
          <p:nvPr/>
        </p:nvSpPr>
        <p:spPr>
          <a:xfrm>
            <a:off x="4970294" y="5418376"/>
            <a:ext cx="71045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ea typeface="+mn-lt"/>
                <a:cs typeface="+mn-lt"/>
              </a:rPr>
              <a:t>Centre pour la Théorie du Changement </a:t>
            </a:r>
            <a:r>
              <a:rPr lang="en-US" sz="1200">
                <a:ea typeface="+mn-lt"/>
                <a:cs typeface="+mn-lt"/>
                <a:hlinkClick r:id="rId2"/>
              </a:rPr>
              <a:t>Cartographie à l'envers et connexion des résultats - Communauté de la Théorie du Changement</a:t>
            </a:r>
          </a:p>
        </p:txBody>
      </p:sp>
      <p:pic>
        <p:nvPicPr>
          <p:cNvPr id="6" name="Picture 5" descr="A diagram of a person&amp;#39;s life&#10;&#10;Description automatically generated">
            <a:extLst>
              <a:ext uri="{FF2B5EF4-FFF2-40B4-BE49-F238E27FC236}">
                <a16:creationId xmlns:a16="http://schemas.microsoft.com/office/drawing/2014/main" id="{E2E11373-A792-F3AF-DD61-1B2A9BA25A53}"/>
              </a:ext>
            </a:extLst>
          </p:cNvPr>
          <p:cNvPicPr>
            <a:picLocks noChangeAspect="1"/>
          </p:cNvPicPr>
          <p:nvPr/>
        </p:nvPicPr>
        <p:blipFill>
          <a:blip r:embed="rId3"/>
          <a:stretch>
            <a:fillRect/>
          </a:stretch>
        </p:blipFill>
        <p:spPr>
          <a:xfrm>
            <a:off x="6098041" y="1528763"/>
            <a:ext cx="6010275" cy="3800475"/>
          </a:xfrm>
          <a:prstGeom prst="rect">
            <a:avLst/>
          </a:prstGeom>
        </p:spPr>
      </p:pic>
    </p:spTree>
    <p:extLst>
      <p:ext uri="{BB962C8B-B14F-4D97-AF65-F5344CB8AC3E}">
        <p14:creationId xmlns:p14="http://schemas.microsoft.com/office/powerpoint/2010/main" val="42899678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4798-1077-6137-680F-4850A2A1F3B9}"/>
              </a:ext>
            </a:extLst>
          </p:cNvPr>
          <p:cNvSpPr>
            <a:spLocks noGrp="1"/>
          </p:cNvSpPr>
          <p:nvPr>
            <p:ph type="title"/>
          </p:nvPr>
        </p:nvSpPr>
        <p:spPr/>
        <p:txBody>
          <a:bodyPr/>
          <a:lstStyle/>
          <a:p>
            <a:r>
              <a:rPr lang="en-US">
                <a:latin typeface="Arial"/>
                <a:cs typeface="Arial"/>
              </a:rPr>
              <a:t>Théorie du changement </a:t>
            </a:r>
            <a:endParaRPr lang="en-US"/>
          </a:p>
        </p:txBody>
      </p:sp>
      <p:sp>
        <p:nvSpPr>
          <p:cNvPr id="3" name="Content Placeholder 2">
            <a:extLst>
              <a:ext uri="{FF2B5EF4-FFF2-40B4-BE49-F238E27FC236}">
                <a16:creationId xmlns:a16="http://schemas.microsoft.com/office/drawing/2014/main" id="{A6FF9A5F-3C5A-E174-4ABE-FED352AEFC92}"/>
              </a:ext>
            </a:extLst>
          </p:cNvPr>
          <p:cNvSpPr>
            <a:spLocks noGrp="1"/>
          </p:cNvSpPr>
          <p:nvPr>
            <p:ph idx="1"/>
          </p:nvPr>
        </p:nvSpPr>
        <p:spPr>
          <a:xfrm>
            <a:off x="838200" y="1922576"/>
            <a:ext cx="10243099" cy="4068846"/>
          </a:xfrm>
        </p:spPr>
        <p:txBody>
          <a:bodyPr vert="horz" lIns="91440" tIns="45720" rIns="91440" bIns="45720" rtlCol="0" anchor="t">
            <a:normAutofit/>
          </a:bodyPr>
          <a:lstStyle/>
          <a:p>
            <a:pPr marL="0" indent="0">
              <a:buNone/>
            </a:pPr>
            <a:r>
              <a:rPr lang="en-US">
                <a:latin typeface="Arial"/>
                <a:cs typeface="Arial"/>
              </a:rPr>
              <a:t>Le processus de la théorie du changement (TOC) présente votre initiative en six étapes :</a:t>
            </a:r>
          </a:p>
          <a:p>
            <a:pPr marL="342900" indent="-342900">
              <a:buAutoNum type="arabicPeriod"/>
            </a:pPr>
            <a:r>
              <a:rPr lang="en-US">
                <a:latin typeface="Arial"/>
                <a:cs typeface="Arial"/>
              </a:rPr>
              <a:t>Identifier les objectifs à long terme</a:t>
            </a:r>
          </a:p>
          <a:p>
            <a:pPr marL="342900" indent="-342900">
              <a:buAutoNum type="arabicPeriod"/>
            </a:pPr>
            <a:r>
              <a:rPr lang="en-US">
                <a:latin typeface="Arial"/>
                <a:cs typeface="Arial"/>
              </a:rPr>
              <a:t>Revenir en arrière et relier les conditions préalables ou les exigences nécessaires pour atteindre cet objectif et expliquer pourquoi ces conditions préalables sont nécessaires et suffisantes.</a:t>
            </a:r>
          </a:p>
          <a:p>
            <a:pPr marL="342900" indent="-342900">
              <a:buAutoNum type="arabicPeriod"/>
            </a:pPr>
            <a:r>
              <a:rPr lang="en-US">
                <a:latin typeface="Arial"/>
                <a:cs typeface="Arial"/>
              </a:rPr>
              <a:t>Identifier vos hypothèses de base sur le contexte.</a:t>
            </a:r>
          </a:p>
          <a:p>
            <a:pPr marL="342900" indent="-342900">
              <a:buAutoNum type="arabicPeriod"/>
            </a:pPr>
            <a:r>
              <a:rPr lang="en-US">
                <a:latin typeface="Arial"/>
                <a:cs typeface="Arial"/>
              </a:rPr>
              <a:t>Identifier les interventions que votre initiative permettra de réaliser pour créer le changement souhaité.</a:t>
            </a:r>
          </a:p>
          <a:p>
            <a:pPr marL="342900" indent="-342900">
              <a:buAutoNum type="arabicPeriod"/>
            </a:pPr>
            <a:r>
              <a:rPr lang="en-US">
                <a:latin typeface="Arial"/>
                <a:cs typeface="Arial"/>
              </a:rPr>
              <a:t>Développer des indicateurs pour mesurer vos résultats afin d'évaluer la performance de votre initiative.</a:t>
            </a:r>
          </a:p>
          <a:p>
            <a:pPr marL="342900" indent="-342900">
              <a:buAutoNum type="arabicPeriod"/>
            </a:pPr>
            <a:r>
              <a:rPr lang="en-US">
                <a:latin typeface="Arial"/>
                <a:cs typeface="Arial"/>
              </a:rPr>
              <a:t>Rédiger un récit pour expliquer la logique de votre initiative.</a:t>
            </a:r>
          </a:p>
          <a:p>
            <a:endParaRPr lang="en-US"/>
          </a:p>
        </p:txBody>
      </p:sp>
      <p:sp>
        <p:nvSpPr>
          <p:cNvPr id="5" name="TextBox 4">
            <a:extLst>
              <a:ext uri="{FF2B5EF4-FFF2-40B4-BE49-F238E27FC236}">
                <a16:creationId xmlns:a16="http://schemas.microsoft.com/office/drawing/2014/main" id="{70D35D00-036E-084E-94B1-CE9B30336E96}"/>
              </a:ext>
            </a:extLst>
          </p:cNvPr>
          <p:cNvSpPr txBox="1"/>
          <p:nvPr/>
        </p:nvSpPr>
        <p:spPr>
          <a:xfrm>
            <a:off x="7460401" y="5826385"/>
            <a:ext cx="43420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Centre pour la théorie du changement </a:t>
            </a:r>
          </a:p>
          <a:p>
            <a:r>
              <a:rPr lang="en-US" sz="1200">
                <a:ea typeface="+mn-lt"/>
                <a:cs typeface="+mn-lt"/>
                <a:hlinkClick r:id="rId2"/>
              </a:rPr>
              <a:t>Comment fonctionne la théorie du changement ? - Communauté de la théorie du changement</a:t>
            </a:r>
            <a:endParaRPr lang="en-US" sz="1200"/>
          </a:p>
        </p:txBody>
      </p:sp>
    </p:spTree>
    <p:extLst>
      <p:ext uri="{BB962C8B-B14F-4D97-AF65-F5344CB8AC3E}">
        <p14:creationId xmlns:p14="http://schemas.microsoft.com/office/powerpoint/2010/main" val="32747178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D47AD09-8386-A57F-04DE-365B0A9251E3}"/>
              </a:ext>
            </a:extLst>
          </p:cNvPr>
          <p:cNvSpPr txBox="1"/>
          <p:nvPr/>
        </p:nvSpPr>
        <p:spPr>
          <a:xfrm>
            <a:off x="8287715" y="5770801"/>
            <a:ext cx="36755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ea typeface="+mn-lt"/>
                <a:cs typeface="+mn-lt"/>
              </a:rPr>
              <a:t>Centre pour la théorie du changement</a:t>
            </a:r>
          </a:p>
          <a:p>
            <a:r>
              <a:rPr lang="en-US" sz="1200">
                <a:latin typeface="Arial"/>
                <a:ea typeface="+mn-lt"/>
                <a:cs typeface="+mn-lt"/>
                <a:hlinkClick r:id="rId2"/>
              </a:rPr>
              <a:t>Exemples de Toc - Communauté de la théorie du changement</a:t>
            </a:r>
            <a:endParaRPr lang="en-US" sz="1200">
              <a:latin typeface="Arial"/>
              <a:cs typeface="Arial"/>
            </a:endParaRPr>
          </a:p>
        </p:txBody>
      </p:sp>
      <p:pic>
        <p:nvPicPr>
          <p:cNvPr id="5" name="Content Placeholder 4" descr="A poster with text and images of people&#10;&#10;Description automatically generated">
            <a:extLst>
              <a:ext uri="{FF2B5EF4-FFF2-40B4-BE49-F238E27FC236}">
                <a16:creationId xmlns:a16="http://schemas.microsoft.com/office/drawing/2014/main" id="{65BF420F-8A9E-5EB5-45FF-F5A26989509D}"/>
              </a:ext>
            </a:extLst>
          </p:cNvPr>
          <p:cNvPicPr>
            <a:picLocks noGrp="1" noChangeAspect="1"/>
          </p:cNvPicPr>
          <p:nvPr>
            <p:ph idx="1"/>
          </p:nvPr>
        </p:nvPicPr>
        <p:blipFill>
          <a:blip r:embed="rId3"/>
          <a:stretch>
            <a:fillRect/>
          </a:stretch>
        </p:blipFill>
        <p:spPr>
          <a:xfrm>
            <a:off x="3159972" y="128392"/>
            <a:ext cx="4488453" cy="6267450"/>
          </a:xfrm>
        </p:spPr>
      </p:pic>
    </p:spTree>
    <p:extLst>
      <p:ext uri="{BB962C8B-B14F-4D97-AF65-F5344CB8AC3E}">
        <p14:creationId xmlns:p14="http://schemas.microsoft.com/office/powerpoint/2010/main" val="14634136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19686-11D0-C9DD-51BC-3ABFB2C1372C}"/>
              </a:ext>
            </a:extLst>
          </p:cNvPr>
          <p:cNvSpPr>
            <a:spLocks noGrp="1"/>
          </p:cNvSpPr>
          <p:nvPr>
            <p:ph type="title"/>
          </p:nvPr>
        </p:nvSpPr>
        <p:spPr>
          <a:xfrm>
            <a:off x="0" y="3175"/>
            <a:ext cx="10084496" cy="1561646"/>
          </a:xfrm>
        </p:spPr>
        <p:txBody>
          <a:bodyPr/>
          <a:lstStyle/>
          <a:p>
            <a:r>
              <a:rPr lang="en-US" err="1">
                <a:latin typeface="Arial"/>
                <a:cs typeface="Arial"/>
              </a:rPr>
              <a:t>Indicateurs</a:t>
            </a:r>
            <a:r>
              <a:rPr lang="en-US">
                <a:latin typeface="Arial"/>
                <a:cs typeface="Arial"/>
              </a:rPr>
              <a:t> SMART</a:t>
            </a:r>
            <a:endParaRPr lang="en-US"/>
          </a:p>
        </p:txBody>
      </p:sp>
      <p:sp>
        <p:nvSpPr>
          <p:cNvPr id="3" name="Content Placeholder 2">
            <a:extLst>
              <a:ext uri="{FF2B5EF4-FFF2-40B4-BE49-F238E27FC236}">
                <a16:creationId xmlns:a16="http://schemas.microsoft.com/office/drawing/2014/main" id="{334209FF-12E2-E1FF-9104-A34042EB59B1}"/>
              </a:ext>
            </a:extLst>
          </p:cNvPr>
          <p:cNvSpPr>
            <a:spLocks noGrp="1"/>
          </p:cNvSpPr>
          <p:nvPr>
            <p:ph idx="1"/>
          </p:nvPr>
        </p:nvSpPr>
        <p:spPr>
          <a:xfrm>
            <a:off x="238125" y="1335887"/>
            <a:ext cx="11084621" cy="4746917"/>
          </a:xfrm>
        </p:spPr>
        <p:txBody>
          <a:bodyPr vert="horz" lIns="91440" tIns="45720" rIns="91440" bIns="45720" rtlCol="0" anchor="t">
            <a:noAutofit/>
          </a:bodyPr>
          <a:lstStyle/>
          <a:p>
            <a:pPr marL="285750" indent="-285750"/>
            <a:r>
              <a:rPr lang="en-US" sz="1900">
                <a:latin typeface="Arial"/>
                <a:cs typeface="Arial"/>
              </a:rPr>
              <a:t>Un </a:t>
            </a:r>
            <a:r>
              <a:rPr lang="en-US" sz="1900" err="1">
                <a:latin typeface="Arial"/>
                <a:cs typeface="Arial"/>
              </a:rPr>
              <a:t>indicateur</a:t>
            </a:r>
            <a:r>
              <a:rPr lang="en-US" sz="1900">
                <a:latin typeface="Arial"/>
                <a:cs typeface="Arial"/>
              </a:rPr>
              <a:t> </a:t>
            </a:r>
            <a:r>
              <a:rPr lang="en-US" sz="1900" err="1">
                <a:latin typeface="Arial"/>
                <a:cs typeface="Arial"/>
              </a:rPr>
              <a:t>est</a:t>
            </a:r>
            <a:r>
              <a:rPr lang="en-US" sz="1900">
                <a:latin typeface="Arial"/>
                <a:cs typeface="Arial"/>
              </a:rPr>
              <a:t> </a:t>
            </a:r>
            <a:r>
              <a:rPr lang="en-US" sz="1900" err="1">
                <a:latin typeface="Arial"/>
                <a:ea typeface="Roboto"/>
                <a:cs typeface="Roboto"/>
              </a:rPr>
              <a:t>une</a:t>
            </a:r>
            <a:r>
              <a:rPr lang="en-US" sz="1900">
                <a:latin typeface="Arial"/>
                <a:ea typeface="Roboto"/>
                <a:cs typeface="Roboto"/>
              </a:rPr>
              <a:t> chose qui </a:t>
            </a:r>
            <a:r>
              <a:rPr lang="en-US" sz="1900" err="1">
                <a:latin typeface="Arial"/>
                <a:ea typeface="Roboto"/>
                <a:cs typeface="Roboto"/>
              </a:rPr>
              <a:t>indique</a:t>
            </a:r>
            <a:r>
              <a:rPr lang="en-US" sz="1900">
                <a:latin typeface="Arial"/>
                <a:ea typeface="Roboto"/>
                <a:cs typeface="Roboto"/>
              </a:rPr>
              <a:t> </a:t>
            </a:r>
            <a:r>
              <a:rPr lang="en-US" sz="1900" err="1">
                <a:latin typeface="Arial"/>
                <a:ea typeface="Roboto"/>
                <a:cs typeface="Roboto"/>
              </a:rPr>
              <a:t>l'état</a:t>
            </a:r>
            <a:r>
              <a:rPr lang="en-US" sz="1900">
                <a:latin typeface="Arial"/>
                <a:ea typeface="Roboto"/>
                <a:cs typeface="Roboto"/>
              </a:rPr>
              <a:t> </a:t>
            </a:r>
            <a:r>
              <a:rPr lang="en-US" sz="1900" err="1">
                <a:latin typeface="Arial"/>
                <a:ea typeface="Roboto"/>
                <a:cs typeface="Roboto"/>
              </a:rPr>
              <a:t>ou</a:t>
            </a:r>
            <a:r>
              <a:rPr lang="en-US" sz="1900">
                <a:latin typeface="Arial"/>
                <a:ea typeface="Roboto"/>
                <a:cs typeface="Roboto"/>
              </a:rPr>
              <a:t> le </a:t>
            </a:r>
            <a:r>
              <a:rPr lang="en-US" sz="1900" err="1">
                <a:latin typeface="Arial"/>
                <a:ea typeface="Roboto"/>
                <a:cs typeface="Roboto"/>
              </a:rPr>
              <a:t>niveau</a:t>
            </a:r>
            <a:r>
              <a:rPr lang="en-US" sz="1900">
                <a:latin typeface="Arial"/>
                <a:ea typeface="Roboto"/>
                <a:cs typeface="Roboto"/>
              </a:rPr>
              <a:t> de quelque chose (</a:t>
            </a:r>
            <a:r>
              <a:rPr lang="en-US" sz="1900" err="1">
                <a:latin typeface="Arial"/>
                <a:ea typeface="Roboto"/>
                <a:cs typeface="Roboto"/>
              </a:rPr>
              <a:t>dictionnaire</a:t>
            </a:r>
            <a:r>
              <a:rPr lang="en-US" sz="1900">
                <a:latin typeface="Arial"/>
                <a:ea typeface="Roboto"/>
                <a:cs typeface="Roboto"/>
              </a:rPr>
              <a:t> Oxford).</a:t>
            </a:r>
            <a:endParaRPr lang="en-US" sz="1900">
              <a:latin typeface="Arial"/>
              <a:cs typeface="Arial"/>
            </a:endParaRPr>
          </a:p>
          <a:p>
            <a:pPr marL="742950" lvl="1" indent="-285750"/>
            <a:r>
              <a:rPr lang="en-US" sz="1900" err="1">
                <a:latin typeface="Arial"/>
                <a:ea typeface="Roboto"/>
                <a:cs typeface="Arial"/>
              </a:rPr>
              <a:t>Preuve</a:t>
            </a:r>
            <a:r>
              <a:rPr lang="en-US" sz="1900">
                <a:latin typeface="Arial"/>
                <a:ea typeface="Roboto"/>
                <a:cs typeface="Arial"/>
              </a:rPr>
              <a:t> </a:t>
            </a:r>
            <a:r>
              <a:rPr lang="en-US" sz="1900" err="1">
                <a:latin typeface="Arial"/>
                <a:ea typeface="Roboto"/>
                <a:cs typeface="Arial"/>
              </a:rPr>
              <a:t>mesurable</a:t>
            </a:r>
            <a:r>
              <a:rPr lang="en-US" sz="1900">
                <a:latin typeface="Arial"/>
                <a:ea typeface="Roboto"/>
                <a:cs typeface="Arial"/>
              </a:rPr>
              <a:t> de la </a:t>
            </a:r>
            <a:r>
              <a:rPr lang="en-US" sz="1900" err="1">
                <a:latin typeface="Arial"/>
                <a:ea typeface="Roboto"/>
                <a:cs typeface="Arial"/>
              </a:rPr>
              <a:t>réalisation</a:t>
            </a:r>
            <a:r>
              <a:rPr lang="en-US" sz="1900">
                <a:latin typeface="Arial"/>
                <a:ea typeface="Roboto"/>
                <a:cs typeface="Arial"/>
              </a:rPr>
              <a:t> d'un </a:t>
            </a:r>
            <a:r>
              <a:rPr lang="en-US" sz="1900" err="1">
                <a:latin typeface="Arial"/>
                <a:ea typeface="Roboto"/>
                <a:cs typeface="Arial"/>
              </a:rPr>
              <a:t>objectif</a:t>
            </a:r>
            <a:r>
              <a:rPr lang="en-US" sz="1900">
                <a:latin typeface="Arial"/>
                <a:ea typeface="Roboto"/>
                <a:cs typeface="Arial"/>
              </a:rPr>
              <a:t>. Les </a:t>
            </a:r>
            <a:r>
              <a:rPr lang="en-US" sz="1900" err="1">
                <a:latin typeface="Arial"/>
                <a:ea typeface="Roboto"/>
                <a:cs typeface="Arial"/>
              </a:rPr>
              <a:t>indicateurs</a:t>
            </a:r>
            <a:r>
              <a:rPr lang="en-US" sz="1900">
                <a:latin typeface="Arial"/>
                <a:ea typeface="Roboto"/>
                <a:cs typeface="Arial"/>
              </a:rPr>
              <a:t> </a:t>
            </a:r>
            <a:r>
              <a:rPr lang="en-US" sz="1900" err="1">
                <a:latin typeface="Arial"/>
                <a:ea typeface="Roboto"/>
                <a:cs typeface="Arial"/>
              </a:rPr>
              <a:t>sont</a:t>
            </a:r>
            <a:r>
              <a:rPr lang="en-US" sz="1900">
                <a:latin typeface="Arial"/>
                <a:ea typeface="Roboto"/>
                <a:cs typeface="Arial"/>
              </a:rPr>
              <a:t> des </a:t>
            </a:r>
            <a:r>
              <a:rPr lang="en-US" sz="1900" err="1">
                <a:latin typeface="Arial"/>
                <a:ea typeface="Roboto"/>
                <a:cs typeface="Arial"/>
              </a:rPr>
              <a:t>signes</a:t>
            </a:r>
            <a:r>
              <a:rPr lang="en-US" sz="1900">
                <a:latin typeface="Arial"/>
                <a:ea typeface="Roboto"/>
                <a:cs typeface="Arial"/>
              </a:rPr>
              <a:t> </a:t>
            </a:r>
            <a:r>
              <a:rPr lang="en-US" sz="1900" err="1">
                <a:latin typeface="Arial"/>
                <a:ea typeface="Roboto"/>
                <a:cs typeface="Arial"/>
              </a:rPr>
              <a:t>visibles</a:t>
            </a:r>
            <a:r>
              <a:rPr lang="en-US" sz="1900">
                <a:latin typeface="Arial"/>
                <a:ea typeface="Roboto"/>
                <a:cs typeface="Arial"/>
              </a:rPr>
              <a:t> (par </a:t>
            </a:r>
            <a:r>
              <a:rPr lang="en-US" sz="1900" err="1">
                <a:latin typeface="Arial"/>
                <a:ea typeface="Roboto"/>
                <a:cs typeface="Arial"/>
              </a:rPr>
              <a:t>exemple</a:t>
            </a:r>
            <a:r>
              <a:rPr lang="en-US" sz="1900">
                <a:latin typeface="Arial"/>
                <a:ea typeface="Roboto"/>
                <a:cs typeface="Arial"/>
              </a:rPr>
              <a:t>, les </a:t>
            </a:r>
            <a:r>
              <a:rPr lang="en-US" sz="1900" err="1">
                <a:latin typeface="Arial"/>
                <a:ea typeface="Roboto"/>
                <a:cs typeface="Arial"/>
              </a:rPr>
              <a:t>résultats</a:t>
            </a:r>
            <a:r>
              <a:rPr lang="en-US" sz="1900">
                <a:latin typeface="Arial"/>
                <a:ea typeface="Roboto"/>
                <a:cs typeface="Arial"/>
              </a:rPr>
              <a:t> </a:t>
            </a:r>
            <a:r>
              <a:rPr lang="en-US" sz="1900" err="1">
                <a:latin typeface="Arial"/>
                <a:ea typeface="Roboto"/>
                <a:cs typeface="Arial"/>
              </a:rPr>
              <a:t>en</a:t>
            </a:r>
            <a:r>
              <a:rPr lang="en-US" sz="1900">
                <a:latin typeface="Arial"/>
                <a:ea typeface="Roboto"/>
                <a:cs typeface="Arial"/>
              </a:rPr>
              <a:t> lecture, </a:t>
            </a:r>
            <a:r>
              <a:rPr lang="en-US" sz="1900" err="1">
                <a:latin typeface="Arial"/>
                <a:ea typeface="Roboto"/>
                <a:cs typeface="Arial"/>
              </a:rPr>
              <a:t>l'assiduité</a:t>
            </a:r>
            <a:r>
              <a:rPr lang="en-US" sz="1900">
                <a:latin typeface="Arial"/>
                <a:ea typeface="Roboto"/>
                <a:cs typeface="Arial"/>
              </a:rPr>
              <a:t>) qui </a:t>
            </a:r>
            <a:r>
              <a:rPr lang="en-US" sz="1900" err="1">
                <a:latin typeface="Arial"/>
                <a:ea typeface="Roboto"/>
                <a:cs typeface="Arial"/>
              </a:rPr>
              <a:t>démontrent</a:t>
            </a:r>
            <a:r>
              <a:rPr lang="en-US" sz="1900">
                <a:latin typeface="Arial"/>
                <a:ea typeface="Roboto"/>
                <a:cs typeface="Arial"/>
              </a:rPr>
              <a:t> que les </a:t>
            </a:r>
            <a:r>
              <a:rPr lang="en-US" sz="1900" err="1">
                <a:latin typeface="Arial"/>
                <a:ea typeface="Roboto"/>
                <a:cs typeface="Arial"/>
              </a:rPr>
              <a:t>résultats</a:t>
            </a:r>
            <a:r>
              <a:rPr lang="en-US" sz="1900">
                <a:latin typeface="Arial"/>
                <a:ea typeface="Roboto"/>
                <a:cs typeface="Arial"/>
              </a:rPr>
              <a:t> </a:t>
            </a:r>
            <a:r>
              <a:rPr lang="en-US" sz="1900" err="1">
                <a:latin typeface="Arial"/>
                <a:ea typeface="Roboto"/>
                <a:cs typeface="Arial"/>
              </a:rPr>
              <a:t>sont</a:t>
            </a:r>
            <a:r>
              <a:rPr lang="en-US" sz="1900">
                <a:latin typeface="Arial"/>
                <a:ea typeface="Roboto"/>
                <a:cs typeface="Arial"/>
              </a:rPr>
              <a:t> </a:t>
            </a:r>
            <a:r>
              <a:rPr lang="en-US" sz="1900" err="1">
                <a:latin typeface="Arial"/>
                <a:ea typeface="Roboto"/>
                <a:cs typeface="Arial"/>
              </a:rPr>
              <a:t>atteints</a:t>
            </a:r>
            <a:r>
              <a:rPr lang="en-US" sz="1900">
                <a:latin typeface="Arial"/>
                <a:ea typeface="Roboto"/>
                <a:cs typeface="Arial"/>
              </a:rPr>
              <a:t>.</a:t>
            </a:r>
            <a:endParaRPr lang="en-US" sz="1900">
              <a:latin typeface="Arial"/>
              <a:ea typeface="Roboto"/>
              <a:cs typeface="Roboto"/>
            </a:endParaRPr>
          </a:p>
          <a:p>
            <a:pPr marL="742950" lvl="1" indent="-285750"/>
            <a:r>
              <a:rPr lang="en-US" sz="1900">
                <a:latin typeface="Arial"/>
                <a:ea typeface="Roboto"/>
                <a:cs typeface="Arial"/>
              </a:rPr>
              <a:t>Les </a:t>
            </a:r>
            <a:r>
              <a:rPr lang="en-US" sz="1900" err="1">
                <a:latin typeface="Arial"/>
                <a:ea typeface="Roboto"/>
                <a:cs typeface="Arial"/>
              </a:rPr>
              <a:t>indicateurs</a:t>
            </a:r>
            <a:r>
              <a:rPr lang="en-US" sz="1900">
                <a:latin typeface="Arial"/>
                <a:ea typeface="Roboto"/>
                <a:cs typeface="Arial"/>
              </a:rPr>
              <a:t> </a:t>
            </a:r>
            <a:r>
              <a:rPr lang="en-US" sz="1900" err="1">
                <a:latin typeface="Arial"/>
                <a:ea typeface="Roboto"/>
                <a:cs typeface="Arial"/>
              </a:rPr>
              <a:t>ont</a:t>
            </a:r>
            <a:r>
              <a:rPr lang="en-US" sz="1900">
                <a:latin typeface="Arial"/>
                <a:ea typeface="Roboto"/>
                <a:cs typeface="Arial"/>
              </a:rPr>
              <a:t> tendance à </a:t>
            </a:r>
            <a:r>
              <a:rPr lang="en-US" sz="1900" err="1">
                <a:latin typeface="Arial"/>
                <a:ea typeface="Roboto"/>
                <a:cs typeface="Arial"/>
              </a:rPr>
              <a:t>être</a:t>
            </a:r>
            <a:r>
              <a:rPr lang="en-US" sz="1900">
                <a:latin typeface="Arial"/>
                <a:ea typeface="Roboto"/>
                <a:cs typeface="Arial"/>
              </a:rPr>
              <a:t> des </a:t>
            </a:r>
            <a:r>
              <a:rPr lang="en-US" sz="1900" err="1">
                <a:latin typeface="Arial"/>
                <a:ea typeface="Roboto"/>
                <a:cs typeface="Arial"/>
              </a:rPr>
              <a:t>éléments</a:t>
            </a:r>
            <a:r>
              <a:rPr lang="en-US" sz="1900">
                <a:latin typeface="Arial"/>
                <a:ea typeface="Roboto"/>
                <a:cs typeface="Arial"/>
              </a:rPr>
              <a:t> qui </a:t>
            </a:r>
            <a:r>
              <a:rPr lang="en-US" sz="1900" err="1">
                <a:latin typeface="Arial"/>
                <a:ea typeface="Roboto"/>
                <a:cs typeface="Arial"/>
              </a:rPr>
              <a:t>peuvent</a:t>
            </a:r>
            <a:r>
              <a:rPr lang="en-US" sz="1900">
                <a:latin typeface="Arial"/>
                <a:ea typeface="Roboto"/>
                <a:cs typeface="Arial"/>
              </a:rPr>
              <a:t> </a:t>
            </a:r>
            <a:r>
              <a:rPr lang="en-US" sz="1900" err="1">
                <a:latin typeface="Arial"/>
                <a:ea typeface="Roboto"/>
                <a:cs typeface="Arial"/>
              </a:rPr>
              <a:t>être</a:t>
            </a:r>
            <a:r>
              <a:rPr lang="en-US" sz="1900">
                <a:latin typeface="Arial"/>
                <a:ea typeface="Roboto"/>
                <a:cs typeface="Arial"/>
              </a:rPr>
              <a:t> </a:t>
            </a:r>
            <a:r>
              <a:rPr lang="en-US" sz="1900" err="1">
                <a:latin typeface="Arial"/>
                <a:ea typeface="Roboto"/>
                <a:cs typeface="Arial"/>
              </a:rPr>
              <a:t>comptés</a:t>
            </a:r>
            <a:r>
              <a:rPr lang="en-US" sz="1900">
                <a:latin typeface="Arial"/>
                <a:ea typeface="Roboto"/>
                <a:cs typeface="Arial"/>
              </a:rPr>
              <a:t> (</a:t>
            </a:r>
            <a:r>
              <a:rPr lang="en-US" sz="1900" err="1">
                <a:latin typeface="Arial"/>
                <a:ea typeface="Roboto"/>
                <a:cs typeface="Arial"/>
              </a:rPr>
              <a:t>quantitatifs</a:t>
            </a:r>
            <a:r>
              <a:rPr lang="en-US" sz="1900">
                <a:latin typeface="Arial"/>
                <a:ea typeface="Roboto"/>
                <a:cs typeface="Arial"/>
              </a:rPr>
              <a:t>), </a:t>
            </a:r>
            <a:r>
              <a:rPr lang="en-US" sz="1900" err="1">
                <a:latin typeface="Arial"/>
                <a:ea typeface="Roboto"/>
                <a:cs typeface="Arial"/>
              </a:rPr>
              <a:t>mais</a:t>
            </a:r>
            <a:r>
              <a:rPr lang="en-US" sz="1900">
                <a:latin typeface="Arial"/>
                <a:ea typeface="Roboto"/>
                <a:cs typeface="Arial"/>
              </a:rPr>
              <a:t> il arrive que les </a:t>
            </a:r>
            <a:r>
              <a:rPr lang="en-US" sz="1900" err="1">
                <a:latin typeface="Arial"/>
                <a:ea typeface="Roboto"/>
                <a:cs typeface="Arial"/>
              </a:rPr>
              <a:t>preuves</a:t>
            </a:r>
            <a:r>
              <a:rPr lang="en-US" sz="1900">
                <a:latin typeface="Arial"/>
                <a:ea typeface="Roboto"/>
                <a:cs typeface="Arial"/>
              </a:rPr>
              <a:t> </a:t>
            </a:r>
            <a:r>
              <a:rPr lang="en-US" sz="1900" err="1">
                <a:latin typeface="Arial"/>
                <a:ea typeface="Roboto"/>
                <a:cs typeface="Arial"/>
              </a:rPr>
              <a:t>soient</a:t>
            </a:r>
            <a:r>
              <a:rPr lang="en-US" sz="1900">
                <a:latin typeface="Arial"/>
                <a:ea typeface="Roboto"/>
                <a:cs typeface="Arial"/>
              </a:rPr>
              <a:t> plus descriptives (</a:t>
            </a:r>
            <a:r>
              <a:rPr lang="en-US" sz="1900" err="1">
                <a:latin typeface="Arial"/>
                <a:ea typeface="Roboto"/>
                <a:cs typeface="Arial"/>
              </a:rPr>
              <a:t>qualitatives</a:t>
            </a:r>
            <a:r>
              <a:rPr lang="en-US" sz="1900">
                <a:latin typeface="Arial"/>
                <a:ea typeface="Roboto"/>
                <a:cs typeface="Arial"/>
              </a:rPr>
              <a:t>).</a:t>
            </a:r>
          </a:p>
          <a:p>
            <a:pPr marL="285750" indent="-285750"/>
            <a:r>
              <a:rPr lang="en-US" sz="1900">
                <a:latin typeface="Arial"/>
                <a:cs typeface="Arial"/>
              </a:rPr>
              <a:t>Les </a:t>
            </a:r>
            <a:r>
              <a:rPr lang="en-US" sz="1900" err="1">
                <a:latin typeface="Arial"/>
                <a:cs typeface="Arial"/>
              </a:rPr>
              <a:t>indicateurs</a:t>
            </a:r>
            <a:r>
              <a:rPr lang="en-US" sz="1900">
                <a:latin typeface="Arial"/>
                <a:cs typeface="Arial"/>
              </a:rPr>
              <a:t> SMART </a:t>
            </a:r>
            <a:r>
              <a:rPr lang="en-US" sz="1900" err="1">
                <a:latin typeface="Arial"/>
                <a:cs typeface="Arial"/>
              </a:rPr>
              <a:t>sont</a:t>
            </a:r>
            <a:r>
              <a:rPr lang="en-US" sz="1900">
                <a:latin typeface="Arial"/>
                <a:cs typeface="Arial"/>
              </a:rPr>
              <a:t> des </a:t>
            </a:r>
            <a:r>
              <a:rPr lang="en-US" sz="1900" err="1">
                <a:latin typeface="Arial"/>
                <a:ea typeface="Roboto"/>
                <a:cs typeface="Arial"/>
              </a:rPr>
              <a:t>indicateurs</a:t>
            </a:r>
            <a:r>
              <a:rPr lang="en-US" sz="1900">
                <a:latin typeface="Arial"/>
                <a:ea typeface="Roboto"/>
                <a:cs typeface="Arial"/>
              </a:rPr>
              <a:t> qui </a:t>
            </a:r>
            <a:r>
              <a:rPr lang="en-US" sz="1900" err="1">
                <a:latin typeface="Arial"/>
                <a:cs typeface="Arial"/>
              </a:rPr>
              <a:t>sont</a:t>
            </a:r>
            <a:endParaRPr lang="en-US" sz="1900">
              <a:latin typeface="Arial"/>
            </a:endParaRPr>
          </a:p>
          <a:p>
            <a:pPr lvl="1"/>
            <a:r>
              <a:rPr lang="en-US" sz="1900" b="1" err="1">
                <a:solidFill>
                  <a:srgbClr val="111111"/>
                </a:solidFill>
                <a:latin typeface="Arial"/>
                <a:cs typeface="Arial"/>
              </a:rPr>
              <a:t>Spécifique</a:t>
            </a:r>
            <a:r>
              <a:rPr lang="en-US" sz="1900" b="1">
                <a:solidFill>
                  <a:srgbClr val="111111"/>
                </a:solidFill>
                <a:latin typeface="Arial"/>
                <a:cs typeface="Arial"/>
              </a:rPr>
              <a:t> : les </a:t>
            </a:r>
            <a:r>
              <a:rPr lang="en-US" sz="1900" err="1">
                <a:solidFill>
                  <a:srgbClr val="111111"/>
                </a:solidFill>
                <a:latin typeface="Arial"/>
                <a:cs typeface="Arial"/>
              </a:rPr>
              <a:t>indicateurs</a:t>
            </a:r>
            <a:r>
              <a:rPr lang="en-US" sz="1900">
                <a:solidFill>
                  <a:srgbClr val="111111"/>
                </a:solidFill>
                <a:latin typeface="Arial"/>
                <a:cs typeface="Arial"/>
              </a:rPr>
              <a:t> </a:t>
            </a:r>
            <a:r>
              <a:rPr lang="en-US" sz="1900" err="1">
                <a:solidFill>
                  <a:srgbClr val="111111"/>
                </a:solidFill>
                <a:latin typeface="Arial"/>
                <a:cs typeface="Arial"/>
              </a:rPr>
              <a:t>doivent</a:t>
            </a:r>
            <a:r>
              <a:rPr lang="en-US" sz="1900">
                <a:solidFill>
                  <a:srgbClr val="111111"/>
                </a:solidFill>
                <a:latin typeface="Arial"/>
                <a:cs typeface="Arial"/>
              </a:rPr>
              <a:t> </a:t>
            </a:r>
            <a:r>
              <a:rPr lang="en-US" sz="1900" err="1">
                <a:solidFill>
                  <a:srgbClr val="111111"/>
                </a:solidFill>
                <a:latin typeface="Arial"/>
                <a:cs typeface="Arial"/>
              </a:rPr>
              <a:t>être</a:t>
            </a:r>
            <a:r>
              <a:rPr lang="en-US" sz="1900">
                <a:solidFill>
                  <a:srgbClr val="111111"/>
                </a:solidFill>
                <a:latin typeface="Arial"/>
                <a:cs typeface="Arial"/>
              </a:rPr>
              <a:t> </a:t>
            </a:r>
            <a:r>
              <a:rPr lang="en-US" sz="1900" err="1">
                <a:solidFill>
                  <a:srgbClr val="111111"/>
                </a:solidFill>
                <a:latin typeface="Arial"/>
                <a:cs typeface="Arial"/>
              </a:rPr>
              <a:t>axés</a:t>
            </a:r>
            <a:r>
              <a:rPr lang="en-US" sz="1900">
                <a:solidFill>
                  <a:srgbClr val="111111"/>
                </a:solidFill>
                <a:latin typeface="Arial"/>
                <a:cs typeface="Arial"/>
              </a:rPr>
              <a:t> sur un aspect </a:t>
            </a:r>
            <a:r>
              <a:rPr lang="en-US" sz="1900" err="1">
                <a:solidFill>
                  <a:srgbClr val="111111"/>
                </a:solidFill>
                <a:latin typeface="Arial"/>
                <a:cs typeface="Arial"/>
              </a:rPr>
              <a:t>spécifique</a:t>
            </a:r>
            <a:r>
              <a:rPr lang="en-US" sz="1900">
                <a:solidFill>
                  <a:srgbClr val="111111"/>
                </a:solidFill>
                <a:latin typeface="Arial"/>
                <a:cs typeface="Arial"/>
              </a:rPr>
              <a:t> de la mise </a:t>
            </a:r>
            <a:r>
              <a:rPr lang="en-US" sz="1900" err="1">
                <a:solidFill>
                  <a:srgbClr val="111111"/>
                </a:solidFill>
                <a:latin typeface="Arial"/>
                <a:cs typeface="Arial"/>
              </a:rPr>
              <a:t>en</a:t>
            </a:r>
            <a:r>
              <a:rPr lang="en-US" sz="1900">
                <a:solidFill>
                  <a:srgbClr val="111111"/>
                </a:solidFill>
                <a:latin typeface="Arial"/>
                <a:cs typeface="Arial"/>
              </a:rPr>
              <a:t> </a:t>
            </a:r>
            <a:r>
              <a:rPr lang="en-US" sz="1900" err="1">
                <a:solidFill>
                  <a:srgbClr val="111111"/>
                </a:solidFill>
                <a:latin typeface="Arial"/>
                <a:cs typeface="Arial"/>
              </a:rPr>
              <a:t>œuvre</a:t>
            </a:r>
            <a:r>
              <a:rPr lang="en-US" sz="1900">
                <a:solidFill>
                  <a:srgbClr val="111111"/>
                </a:solidFill>
                <a:latin typeface="Arial"/>
                <a:cs typeface="Arial"/>
              </a:rPr>
              <a:t> du DME. </a:t>
            </a:r>
            <a:endParaRPr lang="en-US" sz="1900">
              <a:latin typeface="Arial"/>
              <a:cs typeface="Arial"/>
            </a:endParaRPr>
          </a:p>
          <a:p>
            <a:pPr lvl="1"/>
            <a:r>
              <a:rPr lang="en-US" sz="1900" b="1" err="1">
                <a:solidFill>
                  <a:srgbClr val="111111"/>
                </a:solidFill>
                <a:latin typeface="Arial"/>
                <a:cs typeface="Arial"/>
              </a:rPr>
              <a:t>Mesurables</a:t>
            </a:r>
            <a:r>
              <a:rPr lang="en-US" sz="1900" b="1">
                <a:solidFill>
                  <a:srgbClr val="111111"/>
                </a:solidFill>
                <a:latin typeface="Arial"/>
                <a:cs typeface="Arial"/>
              </a:rPr>
              <a:t> :</a:t>
            </a:r>
            <a:r>
              <a:rPr lang="en-US" sz="1900">
                <a:solidFill>
                  <a:srgbClr val="111111"/>
                </a:solidFill>
                <a:latin typeface="Arial"/>
                <a:cs typeface="Arial"/>
              </a:rPr>
              <a:t> Les </a:t>
            </a:r>
            <a:r>
              <a:rPr lang="en-US" sz="1900" err="1">
                <a:solidFill>
                  <a:srgbClr val="111111"/>
                </a:solidFill>
                <a:latin typeface="Arial"/>
                <a:cs typeface="Arial"/>
              </a:rPr>
              <a:t>indicateurs</a:t>
            </a:r>
            <a:r>
              <a:rPr lang="en-US" sz="1900">
                <a:solidFill>
                  <a:srgbClr val="111111"/>
                </a:solidFill>
                <a:latin typeface="Arial"/>
                <a:cs typeface="Arial"/>
              </a:rPr>
              <a:t> </a:t>
            </a:r>
            <a:r>
              <a:rPr lang="en-US" sz="1900" err="1">
                <a:solidFill>
                  <a:srgbClr val="111111"/>
                </a:solidFill>
                <a:latin typeface="Arial"/>
                <a:cs typeface="Arial"/>
              </a:rPr>
              <a:t>doivent</a:t>
            </a:r>
            <a:r>
              <a:rPr lang="en-US" sz="1900">
                <a:solidFill>
                  <a:srgbClr val="111111"/>
                </a:solidFill>
                <a:latin typeface="Arial"/>
                <a:cs typeface="Arial"/>
              </a:rPr>
              <a:t> </a:t>
            </a:r>
            <a:r>
              <a:rPr lang="en-US" sz="1900" err="1">
                <a:solidFill>
                  <a:srgbClr val="111111"/>
                </a:solidFill>
                <a:latin typeface="Arial"/>
                <a:cs typeface="Arial"/>
              </a:rPr>
              <a:t>être</a:t>
            </a:r>
            <a:r>
              <a:rPr lang="en-US" sz="1900">
                <a:solidFill>
                  <a:srgbClr val="111111"/>
                </a:solidFill>
                <a:latin typeface="Arial"/>
                <a:cs typeface="Arial"/>
              </a:rPr>
              <a:t> </a:t>
            </a:r>
            <a:r>
              <a:rPr lang="en-US" sz="1900" err="1">
                <a:solidFill>
                  <a:srgbClr val="111111"/>
                </a:solidFill>
                <a:latin typeface="Arial"/>
                <a:cs typeface="Arial"/>
              </a:rPr>
              <a:t>quantifiables</a:t>
            </a:r>
            <a:r>
              <a:rPr lang="en-US" sz="1900">
                <a:solidFill>
                  <a:srgbClr val="111111"/>
                </a:solidFill>
                <a:latin typeface="Arial"/>
                <a:cs typeface="Arial"/>
              </a:rPr>
              <a:t> et </a:t>
            </a:r>
            <a:r>
              <a:rPr lang="en-US" sz="1900" err="1">
                <a:solidFill>
                  <a:srgbClr val="111111"/>
                </a:solidFill>
                <a:latin typeface="Arial"/>
                <a:cs typeface="Arial"/>
              </a:rPr>
              <a:t>pouvoir</a:t>
            </a:r>
            <a:r>
              <a:rPr lang="en-US" sz="1900">
                <a:solidFill>
                  <a:srgbClr val="111111"/>
                </a:solidFill>
                <a:latin typeface="Arial"/>
                <a:cs typeface="Arial"/>
              </a:rPr>
              <a:t> </a:t>
            </a:r>
            <a:r>
              <a:rPr lang="en-US" sz="1900" err="1">
                <a:solidFill>
                  <a:srgbClr val="111111"/>
                </a:solidFill>
                <a:latin typeface="Arial"/>
                <a:cs typeface="Arial"/>
              </a:rPr>
              <a:t>être</a:t>
            </a:r>
            <a:r>
              <a:rPr lang="en-US" sz="1900">
                <a:solidFill>
                  <a:srgbClr val="111111"/>
                </a:solidFill>
                <a:latin typeface="Arial"/>
                <a:cs typeface="Arial"/>
              </a:rPr>
              <a:t> </a:t>
            </a:r>
            <a:r>
              <a:rPr lang="en-US" sz="1900" err="1">
                <a:solidFill>
                  <a:srgbClr val="111111"/>
                </a:solidFill>
                <a:latin typeface="Arial"/>
                <a:cs typeface="Arial"/>
              </a:rPr>
              <a:t>suivis</a:t>
            </a:r>
            <a:r>
              <a:rPr lang="en-US" sz="1900">
                <a:solidFill>
                  <a:srgbClr val="111111"/>
                </a:solidFill>
                <a:latin typeface="Arial"/>
                <a:cs typeface="Arial"/>
              </a:rPr>
              <a:t>. </a:t>
            </a:r>
          </a:p>
          <a:p>
            <a:pPr lvl="1"/>
            <a:r>
              <a:rPr lang="en-US" sz="1900" b="1" err="1">
                <a:solidFill>
                  <a:srgbClr val="111111"/>
                </a:solidFill>
                <a:latin typeface="Arial"/>
                <a:cs typeface="Arial"/>
              </a:rPr>
              <a:t>Réalisables</a:t>
            </a:r>
            <a:r>
              <a:rPr lang="en-US" sz="1900" b="1">
                <a:solidFill>
                  <a:srgbClr val="111111"/>
                </a:solidFill>
                <a:latin typeface="Arial"/>
                <a:cs typeface="Arial"/>
              </a:rPr>
              <a:t> : </a:t>
            </a:r>
            <a:r>
              <a:rPr lang="en-US" sz="1900">
                <a:solidFill>
                  <a:srgbClr val="111111"/>
                </a:solidFill>
                <a:latin typeface="Arial"/>
                <a:cs typeface="Arial"/>
              </a:rPr>
              <a:t>Les </a:t>
            </a:r>
            <a:r>
              <a:rPr lang="en-US" sz="1900" err="1">
                <a:solidFill>
                  <a:srgbClr val="111111"/>
                </a:solidFill>
                <a:latin typeface="Arial"/>
                <a:cs typeface="Arial"/>
              </a:rPr>
              <a:t>indicateurs</a:t>
            </a:r>
            <a:r>
              <a:rPr lang="en-US" sz="1900">
                <a:solidFill>
                  <a:srgbClr val="111111"/>
                </a:solidFill>
                <a:latin typeface="Arial"/>
                <a:cs typeface="Arial"/>
              </a:rPr>
              <a:t> </a:t>
            </a:r>
            <a:r>
              <a:rPr lang="en-US" sz="1900" err="1">
                <a:solidFill>
                  <a:srgbClr val="111111"/>
                </a:solidFill>
                <a:latin typeface="Arial"/>
                <a:cs typeface="Arial"/>
              </a:rPr>
              <a:t>doivent</a:t>
            </a:r>
            <a:r>
              <a:rPr lang="en-US" sz="1900">
                <a:solidFill>
                  <a:srgbClr val="111111"/>
                </a:solidFill>
                <a:latin typeface="Arial"/>
                <a:cs typeface="Arial"/>
              </a:rPr>
              <a:t> </a:t>
            </a:r>
            <a:r>
              <a:rPr lang="en-US" sz="1900" err="1">
                <a:solidFill>
                  <a:srgbClr val="111111"/>
                </a:solidFill>
                <a:latin typeface="Arial"/>
                <a:cs typeface="Arial"/>
              </a:rPr>
              <a:t>être</a:t>
            </a:r>
            <a:r>
              <a:rPr lang="en-US" sz="1900">
                <a:solidFill>
                  <a:srgbClr val="111111"/>
                </a:solidFill>
                <a:latin typeface="Arial"/>
                <a:cs typeface="Arial"/>
              </a:rPr>
              <a:t> </a:t>
            </a:r>
            <a:r>
              <a:rPr lang="en-US" sz="1900" err="1">
                <a:solidFill>
                  <a:srgbClr val="111111"/>
                </a:solidFill>
                <a:latin typeface="Arial"/>
                <a:cs typeface="Arial"/>
              </a:rPr>
              <a:t>réalistes</a:t>
            </a:r>
            <a:r>
              <a:rPr lang="en-US" sz="1900">
                <a:solidFill>
                  <a:srgbClr val="111111"/>
                </a:solidFill>
                <a:latin typeface="Arial"/>
                <a:cs typeface="Arial"/>
              </a:rPr>
              <a:t> et </a:t>
            </a:r>
            <a:r>
              <a:rPr lang="en-US" sz="1900" err="1">
                <a:solidFill>
                  <a:srgbClr val="111111"/>
                </a:solidFill>
                <a:latin typeface="Arial"/>
                <a:cs typeface="Arial"/>
              </a:rPr>
              <a:t>réalisables</a:t>
            </a:r>
            <a:r>
              <a:rPr lang="en-US" sz="1900">
                <a:solidFill>
                  <a:srgbClr val="111111"/>
                </a:solidFill>
                <a:latin typeface="Arial"/>
                <a:cs typeface="Arial"/>
              </a:rPr>
              <a:t>.</a:t>
            </a:r>
          </a:p>
          <a:p>
            <a:pPr lvl="1"/>
            <a:r>
              <a:rPr lang="en-US" sz="1900" b="1" err="1">
                <a:solidFill>
                  <a:srgbClr val="111111"/>
                </a:solidFill>
                <a:latin typeface="Arial"/>
                <a:cs typeface="Arial"/>
              </a:rPr>
              <a:t>Pertinents</a:t>
            </a:r>
            <a:r>
              <a:rPr lang="en-US" sz="1900" b="1">
                <a:solidFill>
                  <a:srgbClr val="111111"/>
                </a:solidFill>
                <a:latin typeface="Arial"/>
                <a:cs typeface="Arial"/>
              </a:rPr>
              <a:t> : </a:t>
            </a:r>
            <a:r>
              <a:rPr lang="en-US" sz="1900">
                <a:solidFill>
                  <a:srgbClr val="111111"/>
                </a:solidFill>
                <a:latin typeface="Arial"/>
                <a:cs typeface="Arial"/>
              </a:rPr>
              <a:t>Les </a:t>
            </a:r>
            <a:r>
              <a:rPr lang="en-US" sz="1900" err="1">
                <a:solidFill>
                  <a:srgbClr val="111111"/>
                </a:solidFill>
                <a:latin typeface="Arial"/>
                <a:cs typeface="Arial"/>
              </a:rPr>
              <a:t>indicateurs</a:t>
            </a:r>
            <a:r>
              <a:rPr lang="en-US" sz="1900">
                <a:solidFill>
                  <a:srgbClr val="111111"/>
                </a:solidFill>
                <a:latin typeface="Arial"/>
                <a:cs typeface="Arial"/>
              </a:rPr>
              <a:t> </a:t>
            </a:r>
            <a:r>
              <a:rPr lang="en-US" sz="1900" err="1">
                <a:solidFill>
                  <a:srgbClr val="111111"/>
                </a:solidFill>
                <a:latin typeface="Arial"/>
                <a:cs typeface="Arial"/>
              </a:rPr>
              <a:t>doivent</a:t>
            </a:r>
            <a:r>
              <a:rPr lang="en-US" sz="1900">
                <a:solidFill>
                  <a:srgbClr val="111111"/>
                </a:solidFill>
                <a:latin typeface="Arial"/>
                <a:cs typeface="Arial"/>
              </a:rPr>
              <a:t> </a:t>
            </a:r>
            <a:r>
              <a:rPr lang="en-US" sz="1900" err="1">
                <a:solidFill>
                  <a:srgbClr val="111111"/>
                </a:solidFill>
                <a:latin typeface="Arial"/>
                <a:cs typeface="Arial"/>
              </a:rPr>
              <a:t>s'aligner</a:t>
            </a:r>
            <a:r>
              <a:rPr lang="en-US" sz="1900">
                <a:solidFill>
                  <a:srgbClr val="111111"/>
                </a:solidFill>
                <a:latin typeface="Arial"/>
                <a:cs typeface="Arial"/>
              </a:rPr>
              <a:t> sur les </a:t>
            </a:r>
            <a:r>
              <a:rPr lang="en-US" sz="1900" err="1">
                <a:solidFill>
                  <a:srgbClr val="111111"/>
                </a:solidFill>
                <a:latin typeface="Arial"/>
                <a:cs typeface="Arial"/>
              </a:rPr>
              <a:t>objectifs</a:t>
            </a:r>
            <a:r>
              <a:rPr lang="en-US" sz="1900">
                <a:solidFill>
                  <a:srgbClr val="111111"/>
                </a:solidFill>
                <a:latin typeface="Arial"/>
                <a:cs typeface="Arial"/>
              </a:rPr>
              <a:t> du </a:t>
            </a:r>
            <a:r>
              <a:rPr lang="en-US" sz="1900" err="1">
                <a:solidFill>
                  <a:srgbClr val="111111"/>
                </a:solidFill>
                <a:latin typeface="Arial"/>
                <a:cs typeface="Arial"/>
              </a:rPr>
              <a:t>projet</a:t>
            </a:r>
            <a:r>
              <a:rPr lang="en-US" sz="1900">
                <a:solidFill>
                  <a:srgbClr val="111111"/>
                </a:solidFill>
                <a:latin typeface="Arial"/>
                <a:cs typeface="Arial"/>
              </a:rPr>
              <a:t>.</a:t>
            </a:r>
          </a:p>
          <a:p>
            <a:pPr lvl="1"/>
            <a:r>
              <a:rPr lang="en-US" sz="1900" b="1" err="1">
                <a:solidFill>
                  <a:srgbClr val="111111"/>
                </a:solidFill>
                <a:latin typeface="Arial"/>
                <a:cs typeface="Arial"/>
              </a:rPr>
              <a:t>Limité</a:t>
            </a:r>
            <a:r>
              <a:rPr lang="en-US" sz="1900" b="1">
                <a:solidFill>
                  <a:srgbClr val="111111"/>
                </a:solidFill>
                <a:latin typeface="Arial"/>
                <a:cs typeface="Arial"/>
              </a:rPr>
              <a:t> dans le temps :</a:t>
            </a:r>
            <a:r>
              <a:rPr lang="en-US" sz="1900">
                <a:solidFill>
                  <a:srgbClr val="111111"/>
                </a:solidFill>
                <a:latin typeface="Arial"/>
                <a:cs typeface="Arial"/>
              </a:rPr>
              <a:t> Les </a:t>
            </a:r>
            <a:r>
              <a:rPr lang="en-US" sz="1900" err="1">
                <a:solidFill>
                  <a:srgbClr val="111111"/>
                </a:solidFill>
                <a:latin typeface="Arial"/>
                <a:cs typeface="Arial"/>
              </a:rPr>
              <a:t>indicateurs</a:t>
            </a:r>
            <a:r>
              <a:rPr lang="en-US" sz="1900">
                <a:solidFill>
                  <a:srgbClr val="111111"/>
                </a:solidFill>
                <a:latin typeface="Arial"/>
                <a:cs typeface="Arial"/>
              </a:rPr>
              <a:t> </a:t>
            </a:r>
            <a:r>
              <a:rPr lang="en-US" sz="1900" err="1">
                <a:solidFill>
                  <a:srgbClr val="111111"/>
                </a:solidFill>
                <a:latin typeface="Arial"/>
                <a:cs typeface="Arial"/>
              </a:rPr>
              <a:t>doivent</a:t>
            </a:r>
            <a:r>
              <a:rPr lang="en-US" sz="1900">
                <a:solidFill>
                  <a:srgbClr val="111111"/>
                </a:solidFill>
                <a:latin typeface="Arial"/>
                <a:cs typeface="Arial"/>
              </a:rPr>
              <a:t> </a:t>
            </a:r>
            <a:r>
              <a:rPr lang="en-US" sz="1900" err="1">
                <a:solidFill>
                  <a:srgbClr val="111111"/>
                </a:solidFill>
                <a:latin typeface="Arial"/>
                <a:cs typeface="Arial"/>
              </a:rPr>
              <a:t>être</a:t>
            </a:r>
            <a:r>
              <a:rPr lang="en-US" sz="1900">
                <a:solidFill>
                  <a:srgbClr val="111111"/>
                </a:solidFill>
                <a:latin typeface="Arial"/>
                <a:cs typeface="Arial"/>
              </a:rPr>
              <a:t> </a:t>
            </a:r>
            <a:r>
              <a:rPr lang="en-US" sz="1900" err="1">
                <a:solidFill>
                  <a:srgbClr val="111111"/>
                </a:solidFill>
                <a:latin typeface="Arial"/>
                <a:cs typeface="Arial"/>
              </a:rPr>
              <a:t>assortis</a:t>
            </a:r>
            <a:r>
              <a:rPr lang="en-US" sz="1900">
                <a:solidFill>
                  <a:srgbClr val="111111"/>
                </a:solidFill>
                <a:latin typeface="Arial"/>
                <a:cs typeface="Arial"/>
              </a:rPr>
              <a:t> d'un </a:t>
            </a:r>
            <a:r>
              <a:rPr lang="en-US" sz="1900" err="1">
                <a:solidFill>
                  <a:srgbClr val="111111"/>
                </a:solidFill>
                <a:latin typeface="Arial"/>
                <a:cs typeface="Arial"/>
              </a:rPr>
              <a:t>délai</a:t>
            </a:r>
            <a:r>
              <a:rPr lang="en-US" sz="1900">
                <a:solidFill>
                  <a:srgbClr val="111111"/>
                </a:solidFill>
                <a:latin typeface="Arial"/>
                <a:cs typeface="Arial"/>
              </a:rPr>
              <a:t> </a:t>
            </a:r>
            <a:r>
              <a:rPr lang="en-US" sz="1900" err="1">
                <a:solidFill>
                  <a:srgbClr val="111111"/>
                </a:solidFill>
                <a:latin typeface="Arial"/>
                <a:cs typeface="Arial"/>
              </a:rPr>
              <a:t>défini</a:t>
            </a:r>
            <a:endParaRPr lang="en-US" sz="1900">
              <a:latin typeface="Arial"/>
            </a:endParaRPr>
          </a:p>
          <a:p>
            <a:pPr marL="285750" indent="-285750"/>
            <a:r>
              <a:rPr lang="en-US" sz="1900">
                <a:latin typeface="Arial"/>
                <a:cs typeface="Arial"/>
              </a:rPr>
              <a:t>REMARQUE : il </a:t>
            </a:r>
            <a:r>
              <a:rPr lang="en-US" sz="1900" err="1">
                <a:latin typeface="Arial"/>
                <a:cs typeface="Arial"/>
              </a:rPr>
              <a:t>s'agit</a:t>
            </a:r>
            <a:r>
              <a:rPr lang="en-US" sz="1900">
                <a:latin typeface="Arial"/>
                <a:cs typeface="Arial"/>
              </a:rPr>
              <a:t> d'un </a:t>
            </a:r>
            <a:r>
              <a:rPr lang="en-US" sz="1900" err="1">
                <a:latin typeface="Arial"/>
                <a:cs typeface="Arial"/>
              </a:rPr>
              <a:t>acronyme</a:t>
            </a:r>
            <a:r>
              <a:rPr lang="en-US" sz="1900">
                <a:latin typeface="Arial"/>
                <a:cs typeface="Arial"/>
              </a:rPr>
              <a:t> </a:t>
            </a:r>
            <a:r>
              <a:rPr lang="en-US" sz="1900" err="1">
                <a:latin typeface="Arial"/>
                <a:cs typeface="Arial"/>
              </a:rPr>
              <a:t>différent</a:t>
            </a:r>
            <a:r>
              <a:rPr lang="en-US" sz="1900">
                <a:latin typeface="Arial"/>
                <a:cs typeface="Arial"/>
              </a:rPr>
              <a:t> de </a:t>
            </a:r>
            <a:r>
              <a:rPr lang="en-US" sz="1900" err="1">
                <a:latin typeface="Arial"/>
                <a:cs typeface="Arial"/>
              </a:rPr>
              <a:t>celui</a:t>
            </a:r>
            <a:r>
              <a:rPr lang="en-US" sz="1900">
                <a:latin typeface="Arial"/>
                <a:cs typeface="Arial"/>
              </a:rPr>
              <a:t> de SMART (</a:t>
            </a:r>
            <a:r>
              <a:rPr lang="en-US" sz="1900">
                <a:solidFill>
                  <a:srgbClr val="111111"/>
                </a:solidFill>
                <a:latin typeface="Arial"/>
                <a:cs typeface="Arial"/>
              </a:rPr>
              <a:t>Standards-based, Machine-readable, Adaptive, Requirements-based, and Testable) </a:t>
            </a:r>
            <a:r>
              <a:rPr lang="en-US" sz="1900" err="1">
                <a:solidFill>
                  <a:srgbClr val="111111"/>
                </a:solidFill>
                <a:latin typeface="Arial"/>
                <a:cs typeface="Arial"/>
              </a:rPr>
              <a:t>utilisé</a:t>
            </a:r>
            <a:r>
              <a:rPr lang="en-US" sz="1900">
                <a:solidFill>
                  <a:srgbClr val="111111"/>
                </a:solidFill>
                <a:latin typeface="Arial"/>
                <a:cs typeface="Arial"/>
              </a:rPr>
              <a:t> </a:t>
            </a:r>
            <a:r>
              <a:rPr lang="en-US" sz="1900">
                <a:latin typeface="Arial"/>
                <a:cs typeface="Arial"/>
              </a:rPr>
              <a:t>dans les </a:t>
            </a:r>
            <a:r>
              <a:rPr lang="en-US" sz="1900" err="1">
                <a:latin typeface="Arial"/>
                <a:cs typeface="Arial"/>
              </a:rPr>
              <a:t>lignes</a:t>
            </a:r>
            <a:r>
              <a:rPr lang="en-US" sz="1900">
                <a:latin typeface="Arial"/>
                <a:cs typeface="Arial"/>
              </a:rPr>
              <a:t> directrices de </a:t>
            </a:r>
            <a:r>
              <a:rPr lang="en-US" sz="1900" err="1">
                <a:latin typeface="Arial"/>
                <a:cs typeface="Arial"/>
              </a:rPr>
              <a:t>l'OMS</a:t>
            </a:r>
            <a:r>
              <a:rPr lang="en-US" sz="1900">
                <a:latin typeface="Arial"/>
                <a:cs typeface="Arial"/>
              </a:rPr>
              <a:t> sur la </a:t>
            </a:r>
            <a:r>
              <a:rPr lang="en-US" sz="1900" err="1">
                <a:latin typeface="Arial"/>
                <a:cs typeface="Arial"/>
              </a:rPr>
              <a:t>santé</a:t>
            </a:r>
            <a:r>
              <a:rPr lang="en-US" sz="1900">
                <a:latin typeface="Arial"/>
                <a:cs typeface="Arial"/>
              </a:rPr>
              <a:t> numérique et </a:t>
            </a:r>
            <a:r>
              <a:rPr lang="en-US" sz="1900" err="1">
                <a:latin typeface="Arial"/>
                <a:cs typeface="Arial"/>
              </a:rPr>
              <a:t>qu'il</a:t>
            </a:r>
            <a:r>
              <a:rPr lang="en-US" sz="1900">
                <a:latin typeface="Arial"/>
                <a:cs typeface="Arial"/>
              </a:rPr>
              <a:t> ne faut pas </a:t>
            </a:r>
            <a:r>
              <a:rPr lang="en-US" sz="1900" err="1">
                <a:latin typeface="Arial"/>
                <a:cs typeface="Arial"/>
              </a:rPr>
              <a:t>confondre</a:t>
            </a:r>
            <a:r>
              <a:rPr lang="en-US" sz="1900">
                <a:latin typeface="Arial"/>
                <a:cs typeface="Arial"/>
              </a:rPr>
              <a:t> avec </a:t>
            </a:r>
            <a:r>
              <a:rPr lang="en-US" sz="1900" err="1">
                <a:latin typeface="Arial"/>
                <a:cs typeface="Arial"/>
              </a:rPr>
              <a:t>lui</a:t>
            </a:r>
            <a:r>
              <a:rPr lang="en-US" sz="1900">
                <a:latin typeface="Arial"/>
                <a:cs typeface="Arial"/>
              </a:rPr>
              <a:t>.</a:t>
            </a:r>
            <a:endParaRPr lang="en-US" sz="1900" err="1">
              <a:latin typeface="Arial"/>
            </a:endParaRPr>
          </a:p>
        </p:txBody>
      </p:sp>
    </p:spTree>
    <p:extLst>
      <p:ext uri="{BB962C8B-B14F-4D97-AF65-F5344CB8AC3E}">
        <p14:creationId xmlns:p14="http://schemas.microsoft.com/office/powerpoint/2010/main" val="5708479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2109-1316-82FA-E00A-BC0DBA9FBE8F}"/>
              </a:ext>
            </a:extLst>
          </p:cNvPr>
          <p:cNvSpPr>
            <a:spLocks noGrp="1"/>
          </p:cNvSpPr>
          <p:nvPr>
            <p:ph type="title"/>
          </p:nvPr>
        </p:nvSpPr>
        <p:spPr>
          <a:xfrm>
            <a:off x="838200" y="365125"/>
            <a:ext cx="10084496" cy="996292"/>
          </a:xfrm>
        </p:spPr>
        <p:txBody>
          <a:bodyPr/>
          <a:lstStyle/>
          <a:p>
            <a:r>
              <a:rPr lang="en-US" err="1"/>
              <a:t>Indicateurs</a:t>
            </a:r>
            <a:r>
              <a:rPr lang="en-US"/>
              <a:t> SMART</a:t>
            </a:r>
          </a:p>
        </p:txBody>
      </p:sp>
      <p:sp>
        <p:nvSpPr>
          <p:cNvPr id="3" name="Content Placeholder 2">
            <a:extLst>
              <a:ext uri="{FF2B5EF4-FFF2-40B4-BE49-F238E27FC236}">
                <a16:creationId xmlns:a16="http://schemas.microsoft.com/office/drawing/2014/main" id="{A5D4CF46-44B3-1E1E-8F68-E059CD6F44EC}"/>
              </a:ext>
            </a:extLst>
          </p:cNvPr>
          <p:cNvSpPr>
            <a:spLocks noGrp="1"/>
          </p:cNvSpPr>
          <p:nvPr>
            <p:ph idx="1"/>
          </p:nvPr>
        </p:nvSpPr>
        <p:spPr>
          <a:xfrm>
            <a:off x="266700" y="1525249"/>
            <a:ext cx="10655996" cy="5102605"/>
          </a:xfrm>
        </p:spPr>
        <p:txBody>
          <a:bodyPr vert="horz" lIns="91440" tIns="45720" rIns="91440" bIns="45720" rtlCol="0" anchor="t">
            <a:normAutofit lnSpcReduction="10000"/>
          </a:bodyPr>
          <a:lstStyle/>
          <a:p>
            <a:pPr marL="0" indent="0">
              <a:buNone/>
            </a:pPr>
            <a:r>
              <a:rPr lang="en-US" sz="2400" err="1">
                <a:solidFill>
                  <a:srgbClr val="111111"/>
                </a:solidFill>
                <a:latin typeface="Arial"/>
                <a:cs typeface="Arial"/>
              </a:rPr>
              <a:t>Ces</a:t>
            </a:r>
            <a:r>
              <a:rPr lang="en-US" sz="2400">
                <a:solidFill>
                  <a:srgbClr val="111111"/>
                </a:solidFill>
                <a:latin typeface="Arial"/>
                <a:cs typeface="Arial"/>
              </a:rPr>
              <a:t> </a:t>
            </a:r>
            <a:r>
              <a:rPr lang="en-US" sz="2400" err="1">
                <a:solidFill>
                  <a:srgbClr val="111111"/>
                </a:solidFill>
                <a:latin typeface="Arial"/>
                <a:cs typeface="Arial"/>
              </a:rPr>
              <a:t>indicateurs</a:t>
            </a:r>
            <a:r>
              <a:rPr lang="en-US" sz="2400">
                <a:solidFill>
                  <a:srgbClr val="111111"/>
                </a:solidFill>
                <a:latin typeface="Arial"/>
                <a:cs typeface="Arial"/>
              </a:rPr>
              <a:t> de mise </a:t>
            </a:r>
            <a:r>
              <a:rPr lang="en-US" sz="2400" err="1">
                <a:solidFill>
                  <a:srgbClr val="111111"/>
                </a:solidFill>
                <a:latin typeface="Arial"/>
                <a:cs typeface="Arial"/>
              </a:rPr>
              <a:t>en</a:t>
            </a:r>
            <a:r>
              <a:rPr lang="en-US" sz="2400">
                <a:solidFill>
                  <a:srgbClr val="111111"/>
                </a:solidFill>
                <a:latin typeface="Arial"/>
                <a:cs typeface="Arial"/>
              </a:rPr>
              <a:t> </a:t>
            </a:r>
            <a:r>
              <a:rPr lang="en-US" sz="2400" err="1">
                <a:solidFill>
                  <a:srgbClr val="111111"/>
                </a:solidFill>
                <a:latin typeface="Arial"/>
                <a:cs typeface="Arial"/>
              </a:rPr>
              <a:t>œuvre</a:t>
            </a:r>
            <a:r>
              <a:rPr lang="en-US" sz="2400">
                <a:solidFill>
                  <a:srgbClr val="111111"/>
                </a:solidFill>
                <a:latin typeface="Arial"/>
                <a:cs typeface="Arial"/>
              </a:rPr>
              <a:t> d'un </a:t>
            </a:r>
            <a:r>
              <a:rPr lang="en-US" sz="2400" err="1">
                <a:solidFill>
                  <a:srgbClr val="111111"/>
                </a:solidFill>
                <a:latin typeface="Arial"/>
                <a:cs typeface="Arial"/>
              </a:rPr>
              <a:t>système</a:t>
            </a:r>
            <a:r>
              <a:rPr lang="en-US" sz="2400">
                <a:solidFill>
                  <a:srgbClr val="111111"/>
                </a:solidFill>
                <a:latin typeface="Arial"/>
                <a:cs typeface="Arial"/>
              </a:rPr>
              <a:t> de </a:t>
            </a:r>
            <a:r>
              <a:rPr lang="en-US" sz="2400" err="1">
                <a:solidFill>
                  <a:srgbClr val="111111"/>
                </a:solidFill>
                <a:latin typeface="Arial"/>
                <a:cs typeface="Arial"/>
              </a:rPr>
              <a:t>santé</a:t>
            </a:r>
            <a:r>
              <a:rPr lang="en-US" sz="2400">
                <a:solidFill>
                  <a:srgbClr val="111111"/>
                </a:solidFill>
                <a:latin typeface="Arial"/>
                <a:cs typeface="Arial"/>
              </a:rPr>
              <a:t> mobile </a:t>
            </a:r>
            <a:r>
              <a:rPr lang="en-US" sz="2400" err="1">
                <a:solidFill>
                  <a:srgbClr val="111111"/>
                </a:solidFill>
                <a:latin typeface="Arial"/>
                <a:cs typeface="Arial"/>
              </a:rPr>
              <a:t>sont-ils</a:t>
            </a:r>
            <a:r>
              <a:rPr lang="en-US" sz="2400">
                <a:solidFill>
                  <a:srgbClr val="111111"/>
                </a:solidFill>
                <a:latin typeface="Arial"/>
                <a:cs typeface="Arial"/>
              </a:rPr>
              <a:t> SMART ? </a:t>
            </a:r>
            <a:endParaRPr lang="en-US" sz="2400">
              <a:solidFill>
                <a:srgbClr val="000000"/>
              </a:solidFill>
            </a:endParaRPr>
          </a:p>
          <a:p>
            <a:pPr lvl="1"/>
            <a:r>
              <a:rPr lang="en-US" b="1">
                <a:solidFill>
                  <a:srgbClr val="111111"/>
                </a:solidFill>
                <a:latin typeface="Arial"/>
                <a:cs typeface="Arial"/>
              </a:rPr>
              <a:t>% de la population </a:t>
            </a:r>
            <a:r>
              <a:rPr lang="en-US" b="1" err="1">
                <a:solidFill>
                  <a:srgbClr val="111111"/>
                </a:solidFill>
                <a:latin typeface="Arial"/>
                <a:cs typeface="Arial"/>
              </a:rPr>
              <a:t>cible</a:t>
            </a:r>
            <a:r>
              <a:rPr lang="en-US" b="1">
                <a:solidFill>
                  <a:srgbClr val="111111"/>
                </a:solidFill>
                <a:latin typeface="Arial"/>
                <a:cs typeface="Arial"/>
              </a:rPr>
              <a:t> </a:t>
            </a:r>
            <a:r>
              <a:rPr lang="en-US" b="1" err="1">
                <a:solidFill>
                  <a:srgbClr val="111111"/>
                </a:solidFill>
                <a:latin typeface="Arial"/>
                <a:cs typeface="Arial"/>
              </a:rPr>
              <a:t>atteinte</a:t>
            </a:r>
            <a:r>
              <a:rPr lang="en-US" b="1">
                <a:solidFill>
                  <a:srgbClr val="111111"/>
                </a:solidFill>
                <a:latin typeface="Arial"/>
                <a:cs typeface="Arial"/>
              </a:rPr>
              <a:t> </a:t>
            </a:r>
            <a:r>
              <a:rPr lang="en-US">
                <a:solidFill>
                  <a:srgbClr val="111111"/>
                </a:solidFill>
                <a:latin typeface="Arial"/>
                <a:cs typeface="Arial"/>
              </a:rPr>
              <a:t>: </a:t>
            </a:r>
            <a:r>
              <a:rPr lang="en-US" err="1">
                <a:solidFill>
                  <a:srgbClr val="111111"/>
                </a:solidFill>
                <a:latin typeface="Arial"/>
                <a:cs typeface="Arial"/>
              </a:rPr>
              <a:t>Mesurer</a:t>
            </a:r>
            <a:r>
              <a:rPr lang="en-US">
                <a:solidFill>
                  <a:srgbClr val="111111"/>
                </a:solidFill>
                <a:latin typeface="Arial"/>
                <a:cs typeface="Arial"/>
              </a:rPr>
              <a:t> la proportion du public </a:t>
            </a:r>
            <a:r>
              <a:rPr lang="en-US" err="1">
                <a:solidFill>
                  <a:srgbClr val="111111"/>
                </a:solidFill>
                <a:latin typeface="Arial"/>
                <a:cs typeface="Arial"/>
              </a:rPr>
              <a:t>visé</a:t>
            </a:r>
            <a:r>
              <a:rPr lang="en-US">
                <a:solidFill>
                  <a:srgbClr val="111111"/>
                </a:solidFill>
                <a:latin typeface="Arial"/>
                <a:cs typeface="Arial"/>
              </a:rPr>
              <a:t> (par </a:t>
            </a:r>
            <a:r>
              <a:rPr lang="en-US" err="1">
                <a:solidFill>
                  <a:srgbClr val="111111"/>
                </a:solidFill>
                <a:latin typeface="Arial"/>
                <a:cs typeface="Arial"/>
              </a:rPr>
              <a:t>exemple</a:t>
            </a:r>
            <a:r>
              <a:rPr lang="en-US">
                <a:solidFill>
                  <a:srgbClr val="111111"/>
                </a:solidFill>
                <a:latin typeface="Arial"/>
                <a:cs typeface="Arial"/>
              </a:rPr>
              <a:t>, les patients, les </a:t>
            </a:r>
            <a:r>
              <a:rPr lang="en-US" err="1">
                <a:solidFill>
                  <a:srgbClr val="111111"/>
                </a:solidFill>
                <a:latin typeface="Arial"/>
                <a:cs typeface="Arial"/>
              </a:rPr>
              <a:t>travailleurs</a:t>
            </a:r>
            <a:r>
              <a:rPr lang="en-US">
                <a:solidFill>
                  <a:srgbClr val="111111"/>
                </a:solidFill>
                <a:latin typeface="Arial"/>
                <a:cs typeface="Arial"/>
              </a:rPr>
              <a:t> de la </a:t>
            </a:r>
            <a:r>
              <a:rPr lang="en-US" err="1">
                <a:solidFill>
                  <a:srgbClr val="111111"/>
                </a:solidFill>
                <a:latin typeface="Arial"/>
                <a:cs typeface="Arial"/>
              </a:rPr>
              <a:t>santé</a:t>
            </a:r>
            <a:r>
              <a:rPr lang="en-US">
                <a:solidFill>
                  <a:srgbClr val="111111"/>
                </a:solidFill>
                <a:latin typeface="Arial"/>
                <a:cs typeface="Arial"/>
              </a:rPr>
              <a:t>) qui </a:t>
            </a:r>
            <a:r>
              <a:rPr lang="en-US" err="1">
                <a:solidFill>
                  <a:srgbClr val="111111"/>
                </a:solidFill>
                <a:latin typeface="Arial"/>
                <a:cs typeface="Arial"/>
              </a:rPr>
              <a:t>participe</a:t>
            </a:r>
            <a:r>
              <a:rPr lang="en-US">
                <a:solidFill>
                  <a:srgbClr val="111111"/>
                </a:solidFill>
                <a:latin typeface="Arial"/>
                <a:cs typeface="Arial"/>
              </a:rPr>
              <a:t> à </a:t>
            </a:r>
            <a:r>
              <a:rPr lang="en-US" err="1">
                <a:solidFill>
                  <a:srgbClr val="111111"/>
                </a:solidFill>
                <a:latin typeface="Arial"/>
                <a:cs typeface="Arial"/>
              </a:rPr>
              <a:t>l'intervention</a:t>
            </a:r>
            <a:r>
              <a:rPr lang="en-US">
                <a:solidFill>
                  <a:srgbClr val="111111"/>
                </a:solidFill>
                <a:latin typeface="Arial"/>
                <a:cs typeface="Arial"/>
              </a:rPr>
              <a:t> de mHealth.</a:t>
            </a:r>
          </a:p>
          <a:p>
            <a:pPr lvl="1"/>
            <a:r>
              <a:rPr lang="en-US" b="1">
                <a:solidFill>
                  <a:srgbClr val="111111"/>
                </a:solidFill>
                <a:latin typeface="Arial"/>
                <a:cs typeface="Arial"/>
              </a:rPr>
              <a:t>Couverture </a:t>
            </a:r>
            <a:r>
              <a:rPr lang="en-US" b="1" err="1">
                <a:solidFill>
                  <a:srgbClr val="111111"/>
                </a:solidFill>
                <a:latin typeface="Arial"/>
                <a:cs typeface="Arial"/>
              </a:rPr>
              <a:t>géographique</a:t>
            </a:r>
            <a:r>
              <a:rPr lang="en-US" b="1">
                <a:solidFill>
                  <a:srgbClr val="111111"/>
                </a:solidFill>
                <a:latin typeface="Arial"/>
                <a:cs typeface="Arial"/>
              </a:rPr>
              <a:t> </a:t>
            </a:r>
            <a:r>
              <a:rPr lang="en-US">
                <a:solidFill>
                  <a:srgbClr val="111111"/>
                </a:solidFill>
                <a:latin typeface="Arial"/>
                <a:cs typeface="Arial"/>
              </a:rPr>
              <a:t>: </a:t>
            </a:r>
            <a:r>
              <a:rPr lang="en-US" err="1">
                <a:solidFill>
                  <a:srgbClr val="111111"/>
                </a:solidFill>
                <a:latin typeface="Arial"/>
                <a:cs typeface="Arial"/>
              </a:rPr>
              <a:t>Évaluer</a:t>
            </a:r>
            <a:r>
              <a:rPr lang="en-US">
                <a:solidFill>
                  <a:srgbClr val="111111"/>
                </a:solidFill>
                <a:latin typeface="Arial"/>
                <a:cs typeface="Arial"/>
              </a:rPr>
              <a:t> dans quelle </a:t>
            </a:r>
            <a:r>
              <a:rPr lang="en-US" err="1">
                <a:solidFill>
                  <a:srgbClr val="111111"/>
                </a:solidFill>
                <a:latin typeface="Arial"/>
                <a:cs typeface="Arial"/>
              </a:rPr>
              <a:t>mesure</a:t>
            </a:r>
            <a:r>
              <a:rPr lang="en-US">
                <a:solidFill>
                  <a:srgbClr val="111111"/>
                </a:solidFill>
                <a:latin typeface="Arial"/>
                <a:cs typeface="Arial"/>
              </a:rPr>
              <a:t> les services de mHealth </a:t>
            </a:r>
            <a:r>
              <a:rPr lang="en-US" err="1">
                <a:solidFill>
                  <a:srgbClr val="111111"/>
                </a:solidFill>
                <a:latin typeface="Arial"/>
                <a:cs typeface="Arial"/>
              </a:rPr>
              <a:t>sont</a:t>
            </a:r>
            <a:r>
              <a:rPr lang="en-US">
                <a:solidFill>
                  <a:srgbClr val="111111"/>
                </a:solidFill>
                <a:latin typeface="Arial"/>
                <a:cs typeface="Arial"/>
              </a:rPr>
              <a:t> </a:t>
            </a:r>
            <a:r>
              <a:rPr lang="en-US" err="1">
                <a:solidFill>
                  <a:srgbClr val="111111"/>
                </a:solidFill>
                <a:latin typeface="Arial"/>
                <a:cs typeface="Arial"/>
              </a:rPr>
              <a:t>disponibles</a:t>
            </a:r>
            <a:r>
              <a:rPr lang="en-US">
                <a:solidFill>
                  <a:srgbClr val="111111"/>
                </a:solidFill>
                <a:latin typeface="Arial"/>
                <a:cs typeface="Arial"/>
              </a:rPr>
              <a:t> dans </a:t>
            </a:r>
            <a:r>
              <a:rPr lang="en-US" err="1">
                <a:solidFill>
                  <a:srgbClr val="111111"/>
                </a:solidFill>
                <a:latin typeface="Arial"/>
                <a:cs typeface="Arial"/>
              </a:rPr>
              <a:t>différentes</a:t>
            </a:r>
            <a:r>
              <a:rPr lang="en-US">
                <a:solidFill>
                  <a:srgbClr val="111111"/>
                </a:solidFill>
                <a:latin typeface="Arial"/>
                <a:cs typeface="Arial"/>
              </a:rPr>
              <a:t> </a:t>
            </a:r>
            <a:r>
              <a:rPr lang="en-US" err="1">
                <a:solidFill>
                  <a:srgbClr val="111111"/>
                </a:solidFill>
                <a:latin typeface="Arial"/>
                <a:cs typeface="Arial"/>
              </a:rPr>
              <a:t>régions</a:t>
            </a:r>
            <a:r>
              <a:rPr lang="en-US">
                <a:solidFill>
                  <a:srgbClr val="111111"/>
                </a:solidFill>
                <a:latin typeface="Arial"/>
                <a:cs typeface="Arial"/>
              </a:rPr>
              <a:t> </a:t>
            </a:r>
            <a:r>
              <a:rPr lang="en-US" err="1">
                <a:solidFill>
                  <a:srgbClr val="111111"/>
                </a:solidFill>
                <a:latin typeface="Arial"/>
                <a:cs typeface="Arial"/>
              </a:rPr>
              <a:t>ou</a:t>
            </a:r>
            <a:r>
              <a:rPr lang="en-US">
                <a:solidFill>
                  <a:srgbClr val="111111"/>
                </a:solidFill>
                <a:latin typeface="Arial"/>
                <a:cs typeface="Arial"/>
              </a:rPr>
              <a:t> zones.</a:t>
            </a:r>
            <a:endParaRPr lang="en-US">
              <a:latin typeface="Arial"/>
              <a:cs typeface="Arial"/>
            </a:endParaRPr>
          </a:p>
          <a:p>
            <a:pPr lvl="1"/>
            <a:r>
              <a:rPr lang="en-US" b="1" err="1">
                <a:solidFill>
                  <a:srgbClr val="111111"/>
                </a:solidFill>
                <a:latin typeface="Arial"/>
                <a:cs typeface="Arial"/>
              </a:rPr>
              <a:t>Rapidité</a:t>
            </a:r>
            <a:r>
              <a:rPr lang="en-US" b="1">
                <a:solidFill>
                  <a:srgbClr val="111111"/>
                </a:solidFill>
                <a:latin typeface="Arial"/>
                <a:cs typeface="Arial"/>
              </a:rPr>
              <a:t> de la prestation de services </a:t>
            </a:r>
            <a:r>
              <a:rPr lang="en-US">
                <a:solidFill>
                  <a:srgbClr val="111111"/>
                </a:solidFill>
                <a:latin typeface="Arial"/>
                <a:cs typeface="Arial"/>
              </a:rPr>
              <a:t>: </a:t>
            </a:r>
            <a:r>
              <a:rPr lang="en-US" err="1">
                <a:solidFill>
                  <a:srgbClr val="111111"/>
                </a:solidFill>
                <a:latin typeface="Arial"/>
                <a:cs typeface="Arial"/>
              </a:rPr>
              <a:t>Évaluer</a:t>
            </a:r>
            <a:r>
              <a:rPr lang="en-US">
                <a:solidFill>
                  <a:srgbClr val="111111"/>
                </a:solidFill>
                <a:latin typeface="Arial"/>
                <a:cs typeface="Arial"/>
              </a:rPr>
              <a:t> la </a:t>
            </a:r>
            <a:r>
              <a:rPr lang="en-US" err="1">
                <a:solidFill>
                  <a:srgbClr val="111111"/>
                </a:solidFill>
                <a:latin typeface="Arial"/>
                <a:cs typeface="Arial"/>
              </a:rPr>
              <a:t>rapidité</a:t>
            </a:r>
            <a:r>
              <a:rPr lang="en-US">
                <a:solidFill>
                  <a:srgbClr val="111111"/>
                </a:solidFill>
                <a:latin typeface="Arial"/>
                <a:cs typeface="Arial"/>
              </a:rPr>
              <a:t> avec </a:t>
            </a:r>
            <a:r>
              <a:rPr lang="en-US" err="1">
                <a:solidFill>
                  <a:srgbClr val="111111"/>
                </a:solidFill>
                <a:latin typeface="Arial"/>
                <a:cs typeface="Arial"/>
              </a:rPr>
              <a:t>laquelle</a:t>
            </a:r>
            <a:r>
              <a:rPr lang="en-US">
                <a:solidFill>
                  <a:srgbClr val="111111"/>
                </a:solidFill>
                <a:latin typeface="Arial"/>
                <a:cs typeface="Arial"/>
              </a:rPr>
              <a:t> les interventions de mHealth </a:t>
            </a:r>
            <a:r>
              <a:rPr lang="en-US" err="1">
                <a:solidFill>
                  <a:srgbClr val="111111"/>
                </a:solidFill>
                <a:latin typeface="Arial"/>
                <a:cs typeface="Arial"/>
              </a:rPr>
              <a:t>fournissent</a:t>
            </a:r>
            <a:r>
              <a:rPr lang="en-US">
                <a:solidFill>
                  <a:srgbClr val="111111"/>
                </a:solidFill>
                <a:latin typeface="Arial"/>
                <a:cs typeface="Arial"/>
              </a:rPr>
              <a:t> des services de </a:t>
            </a:r>
            <a:r>
              <a:rPr lang="en-US" err="1">
                <a:solidFill>
                  <a:srgbClr val="111111"/>
                </a:solidFill>
                <a:latin typeface="Arial"/>
                <a:cs typeface="Arial"/>
              </a:rPr>
              <a:t>santé</a:t>
            </a:r>
            <a:r>
              <a:rPr lang="en-US">
                <a:solidFill>
                  <a:srgbClr val="111111"/>
                </a:solidFill>
                <a:latin typeface="Arial"/>
                <a:cs typeface="Arial"/>
              </a:rPr>
              <a:t>.</a:t>
            </a:r>
            <a:endParaRPr lang="en-US">
              <a:latin typeface="Arial"/>
              <a:cs typeface="Arial"/>
            </a:endParaRPr>
          </a:p>
          <a:p>
            <a:pPr lvl="1"/>
            <a:r>
              <a:rPr lang="en-US" b="1">
                <a:solidFill>
                  <a:srgbClr val="111111"/>
                </a:solidFill>
                <a:latin typeface="Arial"/>
                <a:cs typeface="Arial"/>
              </a:rPr>
              <a:t>Exactitude des données </a:t>
            </a:r>
            <a:r>
              <a:rPr lang="en-US">
                <a:solidFill>
                  <a:srgbClr val="111111"/>
                </a:solidFill>
                <a:latin typeface="Arial"/>
                <a:cs typeface="Arial"/>
              </a:rPr>
              <a:t>: </a:t>
            </a:r>
            <a:r>
              <a:rPr lang="en-US" err="1">
                <a:solidFill>
                  <a:srgbClr val="111111"/>
                </a:solidFill>
                <a:latin typeface="Arial"/>
                <a:cs typeface="Arial"/>
              </a:rPr>
              <a:t>Vérifier</a:t>
            </a:r>
            <a:r>
              <a:rPr lang="en-US">
                <a:solidFill>
                  <a:srgbClr val="111111"/>
                </a:solidFill>
                <a:latin typeface="Arial"/>
                <a:cs typeface="Arial"/>
              </a:rPr>
              <a:t> </a:t>
            </a:r>
            <a:r>
              <a:rPr lang="en-US" err="1">
                <a:solidFill>
                  <a:srgbClr val="111111"/>
                </a:solidFill>
                <a:latin typeface="Arial"/>
                <a:cs typeface="Arial"/>
              </a:rPr>
              <a:t>l'exactitude</a:t>
            </a:r>
            <a:r>
              <a:rPr lang="en-US">
                <a:solidFill>
                  <a:srgbClr val="111111"/>
                </a:solidFill>
                <a:latin typeface="Arial"/>
                <a:cs typeface="Arial"/>
              </a:rPr>
              <a:t> et la </a:t>
            </a:r>
            <a:r>
              <a:rPr lang="en-US" err="1">
                <a:solidFill>
                  <a:srgbClr val="111111"/>
                </a:solidFill>
                <a:latin typeface="Arial"/>
                <a:cs typeface="Arial"/>
              </a:rPr>
              <a:t>fiabilité</a:t>
            </a:r>
            <a:r>
              <a:rPr lang="en-US">
                <a:solidFill>
                  <a:srgbClr val="111111"/>
                </a:solidFill>
                <a:latin typeface="Arial"/>
                <a:cs typeface="Arial"/>
              </a:rPr>
              <a:t> des </a:t>
            </a:r>
            <a:r>
              <a:rPr lang="en-US" err="1">
                <a:solidFill>
                  <a:srgbClr val="111111"/>
                </a:solidFill>
                <a:latin typeface="Arial"/>
                <a:cs typeface="Arial"/>
              </a:rPr>
              <a:t>informations</a:t>
            </a:r>
            <a:r>
              <a:rPr lang="en-US">
                <a:solidFill>
                  <a:srgbClr val="111111"/>
                </a:solidFill>
                <a:latin typeface="Arial"/>
                <a:cs typeface="Arial"/>
              </a:rPr>
              <a:t> sanitaires </a:t>
            </a:r>
            <a:r>
              <a:rPr lang="en-US" err="1">
                <a:solidFill>
                  <a:srgbClr val="111111"/>
                </a:solidFill>
                <a:latin typeface="Arial"/>
                <a:cs typeface="Arial"/>
              </a:rPr>
              <a:t>recueillies</a:t>
            </a:r>
            <a:r>
              <a:rPr lang="en-US">
                <a:solidFill>
                  <a:srgbClr val="111111"/>
                </a:solidFill>
                <a:latin typeface="Arial"/>
                <a:cs typeface="Arial"/>
              </a:rPr>
              <a:t> au </a:t>
            </a:r>
            <a:r>
              <a:rPr lang="en-US" err="1">
                <a:solidFill>
                  <a:srgbClr val="111111"/>
                </a:solidFill>
                <a:latin typeface="Arial"/>
                <a:cs typeface="Arial"/>
              </a:rPr>
              <a:t>moyen</a:t>
            </a:r>
            <a:r>
              <a:rPr lang="en-US">
                <a:solidFill>
                  <a:srgbClr val="111111"/>
                </a:solidFill>
                <a:latin typeface="Arial"/>
                <a:cs typeface="Arial"/>
              </a:rPr>
              <a:t> des </a:t>
            </a:r>
            <a:r>
              <a:rPr lang="en-US" err="1">
                <a:solidFill>
                  <a:srgbClr val="111111"/>
                </a:solidFill>
                <a:latin typeface="Arial"/>
                <a:cs typeface="Arial"/>
              </a:rPr>
              <a:t>outils</a:t>
            </a:r>
            <a:r>
              <a:rPr lang="en-US">
                <a:solidFill>
                  <a:srgbClr val="111111"/>
                </a:solidFill>
                <a:latin typeface="Arial"/>
                <a:cs typeface="Arial"/>
              </a:rPr>
              <a:t> de </a:t>
            </a:r>
            <a:r>
              <a:rPr lang="en-US" err="1">
                <a:solidFill>
                  <a:srgbClr val="111111"/>
                </a:solidFill>
                <a:latin typeface="Arial"/>
                <a:cs typeface="Arial"/>
              </a:rPr>
              <a:t>santé</a:t>
            </a:r>
            <a:r>
              <a:rPr lang="en-US">
                <a:solidFill>
                  <a:srgbClr val="111111"/>
                </a:solidFill>
                <a:latin typeface="Arial"/>
                <a:cs typeface="Arial"/>
              </a:rPr>
              <a:t> mobile.</a:t>
            </a:r>
          </a:p>
          <a:p>
            <a:pPr lvl="1"/>
            <a:r>
              <a:rPr lang="en-US" b="1">
                <a:solidFill>
                  <a:srgbClr val="111111"/>
                </a:solidFill>
                <a:latin typeface="Arial"/>
                <a:cs typeface="Arial"/>
              </a:rPr>
              <a:t>Respect des </a:t>
            </a:r>
            <a:r>
              <a:rPr lang="en-US" b="1" err="1">
                <a:solidFill>
                  <a:srgbClr val="111111"/>
                </a:solidFill>
                <a:latin typeface="Arial"/>
                <a:cs typeface="Arial"/>
              </a:rPr>
              <a:t>lignes</a:t>
            </a:r>
            <a:r>
              <a:rPr lang="en-US" b="1">
                <a:solidFill>
                  <a:srgbClr val="111111"/>
                </a:solidFill>
                <a:latin typeface="Arial"/>
                <a:cs typeface="Arial"/>
              </a:rPr>
              <a:t> directrices </a:t>
            </a:r>
            <a:r>
              <a:rPr lang="en-US" b="1" err="1">
                <a:solidFill>
                  <a:srgbClr val="111111"/>
                </a:solidFill>
                <a:latin typeface="Arial"/>
                <a:cs typeface="Arial"/>
              </a:rPr>
              <a:t>cliniques</a:t>
            </a:r>
            <a:r>
              <a:rPr lang="en-US" b="1">
                <a:solidFill>
                  <a:srgbClr val="111111"/>
                </a:solidFill>
                <a:latin typeface="Arial"/>
                <a:cs typeface="Arial"/>
              </a:rPr>
              <a:t> </a:t>
            </a:r>
            <a:r>
              <a:rPr lang="en-US">
                <a:solidFill>
                  <a:srgbClr val="111111"/>
                </a:solidFill>
                <a:latin typeface="Arial"/>
                <a:cs typeface="Arial"/>
              </a:rPr>
              <a:t>: </a:t>
            </a:r>
            <a:r>
              <a:rPr lang="en-US" err="1">
                <a:solidFill>
                  <a:srgbClr val="111111"/>
                </a:solidFill>
                <a:latin typeface="Arial"/>
                <a:cs typeface="Arial"/>
              </a:rPr>
              <a:t>Déterminer</a:t>
            </a:r>
            <a:r>
              <a:rPr lang="en-US">
                <a:solidFill>
                  <a:srgbClr val="111111"/>
                </a:solidFill>
                <a:latin typeface="Arial"/>
                <a:cs typeface="Arial"/>
              </a:rPr>
              <a:t> </a:t>
            </a:r>
            <a:r>
              <a:rPr lang="en-US" err="1">
                <a:solidFill>
                  <a:srgbClr val="111111"/>
                </a:solidFill>
                <a:latin typeface="Arial"/>
                <a:cs typeface="Arial"/>
              </a:rPr>
              <a:t>si</a:t>
            </a:r>
            <a:r>
              <a:rPr lang="en-US">
                <a:solidFill>
                  <a:srgbClr val="111111"/>
                </a:solidFill>
                <a:latin typeface="Arial"/>
                <a:cs typeface="Arial"/>
              </a:rPr>
              <a:t> les interventions de mHealth </a:t>
            </a:r>
            <a:r>
              <a:rPr lang="en-US" err="1">
                <a:solidFill>
                  <a:srgbClr val="111111"/>
                </a:solidFill>
                <a:latin typeface="Arial"/>
                <a:cs typeface="Arial"/>
              </a:rPr>
              <a:t>sont</a:t>
            </a:r>
            <a:r>
              <a:rPr lang="en-US">
                <a:solidFill>
                  <a:srgbClr val="111111"/>
                </a:solidFill>
                <a:latin typeface="Arial"/>
                <a:cs typeface="Arial"/>
              </a:rPr>
              <a:t> </a:t>
            </a:r>
            <a:r>
              <a:rPr lang="en-US" err="1">
                <a:solidFill>
                  <a:srgbClr val="111111"/>
                </a:solidFill>
                <a:latin typeface="Arial"/>
                <a:cs typeface="Arial"/>
              </a:rPr>
              <a:t>conformes</a:t>
            </a:r>
            <a:r>
              <a:rPr lang="en-US">
                <a:solidFill>
                  <a:srgbClr val="111111"/>
                </a:solidFill>
                <a:latin typeface="Arial"/>
                <a:cs typeface="Arial"/>
              </a:rPr>
              <a:t> aux </a:t>
            </a:r>
            <a:r>
              <a:rPr lang="en-US" err="1">
                <a:solidFill>
                  <a:srgbClr val="111111"/>
                </a:solidFill>
                <a:latin typeface="Arial"/>
                <a:cs typeface="Arial"/>
              </a:rPr>
              <a:t>lignes</a:t>
            </a:r>
            <a:r>
              <a:rPr lang="en-US">
                <a:solidFill>
                  <a:srgbClr val="111111"/>
                </a:solidFill>
                <a:latin typeface="Arial"/>
                <a:cs typeface="Arial"/>
              </a:rPr>
              <a:t> directrices </a:t>
            </a:r>
            <a:r>
              <a:rPr lang="en-US" err="1">
                <a:solidFill>
                  <a:srgbClr val="111111"/>
                </a:solidFill>
                <a:latin typeface="Arial"/>
                <a:cs typeface="Arial"/>
              </a:rPr>
              <a:t>fondées</a:t>
            </a:r>
            <a:r>
              <a:rPr lang="en-US">
                <a:solidFill>
                  <a:srgbClr val="111111"/>
                </a:solidFill>
                <a:latin typeface="Arial"/>
                <a:cs typeface="Arial"/>
              </a:rPr>
              <a:t> sur des données </a:t>
            </a:r>
            <a:r>
              <a:rPr lang="en-US" err="1">
                <a:solidFill>
                  <a:srgbClr val="111111"/>
                </a:solidFill>
                <a:latin typeface="Arial"/>
                <a:cs typeface="Arial"/>
              </a:rPr>
              <a:t>probantes</a:t>
            </a:r>
            <a:r>
              <a:rPr lang="en-US">
                <a:solidFill>
                  <a:srgbClr val="111111"/>
                </a:solidFill>
                <a:latin typeface="Arial"/>
                <a:cs typeface="Arial"/>
              </a:rPr>
              <a:t>.</a:t>
            </a:r>
            <a:endParaRPr lang="en-US">
              <a:latin typeface="Arial"/>
              <a:cs typeface="Arial"/>
            </a:endParaRPr>
          </a:p>
          <a:p>
            <a:pPr lvl="1"/>
            <a:r>
              <a:rPr lang="en-US" b="1">
                <a:solidFill>
                  <a:srgbClr val="111111"/>
                </a:solidFill>
                <a:latin typeface="Arial"/>
                <a:cs typeface="Arial"/>
              </a:rPr>
              <a:t>Satisfaction des </a:t>
            </a:r>
            <a:r>
              <a:rPr lang="en-US" b="1" err="1">
                <a:solidFill>
                  <a:srgbClr val="111111"/>
                </a:solidFill>
                <a:latin typeface="Arial"/>
                <a:cs typeface="Arial"/>
              </a:rPr>
              <a:t>utilisateurs</a:t>
            </a:r>
            <a:r>
              <a:rPr lang="en-US" b="1">
                <a:solidFill>
                  <a:srgbClr val="111111"/>
                </a:solidFill>
                <a:latin typeface="Arial"/>
                <a:cs typeface="Arial"/>
              </a:rPr>
              <a:t> </a:t>
            </a:r>
            <a:r>
              <a:rPr lang="en-US">
                <a:solidFill>
                  <a:srgbClr val="111111"/>
                </a:solidFill>
                <a:latin typeface="Arial"/>
                <a:cs typeface="Arial"/>
              </a:rPr>
              <a:t>: </a:t>
            </a:r>
            <a:r>
              <a:rPr lang="en-US" err="1">
                <a:solidFill>
                  <a:srgbClr val="111111"/>
                </a:solidFill>
                <a:latin typeface="Arial"/>
                <a:cs typeface="Arial"/>
              </a:rPr>
              <a:t>Recueillir</a:t>
            </a:r>
            <a:r>
              <a:rPr lang="en-US">
                <a:solidFill>
                  <a:srgbClr val="111111"/>
                </a:solidFill>
                <a:latin typeface="Arial"/>
                <a:cs typeface="Arial"/>
              </a:rPr>
              <a:t> les </a:t>
            </a:r>
            <a:r>
              <a:rPr lang="en-US" err="1">
                <a:solidFill>
                  <a:srgbClr val="111111"/>
                </a:solidFill>
                <a:latin typeface="Arial"/>
                <a:cs typeface="Arial"/>
              </a:rPr>
              <a:t>réactions</a:t>
            </a:r>
            <a:r>
              <a:rPr lang="en-US">
                <a:solidFill>
                  <a:srgbClr val="111111"/>
                </a:solidFill>
                <a:latin typeface="Arial"/>
                <a:cs typeface="Arial"/>
              </a:rPr>
              <a:t> des </a:t>
            </a:r>
            <a:r>
              <a:rPr lang="en-US" err="1">
                <a:solidFill>
                  <a:srgbClr val="111111"/>
                </a:solidFill>
                <a:latin typeface="Arial"/>
                <a:cs typeface="Arial"/>
              </a:rPr>
              <a:t>utilisateurs</a:t>
            </a:r>
            <a:r>
              <a:rPr lang="en-US">
                <a:solidFill>
                  <a:srgbClr val="111111"/>
                </a:solidFill>
                <a:latin typeface="Arial"/>
                <a:cs typeface="Arial"/>
              </a:rPr>
              <a:t> (patients, personnel de </a:t>
            </a:r>
            <a:r>
              <a:rPr lang="en-US" err="1">
                <a:solidFill>
                  <a:srgbClr val="111111"/>
                </a:solidFill>
                <a:latin typeface="Arial"/>
                <a:cs typeface="Arial"/>
              </a:rPr>
              <a:t>santé</a:t>
            </a:r>
            <a:r>
              <a:rPr lang="en-US">
                <a:solidFill>
                  <a:srgbClr val="111111"/>
                </a:solidFill>
                <a:latin typeface="Arial"/>
                <a:cs typeface="Arial"/>
              </a:rPr>
              <a:t>) </a:t>
            </a:r>
            <a:r>
              <a:rPr lang="en-US" err="1">
                <a:solidFill>
                  <a:srgbClr val="111111"/>
                </a:solidFill>
                <a:latin typeface="Arial"/>
                <a:cs typeface="Arial"/>
              </a:rPr>
              <a:t>afin</a:t>
            </a:r>
            <a:r>
              <a:rPr lang="en-US">
                <a:solidFill>
                  <a:srgbClr val="111111"/>
                </a:solidFill>
                <a:latin typeface="Arial"/>
                <a:cs typeface="Arial"/>
              </a:rPr>
              <a:t> </a:t>
            </a:r>
            <a:r>
              <a:rPr lang="en-US" err="1">
                <a:solidFill>
                  <a:srgbClr val="111111"/>
                </a:solidFill>
                <a:latin typeface="Arial"/>
                <a:cs typeface="Arial"/>
              </a:rPr>
              <a:t>d'évaluer</a:t>
            </a:r>
            <a:r>
              <a:rPr lang="en-US">
                <a:solidFill>
                  <a:srgbClr val="111111"/>
                </a:solidFill>
                <a:latin typeface="Arial"/>
                <a:cs typeface="Arial"/>
              </a:rPr>
              <a:t> </a:t>
            </a:r>
            <a:r>
              <a:rPr lang="en-US" err="1">
                <a:solidFill>
                  <a:srgbClr val="111111"/>
                </a:solidFill>
                <a:latin typeface="Arial"/>
                <a:cs typeface="Arial"/>
              </a:rPr>
              <a:t>leur</a:t>
            </a:r>
            <a:r>
              <a:rPr lang="en-US">
                <a:solidFill>
                  <a:srgbClr val="111111"/>
                </a:solidFill>
                <a:latin typeface="Arial"/>
                <a:cs typeface="Arial"/>
              </a:rPr>
              <a:t> satisfaction à </a:t>
            </a:r>
            <a:r>
              <a:rPr lang="en-US" err="1">
                <a:solidFill>
                  <a:srgbClr val="111111"/>
                </a:solidFill>
                <a:latin typeface="Arial"/>
                <a:cs typeface="Arial"/>
              </a:rPr>
              <a:t>l'égard</a:t>
            </a:r>
            <a:r>
              <a:rPr lang="en-US">
                <a:solidFill>
                  <a:srgbClr val="111111"/>
                </a:solidFill>
                <a:latin typeface="Arial"/>
                <a:cs typeface="Arial"/>
              </a:rPr>
              <a:t> des services de </a:t>
            </a:r>
            <a:r>
              <a:rPr lang="en-US" err="1">
                <a:solidFill>
                  <a:srgbClr val="111111"/>
                </a:solidFill>
                <a:latin typeface="Arial"/>
                <a:cs typeface="Arial"/>
              </a:rPr>
              <a:t>santé</a:t>
            </a:r>
            <a:r>
              <a:rPr lang="en-US">
                <a:solidFill>
                  <a:srgbClr val="111111"/>
                </a:solidFill>
                <a:latin typeface="Arial"/>
                <a:cs typeface="Arial"/>
              </a:rPr>
              <a:t> </a:t>
            </a:r>
            <a:r>
              <a:rPr lang="en-US" err="1">
                <a:solidFill>
                  <a:srgbClr val="111111"/>
                </a:solidFill>
                <a:latin typeface="Arial"/>
                <a:cs typeface="Arial"/>
              </a:rPr>
              <a:t>en</a:t>
            </a:r>
            <a:r>
              <a:rPr lang="en-US">
                <a:solidFill>
                  <a:srgbClr val="111111"/>
                </a:solidFill>
                <a:latin typeface="Arial"/>
                <a:cs typeface="Arial"/>
              </a:rPr>
              <a:t> </a:t>
            </a:r>
            <a:r>
              <a:rPr lang="en-US" err="1">
                <a:solidFill>
                  <a:srgbClr val="111111"/>
                </a:solidFill>
                <a:latin typeface="Arial"/>
                <a:cs typeface="Arial"/>
              </a:rPr>
              <a:t>ligne</a:t>
            </a:r>
            <a:r>
              <a:rPr lang="en-US">
                <a:solidFill>
                  <a:srgbClr val="111111"/>
                </a:solidFill>
                <a:latin typeface="Arial"/>
                <a:cs typeface="Arial"/>
              </a:rPr>
              <a:t>.</a:t>
            </a:r>
            <a:endParaRPr lang="en-US">
              <a:solidFill>
                <a:srgbClr val="000000"/>
              </a:solidFill>
              <a:latin typeface="Arial"/>
              <a:cs typeface="Arial"/>
            </a:endParaRPr>
          </a:p>
          <a:p>
            <a:pPr lvl="1"/>
            <a:r>
              <a:rPr lang="en-US" b="1" err="1">
                <a:solidFill>
                  <a:srgbClr val="111111"/>
                </a:solidFill>
                <a:latin typeface="Arial"/>
                <a:cs typeface="Arial"/>
              </a:rPr>
              <a:t>Coût</a:t>
            </a:r>
            <a:r>
              <a:rPr lang="en-US" b="1">
                <a:solidFill>
                  <a:srgbClr val="111111"/>
                </a:solidFill>
                <a:latin typeface="Arial"/>
                <a:cs typeface="Arial"/>
              </a:rPr>
              <a:t> par </a:t>
            </a:r>
            <a:r>
              <a:rPr lang="en-US" b="1" err="1">
                <a:solidFill>
                  <a:srgbClr val="111111"/>
                </a:solidFill>
                <a:latin typeface="Arial"/>
                <a:cs typeface="Arial"/>
              </a:rPr>
              <a:t>utilisateur</a:t>
            </a:r>
            <a:r>
              <a:rPr lang="en-US" b="1">
                <a:solidFill>
                  <a:srgbClr val="111111"/>
                </a:solidFill>
                <a:latin typeface="Arial"/>
                <a:cs typeface="Arial"/>
              </a:rPr>
              <a:t> </a:t>
            </a:r>
            <a:r>
              <a:rPr lang="en-US">
                <a:solidFill>
                  <a:srgbClr val="111111"/>
                </a:solidFill>
                <a:latin typeface="Arial"/>
                <a:cs typeface="Arial"/>
              </a:rPr>
              <a:t>: </a:t>
            </a:r>
            <a:r>
              <a:rPr lang="en-US" err="1">
                <a:solidFill>
                  <a:srgbClr val="111111"/>
                </a:solidFill>
                <a:latin typeface="Arial"/>
                <a:cs typeface="Arial"/>
              </a:rPr>
              <a:t>Calculer</a:t>
            </a:r>
            <a:r>
              <a:rPr lang="en-US">
                <a:solidFill>
                  <a:srgbClr val="111111"/>
                </a:solidFill>
                <a:latin typeface="Arial"/>
                <a:cs typeface="Arial"/>
              </a:rPr>
              <a:t> les </a:t>
            </a:r>
            <a:r>
              <a:rPr lang="en-US" err="1">
                <a:solidFill>
                  <a:srgbClr val="111111"/>
                </a:solidFill>
                <a:latin typeface="Arial"/>
                <a:cs typeface="Arial"/>
              </a:rPr>
              <a:t>dépenses</a:t>
            </a:r>
            <a:r>
              <a:rPr lang="en-US">
                <a:solidFill>
                  <a:srgbClr val="111111"/>
                </a:solidFill>
                <a:latin typeface="Arial"/>
                <a:cs typeface="Arial"/>
              </a:rPr>
              <a:t> </a:t>
            </a:r>
            <a:r>
              <a:rPr lang="en-US" err="1">
                <a:solidFill>
                  <a:srgbClr val="111111"/>
                </a:solidFill>
                <a:latin typeface="Arial"/>
                <a:cs typeface="Arial"/>
              </a:rPr>
              <a:t>liées</a:t>
            </a:r>
            <a:r>
              <a:rPr lang="en-US">
                <a:solidFill>
                  <a:srgbClr val="111111"/>
                </a:solidFill>
                <a:latin typeface="Arial"/>
                <a:cs typeface="Arial"/>
              </a:rPr>
              <a:t> à la mise </a:t>
            </a:r>
            <a:r>
              <a:rPr lang="en-US" err="1">
                <a:solidFill>
                  <a:srgbClr val="111111"/>
                </a:solidFill>
                <a:latin typeface="Arial"/>
                <a:cs typeface="Arial"/>
              </a:rPr>
              <a:t>en</a:t>
            </a:r>
            <a:r>
              <a:rPr lang="en-US">
                <a:solidFill>
                  <a:srgbClr val="111111"/>
                </a:solidFill>
                <a:latin typeface="Arial"/>
                <a:cs typeface="Arial"/>
              </a:rPr>
              <a:t> </a:t>
            </a:r>
            <a:r>
              <a:rPr lang="en-US" err="1">
                <a:solidFill>
                  <a:srgbClr val="111111"/>
                </a:solidFill>
                <a:latin typeface="Arial"/>
                <a:cs typeface="Arial"/>
              </a:rPr>
              <a:t>œuvre</a:t>
            </a:r>
            <a:r>
              <a:rPr lang="en-US">
                <a:solidFill>
                  <a:srgbClr val="111111"/>
                </a:solidFill>
                <a:latin typeface="Arial"/>
                <a:cs typeface="Arial"/>
              </a:rPr>
              <a:t> et à la maintenance du </a:t>
            </a:r>
            <a:r>
              <a:rPr lang="en-US" err="1">
                <a:solidFill>
                  <a:srgbClr val="111111"/>
                </a:solidFill>
                <a:latin typeface="Arial"/>
                <a:cs typeface="Arial"/>
              </a:rPr>
              <a:t>système</a:t>
            </a:r>
            <a:r>
              <a:rPr lang="en-US">
                <a:solidFill>
                  <a:srgbClr val="111111"/>
                </a:solidFill>
                <a:latin typeface="Arial"/>
                <a:cs typeface="Arial"/>
              </a:rPr>
              <a:t> de </a:t>
            </a:r>
            <a:r>
              <a:rPr lang="en-US" err="1">
                <a:solidFill>
                  <a:srgbClr val="111111"/>
                </a:solidFill>
                <a:latin typeface="Arial"/>
                <a:cs typeface="Arial"/>
              </a:rPr>
              <a:t>santé</a:t>
            </a:r>
            <a:r>
              <a:rPr lang="en-US">
                <a:solidFill>
                  <a:srgbClr val="111111"/>
                </a:solidFill>
                <a:latin typeface="Arial"/>
                <a:cs typeface="Arial"/>
              </a:rPr>
              <a:t> mobile par </a:t>
            </a:r>
            <a:r>
              <a:rPr lang="en-US" err="1">
                <a:solidFill>
                  <a:srgbClr val="111111"/>
                </a:solidFill>
                <a:latin typeface="Arial"/>
                <a:cs typeface="Arial"/>
              </a:rPr>
              <a:t>utilisateur</a:t>
            </a:r>
            <a:r>
              <a:rPr lang="en-US">
                <a:solidFill>
                  <a:srgbClr val="111111"/>
                </a:solidFill>
                <a:latin typeface="Arial"/>
                <a:cs typeface="Arial"/>
              </a:rPr>
              <a:t>.</a:t>
            </a:r>
            <a:endParaRPr lang="en-US">
              <a:solidFill>
                <a:srgbClr val="000000"/>
              </a:solidFill>
              <a:latin typeface="Arial"/>
              <a:cs typeface="Arial"/>
            </a:endParaRPr>
          </a:p>
          <a:p>
            <a:pPr lvl="1"/>
            <a:r>
              <a:rPr lang="en-US" b="1" err="1">
                <a:solidFill>
                  <a:srgbClr val="111111"/>
                </a:solidFill>
                <a:latin typeface="Arial"/>
                <a:cs typeface="Arial"/>
              </a:rPr>
              <a:t>Réduction</a:t>
            </a:r>
            <a:r>
              <a:rPr lang="en-US" b="1">
                <a:solidFill>
                  <a:srgbClr val="111111"/>
                </a:solidFill>
                <a:latin typeface="Arial"/>
                <a:cs typeface="Arial"/>
              </a:rPr>
              <a:t> des </a:t>
            </a:r>
            <a:r>
              <a:rPr lang="en-US" b="1" err="1">
                <a:solidFill>
                  <a:srgbClr val="111111"/>
                </a:solidFill>
                <a:latin typeface="Arial"/>
                <a:cs typeface="Arial"/>
              </a:rPr>
              <a:t>coûts</a:t>
            </a:r>
            <a:r>
              <a:rPr lang="en-US" b="1">
                <a:solidFill>
                  <a:srgbClr val="111111"/>
                </a:solidFill>
                <a:latin typeface="Arial"/>
                <a:cs typeface="Arial"/>
              </a:rPr>
              <a:t> </a:t>
            </a:r>
            <a:r>
              <a:rPr lang="en-US">
                <a:solidFill>
                  <a:srgbClr val="111111"/>
                </a:solidFill>
                <a:latin typeface="Arial"/>
                <a:cs typeface="Arial"/>
              </a:rPr>
              <a:t>: Comparer les </a:t>
            </a:r>
            <a:r>
              <a:rPr lang="en-US" err="1">
                <a:solidFill>
                  <a:srgbClr val="111111"/>
                </a:solidFill>
                <a:latin typeface="Arial"/>
                <a:cs typeface="Arial"/>
              </a:rPr>
              <a:t>coûts</a:t>
            </a:r>
            <a:r>
              <a:rPr lang="en-US">
                <a:solidFill>
                  <a:srgbClr val="111111"/>
                </a:solidFill>
                <a:latin typeface="Arial"/>
                <a:cs typeface="Arial"/>
              </a:rPr>
              <a:t> des interventions de </a:t>
            </a:r>
            <a:r>
              <a:rPr lang="en-US" err="1">
                <a:solidFill>
                  <a:srgbClr val="111111"/>
                </a:solidFill>
                <a:latin typeface="Arial"/>
                <a:cs typeface="Arial"/>
              </a:rPr>
              <a:t>santé</a:t>
            </a:r>
            <a:r>
              <a:rPr lang="en-US">
                <a:solidFill>
                  <a:srgbClr val="111111"/>
                </a:solidFill>
                <a:latin typeface="Arial"/>
                <a:cs typeface="Arial"/>
              </a:rPr>
              <a:t> </a:t>
            </a:r>
            <a:r>
              <a:rPr lang="en-US" err="1">
                <a:solidFill>
                  <a:srgbClr val="111111"/>
                </a:solidFill>
                <a:latin typeface="Arial"/>
                <a:cs typeface="Arial"/>
              </a:rPr>
              <a:t>en</a:t>
            </a:r>
            <a:r>
              <a:rPr lang="en-US">
                <a:solidFill>
                  <a:srgbClr val="111111"/>
                </a:solidFill>
                <a:latin typeface="Arial"/>
                <a:cs typeface="Arial"/>
              </a:rPr>
              <a:t> </a:t>
            </a:r>
            <a:r>
              <a:rPr lang="en-US" err="1">
                <a:solidFill>
                  <a:srgbClr val="111111"/>
                </a:solidFill>
                <a:latin typeface="Arial"/>
                <a:cs typeface="Arial"/>
              </a:rPr>
              <a:t>ligne</a:t>
            </a:r>
            <a:r>
              <a:rPr lang="en-US">
                <a:solidFill>
                  <a:srgbClr val="111111"/>
                </a:solidFill>
                <a:latin typeface="Arial"/>
                <a:cs typeface="Arial"/>
              </a:rPr>
              <a:t> aux </a:t>
            </a:r>
            <a:r>
              <a:rPr lang="en-US" err="1">
                <a:solidFill>
                  <a:srgbClr val="111111"/>
                </a:solidFill>
                <a:latin typeface="Arial"/>
                <a:cs typeface="Arial"/>
              </a:rPr>
              <a:t>méthodes</a:t>
            </a:r>
            <a:r>
              <a:rPr lang="en-US">
                <a:solidFill>
                  <a:srgbClr val="111111"/>
                </a:solidFill>
                <a:latin typeface="Arial"/>
                <a:cs typeface="Arial"/>
              </a:rPr>
              <a:t> </a:t>
            </a:r>
            <a:r>
              <a:rPr lang="en-US" err="1">
                <a:solidFill>
                  <a:srgbClr val="111111"/>
                </a:solidFill>
                <a:latin typeface="Arial"/>
                <a:cs typeface="Arial"/>
              </a:rPr>
              <a:t>traditionnelles</a:t>
            </a:r>
            <a:r>
              <a:rPr lang="en-US">
                <a:solidFill>
                  <a:srgbClr val="111111"/>
                </a:solidFill>
                <a:latin typeface="Arial"/>
                <a:cs typeface="Arial"/>
              </a:rPr>
              <a:t> (par </a:t>
            </a:r>
            <a:r>
              <a:rPr lang="en-US" err="1">
                <a:solidFill>
                  <a:srgbClr val="111111"/>
                </a:solidFill>
                <a:latin typeface="Arial"/>
                <a:cs typeface="Arial"/>
              </a:rPr>
              <a:t>exemple</a:t>
            </a:r>
            <a:r>
              <a:rPr lang="en-US">
                <a:solidFill>
                  <a:srgbClr val="111111"/>
                </a:solidFill>
                <a:latin typeface="Arial"/>
                <a:cs typeface="Arial"/>
              </a:rPr>
              <a:t>, les consultations </a:t>
            </a:r>
            <a:r>
              <a:rPr lang="en-US" err="1">
                <a:solidFill>
                  <a:srgbClr val="111111"/>
                </a:solidFill>
                <a:latin typeface="Arial"/>
                <a:cs typeface="Arial"/>
              </a:rPr>
              <a:t>en</a:t>
            </a:r>
            <a:r>
              <a:rPr lang="en-US">
                <a:solidFill>
                  <a:srgbClr val="111111"/>
                </a:solidFill>
                <a:latin typeface="Arial"/>
                <a:cs typeface="Arial"/>
              </a:rPr>
              <a:t> face à face).</a:t>
            </a:r>
            <a:endParaRPr lang="en-US"/>
          </a:p>
          <a:p>
            <a:r>
              <a:rPr lang="en-US" sz="1200">
                <a:solidFill>
                  <a:srgbClr val="111111"/>
                </a:solidFill>
                <a:latin typeface="Arial"/>
                <a:cs typeface="Arial"/>
              </a:rPr>
              <a:t>.</a:t>
            </a:r>
            <a:endParaRPr lang="en-US">
              <a:latin typeface="Arial"/>
              <a:cs typeface="Arial"/>
            </a:endParaRPr>
          </a:p>
          <a:p>
            <a:endParaRPr lang="en-US" sz="1200">
              <a:solidFill>
                <a:srgbClr val="111111"/>
              </a:solidFill>
            </a:endParaRPr>
          </a:p>
          <a:p>
            <a:endParaRPr lang="en-US"/>
          </a:p>
          <a:p>
            <a:pPr marL="0" indent="0">
              <a:buNone/>
            </a:pPr>
            <a:endParaRPr lang="en-US">
              <a:latin typeface="Arial"/>
              <a:cs typeface="Arial"/>
            </a:endParaRPr>
          </a:p>
        </p:txBody>
      </p:sp>
    </p:spTree>
    <p:extLst>
      <p:ext uri="{BB962C8B-B14F-4D97-AF65-F5344CB8AC3E}">
        <p14:creationId xmlns:p14="http://schemas.microsoft.com/office/powerpoint/2010/main" val="37640317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A2E2B-1519-58A5-76AD-C53CF070DDDB}"/>
              </a:ext>
            </a:extLst>
          </p:cNvPr>
          <p:cNvSpPr>
            <a:spLocks noGrp="1"/>
          </p:cNvSpPr>
          <p:nvPr>
            <p:ph type="title"/>
          </p:nvPr>
        </p:nvSpPr>
        <p:spPr/>
        <p:txBody>
          <a:bodyPr/>
          <a:lstStyle/>
          <a:p>
            <a:r>
              <a:rPr lang="en-US" err="1">
                <a:latin typeface="Arial"/>
                <a:cs typeface="Arial"/>
              </a:rPr>
              <a:t>Activité</a:t>
            </a:r>
            <a:r>
              <a:rPr lang="en-US">
                <a:latin typeface="Arial"/>
                <a:cs typeface="Arial"/>
              </a:rPr>
              <a:t> : </a:t>
            </a:r>
            <a:r>
              <a:rPr lang="en-US" err="1">
                <a:latin typeface="Arial"/>
                <a:cs typeface="Arial"/>
              </a:rPr>
              <a:t>Indicateurs</a:t>
            </a:r>
            <a:r>
              <a:rPr lang="en-US">
                <a:latin typeface="Arial"/>
                <a:cs typeface="Arial"/>
              </a:rPr>
              <a:t> SMART</a:t>
            </a:r>
            <a:endParaRPr lang="en-US"/>
          </a:p>
        </p:txBody>
      </p:sp>
      <p:sp>
        <p:nvSpPr>
          <p:cNvPr id="3" name="Content Placeholder 2">
            <a:extLst>
              <a:ext uri="{FF2B5EF4-FFF2-40B4-BE49-F238E27FC236}">
                <a16:creationId xmlns:a16="http://schemas.microsoft.com/office/drawing/2014/main" id="{584FE9FE-6A5E-5596-3760-3CE9B3A38E00}"/>
              </a:ext>
            </a:extLst>
          </p:cNvPr>
          <p:cNvSpPr>
            <a:spLocks noGrp="1"/>
          </p:cNvSpPr>
          <p:nvPr>
            <p:ph idx="1"/>
          </p:nvPr>
        </p:nvSpPr>
        <p:spPr/>
        <p:txBody>
          <a:bodyPr vert="horz" lIns="91440" tIns="45720" rIns="91440" bIns="45720" rtlCol="0" anchor="t">
            <a:normAutofit/>
          </a:bodyPr>
          <a:lstStyle/>
          <a:p>
            <a:pPr marL="0" indent="0">
              <a:buNone/>
            </a:pPr>
            <a:r>
              <a:rPr lang="en-US" err="1">
                <a:latin typeface="Arial"/>
                <a:cs typeface="Arial"/>
              </a:rPr>
              <a:t>Partie</a:t>
            </a:r>
            <a:r>
              <a:rPr lang="en-US">
                <a:latin typeface="Arial"/>
                <a:cs typeface="Arial"/>
              </a:rPr>
              <a:t> 1 : À </a:t>
            </a:r>
            <a:r>
              <a:rPr lang="en-US" err="1">
                <a:latin typeface="Arial"/>
                <a:cs typeface="Arial"/>
              </a:rPr>
              <a:t>l'aide</a:t>
            </a:r>
            <a:r>
              <a:rPr lang="en-US">
                <a:latin typeface="Arial"/>
                <a:cs typeface="Arial"/>
              </a:rPr>
              <a:t> de la </a:t>
            </a:r>
            <a:r>
              <a:rPr lang="en-US" err="1">
                <a:latin typeface="Arial"/>
                <a:cs typeface="Arial"/>
              </a:rPr>
              <a:t>liste</a:t>
            </a:r>
            <a:r>
              <a:rPr lang="en-US">
                <a:latin typeface="Arial"/>
                <a:cs typeface="Arial"/>
              </a:rPr>
              <a:t> de </a:t>
            </a:r>
            <a:r>
              <a:rPr lang="en-US" err="1">
                <a:latin typeface="Arial"/>
                <a:cs typeface="Arial"/>
              </a:rPr>
              <a:t>contrôle</a:t>
            </a:r>
            <a:r>
              <a:rPr lang="en-US">
                <a:latin typeface="Arial"/>
                <a:cs typeface="Arial"/>
              </a:rPr>
              <a:t> </a:t>
            </a:r>
            <a:r>
              <a:rPr lang="en-US" err="1">
                <a:latin typeface="Arial"/>
                <a:cs typeface="Arial"/>
              </a:rPr>
              <a:t>fournie</a:t>
            </a:r>
            <a:r>
              <a:rPr lang="en-US">
                <a:latin typeface="Arial"/>
                <a:cs typeface="Arial"/>
              </a:rPr>
              <a:t>, </a:t>
            </a:r>
            <a:r>
              <a:rPr lang="en-US" err="1">
                <a:latin typeface="Arial"/>
                <a:cs typeface="Arial"/>
              </a:rPr>
              <a:t>cochez</a:t>
            </a:r>
            <a:r>
              <a:rPr lang="en-US">
                <a:latin typeface="Arial"/>
                <a:cs typeface="Arial"/>
              </a:rPr>
              <a:t> les </a:t>
            </a:r>
            <a:r>
              <a:rPr lang="en-US" err="1">
                <a:latin typeface="Arial"/>
                <a:cs typeface="Arial"/>
              </a:rPr>
              <a:t>indicateurs</a:t>
            </a:r>
            <a:r>
              <a:rPr lang="en-US">
                <a:latin typeface="Arial"/>
                <a:cs typeface="Arial"/>
              </a:rPr>
              <a:t> SMART. </a:t>
            </a:r>
            <a:endParaRPr lang="en-US"/>
          </a:p>
          <a:p>
            <a:pPr marL="0" indent="0">
              <a:buNone/>
            </a:pPr>
            <a:endParaRPr lang="en-US">
              <a:latin typeface="Arial"/>
              <a:cs typeface="Arial"/>
            </a:endParaRPr>
          </a:p>
          <a:p>
            <a:pPr marL="0" indent="0">
              <a:buNone/>
            </a:pPr>
            <a:endParaRPr lang="en-US">
              <a:latin typeface="Arial"/>
              <a:cs typeface="Arial"/>
            </a:endParaRPr>
          </a:p>
          <a:p>
            <a:pPr marL="0" indent="0">
              <a:buNone/>
            </a:pPr>
            <a:r>
              <a:rPr lang="en-US" err="1">
                <a:latin typeface="Arial"/>
                <a:cs typeface="Arial"/>
              </a:rPr>
              <a:t>Partie</a:t>
            </a:r>
            <a:r>
              <a:rPr lang="en-US">
                <a:latin typeface="Arial"/>
                <a:cs typeface="Arial"/>
              </a:rPr>
              <a:t> 2 : En </a:t>
            </a:r>
            <a:r>
              <a:rPr lang="en-US" err="1">
                <a:latin typeface="Arial"/>
                <a:cs typeface="Arial"/>
              </a:rPr>
              <a:t>groupe</a:t>
            </a:r>
            <a:r>
              <a:rPr lang="en-US">
                <a:latin typeface="Arial"/>
                <a:cs typeface="Arial"/>
              </a:rPr>
              <a:t> de 4, </a:t>
            </a:r>
            <a:r>
              <a:rPr lang="en-US" err="1">
                <a:latin typeface="Arial"/>
                <a:cs typeface="Arial"/>
              </a:rPr>
              <a:t>dressez</a:t>
            </a:r>
            <a:r>
              <a:rPr lang="en-US">
                <a:latin typeface="Arial"/>
                <a:cs typeface="Arial"/>
              </a:rPr>
              <a:t> </a:t>
            </a:r>
            <a:r>
              <a:rPr lang="en-US" err="1">
                <a:latin typeface="Arial"/>
                <a:cs typeface="Arial"/>
              </a:rPr>
              <a:t>une</a:t>
            </a:r>
            <a:r>
              <a:rPr lang="en-US">
                <a:latin typeface="Arial"/>
                <a:cs typeface="Arial"/>
              </a:rPr>
              <a:t> </a:t>
            </a:r>
            <a:r>
              <a:rPr lang="en-US" err="1">
                <a:latin typeface="Arial"/>
                <a:cs typeface="Arial"/>
              </a:rPr>
              <a:t>liste</a:t>
            </a:r>
            <a:r>
              <a:rPr lang="en-US">
                <a:latin typeface="Arial"/>
                <a:cs typeface="Arial"/>
              </a:rPr>
              <a:t> </a:t>
            </a:r>
            <a:r>
              <a:rPr lang="en-US" err="1">
                <a:latin typeface="Arial"/>
                <a:cs typeface="Arial"/>
              </a:rPr>
              <a:t>d'indicateurs</a:t>
            </a:r>
            <a:r>
              <a:rPr lang="en-US">
                <a:latin typeface="Arial"/>
                <a:cs typeface="Arial"/>
              </a:rPr>
              <a:t> </a:t>
            </a:r>
            <a:r>
              <a:rPr lang="en-US" err="1">
                <a:latin typeface="Arial"/>
                <a:cs typeface="Arial"/>
              </a:rPr>
              <a:t>potentiels</a:t>
            </a:r>
            <a:r>
              <a:rPr lang="en-US">
                <a:latin typeface="Arial"/>
                <a:cs typeface="Arial"/>
              </a:rPr>
              <a:t> </a:t>
            </a:r>
            <a:r>
              <a:rPr lang="en-US" err="1">
                <a:latin typeface="Arial"/>
                <a:cs typeface="Arial"/>
              </a:rPr>
              <a:t>liés</a:t>
            </a:r>
            <a:r>
              <a:rPr lang="en-US">
                <a:latin typeface="Arial"/>
                <a:cs typeface="Arial"/>
              </a:rPr>
              <a:t> à </a:t>
            </a:r>
            <a:r>
              <a:rPr lang="en-US" err="1">
                <a:latin typeface="Arial"/>
                <a:cs typeface="Arial"/>
              </a:rPr>
              <a:t>l'étude</a:t>
            </a:r>
            <a:r>
              <a:rPr lang="en-US">
                <a:latin typeface="Arial"/>
                <a:cs typeface="Arial"/>
              </a:rPr>
              <a:t> de </a:t>
            </a:r>
            <a:r>
              <a:rPr lang="en-US" err="1">
                <a:latin typeface="Arial"/>
                <a:cs typeface="Arial"/>
              </a:rPr>
              <a:t>cas</a:t>
            </a:r>
            <a:r>
              <a:rPr lang="en-US">
                <a:latin typeface="Arial"/>
                <a:cs typeface="Arial"/>
              </a:rPr>
              <a:t> sur le </a:t>
            </a:r>
            <a:r>
              <a:rPr lang="en-US" err="1">
                <a:latin typeface="Arial"/>
                <a:cs typeface="Arial"/>
              </a:rPr>
              <a:t>déploiement</a:t>
            </a:r>
            <a:r>
              <a:rPr lang="en-US">
                <a:latin typeface="Arial"/>
                <a:cs typeface="Arial"/>
              </a:rPr>
              <a:t> du DME. </a:t>
            </a:r>
            <a:r>
              <a:rPr lang="en-US" err="1">
                <a:latin typeface="Arial"/>
                <a:cs typeface="Arial"/>
              </a:rPr>
              <a:t>Veillez</a:t>
            </a:r>
            <a:r>
              <a:rPr lang="en-US">
                <a:latin typeface="Arial"/>
                <a:cs typeface="Arial"/>
              </a:rPr>
              <a:t> à </a:t>
            </a:r>
            <a:r>
              <a:rPr lang="en-US" err="1">
                <a:latin typeface="Arial"/>
                <a:cs typeface="Arial"/>
              </a:rPr>
              <a:t>ce</a:t>
            </a:r>
            <a:r>
              <a:rPr lang="en-US">
                <a:latin typeface="Arial"/>
                <a:cs typeface="Arial"/>
              </a:rPr>
              <a:t> </a:t>
            </a:r>
            <a:r>
              <a:rPr lang="en-US" err="1">
                <a:latin typeface="Arial"/>
                <a:cs typeface="Arial"/>
              </a:rPr>
              <a:t>qu'ils</a:t>
            </a:r>
            <a:r>
              <a:rPr lang="en-US">
                <a:latin typeface="Arial"/>
                <a:cs typeface="Arial"/>
              </a:rPr>
              <a:t> </a:t>
            </a:r>
            <a:r>
              <a:rPr lang="en-US" err="1">
                <a:latin typeface="Arial"/>
                <a:cs typeface="Arial"/>
              </a:rPr>
              <a:t>soient</a:t>
            </a:r>
            <a:r>
              <a:rPr lang="en-US">
                <a:latin typeface="Arial"/>
                <a:cs typeface="Arial"/>
              </a:rPr>
              <a:t> SMART !</a:t>
            </a:r>
            <a:endParaRPr lang="en-US"/>
          </a:p>
        </p:txBody>
      </p:sp>
    </p:spTree>
    <p:extLst>
      <p:ext uri="{BB962C8B-B14F-4D97-AF65-F5344CB8AC3E}">
        <p14:creationId xmlns:p14="http://schemas.microsoft.com/office/powerpoint/2010/main" val="28772212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3E83-B11D-5624-F883-1C09D906A4CC}"/>
              </a:ext>
            </a:extLst>
          </p:cNvPr>
          <p:cNvSpPr>
            <a:spLocks noGrp="1"/>
          </p:cNvSpPr>
          <p:nvPr>
            <p:ph type="title"/>
          </p:nvPr>
        </p:nvSpPr>
        <p:spPr/>
        <p:txBody>
          <a:bodyPr/>
          <a:lstStyle/>
          <a:p>
            <a:r>
              <a:rPr lang="en-US">
                <a:latin typeface="Arial"/>
                <a:cs typeface="Arial"/>
              </a:rPr>
              <a:t>Module 04 : </a:t>
            </a:r>
            <a:r>
              <a:rPr lang="en-US" err="1">
                <a:latin typeface="Arial"/>
                <a:cs typeface="Arial"/>
              </a:rPr>
              <a:t>Enquête</a:t>
            </a:r>
            <a:r>
              <a:rPr lang="en-US">
                <a:latin typeface="Arial"/>
                <a:cs typeface="Arial"/>
              </a:rPr>
              <a:t> </a:t>
            </a:r>
            <a:r>
              <a:rPr lang="en-US" err="1">
                <a:latin typeface="Arial"/>
                <a:cs typeface="Arial"/>
              </a:rPr>
              <a:t>rapide</a:t>
            </a:r>
            <a:endParaRPr lang="en-US" err="1"/>
          </a:p>
        </p:txBody>
      </p:sp>
      <p:sp>
        <p:nvSpPr>
          <p:cNvPr id="3" name="Content Placeholder 2">
            <a:extLst>
              <a:ext uri="{FF2B5EF4-FFF2-40B4-BE49-F238E27FC236}">
                <a16:creationId xmlns:a16="http://schemas.microsoft.com/office/drawing/2014/main" id="{9FF34E33-A628-8AFE-A09E-1D0C5FBA2E19}"/>
              </a:ext>
            </a:extLst>
          </p:cNvPr>
          <p:cNvSpPr>
            <a:spLocks noGrp="1"/>
          </p:cNvSpPr>
          <p:nvPr>
            <p:ph idx="1"/>
          </p:nvPr>
        </p:nvSpPr>
        <p:spPr/>
        <p:txBody>
          <a:bodyPr vert="horz" lIns="91440" tIns="45720" rIns="91440" bIns="45720" rtlCol="0" anchor="t">
            <a:normAutofit/>
          </a:bodyPr>
          <a:lstStyle/>
          <a:p>
            <a:r>
              <a:rPr lang="en-US">
                <a:latin typeface="Arial"/>
                <a:cs typeface="Arial"/>
              </a:rPr>
              <a:t>Sondage à </a:t>
            </a:r>
            <a:r>
              <a:rPr lang="en-US" err="1">
                <a:latin typeface="Arial"/>
                <a:cs typeface="Arial"/>
              </a:rPr>
              <a:t>l'aide</a:t>
            </a:r>
            <a:r>
              <a:rPr lang="en-US">
                <a:latin typeface="Arial"/>
                <a:cs typeface="Arial"/>
              </a:rPr>
              <a:t> d'un </a:t>
            </a:r>
            <a:r>
              <a:rPr lang="en-US" err="1">
                <a:latin typeface="Arial"/>
                <a:cs typeface="Arial"/>
              </a:rPr>
              <a:t>mentimètre</a:t>
            </a:r>
          </a:p>
          <a:p>
            <a:pPr lvl="1"/>
            <a:r>
              <a:rPr lang="en-US">
                <a:latin typeface="Arial"/>
                <a:cs typeface="Arial"/>
              </a:rPr>
              <a:t>Quels </a:t>
            </a:r>
            <a:r>
              <a:rPr lang="en-US" err="1">
                <a:latin typeface="Arial"/>
                <a:cs typeface="Arial"/>
              </a:rPr>
              <a:t>sont</a:t>
            </a:r>
            <a:r>
              <a:rPr lang="en-US">
                <a:latin typeface="Arial"/>
                <a:cs typeface="Arial"/>
              </a:rPr>
              <a:t> les trois </a:t>
            </a:r>
            <a:r>
              <a:rPr lang="en-US" err="1">
                <a:latin typeface="Arial"/>
                <a:cs typeface="Arial"/>
              </a:rPr>
              <a:t>principaux</a:t>
            </a:r>
            <a:r>
              <a:rPr lang="en-US">
                <a:latin typeface="Arial"/>
                <a:cs typeface="Arial"/>
              </a:rPr>
              <a:t> </a:t>
            </a:r>
            <a:r>
              <a:rPr lang="en-US" err="1">
                <a:latin typeface="Arial"/>
                <a:cs typeface="Arial"/>
              </a:rPr>
              <a:t>enseignements</a:t>
            </a:r>
            <a:r>
              <a:rPr lang="en-US">
                <a:latin typeface="Arial"/>
                <a:cs typeface="Arial"/>
              </a:rPr>
              <a:t> que </a:t>
            </a:r>
            <a:r>
              <a:rPr lang="en-US" err="1">
                <a:latin typeface="Arial"/>
                <a:cs typeface="Arial"/>
              </a:rPr>
              <a:t>vous</a:t>
            </a:r>
            <a:r>
              <a:rPr lang="en-US">
                <a:latin typeface="Arial"/>
                <a:cs typeface="Arial"/>
              </a:rPr>
              <a:t> </a:t>
            </a:r>
            <a:r>
              <a:rPr lang="en-US" err="1">
                <a:latin typeface="Arial"/>
                <a:cs typeface="Arial"/>
              </a:rPr>
              <a:t>tirez</a:t>
            </a:r>
            <a:r>
              <a:rPr lang="en-US">
                <a:latin typeface="Arial"/>
                <a:cs typeface="Arial"/>
              </a:rPr>
              <a:t> de </a:t>
            </a:r>
            <a:r>
              <a:rPr lang="en-US" err="1">
                <a:latin typeface="Arial"/>
                <a:cs typeface="Arial"/>
              </a:rPr>
              <a:t>cette</a:t>
            </a:r>
            <a:r>
              <a:rPr lang="en-US">
                <a:latin typeface="Arial"/>
                <a:cs typeface="Arial"/>
              </a:rPr>
              <a:t> session ? </a:t>
            </a:r>
            <a:endParaRPr lang="en-US"/>
          </a:p>
        </p:txBody>
      </p:sp>
    </p:spTree>
    <p:extLst>
      <p:ext uri="{BB962C8B-B14F-4D97-AF65-F5344CB8AC3E}">
        <p14:creationId xmlns:p14="http://schemas.microsoft.com/office/powerpoint/2010/main" val="31468560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fontScale="90000"/>
          </a:bodyPr>
          <a:lstStyle/>
          <a:p>
            <a:r>
              <a:rPr lang="en-US">
                <a:solidFill>
                  <a:srgbClr val="FFFFFF"/>
                </a:solidFill>
                <a:latin typeface="Arial"/>
                <a:cs typeface="Arial"/>
              </a:rPr>
              <a:t>Module 04</a:t>
            </a:r>
            <a:br>
              <a:rPr lang="en-US">
                <a:solidFill>
                  <a:srgbClr val="FFFFFF"/>
                </a:solidFill>
                <a:latin typeface="Arial"/>
                <a:cs typeface="Arial"/>
              </a:rPr>
            </a:br>
            <a:r>
              <a:rPr lang="en-US" sz="3600">
                <a:solidFill>
                  <a:srgbClr val="FFFFFF"/>
                </a:solidFill>
                <a:latin typeface="Arial"/>
                <a:cs typeface="Arial"/>
              </a:rPr>
              <a:t>Suivi et </a:t>
            </a:r>
            <a:r>
              <a:rPr lang="en-US" sz="3600" err="1">
                <a:solidFill>
                  <a:srgbClr val="FFFFFF"/>
                </a:solidFill>
                <a:latin typeface="Arial"/>
                <a:cs typeface="Arial"/>
              </a:rPr>
              <a:t>évaluation</a:t>
            </a:r>
            <a:r>
              <a:rPr lang="en-US" sz="3600">
                <a:solidFill>
                  <a:srgbClr val="FFFFFF"/>
                </a:solidFill>
                <a:latin typeface="Arial"/>
                <a:cs typeface="Arial"/>
              </a:rPr>
              <a:t> des </a:t>
            </a:r>
            <a:r>
              <a:rPr lang="en-US" sz="3600" err="1">
                <a:solidFill>
                  <a:srgbClr val="FFFFFF"/>
                </a:solidFill>
                <a:latin typeface="Arial"/>
                <a:cs typeface="Arial"/>
              </a:rPr>
              <a:t>projets</a:t>
            </a:r>
            <a:endParaRPr lang="en-US" sz="3600" err="1">
              <a:solidFill>
                <a:srgbClr val="FFFFFF"/>
              </a:solidFill>
            </a:endParaRPr>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734422" y="2615935"/>
            <a:ext cx="10652763" cy="3615893"/>
          </a:xfrm>
        </p:spPr>
        <p:txBody>
          <a:bodyPr anchor="ctr">
            <a:normAutofit fontScale="92500" lnSpcReduction="10000"/>
          </a:bodyPr>
          <a:lstStyle/>
          <a:p>
            <a:pPr marL="0" indent="0">
              <a:buNone/>
            </a:pPr>
            <a:r>
              <a:rPr lang="en-US" sz="2700" err="1">
                <a:latin typeface="Arial"/>
                <a:cs typeface="Arial"/>
              </a:rPr>
              <a:t>Principaux</a:t>
            </a:r>
            <a:r>
              <a:rPr lang="en-US" sz="2700">
                <a:latin typeface="Arial"/>
                <a:cs typeface="Arial"/>
              </a:rPr>
              <a:t> </a:t>
            </a:r>
            <a:r>
              <a:rPr lang="en-US" sz="2700" err="1">
                <a:latin typeface="Arial"/>
                <a:cs typeface="Arial"/>
              </a:rPr>
              <a:t>enseignements</a:t>
            </a:r>
            <a:endParaRPr lang="en-US"/>
          </a:p>
          <a:p>
            <a:pPr marL="342900" indent="-342900"/>
            <a:r>
              <a:rPr lang="en-US">
                <a:latin typeface="Arial"/>
                <a:cs typeface="Arial"/>
              </a:rPr>
              <a:t>La </a:t>
            </a:r>
            <a:r>
              <a:rPr lang="en-US" err="1">
                <a:latin typeface="Arial"/>
                <a:cs typeface="Arial"/>
              </a:rPr>
              <a:t>différence</a:t>
            </a:r>
            <a:r>
              <a:rPr lang="en-US">
                <a:latin typeface="Arial"/>
                <a:cs typeface="Arial"/>
              </a:rPr>
              <a:t> entre le </a:t>
            </a:r>
            <a:r>
              <a:rPr lang="en-US" err="1">
                <a:latin typeface="Arial"/>
                <a:cs typeface="Arial"/>
              </a:rPr>
              <a:t>suivi</a:t>
            </a:r>
            <a:r>
              <a:rPr lang="en-US">
                <a:latin typeface="Arial"/>
                <a:cs typeface="Arial"/>
              </a:rPr>
              <a:t> et </a:t>
            </a:r>
            <a:r>
              <a:rPr lang="en-US" err="1">
                <a:latin typeface="Arial"/>
                <a:cs typeface="Arial"/>
              </a:rPr>
              <a:t>l'évaluation</a:t>
            </a:r>
            <a:r>
              <a:rPr lang="en-US">
                <a:latin typeface="Arial"/>
                <a:cs typeface="Arial"/>
              </a:rPr>
              <a:t> </a:t>
            </a:r>
            <a:r>
              <a:rPr lang="en-US" err="1">
                <a:latin typeface="Arial"/>
                <a:cs typeface="Arial"/>
              </a:rPr>
              <a:t>réside</a:t>
            </a:r>
            <a:r>
              <a:rPr lang="en-US">
                <a:latin typeface="Arial"/>
                <a:cs typeface="Arial"/>
              </a:rPr>
              <a:t> dans le fait que</a:t>
            </a:r>
          </a:p>
          <a:p>
            <a:pPr marL="800100" lvl="1" indent="-342900"/>
            <a:r>
              <a:rPr lang="en-US">
                <a:latin typeface="Arial"/>
                <a:cs typeface="Arial"/>
              </a:rPr>
              <a:t>Le </a:t>
            </a:r>
            <a:r>
              <a:rPr lang="en-US" err="1">
                <a:latin typeface="Arial"/>
                <a:cs typeface="Arial"/>
              </a:rPr>
              <a:t>suivi</a:t>
            </a:r>
            <a:r>
              <a:rPr lang="en-US">
                <a:latin typeface="Arial"/>
                <a:cs typeface="Arial"/>
              </a:rPr>
              <a:t> se </a:t>
            </a:r>
            <a:r>
              <a:rPr lang="en-US" err="1">
                <a:latin typeface="Arial"/>
                <a:cs typeface="Arial"/>
              </a:rPr>
              <a:t>concentre</a:t>
            </a:r>
            <a:r>
              <a:rPr lang="en-US">
                <a:latin typeface="Arial"/>
                <a:cs typeface="Arial"/>
              </a:rPr>
              <a:t> sur les intrants, les processus et les </a:t>
            </a:r>
            <a:r>
              <a:rPr lang="en-US" err="1">
                <a:latin typeface="Arial"/>
                <a:cs typeface="Arial"/>
              </a:rPr>
              <a:t>résultats</a:t>
            </a:r>
            <a:r>
              <a:rPr lang="en-US">
                <a:latin typeface="Arial"/>
                <a:cs typeface="Arial"/>
              </a:rPr>
              <a:t> - </a:t>
            </a:r>
            <a:r>
              <a:rPr lang="en-US" err="1">
                <a:latin typeface="Arial"/>
                <a:cs typeface="Arial"/>
              </a:rPr>
              <a:t>l'objectif</a:t>
            </a:r>
            <a:r>
              <a:rPr lang="en-US">
                <a:latin typeface="Arial"/>
                <a:cs typeface="Arial"/>
              </a:rPr>
              <a:t> </a:t>
            </a:r>
            <a:r>
              <a:rPr lang="en-US" err="1">
                <a:latin typeface="Arial"/>
                <a:cs typeface="Arial"/>
              </a:rPr>
              <a:t>est</a:t>
            </a:r>
            <a:r>
              <a:rPr lang="en-US">
                <a:latin typeface="Arial"/>
                <a:cs typeface="Arial"/>
              </a:rPr>
              <a:t> de prendre des </a:t>
            </a:r>
            <a:r>
              <a:rPr lang="en-US" err="1">
                <a:latin typeface="Arial"/>
                <a:cs typeface="Arial"/>
              </a:rPr>
              <a:t>mesures</a:t>
            </a:r>
            <a:r>
              <a:rPr lang="en-US">
                <a:latin typeface="Arial"/>
                <a:cs typeface="Arial"/>
              </a:rPr>
              <a:t> correctives.</a:t>
            </a:r>
            <a:endParaRPr lang="en-US"/>
          </a:p>
          <a:p>
            <a:pPr marL="800100" lvl="1" indent="-342900"/>
            <a:r>
              <a:rPr lang="en-US" err="1">
                <a:latin typeface="Arial"/>
                <a:cs typeface="Arial"/>
              </a:rPr>
              <a:t>L'évaluation</a:t>
            </a:r>
            <a:r>
              <a:rPr lang="en-US">
                <a:latin typeface="Arial"/>
                <a:cs typeface="Arial"/>
              </a:rPr>
              <a:t> se </a:t>
            </a:r>
            <a:r>
              <a:rPr lang="en-US" err="1">
                <a:latin typeface="Arial"/>
                <a:cs typeface="Arial"/>
              </a:rPr>
              <a:t>concentre</a:t>
            </a:r>
            <a:r>
              <a:rPr lang="en-US">
                <a:latin typeface="Arial"/>
                <a:cs typeface="Arial"/>
              </a:rPr>
              <a:t> sur les </a:t>
            </a:r>
            <a:r>
              <a:rPr lang="en-US" err="1">
                <a:latin typeface="Arial"/>
                <a:cs typeface="Arial"/>
              </a:rPr>
              <a:t>produits</a:t>
            </a:r>
            <a:r>
              <a:rPr lang="en-US">
                <a:latin typeface="Arial"/>
                <a:cs typeface="Arial"/>
              </a:rPr>
              <a:t>, les </a:t>
            </a:r>
            <a:r>
              <a:rPr lang="en-US" err="1">
                <a:latin typeface="Arial"/>
                <a:cs typeface="Arial"/>
              </a:rPr>
              <a:t>résultats</a:t>
            </a:r>
            <a:r>
              <a:rPr lang="en-US">
                <a:latin typeface="Arial"/>
                <a:cs typeface="Arial"/>
              </a:rPr>
              <a:t> et </a:t>
            </a:r>
            <a:r>
              <a:rPr lang="en-US" err="1">
                <a:latin typeface="Arial"/>
                <a:cs typeface="Arial"/>
              </a:rPr>
              <a:t>l'impact</a:t>
            </a:r>
            <a:r>
              <a:rPr lang="en-US">
                <a:latin typeface="Arial"/>
                <a:cs typeface="Arial"/>
              </a:rPr>
              <a:t> - </a:t>
            </a:r>
            <a:r>
              <a:rPr lang="en-US" err="1">
                <a:latin typeface="Arial"/>
                <a:cs typeface="Arial"/>
              </a:rPr>
              <a:t>l'objectif</a:t>
            </a:r>
            <a:r>
              <a:rPr lang="en-US">
                <a:latin typeface="Arial"/>
                <a:cs typeface="Arial"/>
              </a:rPr>
              <a:t> </a:t>
            </a:r>
            <a:r>
              <a:rPr lang="en-US" err="1">
                <a:latin typeface="Arial"/>
                <a:cs typeface="Arial"/>
              </a:rPr>
              <a:t>est</a:t>
            </a:r>
            <a:r>
              <a:rPr lang="en-US">
                <a:latin typeface="Arial"/>
                <a:cs typeface="Arial"/>
              </a:rPr>
              <a:t> de </a:t>
            </a:r>
            <a:r>
              <a:rPr lang="en-US" err="1">
                <a:latin typeface="Arial"/>
                <a:cs typeface="Arial"/>
              </a:rPr>
              <a:t>mesurer</a:t>
            </a:r>
            <a:r>
              <a:rPr lang="en-US">
                <a:latin typeface="Arial"/>
                <a:cs typeface="Arial"/>
              </a:rPr>
              <a:t> le </a:t>
            </a:r>
            <a:r>
              <a:rPr lang="en-US" err="1">
                <a:latin typeface="Arial"/>
                <a:cs typeface="Arial"/>
              </a:rPr>
              <a:t>changement</a:t>
            </a:r>
            <a:r>
              <a:rPr lang="en-US">
                <a:latin typeface="Arial"/>
                <a:cs typeface="Arial"/>
              </a:rPr>
              <a:t> dans le temps.</a:t>
            </a:r>
            <a:endParaRPr lang="en-US"/>
          </a:p>
          <a:p>
            <a:pPr marL="342900" indent="-342900"/>
            <a:r>
              <a:rPr lang="en-US">
                <a:latin typeface="Arial"/>
                <a:cs typeface="Arial"/>
              </a:rPr>
              <a:t>Les cadres </a:t>
            </a:r>
            <a:r>
              <a:rPr lang="en-US" err="1">
                <a:latin typeface="Arial"/>
                <a:cs typeface="Arial"/>
              </a:rPr>
              <a:t>logiques</a:t>
            </a:r>
            <a:r>
              <a:rPr lang="en-US">
                <a:latin typeface="Arial"/>
                <a:cs typeface="Arial"/>
              </a:rPr>
              <a:t> </a:t>
            </a:r>
            <a:r>
              <a:rPr lang="en-US" err="1">
                <a:latin typeface="Arial"/>
                <a:cs typeface="Arial"/>
              </a:rPr>
              <a:t>suivent</a:t>
            </a:r>
            <a:r>
              <a:rPr lang="en-US">
                <a:latin typeface="Arial"/>
                <a:cs typeface="Arial"/>
              </a:rPr>
              <a:t> un </a:t>
            </a:r>
            <a:r>
              <a:rPr lang="en-US" err="1">
                <a:latin typeface="Arial"/>
                <a:cs typeface="Arial"/>
              </a:rPr>
              <a:t>schéma</a:t>
            </a:r>
            <a:r>
              <a:rPr lang="en-US">
                <a:latin typeface="Arial"/>
                <a:cs typeface="Arial"/>
              </a:rPr>
              <a:t> </a:t>
            </a:r>
            <a:r>
              <a:rPr lang="en-US" err="1">
                <a:latin typeface="Arial"/>
                <a:cs typeface="Arial"/>
              </a:rPr>
              <a:t>linéaire</a:t>
            </a:r>
            <a:r>
              <a:rPr lang="en-US">
                <a:latin typeface="Arial"/>
                <a:cs typeface="Arial"/>
              </a:rPr>
              <a:t> et </a:t>
            </a:r>
            <a:r>
              <a:rPr lang="en-US" err="1">
                <a:latin typeface="Arial"/>
                <a:cs typeface="Arial"/>
              </a:rPr>
              <a:t>peuvent</a:t>
            </a:r>
            <a:r>
              <a:rPr lang="en-US">
                <a:latin typeface="Arial"/>
                <a:cs typeface="Arial"/>
              </a:rPr>
              <a:t> </a:t>
            </a:r>
            <a:r>
              <a:rPr lang="en-US" err="1">
                <a:latin typeface="Arial"/>
                <a:cs typeface="Arial"/>
              </a:rPr>
              <a:t>être</a:t>
            </a:r>
            <a:r>
              <a:rPr lang="en-US">
                <a:latin typeface="Arial"/>
                <a:cs typeface="Arial"/>
              </a:rPr>
              <a:t> </a:t>
            </a:r>
            <a:r>
              <a:rPr lang="en-US" err="1">
                <a:latin typeface="Arial"/>
                <a:cs typeface="Arial"/>
              </a:rPr>
              <a:t>utilisés</a:t>
            </a:r>
            <a:r>
              <a:rPr lang="en-US">
                <a:latin typeface="Arial"/>
                <a:cs typeface="Arial"/>
              </a:rPr>
              <a:t> pour le </a:t>
            </a:r>
            <a:r>
              <a:rPr lang="en-US" err="1">
                <a:latin typeface="Arial"/>
                <a:cs typeface="Arial"/>
              </a:rPr>
              <a:t>suivi</a:t>
            </a:r>
            <a:r>
              <a:rPr lang="en-US">
                <a:latin typeface="Arial"/>
                <a:cs typeface="Arial"/>
              </a:rPr>
              <a:t> des </a:t>
            </a:r>
            <a:r>
              <a:rPr lang="en-US" err="1">
                <a:latin typeface="Arial"/>
                <a:cs typeface="Arial"/>
              </a:rPr>
              <a:t>activités</a:t>
            </a:r>
            <a:r>
              <a:rPr lang="en-US">
                <a:latin typeface="Arial"/>
                <a:cs typeface="Arial"/>
              </a:rPr>
              <a:t> </a:t>
            </a:r>
            <a:r>
              <a:rPr lang="en-US" err="1">
                <a:latin typeface="Arial"/>
                <a:cs typeface="Arial"/>
              </a:rPr>
              <a:t>ainsi</a:t>
            </a:r>
            <a:r>
              <a:rPr lang="en-US">
                <a:latin typeface="Arial"/>
                <a:cs typeface="Arial"/>
              </a:rPr>
              <a:t> que pour </a:t>
            </a:r>
            <a:r>
              <a:rPr lang="en-US" err="1">
                <a:latin typeface="Arial"/>
                <a:cs typeface="Arial"/>
              </a:rPr>
              <a:t>l'évaluation</a:t>
            </a:r>
            <a:r>
              <a:rPr lang="en-US">
                <a:latin typeface="Arial"/>
                <a:cs typeface="Arial"/>
              </a:rPr>
              <a:t> des </a:t>
            </a:r>
            <a:r>
              <a:rPr lang="en-US" err="1">
                <a:latin typeface="Arial"/>
                <a:cs typeface="Arial"/>
              </a:rPr>
              <a:t>projets</a:t>
            </a:r>
            <a:r>
              <a:rPr lang="en-US">
                <a:latin typeface="Arial"/>
                <a:cs typeface="Arial"/>
              </a:rPr>
              <a:t> à </a:t>
            </a:r>
            <a:r>
              <a:rPr lang="en-US" err="1">
                <a:latin typeface="Arial"/>
                <a:cs typeface="Arial"/>
              </a:rPr>
              <a:t>l'aide</a:t>
            </a:r>
            <a:r>
              <a:rPr lang="en-US">
                <a:latin typeface="Arial"/>
                <a:cs typeface="Arial"/>
              </a:rPr>
              <a:t> </a:t>
            </a:r>
            <a:r>
              <a:rPr lang="en-US" err="1">
                <a:latin typeface="Arial"/>
                <a:cs typeface="Arial"/>
              </a:rPr>
              <a:t>d'indicateurs</a:t>
            </a:r>
            <a:r>
              <a:rPr lang="en-US">
                <a:latin typeface="Arial"/>
                <a:cs typeface="Arial"/>
              </a:rPr>
              <a:t> SMART.</a:t>
            </a:r>
          </a:p>
          <a:p>
            <a:pPr marL="342900" indent="-342900"/>
            <a:r>
              <a:rPr lang="en-US">
                <a:latin typeface="Arial"/>
                <a:cs typeface="Arial"/>
              </a:rPr>
              <a:t>La </a:t>
            </a:r>
            <a:r>
              <a:rPr lang="en-US" err="1">
                <a:latin typeface="Arial"/>
                <a:cs typeface="Arial"/>
              </a:rPr>
              <a:t>théorie</a:t>
            </a:r>
            <a:r>
              <a:rPr lang="en-US">
                <a:latin typeface="Arial"/>
                <a:cs typeface="Arial"/>
              </a:rPr>
              <a:t> du </a:t>
            </a:r>
            <a:r>
              <a:rPr lang="en-US" err="1">
                <a:latin typeface="Arial"/>
                <a:cs typeface="Arial"/>
              </a:rPr>
              <a:t>changement</a:t>
            </a:r>
            <a:r>
              <a:rPr lang="en-US">
                <a:latin typeface="Arial"/>
                <a:cs typeface="Arial"/>
              </a:rPr>
              <a:t> se </a:t>
            </a:r>
            <a:r>
              <a:rPr lang="en-US" err="1">
                <a:latin typeface="Arial"/>
                <a:cs typeface="Arial"/>
              </a:rPr>
              <a:t>concentre</a:t>
            </a:r>
            <a:r>
              <a:rPr lang="en-US">
                <a:latin typeface="Arial"/>
                <a:cs typeface="Arial"/>
              </a:rPr>
              <a:t> sur la </a:t>
            </a:r>
            <a:r>
              <a:rPr lang="en-US" err="1">
                <a:latin typeface="Arial"/>
                <a:cs typeface="Arial"/>
              </a:rPr>
              <a:t>cartographie</a:t>
            </a:r>
            <a:r>
              <a:rPr lang="en-US">
                <a:latin typeface="Arial"/>
                <a:cs typeface="Arial"/>
              </a:rPr>
              <a:t> </a:t>
            </a:r>
            <a:r>
              <a:rPr lang="en-US" err="1">
                <a:latin typeface="Arial"/>
                <a:cs typeface="Arial"/>
              </a:rPr>
              <a:t>ou</a:t>
            </a:r>
            <a:r>
              <a:rPr lang="en-US">
                <a:latin typeface="Arial"/>
                <a:cs typeface="Arial"/>
              </a:rPr>
              <a:t> le "</a:t>
            </a:r>
            <a:r>
              <a:rPr lang="en-US" err="1">
                <a:latin typeface="Arial"/>
                <a:cs typeface="Arial"/>
              </a:rPr>
              <a:t>remplissage</a:t>
            </a:r>
            <a:r>
              <a:rPr lang="en-US">
                <a:latin typeface="Arial"/>
                <a:cs typeface="Arial"/>
              </a:rPr>
              <a:t>" de </a:t>
            </a:r>
            <a:r>
              <a:rPr lang="en-US" err="1">
                <a:latin typeface="Arial"/>
                <a:cs typeface="Arial"/>
              </a:rPr>
              <a:t>ce</a:t>
            </a:r>
            <a:r>
              <a:rPr lang="en-US">
                <a:latin typeface="Arial"/>
                <a:cs typeface="Arial"/>
              </a:rPr>
              <a:t> qui a </a:t>
            </a:r>
            <a:r>
              <a:rPr lang="en-US" err="1">
                <a:latin typeface="Arial"/>
                <a:cs typeface="Arial"/>
              </a:rPr>
              <a:t>été</a:t>
            </a:r>
            <a:r>
              <a:rPr lang="en-US">
                <a:latin typeface="Arial"/>
                <a:cs typeface="Arial"/>
              </a:rPr>
              <a:t> </a:t>
            </a:r>
            <a:r>
              <a:rPr lang="en-US" err="1">
                <a:latin typeface="Arial"/>
                <a:cs typeface="Arial"/>
              </a:rPr>
              <a:t>décrit</a:t>
            </a:r>
            <a:r>
              <a:rPr lang="en-US">
                <a:latin typeface="Arial"/>
                <a:cs typeface="Arial"/>
              </a:rPr>
              <a:t> </a:t>
            </a:r>
            <a:r>
              <a:rPr lang="en-US" err="1">
                <a:latin typeface="Arial"/>
                <a:cs typeface="Arial"/>
              </a:rPr>
              <a:t>comme</a:t>
            </a:r>
            <a:r>
              <a:rPr lang="en-US">
                <a:latin typeface="Arial"/>
                <a:cs typeface="Arial"/>
              </a:rPr>
              <a:t> le "milieu </a:t>
            </a:r>
            <a:r>
              <a:rPr lang="en-US" err="1">
                <a:latin typeface="Arial"/>
                <a:cs typeface="Arial"/>
              </a:rPr>
              <a:t>manquant</a:t>
            </a:r>
            <a:r>
              <a:rPr lang="en-US">
                <a:latin typeface="Arial"/>
                <a:cs typeface="Arial"/>
              </a:rPr>
              <a:t>" entre </a:t>
            </a:r>
            <a:r>
              <a:rPr lang="en-US" err="1">
                <a:latin typeface="Arial"/>
                <a:cs typeface="Arial"/>
              </a:rPr>
              <a:t>ce</a:t>
            </a:r>
            <a:r>
              <a:rPr lang="en-US">
                <a:latin typeface="Arial"/>
                <a:cs typeface="Arial"/>
              </a:rPr>
              <a:t> que fait un </a:t>
            </a:r>
            <a:r>
              <a:rPr lang="en-US" err="1">
                <a:latin typeface="Arial"/>
                <a:cs typeface="Arial"/>
              </a:rPr>
              <a:t>projet</a:t>
            </a:r>
            <a:r>
              <a:rPr lang="en-US">
                <a:latin typeface="Arial"/>
                <a:cs typeface="Arial"/>
              </a:rPr>
              <a:t> (</a:t>
            </a:r>
            <a:r>
              <a:rPr lang="en-US" err="1">
                <a:latin typeface="Arial"/>
                <a:cs typeface="Arial"/>
              </a:rPr>
              <a:t>ses</a:t>
            </a:r>
            <a:r>
              <a:rPr lang="en-US">
                <a:latin typeface="Arial"/>
                <a:cs typeface="Arial"/>
              </a:rPr>
              <a:t> </a:t>
            </a:r>
            <a:r>
              <a:rPr lang="en-US" err="1">
                <a:latin typeface="Arial"/>
                <a:cs typeface="Arial"/>
              </a:rPr>
              <a:t>activités</a:t>
            </a:r>
            <a:r>
              <a:rPr lang="en-US">
                <a:latin typeface="Arial"/>
                <a:cs typeface="Arial"/>
              </a:rPr>
              <a:t> </a:t>
            </a:r>
            <a:r>
              <a:rPr lang="en-US" err="1">
                <a:latin typeface="Arial"/>
                <a:cs typeface="Arial"/>
              </a:rPr>
              <a:t>ou</a:t>
            </a:r>
            <a:r>
              <a:rPr lang="en-US">
                <a:latin typeface="Arial"/>
                <a:cs typeface="Arial"/>
              </a:rPr>
              <a:t> </a:t>
            </a:r>
            <a:r>
              <a:rPr lang="en-US" err="1">
                <a:latin typeface="Arial"/>
                <a:cs typeface="Arial"/>
              </a:rPr>
              <a:t>ses</a:t>
            </a:r>
            <a:r>
              <a:rPr lang="en-US">
                <a:latin typeface="Arial"/>
                <a:cs typeface="Arial"/>
              </a:rPr>
              <a:t> interventions) et la manière </a:t>
            </a:r>
            <a:r>
              <a:rPr lang="en-US" err="1">
                <a:latin typeface="Arial"/>
                <a:cs typeface="Arial"/>
              </a:rPr>
              <a:t>dont</a:t>
            </a:r>
            <a:r>
              <a:rPr lang="en-US">
                <a:latin typeface="Arial"/>
                <a:cs typeface="Arial"/>
              </a:rPr>
              <a:t> </a:t>
            </a:r>
            <a:r>
              <a:rPr lang="en-US" err="1">
                <a:latin typeface="Arial"/>
                <a:cs typeface="Arial"/>
              </a:rPr>
              <a:t>ces</a:t>
            </a:r>
            <a:r>
              <a:rPr lang="en-US">
                <a:latin typeface="Arial"/>
                <a:cs typeface="Arial"/>
              </a:rPr>
              <a:t> </a:t>
            </a:r>
            <a:r>
              <a:rPr lang="en-US" err="1">
                <a:latin typeface="Arial"/>
                <a:cs typeface="Arial"/>
              </a:rPr>
              <a:t>activités</a:t>
            </a:r>
            <a:r>
              <a:rPr lang="en-US">
                <a:latin typeface="Arial"/>
                <a:cs typeface="Arial"/>
              </a:rPr>
              <a:t> </a:t>
            </a:r>
            <a:r>
              <a:rPr lang="en-US" err="1">
                <a:latin typeface="Arial"/>
                <a:cs typeface="Arial"/>
              </a:rPr>
              <a:t>conduisent</a:t>
            </a:r>
            <a:r>
              <a:rPr lang="en-US">
                <a:latin typeface="Arial"/>
                <a:cs typeface="Arial"/>
              </a:rPr>
              <a:t> à la </a:t>
            </a:r>
            <a:r>
              <a:rPr lang="en-US" err="1">
                <a:latin typeface="Arial"/>
                <a:cs typeface="Arial"/>
              </a:rPr>
              <a:t>réussite</a:t>
            </a:r>
            <a:r>
              <a:rPr lang="en-US">
                <a:latin typeface="Arial"/>
                <a:cs typeface="Arial"/>
              </a:rPr>
              <a:t> </a:t>
            </a:r>
            <a:r>
              <a:rPr lang="en-US" err="1">
                <a:latin typeface="Arial"/>
                <a:cs typeface="Arial"/>
              </a:rPr>
              <a:t>souhaitée</a:t>
            </a:r>
            <a:r>
              <a:rPr lang="en-US">
                <a:latin typeface="Arial"/>
                <a:cs typeface="Arial"/>
              </a:rPr>
              <a:t>.</a:t>
            </a:r>
          </a:p>
          <a:p>
            <a:pPr marL="342900" indent="-342900"/>
            <a:r>
              <a:rPr lang="en-US">
                <a:latin typeface="Arial"/>
                <a:cs typeface="Arial"/>
              </a:rPr>
              <a:t>Les </a:t>
            </a:r>
            <a:r>
              <a:rPr lang="en-US" err="1">
                <a:latin typeface="Arial"/>
                <a:cs typeface="Arial"/>
              </a:rPr>
              <a:t>indicateurs</a:t>
            </a:r>
            <a:r>
              <a:rPr lang="en-US">
                <a:latin typeface="Arial"/>
                <a:cs typeface="Arial"/>
              </a:rPr>
              <a:t> SMART </a:t>
            </a:r>
            <a:r>
              <a:rPr lang="en-US" err="1">
                <a:latin typeface="Arial"/>
                <a:cs typeface="Arial"/>
              </a:rPr>
              <a:t>sont</a:t>
            </a:r>
            <a:r>
              <a:rPr lang="en-US">
                <a:latin typeface="Arial"/>
                <a:cs typeface="Arial"/>
              </a:rPr>
              <a:t> </a:t>
            </a:r>
            <a:r>
              <a:rPr lang="en-US" err="1">
                <a:latin typeface="Arial"/>
                <a:cs typeface="Arial"/>
              </a:rPr>
              <a:t>utilisés</a:t>
            </a:r>
            <a:r>
              <a:rPr lang="en-US">
                <a:latin typeface="Arial"/>
                <a:cs typeface="Arial"/>
              </a:rPr>
              <a:t> pour </a:t>
            </a:r>
            <a:r>
              <a:rPr lang="en-US" err="1">
                <a:latin typeface="Arial"/>
                <a:cs typeface="Arial"/>
              </a:rPr>
              <a:t>démontrer</a:t>
            </a:r>
            <a:r>
              <a:rPr lang="en-US">
                <a:latin typeface="Arial"/>
                <a:cs typeface="Arial"/>
              </a:rPr>
              <a:t> le </a:t>
            </a:r>
            <a:r>
              <a:rPr lang="en-US" err="1">
                <a:latin typeface="Arial"/>
                <a:cs typeface="Arial"/>
              </a:rPr>
              <a:t>changement</a:t>
            </a:r>
            <a:r>
              <a:rPr lang="en-US">
                <a:latin typeface="Arial"/>
                <a:cs typeface="Arial"/>
              </a:rPr>
              <a:t> </a:t>
            </a:r>
            <a:r>
              <a:rPr lang="en-US" err="1">
                <a:latin typeface="Arial"/>
                <a:cs typeface="Arial"/>
              </a:rPr>
              <a:t>créé</a:t>
            </a:r>
            <a:r>
              <a:rPr lang="en-US">
                <a:latin typeface="Arial"/>
                <a:cs typeface="Arial"/>
              </a:rPr>
              <a:t> par </a:t>
            </a:r>
            <a:r>
              <a:rPr lang="en-US" err="1">
                <a:latin typeface="Arial"/>
                <a:cs typeface="Arial"/>
              </a:rPr>
              <a:t>votre</a:t>
            </a:r>
            <a:r>
              <a:rPr lang="en-US">
                <a:latin typeface="Arial"/>
                <a:cs typeface="Arial"/>
              </a:rPr>
              <a:t> </a:t>
            </a:r>
            <a:r>
              <a:rPr lang="en-US" err="1">
                <a:latin typeface="Arial"/>
                <a:cs typeface="Arial"/>
              </a:rPr>
              <a:t>projet</a:t>
            </a:r>
            <a:r>
              <a:rPr lang="en-US">
                <a:latin typeface="Arial"/>
                <a:cs typeface="Arial"/>
              </a:rPr>
              <a:t>. </a:t>
            </a:r>
            <a:r>
              <a:rPr lang="en-US" err="1">
                <a:latin typeface="Arial"/>
                <a:cs typeface="Arial"/>
              </a:rPr>
              <a:t>Ils</a:t>
            </a:r>
            <a:r>
              <a:rPr lang="en-US">
                <a:latin typeface="Arial"/>
                <a:cs typeface="Arial"/>
              </a:rPr>
              <a:t> </a:t>
            </a:r>
            <a:r>
              <a:rPr lang="en-US" err="1">
                <a:latin typeface="Arial"/>
                <a:cs typeface="Arial"/>
              </a:rPr>
              <a:t>doivent</a:t>
            </a:r>
            <a:r>
              <a:rPr lang="en-US">
                <a:latin typeface="Arial"/>
                <a:cs typeface="Arial"/>
              </a:rPr>
              <a:t> </a:t>
            </a:r>
            <a:r>
              <a:rPr lang="en-US" err="1">
                <a:latin typeface="Arial"/>
                <a:cs typeface="Arial"/>
              </a:rPr>
              <a:t>être</a:t>
            </a:r>
            <a:r>
              <a:rPr lang="en-US">
                <a:latin typeface="Arial"/>
                <a:cs typeface="Arial"/>
              </a:rPr>
              <a:t> </a:t>
            </a:r>
            <a:r>
              <a:rPr lang="en-US" err="1">
                <a:latin typeface="Arial"/>
                <a:cs typeface="Arial"/>
              </a:rPr>
              <a:t>Spécifiques</a:t>
            </a:r>
            <a:r>
              <a:rPr lang="en-US">
                <a:latin typeface="Arial"/>
                <a:cs typeface="Arial"/>
              </a:rPr>
              <a:t>, </a:t>
            </a:r>
            <a:r>
              <a:rPr lang="en-US" err="1">
                <a:latin typeface="Arial"/>
                <a:cs typeface="Arial"/>
              </a:rPr>
              <a:t>Mesurables</a:t>
            </a:r>
            <a:r>
              <a:rPr lang="en-US">
                <a:latin typeface="Arial"/>
                <a:cs typeface="Arial"/>
              </a:rPr>
              <a:t>, </a:t>
            </a:r>
            <a:r>
              <a:rPr lang="en-US" err="1">
                <a:latin typeface="Arial"/>
                <a:cs typeface="Arial"/>
              </a:rPr>
              <a:t>Atteignables</a:t>
            </a:r>
            <a:r>
              <a:rPr lang="en-US">
                <a:latin typeface="Arial"/>
                <a:cs typeface="Arial"/>
              </a:rPr>
              <a:t>, </a:t>
            </a:r>
            <a:r>
              <a:rPr lang="en-US" err="1">
                <a:latin typeface="Arial"/>
                <a:cs typeface="Arial"/>
              </a:rPr>
              <a:t>Pertinents</a:t>
            </a:r>
            <a:r>
              <a:rPr lang="en-US">
                <a:latin typeface="Arial"/>
                <a:cs typeface="Arial"/>
              </a:rPr>
              <a:t> et </a:t>
            </a:r>
            <a:r>
              <a:rPr lang="en-US" err="1">
                <a:latin typeface="Arial"/>
                <a:cs typeface="Arial"/>
              </a:rPr>
              <a:t>Temporels</a:t>
            </a:r>
            <a:r>
              <a:rPr lang="en-US">
                <a:latin typeface="Arial"/>
                <a:cs typeface="Arial"/>
              </a:rPr>
              <a:t>.</a:t>
            </a:r>
            <a:endParaRPr lang="en-US"/>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4">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spTree>
    <p:extLst>
      <p:ext uri="{BB962C8B-B14F-4D97-AF65-F5344CB8AC3E}">
        <p14:creationId xmlns:p14="http://schemas.microsoft.com/office/powerpoint/2010/main" val="31146670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a:bodyPr>
          <a:lstStyle/>
          <a:p>
            <a:r>
              <a:rPr lang="en-US" sz="4400">
                <a:solidFill>
                  <a:srgbClr val="FFFFFF"/>
                </a:solidFill>
                <a:latin typeface="Arial"/>
                <a:cs typeface="Arial"/>
              </a:rPr>
              <a:t>Module 05</a:t>
            </a:r>
            <a:br>
              <a:rPr lang="en-US">
                <a:latin typeface="Arial"/>
                <a:cs typeface="Arial"/>
              </a:rPr>
            </a:br>
            <a:r>
              <a:rPr lang="en-US" sz="3600">
                <a:solidFill>
                  <a:srgbClr val="FFFFFF"/>
                </a:solidFill>
                <a:latin typeface="Arial"/>
                <a:cs typeface="Arial"/>
              </a:rPr>
              <a:t>Phase de conception et de </a:t>
            </a:r>
            <a:r>
              <a:rPr lang="en-US" sz="3600" err="1">
                <a:solidFill>
                  <a:srgbClr val="FFFFFF"/>
                </a:solidFill>
                <a:latin typeface="Arial"/>
                <a:cs typeface="Arial"/>
              </a:rPr>
              <a:t>développement</a:t>
            </a:r>
            <a:endParaRPr lang="en-US" sz="3600" err="1">
              <a:solidFill>
                <a:srgbClr val="FFFFFF"/>
              </a:solidFill>
            </a:endParaRPr>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733428" y="2798385"/>
            <a:ext cx="7011845" cy="3350494"/>
          </a:xfrm>
        </p:spPr>
        <p:txBody>
          <a:bodyPr anchor="ctr">
            <a:normAutofit/>
          </a:bodyPr>
          <a:lstStyle/>
          <a:p>
            <a:pPr marL="0" indent="0">
              <a:buNone/>
            </a:pPr>
            <a:r>
              <a:rPr lang="en-US" sz="2700" err="1">
                <a:latin typeface="Arial"/>
                <a:cs typeface="Arial"/>
              </a:rPr>
              <a:t>Résultats</a:t>
            </a:r>
            <a:r>
              <a:rPr lang="en-US" sz="2700">
                <a:latin typeface="Arial"/>
                <a:cs typeface="Arial"/>
              </a:rPr>
              <a:t> de </a:t>
            </a:r>
            <a:r>
              <a:rPr lang="en-US" sz="2700" err="1">
                <a:latin typeface="Arial"/>
                <a:cs typeface="Arial"/>
              </a:rPr>
              <a:t>l'apprentissage</a:t>
            </a:r>
          </a:p>
          <a:p>
            <a:pPr>
              <a:buFont typeface="Arial"/>
              <a:buChar char="•"/>
            </a:pPr>
            <a:r>
              <a:rPr lang="en-US" sz="1600">
                <a:latin typeface="Arial"/>
                <a:cs typeface="Arial"/>
              </a:rPr>
              <a:t>les participants </a:t>
            </a:r>
            <a:r>
              <a:rPr lang="en-US" sz="1600" err="1">
                <a:latin typeface="Arial"/>
                <a:cs typeface="Arial"/>
              </a:rPr>
              <a:t>peuvent</a:t>
            </a:r>
            <a:r>
              <a:rPr lang="en-US" sz="1600">
                <a:latin typeface="Arial"/>
                <a:cs typeface="Arial"/>
              </a:rPr>
              <a:t> </a:t>
            </a:r>
            <a:r>
              <a:rPr lang="en-US" sz="1600" err="1">
                <a:latin typeface="Arial"/>
                <a:cs typeface="Arial"/>
              </a:rPr>
              <a:t>décrire</a:t>
            </a:r>
            <a:r>
              <a:rPr lang="en-US" sz="1600">
                <a:latin typeface="Arial"/>
                <a:cs typeface="Arial"/>
              </a:rPr>
              <a:t> les </a:t>
            </a:r>
            <a:r>
              <a:rPr lang="en-US" sz="1600" err="1">
                <a:latin typeface="Arial"/>
                <a:cs typeface="Arial"/>
              </a:rPr>
              <a:t>principales</a:t>
            </a:r>
            <a:r>
              <a:rPr lang="en-US" sz="1600">
                <a:latin typeface="Arial"/>
                <a:cs typeface="Arial"/>
              </a:rPr>
              <a:t> </a:t>
            </a:r>
            <a:r>
              <a:rPr lang="en-US" sz="1600" err="1">
                <a:latin typeface="Arial"/>
                <a:cs typeface="Arial"/>
              </a:rPr>
              <a:t>caractéristiques</a:t>
            </a:r>
            <a:r>
              <a:rPr lang="en-US" sz="1600">
                <a:latin typeface="Arial"/>
                <a:cs typeface="Arial"/>
              </a:rPr>
              <a:t> de </a:t>
            </a:r>
            <a:r>
              <a:rPr lang="en-US" sz="1600" err="1">
                <a:latin typeface="Arial"/>
                <a:cs typeface="Arial"/>
              </a:rPr>
              <a:t>l'analyse</a:t>
            </a:r>
            <a:r>
              <a:rPr lang="en-US" sz="1600">
                <a:latin typeface="Arial"/>
                <a:cs typeface="Arial"/>
              </a:rPr>
              <a:t> des </a:t>
            </a:r>
            <a:r>
              <a:rPr lang="en-US" sz="1600" err="1">
                <a:latin typeface="Arial"/>
                <a:cs typeface="Arial"/>
              </a:rPr>
              <a:t>systèmes</a:t>
            </a:r>
            <a:r>
              <a:rPr lang="en-US" sz="1600">
                <a:latin typeface="Arial"/>
                <a:cs typeface="Arial"/>
              </a:rPr>
              <a:t> </a:t>
            </a:r>
            <a:r>
              <a:rPr lang="en-US" sz="1600" err="1">
                <a:latin typeface="Arial"/>
                <a:cs typeface="Arial"/>
              </a:rPr>
              <a:t>d'entreprise</a:t>
            </a:r>
            <a:r>
              <a:rPr lang="en-US" sz="1600">
                <a:latin typeface="Arial"/>
                <a:cs typeface="Arial"/>
              </a:rPr>
              <a:t> et de la conception </a:t>
            </a:r>
            <a:r>
              <a:rPr lang="en-US" sz="1600" err="1">
                <a:latin typeface="Arial"/>
                <a:cs typeface="Arial"/>
              </a:rPr>
              <a:t>centrée</a:t>
            </a:r>
            <a:r>
              <a:rPr lang="en-US" sz="1600">
                <a:latin typeface="Arial"/>
                <a:cs typeface="Arial"/>
              </a:rPr>
              <a:t> sur </a:t>
            </a:r>
            <a:r>
              <a:rPr lang="en-US" sz="1600" err="1">
                <a:latin typeface="Arial"/>
                <a:cs typeface="Arial"/>
              </a:rPr>
              <a:t>l'homme</a:t>
            </a:r>
            <a:r>
              <a:rPr lang="en-US" sz="1600">
                <a:latin typeface="Arial"/>
                <a:cs typeface="Arial"/>
              </a:rPr>
              <a:t>, </a:t>
            </a:r>
            <a:r>
              <a:rPr lang="en-US" sz="1600" err="1">
                <a:latin typeface="Arial"/>
                <a:cs typeface="Arial"/>
              </a:rPr>
              <a:t>ainsi</a:t>
            </a:r>
            <a:r>
              <a:rPr lang="en-US" sz="1600">
                <a:latin typeface="Arial"/>
                <a:cs typeface="Arial"/>
              </a:rPr>
              <a:t> que la </a:t>
            </a:r>
            <a:r>
              <a:rPr lang="en-US" sz="1600" err="1">
                <a:latin typeface="Arial"/>
                <a:cs typeface="Arial"/>
              </a:rPr>
              <a:t>valeur</a:t>
            </a:r>
            <a:r>
              <a:rPr lang="en-US" sz="1600">
                <a:latin typeface="Arial"/>
                <a:cs typeface="Arial"/>
              </a:rPr>
              <a:t> </a:t>
            </a:r>
            <a:r>
              <a:rPr lang="en-US" sz="1600" err="1">
                <a:latin typeface="Arial"/>
                <a:cs typeface="Arial"/>
              </a:rPr>
              <a:t>d'une</a:t>
            </a:r>
            <a:r>
              <a:rPr lang="en-US" sz="1600">
                <a:latin typeface="Arial"/>
                <a:cs typeface="Arial"/>
              </a:rPr>
              <a:t> </a:t>
            </a:r>
            <a:r>
              <a:rPr lang="en-US" sz="1600" err="1">
                <a:latin typeface="Arial"/>
                <a:cs typeface="Arial"/>
              </a:rPr>
              <a:t>approche</a:t>
            </a:r>
            <a:r>
              <a:rPr lang="en-US" sz="1600">
                <a:latin typeface="Arial"/>
                <a:cs typeface="Arial"/>
              </a:rPr>
              <a:t> </a:t>
            </a:r>
            <a:r>
              <a:rPr lang="en-US" sz="1600" err="1">
                <a:latin typeface="Arial"/>
                <a:cs typeface="Arial"/>
              </a:rPr>
              <a:t>mixte</a:t>
            </a:r>
            <a:r>
              <a:rPr lang="en-US" sz="1600">
                <a:latin typeface="Arial"/>
                <a:cs typeface="Arial"/>
              </a:rPr>
              <a:t>.</a:t>
            </a:r>
          </a:p>
          <a:p>
            <a:pPr>
              <a:buFont typeface="Arial"/>
              <a:buChar char="•"/>
            </a:pPr>
            <a:r>
              <a:rPr lang="en-US" sz="1600">
                <a:latin typeface="Arial"/>
                <a:cs typeface="Arial"/>
              </a:rPr>
              <a:t>les participants </a:t>
            </a:r>
            <a:r>
              <a:rPr lang="en-US" sz="1600" err="1">
                <a:latin typeface="Arial"/>
                <a:cs typeface="Arial"/>
              </a:rPr>
              <a:t>peuvent</a:t>
            </a:r>
            <a:r>
              <a:rPr lang="en-US" sz="1600">
                <a:latin typeface="Arial"/>
                <a:cs typeface="Arial"/>
              </a:rPr>
              <a:t> identifier et </a:t>
            </a:r>
            <a:r>
              <a:rPr lang="en-US" sz="1600" err="1">
                <a:latin typeface="Arial"/>
                <a:cs typeface="Arial"/>
              </a:rPr>
              <a:t>décrire</a:t>
            </a:r>
            <a:r>
              <a:rPr lang="en-US" sz="1600">
                <a:latin typeface="Arial"/>
                <a:cs typeface="Arial"/>
              </a:rPr>
              <a:t> les </a:t>
            </a:r>
            <a:r>
              <a:rPr lang="en-US" sz="1600" err="1">
                <a:latin typeface="Arial"/>
                <a:cs typeface="Arial"/>
              </a:rPr>
              <a:t>rôles</a:t>
            </a:r>
            <a:r>
              <a:rPr lang="en-US" sz="1600">
                <a:latin typeface="Arial"/>
                <a:cs typeface="Arial"/>
              </a:rPr>
              <a:t> </a:t>
            </a:r>
            <a:r>
              <a:rPr lang="en-US" sz="1600" err="1">
                <a:latin typeface="Arial"/>
                <a:cs typeface="Arial"/>
              </a:rPr>
              <a:t>clés</a:t>
            </a:r>
            <a:r>
              <a:rPr lang="en-US" sz="1600">
                <a:latin typeface="Arial"/>
                <a:cs typeface="Arial"/>
              </a:rPr>
              <a:t> et les </a:t>
            </a:r>
            <a:r>
              <a:rPr lang="en-US" sz="1600" err="1">
                <a:latin typeface="Arial"/>
                <a:cs typeface="Arial"/>
              </a:rPr>
              <a:t>compétences</a:t>
            </a:r>
            <a:r>
              <a:rPr lang="en-US" sz="1600">
                <a:latin typeface="Arial"/>
                <a:cs typeface="Arial"/>
              </a:rPr>
              <a:t> </a:t>
            </a:r>
            <a:r>
              <a:rPr lang="en-US" sz="1600" err="1">
                <a:latin typeface="Arial"/>
                <a:cs typeface="Arial"/>
              </a:rPr>
              <a:t>nécessaires</a:t>
            </a:r>
            <a:r>
              <a:rPr lang="en-US" sz="1600">
                <a:latin typeface="Arial"/>
                <a:cs typeface="Arial"/>
              </a:rPr>
              <a:t> pour la phase de conception et de </a:t>
            </a:r>
            <a:r>
              <a:rPr lang="en-US" sz="1600" err="1">
                <a:latin typeface="Arial"/>
                <a:cs typeface="Arial"/>
              </a:rPr>
              <a:t>développement</a:t>
            </a:r>
            <a:endParaRPr lang="en-US" sz="1600">
              <a:latin typeface="Arial"/>
              <a:cs typeface="Arial"/>
            </a:endParaRPr>
          </a:p>
          <a:p>
            <a:pPr>
              <a:buFont typeface="Arial"/>
              <a:buChar char="•"/>
            </a:pPr>
            <a:r>
              <a:rPr lang="en-US" sz="1600">
                <a:latin typeface="Arial"/>
                <a:cs typeface="Arial"/>
              </a:rPr>
              <a:t>les participants </a:t>
            </a:r>
            <a:r>
              <a:rPr lang="en-US" sz="1600" err="1">
                <a:latin typeface="Arial"/>
                <a:cs typeface="Arial"/>
              </a:rPr>
              <a:t>peuvent</a:t>
            </a:r>
            <a:r>
              <a:rPr lang="en-US" sz="1600">
                <a:latin typeface="Arial"/>
                <a:cs typeface="Arial"/>
              </a:rPr>
              <a:t> identifier et </a:t>
            </a:r>
            <a:r>
              <a:rPr lang="en-US" sz="1600" err="1">
                <a:latin typeface="Arial"/>
                <a:cs typeface="Arial"/>
              </a:rPr>
              <a:t>décrire</a:t>
            </a:r>
            <a:r>
              <a:rPr lang="en-US" sz="1600">
                <a:latin typeface="Arial"/>
                <a:cs typeface="Arial"/>
              </a:rPr>
              <a:t> </a:t>
            </a:r>
            <a:r>
              <a:rPr lang="en-US" sz="1600" err="1">
                <a:latin typeface="Arial"/>
                <a:cs typeface="Arial"/>
              </a:rPr>
              <a:t>certains</a:t>
            </a:r>
            <a:r>
              <a:rPr lang="en-US" sz="1600">
                <a:latin typeface="Arial"/>
                <a:cs typeface="Arial"/>
              </a:rPr>
              <a:t> des </a:t>
            </a:r>
            <a:r>
              <a:rPr lang="en-US" sz="1600" err="1">
                <a:latin typeface="Arial"/>
                <a:cs typeface="Arial"/>
              </a:rPr>
              <a:t>outils</a:t>
            </a:r>
            <a:r>
              <a:rPr lang="en-US" sz="1600">
                <a:latin typeface="Arial"/>
                <a:cs typeface="Arial"/>
              </a:rPr>
              <a:t> </a:t>
            </a:r>
            <a:r>
              <a:rPr lang="en-US" sz="1600" err="1">
                <a:latin typeface="Arial"/>
                <a:cs typeface="Arial"/>
              </a:rPr>
              <a:t>utilisés</a:t>
            </a:r>
            <a:r>
              <a:rPr lang="en-US" sz="1600">
                <a:latin typeface="Arial"/>
                <a:cs typeface="Arial"/>
              </a:rPr>
              <a:t> pour </a:t>
            </a:r>
            <a:r>
              <a:rPr lang="en-US" sz="1600" err="1">
                <a:latin typeface="Arial"/>
                <a:cs typeface="Arial"/>
              </a:rPr>
              <a:t>définir</a:t>
            </a:r>
            <a:r>
              <a:rPr lang="en-US" sz="1600">
                <a:latin typeface="Arial"/>
                <a:cs typeface="Arial"/>
              </a:rPr>
              <a:t> les </a:t>
            </a:r>
            <a:r>
              <a:rPr lang="en-US" sz="1600" err="1">
                <a:latin typeface="Arial"/>
                <a:cs typeface="Arial"/>
              </a:rPr>
              <a:t>besoins</a:t>
            </a:r>
            <a:r>
              <a:rPr lang="en-US" sz="1600">
                <a:latin typeface="Arial"/>
                <a:cs typeface="Arial"/>
              </a:rPr>
              <a:t> des </a:t>
            </a:r>
            <a:r>
              <a:rPr lang="en-US" sz="1600" err="1">
                <a:latin typeface="Arial"/>
                <a:cs typeface="Arial"/>
              </a:rPr>
              <a:t>systèmes</a:t>
            </a:r>
            <a:r>
              <a:rPr lang="en-US" sz="1600">
                <a:latin typeface="Arial"/>
                <a:cs typeface="Arial"/>
              </a:rPr>
              <a:t> et des </a:t>
            </a:r>
            <a:r>
              <a:rPr lang="en-US" sz="1600" err="1">
                <a:latin typeface="Arial"/>
                <a:cs typeface="Arial"/>
              </a:rPr>
              <a:t>utilisateurs</a:t>
            </a:r>
            <a:r>
              <a:rPr lang="en-US" sz="1600">
                <a:latin typeface="Arial"/>
                <a:cs typeface="Arial"/>
              </a:rPr>
              <a:t> </a:t>
            </a:r>
          </a:p>
          <a:p>
            <a:pPr>
              <a:buFont typeface="Arial,Sans-Serif"/>
              <a:buChar char="•"/>
            </a:pPr>
            <a:r>
              <a:rPr lang="en-US" sz="1600">
                <a:latin typeface="Arial"/>
                <a:cs typeface="Arial"/>
              </a:rPr>
              <a:t>les participants </a:t>
            </a:r>
            <a:r>
              <a:rPr lang="en-US" sz="1600" err="1">
                <a:latin typeface="Arial"/>
                <a:cs typeface="Arial"/>
              </a:rPr>
              <a:t>peuvent</a:t>
            </a:r>
            <a:r>
              <a:rPr lang="en-US" sz="1600">
                <a:latin typeface="Arial"/>
                <a:cs typeface="Arial"/>
              </a:rPr>
              <a:t> </a:t>
            </a:r>
            <a:r>
              <a:rPr lang="en-US" sz="1600" err="1">
                <a:latin typeface="Arial"/>
                <a:cs typeface="Arial"/>
              </a:rPr>
              <a:t>décrire</a:t>
            </a:r>
            <a:r>
              <a:rPr lang="en-US" sz="1600">
                <a:latin typeface="Arial"/>
                <a:cs typeface="Arial"/>
              </a:rPr>
              <a:t> les </a:t>
            </a:r>
            <a:r>
              <a:rPr lang="en-US" sz="1600" err="1">
                <a:latin typeface="Arial"/>
                <a:cs typeface="Arial"/>
              </a:rPr>
              <a:t>principales</a:t>
            </a:r>
            <a:r>
              <a:rPr lang="en-US" sz="1600">
                <a:latin typeface="Arial"/>
                <a:cs typeface="Arial"/>
              </a:rPr>
              <a:t> </a:t>
            </a:r>
            <a:r>
              <a:rPr lang="en-US" sz="1600" err="1">
                <a:latin typeface="Arial"/>
                <a:cs typeface="Arial"/>
              </a:rPr>
              <a:t>activités</a:t>
            </a:r>
            <a:r>
              <a:rPr lang="en-US" sz="1600">
                <a:latin typeface="Arial"/>
                <a:cs typeface="Arial"/>
              </a:rPr>
              <a:t> du processus de conception et de </a:t>
            </a:r>
            <a:r>
              <a:rPr lang="en-US" sz="1600" err="1">
                <a:latin typeface="Arial"/>
                <a:cs typeface="Arial"/>
              </a:rPr>
              <a:t>développement</a:t>
            </a:r>
            <a:r>
              <a:rPr lang="en-US" sz="1600">
                <a:latin typeface="Arial"/>
                <a:cs typeface="Arial"/>
              </a:rPr>
              <a:t> </a:t>
            </a:r>
            <a:r>
              <a:rPr lang="en-US" sz="1600" err="1">
                <a:latin typeface="Arial"/>
                <a:cs typeface="Arial"/>
              </a:rPr>
              <a:t>qu'un</a:t>
            </a:r>
            <a:r>
              <a:rPr lang="en-US" sz="1600">
                <a:latin typeface="Arial"/>
                <a:cs typeface="Arial"/>
              </a:rPr>
              <a:t> </a:t>
            </a:r>
            <a:r>
              <a:rPr lang="en-US" sz="1600" err="1">
                <a:latin typeface="Arial"/>
                <a:cs typeface="Arial"/>
              </a:rPr>
              <a:t>gestionnaire</a:t>
            </a:r>
            <a:r>
              <a:rPr lang="en-US" sz="1600">
                <a:latin typeface="Arial"/>
                <a:cs typeface="Arial"/>
              </a:rPr>
              <a:t> de </a:t>
            </a:r>
            <a:r>
              <a:rPr lang="en-US" sz="1600" err="1">
                <a:latin typeface="Arial"/>
                <a:cs typeface="Arial"/>
              </a:rPr>
              <a:t>projet</a:t>
            </a:r>
            <a:r>
              <a:rPr lang="en-US" sz="1600">
                <a:latin typeface="Arial"/>
                <a:cs typeface="Arial"/>
              </a:rPr>
              <a:t> doit </a:t>
            </a:r>
            <a:r>
              <a:rPr lang="en-US" sz="1600" err="1">
                <a:latin typeface="Arial"/>
                <a:cs typeface="Arial"/>
              </a:rPr>
              <a:t>planifier</a:t>
            </a:r>
            <a:r>
              <a:rPr lang="en-US" sz="1600">
                <a:latin typeface="Arial"/>
                <a:cs typeface="Arial"/>
              </a:rPr>
              <a:t> et </a:t>
            </a:r>
            <a:r>
              <a:rPr lang="en-US" sz="1600" err="1">
                <a:latin typeface="Arial"/>
                <a:cs typeface="Arial"/>
              </a:rPr>
              <a:t>dont</a:t>
            </a:r>
            <a:r>
              <a:rPr lang="en-US" sz="1600">
                <a:latin typeface="Arial"/>
                <a:cs typeface="Arial"/>
              </a:rPr>
              <a:t> il doit </a:t>
            </a:r>
            <a:r>
              <a:rPr lang="en-US" sz="1600" err="1">
                <a:latin typeface="Arial"/>
                <a:cs typeface="Arial"/>
              </a:rPr>
              <a:t>suivre</a:t>
            </a:r>
            <a:r>
              <a:rPr lang="en-US" sz="1600">
                <a:latin typeface="Arial"/>
                <a:cs typeface="Arial"/>
              </a:rPr>
              <a:t> </a:t>
            </a:r>
            <a:r>
              <a:rPr lang="en-US" sz="1600" err="1">
                <a:latin typeface="Arial"/>
                <a:cs typeface="Arial"/>
              </a:rPr>
              <a:t>l'évolution</a:t>
            </a:r>
            <a:endParaRPr lang="en-US" sz="1600" err="1"/>
          </a:p>
          <a:p>
            <a:pPr>
              <a:buFont typeface="Arial"/>
              <a:buChar char="•"/>
            </a:pPr>
            <a:endParaRPr lang="en-US" sz="1600"/>
          </a:p>
          <a:p>
            <a:pPr marL="0" indent="0">
              <a:buNone/>
            </a:pPr>
            <a:endParaRPr lang="en-US" sz="2700"/>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5">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graphicFrame>
        <p:nvGraphicFramePr>
          <p:cNvPr id="6" name="Diagram 5">
            <a:extLst>
              <a:ext uri="{FF2B5EF4-FFF2-40B4-BE49-F238E27FC236}">
                <a16:creationId xmlns:a16="http://schemas.microsoft.com/office/drawing/2014/main" id="{6C31F9DF-B8F1-5D4D-B6EF-003C92CDA079}"/>
              </a:ext>
            </a:extLst>
          </p:cNvPr>
          <p:cNvGraphicFramePr/>
          <p:nvPr>
            <p:extLst>
              <p:ext uri="{D42A27DB-BD31-4B8C-83A1-F6EECF244321}">
                <p14:modId xmlns:p14="http://schemas.microsoft.com/office/powerpoint/2010/main" val="1175687052"/>
              </p:ext>
            </p:extLst>
          </p:nvPr>
        </p:nvGraphicFramePr>
        <p:xfrm>
          <a:off x="8101853" y="2967317"/>
          <a:ext cx="3406589" cy="26378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966663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Plan de conception et de </a:t>
            </a:r>
            <a:r>
              <a:rPr lang="en-US" err="1">
                <a:latin typeface="Arial"/>
                <a:cs typeface="Arial"/>
              </a:rPr>
              <a:t>développement</a:t>
            </a:r>
            <a:endParaRPr lang="en-US" sz="2000" err="1"/>
          </a:p>
        </p:txBody>
      </p:sp>
      <p:sp>
        <p:nvSpPr>
          <p:cNvPr id="18" name="TextBox 17">
            <a:extLst>
              <a:ext uri="{FF2B5EF4-FFF2-40B4-BE49-F238E27FC236}">
                <a16:creationId xmlns:a16="http://schemas.microsoft.com/office/drawing/2014/main" id="{D69A201D-6BCC-8932-B5CE-5EB3FB7459CB}"/>
              </a:ext>
            </a:extLst>
          </p:cNvPr>
          <p:cNvSpPr txBox="1"/>
          <p:nvPr/>
        </p:nvSpPr>
        <p:spPr>
          <a:xfrm>
            <a:off x="4224084" y="1533242"/>
            <a:ext cx="46146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Calibri"/>
                <a:cs typeface="Calibri"/>
              </a:rPr>
              <a:t>    </a:t>
            </a:r>
          </a:p>
        </p:txBody>
      </p:sp>
      <p:pic>
        <p:nvPicPr>
          <p:cNvPr id="5" name="Content Placeholder 4" descr="A screenshot of a document&#10;&#10;Description automatically generated">
            <a:extLst>
              <a:ext uri="{FF2B5EF4-FFF2-40B4-BE49-F238E27FC236}">
                <a16:creationId xmlns:a16="http://schemas.microsoft.com/office/drawing/2014/main" id="{F87AF49F-9E42-15CC-D854-E3715A257791}"/>
              </a:ext>
            </a:extLst>
          </p:cNvPr>
          <p:cNvPicPr>
            <a:picLocks noGrp="1" noChangeAspect="1"/>
          </p:cNvPicPr>
          <p:nvPr>
            <p:ph idx="1"/>
          </p:nvPr>
        </p:nvPicPr>
        <p:blipFill>
          <a:blip r:embed="rId3"/>
          <a:stretch>
            <a:fillRect/>
          </a:stretch>
        </p:blipFill>
        <p:spPr>
          <a:xfrm>
            <a:off x="7824585" y="1529588"/>
            <a:ext cx="3653284" cy="4734684"/>
          </a:xfrm>
        </p:spPr>
      </p:pic>
      <p:sp>
        <p:nvSpPr>
          <p:cNvPr id="6" name="TextBox 5">
            <a:extLst>
              <a:ext uri="{FF2B5EF4-FFF2-40B4-BE49-F238E27FC236}">
                <a16:creationId xmlns:a16="http://schemas.microsoft.com/office/drawing/2014/main" id="{971E2E60-B5F9-60B3-30B3-CF65B23BA29E}"/>
              </a:ext>
            </a:extLst>
          </p:cNvPr>
          <p:cNvSpPr txBox="1"/>
          <p:nvPr/>
        </p:nvSpPr>
        <p:spPr>
          <a:xfrm>
            <a:off x="835959" y="1721224"/>
            <a:ext cx="659802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latin typeface="Arial"/>
                <a:cs typeface="Arial"/>
              </a:rPr>
              <a:t>Utilisez</a:t>
            </a:r>
            <a:r>
              <a:rPr lang="en-US" sz="2400" dirty="0">
                <a:latin typeface="Arial"/>
                <a:cs typeface="Arial"/>
              </a:rPr>
              <a:t> </a:t>
            </a:r>
            <a:r>
              <a:rPr lang="en-US" sz="2400" dirty="0">
                <a:solidFill>
                  <a:srgbClr val="000000"/>
                </a:solidFill>
                <a:latin typeface="Arial"/>
                <a:cs typeface="Arial"/>
                <a:hlinkClick r:id="rId4"/>
              </a:rPr>
              <a:t>ce modèle</a:t>
            </a:r>
            <a:r>
              <a:rPr lang="en-US" sz="2400" dirty="0">
                <a:solidFill>
                  <a:srgbClr val="000000"/>
                </a:solidFill>
                <a:latin typeface="Arial"/>
                <a:cs typeface="Arial"/>
              </a:rPr>
              <a:t> pour</a:t>
            </a:r>
            <a:r>
              <a:rPr lang="en-US" sz="2400" dirty="0">
                <a:latin typeface="Arial"/>
                <a:cs typeface="Arial"/>
              </a:rPr>
              <a:t> </a:t>
            </a:r>
            <a:r>
              <a:rPr lang="en-US" sz="2400" dirty="0" err="1">
                <a:latin typeface="Arial"/>
                <a:cs typeface="Arial"/>
              </a:rPr>
              <a:t>planifier</a:t>
            </a:r>
            <a:r>
              <a:rPr lang="en-US" sz="2400" dirty="0">
                <a:latin typeface="Arial"/>
                <a:cs typeface="Arial"/>
              </a:rPr>
              <a:t> et </a:t>
            </a:r>
            <a:r>
              <a:rPr lang="en-US" sz="2400" dirty="0" err="1">
                <a:latin typeface="Arial"/>
                <a:cs typeface="Arial"/>
              </a:rPr>
              <a:t>contrôler</a:t>
            </a:r>
            <a:r>
              <a:rPr lang="en-US" sz="2400" dirty="0">
                <a:latin typeface="Arial"/>
                <a:cs typeface="Arial"/>
              </a:rPr>
              <a:t> les </a:t>
            </a:r>
            <a:r>
              <a:rPr lang="en-US" sz="2400" dirty="0" err="1">
                <a:latin typeface="Arial"/>
                <a:cs typeface="Arial"/>
              </a:rPr>
              <a:t>activités</a:t>
            </a:r>
            <a:r>
              <a:rPr lang="en-US" sz="2400" dirty="0">
                <a:latin typeface="Arial"/>
                <a:cs typeface="Arial"/>
              </a:rPr>
              <a:t> </a:t>
            </a:r>
            <a:r>
              <a:rPr lang="en-US" sz="2400" dirty="0" err="1">
                <a:latin typeface="Arial"/>
                <a:cs typeface="Arial"/>
              </a:rPr>
              <a:t>d'analyse</a:t>
            </a:r>
            <a:r>
              <a:rPr lang="en-US" sz="2400" dirty="0">
                <a:latin typeface="Arial"/>
                <a:cs typeface="Arial"/>
              </a:rPr>
              <a:t>, de conception et de </a:t>
            </a:r>
            <a:r>
              <a:rPr lang="en-US" sz="2400" dirty="0" err="1">
                <a:latin typeface="Arial"/>
                <a:cs typeface="Arial"/>
              </a:rPr>
              <a:t>développement</a:t>
            </a:r>
            <a:r>
              <a:rPr lang="en-US" sz="2400" dirty="0">
                <a:latin typeface="Arial"/>
                <a:cs typeface="Arial"/>
              </a:rPr>
              <a:t> du </a:t>
            </a:r>
            <a:r>
              <a:rPr lang="en-US" sz="2400" dirty="0" err="1">
                <a:latin typeface="Arial"/>
                <a:cs typeface="Arial"/>
              </a:rPr>
              <a:t>projet</a:t>
            </a:r>
            <a:r>
              <a:rPr lang="en-US" sz="2400" dirty="0">
                <a:latin typeface="Arial"/>
                <a:cs typeface="Arial"/>
              </a:rPr>
              <a:t>. </a:t>
            </a:r>
            <a:r>
              <a:rPr lang="en-US" sz="2400" dirty="0" err="1">
                <a:latin typeface="Arial"/>
                <a:cs typeface="Arial"/>
              </a:rPr>
              <a:t>N'oubliez</a:t>
            </a:r>
            <a:r>
              <a:rPr lang="en-US" sz="2400" dirty="0">
                <a:latin typeface="Arial"/>
                <a:cs typeface="Arial"/>
              </a:rPr>
              <a:t> pas de </a:t>
            </a:r>
            <a:r>
              <a:rPr lang="en-US" sz="2400" dirty="0" err="1">
                <a:latin typeface="Arial"/>
                <a:cs typeface="Arial"/>
              </a:rPr>
              <a:t>mettre</a:t>
            </a:r>
            <a:r>
              <a:rPr lang="en-US" sz="2400" dirty="0">
                <a:latin typeface="Arial"/>
                <a:cs typeface="Arial"/>
              </a:rPr>
              <a:t> à jour </a:t>
            </a:r>
            <a:r>
              <a:rPr lang="en-US" sz="2400" dirty="0" err="1">
                <a:latin typeface="Arial"/>
                <a:cs typeface="Arial"/>
              </a:rPr>
              <a:t>ce</a:t>
            </a:r>
            <a:r>
              <a:rPr lang="en-US" sz="2400" dirty="0">
                <a:latin typeface="Arial"/>
                <a:cs typeface="Arial"/>
              </a:rPr>
              <a:t> document </a:t>
            </a:r>
            <a:r>
              <a:rPr lang="en-US" sz="2400" dirty="0" err="1">
                <a:latin typeface="Arial"/>
                <a:cs typeface="Arial"/>
              </a:rPr>
              <a:t>si</a:t>
            </a:r>
            <a:r>
              <a:rPr lang="en-US" sz="2400" dirty="0">
                <a:latin typeface="Arial"/>
                <a:cs typeface="Arial"/>
              </a:rPr>
              <a:t> des </a:t>
            </a:r>
            <a:r>
              <a:rPr lang="en-US" sz="2400" dirty="0" err="1">
                <a:latin typeface="Arial"/>
                <a:cs typeface="Arial"/>
              </a:rPr>
              <a:t>changements</a:t>
            </a:r>
            <a:r>
              <a:rPr lang="en-US" sz="2400" dirty="0">
                <a:latin typeface="Arial"/>
                <a:cs typeface="Arial"/>
              </a:rPr>
              <a:t> </a:t>
            </a:r>
            <a:r>
              <a:rPr lang="en-US" sz="2400" dirty="0" err="1">
                <a:latin typeface="Arial"/>
                <a:cs typeface="Arial"/>
              </a:rPr>
              <a:t>importants</a:t>
            </a:r>
            <a:r>
              <a:rPr lang="en-US" sz="2400" dirty="0">
                <a:latin typeface="Arial"/>
                <a:cs typeface="Arial"/>
              </a:rPr>
              <a:t> </a:t>
            </a:r>
            <a:r>
              <a:rPr lang="en-US" sz="2400" dirty="0" err="1">
                <a:latin typeface="Arial"/>
                <a:cs typeface="Arial"/>
              </a:rPr>
              <a:t>sont</a:t>
            </a:r>
            <a:r>
              <a:rPr lang="en-US" sz="2400" dirty="0">
                <a:latin typeface="Arial"/>
                <a:cs typeface="Arial"/>
              </a:rPr>
              <a:t> </a:t>
            </a:r>
            <a:r>
              <a:rPr lang="en-US" sz="2400" dirty="0" err="1">
                <a:latin typeface="Arial"/>
                <a:cs typeface="Arial"/>
              </a:rPr>
              <a:t>apportés</a:t>
            </a:r>
            <a:r>
              <a:rPr lang="en-US" sz="2400" dirty="0">
                <a:latin typeface="Arial"/>
                <a:cs typeface="Arial"/>
              </a:rPr>
              <a:t> au plan</a:t>
            </a:r>
            <a:r>
              <a:rPr lang="en-US" sz="2400" b="1" dirty="0"/>
              <a:t>. </a:t>
            </a:r>
            <a:endParaRPr lang="en-US" dirty="0"/>
          </a:p>
        </p:txBody>
      </p:sp>
    </p:spTree>
    <p:extLst>
      <p:ext uri="{BB962C8B-B14F-4D97-AF65-F5344CB8AC3E}">
        <p14:creationId xmlns:p14="http://schemas.microsoft.com/office/powerpoint/2010/main" val="1393291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53955" y="-324"/>
            <a:ext cx="9509109" cy="2211715"/>
          </a:xfrm>
        </p:spPr>
        <p:txBody>
          <a:bodyPr/>
          <a:lstStyle/>
          <a:p>
            <a:r>
              <a:rPr lang="en-US">
                <a:latin typeface="Arial"/>
                <a:cs typeface="Arial"/>
              </a:rPr>
              <a:t>Domaines de connaissances en matière de gestion de projet</a:t>
            </a:r>
            <a:endParaRPr lang="en-US"/>
          </a:p>
        </p:txBody>
      </p:sp>
      <p:sp>
        <p:nvSpPr>
          <p:cNvPr id="3" name="TextBox 2">
            <a:extLst>
              <a:ext uri="{FF2B5EF4-FFF2-40B4-BE49-F238E27FC236}">
                <a16:creationId xmlns:a16="http://schemas.microsoft.com/office/drawing/2014/main" id="{6AB563D7-155D-CB6F-78CF-238A1A5F7C2F}"/>
              </a:ext>
            </a:extLst>
          </p:cNvPr>
          <p:cNvSpPr txBox="1"/>
          <p:nvPr/>
        </p:nvSpPr>
        <p:spPr>
          <a:xfrm>
            <a:off x="155510" y="1718387"/>
            <a:ext cx="11429999" cy="4661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fr-FR" sz="2000" b="1">
                <a:ea typeface="+mn-lt"/>
                <a:cs typeface="+mn-lt"/>
              </a:rPr>
              <a:t>La gestion de l'intégration</a:t>
            </a:r>
            <a:r>
              <a:rPr lang="fr-FR" sz="2000">
                <a:ea typeface="+mn-lt"/>
                <a:cs typeface="+mn-lt"/>
              </a:rPr>
              <a:t>, ou </a:t>
            </a:r>
            <a:r>
              <a:rPr lang="fr-FR" sz="2000" i="1" err="1">
                <a:ea typeface="+mn-lt"/>
                <a:cs typeface="+mn-lt"/>
              </a:rPr>
              <a:t>project</a:t>
            </a:r>
            <a:r>
              <a:rPr lang="fr-FR" sz="2000" i="1">
                <a:ea typeface="+mn-lt"/>
                <a:cs typeface="+mn-lt"/>
              </a:rPr>
              <a:t> </a:t>
            </a:r>
            <a:r>
              <a:rPr lang="fr-FR" sz="2000" i="1" err="1">
                <a:ea typeface="+mn-lt"/>
                <a:cs typeface="+mn-lt"/>
              </a:rPr>
              <a:t>integration</a:t>
            </a:r>
            <a:r>
              <a:rPr lang="fr-FR" sz="2000" i="1">
                <a:ea typeface="+mn-lt"/>
                <a:cs typeface="+mn-lt"/>
              </a:rPr>
              <a:t> management</a:t>
            </a:r>
            <a:endParaRPr lang="fr-FR" sz="2000">
              <a:cs typeface="Calibri"/>
            </a:endParaRPr>
          </a:p>
          <a:p>
            <a:pPr marL="457200" indent="-457200">
              <a:lnSpc>
                <a:spcPct val="150000"/>
              </a:lnSpc>
              <a:buAutoNum type="arabicPeriod"/>
            </a:pPr>
            <a:r>
              <a:rPr lang="fr-FR" sz="2000" b="1">
                <a:ea typeface="+mn-lt"/>
                <a:cs typeface="+mn-lt"/>
              </a:rPr>
              <a:t>La gestion de la portée</a:t>
            </a:r>
            <a:r>
              <a:rPr lang="fr-FR" sz="2000">
                <a:ea typeface="+mn-lt"/>
                <a:cs typeface="+mn-lt"/>
              </a:rPr>
              <a:t>, ou </a:t>
            </a:r>
            <a:r>
              <a:rPr lang="fr-FR" sz="2000" i="1" err="1">
                <a:ea typeface="+mn-lt"/>
                <a:cs typeface="+mn-lt"/>
              </a:rPr>
              <a:t>project</a:t>
            </a:r>
            <a:r>
              <a:rPr lang="fr-FR" sz="2000" i="1">
                <a:ea typeface="+mn-lt"/>
                <a:cs typeface="+mn-lt"/>
              </a:rPr>
              <a:t> scope management</a:t>
            </a:r>
            <a:endParaRPr lang="fr-FR" sz="2000">
              <a:cs typeface="Calibri"/>
            </a:endParaRPr>
          </a:p>
          <a:p>
            <a:pPr marL="457200" indent="-457200">
              <a:lnSpc>
                <a:spcPct val="150000"/>
              </a:lnSpc>
              <a:buAutoNum type="arabicPeriod"/>
            </a:pPr>
            <a:r>
              <a:rPr lang="fr-FR" sz="2000" b="1">
                <a:ea typeface="+mn-lt"/>
                <a:cs typeface="+mn-lt"/>
              </a:rPr>
              <a:t>La gestion de l'échéancier</a:t>
            </a:r>
            <a:r>
              <a:rPr lang="fr-FR" sz="2000">
                <a:ea typeface="+mn-lt"/>
                <a:cs typeface="+mn-lt"/>
              </a:rPr>
              <a:t>, ou </a:t>
            </a:r>
            <a:r>
              <a:rPr lang="fr-FR" sz="2000" i="1" err="1">
                <a:ea typeface="+mn-lt"/>
                <a:cs typeface="+mn-lt"/>
              </a:rPr>
              <a:t>project</a:t>
            </a:r>
            <a:r>
              <a:rPr lang="fr-FR" sz="2000" i="1">
                <a:ea typeface="+mn-lt"/>
                <a:cs typeface="+mn-lt"/>
              </a:rPr>
              <a:t> time management</a:t>
            </a:r>
            <a:endParaRPr lang="fr-FR" sz="2000">
              <a:cs typeface="Calibri"/>
            </a:endParaRPr>
          </a:p>
          <a:p>
            <a:pPr marL="457200" indent="-457200">
              <a:lnSpc>
                <a:spcPct val="150000"/>
              </a:lnSpc>
              <a:buAutoNum type="arabicPeriod"/>
            </a:pPr>
            <a:r>
              <a:rPr lang="fr-FR" sz="2000" b="1">
                <a:ea typeface="+mn-lt"/>
                <a:cs typeface="+mn-lt"/>
              </a:rPr>
              <a:t>La gestion des coûts</a:t>
            </a:r>
            <a:r>
              <a:rPr lang="fr-FR" sz="2000">
                <a:ea typeface="+mn-lt"/>
                <a:cs typeface="+mn-lt"/>
              </a:rPr>
              <a:t>, ou </a:t>
            </a:r>
            <a:r>
              <a:rPr lang="fr-FR" sz="2000" i="1" err="1">
                <a:ea typeface="+mn-lt"/>
                <a:cs typeface="+mn-lt"/>
              </a:rPr>
              <a:t>project</a:t>
            </a:r>
            <a:r>
              <a:rPr lang="fr-FR" sz="2000" i="1">
                <a:ea typeface="+mn-lt"/>
                <a:cs typeface="+mn-lt"/>
              </a:rPr>
              <a:t> </a:t>
            </a:r>
            <a:r>
              <a:rPr lang="fr-FR" sz="2000" i="1" err="1">
                <a:ea typeface="+mn-lt"/>
                <a:cs typeface="+mn-lt"/>
              </a:rPr>
              <a:t>cost</a:t>
            </a:r>
            <a:r>
              <a:rPr lang="fr-FR" sz="2000" i="1">
                <a:ea typeface="+mn-lt"/>
                <a:cs typeface="+mn-lt"/>
              </a:rPr>
              <a:t> management</a:t>
            </a:r>
            <a:endParaRPr lang="fr-FR" sz="2000">
              <a:cs typeface="Calibri"/>
            </a:endParaRPr>
          </a:p>
          <a:p>
            <a:pPr marL="457200" indent="-457200">
              <a:lnSpc>
                <a:spcPct val="150000"/>
              </a:lnSpc>
              <a:buAutoNum type="arabicPeriod"/>
            </a:pPr>
            <a:r>
              <a:rPr lang="fr-FR" sz="2000" b="1">
                <a:ea typeface="+mn-lt"/>
                <a:cs typeface="+mn-lt"/>
              </a:rPr>
              <a:t>La gestion de la qualité</a:t>
            </a:r>
            <a:r>
              <a:rPr lang="fr-FR" sz="2000">
                <a:ea typeface="+mn-lt"/>
                <a:cs typeface="+mn-lt"/>
              </a:rPr>
              <a:t>, ou </a:t>
            </a:r>
            <a:r>
              <a:rPr lang="fr-FR" sz="2000" i="1" err="1">
                <a:ea typeface="+mn-lt"/>
                <a:cs typeface="+mn-lt"/>
              </a:rPr>
              <a:t>project</a:t>
            </a:r>
            <a:r>
              <a:rPr lang="fr-FR" sz="2000" i="1">
                <a:ea typeface="+mn-lt"/>
                <a:cs typeface="+mn-lt"/>
              </a:rPr>
              <a:t> </a:t>
            </a:r>
            <a:r>
              <a:rPr lang="fr-FR" sz="2000" i="1" err="1">
                <a:ea typeface="+mn-lt"/>
                <a:cs typeface="+mn-lt"/>
              </a:rPr>
              <a:t>quality</a:t>
            </a:r>
            <a:r>
              <a:rPr lang="fr-FR" sz="2000" i="1">
                <a:ea typeface="+mn-lt"/>
                <a:cs typeface="+mn-lt"/>
              </a:rPr>
              <a:t> management</a:t>
            </a:r>
            <a:endParaRPr lang="fr-FR" sz="2000">
              <a:cs typeface="Calibri"/>
            </a:endParaRPr>
          </a:p>
          <a:p>
            <a:pPr marL="457200" indent="-457200">
              <a:lnSpc>
                <a:spcPct val="150000"/>
              </a:lnSpc>
              <a:buAutoNum type="arabicPeriod"/>
            </a:pPr>
            <a:r>
              <a:rPr lang="fr-FR" sz="2000" b="1">
                <a:ea typeface="+mn-lt"/>
                <a:cs typeface="+mn-lt"/>
              </a:rPr>
              <a:t>La gestion des ressources</a:t>
            </a:r>
            <a:r>
              <a:rPr lang="fr-FR" sz="2000">
                <a:ea typeface="+mn-lt"/>
                <a:cs typeface="+mn-lt"/>
              </a:rPr>
              <a:t>, ou </a:t>
            </a:r>
            <a:r>
              <a:rPr lang="fr-FR" sz="2000" i="1" err="1">
                <a:ea typeface="+mn-lt"/>
                <a:cs typeface="+mn-lt"/>
              </a:rPr>
              <a:t>project</a:t>
            </a:r>
            <a:r>
              <a:rPr lang="fr-FR" sz="2000" i="1">
                <a:ea typeface="+mn-lt"/>
                <a:cs typeface="+mn-lt"/>
              </a:rPr>
              <a:t> ressource management</a:t>
            </a:r>
            <a:endParaRPr lang="fr-FR" sz="2000">
              <a:cs typeface="Calibri"/>
            </a:endParaRPr>
          </a:p>
          <a:p>
            <a:pPr marL="457200" indent="-457200">
              <a:lnSpc>
                <a:spcPct val="150000"/>
              </a:lnSpc>
              <a:buAutoNum type="arabicPeriod"/>
            </a:pPr>
            <a:r>
              <a:rPr lang="fr-FR" sz="2000" b="1">
                <a:ea typeface="+mn-lt"/>
                <a:cs typeface="+mn-lt"/>
              </a:rPr>
              <a:t>La gestion des communications</a:t>
            </a:r>
            <a:r>
              <a:rPr lang="fr-FR" sz="2000">
                <a:ea typeface="+mn-lt"/>
                <a:cs typeface="+mn-lt"/>
              </a:rPr>
              <a:t>, ou</a:t>
            </a:r>
            <a:r>
              <a:rPr lang="fr-FR" sz="2000" i="1">
                <a:ea typeface="+mn-lt"/>
                <a:cs typeface="+mn-lt"/>
              </a:rPr>
              <a:t> </a:t>
            </a:r>
            <a:r>
              <a:rPr lang="fr-FR" sz="2000" i="1" err="1">
                <a:ea typeface="+mn-lt"/>
                <a:cs typeface="+mn-lt"/>
              </a:rPr>
              <a:t>project</a:t>
            </a:r>
            <a:r>
              <a:rPr lang="fr-FR" sz="2000" i="1">
                <a:ea typeface="+mn-lt"/>
                <a:cs typeface="+mn-lt"/>
              </a:rPr>
              <a:t> communication management</a:t>
            </a:r>
            <a:endParaRPr lang="fr-FR" sz="2000">
              <a:cs typeface="Calibri"/>
            </a:endParaRPr>
          </a:p>
          <a:p>
            <a:pPr marL="457200" indent="-457200">
              <a:lnSpc>
                <a:spcPct val="150000"/>
              </a:lnSpc>
              <a:buAutoNum type="arabicPeriod"/>
            </a:pPr>
            <a:r>
              <a:rPr lang="fr-FR" sz="2000" b="1">
                <a:ea typeface="+mn-lt"/>
                <a:cs typeface="+mn-lt"/>
              </a:rPr>
              <a:t>La gestion des risques</a:t>
            </a:r>
            <a:r>
              <a:rPr lang="fr-FR" sz="2000">
                <a:ea typeface="+mn-lt"/>
                <a:cs typeface="+mn-lt"/>
              </a:rPr>
              <a:t>, ou </a:t>
            </a:r>
            <a:r>
              <a:rPr lang="fr-FR" sz="2000" i="1" err="1">
                <a:ea typeface="+mn-lt"/>
                <a:cs typeface="+mn-lt"/>
              </a:rPr>
              <a:t>project</a:t>
            </a:r>
            <a:r>
              <a:rPr lang="fr-FR" sz="2000" i="1">
                <a:ea typeface="+mn-lt"/>
                <a:cs typeface="+mn-lt"/>
              </a:rPr>
              <a:t> </a:t>
            </a:r>
            <a:r>
              <a:rPr lang="fr-FR" sz="2000" i="1" err="1">
                <a:ea typeface="+mn-lt"/>
                <a:cs typeface="+mn-lt"/>
              </a:rPr>
              <a:t>risk</a:t>
            </a:r>
            <a:r>
              <a:rPr lang="fr-FR" sz="2000" i="1">
                <a:ea typeface="+mn-lt"/>
                <a:cs typeface="+mn-lt"/>
              </a:rPr>
              <a:t> management</a:t>
            </a:r>
            <a:endParaRPr lang="fr-FR" sz="2000">
              <a:cs typeface="Calibri"/>
            </a:endParaRPr>
          </a:p>
          <a:p>
            <a:pPr marL="457200" indent="-457200">
              <a:lnSpc>
                <a:spcPct val="150000"/>
              </a:lnSpc>
              <a:buAutoNum type="arabicPeriod"/>
            </a:pPr>
            <a:r>
              <a:rPr lang="fr-FR" sz="2000" b="1">
                <a:ea typeface="+mn-lt"/>
                <a:cs typeface="+mn-lt"/>
              </a:rPr>
              <a:t>La gestion des approvisionnements</a:t>
            </a:r>
            <a:r>
              <a:rPr lang="fr-FR" sz="2000">
                <a:ea typeface="+mn-lt"/>
                <a:cs typeface="+mn-lt"/>
              </a:rPr>
              <a:t>, ou </a:t>
            </a:r>
            <a:r>
              <a:rPr lang="fr-FR" sz="2000" i="1" err="1">
                <a:ea typeface="+mn-lt"/>
                <a:cs typeface="+mn-lt"/>
              </a:rPr>
              <a:t>project</a:t>
            </a:r>
            <a:r>
              <a:rPr lang="fr-FR" sz="2000" i="1">
                <a:ea typeface="+mn-lt"/>
                <a:cs typeface="+mn-lt"/>
              </a:rPr>
              <a:t> </a:t>
            </a:r>
            <a:r>
              <a:rPr lang="fr-FR" sz="2000" i="1" err="1">
                <a:ea typeface="+mn-lt"/>
                <a:cs typeface="+mn-lt"/>
              </a:rPr>
              <a:t>procurement</a:t>
            </a:r>
            <a:r>
              <a:rPr lang="fr-FR" sz="2000" i="1">
                <a:ea typeface="+mn-lt"/>
                <a:cs typeface="+mn-lt"/>
              </a:rPr>
              <a:t> management</a:t>
            </a:r>
            <a:endParaRPr lang="fr-FR" sz="2000">
              <a:cs typeface="Calibri"/>
            </a:endParaRPr>
          </a:p>
          <a:p>
            <a:pPr marL="457200" indent="-457200">
              <a:lnSpc>
                <a:spcPct val="150000"/>
              </a:lnSpc>
              <a:buAutoNum type="arabicPeriod"/>
            </a:pPr>
            <a:r>
              <a:rPr lang="fr-FR" sz="2000" b="1">
                <a:ea typeface="+mn-lt"/>
                <a:cs typeface="+mn-lt"/>
              </a:rPr>
              <a:t>La gestion des parties prenantes</a:t>
            </a:r>
            <a:r>
              <a:rPr lang="fr-FR" sz="2000">
                <a:ea typeface="+mn-lt"/>
                <a:cs typeface="+mn-lt"/>
              </a:rPr>
              <a:t>, ou </a:t>
            </a:r>
            <a:r>
              <a:rPr lang="fr-FR" sz="2000" i="1" err="1">
                <a:ea typeface="+mn-lt"/>
                <a:cs typeface="+mn-lt"/>
              </a:rPr>
              <a:t>project</a:t>
            </a:r>
            <a:r>
              <a:rPr lang="fr-FR" sz="2000" i="1">
                <a:ea typeface="+mn-lt"/>
                <a:cs typeface="+mn-lt"/>
              </a:rPr>
              <a:t> stakeholders management</a:t>
            </a:r>
            <a:endParaRPr lang="fr-FR" sz="2000">
              <a:cs typeface="Calibri" panose="020F0502020204030204"/>
            </a:endParaRPr>
          </a:p>
        </p:txBody>
      </p:sp>
    </p:spTree>
    <p:extLst>
      <p:ext uri="{BB962C8B-B14F-4D97-AF65-F5344CB8AC3E}">
        <p14:creationId xmlns:p14="http://schemas.microsoft.com/office/powerpoint/2010/main" val="6912451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457200" y="154214"/>
            <a:ext cx="10084496" cy="1561646"/>
          </a:xfrm>
        </p:spPr>
        <p:txBody>
          <a:bodyPr/>
          <a:lstStyle/>
          <a:p>
            <a:r>
              <a:rPr lang="en-US" err="1">
                <a:latin typeface="Arial"/>
                <a:cs typeface="Arial"/>
              </a:rPr>
              <a:t>Analyser</a:t>
            </a:r>
            <a:r>
              <a:rPr lang="en-US">
                <a:latin typeface="Arial"/>
                <a:cs typeface="Arial"/>
              </a:rPr>
              <a:t> </a:t>
            </a:r>
            <a:br>
              <a:rPr lang="en-US">
                <a:latin typeface="Arial"/>
                <a:cs typeface="Arial"/>
              </a:rPr>
            </a:br>
            <a:r>
              <a:rPr lang="en-US" sz="2000" err="1">
                <a:latin typeface="Arial"/>
                <a:cs typeface="Arial"/>
              </a:rPr>
              <a:t>Comprendre</a:t>
            </a:r>
            <a:r>
              <a:rPr lang="en-US" sz="2000">
                <a:latin typeface="Arial"/>
                <a:cs typeface="Arial"/>
              </a:rPr>
              <a:t> </a:t>
            </a:r>
            <a:r>
              <a:rPr lang="en-US" sz="2000" err="1">
                <a:latin typeface="Arial"/>
                <a:cs typeface="Arial"/>
              </a:rPr>
              <a:t>l'état</a:t>
            </a:r>
            <a:r>
              <a:rPr lang="en-US" sz="2000">
                <a:latin typeface="Arial"/>
                <a:cs typeface="Arial"/>
              </a:rPr>
              <a:t> </a:t>
            </a:r>
            <a:r>
              <a:rPr lang="en-US" sz="2000" err="1">
                <a:latin typeface="Arial"/>
                <a:cs typeface="Arial"/>
              </a:rPr>
              <a:t>actuel</a:t>
            </a:r>
            <a:r>
              <a:rPr lang="en-US" sz="2000">
                <a:latin typeface="Arial"/>
                <a:cs typeface="Arial"/>
              </a:rPr>
              <a:t> et </a:t>
            </a:r>
            <a:r>
              <a:rPr lang="en-US" sz="2000" err="1">
                <a:latin typeface="Arial"/>
                <a:cs typeface="Arial"/>
              </a:rPr>
              <a:t>futur</a:t>
            </a:r>
          </a:p>
        </p:txBody>
      </p:sp>
      <p:sp>
        <p:nvSpPr>
          <p:cNvPr id="12" name="Content Placeholder 11">
            <a:extLst>
              <a:ext uri="{FF2B5EF4-FFF2-40B4-BE49-F238E27FC236}">
                <a16:creationId xmlns:a16="http://schemas.microsoft.com/office/drawing/2014/main" id="{9F2CAFBE-53C7-01AA-7EC3-7E45B46B3999}"/>
              </a:ext>
            </a:extLst>
          </p:cNvPr>
          <p:cNvSpPr>
            <a:spLocks noGrp="1"/>
          </p:cNvSpPr>
          <p:nvPr>
            <p:ph idx="1"/>
          </p:nvPr>
        </p:nvSpPr>
        <p:spPr>
          <a:xfrm>
            <a:off x="443593" y="1875151"/>
            <a:ext cx="3608611" cy="3670126"/>
          </a:xfrm>
          <a:solidFill>
            <a:srgbClr val="11ABE9"/>
          </a:solidFill>
        </p:spPr>
        <p:txBody>
          <a:bodyPr vert="horz" lIns="91440" tIns="45720" rIns="91440" bIns="45720" rtlCol="0" anchor="t">
            <a:noAutofit/>
          </a:bodyPr>
          <a:lstStyle/>
          <a:p>
            <a:pPr marL="0" indent="0">
              <a:buNone/>
            </a:pPr>
            <a:r>
              <a:rPr lang="en-US" b="1">
                <a:solidFill>
                  <a:schemeClr val="bg1"/>
                </a:solidFill>
                <a:latin typeface="Arial"/>
                <a:cs typeface="Arial"/>
              </a:rPr>
              <a:t>Analyse des processus </a:t>
            </a:r>
            <a:endParaRPr lang="en-US" b="1">
              <a:solidFill>
                <a:schemeClr val="bg1"/>
              </a:solidFill>
            </a:endParaRPr>
          </a:p>
          <a:p>
            <a:pPr marL="285750" indent="-285750"/>
            <a:r>
              <a:rPr lang="en-US" sz="1800">
                <a:solidFill>
                  <a:schemeClr val="bg1"/>
                </a:solidFill>
                <a:latin typeface="Arial"/>
                <a:cs typeface="Arial"/>
              </a:rPr>
              <a:t>Identification et </a:t>
            </a:r>
            <a:r>
              <a:rPr lang="en-US" sz="1800" err="1">
                <a:solidFill>
                  <a:schemeClr val="bg1"/>
                </a:solidFill>
                <a:latin typeface="Arial"/>
                <a:cs typeface="Arial"/>
              </a:rPr>
              <a:t>cartographie</a:t>
            </a:r>
            <a:r>
              <a:rPr lang="en-US" sz="1800">
                <a:solidFill>
                  <a:schemeClr val="bg1"/>
                </a:solidFill>
                <a:latin typeface="Arial"/>
                <a:cs typeface="Arial"/>
              </a:rPr>
              <a:t> des processus (Comment </a:t>
            </a:r>
            <a:r>
              <a:rPr lang="en-US" sz="1800" err="1">
                <a:solidFill>
                  <a:schemeClr val="bg1"/>
                </a:solidFill>
                <a:latin typeface="Arial"/>
                <a:cs typeface="Arial"/>
              </a:rPr>
              <a:t>travaillons</a:t>
            </a:r>
            <a:r>
              <a:rPr lang="en-US" sz="1800">
                <a:solidFill>
                  <a:schemeClr val="bg1"/>
                </a:solidFill>
                <a:latin typeface="Arial"/>
                <a:cs typeface="Arial"/>
              </a:rPr>
              <a:t>-nous </a:t>
            </a:r>
            <a:r>
              <a:rPr lang="en-US" sz="1800" err="1">
                <a:solidFill>
                  <a:schemeClr val="bg1"/>
                </a:solidFill>
                <a:latin typeface="Arial"/>
                <a:cs typeface="Arial"/>
              </a:rPr>
              <a:t>aujourd'hui</a:t>
            </a:r>
            <a:r>
              <a:rPr lang="en-US" sz="1800">
                <a:solidFill>
                  <a:schemeClr val="bg1"/>
                </a:solidFill>
                <a:latin typeface="Arial"/>
                <a:cs typeface="Arial"/>
              </a:rPr>
              <a:t> ?)</a:t>
            </a:r>
          </a:p>
          <a:p>
            <a:pPr marL="285750" indent="-285750"/>
            <a:r>
              <a:rPr lang="en-US" sz="1800">
                <a:solidFill>
                  <a:schemeClr val="bg1"/>
                </a:solidFill>
                <a:latin typeface="Arial"/>
                <a:cs typeface="Arial"/>
              </a:rPr>
              <a:t>Analyse des processus</a:t>
            </a:r>
          </a:p>
          <a:p>
            <a:pPr marL="285750" indent="-285750"/>
            <a:r>
              <a:rPr lang="en-US" sz="1800" err="1">
                <a:solidFill>
                  <a:schemeClr val="bg1"/>
                </a:solidFill>
                <a:latin typeface="Arial"/>
                <a:cs typeface="Arial"/>
              </a:rPr>
              <a:t>Reconception</a:t>
            </a:r>
            <a:r>
              <a:rPr lang="en-US" sz="1800">
                <a:solidFill>
                  <a:schemeClr val="bg1"/>
                </a:solidFill>
                <a:latin typeface="Arial"/>
                <a:cs typeface="Arial"/>
              </a:rPr>
              <a:t> des processus </a:t>
            </a:r>
            <a:r>
              <a:rPr lang="en-US" sz="1800" err="1">
                <a:solidFill>
                  <a:schemeClr val="bg1"/>
                </a:solidFill>
                <a:latin typeface="Arial"/>
                <a:cs typeface="Arial"/>
              </a:rPr>
              <a:t>d'entreprise</a:t>
            </a:r>
            <a:r>
              <a:rPr lang="en-US" sz="1800">
                <a:solidFill>
                  <a:schemeClr val="bg1"/>
                </a:solidFill>
                <a:latin typeface="Arial"/>
                <a:cs typeface="Arial"/>
              </a:rPr>
              <a:t> (Comment </a:t>
            </a:r>
            <a:r>
              <a:rPr lang="en-US" sz="1800" err="1">
                <a:solidFill>
                  <a:schemeClr val="bg1"/>
                </a:solidFill>
                <a:latin typeface="Arial"/>
                <a:cs typeface="Arial"/>
              </a:rPr>
              <a:t>travailler</a:t>
            </a:r>
            <a:r>
              <a:rPr lang="en-US" sz="1800">
                <a:solidFill>
                  <a:schemeClr val="bg1"/>
                </a:solidFill>
                <a:latin typeface="Arial"/>
                <a:cs typeface="Arial"/>
              </a:rPr>
              <a:t> à </a:t>
            </a:r>
            <a:r>
              <a:rPr lang="en-US" sz="1800" err="1">
                <a:solidFill>
                  <a:schemeClr val="bg1"/>
                </a:solidFill>
                <a:latin typeface="Arial"/>
                <a:cs typeface="Arial"/>
              </a:rPr>
              <a:t>l'avenir</a:t>
            </a:r>
            <a:r>
              <a:rPr lang="en-US" sz="1800">
                <a:solidFill>
                  <a:schemeClr val="bg1"/>
                </a:solidFill>
                <a:latin typeface="Arial"/>
                <a:cs typeface="Arial"/>
              </a:rPr>
              <a:t>)</a:t>
            </a:r>
            <a:endParaRPr lang="en-US" sz="1800">
              <a:solidFill>
                <a:schemeClr val="bg1"/>
              </a:solidFill>
            </a:endParaRPr>
          </a:p>
          <a:p>
            <a:pPr marL="285750" indent="-285750"/>
            <a:r>
              <a:rPr lang="en-US" sz="1800" err="1">
                <a:solidFill>
                  <a:schemeClr val="bg1"/>
                </a:solidFill>
                <a:latin typeface="Arial"/>
                <a:cs typeface="Arial"/>
              </a:rPr>
              <a:t>Définition</a:t>
            </a:r>
            <a:r>
              <a:rPr lang="en-US" sz="1800">
                <a:solidFill>
                  <a:schemeClr val="bg1"/>
                </a:solidFill>
                <a:latin typeface="Arial"/>
                <a:cs typeface="Arial"/>
              </a:rPr>
              <a:t> des exigences (que doit faire un SI pour </a:t>
            </a:r>
            <a:r>
              <a:rPr lang="en-US" sz="1800" err="1">
                <a:solidFill>
                  <a:schemeClr val="bg1"/>
                </a:solidFill>
                <a:latin typeface="Arial"/>
                <a:cs typeface="Arial"/>
              </a:rPr>
              <a:t>permettre</a:t>
            </a:r>
            <a:r>
              <a:rPr lang="en-US" sz="1800">
                <a:solidFill>
                  <a:schemeClr val="bg1"/>
                </a:solidFill>
                <a:latin typeface="Arial"/>
                <a:cs typeface="Arial"/>
              </a:rPr>
              <a:t> </a:t>
            </a:r>
            <a:r>
              <a:rPr lang="en-US" sz="1800" err="1">
                <a:solidFill>
                  <a:schemeClr val="bg1"/>
                </a:solidFill>
                <a:latin typeface="Arial"/>
                <a:cs typeface="Arial"/>
              </a:rPr>
              <a:t>cela</a:t>
            </a:r>
            <a:r>
              <a:rPr lang="en-US" sz="1800">
                <a:solidFill>
                  <a:schemeClr val="bg1"/>
                </a:solidFill>
                <a:latin typeface="Arial"/>
                <a:cs typeface="Arial"/>
              </a:rPr>
              <a:t>)</a:t>
            </a:r>
            <a:endParaRPr lang="en-US" sz="1800">
              <a:solidFill>
                <a:schemeClr val="bg1"/>
              </a:solidFill>
            </a:endParaRPr>
          </a:p>
          <a:p>
            <a:pPr marL="0" indent="0">
              <a:buNone/>
            </a:pPr>
            <a:endParaRPr lang="en-US" sz="1600"/>
          </a:p>
          <a:p>
            <a:pPr marL="0" indent="0">
              <a:buNone/>
            </a:pPr>
            <a:endParaRPr lang="en-US" sz="1600"/>
          </a:p>
        </p:txBody>
      </p:sp>
      <p:sp>
        <p:nvSpPr>
          <p:cNvPr id="18" name="TextBox 17">
            <a:extLst>
              <a:ext uri="{FF2B5EF4-FFF2-40B4-BE49-F238E27FC236}">
                <a16:creationId xmlns:a16="http://schemas.microsoft.com/office/drawing/2014/main" id="{D69A201D-6BCC-8932-B5CE-5EB3FB7459CB}"/>
              </a:ext>
            </a:extLst>
          </p:cNvPr>
          <p:cNvSpPr txBox="1"/>
          <p:nvPr/>
        </p:nvSpPr>
        <p:spPr>
          <a:xfrm>
            <a:off x="4224084" y="1533242"/>
            <a:ext cx="46146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Calibri"/>
                <a:cs typeface="Calibri"/>
              </a:rPr>
              <a:t>    </a:t>
            </a:r>
          </a:p>
        </p:txBody>
      </p:sp>
      <p:sp>
        <p:nvSpPr>
          <p:cNvPr id="20" name="Content Placeholder 11">
            <a:extLst>
              <a:ext uri="{FF2B5EF4-FFF2-40B4-BE49-F238E27FC236}">
                <a16:creationId xmlns:a16="http://schemas.microsoft.com/office/drawing/2014/main" id="{876BAB5E-68E4-FC1E-CAAF-069FB346FA2D}"/>
              </a:ext>
            </a:extLst>
          </p:cNvPr>
          <p:cNvSpPr txBox="1">
            <a:spLocks/>
          </p:cNvSpPr>
          <p:nvPr/>
        </p:nvSpPr>
        <p:spPr>
          <a:xfrm>
            <a:off x="4225977" y="1894716"/>
            <a:ext cx="3688692" cy="3670126"/>
          </a:xfrm>
          <a:prstGeom prst="rect">
            <a:avLst/>
          </a:prstGeom>
          <a:solidFill>
            <a:srgbClr val="1E4B74"/>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bg1"/>
                </a:solidFill>
                <a:latin typeface="Arial"/>
                <a:cs typeface="Arial"/>
              </a:rPr>
              <a:t>Conception </a:t>
            </a:r>
            <a:r>
              <a:rPr lang="en-US" b="1" err="1">
                <a:solidFill>
                  <a:schemeClr val="bg1"/>
                </a:solidFill>
                <a:latin typeface="Arial"/>
                <a:cs typeface="Arial"/>
              </a:rPr>
              <a:t>centrée</a:t>
            </a:r>
            <a:r>
              <a:rPr lang="en-US" b="1">
                <a:solidFill>
                  <a:schemeClr val="bg1"/>
                </a:solidFill>
                <a:latin typeface="Arial"/>
                <a:cs typeface="Arial"/>
              </a:rPr>
              <a:t> sur </a:t>
            </a:r>
            <a:r>
              <a:rPr lang="en-US" b="1" err="1">
                <a:solidFill>
                  <a:schemeClr val="bg1"/>
                </a:solidFill>
                <a:latin typeface="Arial"/>
                <a:cs typeface="Arial"/>
              </a:rPr>
              <a:t>l'homme</a:t>
            </a:r>
            <a:r>
              <a:rPr lang="en-US" b="1">
                <a:solidFill>
                  <a:schemeClr val="bg1"/>
                </a:solidFill>
                <a:latin typeface="Arial"/>
                <a:cs typeface="Arial"/>
              </a:rPr>
              <a:t> </a:t>
            </a:r>
            <a:endParaRPr lang="en-US" b="1">
              <a:solidFill>
                <a:schemeClr val="bg1"/>
              </a:solidFill>
            </a:endParaRPr>
          </a:p>
          <a:p>
            <a:pPr marL="0" indent="0">
              <a:buNone/>
            </a:pPr>
            <a:endParaRPr lang="en-US" b="1">
              <a:solidFill>
                <a:schemeClr val="bg1"/>
              </a:solidFill>
              <a:latin typeface="Arial"/>
              <a:cs typeface="Arial"/>
            </a:endParaRPr>
          </a:p>
          <a:p>
            <a:pPr marL="342900" indent="-342900"/>
            <a:r>
              <a:rPr lang="en-US" err="1">
                <a:solidFill>
                  <a:schemeClr val="bg1"/>
                </a:solidFill>
                <a:latin typeface="Arial"/>
                <a:cs typeface="Arial"/>
              </a:rPr>
              <a:t>Définition</a:t>
            </a:r>
            <a:r>
              <a:rPr lang="en-US">
                <a:solidFill>
                  <a:schemeClr val="bg1"/>
                </a:solidFill>
                <a:latin typeface="Arial"/>
                <a:cs typeface="Arial"/>
              </a:rPr>
              <a:t> du </a:t>
            </a:r>
            <a:r>
              <a:rPr lang="en-US" err="1">
                <a:solidFill>
                  <a:schemeClr val="bg1"/>
                </a:solidFill>
                <a:latin typeface="Arial"/>
                <a:cs typeface="Arial"/>
              </a:rPr>
              <a:t>problème</a:t>
            </a:r>
            <a:endParaRPr lang="en-US">
              <a:solidFill>
                <a:schemeClr val="bg1"/>
              </a:solidFill>
            </a:endParaRPr>
          </a:p>
          <a:p>
            <a:pPr marL="342900" indent="-342900"/>
            <a:r>
              <a:rPr lang="en-US" err="1">
                <a:solidFill>
                  <a:schemeClr val="bg1"/>
                </a:solidFill>
                <a:latin typeface="Arial"/>
                <a:cs typeface="Arial"/>
              </a:rPr>
              <a:t>Réflexion</a:t>
            </a:r>
            <a:r>
              <a:rPr lang="en-US">
                <a:solidFill>
                  <a:schemeClr val="bg1"/>
                </a:solidFill>
                <a:latin typeface="Arial"/>
                <a:cs typeface="Arial"/>
              </a:rPr>
              <a:t> critique </a:t>
            </a:r>
            <a:endParaRPr lang="en-US">
              <a:solidFill>
                <a:schemeClr val="bg1"/>
              </a:solidFill>
            </a:endParaRPr>
          </a:p>
          <a:p>
            <a:pPr marL="342900" indent="-342900"/>
            <a:r>
              <a:rPr lang="en-US">
                <a:solidFill>
                  <a:schemeClr val="bg1"/>
                </a:solidFill>
                <a:latin typeface="Arial"/>
                <a:cs typeface="Arial"/>
              </a:rPr>
              <a:t>Recherche sur le terrain </a:t>
            </a:r>
            <a:endParaRPr lang="en-US">
              <a:solidFill>
                <a:schemeClr val="bg1"/>
              </a:solidFill>
            </a:endParaRPr>
          </a:p>
          <a:p>
            <a:pPr marL="342900" indent="-342900"/>
            <a:r>
              <a:rPr lang="en-US" err="1">
                <a:solidFill>
                  <a:schemeClr val="bg1"/>
                </a:solidFill>
                <a:latin typeface="Arial"/>
                <a:cs typeface="Arial"/>
              </a:rPr>
              <a:t>Prototypage</a:t>
            </a:r>
            <a:r>
              <a:rPr lang="en-US">
                <a:solidFill>
                  <a:schemeClr val="bg1"/>
                </a:solidFill>
                <a:latin typeface="Arial"/>
                <a:cs typeface="Arial"/>
              </a:rPr>
              <a:t> (solutions </a:t>
            </a:r>
            <a:r>
              <a:rPr lang="en-US" err="1">
                <a:solidFill>
                  <a:schemeClr val="bg1"/>
                </a:solidFill>
                <a:latin typeface="Arial"/>
                <a:cs typeface="Arial"/>
              </a:rPr>
              <a:t>expérimentales</a:t>
            </a:r>
            <a:r>
              <a:rPr lang="en-US">
                <a:solidFill>
                  <a:schemeClr val="bg1"/>
                </a:solidFill>
                <a:latin typeface="Arial"/>
                <a:cs typeface="Arial"/>
              </a:rPr>
              <a:t>) </a:t>
            </a:r>
            <a:endParaRPr lang="en-US">
              <a:solidFill>
                <a:schemeClr val="bg1"/>
              </a:solidFill>
            </a:endParaRPr>
          </a:p>
          <a:p>
            <a:pPr marL="342900" indent="-342900"/>
            <a:r>
              <a:rPr lang="en-US" err="1">
                <a:solidFill>
                  <a:schemeClr val="bg1"/>
                </a:solidFill>
                <a:latin typeface="Arial"/>
                <a:cs typeface="Arial"/>
              </a:rPr>
              <a:t>Apprentissage</a:t>
            </a:r>
            <a:r>
              <a:rPr lang="en-US">
                <a:solidFill>
                  <a:schemeClr val="bg1"/>
                </a:solidFill>
                <a:latin typeface="Arial"/>
                <a:cs typeface="Arial"/>
              </a:rPr>
              <a:t> </a:t>
            </a:r>
            <a:r>
              <a:rPr lang="en-US" err="1">
                <a:solidFill>
                  <a:schemeClr val="bg1"/>
                </a:solidFill>
                <a:latin typeface="Arial"/>
                <a:cs typeface="Arial"/>
              </a:rPr>
              <a:t>continu</a:t>
            </a:r>
            <a:endParaRPr lang="en-US">
              <a:solidFill>
                <a:schemeClr val="bg1"/>
              </a:solidFill>
            </a:endParaRPr>
          </a:p>
          <a:p>
            <a:pPr marL="0" indent="0">
              <a:buNone/>
            </a:pPr>
            <a:endParaRPr lang="en-US"/>
          </a:p>
          <a:p>
            <a:pPr marL="0" indent="0">
              <a:buNone/>
            </a:pPr>
            <a:endParaRPr lang="en-US"/>
          </a:p>
        </p:txBody>
      </p:sp>
      <p:sp>
        <p:nvSpPr>
          <p:cNvPr id="22" name="Content Placeholder 11">
            <a:extLst>
              <a:ext uri="{FF2B5EF4-FFF2-40B4-BE49-F238E27FC236}">
                <a16:creationId xmlns:a16="http://schemas.microsoft.com/office/drawing/2014/main" id="{AD1395E8-03A1-188B-DA62-0CA8EAAEDFC8}"/>
              </a:ext>
            </a:extLst>
          </p:cNvPr>
          <p:cNvSpPr txBox="1">
            <a:spLocks/>
          </p:cNvSpPr>
          <p:nvPr/>
        </p:nvSpPr>
        <p:spPr>
          <a:xfrm>
            <a:off x="8073454" y="1857241"/>
            <a:ext cx="3701184" cy="3670126"/>
          </a:xfrm>
          <a:prstGeom prst="rect">
            <a:avLst/>
          </a:prstGeom>
          <a:solidFill>
            <a:srgbClr val="1B3055"/>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solidFill>
                  <a:schemeClr val="bg1"/>
                </a:solidFill>
                <a:latin typeface="Arial"/>
                <a:cs typeface="Arial"/>
              </a:rPr>
              <a:t>Approche</a:t>
            </a:r>
            <a:r>
              <a:rPr lang="en-US" b="1">
                <a:solidFill>
                  <a:schemeClr val="bg1"/>
                </a:solidFill>
                <a:latin typeface="Arial"/>
                <a:cs typeface="Arial"/>
              </a:rPr>
              <a:t> </a:t>
            </a:r>
            <a:r>
              <a:rPr lang="en-US" b="1" err="1">
                <a:solidFill>
                  <a:schemeClr val="bg1"/>
                </a:solidFill>
                <a:latin typeface="Arial"/>
                <a:cs typeface="Arial"/>
              </a:rPr>
              <a:t>mixte</a:t>
            </a:r>
            <a:endParaRPr lang="en-US" b="1">
              <a:solidFill>
                <a:schemeClr val="bg1"/>
              </a:solidFill>
            </a:endParaRPr>
          </a:p>
          <a:p>
            <a:pPr marL="0" indent="0">
              <a:buFont typeface="Arial" panose="020B0604020202020204" pitchFamily="34" charset="0"/>
              <a:buNone/>
            </a:pPr>
            <a:endParaRPr lang="en-US" b="1">
              <a:solidFill>
                <a:schemeClr val="bg1"/>
              </a:solidFill>
            </a:endParaRPr>
          </a:p>
          <a:p>
            <a:pPr marL="0" indent="0">
              <a:buNone/>
            </a:pPr>
            <a:r>
              <a:rPr lang="en-US">
                <a:solidFill>
                  <a:schemeClr val="bg1"/>
                </a:solidFill>
                <a:latin typeface="Arial"/>
                <a:cs typeface="Arial"/>
              </a:rPr>
              <a:t>Combine les </a:t>
            </a:r>
            <a:r>
              <a:rPr lang="en-US" err="1">
                <a:solidFill>
                  <a:schemeClr val="bg1"/>
                </a:solidFill>
                <a:latin typeface="Arial"/>
                <a:cs typeface="Arial"/>
              </a:rPr>
              <a:t>meilleures</a:t>
            </a:r>
            <a:r>
              <a:rPr lang="en-US">
                <a:solidFill>
                  <a:schemeClr val="bg1"/>
                </a:solidFill>
                <a:latin typeface="Arial"/>
                <a:cs typeface="Arial"/>
              </a:rPr>
              <a:t> pratiques, les </a:t>
            </a:r>
            <a:r>
              <a:rPr lang="en-US" err="1">
                <a:solidFill>
                  <a:schemeClr val="bg1"/>
                </a:solidFill>
                <a:latin typeface="Arial"/>
                <a:cs typeface="Arial"/>
              </a:rPr>
              <a:t>outils</a:t>
            </a:r>
            <a:r>
              <a:rPr lang="en-US">
                <a:solidFill>
                  <a:schemeClr val="bg1"/>
                </a:solidFill>
                <a:latin typeface="Arial"/>
                <a:cs typeface="Arial"/>
              </a:rPr>
              <a:t> et les techniques de </a:t>
            </a:r>
            <a:r>
              <a:rPr lang="en-US" err="1">
                <a:solidFill>
                  <a:schemeClr val="bg1"/>
                </a:solidFill>
                <a:latin typeface="Arial"/>
                <a:cs typeface="Arial"/>
              </a:rPr>
              <a:t>l'une</a:t>
            </a:r>
            <a:r>
              <a:rPr lang="en-US">
                <a:solidFill>
                  <a:schemeClr val="bg1"/>
                </a:solidFill>
                <a:latin typeface="Arial"/>
                <a:cs typeface="Arial"/>
              </a:rPr>
              <a:t> et de </a:t>
            </a:r>
            <a:r>
              <a:rPr lang="en-US" err="1">
                <a:solidFill>
                  <a:schemeClr val="bg1"/>
                </a:solidFill>
                <a:latin typeface="Arial"/>
                <a:cs typeface="Arial"/>
              </a:rPr>
              <a:t>l'autre</a:t>
            </a:r>
            <a:r>
              <a:rPr lang="en-US">
                <a:solidFill>
                  <a:schemeClr val="bg1"/>
                </a:solidFill>
                <a:latin typeface="Arial"/>
                <a:cs typeface="Arial"/>
              </a:rPr>
              <a:t> pour </a:t>
            </a:r>
            <a:r>
              <a:rPr lang="en-US" err="1">
                <a:solidFill>
                  <a:schemeClr val="bg1"/>
                </a:solidFill>
                <a:latin typeface="Arial"/>
                <a:cs typeface="Arial"/>
              </a:rPr>
              <a:t>une</a:t>
            </a:r>
            <a:r>
              <a:rPr lang="en-US">
                <a:solidFill>
                  <a:schemeClr val="bg1"/>
                </a:solidFill>
                <a:latin typeface="Arial"/>
                <a:cs typeface="Arial"/>
              </a:rPr>
              <a:t> </a:t>
            </a:r>
            <a:r>
              <a:rPr lang="en-US" err="1">
                <a:solidFill>
                  <a:schemeClr val="bg1"/>
                </a:solidFill>
                <a:latin typeface="Arial"/>
                <a:cs typeface="Arial"/>
              </a:rPr>
              <a:t>compréhension</a:t>
            </a:r>
            <a:r>
              <a:rPr lang="en-US">
                <a:solidFill>
                  <a:schemeClr val="bg1"/>
                </a:solidFill>
                <a:latin typeface="Arial"/>
                <a:cs typeface="Arial"/>
              </a:rPr>
              <a:t> </a:t>
            </a:r>
            <a:r>
              <a:rPr lang="en-US" err="1">
                <a:solidFill>
                  <a:schemeClr val="bg1"/>
                </a:solidFill>
                <a:latin typeface="Arial"/>
                <a:cs typeface="Arial"/>
              </a:rPr>
              <a:t>globale</a:t>
            </a:r>
            <a:r>
              <a:rPr lang="en-US">
                <a:solidFill>
                  <a:schemeClr val="bg1"/>
                </a:solidFill>
                <a:latin typeface="Arial"/>
                <a:cs typeface="Arial"/>
              </a:rPr>
              <a:t> et </a:t>
            </a:r>
            <a:r>
              <a:rPr lang="en-US" err="1">
                <a:solidFill>
                  <a:schemeClr val="bg1"/>
                </a:solidFill>
                <a:latin typeface="Arial"/>
                <a:cs typeface="Arial"/>
              </a:rPr>
              <a:t>holistique</a:t>
            </a:r>
            <a:r>
              <a:rPr lang="en-US">
                <a:solidFill>
                  <a:schemeClr val="bg1"/>
                </a:solidFill>
                <a:latin typeface="Arial"/>
                <a:cs typeface="Arial"/>
              </a:rPr>
              <a:t> de </a:t>
            </a:r>
            <a:r>
              <a:rPr lang="en-US" err="1">
                <a:solidFill>
                  <a:schemeClr val="bg1"/>
                </a:solidFill>
                <a:latin typeface="Arial"/>
                <a:cs typeface="Arial"/>
              </a:rPr>
              <a:t>l'intervention</a:t>
            </a:r>
            <a:r>
              <a:rPr lang="en-US">
                <a:solidFill>
                  <a:schemeClr val="bg1"/>
                </a:solidFill>
                <a:latin typeface="Arial"/>
                <a:cs typeface="Arial"/>
              </a:rPr>
              <a:t> numérique </a:t>
            </a:r>
            <a:r>
              <a:rPr lang="en-US" err="1">
                <a:solidFill>
                  <a:schemeClr val="bg1"/>
                </a:solidFill>
                <a:latin typeface="Arial"/>
                <a:cs typeface="Arial"/>
              </a:rPr>
              <a:t>nécessaire</a:t>
            </a:r>
            <a:r>
              <a:rPr lang="en-US">
                <a:solidFill>
                  <a:schemeClr val="bg1"/>
                </a:solidFill>
                <a:latin typeface="Arial"/>
                <a:cs typeface="Arial"/>
              </a:rPr>
              <a:t>. </a:t>
            </a:r>
            <a:endParaRPr lang="en-US">
              <a:solidFill>
                <a:schemeClr val="bg1"/>
              </a:solidFill>
            </a:endParaRPr>
          </a:p>
          <a:p>
            <a:pPr marL="0" indent="0">
              <a:buNone/>
            </a:pPr>
            <a:endParaRPr lang="en-US"/>
          </a:p>
          <a:p>
            <a:pPr marL="0" indent="0">
              <a:buNone/>
            </a:pPr>
            <a:endParaRPr lang="en-US"/>
          </a:p>
        </p:txBody>
      </p:sp>
    </p:spTree>
    <p:extLst>
      <p:ext uri="{BB962C8B-B14F-4D97-AF65-F5344CB8AC3E}">
        <p14:creationId xmlns:p14="http://schemas.microsoft.com/office/powerpoint/2010/main" val="3684467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  </a:t>
            </a:r>
            <a:endParaRPr lang="en-US"/>
          </a:p>
        </p:txBody>
      </p:sp>
      <p:sp>
        <p:nvSpPr>
          <p:cNvPr id="5" name="Title 1">
            <a:extLst>
              <a:ext uri="{FF2B5EF4-FFF2-40B4-BE49-F238E27FC236}">
                <a16:creationId xmlns:a16="http://schemas.microsoft.com/office/drawing/2014/main" id="{7CB90B4D-7539-F2C6-CEC7-B910084AEBEA}"/>
              </a:ext>
            </a:extLst>
          </p:cNvPr>
          <p:cNvSpPr txBox="1">
            <a:spLocks/>
          </p:cNvSpPr>
          <p:nvPr/>
        </p:nvSpPr>
        <p:spPr>
          <a:xfrm>
            <a:off x="492132" y="375516"/>
            <a:ext cx="10084496" cy="1561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err="1">
                <a:latin typeface="Arial"/>
                <a:cs typeface="Arial"/>
              </a:rPr>
              <a:t>Rôles</a:t>
            </a:r>
            <a:r>
              <a:rPr lang="en-US">
                <a:latin typeface="Arial"/>
                <a:cs typeface="Arial"/>
              </a:rPr>
              <a:t> et </a:t>
            </a:r>
            <a:r>
              <a:rPr lang="en-US" err="1">
                <a:latin typeface="Arial"/>
                <a:cs typeface="Arial"/>
              </a:rPr>
              <a:t>compétences</a:t>
            </a:r>
            <a:r>
              <a:rPr lang="en-US">
                <a:latin typeface="Arial"/>
                <a:cs typeface="Arial"/>
              </a:rPr>
              <a:t> : </a:t>
            </a:r>
            <a:br>
              <a:rPr lang="en-US">
                <a:latin typeface="Arial"/>
                <a:cs typeface="Arial"/>
              </a:rPr>
            </a:br>
            <a:r>
              <a:rPr lang="en-US" sz="2400" err="1">
                <a:latin typeface="Arial"/>
                <a:cs typeface="Arial"/>
              </a:rPr>
              <a:t>Analyste</a:t>
            </a:r>
            <a:r>
              <a:rPr lang="en-US" sz="2400">
                <a:latin typeface="Arial"/>
                <a:cs typeface="Arial"/>
              </a:rPr>
              <a:t> des processus et </a:t>
            </a:r>
            <a:r>
              <a:rPr lang="en-US" sz="2400" err="1">
                <a:latin typeface="Arial"/>
                <a:cs typeface="Arial"/>
              </a:rPr>
              <a:t>praticiens</a:t>
            </a:r>
            <a:r>
              <a:rPr lang="en-US" sz="2400">
                <a:latin typeface="Arial"/>
                <a:cs typeface="Arial"/>
              </a:rPr>
              <a:t> HCD</a:t>
            </a:r>
            <a:endParaRPr lang="en-US" sz="2400"/>
          </a:p>
        </p:txBody>
      </p:sp>
      <p:sp>
        <p:nvSpPr>
          <p:cNvPr id="12" name="Oval 11">
            <a:extLst>
              <a:ext uri="{FF2B5EF4-FFF2-40B4-BE49-F238E27FC236}">
                <a16:creationId xmlns:a16="http://schemas.microsoft.com/office/drawing/2014/main" id="{31301D6E-BBDD-8D7D-4928-8A88E0355A10}"/>
              </a:ext>
            </a:extLst>
          </p:cNvPr>
          <p:cNvSpPr/>
          <p:nvPr/>
        </p:nvSpPr>
        <p:spPr>
          <a:xfrm>
            <a:off x="67839" y="1714357"/>
            <a:ext cx="4798046" cy="4540199"/>
          </a:xfrm>
          <a:prstGeom prst="ellipse">
            <a:avLst/>
          </a:prstGeom>
          <a:solidFill>
            <a:srgbClr val="11A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atin typeface="Arial"/>
              <a:ea typeface="Segoe UI"/>
              <a:cs typeface="Segoe UI"/>
            </a:endParaRPr>
          </a:p>
          <a:p>
            <a:pPr rtl="0"/>
            <a:endParaRPr lang="en-US">
              <a:latin typeface="Arial"/>
              <a:ea typeface="Segoe UI"/>
              <a:cs typeface="Segoe UI"/>
            </a:endParaRPr>
          </a:p>
          <a:p>
            <a:pPr algn="ctr"/>
            <a:r>
              <a:rPr lang="en-US" b="1" baseline="0">
                <a:solidFill>
                  <a:srgbClr val="FFFFFF"/>
                </a:solidFill>
                <a:latin typeface="Arial"/>
                <a:ea typeface="Segoe UI"/>
                <a:cs typeface="Segoe UI"/>
              </a:rPr>
              <a:t>Analystes </a:t>
            </a:r>
            <a:r>
              <a:rPr lang="en-US" b="1" baseline="0" err="1">
                <a:solidFill>
                  <a:srgbClr val="FFFFFF"/>
                </a:solidFill>
                <a:latin typeface="Arial"/>
                <a:ea typeface="Segoe UI"/>
                <a:cs typeface="Segoe UI"/>
              </a:rPr>
              <a:t>d'entreprise</a:t>
            </a:r>
            <a:r>
              <a:rPr lang="en-US" b="1" baseline="0">
                <a:solidFill>
                  <a:srgbClr val="FFFFFF"/>
                </a:solidFill>
                <a:latin typeface="Arial"/>
                <a:ea typeface="Segoe UI"/>
                <a:cs typeface="Segoe UI"/>
              </a:rPr>
              <a:t> </a:t>
            </a:r>
            <a:r>
              <a:rPr lang="en-US" b="1">
                <a:latin typeface="Arial"/>
                <a:ea typeface="Segoe UI"/>
                <a:cs typeface="Segoe UI"/>
              </a:rPr>
              <a:t>/ </a:t>
            </a:r>
          </a:p>
          <a:p>
            <a:pPr algn="ctr"/>
            <a:r>
              <a:rPr lang="en-US" b="1" baseline="0">
                <a:solidFill>
                  <a:srgbClr val="FFFFFF"/>
                </a:solidFill>
                <a:latin typeface="Arial"/>
                <a:ea typeface="Segoe UI"/>
                <a:cs typeface="Segoe UI"/>
              </a:rPr>
              <a:t>Analystes de </a:t>
            </a:r>
            <a:r>
              <a:rPr lang="en-US" b="1" baseline="0" err="1">
                <a:solidFill>
                  <a:srgbClr val="FFFFFF"/>
                </a:solidFill>
                <a:latin typeface="Arial"/>
                <a:ea typeface="Segoe UI"/>
                <a:cs typeface="Segoe UI"/>
              </a:rPr>
              <a:t>systèmes</a:t>
            </a:r>
            <a:r>
              <a:rPr lang="en-US" b="1" baseline="0">
                <a:solidFill>
                  <a:srgbClr val="FFFFFF"/>
                </a:solidFill>
                <a:latin typeface="Arial"/>
                <a:ea typeface="Segoe UI"/>
                <a:cs typeface="Segoe UI"/>
              </a:rPr>
              <a:t> </a:t>
            </a:r>
            <a:r>
              <a:rPr lang="en-US" b="1" baseline="0" err="1">
                <a:solidFill>
                  <a:srgbClr val="FFFFFF"/>
                </a:solidFill>
                <a:latin typeface="Arial"/>
                <a:ea typeface="Segoe UI"/>
                <a:cs typeface="Segoe UI"/>
              </a:rPr>
              <a:t>d'entreprise</a:t>
            </a:r>
            <a:r>
              <a:rPr lang="en-US" b="1" baseline="0">
                <a:solidFill>
                  <a:srgbClr val="FFFFFF"/>
                </a:solidFill>
                <a:latin typeface="Arial"/>
                <a:ea typeface="Segoe UI"/>
                <a:cs typeface="Segoe UI"/>
              </a:rPr>
              <a:t> </a:t>
            </a:r>
            <a:r>
              <a:rPr lang="en-US" b="1">
                <a:solidFill>
                  <a:srgbClr val="FFFFFF"/>
                </a:solidFill>
                <a:latin typeface="Arial"/>
                <a:ea typeface="Segoe UI"/>
                <a:cs typeface="Segoe UI"/>
              </a:rPr>
              <a:t>(BA/BSA) </a:t>
            </a:r>
            <a:endParaRPr lang="en-US" b="1" baseline="0">
              <a:solidFill>
                <a:srgbClr val="FFFFFF"/>
              </a:solidFill>
              <a:latin typeface="Arial"/>
              <a:ea typeface="Segoe UI"/>
              <a:cs typeface="Segoe UI"/>
            </a:endParaRPr>
          </a:p>
          <a:p>
            <a:pPr algn="ctr"/>
            <a:r>
              <a:rPr lang="en-US" err="1">
                <a:latin typeface="Arial"/>
                <a:cs typeface="Segoe UI"/>
              </a:rPr>
              <a:t>Compétences</a:t>
            </a:r>
            <a:r>
              <a:rPr lang="en-US">
                <a:latin typeface="Arial"/>
                <a:cs typeface="Segoe UI"/>
              </a:rPr>
              <a:t> </a:t>
            </a:r>
            <a:r>
              <a:rPr lang="en-US" err="1">
                <a:latin typeface="Arial"/>
                <a:cs typeface="Segoe UI"/>
              </a:rPr>
              <a:t>analytiques</a:t>
            </a:r>
            <a:r>
              <a:rPr lang="en-US">
                <a:latin typeface="Arial"/>
                <a:cs typeface="Segoe UI"/>
              </a:rPr>
              <a:t>, </a:t>
            </a:r>
            <a:r>
              <a:rPr lang="en-US" err="1">
                <a:latin typeface="Arial"/>
                <a:cs typeface="Segoe UI"/>
              </a:rPr>
              <a:t>modélisation</a:t>
            </a:r>
            <a:r>
              <a:rPr lang="en-US">
                <a:latin typeface="Arial"/>
                <a:cs typeface="Segoe UI"/>
              </a:rPr>
              <a:t> des processus </a:t>
            </a:r>
            <a:r>
              <a:rPr lang="en-US" err="1">
                <a:latin typeface="Arial"/>
                <a:cs typeface="Segoe UI"/>
              </a:rPr>
              <a:t>d'entreprise</a:t>
            </a:r>
            <a:r>
              <a:rPr lang="en-US">
                <a:latin typeface="Arial"/>
                <a:cs typeface="Segoe UI"/>
              </a:rPr>
              <a:t>, </a:t>
            </a:r>
            <a:r>
              <a:rPr lang="en-US" err="1">
                <a:latin typeface="Arial"/>
                <a:cs typeface="Segoe UI"/>
              </a:rPr>
              <a:t>cas</a:t>
            </a:r>
            <a:r>
              <a:rPr lang="en-US">
                <a:latin typeface="Arial"/>
                <a:cs typeface="Segoe UI"/>
              </a:rPr>
              <a:t> </a:t>
            </a:r>
            <a:r>
              <a:rPr lang="en-US" err="1">
                <a:latin typeface="Arial"/>
                <a:cs typeface="Segoe UI"/>
              </a:rPr>
              <a:t>d'utilisation</a:t>
            </a:r>
            <a:r>
              <a:rPr lang="en-US">
                <a:latin typeface="Arial"/>
                <a:cs typeface="Segoe UI"/>
              </a:rPr>
              <a:t>, </a:t>
            </a:r>
            <a:r>
              <a:rPr lang="en-US" err="1">
                <a:latin typeface="Arial"/>
                <a:cs typeface="Segoe UI"/>
              </a:rPr>
              <a:t>compétences</a:t>
            </a:r>
            <a:r>
              <a:rPr lang="en-US">
                <a:latin typeface="Arial"/>
                <a:cs typeface="Segoe UI"/>
              </a:rPr>
              <a:t> </a:t>
            </a:r>
            <a:r>
              <a:rPr lang="en-US" err="1">
                <a:latin typeface="Arial"/>
                <a:cs typeface="Segoe UI"/>
              </a:rPr>
              <a:t>analytiques</a:t>
            </a:r>
            <a:r>
              <a:rPr lang="en-US">
                <a:latin typeface="Arial"/>
                <a:cs typeface="Segoe UI"/>
              </a:rPr>
              <a:t>, </a:t>
            </a:r>
            <a:r>
              <a:rPr lang="en-US" err="1">
                <a:latin typeface="Arial"/>
                <a:cs typeface="Segoe UI"/>
              </a:rPr>
              <a:t>collecte</a:t>
            </a:r>
            <a:r>
              <a:rPr lang="en-US">
                <a:latin typeface="Arial"/>
                <a:cs typeface="Segoe UI"/>
              </a:rPr>
              <a:t>, documentation et gestion des exigences, </a:t>
            </a:r>
            <a:r>
              <a:rPr lang="en-US" err="1">
                <a:latin typeface="Arial"/>
                <a:cs typeface="Segoe UI"/>
              </a:rPr>
              <a:t>rédaction</a:t>
            </a:r>
            <a:r>
              <a:rPr lang="en-US">
                <a:latin typeface="Arial"/>
                <a:cs typeface="Segoe UI"/>
              </a:rPr>
              <a:t> technique, </a:t>
            </a:r>
            <a:r>
              <a:rPr lang="en-US" err="1">
                <a:latin typeface="Arial"/>
                <a:cs typeface="Arial"/>
              </a:rPr>
              <a:t>cas</a:t>
            </a:r>
            <a:r>
              <a:rPr lang="en-US">
                <a:latin typeface="Arial"/>
                <a:cs typeface="Arial"/>
              </a:rPr>
              <a:t> </a:t>
            </a:r>
            <a:r>
              <a:rPr lang="en-US" err="1">
                <a:latin typeface="Arial"/>
                <a:cs typeface="Arial"/>
              </a:rPr>
              <a:t>d'entreprise</a:t>
            </a:r>
            <a:r>
              <a:rPr lang="en-US">
                <a:latin typeface="Arial"/>
                <a:cs typeface="Arial"/>
              </a:rPr>
              <a:t>, </a:t>
            </a:r>
            <a:r>
              <a:rPr lang="en-US" err="1">
                <a:latin typeface="Arial"/>
                <a:cs typeface="Arial"/>
              </a:rPr>
              <a:t>développement</a:t>
            </a:r>
            <a:r>
              <a:rPr lang="en-US">
                <a:latin typeface="Arial"/>
                <a:cs typeface="Arial"/>
              </a:rPr>
              <a:t>, tests, etc. </a:t>
            </a:r>
            <a:br>
              <a:rPr lang="en-US">
                <a:latin typeface="Arial"/>
                <a:cs typeface="Arial"/>
              </a:rPr>
            </a:br>
            <a:r>
              <a:rPr lang="en-US" err="1">
                <a:latin typeface="Arial"/>
                <a:cs typeface="Arial"/>
              </a:rPr>
              <a:t>développement</a:t>
            </a:r>
            <a:r>
              <a:rPr lang="en-US">
                <a:latin typeface="Arial"/>
                <a:cs typeface="Arial"/>
              </a:rPr>
              <a:t>, tests</a:t>
            </a:r>
            <a:endParaRPr lang="en-US" sz="1600">
              <a:cs typeface="Calibri"/>
            </a:endParaRPr>
          </a:p>
        </p:txBody>
      </p:sp>
      <p:sp>
        <p:nvSpPr>
          <p:cNvPr id="14" name="Oval 13">
            <a:extLst>
              <a:ext uri="{FF2B5EF4-FFF2-40B4-BE49-F238E27FC236}">
                <a16:creationId xmlns:a16="http://schemas.microsoft.com/office/drawing/2014/main" id="{F54DB3A5-8EFA-F532-B96C-A4C8F286516B}"/>
              </a:ext>
            </a:extLst>
          </p:cNvPr>
          <p:cNvSpPr/>
          <p:nvPr/>
        </p:nvSpPr>
        <p:spPr>
          <a:xfrm>
            <a:off x="7310330" y="1719972"/>
            <a:ext cx="4467143" cy="4525148"/>
          </a:xfrm>
          <a:prstGeom prst="ellipse">
            <a:avLst/>
          </a:prstGeom>
          <a:solidFill>
            <a:srgbClr val="1E4B7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r>
              <a:rPr lang="en-US" b="1" err="1">
                <a:solidFill>
                  <a:schemeClr val="bg1"/>
                </a:solidFill>
                <a:latin typeface="Arial"/>
                <a:ea typeface="Segoe UI"/>
                <a:cs typeface="Arial"/>
              </a:rPr>
              <a:t>Praticien</a:t>
            </a:r>
            <a:r>
              <a:rPr lang="en-US" b="1">
                <a:solidFill>
                  <a:schemeClr val="bg1"/>
                </a:solidFill>
                <a:latin typeface="Arial"/>
                <a:ea typeface="Segoe UI"/>
                <a:cs typeface="Arial"/>
              </a:rPr>
              <a:t> de la conception </a:t>
            </a:r>
            <a:r>
              <a:rPr lang="en-US" b="1" err="1">
                <a:solidFill>
                  <a:schemeClr val="bg1"/>
                </a:solidFill>
                <a:latin typeface="Arial"/>
                <a:ea typeface="Segoe UI"/>
                <a:cs typeface="Arial"/>
              </a:rPr>
              <a:t>centrée</a:t>
            </a:r>
            <a:r>
              <a:rPr lang="en-US" b="1">
                <a:solidFill>
                  <a:schemeClr val="bg1"/>
                </a:solidFill>
                <a:latin typeface="Arial"/>
                <a:ea typeface="Segoe UI"/>
                <a:cs typeface="Arial"/>
              </a:rPr>
              <a:t> sur </a:t>
            </a:r>
            <a:r>
              <a:rPr lang="en-US" b="1" err="1">
                <a:solidFill>
                  <a:schemeClr val="bg1"/>
                </a:solidFill>
                <a:latin typeface="Arial"/>
                <a:ea typeface="Segoe UI"/>
                <a:cs typeface="Arial"/>
              </a:rPr>
              <a:t>l'homme</a:t>
            </a:r>
            <a:r>
              <a:rPr lang="en-US" b="1">
                <a:solidFill>
                  <a:schemeClr val="bg1"/>
                </a:solidFill>
                <a:latin typeface="Arial"/>
                <a:ea typeface="Segoe UI"/>
                <a:cs typeface="Arial"/>
              </a:rPr>
              <a:t>, </a:t>
            </a:r>
            <a:br>
              <a:rPr lang="en-US" b="1">
                <a:solidFill>
                  <a:schemeClr val="bg1"/>
                </a:solidFill>
                <a:latin typeface="Arial"/>
                <a:ea typeface="Segoe UI"/>
                <a:cs typeface="Arial"/>
              </a:rPr>
            </a:br>
            <a:r>
              <a:rPr lang="en-US" b="1" err="1">
                <a:solidFill>
                  <a:schemeClr val="bg1"/>
                </a:solidFill>
                <a:latin typeface="Arial"/>
                <a:ea typeface="Segoe UI"/>
                <a:cs typeface="Arial"/>
              </a:rPr>
              <a:t>Concepteur</a:t>
            </a:r>
            <a:r>
              <a:rPr lang="en-US" b="1">
                <a:solidFill>
                  <a:schemeClr val="bg1"/>
                </a:solidFill>
                <a:latin typeface="Arial"/>
                <a:ea typeface="Segoe UI"/>
                <a:cs typeface="Arial"/>
              </a:rPr>
              <a:t> de </a:t>
            </a:r>
            <a:r>
              <a:rPr lang="en-US" b="1" err="1">
                <a:solidFill>
                  <a:schemeClr val="bg1"/>
                </a:solidFill>
                <a:latin typeface="Arial"/>
                <a:ea typeface="Segoe UI"/>
                <a:cs typeface="Arial"/>
              </a:rPr>
              <a:t>l'expérience</a:t>
            </a:r>
            <a:r>
              <a:rPr lang="en-US" b="1">
                <a:solidFill>
                  <a:schemeClr val="bg1"/>
                </a:solidFill>
                <a:latin typeface="Arial"/>
                <a:ea typeface="Segoe UI"/>
                <a:cs typeface="Arial"/>
              </a:rPr>
              <a:t> </a:t>
            </a:r>
            <a:r>
              <a:rPr lang="en-US" b="1" err="1">
                <a:solidFill>
                  <a:schemeClr val="bg1"/>
                </a:solidFill>
                <a:latin typeface="Arial"/>
                <a:ea typeface="Segoe UI"/>
                <a:cs typeface="Arial"/>
              </a:rPr>
              <a:t>utilisateur</a:t>
            </a:r>
            <a:r>
              <a:rPr lang="en-US" b="1">
                <a:solidFill>
                  <a:schemeClr val="bg1"/>
                </a:solidFill>
                <a:latin typeface="Arial"/>
                <a:ea typeface="Segoe UI"/>
                <a:cs typeface="Arial"/>
              </a:rPr>
              <a:t> (UX) </a:t>
            </a:r>
            <a:r>
              <a:rPr lang="en-US" b="1" err="1">
                <a:solidFill>
                  <a:schemeClr val="bg1"/>
                </a:solidFill>
                <a:latin typeface="Arial"/>
                <a:ea typeface="Segoe UI"/>
                <a:cs typeface="Arial"/>
              </a:rPr>
              <a:t>ou</a:t>
            </a:r>
            <a:r>
              <a:rPr lang="en-US" b="1">
                <a:solidFill>
                  <a:schemeClr val="bg1"/>
                </a:solidFill>
                <a:latin typeface="Arial"/>
                <a:ea typeface="Segoe UI"/>
                <a:cs typeface="Arial"/>
              </a:rPr>
              <a:t> de </a:t>
            </a:r>
            <a:r>
              <a:rPr lang="en-US" b="1" err="1">
                <a:solidFill>
                  <a:schemeClr val="bg1"/>
                </a:solidFill>
                <a:latin typeface="Arial"/>
                <a:ea typeface="Segoe UI"/>
                <a:cs typeface="Arial"/>
              </a:rPr>
              <a:t>l'interface</a:t>
            </a:r>
            <a:r>
              <a:rPr lang="en-US" b="1">
                <a:solidFill>
                  <a:schemeClr val="bg1"/>
                </a:solidFill>
                <a:latin typeface="Arial"/>
                <a:ea typeface="Segoe UI"/>
                <a:cs typeface="Arial"/>
              </a:rPr>
              <a:t> </a:t>
            </a:r>
            <a:r>
              <a:rPr lang="en-US" b="1" err="1">
                <a:solidFill>
                  <a:schemeClr val="bg1"/>
                </a:solidFill>
                <a:latin typeface="Arial"/>
                <a:ea typeface="Segoe UI"/>
                <a:cs typeface="Arial"/>
              </a:rPr>
              <a:t>utilisateur</a:t>
            </a:r>
            <a:r>
              <a:rPr lang="en-US" b="1">
                <a:solidFill>
                  <a:schemeClr val="bg1"/>
                </a:solidFill>
                <a:latin typeface="Arial"/>
                <a:ea typeface="Segoe UI"/>
                <a:cs typeface="Arial"/>
              </a:rPr>
              <a:t> (UI), </a:t>
            </a:r>
            <a:r>
              <a:rPr lang="en-US" b="1" err="1">
                <a:solidFill>
                  <a:schemeClr val="bg1"/>
                </a:solidFill>
                <a:latin typeface="Arial"/>
                <a:cs typeface="Arial"/>
              </a:rPr>
              <a:t>chercheur</a:t>
            </a:r>
            <a:r>
              <a:rPr lang="en-US" b="1">
                <a:solidFill>
                  <a:schemeClr val="bg1"/>
                </a:solidFill>
                <a:latin typeface="Arial"/>
                <a:cs typeface="Arial"/>
              </a:rPr>
              <a:t> </a:t>
            </a:r>
            <a:r>
              <a:rPr lang="en-US" b="1" err="1">
                <a:solidFill>
                  <a:schemeClr val="bg1"/>
                </a:solidFill>
                <a:latin typeface="Arial"/>
                <a:cs typeface="Arial"/>
              </a:rPr>
              <a:t>en</a:t>
            </a:r>
            <a:r>
              <a:rPr lang="en-US" b="1">
                <a:solidFill>
                  <a:schemeClr val="bg1"/>
                </a:solidFill>
                <a:latin typeface="Arial"/>
                <a:cs typeface="Arial"/>
              </a:rPr>
              <a:t> design</a:t>
            </a:r>
          </a:p>
          <a:p>
            <a:pPr algn="ctr">
              <a:lnSpc>
                <a:spcPct val="90000"/>
              </a:lnSpc>
              <a:spcBef>
                <a:spcPts val="1000"/>
              </a:spcBef>
            </a:pPr>
            <a:r>
              <a:rPr lang="en-US">
                <a:solidFill>
                  <a:schemeClr val="bg1"/>
                </a:solidFill>
                <a:latin typeface="Arial"/>
                <a:cs typeface="Arial"/>
              </a:rPr>
              <a:t>Recherche sur les </a:t>
            </a:r>
            <a:r>
              <a:rPr lang="en-US" err="1">
                <a:solidFill>
                  <a:schemeClr val="bg1"/>
                </a:solidFill>
                <a:latin typeface="Arial"/>
                <a:cs typeface="Arial"/>
              </a:rPr>
              <a:t>utilisateurs</a:t>
            </a:r>
            <a:r>
              <a:rPr lang="en-US">
                <a:solidFill>
                  <a:schemeClr val="bg1"/>
                </a:solidFill>
                <a:latin typeface="Arial"/>
                <a:cs typeface="Arial"/>
              </a:rPr>
              <a:t>, </a:t>
            </a:r>
            <a:r>
              <a:rPr lang="en-US" err="1">
                <a:solidFill>
                  <a:schemeClr val="bg1"/>
                </a:solidFill>
                <a:latin typeface="Arial"/>
                <a:cs typeface="Arial"/>
              </a:rPr>
              <a:t>développement</a:t>
            </a:r>
            <a:r>
              <a:rPr lang="en-US">
                <a:solidFill>
                  <a:schemeClr val="bg1"/>
                </a:solidFill>
                <a:latin typeface="Arial"/>
                <a:cs typeface="Arial"/>
              </a:rPr>
              <a:t> de persona, conception de wireframing et de prototypes, conception </a:t>
            </a:r>
            <a:r>
              <a:rPr lang="en-US" err="1">
                <a:solidFill>
                  <a:schemeClr val="bg1"/>
                </a:solidFill>
                <a:latin typeface="Arial"/>
                <a:cs typeface="Arial"/>
              </a:rPr>
              <a:t>d'interaction</a:t>
            </a:r>
            <a:r>
              <a:rPr lang="en-US">
                <a:solidFill>
                  <a:schemeClr val="bg1"/>
                </a:solidFill>
                <a:latin typeface="Arial"/>
                <a:cs typeface="Arial"/>
              </a:rPr>
              <a:t>, tests </a:t>
            </a:r>
            <a:r>
              <a:rPr lang="en-US" err="1">
                <a:solidFill>
                  <a:schemeClr val="bg1"/>
                </a:solidFill>
                <a:latin typeface="Arial"/>
                <a:cs typeface="Arial"/>
              </a:rPr>
              <a:t>d'utilisabilité</a:t>
            </a:r>
          </a:p>
        </p:txBody>
      </p:sp>
      <p:sp>
        <p:nvSpPr>
          <p:cNvPr id="15" name="Oval 14">
            <a:extLst>
              <a:ext uri="{FF2B5EF4-FFF2-40B4-BE49-F238E27FC236}">
                <a16:creationId xmlns:a16="http://schemas.microsoft.com/office/drawing/2014/main" id="{01291451-A7C7-8283-63B0-739849A916F0}"/>
              </a:ext>
            </a:extLst>
          </p:cNvPr>
          <p:cNvSpPr/>
          <p:nvPr/>
        </p:nvSpPr>
        <p:spPr>
          <a:xfrm>
            <a:off x="4093962" y="1938724"/>
            <a:ext cx="3979854" cy="3883431"/>
          </a:xfrm>
          <a:prstGeom prst="ellipse">
            <a:avLst/>
          </a:prstGeom>
          <a:solidFill>
            <a:srgbClr val="89CDE8"/>
          </a:solidFill>
          <a:ln>
            <a:solidFill>
              <a:srgbClr val="89CDE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err="1">
                <a:solidFill>
                  <a:schemeClr val="tx1"/>
                </a:solidFill>
                <a:latin typeface="Arial"/>
                <a:cs typeface="Segoe UI"/>
              </a:rPr>
              <a:t>domaine</a:t>
            </a:r>
            <a:r>
              <a:rPr lang="en-US">
                <a:solidFill>
                  <a:schemeClr val="tx1"/>
                </a:solidFill>
                <a:latin typeface="Arial"/>
                <a:cs typeface="Segoe UI"/>
              </a:rPr>
              <a:t> (</a:t>
            </a:r>
            <a:r>
              <a:rPr lang="en-US" err="1">
                <a:solidFill>
                  <a:schemeClr val="tx1"/>
                </a:solidFill>
                <a:latin typeface="Arial"/>
                <a:cs typeface="Segoe UI"/>
              </a:rPr>
              <a:t>santé</a:t>
            </a:r>
            <a:r>
              <a:rPr lang="en-US">
                <a:solidFill>
                  <a:schemeClr val="tx1"/>
                </a:solidFill>
                <a:latin typeface="Arial"/>
                <a:cs typeface="Segoe UI"/>
              </a:rPr>
              <a:t> numérique),</a:t>
            </a:r>
            <a:r>
              <a:rPr lang="en-US" err="1">
                <a:solidFill>
                  <a:schemeClr val="tx1"/>
                </a:solidFill>
                <a:latin typeface="Arial"/>
                <a:cs typeface="Segoe UI"/>
              </a:rPr>
              <a:t>compétences</a:t>
            </a:r>
            <a:r>
              <a:rPr lang="en-US">
                <a:solidFill>
                  <a:schemeClr val="tx1"/>
                </a:solidFill>
                <a:latin typeface="Arial"/>
                <a:cs typeface="Segoe UI"/>
              </a:rPr>
              <a:t> </a:t>
            </a:r>
            <a:r>
              <a:rPr lang="en-US" err="1">
                <a:solidFill>
                  <a:schemeClr val="tx1"/>
                </a:solidFill>
                <a:latin typeface="Arial"/>
                <a:cs typeface="Segoe UI"/>
              </a:rPr>
              <a:t>en</a:t>
            </a:r>
            <a:r>
              <a:rPr lang="en-US">
                <a:solidFill>
                  <a:schemeClr val="tx1"/>
                </a:solidFill>
                <a:latin typeface="Arial"/>
                <a:cs typeface="Segoe UI"/>
              </a:rPr>
              <a:t> matière de communication et de relations </a:t>
            </a:r>
            <a:r>
              <a:rPr lang="en-US" err="1">
                <a:solidFill>
                  <a:schemeClr val="tx1"/>
                </a:solidFill>
                <a:latin typeface="Arial"/>
                <a:cs typeface="Segoe UI"/>
              </a:rPr>
              <a:t>interpersonnelles</a:t>
            </a:r>
            <a:r>
              <a:rPr lang="en-US">
                <a:solidFill>
                  <a:schemeClr val="tx1"/>
                </a:solidFill>
                <a:latin typeface="Arial"/>
                <a:cs typeface="Segoe UI"/>
              </a:rPr>
              <a:t>, </a:t>
            </a:r>
            <a:r>
              <a:rPr lang="en-US" err="1">
                <a:solidFill>
                  <a:schemeClr val="tx1"/>
                </a:solidFill>
                <a:latin typeface="Arial"/>
                <a:cs typeface="Segoe UI"/>
              </a:rPr>
              <a:t>compétences</a:t>
            </a:r>
            <a:r>
              <a:rPr lang="en-US">
                <a:solidFill>
                  <a:schemeClr val="tx1"/>
                </a:solidFill>
                <a:latin typeface="Arial"/>
                <a:cs typeface="Segoe UI"/>
              </a:rPr>
              <a:t> </a:t>
            </a:r>
            <a:r>
              <a:rPr lang="en-US" err="1">
                <a:solidFill>
                  <a:schemeClr val="tx1"/>
                </a:solidFill>
                <a:latin typeface="Arial"/>
                <a:cs typeface="Segoe UI"/>
              </a:rPr>
              <a:t>en</a:t>
            </a:r>
            <a:r>
              <a:rPr lang="en-US">
                <a:solidFill>
                  <a:schemeClr val="tx1"/>
                </a:solidFill>
                <a:latin typeface="Arial"/>
                <a:cs typeface="Segoe UI"/>
              </a:rPr>
              <a:t> matière de facilitation, collaboration, principes UX, </a:t>
            </a:r>
            <a:r>
              <a:rPr lang="en-US" err="1">
                <a:solidFill>
                  <a:schemeClr val="tx1"/>
                </a:solidFill>
                <a:latin typeface="Arial"/>
                <a:cs typeface="Segoe UI"/>
              </a:rPr>
              <a:t>connaissance</a:t>
            </a:r>
            <a:r>
              <a:rPr lang="en-US">
                <a:solidFill>
                  <a:schemeClr val="tx1"/>
                </a:solidFill>
                <a:latin typeface="Arial"/>
                <a:cs typeface="Segoe UI"/>
              </a:rPr>
              <a:t> des </a:t>
            </a:r>
            <a:r>
              <a:rPr lang="en-US" err="1">
                <a:solidFill>
                  <a:schemeClr val="tx1"/>
                </a:solidFill>
                <a:latin typeface="Arial"/>
                <a:cs typeface="Segoe UI"/>
              </a:rPr>
              <a:t>méthodes</a:t>
            </a:r>
            <a:r>
              <a:rPr lang="en-US">
                <a:solidFill>
                  <a:schemeClr val="tx1"/>
                </a:solidFill>
                <a:latin typeface="Arial"/>
                <a:cs typeface="Segoe UI"/>
              </a:rPr>
              <a:t> </a:t>
            </a:r>
            <a:r>
              <a:rPr lang="en-US" err="1">
                <a:solidFill>
                  <a:schemeClr val="tx1"/>
                </a:solidFill>
                <a:latin typeface="Arial"/>
                <a:cs typeface="Segoe UI"/>
              </a:rPr>
              <a:t>agiles</a:t>
            </a:r>
            <a:r>
              <a:rPr lang="en-US">
                <a:solidFill>
                  <a:schemeClr val="tx1"/>
                </a:solidFill>
                <a:latin typeface="Arial"/>
                <a:cs typeface="Segoe UI"/>
              </a:rPr>
              <a:t>.</a:t>
            </a:r>
          </a:p>
        </p:txBody>
      </p:sp>
    </p:spTree>
    <p:extLst>
      <p:ext uri="{BB962C8B-B14F-4D97-AF65-F5344CB8AC3E}">
        <p14:creationId xmlns:p14="http://schemas.microsoft.com/office/powerpoint/2010/main" val="28948785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  </a:t>
            </a:r>
            <a:endParaRPr lang="en-US"/>
          </a:p>
        </p:txBody>
      </p:sp>
      <p:pic>
        <p:nvPicPr>
          <p:cNvPr id="4" name="Content Placeholder 3" descr="A diagram of a data flow&#10;&#10;Description automatically generated">
            <a:extLst>
              <a:ext uri="{FF2B5EF4-FFF2-40B4-BE49-F238E27FC236}">
                <a16:creationId xmlns:a16="http://schemas.microsoft.com/office/drawing/2014/main" id="{207C3A18-690D-2A5E-84A9-E57D0FC212F5}"/>
              </a:ext>
            </a:extLst>
          </p:cNvPr>
          <p:cNvPicPr>
            <a:picLocks noGrp="1" noChangeAspect="1"/>
          </p:cNvPicPr>
          <p:nvPr>
            <p:ph idx="1"/>
          </p:nvPr>
        </p:nvPicPr>
        <p:blipFill>
          <a:blip r:embed="rId3"/>
          <a:stretch>
            <a:fillRect/>
          </a:stretch>
        </p:blipFill>
        <p:spPr>
          <a:xfrm>
            <a:off x="7102066" y="2058555"/>
            <a:ext cx="4584096" cy="2472739"/>
          </a:xfrm>
        </p:spPr>
      </p:pic>
      <p:sp>
        <p:nvSpPr>
          <p:cNvPr id="5" name="Title 1">
            <a:extLst>
              <a:ext uri="{FF2B5EF4-FFF2-40B4-BE49-F238E27FC236}">
                <a16:creationId xmlns:a16="http://schemas.microsoft.com/office/drawing/2014/main" id="{7CB90B4D-7539-F2C6-CEC7-B910084AEBEA}"/>
              </a:ext>
            </a:extLst>
          </p:cNvPr>
          <p:cNvSpPr txBox="1">
            <a:spLocks/>
          </p:cNvSpPr>
          <p:nvPr/>
        </p:nvSpPr>
        <p:spPr>
          <a:xfrm>
            <a:off x="98933" y="153512"/>
            <a:ext cx="10084496" cy="1561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err="1">
                <a:latin typeface="Arial"/>
                <a:cs typeface="Arial"/>
              </a:rPr>
              <a:t>Outils</a:t>
            </a:r>
            <a:r>
              <a:rPr lang="en-US">
                <a:latin typeface="Arial"/>
                <a:cs typeface="Arial"/>
              </a:rPr>
              <a:t> et techniques </a:t>
            </a:r>
            <a:r>
              <a:rPr lang="en-US" err="1">
                <a:latin typeface="Arial"/>
                <a:cs typeface="Arial"/>
              </a:rPr>
              <a:t>d'analyse</a:t>
            </a:r>
            <a:r>
              <a:rPr lang="en-US">
                <a:latin typeface="Arial"/>
                <a:cs typeface="Arial"/>
              </a:rPr>
              <a:t> BA : </a:t>
            </a:r>
            <a:r>
              <a:rPr lang="en-US" err="1">
                <a:latin typeface="Arial"/>
                <a:cs typeface="Arial"/>
              </a:rPr>
              <a:t>Diagrammes</a:t>
            </a:r>
            <a:r>
              <a:rPr lang="en-US">
                <a:latin typeface="Arial"/>
                <a:cs typeface="Arial"/>
              </a:rPr>
              <a:t> de processus</a:t>
            </a:r>
            <a:endParaRPr lang="en-US"/>
          </a:p>
        </p:txBody>
      </p:sp>
      <p:sp>
        <p:nvSpPr>
          <p:cNvPr id="3" name="TextBox 2">
            <a:extLst>
              <a:ext uri="{FF2B5EF4-FFF2-40B4-BE49-F238E27FC236}">
                <a16:creationId xmlns:a16="http://schemas.microsoft.com/office/drawing/2014/main" id="{2F5F6CFE-4AE3-2AF1-26C2-83F273F898CE}"/>
              </a:ext>
            </a:extLst>
          </p:cNvPr>
          <p:cNvSpPr txBox="1"/>
          <p:nvPr/>
        </p:nvSpPr>
        <p:spPr>
          <a:xfrm>
            <a:off x="292632" y="1589930"/>
            <a:ext cx="6340619" cy="55160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cs typeface="Calibri"/>
              </a:rPr>
              <a:t>Le </a:t>
            </a:r>
            <a:r>
              <a:rPr lang="en-US" sz="2400" err="1">
                <a:latin typeface="Arial"/>
                <a:cs typeface="Calibri"/>
              </a:rPr>
              <a:t>diagramme</a:t>
            </a:r>
            <a:r>
              <a:rPr lang="en-US" sz="2400">
                <a:latin typeface="Arial"/>
                <a:cs typeface="Calibri"/>
              </a:rPr>
              <a:t> de processus </a:t>
            </a:r>
            <a:r>
              <a:rPr lang="en-US" sz="2400" err="1">
                <a:latin typeface="Arial"/>
                <a:cs typeface="Calibri"/>
              </a:rPr>
              <a:t>d'entreprise</a:t>
            </a:r>
            <a:r>
              <a:rPr lang="en-US" sz="2400">
                <a:latin typeface="Arial"/>
                <a:cs typeface="Calibri"/>
              </a:rPr>
              <a:t> / </a:t>
            </a:r>
            <a:r>
              <a:rPr lang="en-US" sz="2400" err="1">
                <a:latin typeface="Arial"/>
                <a:cs typeface="Calibri"/>
              </a:rPr>
              <a:t>diagramme</a:t>
            </a:r>
            <a:r>
              <a:rPr lang="en-US" sz="2400">
                <a:latin typeface="Arial"/>
                <a:cs typeface="Calibri"/>
              </a:rPr>
              <a:t> de </a:t>
            </a:r>
            <a:r>
              <a:rPr lang="en-US" sz="2400" err="1">
                <a:latin typeface="Arial"/>
                <a:cs typeface="Calibri"/>
              </a:rPr>
              <a:t>nage</a:t>
            </a:r>
            <a:r>
              <a:rPr lang="en-US" sz="2400">
                <a:latin typeface="Arial"/>
                <a:cs typeface="Calibri"/>
              </a:rPr>
              <a:t> </a:t>
            </a:r>
            <a:r>
              <a:rPr lang="en-US" sz="2400" err="1">
                <a:latin typeface="Arial"/>
                <a:cs typeface="Calibri"/>
              </a:rPr>
              <a:t>est</a:t>
            </a:r>
            <a:r>
              <a:rPr lang="en-US" sz="2400">
                <a:latin typeface="Arial"/>
                <a:cs typeface="Calibri"/>
              </a:rPr>
              <a:t> : </a:t>
            </a:r>
            <a:endParaRPr lang="en-US">
              <a:latin typeface="Arial"/>
              <a:cs typeface="Arial"/>
            </a:endParaRPr>
          </a:p>
          <a:p>
            <a:endParaRPr lang="en-US" sz="2400">
              <a:latin typeface="Arial"/>
              <a:cs typeface="Calibri"/>
            </a:endParaRPr>
          </a:p>
          <a:p>
            <a:r>
              <a:rPr lang="en-US" sz="2400" err="1">
                <a:latin typeface="Arial"/>
                <a:cs typeface="Calibri"/>
              </a:rPr>
              <a:t>Représentation</a:t>
            </a:r>
            <a:r>
              <a:rPr lang="en-US" sz="2400">
                <a:latin typeface="Arial"/>
                <a:cs typeface="Calibri"/>
              </a:rPr>
              <a:t> </a:t>
            </a:r>
            <a:r>
              <a:rPr lang="en-US" sz="2400" err="1">
                <a:latin typeface="Arial"/>
                <a:cs typeface="Calibri"/>
              </a:rPr>
              <a:t>visuelle</a:t>
            </a:r>
            <a:r>
              <a:rPr lang="en-US" sz="2400">
                <a:latin typeface="Arial"/>
                <a:cs typeface="Calibri"/>
              </a:rPr>
              <a:t> des étapes, des </a:t>
            </a:r>
            <a:r>
              <a:rPr lang="en-US" sz="2400" err="1">
                <a:latin typeface="Arial"/>
                <a:cs typeface="Calibri"/>
              </a:rPr>
              <a:t>activités</a:t>
            </a:r>
            <a:r>
              <a:rPr lang="en-US" sz="2400">
                <a:latin typeface="Arial"/>
                <a:cs typeface="Calibri"/>
              </a:rPr>
              <a:t> et des </a:t>
            </a:r>
            <a:r>
              <a:rPr lang="en-US" sz="2400" err="1">
                <a:latin typeface="Arial"/>
                <a:cs typeface="Calibri"/>
              </a:rPr>
              <a:t>décisions</a:t>
            </a:r>
            <a:r>
              <a:rPr lang="en-US" sz="2400">
                <a:latin typeface="Arial"/>
                <a:cs typeface="Calibri"/>
              </a:rPr>
              <a:t> </a:t>
            </a:r>
            <a:r>
              <a:rPr lang="en-US" sz="2400" err="1">
                <a:latin typeface="Arial"/>
                <a:cs typeface="Calibri"/>
              </a:rPr>
              <a:t>impliquées</a:t>
            </a:r>
            <a:r>
              <a:rPr lang="en-US" sz="2400">
                <a:latin typeface="Arial"/>
                <a:cs typeface="Calibri"/>
              </a:rPr>
              <a:t> dans un processus </a:t>
            </a:r>
            <a:r>
              <a:rPr lang="en-US" sz="2400" err="1">
                <a:latin typeface="Arial"/>
                <a:cs typeface="Calibri"/>
              </a:rPr>
              <a:t>ou</a:t>
            </a:r>
            <a:r>
              <a:rPr lang="en-US" sz="2400">
                <a:latin typeface="Arial"/>
                <a:cs typeface="Calibri"/>
              </a:rPr>
              <a:t> un flux de travail </a:t>
            </a:r>
            <a:r>
              <a:rPr lang="en-US" sz="2400" err="1">
                <a:latin typeface="Arial"/>
                <a:cs typeface="Calibri"/>
              </a:rPr>
              <a:t>spécifique</a:t>
            </a:r>
            <a:r>
              <a:rPr lang="en-US" sz="2400">
                <a:latin typeface="Arial"/>
                <a:cs typeface="Calibri"/>
              </a:rPr>
              <a:t>. Les </a:t>
            </a:r>
            <a:r>
              <a:rPr lang="en-US" sz="2400" err="1">
                <a:latin typeface="Arial"/>
                <a:cs typeface="Calibri"/>
              </a:rPr>
              <a:t>diagrammes</a:t>
            </a:r>
            <a:r>
              <a:rPr lang="en-US" sz="2400">
                <a:latin typeface="Arial"/>
                <a:cs typeface="Calibri"/>
              </a:rPr>
              <a:t> de processus métier </a:t>
            </a:r>
            <a:r>
              <a:rPr lang="en-US" sz="2400" err="1">
                <a:latin typeface="Arial"/>
                <a:cs typeface="Calibri"/>
              </a:rPr>
              <a:t>aident</a:t>
            </a:r>
            <a:r>
              <a:rPr lang="en-US" sz="2400">
                <a:latin typeface="Arial"/>
                <a:cs typeface="Calibri"/>
              </a:rPr>
              <a:t> les parties </a:t>
            </a:r>
            <a:r>
              <a:rPr lang="en-US" sz="2400" err="1">
                <a:latin typeface="Arial"/>
                <a:cs typeface="Calibri"/>
              </a:rPr>
              <a:t>prenantes</a:t>
            </a:r>
            <a:r>
              <a:rPr lang="en-US" sz="2400">
                <a:latin typeface="Arial"/>
                <a:cs typeface="Calibri"/>
              </a:rPr>
              <a:t> à </a:t>
            </a:r>
            <a:r>
              <a:rPr lang="en-US" sz="2400" err="1">
                <a:latin typeface="Arial"/>
                <a:cs typeface="Calibri"/>
              </a:rPr>
              <a:t>comprendre</a:t>
            </a:r>
            <a:r>
              <a:rPr lang="en-US" sz="2400">
                <a:latin typeface="Arial"/>
                <a:cs typeface="Calibri"/>
              </a:rPr>
              <a:t> le </a:t>
            </a:r>
            <a:r>
              <a:rPr lang="en-US" sz="2400" err="1">
                <a:latin typeface="Arial"/>
                <a:cs typeface="Calibri"/>
              </a:rPr>
              <a:t>fonctionnement</a:t>
            </a:r>
            <a:r>
              <a:rPr lang="en-US" sz="2400">
                <a:latin typeface="Arial"/>
                <a:cs typeface="Calibri"/>
              </a:rPr>
              <a:t> d'un processus et à </a:t>
            </a:r>
            <a:r>
              <a:rPr lang="en-US" sz="2400" err="1">
                <a:latin typeface="Arial"/>
                <a:cs typeface="Calibri"/>
              </a:rPr>
              <a:t>quel</a:t>
            </a:r>
            <a:r>
              <a:rPr lang="en-US" sz="2400">
                <a:latin typeface="Arial"/>
                <a:cs typeface="Calibri"/>
              </a:rPr>
              <a:t> moment du processus les données </a:t>
            </a:r>
            <a:r>
              <a:rPr lang="en-US" sz="2400" err="1">
                <a:latin typeface="Arial"/>
                <a:cs typeface="Calibri"/>
              </a:rPr>
              <a:t>sont</a:t>
            </a:r>
            <a:r>
              <a:rPr lang="en-US" sz="2400">
                <a:latin typeface="Arial"/>
                <a:cs typeface="Calibri"/>
              </a:rPr>
              <a:t> </a:t>
            </a:r>
            <a:r>
              <a:rPr lang="en-US" sz="2400" err="1">
                <a:latin typeface="Arial"/>
                <a:cs typeface="Calibri"/>
              </a:rPr>
              <a:t>collectées</a:t>
            </a:r>
            <a:r>
              <a:rPr lang="en-US" sz="2400">
                <a:latin typeface="Arial"/>
                <a:cs typeface="Calibri"/>
              </a:rPr>
              <a:t>, </a:t>
            </a:r>
            <a:r>
              <a:rPr lang="en-US" sz="2400" err="1">
                <a:latin typeface="Arial"/>
                <a:cs typeface="Calibri"/>
              </a:rPr>
              <a:t>générées</a:t>
            </a:r>
            <a:r>
              <a:rPr lang="en-US" sz="2400">
                <a:latin typeface="Arial"/>
                <a:cs typeface="Calibri"/>
              </a:rPr>
              <a:t> </a:t>
            </a:r>
            <a:r>
              <a:rPr lang="en-US" sz="2400" err="1">
                <a:latin typeface="Arial"/>
                <a:cs typeface="Calibri"/>
              </a:rPr>
              <a:t>ou</a:t>
            </a:r>
            <a:r>
              <a:rPr lang="en-US" sz="2400">
                <a:latin typeface="Arial"/>
                <a:cs typeface="Calibri"/>
              </a:rPr>
              <a:t> </a:t>
            </a:r>
            <a:r>
              <a:rPr lang="en-US" sz="2400" err="1">
                <a:latin typeface="Arial"/>
                <a:cs typeface="Calibri"/>
              </a:rPr>
              <a:t>utilisées</a:t>
            </a:r>
            <a:r>
              <a:rPr lang="en-US" sz="2400">
                <a:latin typeface="Arial"/>
                <a:cs typeface="Calibri"/>
              </a:rPr>
              <a:t>. </a:t>
            </a:r>
            <a:r>
              <a:rPr lang="en-US" sz="2400" err="1">
                <a:latin typeface="Arial"/>
                <a:cs typeface="Calibri"/>
              </a:rPr>
              <a:t>Ils</a:t>
            </a:r>
            <a:r>
              <a:rPr lang="en-US" sz="2400">
                <a:latin typeface="Arial"/>
                <a:cs typeface="Calibri"/>
              </a:rPr>
              <a:t> </a:t>
            </a:r>
            <a:r>
              <a:rPr lang="en-US" sz="2400" err="1">
                <a:latin typeface="Arial"/>
                <a:cs typeface="Calibri"/>
              </a:rPr>
              <a:t>peuvent</a:t>
            </a:r>
            <a:r>
              <a:rPr lang="en-US" sz="2400">
                <a:latin typeface="Arial"/>
                <a:cs typeface="Calibri"/>
              </a:rPr>
              <a:t> </a:t>
            </a:r>
            <a:r>
              <a:rPr lang="en-US" sz="2400" err="1">
                <a:latin typeface="Arial"/>
                <a:cs typeface="Calibri"/>
              </a:rPr>
              <a:t>être</a:t>
            </a:r>
            <a:r>
              <a:rPr lang="en-US" sz="2400">
                <a:latin typeface="Arial"/>
                <a:cs typeface="Calibri"/>
              </a:rPr>
              <a:t> </a:t>
            </a:r>
            <a:r>
              <a:rPr lang="en-US" sz="2400" err="1">
                <a:latin typeface="Arial"/>
                <a:cs typeface="Calibri"/>
              </a:rPr>
              <a:t>utilisés</a:t>
            </a:r>
            <a:r>
              <a:rPr lang="en-US" sz="2400">
                <a:latin typeface="Arial"/>
                <a:cs typeface="Calibri"/>
              </a:rPr>
              <a:t> pour identifier les </a:t>
            </a:r>
            <a:r>
              <a:rPr lang="en-US" sz="2400" err="1">
                <a:latin typeface="Arial"/>
                <a:cs typeface="Calibri"/>
              </a:rPr>
              <a:t>domaines</a:t>
            </a:r>
            <a:r>
              <a:rPr lang="en-US" sz="2400">
                <a:latin typeface="Arial"/>
                <a:cs typeface="Calibri"/>
              </a:rPr>
              <a:t> à </a:t>
            </a:r>
            <a:r>
              <a:rPr lang="en-US" sz="2400" err="1">
                <a:latin typeface="Arial"/>
                <a:cs typeface="Calibri"/>
              </a:rPr>
              <a:t>optimiser</a:t>
            </a:r>
            <a:r>
              <a:rPr lang="en-US" sz="2400">
                <a:latin typeface="Arial"/>
                <a:cs typeface="Calibri"/>
              </a:rPr>
              <a:t>.</a:t>
            </a:r>
            <a:r>
              <a:rPr lang="en-US" sz="2400">
                <a:cs typeface="Calibri"/>
              </a:rPr>
              <a:t>  </a:t>
            </a:r>
            <a:endParaRPr lang="en-US">
              <a:cs typeface="Calibri"/>
            </a:endParaRPr>
          </a:p>
          <a:p>
            <a:endParaRPr lang="en-US" sz="2000">
              <a:cs typeface="Calibri"/>
            </a:endParaRPr>
          </a:p>
          <a:p>
            <a:endParaRPr lang="en-US" sz="2000">
              <a:cs typeface="Calibri"/>
            </a:endParaRPr>
          </a:p>
        </p:txBody>
      </p:sp>
    </p:spTree>
    <p:extLst>
      <p:ext uri="{BB962C8B-B14F-4D97-AF65-F5344CB8AC3E}">
        <p14:creationId xmlns:p14="http://schemas.microsoft.com/office/powerpoint/2010/main" val="38329766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  </a:t>
            </a:r>
            <a:endParaRPr lang="en-US"/>
          </a:p>
        </p:txBody>
      </p:sp>
      <p:sp>
        <p:nvSpPr>
          <p:cNvPr id="5" name="Title 1">
            <a:extLst>
              <a:ext uri="{FF2B5EF4-FFF2-40B4-BE49-F238E27FC236}">
                <a16:creationId xmlns:a16="http://schemas.microsoft.com/office/drawing/2014/main" id="{7CB90B4D-7539-F2C6-CEC7-B910084AEBEA}"/>
              </a:ext>
            </a:extLst>
          </p:cNvPr>
          <p:cNvSpPr txBox="1">
            <a:spLocks/>
          </p:cNvSpPr>
          <p:nvPr/>
        </p:nvSpPr>
        <p:spPr>
          <a:xfrm>
            <a:off x="-3121" y="-2970"/>
            <a:ext cx="10084496" cy="1561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err="1">
                <a:latin typeface="Arial"/>
                <a:cs typeface="Arial"/>
              </a:rPr>
              <a:t>Outils</a:t>
            </a:r>
            <a:r>
              <a:rPr lang="en-US">
                <a:latin typeface="Arial"/>
                <a:cs typeface="Arial"/>
              </a:rPr>
              <a:t> et techniques </a:t>
            </a:r>
            <a:r>
              <a:rPr lang="en-US" err="1">
                <a:latin typeface="Arial"/>
                <a:cs typeface="Arial"/>
              </a:rPr>
              <a:t>d'analyse</a:t>
            </a:r>
            <a:r>
              <a:rPr lang="en-US">
                <a:latin typeface="Arial"/>
                <a:cs typeface="Arial"/>
              </a:rPr>
              <a:t> BA : </a:t>
            </a:r>
            <a:r>
              <a:rPr lang="en-US" err="1">
                <a:latin typeface="Arial"/>
                <a:cs typeface="Arial"/>
              </a:rPr>
              <a:t>Diagrammes</a:t>
            </a:r>
            <a:r>
              <a:rPr lang="en-US">
                <a:latin typeface="Arial"/>
                <a:cs typeface="Arial"/>
              </a:rPr>
              <a:t> de processus</a:t>
            </a:r>
            <a:endParaRPr lang="en-US"/>
          </a:p>
        </p:txBody>
      </p:sp>
      <p:sp>
        <p:nvSpPr>
          <p:cNvPr id="3" name="TextBox 2">
            <a:extLst>
              <a:ext uri="{FF2B5EF4-FFF2-40B4-BE49-F238E27FC236}">
                <a16:creationId xmlns:a16="http://schemas.microsoft.com/office/drawing/2014/main" id="{2F5F6CFE-4AE3-2AF1-26C2-83F273F898CE}"/>
              </a:ext>
            </a:extLst>
          </p:cNvPr>
          <p:cNvSpPr txBox="1"/>
          <p:nvPr/>
        </p:nvSpPr>
        <p:spPr>
          <a:xfrm>
            <a:off x="952579" y="1928107"/>
            <a:ext cx="536770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latin typeface="Arial"/>
                <a:cs typeface="Calibri"/>
              </a:rPr>
              <a:t>Exemple</a:t>
            </a:r>
            <a:r>
              <a:rPr lang="en-US" sz="2400">
                <a:latin typeface="Arial"/>
                <a:cs typeface="Calibri"/>
              </a:rPr>
              <a:t> de </a:t>
            </a:r>
            <a:r>
              <a:rPr lang="en-US" sz="2400" err="1">
                <a:latin typeface="Arial"/>
                <a:cs typeface="Calibri"/>
              </a:rPr>
              <a:t>modèle</a:t>
            </a:r>
            <a:r>
              <a:rPr lang="en-US" sz="2400">
                <a:latin typeface="Arial"/>
                <a:cs typeface="Calibri"/>
              </a:rPr>
              <a:t> de plan de conception et de </a:t>
            </a:r>
            <a:r>
              <a:rPr lang="en-US" sz="2400" err="1">
                <a:latin typeface="Arial"/>
                <a:cs typeface="Calibri"/>
              </a:rPr>
              <a:t>développement</a:t>
            </a:r>
            <a:r>
              <a:rPr lang="en-US" sz="2400">
                <a:latin typeface="Arial"/>
                <a:cs typeface="Calibri"/>
              </a:rPr>
              <a:t> </a:t>
            </a:r>
            <a:endParaRPr lang="en-US">
              <a:latin typeface="Arial"/>
              <a:cs typeface="Calibri"/>
            </a:endParaRPr>
          </a:p>
          <a:p>
            <a:endParaRPr lang="en-US" sz="2000">
              <a:cs typeface="Calibri"/>
            </a:endParaRPr>
          </a:p>
          <a:p>
            <a:endParaRPr lang="en-US" sz="2000">
              <a:cs typeface="Calibri"/>
            </a:endParaRPr>
          </a:p>
        </p:txBody>
      </p:sp>
      <p:pic>
        <p:nvPicPr>
          <p:cNvPr id="8" name="Content Placeholder 7" descr="A screenshot of a computer screen&#10;&#10;Description automatically generated">
            <a:extLst>
              <a:ext uri="{FF2B5EF4-FFF2-40B4-BE49-F238E27FC236}">
                <a16:creationId xmlns:a16="http://schemas.microsoft.com/office/drawing/2014/main" id="{68F1977C-62A9-0892-E621-43EE6A403DE4}"/>
              </a:ext>
            </a:extLst>
          </p:cNvPr>
          <p:cNvPicPr>
            <a:picLocks noGrp="1" noChangeAspect="1"/>
          </p:cNvPicPr>
          <p:nvPr>
            <p:ph idx="1"/>
          </p:nvPr>
        </p:nvPicPr>
        <p:blipFill>
          <a:blip r:embed="rId3"/>
          <a:stretch>
            <a:fillRect/>
          </a:stretch>
        </p:blipFill>
        <p:spPr>
          <a:xfrm>
            <a:off x="6743305" y="1720088"/>
            <a:ext cx="3372962" cy="4622626"/>
          </a:xfrm>
        </p:spPr>
      </p:pic>
    </p:spTree>
    <p:extLst>
      <p:ext uri="{BB962C8B-B14F-4D97-AF65-F5344CB8AC3E}">
        <p14:creationId xmlns:p14="http://schemas.microsoft.com/office/powerpoint/2010/main" val="40434486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102780"/>
            <a:ext cx="5262161" cy="3690846"/>
          </a:xfrm>
        </p:spPr>
        <p:txBody>
          <a:bodyPr vert="horz" lIns="91440" tIns="45720" rIns="91440" bIns="45720" rtlCol="0" anchor="t">
            <a:normAutofit/>
          </a:bodyPr>
          <a:lstStyle/>
          <a:p>
            <a:pPr marL="0" indent="0">
              <a:buNone/>
            </a:pPr>
            <a:r>
              <a:rPr lang="en-US">
                <a:latin typeface="Arial"/>
                <a:cs typeface="Calibri"/>
              </a:rPr>
              <a:t>Un </a:t>
            </a:r>
            <a:r>
              <a:rPr lang="en-US" b="1">
                <a:latin typeface="Arial"/>
                <a:cs typeface="Calibri"/>
              </a:rPr>
              <a:t>persona </a:t>
            </a:r>
            <a:r>
              <a:rPr lang="en-US" b="1" err="1">
                <a:latin typeface="Arial"/>
                <a:cs typeface="Calibri"/>
              </a:rPr>
              <a:t>utilisateur</a:t>
            </a:r>
            <a:r>
              <a:rPr lang="en-US" b="1">
                <a:latin typeface="Arial"/>
                <a:cs typeface="Calibri"/>
              </a:rPr>
              <a:t> </a:t>
            </a:r>
            <a:r>
              <a:rPr lang="en-US" err="1">
                <a:latin typeface="Arial"/>
                <a:cs typeface="Calibri"/>
              </a:rPr>
              <a:t>décrit</a:t>
            </a:r>
            <a:r>
              <a:rPr lang="en-US">
                <a:latin typeface="Arial"/>
                <a:cs typeface="Calibri"/>
              </a:rPr>
              <a:t> le </a:t>
            </a:r>
            <a:r>
              <a:rPr lang="en-US" err="1">
                <a:latin typeface="Arial"/>
                <a:cs typeface="Calibri"/>
              </a:rPr>
              <a:t>contexte</a:t>
            </a:r>
            <a:r>
              <a:rPr lang="en-US">
                <a:latin typeface="Arial"/>
                <a:cs typeface="Calibri"/>
              </a:rPr>
              <a:t> </a:t>
            </a:r>
            <a:r>
              <a:rPr lang="en-US" err="1">
                <a:latin typeface="Arial"/>
                <a:cs typeface="Calibri"/>
              </a:rPr>
              <a:t>général</a:t>
            </a:r>
            <a:r>
              <a:rPr lang="en-US">
                <a:latin typeface="Arial"/>
                <a:cs typeface="Calibri"/>
              </a:rPr>
              <a:t>, les données </a:t>
            </a:r>
            <a:r>
              <a:rPr lang="en-US" err="1">
                <a:latin typeface="Arial"/>
                <a:cs typeface="Calibri"/>
              </a:rPr>
              <a:t>démographiques</a:t>
            </a:r>
            <a:r>
              <a:rPr lang="en-US">
                <a:latin typeface="Arial"/>
                <a:cs typeface="Calibri"/>
              </a:rPr>
              <a:t>, </a:t>
            </a:r>
            <a:r>
              <a:rPr lang="en-US" err="1">
                <a:latin typeface="Arial"/>
                <a:cs typeface="Calibri"/>
              </a:rPr>
              <a:t>l'environnement</a:t>
            </a:r>
            <a:r>
              <a:rPr lang="en-US">
                <a:latin typeface="Arial"/>
                <a:cs typeface="Calibri"/>
              </a:rPr>
              <a:t> de travail, les motivations et les </a:t>
            </a:r>
            <a:r>
              <a:rPr lang="en-US" err="1">
                <a:latin typeface="Arial"/>
                <a:cs typeface="Calibri"/>
              </a:rPr>
              <a:t>principaux</a:t>
            </a:r>
            <a:r>
              <a:rPr lang="en-US">
                <a:latin typeface="Arial"/>
                <a:cs typeface="Calibri"/>
              </a:rPr>
              <a:t> </a:t>
            </a:r>
            <a:r>
              <a:rPr lang="en-US" err="1">
                <a:latin typeface="Arial"/>
                <a:cs typeface="Calibri"/>
              </a:rPr>
              <a:t>défis</a:t>
            </a:r>
            <a:r>
              <a:rPr lang="en-US">
                <a:latin typeface="Arial"/>
                <a:cs typeface="Calibri"/>
              </a:rPr>
              <a:t> des </a:t>
            </a:r>
            <a:r>
              <a:rPr lang="en-US" err="1">
                <a:latin typeface="Arial"/>
                <a:cs typeface="Calibri"/>
              </a:rPr>
              <a:t>différents</a:t>
            </a:r>
            <a:r>
              <a:rPr lang="en-US">
                <a:latin typeface="Arial"/>
                <a:cs typeface="Calibri"/>
              </a:rPr>
              <a:t> </a:t>
            </a:r>
            <a:r>
              <a:rPr lang="en-US" err="1">
                <a:latin typeface="Arial"/>
                <a:cs typeface="Calibri"/>
              </a:rPr>
              <a:t>acteurs</a:t>
            </a:r>
            <a:r>
              <a:rPr lang="en-US">
                <a:latin typeface="Arial"/>
                <a:cs typeface="Calibri"/>
              </a:rPr>
              <a:t> </a:t>
            </a:r>
            <a:r>
              <a:rPr lang="en-US" err="1">
                <a:latin typeface="Arial"/>
                <a:cs typeface="Calibri"/>
              </a:rPr>
              <a:t>nationaux</a:t>
            </a:r>
            <a:r>
              <a:rPr lang="en-US">
                <a:latin typeface="Arial"/>
                <a:cs typeface="Calibri"/>
              </a:rPr>
              <a:t> qui </a:t>
            </a:r>
            <a:r>
              <a:rPr lang="en-US" err="1">
                <a:latin typeface="Arial"/>
                <a:cs typeface="Calibri"/>
              </a:rPr>
              <a:t>interagissent</a:t>
            </a:r>
            <a:r>
              <a:rPr lang="en-US">
                <a:latin typeface="Arial"/>
                <a:cs typeface="Calibri"/>
              </a:rPr>
              <a:t> avec le </a:t>
            </a:r>
            <a:r>
              <a:rPr lang="en-US" err="1">
                <a:latin typeface="Arial"/>
                <a:cs typeface="Calibri"/>
              </a:rPr>
              <a:t>système</a:t>
            </a:r>
            <a:r>
              <a:rPr lang="en-US">
                <a:latin typeface="Arial"/>
                <a:cs typeface="Calibri"/>
              </a:rPr>
              <a:t> </a:t>
            </a:r>
            <a:r>
              <a:rPr lang="en-US" err="1">
                <a:latin typeface="Arial"/>
                <a:cs typeface="Calibri"/>
              </a:rPr>
              <a:t>d'information</a:t>
            </a:r>
            <a:r>
              <a:rPr lang="en-US">
                <a:latin typeface="Arial"/>
                <a:cs typeface="Calibri"/>
              </a:rPr>
              <a:t> sur la </a:t>
            </a:r>
            <a:r>
              <a:rPr lang="en-US" err="1">
                <a:latin typeface="Arial"/>
                <a:cs typeface="Calibri"/>
              </a:rPr>
              <a:t>santé</a:t>
            </a:r>
            <a:r>
              <a:rPr lang="en-US">
                <a:latin typeface="Arial"/>
                <a:cs typeface="Calibri"/>
              </a:rPr>
              <a:t>. </a:t>
            </a:r>
            <a:endParaRPr lang="en-US">
              <a:latin typeface="Arial"/>
            </a:endParaRPr>
          </a:p>
          <a:p>
            <a:pPr marL="0" indent="0">
              <a:buNone/>
            </a:pPr>
            <a:r>
              <a:rPr lang="en-US" err="1">
                <a:latin typeface="Arial"/>
                <a:cs typeface="Calibri"/>
              </a:rPr>
              <a:t>Utilisé</a:t>
            </a:r>
            <a:r>
              <a:rPr lang="en-US">
                <a:latin typeface="Arial"/>
                <a:cs typeface="Calibri"/>
              </a:rPr>
              <a:t> pour </a:t>
            </a:r>
            <a:r>
              <a:rPr lang="en-US" err="1">
                <a:latin typeface="Arial"/>
                <a:cs typeface="Calibri"/>
              </a:rPr>
              <a:t>s'engager</a:t>
            </a:r>
            <a:r>
              <a:rPr lang="en-US">
                <a:latin typeface="Arial"/>
                <a:cs typeface="Calibri"/>
              </a:rPr>
              <a:t> avec les parties </a:t>
            </a:r>
            <a:r>
              <a:rPr lang="en-US" err="1">
                <a:latin typeface="Arial"/>
                <a:cs typeface="Calibri"/>
              </a:rPr>
              <a:t>prenantes</a:t>
            </a:r>
            <a:r>
              <a:rPr lang="en-US">
                <a:latin typeface="Arial"/>
                <a:cs typeface="Calibri"/>
              </a:rPr>
              <a:t> </a:t>
            </a:r>
            <a:r>
              <a:rPr lang="en-US" err="1">
                <a:latin typeface="Arial"/>
                <a:cs typeface="Calibri"/>
              </a:rPr>
              <a:t>afin</a:t>
            </a:r>
            <a:r>
              <a:rPr lang="en-US">
                <a:latin typeface="Arial"/>
                <a:cs typeface="Calibri"/>
              </a:rPr>
              <a:t> de </a:t>
            </a:r>
            <a:r>
              <a:rPr lang="en-US" err="1">
                <a:latin typeface="Arial"/>
                <a:cs typeface="Calibri"/>
              </a:rPr>
              <a:t>mieux</a:t>
            </a:r>
            <a:r>
              <a:rPr lang="en-US">
                <a:latin typeface="Arial"/>
                <a:cs typeface="Calibri"/>
              </a:rPr>
              <a:t> </a:t>
            </a:r>
            <a:r>
              <a:rPr lang="en-US" err="1">
                <a:latin typeface="Arial"/>
                <a:cs typeface="Calibri"/>
              </a:rPr>
              <a:t>comprendre</a:t>
            </a:r>
            <a:r>
              <a:rPr lang="en-US">
                <a:latin typeface="Arial"/>
                <a:cs typeface="Calibri"/>
              </a:rPr>
              <a:t> </a:t>
            </a:r>
            <a:r>
              <a:rPr lang="en-US" err="1">
                <a:latin typeface="Arial"/>
                <a:cs typeface="Calibri"/>
              </a:rPr>
              <a:t>leur</a:t>
            </a:r>
            <a:r>
              <a:rPr lang="en-US">
                <a:latin typeface="Arial"/>
                <a:cs typeface="Calibri"/>
              </a:rPr>
              <a:t> </a:t>
            </a:r>
            <a:r>
              <a:rPr lang="en-US" err="1">
                <a:latin typeface="Arial"/>
                <a:cs typeface="Calibri"/>
              </a:rPr>
              <a:t>contexte</a:t>
            </a:r>
            <a:r>
              <a:rPr lang="en-US">
                <a:latin typeface="Arial"/>
                <a:cs typeface="Calibri"/>
              </a:rPr>
              <a:t> et </a:t>
            </a:r>
            <a:r>
              <a:rPr lang="en-US" err="1">
                <a:latin typeface="Arial"/>
                <a:cs typeface="Calibri"/>
              </a:rPr>
              <a:t>leurs</a:t>
            </a:r>
            <a:r>
              <a:rPr lang="en-US">
                <a:latin typeface="Arial"/>
                <a:cs typeface="Calibri"/>
              </a:rPr>
              <a:t> </a:t>
            </a:r>
            <a:r>
              <a:rPr lang="en-US" err="1">
                <a:latin typeface="Arial"/>
                <a:cs typeface="Calibri"/>
              </a:rPr>
              <a:t>besoins</a:t>
            </a:r>
            <a:r>
              <a:rPr lang="en-US">
                <a:latin typeface="Arial"/>
                <a:cs typeface="Calibri"/>
              </a:rPr>
              <a:t>.</a:t>
            </a:r>
            <a:endParaRPr lang="en-US">
              <a:latin typeface="Arial"/>
            </a:endParaRPr>
          </a:p>
          <a:p>
            <a:pPr marL="0" indent="0">
              <a:buNone/>
            </a:pPr>
            <a:r>
              <a:rPr lang="en-US" err="1">
                <a:latin typeface="Arial"/>
                <a:cs typeface="Calibri"/>
              </a:rPr>
              <a:t>Décrit</a:t>
            </a:r>
            <a:r>
              <a:rPr lang="en-US">
                <a:latin typeface="Arial"/>
                <a:cs typeface="Calibri"/>
              </a:rPr>
              <a:t> les </a:t>
            </a:r>
            <a:r>
              <a:rPr lang="en-US" err="1">
                <a:latin typeface="Arial"/>
                <a:cs typeface="Calibri"/>
              </a:rPr>
              <a:t>différents</a:t>
            </a:r>
            <a:r>
              <a:rPr lang="en-US">
                <a:latin typeface="Arial"/>
                <a:cs typeface="Calibri"/>
              </a:rPr>
              <a:t> types </a:t>
            </a:r>
            <a:r>
              <a:rPr lang="en-US" err="1">
                <a:latin typeface="Arial"/>
                <a:cs typeface="Calibri"/>
              </a:rPr>
              <a:t>d'utilisateurs</a:t>
            </a:r>
            <a:r>
              <a:rPr lang="en-US">
                <a:latin typeface="Arial"/>
                <a:cs typeface="Calibri"/>
              </a:rPr>
              <a:t> </a:t>
            </a:r>
            <a:r>
              <a:rPr lang="en-US" err="1">
                <a:latin typeface="Arial"/>
                <a:cs typeface="Calibri"/>
              </a:rPr>
              <a:t>finaux</a:t>
            </a:r>
            <a:r>
              <a:rPr lang="en-US">
                <a:latin typeface="Arial"/>
                <a:cs typeface="Calibri"/>
              </a:rPr>
              <a:t> </a:t>
            </a:r>
            <a:r>
              <a:rPr lang="en-US" err="1">
                <a:latin typeface="Arial"/>
                <a:cs typeface="Calibri"/>
              </a:rPr>
              <a:t>d'une</a:t>
            </a:r>
            <a:r>
              <a:rPr lang="en-US">
                <a:latin typeface="Arial"/>
                <a:cs typeface="Calibri"/>
              </a:rPr>
              <a:t> manière </a:t>
            </a:r>
            <a:r>
              <a:rPr lang="en-US" err="1">
                <a:latin typeface="Arial"/>
                <a:cs typeface="Calibri"/>
              </a:rPr>
              <a:t>compréhensible</a:t>
            </a:r>
            <a:r>
              <a:rPr lang="en-US">
                <a:latin typeface="Arial"/>
                <a:cs typeface="Calibri"/>
              </a:rPr>
              <a:t>, </a:t>
            </a:r>
            <a:r>
              <a:rPr lang="en-US" err="1">
                <a:latin typeface="Arial"/>
                <a:cs typeface="Calibri"/>
              </a:rPr>
              <a:t>ce</a:t>
            </a:r>
            <a:r>
              <a:rPr lang="en-US">
                <a:latin typeface="Arial"/>
                <a:cs typeface="Calibri"/>
              </a:rPr>
              <a:t> qui </a:t>
            </a:r>
            <a:r>
              <a:rPr lang="en-US" err="1">
                <a:latin typeface="Arial"/>
                <a:cs typeface="Calibri"/>
              </a:rPr>
              <a:t>permet</a:t>
            </a:r>
            <a:r>
              <a:rPr lang="en-US">
                <a:latin typeface="Arial"/>
                <a:cs typeface="Calibri"/>
              </a:rPr>
              <a:t> de </a:t>
            </a:r>
            <a:r>
              <a:rPr lang="en-US" err="1">
                <a:latin typeface="Arial"/>
                <a:cs typeface="Calibri"/>
              </a:rPr>
              <a:t>mieux</a:t>
            </a:r>
            <a:r>
              <a:rPr lang="en-US">
                <a:latin typeface="Arial"/>
                <a:cs typeface="Calibri"/>
              </a:rPr>
              <a:t> </a:t>
            </a:r>
            <a:r>
              <a:rPr lang="en-US" err="1">
                <a:latin typeface="Arial"/>
                <a:cs typeface="Calibri"/>
              </a:rPr>
              <a:t>comprendre</a:t>
            </a:r>
            <a:r>
              <a:rPr lang="en-US">
                <a:latin typeface="Arial"/>
                <a:cs typeface="Calibri"/>
              </a:rPr>
              <a:t> pour </a:t>
            </a:r>
            <a:r>
              <a:rPr lang="en-US" b="1">
                <a:latin typeface="Arial"/>
                <a:cs typeface="Calibri"/>
              </a:rPr>
              <a:t>qui </a:t>
            </a:r>
            <a:r>
              <a:rPr lang="en-US" err="1">
                <a:latin typeface="Arial"/>
                <a:cs typeface="Calibri"/>
              </a:rPr>
              <a:t>l'équipe</a:t>
            </a:r>
            <a:r>
              <a:rPr lang="en-US">
                <a:latin typeface="Arial"/>
                <a:cs typeface="Calibri"/>
              </a:rPr>
              <a:t> </a:t>
            </a:r>
            <a:r>
              <a:rPr lang="en-US" err="1">
                <a:latin typeface="Arial"/>
                <a:cs typeface="Calibri"/>
              </a:rPr>
              <a:t>conçoit</a:t>
            </a:r>
            <a:r>
              <a:rPr lang="en-US">
                <a:latin typeface="Arial"/>
                <a:cs typeface="Calibri"/>
              </a:rPr>
              <a:t> un </a:t>
            </a:r>
            <a:r>
              <a:rPr lang="en-US" err="1">
                <a:latin typeface="Arial"/>
                <a:cs typeface="Calibri"/>
              </a:rPr>
              <a:t>système</a:t>
            </a:r>
            <a:r>
              <a:rPr lang="en-US">
                <a:latin typeface="Arial"/>
                <a:cs typeface="Calibri"/>
              </a:rPr>
              <a:t>.</a:t>
            </a:r>
          </a:p>
        </p:txBody>
      </p:sp>
      <p:sp>
        <p:nvSpPr>
          <p:cNvPr id="5" name="Title 1">
            <a:extLst>
              <a:ext uri="{FF2B5EF4-FFF2-40B4-BE49-F238E27FC236}">
                <a16:creationId xmlns:a16="http://schemas.microsoft.com/office/drawing/2014/main" id="{7CB90B4D-7539-F2C6-CEC7-B910084AEBEA}"/>
              </a:ext>
            </a:extLst>
          </p:cNvPr>
          <p:cNvSpPr txBox="1">
            <a:spLocks/>
          </p:cNvSpPr>
          <p:nvPr/>
        </p:nvSpPr>
        <p:spPr>
          <a:xfrm>
            <a:off x="398289" y="261028"/>
            <a:ext cx="10084496" cy="1561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err="1">
                <a:latin typeface="Arial"/>
                <a:cs typeface="Arial"/>
              </a:rPr>
              <a:t>Outils</a:t>
            </a:r>
            <a:r>
              <a:rPr lang="en-US">
                <a:latin typeface="Arial"/>
                <a:cs typeface="Arial"/>
              </a:rPr>
              <a:t> et techniques de conseil </a:t>
            </a:r>
            <a:r>
              <a:rPr lang="en-US" err="1">
                <a:latin typeface="Arial"/>
                <a:cs typeface="Arial"/>
              </a:rPr>
              <a:t>en</a:t>
            </a:r>
            <a:r>
              <a:rPr lang="en-US">
                <a:latin typeface="Arial"/>
                <a:cs typeface="Arial"/>
              </a:rPr>
              <a:t> </a:t>
            </a:r>
            <a:r>
              <a:rPr lang="en-US" err="1">
                <a:latin typeface="Arial"/>
                <a:cs typeface="Arial"/>
              </a:rPr>
              <a:t>développement</a:t>
            </a:r>
            <a:r>
              <a:rPr lang="en-US">
                <a:latin typeface="Arial"/>
                <a:cs typeface="Arial"/>
              </a:rPr>
              <a:t> </a:t>
            </a:r>
            <a:r>
              <a:rPr lang="en-US" err="1">
                <a:latin typeface="Arial"/>
                <a:cs typeface="Arial"/>
              </a:rPr>
              <a:t>humain</a:t>
            </a:r>
            <a:r>
              <a:rPr lang="en-US">
                <a:latin typeface="Arial"/>
                <a:cs typeface="Arial"/>
              </a:rPr>
              <a:t> : </a:t>
            </a:r>
            <a:r>
              <a:rPr lang="en-US" err="1">
                <a:latin typeface="Arial"/>
                <a:cs typeface="Arial"/>
              </a:rPr>
              <a:t>Personnages</a:t>
            </a:r>
            <a:r>
              <a:rPr lang="en-US">
                <a:latin typeface="Arial"/>
                <a:cs typeface="Arial"/>
              </a:rPr>
              <a:t> </a:t>
            </a:r>
            <a:r>
              <a:rPr lang="en-US" err="1">
                <a:latin typeface="Arial"/>
                <a:cs typeface="Arial"/>
              </a:rPr>
              <a:t>d'utilisateurs</a:t>
            </a:r>
            <a:endParaRPr lang="en-US" err="1"/>
          </a:p>
        </p:txBody>
      </p:sp>
      <p:pic>
        <p:nvPicPr>
          <p:cNvPr id="6" name="Picture 5" descr="A person standing in front of a blue and white background&#10;&#10;Description automatically generated">
            <a:extLst>
              <a:ext uri="{FF2B5EF4-FFF2-40B4-BE49-F238E27FC236}">
                <a16:creationId xmlns:a16="http://schemas.microsoft.com/office/drawing/2014/main" id="{8555B9C6-79FA-3208-F3F2-29BB62F2E1CB}"/>
              </a:ext>
            </a:extLst>
          </p:cNvPr>
          <p:cNvPicPr>
            <a:picLocks noChangeAspect="1"/>
          </p:cNvPicPr>
          <p:nvPr/>
        </p:nvPicPr>
        <p:blipFill>
          <a:blip r:embed="rId3"/>
          <a:stretch>
            <a:fillRect/>
          </a:stretch>
        </p:blipFill>
        <p:spPr>
          <a:xfrm>
            <a:off x="6521824" y="2083019"/>
            <a:ext cx="5244353" cy="3263462"/>
          </a:xfrm>
          <a:prstGeom prst="rect">
            <a:avLst/>
          </a:prstGeom>
        </p:spPr>
      </p:pic>
    </p:spTree>
    <p:extLst>
      <p:ext uri="{BB962C8B-B14F-4D97-AF65-F5344CB8AC3E}">
        <p14:creationId xmlns:p14="http://schemas.microsoft.com/office/powerpoint/2010/main" val="28335556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716886"/>
            <a:ext cx="9404138" cy="4282447"/>
          </a:xfrm>
        </p:spPr>
        <p:txBody>
          <a:bodyPr vert="horz" lIns="91440" tIns="45720" rIns="91440" bIns="45720" rtlCol="0" anchor="t">
            <a:noAutofit/>
          </a:bodyPr>
          <a:lstStyle/>
          <a:p>
            <a:pPr marL="0" indent="0">
              <a:buNone/>
            </a:pPr>
            <a:r>
              <a:rPr lang="en-US" sz="2200">
                <a:latin typeface="Arial"/>
                <a:cs typeface="Calibri"/>
              </a:rPr>
              <a:t>Des exigences </a:t>
            </a:r>
            <a:r>
              <a:rPr lang="en-US" sz="2200" err="1">
                <a:latin typeface="Arial"/>
                <a:cs typeface="Calibri"/>
              </a:rPr>
              <a:t>complètes</a:t>
            </a:r>
            <a:r>
              <a:rPr lang="en-US" sz="2200">
                <a:latin typeface="Arial"/>
                <a:cs typeface="Calibri"/>
              </a:rPr>
              <a:t> </a:t>
            </a:r>
            <a:r>
              <a:rPr lang="en-US" sz="2200" err="1">
                <a:latin typeface="Arial"/>
                <a:cs typeface="Calibri"/>
              </a:rPr>
              <a:t>en</a:t>
            </a:r>
            <a:r>
              <a:rPr lang="en-US" sz="2200">
                <a:latin typeface="Arial"/>
                <a:cs typeface="Calibri"/>
              </a:rPr>
              <a:t> matière de </a:t>
            </a:r>
            <a:r>
              <a:rPr lang="en-US" sz="2200" err="1">
                <a:latin typeface="Arial"/>
                <a:cs typeface="Calibri"/>
              </a:rPr>
              <a:t>systèmes</a:t>
            </a:r>
            <a:r>
              <a:rPr lang="en-US" sz="2200">
                <a:latin typeface="Arial"/>
                <a:cs typeface="Calibri"/>
              </a:rPr>
              <a:t> </a:t>
            </a:r>
            <a:r>
              <a:rPr lang="en-US" sz="2200" err="1">
                <a:latin typeface="Arial"/>
                <a:cs typeface="Calibri"/>
              </a:rPr>
              <a:t>logiciels</a:t>
            </a:r>
            <a:r>
              <a:rPr lang="en-US" sz="2200">
                <a:latin typeface="Arial"/>
                <a:cs typeface="Calibri"/>
              </a:rPr>
              <a:t> </a:t>
            </a:r>
            <a:r>
              <a:rPr lang="en-US" sz="2200" err="1">
                <a:latin typeface="Arial"/>
                <a:cs typeface="Calibri"/>
              </a:rPr>
              <a:t>sont</a:t>
            </a:r>
            <a:r>
              <a:rPr lang="en-US" sz="2200">
                <a:latin typeface="Arial"/>
                <a:cs typeface="Calibri"/>
              </a:rPr>
              <a:t> </a:t>
            </a:r>
            <a:r>
              <a:rPr lang="en-US" sz="2200" b="1" err="1">
                <a:latin typeface="Arial"/>
                <a:cs typeface="Calibri"/>
              </a:rPr>
              <a:t>essentielles</a:t>
            </a:r>
            <a:r>
              <a:rPr lang="en-US" sz="2200" b="1">
                <a:latin typeface="Arial"/>
                <a:cs typeface="Calibri"/>
              </a:rPr>
              <a:t> à </a:t>
            </a:r>
            <a:r>
              <a:rPr lang="en-US" sz="2200">
                <a:latin typeface="Arial"/>
                <a:cs typeface="Calibri"/>
              </a:rPr>
              <a:t>la </a:t>
            </a:r>
            <a:r>
              <a:rPr lang="en-US" sz="2200" err="1">
                <a:latin typeface="Arial"/>
                <a:cs typeface="Calibri"/>
              </a:rPr>
              <a:t>réussite</a:t>
            </a:r>
            <a:r>
              <a:rPr lang="en-US" sz="2200">
                <a:latin typeface="Arial"/>
                <a:cs typeface="Calibri"/>
              </a:rPr>
              <a:t> de tout </a:t>
            </a:r>
            <a:r>
              <a:rPr lang="en-US" sz="2200" err="1">
                <a:latin typeface="Arial"/>
                <a:cs typeface="Calibri"/>
              </a:rPr>
              <a:t>projet</a:t>
            </a:r>
            <a:r>
              <a:rPr lang="en-US" sz="2200">
                <a:latin typeface="Arial"/>
                <a:cs typeface="Calibri"/>
              </a:rPr>
              <a:t> </a:t>
            </a:r>
            <a:r>
              <a:rPr lang="en-US" sz="2200" err="1">
                <a:latin typeface="Arial"/>
                <a:cs typeface="Calibri"/>
              </a:rPr>
              <a:t>logiciel</a:t>
            </a:r>
            <a:r>
              <a:rPr lang="en-US" sz="2200">
                <a:latin typeface="Arial"/>
                <a:cs typeface="Calibri"/>
              </a:rPr>
              <a:t>. Elles constituent la base qui guide </a:t>
            </a:r>
            <a:r>
              <a:rPr lang="en-US" sz="2200" err="1">
                <a:latin typeface="Arial"/>
                <a:cs typeface="Calibri"/>
              </a:rPr>
              <a:t>l'ensemble</a:t>
            </a:r>
            <a:r>
              <a:rPr lang="en-US" sz="2200">
                <a:latin typeface="Arial"/>
                <a:cs typeface="Calibri"/>
              </a:rPr>
              <a:t> du processus de </a:t>
            </a:r>
            <a:r>
              <a:rPr lang="en-US" sz="2200" err="1">
                <a:latin typeface="Arial"/>
                <a:cs typeface="Calibri"/>
              </a:rPr>
              <a:t>développement</a:t>
            </a:r>
            <a:r>
              <a:rPr lang="en-US" sz="2200">
                <a:latin typeface="Arial"/>
                <a:cs typeface="Calibri"/>
              </a:rPr>
              <a:t> et </a:t>
            </a:r>
            <a:r>
              <a:rPr lang="en-US" sz="2200" err="1">
                <a:latin typeface="Arial"/>
                <a:cs typeface="Calibri"/>
              </a:rPr>
              <a:t>garantit</a:t>
            </a:r>
            <a:r>
              <a:rPr lang="en-US" sz="2200">
                <a:latin typeface="Arial"/>
                <a:cs typeface="Calibri"/>
              </a:rPr>
              <a:t> que le </a:t>
            </a:r>
            <a:r>
              <a:rPr lang="en-US" sz="2200" err="1">
                <a:latin typeface="Arial"/>
                <a:cs typeface="Calibri"/>
              </a:rPr>
              <a:t>produit</a:t>
            </a:r>
            <a:r>
              <a:rPr lang="en-US" sz="2200">
                <a:latin typeface="Arial"/>
                <a:cs typeface="Calibri"/>
              </a:rPr>
              <a:t> final </a:t>
            </a:r>
            <a:r>
              <a:rPr lang="en-US" sz="2200" err="1">
                <a:latin typeface="Arial"/>
                <a:cs typeface="Calibri"/>
              </a:rPr>
              <a:t>répond</a:t>
            </a:r>
            <a:r>
              <a:rPr lang="en-US" sz="2200">
                <a:latin typeface="Arial"/>
                <a:cs typeface="Calibri"/>
              </a:rPr>
              <a:t> aux </a:t>
            </a:r>
            <a:r>
              <a:rPr lang="en-US" sz="2200" err="1">
                <a:latin typeface="Arial"/>
                <a:cs typeface="Calibri"/>
              </a:rPr>
              <a:t>besoins</a:t>
            </a:r>
            <a:r>
              <a:rPr lang="en-US" sz="2200">
                <a:latin typeface="Arial"/>
                <a:cs typeface="Calibri"/>
              </a:rPr>
              <a:t> et aux </a:t>
            </a:r>
            <a:r>
              <a:rPr lang="en-US" sz="2200" err="1">
                <a:latin typeface="Arial"/>
                <a:cs typeface="Calibri"/>
              </a:rPr>
              <a:t>attentes</a:t>
            </a:r>
            <a:r>
              <a:rPr lang="en-US" sz="2200">
                <a:latin typeface="Arial"/>
                <a:cs typeface="Calibri"/>
              </a:rPr>
              <a:t> </a:t>
            </a:r>
            <a:r>
              <a:rPr lang="en-US" sz="2200" err="1">
                <a:latin typeface="Arial"/>
                <a:cs typeface="Calibri"/>
              </a:rPr>
              <a:t>prévus</a:t>
            </a:r>
            <a:r>
              <a:rPr lang="en-US" sz="2200">
                <a:latin typeface="Arial"/>
                <a:cs typeface="Calibri"/>
              </a:rPr>
              <a:t>.  Exigences :</a:t>
            </a:r>
            <a:endParaRPr lang="en-US" sz="2200">
              <a:latin typeface="Arial"/>
            </a:endParaRPr>
          </a:p>
          <a:p>
            <a:pPr marL="342900" indent="-342900"/>
            <a:r>
              <a:rPr lang="en-US" sz="2200" err="1">
                <a:latin typeface="Arial"/>
                <a:cs typeface="Arial"/>
              </a:rPr>
              <a:t>Fournir</a:t>
            </a:r>
            <a:r>
              <a:rPr lang="en-US" sz="2200">
                <a:latin typeface="Arial"/>
                <a:cs typeface="Arial"/>
              </a:rPr>
              <a:t> </a:t>
            </a:r>
            <a:r>
              <a:rPr lang="en-US" sz="2200" err="1">
                <a:latin typeface="Arial"/>
                <a:cs typeface="Arial"/>
              </a:rPr>
              <a:t>une</a:t>
            </a:r>
            <a:r>
              <a:rPr lang="en-US" sz="2200">
                <a:latin typeface="Arial"/>
                <a:cs typeface="Arial"/>
              </a:rPr>
              <a:t> </a:t>
            </a:r>
            <a:r>
              <a:rPr lang="en-US" sz="2200" err="1">
                <a:latin typeface="Arial"/>
                <a:cs typeface="Arial"/>
              </a:rPr>
              <a:t>compréhension</a:t>
            </a:r>
            <a:r>
              <a:rPr lang="en-US" sz="2200">
                <a:latin typeface="Arial"/>
                <a:cs typeface="Arial"/>
              </a:rPr>
              <a:t> commune de </a:t>
            </a:r>
            <a:r>
              <a:rPr lang="en-US" sz="2200" err="1">
                <a:latin typeface="Arial"/>
                <a:cs typeface="Arial"/>
              </a:rPr>
              <a:t>ce</a:t>
            </a:r>
            <a:r>
              <a:rPr lang="en-US" sz="2200">
                <a:latin typeface="Arial"/>
                <a:cs typeface="Arial"/>
              </a:rPr>
              <a:t> que le </a:t>
            </a:r>
            <a:r>
              <a:rPr lang="en-US" sz="2200" err="1">
                <a:latin typeface="Arial"/>
                <a:cs typeface="Arial"/>
              </a:rPr>
              <a:t>système</a:t>
            </a:r>
            <a:r>
              <a:rPr lang="en-US" sz="2200">
                <a:latin typeface="Arial"/>
                <a:cs typeface="Arial"/>
              </a:rPr>
              <a:t> doit faire. </a:t>
            </a:r>
            <a:endParaRPr lang="en-US" sz="2200">
              <a:latin typeface="Arial"/>
            </a:endParaRPr>
          </a:p>
          <a:p>
            <a:pPr marL="342900" indent="-342900"/>
            <a:r>
              <a:rPr lang="en-US" sz="2200" err="1">
                <a:latin typeface="Arial"/>
                <a:cs typeface="Arial"/>
              </a:rPr>
              <a:t>Permet</a:t>
            </a:r>
            <a:r>
              <a:rPr lang="en-US" sz="2200">
                <a:latin typeface="Arial"/>
                <a:cs typeface="Arial"/>
              </a:rPr>
              <a:t> </a:t>
            </a:r>
            <a:r>
              <a:rPr lang="en-US" sz="2200" err="1">
                <a:latin typeface="Arial"/>
                <a:cs typeface="Arial"/>
              </a:rPr>
              <a:t>d'éviter</a:t>
            </a:r>
            <a:r>
              <a:rPr lang="en-US" sz="2200">
                <a:latin typeface="Arial"/>
                <a:cs typeface="Arial"/>
              </a:rPr>
              <a:t> les </a:t>
            </a:r>
            <a:r>
              <a:rPr lang="en-US" sz="2200" err="1">
                <a:latin typeface="Arial"/>
                <a:cs typeface="Arial"/>
              </a:rPr>
              <a:t>ambiguïtés</a:t>
            </a:r>
            <a:r>
              <a:rPr lang="en-US" sz="2200">
                <a:latin typeface="Arial"/>
                <a:cs typeface="Arial"/>
              </a:rPr>
              <a:t> et les </a:t>
            </a:r>
            <a:r>
              <a:rPr lang="en-US" sz="2200" err="1">
                <a:latin typeface="Arial"/>
                <a:cs typeface="Arial"/>
              </a:rPr>
              <a:t>erreurs</a:t>
            </a:r>
            <a:r>
              <a:rPr lang="en-US" sz="2200">
                <a:latin typeface="Arial"/>
                <a:cs typeface="Arial"/>
              </a:rPr>
              <a:t> </a:t>
            </a:r>
            <a:r>
              <a:rPr lang="en-US" sz="2200" err="1">
                <a:latin typeface="Arial"/>
                <a:cs typeface="Arial"/>
              </a:rPr>
              <a:t>d'interprétation</a:t>
            </a:r>
            <a:endParaRPr lang="en-US" sz="2200">
              <a:latin typeface="Arial"/>
            </a:endParaRPr>
          </a:p>
          <a:p>
            <a:pPr marL="342900" indent="-342900"/>
            <a:r>
              <a:rPr lang="en-US" sz="2200" err="1">
                <a:latin typeface="Arial"/>
                <a:cs typeface="Arial"/>
              </a:rPr>
              <a:t>Définir</a:t>
            </a:r>
            <a:r>
              <a:rPr lang="en-US" sz="2200">
                <a:latin typeface="Arial"/>
                <a:cs typeface="Arial"/>
              </a:rPr>
              <a:t> la </a:t>
            </a:r>
            <a:r>
              <a:rPr lang="en-US" sz="2200" err="1">
                <a:latin typeface="Arial"/>
                <a:cs typeface="Arial"/>
              </a:rPr>
              <a:t>portée</a:t>
            </a:r>
            <a:r>
              <a:rPr lang="en-US" sz="2200">
                <a:latin typeface="Arial"/>
                <a:cs typeface="Arial"/>
              </a:rPr>
              <a:t> des travaux de </a:t>
            </a:r>
            <a:r>
              <a:rPr lang="en-US" sz="2200" err="1">
                <a:latin typeface="Arial"/>
                <a:cs typeface="Arial"/>
              </a:rPr>
              <a:t>développement</a:t>
            </a:r>
            <a:r>
              <a:rPr lang="en-US" sz="2200">
                <a:latin typeface="Arial"/>
                <a:cs typeface="Arial"/>
              </a:rPr>
              <a:t> technique à des fins de planification</a:t>
            </a:r>
            <a:endParaRPr lang="en-US" sz="2200">
              <a:latin typeface="Arial"/>
            </a:endParaRPr>
          </a:p>
          <a:p>
            <a:pPr marL="342900" indent="-342900"/>
            <a:r>
              <a:rPr lang="en-US" sz="2200" err="1">
                <a:latin typeface="Arial"/>
                <a:cs typeface="Arial"/>
              </a:rPr>
              <a:t>Fournir</a:t>
            </a:r>
            <a:r>
              <a:rPr lang="en-US" sz="2200">
                <a:latin typeface="Arial"/>
                <a:cs typeface="Arial"/>
              </a:rPr>
              <a:t> des </a:t>
            </a:r>
            <a:r>
              <a:rPr lang="en-US" sz="2200" err="1">
                <a:latin typeface="Arial"/>
                <a:cs typeface="Arial"/>
              </a:rPr>
              <a:t>spécifications</a:t>
            </a:r>
            <a:r>
              <a:rPr lang="en-US" sz="2200">
                <a:latin typeface="Arial"/>
                <a:cs typeface="Arial"/>
              </a:rPr>
              <a:t> </a:t>
            </a:r>
            <a:r>
              <a:rPr lang="en-US" sz="2200" err="1">
                <a:latin typeface="Arial"/>
                <a:cs typeface="Arial"/>
              </a:rPr>
              <a:t>détaillées</a:t>
            </a:r>
            <a:r>
              <a:rPr lang="en-US" sz="2200">
                <a:latin typeface="Arial"/>
                <a:cs typeface="Arial"/>
              </a:rPr>
              <a:t> aux </a:t>
            </a:r>
            <a:r>
              <a:rPr lang="en-US" sz="2200" err="1">
                <a:latin typeface="Arial"/>
                <a:cs typeface="Arial"/>
              </a:rPr>
              <a:t>développeurs</a:t>
            </a:r>
            <a:endParaRPr lang="en-US" sz="2200">
              <a:latin typeface="Arial"/>
            </a:endParaRPr>
          </a:p>
          <a:p>
            <a:pPr marL="342900" indent="-342900"/>
            <a:r>
              <a:rPr lang="en-US" sz="2200" err="1">
                <a:latin typeface="Arial"/>
                <a:cs typeface="Arial"/>
              </a:rPr>
              <a:t>Fournir</a:t>
            </a:r>
            <a:r>
              <a:rPr lang="en-US" sz="2200">
                <a:latin typeface="Arial"/>
                <a:cs typeface="Arial"/>
              </a:rPr>
              <a:t> la base des </a:t>
            </a:r>
            <a:r>
              <a:rPr lang="en-US" sz="2200" err="1">
                <a:latin typeface="Arial"/>
                <a:cs typeface="Arial"/>
              </a:rPr>
              <a:t>critères</a:t>
            </a:r>
            <a:r>
              <a:rPr lang="en-US" sz="2200">
                <a:latin typeface="Arial"/>
                <a:cs typeface="Arial"/>
              </a:rPr>
              <a:t> d'essai, de la </a:t>
            </a:r>
            <a:r>
              <a:rPr lang="en-US" sz="2200" err="1">
                <a:latin typeface="Arial"/>
                <a:cs typeface="Arial"/>
              </a:rPr>
              <a:t>vérification</a:t>
            </a:r>
            <a:r>
              <a:rPr lang="en-US" sz="2200">
                <a:latin typeface="Arial"/>
                <a:cs typeface="Arial"/>
              </a:rPr>
              <a:t> et de la validation </a:t>
            </a:r>
            <a:endParaRPr lang="en-US" sz="2200">
              <a:latin typeface="Arial"/>
            </a:endParaRPr>
          </a:p>
          <a:p>
            <a:pPr marL="0" indent="0">
              <a:buNone/>
            </a:pPr>
            <a:endParaRPr lang="en-US"/>
          </a:p>
          <a:p>
            <a:pPr marL="0" indent="0">
              <a:buNone/>
            </a:pPr>
            <a:endParaRPr lang="en-US"/>
          </a:p>
          <a:p>
            <a:pPr marL="0" indent="0">
              <a:buNone/>
            </a:pPr>
            <a:endParaRPr lang="en-US"/>
          </a:p>
        </p:txBody>
      </p:sp>
      <p:sp>
        <p:nvSpPr>
          <p:cNvPr id="5" name="Title 1">
            <a:extLst>
              <a:ext uri="{FF2B5EF4-FFF2-40B4-BE49-F238E27FC236}">
                <a16:creationId xmlns:a16="http://schemas.microsoft.com/office/drawing/2014/main" id="{7CB90B4D-7539-F2C6-CEC7-B910084AEBEA}"/>
              </a:ext>
            </a:extLst>
          </p:cNvPr>
          <p:cNvSpPr txBox="1">
            <a:spLocks/>
          </p:cNvSpPr>
          <p:nvPr/>
        </p:nvSpPr>
        <p:spPr>
          <a:xfrm>
            <a:off x="-3121" y="54"/>
            <a:ext cx="10084496" cy="1561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err="1">
                <a:latin typeface="Arial"/>
                <a:cs typeface="Arial"/>
              </a:rPr>
              <a:t>L'importance</a:t>
            </a:r>
            <a:r>
              <a:rPr lang="en-US">
                <a:latin typeface="Arial"/>
                <a:cs typeface="Arial"/>
              </a:rPr>
              <a:t> de </a:t>
            </a:r>
            <a:r>
              <a:rPr lang="en-US" err="1">
                <a:latin typeface="Arial"/>
                <a:cs typeface="Arial"/>
              </a:rPr>
              <a:t>bonnes</a:t>
            </a:r>
            <a:r>
              <a:rPr lang="en-US">
                <a:latin typeface="Arial"/>
                <a:cs typeface="Arial"/>
              </a:rPr>
              <a:t> exigences</a:t>
            </a:r>
            <a:endParaRPr lang="en-US"/>
          </a:p>
        </p:txBody>
      </p:sp>
    </p:spTree>
    <p:extLst>
      <p:ext uri="{BB962C8B-B14F-4D97-AF65-F5344CB8AC3E}">
        <p14:creationId xmlns:p14="http://schemas.microsoft.com/office/powerpoint/2010/main" val="21669039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1" y="2057065"/>
            <a:ext cx="6737138" cy="3670126"/>
          </a:xfrm>
        </p:spPr>
        <p:txBody>
          <a:bodyPr vert="horz" lIns="91440" tIns="45720" rIns="91440" bIns="45720" rtlCol="0" anchor="t">
            <a:normAutofit/>
          </a:bodyPr>
          <a:lstStyle/>
          <a:p>
            <a:pPr marL="0" indent="0">
              <a:buNone/>
            </a:pPr>
            <a:r>
              <a:rPr lang="en-US" sz="3600">
                <a:latin typeface="Arial"/>
                <a:cs typeface="Arial"/>
              </a:rPr>
              <a:t>Sans exigences </a:t>
            </a:r>
            <a:r>
              <a:rPr lang="en-US" sz="3600" err="1">
                <a:latin typeface="Arial"/>
                <a:cs typeface="Arial"/>
              </a:rPr>
              <a:t>claires</a:t>
            </a:r>
            <a:r>
              <a:rPr lang="en-US" sz="3600">
                <a:latin typeface="Arial"/>
                <a:cs typeface="Arial"/>
              </a:rPr>
              <a:t> et bien </a:t>
            </a:r>
            <a:r>
              <a:rPr lang="en-US" sz="3600" err="1">
                <a:latin typeface="Arial"/>
                <a:cs typeface="Arial"/>
              </a:rPr>
              <a:t>documentées</a:t>
            </a:r>
            <a:r>
              <a:rPr lang="en-US" sz="3600">
                <a:latin typeface="Arial"/>
                <a:cs typeface="Arial"/>
              </a:rPr>
              <a:t>, les </a:t>
            </a:r>
            <a:r>
              <a:rPr lang="en-US" sz="3600" err="1">
                <a:latin typeface="Arial"/>
                <a:cs typeface="Arial"/>
              </a:rPr>
              <a:t>projets</a:t>
            </a:r>
            <a:r>
              <a:rPr lang="en-US" sz="3600">
                <a:latin typeface="Arial"/>
                <a:cs typeface="Arial"/>
              </a:rPr>
              <a:t> </a:t>
            </a:r>
            <a:r>
              <a:rPr lang="en-US" sz="3600" err="1">
                <a:latin typeface="Arial"/>
                <a:cs typeface="Arial"/>
              </a:rPr>
              <a:t>risquent</a:t>
            </a:r>
            <a:r>
              <a:rPr lang="en-US" sz="3600">
                <a:latin typeface="Arial"/>
                <a:cs typeface="Arial"/>
              </a:rPr>
              <a:t> </a:t>
            </a:r>
            <a:r>
              <a:rPr lang="en-US" sz="3600" err="1">
                <a:latin typeface="Arial"/>
                <a:cs typeface="Arial"/>
              </a:rPr>
              <a:t>davantage</a:t>
            </a:r>
            <a:r>
              <a:rPr lang="en-US" sz="3600">
                <a:latin typeface="Arial"/>
                <a:cs typeface="Arial"/>
              </a:rPr>
              <a:t> </a:t>
            </a:r>
            <a:r>
              <a:rPr lang="en-US" sz="3600" err="1">
                <a:latin typeface="Arial"/>
                <a:cs typeface="Arial"/>
              </a:rPr>
              <a:t>d'échouer</a:t>
            </a:r>
            <a:r>
              <a:rPr lang="en-US" sz="3600">
                <a:latin typeface="Arial"/>
                <a:cs typeface="Arial"/>
              </a:rPr>
              <a:t> </a:t>
            </a:r>
            <a:r>
              <a:rPr lang="en-US" sz="3600" err="1">
                <a:latin typeface="Arial"/>
                <a:cs typeface="Arial"/>
              </a:rPr>
              <a:t>en</a:t>
            </a:r>
            <a:r>
              <a:rPr lang="en-US" sz="3600">
                <a:latin typeface="Arial"/>
                <a:cs typeface="Arial"/>
              </a:rPr>
              <a:t> raison </a:t>
            </a:r>
            <a:r>
              <a:rPr lang="en-US" sz="3600" err="1">
                <a:latin typeface="Arial"/>
                <a:cs typeface="Arial"/>
              </a:rPr>
              <a:t>d'une</a:t>
            </a:r>
            <a:r>
              <a:rPr lang="en-US" sz="3600">
                <a:latin typeface="Arial"/>
                <a:cs typeface="Arial"/>
              </a:rPr>
              <a:t> </a:t>
            </a:r>
            <a:r>
              <a:rPr lang="en-US" sz="3600" err="1">
                <a:latin typeface="Arial"/>
                <a:cs typeface="Arial"/>
              </a:rPr>
              <a:t>mauvaise</a:t>
            </a:r>
            <a:r>
              <a:rPr lang="en-US" sz="3600">
                <a:latin typeface="Arial"/>
                <a:cs typeface="Arial"/>
              </a:rPr>
              <a:t> communication, </a:t>
            </a:r>
            <a:r>
              <a:rPr lang="en-US" sz="3600" err="1">
                <a:latin typeface="Arial"/>
                <a:cs typeface="Arial"/>
              </a:rPr>
              <a:t>d'une</a:t>
            </a:r>
            <a:r>
              <a:rPr lang="en-US" sz="3600">
                <a:latin typeface="Arial"/>
                <a:cs typeface="Arial"/>
              </a:rPr>
              <a:t> extension du champ </a:t>
            </a:r>
            <a:r>
              <a:rPr lang="en-US" sz="3600" err="1">
                <a:latin typeface="Arial"/>
                <a:cs typeface="Arial"/>
              </a:rPr>
              <a:t>d'application</a:t>
            </a:r>
            <a:r>
              <a:rPr lang="en-US" sz="3600">
                <a:latin typeface="Arial"/>
                <a:cs typeface="Arial"/>
              </a:rPr>
              <a:t> et de </a:t>
            </a:r>
            <a:r>
              <a:rPr lang="en-US" sz="3600" err="1">
                <a:latin typeface="Arial"/>
                <a:cs typeface="Arial"/>
              </a:rPr>
              <a:t>besoins</a:t>
            </a:r>
            <a:r>
              <a:rPr lang="en-US" sz="3600">
                <a:latin typeface="Arial"/>
                <a:cs typeface="Arial"/>
              </a:rPr>
              <a:t> non </a:t>
            </a:r>
            <a:r>
              <a:rPr lang="en-US" sz="3600" err="1">
                <a:latin typeface="Arial"/>
                <a:cs typeface="Arial"/>
              </a:rPr>
              <a:t>satisfaits</a:t>
            </a:r>
            <a:r>
              <a:rPr lang="en-US" sz="3600">
                <a:latin typeface="Arial"/>
                <a:cs typeface="Arial"/>
              </a:rPr>
              <a:t> de la part des </a:t>
            </a:r>
            <a:r>
              <a:rPr lang="en-US" sz="3600" err="1">
                <a:latin typeface="Arial"/>
                <a:cs typeface="Arial"/>
              </a:rPr>
              <a:t>utilisateurs</a:t>
            </a:r>
            <a:r>
              <a:rPr lang="en-US" sz="3600">
                <a:latin typeface="Arial"/>
                <a:cs typeface="Arial"/>
              </a:rPr>
              <a:t> !</a:t>
            </a:r>
            <a:endParaRPr lang="en-US" sz="3600">
              <a:latin typeface="Arial"/>
            </a:endParaRPr>
          </a:p>
          <a:p>
            <a:pPr marL="0" indent="0">
              <a:buNone/>
            </a:pPr>
            <a:endParaRPr lang="en-US"/>
          </a:p>
          <a:p>
            <a:pPr marL="0" indent="0">
              <a:buNone/>
            </a:pPr>
            <a:endParaRPr lang="en-US"/>
          </a:p>
          <a:p>
            <a:pPr marL="0" indent="0">
              <a:buNone/>
            </a:pPr>
            <a:endParaRPr lang="en-US"/>
          </a:p>
          <a:p>
            <a:pPr marL="0" indent="0">
              <a:buNone/>
            </a:pPr>
            <a:endParaRPr lang="en-US"/>
          </a:p>
        </p:txBody>
      </p:sp>
      <p:sp>
        <p:nvSpPr>
          <p:cNvPr id="5" name="Title 1">
            <a:extLst>
              <a:ext uri="{FF2B5EF4-FFF2-40B4-BE49-F238E27FC236}">
                <a16:creationId xmlns:a16="http://schemas.microsoft.com/office/drawing/2014/main" id="{7CB90B4D-7539-F2C6-CEC7-B910084AEBEA}"/>
              </a:ext>
            </a:extLst>
          </p:cNvPr>
          <p:cNvSpPr txBox="1">
            <a:spLocks/>
          </p:cNvSpPr>
          <p:nvPr/>
        </p:nvSpPr>
        <p:spPr>
          <a:xfrm>
            <a:off x="-3121" y="54"/>
            <a:ext cx="10084496" cy="1561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a:latin typeface="Arial"/>
                <a:cs typeface="Arial"/>
              </a:rPr>
              <a:t>Le </a:t>
            </a:r>
            <a:r>
              <a:rPr lang="en-US" err="1">
                <a:latin typeface="Arial"/>
                <a:cs typeface="Arial"/>
              </a:rPr>
              <a:t>risque</a:t>
            </a:r>
            <a:r>
              <a:rPr lang="en-US">
                <a:latin typeface="Arial"/>
                <a:cs typeface="Arial"/>
              </a:rPr>
              <a:t> de </a:t>
            </a:r>
            <a:r>
              <a:rPr lang="en-US" err="1">
                <a:latin typeface="Arial"/>
                <a:cs typeface="Arial"/>
              </a:rPr>
              <a:t>mauvaises</a:t>
            </a:r>
            <a:r>
              <a:rPr lang="en-US">
                <a:latin typeface="Arial"/>
                <a:cs typeface="Arial"/>
              </a:rPr>
              <a:t> exigences</a:t>
            </a:r>
            <a:endParaRPr lang="en-US"/>
          </a:p>
        </p:txBody>
      </p:sp>
      <p:sp>
        <p:nvSpPr>
          <p:cNvPr id="6" name="Isosceles Triangle 5">
            <a:extLst>
              <a:ext uri="{FF2B5EF4-FFF2-40B4-BE49-F238E27FC236}">
                <a16:creationId xmlns:a16="http://schemas.microsoft.com/office/drawing/2014/main" id="{124EA66C-E172-0B7C-841A-18FE81DF39CC}"/>
              </a:ext>
            </a:extLst>
          </p:cNvPr>
          <p:cNvSpPr/>
          <p:nvPr/>
        </p:nvSpPr>
        <p:spPr>
          <a:xfrm>
            <a:off x="8646059" y="2426980"/>
            <a:ext cx="2272394" cy="225878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13A7DBD-4B08-3D1D-D0BF-BD6C0F122E00}"/>
              </a:ext>
            </a:extLst>
          </p:cNvPr>
          <p:cNvSpPr txBox="1"/>
          <p:nvPr/>
        </p:nvSpPr>
        <p:spPr>
          <a:xfrm>
            <a:off x="9404734" y="3107697"/>
            <a:ext cx="7846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cs typeface="Calibri"/>
              </a:rPr>
              <a:t>!</a:t>
            </a:r>
            <a:endParaRPr lang="en-US" sz="9600" b="1"/>
          </a:p>
        </p:txBody>
      </p:sp>
    </p:spTree>
    <p:extLst>
      <p:ext uri="{BB962C8B-B14F-4D97-AF65-F5344CB8AC3E}">
        <p14:creationId xmlns:p14="http://schemas.microsoft.com/office/powerpoint/2010/main" val="6771467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  </a:t>
            </a:r>
            <a:endParaRPr lang="en-US"/>
          </a:p>
        </p:txBody>
      </p:sp>
      <p:sp>
        <p:nvSpPr>
          <p:cNvPr id="5" name="Title 1">
            <a:extLst>
              <a:ext uri="{FF2B5EF4-FFF2-40B4-BE49-F238E27FC236}">
                <a16:creationId xmlns:a16="http://schemas.microsoft.com/office/drawing/2014/main" id="{7CB90B4D-7539-F2C6-CEC7-B910084AEBEA}"/>
              </a:ext>
            </a:extLst>
          </p:cNvPr>
          <p:cNvSpPr txBox="1">
            <a:spLocks/>
          </p:cNvSpPr>
          <p:nvPr/>
        </p:nvSpPr>
        <p:spPr>
          <a:xfrm>
            <a:off x="-2024" y="127"/>
            <a:ext cx="10084496" cy="1561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err="1">
                <a:latin typeface="Arial"/>
                <a:cs typeface="Arial"/>
              </a:rPr>
              <a:t>Modèle</a:t>
            </a:r>
            <a:r>
              <a:rPr lang="en-US">
                <a:latin typeface="Arial"/>
                <a:cs typeface="Arial"/>
              </a:rPr>
              <a:t> </a:t>
            </a:r>
            <a:r>
              <a:rPr lang="en-US" err="1">
                <a:latin typeface="Arial"/>
                <a:cs typeface="Arial"/>
              </a:rPr>
              <a:t>d'exigences</a:t>
            </a:r>
            <a:endParaRPr lang="en-US" err="1"/>
          </a:p>
        </p:txBody>
      </p:sp>
      <p:pic>
        <p:nvPicPr>
          <p:cNvPr id="7" name="Content Placeholder 6" descr="A screenshot of a spreadsheet&#10;&#10;Description automatically generated">
            <a:extLst>
              <a:ext uri="{FF2B5EF4-FFF2-40B4-BE49-F238E27FC236}">
                <a16:creationId xmlns:a16="http://schemas.microsoft.com/office/drawing/2014/main" id="{524BC088-0C3D-B232-1216-D20969FAA771}"/>
              </a:ext>
            </a:extLst>
          </p:cNvPr>
          <p:cNvPicPr>
            <a:picLocks noGrp="1" noChangeAspect="1"/>
          </p:cNvPicPr>
          <p:nvPr>
            <p:ph idx="1"/>
          </p:nvPr>
        </p:nvPicPr>
        <p:blipFill>
          <a:blip r:embed="rId4"/>
          <a:stretch>
            <a:fillRect/>
          </a:stretch>
        </p:blipFill>
        <p:spPr>
          <a:xfrm>
            <a:off x="839212" y="1720088"/>
            <a:ext cx="8099031" cy="4432125"/>
          </a:xfrm>
        </p:spPr>
      </p:pic>
      <p:sp>
        <p:nvSpPr>
          <p:cNvPr id="9" name="TextBox 8">
            <a:extLst>
              <a:ext uri="{FF2B5EF4-FFF2-40B4-BE49-F238E27FC236}">
                <a16:creationId xmlns:a16="http://schemas.microsoft.com/office/drawing/2014/main" id="{72768A84-3891-3C73-7C88-1484A82D33ED}"/>
              </a:ext>
            </a:extLst>
          </p:cNvPr>
          <p:cNvSpPr txBox="1"/>
          <p:nvPr/>
        </p:nvSpPr>
        <p:spPr>
          <a:xfrm>
            <a:off x="8941780" y="1716960"/>
            <a:ext cx="2789731"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highlight>
                  <a:srgbClr val="FFFF00"/>
                </a:highlight>
                <a:cs typeface="Calibri"/>
                <a:hlinkClick r:id="rId5"/>
              </a:rPr>
              <a:t>Lien vers le </a:t>
            </a:r>
            <a:r>
              <a:rPr lang="en-US" sz="2000" dirty="0">
                <a:highlight>
                  <a:srgbClr val="FFFF00"/>
                </a:highlight>
                <a:cs typeface="Calibri"/>
              </a:rPr>
              <a:t> </a:t>
            </a:r>
            <a:r>
              <a:rPr lang="en-US" sz="2000" err="1">
                <a:highlight>
                  <a:srgbClr val="FFFF00"/>
                </a:highlight>
                <a:cs typeface="Calibri"/>
              </a:rPr>
              <a:t>modèle</a:t>
            </a:r>
            <a:r>
              <a:rPr lang="en-US" sz="2000">
                <a:highlight>
                  <a:srgbClr val="FFFF00"/>
                </a:highlight>
                <a:cs typeface="Calibri"/>
              </a:rPr>
              <a:t> </a:t>
            </a:r>
          </a:p>
          <a:p>
            <a:r>
              <a:rPr lang="en-US" sz="2000" dirty="0">
                <a:highlight>
                  <a:srgbClr val="FFFF00"/>
                </a:highlight>
              </a:rPr>
              <a:t>HIS PM </a:t>
            </a:r>
            <a:r>
              <a:rPr lang="en-US" sz="2000" dirty="0" err="1">
                <a:highlight>
                  <a:srgbClr val="FFFF00"/>
                </a:highlight>
              </a:rPr>
              <a:t>Toolkit_Tool</a:t>
            </a:r>
            <a:r>
              <a:rPr lang="en-US" sz="2000" dirty="0">
                <a:highlight>
                  <a:srgbClr val="FFFF00"/>
                </a:highlight>
              </a:rPr>
              <a:t> Pack</a:t>
            </a:r>
            <a:endParaRPr lang="en-US" sz="2000" dirty="0">
              <a:highlight>
                <a:srgbClr val="FFFF00"/>
              </a:highlight>
              <a:cs typeface="Calibri"/>
            </a:endParaRPr>
          </a:p>
          <a:p>
            <a:endParaRPr lang="en-US" sz="2000">
              <a:highlight>
                <a:srgbClr val="FFFF00"/>
              </a:highlight>
              <a:cs typeface="Calibri"/>
            </a:endParaRPr>
          </a:p>
          <a:p>
            <a:r>
              <a:rPr lang="en-US" sz="2000" dirty="0">
                <a:cs typeface="Calibri"/>
              </a:rPr>
              <a:t>Il </a:t>
            </a:r>
            <a:r>
              <a:rPr lang="en-US" sz="2000" dirty="0" err="1">
                <a:cs typeface="Calibri"/>
              </a:rPr>
              <a:t>s'agit</a:t>
            </a:r>
            <a:r>
              <a:rPr lang="en-US" sz="2000" dirty="0">
                <a:cs typeface="Calibri"/>
              </a:rPr>
              <a:t> d'un moyen simple et utile de documenter les exigences et </a:t>
            </a:r>
            <a:r>
              <a:rPr lang="en-US" sz="2000" dirty="0" err="1">
                <a:cs typeface="Calibri"/>
              </a:rPr>
              <a:t>d'en</a:t>
            </a:r>
            <a:r>
              <a:rPr lang="en-US" sz="2000" dirty="0">
                <a:cs typeface="Calibri"/>
              </a:rPr>
              <a:t> assurer le </a:t>
            </a:r>
            <a:r>
              <a:rPr lang="en-US" sz="2000" dirty="0" err="1">
                <a:cs typeface="Calibri"/>
              </a:rPr>
              <a:t>suivi</a:t>
            </a:r>
            <a:r>
              <a:rPr lang="en-US" sz="2000" dirty="0">
                <a:cs typeface="Calibri"/>
              </a:rPr>
              <a:t>.</a:t>
            </a:r>
            <a:endParaRPr lang="en-US" sz="2000" dirty="0">
              <a:ea typeface="Calibri"/>
              <a:cs typeface="Calibri"/>
            </a:endParaRPr>
          </a:p>
          <a:p>
            <a:endParaRPr lang="en-US" sz="2400">
              <a:highlight>
                <a:srgbClr val="FFFF00"/>
              </a:highlight>
              <a:cs typeface="Calibri"/>
            </a:endParaRPr>
          </a:p>
        </p:txBody>
      </p:sp>
    </p:spTree>
    <p:extLst>
      <p:ext uri="{BB962C8B-B14F-4D97-AF65-F5344CB8AC3E}">
        <p14:creationId xmlns:p14="http://schemas.microsoft.com/office/powerpoint/2010/main" val="1924583370"/>
      </p:ext>
    </p:extLst>
  </p:cSld>
  <p:clrMapOvr>
    <a:masterClrMapping/>
  </p:clrMapOvr>
  <p:extLst>
    <p:ext uri="{6950BFC3-D8DA-4A85-94F7-54DA5524770B}">
      <p188:commentRel xmlns:p188="http://schemas.microsoft.com/office/powerpoint/2018/8/main" r:id="rId3"/>
    </p:ext>
  </p:extLs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927336"/>
            <a:ext cx="4789242" cy="4153179"/>
          </a:xfrm>
        </p:spPr>
        <p:txBody>
          <a:bodyPr vert="horz" lIns="91440" tIns="45720" rIns="91440" bIns="45720" rtlCol="0" anchor="t">
            <a:noAutofit/>
          </a:bodyPr>
          <a:lstStyle/>
          <a:p>
            <a:pPr marL="0" indent="0">
              <a:buNone/>
            </a:pPr>
            <a:r>
              <a:rPr lang="en-US" b="1">
                <a:latin typeface="Arial"/>
                <a:cs typeface="Arial"/>
              </a:rPr>
              <a:t>Les exigences des </a:t>
            </a:r>
            <a:r>
              <a:rPr lang="en-US" b="1" err="1">
                <a:latin typeface="Arial"/>
                <a:cs typeface="Arial"/>
              </a:rPr>
              <a:t>utilisateurs</a:t>
            </a:r>
            <a:r>
              <a:rPr lang="en-US" b="1">
                <a:latin typeface="Arial"/>
                <a:cs typeface="Arial"/>
              </a:rPr>
              <a:t> </a:t>
            </a:r>
            <a:r>
              <a:rPr lang="en-US" err="1">
                <a:latin typeface="Arial"/>
                <a:cs typeface="Arial"/>
              </a:rPr>
              <a:t>décrivent</a:t>
            </a:r>
            <a:r>
              <a:rPr lang="en-US">
                <a:latin typeface="Arial"/>
                <a:cs typeface="Arial"/>
              </a:rPr>
              <a:t> </a:t>
            </a:r>
            <a:r>
              <a:rPr lang="en-US" err="1">
                <a:latin typeface="Arial"/>
                <a:cs typeface="Arial"/>
              </a:rPr>
              <a:t>ce</a:t>
            </a:r>
            <a:r>
              <a:rPr lang="en-US">
                <a:latin typeface="Arial"/>
                <a:cs typeface="Arial"/>
              </a:rPr>
              <a:t> </a:t>
            </a:r>
            <a:r>
              <a:rPr lang="en-US" err="1">
                <a:latin typeface="Arial"/>
                <a:cs typeface="Arial"/>
              </a:rPr>
              <a:t>dont</a:t>
            </a:r>
            <a:r>
              <a:rPr lang="en-US">
                <a:latin typeface="Arial"/>
                <a:cs typeface="Arial"/>
              </a:rPr>
              <a:t> les </a:t>
            </a:r>
            <a:r>
              <a:rPr lang="en-US" err="1">
                <a:latin typeface="Arial"/>
                <a:cs typeface="Arial"/>
              </a:rPr>
              <a:t>utilisateurs</a:t>
            </a:r>
            <a:r>
              <a:rPr lang="en-US">
                <a:latin typeface="Arial"/>
                <a:cs typeface="Arial"/>
              </a:rPr>
              <a:t> </a:t>
            </a:r>
            <a:r>
              <a:rPr lang="en-US" err="1">
                <a:latin typeface="Arial"/>
                <a:cs typeface="Arial"/>
              </a:rPr>
              <a:t>finaux</a:t>
            </a:r>
            <a:r>
              <a:rPr lang="en-US">
                <a:latin typeface="Arial"/>
                <a:cs typeface="Arial"/>
              </a:rPr>
              <a:t> </a:t>
            </a:r>
            <a:r>
              <a:rPr lang="en-US" err="1">
                <a:latin typeface="Arial"/>
                <a:cs typeface="Arial"/>
              </a:rPr>
              <a:t>ont</a:t>
            </a:r>
            <a:r>
              <a:rPr lang="en-US">
                <a:latin typeface="Arial"/>
                <a:cs typeface="Arial"/>
              </a:rPr>
              <a:t> </a:t>
            </a:r>
            <a:r>
              <a:rPr lang="en-US" err="1">
                <a:latin typeface="Arial"/>
                <a:cs typeface="Arial"/>
              </a:rPr>
              <a:t>besoin</a:t>
            </a:r>
            <a:r>
              <a:rPr lang="en-US">
                <a:latin typeface="Arial"/>
                <a:cs typeface="Arial"/>
              </a:rPr>
              <a:t> et </a:t>
            </a:r>
            <a:r>
              <a:rPr lang="en-US" err="1">
                <a:latin typeface="Arial"/>
                <a:cs typeface="Arial"/>
              </a:rPr>
              <a:t>ce</a:t>
            </a:r>
            <a:r>
              <a:rPr lang="en-US">
                <a:latin typeface="Arial"/>
                <a:cs typeface="Arial"/>
              </a:rPr>
              <a:t> </a:t>
            </a:r>
            <a:r>
              <a:rPr lang="en-US" err="1">
                <a:latin typeface="Arial"/>
                <a:cs typeface="Arial"/>
              </a:rPr>
              <a:t>qu'ils</a:t>
            </a:r>
            <a:r>
              <a:rPr lang="en-US">
                <a:latin typeface="Arial"/>
                <a:cs typeface="Arial"/>
              </a:rPr>
              <a:t> </a:t>
            </a:r>
            <a:r>
              <a:rPr lang="en-US" err="1">
                <a:latin typeface="Arial"/>
                <a:cs typeface="Arial"/>
              </a:rPr>
              <a:t>attendent</a:t>
            </a:r>
            <a:r>
              <a:rPr lang="en-US">
                <a:latin typeface="Arial"/>
                <a:cs typeface="Arial"/>
              </a:rPr>
              <a:t> du </a:t>
            </a:r>
            <a:r>
              <a:rPr lang="en-US" err="1">
                <a:latin typeface="Arial"/>
                <a:cs typeface="Arial"/>
              </a:rPr>
              <a:t>système</a:t>
            </a:r>
            <a:r>
              <a:rPr lang="en-US">
                <a:latin typeface="Arial"/>
                <a:cs typeface="Arial"/>
              </a:rPr>
              <a:t>. Elles se </a:t>
            </a:r>
            <a:r>
              <a:rPr lang="en-US" err="1">
                <a:latin typeface="Arial"/>
                <a:cs typeface="Arial"/>
              </a:rPr>
              <a:t>concentrent</a:t>
            </a:r>
            <a:r>
              <a:rPr lang="en-US">
                <a:latin typeface="Arial"/>
                <a:cs typeface="Arial"/>
              </a:rPr>
              <a:t> sur les </a:t>
            </a:r>
            <a:r>
              <a:rPr lang="en-US" err="1">
                <a:latin typeface="Arial"/>
                <a:cs typeface="Arial"/>
              </a:rPr>
              <a:t>objectifs</a:t>
            </a:r>
            <a:r>
              <a:rPr lang="en-US">
                <a:latin typeface="Arial"/>
                <a:cs typeface="Arial"/>
              </a:rPr>
              <a:t>, les </a:t>
            </a:r>
            <a:r>
              <a:rPr lang="en-US" err="1">
                <a:latin typeface="Arial"/>
                <a:cs typeface="Arial"/>
              </a:rPr>
              <a:t>tâches</a:t>
            </a:r>
            <a:r>
              <a:rPr lang="en-US">
                <a:latin typeface="Arial"/>
                <a:cs typeface="Arial"/>
              </a:rPr>
              <a:t> et les interactions que les </a:t>
            </a:r>
            <a:r>
              <a:rPr lang="en-US" err="1">
                <a:latin typeface="Arial"/>
                <a:cs typeface="Arial"/>
              </a:rPr>
              <a:t>utilisateurs</a:t>
            </a:r>
            <a:r>
              <a:rPr lang="en-US">
                <a:latin typeface="Arial"/>
                <a:cs typeface="Arial"/>
              </a:rPr>
              <a:t> </a:t>
            </a:r>
            <a:r>
              <a:rPr lang="en-US" err="1">
                <a:latin typeface="Arial"/>
                <a:cs typeface="Arial"/>
              </a:rPr>
              <a:t>auront</a:t>
            </a:r>
            <a:r>
              <a:rPr lang="en-US">
                <a:latin typeface="Arial"/>
                <a:cs typeface="Arial"/>
              </a:rPr>
              <a:t> avec le </a:t>
            </a:r>
            <a:r>
              <a:rPr lang="en-US" err="1">
                <a:latin typeface="Arial"/>
                <a:cs typeface="Arial"/>
              </a:rPr>
              <a:t>système</a:t>
            </a:r>
            <a:r>
              <a:rPr lang="en-US">
                <a:latin typeface="Arial"/>
                <a:cs typeface="Arial"/>
              </a:rPr>
              <a:t>.</a:t>
            </a:r>
          </a:p>
          <a:p>
            <a:pPr marL="0" indent="0">
              <a:buNone/>
            </a:pPr>
            <a:r>
              <a:rPr lang="en-US" b="1">
                <a:latin typeface="Arial"/>
                <a:cs typeface="Arial"/>
              </a:rPr>
              <a:t>Public </a:t>
            </a:r>
            <a:r>
              <a:rPr lang="en-US" b="1" err="1">
                <a:latin typeface="Arial"/>
                <a:cs typeface="Arial"/>
              </a:rPr>
              <a:t>concerné</a:t>
            </a:r>
            <a:r>
              <a:rPr lang="en-US" b="1">
                <a:latin typeface="Arial"/>
                <a:cs typeface="Arial"/>
              </a:rPr>
              <a:t> </a:t>
            </a:r>
            <a:r>
              <a:rPr lang="en-US">
                <a:latin typeface="Arial"/>
                <a:cs typeface="Arial"/>
              </a:rPr>
              <a:t>: </a:t>
            </a:r>
            <a:r>
              <a:rPr lang="en-US" err="1">
                <a:latin typeface="Arial"/>
                <a:cs typeface="Arial"/>
              </a:rPr>
              <a:t>utilisateurs</a:t>
            </a:r>
            <a:r>
              <a:rPr lang="en-US">
                <a:latin typeface="Arial"/>
                <a:cs typeface="Arial"/>
              </a:rPr>
              <a:t> </a:t>
            </a:r>
            <a:r>
              <a:rPr lang="en-US" err="1">
                <a:latin typeface="Arial"/>
                <a:cs typeface="Arial"/>
              </a:rPr>
              <a:t>finaux</a:t>
            </a:r>
            <a:r>
              <a:rPr lang="en-US">
                <a:latin typeface="Arial"/>
                <a:cs typeface="Arial"/>
              </a:rPr>
              <a:t>, parties </a:t>
            </a:r>
            <a:r>
              <a:rPr lang="en-US" err="1">
                <a:latin typeface="Arial"/>
                <a:cs typeface="Arial"/>
              </a:rPr>
              <a:t>prenantes</a:t>
            </a:r>
            <a:r>
              <a:rPr lang="en-US">
                <a:latin typeface="Arial"/>
                <a:cs typeface="Arial"/>
              </a:rPr>
              <a:t> et </a:t>
            </a:r>
            <a:r>
              <a:rPr lang="en-US" err="1">
                <a:latin typeface="Arial"/>
                <a:cs typeface="Arial"/>
              </a:rPr>
              <a:t>membres</a:t>
            </a:r>
            <a:r>
              <a:rPr lang="en-US">
                <a:latin typeface="Arial"/>
                <a:cs typeface="Arial"/>
              </a:rPr>
              <a:t> </a:t>
            </a:r>
            <a:r>
              <a:rPr lang="en-US" err="1">
                <a:latin typeface="Arial"/>
                <a:cs typeface="Arial"/>
              </a:rPr>
              <a:t>d'équipes</a:t>
            </a:r>
            <a:r>
              <a:rPr lang="en-US">
                <a:latin typeface="Arial"/>
                <a:cs typeface="Arial"/>
              </a:rPr>
              <a:t> non techniques.</a:t>
            </a:r>
            <a:endParaRPr lang="en-US">
              <a:latin typeface="Arial"/>
            </a:endParaRPr>
          </a:p>
          <a:p>
            <a:pPr marL="0" indent="0">
              <a:buNone/>
            </a:pPr>
            <a:r>
              <a:rPr lang="en-US" b="1" err="1">
                <a:latin typeface="Arial"/>
                <a:cs typeface="Arial"/>
              </a:rPr>
              <a:t>Exemple</a:t>
            </a:r>
            <a:r>
              <a:rPr lang="en-US" b="1">
                <a:latin typeface="Arial"/>
                <a:cs typeface="Arial"/>
              </a:rPr>
              <a:t> :</a:t>
            </a:r>
            <a:r>
              <a:rPr lang="en-US">
                <a:latin typeface="Arial"/>
                <a:cs typeface="Arial"/>
              </a:rPr>
              <a:t> Un </a:t>
            </a:r>
            <a:r>
              <a:rPr lang="en-US" err="1">
                <a:latin typeface="Arial"/>
                <a:cs typeface="Arial"/>
              </a:rPr>
              <a:t>utilisateur</a:t>
            </a:r>
            <a:r>
              <a:rPr lang="en-US">
                <a:latin typeface="Arial"/>
                <a:cs typeface="Arial"/>
              </a:rPr>
              <a:t> doit </a:t>
            </a:r>
            <a:r>
              <a:rPr lang="en-US" err="1">
                <a:latin typeface="Arial"/>
                <a:cs typeface="Arial"/>
              </a:rPr>
              <a:t>pouvoir</a:t>
            </a:r>
            <a:r>
              <a:rPr lang="en-US">
                <a:latin typeface="Arial"/>
                <a:cs typeface="Arial"/>
              </a:rPr>
              <a:t> se connecter à </a:t>
            </a:r>
            <a:r>
              <a:rPr lang="en-US" err="1">
                <a:latin typeface="Arial"/>
                <a:cs typeface="Arial"/>
              </a:rPr>
              <a:t>l'aide</a:t>
            </a:r>
            <a:r>
              <a:rPr lang="en-US">
                <a:latin typeface="Arial"/>
                <a:cs typeface="Arial"/>
              </a:rPr>
              <a:t> de son </a:t>
            </a:r>
            <a:r>
              <a:rPr lang="en-US" err="1">
                <a:latin typeface="Arial"/>
                <a:cs typeface="Arial"/>
              </a:rPr>
              <a:t>adresse</a:t>
            </a:r>
            <a:r>
              <a:rPr lang="en-US">
                <a:latin typeface="Arial"/>
                <a:cs typeface="Arial"/>
              </a:rPr>
              <a:t> </a:t>
            </a:r>
            <a:r>
              <a:rPr lang="en-US" err="1">
                <a:latin typeface="Arial"/>
                <a:cs typeface="Arial"/>
              </a:rPr>
              <a:t>électronique</a:t>
            </a:r>
            <a:r>
              <a:rPr lang="en-US">
                <a:latin typeface="Arial"/>
                <a:cs typeface="Arial"/>
              </a:rPr>
              <a:t> et de son mot de passe.</a:t>
            </a:r>
          </a:p>
          <a:p>
            <a:pPr marL="0" indent="0">
              <a:buNone/>
            </a:pPr>
            <a:endParaRPr lang="en-US" sz="2400">
              <a:latin typeface="Calibri"/>
              <a:cs typeface="Calibri"/>
            </a:endParaRPr>
          </a:p>
          <a:p>
            <a:pPr marL="0" indent="0">
              <a:buNone/>
            </a:pPr>
            <a:endParaRPr lang="en-US" sz="2400">
              <a:latin typeface="Calibri"/>
              <a:cs typeface="Calibri"/>
            </a:endParaRPr>
          </a:p>
        </p:txBody>
      </p:sp>
      <p:sp>
        <p:nvSpPr>
          <p:cNvPr id="5" name="Title 1">
            <a:extLst>
              <a:ext uri="{FF2B5EF4-FFF2-40B4-BE49-F238E27FC236}">
                <a16:creationId xmlns:a16="http://schemas.microsoft.com/office/drawing/2014/main" id="{7CB90B4D-7539-F2C6-CEC7-B910084AEBEA}"/>
              </a:ext>
            </a:extLst>
          </p:cNvPr>
          <p:cNvSpPr txBox="1">
            <a:spLocks/>
          </p:cNvSpPr>
          <p:nvPr/>
        </p:nvSpPr>
        <p:spPr>
          <a:xfrm>
            <a:off x="-3121" y="54"/>
            <a:ext cx="10084496" cy="1561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a:latin typeface="Arial"/>
                <a:cs typeface="Arial"/>
              </a:rPr>
              <a:t>Logiciels : Exigences de </a:t>
            </a:r>
            <a:r>
              <a:rPr lang="en-US" err="1">
                <a:latin typeface="Arial"/>
                <a:cs typeface="Arial"/>
              </a:rPr>
              <a:t>l'utilisateur</a:t>
            </a:r>
            <a:r>
              <a:rPr lang="en-US">
                <a:latin typeface="Arial"/>
                <a:cs typeface="Arial"/>
              </a:rPr>
              <a:t> par rapport au </a:t>
            </a:r>
            <a:r>
              <a:rPr lang="en-US" err="1">
                <a:latin typeface="Arial"/>
                <a:cs typeface="Arial"/>
              </a:rPr>
              <a:t>système</a:t>
            </a:r>
            <a:endParaRPr lang="en-US" err="1"/>
          </a:p>
        </p:txBody>
      </p:sp>
      <p:sp>
        <p:nvSpPr>
          <p:cNvPr id="8" name="Content Placeholder 2">
            <a:extLst>
              <a:ext uri="{FF2B5EF4-FFF2-40B4-BE49-F238E27FC236}">
                <a16:creationId xmlns:a16="http://schemas.microsoft.com/office/drawing/2014/main" id="{9A6CDDFB-B4E8-0E2E-B163-F8884A4B8045}"/>
              </a:ext>
            </a:extLst>
          </p:cNvPr>
          <p:cNvSpPr txBox="1">
            <a:spLocks/>
          </p:cNvSpPr>
          <p:nvPr/>
        </p:nvSpPr>
        <p:spPr>
          <a:xfrm>
            <a:off x="6557074" y="1918641"/>
            <a:ext cx="4789242" cy="39155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Arial"/>
                <a:cs typeface="Arial"/>
              </a:rPr>
              <a:t>Les exigences du </a:t>
            </a:r>
            <a:r>
              <a:rPr lang="en-US" b="1" err="1">
                <a:latin typeface="Arial"/>
                <a:cs typeface="Calibri"/>
              </a:rPr>
              <a:t>système</a:t>
            </a:r>
            <a:r>
              <a:rPr lang="en-US" b="1">
                <a:latin typeface="Arial"/>
                <a:cs typeface="Calibri"/>
              </a:rPr>
              <a:t> </a:t>
            </a:r>
            <a:r>
              <a:rPr lang="en-US" err="1">
                <a:latin typeface="Arial"/>
                <a:cs typeface="Arial"/>
              </a:rPr>
              <a:t>décrivent</a:t>
            </a:r>
            <a:r>
              <a:rPr lang="en-US">
                <a:latin typeface="Arial"/>
                <a:cs typeface="Arial"/>
              </a:rPr>
              <a:t> la </a:t>
            </a:r>
            <a:r>
              <a:rPr lang="en-US" err="1">
                <a:latin typeface="Arial"/>
                <a:cs typeface="Arial"/>
              </a:rPr>
              <a:t>fonctionnalité</a:t>
            </a:r>
            <a:r>
              <a:rPr lang="en-US">
                <a:latin typeface="Arial"/>
                <a:cs typeface="Arial"/>
              </a:rPr>
              <a:t> et les </a:t>
            </a:r>
            <a:r>
              <a:rPr lang="en-US" err="1">
                <a:latin typeface="Arial"/>
                <a:cs typeface="Arial"/>
              </a:rPr>
              <a:t>contraintes</a:t>
            </a:r>
            <a:r>
              <a:rPr lang="en-US">
                <a:latin typeface="Arial"/>
                <a:cs typeface="Arial"/>
              </a:rPr>
              <a:t> du </a:t>
            </a:r>
            <a:r>
              <a:rPr lang="en-US" err="1">
                <a:latin typeface="Arial"/>
                <a:cs typeface="Arial"/>
              </a:rPr>
              <a:t>système</a:t>
            </a:r>
            <a:r>
              <a:rPr lang="en-US">
                <a:latin typeface="Arial"/>
                <a:cs typeface="Arial"/>
              </a:rPr>
              <a:t> d'un point de </a:t>
            </a:r>
            <a:r>
              <a:rPr lang="en-US" err="1">
                <a:latin typeface="Arial"/>
                <a:cs typeface="Arial"/>
              </a:rPr>
              <a:t>vue</a:t>
            </a:r>
            <a:r>
              <a:rPr lang="en-US">
                <a:latin typeface="Arial"/>
                <a:cs typeface="Arial"/>
              </a:rPr>
              <a:t> technique. Elles </a:t>
            </a:r>
            <a:r>
              <a:rPr lang="en-US" err="1">
                <a:latin typeface="Arial"/>
                <a:cs typeface="Arial"/>
              </a:rPr>
              <a:t>précisent</a:t>
            </a:r>
            <a:r>
              <a:rPr lang="en-US">
                <a:latin typeface="Arial"/>
                <a:cs typeface="Arial"/>
              </a:rPr>
              <a:t> </a:t>
            </a:r>
            <a:r>
              <a:rPr lang="en-US" err="1">
                <a:latin typeface="Arial"/>
                <a:cs typeface="Arial"/>
              </a:rPr>
              <a:t>ce</a:t>
            </a:r>
            <a:r>
              <a:rPr lang="en-US">
                <a:latin typeface="Arial"/>
                <a:cs typeface="Arial"/>
              </a:rPr>
              <a:t> que le </a:t>
            </a:r>
            <a:r>
              <a:rPr lang="en-US" err="1">
                <a:latin typeface="Arial"/>
                <a:cs typeface="Arial"/>
              </a:rPr>
              <a:t>système</a:t>
            </a:r>
            <a:r>
              <a:rPr lang="en-US">
                <a:latin typeface="Arial"/>
                <a:cs typeface="Arial"/>
              </a:rPr>
              <a:t> doit faire pour </a:t>
            </a:r>
            <a:r>
              <a:rPr lang="en-US" err="1">
                <a:latin typeface="Arial"/>
                <a:cs typeface="Arial"/>
              </a:rPr>
              <a:t>répondre</a:t>
            </a:r>
            <a:r>
              <a:rPr lang="en-US">
                <a:latin typeface="Arial"/>
                <a:cs typeface="Arial"/>
              </a:rPr>
              <a:t> aux </a:t>
            </a:r>
            <a:r>
              <a:rPr lang="en-US" err="1">
                <a:latin typeface="Arial"/>
                <a:cs typeface="Arial"/>
              </a:rPr>
              <a:t>besoins</a:t>
            </a:r>
            <a:r>
              <a:rPr lang="en-US">
                <a:latin typeface="Arial"/>
                <a:cs typeface="Arial"/>
              </a:rPr>
              <a:t> des </a:t>
            </a:r>
            <a:r>
              <a:rPr lang="en-US" err="1">
                <a:latin typeface="Arial"/>
                <a:cs typeface="Arial"/>
              </a:rPr>
              <a:t>utilisateurs</a:t>
            </a:r>
            <a:r>
              <a:rPr lang="en-US">
                <a:latin typeface="Arial"/>
                <a:cs typeface="Arial"/>
              </a:rPr>
              <a:t>. </a:t>
            </a:r>
            <a:endParaRPr lang="en-US">
              <a:latin typeface="Arial"/>
              <a:cs typeface="Calibri"/>
            </a:endParaRPr>
          </a:p>
          <a:p>
            <a:pPr marL="0" indent="0">
              <a:buNone/>
            </a:pPr>
            <a:r>
              <a:rPr lang="en-US" b="1">
                <a:latin typeface="Arial"/>
                <a:cs typeface="Arial"/>
              </a:rPr>
              <a:t>Public </a:t>
            </a:r>
            <a:r>
              <a:rPr lang="en-US" b="1" err="1">
                <a:latin typeface="Arial"/>
                <a:cs typeface="Arial"/>
              </a:rPr>
              <a:t>concerné</a:t>
            </a:r>
            <a:r>
              <a:rPr lang="en-US" b="1">
                <a:latin typeface="Arial"/>
                <a:cs typeface="Arial"/>
              </a:rPr>
              <a:t> : </a:t>
            </a:r>
            <a:r>
              <a:rPr lang="en-US" err="1">
                <a:latin typeface="Arial"/>
                <a:cs typeface="Arial"/>
              </a:rPr>
              <a:t>développeurs</a:t>
            </a:r>
            <a:r>
              <a:rPr lang="en-US">
                <a:latin typeface="Arial"/>
                <a:cs typeface="Arial"/>
              </a:rPr>
              <a:t>, </a:t>
            </a:r>
            <a:r>
              <a:rPr lang="en-US" err="1">
                <a:latin typeface="Arial"/>
                <a:cs typeface="Arial"/>
              </a:rPr>
              <a:t>architectes</a:t>
            </a:r>
            <a:r>
              <a:rPr lang="en-US">
                <a:latin typeface="Arial"/>
                <a:cs typeface="Arial"/>
              </a:rPr>
              <a:t> de </a:t>
            </a:r>
            <a:r>
              <a:rPr lang="en-US" err="1">
                <a:latin typeface="Arial"/>
                <a:cs typeface="Arial"/>
              </a:rPr>
              <a:t>systèmes</a:t>
            </a:r>
            <a:r>
              <a:rPr lang="en-US">
                <a:latin typeface="Arial"/>
                <a:cs typeface="Arial"/>
              </a:rPr>
              <a:t> et </a:t>
            </a:r>
            <a:r>
              <a:rPr lang="en-US" err="1">
                <a:latin typeface="Arial"/>
                <a:cs typeface="Arial"/>
              </a:rPr>
              <a:t>membres</a:t>
            </a:r>
            <a:r>
              <a:rPr lang="en-US">
                <a:latin typeface="Arial"/>
                <a:cs typeface="Arial"/>
              </a:rPr>
              <a:t> </a:t>
            </a:r>
            <a:r>
              <a:rPr lang="en-US" err="1">
                <a:latin typeface="Arial"/>
                <a:cs typeface="Arial"/>
              </a:rPr>
              <a:t>d'équipes</a:t>
            </a:r>
            <a:r>
              <a:rPr lang="en-US">
                <a:latin typeface="Arial"/>
                <a:cs typeface="Arial"/>
              </a:rPr>
              <a:t> techniques.</a:t>
            </a:r>
          </a:p>
          <a:p>
            <a:pPr marL="0" indent="0">
              <a:buNone/>
            </a:pPr>
            <a:r>
              <a:rPr lang="en-US" b="1" err="1">
                <a:latin typeface="Arial"/>
                <a:cs typeface="Arial"/>
              </a:rPr>
              <a:t>Exemple</a:t>
            </a:r>
            <a:r>
              <a:rPr lang="en-US" b="1">
                <a:latin typeface="Arial"/>
                <a:cs typeface="Arial"/>
              </a:rPr>
              <a:t> :</a:t>
            </a:r>
            <a:r>
              <a:rPr lang="en-US">
                <a:latin typeface="Arial"/>
                <a:cs typeface="Arial"/>
              </a:rPr>
              <a:t> Le </a:t>
            </a:r>
            <a:r>
              <a:rPr lang="en-US" err="1">
                <a:latin typeface="Arial"/>
                <a:cs typeface="Arial"/>
              </a:rPr>
              <a:t>système</a:t>
            </a:r>
            <a:r>
              <a:rPr lang="en-US">
                <a:latin typeface="Arial"/>
                <a:cs typeface="Arial"/>
              </a:rPr>
              <a:t> doit prendre </a:t>
            </a:r>
            <a:r>
              <a:rPr lang="en-US" err="1">
                <a:latin typeface="Arial"/>
                <a:cs typeface="Arial"/>
              </a:rPr>
              <a:t>en</a:t>
            </a:r>
            <a:r>
              <a:rPr lang="en-US">
                <a:latin typeface="Arial"/>
                <a:cs typeface="Arial"/>
              </a:rPr>
              <a:t> charge </a:t>
            </a:r>
            <a:r>
              <a:rPr lang="en-US" err="1">
                <a:latin typeface="Arial"/>
                <a:cs typeface="Arial"/>
              </a:rPr>
              <a:t>l'authentification</a:t>
            </a:r>
            <a:r>
              <a:rPr lang="en-US">
                <a:latin typeface="Arial"/>
                <a:cs typeface="Arial"/>
              </a:rPr>
              <a:t> à </a:t>
            </a:r>
            <a:r>
              <a:rPr lang="en-US" err="1">
                <a:latin typeface="Arial"/>
                <a:cs typeface="Arial"/>
              </a:rPr>
              <a:t>l'aide</a:t>
            </a:r>
            <a:r>
              <a:rPr lang="en-US">
                <a:latin typeface="Arial"/>
                <a:cs typeface="Arial"/>
              </a:rPr>
              <a:t> </a:t>
            </a:r>
            <a:r>
              <a:rPr lang="en-US" err="1">
                <a:latin typeface="Arial"/>
                <a:cs typeface="Arial"/>
              </a:rPr>
              <a:t>d'OAuth</a:t>
            </a:r>
            <a:r>
              <a:rPr lang="en-US">
                <a:latin typeface="Arial"/>
                <a:cs typeface="Arial"/>
              </a:rPr>
              <a:t> 2.0.</a:t>
            </a:r>
          </a:p>
          <a:p>
            <a:pPr marL="0" indent="0">
              <a:buNone/>
            </a:pPr>
            <a:endParaRPr lang="en-US">
              <a:latin typeface="Calibri"/>
              <a:cs typeface="Calibri"/>
            </a:endParaRPr>
          </a:p>
          <a:p>
            <a:pPr marL="0" indent="0">
              <a:buNone/>
            </a:pPr>
            <a:endParaRPr lang="en-US">
              <a:latin typeface="Calibri"/>
              <a:cs typeface="Calibri"/>
            </a:endParaRPr>
          </a:p>
        </p:txBody>
      </p:sp>
    </p:spTree>
    <p:extLst>
      <p:ext uri="{BB962C8B-B14F-4D97-AF65-F5344CB8AC3E}">
        <p14:creationId xmlns:p14="http://schemas.microsoft.com/office/powerpoint/2010/main" val="34122211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329778" y="1716425"/>
            <a:ext cx="5442384" cy="3676929"/>
          </a:xfrm>
        </p:spPr>
        <p:txBody>
          <a:bodyPr vert="horz" lIns="91440" tIns="45720" rIns="91440" bIns="45720" rtlCol="0" anchor="t">
            <a:normAutofit/>
          </a:bodyPr>
          <a:lstStyle/>
          <a:p>
            <a:pPr marL="0" indent="0">
              <a:buNone/>
            </a:pPr>
            <a:r>
              <a:rPr lang="en-US" sz="2200">
                <a:latin typeface="Arial"/>
                <a:cs typeface="Calibri"/>
              </a:rPr>
              <a:t>Les </a:t>
            </a:r>
            <a:r>
              <a:rPr lang="en-US" sz="2200" b="1">
                <a:latin typeface="Arial"/>
                <a:cs typeface="Calibri"/>
              </a:rPr>
              <a:t>exigences </a:t>
            </a:r>
            <a:r>
              <a:rPr lang="en-US" sz="2200" b="1" err="1">
                <a:latin typeface="Arial"/>
                <a:cs typeface="Calibri"/>
              </a:rPr>
              <a:t>fonctionnelles</a:t>
            </a:r>
            <a:r>
              <a:rPr lang="en-US" sz="2200" b="1">
                <a:latin typeface="Arial"/>
                <a:cs typeface="Calibri"/>
              </a:rPr>
              <a:t> </a:t>
            </a:r>
            <a:r>
              <a:rPr lang="en-US" sz="2200" err="1">
                <a:latin typeface="Arial"/>
                <a:cs typeface="Calibri"/>
              </a:rPr>
              <a:t>décrivent</a:t>
            </a:r>
            <a:r>
              <a:rPr lang="en-US" sz="2200">
                <a:latin typeface="Arial"/>
                <a:cs typeface="Calibri"/>
              </a:rPr>
              <a:t> les </a:t>
            </a:r>
            <a:r>
              <a:rPr lang="en-US" sz="2200" err="1">
                <a:latin typeface="Arial"/>
                <a:cs typeface="Calibri"/>
              </a:rPr>
              <a:t>fonctions</a:t>
            </a:r>
            <a:r>
              <a:rPr lang="en-US" sz="2200">
                <a:latin typeface="Arial"/>
                <a:cs typeface="Calibri"/>
              </a:rPr>
              <a:t> </a:t>
            </a:r>
            <a:r>
              <a:rPr lang="en-US" sz="2200" err="1">
                <a:latin typeface="Arial"/>
                <a:cs typeface="Calibri"/>
              </a:rPr>
              <a:t>spécifiques</a:t>
            </a:r>
            <a:r>
              <a:rPr lang="en-US" sz="2200">
                <a:latin typeface="Arial"/>
                <a:cs typeface="Calibri"/>
              </a:rPr>
              <a:t> du </a:t>
            </a:r>
            <a:r>
              <a:rPr lang="en-US" sz="2200" err="1">
                <a:latin typeface="Arial"/>
                <a:cs typeface="Calibri"/>
              </a:rPr>
              <a:t>système</a:t>
            </a:r>
            <a:r>
              <a:rPr lang="en-US" sz="2200">
                <a:latin typeface="Arial"/>
                <a:cs typeface="Calibri"/>
              </a:rPr>
              <a:t> : </a:t>
            </a:r>
            <a:r>
              <a:rPr lang="en-US" sz="2200" err="1">
                <a:latin typeface="Arial"/>
                <a:cs typeface="Calibri"/>
              </a:rPr>
              <a:t>ce</a:t>
            </a:r>
            <a:r>
              <a:rPr lang="en-US" sz="2200">
                <a:latin typeface="Arial"/>
                <a:cs typeface="Calibri"/>
              </a:rPr>
              <a:t> </a:t>
            </a:r>
            <a:r>
              <a:rPr lang="en-US" sz="2200" err="1">
                <a:latin typeface="Arial"/>
                <a:cs typeface="Calibri"/>
              </a:rPr>
              <a:t>qu'il</a:t>
            </a:r>
            <a:r>
              <a:rPr lang="en-US" sz="2200">
                <a:latin typeface="Arial"/>
                <a:cs typeface="Calibri"/>
              </a:rPr>
              <a:t> doit faire et comment il doit </a:t>
            </a:r>
            <a:r>
              <a:rPr lang="en-US" sz="2200" err="1">
                <a:latin typeface="Arial"/>
                <a:cs typeface="Calibri"/>
              </a:rPr>
              <a:t>réagir</a:t>
            </a:r>
            <a:r>
              <a:rPr lang="en-US" sz="2200">
                <a:latin typeface="Arial"/>
                <a:cs typeface="Calibri"/>
              </a:rPr>
              <a:t> aux données </a:t>
            </a:r>
            <a:r>
              <a:rPr lang="en-US" sz="2200" err="1">
                <a:latin typeface="Arial"/>
                <a:cs typeface="Calibri"/>
              </a:rPr>
              <a:t>d'entrée</a:t>
            </a:r>
            <a:r>
              <a:rPr lang="en-US" sz="2200">
                <a:latin typeface="Arial"/>
                <a:cs typeface="Calibri"/>
              </a:rPr>
              <a:t>.</a:t>
            </a:r>
            <a:endParaRPr lang="en-US" sz="2200">
              <a:latin typeface="Arial"/>
              <a:cs typeface="Arial"/>
            </a:endParaRPr>
          </a:p>
          <a:p>
            <a:pPr marL="0" indent="0">
              <a:buNone/>
            </a:pPr>
            <a:r>
              <a:rPr lang="en-US" sz="2200" err="1">
                <a:latin typeface="Arial"/>
                <a:cs typeface="Calibri"/>
              </a:rPr>
              <a:t>Souvent</a:t>
            </a:r>
            <a:r>
              <a:rPr lang="en-US" sz="2200">
                <a:latin typeface="Arial"/>
                <a:cs typeface="Calibri"/>
              </a:rPr>
              <a:t> </a:t>
            </a:r>
            <a:r>
              <a:rPr lang="en-US" sz="2200" err="1">
                <a:latin typeface="Arial"/>
                <a:cs typeface="Calibri"/>
              </a:rPr>
              <a:t>exprimée</a:t>
            </a:r>
            <a:r>
              <a:rPr lang="en-US" sz="2200">
                <a:latin typeface="Arial"/>
                <a:cs typeface="Calibri"/>
              </a:rPr>
              <a:t> </a:t>
            </a:r>
            <a:r>
              <a:rPr lang="en-US" sz="2200" err="1">
                <a:latin typeface="Arial"/>
                <a:cs typeface="Calibri"/>
              </a:rPr>
              <a:t>comme</a:t>
            </a:r>
            <a:r>
              <a:rPr lang="en-US" sz="2200">
                <a:latin typeface="Arial"/>
                <a:cs typeface="Calibri"/>
              </a:rPr>
              <a:t> suit : "Le </a:t>
            </a:r>
            <a:r>
              <a:rPr lang="en-US" sz="2200" err="1">
                <a:latin typeface="Arial"/>
                <a:cs typeface="Calibri"/>
              </a:rPr>
              <a:t>système</a:t>
            </a:r>
            <a:r>
              <a:rPr lang="en-US" sz="2200">
                <a:latin typeface="Arial"/>
                <a:cs typeface="Calibri"/>
              </a:rPr>
              <a:t> doit/doit </a:t>
            </a:r>
            <a:r>
              <a:rPr lang="en-US" sz="2200" i="1">
                <a:latin typeface="Arial"/>
                <a:cs typeface="Calibri"/>
              </a:rPr>
              <a:t>faire quelque chose</a:t>
            </a:r>
            <a:r>
              <a:rPr lang="en-US" sz="2200">
                <a:latin typeface="Arial"/>
                <a:cs typeface="Calibri"/>
              </a:rPr>
              <a:t>"</a:t>
            </a:r>
            <a:endParaRPr lang="en-US" sz="2200">
              <a:latin typeface="Arial"/>
              <a:cs typeface="Arial"/>
            </a:endParaRPr>
          </a:p>
          <a:p>
            <a:pPr marL="0" indent="0">
              <a:buNone/>
            </a:pPr>
            <a:endParaRPr lang="en-US" sz="2200">
              <a:latin typeface="Arial"/>
              <a:cs typeface="Calibri"/>
            </a:endParaRPr>
          </a:p>
          <a:p>
            <a:pPr marL="0" indent="0">
              <a:buNone/>
            </a:pPr>
            <a:r>
              <a:rPr lang="en-US" sz="2200" err="1">
                <a:latin typeface="Arial"/>
                <a:cs typeface="Calibri"/>
              </a:rPr>
              <a:t>Exemple</a:t>
            </a:r>
            <a:r>
              <a:rPr lang="en-US" sz="2200">
                <a:latin typeface="Arial"/>
                <a:cs typeface="Calibri"/>
              </a:rPr>
              <a:t> : Le </a:t>
            </a:r>
            <a:r>
              <a:rPr lang="en-US" sz="2200" err="1">
                <a:latin typeface="Arial"/>
                <a:cs typeface="Calibri"/>
              </a:rPr>
              <a:t>système</a:t>
            </a:r>
            <a:r>
              <a:rPr lang="en-US" sz="2200">
                <a:latin typeface="Arial"/>
                <a:cs typeface="Calibri"/>
              </a:rPr>
              <a:t> doit </a:t>
            </a:r>
            <a:r>
              <a:rPr lang="en-US" sz="2200" err="1">
                <a:latin typeface="Arial"/>
                <a:cs typeface="Calibri"/>
              </a:rPr>
              <a:t>générer</a:t>
            </a:r>
            <a:r>
              <a:rPr lang="en-US" sz="2200">
                <a:latin typeface="Arial"/>
                <a:cs typeface="Calibri"/>
              </a:rPr>
              <a:t> un rapport </a:t>
            </a:r>
            <a:r>
              <a:rPr lang="en-US" sz="2200" err="1">
                <a:latin typeface="Arial"/>
                <a:cs typeface="Calibri"/>
              </a:rPr>
              <a:t>mensuel</a:t>
            </a:r>
            <a:r>
              <a:rPr lang="en-US" sz="2200">
                <a:latin typeface="Arial"/>
                <a:cs typeface="Calibri"/>
              </a:rPr>
              <a:t> des enfants de </a:t>
            </a:r>
            <a:r>
              <a:rPr lang="en-US" sz="2200" err="1">
                <a:latin typeface="Arial"/>
                <a:cs typeface="Calibri"/>
              </a:rPr>
              <a:t>moins</a:t>
            </a:r>
            <a:r>
              <a:rPr lang="en-US" sz="2200">
                <a:latin typeface="Arial"/>
                <a:cs typeface="Calibri"/>
              </a:rPr>
              <a:t> de 5 </a:t>
            </a:r>
            <a:r>
              <a:rPr lang="en-US" sz="2200" err="1">
                <a:latin typeface="Arial"/>
                <a:cs typeface="Calibri"/>
              </a:rPr>
              <a:t>ans</a:t>
            </a:r>
            <a:r>
              <a:rPr lang="en-US" sz="2200">
                <a:latin typeface="Arial"/>
                <a:cs typeface="Calibri"/>
              </a:rPr>
              <a:t> </a:t>
            </a:r>
            <a:r>
              <a:rPr lang="en-US" sz="2200" err="1">
                <a:latin typeface="Arial"/>
                <a:cs typeface="Calibri"/>
              </a:rPr>
              <a:t>devant</a:t>
            </a:r>
            <a:r>
              <a:rPr lang="en-US" sz="2200">
                <a:latin typeface="Arial"/>
                <a:cs typeface="Calibri"/>
              </a:rPr>
              <a:t> </a:t>
            </a:r>
            <a:r>
              <a:rPr lang="en-US" sz="2200" err="1">
                <a:latin typeface="Arial"/>
                <a:cs typeface="Calibri"/>
              </a:rPr>
              <a:t>être</a:t>
            </a:r>
            <a:r>
              <a:rPr lang="en-US" sz="2200">
                <a:latin typeface="Arial"/>
                <a:cs typeface="Calibri"/>
              </a:rPr>
              <a:t> </a:t>
            </a:r>
            <a:r>
              <a:rPr lang="en-US" sz="2200" err="1">
                <a:latin typeface="Arial"/>
                <a:cs typeface="Calibri"/>
              </a:rPr>
              <a:t>vaccinés</a:t>
            </a:r>
            <a:r>
              <a:rPr lang="en-US" sz="2200">
                <a:latin typeface="Arial"/>
                <a:cs typeface="Calibri"/>
              </a:rPr>
              <a:t>.</a:t>
            </a:r>
            <a:endParaRPr lang="en-US"/>
          </a:p>
          <a:p>
            <a:pPr marL="0" indent="0">
              <a:buNone/>
            </a:pPr>
            <a:endParaRPr lang="en-US" sz="2200">
              <a:latin typeface="Calibri"/>
              <a:cs typeface="Calibri"/>
            </a:endParaRPr>
          </a:p>
          <a:p>
            <a:pPr marL="0" indent="0">
              <a:buNone/>
            </a:pPr>
            <a:endParaRPr lang="en-US" sz="2200">
              <a:latin typeface="Calibri"/>
              <a:cs typeface="Calibri"/>
            </a:endParaRPr>
          </a:p>
          <a:p>
            <a:pPr marL="0" indent="0">
              <a:buNone/>
            </a:pPr>
            <a:endParaRPr lang="en-US" sz="2200" i="1">
              <a:latin typeface="Calibri"/>
              <a:cs typeface="Calibri"/>
            </a:endParaRPr>
          </a:p>
          <a:p>
            <a:pPr marL="0" indent="0">
              <a:buNone/>
            </a:pPr>
            <a:endParaRPr lang="en-US" sz="2600">
              <a:latin typeface="Calibri"/>
              <a:cs typeface="Calibri"/>
            </a:endParaRPr>
          </a:p>
          <a:p>
            <a:pPr marL="0" indent="0">
              <a:buNone/>
            </a:pPr>
            <a:endParaRPr lang="en-US" sz="2600">
              <a:latin typeface="Calibri"/>
              <a:cs typeface="Calibri"/>
            </a:endParaRPr>
          </a:p>
        </p:txBody>
      </p:sp>
      <p:sp>
        <p:nvSpPr>
          <p:cNvPr id="5" name="Title 1">
            <a:extLst>
              <a:ext uri="{FF2B5EF4-FFF2-40B4-BE49-F238E27FC236}">
                <a16:creationId xmlns:a16="http://schemas.microsoft.com/office/drawing/2014/main" id="{7CB90B4D-7539-F2C6-CEC7-B910084AEBEA}"/>
              </a:ext>
            </a:extLst>
          </p:cNvPr>
          <p:cNvSpPr txBox="1">
            <a:spLocks/>
          </p:cNvSpPr>
          <p:nvPr/>
        </p:nvSpPr>
        <p:spPr>
          <a:xfrm>
            <a:off x="-4482" y="-1307"/>
            <a:ext cx="10084496" cy="1561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a:latin typeface="Arial"/>
                <a:cs typeface="Arial"/>
              </a:rPr>
              <a:t>Exigences </a:t>
            </a:r>
            <a:r>
              <a:rPr lang="en-US" err="1">
                <a:latin typeface="Arial"/>
                <a:cs typeface="Arial"/>
              </a:rPr>
              <a:t>en</a:t>
            </a:r>
            <a:r>
              <a:rPr lang="en-US">
                <a:latin typeface="Arial"/>
                <a:cs typeface="Arial"/>
              </a:rPr>
              <a:t> matière de </a:t>
            </a:r>
            <a:r>
              <a:rPr lang="en-US" err="1">
                <a:latin typeface="Arial"/>
                <a:cs typeface="Arial"/>
              </a:rPr>
              <a:t>logiciels</a:t>
            </a:r>
            <a:r>
              <a:rPr lang="en-US">
                <a:latin typeface="Arial"/>
                <a:cs typeface="Arial"/>
              </a:rPr>
              <a:t> </a:t>
            </a:r>
            <a:endParaRPr lang="en-US"/>
          </a:p>
        </p:txBody>
      </p:sp>
      <p:sp>
        <p:nvSpPr>
          <p:cNvPr id="4" name="TextBox 3">
            <a:extLst>
              <a:ext uri="{FF2B5EF4-FFF2-40B4-BE49-F238E27FC236}">
                <a16:creationId xmlns:a16="http://schemas.microsoft.com/office/drawing/2014/main" id="{F979EA0F-E4BA-3F3B-6BF4-A433CB2FFCCF}"/>
              </a:ext>
            </a:extLst>
          </p:cNvPr>
          <p:cNvSpPr txBox="1"/>
          <p:nvPr/>
        </p:nvSpPr>
        <p:spPr>
          <a:xfrm>
            <a:off x="6096816" y="1714545"/>
            <a:ext cx="5793974"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latin typeface="Arial"/>
                <a:cs typeface="Calibri"/>
              </a:rPr>
              <a:t>Les aspects non </a:t>
            </a:r>
            <a:r>
              <a:rPr lang="en-US" sz="2200" b="1" err="1">
                <a:latin typeface="Arial"/>
                <a:cs typeface="Calibri"/>
              </a:rPr>
              <a:t>fonctionnels</a:t>
            </a:r>
            <a:r>
              <a:rPr lang="en-US" sz="2200" b="1">
                <a:latin typeface="Arial"/>
                <a:cs typeface="Calibri"/>
              </a:rPr>
              <a:t> </a:t>
            </a:r>
            <a:r>
              <a:rPr lang="en-US" sz="2200" err="1">
                <a:latin typeface="Arial"/>
                <a:cs typeface="Calibri"/>
              </a:rPr>
              <a:t>décrivent</a:t>
            </a:r>
            <a:r>
              <a:rPr lang="en-US" sz="2200">
                <a:latin typeface="Arial"/>
                <a:cs typeface="Calibri"/>
              </a:rPr>
              <a:t> les </a:t>
            </a:r>
            <a:r>
              <a:rPr lang="en-US" sz="2200" err="1">
                <a:latin typeface="Arial"/>
                <a:cs typeface="Calibri"/>
              </a:rPr>
              <a:t>qualités</a:t>
            </a:r>
            <a:r>
              <a:rPr lang="en-US" sz="2200">
                <a:latin typeface="Arial"/>
                <a:cs typeface="Calibri"/>
              </a:rPr>
              <a:t> et les </a:t>
            </a:r>
            <a:r>
              <a:rPr lang="en-US" sz="2200" err="1">
                <a:latin typeface="Arial"/>
                <a:cs typeface="Calibri"/>
              </a:rPr>
              <a:t>contraintes</a:t>
            </a:r>
            <a:r>
              <a:rPr lang="en-US" sz="2200">
                <a:latin typeface="Arial"/>
                <a:cs typeface="Calibri"/>
              </a:rPr>
              <a:t> du </a:t>
            </a:r>
            <a:r>
              <a:rPr lang="en-US" sz="2200" err="1">
                <a:latin typeface="Arial"/>
                <a:cs typeface="Calibri"/>
              </a:rPr>
              <a:t>système</a:t>
            </a:r>
            <a:r>
              <a:rPr lang="en-US" sz="2200">
                <a:latin typeface="Arial"/>
                <a:cs typeface="Calibri"/>
              </a:rPr>
              <a:t>. Elles </a:t>
            </a:r>
            <a:r>
              <a:rPr lang="en-US" sz="2200" err="1">
                <a:latin typeface="Arial"/>
                <a:cs typeface="Calibri"/>
              </a:rPr>
              <a:t>détaillent</a:t>
            </a:r>
            <a:r>
              <a:rPr lang="en-US" sz="2200">
                <a:latin typeface="Arial"/>
                <a:cs typeface="Calibri"/>
              </a:rPr>
              <a:t> la manière </a:t>
            </a:r>
            <a:r>
              <a:rPr lang="en-US" sz="2200" err="1">
                <a:latin typeface="Arial"/>
                <a:cs typeface="Calibri"/>
              </a:rPr>
              <a:t>dont</a:t>
            </a:r>
            <a:r>
              <a:rPr lang="en-US" sz="2200">
                <a:latin typeface="Arial"/>
                <a:cs typeface="Calibri"/>
              </a:rPr>
              <a:t> le </a:t>
            </a:r>
            <a:r>
              <a:rPr lang="en-US" sz="2200" err="1">
                <a:latin typeface="Arial"/>
                <a:cs typeface="Calibri"/>
              </a:rPr>
              <a:t>système</a:t>
            </a:r>
            <a:r>
              <a:rPr lang="en-US" sz="2200">
                <a:latin typeface="Arial"/>
                <a:cs typeface="Calibri"/>
              </a:rPr>
              <a:t> </a:t>
            </a:r>
            <a:r>
              <a:rPr lang="en-US" sz="2200" err="1">
                <a:latin typeface="Arial"/>
                <a:cs typeface="Calibri"/>
              </a:rPr>
              <a:t>remplit</a:t>
            </a:r>
            <a:r>
              <a:rPr lang="en-US" sz="2200">
                <a:latin typeface="Arial"/>
                <a:cs typeface="Calibri"/>
              </a:rPr>
              <a:t> </a:t>
            </a:r>
            <a:r>
              <a:rPr lang="en-US" sz="2200" err="1">
                <a:latin typeface="Arial"/>
                <a:cs typeface="Calibri"/>
              </a:rPr>
              <a:t>ses</a:t>
            </a:r>
            <a:r>
              <a:rPr lang="en-US" sz="2200">
                <a:latin typeface="Arial"/>
                <a:cs typeface="Calibri"/>
              </a:rPr>
              <a:t> </a:t>
            </a:r>
            <a:r>
              <a:rPr lang="en-US" sz="2200" err="1">
                <a:latin typeface="Arial"/>
                <a:cs typeface="Calibri"/>
              </a:rPr>
              <a:t>fonctions</a:t>
            </a:r>
            <a:r>
              <a:rPr lang="en-US" sz="2200">
                <a:latin typeface="Arial"/>
                <a:cs typeface="Calibri"/>
              </a:rPr>
              <a:t>. </a:t>
            </a:r>
            <a:r>
              <a:rPr lang="en-US" sz="2200" err="1">
                <a:latin typeface="Arial"/>
                <a:cs typeface="Calibri"/>
              </a:rPr>
              <a:t>L'accent</a:t>
            </a:r>
            <a:r>
              <a:rPr lang="en-US" sz="2200">
                <a:latin typeface="Arial"/>
                <a:cs typeface="Calibri"/>
              </a:rPr>
              <a:t> </a:t>
            </a:r>
            <a:r>
              <a:rPr lang="en-US" sz="2200" err="1">
                <a:latin typeface="Arial"/>
                <a:cs typeface="Calibri"/>
              </a:rPr>
              <a:t>est</a:t>
            </a:r>
            <a:r>
              <a:rPr lang="en-US" sz="2200">
                <a:latin typeface="Arial"/>
                <a:cs typeface="Calibri"/>
              </a:rPr>
              <a:t> mis sur les performances, la </a:t>
            </a:r>
            <a:r>
              <a:rPr lang="en-US" sz="2200" err="1">
                <a:latin typeface="Arial"/>
                <a:cs typeface="Calibri"/>
              </a:rPr>
              <a:t>facilité</a:t>
            </a:r>
            <a:r>
              <a:rPr lang="en-US" sz="2200">
                <a:latin typeface="Arial"/>
                <a:cs typeface="Calibri"/>
              </a:rPr>
              <a:t> </a:t>
            </a:r>
            <a:r>
              <a:rPr lang="en-US" sz="2200" err="1">
                <a:latin typeface="Arial"/>
                <a:cs typeface="Calibri"/>
              </a:rPr>
              <a:t>d'utilisation</a:t>
            </a:r>
            <a:r>
              <a:rPr lang="en-US" sz="2200">
                <a:latin typeface="Arial"/>
                <a:cs typeface="Calibri"/>
              </a:rPr>
              <a:t>, la </a:t>
            </a:r>
            <a:r>
              <a:rPr lang="en-US" sz="2200" err="1">
                <a:latin typeface="Arial"/>
                <a:cs typeface="Calibri"/>
              </a:rPr>
              <a:t>fiabilité</a:t>
            </a:r>
            <a:r>
              <a:rPr lang="en-US" sz="2200">
                <a:latin typeface="Arial"/>
                <a:cs typeface="Calibri"/>
              </a:rPr>
              <a:t>, la </a:t>
            </a:r>
            <a:r>
              <a:rPr lang="en-US" sz="2200" err="1">
                <a:latin typeface="Arial"/>
                <a:cs typeface="Calibri"/>
              </a:rPr>
              <a:t>sécurité</a:t>
            </a:r>
            <a:r>
              <a:rPr lang="en-US" sz="2200">
                <a:latin typeface="Arial"/>
                <a:cs typeface="Calibri"/>
              </a:rPr>
              <a:t> et </a:t>
            </a:r>
            <a:r>
              <a:rPr lang="en-US" sz="2200" err="1">
                <a:latin typeface="Arial"/>
                <a:cs typeface="Calibri"/>
              </a:rPr>
              <a:t>d'autres</a:t>
            </a:r>
            <a:r>
              <a:rPr lang="en-US" sz="2200">
                <a:latin typeface="Arial"/>
                <a:cs typeface="Calibri"/>
              </a:rPr>
              <a:t> </a:t>
            </a:r>
            <a:r>
              <a:rPr lang="en-US" sz="2200" err="1">
                <a:latin typeface="Arial"/>
                <a:cs typeface="Calibri"/>
              </a:rPr>
              <a:t>attributs</a:t>
            </a:r>
            <a:r>
              <a:rPr lang="en-US" sz="2200">
                <a:latin typeface="Arial"/>
                <a:cs typeface="Calibri"/>
              </a:rPr>
              <a:t> de </a:t>
            </a:r>
            <a:r>
              <a:rPr lang="en-US" sz="2200" err="1">
                <a:latin typeface="Arial"/>
                <a:cs typeface="Calibri"/>
              </a:rPr>
              <a:t>qualité</a:t>
            </a:r>
            <a:r>
              <a:rPr lang="en-US" sz="2200">
                <a:latin typeface="Arial"/>
                <a:cs typeface="Calibri"/>
              </a:rPr>
              <a:t>.</a:t>
            </a:r>
            <a:endParaRPr lang="en-US" sz="2200">
              <a:solidFill>
                <a:srgbClr val="444444"/>
              </a:solidFill>
              <a:latin typeface="Arial"/>
              <a:cs typeface="Calibri"/>
            </a:endParaRPr>
          </a:p>
          <a:p>
            <a:endParaRPr lang="en-US" sz="2200">
              <a:latin typeface="Arial"/>
              <a:cs typeface="Calibri"/>
            </a:endParaRPr>
          </a:p>
          <a:p>
            <a:r>
              <a:rPr lang="en-US" sz="2200" err="1">
                <a:latin typeface="Arial"/>
                <a:cs typeface="Calibri"/>
              </a:rPr>
              <a:t>Ils</a:t>
            </a:r>
            <a:r>
              <a:rPr lang="en-US" sz="2200">
                <a:latin typeface="Arial"/>
                <a:cs typeface="Calibri"/>
              </a:rPr>
              <a:t> </a:t>
            </a:r>
            <a:r>
              <a:rPr lang="en-US" sz="2200" err="1">
                <a:latin typeface="Arial"/>
                <a:cs typeface="Calibri"/>
              </a:rPr>
              <a:t>sont</a:t>
            </a:r>
            <a:r>
              <a:rPr lang="en-US" sz="2200">
                <a:latin typeface="Arial"/>
                <a:cs typeface="Calibri"/>
              </a:rPr>
              <a:t> </a:t>
            </a:r>
            <a:r>
              <a:rPr lang="en-US" sz="2200" err="1">
                <a:latin typeface="Arial"/>
                <a:cs typeface="Calibri"/>
              </a:rPr>
              <a:t>souvent</a:t>
            </a:r>
            <a:r>
              <a:rPr lang="en-US" sz="2200">
                <a:latin typeface="Arial"/>
                <a:cs typeface="Calibri"/>
              </a:rPr>
              <a:t> </a:t>
            </a:r>
            <a:r>
              <a:rPr lang="en-US" sz="2200" err="1">
                <a:latin typeface="Arial"/>
                <a:cs typeface="Calibri"/>
              </a:rPr>
              <a:t>exprimés</a:t>
            </a:r>
            <a:r>
              <a:rPr lang="en-US" sz="2200">
                <a:latin typeface="Arial"/>
                <a:cs typeface="Calibri"/>
              </a:rPr>
              <a:t> </a:t>
            </a:r>
            <a:r>
              <a:rPr lang="en-US" sz="2200" err="1">
                <a:latin typeface="Arial"/>
                <a:cs typeface="Calibri"/>
              </a:rPr>
              <a:t>en</a:t>
            </a:r>
            <a:r>
              <a:rPr lang="en-US" sz="2200">
                <a:latin typeface="Arial"/>
                <a:cs typeface="Calibri"/>
              </a:rPr>
              <a:t> </a:t>
            </a:r>
            <a:r>
              <a:rPr lang="en-US" sz="2200" err="1">
                <a:latin typeface="Arial"/>
                <a:cs typeface="Calibri"/>
              </a:rPr>
              <a:t>termes</a:t>
            </a:r>
            <a:r>
              <a:rPr lang="en-US" sz="2200">
                <a:latin typeface="Arial"/>
                <a:cs typeface="Calibri"/>
              </a:rPr>
              <a:t> </a:t>
            </a:r>
            <a:r>
              <a:rPr lang="en-US" sz="2200" err="1">
                <a:latin typeface="Arial"/>
                <a:cs typeface="Calibri"/>
              </a:rPr>
              <a:t>mesurables</a:t>
            </a:r>
            <a:r>
              <a:rPr lang="en-US" sz="2200">
                <a:latin typeface="Arial"/>
                <a:cs typeface="Calibri"/>
              </a:rPr>
              <a:t> </a:t>
            </a:r>
            <a:r>
              <a:rPr lang="en-US" sz="2200" err="1">
                <a:latin typeface="Arial"/>
                <a:cs typeface="Calibri"/>
              </a:rPr>
              <a:t>afin</a:t>
            </a:r>
            <a:r>
              <a:rPr lang="en-US" sz="2200">
                <a:latin typeface="Arial"/>
                <a:cs typeface="Calibri"/>
              </a:rPr>
              <a:t> de </a:t>
            </a:r>
            <a:r>
              <a:rPr lang="en-US" sz="2200" err="1">
                <a:latin typeface="Arial"/>
                <a:cs typeface="Calibri"/>
              </a:rPr>
              <a:t>pouvoir</a:t>
            </a:r>
            <a:r>
              <a:rPr lang="en-US" sz="2200">
                <a:latin typeface="Arial"/>
                <a:cs typeface="Calibri"/>
              </a:rPr>
              <a:t> </a:t>
            </a:r>
            <a:r>
              <a:rPr lang="en-US" sz="2200" err="1">
                <a:latin typeface="Arial"/>
                <a:cs typeface="Calibri"/>
              </a:rPr>
              <a:t>être</a:t>
            </a:r>
            <a:r>
              <a:rPr lang="en-US" sz="2200">
                <a:latin typeface="Arial"/>
                <a:cs typeface="Calibri"/>
              </a:rPr>
              <a:t> </a:t>
            </a:r>
            <a:r>
              <a:rPr lang="en-US" sz="2200" err="1">
                <a:latin typeface="Arial"/>
                <a:cs typeface="Calibri"/>
              </a:rPr>
              <a:t>testés</a:t>
            </a:r>
            <a:r>
              <a:rPr lang="en-US" sz="2200">
                <a:latin typeface="Arial"/>
                <a:cs typeface="Calibri"/>
              </a:rPr>
              <a:t> et </a:t>
            </a:r>
            <a:r>
              <a:rPr lang="en-US" sz="2200" err="1">
                <a:latin typeface="Arial"/>
                <a:cs typeface="Calibri"/>
              </a:rPr>
              <a:t>validés</a:t>
            </a:r>
            <a:r>
              <a:rPr lang="en-US" sz="2200">
                <a:latin typeface="Arial"/>
                <a:cs typeface="Calibri"/>
              </a:rPr>
              <a:t>.</a:t>
            </a:r>
            <a:endParaRPr lang="en-US" sz="2200">
              <a:solidFill>
                <a:srgbClr val="444444"/>
              </a:solidFill>
              <a:latin typeface="Arial"/>
              <a:cs typeface="Calibri"/>
            </a:endParaRPr>
          </a:p>
          <a:p>
            <a:endParaRPr lang="en-US" sz="2200">
              <a:latin typeface="Arial"/>
              <a:cs typeface="Calibri"/>
            </a:endParaRPr>
          </a:p>
          <a:p>
            <a:r>
              <a:rPr lang="en-US" sz="2200" b="1" err="1">
                <a:latin typeface="Arial"/>
                <a:cs typeface="Calibri"/>
              </a:rPr>
              <a:t>Exemple</a:t>
            </a:r>
            <a:r>
              <a:rPr lang="en-US" sz="2200" b="1">
                <a:latin typeface="Arial"/>
                <a:cs typeface="Calibri"/>
              </a:rPr>
              <a:t> </a:t>
            </a:r>
            <a:r>
              <a:rPr lang="en-US" sz="2200">
                <a:latin typeface="Arial"/>
                <a:cs typeface="Calibri"/>
              </a:rPr>
              <a:t>: Le </a:t>
            </a:r>
            <a:r>
              <a:rPr lang="en-US" sz="2200" err="1">
                <a:latin typeface="Arial"/>
                <a:cs typeface="Calibri"/>
              </a:rPr>
              <a:t>système</a:t>
            </a:r>
            <a:r>
              <a:rPr lang="en-US" sz="2200">
                <a:latin typeface="Arial"/>
                <a:cs typeface="Calibri"/>
              </a:rPr>
              <a:t> doit </a:t>
            </a:r>
            <a:r>
              <a:rPr lang="en-US" sz="2200" err="1">
                <a:latin typeface="Arial"/>
                <a:cs typeface="Calibri"/>
              </a:rPr>
              <a:t>crypter</a:t>
            </a:r>
            <a:r>
              <a:rPr lang="en-US" sz="2200">
                <a:latin typeface="Arial"/>
                <a:cs typeface="Calibri"/>
              </a:rPr>
              <a:t> </a:t>
            </a:r>
            <a:r>
              <a:rPr lang="en-US" sz="2200" err="1">
                <a:latin typeface="Arial"/>
                <a:cs typeface="Calibri"/>
              </a:rPr>
              <a:t>toutes</a:t>
            </a:r>
            <a:r>
              <a:rPr lang="en-US" sz="2200">
                <a:latin typeface="Arial"/>
                <a:cs typeface="Calibri"/>
              </a:rPr>
              <a:t> les données des </a:t>
            </a:r>
            <a:r>
              <a:rPr lang="en-US" sz="2200" err="1">
                <a:latin typeface="Arial"/>
                <a:cs typeface="Calibri"/>
              </a:rPr>
              <a:t>utilisateurs</a:t>
            </a:r>
            <a:r>
              <a:rPr lang="en-US" sz="2200">
                <a:latin typeface="Arial"/>
                <a:cs typeface="Calibri"/>
              </a:rPr>
              <a:t> </a:t>
            </a:r>
            <a:r>
              <a:rPr lang="en-US" sz="2200" err="1">
                <a:latin typeface="Arial"/>
                <a:cs typeface="Calibri"/>
              </a:rPr>
              <a:t>en</a:t>
            </a:r>
            <a:r>
              <a:rPr lang="en-US" sz="2200">
                <a:latin typeface="Arial"/>
                <a:cs typeface="Calibri"/>
              </a:rPr>
              <a:t> transit et au repos.</a:t>
            </a:r>
            <a:endParaRPr lang="en-US">
              <a:latin typeface="Arial"/>
            </a:endParaRPr>
          </a:p>
          <a:p>
            <a:endParaRPr lang="en-US" sz="1200">
              <a:cs typeface="Calibri"/>
            </a:endParaRPr>
          </a:p>
          <a:p>
            <a:pPr algn="l"/>
            <a:endParaRPr lang="en-US">
              <a:cs typeface="Calibri"/>
            </a:endParaRPr>
          </a:p>
        </p:txBody>
      </p:sp>
    </p:spTree>
    <p:extLst>
      <p:ext uri="{BB962C8B-B14F-4D97-AF65-F5344CB8AC3E}">
        <p14:creationId xmlns:p14="http://schemas.microsoft.com/office/powerpoint/2010/main" val="1024338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53955" y="-324"/>
            <a:ext cx="9509109" cy="2211715"/>
          </a:xfrm>
        </p:spPr>
        <p:txBody>
          <a:bodyPr/>
          <a:lstStyle/>
          <a:p>
            <a:r>
              <a:rPr lang="en-US">
                <a:latin typeface="Arial"/>
                <a:cs typeface="Arial"/>
              </a:rPr>
              <a:t>Domaines de connaissances en matière de gestion de projet</a:t>
            </a:r>
            <a:endParaRPr lang="en-US"/>
          </a:p>
        </p:txBody>
      </p:sp>
      <p:grpSp>
        <p:nvGrpSpPr>
          <p:cNvPr id="35" name="Group 34">
            <a:extLst>
              <a:ext uri="{FF2B5EF4-FFF2-40B4-BE49-F238E27FC236}">
                <a16:creationId xmlns:a16="http://schemas.microsoft.com/office/drawing/2014/main" id="{430D1A0E-4836-EAD1-21DB-A1687C5A83A0}"/>
              </a:ext>
            </a:extLst>
          </p:cNvPr>
          <p:cNvGrpSpPr/>
          <p:nvPr/>
        </p:nvGrpSpPr>
        <p:grpSpPr>
          <a:xfrm>
            <a:off x="148568" y="1947577"/>
            <a:ext cx="11907520" cy="3962279"/>
            <a:chOff x="165100" y="1757492"/>
            <a:chExt cx="11907520" cy="3962279"/>
          </a:xfrm>
        </p:grpSpPr>
        <p:sp>
          <p:nvSpPr>
            <p:cNvPr id="7" name="Rectangle 6">
              <a:extLst>
                <a:ext uri="{FF2B5EF4-FFF2-40B4-BE49-F238E27FC236}">
                  <a16:creationId xmlns:a16="http://schemas.microsoft.com/office/drawing/2014/main" id="{BEFB5EA5-EB3D-FD96-69F0-F10C0377836B}"/>
                </a:ext>
              </a:extLst>
            </p:cNvPr>
            <p:cNvSpPr/>
            <p:nvPr/>
          </p:nvSpPr>
          <p:spPr>
            <a:xfrm>
              <a:off x="8691880" y="1757492"/>
              <a:ext cx="1991360" cy="363728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600"/>
                </a:spcAft>
              </a:pPr>
              <a:endParaRPr lang="en-US" b="1">
                <a:solidFill>
                  <a:schemeClr val="tx2"/>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4D72A84-9B3F-20C6-4E7B-3E2DD92AC4D8}"/>
                </a:ext>
              </a:extLst>
            </p:cNvPr>
            <p:cNvSpPr/>
            <p:nvPr/>
          </p:nvSpPr>
          <p:spPr>
            <a:xfrm>
              <a:off x="1308100" y="1757492"/>
              <a:ext cx="7294880" cy="363728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600"/>
                </a:spcAft>
              </a:pPr>
              <a:r>
                <a:rPr lang="en-US" b="1">
                  <a:solidFill>
                    <a:schemeClr val="tx2"/>
                  </a:solidFill>
                  <a:latin typeface="Arial" panose="020B0604020202020204" pitchFamily="34" charset="0"/>
                  <a:cs typeface="Arial" panose="020B0604020202020204" pitchFamily="34" charset="0"/>
                </a:rPr>
                <a:t>9 Domaines de connaissances</a:t>
              </a:r>
            </a:p>
          </p:txBody>
        </p:sp>
        <p:sp>
          <p:nvSpPr>
            <p:cNvPr id="9" name="Parallelogram 8">
              <a:extLst>
                <a:ext uri="{FF2B5EF4-FFF2-40B4-BE49-F238E27FC236}">
                  <a16:creationId xmlns:a16="http://schemas.microsoft.com/office/drawing/2014/main" id="{7E04C238-F29D-0210-4A4B-BBD36EBB3F74}"/>
                </a:ext>
              </a:extLst>
            </p:cNvPr>
            <p:cNvSpPr/>
            <p:nvPr/>
          </p:nvSpPr>
          <p:spPr>
            <a:xfrm>
              <a:off x="1475740" y="4025395"/>
              <a:ext cx="1651000" cy="1002982"/>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Arial Narrow" panose="020B0606020202030204" pitchFamily="34" charset="0"/>
                </a:rPr>
                <a:t>Gestion des ressources humaines</a:t>
              </a:r>
            </a:p>
          </p:txBody>
        </p:sp>
        <p:sp>
          <p:nvSpPr>
            <p:cNvPr id="10" name="Parallelogram 9">
              <a:extLst>
                <a:ext uri="{FF2B5EF4-FFF2-40B4-BE49-F238E27FC236}">
                  <a16:creationId xmlns:a16="http://schemas.microsoft.com/office/drawing/2014/main" id="{58928B5B-55F1-1ADC-CE03-DDF4BFE0D592}"/>
                </a:ext>
              </a:extLst>
            </p:cNvPr>
            <p:cNvSpPr/>
            <p:nvPr/>
          </p:nvSpPr>
          <p:spPr>
            <a:xfrm>
              <a:off x="4188460" y="4009282"/>
              <a:ext cx="1679575" cy="1002982"/>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Arial Narrow" panose="020B0606020202030204" pitchFamily="34" charset="0"/>
                </a:rPr>
                <a:t>Gestion de la communication</a:t>
              </a:r>
            </a:p>
          </p:txBody>
        </p:sp>
        <p:sp>
          <p:nvSpPr>
            <p:cNvPr id="11" name="Parallelogram 10">
              <a:extLst>
                <a:ext uri="{FF2B5EF4-FFF2-40B4-BE49-F238E27FC236}">
                  <a16:creationId xmlns:a16="http://schemas.microsoft.com/office/drawing/2014/main" id="{29A8657A-6ED0-03B4-0E89-32ECDC06EEE4}"/>
                </a:ext>
              </a:extLst>
            </p:cNvPr>
            <p:cNvSpPr/>
            <p:nvPr/>
          </p:nvSpPr>
          <p:spPr>
            <a:xfrm>
              <a:off x="5647055" y="4018807"/>
              <a:ext cx="1565275" cy="1002982"/>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Arial Narrow" panose="020B0606020202030204" pitchFamily="34" charset="0"/>
              </a:endParaRPr>
            </a:p>
          </p:txBody>
        </p:sp>
        <p:sp>
          <p:nvSpPr>
            <p:cNvPr id="12" name="Parallelogram 11">
              <a:extLst>
                <a:ext uri="{FF2B5EF4-FFF2-40B4-BE49-F238E27FC236}">
                  <a16:creationId xmlns:a16="http://schemas.microsoft.com/office/drawing/2014/main" id="{4E07F2E2-4C04-5E59-2262-05338B80D1C2}"/>
                </a:ext>
              </a:extLst>
            </p:cNvPr>
            <p:cNvSpPr/>
            <p:nvPr/>
          </p:nvSpPr>
          <p:spPr>
            <a:xfrm>
              <a:off x="6997700" y="4018807"/>
              <a:ext cx="1479550" cy="1012507"/>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Arial Narrow" panose="020B0606020202030204" pitchFamily="34" charset="0"/>
                </a:rPr>
                <a:t>Gestion des marchés publics</a:t>
              </a:r>
            </a:p>
          </p:txBody>
        </p:sp>
        <p:sp>
          <p:nvSpPr>
            <p:cNvPr id="13" name="Parallelogram 12">
              <a:extLst>
                <a:ext uri="{FF2B5EF4-FFF2-40B4-BE49-F238E27FC236}">
                  <a16:creationId xmlns:a16="http://schemas.microsoft.com/office/drawing/2014/main" id="{FF1A8A1B-6B46-2788-C08E-02F1B3ECF8A8}"/>
                </a:ext>
              </a:extLst>
            </p:cNvPr>
            <p:cNvSpPr/>
            <p:nvPr/>
          </p:nvSpPr>
          <p:spPr>
            <a:xfrm flipH="1">
              <a:off x="6639560" y="2451944"/>
              <a:ext cx="1841500" cy="1002982"/>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Narrow" panose="020B0606020202030204" pitchFamily="34" charset="0"/>
              </a:endParaRPr>
            </a:p>
          </p:txBody>
        </p:sp>
        <p:sp>
          <p:nvSpPr>
            <p:cNvPr id="14" name="Parallelogram 13">
              <a:extLst>
                <a:ext uri="{FF2B5EF4-FFF2-40B4-BE49-F238E27FC236}">
                  <a16:creationId xmlns:a16="http://schemas.microsoft.com/office/drawing/2014/main" id="{6CCE39DD-FCCE-5AC6-5CD8-5EE8F4BB7B85}"/>
                </a:ext>
              </a:extLst>
            </p:cNvPr>
            <p:cNvSpPr/>
            <p:nvPr/>
          </p:nvSpPr>
          <p:spPr>
            <a:xfrm flipH="1">
              <a:off x="4936490" y="2451944"/>
              <a:ext cx="1841500" cy="1002982"/>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Narrow" panose="020B0606020202030204" pitchFamily="34" charset="0"/>
              </a:endParaRPr>
            </a:p>
          </p:txBody>
        </p:sp>
        <p:sp>
          <p:nvSpPr>
            <p:cNvPr id="15" name="Parallelogram 14">
              <a:extLst>
                <a:ext uri="{FF2B5EF4-FFF2-40B4-BE49-F238E27FC236}">
                  <a16:creationId xmlns:a16="http://schemas.microsoft.com/office/drawing/2014/main" id="{8CE69A58-3EB3-5DEE-FFBF-2412133104D5}"/>
                </a:ext>
              </a:extLst>
            </p:cNvPr>
            <p:cNvSpPr/>
            <p:nvPr/>
          </p:nvSpPr>
          <p:spPr>
            <a:xfrm flipH="1">
              <a:off x="3220720" y="2451944"/>
              <a:ext cx="1841500" cy="1002982"/>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Calibri"/>
                  <a:cs typeface="Calibri"/>
                </a:rPr>
                <a:t>Gestion du temps</a:t>
              </a:r>
            </a:p>
          </p:txBody>
        </p:sp>
        <p:sp>
          <p:nvSpPr>
            <p:cNvPr id="16" name="Parallelogram 15">
              <a:extLst>
                <a:ext uri="{FF2B5EF4-FFF2-40B4-BE49-F238E27FC236}">
                  <a16:creationId xmlns:a16="http://schemas.microsoft.com/office/drawing/2014/main" id="{1F664508-9145-2387-5C1F-7F5D8D0645DD}"/>
                </a:ext>
              </a:extLst>
            </p:cNvPr>
            <p:cNvSpPr/>
            <p:nvPr/>
          </p:nvSpPr>
          <p:spPr>
            <a:xfrm flipH="1">
              <a:off x="1513840" y="2458532"/>
              <a:ext cx="1841500" cy="1002982"/>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Narrow" panose="020B0606020202030204" pitchFamily="34" charset="0"/>
              </a:endParaRPr>
            </a:p>
          </p:txBody>
        </p:sp>
        <p:sp>
          <p:nvSpPr>
            <p:cNvPr id="17" name="Arrow: Pentagon 16">
              <a:extLst>
                <a:ext uri="{FF2B5EF4-FFF2-40B4-BE49-F238E27FC236}">
                  <a16:creationId xmlns:a16="http://schemas.microsoft.com/office/drawing/2014/main" id="{199D7AC6-B036-026C-9AB8-F9514C478429}"/>
                </a:ext>
              </a:extLst>
            </p:cNvPr>
            <p:cNvSpPr/>
            <p:nvPr/>
          </p:nvSpPr>
          <p:spPr>
            <a:xfrm>
              <a:off x="165100" y="2693998"/>
              <a:ext cx="1478280" cy="2133600"/>
            </a:xfrm>
            <a:prstGeom prst="homePlate">
              <a:avLst>
                <a:gd name="adj" fmla="val 20845"/>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2"/>
                  </a:solidFill>
                  <a:latin typeface="Arial" panose="020B0604020202020204" pitchFamily="34" charset="0"/>
                  <a:cs typeface="Arial" panose="020B0604020202020204" pitchFamily="34" charset="0"/>
                </a:rPr>
                <a:t>Besoins et attentes des parties prenantes</a:t>
              </a:r>
            </a:p>
          </p:txBody>
        </p:sp>
        <p:sp>
          <p:nvSpPr>
            <p:cNvPr id="18" name="TextBox 16">
              <a:extLst>
                <a:ext uri="{FF2B5EF4-FFF2-40B4-BE49-F238E27FC236}">
                  <a16:creationId xmlns:a16="http://schemas.microsoft.com/office/drawing/2014/main" id="{B98BE334-ACBF-C36B-A86F-A4D870645499}"/>
                </a:ext>
              </a:extLst>
            </p:cNvPr>
            <p:cNvSpPr txBox="1"/>
            <p:nvPr/>
          </p:nvSpPr>
          <p:spPr>
            <a:xfrm>
              <a:off x="1907540" y="2086361"/>
              <a:ext cx="6096000" cy="369332"/>
            </a:xfrm>
            <a:prstGeom prst="rect">
              <a:avLst/>
            </a:prstGeom>
            <a:solidFill>
              <a:schemeClr val="accent2">
                <a:lumMod val="40000"/>
                <a:lumOff val="60000"/>
              </a:schemeClr>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rgbClr val="1E4B74"/>
                  </a:solidFill>
                  <a:latin typeface="Arial"/>
                  <a:cs typeface="Arial"/>
                </a:rPr>
                <a:t>Fonctions</a:t>
              </a:r>
              <a:r>
                <a:rPr lang="en-US" b="1">
                  <a:solidFill>
                    <a:srgbClr val="1E4B74"/>
                  </a:solidFill>
                  <a:latin typeface="Arial"/>
                  <a:cs typeface="Arial"/>
                </a:rPr>
                <a:t> </a:t>
              </a:r>
              <a:r>
                <a:rPr lang="en-US" b="1" err="1">
                  <a:solidFill>
                    <a:srgbClr val="1E4B74"/>
                  </a:solidFill>
                  <a:latin typeface="Arial"/>
                  <a:cs typeface="Arial"/>
                </a:rPr>
                <a:t>principales</a:t>
              </a:r>
              <a:endParaRPr lang="en-US" b="1" err="1">
                <a:solidFill>
                  <a:srgbClr val="1E4B74"/>
                </a:solidFill>
              </a:endParaRPr>
            </a:p>
          </p:txBody>
        </p:sp>
        <p:sp>
          <p:nvSpPr>
            <p:cNvPr id="19" name="TextBox 17">
              <a:extLst>
                <a:ext uri="{FF2B5EF4-FFF2-40B4-BE49-F238E27FC236}">
                  <a16:creationId xmlns:a16="http://schemas.microsoft.com/office/drawing/2014/main" id="{A36338C2-66BD-A8AF-6812-976F79E0A043}"/>
                </a:ext>
              </a:extLst>
            </p:cNvPr>
            <p:cNvSpPr txBox="1"/>
            <p:nvPr/>
          </p:nvSpPr>
          <p:spPr>
            <a:xfrm>
              <a:off x="1907540" y="5053493"/>
              <a:ext cx="6096000" cy="307777"/>
            </a:xfrm>
            <a:prstGeom prst="rect">
              <a:avLst/>
            </a:prstGeom>
            <a:solidFill>
              <a:schemeClr val="accent2">
                <a:lumMod val="40000"/>
                <a:lumOff val="60000"/>
              </a:schemeClr>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err="1">
                  <a:solidFill>
                    <a:srgbClr val="1E4B74"/>
                  </a:solidFill>
                  <a:latin typeface="Arial"/>
                  <a:cs typeface="Arial"/>
                </a:rPr>
                <a:t>Fonctions</a:t>
              </a:r>
              <a:r>
                <a:rPr lang="en-US" sz="1400" b="1">
                  <a:solidFill>
                    <a:srgbClr val="1E4B74"/>
                  </a:solidFill>
                  <a:latin typeface="Arial"/>
                  <a:cs typeface="Arial"/>
                </a:rPr>
                <a:t> de facilitation</a:t>
              </a:r>
              <a:endParaRPr lang="en-US" sz="1400" b="1">
                <a:solidFill>
                  <a:srgbClr val="1E4B74"/>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EF45507B-19A2-D952-9464-FAA0582C1446}"/>
                </a:ext>
              </a:extLst>
            </p:cNvPr>
            <p:cNvSpPr/>
            <p:nvPr/>
          </p:nvSpPr>
          <p:spPr>
            <a:xfrm>
              <a:off x="10772140" y="3110558"/>
              <a:ext cx="1300480" cy="130048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latin typeface="Arial" panose="020B0604020202020204" pitchFamily="34" charset="0"/>
                  <a:cs typeface="Arial" panose="020B0604020202020204" pitchFamily="34" charset="0"/>
                </a:rPr>
                <a:t>Réussite du projet</a:t>
              </a:r>
            </a:p>
          </p:txBody>
        </p:sp>
        <p:sp>
          <p:nvSpPr>
            <p:cNvPr id="21" name="TextBox 20">
              <a:extLst>
                <a:ext uri="{FF2B5EF4-FFF2-40B4-BE49-F238E27FC236}">
                  <a16:creationId xmlns:a16="http://schemas.microsoft.com/office/drawing/2014/main" id="{61E3B08C-BDBE-8BB6-9482-499E359C587F}"/>
                </a:ext>
              </a:extLst>
            </p:cNvPr>
            <p:cNvSpPr txBox="1"/>
            <p:nvPr/>
          </p:nvSpPr>
          <p:spPr>
            <a:xfrm>
              <a:off x="5862009" y="5442772"/>
              <a:ext cx="4867884"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2"/>
                  </a:solidFill>
                  <a:latin typeface="Arial" panose="020B0604020202020204" pitchFamily="34" charset="0"/>
                  <a:cs typeface="Arial" panose="020B0604020202020204" pitchFamily="34" charset="0"/>
                </a:rPr>
                <a:t>Source : Project Management Institute Institut de gestion de projet</a:t>
              </a:r>
            </a:p>
          </p:txBody>
        </p:sp>
        <p:grpSp>
          <p:nvGrpSpPr>
            <p:cNvPr id="22" name="Group 21">
              <a:extLst>
                <a:ext uri="{FF2B5EF4-FFF2-40B4-BE49-F238E27FC236}">
                  <a16:creationId xmlns:a16="http://schemas.microsoft.com/office/drawing/2014/main" id="{846D510C-4AF5-03A4-BA39-E8B2134BA4CF}"/>
                </a:ext>
              </a:extLst>
            </p:cNvPr>
            <p:cNvGrpSpPr/>
            <p:nvPr/>
          </p:nvGrpSpPr>
          <p:grpSpPr>
            <a:xfrm>
              <a:off x="9003030" y="2491691"/>
              <a:ext cx="1369060" cy="2531626"/>
              <a:chOff x="9003030" y="3221494"/>
              <a:chExt cx="1369060" cy="2531626"/>
            </a:xfrm>
          </p:grpSpPr>
          <p:pic>
            <p:nvPicPr>
              <p:cNvPr id="31" name="Graphic 22" descr="Checklist with solid fill">
                <a:extLst>
                  <a:ext uri="{FF2B5EF4-FFF2-40B4-BE49-F238E27FC236}">
                    <a16:creationId xmlns:a16="http://schemas.microsoft.com/office/drawing/2014/main" id="{C10EA583-3318-F606-3E42-A8866F19B5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03030" y="5108575"/>
                <a:ext cx="640080" cy="640080"/>
              </a:xfrm>
              <a:prstGeom prst="rect">
                <a:avLst/>
              </a:prstGeom>
            </p:spPr>
          </p:pic>
          <p:pic>
            <p:nvPicPr>
              <p:cNvPr id="32" name="Graphic 24" descr="Monthly calendar with solid fill">
                <a:extLst>
                  <a:ext uri="{FF2B5EF4-FFF2-40B4-BE49-F238E27FC236}">
                    <a16:creationId xmlns:a16="http://schemas.microsoft.com/office/drawing/2014/main" id="{5A8ECE73-EE86-642F-18D2-F5DED91917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03030" y="3221494"/>
                <a:ext cx="640080" cy="640080"/>
              </a:xfrm>
              <a:prstGeom prst="rect">
                <a:avLst/>
              </a:prstGeom>
            </p:spPr>
          </p:pic>
          <p:pic>
            <p:nvPicPr>
              <p:cNvPr id="33" name="Graphic 26" descr="Clock with solid fill">
                <a:extLst>
                  <a:ext uri="{FF2B5EF4-FFF2-40B4-BE49-F238E27FC236}">
                    <a16:creationId xmlns:a16="http://schemas.microsoft.com/office/drawing/2014/main" id="{4895B3FF-7D30-F9A1-EE28-0E0B52A2AF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32010" y="5113040"/>
                <a:ext cx="640080" cy="640080"/>
              </a:xfrm>
              <a:prstGeom prst="rect">
                <a:avLst/>
              </a:prstGeom>
            </p:spPr>
          </p:pic>
          <p:pic>
            <p:nvPicPr>
              <p:cNvPr id="34" name="Graphic 28" descr="Gantt Chart with solid fill">
                <a:extLst>
                  <a:ext uri="{FF2B5EF4-FFF2-40B4-BE49-F238E27FC236}">
                    <a16:creationId xmlns:a16="http://schemas.microsoft.com/office/drawing/2014/main" id="{4968CA32-507E-8BE6-94E1-B79E6C19EE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32010" y="3221494"/>
                <a:ext cx="640080" cy="640080"/>
              </a:xfrm>
              <a:prstGeom prst="rect">
                <a:avLst/>
              </a:prstGeom>
            </p:spPr>
          </p:pic>
        </p:grpSp>
        <p:sp>
          <p:nvSpPr>
            <p:cNvPr id="23" name="Parallelogram 22">
              <a:extLst>
                <a:ext uri="{FF2B5EF4-FFF2-40B4-BE49-F238E27FC236}">
                  <a16:creationId xmlns:a16="http://schemas.microsoft.com/office/drawing/2014/main" id="{8BBB4A39-CA23-32C5-8FC2-9E3376E24732}"/>
                </a:ext>
              </a:extLst>
            </p:cNvPr>
            <p:cNvSpPr/>
            <p:nvPr/>
          </p:nvSpPr>
          <p:spPr>
            <a:xfrm>
              <a:off x="2904489" y="4015870"/>
              <a:ext cx="1498600" cy="1012507"/>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Arial Narrow"/>
              </a:endParaRPr>
            </a:p>
          </p:txBody>
        </p:sp>
        <p:sp>
          <p:nvSpPr>
            <p:cNvPr id="24" name="Arrow: Right 23">
              <a:extLst>
                <a:ext uri="{FF2B5EF4-FFF2-40B4-BE49-F238E27FC236}">
                  <a16:creationId xmlns:a16="http://schemas.microsoft.com/office/drawing/2014/main" id="{319F0F4B-E2C0-136A-8D3A-1CA6E111037F}"/>
                </a:ext>
              </a:extLst>
            </p:cNvPr>
            <p:cNvSpPr/>
            <p:nvPr/>
          </p:nvSpPr>
          <p:spPr>
            <a:xfrm>
              <a:off x="1513841" y="3152984"/>
              <a:ext cx="9374504" cy="121562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atin typeface="Arial" panose="020B0604020202020204" pitchFamily="34" charset="0"/>
                  <a:cs typeface="Arial" panose="020B0604020202020204" pitchFamily="34" charset="0"/>
                </a:rPr>
                <a:t>Gestion de l'intégration des projets</a:t>
              </a:r>
            </a:p>
          </p:txBody>
        </p:sp>
        <p:sp>
          <p:nvSpPr>
            <p:cNvPr id="25" name="Rectangle 24">
              <a:extLst>
                <a:ext uri="{FF2B5EF4-FFF2-40B4-BE49-F238E27FC236}">
                  <a16:creationId xmlns:a16="http://schemas.microsoft.com/office/drawing/2014/main" id="{5A133545-2327-1D1E-D466-18806E473330}"/>
                </a:ext>
              </a:extLst>
            </p:cNvPr>
            <p:cNvSpPr/>
            <p:nvPr/>
          </p:nvSpPr>
          <p:spPr>
            <a:xfrm>
              <a:off x="1877114" y="2652958"/>
              <a:ext cx="1230720" cy="694648"/>
            </a:xfrm>
            <a:prstGeom prst="rect">
              <a:avLst/>
            </a:prstGeom>
            <a:solidFill>
              <a:schemeClr val="accent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FFFFFF"/>
                  </a:solidFill>
                  <a:ea typeface="+mn-lt"/>
                  <a:cs typeface="+mn-lt"/>
                </a:rPr>
                <a:t>Gestion du </a:t>
              </a:r>
              <a:r>
                <a:rPr lang="en-US" sz="1600" err="1">
                  <a:solidFill>
                    <a:srgbClr val="FFFFFF"/>
                  </a:solidFill>
                  <a:ea typeface="+mn-lt"/>
                  <a:cs typeface="+mn-lt"/>
                </a:rPr>
                <a:t>périmètre</a:t>
              </a:r>
              <a:endParaRPr lang="en-US" sz="1600" err="1">
                <a:solidFill>
                  <a:srgbClr val="FFFFFF"/>
                </a:solidFill>
              </a:endParaRPr>
            </a:p>
          </p:txBody>
        </p:sp>
        <p:sp>
          <p:nvSpPr>
            <p:cNvPr id="26" name="Rectangle 25">
              <a:extLst>
                <a:ext uri="{FF2B5EF4-FFF2-40B4-BE49-F238E27FC236}">
                  <a16:creationId xmlns:a16="http://schemas.microsoft.com/office/drawing/2014/main" id="{6C072863-1B8D-A596-00A4-BB9EF2AB248A}"/>
                </a:ext>
              </a:extLst>
            </p:cNvPr>
            <p:cNvSpPr/>
            <p:nvPr/>
          </p:nvSpPr>
          <p:spPr>
            <a:xfrm>
              <a:off x="5248948" y="2652959"/>
              <a:ext cx="1129639" cy="694648"/>
            </a:xfrm>
            <a:prstGeom prst="rect">
              <a:avLst/>
            </a:prstGeom>
            <a:solidFill>
              <a:schemeClr val="accent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Gestion de </a:t>
              </a:r>
              <a:r>
                <a:rPr lang="en-US" sz="1600" err="1">
                  <a:solidFill>
                    <a:schemeClr val="bg1"/>
                  </a:solidFill>
                  <a:cs typeface="Calibri"/>
                </a:rPr>
                <a:t>coût</a:t>
              </a:r>
              <a:endParaRPr lang="en-US" sz="1600">
                <a:solidFill>
                  <a:schemeClr val="bg1"/>
                </a:solidFill>
                <a:cs typeface="Calibri"/>
              </a:endParaRPr>
            </a:p>
          </p:txBody>
        </p:sp>
        <p:sp>
          <p:nvSpPr>
            <p:cNvPr id="27" name="Rectangle 26">
              <a:extLst>
                <a:ext uri="{FF2B5EF4-FFF2-40B4-BE49-F238E27FC236}">
                  <a16:creationId xmlns:a16="http://schemas.microsoft.com/office/drawing/2014/main" id="{5527D62E-F773-9456-2196-0F90491C2B3B}"/>
                </a:ext>
              </a:extLst>
            </p:cNvPr>
            <p:cNvSpPr/>
            <p:nvPr/>
          </p:nvSpPr>
          <p:spPr>
            <a:xfrm>
              <a:off x="6976097" y="2657776"/>
              <a:ext cx="1222944" cy="733525"/>
            </a:xfrm>
            <a:prstGeom prst="rect">
              <a:avLst/>
            </a:prstGeom>
            <a:solidFill>
              <a:schemeClr val="accent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Gestion de la </a:t>
              </a:r>
              <a:r>
                <a:rPr lang="en-US" sz="1600" err="1">
                  <a:solidFill>
                    <a:schemeClr val="bg1"/>
                  </a:solidFill>
                  <a:cs typeface="Calibri"/>
                </a:rPr>
                <a:t>qualité</a:t>
              </a:r>
              <a:endParaRPr lang="en-US" sz="1600">
                <a:solidFill>
                  <a:schemeClr val="bg1"/>
                </a:solidFill>
                <a:cs typeface="Calibri"/>
              </a:endParaRPr>
            </a:p>
          </p:txBody>
        </p:sp>
        <p:sp>
          <p:nvSpPr>
            <p:cNvPr id="28" name="Rectangle 27">
              <a:extLst>
                <a:ext uri="{FF2B5EF4-FFF2-40B4-BE49-F238E27FC236}">
                  <a16:creationId xmlns:a16="http://schemas.microsoft.com/office/drawing/2014/main" id="{9303ECCA-EEE5-B090-6377-9950D783F18B}"/>
                </a:ext>
              </a:extLst>
            </p:cNvPr>
            <p:cNvSpPr/>
            <p:nvPr/>
          </p:nvSpPr>
          <p:spPr>
            <a:xfrm>
              <a:off x="3128752" y="4166226"/>
              <a:ext cx="1098536" cy="68687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FFFFFF"/>
                  </a:solidFill>
                  <a:cs typeface="Calibri"/>
                </a:rPr>
                <a:t>Gestion des parties </a:t>
              </a:r>
              <a:r>
                <a:rPr lang="en-US" sz="1400" err="1">
                  <a:solidFill>
                    <a:srgbClr val="FFFFFF"/>
                  </a:solidFill>
                  <a:cs typeface="Calibri"/>
                </a:rPr>
                <a:t>prenantes</a:t>
              </a:r>
            </a:p>
          </p:txBody>
        </p:sp>
        <p:sp>
          <p:nvSpPr>
            <p:cNvPr id="29" name="Rectangle 28">
              <a:extLst>
                <a:ext uri="{FF2B5EF4-FFF2-40B4-BE49-F238E27FC236}">
                  <a16:creationId xmlns:a16="http://schemas.microsoft.com/office/drawing/2014/main" id="{3B00DEBE-0366-49C1-93B7-9148748E8AC8}"/>
                </a:ext>
              </a:extLst>
            </p:cNvPr>
            <p:cNvSpPr/>
            <p:nvPr/>
          </p:nvSpPr>
          <p:spPr>
            <a:xfrm>
              <a:off x="5869565" y="4160311"/>
              <a:ext cx="1137413" cy="68687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FFFFFF"/>
                  </a:solidFill>
                  <a:cs typeface="Calibri"/>
                </a:rPr>
                <a:t>Gestion des </a:t>
              </a:r>
              <a:r>
                <a:rPr lang="en-US" sz="1400" err="1">
                  <a:solidFill>
                    <a:srgbClr val="FFFFFF"/>
                  </a:solidFill>
                  <a:cs typeface="Calibri"/>
                </a:rPr>
                <a:t>risques</a:t>
              </a:r>
              <a:endParaRPr lang="en-US" sz="1400">
                <a:solidFill>
                  <a:srgbClr val="FFFFFF"/>
                </a:solidFill>
                <a:cs typeface="Calibri"/>
              </a:endParaRPr>
            </a:p>
          </p:txBody>
        </p:sp>
        <p:sp>
          <p:nvSpPr>
            <p:cNvPr id="30" name="Rectangle 29">
              <a:extLst>
                <a:ext uri="{FF2B5EF4-FFF2-40B4-BE49-F238E27FC236}">
                  <a16:creationId xmlns:a16="http://schemas.microsoft.com/office/drawing/2014/main" id="{19F6ABBC-1B70-5150-AB88-1F1EBB04802B}"/>
                </a:ext>
              </a:extLst>
            </p:cNvPr>
            <p:cNvSpPr/>
            <p:nvPr/>
          </p:nvSpPr>
          <p:spPr>
            <a:xfrm>
              <a:off x="8821303" y="1779911"/>
              <a:ext cx="1765148" cy="7490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err="1">
                  <a:solidFill>
                    <a:srgbClr val="1E4B74"/>
                  </a:solidFill>
                  <a:cs typeface="Calibri"/>
                </a:rPr>
                <a:t>Outils</a:t>
              </a:r>
              <a:r>
                <a:rPr lang="en-US" sz="1600" b="1">
                  <a:solidFill>
                    <a:srgbClr val="1E4B74"/>
                  </a:solidFill>
                  <a:cs typeface="Calibri"/>
                </a:rPr>
                <a:t> et techniques</a:t>
              </a:r>
              <a:endParaRPr lang="en-US" sz="1600" b="1"/>
            </a:p>
          </p:txBody>
        </p:sp>
      </p:grpSp>
    </p:spTree>
    <p:extLst>
      <p:ext uri="{BB962C8B-B14F-4D97-AF65-F5344CB8AC3E}">
        <p14:creationId xmlns:p14="http://schemas.microsoft.com/office/powerpoint/2010/main" val="1376729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155575"/>
            <a:ext cx="10084496" cy="1561646"/>
          </a:xfrm>
        </p:spPr>
        <p:txBody>
          <a:bodyPr/>
          <a:lstStyle/>
          <a:p>
            <a:r>
              <a:rPr lang="en-US" err="1">
                <a:latin typeface="Arial"/>
                <a:cs typeface="Arial"/>
              </a:rPr>
              <a:t>Activité</a:t>
            </a:r>
            <a:r>
              <a:rPr lang="en-US">
                <a:latin typeface="Arial"/>
                <a:cs typeface="Arial"/>
              </a:rPr>
              <a:t> : </a:t>
            </a:r>
            <a:br>
              <a:rPr lang="en-US">
                <a:latin typeface="Arial"/>
                <a:cs typeface="Arial"/>
              </a:rPr>
            </a:br>
            <a:r>
              <a:rPr lang="en-US">
                <a:latin typeface="Arial"/>
                <a:cs typeface="Arial"/>
              </a:rPr>
              <a:t>Exigences </a:t>
            </a:r>
            <a:r>
              <a:rPr lang="en-US" err="1">
                <a:latin typeface="Arial"/>
                <a:cs typeface="Arial"/>
              </a:rPr>
              <a:t>logicielles</a:t>
            </a:r>
          </a:p>
          <a:p>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endParaRPr lang="en-US" sz="1000">
              <a:solidFill>
                <a:srgbClr val="0000FF"/>
              </a:solidFill>
            </a:endParaRPr>
          </a:p>
          <a:p>
            <a:pPr marL="0" indent="0">
              <a:buNone/>
            </a:pPr>
            <a:r>
              <a:rPr lang="en-US" sz="2200" err="1">
                <a:latin typeface="Arial"/>
                <a:cs typeface="Arial"/>
              </a:rPr>
              <a:t>Exercice</a:t>
            </a:r>
            <a:r>
              <a:rPr lang="en-US" sz="2200">
                <a:latin typeface="Arial"/>
                <a:cs typeface="Arial"/>
              </a:rPr>
              <a:t> </a:t>
            </a:r>
            <a:r>
              <a:rPr lang="en-US" sz="2200" err="1">
                <a:latin typeface="Arial"/>
                <a:cs typeface="Arial"/>
              </a:rPr>
              <a:t>en</a:t>
            </a:r>
            <a:r>
              <a:rPr lang="en-US" sz="2200">
                <a:latin typeface="Arial"/>
                <a:cs typeface="Arial"/>
              </a:rPr>
              <a:t> </a:t>
            </a:r>
            <a:r>
              <a:rPr lang="en-US" sz="2200" err="1">
                <a:latin typeface="Arial"/>
                <a:cs typeface="Arial"/>
              </a:rPr>
              <a:t>groupe</a:t>
            </a:r>
            <a:r>
              <a:rPr lang="en-US" sz="2200">
                <a:latin typeface="Arial"/>
                <a:cs typeface="Arial"/>
              </a:rPr>
              <a:t> : former</a:t>
            </a:r>
            <a:r>
              <a:rPr lang="en-US" sz="1000">
                <a:solidFill>
                  <a:srgbClr val="0000FF"/>
                </a:solidFill>
                <a:latin typeface="Arial"/>
                <a:cs typeface="Arial"/>
              </a:rPr>
              <a:t> </a:t>
            </a:r>
            <a:r>
              <a:rPr lang="en-US" sz="2200">
                <a:latin typeface="Arial"/>
                <a:cs typeface="Arial"/>
              </a:rPr>
              <a:t>des </a:t>
            </a:r>
            <a:r>
              <a:rPr lang="en-US" sz="2200" err="1">
                <a:latin typeface="Arial"/>
                <a:cs typeface="Arial"/>
              </a:rPr>
              <a:t>groupes</a:t>
            </a:r>
            <a:r>
              <a:rPr lang="en-US" sz="2200">
                <a:latin typeface="Arial"/>
                <a:cs typeface="Arial"/>
              </a:rPr>
              <a:t> de 4 </a:t>
            </a:r>
            <a:r>
              <a:rPr lang="en-US" sz="2200" err="1">
                <a:latin typeface="Arial"/>
                <a:cs typeface="Arial"/>
              </a:rPr>
              <a:t>personnes</a:t>
            </a:r>
            <a:r>
              <a:rPr lang="en-US" sz="2200">
                <a:latin typeface="Arial"/>
                <a:cs typeface="Arial"/>
              </a:rPr>
              <a:t> </a:t>
            </a:r>
          </a:p>
          <a:p>
            <a:r>
              <a:rPr lang="en-US" sz="2400">
                <a:solidFill>
                  <a:srgbClr val="000000"/>
                </a:solidFill>
                <a:latin typeface="Arial"/>
                <a:cs typeface="Calibri"/>
              </a:rPr>
              <a:t>À </a:t>
            </a:r>
            <a:r>
              <a:rPr lang="en-US" sz="2400" err="1">
                <a:solidFill>
                  <a:srgbClr val="000000"/>
                </a:solidFill>
                <a:latin typeface="Arial"/>
                <a:cs typeface="Calibri"/>
              </a:rPr>
              <a:t>l'aide</a:t>
            </a:r>
            <a:r>
              <a:rPr lang="en-US" sz="2400">
                <a:solidFill>
                  <a:srgbClr val="000000"/>
                </a:solidFill>
                <a:latin typeface="Arial"/>
                <a:cs typeface="Calibri"/>
              </a:rPr>
              <a:t> de </a:t>
            </a:r>
            <a:r>
              <a:rPr lang="en-US" sz="2400" err="1">
                <a:solidFill>
                  <a:srgbClr val="000000"/>
                </a:solidFill>
                <a:latin typeface="Arial"/>
                <a:cs typeface="Calibri"/>
              </a:rPr>
              <a:t>l'étude</a:t>
            </a:r>
            <a:r>
              <a:rPr lang="en-US" sz="2400">
                <a:solidFill>
                  <a:srgbClr val="000000"/>
                </a:solidFill>
                <a:latin typeface="Arial"/>
                <a:cs typeface="Calibri"/>
              </a:rPr>
              <a:t> de </a:t>
            </a:r>
            <a:r>
              <a:rPr lang="en-US" sz="2400" err="1">
                <a:solidFill>
                  <a:srgbClr val="000000"/>
                </a:solidFill>
                <a:latin typeface="Arial"/>
                <a:cs typeface="Calibri"/>
              </a:rPr>
              <a:t>cas</a:t>
            </a:r>
            <a:r>
              <a:rPr lang="en-US" sz="2400">
                <a:solidFill>
                  <a:srgbClr val="000000"/>
                </a:solidFill>
                <a:latin typeface="Arial"/>
                <a:cs typeface="Calibri"/>
              </a:rPr>
              <a:t>, </a:t>
            </a:r>
            <a:r>
              <a:rPr lang="en-US" sz="2400" err="1">
                <a:solidFill>
                  <a:srgbClr val="000000"/>
                </a:solidFill>
                <a:latin typeface="Arial"/>
                <a:cs typeface="Calibri"/>
              </a:rPr>
              <a:t>examinez</a:t>
            </a:r>
            <a:r>
              <a:rPr lang="en-US" sz="2400">
                <a:solidFill>
                  <a:srgbClr val="000000"/>
                </a:solidFill>
                <a:latin typeface="Arial"/>
                <a:cs typeface="Calibri"/>
              </a:rPr>
              <a:t> la </a:t>
            </a:r>
            <a:r>
              <a:rPr lang="en-US" sz="2400" err="1">
                <a:solidFill>
                  <a:srgbClr val="000000"/>
                </a:solidFill>
                <a:latin typeface="Arial"/>
                <a:cs typeface="Calibri"/>
              </a:rPr>
              <a:t>liste</a:t>
            </a:r>
            <a:r>
              <a:rPr lang="en-US" sz="2400">
                <a:solidFill>
                  <a:srgbClr val="000000"/>
                </a:solidFill>
                <a:latin typeface="Arial"/>
                <a:cs typeface="Calibri"/>
              </a:rPr>
              <a:t> des exigences </a:t>
            </a:r>
            <a:r>
              <a:rPr lang="en-US" sz="2400" err="1">
                <a:solidFill>
                  <a:srgbClr val="000000"/>
                </a:solidFill>
                <a:latin typeface="Arial"/>
                <a:cs typeface="Calibri"/>
              </a:rPr>
              <a:t>logicielles</a:t>
            </a:r>
            <a:r>
              <a:rPr lang="en-US" sz="2400">
                <a:solidFill>
                  <a:srgbClr val="000000"/>
                </a:solidFill>
                <a:latin typeface="Arial"/>
                <a:cs typeface="Calibri"/>
              </a:rPr>
              <a:t> à </a:t>
            </a:r>
            <a:r>
              <a:rPr lang="en-US" sz="2400" err="1">
                <a:solidFill>
                  <a:srgbClr val="000000"/>
                </a:solidFill>
                <a:latin typeface="Arial"/>
                <a:cs typeface="Calibri"/>
              </a:rPr>
              <a:t>partir</a:t>
            </a:r>
            <a:r>
              <a:rPr lang="en-US" sz="2400">
                <a:solidFill>
                  <a:srgbClr val="000000"/>
                </a:solidFill>
                <a:latin typeface="Arial"/>
                <a:cs typeface="Calibri"/>
              </a:rPr>
              <a:t> de la </a:t>
            </a:r>
            <a:r>
              <a:rPr lang="en-US" sz="2400" err="1">
                <a:solidFill>
                  <a:srgbClr val="000000"/>
                </a:solidFill>
                <a:latin typeface="Arial"/>
                <a:cs typeface="Calibri"/>
              </a:rPr>
              <a:t>liste</a:t>
            </a:r>
            <a:r>
              <a:rPr lang="en-US" sz="2400">
                <a:solidFill>
                  <a:srgbClr val="000000"/>
                </a:solidFill>
                <a:latin typeface="Arial"/>
                <a:cs typeface="Calibri"/>
              </a:rPr>
              <a:t> </a:t>
            </a:r>
            <a:r>
              <a:rPr lang="en-US" sz="2400" err="1">
                <a:solidFill>
                  <a:srgbClr val="000000"/>
                </a:solidFill>
                <a:latin typeface="Arial"/>
                <a:cs typeface="Calibri"/>
              </a:rPr>
              <a:t>fournie</a:t>
            </a:r>
            <a:r>
              <a:rPr lang="en-US" sz="2400">
                <a:solidFill>
                  <a:srgbClr val="000000"/>
                </a:solidFill>
                <a:latin typeface="Arial"/>
                <a:cs typeface="Calibri"/>
              </a:rPr>
              <a:t> et </a:t>
            </a:r>
            <a:r>
              <a:rPr lang="en-US" sz="2400" err="1">
                <a:solidFill>
                  <a:srgbClr val="000000"/>
                </a:solidFill>
                <a:latin typeface="Arial"/>
                <a:cs typeface="Calibri"/>
              </a:rPr>
              <a:t>identifiez</a:t>
            </a:r>
            <a:r>
              <a:rPr lang="en-US" sz="2400">
                <a:solidFill>
                  <a:srgbClr val="000000"/>
                </a:solidFill>
                <a:latin typeface="Arial"/>
                <a:cs typeface="Calibri"/>
              </a:rPr>
              <a:t> les exigences qui </a:t>
            </a:r>
            <a:r>
              <a:rPr lang="en-US" sz="2400" err="1">
                <a:solidFill>
                  <a:srgbClr val="000000"/>
                </a:solidFill>
                <a:latin typeface="Arial"/>
                <a:cs typeface="Calibri"/>
              </a:rPr>
              <a:t>sont</a:t>
            </a:r>
            <a:r>
              <a:rPr lang="en-US" sz="2400">
                <a:solidFill>
                  <a:srgbClr val="000000"/>
                </a:solidFill>
                <a:latin typeface="Arial"/>
                <a:cs typeface="Calibri"/>
              </a:rPr>
              <a:t> bien </a:t>
            </a:r>
            <a:r>
              <a:rPr lang="en-US" sz="2400" err="1">
                <a:solidFill>
                  <a:srgbClr val="000000"/>
                </a:solidFill>
                <a:latin typeface="Arial"/>
                <a:cs typeface="Calibri"/>
              </a:rPr>
              <a:t>définies</a:t>
            </a:r>
            <a:r>
              <a:rPr lang="en-US" sz="2400">
                <a:solidFill>
                  <a:srgbClr val="000000"/>
                </a:solidFill>
                <a:latin typeface="Arial"/>
                <a:cs typeface="Calibri"/>
              </a:rPr>
              <a:t> et </a:t>
            </a:r>
            <a:r>
              <a:rPr lang="en-US" sz="2400" err="1">
                <a:solidFill>
                  <a:srgbClr val="000000"/>
                </a:solidFill>
                <a:latin typeface="Arial"/>
                <a:cs typeface="Calibri"/>
              </a:rPr>
              <a:t>celles</a:t>
            </a:r>
            <a:r>
              <a:rPr lang="en-US" sz="2400">
                <a:solidFill>
                  <a:srgbClr val="000000"/>
                </a:solidFill>
                <a:latin typeface="Arial"/>
                <a:cs typeface="Calibri"/>
              </a:rPr>
              <a:t> qui ne le </a:t>
            </a:r>
            <a:r>
              <a:rPr lang="en-US" sz="2400" err="1">
                <a:solidFill>
                  <a:srgbClr val="000000"/>
                </a:solidFill>
                <a:latin typeface="Arial"/>
                <a:cs typeface="Calibri"/>
              </a:rPr>
              <a:t>sont</a:t>
            </a:r>
            <a:r>
              <a:rPr lang="en-US" sz="2400">
                <a:solidFill>
                  <a:srgbClr val="000000"/>
                </a:solidFill>
                <a:latin typeface="Arial"/>
                <a:cs typeface="Calibri"/>
              </a:rPr>
              <a:t> pas. </a:t>
            </a:r>
          </a:p>
          <a:p>
            <a:r>
              <a:rPr lang="en-US" sz="2400">
                <a:solidFill>
                  <a:srgbClr val="000000"/>
                </a:solidFill>
                <a:latin typeface="Arial"/>
                <a:cs typeface="Calibri"/>
              </a:rPr>
              <a:t>Pour les exigences qui ne </a:t>
            </a:r>
            <a:r>
              <a:rPr lang="en-US" sz="2400" err="1">
                <a:solidFill>
                  <a:srgbClr val="000000"/>
                </a:solidFill>
                <a:latin typeface="Arial"/>
                <a:cs typeface="Calibri"/>
              </a:rPr>
              <a:t>sont</a:t>
            </a:r>
            <a:r>
              <a:rPr lang="en-US" sz="2400">
                <a:solidFill>
                  <a:srgbClr val="000000"/>
                </a:solidFill>
                <a:latin typeface="Arial"/>
                <a:cs typeface="Calibri"/>
              </a:rPr>
              <a:t> pas bien </a:t>
            </a:r>
            <a:r>
              <a:rPr lang="en-US" sz="2400" err="1">
                <a:solidFill>
                  <a:srgbClr val="000000"/>
                </a:solidFill>
                <a:latin typeface="Arial"/>
                <a:cs typeface="Calibri"/>
              </a:rPr>
              <a:t>définies</a:t>
            </a:r>
            <a:r>
              <a:rPr lang="en-US" sz="2400">
                <a:solidFill>
                  <a:srgbClr val="000000"/>
                </a:solidFill>
                <a:latin typeface="Arial"/>
                <a:cs typeface="Calibri"/>
              </a:rPr>
              <a:t>, les </a:t>
            </a:r>
            <a:r>
              <a:rPr lang="en-US" sz="2400" err="1">
                <a:solidFill>
                  <a:srgbClr val="000000"/>
                </a:solidFill>
                <a:latin typeface="Arial"/>
                <a:cs typeface="Calibri"/>
              </a:rPr>
              <a:t>réécrire</a:t>
            </a:r>
            <a:r>
              <a:rPr lang="en-US" sz="2400">
                <a:solidFill>
                  <a:srgbClr val="000000"/>
                </a:solidFill>
                <a:latin typeface="Arial"/>
                <a:cs typeface="Calibri"/>
              </a:rPr>
              <a:t> </a:t>
            </a:r>
            <a:r>
              <a:rPr lang="en-US" sz="2400" err="1">
                <a:solidFill>
                  <a:srgbClr val="000000"/>
                </a:solidFill>
                <a:latin typeface="Arial"/>
                <a:cs typeface="Calibri"/>
              </a:rPr>
              <a:t>d'une</a:t>
            </a:r>
            <a:r>
              <a:rPr lang="en-US" sz="2400">
                <a:solidFill>
                  <a:srgbClr val="000000"/>
                </a:solidFill>
                <a:latin typeface="Arial"/>
                <a:cs typeface="Calibri"/>
              </a:rPr>
              <a:t> manière plus </a:t>
            </a:r>
            <a:r>
              <a:rPr lang="en-US" sz="2400" err="1">
                <a:solidFill>
                  <a:srgbClr val="000000"/>
                </a:solidFill>
                <a:latin typeface="Arial"/>
                <a:cs typeface="Calibri"/>
              </a:rPr>
              <a:t>efficace</a:t>
            </a:r>
            <a:r>
              <a:rPr lang="en-US" sz="2400">
                <a:solidFill>
                  <a:srgbClr val="000000"/>
                </a:solidFill>
                <a:latin typeface="Arial"/>
                <a:cs typeface="Calibri"/>
              </a:rPr>
              <a:t>.</a:t>
            </a:r>
          </a:p>
          <a:p>
            <a:r>
              <a:rPr lang="en-US" sz="2400">
                <a:solidFill>
                  <a:srgbClr val="000000"/>
                </a:solidFill>
                <a:latin typeface="Arial"/>
                <a:cs typeface="Calibri"/>
              </a:rPr>
              <a:t>Retour </a:t>
            </a:r>
            <a:r>
              <a:rPr lang="en-US" sz="2400" err="1">
                <a:solidFill>
                  <a:srgbClr val="000000"/>
                </a:solidFill>
                <a:latin typeface="Arial"/>
                <a:cs typeface="Calibri"/>
              </a:rPr>
              <a:t>d'information</a:t>
            </a:r>
            <a:r>
              <a:rPr lang="en-US" sz="2400">
                <a:solidFill>
                  <a:srgbClr val="000000"/>
                </a:solidFill>
                <a:latin typeface="Arial"/>
                <a:cs typeface="Calibri"/>
              </a:rPr>
              <a:t> au </a:t>
            </a:r>
            <a:r>
              <a:rPr lang="en-US" sz="2400" err="1">
                <a:solidFill>
                  <a:srgbClr val="000000"/>
                </a:solidFill>
                <a:latin typeface="Arial"/>
                <a:cs typeface="Calibri"/>
              </a:rPr>
              <a:t>groupe</a:t>
            </a:r>
            <a:endParaRPr lang="en-US" sz="2400">
              <a:solidFill>
                <a:srgbClr val="000000"/>
              </a:solidFill>
              <a:latin typeface="Arial"/>
              <a:cs typeface="Calibri"/>
            </a:endParaRPr>
          </a:p>
          <a:p>
            <a:endParaRPr lang="en-US" sz="1000">
              <a:solidFill>
                <a:srgbClr val="0000FF"/>
              </a:solidFill>
            </a:endParaRPr>
          </a:p>
          <a:p>
            <a:endParaRPr lang="en-US"/>
          </a:p>
        </p:txBody>
      </p:sp>
    </p:spTree>
    <p:extLst>
      <p:ext uri="{BB962C8B-B14F-4D97-AF65-F5344CB8AC3E}">
        <p14:creationId xmlns:p14="http://schemas.microsoft.com/office/powerpoint/2010/main" val="41821704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1057759" y="1934139"/>
            <a:ext cx="4789242" cy="3670126"/>
          </a:xfrm>
        </p:spPr>
        <p:txBody>
          <a:bodyPr vert="horz" lIns="91440" tIns="45720" rIns="91440" bIns="45720" rtlCol="0" anchor="t">
            <a:normAutofit/>
          </a:bodyPr>
          <a:lstStyle/>
          <a:p>
            <a:pPr marL="0" indent="0">
              <a:buNone/>
            </a:pPr>
            <a:endParaRPr lang="en-US" sz="2600">
              <a:latin typeface="Calibri"/>
              <a:cs typeface="Calibri"/>
            </a:endParaRPr>
          </a:p>
          <a:p>
            <a:pPr marL="0" indent="0">
              <a:buNone/>
            </a:pPr>
            <a:endParaRPr lang="en-US" sz="2600">
              <a:latin typeface="Calibri"/>
              <a:cs typeface="Calibri"/>
            </a:endParaRPr>
          </a:p>
        </p:txBody>
      </p:sp>
      <p:sp>
        <p:nvSpPr>
          <p:cNvPr id="5" name="Title 1">
            <a:extLst>
              <a:ext uri="{FF2B5EF4-FFF2-40B4-BE49-F238E27FC236}">
                <a16:creationId xmlns:a16="http://schemas.microsoft.com/office/drawing/2014/main" id="{7CB90B4D-7539-F2C6-CEC7-B910084AEBEA}"/>
              </a:ext>
            </a:extLst>
          </p:cNvPr>
          <p:cNvSpPr txBox="1">
            <a:spLocks/>
          </p:cNvSpPr>
          <p:nvPr/>
        </p:nvSpPr>
        <p:spPr>
          <a:xfrm>
            <a:off x="-4482" y="-1307"/>
            <a:ext cx="10084496" cy="1561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a:latin typeface="Arial"/>
                <a:cs typeface="Arial"/>
              </a:rPr>
              <a:t>Exigences </a:t>
            </a:r>
            <a:r>
              <a:rPr lang="en-US" err="1">
                <a:latin typeface="Arial"/>
                <a:cs typeface="Arial"/>
              </a:rPr>
              <a:t>en</a:t>
            </a:r>
            <a:r>
              <a:rPr lang="en-US">
                <a:latin typeface="Arial"/>
                <a:cs typeface="Arial"/>
              </a:rPr>
              <a:t> matière de matériel et </a:t>
            </a:r>
            <a:r>
              <a:rPr lang="en-US" err="1">
                <a:latin typeface="Arial"/>
                <a:cs typeface="Arial"/>
              </a:rPr>
              <a:t>d'infrastructure</a:t>
            </a:r>
            <a:endParaRPr lang="en-US" err="1"/>
          </a:p>
        </p:txBody>
      </p:sp>
      <p:sp>
        <p:nvSpPr>
          <p:cNvPr id="8" name="TextBox 7">
            <a:extLst>
              <a:ext uri="{FF2B5EF4-FFF2-40B4-BE49-F238E27FC236}">
                <a16:creationId xmlns:a16="http://schemas.microsoft.com/office/drawing/2014/main" id="{DEE1EE4B-00BA-FD26-806C-491A1CB6A7C7}"/>
              </a:ext>
            </a:extLst>
          </p:cNvPr>
          <p:cNvSpPr txBox="1"/>
          <p:nvPr/>
        </p:nvSpPr>
        <p:spPr>
          <a:xfrm>
            <a:off x="846129" y="1720524"/>
            <a:ext cx="439878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latin typeface="Arial"/>
                <a:cs typeface="Calibri"/>
              </a:rPr>
              <a:t>Matériel</a:t>
            </a:r>
          </a:p>
          <a:p>
            <a:endParaRPr lang="en-US" sz="2400">
              <a:latin typeface="Arial"/>
              <a:cs typeface="Calibri"/>
            </a:endParaRPr>
          </a:p>
          <a:p>
            <a:pPr marL="342900" indent="-342900">
              <a:buFont typeface="Arial"/>
              <a:buChar char="•"/>
            </a:pPr>
            <a:r>
              <a:rPr lang="en-US" sz="2400" err="1">
                <a:latin typeface="Arial"/>
                <a:cs typeface="Calibri"/>
              </a:rPr>
              <a:t>Serveurs</a:t>
            </a:r>
            <a:endParaRPr lang="en-US" sz="2400">
              <a:latin typeface="Arial"/>
              <a:cs typeface="Calibri"/>
            </a:endParaRPr>
          </a:p>
          <a:p>
            <a:pPr marL="342900" indent="-342900">
              <a:buFont typeface="Arial"/>
              <a:buChar char="•"/>
            </a:pPr>
            <a:r>
              <a:rPr lang="en-US" sz="2400">
                <a:latin typeface="Arial"/>
                <a:cs typeface="Calibri"/>
              </a:rPr>
              <a:t>Postes de travail</a:t>
            </a:r>
          </a:p>
          <a:p>
            <a:pPr marL="342900" indent="-342900">
              <a:buFont typeface="Arial"/>
              <a:buChar char="•"/>
            </a:pPr>
            <a:r>
              <a:rPr lang="en-US" sz="2400" err="1">
                <a:latin typeface="Arial"/>
                <a:cs typeface="Calibri"/>
              </a:rPr>
              <a:t>Tablettes</a:t>
            </a:r>
            <a:endParaRPr lang="en-US" sz="2400">
              <a:latin typeface="Arial"/>
              <a:cs typeface="Calibri"/>
            </a:endParaRPr>
          </a:p>
          <a:p>
            <a:pPr marL="342900" indent="-342900">
              <a:buFont typeface="Arial"/>
              <a:buChar char="•"/>
            </a:pPr>
            <a:r>
              <a:rPr lang="en-US" sz="2400" err="1">
                <a:latin typeface="Arial"/>
                <a:cs typeface="Calibri"/>
              </a:rPr>
              <a:t>Téléphones</a:t>
            </a:r>
            <a:r>
              <a:rPr lang="en-US" sz="2400">
                <a:latin typeface="Arial"/>
                <a:cs typeface="Calibri"/>
              </a:rPr>
              <a:t> mobiles</a:t>
            </a:r>
          </a:p>
          <a:p>
            <a:pPr marL="342900" indent="-342900">
              <a:buFont typeface="Arial"/>
              <a:buChar char="•"/>
            </a:pPr>
            <a:r>
              <a:rPr lang="en-US" sz="2400">
                <a:latin typeface="Arial"/>
                <a:cs typeface="Calibri"/>
              </a:rPr>
              <a:t>Scanners, </a:t>
            </a:r>
          </a:p>
          <a:p>
            <a:pPr marL="342900" indent="-342900">
              <a:buFont typeface="Arial"/>
              <a:buChar char="•"/>
            </a:pPr>
            <a:r>
              <a:rPr lang="en-US" sz="2400" err="1">
                <a:latin typeface="Arial"/>
                <a:cs typeface="Calibri"/>
              </a:rPr>
              <a:t>Dispositifs</a:t>
            </a:r>
            <a:r>
              <a:rPr lang="en-US" sz="2400">
                <a:latin typeface="Arial"/>
                <a:cs typeface="Calibri"/>
              </a:rPr>
              <a:t> </a:t>
            </a:r>
            <a:r>
              <a:rPr lang="en-US" sz="2400" err="1">
                <a:latin typeface="Arial"/>
                <a:cs typeface="Calibri"/>
              </a:rPr>
              <a:t>médicaux</a:t>
            </a:r>
            <a:r>
              <a:rPr lang="en-US" sz="2400">
                <a:latin typeface="Arial"/>
                <a:cs typeface="Calibri"/>
              </a:rPr>
              <a:t> à </a:t>
            </a:r>
            <a:r>
              <a:rPr lang="en-US" sz="2400" err="1">
                <a:latin typeface="Arial"/>
                <a:cs typeface="Calibri"/>
              </a:rPr>
              <a:t>intégrer</a:t>
            </a:r>
            <a:r>
              <a:rPr lang="en-US" sz="2400">
                <a:latin typeface="Arial"/>
                <a:cs typeface="Calibri"/>
              </a:rPr>
              <a:t> au </a:t>
            </a:r>
            <a:r>
              <a:rPr lang="en-US" sz="2400" err="1">
                <a:latin typeface="Arial"/>
                <a:cs typeface="Calibri"/>
              </a:rPr>
              <a:t>système</a:t>
            </a:r>
            <a:r>
              <a:rPr lang="en-US" sz="2400">
                <a:latin typeface="Arial"/>
                <a:cs typeface="Calibri"/>
              </a:rPr>
              <a:t>, par </a:t>
            </a:r>
            <a:r>
              <a:rPr lang="en-US" sz="2400" err="1">
                <a:latin typeface="Arial"/>
                <a:cs typeface="Calibri"/>
              </a:rPr>
              <a:t>exemple</a:t>
            </a:r>
            <a:r>
              <a:rPr lang="en-US" sz="2400">
                <a:latin typeface="Arial"/>
                <a:cs typeface="Calibri"/>
              </a:rPr>
              <a:t> : </a:t>
            </a:r>
            <a:r>
              <a:rPr lang="en-US" sz="2400" err="1">
                <a:latin typeface="Arial"/>
                <a:cs typeface="Calibri"/>
              </a:rPr>
              <a:t>analyseurs</a:t>
            </a:r>
            <a:r>
              <a:rPr lang="en-US" sz="2400">
                <a:latin typeface="Arial"/>
                <a:cs typeface="Calibri"/>
              </a:rPr>
              <a:t> de </a:t>
            </a:r>
            <a:r>
              <a:rPr lang="en-US" sz="2400" err="1">
                <a:latin typeface="Arial"/>
                <a:cs typeface="Calibri"/>
              </a:rPr>
              <a:t>laboratoire</a:t>
            </a:r>
          </a:p>
        </p:txBody>
      </p:sp>
      <p:sp>
        <p:nvSpPr>
          <p:cNvPr id="9" name="TextBox 8">
            <a:extLst>
              <a:ext uri="{FF2B5EF4-FFF2-40B4-BE49-F238E27FC236}">
                <a16:creationId xmlns:a16="http://schemas.microsoft.com/office/drawing/2014/main" id="{92159F63-5424-867E-1DDD-DD05DEBE2E19}"/>
              </a:ext>
            </a:extLst>
          </p:cNvPr>
          <p:cNvSpPr txBox="1"/>
          <p:nvPr/>
        </p:nvSpPr>
        <p:spPr>
          <a:xfrm>
            <a:off x="6246973" y="1711368"/>
            <a:ext cx="4415639"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latin typeface="Arial"/>
                <a:cs typeface="Calibri"/>
              </a:rPr>
              <a:t>Infrastructure</a:t>
            </a:r>
          </a:p>
          <a:p>
            <a:endParaRPr lang="en-US" sz="2400">
              <a:latin typeface="Arial"/>
              <a:cs typeface="Calibri"/>
            </a:endParaRPr>
          </a:p>
          <a:p>
            <a:pPr marL="342900" indent="-342900">
              <a:buFont typeface="Arial"/>
              <a:buChar char="•"/>
            </a:pPr>
            <a:r>
              <a:rPr lang="en-US" sz="2400">
                <a:latin typeface="Arial"/>
                <a:cs typeface="Calibri"/>
              </a:rPr>
              <a:t>Puissance </a:t>
            </a:r>
          </a:p>
          <a:p>
            <a:pPr marL="342900" indent="-342900">
              <a:buFont typeface="Arial"/>
              <a:buChar char="•"/>
            </a:pPr>
            <a:r>
              <a:rPr lang="en-US" sz="2400" err="1">
                <a:latin typeface="Arial"/>
                <a:cs typeface="Calibri"/>
              </a:rPr>
              <a:t>Réseau</a:t>
            </a:r>
            <a:endParaRPr lang="en-US" sz="2400">
              <a:latin typeface="Arial"/>
              <a:cs typeface="Calibri"/>
            </a:endParaRPr>
          </a:p>
          <a:p>
            <a:pPr marL="342900" indent="-342900">
              <a:buFont typeface="Arial"/>
              <a:buChar char="•"/>
            </a:pPr>
            <a:r>
              <a:rPr lang="en-US" sz="2400" err="1">
                <a:latin typeface="Arial"/>
                <a:cs typeface="Calibri"/>
              </a:rPr>
              <a:t>Connectivité</a:t>
            </a:r>
            <a:r>
              <a:rPr lang="en-US" sz="2400">
                <a:latin typeface="Arial"/>
                <a:cs typeface="Calibri"/>
              </a:rPr>
              <a:t> Internet </a:t>
            </a:r>
          </a:p>
          <a:p>
            <a:pPr marL="342900" indent="-342900">
              <a:buFont typeface="Arial"/>
              <a:buChar char="•"/>
            </a:pPr>
            <a:r>
              <a:rPr lang="en-US" sz="2400">
                <a:latin typeface="Arial"/>
                <a:cs typeface="Calibri"/>
              </a:rPr>
              <a:t>Sécurité physique</a:t>
            </a:r>
          </a:p>
          <a:p>
            <a:pPr marL="342900" indent="-342900">
              <a:buFont typeface="Arial"/>
              <a:buChar char="•"/>
            </a:pPr>
            <a:r>
              <a:rPr lang="en-US" sz="2400">
                <a:latin typeface="Arial"/>
                <a:cs typeface="Calibri"/>
              </a:rPr>
              <a:t>Services </a:t>
            </a:r>
            <a:r>
              <a:rPr lang="en-US" sz="2400" err="1">
                <a:latin typeface="Arial"/>
                <a:cs typeface="Calibri"/>
              </a:rPr>
              <a:t>d'informatique</a:t>
            </a:r>
            <a:r>
              <a:rPr lang="en-US" sz="2400">
                <a:latin typeface="Arial"/>
                <a:cs typeface="Calibri"/>
              </a:rPr>
              <a:t> </a:t>
            </a:r>
            <a:r>
              <a:rPr lang="en-US" sz="2400" err="1">
                <a:latin typeface="Arial"/>
                <a:cs typeface="Calibri"/>
              </a:rPr>
              <a:t>en</a:t>
            </a:r>
            <a:r>
              <a:rPr lang="en-US" sz="2400">
                <a:latin typeface="Arial"/>
                <a:cs typeface="Calibri"/>
              </a:rPr>
              <a:t> </a:t>
            </a:r>
            <a:r>
              <a:rPr lang="en-US" sz="2400" err="1">
                <a:latin typeface="Arial"/>
                <a:cs typeface="Calibri"/>
              </a:rPr>
              <a:t>nuage</a:t>
            </a:r>
            <a:r>
              <a:rPr lang="en-US" sz="2400">
                <a:latin typeface="Arial"/>
                <a:cs typeface="Calibri"/>
              </a:rPr>
              <a:t> </a:t>
            </a:r>
          </a:p>
          <a:p>
            <a:endParaRPr lang="en-US">
              <a:cs typeface="Calibri"/>
            </a:endParaRPr>
          </a:p>
        </p:txBody>
      </p:sp>
    </p:spTree>
    <p:extLst>
      <p:ext uri="{BB962C8B-B14F-4D97-AF65-F5344CB8AC3E}">
        <p14:creationId xmlns:p14="http://schemas.microsoft.com/office/powerpoint/2010/main" val="40400415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12700"/>
            <a:ext cx="10084496" cy="1561646"/>
          </a:xfrm>
        </p:spPr>
        <p:txBody>
          <a:bodyPr/>
          <a:lstStyle/>
          <a:p>
            <a:r>
              <a:rPr lang="en-US">
                <a:latin typeface="Arial"/>
                <a:cs typeface="Arial"/>
              </a:rPr>
              <a:t>Exigences </a:t>
            </a:r>
            <a:r>
              <a:rPr lang="en-US" err="1">
                <a:latin typeface="Arial"/>
                <a:cs typeface="Arial"/>
              </a:rPr>
              <a:t>en</a:t>
            </a:r>
            <a:r>
              <a:rPr lang="en-US">
                <a:latin typeface="Arial"/>
                <a:cs typeface="Arial"/>
              </a:rPr>
              <a:t> matière de matériel et </a:t>
            </a:r>
            <a:r>
              <a:rPr lang="en-US" err="1">
                <a:latin typeface="Arial"/>
                <a:cs typeface="Arial"/>
              </a:rPr>
              <a:t>d'infrastructure</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916641" y="1720088"/>
            <a:ext cx="4268644" cy="3670126"/>
          </a:xfrm>
        </p:spPr>
        <p:txBody>
          <a:bodyPr vert="horz" lIns="91440" tIns="45720" rIns="91440" bIns="45720" rtlCol="0" anchor="t">
            <a:normAutofit/>
          </a:bodyPr>
          <a:lstStyle/>
          <a:p>
            <a:pPr marL="0" indent="0">
              <a:buNone/>
            </a:pPr>
            <a:r>
              <a:rPr lang="en-US" sz="2400">
                <a:latin typeface="Arial"/>
                <a:cs typeface="Arial"/>
              </a:rPr>
              <a:t>Section 5 du </a:t>
            </a:r>
            <a:r>
              <a:rPr lang="en-US" sz="2400" err="1">
                <a:latin typeface="Arial"/>
                <a:cs typeface="Arial"/>
              </a:rPr>
              <a:t>modèle</a:t>
            </a:r>
            <a:r>
              <a:rPr lang="en-US" sz="2400">
                <a:latin typeface="Arial"/>
                <a:cs typeface="Arial"/>
              </a:rPr>
              <a:t> de plan de conception et de </a:t>
            </a:r>
            <a:r>
              <a:rPr lang="en-US" sz="2400" err="1">
                <a:latin typeface="Arial"/>
                <a:cs typeface="Arial"/>
              </a:rPr>
              <a:t>développement</a:t>
            </a:r>
          </a:p>
        </p:txBody>
      </p:sp>
      <p:pic>
        <p:nvPicPr>
          <p:cNvPr id="4" name="Picture 3" descr="A white and purple text on a white background&#10;&#10;Description automatically generated">
            <a:extLst>
              <a:ext uri="{FF2B5EF4-FFF2-40B4-BE49-F238E27FC236}">
                <a16:creationId xmlns:a16="http://schemas.microsoft.com/office/drawing/2014/main" id="{B39AD1FA-DA3D-E95F-5FF0-90971F886ECA}"/>
              </a:ext>
            </a:extLst>
          </p:cNvPr>
          <p:cNvPicPr>
            <a:picLocks noChangeAspect="1"/>
          </p:cNvPicPr>
          <p:nvPr/>
        </p:nvPicPr>
        <p:blipFill>
          <a:blip r:embed="rId3"/>
          <a:stretch>
            <a:fillRect/>
          </a:stretch>
        </p:blipFill>
        <p:spPr>
          <a:xfrm>
            <a:off x="5856194" y="1578348"/>
            <a:ext cx="5645524" cy="4496921"/>
          </a:xfrm>
          <a:prstGeom prst="rect">
            <a:avLst/>
          </a:prstGeom>
        </p:spPr>
      </p:pic>
    </p:spTree>
    <p:extLst>
      <p:ext uri="{BB962C8B-B14F-4D97-AF65-F5344CB8AC3E}">
        <p14:creationId xmlns:p14="http://schemas.microsoft.com/office/powerpoint/2010/main" val="42386899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971" y="3175"/>
            <a:ext cx="10084496" cy="1561646"/>
          </a:xfrm>
        </p:spPr>
        <p:txBody>
          <a:bodyPr/>
          <a:lstStyle/>
          <a:p>
            <a:r>
              <a:rPr lang="en-US" err="1">
                <a:latin typeface="Arial"/>
                <a:cs typeface="Arial"/>
              </a:rPr>
              <a:t>Modèle</a:t>
            </a:r>
            <a:r>
              <a:rPr lang="en-US">
                <a:latin typeface="Arial"/>
                <a:cs typeface="Arial"/>
              </a:rPr>
              <a:t> de </a:t>
            </a:r>
            <a:r>
              <a:rPr lang="en-US" err="1">
                <a:latin typeface="Arial"/>
                <a:cs typeface="Arial"/>
              </a:rPr>
              <a:t>boîte</a:t>
            </a:r>
            <a:r>
              <a:rPr lang="en-US">
                <a:latin typeface="Arial"/>
                <a:cs typeface="Arial"/>
              </a:rPr>
              <a:t> à </a:t>
            </a:r>
            <a:r>
              <a:rPr lang="en-US" err="1">
                <a:latin typeface="Arial"/>
                <a:cs typeface="Arial"/>
              </a:rPr>
              <a:t>outils</a:t>
            </a:r>
            <a:r>
              <a:rPr lang="en-US">
                <a:latin typeface="Arial"/>
                <a:cs typeface="Arial"/>
              </a:rPr>
              <a:t> HIS PM</a:t>
            </a:r>
            <a:endParaRPr lang="en-US"/>
          </a:p>
        </p:txBody>
      </p:sp>
      <p:pic>
        <p:nvPicPr>
          <p:cNvPr id="5" name="Picture 4" descr="A screenshot of a computer&#10;&#10;Description automatically generated">
            <a:extLst>
              <a:ext uri="{FF2B5EF4-FFF2-40B4-BE49-F238E27FC236}">
                <a16:creationId xmlns:a16="http://schemas.microsoft.com/office/drawing/2014/main" id="{E2DF5007-5DA4-B966-58DF-A3F54EC516C2}"/>
              </a:ext>
            </a:extLst>
          </p:cNvPr>
          <p:cNvPicPr>
            <a:picLocks noChangeAspect="1"/>
          </p:cNvPicPr>
          <p:nvPr/>
        </p:nvPicPr>
        <p:blipFill>
          <a:blip r:embed="rId3"/>
          <a:stretch>
            <a:fillRect/>
          </a:stretch>
        </p:blipFill>
        <p:spPr>
          <a:xfrm>
            <a:off x="708628" y="1508892"/>
            <a:ext cx="8252263" cy="4641632"/>
          </a:xfrm>
          <a:prstGeom prst="rect">
            <a:avLst/>
          </a:prstGeom>
        </p:spPr>
      </p:pic>
      <p:sp>
        <p:nvSpPr>
          <p:cNvPr id="7" name="TextBox 6">
            <a:extLst>
              <a:ext uri="{FF2B5EF4-FFF2-40B4-BE49-F238E27FC236}">
                <a16:creationId xmlns:a16="http://schemas.microsoft.com/office/drawing/2014/main" id="{58EE64D9-07A0-A0C1-F6A6-5C26525B334F}"/>
              </a:ext>
            </a:extLst>
          </p:cNvPr>
          <p:cNvSpPr txBox="1"/>
          <p:nvPr/>
        </p:nvSpPr>
        <p:spPr>
          <a:xfrm>
            <a:off x="8955341" y="1506753"/>
            <a:ext cx="2776594"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highlight>
                  <a:srgbClr val="FFFF00"/>
                </a:highlight>
                <a:cs typeface="Calibri"/>
              </a:rPr>
              <a:t>Lien </a:t>
            </a:r>
            <a:r>
              <a:rPr lang="en-US" sz="2000" dirty="0" err="1">
                <a:highlight>
                  <a:srgbClr val="FFFF00"/>
                </a:highlight>
                <a:cs typeface="Calibri"/>
              </a:rPr>
              <a:t>vers</a:t>
            </a:r>
            <a:r>
              <a:rPr lang="en-US" sz="2000" dirty="0">
                <a:highlight>
                  <a:srgbClr val="FFFF00"/>
                </a:highlight>
                <a:cs typeface="Calibri"/>
              </a:rPr>
              <a:t> le </a:t>
            </a:r>
            <a:r>
              <a:rPr lang="en-US" sz="2000" dirty="0" err="1">
                <a:highlight>
                  <a:srgbClr val="FFFF00"/>
                </a:highlight>
                <a:cs typeface="Calibri"/>
              </a:rPr>
              <a:t>modèle</a:t>
            </a:r>
            <a:r>
              <a:rPr lang="en-US" sz="2000" dirty="0">
                <a:highlight>
                  <a:srgbClr val="FFFF00"/>
                </a:highlight>
                <a:cs typeface="Calibri"/>
              </a:rPr>
              <a:t> </a:t>
            </a:r>
          </a:p>
          <a:p>
            <a:r>
              <a:rPr lang="en-US" sz="2000" dirty="0">
                <a:highlight>
                  <a:srgbClr val="FFFF00"/>
                </a:highlight>
                <a:hlinkClick r:id="rId4"/>
              </a:rPr>
              <a:t>HIS PM Toolkit_Tool Pack</a:t>
            </a:r>
            <a:endParaRPr lang="en-US" sz="2000" dirty="0">
              <a:highlight>
                <a:srgbClr val="FFFF00"/>
              </a:highlight>
              <a:cs typeface="Calibri"/>
              <a:hlinkClick r:id="rId4"/>
            </a:endParaRPr>
          </a:p>
          <a:p>
            <a:endParaRPr lang="en-US" sz="2400">
              <a:highlight>
                <a:srgbClr val="FFFF00"/>
              </a:highlight>
              <a:cs typeface="Calibri"/>
            </a:endParaRPr>
          </a:p>
          <a:p>
            <a:r>
              <a:rPr lang="en-US" sz="2400" dirty="0">
                <a:cs typeface="Calibri"/>
              </a:rPr>
              <a:t>utile à des fins de planification et pour </a:t>
            </a:r>
            <a:r>
              <a:rPr lang="en-US" sz="2400" dirty="0" err="1">
                <a:cs typeface="Calibri"/>
              </a:rPr>
              <a:t>suivre</a:t>
            </a:r>
            <a:r>
              <a:rPr lang="en-US" sz="2400" dirty="0">
                <a:cs typeface="Calibri"/>
              </a:rPr>
              <a:t> </a:t>
            </a:r>
            <a:r>
              <a:rPr lang="en-US" sz="2400" dirty="0" err="1">
                <a:cs typeface="Calibri"/>
              </a:rPr>
              <a:t>l'évolution</a:t>
            </a:r>
            <a:r>
              <a:rPr lang="en-US" sz="2400" dirty="0">
                <a:cs typeface="Calibri"/>
              </a:rPr>
              <a:t> du matériel au fur et à </a:t>
            </a:r>
            <a:r>
              <a:rPr lang="en-US" sz="2400" dirty="0" err="1">
                <a:cs typeface="Calibri"/>
              </a:rPr>
              <a:t>mesure</a:t>
            </a:r>
            <a:r>
              <a:rPr lang="en-US" sz="2400" dirty="0">
                <a:cs typeface="Calibri"/>
              </a:rPr>
              <a:t> de son acquisition </a:t>
            </a:r>
            <a:r>
              <a:rPr lang="en-US" sz="2400" dirty="0" err="1">
                <a:cs typeface="Calibri"/>
              </a:rPr>
              <a:t>ou</a:t>
            </a:r>
            <a:r>
              <a:rPr lang="en-US" sz="2400" dirty="0">
                <a:cs typeface="Calibri"/>
              </a:rPr>
              <a:t> de son installation. </a:t>
            </a:r>
            <a:endParaRPr lang="en-US" sz="2400" dirty="0">
              <a:ea typeface="Calibri"/>
              <a:cs typeface="Calibri"/>
            </a:endParaRPr>
          </a:p>
          <a:p>
            <a:endParaRPr lang="en-US" sz="2400">
              <a:highlight>
                <a:srgbClr val="FFFF00"/>
              </a:highlight>
              <a:cs typeface="Calibri"/>
            </a:endParaRPr>
          </a:p>
        </p:txBody>
      </p:sp>
    </p:spTree>
    <p:extLst>
      <p:ext uri="{BB962C8B-B14F-4D97-AF65-F5344CB8AC3E}">
        <p14:creationId xmlns:p14="http://schemas.microsoft.com/office/powerpoint/2010/main" val="15444060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3175"/>
            <a:ext cx="10084496" cy="1561646"/>
          </a:xfrm>
        </p:spPr>
        <p:txBody>
          <a:bodyPr/>
          <a:lstStyle/>
          <a:p>
            <a:r>
              <a:rPr lang="en-US" err="1">
                <a:latin typeface="Arial"/>
                <a:cs typeface="Arial"/>
              </a:rPr>
              <a:t>Activité</a:t>
            </a:r>
            <a:r>
              <a:rPr lang="en-US">
                <a:latin typeface="Arial"/>
                <a:cs typeface="Arial"/>
              </a:rPr>
              <a:t> : </a:t>
            </a:r>
            <a:br>
              <a:rPr lang="en-US">
                <a:latin typeface="Arial"/>
                <a:cs typeface="Arial"/>
              </a:rPr>
            </a:br>
            <a:r>
              <a:rPr lang="en-US">
                <a:latin typeface="Arial"/>
                <a:cs typeface="Arial"/>
              </a:rPr>
              <a:t>Exigences </a:t>
            </a:r>
            <a:r>
              <a:rPr lang="en-US" err="1">
                <a:latin typeface="Arial"/>
                <a:cs typeface="Arial"/>
              </a:rPr>
              <a:t>en</a:t>
            </a:r>
            <a:r>
              <a:rPr lang="en-US">
                <a:latin typeface="Arial"/>
                <a:cs typeface="Arial"/>
              </a:rPr>
              <a:t> matière de matériel et </a:t>
            </a:r>
            <a:r>
              <a:rPr lang="en-US" err="1">
                <a:latin typeface="Arial"/>
                <a:cs typeface="Arial"/>
              </a:rPr>
              <a:t>d'infrastructure</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179529"/>
            <a:ext cx="10090178" cy="3670126"/>
          </a:xfrm>
        </p:spPr>
        <p:txBody>
          <a:bodyPr vert="horz" lIns="91440" tIns="45720" rIns="91440" bIns="45720" rtlCol="0" anchor="t">
            <a:normAutofit/>
          </a:bodyPr>
          <a:lstStyle/>
          <a:p>
            <a:pPr marL="0" indent="0">
              <a:buNone/>
            </a:pPr>
            <a:r>
              <a:rPr lang="en-US" sz="2400" err="1">
                <a:latin typeface="Arial"/>
                <a:cs typeface="Arial"/>
              </a:rPr>
              <a:t>Exercice</a:t>
            </a:r>
            <a:r>
              <a:rPr lang="en-US" sz="2400">
                <a:latin typeface="Arial"/>
                <a:cs typeface="Arial"/>
              </a:rPr>
              <a:t> </a:t>
            </a:r>
            <a:r>
              <a:rPr lang="en-US" sz="2400" err="1">
                <a:latin typeface="Arial"/>
                <a:cs typeface="Arial"/>
              </a:rPr>
              <a:t>individuel</a:t>
            </a:r>
            <a:r>
              <a:rPr lang="en-US" sz="2400">
                <a:latin typeface="Arial"/>
                <a:cs typeface="Arial"/>
              </a:rPr>
              <a:t> : </a:t>
            </a:r>
            <a:endParaRPr lang="en-US">
              <a:latin typeface="Arial"/>
            </a:endParaRPr>
          </a:p>
          <a:p>
            <a:pPr marL="0" indent="0">
              <a:buNone/>
            </a:pPr>
            <a:r>
              <a:rPr lang="en-US" sz="2400">
                <a:latin typeface="Arial"/>
                <a:cs typeface="Arial"/>
              </a:rPr>
              <a:t>Sur la base de </a:t>
            </a:r>
            <a:r>
              <a:rPr lang="en-US" sz="2400" err="1">
                <a:latin typeface="Arial"/>
                <a:cs typeface="Arial"/>
              </a:rPr>
              <a:t>l'étude</a:t>
            </a:r>
            <a:r>
              <a:rPr lang="en-US" sz="2400">
                <a:latin typeface="Arial"/>
                <a:cs typeface="Arial"/>
              </a:rPr>
              <a:t> de </a:t>
            </a:r>
            <a:r>
              <a:rPr lang="en-US" sz="2400" err="1">
                <a:latin typeface="Arial"/>
                <a:cs typeface="Arial"/>
              </a:rPr>
              <a:t>cas</a:t>
            </a:r>
            <a:r>
              <a:rPr lang="en-US" sz="2400">
                <a:latin typeface="Arial"/>
                <a:cs typeface="Arial"/>
              </a:rPr>
              <a:t>, </a:t>
            </a:r>
            <a:r>
              <a:rPr lang="en-US" sz="2400" err="1">
                <a:latin typeface="Arial"/>
                <a:cs typeface="Arial"/>
              </a:rPr>
              <a:t>examinez</a:t>
            </a:r>
            <a:r>
              <a:rPr lang="en-US" sz="2400">
                <a:latin typeface="Arial"/>
                <a:cs typeface="Arial"/>
              </a:rPr>
              <a:t> la </a:t>
            </a:r>
            <a:r>
              <a:rPr lang="en-US" sz="2400" err="1">
                <a:latin typeface="Arial"/>
                <a:cs typeface="Arial"/>
              </a:rPr>
              <a:t>liste</a:t>
            </a:r>
            <a:r>
              <a:rPr lang="en-US" sz="2400">
                <a:latin typeface="Arial"/>
                <a:cs typeface="Arial"/>
              </a:rPr>
              <a:t> des exigences </a:t>
            </a:r>
            <a:r>
              <a:rPr lang="en-US" sz="2400" err="1">
                <a:latin typeface="Arial"/>
                <a:cs typeface="Arial"/>
              </a:rPr>
              <a:t>en</a:t>
            </a:r>
            <a:r>
              <a:rPr lang="en-US" sz="2400">
                <a:latin typeface="Arial"/>
                <a:cs typeface="Arial"/>
              </a:rPr>
              <a:t> matière de matériel et </a:t>
            </a:r>
            <a:r>
              <a:rPr lang="en-US" sz="2400" err="1">
                <a:latin typeface="Arial"/>
                <a:cs typeface="Arial"/>
              </a:rPr>
              <a:t>d'infrastructure</a:t>
            </a:r>
            <a:r>
              <a:rPr lang="en-US" sz="2400">
                <a:latin typeface="Arial"/>
                <a:cs typeface="Arial"/>
              </a:rPr>
              <a:t> à </a:t>
            </a:r>
            <a:r>
              <a:rPr lang="en-US" sz="2400" err="1">
                <a:latin typeface="Arial"/>
                <a:cs typeface="Arial"/>
              </a:rPr>
              <a:t>partir</a:t>
            </a:r>
            <a:r>
              <a:rPr lang="en-US" sz="2400">
                <a:latin typeface="Arial"/>
                <a:cs typeface="Arial"/>
              </a:rPr>
              <a:t> de la </a:t>
            </a:r>
            <a:r>
              <a:rPr lang="en-US" sz="2400" err="1">
                <a:latin typeface="Arial"/>
                <a:cs typeface="Arial"/>
              </a:rPr>
              <a:t>liste</a:t>
            </a:r>
            <a:r>
              <a:rPr lang="en-US" sz="2400">
                <a:latin typeface="Arial"/>
                <a:cs typeface="Arial"/>
              </a:rPr>
              <a:t> </a:t>
            </a:r>
            <a:r>
              <a:rPr lang="en-US" sz="2400" err="1">
                <a:latin typeface="Arial"/>
                <a:cs typeface="Arial"/>
              </a:rPr>
              <a:t>fournie</a:t>
            </a:r>
            <a:r>
              <a:rPr lang="en-US" sz="2400">
                <a:latin typeface="Arial"/>
                <a:cs typeface="Arial"/>
              </a:rPr>
              <a:t> et </a:t>
            </a:r>
            <a:r>
              <a:rPr lang="en-US" sz="2400" err="1">
                <a:latin typeface="Arial"/>
                <a:cs typeface="Arial"/>
              </a:rPr>
              <a:t>cochez</a:t>
            </a:r>
            <a:r>
              <a:rPr lang="en-US" sz="2400">
                <a:latin typeface="Arial"/>
                <a:cs typeface="Arial"/>
              </a:rPr>
              <a:t> les </a:t>
            </a:r>
            <a:r>
              <a:rPr lang="en-US" sz="2400" err="1">
                <a:latin typeface="Arial"/>
                <a:cs typeface="Arial"/>
              </a:rPr>
              <a:t>éléments</a:t>
            </a:r>
            <a:r>
              <a:rPr lang="en-US" sz="2400">
                <a:latin typeface="Arial"/>
                <a:cs typeface="Arial"/>
              </a:rPr>
              <a:t> qui, </a:t>
            </a:r>
            <a:r>
              <a:rPr lang="en-US" sz="2400" err="1">
                <a:latin typeface="Arial"/>
                <a:cs typeface="Arial"/>
              </a:rPr>
              <a:t>selon</a:t>
            </a:r>
            <a:r>
              <a:rPr lang="en-US" sz="2400">
                <a:latin typeface="Arial"/>
                <a:cs typeface="Arial"/>
              </a:rPr>
              <a:t> </a:t>
            </a:r>
            <a:r>
              <a:rPr lang="en-US" sz="2400" err="1">
                <a:latin typeface="Arial"/>
                <a:cs typeface="Arial"/>
              </a:rPr>
              <a:t>vous</a:t>
            </a:r>
            <a:r>
              <a:rPr lang="en-US" sz="2400">
                <a:latin typeface="Arial"/>
                <a:cs typeface="Arial"/>
              </a:rPr>
              <a:t>, </a:t>
            </a:r>
            <a:r>
              <a:rPr lang="en-US" sz="2400" err="1">
                <a:latin typeface="Arial"/>
                <a:cs typeface="Arial"/>
              </a:rPr>
              <a:t>devraient</a:t>
            </a:r>
            <a:r>
              <a:rPr lang="en-US" sz="2400">
                <a:latin typeface="Arial"/>
                <a:cs typeface="Arial"/>
              </a:rPr>
              <a:t> </a:t>
            </a:r>
            <a:r>
              <a:rPr lang="en-US" sz="2400" err="1">
                <a:latin typeface="Arial"/>
                <a:cs typeface="Arial"/>
              </a:rPr>
              <a:t>être</a:t>
            </a:r>
            <a:r>
              <a:rPr lang="en-US" sz="2400">
                <a:latin typeface="Arial"/>
                <a:cs typeface="Arial"/>
              </a:rPr>
              <a:t> </a:t>
            </a:r>
            <a:r>
              <a:rPr lang="en-US" sz="2400" err="1">
                <a:latin typeface="Arial"/>
                <a:cs typeface="Arial"/>
              </a:rPr>
              <a:t>inclus</a:t>
            </a:r>
            <a:r>
              <a:rPr lang="en-US" sz="2400">
                <a:latin typeface="Arial"/>
                <a:cs typeface="Arial"/>
              </a:rPr>
              <a:t>. </a:t>
            </a:r>
            <a:endParaRPr lang="en-US" sz="2400">
              <a:latin typeface="Arial"/>
              <a:cs typeface="Calibri"/>
            </a:endParaRPr>
          </a:p>
          <a:p>
            <a:r>
              <a:rPr lang="en-US" sz="2400">
                <a:latin typeface="Arial"/>
                <a:cs typeface="Arial"/>
              </a:rPr>
              <a:t>Diapositive </a:t>
            </a:r>
            <a:r>
              <a:rPr lang="en-US" sz="2400" err="1">
                <a:latin typeface="Arial"/>
                <a:cs typeface="Arial"/>
              </a:rPr>
              <a:t>clé</a:t>
            </a:r>
            <a:r>
              <a:rPr lang="en-US" sz="2400">
                <a:latin typeface="Arial"/>
                <a:cs typeface="Arial"/>
              </a:rPr>
              <a:t> avec </a:t>
            </a:r>
            <a:r>
              <a:rPr lang="en-US" sz="2400" err="1">
                <a:latin typeface="Arial"/>
                <a:cs typeface="Arial"/>
              </a:rPr>
              <a:t>réponses</a:t>
            </a:r>
            <a:endParaRPr lang="en-US" sz="2400" err="1">
              <a:latin typeface="Arial"/>
              <a:cs typeface="Calibri"/>
            </a:endParaRPr>
          </a:p>
          <a:p>
            <a:endParaRPr lang="en-US" sz="1000">
              <a:solidFill>
                <a:srgbClr val="0000FF"/>
              </a:solidFill>
            </a:endParaRPr>
          </a:p>
          <a:p>
            <a:endParaRPr lang="en-US"/>
          </a:p>
        </p:txBody>
      </p:sp>
    </p:spTree>
    <p:extLst>
      <p:ext uri="{BB962C8B-B14F-4D97-AF65-F5344CB8AC3E}">
        <p14:creationId xmlns:p14="http://schemas.microsoft.com/office/powerpoint/2010/main" val="15721027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err="1">
                <a:latin typeface="Arial"/>
                <a:cs typeface="Arial"/>
              </a:rPr>
              <a:t>Réponses</a:t>
            </a:r>
            <a:r>
              <a:rPr lang="en-US">
                <a:latin typeface="Arial"/>
                <a:cs typeface="Arial"/>
              </a:rPr>
              <a:t> aux </a:t>
            </a:r>
            <a:r>
              <a:rPr lang="en-US" err="1">
                <a:latin typeface="Arial"/>
                <a:cs typeface="Arial"/>
              </a:rPr>
              <a:t>activités</a:t>
            </a:r>
            <a:r>
              <a:rPr lang="en-US">
                <a:latin typeface="Arial"/>
                <a:cs typeface="Arial"/>
              </a:rPr>
              <a:t> : </a:t>
            </a:r>
            <a:br>
              <a:rPr lang="en-US">
                <a:latin typeface="Arial"/>
                <a:cs typeface="Arial"/>
              </a:rPr>
            </a:br>
            <a:r>
              <a:rPr lang="en-US">
                <a:latin typeface="Arial"/>
                <a:cs typeface="Arial"/>
              </a:rPr>
              <a:t>Exigences </a:t>
            </a:r>
            <a:r>
              <a:rPr lang="en-US" err="1">
                <a:latin typeface="Arial"/>
                <a:cs typeface="Arial"/>
              </a:rPr>
              <a:t>en</a:t>
            </a:r>
            <a:r>
              <a:rPr lang="en-US">
                <a:latin typeface="Arial"/>
                <a:cs typeface="Arial"/>
              </a:rPr>
              <a:t> matière de matériel et </a:t>
            </a:r>
            <a:r>
              <a:rPr lang="en-US" err="1">
                <a:latin typeface="Arial"/>
                <a:cs typeface="Arial"/>
              </a:rPr>
              <a:t>d'infrastructure</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179529"/>
            <a:ext cx="5646967" cy="3670126"/>
          </a:xfrm>
        </p:spPr>
        <p:txBody>
          <a:bodyPr vert="horz" lIns="91440" tIns="45720" rIns="91440" bIns="45720" rtlCol="0" anchor="t">
            <a:normAutofit/>
          </a:bodyPr>
          <a:lstStyle/>
          <a:p>
            <a:pPr marL="0" indent="0">
              <a:buNone/>
            </a:pPr>
            <a:endParaRPr lang="en-US" sz="2400">
              <a:latin typeface="Calibri"/>
              <a:cs typeface="Arial"/>
            </a:endParaRPr>
          </a:p>
          <a:p>
            <a:endParaRPr lang="en-US" sz="1000">
              <a:solidFill>
                <a:srgbClr val="0000FF"/>
              </a:solidFill>
            </a:endParaRPr>
          </a:p>
          <a:p>
            <a:endParaRPr lang="en-US"/>
          </a:p>
        </p:txBody>
      </p:sp>
      <p:sp>
        <p:nvSpPr>
          <p:cNvPr id="5" name="Content Placeholder 2">
            <a:extLst>
              <a:ext uri="{FF2B5EF4-FFF2-40B4-BE49-F238E27FC236}">
                <a16:creationId xmlns:a16="http://schemas.microsoft.com/office/drawing/2014/main" id="{06F7655C-343E-7AFA-5DD9-5185F940FF10}"/>
              </a:ext>
            </a:extLst>
          </p:cNvPr>
          <p:cNvSpPr txBox="1">
            <a:spLocks/>
          </p:cNvSpPr>
          <p:nvPr/>
        </p:nvSpPr>
        <p:spPr>
          <a:xfrm>
            <a:off x="990600" y="2331929"/>
            <a:ext cx="5646967" cy="36701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a:cs typeface="Arial"/>
              </a:rPr>
              <a:t>// les </a:t>
            </a:r>
            <a:r>
              <a:rPr lang="en-US" sz="2400" err="1">
                <a:latin typeface="Calibri"/>
                <a:cs typeface="Arial"/>
              </a:rPr>
              <a:t>réponses</a:t>
            </a:r>
            <a:r>
              <a:rPr lang="en-US" sz="2400">
                <a:latin typeface="Calibri"/>
                <a:cs typeface="Arial"/>
              </a:rPr>
              <a:t> à </a:t>
            </a:r>
            <a:r>
              <a:rPr lang="en-US" sz="2400" err="1">
                <a:latin typeface="Calibri"/>
                <a:cs typeface="Arial"/>
              </a:rPr>
              <a:t>l'activité</a:t>
            </a:r>
            <a:r>
              <a:rPr lang="en-US" sz="2400">
                <a:latin typeface="Calibri"/>
                <a:cs typeface="Arial"/>
              </a:rPr>
              <a:t> </a:t>
            </a:r>
            <a:r>
              <a:rPr lang="en-US" sz="2400" err="1">
                <a:latin typeface="Calibri"/>
                <a:cs typeface="Arial"/>
              </a:rPr>
              <a:t>ici</a:t>
            </a:r>
            <a:r>
              <a:rPr lang="en-US" sz="2400">
                <a:latin typeface="Calibri"/>
                <a:cs typeface="Arial"/>
              </a:rPr>
              <a:t> //</a:t>
            </a:r>
            <a:endParaRPr lang="en-US" sz="2400">
              <a:latin typeface="Calibri"/>
              <a:cs typeface="Calibri"/>
            </a:endParaRPr>
          </a:p>
          <a:p>
            <a:endParaRPr lang="en-US" sz="1000">
              <a:solidFill>
                <a:srgbClr val="0000FF"/>
              </a:solidFill>
            </a:endParaRPr>
          </a:p>
          <a:p>
            <a:endParaRPr lang="en-US"/>
          </a:p>
        </p:txBody>
      </p:sp>
    </p:spTree>
    <p:extLst>
      <p:ext uri="{BB962C8B-B14F-4D97-AF65-F5344CB8AC3E}">
        <p14:creationId xmlns:p14="http://schemas.microsoft.com/office/powerpoint/2010/main" val="18169256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Conception</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179529"/>
            <a:ext cx="5988746" cy="3670126"/>
          </a:xfrm>
        </p:spPr>
        <p:txBody>
          <a:bodyPr vert="horz" lIns="91440" tIns="45720" rIns="91440" bIns="45720" rtlCol="0" anchor="t">
            <a:normAutofit/>
          </a:bodyPr>
          <a:lstStyle/>
          <a:p>
            <a:endParaRPr lang="en-US" sz="1000">
              <a:latin typeface="Arial"/>
              <a:cs typeface="Arial"/>
            </a:endParaRPr>
          </a:p>
          <a:p>
            <a:endParaRPr lang="en-US" sz="1000">
              <a:latin typeface="Arial"/>
              <a:cs typeface="Arial"/>
            </a:endParaRPr>
          </a:p>
          <a:p>
            <a:endParaRPr lang="en-US" sz="1000">
              <a:latin typeface="Arial"/>
              <a:cs typeface="Arial"/>
            </a:endParaRPr>
          </a:p>
        </p:txBody>
      </p:sp>
      <p:sp>
        <p:nvSpPr>
          <p:cNvPr id="4" name="TextBox 3">
            <a:extLst>
              <a:ext uri="{FF2B5EF4-FFF2-40B4-BE49-F238E27FC236}">
                <a16:creationId xmlns:a16="http://schemas.microsoft.com/office/drawing/2014/main" id="{979460E0-2746-1708-3D21-0AC0A2435757}"/>
              </a:ext>
            </a:extLst>
          </p:cNvPr>
          <p:cNvSpPr txBox="1"/>
          <p:nvPr/>
        </p:nvSpPr>
        <p:spPr>
          <a:xfrm>
            <a:off x="833195" y="1504698"/>
            <a:ext cx="7362635"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44444"/>
                </a:solidFill>
                <a:latin typeface="Arial"/>
                <a:cs typeface="Calibri"/>
              </a:rPr>
              <a:t>En </a:t>
            </a:r>
            <a:r>
              <a:rPr lang="en-US" err="1">
                <a:solidFill>
                  <a:srgbClr val="444444"/>
                </a:solidFill>
                <a:latin typeface="Arial"/>
                <a:cs typeface="Calibri"/>
              </a:rPr>
              <a:t>utilisant</a:t>
            </a:r>
            <a:r>
              <a:rPr lang="en-US">
                <a:solidFill>
                  <a:srgbClr val="444444"/>
                </a:solidFill>
                <a:latin typeface="Arial"/>
                <a:cs typeface="Calibri"/>
              </a:rPr>
              <a:t> les exigences </a:t>
            </a:r>
            <a:r>
              <a:rPr lang="en-US" err="1">
                <a:solidFill>
                  <a:srgbClr val="444444"/>
                </a:solidFill>
                <a:latin typeface="Arial"/>
                <a:cs typeface="Calibri"/>
              </a:rPr>
              <a:t>documentées</a:t>
            </a:r>
            <a:r>
              <a:rPr lang="en-US">
                <a:solidFill>
                  <a:srgbClr val="444444"/>
                </a:solidFill>
                <a:latin typeface="Arial"/>
                <a:cs typeface="Calibri"/>
              </a:rPr>
              <a:t> </a:t>
            </a:r>
            <a:r>
              <a:rPr lang="en-US" err="1">
                <a:solidFill>
                  <a:srgbClr val="444444"/>
                </a:solidFill>
                <a:latin typeface="Arial"/>
                <a:cs typeface="Calibri"/>
              </a:rPr>
              <a:t>comme</a:t>
            </a:r>
            <a:r>
              <a:rPr lang="en-US">
                <a:solidFill>
                  <a:srgbClr val="444444"/>
                </a:solidFill>
                <a:latin typeface="Arial"/>
                <a:cs typeface="Calibri"/>
              </a:rPr>
              <a:t> plan </a:t>
            </a:r>
            <a:r>
              <a:rPr lang="en-US" err="1">
                <a:solidFill>
                  <a:srgbClr val="444444"/>
                </a:solidFill>
                <a:latin typeface="Arial"/>
                <a:cs typeface="Calibri"/>
              </a:rPr>
              <a:t>directeur</a:t>
            </a:r>
            <a:r>
              <a:rPr lang="en-US">
                <a:solidFill>
                  <a:srgbClr val="444444"/>
                </a:solidFill>
                <a:latin typeface="Arial"/>
                <a:cs typeface="Calibri"/>
              </a:rPr>
              <a:t>, </a:t>
            </a:r>
            <a:r>
              <a:rPr lang="en-US" err="1">
                <a:solidFill>
                  <a:srgbClr val="444444"/>
                </a:solidFill>
                <a:latin typeface="Arial"/>
                <a:cs typeface="Calibri"/>
              </a:rPr>
              <a:t>l'équipe</a:t>
            </a:r>
            <a:r>
              <a:rPr lang="en-US">
                <a:solidFill>
                  <a:srgbClr val="444444"/>
                </a:solidFill>
                <a:latin typeface="Arial"/>
                <a:cs typeface="Calibri"/>
              </a:rPr>
              <a:t> de </a:t>
            </a:r>
            <a:r>
              <a:rPr lang="en-US" err="1">
                <a:solidFill>
                  <a:srgbClr val="444444"/>
                </a:solidFill>
                <a:latin typeface="Arial"/>
                <a:cs typeface="Calibri"/>
              </a:rPr>
              <a:t>développement</a:t>
            </a:r>
            <a:r>
              <a:rPr lang="en-US">
                <a:solidFill>
                  <a:srgbClr val="444444"/>
                </a:solidFill>
                <a:latin typeface="Arial"/>
                <a:cs typeface="Calibri"/>
              </a:rPr>
              <a:t> </a:t>
            </a:r>
            <a:r>
              <a:rPr lang="en-US" err="1">
                <a:solidFill>
                  <a:srgbClr val="444444"/>
                </a:solidFill>
                <a:latin typeface="Arial"/>
                <a:cs typeface="Calibri"/>
              </a:rPr>
              <a:t>conçoit</a:t>
            </a:r>
            <a:r>
              <a:rPr lang="en-US">
                <a:solidFill>
                  <a:srgbClr val="444444"/>
                </a:solidFill>
                <a:latin typeface="Arial"/>
                <a:cs typeface="Calibri"/>
              </a:rPr>
              <a:t>, au </a:t>
            </a:r>
            <a:r>
              <a:rPr lang="en-US" err="1">
                <a:solidFill>
                  <a:srgbClr val="444444"/>
                </a:solidFill>
                <a:latin typeface="Arial"/>
                <a:cs typeface="Calibri"/>
              </a:rPr>
              <a:t>cours</a:t>
            </a:r>
            <a:r>
              <a:rPr lang="en-US">
                <a:solidFill>
                  <a:srgbClr val="444444"/>
                </a:solidFill>
                <a:latin typeface="Arial"/>
                <a:cs typeface="Calibri"/>
              </a:rPr>
              <a:t> de la phase de conception, COMMENT le </a:t>
            </a:r>
            <a:r>
              <a:rPr lang="en-US" err="1">
                <a:solidFill>
                  <a:srgbClr val="444444"/>
                </a:solidFill>
                <a:latin typeface="Arial"/>
                <a:cs typeface="Calibri"/>
              </a:rPr>
              <a:t>système</a:t>
            </a:r>
            <a:r>
              <a:rPr lang="en-US">
                <a:solidFill>
                  <a:srgbClr val="444444"/>
                </a:solidFill>
                <a:latin typeface="Arial"/>
                <a:cs typeface="Calibri"/>
              </a:rPr>
              <a:t> sera </a:t>
            </a:r>
            <a:r>
              <a:rPr lang="en-US" err="1">
                <a:solidFill>
                  <a:srgbClr val="444444"/>
                </a:solidFill>
                <a:latin typeface="Arial"/>
                <a:cs typeface="Calibri"/>
              </a:rPr>
              <a:t>construit</a:t>
            </a:r>
            <a:r>
              <a:rPr lang="en-US">
                <a:solidFill>
                  <a:srgbClr val="444444"/>
                </a:solidFill>
                <a:latin typeface="Arial"/>
                <a:cs typeface="Calibri"/>
              </a:rPr>
              <a:t> </a:t>
            </a:r>
            <a:r>
              <a:rPr lang="en-US" err="1">
                <a:solidFill>
                  <a:srgbClr val="444444"/>
                </a:solidFill>
                <a:latin typeface="Arial"/>
                <a:cs typeface="Calibri"/>
              </a:rPr>
              <a:t>ou</a:t>
            </a:r>
            <a:r>
              <a:rPr lang="en-US">
                <a:solidFill>
                  <a:srgbClr val="444444"/>
                </a:solidFill>
                <a:latin typeface="Arial"/>
                <a:cs typeface="Calibri"/>
              </a:rPr>
              <a:t> COMMENT le </a:t>
            </a:r>
            <a:r>
              <a:rPr lang="en-US" err="1">
                <a:solidFill>
                  <a:srgbClr val="444444"/>
                </a:solidFill>
                <a:latin typeface="Arial"/>
                <a:cs typeface="Calibri"/>
              </a:rPr>
              <a:t>système</a:t>
            </a:r>
            <a:r>
              <a:rPr lang="en-US" sz="2400">
                <a:solidFill>
                  <a:srgbClr val="444444"/>
                </a:solidFill>
                <a:latin typeface="Arial"/>
                <a:cs typeface="Calibri"/>
              </a:rPr>
              <a:t> </a:t>
            </a:r>
            <a:r>
              <a:rPr lang="en-US" err="1">
                <a:solidFill>
                  <a:srgbClr val="444444"/>
                </a:solidFill>
                <a:latin typeface="Arial"/>
                <a:cs typeface="Calibri"/>
              </a:rPr>
              <a:t>existant</a:t>
            </a:r>
            <a:r>
              <a:rPr lang="en-US">
                <a:solidFill>
                  <a:srgbClr val="444444"/>
                </a:solidFill>
                <a:latin typeface="Arial"/>
                <a:cs typeface="Calibri"/>
              </a:rPr>
              <a:t> sera </a:t>
            </a:r>
            <a:r>
              <a:rPr lang="en-US" err="1">
                <a:solidFill>
                  <a:srgbClr val="444444"/>
                </a:solidFill>
                <a:latin typeface="Arial"/>
                <a:cs typeface="Calibri"/>
              </a:rPr>
              <a:t>adapté</a:t>
            </a:r>
            <a:r>
              <a:rPr lang="en-US">
                <a:solidFill>
                  <a:srgbClr val="444444"/>
                </a:solidFill>
                <a:latin typeface="Arial"/>
                <a:cs typeface="Calibri"/>
              </a:rPr>
              <a:t> </a:t>
            </a:r>
            <a:r>
              <a:rPr lang="en-US" err="1">
                <a:solidFill>
                  <a:srgbClr val="444444"/>
                </a:solidFill>
                <a:latin typeface="Arial"/>
                <a:cs typeface="Calibri"/>
              </a:rPr>
              <a:t>ou</a:t>
            </a:r>
            <a:r>
              <a:rPr lang="en-US">
                <a:solidFill>
                  <a:srgbClr val="444444"/>
                </a:solidFill>
                <a:latin typeface="Arial"/>
                <a:cs typeface="Calibri"/>
              </a:rPr>
              <a:t> </a:t>
            </a:r>
            <a:r>
              <a:rPr lang="en-US" err="1">
                <a:solidFill>
                  <a:srgbClr val="444444"/>
                </a:solidFill>
                <a:latin typeface="Arial"/>
                <a:cs typeface="Calibri"/>
              </a:rPr>
              <a:t>amélioré</a:t>
            </a:r>
            <a:r>
              <a:rPr lang="en-US">
                <a:solidFill>
                  <a:srgbClr val="444444"/>
                </a:solidFill>
                <a:latin typeface="Arial"/>
                <a:cs typeface="Calibri"/>
              </a:rPr>
              <a:t>. </a:t>
            </a:r>
          </a:p>
          <a:p>
            <a:endParaRPr lang="en-US">
              <a:solidFill>
                <a:srgbClr val="444444"/>
              </a:solidFill>
              <a:latin typeface="Arial"/>
              <a:cs typeface="Calibri"/>
            </a:endParaRPr>
          </a:p>
          <a:p>
            <a:r>
              <a:rPr lang="en-US" b="1">
                <a:solidFill>
                  <a:srgbClr val="444444"/>
                </a:solidFill>
                <a:latin typeface="Arial"/>
                <a:cs typeface="Calibri"/>
              </a:rPr>
              <a:t>Technique : </a:t>
            </a:r>
            <a:r>
              <a:rPr lang="en-US">
                <a:solidFill>
                  <a:srgbClr val="444444"/>
                </a:solidFill>
                <a:latin typeface="Arial"/>
                <a:cs typeface="Calibri"/>
              </a:rPr>
              <a:t>conception de </a:t>
            </a:r>
            <a:r>
              <a:rPr lang="en-US" err="1">
                <a:solidFill>
                  <a:srgbClr val="444444"/>
                </a:solidFill>
                <a:latin typeface="Arial"/>
                <a:cs typeface="Calibri"/>
              </a:rPr>
              <a:t>l'architecture</a:t>
            </a:r>
            <a:r>
              <a:rPr lang="en-US">
                <a:solidFill>
                  <a:srgbClr val="444444"/>
                </a:solidFill>
                <a:latin typeface="Arial"/>
                <a:cs typeface="Calibri"/>
              </a:rPr>
              <a:t> du </a:t>
            </a:r>
            <a:r>
              <a:rPr lang="en-US" err="1">
                <a:solidFill>
                  <a:srgbClr val="444444"/>
                </a:solidFill>
                <a:latin typeface="Arial"/>
                <a:cs typeface="Calibri"/>
              </a:rPr>
              <a:t>système</a:t>
            </a:r>
            <a:r>
              <a:rPr lang="en-US">
                <a:solidFill>
                  <a:srgbClr val="444444"/>
                </a:solidFill>
                <a:latin typeface="Arial"/>
                <a:cs typeface="Calibri"/>
              </a:rPr>
              <a:t>, conception de la base de données, conception de </a:t>
            </a:r>
            <a:r>
              <a:rPr lang="en-US" err="1">
                <a:solidFill>
                  <a:srgbClr val="444444"/>
                </a:solidFill>
                <a:latin typeface="Arial"/>
                <a:cs typeface="Calibri"/>
              </a:rPr>
              <a:t>l'intégration</a:t>
            </a:r>
            <a:endParaRPr lang="en-US">
              <a:solidFill>
                <a:srgbClr val="444444"/>
              </a:solidFill>
              <a:latin typeface="Arial"/>
              <a:cs typeface="Calibri"/>
            </a:endParaRPr>
          </a:p>
          <a:p>
            <a:r>
              <a:rPr lang="en-US" err="1">
                <a:solidFill>
                  <a:srgbClr val="444444"/>
                </a:solidFill>
                <a:latin typeface="Arial"/>
                <a:cs typeface="Calibri"/>
              </a:rPr>
              <a:t>Rôles</a:t>
            </a:r>
            <a:r>
              <a:rPr lang="en-US">
                <a:solidFill>
                  <a:srgbClr val="444444"/>
                </a:solidFill>
                <a:latin typeface="Arial"/>
                <a:cs typeface="Calibri"/>
              </a:rPr>
              <a:t> et </a:t>
            </a:r>
            <a:r>
              <a:rPr lang="en-US" err="1">
                <a:solidFill>
                  <a:srgbClr val="444444"/>
                </a:solidFill>
                <a:latin typeface="Arial"/>
                <a:cs typeface="Calibri"/>
              </a:rPr>
              <a:t>compétences</a:t>
            </a:r>
            <a:r>
              <a:rPr lang="en-US">
                <a:solidFill>
                  <a:srgbClr val="444444"/>
                </a:solidFill>
                <a:latin typeface="Arial"/>
                <a:cs typeface="Calibri"/>
              </a:rPr>
              <a:t> </a:t>
            </a:r>
            <a:r>
              <a:rPr lang="en-US" err="1">
                <a:solidFill>
                  <a:srgbClr val="444444"/>
                </a:solidFill>
                <a:latin typeface="Arial"/>
                <a:cs typeface="Calibri"/>
              </a:rPr>
              <a:t>nécessaires</a:t>
            </a:r>
            <a:r>
              <a:rPr lang="en-US">
                <a:solidFill>
                  <a:srgbClr val="444444"/>
                </a:solidFill>
                <a:latin typeface="Arial"/>
                <a:cs typeface="Calibri"/>
              </a:rPr>
              <a:t> :  Architectes de </a:t>
            </a:r>
            <a:r>
              <a:rPr lang="en-US" err="1">
                <a:solidFill>
                  <a:srgbClr val="444444"/>
                </a:solidFill>
                <a:latin typeface="Arial"/>
                <a:cs typeface="Calibri"/>
              </a:rPr>
              <a:t>systèmes</a:t>
            </a:r>
            <a:r>
              <a:rPr lang="en-US">
                <a:solidFill>
                  <a:srgbClr val="444444"/>
                </a:solidFill>
                <a:latin typeface="Arial"/>
                <a:cs typeface="Calibri"/>
              </a:rPr>
              <a:t>, </a:t>
            </a:r>
            <a:r>
              <a:rPr lang="en-US" err="1">
                <a:solidFill>
                  <a:srgbClr val="444444"/>
                </a:solidFill>
                <a:latin typeface="Arial"/>
                <a:cs typeface="Calibri"/>
              </a:rPr>
              <a:t>développeurs</a:t>
            </a:r>
            <a:r>
              <a:rPr lang="en-US">
                <a:solidFill>
                  <a:srgbClr val="444444"/>
                </a:solidFill>
                <a:latin typeface="Arial"/>
                <a:cs typeface="Calibri"/>
              </a:rPr>
              <a:t> </a:t>
            </a:r>
            <a:r>
              <a:rPr lang="en-US" err="1">
                <a:solidFill>
                  <a:srgbClr val="444444"/>
                </a:solidFill>
                <a:latin typeface="Arial"/>
                <a:cs typeface="Calibri"/>
              </a:rPr>
              <a:t>principaux</a:t>
            </a:r>
            <a:r>
              <a:rPr lang="en-US">
                <a:solidFill>
                  <a:srgbClr val="444444"/>
                </a:solidFill>
                <a:latin typeface="Arial"/>
                <a:cs typeface="Calibri"/>
              </a:rPr>
              <a:t>/</a:t>
            </a:r>
            <a:r>
              <a:rPr lang="en-US" err="1">
                <a:solidFill>
                  <a:srgbClr val="444444"/>
                </a:solidFill>
                <a:latin typeface="Arial"/>
                <a:cs typeface="Calibri"/>
              </a:rPr>
              <a:t>ingénieurs</a:t>
            </a:r>
            <a:r>
              <a:rPr lang="en-US">
                <a:solidFill>
                  <a:srgbClr val="444444"/>
                </a:solidFill>
                <a:latin typeface="Arial"/>
                <a:cs typeface="Calibri"/>
              </a:rPr>
              <a:t> </a:t>
            </a:r>
            <a:r>
              <a:rPr lang="en-US" err="1">
                <a:solidFill>
                  <a:srgbClr val="444444"/>
                </a:solidFill>
                <a:latin typeface="Arial"/>
                <a:cs typeface="Calibri"/>
              </a:rPr>
              <a:t>en</a:t>
            </a:r>
            <a:r>
              <a:rPr lang="en-US">
                <a:solidFill>
                  <a:srgbClr val="444444"/>
                </a:solidFill>
                <a:latin typeface="Arial"/>
                <a:cs typeface="Calibri"/>
              </a:rPr>
              <a:t> </a:t>
            </a:r>
            <a:r>
              <a:rPr lang="en-US" err="1">
                <a:solidFill>
                  <a:srgbClr val="444444"/>
                </a:solidFill>
                <a:latin typeface="Arial"/>
                <a:cs typeface="Calibri"/>
              </a:rPr>
              <a:t>logiciels</a:t>
            </a:r>
            <a:r>
              <a:rPr lang="en-US">
                <a:solidFill>
                  <a:srgbClr val="444444"/>
                </a:solidFill>
                <a:latin typeface="Arial"/>
                <a:cs typeface="Calibri"/>
              </a:rPr>
              <a:t>, </a:t>
            </a:r>
            <a:r>
              <a:rPr lang="en-US" err="1">
                <a:solidFill>
                  <a:srgbClr val="444444"/>
                </a:solidFill>
                <a:latin typeface="Arial"/>
                <a:cs typeface="Calibri"/>
              </a:rPr>
              <a:t>ingénieurs</a:t>
            </a:r>
            <a:r>
              <a:rPr lang="en-US">
                <a:solidFill>
                  <a:srgbClr val="444444"/>
                </a:solidFill>
                <a:latin typeface="Arial"/>
                <a:cs typeface="Calibri"/>
              </a:rPr>
              <a:t> </a:t>
            </a:r>
            <a:r>
              <a:rPr lang="en-US" err="1">
                <a:solidFill>
                  <a:srgbClr val="444444"/>
                </a:solidFill>
                <a:latin typeface="Arial"/>
                <a:cs typeface="Calibri"/>
              </a:rPr>
              <a:t>en</a:t>
            </a:r>
            <a:r>
              <a:rPr lang="en-US">
                <a:solidFill>
                  <a:srgbClr val="444444"/>
                </a:solidFill>
                <a:latin typeface="Arial"/>
                <a:cs typeface="Calibri"/>
              </a:rPr>
              <a:t> bases de données</a:t>
            </a:r>
          </a:p>
          <a:p>
            <a:endParaRPr lang="en-US" b="1">
              <a:solidFill>
                <a:srgbClr val="444444"/>
              </a:solidFill>
              <a:latin typeface="Arial"/>
              <a:cs typeface="Calibri"/>
            </a:endParaRPr>
          </a:p>
          <a:p>
            <a:r>
              <a:rPr lang="en-US" b="1" err="1">
                <a:solidFill>
                  <a:srgbClr val="444444"/>
                </a:solidFill>
                <a:latin typeface="Arial"/>
                <a:cs typeface="Calibri"/>
              </a:rPr>
              <a:t>Axé</a:t>
            </a:r>
            <a:r>
              <a:rPr lang="en-US" b="1">
                <a:solidFill>
                  <a:srgbClr val="444444"/>
                </a:solidFill>
                <a:latin typeface="Arial"/>
                <a:cs typeface="Calibri"/>
              </a:rPr>
              <a:t> sur </a:t>
            </a:r>
            <a:r>
              <a:rPr lang="en-US" b="1" err="1">
                <a:solidFill>
                  <a:srgbClr val="444444"/>
                </a:solidFill>
                <a:latin typeface="Arial"/>
                <a:cs typeface="Calibri"/>
              </a:rPr>
              <a:t>l'utilisateur</a:t>
            </a:r>
            <a:r>
              <a:rPr lang="en-US" b="1">
                <a:solidFill>
                  <a:srgbClr val="444444"/>
                </a:solidFill>
                <a:latin typeface="Arial"/>
                <a:cs typeface="Calibri"/>
              </a:rPr>
              <a:t> </a:t>
            </a:r>
            <a:r>
              <a:rPr lang="en-US">
                <a:solidFill>
                  <a:srgbClr val="444444"/>
                </a:solidFill>
                <a:latin typeface="Arial"/>
                <a:cs typeface="Calibri"/>
              </a:rPr>
              <a:t>:  Conception de </a:t>
            </a:r>
            <a:r>
              <a:rPr lang="en-US" err="1">
                <a:solidFill>
                  <a:srgbClr val="444444"/>
                </a:solidFill>
                <a:latin typeface="Arial"/>
                <a:cs typeface="Calibri"/>
              </a:rPr>
              <a:t>l'interface</a:t>
            </a:r>
            <a:r>
              <a:rPr lang="en-US">
                <a:solidFill>
                  <a:srgbClr val="444444"/>
                </a:solidFill>
                <a:latin typeface="Arial"/>
                <a:cs typeface="Calibri"/>
              </a:rPr>
              <a:t> </a:t>
            </a:r>
            <a:r>
              <a:rPr lang="en-US" err="1">
                <a:solidFill>
                  <a:srgbClr val="444444"/>
                </a:solidFill>
                <a:latin typeface="Arial"/>
                <a:cs typeface="Calibri"/>
              </a:rPr>
              <a:t>utilisateur</a:t>
            </a:r>
            <a:r>
              <a:rPr lang="en-US">
                <a:solidFill>
                  <a:srgbClr val="444444"/>
                </a:solidFill>
                <a:latin typeface="Arial"/>
                <a:cs typeface="Calibri"/>
              </a:rPr>
              <a:t>, aspect et </a:t>
            </a:r>
            <a:r>
              <a:rPr lang="en-US" err="1">
                <a:solidFill>
                  <a:srgbClr val="444444"/>
                </a:solidFill>
                <a:latin typeface="Arial"/>
                <a:cs typeface="Calibri"/>
              </a:rPr>
              <a:t>convivialité</a:t>
            </a:r>
            <a:r>
              <a:rPr lang="en-US">
                <a:solidFill>
                  <a:srgbClr val="444444"/>
                </a:solidFill>
                <a:latin typeface="Arial"/>
                <a:cs typeface="Calibri"/>
              </a:rPr>
              <a:t>, architecture de </a:t>
            </a:r>
            <a:r>
              <a:rPr lang="en-US" err="1">
                <a:solidFill>
                  <a:srgbClr val="444444"/>
                </a:solidFill>
                <a:latin typeface="Arial"/>
                <a:cs typeface="Calibri"/>
              </a:rPr>
              <a:t>l'information</a:t>
            </a:r>
            <a:endParaRPr lang="en-US">
              <a:solidFill>
                <a:srgbClr val="444444"/>
              </a:solidFill>
              <a:latin typeface="Arial"/>
              <a:cs typeface="Calibri"/>
            </a:endParaRPr>
          </a:p>
          <a:p>
            <a:r>
              <a:rPr lang="en-US" err="1">
                <a:solidFill>
                  <a:srgbClr val="444444"/>
                </a:solidFill>
                <a:latin typeface="Arial"/>
                <a:cs typeface="Calibri"/>
              </a:rPr>
              <a:t>Rôles</a:t>
            </a:r>
            <a:r>
              <a:rPr lang="en-US">
                <a:solidFill>
                  <a:srgbClr val="444444"/>
                </a:solidFill>
                <a:latin typeface="Arial"/>
                <a:cs typeface="Calibri"/>
              </a:rPr>
              <a:t> et </a:t>
            </a:r>
            <a:r>
              <a:rPr lang="en-US" err="1">
                <a:solidFill>
                  <a:srgbClr val="444444"/>
                </a:solidFill>
                <a:latin typeface="Arial"/>
                <a:cs typeface="Calibri"/>
              </a:rPr>
              <a:t>compétences</a:t>
            </a:r>
            <a:r>
              <a:rPr lang="en-US">
                <a:solidFill>
                  <a:srgbClr val="444444"/>
                </a:solidFill>
                <a:latin typeface="Arial"/>
                <a:cs typeface="Calibri"/>
              </a:rPr>
              <a:t> </a:t>
            </a:r>
            <a:r>
              <a:rPr lang="en-US" err="1">
                <a:solidFill>
                  <a:srgbClr val="444444"/>
                </a:solidFill>
                <a:latin typeface="Arial"/>
                <a:cs typeface="Calibri"/>
              </a:rPr>
              <a:t>nécessaires</a:t>
            </a:r>
            <a:r>
              <a:rPr lang="en-US">
                <a:solidFill>
                  <a:srgbClr val="444444"/>
                </a:solidFill>
                <a:latin typeface="Arial"/>
                <a:cs typeface="Calibri"/>
              </a:rPr>
              <a:t> : </a:t>
            </a:r>
            <a:r>
              <a:rPr lang="en-US" err="1">
                <a:solidFill>
                  <a:srgbClr val="444444"/>
                </a:solidFill>
                <a:latin typeface="Arial"/>
                <a:cs typeface="Calibri"/>
              </a:rPr>
              <a:t>Concepteurs</a:t>
            </a:r>
            <a:r>
              <a:rPr lang="en-US">
                <a:solidFill>
                  <a:srgbClr val="444444"/>
                </a:solidFill>
                <a:latin typeface="Arial"/>
                <a:cs typeface="Calibri"/>
              </a:rPr>
              <a:t> UX et UI</a:t>
            </a:r>
            <a:endParaRPr lang="en-US">
              <a:latin typeface="Arial"/>
              <a:cs typeface="Arial"/>
            </a:endParaRPr>
          </a:p>
          <a:p>
            <a:endParaRPr lang="en-US">
              <a:solidFill>
                <a:srgbClr val="444444"/>
              </a:solidFill>
              <a:cs typeface="Calibri"/>
            </a:endParaRPr>
          </a:p>
          <a:p>
            <a:endParaRPr lang="en-US">
              <a:solidFill>
                <a:srgbClr val="444444"/>
              </a:solidFill>
              <a:cs typeface="Calibri"/>
            </a:endParaRPr>
          </a:p>
          <a:p>
            <a:r>
              <a:rPr lang="en-US">
                <a:solidFill>
                  <a:srgbClr val="444444"/>
                </a:solidFill>
                <a:cs typeface="Calibri"/>
              </a:rPr>
              <a:t>  </a:t>
            </a:r>
          </a:p>
        </p:txBody>
      </p:sp>
      <p:graphicFrame>
        <p:nvGraphicFramePr>
          <p:cNvPr id="7" name="Diagram 6">
            <a:extLst>
              <a:ext uri="{FF2B5EF4-FFF2-40B4-BE49-F238E27FC236}">
                <a16:creationId xmlns:a16="http://schemas.microsoft.com/office/drawing/2014/main" id="{B76CD000-E5A4-98D9-50E1-1C6CA809D09D}"/>
              </a:ext>
            </a:extLst>
          </p:cNvPr>
          <p:cNvGraphicFramePr/>
          <p:nvPr>
            <p:extLst>
              <p:ext uri="{D42A27DB-BD31-4B8C-83A1-F6EECF244321}">
                <p14:modId xmlns:p14="http://schemas.microsoft.com/office/powerpoint/2010/main" val="942855143"/>
              </p:ext>
            </p:extLst>
          </p:nvPr>
        </p:nvGraphicFramePr>
        <p:xfrm>
          <a:off x="8427660" y="2348652"/>
          <a:ext cx="3406589" cy="2637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43032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err="1">
                <a:latin typeface="Arial"/>
                <a:cs typeface="Arial"/>
              </a:rPr>
              <a:t>Développer</a:t>
            </a:r>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719910"/>
            <a:ext cx="7043800" cy="4537702"/>
          </a:xfrm>
        </p:spPr>
        <p:txBody>
          <a:bodyPr vert="horz" lIns="91440" tIns="45720" rIns="91440" bIns="45720" rtlCol="0" anchor="t">
            <a:noAutofit/>
          </a:bodyPr>
          <a:lstStyle/>
          <a:p>
            <a:pPr marL="0" indent="0">
              <a:buNone/>
            </a:pPr>
            <a:r>
              <a:rPr lang="en-US">
                <a:latin typeface="Arial"/>
                <a:cs typeface="Arial"/>
              </a:rPr>
              <a:t>Données </a:t>
            </a:r>
            <a:r>
              <a:rPr lang="en-US" err="1">
                <a:latin typeface="Arial"/>
                <a:cs typeface="Arial"/>
              </a:rPr>
              <a:t>d'entrée</a:t>
            </a:r>
            <a:r>
              <a:rPr lang="en-US">
                <a:latin typeface="Arial"/>
                <a:cs typeface="Arial"/>
              </a:rPr>
              <a:t> = exigences et </a:t>
            </a:r>
            <a:r>
              <a:rPr lang="en-US" err="1">
                <a:latin typeface="Arial"/>
                <a:cs typeface="Arial"/>
              </a:rPr>
              <a:t>spécifications</a:t>
            </a:r>
            <a:r>
              <a:rPr lang="en-US">
                <a:latin typeface="Arial"/>
                <a:cs typeface="Arial"/>
              </a:rPr>
              <a:t> du </a:t>
            </a:r>
            <a:r>
              <a:rPr lang="en-US" err="1">
                <a:latin typeface="Arial"/>
                <a:cs typeface="Arial"/>
              </a:rPr>
              <a:t>système</a:t>
            </a:r>
            <a:endParaRPr lang="en-US">
              <a:latin typeface="Arial"/>
            </a:endParaRPr>
          </a:p>
          <a:p>
            <a:pPr marL="0" indent="0">
              <a:buNone/>
            </a:pPr>
            <a:r>
              <a:rPr lang="en-US">
                <a:latin typeface="Arial"/>
                <a:cs typeface="Arial"/>
              </a:rPr>
              <a:t>Le processus de </a:t>
            </a:r>
            <a:r>
              <a:rPr lang="en-US" err="1">
                <a:latin typeface="Arial"/>
                <a:cs typeface="Arial"/>
              </a:rPr>
              <a:t>développement</a:t>
            </a:r>
            <a:r>
              <a:rPr lang="en-US">
                <a:latin typeface="Arial"/>
                <a:cs typeface="Arial"/>
              </a:rPr>
              <a:t> agile </a:t>
            </a:r>
            <a:r>
              <a:rPr lang="en-US" err="1">
                <a:latin typeface="Arial"/>
                <a:cs typeface="Arial"/>
              </a:rPr>
              <a:t>consiste</a:t>
            </a:r>
            <a:r>
              <a:rPr lang="en-US">
                <a:latin typeface="Arial"/>
                <a:cs typeface="Arial"/>
              </a:rPr>
              <a:t> </a:t>
            </a:r>
            <a:r>
              <a:rPr lang="en-US" err="1">
                <a:latin typeface="Arial"/>
                <a:cs typeface="Arial"/>
              </a:rPr>
              <a:t>en</a:t>
            </a:r>
            <a:r>
              <a:rPr lang="en-US">
                <a:latin typeface="Arial"/>
                <a:cs typeface="Arial"/>
              </a:rPr>
              <a:t> des cycles </a:t>
            </a:r>
            <a:r>
              <a:rPr lang="en-US" err="1">
                <a:latin typeface="Arial"/>
                <a:cs typeface="Arial"/>
              </a:rPr>
              <a:t>itératifs</a:t>
            </a:r>
            <a:r>
              <a:rPr lang="en-US">
                <a:latin typeface="Arial"/>
                <a:cs typeface="Arial"/>
              </a:rPr>
              <a:t> de </a:t>
            </a:r>
            <a:r>
              <a:rPr lang="en-US" err="1">
                <a:latin typeface="Arial"/>
                <a:cs typeface="Arial"/>
              </a:rPr>
              <a:t>développement</a:t>
            </a:r>
            <a:r>
              <a:rPr lang="en-US">
                <a:latin typeface="Arial"/>
                <a:cs typeface="Arial"/>
              </a:rPr>
              <a:t>, de test et de retour </a:t>
            </a:r>
            <a:r>
              <a:rPr lang="en-US" err="1">
                <a:latin typeface="Arial"/>
                <a:cs typeface="Arial"/>
              </a:rPr>
              <a:t>d'information</a:t>
            </a:r>
            <a:r>
              <a:rPr lang="en-US">
                <a:latin typeface="Arial"/>
                <a:cs typeface="Arial"/>
              </a:rPr>
              <a:t>.   </a:t>
            </a:r>
            <a:endParaRPr lang="en-US">
              <a:latin typeface="Arial"/>
            </a:endParaRPr>
          </a:p>
          <a:p>
            <a:pPr marL="0" indent="0">
              <a:buNone/>
            </a:pPr>
            <a:r>
              <a:rPr lang="en-US" err="1">
                <a:latin typeface="Arial"/>
                <a:cs typeface="Arial"/>
              </a:rPr>
              <a:t>L'équipe</a:t>
            </a:r>
            <a:r>
              <a:rPr lang="en-US">
                <a:latin typeface="Arial"/>
                <a:cs typeface="Arial"/>
              </a:rPr>
              <a:t> de </a:t>
            </a:r>
            <a:r>
              <a:rPr lang="en-US" err="1">
                <a:latin typeface="Arial"/>
                <a:cs typeface="Arial"/>
              </a:rPr>
              <a:t>développement</a:t>
            </a:r>
            <a:r>
              <a:rPr lang="en-US">
                <a:latin typeface="Arial"/>
                <a:cs typeface="Arial"/>
              </a:rPr>
              <a:t> </a:t>
            </a:r>
            <a:r>
              <a:rPr lang="en-US" err="1">
                <a:latin typeface="Arial"/>
                <a:cs typeface="Arial"/>
              </a:rPr>
              <a:t>écrit</a:t>
            </a:r>
            <a:r>
              <a:rPr lang="en-US">
                <a:latin typeface="Arial"/>
                <a:cs typeface="Arial"/>
              </a:rPr>
              <a:t> et teste le code. </a:t>
            </a:r>
            <a:endParaRPr lang="en-US">
              <a:latin typeface="Arial"/>
            </a:endParaRPr>
          </a:p>
          <a:p>
            <a:pPr marL="0" indent="0">
              <a:buNone/>
            </a:pPr>
            <a:r>
              <a:rPr lang="en-US" err="1">
                <a:latin typeface="Arial"/>
                <a:cs typeface="Arial"/>
              </a:rPr>
              <a:t>Lorsqu'une</a:t>
            </a:r>
            <a:r>
              <a:rPr lang="en-US">
                <a:latin typeface="Arial"/>
                <a:cs typeface="Arial"/>
              </a:rPr>
              <a:t> </a:t>
            </a:r>
            <a:r>
              <a:rPr lang="en-US" err="1">
                <a:latin typeface="Arial"/>
                <a:cs typeface="Arial"/>
              </a:rPr>
              <a:t>fonctionnalité</a:t>
            </a:r>
            <a:r>
              <a:rPr lang="en-US">
                <a:latin typeface="Arial"/>
                <a:cs typeface="Arial"/>
              </a:rPr>
              <a:t> </a:t>
            </a:r>
            <a:r>
              <a:rPr lang="en-US" err="1">
                <a:latin typeface="Arial"/>
                <a:cs typeface="Arial"/>
              </a:rPr>
              <a:t>est</a:t>
            </a:r>
            <a:r>
              <a:rPr lang="en-US">
                <a:latin typeface="Arial"/>
                <a:cs typeface="Arial"/>
              </a:rPr>
              <a:t> </a:t>
            </a:r>
            <a:r>
              <a:rPr lang="en-US" err="1">
                <a:latin typeface="Arial"/>
                <a:cs typeface="Arial"/>
              </a:rPr>
              <a:t>prête</a:t>
            </a:r>
            <a:r>
              <a:rPr lang="en-US">
                <a:latin typeface="Arial"/>
                <a:cs typeface="Arial"/>
              </a:rPr>
              <a:t>, </a:t>
            </a:r>
            <a:r>
              <a:rPr lang="en-US" err="1">
                <a:latin typeface="Arial"/>
                <a:cs typeface="Arial"/>
              </a:rPr>
              <a:t>l'équipe</a:t>
            </a:r>
            <a:r>
              <a:rPr lang="en-US">
                <a:latin typeface="Arial"/>
                <a:cs typeface="Arial"/>
              </a:rPr>
              <a:t> </a:t>
            </a:r>
            <a:r>
              <a:rPr lang="en-US" err="1">
                <a:latin typeface="Arial"/>
                <a:cs typeface="Arial"/>
              </a:rPr>
              <a:t>en</a:t>
            </a:r>
            <a:r>
              <a:rPr lang="en-US">
                <a:latin typeface="Arial"/>
                <a:cs typeface="Arial"/>
              </a:rPr>
              <a:t> fait la </a:t>
            </a:r>
            <a:r>
              <a:rPr lang="en-US" err="1">
                <a:latin typeface="Arial"/>
                <a:cs typeface="Arial"/>
              </a:rPr>
              <a:t>démonstration</a:t>
            </a:r>
            <a:r>
              <a:rPr lang="en-US">
                <a:latin typeface="Arial"/>
                <a:cs typeface="Arial"/>
              </a:rPr>
              <a:t> aux </a:t>
            </a:r>
            <a:r>
              <a:rPr lang="en-US" err="1">
                <a:latin typeface="Arial"/>
                <a:cs typeface="Arial"/>
              </a:rPr>
              <a:t>représentants</a:t>
            </a:r>
            <a:r>
              <a:rPr lang="en-US">
                <a:latin typeface="Arial"/>
                <a:cs typeface="Arial"/>
              </a:rPr>
              <a:t> des </a:t>
            </a:r>
            <a:r>
              <a:rPr lang="en-US" err="1">
                <a:latin typeface="Arial"/>
                <a:cs typeface="Arial"/>
              </a:rPr>
              <a:t>utilisateurs</a:t>
            </a:r>
            <a:r>
              <a:rPr lang="en-US">
                <a:latin typeface="Arial"/>
                <a:cs typeface="Arial"/>
              </a:rPr>
              <a:t>, qui </a:t>
            </a:r>
            <a:r>
              <a:rPr lang="en-US" err="1">
                <a:latin typeface="Arial"/>
                <a:cs typeface="Arial"/>
              </a:rPr>
              <a:t>donnent</a:t>
            </a:r>
            <a:r>
              <a:rPr lang="en-US">
                <a:latin typeface="Arial"/>
                <a:cs typeface="Arial"/>
              </a:rPr>
              <a:t> </a:t>
            </a:r>
            <a:r>
              <a:rPr lang="en-US" err="1">
                <a:latin typeface="Arial"/>
                <a:cs typeface="Arial"/>
              </a:rPr>
              <a:t>leur</a:t>
            </a:r>
            <a:r>
              <a:rPr lang="en-US">
                <a:latin typeface="Arial"/>
                <a:cs typeface="Arial"/>
              </a:rPr>
              <a:t> </a:t>
            </a:r>
            <a:r>
              <a:rPr lang="en-US" err="1">
                <a:latin typeface="Arial"/>
                <a:cs typeface="Arial"/>
              </a:rPr>
              <a:t>avis</a:t>
            </a:r>
            <a:r>
              <a:rPr lang="en-US">
                <a:latin typeface="Arial"/>
                <a:cs typeface="Arial"/>
              </a:rPr>
              <a:t>. </a:t>
            </a:r>
          </a:p>
          <a:p>
            <a:pPr>
              <a:buNone/>
            </a:pPr>
            <a:r>
              <a:rPr lang="en-US">
                <a:latin typeface="Arial"/>
                <a:cs typeface="Calibri"/>
              </a:rPr>
              <a:t>Ce retour </a:t>
            </a:r>
            <a:r>
              <a:rPr lang="en-US" err="1">
                <a:latin typeface="Arial"/>
                <a:cs typeface="Calibri"/>
              </a:rPr>
              <a:t>d'information</a:t>
            </a:r>
            <a:r>
              <a:rPr lang="en-US">
                <a:latin typeface="Arial"/>
                <a:cs typeface="Calibri"/>
              </a:rPr>
              <a:t> </a:t>
            </a:r>
            <a:r>
              <a:rPr lang="en-US" err="1">
                <a:latin typeface="Arial"/>
                <a:cs typeface="Calibri"/>
              </a:rPr>
              <a:t>est</a:t>
            </a:r>
            <a:r>
              <a:rPr lang="en-US">
                <a:latin typeface="Arial"/>
                <a:cs typeface="Calibri"/>
              </a:rPr>
              <a:t> </a:t>
            </a:r>
            <a:r>
              <a:rPr lang="en-US" err="1">
                <a:latin typeface="Arial"/>
                <a:cs typeface="Calibri"/>
              </a:rPr>
              <a:t>intégré</a:t>
            </a:r>
            <a:r>
              <a:rPr lang="en-US">
                <a:latin typeface="Arial"/>
                <a:cs typeface="Calibri"/>
              </a:rPr>
              <a:t> dans le cycle de </a:t>
            </a:r>
            <a:r>
              <a:rPr lang="en-US" err="1">
                <a:latin typeface="Arial"/>
                <a:cs typeface="Calibri"/>
              </a:rPr>
              <a:t>développement</a:t>
            </a:r>
            <a:r>
              <a:rPr lang="en-US">
                <a:latin typeface="Arial"/>
                <a:cs typeface="Calibri"/>
              </a:rPr>
              <a:t> </a:t>
            </a:r>
            <a:r>
              <a:rPr lang="en-US" err="1">
                <a:latin typeface="Arial"/>
                <a:cs typeface="Calibri"/>
              </a:rPr>
              <a:t>suivant</a:t>
            </a:r>
            <a:r>
              <a:rPr lang="en-US">
                <a:latin typeface="Arial"/>
                <a:cs typeface="Calibri"/>
              </a:rPr>
              <a:t>, </a:t>
            </a:r>
            <a:r>
              <a:rPr lang="en-US" err="1">
                <a:latin typeface="Arial"/>
                <a:cs typeface="Calibri"/>
              </a:rPr>
              <a:t>ce</a:t>
            </a:r>
            <a:r>
              <a:rPr lang="en-US">
                <a:latin typeface="Arial"/>
                <a:cs typeface="Calibri"/>
              </a:rPr>
              <a:t> qui </a:t>
            </a:r>
            <a:r>
              <a:rPr lang="en-US" err="1">
                <a:latin typeface="Arial"/>
                <a:cs typeface="Calibri"/>
              </a:rPr>
              <a:t>garantit</a:t>
            </a:r>
            <a:r>
              <a:rPr lang="en-US">
                <a:latin typeface="Arial"/>
                <a:cs typeface="Calibri"/>
              </a:rPr>
              <a:t> que tout </a:t>
            </a:r>
            <a:r>
              <a:rPr lang="en-US" err="1">
                <a:latin typeface="Arial"/>
                <a:cs typeface="Calibri"/>
              </a:rPr>
              <a:t>problème</a:t>
            </a:r>
            <a:r>
              <a:rPr lang="en-US">
                <a:latin typeface="Arial"/>
                <a:cs typeface="Calibri"/>
              </a:rPr>
              <a:t> </a:t>
            </a:r>
            <a:r>
              <a:rPr lang="en-US" err="1">
                <a:latin typeface="Arial"/>
                <a:cs typeface="Calibri"/>
              </a:rPr>
              <a:t>potentiel</a:t>
            </a:r>
            <a:r>
              <a:rPr lang="en-US">
                <a:latin typeface="Arial"/>
                <a:cs typeface="Calibri"/>
              </a:rPr>
              <a:t> </a:t>
            </a:r>
            <a:r>
              <a:rPr lang="en-US" err="1">
                <a:latin typeface="Arial"/>
                <a:cs typeface="Calibri"/>
              </a:rPr>
              <a:t>est</a:t>
            </a:r>
            <a:r>
              <a:rPr lang="en-US">
                <a:latin typeface="Arial"/>
                <a:cs typeface="Calibri"/>
              </a:rPr>
              <a:t> </a:t>
            </a:r>
            <a:r>
              <a:rPr lang="en-US" err="1">
                <a:latin typeface="Arial"/>
                <a:cs typeface="Calibri"/>
              </a:rPr>
              <a:t>détecté</a:t>
            </a:r>
            <a:r>
              <a:rPr lang="en-US">
                <a:latin typeface="Arial"/>
                <a:cs typeface="Calibri"/>
              </a:rPr>
              <a:t> </a:t>
            </a:r>
            <a:r>
              <a:rPr lang="en-US" err="1">
                <a:latin typeface="Arial"/>
                <a:cs typeface="Calibri"/>
              </a:rPr>
              <a:t>dès</a:t>
            </a:r>
            <a:r>
              <a:rPr lang="en-US">
                <a:latin typeface="Arial"/>
                <a:cs typeface="Calibri"/>
              </a:rPr>
              <a:t> que possible et </a:t>
            </a:r>
            <a:r>
              <a:rPr lang="en-US" err="1">
                <a:latin typeface="Arial"/>
                <a:cs typeface="Calibri"/>
              </a:rPr>
              <a:t>qu'il</a:t>
            </a:r>
            <a:r>
              <a:rPr lang="en-US">
                <a:latin typeface="Arial"/>
                <a:cs typeface="Calibri"/>
              </a:rPr>
              <a:t> </a:t>
            </a:r>
            <a:r>
              <a:rPr lang="en-US" err="1">
                <a:latin typeface="Arial"/>
                <a:cs typeface="Calibri"/>
              </a:rPr>
              <a:t>est</a:t>
            </a:r>
            <a:r>
              <a:rPr lang="en-US">
                <a:latin typeface="Arial"/>
                <a:cs typeface="Calibri"/>
              </a:rPr>
              <a:t> encore temps </a:t>
            </a:r>
            <a:r>
              <a:rPr lang="en-US" err="1">
                <a:latin typeface="Arial"/>
                <a:cs typeface="Calibri"/>
              </a:rPr>
              <a:t>d'apporter</a:t>
            </a:r>
            <a:r>
              <a:rPr lang="en-US">
                <a:latin typeface="Arial"/>
                <a:cs typeface="Calibri"/>
              </a:rPr>
              <a:t> des corrections </a:t>
            </a:r>
            <a:r>
              <a:rPr lang="en-US" err="1">
                <a:latin typeface="Arial"/>
                <a:cs typeface="Calibri"/>
              </a:rPr>
              <a:t>facilement</a:t>
            </a:r>
            <a:r>
              <a:rPr lang="en-US">
                <a:latin typeface="Arial"/>
                <a:cs typeface="Calibri"/>
              </a:rPr>
              <a:t>. </a:t>
            </a:r>
          </a:p>
          <a:p>
            <a:pPr marL="0" indent="0">
              <a:buNone/>
            </a:pPr>
            <a:endParaRPr lang="en-US"/>
          </a:p>
          <a:p>
            <a:pPr marL="0" indent="0">
              <a:buNone/>
            </a:pPr>
            <a:endParaRPr lang="en-US"/>
          </a:p>
          <a:p>
            <a:pPr marL="0" indent="0">
              <a:buNone/>
            </a:pPr>
            <a:endParaRPr lang="en-US"/>
          </a:p>
        </p:txBody>
      </p:sp>
      <p:pic>
        <p:nvPicPr>
          <p:cNvPr id="5" name="Picture 4" descr="A diagram with arrows and text&#10;&#10;Description automatically generated">
            <a:extLst>
              <a:ext uri="{FF2B5EF4-FFF2-40B4-BE49-F238E27FC236}">
                <a16:creationId xmlns:a16="http://schemas.microsoft.com/office/drawing/2014/main" id="{B608E494-8E87-E83C-D5C1-10C374937BB1}"/>
              </a:ext>
            </a:extLst>
          </p:cNvPr>
          <p:cNvPicPr>
            <a:picLocks noChangeAspect="1"/>
          </p:cNvPicPr>
          <p:nvPr/>
        </p:nvPicPr>
        <p:blipFill>
          <a:blip r:embed="rId3"/>
          <a:stretch>
            <a:fillRect/>
          </a:stretch>
        </p:blipFill>
        <p:spPr>
          <a:xfrm>
            <a:off x="8921279" y="3947321"/>
            <a:ext cx="2818133" cy="2124383"/>
          </a:xfrm>
          <a:prstGeom prst="rect">
            <a:avLst/>
          </a:prstGeom>
        </p:spPr>
      </p:pic>
      <p:graphicFrame>
        <p:nvGraphicFramePr>
          <p:cNvPr id="7" name="Diagram 6">
            <a:extLst>
              <a:ext uri="{FF2B5EF4-FFF2-40B4-BE49-F238E27FC236}">
                <a16:creationId xmlns:a16="http://schemas.microsoft.com/office/drawing/2014/main" id="{C2C5D854-6012-20C7-FD3D-B2EC2E42D170}"/>
              </a:ext>
            </a:extLst>
          </p:cNvPr>
          <p:cNvGraphicFramePr/>
          <p:nvPr>
            <p:extLst>
              <p:ext uri="{D42A27DB-BD31-4B8C-83A1-F6EECF244321}">
                <p14:modId xmlns:p14="http://schemas.microsoft.com/office/powerpoint/2010/main" val="1423595020"/>
              </p:ext>
            </p:extLst>
          </p:nvPr>
        </p:nvGraphicFramePr>
        <p:xfrm>
          <a:off x="8919882" y="1712257"/>
          <a:ext cx="2465295" cy="20215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19837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2268"/>
            <a:ext cx="10084496" cy="1561646"/>
          </a:xfrm>
        </p:spPr>
        <p:txBody>
          <a:bodyPr/>
          <a:lstStyle/>
          <a:p>
            <a:r>
              <a:rPr lang="en-US" err="1">
                <a:latin typeface="Arial"/>
                <a:cs typeface="Arial"/>
              </a:rPr>
              <a:t>Liste</a:t>
            </a:r>
            <a:r>
              <a:rPr lang="en-US">
                <a:latin typeface="Arial"/>
                <a:cs typeface="Arial"/>
              </a:rPr>
              <a:t> de </a:t>
            </a:r>
            <a:r>
              <a:rPr lang="en-US" err="1">
                <a:latin typeface="Arial"/>
                <a:cs typeface="Arial"/>
              </a:rPr>
              <a:t>contrôle</a:t>
            </a:r>
            <a:r>
              <a:rPr lang="en-US">
                <a:latin typeface="Arial"/>
                <a:cs typeface="Arial"/>
              </a:rPr>
              <a:t> PM : Conception et </a:t>
            </a:r>
            <a:r>
              <a:rPr lang="en-US" err="1">
                <a:latin typeface="Arial"/>
                <a:cs typeface="Arial"/>
              </a:rPr>
              <a:t>développement</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408004"/>
            <a:ext cx="10084496" cy="4975051"/>
          </a:xfrm>
        </p:spPr>
        <p:txBody>
          <a:bodyPr vert="horz" lIns="91440" tIns="45720" rIns="91440" bIns="45720" rtlCol="0" anchor="t">
            <a:noAutofit/>
          </a:bodyPr>
          <a:lstStyle/>
          <a:p>
            <a:pPr>
              <a:buFont typeface="Wingdings" panose="020B0604020202020204" pitchFamily="34" charset="0"/>
              <a:buChar char="q"/>
            </a:pPr>
            <a:endParaRPr lang="en-US" sz="2200" b="1">
              <a:latin typeface="Calibri"/>
            </a:endParaRPr>
          </a:p>
          <a:p>
            <a:pPr>
              <a:lnSpc>
                <a:spcPct val="100000"/>
              </a:lnSpc>
              <a:spcBef>
                <a:spcPts val="0"/>
              </a:spcBef>
              <a:buFont typeface="Wingdings" panose="020B0604020202020204" pitchFamily="34" charset="0"/>
              <a:buChar char="q"/>
            </a:pPr>
            <a:r>
              <a:rPr lang="en-US" sz="2200">
                <a:latin typeface="Arial"/>
                <a:cs typeface="Calibri"/>
              </a:rPr>
              <a:t>  </a:t>
            </a:r>
            <a:r>
              <a:rPr lang="en-US" sz="2200" err="1">
                <a:latin typeface="Arial"/>
                <a:cs typeface="Calibri"/>
              </a:rPr>
              <a:t>Toutes</a:t>
            </a:r>
            <a:r>
              <a:rPr lang="en-US" sz="2200">
                <a:latin typeface="Arial"/>
                <a:cs typeface="Calibri"/>
              </a:rPr>
              <a:t> les </a:t>
            </a:r>
            <a:r>
              <a:rPr lang="en-US" sz="2200" err="1">
                <a:latin typeface="Arial"/>
                <a:cs typeface="Calibri"/>
              </a:rPr>
              <a:t>activités</a:t>
            </a:r>
            <a:r>
              <a:rPr lang="en-US" sz="2200">
                <a:latin typeface="Arial"/>
                <a:cs typeface="Calibri"/>
              </a:rPr>
              <a:t> des phases de </a:t>
            </a:r>
            <a:r>
              <a:rPr lang="en-US" sz="2200" err="1">
                <a:latin typeface="Arial"/>
                <a:cs typeface="Calibri"/>
              </a:rPr>
              <a:t>recueil</a:t>
            </a:r>
            <a:r>
              <a:rPr lang="en-US" sz="2200">
                <a:latin typeface="Arial"/>
                <a:cs typeface="Calibri"/>
              </a:rPr>
              <a:t> des </a:t>
            </a:r>
            <a:r>
              <a:rPr lang="en-US" sz="2200" err="1">
                <a:latin typeface="Arial"/>
                <a:cs typeface="Calibri"/>
              </a:rPr>
              <a:t>besoins</a:t>
            </a:r>
            <a:r>
              <a:rPr lang="en-US" sz="2200">
                <a:latin typeface="Arial"/>
                <a:cs typeface="Calibri"/>
              </a:rPr>
              <a:t> et </a:t>
            </a:r>
            <a:r>
              <a:rPr lang="en-US" sz="2200" err="1">
                <a:latin typeface="Arial"/>
                <a:cs typeface="Calibri"/>
              </a:rPr>
              <a:t>d'analyse</a:t>
            </a:r>
            <a:r>
              <a:rPr lang="en-US" sz="2200">
                <a:latin typeface="Arial"/>
                <a:cs typeface="Calibri"/>
              </a:rPr>
              <a:t> et de conception </a:t>
            </a:r>
            <a:r>
              <a:rPr lang="en-US" sz="2200" err="1">
                <a:latin typeface="Arial"/>
                <a:cs typeface="Calibri"/>
              </a:rPr>
              <a:t>sont</a:t>
            </a:r>
            <a:r>
              <a:rPr lang="en-US" sz="2200">
                <a:latin typeface="Arial"/>
                <a:cs typeface="Calibri"/>
              </a:rPr>
              <a:t> </a:t>
            </a:r>
            <a:r>
              <a:rPr lang="en-US" sz="2200" err="1">
                <a:latin typeface="Arial"/>
                <a:cs typeface="Calibri"/>
              </a:rPr>
              <a:t>représentées</a:t>
            </a:r>
            <a:r>
              <a:rPr lang="en-US" sz="2200">
                <a:latin typeface="Arial"/>
                <a:cs typeface="Calibri"/>
              </a:rPr>
              <a:t> dans le plan de travail et le </a:t>
            </a:r>
            <a:r>
              <a:rPr lang="en-US" sz="2200" err="1">
                <a:latin typeface="Arial"/>
                <a:cs typeface="Calibri"/>
              </a:rPr>
              <a:t>diagramme</a:t>
            </a:r>
            <a:r>
              <a:rPr lang="en-US" sz="2200">
                <a:latin typeface="Arial"/>
                <a:cs typeface="Calibri"/>
              </a:rPr>
              <a:t> de Gantt.   </a:t>
            </a:r>
            <a:endParaRPr lang="en-US" sz="2200">
              <a:solidFill>
                <a:srgbClr val="444444"/>
              </a:solidFill>
              <a:latin typeface="Arial"/>
              <a:cs typeface="Calibri"/>
            </a:endParaRPr>
          </a:p>
          <a:p>
            <a:pPr lvl="1">
              <a:lnSpc>
                <a:spcPct val="100000"/>
              </a:lnSpc>
              <a:spcBef>
                <a:spcPts val="0"/>
              </a:spcBef>
            </a:pPr>
            <a:r>
              <a:rPr lang="en-US" sz="2200">
                <a:latin typeface="Arial"/>
                <a:cs typeface="Calibri"/>
              </a:rPr>
              <a:t>Des </a:t>
            </a:r>
            <a:r>
              <a:rPr lang="en-US" sz="2200" err="1">
                <a:latin typeface="Arial"/>
                <a:cs typeface="Calibri"/>
              </a:rPr>
              <a:t>détails</a:t>
            </a:r>
            <a:r>
              <a:rPr lang="en-US" sz="2200">
                <a:latin typeface="Arial"/>
                <a:cs typeface="Calibri"/>
              </a:rPr>
              <a:t> sur la manière </a:t>
            </a:r>
            <a:r>
              <a:rPr lang="en-US" sz="2200" err="1">
                <a:latin typeface="Arial"/>
                <a:cs typeface="Calibri"/>
              </a:rPr>
              <a:t>dont</a:t>
            </a:r>
            <a:r>
              <a:rPr lang="en-US" sz="2200">
                <a:latin typeface="Arial"/>
                <a:cs typeface="Calibri"/>
              </a:rPr>
              <a:t> les </a:t>
            </a:r>
            <a:r>
              <a:rPr lang="en-US" sz="2200" err="1">
                <a:latin typeface="Arial"/>
                <a:cs typeface="Calibri"/>
              </a:rPr>
              <a:t>besoins</a:t>
            </a:r>
            <a:r>
              <a:rPr lang="en-US" sz="2200">
                <a:latin typeface="Arial"/>
                <a:cs typeface="Calibri"/>
              </a:rPr>
              <a:t> </a:t>
            </a:r>
            <a:r>
              <a:rPr lang="en-US" sz="2200" err="1">
                <a:latin typeface="Arial"/>
                <a:cs typeface="Calibri"/>
              </a:rPr>
              <a:t>sont</a:t>
            </a:r>
            <a:r>
              <a:rPr lang="en-US" sz="2200">
                <a:latin typeface="Arial"/>
                <a:cs typeface="Calibri"/>
              </a:rPr>
              <a:t> </a:t>
            </a:r>
            <a:r>
              <a:rPr lang="en-US" sz="2200" err="1">
                <a:latin typeface="Arial"/>
                <a:cs typeface="Calibri"/>
              </a:rPr>
              <a:t>recueillis</a:t>
            </a:r>
            <a:r>
              <a:rPr lang="en-US" sz="2200">
                <a:latin typeface="Arial"/>
                <a:cs typeface="Calibri"/>
              </a:rPr>
              <a:t> (par </a:t>
            </a:r>
            <a:r>
              <a:rPr lang="en-US" sz="2200" err="1">
                <a:latin typeface="Arial"/>
                <a:cs typeface="Calibri"/>
              </a:rPr>
              <a:t>exemple</a:t>
            </a:r>
            <a:r>
              <a:rPr lang="en-US" sz="2200">
                <a:latin typeface="Arial"/>
                <a:cs typeface="Calibri"/>
              </a:rPr>
              <a:t>, </a:t>
            </a:r>
            <a:r>
              <a:rPr lang="en-US" sz="2200" err="1">
                <a:latin typeface="Arial"/>
                <a:cs typeface="Calibri"/>
              </a:rPr>
              <a:t>entretiens</a:t>
            </a:r>
            <a:r>
              <a:rPr lang="en-US" sz="2200">
                <a:latin typeface="Arial"/>
                <a:cs typeface="Calibri"/>
              </a:rPr>
              <a:t>, ateliers) et </a:t>
            </a:r>
            <a:r>
              <a:rPr lang="en-US" sz="2200" err="1">
                <a:latin typeface="Arial"/>
                <a:cs typeface="Calibri"/>
              </a:rPr>
              <a:t>auprès</a:t>
            </a:r>
            <a:r>
              <a:rPr lang="en-US" sz="2200">
                <a:latin typeface="Arial"/>
                <a:cs typeface="Calibri"/>
              </a:rPr>
              <a:t> de qui (par </a:t>
            </a:r>
            <a:r>
              <a:rPr lang="en-US" sz="2200" err="1">
                <a:latin typeface="Arial"/>
                <a:cs typeface="Calibri"/>
              </a:rPr>
              <a:t>exemple</a:t>
            </a:r>
            <a:r>
              <a:rPr lang="en-US" sz="2200">
                <a:latin typeface="Arial"/>
                <a:cs typeface="Calibri"/>
              </a:rPr>
              <a:t>, </a:t>
            </a:r>
            <a:r>
              <a:rPr lang="en-US" sz="2200" err="1">
                <a:latin typeface="Arial"/>
                <a:cs typeface="Calibri"/>
              </a:rPr>
              <a:t>cliniciens</a:t>
            </a:r>
            <a:r>
              <a:rPr lang="en-US" sz="2200">
                <a:latin typeface="Arial"/>
                <a:cs typeface="Calibri"/>
              </a:rPr>
              <a:t>, </a:t>
            </a:r>
            <a:r>
              <a:rPr lang="en-US" sz="2200" err="1">
                <a:latin typeface="Arial"/>
                <a:cs typeface="Calibri"/>
              </a:rPr>
              <a:t>gestionnaires</a:t>
            </a:r>
            <a:r>
              <a:rPr lang="en-US" sz="2200">
                <a:latin typeface="Arial"/>
                <a:cs typeface="Calibri"/>
              </a:rPr>
              <a:t> de données, personnel </a:t>
            </a:r>
            <a:r>
              <a:rPr lang="en-US" sz="2200" err="1">
                <a:latin typeface="Arial"/>
                <a:cs typeface="Calibri"/>
              </a:rPr>
              <a:t>informatique</a:t>
            </a:r>
            <a:r>
              <a:rPr lang="en-US" sz="2200">
                <a:latin typeface="Arial"/>
                <a:cs typeface="Calibri"/>
              </a:rPr>
              <a:t>) </a:t>
            </a:r>
            <a:r>
              <a:rPr lang="en-US" sz="2200" err="1">
                <a:latin typeface="Arial"/>
                <a:cs typeface="Calibri"/>
              </a:rPr>
              <a:t>sont</a:t>
            </a:r>
            <a:r>
              <a:rPr lang="en-US" sz="2200">
                <a:latin typeface="Arial"/>
                <a:cs typeface="Calibri"/>
              </a:rPr>
              <a:t> </a:t>
            </a:r>
            <a:r>
              <a:rPr lang="en-US" sz="2200" err="1">
                <a:latin typeface="Arial"/>
                <a:cs typeface="Calibri"/>
              </a:rPr>
              <a:t>inclus</a:t>
            </a:r>
            <a:r>
              <a:rPr lang="en-US" sz="2200">
                <a:latin typeface="Arial"/>
                <a:cs typeface="Calibri"/>
              </a:rPr>
              <a:t>.</a:t>
            </a:r>
          </a:p>
          <a:p>
            <a:pPr>
              <a:lnSpc>
                <a:spcPct val="100000"/>
              </a:lnSpc>
              <a:spcBef>
                <a:spcPts val="0"/>
              </a:spcBef>
              <a:buFont typeface="Wingdings" panose="020B0604020202020204" pitchFamily="34" charset="0"/>
              <a:buChar char="q"/>
            </a:pPr>
            <a:r>
              <a:rPr lang="en-US" sz="2200">
                <a:latin typeface="Arial"/>
                <a:cs typeface="Calibri"/>
              </a:rPr>
              <a:t> Les </a:t>
            </a:r>
            <a:r>
              <a:rPr lang="en-US" sz="2200" err="1">
                <a:latin typeface="Arial"/>
                <a:cs typeface="Calibri"/>
              </a:rPr>
              <a:t>bonnes</a:t>
            </a:r>
            <a:r>
              <a:rPr lang="en-US" sz="2200">
                <a:latin typeface="Arial"/>
                <a:cs typeface="Calibri"/>
              </a:rPr>
              <a:t> </a:t>
            </a:r>
            <a:r>
              <a:rPr lang="en-US" sz="2200" err="1">
                <a:latin typeface="Arial"/>
                <a:cs typeface="Calibri"/>
              </a:rPr>
              <a:t>personnes</a:t>
            </a:r>
            <a:r>
              <a:rPr lang="en-US" sz="2200">
                <a:latin typeface="Arial"/>
                <a:cs typeface="Calibri"/>
              </a:rPr>
              <a:t> </a:t>
            </a:r>
            <a:r>
              <a:rPr lang="en-US" sz="2200" err="1">
                <a:latin typeface="Arial"/>
                <a:cs typeface="Calibri"/>
              </a:rPr>
              <a:t>possédant</a:t>
            </a:r>
            <a:r>
              <a:rPr lang="en-US" sz="2200">
                <a:latin typeface="Arial"/>
                <a:cs typeface="Calibri"/>
              </a:rPr>
              <a:t> les </a:t>
            </a:r>
            <a:r>
              <a:rPr lang="en-US" sz="2200" err="1">
                <a:latin typeface="Arial"/>
                <a:cs typeface="Calibri"/>
              </a:rPr>
              <a:t>bonnes</a:t>
            </a:r>
            <a:r>
              <a:rPr lang="en-US" sz="2200">
                <a:latin typeface="Arial"/>
                <a:cs typeface="Calibri"/>
              </a:rPr>
              <a:t> </a:t>
            </a:r>
            <a:r>
              <a:rPr lang="en-US" sz="2200" err="1">
                <a:latin typeface="Arial"/>
                <a:cs typeface="Calibri"/>
              </a:rPr>
              <a:t>compétences</a:t>
            </a:r>
            <a:r>
              <a:rPr lang="en-US" sz="2200">
                <a:latin typeface="Arial"/>
                <a:cs typeface="Calibri"/>
              </a:rPr>
              <a:t> </a:t>
            </a:r>
            <a:r>
              <a:rPr lang="en-US" sz="2200" err="1">
                <a:latin typeface="Arial"/>
                <a:cs typeface="Calibri"/>
              </a:rPr>
              <a:t>ont</a:t>
            </a:r>
            <a:r>
              <a:rPr lang="en-US" sz="2200">
                <a:latin typeface="Arial"/>
                <a:cs typeface="Calibri"/>
              </a:rPr>
              <a:t> </a:t>
            </a:r>
            <a:r>
              <a:rPr lang="en-US" sz="2200" err="1">
                <a:latin typeface="Arial"/>
                <a:cs typeface="Calibri"/>
              </a:rPr>
              <a:t>été</a:t>
            </a:r>
            <a:r>
              <a:rPr lang="en-US" sz="2200">
                <a:latin typeface="Arial"/>
                <a:cs typeface="Calibri"/>
              </a:rPr>
              <a:t> </a:t>
            </a:r>
            <a:r>
              <a:rPr lang="en-US" sz="2200" err="1">
                <a:latin typeface="Arial"/>
                <a:cs typeface="Calibri"/>
              </a:rPr>
              <a:t>identifiées</a:t>
            </a:r>
            <a:r>
              <a:rPr lang="en-US" sz="2200">
                <a:latin typeface="Arial"/>
                <a:cs typeface="Calibri"/>
              </a:rPr>
              <a:t> pour les </a:t>
            </a:r>
            <a:r>
              <a:rPr lang="en-US" sz="2200" err="1">
                <a:latin typeface="Arial"/>
                <a:cs typeface="Calibri"/>
              </a:rPr>
              <a:t>activités</a:t>
            </a:r>
            <a:r>
              <a:rPr lang="en-US" sz="2200">
                <a:latin typeface="Arial"/>
                <a:cs typeface="Calibri"/>
              </a:rPr>
              <a:t> </a:t>
            </a:r>
            <a:r>
              <a:rPr lang="en-US" sz="2200" err="1">
                <a:latin typeface="Arial"/>
                <a:cs typeface="Calibri"/>
              </a:rPr>
              <a:t>prévues</a:t>
            </a:r>
            <a:r>
              <a:rPr lang="en-US" sz="2200">
                <a:latin typeface="Arial"/>
                <a:cs typeface="Calibri"/>
              </a:rPr>
              <a:t>,  </a:t>
            </a:r>
          </a:p>
          <a:p>
            <a:pPr>
              <a:lnSpc>
                <a:spcPct val="100000"/>
              </a:lnSpc>
              <a:spcBef>
                <a:spcPts val="0"/>
              </a:spcBef>
              <a:buFont typeface="Wingdings" panose="020B0604020202020204" pitchFamily="34" charset="0"/>
              <a:buChar char="q"/>
            </a:pPr>
            <a:r>
              <a:rPr lang="en-US" sz="2200">
                <a:latin typeface="Arial"/>
                <a:cs typeface="Calibri"/>
              </a:rPr>
              <a:t>  Il </a:t>
            </a:r>
            <a:r>
              <a:rPr lang="en-US" sz="2200" err="1">
                <a:latin typeface="Arial"/>
                <a:cs typeface="Calibri"/>
              </a:rPr>
              <a:t>est</a:t>
            </a:r>
            <a:r>
              <a:rPr lang="en-US" sz="2200">
                <a:latin typeface="Arial"/>
                <a:cs typeface="Calibri"/>
              </a:rPr>
              <a:t> </a:t>
            </a:r>
            <a:r>
              <a:rPr lang="en-US" sz="2200" err="1">
                <a:latin typeface="Arial"/>
                <a:cs typeface="Calibri"/>
              </a:rPr>
              <a:t>clair</a:t>
            </a:r>
            <a:r>
              <a:rPr lang="en-US" sz="2200">
                <a:latin typeface="Arial"/>
                <a:cs typeface="Calibri"/>
              </a:rPr>
              <a:t> qui </a:t>
            </a:r>
            <a:r>
              <a:rPr lang="en-US" sz="2200" err="1">
                <a:latin typeface="Arial"/>
                <a:cs typeface="Calibri"/>
              </a:rPr>
              <a:t>est</a:t>
            </a:r>
            <a:r>
              <a:rPr lang="en-US" sz="2200">
                <a:latin typeface="Arial"/>
                <a:cs typeface="Calibri"/>
              </a:rPr>
              <a:t> </a:t>
            </a:r>
            <a:r>
              <a:rPr lang="en-US" sz="2200" err="1">
                <a:latin typeface="Arial"/>
                <a:cs typeface="Calibri"/>
              </a:rPr>
              <a:t>responsable</a:t>
            </a:r>
            <a:r>
              <a:rPr lang="en-US" sz="2200">
                <a:latin typeface="Arial"/>
                <a:cs typeface="Calibri"/>
              </a:rPr>
              <a:t> et qui </a:t>
            </a:r>
            <a:r>
              <a:rPr lang="en-US" sz="2200" err="1">
                <a:latin typeface="Arial"/>
                <a:cs typeface="Calibri"/>
              </a:rPr>
              <a:t>est</a:t>
            </a:r>
            <a:r>
              <a:rPr lang="en-US" sz="2200">
                <a:latin typeface="Arial"/>
                <a:cs typeface="Calibri"/>
              </a:rPr>
              <a:t> </a:t>
            </a:r>
            <a:r>
              <a:rPr lang="en-US" sz="2200" err="1">
                <a:latin typeface="Arial"/>
                <a:cs typeface="Calibri"/>
              </a:rPr>
              <a:t>autorisé</a:t>
            </a:r>
            <a:r>
              <a:rPr lang="en-US" sz="2200">
                <a:latin typeface="Arial"/>
                <a:cs typeface="Calibri"/>
              </a:rPr>
              <a:t> à </a:t>
            </a:r>
            <a:r>
              <a:rPr lang="en-US" sz="2200" err="1">
                <a:latin typeface="Arial"/>
                <a:cs typeface="Calibri"/>
              </a:rPr>
              <a:t>approuver</a:t>
            </a:r>
            <a:r>
              <a:rPr lang="en-US" sz="2200">
                <a:latin typeface="Arial"/>
                <a:cs typeface="Calibri"/>
              </a:rPr>
              <a:t> les exigences de </a:t>
            </a:r>
            <a:r>
              <a:rPr lang="en-US" sz="2200" err="1">
                <a:latin typeface="Arial"/>
                <a:cs typeface="Calibri"/>
              </a:rPr>
              <a:t>l'utilisateur</a:t>
            </a:r>
            <a:r>
              <a:rPr lang="en-US" sz="2200">
                <a:latin typeface="Arial"/>
                <a:cs typeface="Calibri"/>
              </a:rPr>
              <a:t> et du </a:t>
            </a:r>
            <a:r>
              <a:rPr lang="en-US" sz="2200" err="1">
                <a:latin typeface="Arial"/>
                <a:cs typeface="Calibri"/>
              </a:rPr>
              <a:t>système</a:t>
            </a:r>
            <a:r>
              <a:rPr lang="en-US" sz="2200">
                <a:latin typeface="Arial"/>
                <a:cs typeface="Calibri"/>
              </a:rPr>
              <a:t>. </a:t>
            </a:r>
          </a:p>
          <a:p>
            <a:pPr>
              <a:lnSpc>
                <a:spcPct val="100000"/>
              </a:lnSpc>
              <a:spcBef>
                <a:spcPts val="0"/>
              </a:spcBef>
              <a:buFont typeface="Wingdings" panose="020B0604020202020204" pitchFamily="34" charset="0"/>
              <a:buChar char="q"/>
            </a:pPr>
            <a:r>
              <a:rPr lang="en-US" sz="2200">
                <a:latin typeface="Arial"/>
                <a:cs typeface="Calibri"/>
              </a:rPr>
              <a:t>  Pour le processus de test agile, les </a:t>
            </a:r>
            <a:r>
              <a:rPr lang="en-US" sz="2200" err="1">
                <a:latin typeface="Arial"/>
                <a:cs typeface="Calibri"/>
              </a:rPr>
              <a:t>représentants</a:t>
            </a:r>
            <a:r>
              <a:rPr lang="en-US" sz="2200">
                <a:latin typeface="Arial"/>
                <a:cs typeface="Calibri"/>
              </a:rPr>
              <a:t> des </a:t>
            </a:r>
            <a:r>
              <a:rPr lang="en-US" sz="2200" err="1">
                <a:latin typeface="Arial"/>
                <a:cs typeface="Calibri"/>
              </a:rPr>
              <a:t>utilisateurs</a:t>
            </a:r>
            <a:r>
              <a:rPr lang="en-US" sz="2200">
                <a:latin typeface="Arial"/>
                <a:cs typeface="Calibri"/>
              </a:rPr>
              <a:t> </a:t>
            </a:r>
            <a:r>
              <a:rPr lang="en-US" sz="2200" err="1">
                <a:latin typeface="Arial"/>
                <a:cs typeface="Calibri"/>
              </a:rPr>
              <a:t>ont</a:t>
            </a:r>
            <a:r>
              <a:rPr lang="en-US" sz="2200">
                <a:latin typeface="Arial"/>
                <a:cs typeface="Calibri"/>
              </a:rPr>
              <a:t> </a:t>
            </a:r>
            <a:r>
              <a:rPr lang="en-US" sz="2200" err="1">
                <a:latin typeface="Arial"/>
                <a:cs typeface="Calibri"/>
              </a:rPr>
              <a:t>été</a:t>
            </a:r>
            <a:r>
              <a:rPr lang="en-US" sz="2200">
                <a:latin typeface="Arial"/>
                <a:cs typeface="Calibri"/>
              </a:rPr>
              <a:t> </a:t>
            </a:r>
            <a:r>
              <a:rPr lang="en-US" sz="2200" err="1">
                <a:latin typeface="Arial"/>
                <a:cs typeface="Calibri"/>
              </a:rPr>
              <a:t>identifiés</a:t>
            </a:r>
            <a:r>
              <a:rPr lang="en-US" sz="2200">
                <a:latin typeface="Arial"/>
                <a:cs typeface="Calibri"/>
              </a:rPr>
              <a:t> et </a:t>
            </a:r>
            <a:r>
              <a:rPr lang="en-US" sz="2200" err="1">
                <a:latin typeface="Arial"/>
                <a:cs typeface="Calibri"/>
              </a:rPr>
              <a:t>ils</a:t>
            </a:r>
            <a:r>
              <a:rPr lang="en-US" sz="2200">
                <a:latin typeface="Arial"/>
                <a:cs typeface="Calibri"/>
              </a:rPr>
              <a:t> </a:t>
            </a:r>
            <a:r>
              <a:rPr lang="en-US" sz="2200" err="1">
                <a:latin typeface="Arial"/>
                <a:cs typeface="Calibri"/>
              </a:rPr>
              <a:t>sont</a:t>
            </a:r>
            <a:r>
              <a:rPr lang="en-US" sz="2200">
                <a:latin typeface="Arial"/>
                <a:cs typeface="Calibri"/>
              </a:rPr>
              <a:t> </a:t>
            </a:r>
            <a:r>
              <a:rPr lang="en-US" sz="2200" err="1">
                <a:latin typeface="Arial"/>
                <a:cs typeface="Calibri"/>
              </a:rPr>
              <a:t>désireux</a:t>
            </a:r>
            <a:r>
              <a:rPr lang="en-US" sz="2200">
                <a:latin typeface="Arial"/>
                <a:cs typeface="Calibri"/>
              </a:rPr>
              <a:t> et </a:t>
            </a:r>
            <a:r>
              <a:rPr lang="en-US" sz="2200" err="1">
                <a:latin typeface="Arial"/>
                <a:cs typeface="Calibri"/>
              </a:rPr>
              <a:t>capables</a:t>
            </a:r>
            <a:r>
              <a:rPr lang="en-US" sz="2200">
                <a:latin typeface="Arial"/>
                <a:cs typeface="Calibri"/>
              </a:rPr>
              <a:t> de </a:t>
            </a:r>
            <a:r>
              <a:rPr lang="en-US" sz="2200" err="1">
                <a:latin typeface="Arial"/>
                <a:cs typeface="Calibri"/>
              </a:rPr>
              <a:t>participer</a:t>
            </a:r>
            <a:r>
              <a:rPr lang="en-US" sz="2200">
                <a:latin typeface="Arial"/>
                <a:cs typeface="Calibri"/>
              </a:rPr>
              <a:t> au processus </a:t>
            </a:r>
            <a:r>
              <a:rPr lang="en-US" sz="2200" err="1">
                <a:latin typeface="Arial"/>
                <a:cs typeface="Calibri"/>
              </a:rPr>
              <a:t>itératif</a:t>
            </a:r>
            <a:r>
              <a:rPr lang="en-US" sz="2200">
                <a:latin typeface="Arial"/>
                <a:cs typeface="Calibri"/>
              </a:rPr>
              <a:t>.</a:t>
            </a:r>
            <a:endParaRPr lang="en-US" sz="1200">
              <a:latin typeface="Arial"/>
              <a:cs typeface="Calibri"/>
            </a:endParaRPr>
          </a:p>
          <a:p>
            <a:pPr>
              <a:lnSpc>
                <a:spcPct val="100000"/>
              </a:lnSpc>
              <a:spcBef>
                <a:spcPts val="0"/>
              </a:spcBef>
              <a:buFont typeface="Wingdings" panose="020B0604020202020204" pitchFamily="34" charset="0"/>
              <a:buChar char="q"/>
            </a:pPr>
            <a:endParaRPr lang="en-US" sz="2200">
              <a:latin typeface="Calibri"/>
              <a:cs typeface="Calibri"/>
            </a:endParaRPr>
          </a:p>
        </p:txBody>
      </p:sp>
    </p:spTree>
    <p:extLst>
      <p:ext uri="{BB962C8B-B14F-4D97-AF65-F5344CB8AC3E}">
        <p14:creationId xmlns:p14="http://schemas.microsoft.com/office/powerpoint/2010/main" val="13132223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3E83-B11D-5624-F883-1C09D906A4CC}"/>
              </a:ext>
            </a:extLst>
          </p:cNvPr>
          <p:cNvSpPr>
            <a:spLocks noGrp="1"/>
          </p:cNvSpPr>
          <p:nvPr>
            <p:ph type="title"/>
          </p:nvPr>
        </p:nvSpPr>
        <p:spPr/>
        <p:txBody>
          <a:bodyPr/>
          <a:lstStyle/>
          <a:p>
            <a:r>
              <a:rPr lang="en-US">
                <a:latin typeface="Arial"/>
                <a:cs typeface="Arial"/>
              </a:rPr>
              <a:t>Module 05 : </a:t>
            </a:r>
            <a:r>
              <a:rPr lang="en-US" err="1">
                <a:latin typeface="Arial"/>
                <a:cs typeface="Arial"/>
              </a:rPr>
              <a:t>Enquête</a:t>
            </a:r>
            <a:r>
              <a:rPr lang="en-US">
                <a:latin typeface="Arial"/>
                <a:cs typeface="Arial"/>
              </a:rPr>
              <a:t> </a:t>
            </a:r>
            <a:r>
              <a:rPr lang="en-US" err="1">
                <a:latin typeface="Arial"/>
                <a:cs typeface="Arial"/>
              </a:rPr>
              <a:t>rapide</a:t>
            </a:r>
            <a:endParaRPr lang="en-US" err="1"/>
          </a:p>
        </p:txBody>
      </p:sp>
      <p:sp>
        <p:nvSpPr>
          <p:cNvPr id="3" name="Content Placeholder 2">
            <a:extLst>
              <a:ext uri="{FF2B5EF4-FFF2-40B4-BE49-F238E27FC236}">
                <a16:creationId xmlns:a16="http://schemas.microsoft.com/office/drawing/2014/main" id="{9FF34E33-A628-8AFE-A09E-1D0C5FBA2E19}"/>
              </a:ext>
            </a:extLst>
          </p:cNvPr>
          <p:cNvSpPr>
            <a:spLocks noGrp="1"/>
          </p:cNvSpPr>
          <p:nvPr>
            <p:ph idx="1"/>
          </p:nvPr>
        </p:nvSpPr>
        <p:spPr/>
        <p:txBody>
          <a:bodyPr vert="horz" lIns="91440" tIns="45720" rIns="91440" bIns="45720" rtlCol="0" anchor="t">
            <a:normAutofit/>
          </a:bodyPr>
          <a:lstStyle/>
          <a:p>
            <a:r>
              <a:rPr lang="en-US">
                <a:latin typeface="Arial"/>
                <a:cs typeface="Arial"/>
              </a:rPr>
              <a:t>Sondage à </a:t>
            </a:r>
            <a:r>
              <a:rPr lang="en-US" err="1">
                <a:latin typeface="Arial"/>
                <a:cs typeface="Arial"/>
              </a:rPr>
              <a:t>l'aide</a:t>
            </a:r>
            <a:r>
              <a:rPr lang="en-US">
                <a:latin typeface="Arial"/>
                <a:cs typeface="Arial"/>
              </a:rPr>
              <a:t> d'un </a:t>
            </a:r>
            <a:r>
              <a:rPr lang="en-US" err="1">
                <a:latin typeface="Arial"/>
                <a:cs typeface="Arial"/>
              </a:rPr>
              <a:t>mentimètre</a:t>
            </a:r>
          </a:p>
          <a:p>
            <a:pPr lvl="1"/>
            <a:r>
              <a:rPr lang="en-US">
                <a:latin typeface="Arial"/>
                <a:cs typeface="Arial"/>
              </a:rPr>
              <a:t>Quels </a:t>
            </a:r>
            <a:r>
              <a:rPr lang="en-US" err="1">
                <a:latin typeface="Arial"/>
                <a:cs typeface="Arial"/>
              </a:rPr>
              <a:t>sont</a:t>
            </a:r>
            <a:r>
              <a:rPr lang="en-US">
                <a:latin typeface="Arial"/>
                <a:cs typeface="Arial"/>
              </a:rPr>
              <a:t> les trois </a:t>
            </a:r>
            <a:r>
              <a:rPr lang="en-US" err="1">
                <a:latin typeface="Arial"/>
                <a:cs typeface="Arial"/>
              </a:rPr>
              <a:t>principaux</a:t>
            </a:r>
            <a:r>
              <a:rPr lang="en-US">
                <a:latin typeface="Arial"/>
                <a:cs typeface="Arial"/>
              </a:rPr>
              <a:t> </a:t>
            </a:r>
            <a:r>
              <a:rPr lang="en-US" err="1">
                <a:latin typeface="Arial"/>
                <a:cs typeface="Arial"/>
              </a:rPr>
              <a:t>enseignements</a:t>
            </a:r>
            <a:r>
              <a:rPr lang="en-US">
                <a:latin typeface="Arial"/>
                <a:cs typeface="Arial"/>
              </a:rPr>
              <a:t> que </a:t>
            </a:r>
            <a:r>
              <a:rPr lang="en-US" err="1">
                <a:latin typeface="Arial"/>
                <a:cs typeface="Arial"/>
              </a:rPr>
              <a:t>vous</a:t>
            </a:r>
            <a:r>
              <a:rPr lang="en-US">
                <a:latin typeface="Arial"/>
                <a:cs typeface="Arial"/>
              </a:rPr>
              <a:t> </a:t>
            </a:r>
            <a:r>
              <a:rPr lang="en-US" err="1">
                <a:latin typeface="Arial"/>
                <a:cs typeface="Arial"/>
              </a:rPr>
              <a:t>tirez</a:t>
            </a:r>
            <a:r>
              <a:rPr lang="en-US">
                <a:latin typeface="Arial"/>
                <a:cs typeface="Arial"/>
              </a:rPr>
              <a:t> de </a:t>
            </a:r>
            <a:r>
              <a:rPr lang="en-US" err="1">
                <a:latin typeface="Arial"/>
                <a:cs typeface="Arial"/>
              </a:rPr>
              <a:t>cette</a:t>
            </a:r>
            <a:r>
              <a:rPr lang="en-US">
                <a:latin typeface="Arial"/>
                <a:cs typeface="Arial"/>
              </a:rPr>
              <a:t> session ? </a:t>
            </a:r>
            <a:endParaRPr lang="en-US"/>
          </a:p>
        </p:txBody>
      </p:sp>
    </p:spTree>
    <p:extLst>
      <p:ext uri="{BB962C8B-B14F-4D97-AF65-F5344CB8AC3E}">
        <p14:creationId xmlns:p14="http://schemas.microsoft.com/office/powerpoint/2010/main" val="3430056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Le triangle de fer </a:t>
            </a:r>
            <a:endParaRPr lang="en-US"/>
          </a:p>
        </p:txBody>
      </p:sp>
      <p:pic>
        <p:nvPicPr>
          <p:cNvPr id="6" name="Content Placeholder 5">
            <a:extLst>
              <a:ext uri="{FF2B5EF4-FFF2-40B4-BE49-F238E27FC236}">
                <a16:creationId xmlns:a16="http://schemas.microsoft.com/office/drawing/2014/main" id="{67C141EE-5EE8-E7E9-FDAF-8E2BEC00E819}"/>
              </a:ext>
            </a:extLst>
          </p:cNvPr>
          <p:cNvPicPr>
            <a:picLocks noGrp="1" noChangeAspect="1"/>
          </p:cNvPicPr>
          <p:nvPr>
            <p:ph idx="1"/>
          </p:nvPr>
        </p:nvPicPr>
        <p:blipFill>
          <a:blip r:embed="rId3"/>
          <a:stretch>
            <a:fillRect/>
          </a:stretch>
        </p:blipFill>
        <p:spPr>
          <a:xfrm>
            <a:off x="1275089" y="1436579"/>
            <a:ext cx="8715418" cy="4889326"/>
          </a:xfrm>
        </p:spPr>
      </p:pic>
    </p:spTree>
    <p:extLst>
      <p:ext uri="{BB962C8B-B14F-4D97-AF65-F5344CB8AC3E}">
        <p14:creationId xmlns:p14="http://schemas.microsoft.com/office/powerpoint/2010/main" val="5481731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fontScale="90000"/>
          </a:bodyPr>
          <a:lstStyle/>
          <a:p>
            <a:r>
              <a:rPr lang="en-US" sz="4400">
                <a:solidFill>
                  <a:srgbClr val="FFFFFF"/>
                </a:solidFill>
                <a:latin typeface="Arial"/>
                <a:cs typeface="Arial"/>
              </a:rPr>
              <a:t>Module 05</a:t>
            </a:r>
            <a:br>
              <a:rPr lang="en-US">
                <a:latin typeface="Arial"/>
                <a:cs typeface="Arial"/>
              </a:rPr>
            </a:br>
            <a:r>
              <a:rPr lang="en-US">
                <a:solidFill>
                  <a:srgbClr val="FFFFFF"/>
                </a:solidFill>
                <a:latin typeface="Arial"/>
                <a:cs typeface="Arial"/>
              </a:rPr>
              <a:t>Phase de conception et de </a:t>
            </a:r>
            <a:r>
              <a:rPr lang="en-US" err="1">
                <a:solidFill>
                  <a:srgbClr val="FFFFFF"/>
                </a:solidFill>
                <a:latin typeface="Arial"/>
                <a:cs typeface="Arial"/>
              </a:rPr>
              <a:t>développement</a:t>
            </a:r>
            <a:endParaRPr lang="en-US" err="1">
              <a:solidFill>
                <a:srgbClr val="FFFFFF"/>
              </a:solidFill>
            </a:endParaRPr>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735629" y="3165778"/>
            <a:ext cx="10778052" cy="3004058"/>
          </a:xfrm>
        </p:spPr>
        <p:txBody>
          <a:bodyPr anchor="ctr">
            <a:normAutofit fontScale="92500"/>
          </a:bodyPr>
          <a:lstStyle/>
          <a:p>
            <a:pPr marL="0" indent="0">
              <a:buNone/>
            </a:pPr>
            <a:r>
              <a:rPr lang="en-US" sz="2700" err="1">
                <a:latin typeface="Arial"/>
                <a:cs typeface="Arial"/>
              </a:rPr>
              <a:t>Principaux</a:t>
            </a:r>
            <a:r>
              <a:rPr lang="en-US" sz="2700">
                <a:latin typeface="Arial"/>
                <a:cs typeface="Arial"/>
              </a:rPr>
              <a:t> </a:t>
            </a:r>
            <a:r>
              <a:rPr lang="en-US" sz="2700" err="1">
                <a:latin typeface="Arial"/>
                <a:cs typeface="Arial"/>
              </a:rPr>
              <a:t>enseignements</a:t>
            </a:r>
          </a:p>
          <a:p>
            <a:pPr marL="457200" indent="-457200"/>
            <a:r>
              <a:rPr lang="en-US" sz="2700">
                <a:latin typeface="Arial"/>
                <a:cs typeface="Arial"/>
              </a:rPr>
              <a:t>La phase </a:t>
            </a:r>
            <a:r>
              <a:rPr lang="en-US" sz="2700" err="1">
                <a:latin typeface="Arial"/>
                <a:cs typeface="Arial"/>
              </a:rPr>
              <a:t>d'analyse</a:t>
            </a:r>
            <a:r>
              <a:rPr lang="en-US" sz="2700">
                <a:latin typeface="Arial"/>
                <a:cs typeface="Arial"/>
              </a:rPr>
              <a:t> et de </a:t>
            </a:r>
            <a:r>
              <a:rPr lang="en-US" sz="2700" err="1">
                <a:latin typeface="Arial"/>
                <a:cs typeface="Arial"/>
              </a:rPr>
              <a:t>recueil</a:t>
            </a:r>
            <a:r>
              <a:rPr lang="en-US" sz="2700">
                <a:latin typeface="Arial"/>
                <a:cs typeface="Arial"/>
              </a:rPr>
              <a:t> des </a:t>
            </a:r>
            <a:r>
              <a:rPr lang="en-US" sz="2700" err="1">
                <a:latin typeface="Arial"/>
                <a:cs typeface="Arial"/>
              </a:rPr>
              <a:t>besoins</a:t>
            </a:r>
            <a:r>
              <a:rPr lang="en-US" sz="2700">
                <a:latin typeface="Arial"/>
                <a:cs typeface="Arial"/>
              </a:rPr>
              <a:t> </a:t>
            </a:r>
            <a:r>
              <a:rPr lang="en-US" sz="2700" err="1">
                <a:latin typeface="Arial"/>
                <a:cs typeface="Arial"/>
              </a:rPr>
              <a:t>est</a:t>
            </a:r>
            <a:r>
              <a:rPr lang="en-US" sz="2700">
                <a:latin typeface="Arial"/>
                <a:cs typeface="Arial"/>
              </a:rPr>
              <a:t> </a:t>
            </a:r>
            <a:r>
              <a:rPr lang="en-US" sz="2700" err="1">
                <a:latin typeface="Arial"/>
                <a:cs typeface="Arial"/>
              </a:rPr>
              <a:t>une</a:t>
            </a:r>
            <a:r>
              <a:rPr lang="en-US" sz="2700">
                <a:latin typeface="Arial"/>
                <a:cs typeface="Arial"/>
              </a:rPr>
              <a:t> </a:t>
            </a:r>
            <a:r>
              <a:rPr lang="en-US" sz="2700" err="1">
                <a:latin typeface="Arial"/>
                <a:cs typeface="Arial"/>
              </a:rPr>
              <a:t>partie</a:t>
            </a:r>
            <a:r>
              <a:rPr lang="en-US" sz="2700">
                <a:latin typeface="Arial"/>
                <a:cs typeface="Arial"/>
              </a:rPr>
              <a:t> </a:t>
            </a:r>
            <a:r>
              <a:rPr lang="en-US" sz="2700" err="1">
                <a:latin typeface="Arial"/>
                <a:cs typeface="Arial"/>
              </a:rPr>
              <a:t>fondamentale</a:t>
            </a:r>
            <a:r>
              <a:rPr lang="en-US" sz="2700">
                <a:latin typeface="Arial"/>
                <a:cs typeface="Arial"/>
              </a:rPr>
              <a:t> qui </a:t>
            </a:r>
            <a:r>
              <a:rPr lang="en-US" sz="2700" err="1">
                <a:latin typeface="Arial"/>
                <a:cs typeface="Arial"/>
              </a:rPr>
              <a:t>est</a:t>
            </a:r>
            <a:r>
              <a:rPr lang="en-US" sz="2700">
                <a:latin typeface="Arial"/>
                <a:cs typeface="Arial"/>
              </a:rPr>
              <a:t> </a:t>
            </a:r>
            <a:r>
              <a:rPr lang="en-US" sz="2700" err="1">
                <a:latin typeface="Arial"/>
                <a:cs typeface="Arial"/>
              </a:rPr>
              <a:t>essentielle</a:t>
            </a:r>
            <a:r>
              <a:rPr lang="en-US" sz="2700">
                <a:latin typeface="Arial"/>
                <a:cs typeface="Arial"/>
              </a:rPr>
              <a:t> à la </a:t>
            </a:r>
            <a:r>
              <a:rPr lang="en-US" sz="2700" err="1">
                <a:latin typeface="Arial"/>
                <a:cs typeface="Arial"/>
              </a:rPr>
              <a:t>réussite</a:t>
            </a:r>
            <a:r>
              <a:rPr lang="en-US" sz="2700">
                <a:latin typeface="Arial"/>
                <a:cs typeface="Arial"/>
              </a:rPr>
              <a:t> du </a:t>
            </a:r>
            <a:r>
              <a:rPr lang="en-US" sz="2700" err="1">
                <a:latin typeface="Arial"/>
                <a:cs typeface="Arial"/>
              </a:rPr>
              <a:t>projet</a:t>
            </a:r>
            <a:r>
              <a:rPr lang="en-US" sz="2700">
                <a:latin typeface="Arial"/>
                <a:cs typeface="Arial"/>
              </a:rPr>
              <a:t>.</a:t>
            </a:r>
          </a:p>
          <a:p>
            <a:pPr marL="457200" indent="-457200"/>
            <a:r>
              <a:rPr lang="en-US" sz="2700">
                <a:latin typeface="Arial"/>
                <a:cs typeface="Arial"/>
              </a:rPr>
              <a:t>Les </a:t>
            </a:r>
            <a:r>
              <a:rPr lang="en-US" sz="2700" err="1">
                <a:latin typeface="Arial"/>
                <a:cs typeface="Arial"/>
              </a:rPr>
              <a:t>compétences</a:t>
            </a:r>
            <a:r>
              <a:rPr lang="en-US" sz="2700">
                <a:latin typeface="Arial"/>
                <a:cs typeface="Arial"/>
              </a:rPr>
              <a:t> </a:t>
            </a:r>
            <a:r>
              <a:rPr lang="en-US" sz="2700" err="1">
                <a:latin typeface="Arial"/>
                <a:cs typeface="Arial"/>
              </a:rPr>
              <a:t>en</a:t>
            </a:r>
            <a:r>
              <a:rPr lang="en-US" sz="2700">
                <a:latin typeface="Arial"/>
                <a:cs typeface="Arial"/>
              </a:rPr>
              <a:t> matière </a:t>
            </a:r>
            <a:r>
              <a:rPr lang="en-US" sz="2700" err="1">
                <a:latin typeface="Arial"/>
                <a:cs typeface="Arial"/>
              </a:rPr>
              <a:t>d'analyse</a:t>
            </a:r>
            <a:r>
              <a:rPr lang="en-US" sz="2700">
                <a:latin typeface="Arial"/>
                <a:cs typeface="Arial"/>
              </a:rPr>
              <a:t> </a:t>
            </a:r>
            <a:r>
              <a:rPr lang="en-US" sz="2700" err="1">
                <a:latin typeface="Arial"/>
                <a:cs typeface="Arial"/>
              </a:rPr>
              <a:t>commerciale</a:t>
            </a:r>
            <a:r>
              <a:rPr lang="en-US" sz="2700">
                <a:latin typeface="Arial"/>
                <a:cs typeface="Arial"/>
              </a:rPr>
              <a:t> et de conception </a:t>
            </a:r>
            <a:r>
              <a:rPr lang="en-US" sz="2700" err="1">
                <a:latin typeface="Arial"/>
                <a:cs typeface="Arial"/>
              </a:rPr>
              <a:t>centrée</a:t>
            </a:r>
            <a:r>
              <a:rPr lang="en-US" sz="2700">
                <a:latin typeface="Arial"/>
                <a:cs typeface="Arial"/>
              </a:rPr>
              <a:t> sur </a:t>
            </a:r>
            <a:r>
              <a:rPr lang="en-US" sz="2700" err="1">
                <a:latin typeface="Arial"/>
                <a:cs typeface="Arial"/>
              </a:rPr>
              <a:t>l'homme</a:t>
            </a:r>
            <a:r>
              <a:rPr lang="en-US" sz="2700">
                <a:latin typeface="Arial"/>
                <a:cs typeface="Arial"/>
              </a:rPr>
              <a:t> </a:t>
            </a:r>
            <a:r>
              <a:rPr lang="en-US" sz="2700" err="1">
                <a:latin typeface="Arial"/>
                <a:cs typeface="Arial"/>
              </a:rPr>
              <a:t>sont</a:t>
            </a:r>
            <a:r>
              <a:rPr lang="en-US" sz="2700">
                <a:latin typeface="Arial"/>
                <a:cs typeface="Arial"/>
              </a:rPr>
              <a:t> </a:t>
            </a:r>
            <a:r>
              <a:rPr lang="en-US" sz="2700" err="1">
                <a:latin typeface="Arial"/>
                <a:cs typeface="Arial"/>
              </a:rPr>
              <a:t>complémentaires</a:t>
            </a:r>
            <a:r>
              <a:rPr lang="en-US" sz="2700">
                <a:latin typeface="Arial"/>
                <a:cs typeface="Arial"/>
              </a:rPr>
              <a:t> et, </a:t>
            </a:r>
            <a:r>
              <a:rPr lang="en-US" sz="2700" err="1">
                <a:latin typeface="Arial"/>
                <a:cs typeface="Arial"/>
              </a:rPr>
              <a:t>lorsqu'elles</a:t>
            </a:r>
            <a:r>
              <a:rPr lang="en-US" sz="2700">
                <a:latin typeface="Arial"/>
                <a:cs typeface="Arial"/>
              </a:rPr>
              <a:t> </a:t>
            </a:r>
            <a:r>
              <a:rPr lang="en-US" sz="2700" err="1">
                <a:latin typeface="Arial"/>
                <a:cs typeface="Arial"/>
              </a:rPr>
              <a:t>sont</a:t>
            </a:r>
            <a:r>
              <a:rPr lang="en-US" sz="2700">
                <a:latin typeface="Arial"/>
                <a:cs typeface="Arial"/>
              </a:rPr>
              <a:t> </a:t>
            </a:r>
            <a:r>
              <a:rPr lang="en-US" sz="2700" err="1">
                <a:latin typeface="Arial"/>
                <a:cs typeface="Arial"/>
              </a:rPr>
              <a:t>utilisées</a:t>
            </a:r>
            <a:r>
              <a:rPr lang="en-US" sz="2700">
                <a:latin typeface="Arial"/>
                <a:cs typeface="Arial"/>
              </a:rPr>
              <a:t> ensemble, </a:t>
            </a:r>
            <a:r>
              <a:rPr lang="en-US" sz="2700" err="1">
                <a:latin typeface="Arial"/>
                <a:cs typeface="Arial"/>
              </a:rPr>
              <a:t>elles</a:t>
            </a:r>
            <a:r>
              <a:rPr lang="en-US" sz="2700">
                <a:latin typeface="Arial"/>
                <a:cs typeface="Arial"/>
              </a:rPr>
              <a:t> </a:t>
            </a:r>
            <a:r>
              <a:rPr lang="en-US" sz="2700" err="1">
                <a:latin typeface="Arial"/>
                <a:cs typeface="Arial"/>
              </a:rPr>
              <a:t>sont</a:t>
            </a:r>
            <a:r>
              <a:rPr lang="en-US" sz="2700">
                <a:latin typeface="Arial"/>
                <a:cs typeface="Arial"/>
              </a:rPr>
              <a:t> très </a:t>
            </a:r>
            <a:r>
              <a:rPr lang="en-US" sz="2700" err="1">
                <a:latin typeface="Arial"/>
                <a:cs typeface="Arial"/>
              </a:rPr>
              <a:t>efficaces</a:t>
            </a:r>
            <a:r>
              <a:rPr lang="en-US" sz="2700">
                <a:latin typeface="Arial"/>
                <a:cs typeface="Arial"/>
              </a:rPr>
              <a:t>. </a:t>
            </a:r>
          </a:p>
          <a:p>
            <a:pPr marL="457200" indent="-457200"/>
            <a:r>
              <a:rPr lang="en-US" sz="2700">
                <a:latin typeface="Arial"/>
                <a:cs typeface="Arial"/>
              </a:rPr>
              <a:t>Il </a:t>
            </a:r>
            <a:r>
              <a:rPr lang="en-US" sz="2700" err="1">
                <a:latin typeface="Arial"/>
                <a:cs typeface="Arial"/>
              </a:rPr>
              <a:t>existe</a:t>
            </a:r>
            <a:r>
              <a:rPr lang="en-US" sz="2700">
                <a:latin typeface="Arial"/>
                <a:cs typeface="Arial"/>
              </a:rPr>
              <a:t> </a:t>
            </a:r>
            <a:r>
              <a:rPr lang="en-US" sz="2700" err="1">
                <a:latin typeface="Arial"/>
                <a:cs typeface="Arial"/>
              </a:rPr>
              <a:t>différents</a:t>
            </a:r>
            <a:r>
              <a:rPr lang="en-US" sz="2700">
                <a:latin typeface="Arial"/>
                <a:cs typeface="Arial"/>
              </a:rPr>
              <a:t> types </a:t>
            </a:r>
            <a:r>
              <a:rPr lang="en-US" sz="2700" err="1">
                <a:latin typeface="Arial"/>
                <a:cs typeface="Arial"/>
              </a:rPr>
              <a:t>d'exigences</a:t>
            </a:r>
            <a:r>
              <a:rPr lang="en-US" sz="2700">
                <a:latin typeface="Arial"/>
                <a:cs typeface="Arial"/>
              </a:rPr>
              <a:t> et </a:t>
            </a:r>
            <a:r>
              <a:rPr lang="en-US" sz="2700" err="1">
                <a:latin typeface="Arial"/>
                <a:cs typeface="Arial"/>
              </a:rPr>
              <a:t>toutes</a:t>
            </a:r>
            <a:r>
              <a:rPr lang="en-US" sz="2700">
                <a:latin typeface="Arial"/>
                <a:cs typeface="Arial"/>
              </a:rPr>
              <a:t> les exigences </a:t>
            </a:r>
            <a:r>
              <a:rPr lang="en-US" sz="2700" err="1">
                <a:latin typeface="Arial"/>
                <a:cs typeface="Arial"/>
              </a:rPr>
              <a:t>définissent</a:t>
            </a:r>
            <a:r>
              <a:rPr lang="en-US" sz="2700">
                <a:latin typeface="Arial"/>
                <a:cs typeface="Arial"/>
              </a:rPr>
              <a:t> </a:t>
            </a:r>
            <a:r>
              <a:rPr lang="en-US" sz="2700" err="1">
                <a:latin typeface="Arial"/>
                <a:cs typeface="Arial"/>
              </a:rPr>
              <a:t>ce</a:t>
            </a:r>
            <a:r>
              <a:rPr lang="en-US" sz="2700">
                <a:latin typeface="Arial"/>
                <a:cs typeface="Arial"/>
              </a:rPr>
              <a:t> que le </a:t>
            </a:r>
            <a:r>
              <a:rPr lang="en-US" sz="2700" err="1">
                <a:latin typeface="Arial"/>
                <a:cs typeface="Arial"/>
              </a:rPr>
              <a:t>système</a:t>
            </a:r>
            <a:r>
              <a:rPr lang="en-US" sz="2700">
                <a:latin typeface="Arial"/>
                <a:cs typeface="Arial"/>
              </a:rPr>
              <a:t> doit faire pour </a:t>
            </a:r>
            <a:r>
              <a:rPr lang="en-US" sz="2700" err="1">
                <a:latin typeface="Arial"/>
                <a:cs typeface="Arial"/>
              </a:rPr>
              <a:t>satisfaire</a:t>
            </a:r>
            <a:r>
              <a:rPr lang="en-US" sz="2700">
                <a:latin typeface="Arial"/>
                <a:cs typeface="Arial"/>
              </a:rPr>
              <a:t> les </a:t>
            </a:r>
            <a:r>
              <a:rPr lang="en-US" sz="2700" err="1">
                <a:latin typeface="Arial"/>
                <a:cs typeface="Arial"/>
              </a:rPr>
              <a:t>besoins</a:t>
            </a:r>
            <a:r>
              <a:rPr lang="en-US" sz="2700">
                <a:latin typeface="Arial"/>
                <a:cs typeface="Arial"/>
              </a:rPr>
              <a:t> des </a:t>
            </a:r>
            <a:r>
              <a:rPr lang="en-US" sz="2700" err="1">
                <a:latin typeface="Arial"/>
                <a:cs typeface="Arial"/>
              </a:rPr>
              <a:t>utilisateurs</a:t>
            </a:r>
            <a:r>
              <a:rPr lang="en-US" sz="2700">
                <a:latin typeface="Arial"/>
                <a:cs typeface="Arial"/>
              </a:rPr>
              <a:t>.</a:t>
            </a:r>
          </a:p>
          <a:p>
            <a:pPr marL="0" indent="0">
              <a:buNone/>
            </a:pPr>
            <a:endParaRPr lang="en-US">
              <a:latin typeface="Arial"/>
              <a:cs typeface="Arial"/>
            </a:endParaRPr>
          </a:p>
          <a:p>
            <a:pPr marL="0" indent="0">
              <a:buNone/>
            </a:pPr>
            <a:endParaRPr lang="en-US" sz="2700">
              <a:latin typeface="Arial"/>
              <a:cs typeface="Arial"/>
            </a:endParaRPr>
          </a:p>
          <a:p>
            <a:pPr marL="0" indent="0">
              <a:buNone/>
            </a:pPr>
            <a:endParaRPr lang="en-US" sz="2700">
              <a:latin typeface="Arial"/>
              <a:cs typeface="Arial"/>
            </a:endParaRPr>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4">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spTree>
    <p:extLst>
      <p:ext uri="{BB962C8B-B14F-4D97-AF65-F5344CB8AC3E}">
        <p14:creationId xmlns:p14="http://schemas.microsoft.com/office/powerpoint/2010/main" val="34586731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fontScale="90000"/>
          </a:bodyPr>
          <a:lstStyle/>
          <a:p>
            <a:r>
              <a:rPr lang="en-US" sz="4400">
                <a:solidFill>
                  <a:srgbClr val="FFFFFF"/>
                </a:solidFill>
                <a:latin typeface="Arial"/>
                <a:cs typeface="Arial"/>
              </a:rPr>
              <a:t>Module 06</a:t>
            </a:r>
            <a:br>
              <a:rPr lang="en-US" sz="4400">
                <a:solidFill>
                  <a:srgbClr val="FFFFFF"/>
                </a:solidFill>
                <a:latin typeface="Arial"/>
                <a:cs typeface="Arial"/>
              </a:rPr>
            </a:br>
            <a:r>
              <a:rPr lang="en-US">
                <a:solidFill>
                  <a:srgbClr val="FFFFFF"/>
                </a:solidFill>
                <a:latin typeface="Arial"/>
                <a:cs typeface="Arial"/>
              </a:rPr>
              <a:t>Phase de test et de mise </a:t>
            </a:r>
            <a:r>
              <a:rPr lang="en-US" err="1">
                <a:solidFill>
                  <a:srgbClr val="FFFFFF"/>
                </a:solidFill>
                <a:latin typeface="Arial"/>
                <a:cs typeface="Arial"/>
              </a:rPr>
              <a:t>en</a:t>
            </a:r>
            <a:r>
              <a:rPr lang="en-US">
                <a:solidFill>
                  <a:srgbClr val="FFFFFF"/>
                </a:solidFill>
                <a:latin typeface="Arial"/>
                <a:cs typeface="Arial"/>
              </a:rPr>
              <a:t> </a:t>
            </a:r>
            <a:r>
              <a:rPr lang="en-US" err="1">
                <a:solidFill>
                  <a:srgbClr val="FFFFFF"/>
                </a:solidFill>
                <a:latin typeface="Arial"/>
                <a:cs typeface="Arial"/>
              </a:rPr>
              <a:t>œuvre</a:t>
            </a:r>
            <a:endParaRPr lang="en-US" err="1">
              <a:solidFill>
                <a:srgbClr val="FFFFFF"/>
              </a:solidFill>
            </a:endParaRPr>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735629" y="3213318"/>
            <a:ext cx="6656788" cy="3298312"/>
          </a:xfrm>
        </p:spPr>
        <p:txBody>
          <a:bodyPr anchor="ctr">
            <a:normAutofit fontScale="92500"/>
          </a:bodyPr>
          <a:lstStyle/>
          <a:p>
            <a:pPr marL="0" indent="0">
              <a:buNone/>
            </a:pPr>
            <a:endParaRPr lang="en-US" sz="2700">
              <a:latin typeface="Arial"/>
              <a:cs typeface="Arial"/>
            </a:endParaRPr>
          </a:p>
          <a:p>
            <a:pPr marL="0" indent="0">
              <a:buNone/>
            </a:pPr>
            <a:r>
              <a:rPr lang="en-US" sz="2700" err="1">
                <a:latin typeface="Arial"/>
                <a:cs typeface="Arial"/>
              </a:rPr>
              <a:t>Résultats</a:t>
            </a:r>
            <a:r>
              <a:rPr lang="en-US" sz="2700">
                <a:latin typeface="Arial"/>
                <a:cs typeface="Arial"/>
              </a:rPr>
              <a:t> de </a:t>
            </a:r>
            <a:r>
              <a:rPr lang="en-US" sz="2700" err="1">
                <a:latin typeface="Arial"/>
                <a:cs typeface="Arial"/>
              </a:rPr>
              <a:t>l'apprentissage</a:t>
            </a:r>
            <a:endParaRPr lang="en-US"/>
          </a:p>
          <a:p>
            <a:pPr>
              <a:buFont typeface="Arial"/>
              <a:buChar char="•"/>
            </a:pPr>
            <a:r>
              <a:rPr lang="en-US" sz="2400">
                <a:latin typeface="Calibri"/>
                <a:ea typeface="Calibri"/>
                <a:cs typeface="Arial"/>
              </a:rPr>
              <a:t>les participants </a:t>
            </a:r>
            <a:r>
              <a:rPr lang="en-US" sz="2400" err="1">
                <a:latin typeface="Calibri"/>
                <a:ea typeface="Calibri"/>
                <a:cs typeface="Arial"/>
              </a:rPr>
              <a:t>peuvent</a:t>
            </a:r>
            <a:r>
              <a:rPr lang="en-US" sz="2400">
                <a:latin typeface="Calibri"/>
                <a:ea typeface="Calibri"/>
                <a:cs typeface="Arial"/>
              </a:rPr>
              <a:t> </a:t>
            </a:r>
            <a:r>
              <a:rPr lang="en-US" sz="2400" err="1">
                <a:latin typeface="Calibri"/>
                <a:ea typeface="Calibri"/>
                <a:cs typeface="Arial"/>
              </a:rPr>
              <a:t>décrire</a:t>
            </a:r>
            <a:r>
              <a:rPr lang="en-US" sz="2400">
                <a:latin typeface="Calibri"/>
                <a:ea typeface="Calibri"/>
                <a:cs typeface="Arial"/>
              </a:rPr>
              <a:t> les </a:t>
            </a:r>
            <a:r>
              <a:rPr lang="en-US" sz="2400" err="1">
                <a:latin typeface="Calibri"/>
                <a:ea typeface="Calibri"/>
                <a:cs typeface="Arial"/>
              </a:rPr>
              <a:t>différents</a:t>
            </a:r>
            <a:r>
              <a:rPr lang="en-US" sz="2400">
                <a:latin typeface="Calibri"/>
                <a:ea typeface="Calibri"/>
                <a:cs typeface="Arial"/>
              </a:rPr>
              <a:t> types de tests, le moment </a:t>
            </a:r>
            <a:r>
              <a:rPr lang="en-US" sz="2400" err="1">
                <a:latin typeface="Calibri"/>
                <a:ea typeface="Calibri"/>
                <a:cs typeface="Arial"/>
              </a:rPr>
              <a:t>où</a:t>
            </a:r>
            <a:r>
              <a:rPr lang="en-US" sz="2400">
                <a:latin typeface="Calibri"/>
                <a:ea typeface="Calibri"/>
                <a:cs typeface="Arial"/>
              </a:rPr>
              <a:t> </a:t>
            </a:r>
            <a:r>
              <a:rPr lang="en-US" sz="2400" err="1">
                <a:latin typeface="Calibri"/>
                <a:ea typeface="Calibri"/>
                <a:cs typeface="Arial"/>
              </a:rPr>
              <a:t>ils</a:t>
            </a:r>
            <a:r>
              <a:rPr lang="en-US" sz="2400">
                <a:latin typeface="Calibri"/>
                <a:ea typeface="Calibri"/>
                <a:cs typeface="Arial"/>
              </a:rPr>
              <a:t> </a:t>
            </a:r>
            <a:r>
              <a:rPr lang="en-US" sz="2400" err="1">
                <a:latin typeface="Calibri"/>
                <a:ea typeface="Calibri"/>
                <a:cs typeface="Arial"/>
              </a:rPr>
              <a:t>sont</a:t>
            </a:r>
            <a:r>
              <a:rPr lang="en-US" sz="2400">
                <a:latin typeface="Calibri"/>
                <a:ea typeface="Calibri"/>
                <a:cs typeface="Arial"/>
              </a:rPr>
              <a:t> </a:t>
            </a:r>
            <a:r>
              <a:rPr lang="en-US" sz="2400" err="1">
                <a:latin typeface="Calibri"/>
                <a:ea typeface="Calibri"/>
                <a:cs typeface="Arial"/>
              </a:rPr>
              <a:t>effectués</a:t>
            </a:r>
            <a:r>
              <a:rPr lang="en-US" sz="2400">
                <a:latin typeface="Calibri"/>
                <a:ea typeface="Calibri"/>
                <a:cs typeface="Arial"/>
              </a:rPr>
              <a:t> et les </a:t>
            </a:r>
            <a:r>
              <a:rPr lang="en-US" sz="2400" err="1">
                <a:latin typeface="Calibri"/>
                <a:ea typeface="Calibri"/>
                <a:cs typeface="Arial"/>
              </a:rPr>
              <a:t>personnes</a:t>
            </a:r>
            <a:r>
              <a:rPr lang="en-US" sz="2400">
                <a:latin typeface="Calibri"/>
                <a:ea typeface="Calibri"/>
                <a:cs typeface="Arial"/>
              </a:rPr>
              <a:t> </a:t>
            </a:r>
            <a:r>
              <a:rPr lang="en-US" sz="2400" err="1">
                <a:latin typeface="Calibri"/>
                <a:ea typeface="Calibri"/>
                <a:cs typeface="Arial"/>
              </a:rPr>
              <a:t>impliquées</a:t>
            </a:r>
            <a:endParaRPr lang="en-US" sz="2400">
              <a:latin typeface="Calibri"/>
              <a:ea typeface="Calibri"/>
              <a:cs typeface="Arial"/>
            </a:endParaRPr>
          </a:p>
          <a:p>
            <a:pPr>
              <a:buFont typeface="Arial"/>
              <a:buChar char="•"/>
            </a:pPr>
            <a:r>
              <a:rPr lang="en-US" sz="2400">
                <a:latin typeface="Calibri"/>
                <a:ea typeface="Calibri"/>
                <a:cs typeface="Arial"/>
              </a:rPr>
              <a:t>les participants </a:t>
            </a:r>
            <a:r>
              <a:rPr lang="en-US" sz="2400" err="1">
                <a:latin typeface="Calibri"/>
                <a:ea typeface="Calibri"/>
                <a:cs typeface="Arial"/>
              </a:rPr>
              <a:t>peuvent</a:t>
            </a:r>
            <a:r>
              <a:rPr lang="en-US" sz="2400">
                <a:latin typeface="Calibri"/>
                <a:ea typeface="Calibri"/>
                <a:cs typeface="Arial"/>
              </a:rPr>
              <a:t> </a:t>
            </a:r>
            <a:r>
              <a:rPr lang="en-US" sz="2400" err="1">
                <a:latin typeface="Calibri"/>
                <a:ea typeface="Calibri"/>
                <a:cs typeface="Arial"/>
              </a:rPr>
              <a:t>décrire</a:t>
            </a:r>
            <a:r>
              <a:rPr lang="en-US" sz="2400">
                <a:latin typeface="Calibri"/>
                <a:ea typeface="Calibri"/>
                <a:cs typeface="Arial"/>
              </a:rPr>
              <a:t> </a:t>
            </a:r>
            <a:r>
              <a:rPr lang="en-US" sz="2400" err="1">
                <a:latin typeface="Calibri"/>
                <a:ea typeface="Calibri"/>
                <a:cs typeface="Arial"/>
              </a:rPr>
              <a:t>l'objectif</a:t>
            </a:r>
            <a:r>
              <a:rPr lang="en-US" sz="2400">
                <a:latin typeface="Calibri"/>
                <a:ea typeface="Calibri"/>
                <a:cs typeface="Arial"/>
              </a:rPr>
              <a:t> d'un plan de test </a:t>
            </a:r>
          </a:p>
          <a:p>
            <a:pPr>
              <a:buFont typeface="Arial"/>
              <a:buChar char="•"/>
            </a:pPr>
            <a:r>
              <a:rPr lang="en-US" sz="2400">
                <a:latin typeface="Calibri"/>
                <a:ea typeface="Calibri"/>
                <a:cs typeface="Arial"/>
              </a:rPr>
              <a:t>les participants </a:t>
            </a:r>
            <a:r>
              <a:rPr lang="en-US" sz="2400" err="1">
                <a:latin typeface="Calibri"/>
                <a:ea typeface="Calibri"/>
                <a:cs typeface="Arial"/>
              </a:rPr>
              <a:t>peuvent</a:t>
            </a:r>
            <a:r>
              <a:rPr lang="en-US" sz="2400">
                <a:latin typeface="Calibri"/>
                <a:ea typeface="Calibri"/>
                <a:cs typeface="Arial"/>
              </a:rPr>
              <a:t> </a:t>
            </a:r>
            <a:r>
              <a:rPr lang="en-US" sz="2400" err="1">
                <a:latin typeface="Calibri"/>
                <a:ea typeface="Calibri"/>
                <a:cs typeface="Arial"/>
              </a:rPr>
              <a:t>décrire</a:t>
            </a:r>
            <a:r>
              <a:rPr lang="en-US" sz="2400">
                <a:latin typeface="Calibri"/>
                <a:ea typeface="Calibri"/>
                <a:cs typeface="Arial"/>
              </a:rPr>
              <a:t> le </a:t>
            </a:r>
            <a:r>
              <a:rPr lang="en-US" sz="2400" err="1">
                <a:latin typeface="Calibri"/>
                <a:ea typeface="Calibri"/>
                <a:cs typeface="Arial"/>
              </a:rPr>
              <a:t>contenu</a:t>
            </a:r>
            <a:r>
              <a:rPr lang="en-US" sz="2400">
                <a:latin typeface="Calibri"/>
                <a:ea typeface="Calibri"/>
                <a:cs typeface="Arial"/>
              </a:rPr>
              <a:t> d'un </a:t>
            </a:r>
            <a:r>
              <a:rPr lang="en-US" sz="2400" err="1">
                <a:latin typeface="Calibri"/>
                <a:ea typeface="Calibri"/>
                <a:cs typeface="Arial"/>
              </a:rPr>
              <a:t>scénario</a:t>
            </a:r>
            <a:r>
              <a:rPr lang="en-US" sz="2400">
                <a:latin typeface="Calibri"/>
                <a:ea typeface="Calibri"/>
                <a:cs typeface="Arial"/>
              </a:rPr>
              <a:t> de test </a:t>
            </a:r>
          </a:p>
          <a:p>
            <a:pPr>
              <a:buFont typeface="Arial"/>
              <a:buChar char="•"/>
            </a:pPr>
            <a:r>
              <a:rPr lang="en-US" sz="2400">
                <a:latin typeface="Calibri"/>
                <a:ea typeface="Calibri"/>
                <a:cs typeface="Arial"/>
              </a:rPr>
              <a:t>les participants </a:t>
            </a:r>
            <a:r>
              <a:rPr lang="en-US" sz="2400" err="1">
                <a:latin typeface="Calibri"/>
                <a:ea typeface="Calibri"/>
                <a:cs typeface="Arial"/>
              </a:rPr>
              <a:t>peuvent</a:t>
            </a:r>
            <a:r>
              <a:rPr lang="en-US" sz="2400">
                <a:latin typeface="Calibri"/>
                <a:ea typeface="Calibri"/>
                <a:cs typeface="Arial"/>
              </a:rPr>
              <a:t> </a:t>
            </a:r>
            <a:r>
              <a:rPr lang="en-US" sz="2400" err="1">
                <a:latin typeface="Calibri"/>
                <a:ea typeface="Calibri"/>
                <a:cs typeface="Arial"/>
              </a:rPr>
              <a:t>décrire</a:t>
            </a:r>
            <a:r>
              <a:rPr lang="en-US" sz="2400">
                <a:latin typeface="Calibri"/>
                <a:ea typeface="Calibri"/>
                <a:cs typeface="Arial"/>
              </a:rPr>
              <a:t> </a:t>
            </a:r>
            <a:r>
              <a:rPr lang="en-US" sz="2400" err="1">
                <a:latin typeface="Calibri"/>
                <a:ea typeface="Calibri"/>
                <a:cs typeface="Arial"/>
              </a:rPr>
              <a:t>ce</a:t>
            </a:r>
            <a:r>
              <a:rPr lang="en-US" sz="2400">
                <a:latin typeface="Calibri"/>
                <a:ea typeface="Calibri"/>
                <a:cs typeface="Arial"/>
              </a:rPr>
              <a:t> </a:t>
            </a:r>
            <a:r>
              <a:rPr lang="en-US" sz="2400" err="1">
                <a:latin typeface="Calibri"/>
                <a:ea typeface="Calibri"/>
                <a:cs typeface="Arial"/>
              </a:rPr>
              <a:t>qu'est</a:t>
            </a:r>
            <a:r>
              <a:rPr lang="en-US" sz="2400">
                <a:latin typeface="Calibri"/>
                <a:ea typeface="Calibri"/>
                <a:cs typeface="Arial"/>
              </a:rPr>
              <a:t> le test </a:t>
            </a:r>
            <a:r>
              <a:rPr lang="en-US" sz="2400" err="1">
                <a:latin typeface="Calibri"/>
                <a:ea typeface="Calibri"/>
                <a:cs typeface="Arial"/>
              </a:rPr>
              <a:t>d'acceptation</a:t>
            </a:r>
            <a:r>
              <a:rPr lang="en-US" sz="2400">
                <a:latin typeface="Calibri"/>
                <a:ea typeface="Calibri"/>
                <a:cs typeface="Arial"/>
              </a:rPr>
              <a:t> par </a:t>
            </a:r>
            <a:r>
              <a:rPr lang="en-US" sz="2400" err="1">
                <a:latin typeface="Calibri"/>
                <a:ea typeface="Calibri"/>
                <a:cs typeface="Arial"/>
              </a:rPr>
              <a:t>l'utilisateur</a:t>
            </a:r>
            <a:r>
              <a:rPr lang="en-US" sz="2400">
                <a:latin typeface="Calibri"/>
                <a:ea typeface="Calibri"/>
                <a:cs typeface="Arial"/>
              </a:rPr>
              <a:t>, qui </a:t>
            </a:r>
            <a:r>
              <a:rPr lang="en-US" sz="2400" err="1">
                <a:latin typeface="Calibri"/>
                <a:ea typeface="Calibri"/>
                <a:cs typeface="Arial"/>
              </a:rPr>
              <a:t>est</a:t>
            </a:r>
            <a:r>
              <a:rPr lang="en-US" sz="2400">
                <a:latin typeface="Calibri"/>
                <a:ea typeface="Calibri"/>
                <a:cs typeface="Arial"/>
              </a:rPr>
              <a:t> </a:t>
            </a:r>
            <a:r>
              <a:rPr lang="en-US" sz="2400" err="1">
                <a:latin typeface="Calibri"/>
                <a:ea typeface="Calibri"/>
                <a:cs typeface="Arial"/>
              </a:rPr>
              <a:t>impliqué</a:t>
            </a:r>
            <a:r>
              <a:rPr lang="en-US" sz="2400">
                <a:latin typeface="Calibri"/>
                <a:ea typeface="Calibri"/>
                <a:cs typeface="Arial"/>
              </a:rPr>
              <a:t> et </a:t>
            </a:r>
            <a:r>
              <a:rPr lang="en-US" sz="2400" err="1">
                <a:latin typeface="Calibri"/>
                <a:ea typeface="Calibri"/>
                <a:cs typeface="Arial"/>
              </a:rPr>
              <a:t>pourquoi</a:t>
            </a:r>
            <a:r>
              <a:rPr lang="en-US" sz="2400">
                <a:latin typeface="Calibri"/>
                <a:ea typeface="Calibri"/>
                <a:cs typeface="Arial"/>
              </a:rPr>
              <a:t> il </a:t>
            </a:r>
            <a:r>
              <a:rPr lang="en-US" sz="2400" err="1">
                <a:latin typeface="Calibri"/>
                <a:ea typeface="Calibri"/>
                <a:cs typeface="Arial"/>
              </a:rPr>
              <a:t>est</a:t>
            </a:r>
            <a:r>
              <a:rPr lang="en-US" sz="2400">
                <a:latin typeface="Calibri"/>
                <a:ea typeface="Calibri"/>
                <a:cs typeface="Arial"/>
              </a:rPr>
              <a:t> important </a:t>
            </a:r>
          </a:p>
          <a:p>
            <a:pPr marL="0" indent="0">
              <a:buNone/>
            </a:pPr>
            <a:endParaRPr lang="en-US">
              <a:latin typeface="Arial"/>
              <a:cs typeface="Arial"/>
            </a:endParaRPr>
          </a:p>
          <a:p>
            <a:pPr marL="0" indent="0">
              <a:buNone/>
            </a:pPr>
            <a:endParaRPr lang="en-US" sz="2700">
              <a:latin typeface="Arial"/>
              <a:cs typeface="Arial"/>
            </a:endParaRPr>
          </a:p>
          <a:p>
            <a:pPr marL="0" indent="0">
              <a:buNone/>
            </a:pPr>
            <a:endParaRPr lang="en-US" sz="2700">
              <a:latin typeface="Arial"/>
              <a:cs typeface="Arial"/>
            </a:endParaRPr>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4">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graphicFrame>
        <p:nvGraphicFramePr>
          <p:cNvPr id="5" name="Diagram 4">
            <a:extLst>
              <a:ext uri="{FF2B5EF4-FFF2-40B4-BE49-F238E27FC236}">
                <a16:creationId xmlns:a16="http://schemas.microsoft.com/office/drawing/2014/main" id="{3CACD6AE-D352-F854-6F69-2FBB865F48D6}"/>
              </a:ext>
            </a:extLst>
          </p:cNvPr>
          <p:cNvGraphicFramePr/>
          <p:nvPr>
            <p:extLst>
              <p:ext uri="{D42A27DB-BD31-4B8C-83A1-F6EECF244321}">
                <p14:modId xmlns:p14="http://schemas.microsoft.com/office/powerpoint/2010/main" val="2351594100"/>
              </p:ext>
            </p:extLst>
          </p:nvPr>
        </p:nvGraphicFramePr>
        <p:xfrm>
          <a:off x="8101853" y="2967317"/>
          <a:ext cx="3406589" cy="26378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118257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2268"/>
            <a:ext cx="10084496" cy="1561646"/>
          </a:xfrm>
        </p:spPr>
        <p:txBody>
          <a:bodyPr/>
          <a:lstStyle/>
          <a:p>
            <a:r>
              <a:rPr lang="en-US">
                <a:latin typeface="Arial"/>
                <a:cs typeface="Arial"/>
              </a:rPr>
              <a:t>Plan de test et de mise </a:t>
            </a:r>
            <a:r>
              <a:rPr lang="en-US" err="1">
                <a:latin typeface="Arial"/>
                <a:cs typeface="Arial"/>
              </a:rPr>
              <a:t>en</a:t>
            </a:r>
            <a:r>
              <a:rPr lang="en-US">
                <a:latin typeface="Arial"/>
                <a:cs typeface="Arial"/>
              </a:rPr>
              <a:t> </a:t>
            </a:r>
            <a:r>
              <a:rPr lang="en-US" err="1">
                <a:latin typeface="Arial"/>
                <a:cs typeface="Arial"/>
              </a:rPr>
              <a:t>œuvre</a:t>
            </a:r>
            <a:endParaRPr lang="en-US" err="1"/>
          </a:p>
        </p:txBody>
      </p:sp>
      <p:sp>
        <p:nvSpPr>
          <p:cNvPr id="10" name="TextBox 9">
            <a:extLst>
              <a:ext uri="{FF2B5EF4-FFF2-40B4-BE49-F238E27FC236}">
                <a16:creationId xmlns:a16="http://schemas.microsoft.com/office/drawing/2014/main" id="{EF79956A-F081-DFA6-4397-859E1EEB2FA5}"/>
              </a:ext>
            </a:extLst>
          </p:cNvPr>
          <p:cNvSpPr txBox="1"/>
          <p:nvPr/>
        </p:nvSpPr>
        <p:spPr>
          <a:xfrm>
            <a:off x="840658" y="1715027"/>
            <a:ext cx="682626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latin typeface="Arial"/>
                <a:ea typeface="Calibri"/>
                <a:cs typeface="Calibri"/>
              </a:rPr>
              <a:t>Utilisez</a:t>
            </a:r>
            <a:r>
              <a:rPr lang="en-US" sz="2400" dirty="0">
                <a:latin typeface="Arial"/>
                <a:ea typeface="Calibri"/>
                <a:cs typeface="Calibri"/>
              </a:rPr>
              <a:t> </a:t>
            </a:r>
            <a:r>
              <a:rPr lang="en-US" sz="2400" dirty="0">
                <a:latin typeface="Arial"/>
                <a:ea typeface="Calibri"/>
                <a:cs typeface="Calibri"/>
                <a:hlinkClick r:id="rId3"/>
              </a:rPr>
              <a:t>ce modèle </a:t>
            </a:r>
            <a:r>
              <a:rPr lang="en-US" sz="2400" b="1" dirty="0">
                <a:latin typeface="Arial"/>
                <a:ea typeface="Calibri"/>
                <a:cs typeface="Calibri"/>
                <a:hlinkClick r:id="rId3"/>
              </a:rPr>
              <a:t> </a:t>
            </a:r>
            <a:r>
              <a:rPr lang="en-US" sz="2400" dirty="0">
                <a:latin typeface="Arial"/>
                <a:ea typeface="Calibri"/>
                <a:cs typeface="Calibri"/>
              </a:rPr>
              <a:t>pour </a:t>
            </a:r>
            <a:r>
              <a:rPr lang="en-US" sz="2400" dirty="0" err="1">
                <a:latin typeface="Arial"/>
                <a:ea typeface="Calibri"/>
                <a:cs typeface="Calibri"/>
              </a:rPr>
              <a:t>planifier</a:t>
            </a:r>
            <a:r>
              <a:rPr lang="en-US" sz="2400" dirty="0">
                <a:latin typeface="Arial"/>
                <a:ea typeface="Calibri"/>
                <a:cs typeface="Calibri"/>
              </a:rPr>
              <a:t> et </a:t>
            </a:r>
            <a:r>
              <a:rPr lang="en-US" sz="2400" dirty="0" err="1">
                <a:latin typeface="Arial"/>
                <a:ea typeface="Calibri"/>
                <a:cs typeface="Calibri"/>
              </a:rPr>
              <a:t>contrôler</a:t>
            </a:r>
            <a:r>
              <a:rPr lang="en-US" sz="2400" dirty="0">
                <a:latin typeface="Arial"/>
                <a:ea typeface="Calibri"/>
                <a:cs typeface="Calibri"/>
              </a:rPr>
              <a:t> les </a:t>
            </a:r>
            <a:r>
              <a:rPr lang="en-US" sz="2400" dirty="0" err="1">
                <a:latin typeface="Arial"/>
                <a:ea typeface="Calibri"/>
                <a:cs typeface="Calibri"/>
              </a:rPr>
              <a:t>activités</a:t>
            </a:r>
            <a:r>
              <a:rPr lang="en-US" sz="2400" dirty="0">
                <a:latin typeface="Arial"/>
                <a:ea typeface="Calibri"/>
                <a:cs typeface="Calibri"/>
              </a:rPr>
              <a:t> de test et de mise </a:t>
            </a:r>
            <a:r>
              <a:rPr lang="en-US" sz="2400" dirty="0" err="1">
                <a:latin typeface="Arial"/>
                <a:ea typeface="Calibri"/>
                <a:cs typeface="Calibri"/>
              </a:rPr>
              <a:t>en</a:t>
            </a:r>
            <a:r>
              <a:rPr lang="en-US" sz="2400" dirty="0">
                <a:latin typeface="Arial"/>
                <a:ea typeface="Calibri"/>
                <a:cs typeface="Calibri"/>
              </a:rPr>
              <a:t> </a:t>
            </a:r>
            <a:r>
              <a:rPr lang="en-US" sz="2400" dirty="0" err="1">
                <a:latin typeface="Arial"/>
                <a:ea typeface="Calibri"/>
                <a:cs typeface="Calibri"/>
              </a:rPr>
              <a:t>œuvre</a:t>
            </a:r>
            <a:r>
              <a:rPr lang="en-US" sz="2400" dirty="0">
                <a:latin typeface="Arial"/>
                <a:ea typeface="Calibri"/>
                <a:cs typeface="Calibri"/>
              </a:rPr>
              <a:t> du </a:t>
            </a:r>
            <a:r>
              <a:rPr lang="en-US" sz="2400" dirty="0" err="1">
                <a:latin typeface="Arial"/>
                <a:ea typeface="Calibri"/>
                <a:cs typeface="Calibri"/>
              </a:rPr>
              <a:t>projet</a:t>
            </a:r>
            <a:r>
              <a:rPr lang="en-US" sz="2400" dirty="0">
                <a:latin typeface="Arial"/>
                <a:ea typeface="Calibri"/>
                <a:cs typeface="Calibri"/>
              </a:rPr>
              <a:t>. </a:t>
            </a:r>
            <a:r>
              <a:rPr lang="en-US" sz="2400" dirty="0" err="1">
                <a:latin typeface="Arial"/>
                <a:ea typeface="Calibri"/>
                <a:cs typeface="Calibri"/>
              </a:rPr>
              <a:t>N'oubliez</a:t>
            </a:r>
            <a:r>
              <a:rPr lang="en-US" sz="2400" dirty="0">
                <a:latin typeface="Arial"/>
                <a:ea typeface="Calibri"/>
                <a:cs typeface="Calibri"/>
              </a:rPr>
              <a:t> pas de </a:t>
            </a:r>
            <a:r>
              <a:rPr lang="en-US" sz="2400" dirty="0" err="1">
                <a:latin typeface="Arial"/>
                <a:ea typeface="Calibri"/>
                <a:cs typeface="Calibri"/>
              </a:rPr>
              <a:t>mettre</a:t>
            </a:r>
            <a:r>
              <a:rPr lang="en-US" sz="2400" dirty="0">
                <a:latin typeface="Arial"/>
                <a:ea typeface="Calibri"/>
                <a:cs typeface="Calibri"/>
              </a:rPr>
              <a:t> à jour </a:t>
            </a:r>
            <a:r>
              <a:rPr lang="en-US" sz="2400" dirty="0" err="1">
                <a:latin typeface="Arial"/>
                <a:ea typeface="Calibri"/>
                <a:cs typeface="Calibri"/>
              </a:rPr>
              <a:t>ce</a:t>
            </a:r>
            <a:r>
              <a:rPr lang="en-US" sz="2400" dirty="0">
                <a:latin typeface="Arial"/>
                <a:ea typeface="Calibri"/>
                <a:cs typeface="Calibri"/>
              </a:rPr>
              <a:t> document </a:t>
            </a:r>
            <a:r>
              <a:rPr lang="en-US" sz="2400" dirty="0" err="1">
                <a:latin typeface="Arial"/>
                <a:ea typeface="Calibri"/>
                <a:cs typeface="Calibri"/>
              </a:rPr>
              <a:t>si</a:t>
            </a:r>
            <a:r>
              <a:rPr lang="en-US" sz="2400" dirty="0">
                <a:latin typeface="Arial"/>
                <a:ea typeface="Calibri"/>
                <a:cs typeface="Calibri"/>
              </a:rPr>
              <a:t> des </a:t>
            </a:r>
            <a:r>
              <a:rPr lang="en-US" sz="2400" dirty="0" err="1">
                <a:latin typeface="Arial"/>
                <a:ea typeface="Calibri"/>
                <a:cs typeface="Calibri"/>
              </a:rPr>
              <a:t>changements</a:t>
            </a:r>
            <a:r>
              <a:rPr lang="en-US" sz="2400" dirty="0">
                <a:latin typeface="Arial"/>
                <a:ea typeface="Calibri"/>
                <a:cs typeface="Calibri"/>
              </a:rPr>
              <a:t> </a:t>
            </a:r>
            <a:r>
              <a:rPr lang="en-US" sz="2400" dirty="0" err="1">
                <a:latin typeface="Arial"/>
                <a:ea typeface="Calibri"/>
                <a:cs typeface="Calibri"/>
              </a:rPr>
              <a:t>importants</a:t>
            </a:r>
            <a:r>
              <a:rPr lang="en-US" sz="2400" dirty="0">
                <a:latin typeface="Arial"/>
                <a:ea typeface="Calibri"/>
                <a:cs typeface="Calibri"/>
              </a:rPr>
              <a:t> </a:t>
            </a:r>
            <a:r>
              <a:rPr lang="en-US" sz="2400" dirty="0" err="1">
                <a:latin typeface="Arial"/>
                <a:ea typeface="Calibri"/>
                <a:cs typeface="Calibri"/>
              </a:rPr>
              <a:t>sont</a:t>
            </a:r>
            <a:r>
              <a:rPr lang="en-US" sz="2400" dirty="0">
                <a:latin typeface="Arial"/>
                <a:ea typeface="Calibri"/>
                <a:cs typeface="Calibri"/>
              </a:rPr>
              <a:t> </a:t>
            </a:r>
            <a:r>
              <a:rPr lang="en-US" sz="2400" dirty="0" err="1">
                <a:latin typeface="Arial"/>
                <a:ea typeface="Calibri"/>
                <a:cs typeface="Calibri"/>
              </a:rPr>
              <a:t>apportés</a:t>
            </a:r>
            <a:r>
              <a:rPr lang="en-US" sz="2400" dirty="0">
                <a:latin typeface="Arial"/>
                <a:ea typeface="Calibri"/>
                <a:cs typeface="Calibri"/>
              </a:rPr>
              <a:t> au plan</a:t>
            </a:r>
            <a:r>
              <a:rPr lang="en-US" sz="2400" b="1" dirty="0">
                <a:latin typeface="Arial"/>
                <a:ea typeface="Calibri"/>
                <a:cs typeface="Calibri"/>
              </a:rPr>
              <a:t>. </a:t>
            </a:r>
          </a:p>
        </p:txBody>
      </p:sp>
      <p:pic>
        <p:nvPicPr>
          <p:cNvPr id="4" name="Picture 3">
            <a:extLst>
              <a:ext uri="{FF2B5EF4-FFF2-40B4-BE49-F238E27FC236}">
                <a16:creationId xmlns:a16="http://schemas.microsoft.com/office/drawing/2014/main" id="{929435A5-DBE0-05AA-C8F8-89FC2EFD2D8A}"/>
              </a:ext>
            </a:extLst>
          </p:cNvPr>
          <p:cNvPicPr>
            <a:picLocks noChangeAspect="1"/>
          </p:cNvPicPr>
          <p:nvPr/>
        </p:nvPicPr>
        <p:blipFill>
          <a:blip r:embed="rId4"/>
          <a:stretch>
            <a:fillRect/>
          </a:stretch>
        </p:blipFill>
        <p:spPr>
          <a:xfrm>
            <a:off x="7867839" y="1471522"/>
            <a:ext cx="3753196" cy="4341495"/>
          </a:xfrm>
          <a:prstGeom prst="rect">
            <a:avLst/>
          </a:prstGeom>
        </p:spPr>
      </p:pic>
    </p:spTree>
    <p:extLst>
      <p:ext uri="{BB962C8B-B14F-4D97-AF65-F5344CB8AC3E}">
        <p14:creationId xmlns:p14="http://schemas.microsoft.com/office/powerpoint/2010/main" val="38153403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BE826FF-184C-5C97-A3A1-5DDA76BB53E7}"/>
              </a:ext>
            </a:extLst>
          </p:cNvPr>
          <p:cNvSpPr/>
          <p:nvPr/>
        </p:nvSpPr>
        <p:spPr>
          <a:xfrm>
            <a:off x="459546" y="1488930"/>
            <a:ext cx="5260601" cy="4993338"/>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0284773-D6B9-9328-901C-5523AF52BC1D}"/>
              </a:ext>
            </a:extLst>
          </p:cNvPr>
          <p:cNvSpPr/>
          <p:nvPr/>
        </p:nvSpPr>
        <p:spPr>
          <a:xfrm>
            <a:off x="5297449" y="1711252"/>
            <a:ext cx="4947162" cy="47926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Assurance </a:t>
            </a:r>
            <a:r>
              <a:rPr lang="en-US" err="1">
                <a:latin typeface="Arial"/>
                <a:cs typeface="Arial"/>
              </a:rPr>
              <a:t>qualité</a:t>
            </a:r>
            <a:r>
              <a:rPr lang="en-US">
                <a:latin typeface="Arial"/>
                <a:cs typeface="Arial"/>
              </a:rPr>
              <a:t> (AQ) et tests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6097793" y="1927914"/>
            <a:ext cx="3807871" cy="3985286"/>
          </a:xfrm>
        </p:spPr>
        <p:txBody>
          <a:bodyPr vert="horz" lIns="91440" tIns="45720" rIns="91440" bIns="45720" rtlCol="0" anchor="t">
            <a:noAutofit/>
          </a:bodyPr>
          <a:lstStyle/>
          <a:p>
            <a:endParaRPr lang="en-US" sz="1200">
              <a:solidFill>
                <a:srgbClr val="4D5156"/>
              </a:solidFill>
              <a:latin typeface="Arial"/>
              <a:cs typeface="Arial"/>
            </a:endParaRPr>
          </a:p>
          <a:p>
            <a:pPr marL="0" indent="0">
              <a:lnSpc>
                <a:spcPct val="100000"/>
              </a:lnSpc>
              <a:spcBef>
                <a:spcPts val="0"/>
              </a:spcBef>
              <a:buNone/>
            </a:pPr>
            <a:r>
              <a:rPr lang="en-US" sz="1500" b="1">
                <a:solidFill>
                  <a:schemeClr val="bg1"/>
                </a:solidFill>
                <a:latin typeface="Arial"/>
                <a:cs typeface="Calibri"/>
              </a:rPr>
              <a:t>Le test </a:t>
            </a:r>
            <a:r>
              <a:rPr lang="en-US" sz="1500" err="1">
                <a:solidFill>
                  <a:schemeClr val="bg1"/>
                </a:solidFill>
                <a:latin typeface="Arial"/>
                <a:cs typeface="Calibri"/>
              </a:rPr>
              <a:t>est</a:t>
            </a:r>
            <a:r>
              <a:rPr lang="en-US" sz="1500">
                <a:solidFill>
                  <a:schemeClr val="bg1"/>
                </a:solidFill>
                <a:latin typeface="Arial"/>
                <a:cs typeface="Calibri"/>
              </a:rPr>
              <a:t> un sous-ensemble de </a:t>
            </a:r>
            <a:r>
              <a:rPr lang="en-US" sz="1500" err="1">
                <a:solidFill>
                  <a:schemeClr val="bg1"/>
                </a:solidFill>
                <a:latin typeface="Arial"/>
                <a:cs typeface="Calibri"/>
              </a:rPr>
              <a:t>l'assurance</a:t>
            </a:r>
            <a:r>
              <a:rPr lang="en-US" sz="1500">
                <a:solidFill>
                  <a:schemeClr val="bg1"/>
                </a:solidFill>
                <a:latin typeface="Arial"/>
                <a:cs typeface="Calibri"/>
              </a:rPr>
              <a:t> </a:t>
            </a:r>
            <a:r>
              <a:rPr lang="en-US" sz="1500" err="1">
                <a:solidFill>
                  <a:schemeClr val="bg1"/>
                </a:solidFill>
                <a:latin typeface="Arial"/>
                <a:cs typeface="Calibri"/>
              </a:rPr>
              <a:t>qualité</a:t>
            </a:r>
            <a:r>
              <a:rPr lang="en-US" sz="1500">
                <a:solidFill>
                  <a:schemeClr val="bg1"/>
                </a:solidFill>
                <a:latin typeface="Arial"/>
                <a:cs typeface="Calibri"/>
              </a:rPr>
              <a:t> qui se </a:t>
            </a:r>
            <a:r>
              <a:rPr lang="en-US" sz="1500" err="1">
                <a:solidFill>
                  <a:schemeClr val="bg1"/>
                </a:solidFill>
                <a:latin typeface="Arial"/>
                <a:cs typeface="Calibri"/>
              </a:rPr>
              <a:t>concentre</a:t>
            </a:r>
            <a:r>
              <a:rPr lang="en-US" sz="1500">
                <a:solidFill>
                  <a:schemeClr val="bg1"/>
                </a:solidFill>
                <a:latin typeface="Arial"/>
                <a:cs typeface="Calibri"/>
              </a:rPr>
              <a:t> sur </a:t>
            </a:r>
            <a:r>
              <a:rPr lang="en-US" sz="1500" err="1">
                <a:solidFill>
                  <a:schemeClr val="bg1"/>
                </a:solidFill>
                <a:latin typeface="Arial"/>
                <a:cs typeface="Calibri"/>
              </a:rPr>
              <a:t>l'évaluation</a:t>
            </a:r>
            <a:r>
              <a:rPr lang="en-US" sz="1500">
                <a:solidFill>
                  <a:schemeClr val="bg1"/>
                </a:solidFill>
                <a:latin typeface="Arial"/>
                <a:cs typeface="Calibri"/>
              </a:rPr>
              <a:t> du </a:t>
            </a:r>
            <a:r>
              <a:rPr lang="en-US" sz="1500" err="1">
                <a:solidFill>
                  <a:schemeClr val="bg1"/>
                </a:solidFill>
                <a:latin typeface="Arial"/>
                <a:cs typeface="Calibri"/>
              </a:rPr>
              <a:t>produit</a:t>
            </a:r>
            <a:r>
              <a:rPr lang="en-US" sz="1500">
                <a:solidFill>
                  <a:schemeClr val="bg1"/>
                </a:solidFill>
                <a:latin typeface="Arial"/>
                <a:cs typeface="Calibri"/>
              </a:rPr>
              <a:t> </a:t>
            </a:r>
            <a:r>
              <a:rPr lang="en-US" sz="1500" err="1">
                <a:solidFill>
                  <a:schemeClr val="bg1"/>
                </a:solidFill>
                <a:latin typeface="Arial"/>
                <a:cs typeface="Calibri"/>
              </a:rPr>
              <a:t>réel</a:t>
            </a:r>
            <a:r>
              <a:rPr lang="en-US" sz="1500">
                <a:solidFill>
                  <a:schemeClr val="bg1"/>
                </a:solidFill>
                <a:latin typeface="Arial"/>
                <a:cs typeface="Calibri"/>
              </a:rPr>
              <a:t> </a:t>
            </a:r>
            <a:r>
              <a:rPr lang="en-US" sz="1500" err="1">
                <a:solidFill>
                  <a:schemeClr val="bg1"/>
                </a:solidFill>
                <a:latin typeface="Arial"/>
                <a:cs typeface="Calibri"/>
              </a:rPr>
              <a:t>afin</a:t>
            </a:r>
            <a:r>
              <a:rPr lang="en-US" sz="1500">
                <a:solidFill>
                  <a:schemeClr val="bg1"/>
                </a:solidFill>
                <a:latin typeface="Arial"/>
                <a:cs typeface="Calibri"/>
              </a:rPr>
              <a:t> </a:t>
            </a:r>
            <a:r>
              <a:rPr lang="en-US" sz="1500" err="1">
                <a:solidFill>
                  <a:schemeClr val="bg1"/>
                </a:solidFill>
                <a:latin typeface="Arial"/>
                <a:cs typeface="Calibri"/>
              </a:rPr>
              <a:t>d'identifier</a:t>
            </a:r>
            <a:r>
              <a:rPr lang="en-US" sz="1500">
                <a:solidFill>
                  <a:schemeClr val="bg1"/>
                </a:solidFill>
                <a:latin typeface="Arial"/>
                <a:cs typeface="Calibri"/>
              </a:rPr>
              <a:t> les </a:t>
            </a:r>
            <a:r>
              <a:rPr lang="en-US" sz="1500" err="1">
                <a:solidFill>
                  <a:schemeClr val="bg1"/>
                </a:solidFill>
                <a:latin typeface="Arial"/>
                <a:cs typeface="Calibri"/>
              </a:rPr>
              <a:t>défauts</a:t>
            </a:r>
            <a:r>
              <a:rPr lang="en-US" sz="1500">
                <a:solidFill>
                  <a:schemeClr val="bg1"/>
                </a:solidFill>
                <a:latin typeface="Arial"/>
                <a:cs typeface="Calibri"/>
              </a:rPr>
              <a:t>. Il </a:t>
            </a:r>
            <a:r>
              <a:rPr lang="en-US" sz="1500" err="1">
                <a:solidFill>
                  <a:schemeClr val="bg1"/>
                </a:solidFill>
                <a:latin typeface="Arial"/>
                <a:cs typeface="Calibri"/>
              </a:rPr>
              <a:t>s'agit</a:t>
            </a:r>
            <a:r>
              <a:rPr lang="en-US" sz="1500">
                <a:solidFill>
                  <a:schemeClr val="bg1"/>
                </a:solidFill>
                <a:latin typeface="Arial"/>
                <a:cs typeface="Calibri"/>
              </a:rPr>
              <a:t> </a:t>
            </a:r>
            <a:r>
              <a:rPr lang="en-US" sz="1500" err="1">
                <a:solidFill>
                  <a:schemeClr val="bg1"/>
                </a:solidFill>
                <a:latin typeface="Arial"/>
                <a:cs typeface="Calibri"/>
              </a:rPr>
              <a:t>d'exécuter</a:t>
            </a:r>
            <a:r>
              <a:rPr lang="en-US" sz="1500">
                <a:solidFill>
                  <a:schemeClr val="bg1"/>
                </a:solidFill>
                <a:latin typeface="Arial"/>
                <a:cs typeface="Calibri"/>
              </a:rPr>
              <a:t> le </a:t>
            </a:r>
            <a:r>
              <a:rPr lang="en-US" sz="1500" err="1">
                <a:solidFill>
                  <a:schemeClr val="bg1"/>
                </a:solidFill>
                <a:latin typeface="Arial"/>
                <a:cs typeface="Calibri"/>
              </a:rPr>
              <a:t>logiciel</a:t>
            </a:r>
            <a:r>
              <a:rPr lang="en-US" sz="1500">
                <a:solidFill>
                  <a:schemeClr val="bg1"/>
                </a:solidFill>
                <a:latin typeface="Arial"/>
                <a:cs typeface="Calibri"/>
              </a:rPr>
              <a:t> pour </a:t>
            </a:r>
            <a:r>
              <a:rPr lang="en-US" sz="1500" err="1">
                <a:solidFill>
                  <a:schemeClr val="bg1"/>
                </a:solidFill>
                <a:latin typeface="Arial"/>
                <a:cs typeface="Calibri"/>
              </a:rPr>
              <a:t>trouver</a:t>
            </a:r>
            <a:r>
              <a:rPr lang="en-US" sz="1500">
                <a:solidFill>
                  <a:schemeClr val="bg1"/>
                </a:solidFill>
                <a:latin typeface="Arial"/>
                <a:cs typeface="Calibri"/>
              </a:rPr>
              <a:t> des </a:t>
            </a:r>
            <a:r>
              <a:rPr lang="en-US" sz="1500" err="1">
                <a:solidFill>
                  <a:schemeClr val="bg1"/>
                </a:solidFill>
                <a:latin typeface="Arial"/>
                <a:cs typeface="Calibri"/>
              </a:rPr>
              <a:t>erreurs</a:t>
            </a:r>
            <a:r>
              <a:rPr lang="en-US" sz="1500">
                <a:solidFill>
                  <a:schemeClr val="bg1"/>
                </a:solidFill>
                <a:latin typeface="Arial"/>
                <a:cs typeface="Calibri"/>
              </a:rPr>
              <a:t>, des bogues et </a:t>
            </a:r>
            <a:r>
              <a:rPr lang="en-US" sz="1500" err="1">
                <a:solidFill>
                  <a:schemeClr val="bg1"/>
                </a:solidFill>
                <a:latin typeface="Arial"/>
                <a:cs typeface="Calibri"/>
              </a:rPr>
              <a:t>d'autres</a:t>
            </a:r>
            <a:r>
              <a:rPr lang="en-US" sz="1500">
                <a:solidFill>
                  <a:schemeClr val="bg1"/>
                </a:solidFill>
                <a:latin typeface="Arial"/>
                <a:cs typeface="Calibri"/>
              </a:rPr>
              <a:t> </a:t>
            </a:r>
            <a:r>
              <a:rPr lang="en-US" sz="1500" err="1">
                <a:solidFill>
                  <a:schemeClr val="bg1"/>
                </a:solidFill>
                <a:latin typeface="Arial"/>
                <a:cs typeface="Calibri"/>
              </a:rPr>
              <a:t>problèmes</a:t>
            </a:r>
            <a:r>
              <a:rPr lang="en-US" sz="1500">
                <a:solidFill>
                  <a:schemeClr val="bg1"/>
                </a:solidFill>
                <a:latin typeface="Arial"/>
                <a:cs typeface="Calibri"/>
              </a:rPr>
              <a:t>.</a:t>
            </a:r>
          </a:p>
          <a:p>
            <a:pPr marL="0" indent="0">
              <a:lnSpc>
                <a:spcPct val="100000"/>
              </a:lnSpc>
              <a:spcBef>
                <a:spcPts val="0"/>
              </a:spcBef>
              <a:buNone/>
            </a:pPr>
            <a:endParaRPr lang="en-US" sz="1500" b="1">
              <a:solidFill>
                <a:schemeClr val="bg1"/>
              </a:solidFill>
              <a:latin typeface="Arial"/>
              <a:cs typeface="Calibri"/>
            </a:endParaRPr>
          </a:p>
          <a:p>
            <a:pPr marL="0" indent="0">
              <a:lnSpc>
                <a:spcPct val="100000"/>
              </a:lnSpc>
              <a:spcBef>
                <a:spcPts val="0"/>
              </a:spcBef>
              <a:buNone/>
            </a:pPr>
            <a:r>
              <a:rPr lang="en-US" sz="1500" b="1" err="1">
                <a:solidFill>
                  <a:schemeClr val="bg1"/>
                </a:solidFill>
                <a:latin typeface="Arial"/>
                <a:cs typeface="Calibri"/>
              </a:rPr>
              <a:t>L'accent</a:t>
            </a:r>
            <a:r>
              <a:rPr lang="en-US" sz="1500" b="1">
                <a:solidFill>
                  <a:schemeClr val="bg1"/>
                </a:solidFill>
                <a:latin typeface="Arial"/>
                <a:cs typeface="Calibri"/>
              </a:rPr>
              <a:t> </a:t>
            </a:r>
            <a:r>
              <a:rPr lang="en-US" sz="1500" b="1" err="1">
                <a:solidFill>
                  <a:schemeClr val="bg1"/>
                </a:solidFill>
                <a:latin typeface="Arial"/>
                <a:cs typeface="Calibri"/>
              </a:rPr>
              <a:t>est</a:t>
            </a:r>
            <a:r>
              <a:rPr lang="en-US" sz="1500" b="1">
                <a:solidFill>
                  <a:schemeClr val="bg1"/>
                </a:solidFill>
                <a:latin typeface="Arial"/>
                <a:cs typeface="Calibri"/>
              </a:rPr>
              <a:t> mis sur les </a:t>
            </a:r>
            <a:r>
              <a:rPr lang="en-US" sz="1500" b="1" err="1">
                <a:solidFill>
                  <a:schemeClr val="bg1"/>
                </a:solidFill>
                <a:latin typeface="Arial"/>
                <a:cs typeface="Calibri"/>
              </a:rPr>
              <a:t>produits</a:t>
            </a:r>
            <a:r>
              <a:rPr lang="en-US" sz="1500" b="1">
                <a:solidFill>
                  <a:schemeClr val="bg1"/>
                </a:solidFill>
                <a:latin typeface="Arial"/>
                <a:cs typeface="Calibri"/>
              </a:rPr>
              <a:t> :</a:t>
            </a:r>
            <a:r>
              <a:rPr lang="en-US" sz="1500">
                <a:solidFill>
                  <a:schemeClr val="bg1"/>
                </a:solidFill>
                <a:latin typeface="Arial"/>
                <a:cs typeface="Calibri"/>
              </a:rPr>
              <a:t> Les tests </a:t>
            </a:r>
            <a:r>
              <a:rPr lang="en-US" sz="1500" err="1">
                <a:solidFill>
                  <a:schemeClr val="bg1"/>
                </a:solidFill>
                <a:latin typeface="Arial"/>
                <a:cs typeface="Calibri"/>
              </a:rPr>
              <a:t>sont</a:t>
            </a:r>
            <a:r>
              <a:rPr lang="en-US" sz="1500">
                <a:solidFill>
                  <a:schemeClr val="bg1"/>
                </a:solidFill>
                <a:latin typeface="Arial"/>
                <a:cs typeface="Calibri"/>
              </a:rPr>
              <a:t> </a:t>
            </a:r>
            <a:r>
              <a:rPr lang="en-US" sz="1500" err="1">
                <a:solidFill>
                  <a:schemeClr val="bg1"/>
                </a:solidFill>
                <a:latin typeface="Arial"/>
                <a:cs typeface="Calibri"/>
              </a:rPr>
              <a:t>orientés</a:t>
            </a:r>
            <a:r>
              <a:rPr lang="en-US" sz="1500">
                <a:solidFill>
                  <a:schemeClr val="bg1"/>
                </a:solidFill>
                <a:latin typeface="Arial"/>
                <a:cs typeface="Calibri"/>
              </a:rPr>
              <a:t> </a:t>
            </a:r>
            <a:r>
              <a:rPr lang="en-US" sz="1500" err="1">
                <a:solidFill>
                  <a:schemeClr val="bg1"/>
                </a:solidFill>
                <a:latin typeface="Arial"/>
                <a:cs typeface="Calibri"/>
              </a:rPr>
              <a:t>vers</a:t>
            </a:r>
            <a:r>
              <a:rPr lang="en-US" sz="1500">
                <a:solidFill>
                  <a:schemeClr val="bg1"/>
                </a:solidFill>
                <a:latin typeface="Arial"/>
                <a:cs typeface="Calibri"/>
              </a:rPr>
              <a:t> le </a:t>
            </a:r>
            <a:r>
              <a:rPr lang="en-US" sz="1500" err="1">
                <a:solidFill>
                  <a:schemeClr val="bg1"/>
                </a:solidFill>
                <a:latin typeface="Arial"/>
                <a:cs typeface="Calibri"/>
              </a:rPr>
              <a:t>produit</a:t>
            </a:r>
            <a:r>
              <a:rPr lang="en-US" sz="1500">
                <a:solidFill>
                  <a:schemeClr val="bg1"/>
                </a:solidFill>
                <a:latin typeface="Arial"/>
                <a:cs typeface="Calibri"/>
              </a:rPr>
              <a:t>. Il vise à identifier les </a:t>
            </a:r>
            <a:r>
              <a:rPr lang="en-US" sz="1500" err="1">
                <a:solidFill>
                  <a:schemeClr val="bg1"/>
                </a:solidFill>
                <a:latin typeface="Arial"/>
                <a:cs typeface="Calibri"/>
              </a:rPr>
              <a:t>défauts</a:t>
            </a:r>
            <a:r>
              <a:rPr lang="en-US" sz="1500">
                <a:solidFill>
                  <a:schemeClr val="bg1"/>
                </a:solidFill>
                <a:latin typeface="Arial"/>
                <a:cs typeface="Calibri"/>
              </a:rPr>
              <a:t> dans le </a:t>
            </a:r>
            <a:r>
              <a:rPr lang="en-US" sz="1500" err="1">
                <a:solidFill>
                  <a:schemeClr val="bg1"/>
                </a:solidFill>
                <a:latin typeface="Arial"/>
                <a:cs typeface="Calibri"/>
              </a:rPr>
              <a:t>produit</a:t>
            </a:r>
            <a:r>
              <a:rPr lang="en-US" sz="1500">
                <a:solidFill>
                  <a:schemeClr val="bg1"/>
                </a:solidFill>
                <a:latin typeface="Arial"/>
                <a:cs typeface="Calibri"/>
              </a:rPr>
              <a:t> </a:t>
            </a:r>
            <a:r>
              <a:rPr lang="en-US" sz="1500" err="1">
                <a:solidFill>
                  <a:schemeClr val="bg1"/>
                </a:solidFill>
                <a:latin typeface="Arial"/>
                <a:cs typeface="Calibri"/>
              </a:rPr>
              <a:t>logiciel</a:t>
            </a:r>
            <a:r>
              <a:rPr lang="en-US" sz="1500">
                <a:solidFill>
                  <a:schemeClr val="bg1"/>
                </a:solidFill>
                <a:latin typeface="Arial"/>
                <a:cs typeface="Calibri"/>
              </a:rPr>
              <a:t> </a:t>
            </a:r>
            <a:r>
              <a:rPr lang="en-US" sz="1500" err="1">
                <a:solidFill>
                  <a:schemeClr val="bg1"/>
                </a:solidFill>
                <a:latin typeface="Arial"/>
                <a:cs typeface="Calibri"/>
              </a:rPr>
              <a:t>actuel</a:t>
            </a:r>
            <a:r>
              <a:rPr lang="en-US" sz="1500">
                <a:solidFill>
                  <a:schemeClr val="bg1"/>
                </a:solidFill>
                <a:latin typeface="Arial"/>
                <a:cs typeface="Calibri"/>
              </a:rPr>
              <a:t> </a:t>
            </a:r>
            <a:r>
              <a:rPr lang="en-US" sz="1500" err="1">
                <a:solidFill>
                  <a:schemeClr val="bg1"/>
                </a:solidFill>
                <a:latin typeface="Arial"/>
                <a:cs typeface="Calibri"/>
              </a:rPr>
              <a:t>afin</a:t>
            </a:r>
            <a:r>
              <a:rPr lang="en-US" sz="1500">
                <a:solidFill>
                  <a:schemeClr val="bg1"/>
                </a:solidFill>
                <a:latin typeface="Arial"/>
                <a:cs typeface="Calibri"/>
              </a:rPr>
              <a:t> de </a:t>
            </a:r>
            <a:r>
              <a:rPr lang="en-US" sz="1500" err="1">
                <a:solidFill>
                  <a:schemeClr val="bg1"/>
                </a:solidFill>
                <a:latin typeface="Arial"/>
                <a:cs typeface="Calibri"/>
              </a:rPr>
              <a:t>s'assurer</a:t>
            </a:r>
            <a:r>
              <a:rPr lang="en-US" sz="1500">
                <a:solidFill>
                  <a:schemeClr val="bg1"/>
                </a:solidFill>
                <a:latin typeface="Arial"/>
                <a:cs typeface="Calibri"/>
              </a:rPr>
              <a:t> </a:t>
            </a:r>
            <a:r>
              <a:rPr lang="en-US" sz="1500" err="1">
                <a:solidFill>
                  <a:schemeClr val="bg1"/>
                </a:solidFill>
                <a:latin typeface="Arial"/>
                <a:cs typeface="Calibri"/>
              </a:rPr>
              <a:t>qu'il</a:t>
            </a:r>
            <a:r>
              <a:rPr lang="en-US" sz="1500">
                <a:solidFill>
                  <a:schemeClr val="bg1"/>
                </a:solidFill>
                <a:latin typeface="Arial"/>
                <a:cs typeface="Calibri"/>
              </a:rPr>
              <a:t> </a:t>
            </a:r>
            <a:r>
              <a:rPr lang="en-US" sz="1500" err="1">
                <a:solidFill>
                  <a:schemeClr val="bg1"/>
                </a:solidFill>
                <a:latin typeface="Arial"/>
                <a:cs typeface="Calibri"/>
              </a:rPr>
              <a:t>répond</a:t>
            </a:r>
            <a:r>
              <a:rPr lang="en-US" sz="1500">
                <a:solidFill>
                  <a:schemeClr val="bg1"/>
                </a:solidFill>
                <a:latin typeface="Arial"/>
                <a:cs typeface="Calibri"/>
              </a:rPr>
              <a:t> aux </a:t>
            </a:r>
            <a:r>
              <a:rPr lang="en-US" sz="1500" err="1">
                <a:solidFill>
                  <a:schemeClr val="bg1"/>
                </a:solidFill>
                <a:latin typeface="Arial"/>
                <a:cs typeface="Calibri"/>
              </a:rPr>
              <a:t>normes</a:t>
            </a:r>
            <a:r>
              <a:rPr lang="en-US" sz="1500">
                <a:solidFill>
                  <a:schemeClr val="bg1"/>
                </a:solidFill>
                <a:latin typeface="Arial"/>
                <a:cs typeface="Calibri"/>
              </a:rPr>
              <a:t> </a:t>
            </a:r>
            <a:r>
              <a:rPr lang="en-US" sz="1500" err="1">
                <a:solidFill>
                  <a:schemeClr val="bg1"/>
                </a:solidFill>
                <a:latin typeface="Arial"/>
                <a:cs typeface="Calibri"/>
              </a:rPr>
              <a:t>requises</a:t>
            </a:r>
            <a:r>
              <a:rPr lang="en-US" sz="1500">
                <a:solidFill>
                  <a:schemeClr val="bg1"/>
                </a:solidFill>
                <a:latin typeface="Arial"/>
                <a:cs typeface="Calibri"/>
              </a:rPr>
              <a:t> et </a:t>
            </a:r>
            <a:r>
              <a:rPr lang="en-US" sz="1500" err="1">
                <a:solidFill>
                  <a:schemeClr val="bg1"/>
                </a:solidFill>
                <a:latin typeface="Arial"/>
                <a:cs typeface="Calibri"/>
              </a:rPr>
              <a:t>qu'il</a:t>
            </a:r>
            <a:r>
              <a:rPr lang="en-US" sz="1500">
                <a:solidFill>
                  <a:schemeClr val="bg1"/>
                </a:solidFill>
                <a:latin typeface="Arial"/>
                <a:cs typeface="Calibri"/>
              </a:rPr>
              <a:t> </a:t>
            </a:r>
            <a:r>
              <a:rPr lang="en-US" sz="1500" err="1">
                <a:solidFill>
                  <a:schemeClr val="bg1"/>
                </a:solidFill>
                <a:latin typeface="Arial"/>
                <a:cs typeface="Calibri"/>
              </a:rPr>
              <a:t>fonctionne</a:t>
            </a:r>
            <a:r>
              <a:rPr lang="en-US" sz="1500">
                <a:solidFill>
                  <a:schemeClr val="bg1"/>
                </a:solidFill>
                <a:latin typeface="Arial"/>
                <a:cs typeface="Calibri"/>
              </a:rPr>
              <a:t> </a:t>
            </a:r>
            <a:r>
              <a:rPr lang="en-US" sz="1500" err="1">
                <a:solidFill>
                  <a:schemeClr val="bg1"/>
                </a:solidFill>
                <a:latin typeface="Arial"/>
                <a:cs typeface="Calibri"/>
              </a:rPr>
              <a:t>comme</a:t>
            </a:r>
            <a:r>
              <a:rPr lang="en-US" sz="1500">
                <a:solidFill>
                  <a:schemeClr val="bg1"/>
                </a:solidFill>
                <a:latin typeface="Arial"/>
                <a:cs typeface="Calibri"/>
              </a:rPr>
              <a:t> </a:t>
            </a:r>
            <a:r>
              <a:rPr lang="en-US" sz="1500" err="1">
                <a:solidFill>
                  <a:schemeClr val="bg1"/>
                </a:solidFill>
                <a:latin typeface="Arial"/>
                <a:cs typeface="Calibri"/>
              </a:rPr>
              <a:t>prévu</a:t>
            </a:r>
            <a:r>
              <a:rPr lang="en-US" sz="1500">
                <a:solidFill>
                  <a:schemeClr val="bg1"/>
                </a:solidFill>
                <a:latin typeface="Arial"/>
                <a:cs typeface="Calibri"/>
              </a:rPr>
              <a:t>.</a:t>
            </a:r>
          </a:p>
          <a:p>
            <a:pPr marL="0" indent="0">
              <a:lnSpc>
                <a:spcPct val="100000"/>
              </a:lnSpc>
              <a:spcBef>
                <a:spcPts val="0"/>
              </a:spcBef>
              <a:buNone/>
            </a:pPr>
            <a:endParaRPr lang="en-US" sz="1500" b="1">
              <a:solidFill>
                <a:schemeClr val="bg1"/>
              </a:solidFill>
              <a:latin typeface="Arial"/>
              <a:cs typeface="Calibri"/>
            </a:endParaRPr>
          </a:p>
          <a:p>
            <a:pPr marL="0" indent="0">
              <a:lnSpc>
                <a:spcPct val="100000"/>
              </a:lnSpc>
              <a:spcBef>
                <a:spcPts val="0"/>
              </a:spcBef>
              <a:buNone/>
            </a:pPr>
            <a:r>
              <a:rPr lang="en-US" sz="1500" b="1" err="1">
                <a:solidFill>
                  <a:schemeClr val="bg1"/>
                </a:solidFill>
                <a:latin typeface="Arial"/>
                <a:cs typeface="Calibri"/>
              </a:rPr>
              <a:t>Exemples</a:t>
            </a:r>
            <a:r>
              <a:rPr lang="en-US" sz="1500" b="1">
                <a:solidFill>
                  <a:schemeClr val="bg1"/>
                </a:solidFill>
                <a:latin typeface="Arial"/>
                <a:cs typeface="Calibri"/>
              </a:rPr>
              <a:t> :</a:t>
            </a:r>
            <a:endParaRPr lang="en-US" sz="1500">
              <a:solidFill>
                <a:schemeClr val="bg1"/>
              </a:solidFill>
              <a:latin typeface="Arial"/>
              <a:cs typeface="Calibri"/>
            </a:endParaRPr>
          </a:p>
          <a:p>
            <a:pPr marL="0" indent="0">
              <a:lnSpc>
                <a:spcPct val="100000"/>
              </a:lnSpc>
              <a:spcBef>
                <a:spcPts val="0"/>
              </a:spcBef>
              <a:buNone/>
            </a:pPr>
            <a:r>
              <a:rPr lang="en-US" sz="1500">
                <a:solidFill>
                  <a:schemeClr val="bg1"/>
                </a:solidFill>
                <a:latin typeface="Arial"/>
                <a:cs typeface="Calibri"/>
              </a:rPr>
              <a:t>Tests </a:t>
            </a:r>
            <a:r>
              <a:rPr lang="en-US" sz="1500" err="1">
                <a:solidFill>
                  <a:schemeClr val="bg1"/>
                </a:solidFill>
                <a:latin typeface="Arial"/>
                <a:cs typeface="Calibri"/>
              </a:rPr>
              <a:t>unitaires</a:t>
            </a:r>
            <a:endParaRPr lang="en-US">
              <a:solidFill>
                <a:schemeClr val="bg1"/>
              </a:solidFill>
              <a:latin typeface="Arial"/>
            </a:endParaRPr>
          </a:p>
          <a:p>
            <a:pPr marL="0" indent="0">
              <a:lnSpc>
                <a:spcPct val="100000"/>
              </a:lnSpc>
              <a:spcBef>
                <a:spcPts val="0"/>
              </a:spcBef>
              <a:buNone/>
            </a:pPr>
            <a:r>
              <a:rPr lang="en-US" sz="1500">
                <a:solidFill>
                  <a:schemeClr val="bg1"/>
                </a:solidFill>
                <a:latin typeface="Arial"/>
                <a:cs typeface="Calibri"/>
              </a:rPr>
              <a:t>Tests </a:t>
            </a:r>
            <a:r>
              <a:rPr lang="en-US" sz="1500" err="1">
                <a:solidFill>
                  <a:schemeClr val="bg1"/>
                </a:solidFill>
                <a:latin typeface="Arial"/>
                <a:cs typeface="Calibri"/>
              </a:rPr>
              <a:t>d'acceptation</a:t>
            </a:r>
            <a:r>
              <a:rPr lang="en-US" sz="1500">
                <a:solidFill>
                  <a:schemeClr val="bg1"/>
                </a:solidFill>
                <a:latin typeface="Arial"/>
                <a:cs typeface="Calibri"/>
              </a:rPr>
              <a:t> par </a:t>
            </a:r>
            <a:r>
              <a:rPr lang="en-US" sz="1500" err="1">
                <a:solidFill>
                  <a:schemeClr val="bg1"/>
                </a:solidFill>
                <a:latin typeface="Arial"/>
                <a:cs typeface="Calibri"/>
              </a:rPr>
              <a:t>l'utilisateur</a:t>
            </a:r>
            <a:r>
              <a:rPr lang="en-US" sz="1500">
                <a:solidFill>
                  <a:schemeClr val="bg1"/>
                </a:solidFill>
                <a:latin typeface="Arial"/>
                <a:cs typeface="Calibri"/>
              </a:rPr>
              <a:t> (UAT) </a:t>
            </a:r>
          </a:p>
        </p:txBody>
      </p:sp>
      <p:sp>
        <p:nvSpPr>
          <p:cNvPr id="4" name="TextBox 3">
            <a:extLst>
              <a:ext uri="{FF2B5EF4-FFF2-40B4-BE49-F238E27FC236}">
                <a16:creationId xmlns:a16="http://schemas.microsoft.com/office/drawing/2014/main" id="{B910EFA5-6AB4-EB4F-C742-8F44B1240AE3}"/>
              </a:ext>
            </a:extLst>
          </p:cNvPr>
          <p:cNvSpPr txBox="1"/>
          <p:nvPr/>
        </p:nvSpPr>
        <p:spPr>
          <a:xfrm>
            <a:off x="1492877" y="2179608"/>
            <a:ext cx="3792747" cy="3221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500" b="1" err="1">
                <a:solidFill>
                  <a:schemeClr val="bg1"/>
                </a:solidFill>
                <a:latin typeface="Arial"/>
                <a:cs typeface="Arial"/>
              </a:rPr>
              <a:t>L'assurance</a:t>
            </a:r>
            <a:r>
              <a:rPr lang="en-US" sz="1500" b="1">
                <a:solidFill>
                  <a:schemeClr val="bg1"/>
                </a:solidFill>
                <a:latin typeface="Arial"/>
                <a:cs typeface="Arial"/>
              </a:rPr>
              <a:t> </a:t>
            </a:r>
            <a:r>
              <a:rPr lang="en-US" sz="1500" b="1" err="1">
                <a:solidFill>
                  <a:schemeClr val="bg1"/>
                </a:solidFill>
                <a:latin typeface="Arial"/>
                <a:cs typeface="Arial"/>
              </a:rPr>
              <a:t>qualité</a:t>
            </a:r>
            <a:r>
              <a:rPr lang="en-US" sz="1500" b="1">
                <a:solidFill>
                  <a:schemeClr val="bg1"/>
                </a:solidFill>
                <a:latin typeface="Arial"/>
                <a:cs typeface="Arial"/>
              </a:rPr>
              <a:t> </a:t>
            </a:r>
            <a:r>
              <a:rPr lang="en-US" sz="1500" b="1" err="1">
                <a:solidFill>
                  <a:schemeClr val="bg1"/>
                </a:solidFill>
                <a:latin typeface="Arial"/>
                <a:cs typeface="Arial"/>
              </a:rPr>
              <a:t>est</a:t>
            </a:r>
            <a:r>
              <a:rPr lang="en-US" sz="1500" b="1">
                <a:solidFill>
                  <a:schemeClr val="bg1"/>
                </a:solidFill>
                <a:latin typeface="Arial"/>
                <a:cs typeface="Arial"/>
              </a:rPr>
              <a:t> un </a:t>
            </a:r>
            <a:r>
              <a:rPr lang="en-US" sz="1500" err="1">
                <a:solidFill>
                  <a:schemeClr val="bg1"/>
                </a:solidFill>
                <a:latin typeface="Arial"/>
                <a:cs typeface="Arial"/>
              </a:rPr>
              <a:t>terme</a:t>
            </a:r>
            <a:r>
              <a:rPr lang="en-US" sz="1500">
                <a:solidFill>
                  <a:schemeClr val="bg1"/>
                </a:solidFill>
                <a:latin typeface="Arial"/>
                <a:cs typeface="Arial"/>
              </a:rPr>
              <a:t> </a:t>
            </a:r>
            <a:r>
              <a:rPr lang="en-US" sz="1500" err="1">
                <a:solidFill>
                  <a:schemeClr val="bg1"/>
                </a:solidFill>
                <a:latin typeface="Arial"/>
                <a:cs typeface="Arial"/>
              </a:rPr>
              <a:t>général</a:t>
            </a:r>
            <a:r>
              <a:rPr lang="en-US" sz="1500">
                <a:solidFill>
                  <a:schemeClr val="bg1"/>
                </a:solidFill>
                <a:latin typeface="Arial"/>
                <a:cs typeface="Arial"/>
              </a:rPr>
              <a:t> qui englobe les </a:t>
            </a:r>
            <a:r>
              <a:rPr lang="en-US" sz="1500" err="1">
                <a:solidFill>
                  <a:schemeClr val="bg1"/>
                </a:solidFill>
                <a:latin typeface="Arial"/>
                <a:cs typeface="Arial"/>
              </a:rPr>
              <a:t>méthodes</a:t>
            </a:r>
            <a:r>
              <a:rPr lang="en-US" sz="1500">
                <a:solidFill>
                  <a:schemeClr val="bg1"/>
                </a:solidFill>
                <a:latin typeface="Arial"/>
                <a:cs typeface="Arial"/>
              </a:rPr>
              <a:t> et les pratiques </a:t>
            </a:r>
            <a:r>
              <a:rPr lang="en-US" sz="1500" err="1">
                <a:solidFill>
                  <a:schemeClr val="bg1"/>
                </a:solidFill>
                <a:latin typeface="Arial"/>
                <a:cs typeface="Arial"/>
              </a:rPr>
              <a:t>destinées</a:t>
            </a:r>
            <a:r>
              <a:rPr lang="en-US" sz="1500">
                <a:solidFill>
                  <a:schemeClr val="bg1"/>
                </a:solidFill>
                <a:latin typeface="Arial"/>
                <a:cs typeface="Arial"/>
              </a:rPr>
              <a:t> à </a:t>
            </a:r>
            <a:r>
              <a:rPr lang="en-US" sz="1500" err="1">
                <a:solidFill>
                  <a:schemeClr val="bg1"/>
                </a:solidFill>
                <a:latin typeface="Arial"/>
                <a:cs typeface="Arial"/>
              </a:rPr>
              <a:t>contrôler</a:t>
            </a:r>
            <a:r>
              <a:rPr lang="en-US" sz="1500">
                <a:solidFill>
                  <a:schemeClr val="bg1"/>
                </a:solidFill>
                <a:latin typeface="Arial"/>
                <a:cs typeface="Arial"/>
              </a:rPr>
              <a:t> les processus et les </a:t>
            </a:r>
            <a:r>
              <a:rPr lang="en-US" sz="1500" err="1">
                <a:solidFill>
                  <a:schemeClr val="bg1"/>
                </a:solidFill>
                <a:latin typeface="Arial"/>
                <a:cs typeface="Arial"/>
              </a:rPr>
              <a:t>méthodes</a:t>
            </a:r>
            <a:r>
              <a:rPr lang="en-US" sz="1500">
                <a:solidFill>
                  <a:schemeClr val="bg1"/>
                </a:solidFill>
                <a:latin typeface="Arial"/>
                <a:cs typeface="Arial"/>
              </a:rPr>
              <a:t> </a:t>
            </a:r>
            <a:r>
              <a:rPr lang="en-US" sz="1500" err="1">
                <a:solidFill>
                  <a:schemeClr val="bg1"/>
                </a:solidFill>
                <a:latin typeface="Arial"/>
                <a:cs typeface="Arial"/>
              </a:rPr>
              <a:t>d'ingénierie</a:t>
            </a:r>
            <a:r>
              <a:rPr lang="en-US" sz="1500">
                <a:solidFill>
                  <a:schemeClr val="bg1"/>
                </a:solidFill>
                <a:latin typeface="Arial"/>
                <a:cs typeface="Arial"/>
              </a:rPr>
              <a:t> </a:t>
            </a:r>
            <a:r>
              <a:rPr lang="en-US" sz="1500" err="1">
                <a:solidFill>
                  <a:schemeClr val="bg1"/>
                </a:solidFill>
                <a:latin typeface="Arial"/>
                <a:cs typeface="Arial"/>
              </a:rPr>
              <a:t>logicielle</a:t>
            </a:r>
            <a:r>
              <a:rPr lang="en-US" sz="1500">
                <a:solidFill>
                  <a:schemeClr val="bg1"/>
                </a:solidFill>
                <a:latin typeface="Arial"/>
                <a:cs typeface="Arial"/>
              </a:rPr>
              <a:t> </a:t>
            </a:r>
            <a:r>
              <a:rPr lang="en-US" sz="1500" err="1">
                <a:solidFill>
                  <a:schemeClr val="bg1"/>
                </a:solidFill>
                <a:latin typeface="Arial"/>
                <a:cs typeface="Arial"/>
              </a:rPr>
              <a:t>utilisés</a:t>
            </a:r>
            <a:r>
              <a:rPr lang="en-US" sz="1500">
                <a:solidFill>
                  <a:schemeClr val="bg1"/>
                </a:solidFill>
                <a:latin typeface="Arial"/>
                <a:cs typeface="Arial"/>
              </a:rPr>
              <a:t> pour </a:t>
            </a:r>
            <a:r>
              <a:rPr lang="en-US" sz="1500" err="1">
                <a:solidFill>
                  <a:schemeClr val="bg1"/>
                </a:solidFill>
                <a:latin typeface="Arial"/>
                <a:cs typeface="Arial"/>
              </a:rPr>
              <a:t>garantir</a:t>
            </a:r>
            <a:r>
              <a:rPr lang="en-US" sz="1500">
                <a:solidFill>
                  <a:schemeClr val="bg1"/>
                </a:solidFill>
                <a:latin typeface="Arial"/>
                <a:cs typeface="Arial"/>
              </a:rPr>
              <a:t> la </a:t>
            </a:r>
            <a:r>
              <a:rPr lang="en-US" sz="1500" err="1">
                <a:solidFill>
                  <a:schemeClr val="bg1"/>
                </a:solidFill>
                <a:latin typeface="Arial"/>
                <a:cs typeface="Arial"/>
              </a:rPr>
              <a:t>qualité</a:t>
            </a:r>
            <a:r>
              <a:rPr lang="en-US" sz="1500">
                <a:solidFill>
                  <a:schemeClr val="bg1"/>
                </a:solidFill>
                <a:latin typeface="Arial"/>
                <a:cs typeface="Arial"/>
              </a:rPr>
              <a:t>.   </a:t>
            </a:r>
            <a:endParaRPr lang="en-US">
              <a:solidFill>
                <a:schemeClr val="bg1"/>
              </a:solidFill>
              <a:latin typeface="Arial"/>
              <a:cs typeface="Calibri"/>
            </a:endParaRPr>
          </a:p>
          <a:p>
            <a:pPr>
              <a:lnSpc>
                <a:spcPct val="90000"/>
              </a:lnSpc>
              <a:spcBef>
                <a:spcPts val="1000"/>
              </a:spcBef>
            </a:pPr>
            <a:r>
              <a:rPr lang="en-US" sz="1500" b="1" err="1">
                <a:solidFill>
                  <a:schemeClr val="bg1"/>
                </a:solidFill>
                <a:latin typeface="Arial"/>
                <a:cs typeface="Calibri"/>
              </a:rPr>
              <a:t>Priorité</a:t>
            </a:r>
            <a:r>
              <a:rPr lang="en-US" sz="1500" b="1">
                <a:solidFill>
                  <a:schemeClr val="bg1"/>
                </a:solidFill>
                <a:latin typeface="Arial"/>
                <a:cs typeface="Calibri"/>
              </a:rPr>
              <a:t> </a:t>
            </a:r>
            <a:r>
              <a:rPr lang="en-US" sz="1500">
                <a:solidFill>
                  <a:schemeClr val="bg1"/>
                </a:solidFill>
                <a:latin typeface="Arial"/>
                <a:cs typeface="Calibri"/>
              </a:rPr>
              <a:t>: L'AQ </a:t>
            </a:r>
            <a:r>
              <a:rPr lang="en-US" sz="1500" err="1">
                <a:solidFill>
                  <a:schemeClr val="bg1"/>
                </a:solidFill>
                <a:latin typeface="Arial"/>
                <a:cs typeface="Calibri"/>
              </a:rPr>
              <a:t>est</a:t>
            </a:r>
            <a:r>
              <a:rPr lang="en-US" sz="1500">
                <a:solidFill>
                  <a:schemeClr val="bg1"/>
                </a:solidFill>
                <a:latin typeface="Arial"/>
                <a:cs typeface="Calibri"/>
              </a:rPr>
              <a:t> </a:t>
            </a:r>
            <a:r>
              <a:rPr lang="en-US" sz="1500" err="1">
                <a:solidFill>
                  <a:schemeClr val="bg1"/>
                </a:solidFill>
                <a:latin typeface="Arial"/>
                <a:cs typeface="Calibri"/>
              </a:rPr>
              <a:t>axée</a:t>
            </a:r>
            <a:r>
              <a:rPr lang="en-US" sz="1500">
                <a:solidFill>
                  <a:schemeClr val="bg1"/>
                </a:solidFill>
                <a:latin typeface="Arial"/>
                <a:cs typeface="Calibri"/>
              </a:rPr>
              <a:t> sur le processus. Elle vise à </a:t>
            </a:r>
            <a:r>
              <a:rPr lang="en-US" sz="1500" err="1">
                <a:solidFill>
                  <a:schemeClr val="bg1"/>
                </a:solidFill>
                <a:latin typeface="Arial"/>
                <a:cs typeface="Calibri"/>
              </a:rPr>
              <a:t>prévenir</a:t>
            </a:r>
            <a:r>
              <a:rPr lang="en-US" sz="1500">
                <a:solidFill>
                  <a:schemeClr val="bg1"/>
                </a:solidFill>
                <a:latin typeface="Arial"/>
                <a:cs typeface="Calibri"/>
              </a:rPr>
              <a:t> les </a:t>
            </a:r>
            <a:r>
              <a:rPr lang="en-US" sz="1500" err="1">
                <a:solidFill>
                  <a:schemeClr val="bg1"/>
                </a:solidFill>
                <a:latin typeface="Arial"/>
                <a:cs typeface="Calibri"/>
              </a:rPr>
              <a:t>défauts</a:t>
            </a:r>
            <a:r>
              <a:rPr lang="en-US" sz="1500">
                <a:solidFill>
                  <a:schemeClr val="bg1"/>
                </a:solidFill>
                <a:latin typeface="Arial"/>
                <a:cs typeface="Calibri"/>
              </a:rPr>
              <a:t> dans le processus </a:t>
            </a:r>
            <a:r>
              <a:rPr lang="en-US" sz="1500" err="1">
                <a:solidFill>
                  <a:schemeClr val="bg1"/>
                </a:solidFill>
                <a:latin typeface="Arial"/>
                <a:cs typeface="Calibri"/>
              </a:rPr>
              <a:t>plutôt</a:t>
            </a:r>
            <a:r>
              <a:rPr lang="en-US" sz="1500">
                <a:solidFill>
                  <a:schemeClr val="bg1"/>
                </a:solidFill>
                <a:latin typeface="Arial"/>
                <a:cs typeface="Calibri"/>
              </a:rPr>
              <a:t> </a:t>
            </a:r>
            <a:r>
              <a:rPr lang="en-US" sz="1500" err="1">
                <a:solidFill>
                  <a:schemeClr val="bg1"/>
                </a:solidFill>
                <a:latin typeface="Arial"/>
                <a:cs typeface="Calibri"/>
              </a:rPr>
              <a:t>qu'à</a:t>
            </a:r>
            <a:r>
              <a:rPr lang="en-US" sz="1500">
                <a:solidFill>
                  <a:schemeClr val="bg1"/>
                </a:solidFill>
                <a:latin typeface="Arial"/>
                <a:cs typeface="Calibri"/>
              </a:rPr>
              <a:t> identifier les </a:t>
            </a:r>
            <a:r>
              <a:rPr lang="en-US" sz="1500" err="1">
                <a:solidFill>
                  <a:schemeClr val="bg1"/>
                </a:solidFill>
                <a:latin typeface="Arial"/>
                <a:cs typeface="Calibri"/>
              </a:rPr>
              <a:t>défauts</a:t>
            </a:r>
            <a:r>
              <a:rPr lang="en-US" sz="1500">
                <a:solidFill>
                  <a:schemeClr val="bg1"/>
                </a:solidFill>
                <a:latin typeface="Arial"/>
                <a:cs typeface="Calibri"/>
              </a:rPr>
              <a:t> dans le </a:t>
            </a:r>
            <a:r>
              <a:rPr lang="en-US" sz="1500" err="1">
                <a:solidFill>
                  <a:schemeClr val="bg1"/>
                </a:solidFill>
                <a:latin typeface="Arial"/>
                <a:cs typeface="Calibri"/>
              </a:rPr>
              <a:t>produit</a:t>
            </a:r>
            <a:r>
              <a:rPr lang="en-US" sz="1500">
                <a:solidFill>
                  <a:schemeClr val="bg1"/>
                </a:solidFill>
                <a:latin typeface="Arial"/>
                <a:cs typeface="Calibri"/>
              </a:rPr>
              <a:t>. Elle </a:t>
            </a:r>
            <a:r>
              <a:rPr lang="en-US" sz="1500" err="1">
                <a:solidFill>
                  <a:schemeClr val="bg1"/>
                </a:solidFill>
                <a:latin typeface="Arial"/>
                <a:cs typeface="Calibri"/>
              </a:rPr>
              <a:t>garantit</a:t>
            </a:r>
            <a:r>
              <a:rPr lang="en-US" sz="1500">
                <a:solidFill>
                  <a:schemeClr val="bg1"/>
                </a:solidFill>
                <a:latin typeface="Arial"/>
                <a:cs typeface="Calibri"/>
              </a:rPr>
              <a:t> que les processus </a:t>
            </a:r>
            <a:r>
              <a:rPr lang="en-US" sz="1500" err="1">
                <a:solidFill>
                  <a:schemeClr val="bg1"/>
                </a:solidFill>
                <a:latin typeface="Arial"/>
                <a:cs typeface="Calibri"/>
              </a:rPr>
              <a:t>adéquats</a:t>
            </a:r>
            <a:r>
              <a:rPr lang="en-US" sz="1500">
                <a:solidFill>
                  <a:schemeClr val="bg1"/>
                </a:solidFill>
                <a:latin typeface="Arial"/>
                <a:cs typeface="Calibri"/>
              </a:rPr>
              <a:t> </a:t>
            </a:r>
            <a:r>
              <a:rPr lang="en-US" sz="1500" err="1">
                <a:solidFill>
                  <a:schemeClr val="bg1"/>
                </a:solidFill>
                <a:latin typeface="Arial"/>
                <a:cs typeface="Calibri"/>
              </a:rPr>
              <a:t>sont</a:t>
            </a:r>
            <a:r>
              <a:rPr lang="en-US" sz="1500">
                <a:solidFill>
                  <a:schemeClr val="bg1"/>
                </a:solidFill>
                <a:latin typeface="Arial"/>
                <a:cs typeface="Calibri"/>
              </a:rPr>
              <a:t> </a:t>
            </a:r>
            <a:r>
              <a:rPr lang="en-US" sz="1500" err="1">
                <a:solidFill>
                  <a:schemeClr val="bg1"/>
                </a:solidFill>
                <a:latin typeface="Arial"/>
                <a:cs typeface="Calibri"/>
              </a:rPr>
              <a:t>en</a:t>
            </a:r>
            <a:r>
              <a:rPr lang="en-US" sz="1500">
                <a:solidFill>
                  <a:schemeClr val="bg1"/>
                </a:solidFill>
                <a:latin typeface="Arial"/>
                <a:cs typeface="Calibri"/>
              </a:rPr>
              <a:t> place pour </a:t>
            </a:r>
            <a:r>
              <a:rPr lang="en-US" sz="1500" err="1">
                <a:solidFill>
                  <a:schemeClr val="bg1"/>
                </a:solidFill>
                <a:latin typeface="Arial"/>
                <a:cs typeface="Calibri"/>
              </a:rPr>
              <a:t>produire</a:t>
            </a:r>
            <a:r>
              <a:rPr lang="en-US" sz="1500">
                <a:solidFill>
                  <a:schemeClr val="bg1"/>
                </a:solidFill>
                <a:latin typeface="Arial"/>
                <a:cs typeface="Calibri"/>
              </a:rPr>
              <a:t> un </a:t>
            </a:r>
            <a:r>
              <a:rPr lang="en-US" sz="1500" err="1">
                <a:solidFill>
                  <a:schemeClr val="bg1"/>
                </a:solidFill>
                <a:latin typeface="Arial"/>
                <a:cs typeface="Calibri"/>
              </a:rPr>
              <a:t>produit</a:t>
            </a:r>
            <a:r>
              <a:rPr lang="en-US" sz="1500">
                <a:solidFill>
                  <a:schemeClr val="bg1"/>
                </a:solidFill>
                <a:latin typeface="Arial"/>
                <a:cs typeface="Calibri"/>
              </a:rPr>
              <a:t> de haute </a:t>
            </a:r>
            <a:r>
              <a:rPr lang="en-US" sz="1500" err="1">
                <a:solidFill>
                  <a:schemeClr val="bg1"/>
                </a:solidFill>
                <a:latin typeface="Arial"/>
                <a:cs typeface="Calibri"/>
              </a:rPr>
              <a:t>qualité</a:t>
            </a:r>
            <a:r>
              <a:rPr lang="en-US" sz="1500">
                <a:solidFill>
                  <a:schemeClr val="bg1"/>
                </a:solidFill>
                <a:latin typeface="Arial"/>
                <a:cs typeface="Calibri"/>
              </a:rPr>
              <a:t>.</a:t>
            </a:r>
            <a:endParaRPr lang="en-US">
              <a:solidFill>
                <a:schemeClr val="bg1"/>
              </a:solidFill>
              <a:latin typeface="Arial"/>
              <a:cs typeface="Calibri"/>
            </a:endParaRPr>
          </a:p>
          <a:p>
            <a:endParaRPr lang="en-US" sz="1500">
              <a:solidFill>
                <a:schemeClr val="bg1"/>
              </a:solidFill>
              <a:latin typeface="Arial"/>
              <a:cs typeface="Arial"/>
            </a:endParaRPr>
          </a:p>
          <a:p>
            <a:r>
              <a:rPr lang="en-US" sz="1500" b="1" err="1">
                <a:solidFill>
                  <a:schemeClr val="bg1"/>
                </a:solidFill>
                <a:latin typeface="Arial"/>
                <a:cs typeface="Arial"/>
              </a:rPr>
              <a:t>Exemples</a:t>
            </a:r>
            <a:r>
              <a:rPr lang="en-US" sz="1500" b="1">
                <a:solidFill>
                  <a:schemeClr val="bg1"/>
                </a:solidFill>
                <a:latin typeface="Arial"/>
                <a:cs typeface="Arial"/>
              </a:rPr>
              <a:t>.</a:t>
            </a:r>
            <a:endParaRPr lang="en-US" b="1">
              <a:solidFill>
                <a:schemeClr val="bg1"/>
              </a:solidFill>
              <a:latin typeface="Arial"/>
              <a:cs typeface="Arial"/>
            </a:endParaRPr>
          </a:p>
          <a:p>
            <a:r>
              <a:rPr lang="en-US" sz="1500" err="1">
                <a:solidFill>
                  <a:schemeClr val="bg1"/>
                </a:solidFill>
                <a:latin typeface="Arial"/>
                <a:cs typeface="Arial"/>
              </a:rPr>
              <a:t>Définir</a:t>
            </a:r>
            <a:r>
              <a:rPr lang="en-US" sz="1500">
                <a:solidFill>
                  <a:schemeClr val="bg1"/>
                </a:solidFill>
                <a:latin typeface="Arial"/>
                <a:cs typeface="Arial"/>
              </a:rPr>
              <a:t> des </a:t>
            </a:r>
            <a:r>
              <a:rPr lang="en-US" sz="1500" err="1">
                <a:solidFill>
                  <a:schemeClr val="bg1"/>
                </a:solidFill>
                <a:latin typeface="Arial"/>
                <a:cs typeface="Arial"/>
              </a:rPr>
              <a:t>normes</a:t>
            </a:r>
            <a:r>
              <a:rPr lang="en-US" sz="1500">
                <a:solidFill>
                  <a:schemeClr val="bg1"/>
                </a:solidFill>
                <a:latin typeface="Arial"/>
                <a:cs typeface="Arial"/>
              </a:rPr>
              <a:t> de </a:t>
            </a:r>
            <a:r>
              <a:rPr lang="en-US" sz="1500" err="1">
                <a:solidFill>
                  <a:schemeClr val="bg1"/>
                </a:solidFill>
                <a:latin typeface="Arial"/>
                <a:cs typeface="Arial"/>
              </a:rPr>
              <a:t>codage</a:t>
            </a:r>
            <a:r>
              <a:rPr lang="en-US" sz="1500">
                <a:solidFill>
                  <a:schemeClr val="bg1"/>
                </a:solidFill>
                <a:latin typeface="Arial"/>
                <a:cs typeface="Arial"/>
              </a:rPr>
              <a:t>.</a:t>
            </a:r>
          </a:p>
          <a:p>
            <a:r>
              <a:rPr lang="en-US" sz="1500" err="1">
                <a:solidFill>
                  <a:schemeClr val="bg1"/>
                </a:solidFill>
                <a:latin typeface="Arial"/>
                <a:cs typeface="Arial"/>
              </a:rPr>
              <a:t>Programmes</a:t>
            </a:r>
            <a:r>
              <a:rPr lang="en-US" sz="1500">
                <a:solidFill>
                  <a:schemeClr val="bg1"/>
                </a:solidFill>
                <a:latin typeface="Arial"/>
                <a:cs typeface="Arial"/>
              </a:rPr>
              <a:t> de formation pour les </a:t>
            </a:r>
            <a:r>
              <a:rPr lang="en-US" sz="1500" err="1">
                <a:solidFill>
                  <a:schemeClr val="bg1"/>
                </a:solidFill>
                <a:latin typeface="Arial"/>
                <a:cs typeface="Arial"/>
              </a:rPr>
              <a:t>testeurs</a:t>
            </a:r>
          </a:p>
        </p:txBody>
      </p:sp>
    </p:spTree>
    <p:extLst>
      <p:ext uri="{BB962C8B-B14F-4D97-AF65-F5344CB8AC3E}">
        <p14:creationId xmlns:p14="http://schemas.microsoft.com/office/powerpoint/2010/main" val="6195722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Assurance </a:t>
            </a:r>
            <a:r>
              <a:rPr lang="en-US" err="1">
                <a:latin typeface="Arial"/>
                <a:cs typeface="Arial"/>
              </a:rPr>
              <a:t>qualité</a:t>
            </a:r>
            <a:r>
              <a:rPr lang="en-US">
                <a:latin typeface="Arial"/>
                <a:cs typeface="Arial"/>
              </a:rPr>
              <a:t> (AQ) et tests </a:t>
            </a:r>
            <a:endParaRPr lang="en-US"/>
          </a:p>
        </p:txBody>
      </p:sp>
      <p:sp>
        <p:nvSpPr>
          <p:cNvPr id="10" name="TextBox 9">
            <a:extLst>
              <a:ext uri="{FF2B5EF4-FFF2-40B4-BE49-F238E27FC236}">
                <a16:creationId xmlns:a16="http://schemas.microsoft.com/office/drawing/2014/main" id="{EF79956A-F081-DFA6-4397-859E1EEB2FA5}"/>
              </a:ext>
            </a:extLst>
          </p:cNvPr>
          <p:cNvSpPr txBox="1"/>
          <p:nvPr/>
        </p:nvSpPr>
        <p:spPr>
          <a:xfrm>
            <a:off x="840658" y="2204884"/>
            <a:ext cx="105990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latin typeface="Arial"/>
                <a:cs typeface="Arial"/>
              </a:rPr>
              <a:t>L'assurance</a:t>
            </a:r>
            <a:r>
              <a:rPr lang="en-US" sz="2400" b="1">
                <a:latin typeface="Arial"/>
                <a:cs typeface="Arial"/>
              </a:rPr>
              <a:t> </a:t>
            </a:r>
            <a:r>
              <a:rPr lang="en-US" sz="2400" b="1" err="1">
                <a:latin typeface="Arial"/>
                <a:cs typeface="Arial"/>
              </a:rPr>
              <a:t>qualité</a:t>
            </a:r>
            <a:r>
              <a:rPr lang="en-US" sz="2400" b="1">
                <a:latin typeface="Arial"/>
                <a:cs typeface="Arial"/>
              </a:rPr>
              <a:t> </a:t>
            </a:r>
            <a:r>
              <a:rPr lang="en-US" sz="2400" err="1">
                <a:latin typeface="Arial"/>
                <a:cs typeface="Arial"/>
              </a:rPr>
              <a:t>garantit</a:t>
            </a:r>
            <a:r>
              <a:rPr lang="en-US" sz="2400">
                <a:latin typeface="Arial"/>
                <a:cs typeface="Arial"/>
              </a:rPr>
              <a:t> </a:t>
            </a:r>
            <a:r>
              <a:rPr lang="en-US" sz="2400" err="1">
                <a:latin typeface="Arial"/>
                <a:cs typeface="Arial"/>
              </a:rPr>
              <a:t>l'efficacité</a:t>
            </a:r>
            <a:r>
              <a:rPr lang="en-US" sz="2400">
                <a:latin typeface="Arial"/>
                <a:cs typeface="Arial"/>
              </a:rPr>
              <a:t> du processus de </a:t>
            </a:r>
            <a:r>
              <a:rPr lang="en-US" sz="2400" err="1">
                <a:latin typeface="Arial"/>
                <a:cs typeface="Arial"/>
              </a:rPr>
              <a:t>développement</a:t>
            </a:r>
            <a:r>
              <a:rPr lang="en-US" sz="2400">
                <a:latin typeface="Arial"/>
                <a:cs typeface="Arial"/>
              </a:rPr>
              <a:t>, </a:t>
            </a:r>
            <a:endParaRPr lang="en-US">
              <a:latin typeface="Arial"/>
              <a:cs typeface="Arial"/>
            </a:endParaRPr>
          </a:p>
          <a:p>
            <a:r>
              <a:rPr lang="en-US" sz="2400">
                <a:latin typeface="Arial"/>
                <a:cs typeface="Arial"/>
              </a:rPr>
              <a:t>les </a:t>
            </a:r>
            <a:r>
              <a:rPr lang="en-US" sz="2400" b="1">
                <a:latin typeface="Arial"/>
                <a:cs typeface="Arial"/>
              </a:rPr>
              <a:t>tests </a:t>
            </a:r>
            <a:r>
              <a:rPr lang="en-US" sz="2400" err="1">
                <a:latin typeface="Arial"/>
                <a:cs typeface="Arial"/>
              </a:rPr>
              <a:t>permettent</a:t>
            </a:r>
            <a:r>
              <a:rPr lang="en-US" sz="2400">
                <a:latin typeface="Arial"/>
                <a:cs typeface="Arial"/>
              </a:rPr>
              <a:t> de </a:t>
            </a:r>
            <a:r>
              <a:rPr lang="en-US" sz="2400" err="1">
                <a:latin typeface="Arial"/>
                <a:cs typeface="Arial"/>
              </a:rPr>
              <a:t>s'assurer</a:t>
            </a:r>
            <a:r>
              <a:rPr lang="en-US" sz="2400">
                <a:latin typeface="Arial"/>
                <a:cs typeface="Arial"/>
              </a:rPr>
              <a:t> que le </a:t>
            </a:r>
            <a:r>
              <a:rPr lang="en-US" sz="2400" err="1">
                <a:latin typeface="Arial"/>
                <a:cs typeface="Arial"/>
              </a:rPr>
              <a:t>produit</a:t>
            </a:r>
            <a:r>
              <a:rPr lang="en-US" sz="2400">
                <a:latin typeface="Arial"/>
                <a:cs typeface="Arial"/>
              </a:rPr>
              <a:t> final </a:t>
            </a:r>
            <a:r>
              <a:rPr lang="en-US" sz="2400" err="1">
                <a:latin typeface="Arial"/>
                <a:cs typeface="Arial"/>
              </a:rPr>
              <a:t>est</a:t>
            </a:r>
            <a:r>
              <a:rPr lang="en-US" sz="2400">
                <a:latin typeface="Arial"/>
                <a:cs typeface="Arial"/>
              </a:rPr>
              <a:t> exempt de </a:t>
            </a:r>
            <a:r>
              <a:rPr lang="en-US" sz="2400" err="1">
                <a:latin typeface="Arial"/>
                <a:cs typeface="Arial"/>
              </a:rPr>
              <a:t>défauts</a:t>
            </a:r>
            <a:r>
              <a:rPr lang="en-US" sz="2400">
                <a:latin typeface="Arial"/>
                <a:cs typeface="Arial"/>
              </a:rPr>
              <a:t> et </a:t>
            </a:r>
            <a:r>
              <a:rPr lang="en-US" sz="2400" err="1">
                <a:latin typeface="Arial"/>
                <a:cs typeface="Arial"/>
              </a:rPr>
              <a:t>qu'il</a:t>
            </a:r>
            <a:r>
              <a:rPr lang="en-US" sz="2400">
                <a:latin typeface="Arial"/>
                <a:cs typeface="Arial"/>
              </a:rPr>
              <a:t> </a:t>
            </a:r>
            <a:r>
              <a:rPr lang="en-US" sz="2400" err="1">
                <a:latin typeface="Arial"/>
                <a:cs typeface="Arial"/>
              </a:rPr>
              <a:t>répond</a:t>
            </a:r>
            <a:r>
              <a:rPr lang="en-US" sz="2400">
                <a:latin typeface="Arial"/>
                <a:cs typeface="Arial"/>
              </a:rPr>
              <a:t> aux exigences de </a:t>
            </a:r>
            <a:r>
              <a:rPr lang="en-US" sz="2400" err="1">
                <a:latin typeface="Arial"/>
                <a:cs typeface="Arial"/>
              </a:rPr>
              <a:t>l'utilisateur</a:t>
            </a:r>
            <a:r>
              <a:rPr lang="en-US" sz="2400">
                <a:latin typeface="Arial"/>
                <a:cs typeface="Arial"/>
              </a:rPr>
              <a:t>.</a:t>
            </a:r>
            <a:endParaRPr lang="en-US">
              <a:latin typeface="Calibri" panose="020F0502020204030204"/>
              <a:ea typeface="Calibri"/>
              <a:cs typeface="Calibri"/>
            </a:endParaRPr>
          </a:p>
        </p:txBody>
      </p:sp>
    </p:spTree>
    <p:extLst>
      <p:ext uri="{BB962C8B-B14F-4D97-AF65-F5344CB8AC3E}">
        <p14:creationId xmlns:p14="http://schemas.microsoft.com/office/powerpoint/2010/main" val="835343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3175"/>
            <a:ext cx="10084496" cy="1561646"/>
          </a:xfrm>
        </p:spPr>
        <p:txBody>
          <a:bodyPr/>
          <a:lstStyle/>
          <a:p>
            <a:r>
              <a:rPr lang="en-US">
                <a:latin typeface="Arial"/>
                <a:cs typeface="Arial"/>
              </a:rPr>
              <a:t>Assurance </a:t>
            </a:r>
            <a:r>
              <a:rPr lang="en-US" err="1">
                <a:latin typeface="Arial"/>
                <a:cs typeface="Arial"/>
              </a:rPr>
              <a:t>qualité</a:t>
            </a:r>
            <a:r>
              <a:rPr lang="en-US">
                <a:latin typeface="Arial"/>
                <a:cs typeface="Arial"/>
              </a:rPr>
              <a:t> (AQ) et tests </a:t>
            </a:r>
            <a:endParaRPr lang="en-US"/>
          </a:p>
        </p:txBody>
      </p:sp>
      <p:sp>
        <p:nvSpPr>
          <p:cNvPr id="10" name="TextBox 9">
            <a:extLst>
              <a:ext uri="{FF2B5EF4-FFF2-40B4-BE49-F238E27FC236}">
                <a16:creationId xmlns:a16="http://schemas.microsoft.com/office/drawing/2014/main" id="{EF79956A-F081-DFA6-4397-859E1EEB2FA5}"/>
              </a:ext>
            </a:extLst>
          </p:cNvPr>
          <p:cNvSpPr txBox="1"/>
          <p:nvPr/>
        </p:nvSpPr>
        <p:spPr>
          <a:xfrm>
            <a:off x="488233" y="1347634"/>
            <a:ext cx="5331692"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Times New Roman"/>
                <a:cs typeface="Times New Roman"/>
              </a:rPr>
              <a:t>Tests </a:t>
            </a:r>
            <a:r>
              <a:rPr lang="en-US" sz="2400" b="1" err="1">
                <a:latin typeface="Times New Roman"/>
                <a:cs typeface="Times New Roman"/>
              </a:rPr>
              <a:t>unitaires</a:t>
            </a:r>
          </a:p>
          <a:p>
            <a:r>
              <a:rPr lang="en-US" sz="2400" b="1">
                <a:latin typeface="Times New Roman"/>
                <a:cs typeface="Times New Roman"/>
              </a:rPr>
              <a:t>Tests </a:t>
            </a:r>
            <a:r>
              <a:rPr lang="en-US" sz="2400" b="1" err="1">
                <a:latin typeface="Times New Roman"/>
                <a:cs typeface="Times New Roman"/>
              </a:rPr>
              <a:t>d'Intégration</a:t>
            </a:r>
            <a:endParaRPr lang="en-US" sz="3200" err="1">
              <a:cs typeface="Calibri"/>
            </a:endParaRPr>
          </a:p>
          <a:p>
            <a:r>
              <a:rPr lang="en-US" sz="2400" b="1">
                <a:latin typeface="Times New Roman"/>
                <a:cs typeface="Times New Roman"/>
              </a:rPr>
              <a:t>Tests Système</a:t>
            </a:r>
            <a:endParaRPr lang="en-US" sz="3200"/>
          </a:p>
          <a:p>
            <a:r>
              <a:rPr lang="en-US" sz="2400" b="1">
                <a:latin typeface="Times New Roman"/>
                <a:cs typeface="Times New Roman"/>
              </a:rPr>
              <a:t>Tests de </a:t>
            </a:r>
            <a:r>
              <a:rPr lang="en-US" sz="2400" b="1" err="1">
                <a:latin typeface="Times New Roman"/>
                <a:cs typeface="Times New Roman"/>
              </a:rPr>
              <a:t>Régression</a:t>
            </a:r>
            <a:endParaRPr lang="en-US" sz="3200" err="1"/>
          </a:p>
          <a:p>
            <a:r>
              <a:rPr lang="en-US" sz="2400" b="1">
                <a:latin typeface="Times New Roman"/>
                <a:cs typeface="Times New Roman"/>
              </a:rPr>
              <a:t>Tests de Performance</a:t>
            </a:r>
            <a:endParaRPr lang="en-US" sz="3200"/>
          </a:p>
          <a:p>
            <a:r>
              <a:rPr lang="en-US" sz="2400" b="1">
                <a:latin typeface="Times New Roman"/>
                <a:cs typeface="Times New Roman"/>
              </a:rPr>
              <a:t>Tests de Charge</a:t>
            </a:r>
            <a:endParaRPr lang="en-US" sz="3200"/>
          </a:p>
          <a:p>
            <a:r>
              <a:rPr lang="en-US" sz="2400" b="1">
                <a:latin typeface="Times New Roman"/>
                <a:cs typeface="Times New Roman"/>
              </a:rPr>
              <a:t>Tests de Stress</a:t>
            </a:r>
            <a:endParaRPr lang="en-US" sz="3200"/>
          </a:p>
          <a:p>
            <a:r>
              <a:rPr lang="en-US" sz="2400" b="1">
                <a:latin typeface="Times New Roman"/>
                <a:cs typeface="Times New Roman"/>
              </a:rPr>
              <a:t>Tests de Sécurité</a:t>
            </a:r>
            <a:endParaRPr lang="en-US" sz="3200"/>
          </a:p>
          <a:p>
            <a:r>
              <a:rPr lang="en-US" sz="2400" b="1">
                <a:latin typeface="Times New Roman"/>
                <a:cs typeface="Times New Roman"/>
              </a:rPr>
              <a:t>Tests </a:t>
            </a:r>
            <a:r>
              <a:rPr lang="en-US" sz="2400" b="1" err="1">
                <a:latin typeface="Times New Roman"/>
                <a:cs typeface="Times New Roman"/>
              </a:rPr>
              <a:t>d'Acceptation</a:t>
            </a:r>
            <a:r>
              <a:rPr lang="en-US" sz="2400" b="1">
                <a:latin typeface="Times New Roman"/>
                <a:cs typeface="Times New Roman"/>
              </a:rPr>
              <a:t> UAT</a:t>
            </a:r>
            <a:endParaRPr lang="en-US" sz="3200"/>
          </a:p>
          <a:p>
            <a:r>
              <a:rPr lang="en-US" sz="2400" b="1">
                <a:latin typeface="Times New Roman"/>
                <a:cs typeface="Times New Roman"/>
              </a:rPr>
              <a:t>Tests de </a:t>
            </a:r>
            <a:r>
              <a:rPr lang="en-US" sz="2400" b="1" err="1">
                <a:latin typeface="Times New Roman"/>
                <a:cs typeface="Times New Roman"/>
              </a:rPr>
              <a:t>Compatibilité</a:t>
            </a:r>
            <a:endParaRPr lang="en-US" sz="3200" err="1">
              <a:cs typeface="Calibri" panose="020F0502020204030204"/>
            </a:endParaRPr>
          </a:p>
          <a:p>
            <a:r>
              <a:rPr lang="en-US" sz="2400" b="1">
                <a:latin typeface="Times New Roman"/>
                <a:cs typeface="Times New Roman"/>
              </a:rPr>
              <a:t>Tests de Migration</a:t>
            </a:r>
            <a:endParaRPr lang="en-US" sz="3200">
              <a:cs typeface="Calibri" panose="020F0502020204030204"/>
            </a:endParaRPr>
          </a:p>
          <a:p>
            <a:r>
              <a:rPr lang="en-US" sz="2400" b="1">
                <a:latin typeface="Times New Roman"/>
                <a:cs typeface="Times New Roman"/>
              </a:rPr>
              <a:t>Tests de </a:t>
            </a:r>
            <a:r>
              <a:rPr lang="en-US" sz="2400" b="1" err="1">
                <a:latin typeface="Times New Roman"/>
                <a:cs typeface="Times New Roman"/>
              </a:rPr>
              <a:t>Sauvegarde</a:t>
            </a:r>
            <a:r>
              <a:rPr lang="en-US" sz="2400" b="1">
                <a:latin typeface="Times New Roman"/>
                <a:cs typeface="Times New Roman"/>
              </a:rPr>
              <a:t> et de Restauration</a:t>
            </a:r>
            <a:endParaRPr lang="en-US" sz="3200">
              <a:cs typeface="Calibri" panose="020F0502020204030204"/>
            </a:endParaRPr>
          </a:p>
          <a:p>
            <a:endParaRPr lang="en-US" sz="4000">
              <a:latin typeface="Arial"/>
              <a:ea typeface="Calibri"/>
              <a:cs typeface="Arial"/>
            </a:endParaRPr>
          </a:p>
        </p:txBody>
      </p:sp>
    </p:spTree>
    <p:extLst>
      <p:ext uri="{BB962C8B-B14F-4D97-AF65-F5344CB8AC3E}">
        <p14:creationId xmlns:p14="http://schemas.microsoft.com/office/powerpoint/2010/main" val="29055040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3175"/>
            <a:ext cx="10084496" cy="1561646"/>
          </a:xfrm>
        </p:spPr>
        <p:txBody>
          <a:bodyPr/>
          <a:lstStyle/>
          <a:p>
            <a:r>
              <a:rPr lang="en-US">
                <a:latin typeface="Arial"/>
                <a:cs typeface="Arial"/>
              </a:rPr>
              <a:t>Les phases de test</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179529"/>
            <a:ext cx="5988746" cy="3670126"/>
          </a:xfrm>
        </p:spPr>
        <p:txBody>
          <a:bodyPr vert="horz" lIns="91440" tIns="45720" rIns="91440" bIns="45720" rtlCol="0" anchor="t">
            <a:normAutofit/>
          </a:bodyPr>
          <a:lstStyle/>
          <a:p>
            <a:endParaRPr lang="en-US" sz="1000">
              <a:latin typeface="Arial"/>
              <a:cs typeface="Arial"/>
            </a:endParaRPr>
          </a:p>
          <a:p>
            <a:endParaRPr lang="en-US" sz="1000">
              <a:latin typeface="Arial"/>
              <a:cs typeface="Arial"/>
            </a:endParaRPr>
          </a:p>
          <a:p>
            <a:endParaRPr lang="en-US" sz="1000">
              <a:latin typeface="Arial"/>
              <a:cs typeface="Arial"/>
            </a:endParaRPr>
          </a:p>
        </p:txBody>
      </p:sp>
      <p:sp>
        <p:nvSpPr>
          <p:cNvPr id="5" name="Content Placeholder 11">
            <a:extLst>
              <a:ext uri="{FF2B5EF4-FFF2-40B4-BE49-F238E27FC236}">
                <a16:creationId xmlns:a16="http://schemas.microsoft.com/office/drawing/2014/main" id="{95501254-73CC-B410-D0E1-4053B45A51D2}"/>
              </a:ext>
            </a:extLst>
          </p:cNvPr>
          <p:cNvSpPr txBox="1">
            <a:spLocks/>
          </p:cNvSpPr>
          <p:nvPr/>
        </p:nvSpPr>
        <p:spPr>
          <a:xfrm>
            <a:off x="653980" y="1489975"/>
            <a:ext cx="4501192" cy="4790720"/>
          </a:xfrm>
          <a:prstGeom prst="rect">
            <a:avLst/>
          </a:prstGeom>
          <a:solidFill>
            <a:srgbClr val="11ABE9"/>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bg1"/>
                </a:solidFill>
                <a:latin typeface="Arial"/>
                <a:cs typeface="Arial"/>
              </a:rPr>
              <a:t>Tests </a:t>
            </a:r>
            <a:r>
              <a:rPr lang="en-US" b="1" err="1">
                <a:solidFill>
                  <a:schemeClr val="bg1"/>
                </a:solidFill>
                <a:latin typeface="Arial"/>
                <a:cs typeface="Arial"/>
              </a:rPr>
              <a:t>en</a:t>
            </a:r>
            <a:r>
              <a:rPr lang="en-US" b="1">
                <a:solidFill>
                  <a:schemeClr val="bg1"/>
                </a:solidFill>
                <a:latin typeface="Arial"/>
                <a:cs typeface="Arial"/>
              </a:rPr>
              <a:t> </a:t>
            </a:r>
            <a:r>
              <a:rPr lang="en-US" b="1" err="1">
                <a:solidFill>
                  <a:schemeClr val="bg1"/>
                </a:solidFill>
                <a:latin typeface="Arial"/>
                <a:cs typeface="Arial"/>
              </a:rPr>
              <a:t>cours</a:t>
            </a:r>
            <a:r>
              <a:rPr lang="en-US" b="1">
                <a:solidFill>
                  <a:schemeClr val="bg1"/>
                </a:solidFill>
                <a:latin typeface="Arial"/>
                <a:cs typeface="Arial"/>
              </a:rPr>
              <a:t> de </a:t>
            </a:r>
            <a:r>
              <a:rPr lang="en-US" b="1" err="1">
                <a:solidFill>
                  <a:schemeClr val="bg1"/>
                </a:solidFill>
                <a:latin typeface="Arial"/>
                <a:cs typeface="Arial"/>
              </a:rPr>
              <a:t>développement</a:t>
            </a:r>
            <a:endParaRPr lang="en-US">
              <a:solidFill>
                <a:schemeClr val="bg1"/>
              </a:solidFill>
            </a:endParaRPr>
          </a:p>
          <a:p>
            <a:pPr marL="0" indent="0">
              <a:buNone/>
            </a:pPr>
            <a:endParaRPr lang="en-US" b="1">
              <a:solidFill>
                <a:schemeClr val="bg1"/>
              </a:solidFill>
              <a:latin typeface="Arial"/>
              <a:cs typeface="Arial"/>
            </a:endParaRPr>
          </a:p>
          <a:p>
            <a:pPr marL="342900" indent="-342900"/>
            <a:r>
              <a:rPr lang="en-US" err="1">
                <a:solidFill>
                  <a:schemeClr val="bg1"/>
                </a:solidFill>
                <a:latin typeface="Arial"/>
                <a:cs typeface="Arial"/>
              </a:rPr>
              <a:t>Élaborer</a:t>
            </a:r>
            <a:r>
              <a:rPr lang="en-US">
                <a:solidFill>
                  <a:schemeClr val="bg1"/>
                </a:solidFill>
                <a:latin typeface="Arial"/>
                <a:cs typeface="Arial"/>
              </a:rPr>
              <a:t> un plan de test </a:t>
            </a:r>
            <a:endParaRPr lang="en-US">
              <a:solidFill>
                <a:schemeClr val="bg1"/>
              </a:solidFill>
            </a:endParaRPr>
          </a:p>
          <a:p>
            <a:pPr marL="342900" indent="-342900"/>
            <a:r>
              <a:rPr lang="en-US" err="1">
                <a:solidFill>
                  <a:schemeClr val="bg1"/>
                </a:solidFill>
                <a:latin typeface="Arial"/>
                <a:cs typeface="Arial"/>
              </a:rPr>
              <a:t>Élaborer</a:t>
            </a:r>
            <a:r>
              <a:rPr lang="en-US">
                <a:solidFill>
                  <a:schemeClr val="bg1"/>
                </a:solidFill>
                <a:latin typeface="Arial"/>
                <a:cs typeface="Arial"/>
              </a:rPr>
              <a:t> des </a:t>
            </a:r>
            <a:r>
              <a:rPr lang="en-US" err="1">
                <a:solidFill>
                  <a:schemeClr val="bg1"/>
                </a:solidFill>
                <a:latin typeface="Arial"/>
                <a:cs typeface="Arial"/>
              </a:rPr>
              <a:t>cas</a:t>
            </a:r>
            <a:r>
              <a:rPr lang="en-US">
                <a:solidFill>
                  <a:schemeClr val="bg1"/>
                </a:solidFill>
                <a:latin typeface="Arial"/>
                <a:cs typeface="Arial"/>
              </a:rPr>
              <a:t> de test et des données de test </a:t>
            </a:r>
            <a:endParaRPr lang="en-US">
              <a:solidFill>
                <a:schemeClr val="bg1"/>
              </a:solidFill>
            </a:endParaRPr>
          </a:p>
          <a:p>
            <a:pPr marL="342900" indent="-342900"/>
            <a:r>
              <a:rPr lang="en-US">
                <a:solidFill>
                  <a:schemeClr val="bg1"/>
                </a:solidFill>
                <a:latin typeface="Arial"/>
                <a:cs typeface="Arial"/>
              </a:rPr>
              <a:t>Tests par </a:t>
            </a:r>
            <a:r>
              <a:rPr lang="en-US" err="1">
                <a:solidFill>
                  <a:schemeClr val="bg1"/>
                </a:solidFill>
                <a:latin typeface="Arial"/>
                <a:cs typeface="Arial"/>
              </a:rPr>
              <a:t>l'équipe</a:t>
            </a:r>
            <a:r>
              <a:rPr lang="en-US">
                <a:solidFill>
                  <a:schemeClr val="bg1"/>
                </a:solidFill>
                <a:latin typeface="Arial"/>
                <a:cs typeface="Arial"/>
              </a:rPr>
              <a:t> de </a:t>
            </a:r>
            <a:r>
              <a:rPr lang="en-US" err="1">
                <a:solidFill>
                  <a:schemeClr val="bg1"/>
                </a:solidFill>
                <a:latin typeface="Arial"/>
                <a:cs typeface="Arial"/>
              </a:rPr>
              <a:t>développement</a:t>
            </a:r>
            <a:r>
              <a:rPr lang="en-US">
                <a:solidFill>
                  <a:schemeClr val="bg1"/>
                </a:solidFill>
                <a:latin typeface="Arial"/>
                <a:cs typeface="Arial"/>
              </a:rPr>
              <a:t>  </a:t>
            </a:r>
            <a:endParaRPr lang="en-US">
              <a:solidFill>
                <a:schemeClr val="bg1"/>
              </a:solidFill>
            </a:endParaRPr>
          </a:p>
          <a:p>
            <a:pPr marL="800100" lvl="1"/>
            <a:r>
              <a:rPr lang="en-US">
                <a:solidFill>
                  <a:schemeClr val="bg1"/>
                </a:solidFill>
                <a:latin typeface="Arial"/>
                <a:cs typeface="Arial"/>
              </a:rPr>
              <a:t>tests </a:t>
            </a:r>
            <a:r>
              <a:rPr lang="en-US" err="1">
                <a:solidFill>
                  <a:schemeClr val="bg1"/>
                </a:solidFill>
                <a:latin typeface="Arial"/>
                <a:cs typeface="Arial"/>
              </a:rPr>
              <a:t>unitaires</a:t>
            </a:r>
            <a:r>
              <a:rPr lang="en-US">
                <a:solidFill>
                  <a:schemeClr val="bg1"/>
                </a:solidFill>
                <a:latin typeface="Arial"/>
                <a:cs typeface="Arial"/>
              </a:rPr>
              <a:t>, tests </a:t>
            </a:r>
            <a:r>
              <a:rPr lang="en-US" err="1">
                <a:solidFill>
                  <a:schemeClr val="bg1"/>
                </a:solidFill>
                <a:latin typeface="Arial"/>
                <a:cs typeface="Arial"/>
              </a:rPr>
              <a:t>d'intégration</a:t>
            </a:r>
            <a:r>
              <a:rPr lang="en-US">
                <a:solidFill>
                  <a:schemeClr val="bg1"/>
                </a:solidFill>
                <a:latin typeface="Arial"/>
                <a:cs typeface="Arial"/>
              </a:rPr>
              <a:t>, tests </a:t>
            </a:r>
            <a:r>
              <a:rPr lang="en-US" err="1">
                <a:solidFill>
                  <a:schemeClr val="bg1"/>
                </a:solidFill>
                <a:latin typeface="Arial"/>
                <a:cs typeface="Arial"/>
              </a:rPr>
              <a:t>automatisés</a:t>
            </a:r>
            <a:r>
              <a:rPr lang="en-US">
                <a:solidFill>
                  <a:schemeClr val="bg1"/>
                </a:solidFill>
                <a:latin typeface="Arial"/>
                <a:cs typeface="Arial"/>
              </a:rPr>
              <a:t> et </a:t>
            </a:r>
            <a:r>
              <a:rPr lang="en-US" err="1">
                <a:solidFill>
                  <a:schemeClr val="bg1"/>
                </a:solidFill>
                <a:latin typeface="Arial"/>
                <a:cs typeface="Arial"/>
              </a:rPr>
              <a:t>manuels</a:t>
            </a:r>
            <a:endParaRPr lang="en-US">
              <a:solidFill>
                <a:schemeClr val="bg1"/>
              </a:solidFill>
            </a:endParaRPr>
          </a:p>
          <a:p>
            <a:pPr marL="285750" indent="-285750"/>
            <a:r>
              <a:rPr lang="en-US">
                <a:solidFill>
                  <a:schemeClr val="bg1"/>
                </a:solidFill>
                <a:latin typeface="Arial"/>
                <a:cs typeface="Arial"/>
              </a:rPr>
              <a:t>Tests par les </a:t>
            </a:r>
            <a:r>
              <a:rPr lang="en-US" err="1">
                <a:solidFill>
                  <a:schemeClr val="bg1"/>
                </a:solidFill>
                <a:latin typeface="Arial"/>
                <a:cs typeface="Arial"/>
              </a:rPr>
              <a:t>testeurs</a:t>
            </a:r>
            <a:endParaRPr lang="en-US">
              <a:solidFill>
                <a:schemeClr val="bg1"/>
              </a:solidFill>
              <a:latin typeface="Arial"/>
              <a:cs typeface="Arial"/>
            </a:endParaRPr>
          </a:p>
          <a:p>
            <a:pPr marL="285750" indent="-285750"/>
            <a:r>
              <a:rPr lang="en-US">
                <a:solidFill>
                  <a:schemeClr val="bg1"/>
                </a:solidFill>
                <a:latin typeface="Arial"/>
                <a:cs typeface="Arial"/>
              </a:rPr>
              <a:t>Tests par les </a:t>
            </a:r>
            <a:r>
              <a:rPr lang="en-US" err="1">
                <a:solidFill>
                  <a:schemeClr val="bg1"/>
                </a:solidFill>
                <a:latin typeface="Arial"/>
                <a:cs typeface="Arial"/>
              </a:rPr>
              <a:t>utilisateurs</a:t>
            </a:r>
            <a:r>
              <a:rPr lang="en-US">
                <a:solidFill>
                  <a:schemeClr val="bg1"/>
                </a:solidFill>
                <a:latin typeface="Arial"/>
                <a:cs typeface="Arial"/>
              </a:rPr>
              <a:t> pendant le </a:t>
            </a:r>
            <a:r>
              <a:rPr lang="en-US" err="1">
                <a:solidFill>
                  <a:schemeClr val="bg1"/>
                </a:solidFill>
                <a:latin typeface="Arial"/>
                <a:cs typeface="Arial"/>
              </a:rPr>
              <a:t>développement</a:t>
            </a:r>
            <a:r>
              <a:rPr lang="en-US">
                <a:solidFill>
                  <a:schemeClr val="bg1"/>
                </a:solidFill>
                <a:latin typeface="Arial"/>
                <a:cs typeface="Arial"/>
              </a:rPr>
              <a:t> agile </a:t>
            </a:r>
            <a:endParaRPr lang="en-US">
              <a:solidFill>
                <a:schemeClr val="bg1"/>
              </a:solidFill>
            </a:endParaRPr>
          </a:p>
          <a:p>
            <a:pPr marL="742950" lvl="1" indent="-285750"/>
            <a:r>
              <a:rPr lang="en-US" err="1">
                <a:solidFill>
                  <a:schemeClr val="bg1"/>
                </a:solidFill>
                <a:latin typeface="Arial"/>
                <a:cs typeface="Arial"/>
              </a:rPr>
              <a:t>essais</a:t>
            </a:r>
            <a:r>
              <a:rPr lang="en-US">
                <a:solidFill>
                  <a:schemeClr val="bg1"/>
                </a:solidFill>
                <a:latin typeface="Arial"/>
                <a:cs typeface="Arial"/>
              </a:rPr>
              <a:t> </a:t>
            </a:r>
            <a:r>
              <a:rPr lang="en-US" err="1">
                <a:solidFill>
                  <a:schemeClr val="bg1"/>
                </a:solidFill>
                <a:latin typeface="Arial"/>
                <a:cs typeface="Arial"/>
              </a:rPr>
              <a:t>fonctionnels</a:t>
            </a:r>
            <a:endParaRPr lang="en-US">
              <a:solidFill>
                <a:schemeClr val="bg1"/>
              </a:solidFill>
            </a:endParaRPr>
          </a:p>
          <a:p>
            <a:pPr marL="742950" lvl="1" indent="-285750"/>
            <a:r>
              <a:rPr lang="en-US">
                <a:solidFill>
                  <a:schemeClr val="bg1"/>
                </a:solidFill>
                <a:latin typeface="Arial"/>
                <a:cs typeface="Arial"/>
              </a:rPr>
              <a:t>tests </a:t>
            </a:r>
            <a:r>
              <a:rPr lang="en-US" err="1">
                <a:solidFill>
                  <a:schemeClr val="bg1"/>
                </a:solidFill>
                <a:latin typeface="Arial"/>
                <a:cs typeface="Arial"/>
              </a:rPr>
              <a:t>d'utilisabilité</a:t>
            </a:r>
            <a:endParaRPr lang="en-US" err="1">
              <a:solidFill>
                <a:schemeClr val="bg1"/>
              </a:solidFill>
            </a:endParaRPr>
          </a:p>
          <a:p>
            <a:pPr marL="0" indent="0">
              <a:buNone/>
            </a:pPr>
            <a:endParaRPr lang="en-US">
              <a:solidFill>
                <a:schemeClr val="bg1"/>
              </a:solidFill>
            </a:endParaRPr>
          </a:p>
          <a:p>
            <a:pPr marL="0" indent="0">
              <a:buNone/>
            </a:pPr>
            <a:endParaRPr lang="en-US" b="1">
              <a:solidFill>
                <a:schemeClr val="bg1"/>
              </a:solidFill>
              <a:latin typeface="Arial"/>
              <a:cs typeface="Arial"/>
            </a:endParaRPr>
          </a:p>
        </p:txBody>
      </p:sp>
      <p:sp>
        <p:nvSpPr>
          <p:cNvPr id="7" name="Content Placeholder 11">
            <a:extLst>
              <a:ext uri="{FF2B5EF4-FFF2-40B4-BE49-F238E27FC236}">
                <a16:creationId xmlns:a16="http://schemas.microsoft.com/office/drawing/2014/main" id="{99E1E510-46EE-9B21-0075-E86DD5462937}"/>
              </a:ext>
            </a:extLst>
          </p:cNvPr>
          <p:cNvSpPr txBox="1">
            <a:spLocks/>
          </p:cNvSpPr>
          <p:nvPr/>
        </p:nvSpPr>
        <p:spPr>
          <a:xfrm>
            <a:off x="7212928" y="1713936"/>
            <a:ext cx="4489117" cy="4341546"/>
          </a:xfrm>
          <a:prstGeom prst="rect">
            <a:avLst/>
          </a:prstGeom>
          <a:solidFill>
            <a:srgbClr val="1E4B74"/>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bg1"/>
                </a:solidFill>
                <a:latin typeface="Arial"/>
                <a:cs typeface="Arial"/>
              </a:rPr>
              <a:t>Tests pendant la mise </a:t>
            </a:r>
            <a:r>
              <a:rPr lang="en-US" b="1" err="1">
                <a:solidFill>
                  <a:schemeClr val="bg1"/>
                </a:solidFill>
                <a:latin typeface="Arial"/>
                <a:cs typeface="Arial"/>
              </a:rPr>
              <a:t>en</a:t>
            </a:r>
            <a:r>
              <a:rPr lang="en-US" b="1">
                <a:solidFill>
                  <a:schemeClr val="bg1"/>
                </a:solidFill>
                <a:latin typeface="Arial"/>
                <a:cs typeface="Arial"/>
              </a:rPr>
              <a:t> </a:t>
            </a:r>
            <a:r>
              <a:rPr lang="en-US" b="1" err="1">
                <a:solidFill>
                  <a:schemeClr val="bg1"/>
                </a:solidFill>
                <a:latin typeface="Arial"/>
                <a:cs typeface="Arial"/>
              </a:rPr>
              <a:t>œuvre</a:t>
            </a:r>
            <a:r>
              <a:rPr lang="en-US" b="1">
                <a:solidFill>
                  <a:schemeClr val="bg1"/>
                </a:solidFill>
                <a:latin typeface="Arial"/>
                <a:cs typeface="Arial"/>
              </a:rPr>
              <a:t> </a:t>
            </a:r>
            <a:endParaRPr lang="en-US" b="1">
              <a:solidFill>
                <a:schemeClr val="bg1"/>
              </a:solidFill>
            </a:endParaRPr>
          </a:p>
          <a:p>
            <a:pPr marL="0" indent="0">
              <a:buNone/>
            </a:pPr>
            <a:endParaRPr lang="en-US">
              <a:solidFill>
                <a:schemeClr val="bg1"/>
              </a:solidFill>
            </a:endParaRPr>
          </a:p>
          <a:p>
            <a:pPr marL="342900" indent="-342900"/>
            <a:r>
              <a:rPr lang="en-US">
                <a:solidFill>
                  <a:schemeClr val="bg1"/>
                </a:solidFill>
                <a:latin typeface="Arial"/>
                <a:cs typeface="Arial"/>
              </a:rPr>
              <a:t>Tester le </a:t>
            </a:r>
            <a:r>
              <a:rPr lang="en-US" err="1">
                <a:solidFill>
                  <a:schemeClr val="bg1"/>
                </a:solidFill>
                <a:latin typeface="Arial"/>
                <a:cs typeface="Arial"/>
              </a:rPr>
              <a:t>fonctionnement</a:t>
            </a:r>
            <a:r>
              <a:rPr lang="en-US">
                <a:solidFill>
                  <a:schemeClr val="bg1"/>
                </a:solidFill>
                <a:latin typeface="Arial"/>
                <a:cs typeface="Arial"/>
              </a:rPr>
              <a:t> de </a:t>
            </a:r>
            <a:r>
              <a:rPr lang="en-US" err="1">
                <a:solidFill>
                  <a:schemeClr val="bg1"/>
                </a:solidFill>
                <a:latin typeface="Arial"/>
                <a:cs typeface="Arial"/>
              </a:rPr>
              <a:t>l'infrastructure</a:t>
            </a:r>
            <a:r>
              <a:rPr lang="en-US">
                <a:solidFill>
                  <a:schemeClr val="bg1"/>
                </a:solidFill>
                <a:latin typeface="Arial"/>
                <a:cs typeface="Arial"/>
              </a:rPr>
              <a:t> </a:t>
            </a:r>
            <a:endParaRPr lang="en-US" b="1">
              <a:solidFill>
                <a:schemeClr val="bg1"/>
              </a:solidFill>
              <a:latin typeface="Arial"/>
              <a:cs typeface="Arial"/>
            </a:endParaRPr>
          </a:p>
          <a:p>
            <a:pPr marL="342900" indent="-342900"/>
            <a:r>
              <a:rPr lang="en-US">
                <a:solidFill>
                  <a:schemeClr val="bg1"/>
                </a:solidFill>
                <a:latin typeface="Arial"/>
                <a:cs typeface="Arial"/>
              </a:rPr>
              <a:t>Tester que le </a:t>
            </a:r>
            <a:r>
              <a:rPr lang="en-US" err="1">
                <a:solidFill>
                  <a:schemeClr val="bg1"/>
                </a:solidFill>
                <a:latin typeface="Arial"/>
                <a:cs typeface="Arial"/>
              </a:rPr>
              <a:t>logiciel</a:t>
            </a:r>
            <a:r>
              <a:rPr lang="en-US">
                <a:solidFill>
                  <a:schemeClr val="bg1"/>
                </a:solidFill>
                <a:latin typeface="Arial"/>
                <a:cs typeface="Arial"/>
              </a:rPr>
              <a:t> </a:t>
            </a:r>
            <a:r>
              <a:rPr lang="en-US" err="1">
                <a:solidFill>
                  <a:schemeClr val="bg1"/>
                </a:solidFill>
                <a:latin typeface="Arial"/>
                <a:cs typeface="Arial"/>
              </a:rPr>
              <a:t>est</a:t>
            </a:r>
            <a:r>
              <a:rPr lang="en-US">
                <a:solidFill>
                  <a:schemeClr val="bg1"/>
                </a:solidFill>
                <a:latin typeface="Arial"/>
                <a:cs typeface="Arial"/>
              </a:rPr>
              <a:t> </a:t>
            </a:r>
            <a:r>
              <a:rPr lang="en-US" err="1">
                <a:solidFill>
                  <a:schemeClr val="bg1"/>
                </a:solidFill>
                <a:latin typeface="Arial"/>
                <a:cs typeface="Arial"/>
              </a:rPr>
              <a:t>correctement</a:t>
            </a:r>
            <a:r>
              <a:rPr lang="en-US">
                <a:solidFill>
                  <a:schemeClr val="bg1"/>
                </a:solidFill>
                <a:latin typeface="Arial"/>
                <a:cs typeface="Arial"/>
              </a:rPr>
              <a:t> </a:t>
            </a:r>
            <a:r>
              <a:rPr lang="en-US" err="1">
                <a:solidFill>
                  <a:schemeClr val="bg1"/>
                </a:solidFill>
                <a:latin typeface="Arial"/>
                <a:cs typeface="Arial"/>
              </a:rPr>
              <a:t>déployé</a:t>
            </a:r>
            <a:r>
              <a:rPr lang="en-US">
                <a:solidFill>
                  <a:schemeClr val="bg1"/>
                </a:solidFill>
                <a:latin typeface="Arial"/>
                <a:cs typeface="Arial"/>
              </a:rPr>
              <a:t> </a:t>
            </a:r>
            <a:endParaRPr lang="en-US" b="1">
              <a:solidFill>
                <a:schemeClr val="bg1"/>
              </a:solidFill>
              <a:latin typeface="Arial"/>
              <a:cs typeface="Arial"/>
            </a:endParaRPr>
          </a:p>
          <a:p>
            <a:pPr marL="342900" indent="-342900"/>
            <a:r>
              <a:rPr lang="en-US">
                <a:solidFill>
                  <a:schemeClr val="bg1"/>
                </a:solidFill>
                <a:latin typeface="Arial"/>
                <a:cs typeface="Arial"/>
              </a:rPr>
              <a:t>Tester que le </a:t>
            </a:r>
            <a:r>
              <a:rPr lang="en-US" err="1">
                <a:solidFill>
                  <a:schemeClr val="bg1"/>
                </a:solidFill>
                <a:latin typeface="Arial"/>
                <a:cs typeface="Arial"/>
              </a:rPr>
              <a:t>logiciel</a:t>
            </a:r>
            <a:r>
              <a:rPr lang="en-US">
                <a:solidFill>
                  <a:schemeClr val="bg1"/>
                </a:solidFill>
                <a:latin typeface="Arial"/>
                <a:cs typeface="Arial"/>
              </a:rPr>
              <a:t> </a:t>
            </a:r>
            <a:r>
              <a:rPr lang="en-US" err="1">
                <a:solidFill>
                  <a:schemeClr val="bg1"/>
                </a:solidFill>
                <a:latin typeface="Arial"/>
                <a:cs typeface="Arial"/>
              </a:rPr>
              <a:t>est</a:t>
            </a:r>
            <a:r>
              <a:rPr lang="en-US">
                <a:solidFill>
                  <a:schemeClr val="bg1"/>
                </a:solidFill>
                <a:latin typeface="Arial"/>
                <a:cs typeface="Arial"/>
              </a:rPr>
              <a:t> </a:t>
            </a:r>
            <a:r>
              <a:rPr lang="en-US" err="1">
                <a:solidFill>
                  <a:schemeClr val="bg1"/>
                </a:solidFill>
                <a:latin typeface="Arial"/>
                <a:cs typeface="Arial"/>
              </a:rPr>
              <a:t>correctement</a:t>
            </a:r>
            <a:r>
              <a:rPr lang="en-US">
                <a:solidFill>
                  <a:schemeClr val="bg1"/>
                </a:solidFill>
                <a:latin typeface="Arial"/>
                <a:cs typeface="Arial"/>
              </a:rPr>
              <a:t> </a:t>
            </a:r>
            <a:r>
              <a:rPr lang="en-US" err="1">
                <a:solidFill>
                  <a:schemeClr val="bg1"/>
                </a:solidFill>
                <a:latin typeface="Arial"/>
                <a:cs typeface="Arial"/>
              </a:rPr>
              <a:t>configuré</a:t>
            </a:r>
            <a:r>
              <a:rPr lang="en-US">
                <a:solidFill>
                  <a:schemeClr val="bg1"/>
                </a:solidFill>
                <a:latin typeface="Arial"/>
                <a:cs typeface="Arial"/>
              </a:rPr>
              <a:t> et </a:t>
            </a:r>
            <a:r>
              <a:rPr lang="en-US" err="1">
                <a:solidFill>
                  <a:schemeClr val="bg1"/>
                </a:solidFill>
                <a:latin typeface="Arial"/>
                <a:cs typeface="Arial"/>
              </a:rPr>
              <a:t>qu'il</a:t>
            </a:r>
            <a:r>
              <a:rPr lang="en-US">
                <a:solidFill>
                  <a:schemeClr val="bg1"/>
                </a:solidFill>
                <a:latin typeface="Arial"/>
                <a:cs typeface="Arial"/>
              </a:rPr>
              <a:t> </a:t>
            </a:r>
            <a:r>
              <a:rPr lang="en-US" err="1">
                <a:solidFill>
                  <a:schemeClr val="bg1"/>
                </a:solidFill>
                <a:latin typeface="Arial"/>
                <a:cs typeface="Arial"/>
              </a:rPr>
              <a:t>fonctionne</a:t>
            </a:r>
            <a:r>
              <a:rPr lang="en-US">
                <a:solidFill>
                  <a:schemeClr val="bg1"/>
                </a:solidFill>
                <a:latin typeface="Arial"/>
                <a:cs typeface="Arial"/>
              </a:rPr>
              <a:t> </a:t>
            </a:r>
            <a:r>
              <a:rPr lang="en-US" err="1">
                <a:solidFill>
                  <a:schemeClr val="bg1"/>
                </a:solidFill>
                <a:latin typeface="Arial"/>
                <a:cs typeface="Arial"/>
              </a:rPr>
              <a:t>comme</a:t>
            </a:r>
            <a:r>
              <a:rPr lang="en-US">
                <a:solidFill>
                  <a:schemeClr val="bg1"/>
                </a:solidFill>
                <a:latin typeface="Arial"/>
                <a:cs typeface="Arial"/>
              </a:rPr>
              <a:t> </a:t>
            </a:r>
            <a:r>
              <a:rPr lang="en-US" err="1">
                <a:solidFill>
                  <a:schemeClr val="bg1"/>
                </a:solidFill>
                <a:latin typeface="Arial"/>
                <a:cs typeface="Arial"/>
              </a:rPr>
              <a:t>prévu</a:t>
            </a:r>
            <a:r>
              <a:rPr lang="en-US">
                <a:solidFill>
                  <a:schemeClr val="bg1"/>
                </a:solidFill>
                <a:latin typeface="Arial"/>
                <a:cs typeface="Arial"/>
              </a:rPr>
              <a:t>  </a:t>
            </a:r>
            <a:endParaRPr lang="en-US">
              <a:solidFill>
                <a:schemeClr val="bg1"/>
              </a:solidFill>
            </a:endParaRPr>
          </a:p>
          <a:p>
            <a:pPr marL="342900" indent="-342900"/>
            <a:r>
              <a:rPr lang="en-US">
                <a:solidFill>
                  <a:schemeClr val="bg1"/>
                </a:solidFill>
                <a:latin typeface="Arial"/>
                <a:cs typeface="Arial"/>
              </a:rPr>
              <a:t>Tester que le </a:t>
            </a:r>
            <a:r>
              <a:rPr lang="en-US" err="1">
                <a:solidFill>
                  <a:schemeClr val="bg1"/>
                </a:solidFill>
                <a:latin typeface="Arial"/>
                <a:cs typeface="Arial"/>
              </a:rPr>
              <a:t>logiciel</a:t>
            </a:r>
            <a:r>
              <a:rPr lang="en-US">
                <a:solidFill>
                  <a:schemeClr val="bg1"/>
                </a:solidFill>
                <a:latin typeface="Arial"/>
                <a:cs typeface="Arial"/>
              </a:rPr>
              <a:t> </a:t>
            </a:r>
            <a:r>
              <a:rPr lang="en-US" err="1">
                <a:solidFill>
                  <a:schemeClr val="bg1"/>
                </a:solidFill>
                <a:latin typeface="Arial"/>
                <a:cs typeface="Arial"/>
              </a:rPr>
              <a:t>fonctionne</a:t>
            </a:r>
            <a:r>
              <a:rPr lang="en-US">
                <a:solidFill>
                  <a:schemeClr val="bg1"/>
                </a:solidFill>
                <a:latin typeface="Arial"/>
                <a:cs typeface="Arial"/>
              </a:rPr>
              <a:t> dans un </a:t>
            </a:r>
            <a:r>
              <a:rPr lang="en-US" err="1">
                <a:solidFill>
                  <a:schemeClr val="bg1"/>
                </a:solidFill>
                <a:latin typeface="Arial"/>
                <a:cs typeface="Arial"/>
              </a:rPr>
              <a:t>environnement</a:t>
            </a:r>
            <a:r>
              <a:rPr lang="en-US">
                <a:solidFill>
                  <a:schemeClr val="bg1"/>
                </a:solidFill>
                <a:latin typeface="Arial"/>
                <a:cs typeface="Arial"/>
              </a:rPr>
              <a:t> </a:t>
            </a:r>
            <a:r>
              <a:rPr lang="en-US" err="1">
                <a:solidFill>
                  <a:schemeClr val="bg1"/>
                </a:solidFill>
                <a:latin typeface="Arial"/>
                <a:cs typeface="Arial"/>
              </a:rPr>
              <a:t>réel</a:t>
            </a:r>
            <a:r>
              <a:rPr lang="en-US">
                <a:solidFill>
                  <a:schemeClr val="bg1"/>
                </a:solidFill>
                <a:latin typeface="Arial"/>
                <a:cs typeface="Arial"/>
              </a:rPr>
              <a:t> et que les </a:t>
            </a:r>
            <a:r>
              <a:rPr lang="en-US" err="1">
                <a:solidFill>
                  <a:schemeClr val="bg1"/>
                </a:solidFill>
                <a:latin typeface="Arial"/>
                <a:cs typeface="Arial"/>
              </a:rPr>
              <a:t>utilisateurs</a:t>
            </a:r>
            <a:r>
              <a:rPr lang="en-US">
                <a:solidFill>
                  <a:schemeClr val="bg1"/>
                </a:solidFill>
                <a:latin typeface="Arial"/>
                <a:cs typeface="Arial"/>
              </a:rPr>
              <a:t> </a:t>
            </a:r>
            <a:r>
              <a:rPr lang="en-US" err="1">
                <a:solidFill>
                  <a:schemeClr val="bg1"/>
                </a:solidFill>
                <a:latin typeface="Arial"/>
                <a:cs typeface="Arial"/>
              </a:rPr>
              <a:t>savent</a:t>
            </a:r>
            <a:r>
              <a:rPr lang="en-US">
                <a:solidFill>
                  <a:schemeClr val="bg1"/>
                </a:solidFill>
                <a:latin typeface="Arial"/>
                <a:cs typeface="Arial"/>
              </a:rPr>
              <a:t> </a:t>
            </a:r>
            <a:r>
              <a:rPr lang="en-US" err="1">
                <a:solidFill>
                  <a:schemeClr val="bg1"/>
                </a:solidFill>
                <a:latin typeface="Arial"/>
                <a:cs typeface="Arial"/>
              </a:rPr>
              <a:t>s'en</a:t>
            </a:r>
            <a:r>
              <a:rPr lang="en-US">
                <a:solidFill>
                  <a:schemeClr val="bg1"/>
                </a:solidFill>
                <a:latin typeface="Arial"/>
                <a:cs typeface="Arial"/>
              </a:rPr>
              <a:t> </a:t>
            </a:r>
            <a:r>
              <a:rPr lang="en-US" err="1">
                <a:solidFill>
                  <a:schemeClr val="bg1"/>
                </a:solidFill>
                <a:latin typeface="Arial"/>
                <a:cs typeface="Arial"/>
              </a:rPr>
              <a:t>servir</a:t>
            </a:r>
            <a:r>
              <a:rPr lang="en-US">
                <a:solidFill>
                  <a:schemeClr val="bg1"/>
                </a:solidFill>
                <a:latin typeface="Arial"/>
                <a:cs typeface="Arial"/>
              </a:rPr>
              <a:t>.</a:t>
            </a:r>
            <a:endParaRPr lang="en-US">
              <a:solidFill>
                <a:schemeClr val="bg1"/>
              </a:solidFill>
            </a:endParaRPr>
          </a:p>
          <a:p>
            <a:pPr marL="0" indent="0">
              <a:buNone/>
            </a:pPr>
            <a:endParaRPr lang="en-US" b="1">
              <a:solidFill>
                <a:schemeClr val="bg1"/>
              </a:solidFill>
            </a:endParaRPr>
          </a:p>
          <a:p>
            <a:pPr marL="0" indent="0">
              <a:buNone/>
            </a:pPr>
            <a:endParaRPr lang="en-US" b="1">
              <a:solidFill>
                <a:srgbClr val="FFFFFF"/>
              </a:solidFill>
            </a:endParaRPr>
          </a:p>
          <a:p>
            <a:pPr marL="342900" indent="-342900"/>
            <a:endParaRPr lang="en-US">
              <a:solidFill>
                <a:srgbClr val="FFFFFF"/>
              </a:solidFill>
            </a:endParaRPr>
          </a:p>
          <a:p>
            <a:pPr marL="0" indent="0">
              <a:buNone/>
            </a:pPr>
            <a:endParaRPr lang="en-US"/>
          </a:p>
          <a:p>
            <a:pPr marL="0" indent="0">
              <a:buNone/>
            </a:pPr>
            <a:endParaRPr lang="en-US"/>
          </a:p>
        </p:txBody>
      </p:sp>
      <p:sp>
        <p:nvSpPr>
          <p:cNvPr id="4" name="Arrow: Right 3">
            <a:extLst>
              <a:ext uri="{FF2B5EF4-FFF2-40B4-BE49-F238E27FC236}">
                <a16:creationId xmlns:a16="http://schemas.microsoft.com/office/drawing/2014/main" id="{283A12DA-6F9D-3265-780D-5E317AB58126}"/>
              </a:ext>
            </a:extLst>
          </p:cNvPr>
          <p:cNvSpPr/>
          <p:nvPr/>
        </p:nvSpPr>
        <p:spPr>
          <a:xfrm>
            <a:off x="4857038" y="3133911"/>
            <a:ext cx="2342864" cy="18538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baseline="0">
                <a:solidFill>
                  <a:srgbClr val="FFFFFF"/>
                </a:solidFill>
                <a:latin typeface="Arial"/>
              </a:rPr>
              <a:t>Test </a:t>
            </a:r>
            <a:r>
              <a:rPr lang="en-US" sz="1400" b="1" baseline="0" err="1">
                <a:solidFill>
                  <a:srgbClr val="FFFFFF"/>
                </a:solidFill>
                <a:latin typeface="Arial"/>
              </a:rPr>
              <a:t>d'acceptation</a:t>
            </a:r>
            <a:r>
              <a:rPr lang="en-US" sz="1400" b="1" baseline="0">
                <a:solidFill>
                  <a:srgbClr val="FFFFFF"/>
                </a:solidFill>
                <a:latin typeface="Arial"/>
              </a:rPr>
              <a:t> par </a:t>
            </a:r>
            <a:r>
              <a:rPr lang="en-US" sz="1400" b="1" baseline="0" err="1">
                <a:solidFill>
                  <a:srgbClr val="FFFFFF"/>
                </a:solidFill>
                <a:latin typeface="Arial"/>
              </a:rPr>
              <a:t>l'utilisateur</a:t>
            </a:r>
            <a:r>
              <a:rPr lang="en-US" sz="2000" b="1" baseline="0">
                <a:solidFill>
                  <a:srgbClr val="FFFFFF"/>
                </a:solidFill>
                <a:latin typeface="Arial"/>
              </a:rPr>
              <a:t> (UAT)</a:t>
            </a:r>
            <a:endParaRPr lang="en-US"/>
          </a:p>
        </p:txBody>
      </p:sp>
    </p:spTree>
    <p:extLst>
      <p:ext uri="{BB962C8B-B14F-4D97-AF65-F5344CB8AC3E}">
        <p14:creationId xmlns:p14="http://schemas.microsoft.com/office/powerpoint/2010/main" val="6475629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2268"/>
            <a:ext cx="10084496" cy="1561646"/>
          </a:xfrm>
        </p:spPr>
        <p:txBody>
          <a:bodyPr/>
          <a:lstStyle/>
          <a:p>
            <a:r>
              <a:rPr lang="en-US">
                <a:latin typeface="Arial"/>
                <a:cs typeface="Arial"/>
              </a:rPr>
              <a:t>Test: </a:t>
            </a:r>
            <a:r>
              <a:rPr lang="en-US" err="1">
                <a:latin typeface="Arial"/>
                <a:cs typeface="Arial"/>
              </a:rPr>
              <a:t>rôles</a:t>
            </a:r>
            <a:r>
              <a:rPr lang="en-US">
                <a:latin typeface="Arial"/>
                <a:cs typeface="Arial"/>
              </a:rPr>
              <a:t> et des </a:t>
            </a:r>
            <a:r>
              <a:rPr lang="en-US" err="1">
                <a:latin typeface="Arial"/>
                <a:cs typeface="Arial"/>
              </a:rPr>
              <a:t>compétences</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431383"/>
            <a:ext cx="10810127" cy="4612235"/>
          </a:xfrm>
        </p:spPr>
        <p:txBody>
          <a:bodyPr vert="horz" lIns="91440" tIns="45720" rIns="91440" bIns="45720" rtlCol="0" anchor="t">
            <a:normAutofit/>
          </a:bodyPr>
          <a:lstStyle/>
          <a:p>
            <a:endParaRPr lang="en-US" sz="1000">
              <a:latin typeface="Arial"/>
              <a:cs typeface="Arial"/>
            </a:endParaRPr>
          </a:p>
          <a:p>
            <a:endParaRPr lang="en-US" sz="1000">
              <a:latin typeface="Arial"/>
              <a:cs typeface="Arial"/>
            </a:endParaRPr>
          </a:p>
          <a:p>
            <a:endParaRPr lang="en-US" sz="1000">
              <a:latin typeface="Arial"/>
              <a:cs typeface="Arial"/>
            </a:endParaRPr>
          </a:p>
        </p:txBody>
      </p:sp>
      <p:sp>
        <p:nvSpPr>
          <p:cNvPr id="5" name="Content Placeholder 11">
            <a:extLst>
              <a:ext uri="{FF2B5EF4-FFF2-40B4-BE49-F238E27FC236}">
                <a16:creationId xmlns:a16="http://schemas.microsoft.com/office/drawing/2014/main" id="{95501254-73CC-B410-D0E1-4053B45A51D2}"/>
              </a:ext>
            </a:extLst>
          </p:cNvPr>
          <p:cNvSpPr txBox="1">
            <a:spLocks/>
          </p:cNvSpPr>
          <p:nvPr/>
        </p:nvSpPr>
        <p:spPr>
          <a:xfrm>
            <a:off x="399649" y="1432097"/>
            <a:ext cx="11592985" cy="4923652"/>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err="1">
                <a:latin typeface="Arial"/>
                <a:cs typeface="Arial"/>
              </a:rPr>
              <a:t>Développeurs</a:t>
            </a:r>
            <a:r>
              <a:rPr lang="en-US" sz="1800" b="1">
                <a:latin typeface="Arial"/>
                <a:cs typeface="Arial"/>
              </a:rPr>
              <a:t> : </a:t>
            </a:r>
            <a:r>
              <a:rPr lang="en-US" sz="1800">
                <a:latin typeface="Arial"/>
                <a:cs typeface="Arial"/>
              </a:rPr>
              <a:t>tests </a:t>
            </a:r>
            <a:r>
              <a:rPr lang="en-US" sz="1800" err="1">
                <a:latin typeface="Arial"/>
                <a:cs typeface="Arial"/>
              </a:rPr>
              <a:t>unitaires</a:t>
            </a:r>
            <a:r>
              <a:rPr lang="en-US" sz="1800">
                <a:latin typeface="Arial"/>
                <a:cs typeface="Arial"/>
              </a:rPr>
              <a:t>, </a:t>
            </a:r>
            <a:r>
              <a:rPr lang="en-US" sz="1800" err="1">
                <a:latin typeface="Arial"/>
                <a:cs typeface="Arial"/>
              </a:rPr>
              <a:t>débogage</a:t>
            </a:r>
            <a:r>
              <a:rPr lang="en-US" sz="1800">
                <a:latin typeface="Arial"/>
                <a:cs typeface="Arial"/>
              </a:rPr>
              <a:t>, tests </a:t>
            </a:r>
            <a:r>
              <a:rPr lang="en-US" sz="1800" err="1">
                <a:latin typeface="Arial"/>
                <a:cs typeface="Arial"/>
              </a:rPr>
              <a:t>d'intégration</a:t>
            </a:r>
            <a:r>
              <a:rPr lang="en-US" sz="1800">
                <a:latin typeface="Arial"/>
                <a:cs typeface="Arial"/>
              </a:rPr>
              <a:t>, tests API, tests de performance, tests de </a:t>
            </a:r>
            <a:r>
              <a:rPr lang="en-US" sz="1800" err="1">
                <a:latin typeface="Arial"/>
                <a:cs typeface="Arial"/>
              </a:rPr>
              <a:t>sécurité</a:t>
            </a:r>
            <a:r>
              <a:rPr lang="en-US" sz="1800">
                <a:latin typeface="Arial"/>
                <a:cs typeface="Arial"/>
              </a:rPr>
              <a:t>.</a:t>
            </a:r>
          </a:p>
          <a:p>
            <a:pPr marL="0" indent="0">
              <a:buNone/>
            </a:pPr>
            <a:r>
              <a:rPr lang="en-US" sz="1800" b="1" err="1">
                <a:latin typeface="Arial"/>
                <a:cs typeface="Arial"/>
              </a:rPr>
              <a:t>Testeurs</a:t>
            </a:r>
            <a:r>
              <a:rPr lang="en-US" sz="1800" b="1">
                <a:latin typeface="Arial"/>
                <a:cs typeface="Arial"/>
              </a:rPr>
              <a:t> (</a:t>
            </a:r>
            <a:r>
              <a:rPr lang="en-US" sz="1800" b="1" err="1">
                <a:latin typeface="Arial"/>
                <a:cs typeface="Arial"/>
              </a:rPr>
              <a:t>analystes</a:t>
            </a:r>
            <a:r>
              <a:rPr lang="en-US" sz="1800" b="1">
                <a:latin typeface="Arial"/>
                <a:cs typeface="Arial"/>
              </a:rPr>
              <a:t> de test/</a:t>
            </a:r>
            <a:r>
              <a:rPr lang="en-US" sz="1800" b="1" err="1">
                <a:latin typeface="Arial"/>
                <a:cs typeface="Arial"/>
              </a:rPr>
              <a:t>testeurs</a:t>
            </a:r>
            <a:r>
              <a:rPr lang="en-US" sz="1800" b="1">
                <a:latin typeface="Arial"/>
                <a:cs typeface="Arial"/>
              </a:rPr>
              <a:t> AQ) : </a:t>
            </a:r>
            <a:r>
              <a:rPr lang="en-US" sz="1800">
                <a:latin typeface="Arial"/>
                <a:cs typeface="Arial"/>
              </a:rPr>
              <a:t>tests</a:t>
            </a:r>
            <a:r>
              <a:rPr lang="en-US" sz="1800" b="1">
                <a:latin typeface="Arial"/>
                <a:cs typeface="Arial"/>
              </a:rPr>
              <a:t> </a:t>
            </a:r>
            <a:r>
              <a:rPr lang="en-US" sz="1800" err="1">
                <a:latin typeface="Arial"/>
                <a:cs typeface="Arial"/>
              </a:rPr>
              <a:t>fonctionnels</a:t>
            </a:r>
            <a:r>
              <a:rPr lang="en-US" sz="1800">
                <a:latin typeface="Arial"/>
                <a:cs typeface="Arial"/>
              </a:rPr>
              <a:t>, </a:t>
            </a:r>
            <a:r>
              <a:rPr lang="en-US" sz="1800" err="1">
                <a:latin typeface="Arial"/>
                <a:cs typeface="Arial"/>
              </a:rPr>
              <a:t>débogage</a:t>
            </a:r>
            <a:r>
              <a:rPr lang="en-US" sz="1800">
                <a:latin typeface="Arial"/>
                <a:cs typeface="Arial"/>
              </a:rPr>
              <a:t>, tests API, tests de performance.</a:t>
            </a:r>
          </a:p>
          <a:p>
            <a:pPr marL="0" indent="0">
              <a:buNone/>
            </a:pPr>
            <a:r>
              <a:rPr lang="en-US" sz="1800" err="1">
                <a:latin typeface="Arial"/>
                <a:cs typeface="Arial"/>
              </a:rPr>
              <a:t>Utiliser</a:t>
            </a:r>
            <a:r>
              <a:rPr lang="en-US" sz="1800">
                <a:latin typeface="Arial"/>
                <a:cs typeface="Arial"/>
              </a:rPr>
              <a:t> </a:t>
            </a:r>
            <a:r>
              <a:rPr lang="en-US" sz="1800" err="1">
                <a:latin typeface="Arial"/>
                <a:cs typeface="Arial"/>
              </a:rPr>
              <a:t>souvent</a:t>
            </a:r>
            <a:r>
              <a:rPr lang="en-US" sz="1800">
                <a:latin typeface="Arial"/>
                <a:cs typeface="Arial"/>
              </a:rPr>
              <a:t> </a:t>
            </a:r>
            <a:r>
              <a:rPr lang="en-US" sz="1800" err="1">
                <a:latin typeface="Arial"/>
                <a:cs typeface="Arial"/>
              </a:rPr>
              <a:t>une</a:t>
            </a:r>
            <a:r>
              <a:rPr lang="en-US" sz="1800">
                <a:latin typeface="Arial"/>
                <a:cs typeface="Arial"/>
              </a:rPr>
              <a:t> </a:t>
            </a:r>
            <a:r>
              <a:rPr lang="en-US" sz="1800" err="1">
                <a:latin typeface="Arial"/>
                <a:cs typeface="Arial"/>
              </a:rPr>
              <a:t>combinaison</a:t>
            </a:r>
            <a:r>
              <a:rPr lang="en-US" sz="1800">
                <a:latin typeface="Arial"/>
                <a:cs typeface="Arial"/>
              </a:rPr>
              <a:t> </a:t>
            </a:r>
            <a:r>
              <a:rPr lang="en-US" sz="1800" err="1">
                <a:latin typeface="Arial"/>
                <a:cs typeface="Arial"/>
              </a:rPr>
              <a:t>d'outils</a:t>
            </a:r>
            <a:r>
              <a:rPr lang="en-US" sz="1800">
                <a:latin typeface="Arial"/>
                <a:cs typeface="Arial"/>
              </a:rPr>
              <a:t> de test </a:t>
            </a:r>
            <a:r>
              <a:rPr lang="en-US" sz="1800" err="1">
                <a:latin typeface="Arial"/>
                <a:cs typeface="Arial"/>
              </a:rPr>
              <a:t>automatisés</a:t>
            </a:r>
            <a:r>
              <a:rPr lang="en-US" sz="1800">
                <a:latin typeface="Arial"/>
                <a:cs typeface="Arial"/>
              </a:rPr>
              <a:t> et </a:t>
            </a:r>
            <a:r>
              <a:rPr lang="en-US" sz="1800" err="1">
                <a:latin typeface="Arial"/>
                <a:cs typeface="Arial"/>
              </a:rPr>
              <a:t>manuels</a:t>
            </a:r>
            <a:r>
              <a:rPr lang="en-US" sz="1800">
                <a:latin typeface="Arial"/>
                <a:cs typeface="Arial"/>
              </a:rPr>
              <a:t>.</a:t>
            </a:r>
          </a:p>
          <a:p>
            <a:pPr marL="0" indent="0">
              <a:buNone/>
            </a:pPr>
            <a:r>
              <a:rPr lang="en-US" sz="1800" b="1">
                <a:latin typeface="Arial"/>
                <a:cs typeface="Arial"/>
              </a:rPr>
              <a:t>BA </a:t>
            </a:r>
            <a:r>
              <a:rPr lang="en-US" sz="1800">
                <a:latin typeface="Arial"/>
                <a:cs typeface="Arial"/>
              </a:rPr>
              <a:t>: tests </a:t>
            </a:r>
            <a:r>
              <a:rPr lang="en-US" sz="1800" err="1">
                <a:latin typeface="Arial"/>
                <a:cs typeface="Arial"/>
              </a:rPr>
              <a:t>fonctionnels</a:t>
            </a:r>
            <a:r>
              <a:rPr lang="en-US" sz="1800">
                <a:latin typeface="Arial"/>
                <a:cs typeface="Arial"/>
              </a:rPr>
              <a:t> : le </a:t>
            </a:r>
            <a:r>
              <a:rPr lang="en-US" sz="1800" err="1">
                <a:latin typeface="Arial"/>
                <a:cs typeface="Arial"/>
              </a:rPr>
              <a:t>système</a:t>
            </a:r>
            <a:r>
              <a:rPr lang="en-US" sz="1800">
                <a:latin typeface="Arial"/>
                <a:cs typeface="Arial"/>
              </a:rPr>
              <a:t> </a:t>
            </a:r>
            <a:r>
              <a:rPr lang="en-US" sz="1800" err="1">
                <a:latin typeface="Arial"/>
                <a:cs typeface="Arial"/>
              </a:rPr>
              <a:t>répond</a:t>
            </a:r>
            <a:r>
              <a:rPr lang="en-US" sz="1800">
                <a:latin typeface="Arial"/>
                <a:cs typeface="Arial"/>
              </a:rPr>
              <a:t>-il aux </a:t>
            </a:r>
            <a:r>
              <a:rPr lang="en-US" sz="1800" err="1">
                <a:latin typeface="Arial"/>
                <a:cs typeface="Arial"/>
              </a:rPr>
              <a:t>besoins</a:t>
            </a:r>
            <a:r>
              <a:rPr lang="en-US" sz="1800">
                <a:latin typeface="Arial"/>
                <a:cs typeface="Arial"/>
              </a:rPr>
              <a:t> des </a:t>
            </a:r>
            <a:r>
              <a:rPr lang="en-US" sz="1800" err="1">
                <a:latin typeface="Arial"/>
                <a:cs typeface="Arial"/>
              </a:rPr>
              <a:t>utilisateurs</a:t>
            </a:r>
            <a:r>
              <a:rPr lang="en-US" sz="1800">
                <a:latin typeface="Arial"/>
                <a:cs typeface="Arial"/>
              </a:rPr>
              <a:t> et aux exigences </a:t>
            </a:r>
            <a:r>
              <a:rPr lang="en-US" sz="1800" err="1">
                <a:latin typeface="Arial"/>
                <a:cs typeface="Arial"/>
              </a:rPr>
              <a:t>définies</a:t>
            </a:r>
            <a:r>
              <a:rPr lang="en-US" sz="1800">
                <a:latin typeface="Arial"/>
                <a:cs typeface="Arial"/>
              </a:rPr>
              <a:t> ?</a:t>
            </a:r>
          </a:p>
          <a:p>
            <a:pPr marL="0" indent="0">
              <a:buNone/>
            </a:pPr>
            <a:r>
              <a:rPr lang="en-US" sz="1800" b="1" err="1">
                <a:latin typeface="Arial"/>
                <a:cs typeface="Calibri"/>
              </a:rPr>
              <a:t>Praticiens</a:t>
            </a:r>
            <a:r>
              <a:rPr lang="en-US" sz="1800" b="1">
                <a:latin typeface="Arial"/>
                <a:cs typeface="Calibri"/>
              </a:rPr>
              <a:t> HCD, y </a:t>
            </a:r>
            <a:r>
              <a:rPr lang="en-US" sz="1800" b="1" err="1">
                <a:latin typeface="Arial"/>
                <a:cs typeface="Calibri"/>
              </a:rPr>
              <a:t>compris</a:t>
            </a:r>
            <a:r>
              <a:rPr lang="en-US" sz="1800" b="1">
                <a:latin typeface="Arial"/>
                <a:cs typeface="Calibri"/>
              </a:rPr>
              <a:t> les </a:t>
            </a:r>
            <a:r>
              <a:rPr lang="en-US" sz="1800" b="1" err="1">
                <a:latin typeface="Arial"/>
                <a:cs typeface="Arial"/>
              </a:rPr>
              <a:t>concepteurs</a:t>
            </a:r>
            <a:r>
              <a:rPr lang="en-US" sz="1800" b="1">
                <a:latin typeface="Arial"/>
                <a:cs typeface="Arial"/>
              </a:rPr>
              <a:t> UI / UX </a:t>
            </a:r>
            <a:r>
              <a:rPr lang="en-US" sz="1800">
                <a:latin typeface="Arial"/>
                <a:cs typeface="Arial"/>
              </a:rPr>
              <a:t>: tests </a:t>
            </a:r>
            <a:r>
              <a:rPr lang="en-US" sz="1800" err="1">
                <a:latin typeface="Arial"/>
                <a:cs typeface="Calibri"/>
              </a:rPr>
              <a:t>fonctionnels</a:t>
            </a:r>
            <a:r>
              <a:rPr lang="en-US" sz="1800">
                <a:latin typeface="Arial"/>
                <a:cs typeface="Calibri"/>
              </a:rPr>
              <a:t> et </a:t>
            </a:r>
            <a:r>
              <a:rPr lang="en-US" sz="1800" err="1">
                <a:latin typeface="Arial"/>
                <a:cs typeface="Calibri"/>
              </a:rPr>
              <a:t>d'</a:t>
            </a:r>
            <a:r>
              <a:rPr lang="en-US" sz="1800" err="1">
                <a:latin typeface="Arial"/>
                <a:cs typeface="Arial"/>
              </a:rPr>
              <a:t>utilisabilité</a:t>
            </a:r>
            <a:endParaRPr lang="en-US" sz="1800">
              <a:latin typeface="Arial"/>
              <a:cs typeface="Arial"/>
            </a:endParaRPr>
          </a:p>
          <a:p>
            <a:pPr marL="0" indent="0">
              <a:buNone/>
            </a:pPr>
            <a:r>
              <a:rPr lang="en-US" sz="1800" b="1" err="1">
                <a:latin typeface="Arial"/>
                <a:cs typeface="Arial"/>
              </a:rPr>
              <a:t>Représentants</a:t>
            </a:r>
            <a:r>
              <a:rPr lang="en-US" sz="1800" b="1">
                <a:latin typeface="Arial"/>
                <a:cs typeface="Arial"/>
              </a:rPr>
              <a:t> des </a:t>
            </a:r>
            <a:r>
              <a:rPr lang="en-US" sz="1800" b="1" err="1">
                <a:latin typeface="Arial"/>
                <a:cs typeface="Arial"/>
              </a:rPr>
              <a:t>utilisateurs</a:t>
            </a:r>
            <a:r>
              <a:rPr lang="en-US" sz="1800" b="1">
                <a:latin typeface="Arial"/>
                <a:cs typeface="Arial"/>
              </a:rPr>
              <a:t> </a:t>
            </a:r>
            <a:r>
              <a:rPr lang="en-US" sz="1800" b="1" err="1">
                <a:latin typeface="Arial"/>
                <a:cs typeface="Arial"/>
              </a:rPr>
              <a:t>finaux</a:t>
            </a:r>
            <a:r>
              <a:rPr lang="en-US" sz="1800" b="1">
                <a:latin typeface="Arial"/>
                <a:cs typeface="Arial"/>
              </a:rPr>
              <a:t> </a:t>
            </a:r>
            <a:r>
              <a:rPr lang="en-US" sz="1800">
                <a:latin typeface="Arial"/>
                <a:cs typeface="Arial"/>
              </a:rPr>
              <a:t>: tests </a:t>
            </a:r>
            <a:r>
              <a:rPr lang="en-US" sz="1800" err="1">
                <a:latin typeface="Arial"/>
                <a:cs typeface="Arial"/>
              </a:rPr>
              <a:t>fonctionnels</a:t>
            </a:r>
            <a:r>
              <a:rPr lang="en-US" sz="1800">
                <a:latin typeface="Arial"/>
                <a:cs typeface="Arial"/>
              </a:rPr>
              <a:t> et de </a:t>
            </a:r>
            <a:r>
              <a:rPr lang="en-US" sz="1800" err="1">
                <a:latin typeface="Arial"/>
                <a:cs typeface="Arial"/>
              </a:rPr>
              <a:t>convivialité</a:t>
            </a:r>
            <a:r>
              <a:rPr lang="en-US" sz="1800">
                <a:latin typeface="Arial"/>
                <a:cs typeface="Arial"/>
              </a:rPr>
              <a:t>, tests </a:t>
            </a:r>
            <a:r>
              <a:rPr lang="en-US" sz="1800" err="1">
                <a:latin typeface="Arial"/>
                <a:cs typeface="Arial"/>
              </a:rPr>
              <a:t>d'acceptation</a:t>
            </a:r>
            <a:r>
              <a:rPr lang="en-US" sz="1800">
                <a:latin typeface="Arial"/>
                <a:cs typeface="Arial"/>
              </a:rPr>
              <a:t> par les </a:t>
            </a:r>
            <a:r>
              <a:rPr lang="en-US" sz="1800" err="1">
                <a:latin typeface="Arial"/>
                <a:cs typeface="Arial"/>
              </a:rPr>
              <a:t>utilisateurs</a:t>
            </a:r>
            <a:r>
              <a:rPr lang="en-US" sz="1800">
                <a:latin typeface="Arial"/>
                <a:cs typeface="Arial"/>
              </a:rPr>
              <a:t> (UAT).</a:t>
            </a:r>
          </a:p>
          <a:p>
            <a:pPr marL="0" indent="0">
              <a:buNone/>
            </a:pPr>
            <a:r>
              <a:rPr lang="en-US" sz="1800" b="1">
                <a:latin typeface="Arial"/>
                <a:cs typeface="Arial"/>
              </a:rPr>
              <a:t>Personnel TIC / </a:t>
            </a:r>
            <a:r>
              <a:rPr lang="en-US" sz="1800" b="1" err="1">
                <a:latin typeface="Arial"/>
                <a:cs typeface="Arial"/>
              </a:rPr>
              <a:t>responsables</a:t>
            </a:r>
            <a:r>
              <a:rPr lang="en-US" sz="1800" b="1">
                <a:latin typeface="Arial"/>
                <a:cs typeface="Arial"/>
              </a:rPr>
              <a:t> de la mise </a:t>
            </a:r>
            <a:r>
              <a:rPr lang="en-US" sz="1800" b="1" err="1">
                <a:latin typeface="Arial"/>
                <a:cs typeface="Arial"/>
              </a:rPr>
              <a:t>en</a:t>
            </a:r>
            <a:r>
              <a:rPr lang="en-US" sz="1800" b="1">
                <a:latin typeface="Arial"/>
                <a:cs typeface="Arial"/>
              </a:rPr>
              <a:t> </a:t>
            </a:r>
            <a:r>
              <a:rPr lang="en-US" sz="1800" b="1" err="1">
                <a:latin typeface="Arial"/>
                <a:cs typeface="Arial"/>
              </a:rPr>
              <a:t>œuvre</a:t>
            </a:r>
            <a:r>
              <a:rPr lang="en-US" sz="1800" b="1">
                <a:latin typeface="Arial"/>
                <a:cs typeface="Arial"/>
              </a:rPr>
              <a:t> - </a:t>
            </a:r>
            <a:r>
              <a:rPr lang="en-US" sz="1800" err="1">
                <a:latin typeface="Arial"/>
                <a:cs typeface="Arial"/>
              </a:rPr>
              <a:t>Vérifier</a:t>
            </a:r>
            <a:r>
              <a:rPr lang="en-US" sz="1800">
                <a:latin typeface="Arial"/>
                <a:cs typeface="Arial"/>
              </a:rPr>
              <a:t> que </a:t>
            </a:r>
            <a:r>
              <a:rPr lang="en-US" sz="1800" err="1">
                <a:latin typeface="Arial"/>
                <a:cs typeface="Arial"/>
              </a:rPr>
              <a:t>l'infrastructure</a:t>
            </a:r>
            <a:r>
              <a:rPr lang="en-US" sz="1800">
                <a:latin typeface="Arial"/>
                <a:cs typeface="Arial"/>
              </a:rPr>
              <a:t> </a:t>
            </a:r>
            <a:r>
              <a:rPr lang="en-US" sz="1800" err="1">
                <a:latin typeface="Arial"/>
                <a:cs typeface="Arial"/>
              </a:rPr>
              <a:t>fonctionne</a:t>
            </a:r>
            <a:r>
              <a:rPr lang="en-US" sz="1800">
                <a:latin typeface="Arial"/>
                <a:cs typeface="Arial"/>
              </a:rPr>
              <a:t> et que les </a:t>
            </a:r>
            <a:r>
              <a:rPr lang="en-US" sz="1800" err="1">
                <a:latin typeface="Arial"/>
                <a:cs typeface="Arial"/>
              </a:rPr>
              <a:t>logiciels</a:t>
            </a:r>
            <a:r>
              <a:rPr lang="en-US" sz="1800">
                <a:latin typeface="Arial"/>
                <a:cs typeface="Arial"/>
              </a:rPr>
              <a:t> </a:t>
            </a:r>
            <a:r>
              <a:rPr lang="en-US" sz="1800" err="1">
                <a:latin typeface="Arial"/>
                <a:cs typeface="Arial"/>
              </a:rPr>
              <a:t>sont</a:t>
            </a:r>
            <a:r>
              <a:rPr lang="en-US" sz="1800">
                <a:latin typeface="Arial"/>
                <a:cs typeface="Arial"/>
              </a:rPr>
              <a:t> </a:t>
            </a:r>
            <a:r>
              <a:rPr lang="en-US" sz="1800" err="1">
                <a:latin typeface="Arial"/>
                <a:cs typeface="Arial"/>
              </a:rPr>
              <a:t>correctement</a:t>
            </a:r>
            <a:r>
              <a:rPr lang="en-US" sz="1800">
                <a:latin typeface="Arial"/>
                <a:cs typeface="Arial"/>
              </a:rPr>
              <a:t> </a:t>
            </a:r>
            <a:r>
              <a:rPr lang="en-US" sz="1800" err="1">
                <a:latin typeface="Arial"/>
                <a:cs typeface="Arial"/>
              </a:rPr>
              <a:t>déployés</a:t>
            </a:r>
            <a:r>
              <a:rPr lang="en-US" sz="1800">
                <a:latin typeface="Arial"/>
                <a:cs typeface="Arial"/>
              </a:rPr>
              <a:t>.</a:t>
            </a:r>
          </a:p>
          <a:p>
            <a:pPr marL="0" indent="0">
              <a:buNone/>
            </a:pPr>
            <a:r>
              <a:rPr lang="en-US" sz="1800" b="1" err="1">
                <a:latin typeface="Arial"/>
                <a:cs typeface="Arial"/>
              </a:rPr>
              <a:t>Représentants</a:t>
            </a:r>
            <a:r>
              <a:rPr lang="en-US" sz="1800" b="1">
                <a:latin typeface="Arial"/>
                <a:cs typeface="Arial"/>
              </a:rPr>
              <a:t> des </a:t>
            </a:r>
            <a:r>
              <a:rPr lang="en-US" sz="1800" b="1" err="1">
                <a:latin typeface="Arial"/>
                <a:cs typeface="Arial"/>
              </a:rPr>
              <a:t>utilisateurs</a:t>
            </a:r>
            <a:r>
              <a:rPr lang="en-US" sz="1800" b="1">
                <a:latin typeface="Arial"/>
                <a:cs typeface="Arial"/>
              </a:rPr>
              <a:t> </a:t>
            </a:r>
            <a:r>
              <a:rPr lang="en-US" sz="1800" b="1" err="1">
                <a:latin typeface="Arial"/>
                <a:cs typeface="Arial"/>
              </a:rPr>
              <a:t>finaux</a:t>
            </a:r>
            <a:r>
              <a:rPr lang="en-US" sz="1800">
                <a:latin typeface="Arial"/>
                <a:cs typeface="Arial"/>
              </a:rPr>
              <a:t> : </a:t>
            </a:r>
            <a:r>
              <a:rPr lang="en-US" sz="1800">
                <a:latin typeface="Arial"/>
                <a:cs typeface="Calibri"/>
              </a:rPr>
              <a:t>Tester que le </a:t>
            </a:r>
            <a:r>
              <a:rPr lang="en-US" sz="1800" err="1">
                <a:latin typeface="Arial"/>
                <a:cs typeface="Calibri"/>
              </a:rPr>
              <a:t>logiciel</a:t>
            </a:r>
            <a:r>
              <a:rPr lang="en-US" sz="1800">
                <a:latin typeface="Arial"/>
                <a:cs typeface="Calibri"/>
              </a:rPr>
              <a:t> </a:t>
            </a:r>
            <a:r>
              <a:rPr lang="en-US" sz="1800" err="1">
                <a:latin typeface="Arial"/>
                <a:cs typeface="Calibri"/>
              </a:rPr>
              <a:t>est</a:t>
            </a:r>
            <a:r>
              <a:rPr lang="en-US" sz="1800">
                <a:latin typeface="Arial"/>
                <a:cs typeface="Calibri"/>
              </a:rPr>
              <a:t> </a:t>
            </a:r>
            <a:r>
              <a:rPr lang="en-US" sz="1800" err="1">
                <a:latin typeface="Arial"/>
                <a:cs typeface="Calibri"/>
              </a:rPr>
              <a:t>correctement</a:t>
            </a:r>
            <a:r>
              <a:rPr lang="en-US" sz="1800">
                <a:latin typeface="Arial"/>
                <a:cs typeface="Calibri"/>
              </a:rPr>
              <a:t> </a:t>
            </a:r>
            <a:r>
              <a:rPr lang="en-US" sz="1800" err="1">
                <a:latin typeface="Arial"/>
                <a:cs typeface="Calibri"/>
              </a:rPr>
              <a:t>configuré</a:t>
            </a:r>
            <a:r>
              <a:rPr lang="en-US" sz="1800">
                <a:latin typeface="Arial"/>
                <a:cs typeface="Calibri"/>
              </a:rPr>
              <a:t> et </a:t>
            </a:r>
            <a:r>
              <a:rPr lang="en-US" sz="1800" err="1">
                <a:latin typeface="Arial"/>
                <a:cs typeface="Calibri"/>
              </a:rPr>
              <a:t>qu'il</a:t>
            </a:r>
            <a:r>
              <a:rPr lang="en-US" sz="1800">
                <a:latin typeface="Arial"/>
                <a:cs typeface="Calibri"/>
              </a:rPr>
              <a:t> </a:t>
            </a:r>
            <a:r>
              <a:rPr lang="en-US" sz="1800" err="1">
                <a:latin typeface="Arial"/>
                <a:cs typeface="Calibri"/>
              </a:rPr>
              <a:t>fonctionne</a:t>
            </a:r>
            <a:r>
              <a:rPr lang="en-US" sz="1800">
                <a:latin typeface="Arial"/>
                <a:cs typeface="Calibri"/>
              </a:rPr>
              <a:t> </a:t>
            </a:r>
            <a:r>
              <a:rPr lang="en-US" sz="1800" err="1">
                <a:latin typeface="Arial"/>
                <a:cs typeface="Calibri"/>
              </a:rPr>
              <a:t>comme</a:t>
            </a:r>
            <a:r>
              <a:rPr lang="en-US" sz="1800">
                <a:latin typeface="Arial"/>
                <a:cs typeface="Calibri"/>
              </a:rPr>
              <a:t> </a:t>
            </a:r>
            <a:r>
              <a:rPr lang="en-US" sz="1800" err="1">
                <a:latin typeface="Arial"/>
                <a:cs typeface="Calibri"/>
              </a:rPr>
              <a:t>prévu</a:t>
            </a:r>
            <a:endParaRPr lang="en-US" sz="1800">
              <a:latin typeface="Arial"/>
              <a:cs typeface="Arial"/>
            </a:endParaRPr>
          </a:p>
          <a:p>
            <a:pPr marL="0" indent="0">
              <a:buNone/>
            </a:pPr>
            <a:r>
              <a:rPr lang="en-US" sz="1800">
                <a:latin typeface="Arial"/>
                <a:cs typeface="Arial"/>
              </a:rPr>
              <a:t>Tester que le </a:t>
            </a:r>
            <a:r>
              <a:rPr lang="en-US" sz="1800" err="1">
                <a:latin typeface="Arial"/>
                <a:cs typeface="Arial"/>
              </a:rPr>
              <a:t>logiciel</a:t>
            </a:r>
            <a:r>
              <a:rPr lang="en-US" sz="1800">
                <a:latin typeface="Arial"/>
                <a:cs typeface="Arial"/>
              </a:rPr>
              <a:t> </a:t>
            </a:r>
            <a:r>
              <a:rPr lang="en-US" sz="1800" err="1">
                <a:latin typeface="Arial"/>
                <a:cs typeface="Arial"/>
              </a:rPr>
              <a:t>fonctionne</a:t>
            </a:r>
            <a:r>
              <a:rPr lang="en-US" sz="1800">
                <a:latin typeface="Arial"/>
                <a:cs typeface="Arial"/>
              </a:rPr>
              <a:t> dans un </a:t>
            </a:r>
            <a:r>
              <a:rPr lang="en-US" sz="1800" err="1">
                <a:latin typeface="Arial"/>
                <a:cs typeface="Arial"/>
              </a:rPr>
              <a:t>environnement</a:t>
            </a:r>
            <a:r>
              <a:rPr lang="en-US" sz="1800">
                <a:latin typeface="Arial"/>
                <a:cs typeface="Arial"/>
              </a:rPr>
              <a:t> </a:t>
            </a:r>
            <a:r>
              <a:rPr lang="en-US" sz="1800" err="1">
                <a:latin typeface="Arial"/>
                <a:cs typeface="Arial"/>
              </a:rPr>
              <a:t>réel</a:t>
            </a:r>
            <a:endParaRPr lang="en-US" sz="1800">
              <a:latin typeface="Arial"/>
              <a:cs typeface="Arial"/>
            </a:endParaRPr>
          </a:p>
          <a:p>
            <a:pPr marL="0" indent="0">
              <a:buNone/>
            </a:pPr>
            <a:r>
              <a:rPr lang="en-US" sz="1800" b="1" err="1">
                <a:latin typeface="Arial"/>
                <a:cs typeface="Arial"/>
              </a:rPr>
              <a:t>Formateurs</a:t>
            </a:r>
            <a:r>
              <a:rPr lang="en-US" sz="1800" b="1">
                <a:latin typeface="Arial"/>
                <a:cs typeface="Arial"/>
              </a:rPr>
              <a:t> : </a:t>
            </a:r>
            <a:r>
              <a:rPr lang="en-US" sz="1800" err="1">
                <a:latin typeface="Arial"/>
                <a:cs typeface="Arial"/>
              </a:rPr>
              <a:t>Vérifier</a:t>
            </a:r>
            <a:r>
              <a:rPr lang="en-US" sz="1800">
                <a:latin typeface="Arial"/>
                <a:cs typeface="Arial"/>
              </a:rPr>
              <a:t> que </a:t>
            </a:r>
            <a:r>
              <a:rPr lang="en-US" sz="1800" err="1">
                <a:latin typeface="Arial"/>
                <a:cs typeface="Arial"/>
              </a:rPr>
              <a:t>tous</a:t>
            </a:r>
            <a:r>
              <a:rPr lang="en-US" sz="1800">
                <a:latin typeface="Arial"/>
                <a:cs typeface="Arial"/>
              </a:rPr>
              <a:t> les </a:t>
            </a:r>
            <a:r>
              <a:rPr lang="en-US" sz="1800" err="1">
                <a:latin typeface="Arial"/>
                <a:cs typeface="Arial"/>
              </a:rPr>
              <a:t>utilisateurs</a:t>
            </a:r>
            <a:r>
              <a:rPr lang="en-US" sz="1800">
                <a:latin typeface="Arial"/>
                <a:cs typeface="Arial"/>
              </a:rPr>
              <a:t> </a:t>
            </a:r>
            <a:r>
              <a:rPr lang="en-US" sz="1800" err="1">
                <a:latin typeface="Arial"/>
                <a:cs typeface="Arial"/>
              </a:rPr>
              <a:t>savent</a:t>
            </a:r>
            <a:r>
              <a:rPr lang="en-US" sz="1800">
                <a:latin typeface="Arial"/>
                <a:cs typeface="Arial"/>
              </a:rPr>
              <a:t> </a:t>
            </a:r>
            <a:r>
              <a:rPr lang="en-US" sz="1800" err="1">
                <a:latin typeface="Arial"/>
                <a:cs typeface="Arial"/>
              </a:rPr>
              <a:t>utiliser</a:t>
            </a:r>
            <a:r>
              <a:rPr lang="en-US" sz="1800">
                <a:latin typeface="Arial"/>
                <a:cs typeface="Arial"/>
              </a:rPr>
              <a:t> le </a:t>
            </a:r>
            <a:r>
              <a:rPr lang="en-US" sz="1800" err="1">
                <a:latin typeface="Arial"/>
                <a:cs typeface="Arial"/>
              </a:rPr>
              <a:t>système</a:t>
            </a:r>
            <a:r>
              <a:rPr lang="en-US" sz="1800">
                <a:latin typeface="Arial"/>
                <a:cs typeface="Arial"/>
              </a:rPr>
              <a:t>.</a:t>
            </a:r>
          </a:p>
        </p:txBody>
      </p:sp>
    </p:spTree>
    <p:extLst>
      <p:ext uri="{BB962C8B-B14F-4D97-AF65-F5344CB8AC3E}">
        <p14:creationId xmlns:p14="http://schemas.microsoft.com/office/powerpoint/2010/main" val="1102230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3175"/>
            <a:ext cx="10084496" cy="1561646"/>
          </a:xfrm>
        </p:spPr>
        <p:txBody>
          <a:bodyPr/>
          <a:lstStyle/>
          <a:p>
            <a:r>
              <a:rPr lang="en-US" err="1">
                <a:latin typeface="Arial"/>
                <a:cs typeface="Arial"/>
              </a:rPr>
              <a:t>Rôles</a:t>
            </a:r>
            <a:r>
              <a:rPr lang="en-US">
                <a:latin typeface="Arial"/>
                <a:cs typeface="Arial"/>
              </a:rPr>
              <a:t> et </a:t>
            </a:r>
            <a:r>
              <a:rPr lang="en-US" err="1">
                <a:latin typeface="Arial"/>
                <a:cs typeface="Arial"/>
              </a:rPr>
              <a:t>compétences</a:t>
            </a:r>
            <a:r>
              <a:rPr lang="en-US">
                <a:latin typeface="Arial"/>
                <a:cs typeface="Arial"/>
              </a:rPr>
              <a:t> des </a:t>
            </a:r>
            <a:r>
              <a:rPr lang="en-US" err="1">
                <a:latin typeface="Arial"/>
                <a:cs typeface="Arial"/>
              </a:rPr>
              <a:t>testeurs</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431383"/>
            <a:ext cx="10810127" cy="4612235"/>
          </a:xfrm>
        </p:spPr>
        <p:txBody>
          <a:bodyPr vert="horz" lIns="91440" tIns="45720" rIns="91440" bIns="45720" rtlCol="0" anchor="t">
            <a:normAutofit/>
          </a:bodyPr>
          <a:lstStyle/>
          <a:p>
            <a:endParaRPr lang="en-US" sz="1000">
              <a:latin typeface="Arial"/>
              <a:cs typeface="Arial"/>
            </a:endParaRPr>
          </a:p>
          <a:p>
            <a:endParaRPr lang="en-US" sz="1000">
              <a:latin typeface="Arial"/>
              <a:cs typeface="Arial"/>
            </a:endParaRPr>
          </a:p>
          <a:p>
            <a:endParaRPr lang="en-US" sz="1000">
              <a:latin typeface="Arial"/>
              <a:cs typeface="Arial"/>
            </a:endParaRPr>
          </a:p>
        </p:txBody>
      </p:sp>
      <p:sp>
        <p:nvSpPr>
          <p:cNvPr id="5" name="Content Placeholder 11">
            <a:extLst>
              <a:ext uri="{FF2B5EF4-FFF2-40B4-BE49-F238E27FC236}">
                <a16:creationId xmlns:a16="http://schemas.microsoft.com/office/drawing/2014/main" id="{95501254-73CC-B410-D0E1-4053B45A51D2}"/>
              </a:ext>
            </a:extLst>
          </p:cNvPr>
          <p:cNvSpPr txBox="1">
            <a:spLocks/>
          </p:cNvSpPr>
          <p:nvPr/>
        </p:nvSpPr>
        <p:spPr>
          <a:xfrm>
            <a:off x="171203" y="1258653"/>
            <a:ext cx="11701842" cy="4338545"/>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latin typeface="Arial"/>
                <a:cs typeface="Arial"/>
              </a:rPr>
              <a:t>Les </a:t>
            </a:r>
            <a:r>
              <a:rPr lang="en-US" sz="2200" b="1" err="1">
                <a:latin typeface="Arial"/>
                <a:cs typeface="Arial"/>
              </a:rPr>
              <a:t>testeurs</a:t>
            </a:r>
            <a:r>
              <a:rPr lang="en-US" sz="2200" b="1">
                <a:latin typeface="Arial"/>
                <a:cs typeface="Arial"/>
              </a:rPr>
              <a:t> (</a:t>
            </a:r>
            <a:r>
              <a:rPr lang="en-US" sz="2200" b="1" err="1">
                <a:latin typeface="Arial"/>
                <a:cs typeface="Arial"/>
              </a:rPr>
              <a:t>analystes</a:t>
            </a:r>
            <a:r>
              <a:rPr lang="en-US" sz="2200" b="1">
                <a:latin typeface="Arial"/>
                <a:cs typeface="Arial"/>
              </a:rPr>
              <a:t> de tests/</a:t>
            </a:r>
            <a:r>
              <a:rPr lang="en-US" sz="2200" b="1" err="1">
                <a:latin typeface="Arial"/>
                <a:cs typeface="Arial"/>
              </a:rPr>
              <a:t>testeurs</a:t>
            </a:r>
            <a:r>
              <a:rPr lang="en-US" sz="2200" b="1">
                <a:latin typeface="Arial"/>
                <a:cs typeface="Arial"/>
              </a:rPr>
              <a:t> ) </a:t>
            </a:r>
            <a:r>
              <a:rPr lang="en-US" sz="2200" err="1">
                <a:latin typeface="Arial"/>
                <a:cs typeface="Arial"/>
              </a:rPr>
              <a:t>sont</a:t>
            </a:r>
            <a:r>
              <a:rPr lang="en-US" sz="2200" b="1">
                <a:latin typeface="Arial"/>
                <a:cs typeface="Arial"/>
              </a:rPr>
              <a:t> </a:t>
            </a:r>
            <a:r>
              <a:rPr lang="en-US" sz="2200" err="1">
                <a:latin typeface="Arial"/>
                <a:cs typeface="Arial"/>
              </a:rPr>
              <a:t>principalement</a:t>
            </a:r>
            <a:r>
              <a:rPr lang="en-US" sz="2200">
                <a:latin typeface="Arial"/>
                <a:cs typeface="Arial"/>
              </a:rPr>
              <a:t> </a:t>
            </a:r>
            <a:r>
              <a:rPr lang="en-US" sz="2200" err="1">
                <a:latin typeface="Arial"/>
                <a:cs typeface="Arial"/>
              </a:rPr>
              <a:t>responsables</a:t>
            </a:r>
            <a:r>
              <a:rPr lang="en-US" sz="2200">
                <a:latin typeface="Arial"/>
                <a:cs typeface="Arial"/>
              </a:rPr>
              <a:t> de la conception, de la mise </a:t>
            </a:r>
            <a:r>
              <a:rPr lang="en-US" sz="2200" err="1">
                <a:latin typeface="Arial"/>
                <a:cs typeface="Arial"/>
              </a:rPr>
              <a:t>en</a:t>
            </a:r>
            <a:r>
              <a:rPr lang="en-US" sz="2200">
                <a:latin typeface="Arial"/>
                <a:cs typeface="Arial"/>
              </a:rPr>
              <a:t> </a:t>
            </a:r>
            <a:r>
              <a:rPr lang="en-US" sz="2200" err="1">
                <a:latin typeface="Arial"/>
                <a:cs typeface="Arial"/>
              </a:rPr>
              <a:t>œuvre</a:t>
            </a:r>
            <a:r>
              <a:rPr lang="en-US" sz="2200">
                <a:latin typeface="Arial"/>
                <a:cs typeface="Arial"/>
              </a:rPr>
              <a:t> et de </a:t>
            </a:r>
            <a:r>
              <a:rPr lang="en-US" sz="2200" err="1">
                <a:latin typeface="Arial"/>
                <a:cs typeface="Arial"/>
              </a:rPr>
              <a:t>l'évaluation</a:t>
            </a:r>
            <a:r>
              <a:rPr lang="en-US" sz="2200">
                <a:latin typeface="Arial"/>
                <a:cs typeface="Arial"/>
              </a:rPr>
              <a:t> des tests </a:t>
            </a:r>
            <a:r>
              <a:rPr lang="en-US" sz="2200" err="1">
                <a:latin typeface="Arial"/>
                <a:cs typeface="Arial"/>
              </a:rPr>
              <a:t>afin</a:t>
            </a:r>
            <a:r>
              <a:rPr lang="en-US" sz="2200">
                <a:latin typeface="Arial"/>
                <a:cs typeface="Arial"/>
              </a:rPr>
              <a:t> de </a:t>
            </a:r>
            <a:r>
              <a:rPr lang="en-US" sz="2200" err="1">
                <a:latin typeface="Arial"/>
                <a:cs typeface="Arial"/>
              </a:rPr>
              <a:t>garantir</a:t>
            </a:r>
            <a:r>
              <a:rPr lang="en-US" sz="2200">
                <a:latin typeface="Arial"/>
                <a:cs typeface="Arial"/>
              </a:rPr>
              <a:t> que les applications </a:t>
            </a:r>
            <a:r>
              <a:rPr lang="en-US" sz="2200" err="1">
                <a:latin typeface="Arial"/>
                <a:cs typeface="Arial"/>
              </a:rPr>
              <a:t>logicielles</a:t>
            </a:r>
            <a:r>
              <a:rPr lang="en-US" sz="2200">
                <a:latin typeface="Arial"/>
                <a:cs typeface="Arial"/>
              </a:rPr>
              <a:t> </a:t>
            </a:r>
            <a:r>
              <a:rPr lang="en-US" sz="2200" err="1">
                <a:latin typeface="Arial"/>
                <a:cs typeface="Arial"/>
              </a:rPr>
              <a:t>répondent</a:t>
            </a:r>
            <a:r>
              <a:rPr lang="en-US" sz="2200">
                <a:latin typeface="Arial"/>
                <a:cs typeface="Arial"/>
              </a:rPr>
              <a:t> aux exigences </a:t>
            </a:r>
            <a:r>
              <a:rPr lang="en-US" sz="2200" err="1">
                <a:latin typeface="Arial"/>
                <a:cs typeface="Arial"/>
              </a:rPr>
              <a:t>spécifiées</a:t>
            </a:r>
            <a:r>
              <a:rPr lang="en-US" sz="2200">
                <a:latin typeface="Arial"/>
                <a:cs typeface="Arial"/>
              </a:rPr>
              <a:t> et </a:t>
            </a:r>
            <a:r>
              <a:rPr lang="en-US" sz="2200" err="1">
                <a:latin typeface="Arial"/>
                <a:cs typeface="Arial"/>
              </a:rPr>
              <a:t>sont</a:t>
            </a:r>
            <a:r>
              <a:rPr lang="en-US" sz="2200">
                <a:latin typeface="Arial"/>
                <a:cs typeface="Arial"/>
              </a:rPr>
              <a:t> </a:t>
            </a:r>
            <a:r>
              <a:rPr lang="en-US" sz="2200" err="1">
                <a:latin typeface="Arial"/>
                <a:cs typeface="Arial"/>
              </a:rPr>
              <a:t>exemptes</a:t>
            </a:r>
            <a:r>
              <a:rPr lang="en-US" sz="2200">
                <a:latin typeface="Arial"/>
                <a:cs typeface="Arial"/>
              </a:rPr>
              <a:t> de </a:t>
            </a:r>
            <a:r>
              <a:rPr lang="en-US" sz="2200" err="1">
                <a:latin typeface="Arial"/>
                <a:cs typeface="Arial"/>
              </a:rPr>
              <a:t>défauts</a:t>
            </a:r>
            <a:r>
              <a:rPr lang="en-US" sz="2200">
                <a:latin typeface="Arial"/>
                <a:cs typeface="Arial"/>
              </a:rPr>
              <a:t>. </a:t>
            </a:r>
            <a:endParaRPr lang="en-US">
              <a:latin typeface="Arial"/>
            </a:endParaRPr>
          </a:p>
          <a:p>
            <a:pPr marL="0" indent="0">
              <a:buNone/>
            </a:pPr>
            <a:endParaRPr lang="en-US" sz="2200">
              <a:latin typeface="Arial"/>
              <a:cs typeface="Arial"/>
            </a:endParaRPr>
          </a:p>
          <a:p>
            <a:pPr marL="342900" indent="-342900"/>
            <a:r>
              <a:rPr lang="en-US" sz="2200">
                <a:latin typeface="Arial"/>
                <a:cs typeface="Arial"/>
              </a:rPr>
              <a:t>Examen des exigences</a:t>
            </a:r>
          </a:p>
          <a:p>
            <a:pPr marL="342900" indent="-342900"/>
            <a:r>
              <a:rPr lang="en-US" sz="2200">
                <a:latin typeface="Arial"/>
                <a:cs typeface="Arial"/>
              </a:rPr>
              <a:t>Analyse des </a:t>
            </a:r>
            <a:r>
              <a:rPr lang="en-US" sz="2200" err="1">
                <a:latin typeface="Arial"/>
                <a:cs typeface="Arial"/>
              </a:rPr>
              <a:t>risques</a:t>
            </a:r>
            <a:r>
              <a:rPr lang="en-US" sz="2200">
                <a:latin typeface="Arial"/>
                <a:cs typeface="Arial"/>
              </a:rPr>
              <a:t> pour </a:t>
            </a:r>
            <a:r>
              <a:rPr lang="en-US" sz="2200" err="1">
                <a:latin typeface="Arial"/>
                <a:cs typeface="Arial"/>
              </a:rPr>
              <a:t>déterminer</a:t>
            </a:r>
            <a:r>
              <a:rPr lang="en-US" sz="2200">
                <a:latin typeface="Arial"/>
                <a:cs typeface="Arial"/>
              </a:rPr>
              <a:t> comment </a:t>
            </a:r>
            <a:r>
              <a:rPr lang="en-US" sz="2200" err="1">
                <a:latin typeface="Arial"/>
                <a:cs typeface="Arial"/>
              </a:rPr>
              <a:t>prioriser</a:t>
            </a:r>
            <a:r>
              <a:rPr lang="en-US" sz="2200">
                <a:latin typeface="Arial"/>
                <a:cs typeface="Arial"/>
              </a:rPr>
              <a:t> les tests</a:t>
            </a:r>
          </a:p>
          <a:p>
            <a:pPr marL="342900" indent="-342900"/>
            <a:r>
              <a:rPr lang="en-US" sz="2200" err="1">
                <a:latin typeface="Arial"/>
                <a:cs typeface="Arial"/>
              </a:rPr>
              <a:t>Élaborer</a:t>
            </a:r>
            <a:r>
              <a:rPr lang="en-US" sz="2200">
                <a:latin typeface="Arial"/>
                <a:cs typeface="Arial"/>
              </a:rPr>
              <a:t> un plan de test, des </a:t>
            </a:r>
            <a:r>
              <a:rPr lang="en-US" sz="2200" err="1">
                <a:latin typeface="Arial"/>
                <a:cs typeface="Arial"/>
              </a:rPr>
              <a:t>cas</a:t>
            </a:r>
            <a:r>
              <a:rPr lang="en-US" sz="2200">
                <a:latin typeface="Arial"/>
                <a:cs typeface="Arial"/>
              </a:rPr>
              <a:t> de test et </a:t>
            </a:r>
            <a:r>
              <a:rPr lang="en-US" sz="2200" err="1">
                <a:latin typeface="Arial"/>
                <a:cs typeface="Arial"/>
              </a:rPr>
              <a:t>préparer</a:t>
            </a:r>
            <a:r>
              <a:rPr lang="en-US" sz="2200">
                <a:latin typeface="Arial"/>
                <a:cs typeface="Arial"/>
              </a:rPr>
              <a:t> des données de test.</a:t>
            </a:r>
          </a:p>
          <a:p>
            <a:pPr marL="342900" indent="-342900"/>
            <a:r>
              <a:rPr lang="en-US" sz="2200">
                <a:latin typeface="Arial"/>
                <a:cs typeface="Arial"/>
              </a:rPr>
              <a:t>Rapport et </a:t>
            </a:r>
            <a:r>
              <a:rPr lang="en-US" sz="2200" err="1">
                <a:latin typeface="Arial"/>
                <a:cs typeface="Arial"/>
              </a:rPr>
              <a:t>suivi</a:t>
            </a:r>
            <a:r>
              <a:rPr lang="en-US" sz="2200">
                <a:latin typeface="Arial"/>
                <a:cs typeface="Arial"/>
              </a:rPr>
              <a:t> des </a:t>
            </a:r>
            <a:r>
              <a:rPr lang="en-US" sz="2200" err="1">
                <a:latin typeface="Arial"/>
                <a:cs typeface="Arial"/>
              </a:rPr>
              <a:t>défauts</a:t>
            </a:r>
            <a:r>
              <a:rPr lang="en-US" sz="2200">
                <a:latin typeface="Arial"/>
                <a:cs typeface="Arial"/>
              </a:rPr>
              <a:t> </a:t>
            </a:r>
          </a:p>
          <a:p>
            <a:pPr marL="342900" indent="-342900"/>
            <a:r>
              <a:rPr lang="en-US" sz="2200" err="1">
                <a:latin typeface="Arial"/>
                <a:cs typeface="Arial"/>
              </a:rPr>
              <a:t>Utiliser</a:t>
            </a:r>
            <a:r>
              <a:rPr lang="en-US" sz="2200">
                <a:latin typeface="Arial"/>
                <a:cs typeface="Arial"/>
              </a:rPr>
              <a:t> des </a:t>
            </a:r>
            <a:r>
              <a:rPr lang="en-US" sz="2200" err="1">
                <a:latin typeface="Arial"/>
                <a:cs typeface="Arial"/>
              </a:rPr>
              <a:t>méthodes</a:t>
            </a:r>
            <a:r>
              <a:rPr lang="en-US" sz="2200">
                <a:latin typeface="Arial"/>
                <a:cs typeface="Arial"/>
              </a:rPr>
              <a:t> </a:t>
            </a:r>
            <a:r>
              <a:rPr lang="en-US" sz="2200" err="1">
                <a:latin typeface="Arial"/>
                <a:cs typeface="Arial"/>
              </a:rPr>
              <a:t>automatisées</a:t>
            </a:r>
            <a:r>
              <a:rPr lang="en-US" sz="2200">
                <a:latin typeface="Arial"/>
                <a:cs typeface="Arial"/>
              </a:rPr>
              <a:t> et </a:t>
            </a:r>
            <a:r>
              <a:rPr lang="en-US" sz="2200" err="1">
                <a:latin typeface="Arial"/>
                <a:cs typeface="Arial"/>
              </a:rPr>
              <a:t>manuelles</a:t>
            </a:r>
            <a:endParaRPr lang="en-US" sz="2200">
              <a:latin typeface="Arial"/>
              <a:cs typeface="Arial"/>
            </a:endParaRPr>
          </a:p>
          <a:p>
            <a:pPr marL="342900" indent="-342900"/>
            <a:r>
              <a:rPr lang="en-US" sz="2200" err="1">
                <a:latin typeface="Arial"/>
                <a:cs typeface="Arial"/>
              </a:rPr>
              <a:t>Interagir</a:t>
            </a:r>
            <a:r>
              <a:rPr lang="en-US" sz="2200">
                <a:latin typeface="Arial"/>
                <a:cs typeface="Arial"/>
              </a:rPr>
              <a:t> avec les </a:t>
            </a:r>
            <a:r>
              <a:rPr lang="en-US" sz="2200" err="1">
                <a:latin typeface="Arial"/>
                <a:cs typeface="Arial"/>
              </a:rPr>
              <a:t>utilisateurs</a:t>
            </a:r>
            <a:r>
              <a:rPr lang="en-US" sz="2200">
                <a:latin typeface="Arial"/>
                <a:cs typeface="Arial"/>
              </a:rPr>
              <a:t> </a:t>
            </a:r>
            <a:r>
              <a:rPr lang="en-US" sz="2200" err="1">
                <a:latin typeface="Arial"/>
                <a:cs typeface="Arial"/>
              </a:rPr>
              <a:t>finaux</a:t>
            </a:r>
            <a:r>
              <a:rPr lang="en-US" sz="2200">
                <a:latin typeface="Arial"/>
                <a:cs typeface="Arial"/>
              </a:rPr>
              <a:t> </a:t>
            </a:r>
            <a:r>
              <a:rPr lang="en-US" sz="2200" err="1">
                <a:latin typeface="Arial"/>
                <a:cs typeface="Arial"/>
              </a:rPr>
              <a:t>lors</a:t>
            </a:r>
            <a:r>
              <a:rPr lang="en-US" sz="2200">
                <a:latin typeface="Arial"/>
                <a:cs typeface="Arial"/>
              </a:rPr>
              <a:t> des tests </a:t>
            </a:r>
            <a:r>
              <a:rPr lang="en-US" sz="2200" err="1">
                <a:latin typeface="Arial"/>
                <a:cs typeface="Arial"/>
              </a:rPr>
              <a:t>d'acceptation</a:t>
            </a:r>
            <a:r>
              <a:rPr lang="en-US" sz="2200">
                <a:latin typeface="Arial"/>
                <a:cs typeface="Arial"/>
              </a:rPr>
              <a:t> par les </a:t>
            </a:r>
            <a:r>
              <a:rPr lang="en-US" sz="2200" err="1">
                <a:latin typeface="Arial"/>
                <a:cs typeface="Arial"/>
              </a:rPr>
              <a:t>utilisateurs</a:t>
            </a:r>
            <a:r>
              <a:rPr lang="en-US" sz="2200">
                <a:latin typeface="Arial"/>
                <a:cs typeface="Arial"/>
              </a:rPr>
              <a:t> </a:t>
            </a:r>
            <a:r>
              <a:rPr lang="en-US" sz="2200" err="1">
                <a:latin typeface="Arial"/>
                <a:cs typeface="Arial"/>
              </a:rPr>
              <a:t>afin</a:t>
            </a:r>
            <a:r>
              <a:rPr lang="en-US" sz="2200">
                <a:latin typeface="Arial"/>
                <a:cs typeface="Arial"/>
              </a:rPr>
              <a:t> de </a:t>
            </a:r>
            <a:r>
              <a:rPr lang="en-US" sz="2200" err="1">
                <a:latin typeface="Arial"/>
                <a:cs typeface="Arial"/>
              </a:rPr>
              <a:t>recueillir</a:t>
            </a:r>
            <a:r>
              <a:rPr lang="en-US" sz="2200">
                <a:latin typeface="Arial"/>
                <a:cs typeface="Arial"/>
              </a:rPr>
              <a:t> </a:t>
            </a:r>
            <a:r>
              <a:rPr lang="en-US" sz="2200" err="1">
                <a:latin typeface="Arial"/>
                <a:cs typeface="Arial"/>
              </a:rPr>
              <a:t>leurs</a:t>
            </a:r>
            <a:r>
              <a:rPr lang="en-US" sz="2200">
                <a:latin typeface="Arial"/>
                <a:cs typeface="Arial"/>
              </a:rPr>
              <a:t> </a:t>
            </a:r>
            <a:r>
              <a:rPr lang="en-US" sz="2200" err="1">
                <a:latin typeface="Arial"/>
                <a:cs typeface="Arial"/>
              </a:rPr>
              <a:t>commentaires</a:t>
            </a:r>
            <a:r>
              <a:rPr lang="en-US" sz="2200">
                <a:latin typeface="Arial"/>
                <a:cs typeface="Arial"/>
              </a:rPr>
              <a:t> et de </a:t>
            </a:r>
            <a:r>
              <a:rPr lang="en-US" sz="2200" err="1">
                <a:latin typeface="Arial"/>
                <a:cs typeface="Arial"/>
              </a:rPr>
              <a:t>s'assurer</a:t>
            </a:r>
            <a:r>
              <a:rPr lang="en-US" sz="2200">
                <a:latin typeface="Arial"/>
                <a:cs typeface="Arial"/>
              </a:rPr>
              <a:t> que le </a:t>
            </a:r>
            <a:r>
              <a:rPr lang="en-US" sz="2200" err="1">
                <a:latin typeface="Arial"/>
                <a:cs typeface="Arial"/>
              </a:rPr>
              <a:t>logiciel</a:t>
            </a:r>
            <a:r>
              <a:rPr lang="en-US" sz="2200">
                <a:latin typeface="Arial"/>
                <a:cs typeface="Arial"/>
              </a:rPr>
              <a:t> </a:t>
            </a:r>
            <a:r>
              <a:rPr lang="en-US" sz="2200" err="1">
                <a:latin typeface="Arial"/>
                <a:cs typeface="Arial"/>
              </a:rPr>
              <a:t>répond</a:t>
            </a:r>
            <a:r>
              <a:rPr lang="en-US" sz="2200">
                <a:latin typeface="Arial"/>
                <a:cs typeface="Arial"/>
              </a:rPr>
              <a:t> à </a:t>
            </a:r>
            <a:r>
              <a:rPr lang="en-US" sz="2200" err="1">
                <a:latin typeface="Arial"/>
                <a:cs typeface="Arial"/>
              </a:rPr>
              <a:t>leurs</a:t>
            </a:r>
            <a:r>
              <a:rPr lang="en-US" sz="2200">
                <a:latin typeface="Arial"/>
                <a:cs typeface="Arial"/>
              </a:rPr>
              <a:t> </a:t>
            </a:r>
            <a:r>
              <a:rPr lang="en-US" sz="2200" err="1">
                <a:latin typeface="Arial"/>
                <a:cs typeface="Arial"/>
              </a:rPr>
              <a:t>besoins</a:t>
            </a:r>
            <a:r>
              <a:rPr lang="en-US" sz="2200">
                <a:latin typeface="Arial"/>
                <a:cs typeface="Arial"/>
              </a:rPr>
              <a:t>.</a:t>
            </a:r>
            <a:endParaRPr lang="en-US" sz="2200">
              <a:latin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Calibri"/>
              <a:cs typeface="Arial"/>
            </a:endParaRPr>
          </a:p>
        </p:txBody>
      </p:sp>
    </p:spTree>
    <p:extLst>
      <p:ext uri="{BB962C8B-B14F-4D97-AF65-F5344CB8AC3E}">
        <p14:creationId xmlns:p14="http://schemas.microsoft.com/office/powerpoint/2010/main" val="3552495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3175"/>
            <a:ext cx="10084496" cy="1561646"/>
          </a:xfrm>
        </p:spPr>
        <p:txBody>
          <a:bodyPr/>
          <a:lstStyle/>
          <a:p>
            <a:r>
              <a:rPr lang="en-US">
                <a:latin typeface="Arial"/>
                <a:cs typeface="Arial"/>
              </a:rPr>
              <a:t>Plan et </a:t>
            </a:r>
            <a:r>
              <a:rPr lang="en-US" err="1">
                <a:latin typeface="Arial"/>
                <a:cs typeface="Arial"/>
              </a:rPr>
              <a:t>calendrier</a:t>
            </a:r>
            <a:r>
              <a:rPr lang="en-US">
                <a:latin typeface="Arial"/>
                <a:cs typeface="Arial"/>
              </a:rPr>
              <a:t> des tests</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686077"/>
            <a:ext cx="10334867" cy="4163578"/>
          </a:xfrm>
        </p:spPr>
        <p:txBody>
          <a:bodyPr vert="horz" lIns="91440" tIns="45720" rIns="91440" bIns="45720" rtlCol="0" anchor="t">
            <a:noAutofit/>
          </a:bodyPr>
          <a:lstStyle/>
          <a:p>
            <a:pPr marL="0" indent="0">
              <a:buNone/>
            </a:pPr>
            <a:r>
              <a:rPr lang="en-US">
                <a:latin typeface="Arial"/>
                <a:cs typeface="Arial"/>
              </a:rPr>
              <a:t>Un plan de test </a:t>
            </a:r>
            <a:r>
              <a:rPr lang="en-US" err="1">
                <a:latin typeface="Arial"/>
                <a:cs typeface="Arial"/>
              </a:rPr>
              <a:t>décrit</a:t>
            </a:r>
            <a:r>
              <a:rPr lang="en-US">
                <a:latin typeface="Arial"/>
                <a:cs typeface="Arial"/>
              </a:rPr>
              <a:t> :</a:t>
            </a:r>
            <a:endParaRPr lang="en-US">
              <a:latin typeface="Arial"/>
            </a:endParaRPr>
          </a:p>
          <a:p>
            <a:pPr lvl="1"/>
            <a:r>
              <a:rPr lang="en-US" sz="2000">
                <a:latin typeface="Arial"/>
                <a:cs typeface="Arial"/>
              </a:rPr>
              <a:t>les </a:t>
            </a:r>
            <a:r>
              <a:rPr lang="en-US" sz="2000" err="1">
                <a:latin typeface="Arial"/>
                <a:cs typeface="Arial"/>
              </a:rPr>
              <a:t>rôles</a:t>
            </a:r>
            <a:r>
              <a:rPr lang="en-US" sz="2000">
                <a:latin typeface="Arial"/>
                <a:cs typeface="Arial"/>
              </a:rPr>
              <a:t>/</a:t>
            </a:r>
            <a:r>
              <a:rPr lang="en-US" sz="2000" err="1">
                <a:latin typeface="Arial"/>
                <a:cs typeface="Arial"/>
              </a:rPr>
              <a:t>individus</a:t>
            </a:r>
            <a:r>
              <a:rPr lang="en-US" sz="2000">
                <a:latin typeface="Arial"/>
                <a:cs typeface="Arial"/>
              </a:rPr>
              <a:t> </a:t>
            </a:r>
            <a:r>
              <a:rPr lang="en-US" sz="2000" err="1">
                <a:latin typeface="Arial"/>
                <a:cs typeface="Arial"/>
              </a:rPr>
              <a:t>impliqués</a:t>
            </a:r>
            <a:r>
              <a:rPr lang="en-US" sz="2000">
                <a:latin typeface="Arial"/>
                <a:cs typeface="Arial"/>
              </a:rPr>
              <a:t> dans les tests et </a:t>
            </a:r>
            <a:r>
              <a:rPr lang="en-US" sz="2000" err="1">
                <a:latin typeface="Arial"/>
                <a:cs typeface="Arial"/>
              </a:rPr>
              <a:t>leurs</a:t>
            </a:r>
            <a:r>
              <a:rPr lang="en-US" sz="2000">
                <a:latin typeface="Arial"/>
                <a:cs typeface="Arial"/>
              </a:rPr>
              <a:t> </a:t>
            </a:r>
            <a:r>
              <a:rPr lang="en-US" sz="2000" err="1">
                <a:latin typeface="Arial"/>
                <a:cs typeface="Arial"/>
              </a:rPr>
              <a:t>responsabilités</a:t>
            </a:r>
            <a:endParaRPr lang="en-US" sz="2000">
              <a:latin typeface="Arial"/>
            </a:endParaRPr>
          </a:p>
          <a:p>
            <a:pPr lvl="1"/>
            <a:r>
              <a:rPr lang="en-US" sz="2000">
                <a:latin typeface="Arial"/>
                <a:cs typeface="Arial"/>
              </a:rPr>
              <a:t>Les </a:t>
            </a:r>
            <a:r>
              <a:rPr lang="en-US" sz="2000" err="1">
                <a:latin typeface="Arial"/>
                <a:cs typeface="Arial"/>
              </a:rPr>
              <a:t>outils</a:t>
            </a:r>
            <a:r>
              <a:rPr lang="en-US" sz="2000">
                <a:latin typeface="Arial"/>
                <a:cs typeface="Arial"/>
              </a:rPr>
              <a:t> </a:t>
            </a:r>
            <a:r>
              <a:rPr lang="en-US" sz="2000" err="1">
                <a:latin typeface="Arial"/>
                <a:cs typeface="Arial"/>
              </a:rPr>
              <a:t>ou</a:t>
            </a:r>
            <a:r>
              <a:rPr lang="en-US" sz="2000">
                <a:latin typeface="Arial"/>
                <a:cs typeface="Arial"/>
              </a:rPr>
              <a:t> </a:t>
            </a:r>
            <a:r>
              <a:rPr lang="en-US" sz="2000" err="1">
                <a:latin typeface="Arial"/>
                <a:cs typeface="Arial"/>
              </a:rPr>
              <a:t>modèles</a:t>
            </a:r>
            <a:r>
              <a:rPr lang="en-US" sz="2000">
                <a:latin typeface="Arial"/>
                <a:cs typeface="Arial"/>
              </a:rPr>
              <a:t> et </a:t>
            </a:r>
            <a:r>
              <a:rPr lang="en-US" sz="2000" err="1">
                <a:latin typeface="Arial"/>
                <a:cs typeface="Arial"/>
              </a:rPr>
              <a:t>autres</a:t>
            </a:r>
            <a:r>
              <a:rPr lang="en-US" sz="2000">
                <a:latin typeface="Arial"/>
                <a:cs typeface="Arial"/>
              </a:rPr>
              <a:t> </a:t>
            </a:r>
            <a:r>
              <a:rPr lang="en-US" sz="2000" err="1">
                <a:latin typeface="Arial"/>
                <a:cs typeface="Arial"/>
              </a:rPr>
              <a:t>ressources</a:t>
            </a:r>
            <a:r>
              <a:rPr lang="en-US" sz="2000">
                <a:latin typeface="Arial"/>
                <a:cs typeface="Arial"/>
              </a:rPr>
              <a:t> </a:t>
            </a:r>
            <a:r>
              <a:rPr lang="en-US" sz="2000" err="1">
                <a:latin typeface="Arial"/>
                <a:cs typeface="Arial"/>
              </a:rPr>
              <a:t>dont</a:t>
            </a:r>
            <a:r>
              <a:rPr lang="en-US" sz="2000">
                <a:latin typeface="Arial"/>
                <a:cs typeface="Arial"/>
              </a:rPr>
              <a:t> </a:t>
            </a:r>
            <a:r>
              <a:rPr lang="en-US" sz="2000" err="1">
                <a:latin typeface="Arial"/>
                <a:cs typeface="Arial"/>
              </a:rPr>
              <a:t>ils</a:t>
            </a:r>
            <a:r>
              <a:rPr lang="en-US" sz="2000">
                <a:latin typeface="Arial"/>
                <a:cs typeface="Arial"/>
              </a:rPr>
              <a:t> </a:t>
            </a:r>
            <a:r>
              <a:rPr lang="en-US" sz="2000" err="1">
                <a:latin typeface="Arial"/>
                <a:cs typeface="Arial"/>
              </a:rPr>
              <a:t>auront</a:t>
            </a:r>
            <a:r>
              <a:rPr lang="en-US" sz="2000">
                <a:latin typeface="Arial"/>
                <a:cs typeface="Arial"/>
              </a:rPr>
              <a:t> </a:t>
            </a:r>
            <a:r>
              <a:rPr lang="en-US" sz="2000" err="1">
                <a:latin typeface="Arial"/>
                <a:cs typeface="Arial"/>
              </a:rPr>
              <a:t>besoin</a:t>
            </a:r>
            <a:r>
              <a:rPr lang="en-US" sz="2000">
                <a:latin typeface="Arial"/>
                <a:cs typeface="Arial"/>
              </a:rPr>
              <a:t> pour </a:t>
            </a:r>
            <a:r>
              <a:rPr lang="en-US" sz="2000" err="1">
                <a:latin typeface="Arial"/>
                <a:cs typeface="Arial"/>
              </a:rPr>
              <a:t>réaliser</a:t>
            </a:r>
            <a:r>
              <a:rPr lang="en-US" sz="2000">
                <a:latin typeface="Arial"/>
                <a:cs typeface="Arial"/>
              </a:rPr>
              <a:t> les tests, par </a:t>
            </a:r>
            <a:r>
              <a:rPr lang="en-US" sz="2000" err="1">
                <a:latin typeface="Arial"/>
                <a:cs typeface="Arial"/>
              </a:rPr>
              <a:t>exemple</a:t>
            </a:r>
            <a:r>
              <a:rPr lang="en-US" sz="2000">
                <a:latin typeface="Arial"/>
                <a:cs typeface="Arial"/>
              </a:rPr>
              <a:t> le </a:t>
            </a:r>
            <a:r>
              <a:rPr lang="en-US" sz="2000" err="1">
                <a:latin typeface="Arial"/>
                <a:cs typeface="Arial"/>
              </a:rPr>
              <a:t>serveur</a:t>
            </a:r>
            <a:r>
              <a:rPr lang="en-US" sz="2000">
                <a:latin typeface="Arial"/>
                <a:cs typeface="Arial"/>
              </a:rPr>
              <a:t> de test, les données de test, </a:t>
            </a:r>
            <a:r>
              <a:rPr lang="en-US" sz="2000" err="1">
                <a:latin typeface="Arial"/>
                <a:cs typeface="Arial"/>
              </a:rPr>
              <a:t>l'outil</a:t>
            </a:r>
            <a:r>
              <a:rPr lang="en-US" sz="2000">
                <a:latin typeface="Arial"/>
                <a:cs typeface="Arial"/>
              </a:rPr>
              <a:t> de </a:t>
            </a:r>
            <a:r>
              <a:rPr lang="en-US" sz="2000" err="1">
                <a:latin typeface="Arial"/>
                <a:cs typeface="Arial"/>
              </a:rPr>
              <a:t>suivi</a:t>
            </a:r>
            <a:r>
              <a:rPr lang="en-US" sz="2000">
                <a:latin typeface="Arial"/>
                <a:cs typeface="Arial"/>
              </a:rPr>
              <a:t> des tests </a:t>
            </a:r>
            <a:r>
              <a:rPr lang="en-US" sz="2000" err="1">
                <a:latin typeface="Arial"/>
                <a:cs typeface="Arial"/>
              </a:rPr>
              <a:t>tel</a:t>
            </a:r>
            <a:r>
              <a:rPr lang="en-US" sz="2000">
                <a:latin typeface="Arial"/>
                <a:cs typeface="Arial"/>
              </a:rPr>
              <a:t> que JIRA.</a:t>
            </a:r>
          </a:p>
          <a:p>
            <a:pPr marL="0" indent="0">
              <a:buNone/>
            </a:pPr>
            <a:endParaRPr lang="en-US">
              <a:latin typeface="Arial"/>
            </a:endParaRPr>
          </a:p>
          <a:p>
            <a:pPr marL="0" indent="0">
              <a:buNone/>
            </a:pPr>
            <a:r>
              <a:rPr lang="en-US" err="1">
                <a:latin typeface="Arial"/>
                <a:cs typeface="Arial"/>
              </a:rPr>
              <a:t>Comprend</a:t>
            </a:r>
            <a:r>
              <a:rPr lang="en-US">
                <a:latin typeface="Arial"/>
                <a:cs typeface="Arial"/>
              </a:rPr>
              <a:t> </a:t>
            </a:r>
            <a:r>
              <a:rPr lang="en-US" err="1">
                <a:latin typeface="Arial"/>
                <a:cs typeface="Arial"/>
              </a:rPr>
              <a:t>également</a:t>
            </a:r>
            <a:r>
              <a:rPr lang="en-US">
                <a:latin typeface="Arial"/>
                <a:cs typeface="Arial"/>
              </a:rPr>
              <a:t> </a:t>
            </a:r>
            <a:endParaRPr lang="en-US">
              <a:latin typeface="Arial"/>
            </a:endParaRPr>
          </a:p>
          <a:p>
            <a:r>
              <a:rPr lang="en-US">
                <a:latin typeface="Arial"/>
                <a:cs typeface="Arial"/>
              </a:rPr>
              <a:t>Un </a:t>
            </a:r>
            <a:r>
              <a:rPr lang="en-US" err="1">
                <a:latin typeface="Arial"/>
                <a:cs typeface="Arial"/>
              </a:rPr>
              <a:t>calendrier</a:t>
            </a:r>
            <a:r>
              <a:rPr lang="en-US">
                <a:latin typeface="Arial"/>
                <a:cs typeface="Arial"/>
              </a:rPr>
              <a:t> </a:t>
            </a:r>
            <a:r>
              <a:rPr lang="en-US" err="1">
                <a:latin typeface="Arial"/>
                <a:cs typeface="Arial"/>
              </a:rPr>
              <a:t>détaillé</a:t>
            </a:r>
            <a:r>
              <a:rPr lang="en-US">
                <a:latin typeface="Arial"/>
                <a:cs typeface="Arial"/>
              </a:rPr>
              <a:t> des tests du </a:t>
            </a:r>
            <a:r>
              <a:rPr lang="en-US" err="1">
                <a:latin typeface="Arial"/>
                <a:cs typeface="Arial"/>
              </a:rPr>
              <a:t>projet</a:t>
            </a:r>
            <a:r>
              <a:rPr lang="en-US">
                <a:latin typeface="Arial"/>
                <a:cs typeface="Arial"/>
              </a:rPr>
              <a:t>.</a:t>
            </a:r>
          </a:p>
          <a:p>
            <a:pPr lvl="1"/>
            <a:r>
              <a:rPr lang="en-US" sz="2000">
                <a:latin typeface="Arial"/>
                <a:cs typeface="Arial"/>
              </a:rPr>
              <a:t>Les </a:t>
            </a:r>
            <a:r>
              <a:rPr lang="en-US" sz="2000" err="1">
                <a:latin typeface="Arial"/>
                <a:cs typeface="Arial"/>
              </a:rPr>
              <a:t>activités</a:t>
            </a:r>
            <a:r>
              <a:rPr lang="en-US" sz="2000">
                <a:latin typeface="Arial"/>
                <a:cs typeface="Arial"/>
              </a:rPr>
              <a:t> </a:t>
            </a:r>
            <a:r>
              <a:rPr lang="en-US" sz="2000" err="1">
                <a:latin typeface="Arial"/>
                <a:cs typeface="Arial"/>
              </a:rPr>
              <a:t>doivent</a:t>
            </a:r>
            <a:r>
              <a:rPr lang="en-US" sz="2000">
                <a:latin typeface="Arial"/>
                <a:cs typeface="Arial"/>
              </a:rPr>
              <a:t> </a:t>
            </a:r>
            <a:r>
              <a:rPr lang="en-US" sz="2000" err="1">
                <a:latin typeface="Arial"/>
                <a:cs typeface="Arial"/>
              </a:rPr>
              <a:t>être</a:t>
            </a:r>
            <a:r>
              <a:rPr lang="en-US" sz="2000">
                <a:latin typeface="Arial"/>
                <a:cs typeface="Arial"/>
              </a:rPr>
              <a:t> </a:t>
            </a:r>
            <a:r>
              <a:rPr lang="en-US" sz="2000" err="1">
                <a:latin typeface="Arial"/>
                <a:cs typeface="Arial"/>
              </a:rPr>
              <a:t>présentées</a:t>
            </a:r>
            <a:r>
              <a:rPr lang="en-US" sz="2000">
                <a:latin typeface="Arial"/>
                <a:cs typeface="Arial"/>
              </a:rPr>
              <a:t> dans </a:t>
            </a:r>
            <a:r>
              <a:rPr lang="en-US" sz="2000" err="1">
                <a:latin typeface="Arial"/>
                <a:cs typeface="Arial"/>
              </a:rPr>
              <a:t>l'ordre</a:t>
            </a:r>
            <a:r>
              <a:rPr lang="en-US" sz="2000">
                <a:latin typeface="Arial"/>
                <a:cs typeface="Arial"/>
              </a:rPr>
              <a:t> </a:t>
            </a:r>
            <a:r>
              <a:rPr lang="en-US" sz="2000" err="1">
                <a:latin typeface="Arial"/>
                <a:cs typeface="Arial"/>
              </a:rPr>
              <a:t>chronologique</a:t>
            </a:r>
            <a:r>
              <a:rPr lang="en-US" sz="2000">
                <a:latin typeface="Arial"/>
                <a:cs typeface="Arial"/>
              </a:rPr>
              <a:t>. </a:t>
            </a:r>
            <a:r>
              <a:rPr lang="en-US" sz="2000" err="1">
                <a:latin typeface="Arial"/>
                <a:cs typeface="Arial"/>
              </a:rPr>
              <a:t>Inclure</a:t>
            </a:r>
            <a:r>
              <a:rPr lang="en-US" sz="2000">
                <a:latin typeface="Arial"/>
                <a:cs typeface="Arial"/>
              </a:rPr>
              <a:t> </a:t>
            </a:r>
            <a:r>
              <a:rPr lang="en-US" sz="2000" err="1">
                <a:latin typeface="Arial"/>
                <a:cs typeface="Arial"/>
              </a:rPr>
              <a:t>toutes</a:t>
            </a:r>
            <a:r>
              <a:rPr lang="en-US" sz="2000">
                <a:latin typeface="Arial"/>
                <a:cs typeface="Arial"/>
              </a:rPr>
              <a:t> les étapes des tests.</a:t>
            </a:r>
            <a:endParaRPr lang="en-US" sz="2000">
              <a:latin typeface="Arial"/>
            </a:endParaRPr>
          </a:p>
          <a:p>
            <a:pPr lvl="1"/>
            <a:r>
              <a:rPr lang="en-US" sz="2000" err="1">
                <a:latin typeface="Arial"/>
                <a:cs typeface="Arial"/>
              </a:rPr>
              <a:t>toute</a:t>
            </a:r>
            <a:r>
              <a:rPr lang="en-US" sz="2000">
                <a:latin typeface="Arial"/>
                <a:cs typeface="Arial"/>
              </a:rPr>
              <a:t> </a:t>
            </a:r>
            <a:r>
              <a:rPr lang="en-US" sz="2000" err="1">
                <a:latin typeface="Arial"/>
                <a:cs typeface="Arial"/>
              </a:rPr>
              <a:t>réunion</a:t>
            </a:r>
            <a:r>
              <a:rPr lang="en-US" sz="2000">
                <a:latin typeface="Arial"/>
                <a:cs typeface="Arial"/>
              </a:rPr>
              <a:t> </a:t>
            </a:r>
            <a:r>
              <a:rPr lang="en-US" sz="2000" err="1">
                <a:latin typeface="Arial"/>
                <a:cs typeface="Arial"/>
              </a:rPr>
              <a:t>d'examen</a:t>
            </a:r>
            <a:r>
              <a:rPr lang="en-US" sz="2000">
                <a:latin typeface="Arial"/>
                <a:cs typeface="Arial"/>
              </a:rPr>
              <a:t> </a:t>
            </a:r>
            <a:r>
              <a:rPr lang="en-US" sz="2000" err="1">
                <a:latin typeface="Arial"/>
                <a:cs typeface="Arial"/>
              </a:rPr>
              <a:t>périodique</a:t>
            </a:r>
            <a:r>
              <a:rPr lang="en-US" sz="2000">
                <a:latin typeface="Arial"/>
                <a:cs typeface="Arial"/>
              </a:rPr>
              <a:t> </a:t>
            </a:r>
            <a:r>
              <a:rPr lang="en-US" sz="2000" err="1">
                <a:latin typeface="Arial"/>
                <a:cs typeface="Arial"/>
              </a:rPr>
              <a:t>ou</a:t>
            </a:r>
            <a:r>
              <a:rPr lang="en-US" sz="2000">
                <a:latin typeface="Arial"/>
                <a:cs typeface="Arial"/>
              </a:rPr>
              <a:t> </a:t>
            </a:r>
            <a:r>
              <a:rPr lang="en-US" sz="2000" err="1">
                <a:latin typeface="Arial"/>
                <a:cs typeface="Arial"/>
              </a:rPr>
              <a:t>période</a:t>
            </a:r>
            <a:r>
              <a:rPr lang="en-US" sz="2000">
                <a:latin typeface="Arial"/>
                <a:cs typeface="Arial"/>
              </a:rPr>
              <a:t> </a:t>
            </a:r>
            <a:r>
              <a:rPr lang="en-US" sz="2000" err="1">
                <a:latin typeface="Arial"/>
                <a:cs typeface="Arial"/>
              </a:rPr>
              <a:t>d'examen</a:t>
            </a:r>
            <a:r>
              <a:rPr lang="en-US" sz="2000">
                <a:latin typeface="Arial"/>
                <a:cs typeface="Arial"/>
              </a:rPr>
              <a:t> qui sera </a:t>
            </a:r>
            <a:r>
              <a:rPr lang="en-US" sz="2000" err="1">
                <a:latin typeface="Arial"/>
                <a:cs typeface="Arial"/>
              </a:rPr>
              <a:t>nécessaire</a:t>
            </a:r>
            <a:r>
              <a:rPr lang="en-US" sz="2000">
                <a:latin typeface="Arial"/>
                <a:cs typeface="Arial"/>
              </a:rPr>
              <a:t>, de </a:t>
            </a:r>
            <a:r>
              <a:rPr lang="en-US" sz="2000" err="1">
                <a:latin typeface="Arial"/>
                <a:cs typeface="Arial"/>
              </a:rPr>
              <a:t>sorte</a:t>
            </a:r>
            <a:r>
              <a:rPr lang="en-US" sz="2000">
                <a:latin typeface="Arial"/>
                <a:cs typeface="Arial"/>
              </a:rPr>
              <a:t> </a:t>
            </a:r>
            <a:r>
              <a:rPr lang="en-US" sz="2000" err="1">
                <a:latin typeface="Arial"/>
                <a:cs typeface="Arial"/>
              </a:rPr>
              <a:t>qu'un</a:t>
            </a:r>
            <a:r>
              <a:rPr lang="en-US" sz="2000">
                <a:latin typeface="Arial"/>
                <a:cs typeface="Arial"/>
              </a:rPr>
              <a:t> temps </a:t>
            </a:r>
            <a:r>
              <a:rPr lang="en-US" sz="2000" err="1">
                <a:latin typeface="Arial"/>
                <a:cs typeface="Arial"/>
              </a:rPr>
              <a:t>suffisant</a:t>
            </a:r>
            <a:r>
              <a:rPr lang="en-US" sz="2000">
                <a:latin typeface="Arial"/>
                <a:cs typeface="Arial"/>
              </a:rPr>
              <a:t> </a:t>
            </a:r>
            <a:r>
              <a:rPr lang="en-US" sz="2000" err="1">
                <a:latin typeface="Arial"/>
                <a:cs typeface="Arial"/>
              </a:rPr>
              <a:t>soit</a:t>
            </a:r>
            <a:r>
              <a:rPr lang="en-US" sz="2000">
                <a:latin typeface="Arial"/>
                <a:cs typeface="Arial"/>
              </a:rPr>
              <a:t> </a:t>
            </a:r>
            <a:r>
              <a:rPr lang="en-US" sz="2000" err="1">
                <a:latin typeface="Arial"/>
                <a:cs typeface="Arial"/>
              </a:rPr>
              <a:t>alloué</a:t>
            </a:r>
            <a:r>
              <a:rPr lang="en-US" sz="2000">
                <a:latin typeface="Arial"/>
                <a:cs typeface="Arial"/>
              </a:rPr>
              <a:t> et pris </a:t>
            </a:r>
            <a:r>
              <a:rPr lang="en-US" sz="2000" err="1">
                <a:latin typeface="Arial"/>
                <a:cs typeface="Arial"/>
              </a:rPr>
              <a:t>en</a:t>
            </a:r>
            <a:r>
              <a:rPr lang="en-US" sz="2000">
                <a:latin typeface="Arial"/>
                <a:cs typeface="Arial"/>
              </a:rPr>
              <a:t> </a:t>
            </a:r>
            <a:r>
              <a:rPr lang="en-US" sz="2000" err="1">
                <a:latin typeface="Arial"/>
                <a:cs typeface="Arial"/>
              </a:rPr>
              <a:t>compte</a:t>
            </a:r>
            <a:endParaRPr lang="en-US" sz="2000" err="1">
              <a:latin typeface="Arial"/>
            </a:endParaRPr>
          </a:p>
          <a:p>
            <a:endParaRPr lang="en-US"/>
          </a:p>
        </p:txBody>
      </p:sp>
    </p:spTree>
    <p:extLst>
      <p:ext uri="{BB962C8B-B14F-4D97-AF65-F5344CB8AC3E}">
        <p14:creationId xmlns:p14="http://schemas.microsoft.com/office/powerpoint/2010/main" val="1521264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57579" y="150479"/>
            <a:ext cx="10084496" cy="1561646"/>
          </a:xfrm>
        </p:spPr>
        <p:txBody>
          <a:bodyPr/>
          <a:lstStyle/>
          <a:p>
            <a:r>
              <a:rPr lang="en-US">
                <a:latin typeface="Arial"/>
                <a:cs typeface="Arial"/>
              </a:rPr>
              <a:t>Le triangle de fer, comment </a:t>
            </a:r>
            <a:r>
              <a:rPr lang="en-US" err="1">
                <a:latin typeface="Arial"/>
                <a:cs typeface="Arial"/>
              </a:rPr>
              <a:t>est</a:t>
            </a:r>
            <a:r>
              <a:rPr lang="en-US">
                <a:latin typeface="Arial"/>
                <a:cs typeface="Arial"/>
              </a:rPr>
              <a:t>-il </a:t>
            </a:r>
            <a:r>
              <a:rPr lang="en-US" err="1">
                <a:latin typeface="Arial"/>
                <a:cs typeface="Arial"/>
              </a:rPr>
              <a:t>lié</a:t>
            </a:r>
            <a:r>
              <a:rPr lang="en-US">
                <a:latin typeface="Arial"/>
                <a:cs typeface="Arial"/>
              </a:rPr>
              <a:t> aux </a:t>
            </a:r>
            <a:r>
              <a:rPr lang="en-US" err="1">
                <a:latin typeface="Arial"/>
                <a:cs typeface="Arial"/>
              </a:rPr>
              <a:t>fonctions</a:t>
            </a:r>
            <a:r>
              <a:rPr lang="en-US">
                <a:latin typeface="Arial"/>
                <a:cs typeface="Arial"/>
              </a:rPr>
              <a:t> </a:t>
            </a:r>
            <a:r>
              <a:rPr lang="en-US" err="1">
                <a:latin typeface="Arial"/>
                <a:cs typeface="Arial"/>
              </a:rPr>
              <a:t>essentielles</a:t>
            </a:r>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275948" y="1717336"/>
            <a:ext cx="11460534" cy="3884669"/>
          </a:xfrm>
        </p:spPr>
        <p:txBody>
          <a:bodyPr vert="horz" lIns="91440" tIns="45720" rIns="91440" bIns="45720" rtlCol="0" anchor="t">
            <a:noAutofit/>
          </a:bodyPr>
          <a:lstStyle/>
          <a:p>
            <a:r>
              <a:rPr lang="en-US" sz="2400" b="1">
                <a:latin typeface="Arial"/>
                <a:cs typeface="Arial"/>
              </a:rPr>
              <a:t>Gestion du champ </a:t>
            </a:r>
            <a:r>
              <a:rPr lang="en-US" sz="2400" b="1" err="1">
                <a:latin typeface="Arial"/>
                <a:cs typeface="Arial"/>
              </a:rPr>
              <a:t>d'application</a:t>
            </a:r>
            <a:r>
              <a:rPr lang="en-US" sz="2400">
                <a:latin typeface="Arial"/>
                <a:cs typeface="Arial"/>
              </a:rPr>
              <a:t> : </a:t>
            </a:r>
            <a:endParaRPr lang="en-US" sz="2400"/>
          </a:p>
          <a:p>
            <a:pPr lvl="1"/>
            <a:r>
              <a:rPr lang="en-US" sz="2000">
                <a:latin typeface="Arial"/>
                <a:cs typeface="Arial"/>
              </a:rPr>
              <a:t>changer </a:t>
            </a:r>
            <a:r>
              <a:rPr lang="en-US" sz="2000" err="1">
                <a:latin typeface="Arial"/>
                <a:cs typeface="Arial"/>
              </a:rPr>
              <a:t>d'objectif</a:t>
            </a:r>
            <a:r>
              <a:rPr lang="en-US" sz="2000">
                <a:latin typeface="Arial"/>
                <a:cs typeface="Arial"/>
              </a:rPr>
              <a:t> / modifier la </a:t>
            </a:r>
            <a:r>
              <a:rPr lang="en-US" sz="2000" err="1">
                <a:latin typeface="Arial"/>
                <a:cs typeface="Arial"/>
              </a:rPr>
              <a:t>définition</a:t>
            </a:r>
            <a:r>
              <a:rPr lang="en-US" sz="2000">
                <a:latin typeface="Arial"/>
                <a:cs typeface="Arial"/>
              </a:rPr>
              <a:t> de la </a:t>
            </a:r>
            <a:r>
              <a:rPr lang="en-US" sz="2000" err="1">
                <a:latin typeface="Arial"/>
                <a:cs typeface="Arial"/>
              </a:rPr>
              <a:t>réussite</a:t>
            </a:r>
            <a:r>
              <a:rPr lang="en-US" sz="2000">
                <a:latin typeface="Arial"/>
                <a:cs typeface="Arial"/>
              </a:rPr>
              <a:t> </a:t>
            </a:r>
            <a:endParaRPr lang="en-US" sz="2000"/>
          </a:p>
          <a:p>
            <a:pPr lvl="2"/>
            <a:r>
              <a:rPr lang="en-US" sz="2000" err="1">
                <a:latin typeface="Arial"/>
                <a:cs typeface="Arial"/>
              </a:rPr>
              <a:t>Exemple</a:t>
            </a:r>
            <a:r>
              <a:rPr lang="en-US" sz="2000">
                <a:latin typeface="Arial"/>
                <a:cs typeface="Arial"/>
              </a:rPr>
              <a:t> : </a:t>
            </a:r>
            <a:r>
              <a:rPr lang="en-US" sz="2000" err="1">
                <a:latin typeface="Arial"/>
                <a:cs typeface="Arial"/>
              </a:rPr>
              <a:t>si</a:t>
            </a:r>
            <a:r>
              <a:rPr lang="en-US" sz="2000">
                <a:latin typeface="Arial"/>
                <a:cs typeface="Arial"/>
              </a:rPr>
              <a:t> </a:t>
            </a:r>
            <a:r>
              <a:rPr lang="en-US" sz="2000" err="1">
                <a:latin typeface="Arial"/>
                <a:cs typeface="Arial"/>
              </a:rPr>
              <a:t>vous</a:t>
            </a:r>
            <a:r>
              <a:rPr lang="en-US" sz="2000">
                <a:latin typeface="Arial"/>
                <a:cs typeface="Arial"/>
              </a:rPr>
              <a:t> </a:t>
            </a:r>
            <a:r>
              <a:rPr lang="en-US" sz="2000" err="1">
                <a:latin typeface="Arial"/>
                <a:cs typeface="Arial"/>
              </a:rPr>
              <a:t>mettez</a:t>
            </a:r>
            <a:r>
              <a:rPr lang="en-US" sz="2000">
                <a:latin typeface="Arial"/>
                <a:cs typeface="Arial"/>
              </a:rPr>
              <a:t> </a:t>
            </a:r>
            <a:r>
              <a:rPr lang="en-US" sz="2000" err="1">
                <a:latin typeface="Arial"/>
                <a:cs typeface="Arial"/>
              </a:rPr>
              <a:t>en</a:t>
            </a:r>
            <a:r>
              <a:rPr lang="en-US" sz="2000">
                <a:latin typeface="Arial"/>
                <a:cs typeface="Arial"/>
              </a:rPr>
              <a:t> </a:t>
            </a:r>
            <a:r>
              <a:rPr lang="en-US" sz="2000" err="1">
                <a:latin typeface="Arial"/>
                <a:cs typeface="Arial"/>
              </a:rPr>
              <a:t>œuvre</a:t>
            </a:r>
            <a:r>
              <a:rPr lang="en-US" sz="2000">
                <a:latin typeface="Arial"/>
                <a:cs typeface="Arial"/>
              </a:rPr>
              <a:t> un </a:t>
            </a:r>
            <a:r>
              <a:rPr lang="en-US" sz="2000" err="1">
                <a:latin typeface="Arial"/>
                <a:cs typeface="Arial"/>
              </a:rPr>
              <a:t>outil</a:t>
            </a:r>
            <a:r>
              <a:rPr lang="en-US" sz="2000">
                <a:latin typeface="Arial"/>
                <a:cs typeface="Arial"/>
              </a:rPr>
              <a:t> de </a:t>
            </a:r>
            <a:r>
              <a:rPr lang="en-US" sz="2000" err="1">
                <a:latin typeface="Arial"/>
                <a:cs typeface="Arial"/>
              </a:rPr>
              <a:t>santé</a:t>
            </a:r>
            <a:r>
              <a:rPr lang="en-US" sz="2000">
                <a:latin typeface="Arial"/>
                <a:cs typeface="Arial"/>
              </a:rPr>
              <a:t> numérique et que </a:t>
            </a:r>
            <a:r>
              <a:rPr lang="en-US" sz="2000" err="1">
                <a:latin typeface="Arial"/>
                <a:cs typeface="Arial"/>
              </a:rPr>
              <a:t>votre</a:t>
            </a:r>
            <a:r>
              <a:rPr lang="en-US" sz="2000">
                <a:latin typeface="Arial"/>
                <a:cs typeface="Arial"/>
              </a:rPr>
              <a:t> </a:t>
            </a:r>
            <a:r>
              <a:rPr lang="en-US" sz="2000" err="1">
                <a:latin typeface="Arial"/>
                <a:cs typeface="Arial"/>
              </a:rPr>
              <a:t>fournisseur</a:t>
            </a:r>
            <a:r>
              <a:rPr lang="en-US" sz="2000">
                <a:latin typeface="Arial"/>
                <a:cs typeface="Arial"/>
              </a:rPr>
              <a:t> </a:t>
            </a:r>
            <a:r>
              <a:rPr lang="en-US" sz="2000" err="1">
                <a:latin typeface="Arial"/>
                <a:cs typeface="Arial"/>
              </a:rPr>
              <a:t>vous</a:t>
            </a:r>
            <a:r>
              <a:rPr lang="en-US" sz="2000">
                <a:latin typeface="Arial"/>
                <a:cs typeface="Arial"/>
              </a:rPr>
              <a:t> </a:t>
            </a:r>
            <a:r>
              <a:rPr lang="en-US" sz="2000" err="1">
                <a:latin typeface="Arial"/>
                <a:cs typeface="Arial"/>
              </a:rPr>
              <a:t>informe</a:t>
            </a:r>
            <a:r>
              <a:rPr lang="en-US" sz="2000">
                <a:latin typeface="Arial"/>
                <a:cs typeface="Arial"/>
              </a:rPr>
              <a:t> </a:t>
            </a:r>
            <a:r>
              <a:rPr lang="en-US" sz="2000" err="1">
                <a:latin typeface="Arial"/>
                <a:cs typeface="Arial"/>
              </a:rPr>
              <a:t>qu'il</a:t>
            </a:r>
            <a:r>
              <a:rPr lang="en-US" sz="2000">
                <a:latin typeface="Arial"/>
                <a:cs typeface="Arial"/>
              </a:rPr>
              <a:t> </a:t>
            </a:r>
            <a:r>
              <a:rPr lang="en-US" sz="2000" err="1">
                <a:latin typeface="Arial"/>
                <a:cs typeface="Arial"/>
              </a:rPr>
              <a:t>n'est</a:t>
            </a:r>
            <a:r>
              <a:rPr lang="en-US" sz="2000">
                <a:latin typeface="Arial"/>
                <a:cs typeface="Arial"/>
              </a:rPr>
              <a:t> plus </a:t>
            </a:r>
            <a:r>
              <a:rPr lang="en-US" sz="2000" err="1">
                <a:latin typeface="Arial"/>
                <a:cs typeface="Arial"/>
              </a:rPr>
              <a:t>en</a:t>
            </a:r>
            <a:r>
              <a:rPr lang="en-US" sz="2000">
                <a:latin typeface="Arial"/>
                <a:cs typeface="Arial"/>
              </a:rPr>
              <a:t> </a:t>
            </a:r>
            <a:r>
              <a:rPr lang="en-US" sz="2000" err="1">
                <a:latin typeface="Arial"/>
                <a:cs typeface="Arial"/>
              </a:rPr>
              <a:t>mesure</a:t>
            </a:r>
            <a:r>
              <a:rPr lang="en-US" sz="2000">
                <a:latin typeface="Arial"/>
                <a:cs typeface="Arial"/>
              </a:rPr>
              <a:t> de </a:t>
            </a:r>
            <a:r>
              <a:rPr lang="en-US" sz="2000" err="1">
                <a:latin typeface="Arial"/>
                <a:cs typeface="Arial"/>
              </a:rPr>
              <a:t>produire</a:t>
            </a:r>
            <a:r>
              <a:rPr lang="en-US" sz="2000">
                <a:latin typeface="Arial"/>
                <a:cs typeface="Arial"/>
              </a:rPr>
              <a:t> le </a:t>
            </a:r>
            <a:r>
              <a:rPr lang="en-US" sz="2000" err="1">
                <a:latin typeface="Arial"/>
                <a:cs typeface="Arial"/>
              </a:rPr>
              <a:t>manuel</a:t>
            </a:r>
            <a:r>
              <a:rPr lang="en-US" sz="2000">
                <a:latin typeface="Arial"/>
                <a:cs typeface="Arial"/>
              </a:rPr>
              <a:t> de </a:t>
            </a:r>
            <a:r>
              <a:rPr lang="en-US" sz="2000" err="1">
                <a:latin typeface="Arial"/>
                <a:cs typeface="Arial"/>
              </a:rPr>
              <a:t>l'utilisateur</a:t>
            </a:r>
            <a:r>
              <a:rPr lang="en-US" sz="2000">
                <a:latin typeface="Arial"/>
                <a:cs typeface="Arial"/>
              </a:rPr>
              <a:t> et que </a:t>
            </a:r>
            <a:r>
              <a:rPr lang="en-US" sz="2000" err="1">
                <a:latin typeface="Arial"/>
                <a:cs typeface="Arial"/>
              </a:rPr>
              <a:t>vous</a:t>
            </a:r>
            <a:r>
              <a:rPr lang="en-US" sz="2000">
                <a:latin typeface="Arial"/>
                <a:cs typeface="Arial"/>
              </a:rPr>
              <a:t> </a:t>
            </a:r>
            <a:r>
              <a:rPr lang="en-US" sz="2000" err="1">
                <a:latin typeface="Arial"/>
                <a:cs typeface="Arial"/>
              </a:rPr>
              <a:t>transférez</a:t>
            </a:r>
            <a:r>
              <a:rPr lang="en-US" sz="2000">
                <a:latin typeface="Arial"/>
                <a:cs typeface="Arial"/>
              </a:rPr>
              <a:t> </a:t>
            </a:r>
            <a:r>
              <a:rPr lang="en-US" sz="2000" err="1">
                <a:latin typeface="Arial"/>
                <a:cs typeface="Arial"/>
              </a:rPr>
              <a:t>cette</a:t>
            </a:r>
            <a:r>
              <a:rPr lang="en-US" sz="2000">
                <a:latin typeface="Arial"/>
                <a:cs typeface="Arial"/>
              </a:rPr>
              <a:t> </a:t>
            </a:r>
            <a:r>
              <a:rPr lang="en-US" sz="2000" err="1">
                <a:latin typeface="Arial"/>
                <a:cs typeface="Arial"/>
              </a:rPr>
              <a:t>responsabilité</a:t>
            </a:r>
            <a:r>
              <a:rPr lang="en-US" sz="2000">
                <a:latin typeface="Arial"/>
                <a:cs typeface="Arial"/>
              </a:rPr>
              <a:t> à </a:t>
            </a:r>
            <a:r>
              <a:rPr lang="en-US" sz="2000" err="1">
                <a:latin typeface="Arial"/>
                <a:cs typeface="Arial"/>
              </a:rPr>
              <a:t>votre</a:t>
            </a:r>
            <a:r>
              <a:rPr lang="en-US" sz="2000">
                <a:latin typeface="Arial"/>
                <a:cs typeface="Arial"/>
              </a:rPr>
              <a:t> équipe, le temps </a:t>
            </a:r>
            <a:r>
              <a:rPr lang="en-US" sz="2000" err="1">
                <a:latin typeface="Arial"/>
                <a:cs typeface="Arial"/>
              </a:rPr>
              <a:t>ou</a:t>
            </a:r>
            <a:r>
              <a:rPr lang="en-US" sz="2000">
                <a:latin typeface="Arial"/>
                <a:cs typeface="Arial"/>
              </a:rPr>
              <a:t> le </a:t>
            </a:r>
            <a:r>
              <a:rPr lang="en-US" sz="2000" err="1">
                <a:latin typeface="Arial"/>
                <a:cs typeface="Arial"/>
              </a:rPr>
              <a:t>coût</a:t>
            </a:r>
            <a:r>
              <a:rPr lang="en-US" sz="2000">
                <a:latin typeface="Arial"/>
                <a:cs typeface="Arial"/>
              </a:rPr>
              <a:t> du temps de travail </a:t>
            </a:r>
            <a:r>
              <a:rPr lang="en-US" sz="2000" err="1">
                <a:latin typeface="Arial"/>
                <a:cs typeface="Arial"/>
              </a:rPr>
              <a:t>supplémentaire</a:t>
            </a:r>
            <a:r>
              <a:rPr lang="en-US" sz="2000">
                <a:latin typeface="Arial"/>
                <a:cs typeface="Arial"/>
              </a:rPr>
              <a:t> du personnel doit augmenter pour </a:t>
            </a:r>
            <a:r>
              <a:rPr lang="en-US" sz="2000" err="1">
                <a:latin typeface="Arial"/>
                <a:cs typeface="Arial"/>
              </a:rPr>
              <a:t>éviter</a:t>
            </a:r>
            <a:r>
              <a:rPr lang="en-US" sz="2000">
                <a:latin typeface="Arial"/>
                <a:cs typeface="Arial"/>
              </a:rPr>
              <a:t> les </a:t>
            </a:r>
            <a:r>
              <a:rPr lang="en-US" sz="2000" err="1">
                <a:latin typeface="Arial"/>
                <a:cs typeface="Arial"/>
              </a:rPr>
              <a:t>problèmes</a:t>
            </a:r>
            <a:r>
              <a:rPr lang="en-US" sz="2000">
                <a:latin typeface="Arial"/>
                <a:cs typeface="Arial"/>
              </a:rPr>
              <a:t> de </a:t>
            </a:r>
            <a:r>
              <a:rPr lang="en-US" sz="2000" err="1">
                <a:latin typeface="Arial"/>
                <a:cs typeface="Arial"/>
              </a:rPr>
              <a:t>qualité</a:t>
            </a:r>
            <a:r>
              <a:rPr lang="en-US" sz="2000">
                <a:latin typeface="Arial"/>
                <a:cs typeface="Arial"/>
              </a:rPr>
              <a:t> du </a:t>
            </a:r>
            <a:r>
              <a:rPr lang="en-US" sz="2000" err="1">
                <a:latin typeface="Arial"/>
                <a:cs typeface="Arial"/>
              </a:rPr>
              <a:t>renforcement</a:t>
            </a:r>
            <a:r>
              <a:rPr lang="en-US" sz="2000">
                <a:latin typeface="Arial"/>
                <a:cs typeface="Arial"/>
              </a:rPr>
              <a:t> des </a:t>
            </a:r>
            <a:r>
              <a:rPr lang="en-US" sz="2000" err="1">
                <a:latin typeface="Arial"/>
                <a:cs typeface="Arial"/>
              </a:rPr>
              <a:t>capacités</a:t>
            </a:r>
            <a:r>
              <a:rPr lang="en-US" sz="2000">
                <a:latin typeface="Arial"/>
                <a:cs typeface="Arial"/>
              </a:rPr>
              <a:t> et de la mise </a:t>
            </a:r>
            <a:r>
              <a:rPr lang="en-US" sz="2000" err="1">
                <a:latin typeface="Arial"/>
                <a:cs typeface="Arial"/>
              </a:rPr>
              <a:t>en</a:t>
            </a:r>
            <a:r>
              <a:rPr lang="en-US" sz="2000">
                <a:latin typeface="Arial"/>
                <a:cs typeface="Arial"/>
              </a:rPr>
              <a:t> </a:t>
            </a:r>
            <a:r>
              <a:rPr lang="en-US" sz="2000" err="1">
                <a:latin typeface="Arial"/>
                <a:cs typeface="Arial"/>
              </a:rPr>
              <a:t>œuvre</a:t>
            </a:r>
            <a:r>
              <a:rPr lang="en-US" sz="2000">
                <a:latin typeface="Arial"/>
                <a:cs typeface="Arial"/>
              </a:rPr>
              <a:t>.</a:t>
            </a:r>
          </a:p>
          <a:p>
            <a:r>
              <a:rPr lang="en-US" sz="2400" b="1">
                <a:latin typeface="Arial"/>
                <a:cs typeface="Arial"/>
              </a:rPr>
              <a:t>Gestion du temps</a:t>
            </a:r>
            <a:r>
              <a:rPr lang="en-US" sz="2400">
                <a:latin typeface="Arial"/>
                <a:cs typeface="Arial"/>
              </a:rPr>
              <a:t> : </a:t>
            </a:r>
            <a:endParaRPr lang="en-US" sz="2400"/>
          </a:p>
          <a:p>
            <a:pPr lvl="1"/>
            <a:r>
              <a:rPr lang="en-US" sz="2000" err="1">
                <a:latin typeface="Arial"/>
                <a:cs typeface="Arial"/>
              </a:rPr>
              <a:t>programmation</a:t>
            </a:r>
            <a:r>
              <a:rPr lang="en-US" sz="2000">
                <a:latin typeface="Arial"/>
                <a:cs typeface="Arial"/>
              </a:rPr>
              <a:t> et retards</a:t>
            </a:r>
            <a:endParaRPr lang="en-US" sz="2000"/>
          </a:p>
          <a:p>
            <a:pPr lvl="2"/>
            <a:r>
              <a:rPr lang="en-US" sz="2000" err="1">
                <a:latin typeface="Arial"/>
                <a:cs typeface="Arial"/>
              </a:rPr>
              <a:t>Exemple</a:t>
            </a:r>
            <a:r>
              <a:rPr lang="en-US" sz="2000">
                <a:latin typeface="Arial"/>
                <a:cs typeface="Arial"/>
              </a:rPr>
              <a:t> : de fortes </a:t>
            </a:r>
            <a:r>
              <a:rPr lang="en-US" sz="2000" err="1">
                <a:latin typeface="Arial"/>
                <a:cs typeface="Arial"/>
              </a:rPr>
              <a:t>pluies</a:t>
            </a:r>
            <a:r>
              <a:rPr lang="en-US" sz="2000">
                <a:latin typeface="Arial"/>
                <a:cs typeface="Arial"/>
              </a:rPr>
              <a:t> </a:t>
            </a:r>
            <a:r>
              <a:rPr lang="en-US" sz="2000" err="1">
                <a:latin typeface="Arial"/>
                <a:cs typeface="Arial"/>
              </a:rPr>
              <a:t>retardent</a:t>
            </a:r>
            <a:r>
              <a:rPr lang="en-US" sz="2000">
                <a:latin typeface="Arial"/>
                <a:cs typeface="Arial"/>
              </a:rPr>
              <a:t> le </a:t>
            </a:r>
            <a:r>
              <a:rPr lang="en-US" sz="2000" err="1">
                <a:latin typeface="Arial"/>
                <a:cs typeface="Arial"/>
              </a:rPr>
              <a:t>déploiement</a:t>
            </a:r>
            <a:r>
              <a:rPr lang="en-US" sz="2000">
                <a:latin typeface="Arial"/>
                <a:cs typeface="Arial"/>
              </a:rPr>
              <a:t> de 2 </a:t>
            </a:r>
            <a:r>
              <a:rPr lang="en-US" sz="2000" err="1">
                <a:latin typeface="Arial"/>
                <a:cs typeface="Arial"/>
              </a:rPr>
              <a:t>semaines</a:t>
            </a:r>
            <a:r>
              <a:rPr lang="en-US" sz="2000">
                <a:latin typeface="Arial"/>
                <a:cs typeface="Arial"/>
              </a:rPr>
              <a:t> sur les 5 </a:t>
            </a:r>
            <a:r>
              <a:rPr lang="en-US" sz="2000" err="1">
                <a:latin typeface="Arial"/>
                <a:cs typeface="Arial"/>
              </a:rPr>
              <a:t>semaines</a:t>
            </a:r>
            <a:r>
              <a:rPr lang="en-US" sz="2000">
                <a:latin typeface="Arial"/>
                <a:cs typeface="Arial"/>
              </a:rPr>
              <a:t> </a:t>
            </a:r>
            <a:r>
              <a:rPr lang="en-US" sz="2000" err="1">
                <a:latin typeface="Arial"/>
                <a:cs typeface="Arial"/>
              </a:rPr>
              <a:t>prévues</a:t>
            </a:r>
            <a:r>
              <a:rPr lang="en-US" sz="2000">
                <a:latin typeface="Arial"/>
                <a:cs typeface="Arial"/>
              </a:rPr>
              <a:t>. Afin </a:t>
            </a:r>
            <a:r>
              <a:rPr lang="en-US" sz="2000" err="1">
                <a:latin typeface="Arial"/>
                <a:cs typeface="Arial"/>
              </a:rPr>
              <a:t>d'assurer</a:t>
            </a:r>
            <a:r>
              <a:rPr lang="en-US" sz="2000">
                <a:latin typeface="Arial"/>
                <a:cs typeface="Arial"/>
              </a:rPr>
              <a:t> un </a:t>
            </a:r>
            <a:r>
              <a:rPr lang="en-US" sz="2000" err="1">
                <a:latin typeface="Arial"/>
                <a:cs typeface="Arial"/>
              </a:rPr>
              <a:t>déploiement</a:t>
            </a:r>
            <a:r>
              <a:rPr lang="en-US" sz="2000">
                <a:latin typeface="Arial"/>
                <a:cs typeface="Arial"/>
              </a:rPr>
              <a:t> de </a:t>
            </a:r>
            <a:r>
              <a:rPr lang="en-US" sz="2000" err="1">
                <a:latin typeface="Arial"/>
                <a:cs typeface="Arial"/>
              </a:rPr>
              <a:t>qualité</a:t>
            </a:r>
            <a:r>
              <a:rPr lang="en-US" sz="2000">
                <a:latin typeface="Arial"/>
                <a:cs typeface="Arial"/>
              </a:rPr>
              <a:t>, </a:t>
            </a:r>
            <a:r>
              <a:rPr lang="en-US" sz="2000" err="1">
                <a:latin typeface="Arial"/>
                <a:cs typeface="Arial"/>
              </a:rPr>
              <a:t>vous</a:t>
            </a:r>
            <a:r>
              <a:rPr lang="en-US" sz="2000">
                <a:latin typeface="Arial"/>
                <a:cs typeface="Arial"/>
              </a:rPr>
              <a:t> </a:t>
            </a:r>
            <a:r>
              <a:rPr lang="en-US" sz="2000" err="1">
                <a:latin typeface="Arial"/>
                <a:cs typeface="Arial"/>
              </a:rPr>
              <a:t>devez</a:t>
            </a:r>
            <a:r>
              <a:rPr lang="en-US" sz="2000">
                <a:latin typeface="Arial"/>
                <a:cs typeface="Arial"/>
              </a:rPr>
              <a:t> </a:t>
            </a:r>
            <a:r>
              <a:rPr lang="en-US" sz="2000" err="1">
                <a:latin typeface="Arial"/>
                <a:cs typeface="Arial"/>
              </a:rPr>
              <a:t>soit</a:t>
            </a:r>
            <a:r>
              <a:rPr lang="en-US" sz="2000">
                <a:latin typeface="Arial"/>
                <a:cs typeface="Arial"/>
              </a:rPr>
              <a:t> augmenter les </a:t>
            </a:r>
            <a:r>
              <a:rPr lang="en-US" sz="2000" err="1">
                <a:latin typeface="Arial"/>
                <a:cs typeface="Arial"/>
              </a:rPr>
              <a:t>coûts</a:t>
            </a:r>
            <a:r>
              <a:rPr lang="en-US" sz="2000">
                <a:latin typeface="Arial"/>
                <a:cs typeface="Arial"/>
              </a:rPr>
              <a:t> pour </a:t>
            </a:r>
            <a:r>
              <a:rPr lang="en-US" sz="2000" err="1">
                <a:latin typeface="Arial"/>
                <a:cs typeface="Arial"/>
              </a:rPr>
              <a:t>recruter</a:t>
            </a:r>
            <a:r>
              <a:rPr lang="en-US" sz="2000">
                <a:latin typeface="Arial"/>
                <a:cs typeface="Arial"/>
              </a:rPr>
              <a:t> </a:t>
            </a:r>
            <a:r>
              <a:rPr lang="en-US" sz="2000" err="1">
                <a:latin typeface="Arial"/>
                <a:cs typeface="Arial"/>
              </a:rPr>
              <a:t>davantage</a:t>
            </a:r>
            <a:r>
              <a:rPr lang="en-US" sz="2000">
                <a:latin typeface="Arial"/>
                <a:cs typeface="Arial"/>
              </a:rPr>
              <a:t> </a:t>
            </a:r>
            <a:r>
              <a:rPr lang="en-US" sz="2000" err="1">
                <a:latin typeface="Arial"/>
                <a:cs typeface="Arial"/>
              </a:rPr>
              <a:t>d'équipes</a:t>
            </a:r>
            <a:r>
              <a:rPr lang="en-US" sz="2000">
                <a:latin typeface="Arial"/>
                <a:cs typeface="Arial"/>
              </a:rPr>
              <a:t> </a:t>
            </a:r>
            <a:r>
              <a:rPr lang="en-US" sz="2000" err="1">
                <a:latin typeface="Arial"/>
                <a:cs typeface="Arial"/>
              </a:rPr>
              <a:t>afin</a:t>
            </a:r>
            <a:r>
              <a:rPr lang="en-US" sz="2000">
                <a:latin typeface="Arial"/>
                <a:cs typeface="Arial"/>
              </a:rPr>
              <a:t> de </a:t>
            </a:r>
            <a:r>
              <a:rPr lang="en-US" sz="2000" err="1">
                <a:latin typeface="Arial"/>
                <a:cs typeface="Arial"/>
              </a:rPr>
              <a:t>déployer</a:t>
            </a:r>
            <a:r>
              <a:rPr lang="en-US" sz="2000">
                <a:latin typeface="Arial"/>
                <a:cs typeface="Arial"/>
              </a:rPr>
              <a:t> </a:t>
            </a:r>
            <a:r>
              <a:rPr lang="en-US" sz="2000" err="1">
                <a:latin typeface="Arial"/>
                <a:cs typeface="Arial"/>
              </a:rPr>
              <a:t>en</a:t>
            </a:r>
            <a:r>
              <a:rPr lang="en-US" sz="2000">
                <a:latin typeface="Arial"/>
                <a:cs typeface="Arial"/>
              </a:rPr>
              <a:t> 3 </a:t>
            </a:r>
            <a:r>
              <a:rPr lang="en-US" sz="2000" err="1">
                <a:latin typeface="Arial"/>
                <a:cs typeface="Arial"/>
              </a:rPr>
              <a:t>semaines</a:t>
            </a:r>
            <a:r>
              <a:rPr lang="en-US" sz="2000">
                <a:latin typeface="Arial"/>
                <a:cs typeface="Arial"/>
              </a:rPr>
              <a:t>, </a:t>
            </a:r>
            <a:r>
              <a:rPr lang="en-US" sz="2000" err="1">
                <a:latin typeface="Arial"/>
                <a:cs typeface="Arial"/>
              </a:rPr>
              <a:t>soit</a:t>
            </a:r>
            <a:r>
              <a:rPr lang="en-US" sz="2000">
                <a:latin typeface="Arial"/>
                <a:cs typeface="Arial"/>
              </a:rPr>
              <a:t> </a:t>
            </a:r>
            <a:r>
              <a:rPr lang="en-US" sz="2000" err="1">
                <a:latin typeface="Arial"/>
                <a:cs typeface="Arial"/>
              </a:rPr>
              <a:t>repousser</a:t>
            </a:r>
            <a:r>
              <a:rPr lang="en-US" sz="2000">
                <a:latin typeface="Arial"/>
                <a:cs typeface="Arial"/>
              </a:rPr>
              <a:t> le </a:t>
            </a:r>
            <a:r>
              <a:rPr lang="en-US" sz="2000" err="1">
                <a:latin typeface="Arial"/>
                <a:cs typeface="Arial"/>
              </a:rPr>
              <a:t>délai</a:t>
            </a:r>
            <a:r>
              <a:rPr lang="en-US" sz="2000">
                <a:latin typeface="Arial"/>
                <a:cs typeface="Arial"/>
              </a:rPr>
              <a:t> pour </a:t>
            </a:r>
            <a:r>
              <a:rPr lang="en-US" sz="2000" err="1">
                <a:latin typeface="Arial"/>
                <a:cs typeface="Arial"/>
              </a:rPr>
              <a:t>qu'il</a:t>
            </a:r>
            <a:r>
              <a:rPr lang="en-US" sz="2000">
                <a:latin typeface="Arial"/>
                <a:cs typeface="Arial"/>
              </a:rPr>
              <a:t> </a:t>
            </a:r>
            <a:r>
              <a:rPr lang="en-US" sz="2000" err="1">
                <a:latin typeface="Arial"/>
                <a:cs typeface="Arial"/>
              </a:rPr>
              <a:t>reste</a:t>
            </a:r>
            <a:r>
              <a:rPr lang="en-US" sz="2000">
                <a:latin typeface="Arial"/>
                <a:cs typeface="Arial"/>
              </a:rPr>
              <a:t> de 5 </a:t>
            </a:r>
            <a:r>
              <a:rPr lang="en-US" sz="2000" err="1">
                <a:latin typeface="Arial"/>
                <a:cs typeface="Arial"/>
              </a:rPr>
              <a:t>semaines</a:t>
            </a:r>
            <a:r>
              <a:rPr lang="en-US" sz="2000">
                <a:latin typeface="Arial"/>
                <a:cs typeface="Arial"/>
              </a:rPr>
              <a:t>. </a:t>
            </a:r>
            <a:endParaRPr lang="en-US" sz="2000"/>
          </a:p>
        </p:txBody>
      </p:sp>
    </p:spTree>
    <p:extLst>
      <p:ext uri="{BB962C8B-B14F-4D97-AF65-F5344CB8AC3E}">
        <p14:creationId xmlns:p14="http://schemas.microsoft.com/office/powerpoint/2010/main" val="9864921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3175"/>
            <a:ext cx="10084496" cy="1561646"/>
          </a:xfrm>
        </p:spPr>
        <p:txBody>
          <a:bodyPr/>
          <a:lstStyle/>
          <a:p>
            <a:r>
              <a:rPr lang="en-US">
                <a:latin typeface="Arial"/>
                <a:cs typeface="Arial"/>
              </a:rPr>
              <a:t>Cas de test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511108"/>
            <a:ext cx="4881465" cy="4338547"/>
          </a:xfrm>
        </p:spPr>
        <p:txBody>
          <a:bodyPr vert="horz" lIns="91440" tIns="45720" rIns="91440" bIns="45720" rtlCol="0" anchor="t">
            <a:normAutofit lnSpcReduction="10000"/>
          </a:bodyPr>
          <a:lstStyle/>
          <a:p>
            <a:r>
              <a:rPr lang="en-US" dirty="0">
                <a:latin typeface="Arial"/>
                <a:cs typeface="Arial"/>
              </a:rPr>
              <a:t>En </a:t>
            </a:r>
            <a:r>
              <a:rPr lang="en-US" dirty="0" err="1">
                <a:latin typeface="Arial"/>
                <a:cs typeface="Arial"/>
              </a:rPr>
              <a:t>fonction</a:t>
            </a:r>
            <a:r>
              <a:rPr lang="en-US" dirty="0">
                <a:latin typeface="Arial"/>
                <a:cs typeface="Arial"/>
              </a:rPr>
              <a:t> des </a:t>
            </a:r>
            <a:r>
              <a:rPr lang="en-US" dirty="0" err="1">
                <a:latin typeface="Arial"/>
                <a:cs typeface="Arial"/>
              </a:rPr>
              <a:t>besoins</a:t>
            </a:r>
            <a:endParaRPr lang="en-US" dirty="0"/>
          </a:p>
          <a:p>
            <a:r>
              <a:rPr lang="en-US" dirty="0">
                <a:latin typeface="Arial"/>
                <a:cs typeface="Arial"/>
              </a:rPr>
              <a:t>Le </a:t>
            </a:r>
            <a:r>
              <a:rPr lang="en-US" dirty="0" err="1">
                <a:latin typeface="Arial"/>
                <a:cs typeface="Arial"/>
              </a:rPr>
              <a:t>cas</a:t>
            </a:r>
            <a:r>
              <a:rPr lang="en-US" dirty="0">
                <a:latin typeface="Arial"/>
                <a:cs typeface="Arial"/>
              </a:rPr>
              <a:t> de test </a:t>
            </a:r>
            <a:r>
              <a:rPr lang="en-US" dirty="0" err="1">
                <a:latin typeface="Arial"/>
                <a:cs typeface="Arial"/>
              </a:rPr>
              <a:t>comprend</a:t>
            </a:r>
            <a:r>
              <a:rPr lang="en-US" dirty="0">
                <a:latin typeface="Arial"/>
                <a:cs typeface="Arial"/>
              </a:rPr>
              <a:t> </a:t>
            </a:r>
            <a:endParaRPr lang="en-US" dirty="0"/>
          </a:p>
          <a:p>
            <a:pPr lvl="1"/>
            <a:r>
              <a:rPr lang="en-US" dirty="0">
                <a:latin typeface="Arial"/>
                <a:cs typeface="Arial"/>
              </a:rPr>
              <a:t>ID et nom</a:t>
            </a:r>
          </a:p>
          <a:p>
            <a:pPr lvl="1"/>
            <a:r>
              <a:rPr lang="en-US" dirty="0">
                <a:latin typeface="Arial"/>
                <a:cs typeface="Arial"/>
              </a:rPr>
              <a:t>Description</a:t>
            </a:r>
          </a:p>
          <a:p>
            <a:pPr lvl="1"/>
            <a:r>
              <a:rPr lang="en-US" dirty="0" err="1">
                <a:latin typeface="Arial"/>
                <a:cs typeface="Arial"/>
              </a:rPr>
              <a:t>Ressources</a:t>
            </a:r>
            <a:r>
              <a:rPr lang="en-US" dirty="0">
                <a:latin typeface="Arial"/>
                <a:cs typeface="Arial"/>
              </a:rPr>
              <a:t> </a:t>
            </a:r>
            <a:r>
              <a:rPr lang="en-US" dirty="0" err="1">
                <a:latin typeface="Arial"/>
                <a:cs typeface="Arial"/>
              </a:rPr>
              <a:t>nécessaires</a:t>
            </a:r>
            <a:endParaRPr lang="en-US" dirty="0">
              <a:latin typeface="Arial"/>
              <a:cs typeface="Arial"/>
            </a:endParaRPr>
          </a:p>
          <a:p>
            <a:pPr lvl="1"/>
            <a:r>
              <a:rPr lang="en-US" dirty="0">
                <a:latin typeface="Arial"/>
                <a:cs typeface="Arial"/>
              </a:rPr>
              <a:t>Condition </a:t>
            </a:r>
            <a:r>
              <a:rPr lang="en-US" dirty="0" err="1">
                <a:latin typeface="Arial"/>
                <a:cs typeface="Arial"/>
              </a:rPr>
              <a:t>préalable</a:t>
            </a:r>
            <a:endParaRPr lang="en-US" dirty="0"/>
          </a:p>
          <a:p>
            <a:pPr lvl="1"/>
            <a:r>
              <a:rPr lang="en-US" dirty="0">
                <a:latin typeface="Arial"/>
                <a:cs typeface="Arial"/>
              </a:rPr>
              <a:t>Étapes (</a:t>
            </a:r>
            <a:r>
              <a:rPr lang="en-US" dirty="0" err="1">
                <a:latin typeface="Arial"/>
                <a:cs typeface="Arial"/>
              </a:rPr>
              <a:t>déroulement</a:t>
            </a:r>
            <a:r>
              <a:rPr lang="en-US" dirty="0">
                <a:latin typeface="Arial"/>
                <a:cs typeface="Arial"/>
              </a:rPr>
              <a:t> des </a:t>
            </a:r>
            <a:r>
              <a:rPr lang="en-US" dirty="0" err="1">
                <a:latin typeface="Arial"/>
                <a:cs typeface="Arial"/>
              </a:rPr>
              <a:t>événements</a:t>
            </a:r>
            <a:r>
              <a:rPr lang="en-US" dirty="0">
                <a:latin typeface="Arial"/>
                <a:cs typeface="Arial"/>
              </a:rPr>
              <a:t>) </a:t>
            </a:r>
          </a:p>
          <a:p>
            <a:pPr lvl="1"/>
            <a:r>
              <a:rPr lang="en-US" dirty="0">
                <a:latin typeface="Arial"/>
                <a:cs typeface="Arial"/>
              </a:rPr>
              <a:t>Données d'essai </a:t>
            </a:r>
            <a:r>
              <a:rPr lang="en-US" dirty="0" err="1">
                <a:latin typeface="Arial"/>
                <a:cs typeface="Arial"/>
              </a:rPr>
              <a:t>nécessaires</a:t>
            </a:r>
            <a:r>
              <a:rPr lang="en-US" dirty="0">
                <a:latin typeface="Arial"/>
                <a:cs typeface="Arial"/>
              </a:rPr>
              <a:t> </a:t>
            </a:r>
          </a:p>
          <a:p>
            <a:pPr lvl="1"/>
            <a:r>
              <a:rPr lang="en-US" dirty="0">
                <a:latin typeface="Arial"/>
                <a:cs typeface="Arial"/>
              </a:rPr>
              <a:t>Post condition / </a:t>
            </a:r>
            <a:r>
              <a:rPr lang="en-US" dirty="0" err="1">
                <a:latin typeface="Arial"/>
                <a:cs typeface="Arial"/>
              </a:rPr>
              <a:t>Résultat</a:t>
            </a:r>
            <a:r>
              <a:rPr lang="en-US" dirty="0">
                <a:latin typeface="Arial"/>
                <a:cs typeface="Arial"/>
              </a:rPr>
              <a:t> </a:t>
            </a:r>
            <a:r>
              <a:rPr lang="en-US" dirty="0" err="1">
                <a:latin typeface="Arial"/>
                <a:cs typeface="Arial"/>
              </a:rPr>
              <a:t>attendu</a:t>
            </a:r>
            <a:endParaRPr lang="en-US" dirty="0">
              <a:latin typeface="Arial"/>
              <a:cs typeface="Arial"/>
            </a:endParaRPr>
          </a:p>
          <a:p>
            <a:pPr lvl="1"/>
            <a:r>
              <a:rPr lang="en-US" dirty="0" err="1">
                <a:latin typeface="Arial"/>
                <a:cs typeface="Arial"/>
              </a:rPr>
              <a:t>Réussite</a:t>
            </a:r>
            <a:r>
              <a:rPr lang="en-US" dirty="0">
                <a:latin typeface="Arial"/>
                <a:cs typeface="Arial"/>
              </a:rPr>
              <a:t> / </a:t>
            </a:r>
            <a:r>
              <a:rPr lang="en-US" dirty="0" err="1">
                <a:latin typeface="Arial"/>
                <a:cs typeface="Arial"/>
              </a:rPr>
              <a:t>Échec</a:t>
            </a:r>
            <a:r>
              <a:rPr lang="en-US" dirty="0">
                <a:latin typeface="Arial"/>
                <a:cs typeface="Arial"/>
              </a:rPr>
              <a:t> </a:t>
            </a:r>
          </a:p>
          <a:p>
            <a:pPr lvl="1"/>
            <a:r>
              <a:rPr lang="en-US" dirty="0" err="1">
                <a:latin typeface="Arial"/>
                <a:cs typeface="Arial"/>
              </a:rPr>
              <a:t>Preuve</a:t>
            </a:r>
            <a:r>
              <a:rPr lang="en-US" dirty="0">
                <a:latin typeface="Arial"/>
                <a:cs typeface="Arial"/>
              </a:rPr>
              <a:t> du test (par </a:t>
            </a:r>
            <a:r>
              <a:rPr lang="en-US" dirty="0" err="1">
                <a:latin typeface="Arial"/>
                <a:cs typeface="Arial"/>
              </a:rPr>
              <a:t>exemple</a:t>
            </a:r>
            <a:r>
              <a:rPr lang="en-US" dirty="0">
                <a:latin typeface="Arial"/>
                <a:cs typeface="Arial"/>
              </a:rPr>
              <a:t>, capture </a:t>
            </a:r>
            <a:r>
              <a:rPr lang="en-US" dirty="0" err="1">
                <a:latin typeface="Arial"/>
                <a:cs typeface="Arial"/>
              </a:rPr>
              <a:t>d'écran</a:t>
            </a:r>
            <a:r>
              <a:rPr lang="en-US" dirty="0">
                <a:latin typeface="Arial"/>
                <a:cs typeface="Arial"/>
              </a:rPr>
              <a:t>) </a:t>
            </a:r>
          </a:p>
          <a:p>
            <a:endParaRPr lang="en-US">
              <a:latin typeface="Arial"/>
              <a:cs typeface="Arial"/>
            </a:endParaRPr>
          </a:p>
          <a:p>
            <a:r>
              <a:rPr lang="en-US">
                <a:latin typeface="Arial"/>
                <a:cs typeface="Arial"/>
              </a:rPr>
              <a:t>Lien </a:t>
            </a:r>
            <a:r>
              <a:rPr lang="en-US" err="1">
                <a:latin typeface="Arial"/>
                <a:cs typeface="Arial"/>
              </a:rPr>
              <a:t>vers</a:t>
            </a:r>
            <a:r>
              <a:rPr lang="en-US">
                <a:latin typeface="Arial"/>
                <a:cs typeface="Arial"/>
              </a:rPr>
              <a:t> le </a:t>
            </a:r>
            <a:r>
              <a:rPr lang="en-US" dirty="0">
                <a:latin typeface="Arial"/>
                <a:cs typeface="Arial"/>
                <a:hlinkClick r:id="rId2"/>
              </a:rPr>
              <a:t>modèle de cas de test </a:t>
            </a:r>
            <a:r>
              <a:rPr lang="en-US" dirty="0">
                <a:latin typeface="Arial"/>
                <a:cs typeface="Arial"/>
              </a:rPr>
              <a:t> </a:t>
            </a:r>
            <a:r>
              <a:rPr lang="en-US" err="1">
                <a:latin typeface="Arial"/>
                <a:cs typeface="Arial"/>
              </a:rPr>
              <a:t>ici</a:t>
            </a:r>
            <a:r>
              <a:rPr lang="en-US">
                <a:latin typeface="Arial"/>
                <a:cs typeface="Arial"/>
              </a:rPr>
              <a:t> </a:t>
            </a:r>
            <a:endParaRPr lang="en-US"/>
          </a:p>
        </p:txBody>
      </p:sp>
      <p:pic>
        <p:nvPicPr>
          <p:cNvPr id="5" name="Picture 4" descr="A screenshot of a computer program&#10;&#10;Description automatically generated">
            <a:extLst>
              <a:ext uri="{FF2B5EF4-FFF2-40B4-BE49-F238E27FC236}">
                <a16:creationId xmlns:a16="http://schemas.microsoft.com/office/drawing/2014/main" id="{426D6909-4A27-4799-B6CE-F9E02C73D63B}"/>
              </a:ext>
            </a:extLst>
          </p:cNvPr>
          <p:cNvPicPr>
            <a:picLocks noChangeAspect="1"/>
          </p:cNvPicPr>
          <p:nvPr/>
        </p:nvPicPr>
        <p:blipFill>
          <a:blip r:embed="rId3"/>
          <a:stretch>
            <a:fillRect/>
          </a:stretch>
        </p:blipFill>
        <p:spPr>
          <a:xfrm>
            <a:off x="6099774" y="1510890"/>
            <a:ext cx="5580453" cy="4114800"/>
          </a:xfrm>
          <a:prstGeom prst="rect">
            <a:avLst/>
          </a:prstGeom>
        </p:spPr>
      </p:pic>
    </p:spTree>
    <p:extLst>
      <p:ext uri="{BB962C8B-B14F-4D97-AF65-F5344CB8AC3E}">
        <p14:creationId xmlns:p14="http://schemas.microsoft.com/office/powerpoint/2010/main" val="26401724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2268"/>
            <a:ext cx="10084496" cy="1561646"/>
          </a:xfrm>
        </p:spPr>
        <p:txBody>
          <a:bodyPr/>
          <a:lstStyle/>
          <a:p>
            <a:r>
              <a:rPr lang="en-US" err="1">
                <a:latin typeface="Arial"/>
                <a:cs typeface="Arial"/>
              </a:rPr>
              <a:t>Exemple</a:t>
            </a:r>
            <a:r>
              <a:rPr lang="en-US">
                <a:latin typeface="Arial"/>
                <a:cs typeface="Arial"/>
              </a:rPr>
              <a:t> de </a:t>
            </a:r>
            <a:r>
              <a:rPr lang="en-US" err="1">
                <a:latin typeface="Arial"/>
                <a:cs typeface="Arial"/>
              </a:rPr>
              <a:t>cas</a:t>
            </a:r>
            <a:r>
              <a:rPr lang="en-US">
                <a:latin typeface="Arial"/>
                <a:cs typeface="Arial"/>
              </a:rPr>
              <a:t> de test : </a:t>
            </a:r>
            <a:r>
              <a:rPr lang="en-US" err="1">
                <a:latin typeface="Arial"/>
                <a:cs typeface="Arial"/>
              </a:rPr>
              <a:t>connexion</a:t>
            </a:r>
            <a:r>
              <a:rPr lang="en-US">
                <a:latin typeface="Arial"/>
                <a:cs typeface="Arial"/>
              </a:rPr>
              <a:t> au </a:t>
            </a:r>
            <a:r>
              <a:rPr lang="en-US" err="1">
                <a:latin typeface="Arial"/>
                <a:cs typeface="Arial"/>
              </a:rPr>
              <a:t>système</a:t>
            </a:r>
            <a:endParaRPr lang="en-US" err="1"/>
          </a:p>
        </p:txBody>
      </p:sp>
      <p:pic>
        <p:nvPicPr>
          <p:cNvPr id="7" name="Picture 6" descr="A screenshot of a computer&#10;&#10;Description automatically generated">
            <a:extLst>
              <a:ext uri="{FF2B5EF4-FFF2-40B4-BE49-F238E27FC236}">
                <a16:creationId xmlns:a16="http://schemas.microsoft.com/office/drawing/2014/main" id="{E39C46F8-B4AC-34DE-6585-5107AB9E529E}"/>
              </a:ext>
            </a:extLst>
          </p:cNvPr>
          <p:cNvPicPr>
            <a:picLocks noChangeAspect="1"/>
          </p:cNvPicPr>
          <p:nvPr/>
        </p:nvPicPr>
        <p:blipFill>
          <a:blip r:embed="rId2"/>
          <a:stretch>
            <a:fillRect/>
          </a:stretch>
        </p:blipFill>
        <p:spPr>
          <a:xfrm>
            <a:off x="968828" y="2088696"/>
            <a:ext cx="10254343" cy="3537858"/>
          </a:xfrm>
          <a:prstGeom prst="rect">
            <a:avLst/>
          </a:prstGeom>
        </p:spPr>
      </p:pic>
    </p:spTree>
    <p:extLst>
      <p:ext uri="{BB962C8B-B14F-4D97-AF65-F5344CB8AC3E}">
        <p14:creationId xmlns:p14="http://schemas.microsoft.com/office/powerpoint/2010/main" val="27982202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err="1">
                <a:latin typeface="Arial"/>
                <a:cs typeface="Arial"/>
              </a:rPr>
              <a:t>Exemple</a:t>
            </a:r>
            <a:r>
              <a:rPr lang="en-US">
                <a:latin typeface="Arial"/>
                <a:cs typeface="Arial"/>
              </a:rPr>
              <a:t> de </a:t>
            </a:r>
            <a:r>
              <a:rPr lang="en-US" err="1">
                <a:latin typeface="Arial"/>
                <a:cs typeface="Arial"/>
              </a:rPr>
              <a:t>cas</a:t>
            </a:r>
            <a:r>
              <a:rPr lang="en-US">
                <a:latin typeface="Arial"/>
                <a:cs typeface="Arial"/>
              </a:rPr>
              <a:t> de test : Recherche et </a:t>
            </a:r>
            <a:r>
              <a:rPr lang="en-US" err="1">
                <a:latin typeface="Arial"/>
                <a:cs typeface="Arial"/>
              </a:rPr>
              <a:t>création</a:t>
            </a:r>
            <a:r>
              <a:rPr lang="en-US">
                <a:latin typeface="Arial"/>
                <a:cs typeface="Arial"/>
              </a:rPr>
              <a:t> d'un dossier patient</a:t>
            </a:r>
            <a:endParaRPr lang="en-US"/>
          </a:p>
        </p:txBody>
      </p:sp>
      <p:pic>
        <p:nvPicPr>
          <p:cNvPr id="3" name="Picture 2" descr="A screenshot of a medical form&#10;&#10;Description automatically generated">
            <a:extLst>
              <a:ext uri="{FF2B5EF4-FFF2-40B4-BE49-F238E27FC236}">
                <a16:creationId xmlns:a16="http://schemas.microsoft.com/office/drawing/2014/main" id="{838E9522-881D-6561-B582-1E3196C86C58}"/>
              </a:ext>
            </a:extLst>
          </p:cNvPr>
          <p:cNvPicPr>
            <a:picLocks noChangeAspect="1"/>
          </p:cNvPicPr>
          <p:nvPr/>
        </p:nvPicPr>
        <p:blipFill>
          <a:blip r:embed="rId2"/>
          <a:stretch>
            <a:fillRect/>
          </a:stretch>
        </p:blipFill>
        <p:spPr>
          <a:xfrm>
            <a:off x="832757" y="2114550"/>
            <a:ext cx="10730593" cy="3377293"/>
          </a:xfrm>
          <a:prstGeom prst="rect">
            <a:avLst/>
          </a:prstGeom>
        </p:spPr>
      </p:pic>
    </p:spTree>
    <p:extLst>
      <p:ext uri="{BB962C8B-B14F-4D97-AF65-F5344CB8AC3E}">
        <p14:creationId xmlns:p14="http://schemas.microsoft.com/office/powerpoint/2010/main" val="42947235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2268"/>
            <a:ext cx="10084496" cy="1561646"/>
          </a:xfrm>
        </p:spPr>
        <p:txBody>
          <a:bodyPr/>
          <a:lstStyle/>
          <a:p>
            <a:r>
              <a:rPr lang="en-US">
                <a:latin typeface="Arial"/>
                <a:cs typeface="Arial"/>
              </a:rPr>
              <a:t>Test </a:t>
            </a:r>
            <a:r>
              <a:rPr lang="en-US" err="1">
                <a:latin typeface="Arial"/>
                <a:cs typeface="Arial"/>
              </a:rPr>
              <a:t>d'acceptation</a:t>
            </a:r>
            <a:r>
              <a:rPr lang="en-US">
                <a:latin typeface="Arial"/>
                <a:cs typeface="Arial"/>
              </a:rPr>
              <a:t> par </a:t>
            </a:r>
            <a:r>
              <a:rPr lang="en-US" err="1">
                <a:latin typeface="Arial"/>
                <a:cs typeface="Arial"/>
              </a:rPr>
              <a:t>l'utilisateur</a:t>
            </a:r>
            <a:r>
              <a:rPr lang="en-US">
                <a:latin typeface="Arial"/>
                <a:cs typeface="Arial"/>
              </a:rPr>
              <a:t> (UAT)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endParaRPr lang="en-US" sz="1400">
              <a:latin typeface="Arial"/>
              <a:cs typeface="Arial"/>
            </a:endParaRPr>
          </a:p>
          <a:p>
            <a:endParaRPr lang="en-US" sz="1000">
              <a:solidFill>
                <a:srgbClr val="CC00FF"/>
              </a:solidFill>
              <a:latin typeface="Arial"/>
              <a:cs typeface="Arial"/>
            </a:endParaRPr>
          </a:p>
        </p:txBody>
      </p:sp>
      <p:sp>
        <p:nvSpPr>
          <p:cNvPr id="5" name="Content Placeholder 2">
            <a:extLst>
              <a:ext uri="{FF2B5EF4-FFF2-40B4-BE49-F238E27FC236}">
                <a16:creationId xmlns:a16="http://schemas.microsoft.com/office/drawing/2014/main" id="{37C56B4E-7E62-E6C3-2F30-34211EA62AED}"/>
              </a:ext>
            </a:extLst>
          </p:cNvPr>
          <p:cNvSpPr txBox="1">
            <a:spLocks/>
          </p:cNvSpPr>
          <p:nvPr/>
        </p:nvSpPr>
        <p:spPr>
          <a:xfrm>
            <a:off x="838200" y="1716315"/>
            <a:ext cx="10294631" cy="44695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latin typeface="Arial"/>
              <a:cs typeface="Arial"/>
            </a:endParaRPr>
          </a:p>
          <a:p>
            <a:pPr marL="0" indent="0">
              <a:buNone/>
            </a:pPr>
            <a:r>
              <a:rPr lang="en-US" sz="2400">
                <a:latin typeface="Arial"/>
                <a:cs typeface="Arial"/>
              </a:rPr>
              <a:t>L'UAT </a:t>
            </a:r>
            <a:r>
              <a:rPr lang="en-US" sz="2400" err="1">
                <a:latin typeface="Arial"/>
                <a:cs typeface="Arial"/>
              </a:rPr>
              <a:t>est</a:t>
            </a:r>
            <a:r>
              <a:rPr lang="en-US" sz="2400">
                <a:latin typeface="Arial"/>
                <a:cs typeface="Arial"/>
              </a:rPr>
              <a:t> la </a:t>
            </a:r>
            <a:r>
              <a:rPr lang="en-US" sz="2400" b="1" err="1">
                <a:latin typeface="Arial"/>
                <a:cs typeface="Arial"/>
              </a:rPr>
              <a:t>dernière</a:t>
            </a:r>
            <a:r>
              <a:rPr lang="en-US" sz="2400" b="1">
                <a:latin typeface="Arial"/>
                <a:cs typeface="Arial"/>
              </a:rPr>
              <a:t> étape de </a:t>
            </a:r>
            <a:r>
              <a:rPr lang="en-US" sz="2400" b="1" err="1">
                <a:latin typeface="Arial"/>
                <a:cs typeface="Arial"/>
              </a:rPr>
              <a:t>vérification</a:t>
            </a:r>
            <a:r>
              <a:rPr lang="en-US" sz="2400" b="1">
                <a:latin typeface="Arial"/>
                <a:cs typeface="Arial"/>
              </a:rPr>
              <a:t>(!) </a:t>
            </a:r>
            <a:r>
              <a:rPr lang="en-US" sz="2400" err="1">
                <a:latin typeface="Arial"/>
                <a:cs typeface="Arial"/>
              </a:rPr>
              <a:t>avant</a:t>
            </a:r>
            <a:r>
              <a:rPr lang="en-US" sz="2400">
                <a:latin typeface="Arial"/>
                <a:cs typeface="Arial"/>
              </a:rPr>
              <a:t> que le </a:t>
            </a:r>
            <a:r>
              <a:rPr lang="en-US" sz="2400" err="1">
                <a:latin typeface="Arial"/>
                <a:cs typeface="Arial"/>
              </a:rPr>
              <a:t>logiciel</a:t>
            </a:r>
            <a:r>
              <a:rPr lang="en-US" sz="2400">
                <a:latin typeface="Arial"/>
                <a:cs typeface="Arial"/>
              </a:rPr>
              <a:t> ne </a:t>
            </a:r>
            <a:r>
              <a:rPr lang="en-US" sz="2400" err="1">
                <a:latin typeface="Arial"/>
                <a:cs typeface="Arial"/>
              </a:rPr>
              <a:t>soit</a:t>
            </a:r>
            <a:r>
              <a:rPr lang="en-US" sz="2400">
                <a:latin typeface="Arial"/>
                <a:cs typeface="Arial"/>
              </a:rPr>
              <a:t> </a:t>
            </a:r>
            <a:r>
              <a:rPr lang="en-US" sz="2400" err="1">
                <a:latin typeface="Arial"/>
                <a:cs typeface="Arial"/>
              </a:rPr>
              <a:t>déployé</a:t>
            </a:r>
            <a:r>
              <a:rPr lang="en-US" sz="2400">
                <a:latin typeface="Arial"/>
                <a:cs typeface="Arial"/>
              </a:rPr>
              <a:t> dans </a:t>
            </a:r>
            <a:r>
              <a:rPr lang="en-US" sz="2400" err="1">
                <a:latin typeface="Arial"/>
                <a:cs typeface="Arial"/>
              </a:rPr>
              <a:t>l'environnement</a:t>
            </a:r>
            <a:r>
              <a:rPr lang="en-US" sz="2400">
                <a:latin typeface="Arial"/>
                <a:cs typeface="Arial"/>
              </a:rPr>
              <a:t> de production, </a:t>
            </a:r>
            <a:r>
              <a:rPr lang="en-US" sz="2400" err="1">
                <a:latin typeface="Arial"/>
                <a:cs typeface="Arial"/>
              </a:rPr>
              <a:t>afin</a:t>
            </a:r>
            <a:r>
              <a:rPr lang="en-US" sz="2400">
                <a:latin typeface="Arial"/>
                <a:cs typeface="Arial"/>
              </a:rPr>
              <a:t> de </a:t>
            </a:r>
            <a:r>
              <a:rPr lang="en-US" sz="2400" err="1">
                <a:latin typeface="Arial"/>
                <a:cs typeface="Arial"/>
              </a:rPr>
              <a:t>s'assurer</a:t>
            </a:r>
            <a:r>
              <a:rPr lang="en-US" sz="2400">
                <a:latin typeface="Arial"/>
                <a:cs typeface="Arial"/>
              </a:rPr>
              <a:t> que tout </a:t>
            </a:r>
            <a:r>
              <a:rPr lang="en-US" sz="2400" err="1">
                <a:latin typeface="Arial"/>
                <a:cs typeface="Arial"/>
              </a:rPr>
              <a:t>est</a:t>
            </a:r>
            <a:r>
              <a:rPr lang="en-US" sz="2400">
                <a:latin typeface="Arial"/>
                <a:cs typeface="Arial"/>
              </a:rPr>
              <a:t> </a:t>
            </a:r>
            <a:r>
              <a:rPr lang="en-US" sz="2400" err="1">
                <a:latin typeface="Arial"/>
                <a:cs typeface="Arial"/>
              </a:rPr>
              <a:t>en</a:t>
            </a:r>
            <a:r>
              <a:rPr lang="en-US" sz="2400">
                <a:latin typeface="Arial"/>
                <a:cs typeface="Arial"/>
              </a:rPr>
              <a:t> </a:t>
            </a:r>
            <a:r>
              <a:rPr lang="en-US" sz="2400" err="1">
                <a:latin typeface="Arial"/>
                <a:cs typeface="Arial"/>
              </a:rPr>
              <a:t>ordre</a:t>
            </a:r>
            <a:r>
              <a:rPr lang="en-US" sz="2400">
                <a:latin typeface="Arial"/>
                <a:cs typeface="Arial"/>
              </a:rPr>
              <a:t>.</a:t>
            </a:r>
            <a:endParaRPr lang="en-US" sz="2400"/>
          </a:p>
          <a:p>
            <a:pPr marL="342900" indent="-342900"/>
            <a:r>
              <a:rPr lang="en-US" sz="2400">
                <a:latin typeface="Arial"/>
                <a:cs typeface="Arial"/>
              </a:rPr>
              <a:t>identifier les divergences </a:t>
            </a:r>
            <a:r>
              <a:rPr lang="en-US" sz="2400" err="1">
                <a:latin typeface="Arial"/>
                <a:cs typeface="Arial"/>
              </a:rPr>
              <a:t>ou</a:t>
            </a:r>
            <a:r>
              <a:rPr lang="en-US" sz="2400">
                <a:latin typeface="Arial"/>
                <a:cs typeface="Arial"/>
              </a:rPr>
              <a:t> les </a:t>
            </a:r>
            <a:r>
              <a:rPr lang="en-US" sz="2400" err="1">
                <a:latin typeface="Arial"/>
                <a:cs typeface="Arial"/>
              </a:rPr>
              <a:t>défauts</a:t>
            </a:r>
            <a:r>
              <a:rPr lang="en-US" sz="2400">
                <a:latin typeface="Arial"/>
                <a:cs typeface="Arial"/>
              </a:rPr>
              <a:t> qui </a:t>
            </a:r>
            <a:r>
              <a:rPr lang="en-US" sz="2400" err="1">
                <a:latin typeface="Arial"/>
                <a:cs typeface="Arial"/>
              </a:rPr>
              <a:t>n'ont</a:t>
            </a:r>
            <a:r>
              <a:rPr lang="en-US" sz="2400">
                <a:latin typeface="Arial"/>
                <a:cs typeface="Arial"/>
              </a:rPr>
              <a:t> pas </a:t>
            </a:r>
            <a:r>
              <a:rPr lang="en-US" sz="2400" err="1">
                <a:latin typeface="Arial"/>
                <a:cs typeface="Arial"/>
              </a:rPr>
              <a:t>été</a:t>
            </a:r>
            <a:r>
              <a:rPr lang="en-US" sz="2400">
                <a:latin typeface="Arial"/>
                <a:cs typeface="Arial"/>
              </a:rPr>
              <a:t> </a:t>
            </a:r>
            <a:r>
              <a:rPr lang="en-US" sz="2400" err="1">
                <a:latin typeface="Arial"/>
                <a:cs typeface="Arial"/>
              </a:rPr>
              <a:t>détectés</a:t>
            </a:r>
            <a:r>
              <a:rPr lang="en-US" sz="2400">
                <a:latin typeface="Arial"/>
                <a:cs typeface="Arial"/>
              </a:rPr>
              <a:t> au </a:t>
            </a:r>
            <a:r>
              <a:rPr lang="en-US" sz="2400" err="1">
                <a:latin typeface="Arial"/>
                <a:cs typeface="Arial"/>
              </a:rPr>
              <a:t>cours</a:t>
            </a:r>
            <a:r>
              <a:rPr lang="en-US" sz="2400">
                <a:latin typeface="Arial"/>
                <a:cs typeface="Arial"/>
              </a:rPr>
              <a:t> des phases de test </a:t>
            </a:r>
            <a:r>
              <a:rPr lang="en-US" sz="2400" err="1">
                <a:latin typeface="Arial"/>
                <a:cs typeface="Arial"/>
              </a:rPr>
              <a:t>précédentes</a:t>
            </a:r>
            <a:r>
              <a:rPr lang="en-US" sz="2400">
                <a:latin typeface="Arial"/>
                <a:cs typeface="Arial"/>
              </a:rPr>
              <a:t>.</a:t>
            </a:r>
            <a:endParaRPr lang="en-US" sz="2400"/>
          </a:p>
          <a:p>
            <a:pPr marL="342900" indent="-342900"/>
            <a:r>
              <a:rPr lang="en-US" sz="2400" err="1">
                <a:latin typeface="Arial"/>
                <a:cs typeface="Arial"/>
              </a:rPr>
              <a:t>atténue</a:t>
            </a:r>
            <a:r>
              <a:rPr lang="en-US" sz="2400">
                <a:latin typeface="Arial"/>
                <a:cs typeface="Arial"/>
              </a:rPr>
              <a:t> le </a:t>
            </a:r>
            <a:r>
              <a:rPr lang="en-US" sz="2400" err="1">
                <a:latin typeface="Arial"/>
                <a:cs typeface="Arial"/>
              </a:rPr>
              <a:t>risque</a:t>
            </a:r>
            <a:r>
              <a:rPr lang="en-US" sz="2400">
                <a:latin typeface="Arial"/>
                <a:cs typeface="Arial"/>
              </a:rPr>
              <a:t> de </a:t>
            </a:r>
            <a:r>
              <a:rPr lang="en-US" sz="2400" err="1">
                <a:latin typeface="Arial"/>
                <a:cs typeface="Arial"/>
              </a:rPr>
              <a:t>problèmes</a:t>
            </a:r>
            <a:r>
              <a:rPr lang="en-US" sz="2400">
                <a:latin typeface="Arial"/>
                <a:cs typeface="Arial"/>
              </a:rPr>
              <a:t> </a:t>
            </a:r>
            <a:r>
              <a:rPr lang="en-US" sz="2400" err="1">
                <a:latin typeface="Arial"/>
                <a:cs typeface="Arial"/>
              </a:rPr>
              <a:t>majeurs</a:t>
            </a:r>
            <a:r>
              <a:rPr lang="en-US" sz="2400">
                <a:latin typeface="Arial"/>
                <a:cs typeface="Arial"/>
              </a:rPr>
              <a:t> après le </a:t>
            </a:r>
            <a:r>
              <a:rPr lang="en-US" sz="2400" err="1">
                <a:latin typeface="Arial"/>
                <a:cs typeface="Arial"/>
              </a:rPr>
              <a:t>déploiement</a:t>
            </a:r>
            <a:r>
              <a:rPr lang="en-US" sz="2400">
                <a:latin typeface="Arial"/>
                <a:cs typeface="Arial"/>
              </a:rPr>
              <a:t>.</a:t>
            </a:r>
            <a:endParaRPr lang="en-US" sz="2400"/>
          </a:p>
          <a:p>
            <a:pPr marL="342900" indent="-342900"/>
            <a:r>
              <a:rPr lang="en-US" sz="2400" err="1">
                <a:latin typeface="Arial"/>
                <a:cs typeface="Arial"/>
              </a:rPr>
              <a:t>renforce</a:t>
            </a:r>
            <a:r>
              <a:rPr lang="en-US" sz="2400">
                <a:latin typeface="Arial"/>
                <a:cs typeface="Arial"/>
              </a:rPr>
              <a:t> la </a:t>
            </a:r>
            <a:r>
              <a:rPr lang="en-US" sz="2400" err="1">
                <a:latin typeface="Arial"/>
                <a:cs typeface="Arial"/>
              </a:rPr>
              <a:t>confiance</a:t>
            </a:r>
            <a:r>
              <a:rPr lang="en-US" sz="2400">
                <a:latin typeface="Arial"/>
                <a:cs typeface="Arial"/>
              </a:rPr>
              <a:t> dans le </a:t>
            </a:r>
            <a:r>
              <a:rPr lang="en-US" sz="2400" err="1">
                <a:latin typeface="Arial"/>
                <a:cs typeface="Arial"/>
              </a:rPr>
              <a:t>logiciel</a:t>
            </a:r>
            <a:r>
              <a:rPr lang="en-US" sz="2400">
                <a:latin typeface="Arial"/>
                <a:cs typeface="Arial"/>
              </a:rPr>
              <a:t> car les </a:t>
            </a:r>
            <a:r>
              <a:rPr lang="en-US" sz="2400" err="1">
                <a:latin typeface="Arial"/>
                <a:cs typeface="Arial"/>
              </a:rPr>
              <a:t>utilisateurs</a:t>
            </a:r>
            <a:r>
              <a:rPr lang="en-US" sz="2400">
                <a:latin typeface="Arial"/>
                <a:cs typeface="Arial"/>
              </a:rPr>
              <a:t> </a:t>
            </a:r>
            <a:r>
              <a:rPr lang="en-US" sz="2400" err="1">
                <a:latin typeface="Arial"/>
                <a:cs typeface="Arial"/>
              </a:rPr>
              <a:t>ont</a:t>
            </a:r>
            <a:r>
              <a:rPr lang="en-US" sz="2400">
                <a:latin typeface="Arial"/>
                <a:cs typeface="Arial"/>
              </a:rPr>
              <a:t> </a:t>
            </a:r>
            <a:r>
              <a:rPr lang="en-US" sz="2400" err="1">
                <a:latin typeface="Arial"/>
                <a:cs typeface="Arial"/>
              </a:rPr>
              <a:t>participé</a:t>
            </a:r>
            <a:r>
              <a:rPr lang="en-US" sz="2400">
                <a:latin typeface="Arial"/>
                <a:cs typeface="Arial"/>
              </a:rPr>
              <a:t> à son test. </a:t>
            </a:r>
            <a:endParaRPr lang="en-US"/>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p:txBody>
      </p:sp>
    </p:spTree>
    <p:extLst>
      <p:ext uri="{BB962C8B-B14F-4D97-AF65-F5344CB8AC3E}">
        <p14:creationId xmlns:p14="http://schemas.microsoft.com/office/powerpoint/2010/main" val="33358377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24284" y="-3315"/>
            <a:ext cx="10084496" cy="1561646"/>
          </a:xfrm>
        </p:spPr>
        <p:txBody>
          <a:bodyPr/>
          <a:lstStyle/>
          <a:p>
            <a:r>
              <a:rPr lang="en-US">
                <a:latin typeface="Arial"/>
                <a:cs typeface="Arial"/>
              </a:rPr>
              <a:t>Qui </a:t>
            </a:r>
            <a:r>
              <a:rPr lang="en-US" err="1">
                <a:latin typeface="Arial"/>
                <a:cs typeface="Arial"/>
              </a:rPr>
              <a:t>est</a:t>
            </a:r>
            <a:r>
              <a:rPr lang="en-US">
                <a:latin typeface="Arial"/>
                <a:cs typeface="Arial"/>
              </a:rPr>
              <a:t> </a:t>
            </a:r>
            <a:r>
              <a:rPr lang="en-US" err="1">
                <a:latin typeface="Arial"/>
                <a:cs typeface="Arial"/>
              </a:rPr>
              <a:t>impliqué</a:t>
            </a:r>
            <a:r>
              <a:rPr lang="en-US">
                <a:latin typeface="Arial"/>
                <a:cs typeface="Arial"/>
              </a:rPr>
              <a:t> dans </a:t>
            </a:r>
            <a:r>
              <a:rPr lang="en-US" err="1">
                <a:latin typeface="Arial"/>
                <a:cs typeface="Arial"/>
              </a:rPr>
              <a:t>l'UAT</a:t>
            </a:r>
            <a:r>
              <a:rPr lang="en-US">
                <a:latin typeface="Arial"/>
                <a:cs typeface="Arial"/>
              </a:rPr>
              <a:t> ? </a:t>
            </a:r>
            <a:endParaRPr lang="en-US"/>
          </a:p>
        </p:txBody>
      </p:sp>
      <p:sp>
        <p:nvSpPr>
          <p:cNvPr id="5" name="Content Placeholder 2">
            <a:extLst>
              <a:ext uri="{FF2B5EF4-FFF2-40B4-BE49-F238E27FC236}">
                <a16:creationId xmlns:a16="http://schemas.microsoft.com/office/drawing/2014/main" id="{37C56B4E-7E62-E6C3-2F30-34211EA62AED}"/>
              </a:ext>
            </a:extLst>
          </p:cNvPr>
          <p:cNvSpPr txBox="1">
            <a:spLocks/>
          </p:cNvSpPr>
          <p:nvPr/>
        </p:nvSpPr>
        <p:spPr>
          <a:xfrm>
            <a:off x="839176" y="1716504"/>
            <a:ext cx="9218078" cy="42790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Arial"/>
                <a:ea typeface="Calibri"/>
                <a:cs typeface="Arial"/>
              </a:rPr>
              <a:t>Faire </a:t>
            </a:r>
            <a:r>
              <a:rPr lang="en-US" sz="1800" err="1">
                <a:latin typeface="Arial"/>
                <a:ea typeface="Calibri"/>
                <a:cs typeface="Arial"/>
              </a:rPr>
              <a:t>l'UAT</a:t>
            </a:r>
            <a:r>
              <a:rPr lang="en-US" sz="1800">
                <a:latin typeface="Arial"/>
                <a:ea typeface="Calibri"/>
                <a:cs typeface="Arial"/>
              </a:rPr>
              <a:t> :</a:t>
            </a:r>
            <a:endParaRPr lang="en-US" sz="1800">
              <a:latin typeface="Arial"/>
              <a:ea typeface="Calibri"/>
            </a:endParaRPr>
          </a:p>
          <a:p>
            <a:pPr>
              <a:buNone/>
            </a:pPr>
            <a:r>
              <a:rPr lang="en-US" sz="1800" b="1">
                <a:latin typeface="Arial"/>
                <a:ea typeface="Calibri"/>
                <a:cs typeface="Calibri"/>
              </a:rPr>
              <a:t>Équipe UAT :</a:t>
            </a:r>
            <a:r>
              <a:rPr lang="en-US" sz="1800">
                <a:latin typeface="Arial"/>
                <a:ea typeface="Calibri"/>
                <a:cs typeface="Calibri"/>
              </a:rPr>
              <a:t> Un </a:t>
            </a:r>
            <a:r>
              <a:rPr lang="en-US" sz="1800" err="1">
                <a:latin typeface="Arial"/>
                <a:ea typeface="Calibri"/>
                <a:cs typeface="Calibri"/>
              </a:rPr>
              <a:t>groupe</a:t>
            </a:r>
            <a:r>
              <a:rPr lang="en-US" sz="1800">
                <a:latin typeface="Arial"/>
                <a:ea typeface="Calibri"/>
                <a:cs typeface="Calibri"/>
              </a:rPr>
              <a:t> de </a:t>
            </a:r>
            <a:r>
              <a:rPr lang="en-US" sz="1800" err="1">
                <a:latin typeface="Arial"/>
                <a:ea typeface="Calibri"/>
                <a:cs typeface="Calibri"/>
              </a:rPr>
              <a:t>testeurs</a:t>
            </a:r>
            <a:r>
              <a:rPr lang="en-US" sz="1800">
                <a:latin typeface="Arial"/>
                <a:ea typeface="Calibri"/>
                <a:cs typeface="Calibri"/>
              </a:rPr>
              <a:t> </a:t>
            </a:r>
            <a:r>
              <a:rPr lang="en-US" sz="1800" err="1">
                <a:latin typeface="Arial"/>
                <a:ea typeface="Calibri"/>
                <a:cs typeface="Calibri"/>
              </a:rPr>
              <a:t>comprenant</a:t>
            </a:r>
            <a:r>
              <a:rPr lang="en-US" sz="1800">
                <a:latin typeface="Arial"/>
                <a:ea typeface="Calibri"/>
                <a:cs typeface="Calibri"/>
              </a:rPr>
              <a:t> des </a:t>
            </a:r>
            <a:r>
              <a:rPr lang="en-US" sz="1800" err="1">
                <a:latin typeface="Arial"/>
                <a:ea typeface="Calibri"/>
                <a:cs typeface="Calibri"/>
              </a:rPr>
              <a:t>utilisateurs</a:t>
            </a:r>
            <a:r>
              <a:rPr lang="en-US" sz="1800">
                <a:latin typeface="Arial"/>
                <a:ea typeface="Calibri"/>
                <a:cs typeface="Calibri"/>
              </a:rPr>
              <a:t> </a:t>
            </a:r>
            <a:r>
              <a:rPr lang="en-US" sz="1800" err="1">
                <a:latin typeface="Arial"/>
                <a:ea typeface="Calibri"/>
                <a:cs typeface="Calibri"/>
              </a:rPr>
              <a:t>finaux</a:t>
            </a:r>
            <a:r>
              <a:rPr lang="en-US" sz="1800">
                <a:latin typeface="Arial"/>
                <a:ea typeface="Calibri"/>
                <a:cs typeface="Calibri"/>
              </a:rPr>
              <a:t> (par </a:t>
            </a:r>
            <a:r>
              <a:rPr lang="en-US" sz="1800" err="1">
                <a:latin typeface="Arial"/>
                <a:ea typeface="Calibri"/>
                <a:cs typeface="Calibri"/>
              </a:rPr>
              <a:t>exemple</a:t>
            </a:r>
            <a:r>
              <a:rPr lang="en-US" sz="1800">
                <a:latin typeface="Arial"/>
                <a:ea typeface="Calibri"/>
                <a:cs typeface="Calibri"/>
              </a:rPr>
              <a:t>, des </a:t>
            </a:r>
            <a:r>
              <a:rPr lang="en-US" sz="1800" err="1">
                <a:latin typeface="Arial"/>
                <a:ea typeface="Calibri"/>
                <a:cs typeface="Calibri"/>
              </a:rPr>
              <a:t>travailleurs</a:t>
            </a:r>
            <a:r>
              <a:rPr lang="en-US" sz="1800">
                <a:latin typeface="Arial"/>
                <a:ea typeface="Calibri"/>
                <a:cs typeface="Calibri"/>
              </a:rPr>
              <a:t> de la </a:t>
            </a:r>
            <a:r>
              <a:rPr lang="en-US" sz="1800" err="1">
                <a:latin typeface="Arial"/>
                <a:ea typeface="Calibri"/>
                <a:cs typeface="Calibri"/>
              </a:rPr>
              <a:t>santé</a:t>
            </a:r>
            <a:r>
              <a:rPr lang="en-US" sz="1800">
                <a:latin typeface="Arial"/>
                <a:ea typeface="Calibri"/>
                <a:cs typeface="Calibri"/>
              </a:rPr>
              <a:t>, des agents de </a:t>
            </a:r>
            <a:r>
              <a:rPr lang="en-US" sz="1800" err="1">
                <a:latin typeface="Arial"/>
                <a:ea typeface="Calibri"/>
                <a:cs typeface="Calibri"/>
              </a:rPr>
              <a:t>saisie</a:t>
            </a:r>
            <a:r>
              <a:rPr lang="en-US" sz="1800">
                <a:latin typeface="Arial"/>
                <a:ea typeface="Calibri"/>
                <a:cs typeface="Calibri"/>
              </a:rPr>
              <a:t>, des </a:t>
            </a:r>
            <a:r>
              <a:rPr lang="en-US" sz="1800" err="1">
                <a:latin typeface="Arial"/>
                <a:ea typeface="Calibri"/>
                <a:cs typeface="Calibri"/>
              </a:rPr>
              <a:t>gestionnaires</a:t>
            </a:r>
            <a:r>
              <a:rPr lang="en-US" sz="1800">
                <a:latin typeface="Arial"/>
                <a:ea typeface="Calibri"/>
                <a:cs typeface="Calibri"/>
              </a:rPr>
              <a:t> de données), des </a:t>
            </a:r>
            <a:r>
              <a:rPr lang="en-US" sz="1800" err="1">
                <a:latin typeface="Arial"/>
                <a:ea typeface="Calibri"/>
                <a:cs typeface="Calibri"/>
              </a:rPr>
              <a:t>analystes</a:t>
            </a:r>
            <a:r>
              <a:rPr lang="en-US" sz="1800">
                <a:latin typeface="Arial"/>
                <a:ea typeface="Calibri"/>
                <a:cs typeface="Calibri"/>
              </a:rPr>
              <a:t> et des </a:t>
            </a:r>
            <a:r>
              <a:rPr lang="en-US" sz="1800" err="1">
                <a:latin typeface="Arial"/>
                <a:ea typeface="Calibri"/>
                <a:cs typeface="Calibri"/>
              </a:rPr>
              <a:t>testeurs</a:t>
            </a:r>
            <a:r>
              <a:rPr lang="en-US" sz="1800">
                <a:latin typeface="Arial"/>
                <a:ea typeface="Calibri"/>
                <a:cs typeface="Calibri"/>
              </a:rPr>
              <a:t> de </a:t>
            </a:r>
            <a:r>
              <a:rPr lang="en-US" sz="1800" err="1">
                <a:latin typeface="Arial"/>
                <a:ea typeface="Calibri"/>
                <a:cs typeface="Calibri"/>
              </a:rPr>
              <a:t>l'assurance</a:t>
            </a:r>
            <a:r>
              <a:rPr lang="en-US" sz="1800">
                <a:latin typeface="Arial"/>
                <a:ea typeface="Calibri"/>
                <a:cs typeface="Calibri"/>
              </a:rPr>
              <a:t> </a:t>
            </a:r>
            <a:r>
              <a:rPr lang="en-US" sz="1800" err="1">
                <a:latin typeface="Arial"/>
                <a:ea typeface="Calibri"/>
                <a:cs typeface="Calibri"/>
              </a:rPr>
              <a:t>qualité</a:t>
            </a:r>
            <a:r>
              <a:rPr lang="en-US" sz="1800">
                <a:latin typeface="Arial"/>
                <a:ea typeface="Calibri"/>
                <a:cs typeface="Calibri"/>
              </a:rPr>
              <a:t>. </a:t>
            </a:r>
          </a:p>
          <a:p>
            <a:pPr>
              <a:buNone/>
            </a:pPr>
            <a:r>
              <a:rPr lang="en-US" sz="1800">
                <a:latin typeface="Arial"/>
                <a:ea typeface="Calibri"/>
                <a:cs typeface="Calibri"/>
              </a:rPr>
              <a:t>Le </a:t>
            </a:r>
            <a:r>
              <a:rPr lang="en-US" sz="1800" err="1">
                <a:latin typeface="Arial"/>
                <a:ea typeface="Calibri"/>
                <a:cs typeface="Calibri"/>
              </a:rPr>
              <a:t>rôle</a:t>
            </a:r>
            <a:r>
              <a:rPr lang="en-US" sz="1800">
                <a:latin typeface="Arial"/>
                <a:ea typeface="Calibri"/>
                <a:cs typeface="Calibri"/>
              </a:rPr>
              <a:t> du </a:t>
            </a:r>
            <a:r>
              <a:rPr lang="en-US" sz="1800" b="1" err="1">
                <a:latin typeface="Arial"/>
                <a:ea typeface="Calibri"/>
                <a:cs typeface="Calibri"/>
              </a:rPr>
              <a:t>gestionnaire</a:t>
            </a:r>
            <a:r>
              <a:rPr lang="en-US" sz="1800" b="1">
                <a:latin typeface="Arial"/>
                <a:ea typeface="Calibri"/>
                <a:cs typeface="Calibri"/>
              </a:rPr>
              <a:t> de </a:t>
            </a:r>
            <a:r>
              <a:rPr lang="en-US" sz="1800" b="1" err="1">
                <a:latin typeface="Arial"/>
                <a:ea typeface="Calibri"/>
                <a:cs typeface="Calibri"/>
              </a:rPr>
              <a:t>projet</a:t>
            </a:r>
            <a:r>
              <a:rPr lang="en-US" sz="1800" b="1">
                <a:latin typeface="Arial"/>
                <a:ea typeface="Calibri"/>
                <a:cs typeface="Calibri"/>
              </a:rPr>
              <a:t> </a:t>
            </a:r>
            <a:r>
              <a:rPr lang="en-US" sz="1800" err="1">
                <a:latin typeface="Arial"/>
                <a:ea typeface="Calibri"/>
                <a:cs typeface="Calibri"/>
              </a:rPr>
              <a:t>est</a:t>
            </a:r>
            <a:r>
              <a:rPr lang="en-US" sz="1800">
                <a:latin typeface="Arial"/>
                <a:ea typeface="Calibri"/>
                <a:cs typeface="Calibri"/>
              </a:rPr>
              <a:t> de </a:t>
            </a:r>
            <a:r>
              <a:rPr lang="en-US" sz="1800" err="1">
                <a:latin typeface="Arial"/>
                <a:ea typeface="Calibri"/>
                <a:cs typeface="Calibri"/>
              </a:rPr>
              <a:t>coordonner</a:t>
            </a:r>
            <a:r>
              <a:rPr lang="en-US" sz="1800">
                <a:latin typeface="Arial"/>
                <a:ea typeface="Calibri"/>
                <a:cs typeface="Calibri"/>
              </a:rPr>
              <a:t> les </a:t>
            </a:r>
            <a:r>
              <a:rPr lang="en-US" sz="1800" err="1">
                <a:latin typeface="Arial"/>
                <a:ea typeface="Calibri"/>
                <a:cs typeface="Calibri"/>
              </a:rPr>
              <a:t>activités</a:t>
            </a:r>
            <a:r>
              <a:rPr lang="en-US" sz="1800">
                <a:latin typeface="Arial"/>
                <a:ea typeface="Calibri"/>
                <a:cs typeface="Calibri"/>
              </a:rPr>
              <a:t> et de </a:t>
            </a:r>
            <a:r>
              <a:rPr lang="en-US" sz="1800" err="1">
                <a:latin typeface="Arial"/>
                <a:ea typeface="Calibri"/>
                <a:cs typeface="Calibri"/>
              </a:rPr>
              <a:t>contrôler</a:t>
            </a:r>
            <a:r>
              <a:rPr lang="en-US" sz="1800">
                <a:latin typeface="Arial"/>
                <a:ea typeface="Calibri"/>
                <a:cs typeface="Calibri"/>
              </a:rPr>
              <a:t> et </a:t>
            </a:r>
            <a:r>
              <a:rPr lang="en-US" sz="1800" err="1">
                <a:latin typeface="Arial"/>
                <a:ea typeface="Calibri"/>
                <a:cs typeface="Calibri"/>
              </a:rPr>
              <a:t>suivre</a:t>
            </a:r>
            <a:r>
              <a:rPr lang="en-US" sz="1800">
                <a:latin typeface="Arial"/>
                <a:ea typeface="Calibri"/>
                <a:cs typeface="Calibri"/>
              </a:rPr>
              <a:t> les </a:t>
            </a:r>
            <a:r>
              <a:rPr lang="en-US" sz="1800" err="1">
                <a:latin typeface="Arial"/>
                <a:ea typeface="Calibri"/>
                <a:cs typeface="Calibri"/>
              </a:rPr>
              <a:t>progrès</a:t>
            </a:r>
            <a:r>
              <a:rPr lang="en-US" sz="1800">
                <a:latin typeface="Arial"/>
                <a:ea typeface="Calibri"/>
                <a:cs typeface="Calibri"/>
              </a:rPr>
              <a:t>.</a:t>
            </a:r>
          </a:p>
          <a:p>
            <a:pPr>
              <a:buNone/>
            </a:pPr>
            <a:r>
              <a:rPr lang="en-US" sz="1800" b="1" err="1">
                <a:latin typeface="Arial"/>
                <a:ea typeface="Calibri"/>
                <a:cs typeface="Calibri"/>
              </a:rPr>
              <a:t>Partie</a:t>
            </a:r>
            <a:r>
              <a:rPr lang="en-US" sz="1800" b="1">
                <a:latin typeface="Arial"/>
                <a:ea typeface="Calibri"/>
                <a:cs typeface="Calibri"/>
              </a:rPr>
              <a:t> </a:t>
            </a:r>
            <a:r>
              <a:rPr lang="en-US" sz="1800" b="1" err="1">
                <a:latin typeface="Arial"/>
                <a:ea typeface="Calibri"/>
                <a:cs typeface="Calibri"/>
              </a:rPr>
              <a:t>prenante</a:t>
            </a:r>
            <a:r>
              <a:rPr lang="en-US" sz="1800" b="1">
                <a:latin typeface="Arial"/>
                <a:ea typeface="Calibri"/>
                <a:cs typeface="Calibri"/>
              </a:rPr>
              <a:t> </a:t>
            </a:r>
            <a:r>
              <a:rPr lang="en-US" sz="1800" err="1">
                <a:latin typeface="Arial"/>
                <a:ea typeface="Calibri"/>
                <a:cs typeface="Calibri"/>
              </a:rPr>
              <a:t>autorisée</a:t>
            </a:r>
            <a:r>
              <a:rPr lang="en-US" sz="1800">
                <a:latin typeface="Arial"/>
                <a:ea typeface="Calibri"/>
                <a:cs typeface="Calibri"/>
              </a:rPr>
              <a:t> à </a:t>
            </a:r>
            <a:r>
              <a:rPr lang="en-US" sz="1800" err="1">
                <a:latin typeface="Arial"/>
                <a:ea typeface="Calibri"/>
                <a:cs typeface="Calibri"/>
              </a:rPr>
              <a:t>approuver</a:t>
            </a:r>
            <a:r>
              <a:rPr lang="en-US" sz="1800">
                <a:latin typeface="Arial"/>
                <a:ea typeface="Calibri"/>
                <a:cs typeface="Calibri"/>
              </a:rPr>
              <a:t> les </a:t>
            </a:r>
            <a:r>
              <a:rPr lang="en-US" sz="1800" err="1">
                <a:latin typeface="Arial"/>
                <a:ea typeface="Calibri"/>
                <a:cs typeface="Calibri"/>
              </a:rPr>
              <a:t>critères</a:t>
            </a:r>
            <a:r>
              <a:rPr lang="en-US" sz="1800">
                <a:latin typeface="Arial"/>
                <a:ea typeface="Calibri"/>
                <a:cs typeface="Calibri"/>
              </a:rPr>
              <a:t> et </a:t>
            </a:r>
            <a:r>
              <a:rPr lang="en-US" sz="1800" err="1">
                <a:latin typeface="Arial"/>
                <a:ea typeface="Calibri"/>
                <a:cs typeface="Calibri"/>
              </a:rPr>
              <a:t>l'approbation</a:t>
            </a:r>
            <a:r>
              <a:rPr lang="en-US" sz="1800">
                <a:latin typeface="Arial"/>
                <a:ea typeface="Calibri"/>
                <a:cs typeface="Calibri"/>
              </a:rPr>
              <a:t> finale</a:t>
            </a:r>
            <a:endParaRPr lang="en-US" sz="1800">
              <a:latin typeface="Arial"/>
              <a:ea typeface="Calibri"/>
            </a:endParaRPr>
          </a:p>
          <a:p>
            <a:pPr marL="0" indent="0">
              <a:buNone/>
            </a:pPr>
            <a:endParaRPr lang="en-US" sz="1800">
              <a:latin typeface="Arial"/>
              <a:ea typeface="Calibri"/>
              <a:cs typeface="Arial"/>
            </a:endParaRPr>
          </a:p>
          <a:p>
            <a:pPr marL="0" indent="0">
              <a:buNone/>
            </a:pPr>
            <a:r>
              <a:rPr lang="en-US" sz="1800" err="1">
                <a:latin typeface="Arial"/>
                <a:ea typeface="Calibri"/>
                <a:cs typeface="Arial"/>
              </a:rPr>
              <a:t>Soutien</a:t>
            </a:r>
            <a:r>
              <a:rPr lang="en-US" sz="1800">
                <a:latin typeface="Arial"/>
                <a:ea typeface="Calibri"/>
                <a:cs typeface="Arial"/>
              </a:rPr>
              <a:t> à </a:t>
            </a:r>
            <a:r>
              <a:rPr lang="en-US" sz="1800" err="1">
                <a:latin typeface="Arial"/>
                <a:ea typeface="Calibri"/>
                <a:cs typeface="Arial"/>
              </a:rPr>
              <a:t>l'UAT</a:t>
            </a:r>
            <a:r>
              <a:rPr lang="en-US" sz="1800">
                <a:latin typeface="Arial"/>
                <a:ea typeface="Calibri"/>
                <a:cs typeface="Arial"/>
              </a:rPr>
              <a:t> :</a:t>
            </a:r>
          </a:p>
          <a:p>
            <a:pPr marL="0" indent="0">
              <a:buNone/>
            </a:pPr>
            <a:r>
              <a:rPr lang="en-US" sz="1800" b="1">
                <a:latin typeface="Arial"/>
                <a:ea typeface="Calibri"/>
                <a:cs typeface="Calibri"/>
              </a:rPr>
              <a:t>Les </a:t>
            </a:r>
            <a:r>
              <a:rPr lang="en-US" sz="1800" b="1" err="1">
                <a:latin typeface="Arial"/>
                <a:ea typeface="Calibri"/>
                <a:cs typeface="Calibri"/>
              </a:rPr>
              <a:t>développeurs</a:t>
            </a:r>
            <a:r>
              <a:rPr lang="en-US" sz="1800" b="1">
                <a:latin typeface="Arial"/>
                <a:ea typeface="Calibri"/>
                <a:cs typeface="Calibri"/>
              </a:rPr>
              <a:t> </a:t>
            </a:r>
            <a:r>
              <a:rPr lang="en-US" sz="1800" err="1">
                <a:latin typeface="Arial"/>
                <a:ea typeface="Calibri"/>
                <a:cs typeface="Calibri"/>
              </a:rPr>
              <a:t>traitent</a:t>
            </a:r>
            <a:r>
              <a:rPr lang="en-US" sz="1800">
                <a:latin typeface="Arial"/>
                <a:ea typeface="Calibri"/>
                <a:cs typeface="Calibri"/>
              </a:rPr>
              <a:t> les </a:t>
            </a:r>
            <a:r>
              <a:rPr lang="en-US" sz="1800" err="1">
                <a:latin typeface="Arial"/>
                <a:ea typeface="Calibri"/>
                <a:cs typeface="Calibri"/>
              </a:rPr>
              <a:t>défauts</a:t>
            </a:r>
            <a:r>
              <a:rPr lang="en-US" sz="1800">
                <a:latin typeface="Arial"/>
                <a:ea typeface="Calibri"/>
                <a:cs typeface="Calibri"/>
              </a:rPr>
              <a:t> </a:t>
            </a:r>
            <a:r>
              <a:rPr lang="en-US" sz="1800" err="1">
                <a:latin typeface="Arial"/>
                <a:ea typeface="Calibri"/>
                <a:cs typeface="Calibri"/>
              </a:rPr>
              <a:t>ou</a:t>
            </a:r>
            <a:r>
              <a:rPr lang="en-US" sz="1800">
                <a:latin typeface="Arial"/>
                <a:ea typeface="Calibri"/>
                <a:cs typeface="Calibri"/>
              </a:rPr>
              <a:t> les </a:t>
            </a:r>
            <a:r>
              <a:rPr lang="en-US" sz="1800" err="1">
                <a:latin typeface="Arial"/>
                <a:ea typeface="Calibri"/>
                <a:cs typeface="Calibri"/>
              </a:rPr>
              <a:t>problèmes</a:t>
            </a:r>
            <a:r>
              <a:rPr lang="en-US" sz="1800">
                <a:latin typeface="Arial"/>
                <a:ea typeface="Calibri"/>
                <a:cs typeface="Calibri"/>
              </a:rPr>
              <a:t> </a:t>
            </a:r>
            <a:r>
              <a:rPr lang="en-US" sz="1800" err="1">
                <a:latin typeface="Arial"/>
                <a:ea typeface="Calibri"/>
                <a:cs typeface="Calibri"/>
              </a:rPr>
              <a:t>identifiés</a:t>
            </a:r>
            <a:r>
              <a:rPr lang="en-US" sz="1800">
                <a:latin typeface="Arial"/>
                <a:ea typeface="Calibri"/>
                <a:cs typeface="Calibri"/>
              </a:rPr>
              <a:t> </a:t>
            </a:r>
            <a:r>
              <a:rPr lang="en-US" sz="1800" err="1">
                <a:latin typeface="Arial"/>
                <a:ea typeface="Calibri"/>
                <a:cs typeface="Calibri"/>
              </a:rPr>
              <a:t>lors</a:t>
            </a:r>
            <a:r>
              <a:rPr lang="en-US" sz="1800">
                <a:latin typeface="Arial"/>
                <a:ea typeface="Calibri"/>
                <a:cs typeface="Calibri"/>
              </a:rPr>
              <a:t> de </a:t>
            </a:r>
            <a:r>
              <a:rPr lang="en-US" sz="1800" err="1">
                <a:latin typeface="Arial"/>
                <a:ea typeface="Calibri"/>
                <a:cs typeface="Calibri"/>
              </a:rPr>
              <a:t>l'UAT</a:t>
            </a:r>
            <a:r>
              <a:rPr lang="en-US" sz="1800">
                <a:latin typeface="Arial"/>
                <a:ea typeface="Calibri"/>
                <a:cs typeface="Calibri"/>
              </a:rPr>
              <a:t>.</a:t>
            </a:r>
          </a:p>
          <a:p>
            <a:pPr marL="0" indent="0">
              <a:buNone/>
            </a:pPr>
            <a:r>
              <a:rPr lang="en-US" sz="1800" b="1">
                <a:latin typeface="Arial"/>
                <a:ea typeface="Calibri"/>
                <a:cs typeface="Calibri"/>
              </a:rPr>
              <a:t>Support </a:t>
            </a:r>
            <a:r>
              <a:rPr lang="en-US" sz="1800" b="1" err="1">
                <a:latin typeface="Arial"/>
                <a:ea typeface="Calibri"/>
                <a:cs typeface="Calibri"/>
              </a:rPr>
              <a:t>informatique</a:t>
            </a:r>
            <a:r>
              <a:rPr lang="en-US" sz="1800" b="1">
                <a:latin typeface="Arial"/>
                <a:ea typeface="Calibri"/>
                <a:cs typeface="Calibri"/>
              </a:rPr>
              <a:t> </a:t>
            </a:r>
            <a:r>
              <a:rPr lang="en-US" sz="1800">
                <a:latin typeface="Arial"/>
                <a:ea typeface="Calibri"/>
                <a:cs typeface="Calibri"/>
              </a:rPr>
              <a:t>: mise </a:t>
            </a:r>
            <a:r>
              <a:rPr lang="en-US" sz="1800" err="1">
                <a:latin typeface="Arial"/>
                <a:ea typeface="Calibri"/>
                <a:cs typeface="Calibri"/>
              </a:rPr>
              <a:t>en</a:t>
            </a:r>
            <a:r>
              <a:rPr lang="en-US" sz="1800">
                <a:latin typeface="Arial"/>
                <a:ea typeface="Calibri"/>
                <a:cs typeface="Calibri"/>
              </a:rPr>
              <a:t> place et </a:t>
            </a:r>
            <a:r>
              <a:rPr lang="en-US" sz="1800" err="1">
                <a:latin typeface="Arial"/>
                <a:ea typeface="Calibri"/>
                <a:cs typeface="Calibri"/>
              </a:rPr>
              <a:t>suivi</a:t>
            </a:r>
            <a:r>
              <a:rPr lang="en-US" sz="1800">
                <a:latin typeface="Arial"/>
                <a:ea typeface="Calibri"/>
                <a:cs typeface="Calibri"/>
              </a:rPr>
              <a:t> de </a:t>
            </a:r>
            <a:r>
              <a:rPr lang="en-US" sz="1800" err="1">
                <a:latin typeface="Arial"/>
                <a:ea typeface="Calibri"/>
                <a:cs typeface="Calibri"/>
              </a:rPr>
              <a:t>l'environnement</a:t>
            </a:r>
            <a:r>
              <a:rPr lang="en-US" sz="1800">
                <a:latin typeface="Arial"/>
                <a:ea typeface="Calibri"/>
                <a:cs typeface="Calibri"/>
              </a:rPr>
              <a:t> UAT</a:t>
            </a:r>
          </a:p>
          <a:p>
            <a:pPr marL="0" indent="0">
              <a:buNone/>
            </a:pPr>
            <a:endParaRPr lang="en-US" sz="1200">
              <a:latin typeface="Calibri"/>
              <a:ea typeface="Calibri"/>
              <a:cs typeface="Calibri"/>
            </a:endParaRP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a:buNone/>
            </a:pPr>
            <a:endParaRPr lang="en-US" sz="1800"/>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p:txBody>
      </p:sp>
    </p:spTree>
    <p:extLst>
      <p:ext uri="{BB962C8B-B14F-4D97-AF65-F5344CB8AC3E}">
        <p14:creationId xmlns:p14="http://schemas.microsoft.com/office/powerpoint/2010/main" val="40570460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2268"/>
            <a:ext cx="10084496" cy="1561646"/>
          </a:xfrm>
        </p:spPr>
        <p:txBody>
          <a:bodyPr/>
          <a:lstStyle/>
          <a:p>
            <a:r>
              <a:rPr lang="en-US">
                <a:latin typeface="Arial"/>
                <a:cs typeface="Arial"/>
              </a:rPr>
              <a:t>Comment : </a:t>
            </a:r>
            <a:r>
              <a:rPr lang="en-US" err="1">
                <a:latin typeface="Arial"/>
                <a:cs typeface="Arial"/>
              </a:rPr>
              <a:t>Activités</a:t>
            </a:r>
            <a:r>
              <a:rPr lang="en-US">
                <a:latin typeface="Arial"/>
                <a:cs typeface="Arial"/>
              </a:rPr>
              <a:t> UAT</a:t>
            </a:r>
            <a:endParaRPr lang="en-US"/>
          </a:p>
        </p:txBody>
      </p:sp>
      <p:sp>
        <p:nvSpPr>
          <p:cNvPr id="4" name="Content Placeholder 2">
            <a:extLst>
              <a:ext uri="{FF2B5EF4-FFF2-40B4-BE49-F238E27FC236}">
                <a16:creationId xmlns:a16="http://schemas.microsoft.com/office/drawing/2014/main" id="{E0BCD5CE-6417-2B90-E462-27E4C3FE225E}"/>
              </a:ext>
            </a:extLst>
          </p:cNvPr>
          <p:cNvSpPr txBox="1">
            <a:spLocks/>
          </p:cNvSpPr>
          <p:nvPr/>
        </p:nvSpPr>
        <p:spPr>
          <a:xfrm>
            <a:off x="1011314" y="1716692"/>
            <a:ext cx="10290850" cy="44812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latin typeface="Calibri"/>
              <a:ea typeface="Calibri"/>
            </a:endParaRPr>
          </a:p>
          <a:p>
            <a:pPr>
              <a:buFont typeface="Arial"/>
              <a:buChar char="•"/>
            </a:pPr>
            <a:r>
              <a:rPr lang="en-US" b="1">
                <a:latin typeface="Arial"/>
                <a:ea typeface="Calibri"/>
                <a:cs typeface="Arial"/>
              </a:rPr>
              <a:t>Planification :</a:t>
            </a:r>
            <a:r>
              <a:rPr lang="en-US">
                <a:latin typeface="Arial"/>
                <a:ea typeface="Calibri"/>
                <a:cs typeface="Arial"/>
              </a:rPr>
              <a:t> </a:t>
            </a:r>
            <a:r>
              <a:rPr lang="en-US" err="1">
                <a:latin typeface="Arial"/>
                <a:ea typeface="Calibri"/>
                <a:cs typeface="Arial"/>
              </a:rPr>
              <a:t>Stratégie</a:t>
            </a:r>
            <a:r>
              <a:rPr lang="en-US">
                <a:latin typeface="Arial"/>
                <a:ea typeface="Calibri"/>
                <a:cs typeface="Arial"/>
              </a:rPr>
              <a:t> UAT, </a:t>
            </a:r>
            <a:r>
              <a:rPr lang="en-US" err="1">
                <a:latin typeface="Arial"/>
                <a:ea typeface="Calibri"/>
                <a:cs typeface="Arial"/>
              </a:rPr>
              <a:t>portée</a:t>
            </a:r>
            <a:r>
              <a:rPr lang="en-US">
                <a:latin typeface="Arial"/>
                <a:ea typeface="Calibri"/>
                <a:cs typeface="Arial"/>
              </a:rPr>
              <a:t>, </a:t>
            </a:r>
            <a:r>
              <a:rPr lang="en-US" err="1">
                <a:latin typeface="Arial"/>
                <a:ea typeface="Calibri"/>
                <a:cs typeface="Arial"/>
              </a:rPr>
              <a:t>objectifs</a:t>
            </a:r>
            <a:r>
              <a:rPr lang="en-US">
                <a:latin typeface="Arial"/>
                <a:ea typeface="Calibri"/>
                <a:cs typeface="Arial"/>
              </a:rPr>
              <a:t> et </a:t>
            </a:r>
            <a:r>
              <a:rPr lang="en-US" err="1">
                <a:latin typeface="Arial"/>
                <a:ea typeface="Calibri"/>
                <a:cs typeface="Arial"/>
              </a:rPr>
              <a:t>critères</a:t>
            </a:r>
            <a:r>
              <a:rPr lang="en-US">
                <a:latin typeface="Arial"/>
                <a:ea typeface="Calibri"/>
                <a:cs typeface="Arial"/>
              </a:rPr>
              <a:t> </a:t>
            </a:r>
            <a:r>
              <a:rPr lang="en-US" err="1">
                <a:latin typeface="Arial"/>
                <a:ea typeface="Calibri"/>
                <a:cs typeface="Arial"/>
              </a:rPr>
              <a:t>d'acceptation</a:t>
            </a:r>
            <a:r>
              <a:rPr lang="en-US">
                <a:latin typeface="Arial"/>
                <a:ea typeface="Calibri"/>
                <a:cs typeface="Arial"/>
              </a:rPr>
              <a:t>.</a:t>
            </a:r>
            <a:endParaRPr lang="en-US">
              <a:latin typeface="Arial"/>
              <a:ea typeface="Calibri"/>
            </a:endParaRPr>
          </a:p>
          <a:p>
            <a:pPr>
              <a:buFont typeface="Arial"/>
              <a:buChar char="•"/>
            </a:pPr>
            <a:r>
              <a:rPr lang="en-US" b="1">
                <a:latin typeface="Arial"/>
                <a:ea typeface="Calibri"/>
                <a:cs typeface="Arial"/>
              </a:rPr>
              <a:t>Conception de </a:t>
            </a:r>
            <a:r>
              <a:rPr lang="en-US" b="1" err="1">
                <a:latin typeface="Arial"/>
                <a:ea typeface="Calibri"/>
                <a:cs typeface="Arial"/>
              </a:rPr>
              <a:t>cas</a:t>
            </a:r>
            <a:r>
              <a:rPr lang="en-US" b="1">
                <a:latin typeface="Arial"/>
                <a:ea typeface="Calibri"/>
                <a:cs typeface="Arial"/>
              </a:rPr>
              <a:t> de test :</a:t>
            </a:r>
            <a:r>
              <a:rPr lang="en-US">
                <a:latin typeface="Arial"/>
                <a:ea typeface="Calibri"/>
                <a:cs typeface="Arial"/>
              </a:rPr>
              <a:t> </a:t>
            </a:r>
            <a:r>
              <a:rPr lang="en-US" err="1">
                <a:latin typeface="Arial"/>
                <a:ea typeface="Calibri"/>
                <a:cs typeface="Arial"/>
              </a:rPr>
              <a:t>Développer</a:t>
            </a:r>
            <a:r>
              <a:rPr lang="en-US">
                <a:latin typeface="Arial"/>
                <a:ea typeface="Calibri"/>
                <a:cs typeface="Arial"/>
              </a:rPr>
              <a:t> des </a:t>
            </a:r>
            <a:r>
              <a:rPr lang="en-US" err="1">
                <a:latin typeface="Arial"/>
                <a:ea typeface="Calibri"/>
                <a:cs typeface="Arial"/>
              </a:rPr>
              <a:t>cas</a:t>
            </a:r>
            <a:r>
              <a:rPr lang="en-US">
                <a:latin typeface="Arial"/>
                <a:ea typeface="Calibri"/>
                <a:cs typeface="Arial"/>
              </a:rPr>
              <a:t> de test et des </a:t>
            </a:r>
            <a:r>
              <a:rPr lang="en-US" err="1">
                <a:latin typeface="Arial"/>
                <a:ea typeface="Calibri"/>
                <a:cs typeface="Arial"/>
              </a:rPr>
              <a:t>scénarios</a:t>
            </a:r>
            <a:r>
              <a:rPr lang="en-US">
                <a:latin typeface="Arial"/>
                <a:ea typeface="Calibri"/>
                <a:cs typeface="Arial"/>
              </a:rPr>
              <a:t>  </a:t>
            </a:r>
            <a:endParaRPr lang="en-US">
              <a:latin typeface="Arial"/>
              <a:ea typeface="Calibri"/>
            </a:endParaRPr>
          </a:p>
          <a:p>
            <a:pPr>
              <a:buFont typeface="Arial"/>
              <a:buChar char="•"/>
            </a:pPr>
            <a:r>
              <a:rPr lang="en-US" b="1" err="1">
                <a:latin typeface="Arial"/>
                <a:ea typeface="Calibri"/>
                <a:cs typeface="Arial"/>
              </a:rPr>
              <a:t>Préparation</a:t>
            </a:r>
            <a:r>
              <a:rPr lang="en-US" b="1">
                <a:latin typeface="Arial"/>
                <a:ea typeface="Calibri"/>
                <a:cs typeface="Arial"/>
              </a:rPr>
              <a:t> de </a:t>
            </a:r>
            <a:r>
              <a:rPr lang="en-US" b="1" err="1">
                <a:latin typeface="Arial"/>
                <a:ea typeface="Calibri"/>
                <a:cs typeface="Arial"/>
              </a:rPr>
              <a:t>l'environnement</a:t>
            </a:r>
            <a:r>
              <a:rPr lang="en-US" b="1">
                <a:latin typeface="Arial"/>
                <a:ea typeface="Calibri"/>
                <a:cs typeface="Arial"/>
              </a:rPr>
              <a:t> d'essai :</a:t>
            </a:r>
            <a:r>
              <a:rPr lang="en-US">
                <a:latin typeface="Arial"/>
                <a:ea typeface="Calibri"/>
                <a:cs typeface="Arial"/>
              </a:rPr>
              <a:t> il </a:t>
            </a:r>
            <a:r>
              <a:rPr lang="en-US" err="1">
                <a:latin typeface="Arial"/>
                <a:ea typeface="Calibri"/>
                <a:cs typeface="Arial"/>
              </a:rPr>
              <a:t>s'agit</a:t>
            </a:r>
            <a:r>
              <a:rPr lang="en-US">
                <a:latin typeface="Arial"/>
                <a:ea typeface="Calibri"/>
                <a:cs typeface="Arial"/>
              </a:rPr>
              <a:t> d'un </a:t>
            </a:r>
            <a:r>
              <a:rPr lang="en-US" err="1">
                <a:latin typeface="Arial"/>
                <a:ea typeface="Calibri"/>
                <a:cs typeface="Arial"/>
              </a:rPr>
              <a:t>environnement</a:t>
            </a:r>
            <a:r>
              <a:rPr lang="en-US">
                <a:latin typeface="Arial"/>
                <a:ea typeface="Calibri"/>
                <a:cs typeface="Arial"/>
              </a:rPr>
              <a:t> qui </a:t>
            </a:r>
            <a:r>
              <a:rPr lang="en-US" err="1">
                <a:latin typeface="Arial"/>
                <a:ea typeface="Calibri"/>
                <a:cs typeface="Arial"/>
              </a:rPr>
              <a:t>reproduit</a:t>
            </a:r>
            <a:r>
              <a:rPr lang="en-US">
                <a:latin typeface="Arial"/>
                <a:ea typeface="Calibri"/>
                <a:cs typeface="Arial"/>
              </a:rPr>
              <a:t> le plus </a:t>
            </a:r>
            <a:r>
              <a:rPr lang="en-US" err="1">
                <a:latin typeface="Arial"/>
                <a:ea typeface="Calibri"/>
                <a:cs typeface="Arial"/>
              </a:rPr>
              <a:t>fidèlement</a:t>
            </a:r>
            <a:r>
              <a:rPr lang="en-US">
                <a:latin typeface="Arial"/>
                <a:ea typeface="Calibri"/>
                <a:cs typeface="Arial"/>
              </a:rPr>
              <a:t> possible </a:t>
            </a:r>
            <a:r>
              <a:rPr lang="en-US" err="1">
                <a:latin typeface="Arial"/>
                <a:ea typeface="Calibri"/>
                <a:cs typeface="Arial"/>
              </a:rPr>
              <a:t>l'environnement</a:t>
            </a:r>
            <a:r>
              <a:rPr lang="en-US">
                <a:latin typeface="Arial"/>
                <a:ea typeface="Calibri"/>
                <a:cs typeface="Arial"/>
              </a:rPr>
              <a:t> </a:t>
            </a:r>
            <a:r>
              <a:rPr lang="en-US" err="1">
                <a:latin typeface="Arial"/>
                <a:ea typeface="Calibri"/>
                <a:cs typeface="Arial"/>
              </a:rPr>
              <a:t>réel</a:t>
            </a:r>
            <a:r>
              <a:rPr lang="en-US">
                <a:latin typeface="Arial"/>
                <a:ea typeface="Calibri"/>
                <a:cs typeface="Arial"/>
              </a:rPr>
              <a:t>.</a:t>
            </a:r>
            <a:endParaRPr lang="en-US">
              <a:latin typeface="Arial"/>
              <a:ea typeface="Calibri"/>
            </a:endParaRPr>
          </a:p>
          <a:p>
            <a:pPr>
              <a:buFont typeface="Arial"/>
              <a:buChar char="•"/>
            </a:pPr>
            <a:r>
              <a:rPr lang="en-US" b="1" err="1">
                <a:latin typeface="Arial"/>
                <a:ea typeface="Calibri"/>
                <a:cs typeface="Arial"/>
              </a:rPr>
              <a:t>Exécution</a:t>
            </a:r>
            <a:r>
              <a:rPr lang="en-US" b="1">
                <a:latin typeface="Arial"/>
                <a:ea typeface="Calibri"/>
                <a:cs typeface="Arial"/>
              </a:rPr>
              <a:t> des tests :</a:t>
            </a:r>
            <a:r>
              <a:rPr lang="en-US">
                <a:latin typeface="Arial"/>
                <a:ea typeface="Calibri"/>
                <a:cs typeface="Arial"/>
              </a:rPr>
              <a:t> Les </a:t>
            </a:r>
            <a:r>
              <a:rPr lang="en-US" err="1">
                <a:latin typeface="Arial"/>
                <a:ea typeface="Calibri"/>
                <a:cs typeface="Arial"/>
              </a:rPr>
              <a:t>utilisateurs</a:t>
            </a:r>
            <a:r>
              <a:rPr lang="en-US">
                <a:latin typeface="Arial"/>
                <a:ea typeface="Calibri"/>
                <a:cs typeface="Arial"/>
              </a:rPr>
              <a:t> </a:t>
            </a:r>
            <a:r>
              <a:rPr lang="en-US" err="1">
                <a:latin typeface="Arial"/>
                <a:ea typeface="Calibri"/>
                <a:cs typeface="Arial"/>
              </a:rPr>
              <a:t>finaux</a:t>
            </a:r>
            <a:r>
              <a:rPr lang="en-US">
                <a:latin typeface="Arial"/>
                <a:ea typeface="Calibri"/>
                <a:cs typeface="Arial"/>
              </a:rPr>
              <a:t> </a:t>
            </a:r>
            <a:r>
              <a:rPr lang="en-US" err="1">
                <a:latin typeface="Arial"/>
                <a:ea typeface="Calibri"/>
                <a:cs typeface="Arial"/>
              </a:rPr>
              <a:t>exécutent</a:t>
            </a:r>
            <a:r>
              <a:rPr lang="en-US">
                <a:latin typeface="Arial"/>
                <a:ea typeface="Calibri"/>
                <a:cs typeface="Arial"/>
              </a:rPr>
              <a:t> les </a:t>
            </a:r>
            <a:r>
              <a:rPr lang="en-US" err="1">
                <a:latin typeface="Arial"/>
                <a:ea typeface="Calibri"/>
                <a:cs typeface="Arial"/>
              </a:rPr>
              <a:t>cas</a:t>
            </a:r>
            <a:r>
              <a:rPr lang="en-US">
                <a:latin typeface="Arial"/>
                <a:ea typeface="Calibri"/>
                <a:cs typeface="Arial"/>
              </a:rPr>
              <a:t> de test et les </a:t>
            </a:r>
            <a:r>
              <a:rPr lang="en-US" err="1">
                <a:latin typeface="Arial"/>
                <a:ea typeface="Calibri"/>
                <a:cs typeface="Arial"/>
              </a:rPr>
              <a:t>scénarios</a:t>
            </a:r>
            <a:endParaRPr lang="en-US">
              <a:latin typeface="Arial"/>
              <a:ea typeface="Calibri"/>
            </a:endParaRPr>
          </a:p>
          <a:p>
            <a:pPr>
              <a:buFont typeface="Arial"/>
              <a:buChar char="•"/>
            </a:pPr>
            <a:r>
              <a:rPr lang="en-US" b="1" err="1">
                <a:latin typeface="Arial"/>
                <a:ea typeface="Calibri"/>
                <a:cs typeface="Arial"/>
              </a:rPr>
              <a:t>Enregistrement</a:t>
            </a:r>
            <a:r>
              <a:rPr lang="en-US" b="1">
                <a:latin typeface="Arial"/>
                <a:ea typeface="Calibri"/>
                <a:cs typeface="Arial"/>
              </a:rPr>
              <a:t> des </a:t>
            </a:r>
            <a:r>
              <a:rPr lang="en-US" b="1" err="1">
                <a:latin typeface="Arial"/>
                <a:ea typeface="Calibri"/>
                <a:cs typeface="Arial"/>
              </a:rPr>
              <a:t>problèmes</a:t>
            </a:r>
            <a:r>
              <a:rPr lang="en-US" b="1">
                <a:latin typeface="Arial"/>
                <a:ea typeface="Calibri"/>
                <a:cs typeface="Arial"/>
              </a:rPr>
              <a:t> :</a:t>
            </a:r>
            <a:r>
              <a:rPr lang="en-US">
                <a:latin typeface="Arial"/>
                <a:ea typeface="Calibri"/>
                <a:cs typeface="Arial"/>
              </a:rPr>
              <a:t> </a:t>
            </a:r>
            <a:r>
              <a:rPr lang="en-US" err="1">
                <a:latin typeface="Arial"/>
                <a:ea typeface="Calibri"/>
                <a:cs typeface="Arial"/>
              </a:rPr>
              <a:t>Enregistrer</a:t>
            </a:r>
            <a:r>
              <a:rPr lang="en-US">
                <a:latin typeface="Arial"/>
                <a:ea typeface="Calibri"/>
                <a:cs typeface="Arial"/>
              </a:rPr>
              <a:t> tout </a:t>
            </a:r>
            <a:r>
              <a:rPr lang="en-US" err="1">
                <a:latin typeface="Arial"/>
                <a:ea typeface="Calibri"/>
                <a:cs typeface="Arial"/>
              </a:rPr>
              <a:t>défaut</a:t>
            </a:r>
            <a:r>
              <a:rPr lang="en-US">
                <a:latin typeface="Arial"/>
                <a:ea typeface="Calibri"/>
                <a:cs typeface="Arial"/>
              </a:rPr>
              <a:t> </a:t>
            </a:r>
            <a:r>
              <a:rPr lang="en-US" err="1">
                <a:latin typeface="Arial"/>
                <a:ea typeface="Calibri"/>
                <a:cs typeface="Arial"/>
              </a:rPr>
              <a:t>ou</a:t>
            </a:r>
            <a:r>
              <a:rPr lang="en-US">
                <a:latin typeface="Arial"/>
                <a:ea typeface="Calibri"/>
                <a:cs typeface="Arial"/>
              </a:rPr>
              <a:t> </a:t>
            </a:r>
            <a:r>
              <a:rPr lang="en-US" err="1">
                <a:latin typeface="Arial"/>
                <a:ea typeface="Calibri"/>
                <a:cs typeface="Arial"/>
              </a:rPr>
              <a:t>problème</a:t>
            </a:r>
            <a:r>
              <a:rPr lang="en-US">
                <a:latin typeface="Arial"/>
                <a:ea typeface="Calibri"/>
                <a:cs typeface="Arial"/>
              </a:rPr>
              <a:t>  </a:t>
            </a:r>
            <a:endParaRPr lang="en-US">
              <a:latin typeface="Arial"/>
              <a:ea typeface="Calibri"/>
            </a:endParaRPr>
          </a:p>
          <a:p>
            <a:pPr>
              <a:buFont typeface="Arial"/>
              <a:buChar char="•"/>
            </a:pPr>
            <a:r>
              <a:rPr lang="en-US" b="1">
                <a:latin typeface="Arial"/>
                <a:ea typeface="Calibri"/>
                <a:cs typeface="Arial"/>
              </a:rPr>
              <a:t>Nouveau test :</a:t>
            </a:r>
            <a:r>
              <a:rPr lang="en-US">
                <a:latin typeface="Arial"/>
                <a:ea typeface="Calibri"/>
                <a:cs typeface="Arial"/>
              </a:rPr>
              <a:t> </a:t>
            </a:r>
            <a:r>
              <a:rPr lang="en-US" err="1">
                <a:latin typeface="Arial"/>
                <a:ea typeface="Calibri"/>
                <a:cs typeface="Arial"/>
              </a:rPr>
              <a:t>Vérifier</a:t>
            </a:r>
            <a:r>
              <a:rPr lang="en-US">
                <a:latin typeface="Arial"/>
                <a:ea typeface="Calibri"/>
                <a:cs typeface="Arial"/>
              </a:rPr>
              <a:t> </a:t>
            </a:r>
            <a:r>
              <a:rPr lang="en-US" err="1">
                <a:latin typeface="Arial"/>
                <a:ea typeface="Calibri"/>
                <a:cs typeface="Arial"/>
              </a:rPr>
              <a:t>si</a:t>
            </a:r>
            <a:r>
              <a:rPr lang="en-US">
                <a:latin typeface="Arial"/>
                <a:ea typeface="Calibri"/>
                <a:cs typeface="Arial"/>
              </a:rPr>
              <a:t> les </a:t>
            </a:r>
            <a:r>
              <a:rPr lang="en-US" err="1">
                <a:latin typeface="Arial"/>
                <a:ea typeface="Calibri"/>
                <a:cs typeface="Arial"/>
              </a:rPr>
              <a:t>défauts</a:t>
            </a:r>
            <a:r>
              <a:rPr lang="en-US">
                <a:latin typeface="Arial"/>
                <a:ea typeface="Calibri"/>
                <a:cs typeface="Arial"/>
              </a:rPr>
              <a:t> </a:t>
            </a:r>
            <a:r>
              <a:rPr lang="en-US" err="1">
                <a:latin typeface="Arial"/>
                <a:ea typeface="Calibri"/>
                <a:cs typeface="Arial"/>
              </a:rPr>
              <a:t>signalés</a:t>
            </a:r>
            <a:r>
              <a:rPr lang="en-US">
                <a:latin typeface="Arial"/>
                <a:ea typeface="Calibri"/>
                <a:cs typeface="Arial"/>
              </a:rPr>
              <a:t> </a:t>
            </a:r>
            <a:r>
              <a:rPr lang="en-US" err="1">
                <a:latin typeface="Arial"/>
                <a:ea typeface="Calibri"/>
                <a:cs typeface="Arial"/>
              </a:rPr>
              <a:t>ont</a:t>
            </a:r>
            <a:r>
              <a:rPr lang="en-US">
                <a:latin typeface="Arial"/>
                <a:ea typeface="Calibri"/>
                <a:cs typeface="Arial"/>
              </a:rPr>
              <a:t> </a:t>
            </a:r>
            <a:r>
              <a:rPr lang="en-US" err="1">
                <a:latin typeface="Arial"/>
                <a:ea typeface="Calibri"/>
                <a:cs typeface="Arial"/>
              </a:rPr>
              <a:t>été</a:t>
            </a:r>
            <a:r>
              <a:rPr lang="en-US">
                <a:latin typeface="Arial"/>
                <a:ea typeface="Calibri"/>
                <a:cs typeface="Arial"/>
              </a:rPr>
              <a:t> </a:t>
            </a:r>
            <a:r>
              <a:rPr lang="en-US" err="1">
                <a:latin typeface="Arial"/>
                <a:ea typeface="Calibri"/>
                <a:cs typeface="Arial"/>
              </a:rPr>
              <a:t>résolus</a:t>
            </a:r>
            <a:r>
              <a:rPr lang="en-US">
                <a:latin typeface="Arial"/>
                <a:ea typeface="Calibri"/>
                <a:cs typeface="Arial"/>
              </a:rPr>
              <a:t>.</a:t>
            </a:r>
            <a:endParaRPr lang="en-US">
              <a:latin typeface="Arial"/>
              <a:ea typeface="Calibri"/>
            </a:endParaRPr>
          </a:p>
          <a:p>
            <a:pPr>
              <a:buFont typeface="Arial"/>
              <a:buChar char="•"/>
            </a:pPr>
            <a:r>
              <a:rPr lang="en-US" b="1">
                <a:latin typeface="Arial"/>
                <a:ea typeface="Calibri"/>
                <a:cs typeface="Arial"/>
              </a:rPr>
              <a:t>Signature : </a:t>
            </a:r>
            <a:r>
              <a:rPr lang="en-US" err="1">
                <a:latin typeface="Arial"/>
                <a:ea typeface="Calibri"/>
                <a:cs typeface="Arial"/>
              </a:rPr>
              <a:t>une</a:t>
            </a:r>
            <a:r>
              <a:rPr lang="en-US">
                <a:latin typeface="Arial"/>
                <a:ea typeface="Calibri"/>
                <a:cs typeface="Arial"/>
              </a:rPr>
              <a:t> </a:t>
            </a:r>
            <a:r>
              <a:rPr lang="en-US" err="1">
                <a:latin typeface="Arial"/>
                <a:ea typeface="Calibri"/>
                <a:cs typeface="Arial"/>
              </a:rPr>
              <a:t>fois</a:t>
            </a:r>
            <a:r>
              <a:rPr lang="en-US">
                <a:latin typeface="Arial"/>
                <a:ea typeface="Calibri"/>
                <a:cs typeface="Arial"/>
              </a:rPr>
              <a:t> </a:t>
            </a:r>
            <a:r>
              <a:rPr lang="en-US" err="1">
                <a:latin typeface="Arial"/>
                <a:ea typeface="Calibri"/>
                <a:cs typeface="Arial"/>
              </a:rPr>
              <a:t>l'UAT</a:t>
            </a:r>
            <a:r>
              <a:rPr lang="en-US">
                <a:latin typeface="Arial"/>
                <a:ea typeface="Calibri"/>
                <a:cs typeface="Arial"/>
              </a:rPr>
              <a:t> </a:t>
            </a:r>
            <a:r>
              <a:rPr lang="en-US" err="1">
                <a:latin typeface="Arial"/>
                <a:ea typeface="Calibri"/>
                <a:cs typeface="Arial"/>
              </a:rPr>
              <a:t>achevée</a:t>
            </a:r>
            <a:r>
              <a:rPr lang="en-US">
                <a:latin typeface="Arial"/>
                <a:ea typeface="Calibri"/>
                <a:cs typeface="Arial"/>
              </a:rPr>
              <a:t> avec succès, les parties </a:t>
            </a:r>
            <a:r>
              <a:rPr lang="en-US" err="1">
                <a:latin typeface="Arial"/>
                <a:ea typeface="Calibri"/>
                <a:cs typeface="Arial"/>
              </a:rPr>
              <a:t>prenantes</a:t>
            </a:r>
            <a:r>
              <a:rPr lang="en-US">
                <a:latin typeface="Arial"/>
                <a:ea typeface="Calibri"/>
                <a:cs typeface="Arial"/>
              </a:rPr>
              <a:t> </a:t>
            </a:r>
            <a:r>
              <a:rPr lang="en-US" err="1">
                <a:latin typeface="Arial"/>
                <a:ea typeface="Calibri"/>
                <a:cs typeface="Arial"/>
              </a:rPr>
              <a:t>acceptent</a:t>
            </a:r>
            <a:r>
              <a:rPr lang="en-US">
                <a:latin typeface="Arial"/>
                <a:ea typeface="Calibri"/>
                <a:cs typeface="Arial"/>
              </a:rPr>
              <a:t> </a:t>
            </a:r>
            <a:r>
              <a:rPr lang="en-US" err="1">
                <a:latin typeface="Arial"/>
                <a:ea typeface="Calibri"/>
                <a:cs typeface="Arial"/>
              </a:rPr>
              <a:t>officiellement</a:t>
            </a:r>
            <a:r>
              <a:rPr lang="en-US">
                <a:latin typeface="Arial"/>
                <a:ea typeface="Calibri"/>
                <a:cs typeface="Arial"/>
              </a:rPr>
              <a:t> le </a:t>
            </a:r>
            <a:r>
              <a:rPr lang="en-US" err="1">
                <a:latin typeface="Arial"/>
                <a:ea typeface="Calibri"/>
                <a:cs typeface="Arial"/>
              </a:rPr>
              <a:t>logiciel</a:t>
            </a:r>
            <a:r>
              <a:rPr lang="en-US">
                <a:latin typeface="Arial"/>
                <a:ea typeface="Calibri"/>
                <a:cs typeface="Arial"/>
              </a:rPr>
              <a:t>.</a:t>
            </a:r>
            <a:endParaRPr lang="en-US">
              <a:latin typeface="Arial"/>
              <a:ea typeface="Calibri"/>
            </a:endParaRPr>
          </a:p>
          <a:p>
            <a:pPr>
              <a:buNone/>
            </a:pPr>
            <a:endParaRPr lang="en-US" sz="1800">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p:txBody>
      </p:sp>
    </p:spTree>
    <p:extLst>
      <p:ext uri="{BB962C8B-B14F-4D97-AF65-F5344CB8AC3E}">
        <p14:creationId xmlns:p14="http://schemas.microsoft.com/office/powerpoint/2010/main" val="18716412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4536"/>
            <a:ext cx="10084496" cy="1561646"/>
          </a:xfrm>
        </p:spPr>
        <p:txBody>
          <a:bodyPr/>
          <a:lstStyle/>
          <a:p>
            <a:r>
              <a:rPr lang="en-US" err="1">
                <a:latin typeface="Arial"/>
                <a:cs typeface="Arial"/>
              </a:rPr>
              <a:t>Activité</a:t>
            </a:r>
            <a:r>
              <a:rPr lang="en-US">
                <a:latin typeface="Arial"/>
                <a:cs typeface="Arial"/>
              </a:rPr>
              <a:t> : UAT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endParaRPr lang="en-US" sz="1400">
              <a:latin typeface="Arial"/>
              <a:cs typeface="Arial"/>
            </a:endParaRPr>
          </a:p>
          <a:p>
            <a:endParaRPr lang="en-US" sz="1000">
              <a:solidFill>
                <a:srgbClr val="CC00FF"/>
              </a:solidFill>
              <a:latin typeface="Arial"/>
              <a:cs typeface="Arial"/>
            </a:endParaRPr>
          </a:p>
        </p:txBody>
      </p:sp>
      <p:sp>
        <p:nvSpPr>
          <p:cNvPr id="5" name="Content Placeholder 2">
            <a:extLst>
              <a:ext uri="{FF2B5EF4-FFF2-40B4-BE49-F238E27FC236}">
                <a16:creationId xmlns:a16="http://schemas.microsoft.com/office/drawing/2014/main" id="{37C56B4E-7E62-E6C3-2F30-34211EA62AED}"/>
              </a:ext>
            </a:extLst>
          </p:cNvPr>
          <p:cNvSpPr txBox="1">
            <a:spLocks/>
          </p:cNvSpPr>
          <p:nvPr/>
        </p:nvSpPr>
        <p:spPr>
          <a:xfrm>
            <a:off x="838200" y="1565621"/>
            <a:ext cx="10294631" cy="42790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a:p>
            <a:pPr marL="0" indent="0">
              <a:buNone/>
            </a:pPr>
            <a:r>
              <a:rPr lang="en-US" err="1">
                <a:latin typeface="Arial"/>
                <a:cs typeface="Arial"/>
              </a:rPr>
              <a:t>Exercice</a:t>
            </a:r>
            <a:r>
              <a:rPr lang="en-US">
                <a:latin typeface="Arial"/>
                <a:cs typeface="Arial"/>
              </a:rPr>
              <a:t> </a:t>
            </a:r>
            <a:r>
              <a:rPr lang="en-US" err="1">
                <a:latin typeface="Arial"/>
                <a:cs typeface="Arial"/>
              </a:rPr>
              <a:t>en</a:t>
            </a:r>
            <a:r>
              <a:rPr lang="en-US">
                <a:latin typeface="Arial"/>
                <a:cs typeface="Arial"/>
              </a:rPr>
              <a:t> </a:t>
            </a:r>
            <a:r>
              <a:rPr lang="en-US" err="1">
                <a:latin typeface="Arial"/>
                <a:cs typeface="Arial"/>
              </a:rPr>
              <a:t>groupe</a:t>
            </a:r>
            <a:r>
              <a:rPr lang="en-US">
                <a:latin typeface="Arial"/>
                <a:cs typeface="Arial"/>
              </a:rPr>
              <a:t> : À </a:t>
            </a:r>
            <a:r>
              <a:rPr lang="en-US" err="1">
                <a:latin typeface="Arial"/>
                <a:cs typeface="Arial"/>
              </a:rPr>
              <a:t>l'aide</a:t>
            </a:r>
            <a:r>
              <a:rPr lang="en-US">
                <a:latin typeface="Arial"/>
                <a:cs typeface="Arial"/>
              </a:rPr>
              <a:t> de </a:t>
            </a:r>
            <a:r>
              <a:rPr lang="en-US" err="1">
                <a:latin typeface="Arial"/>
                <a:cs typeface="Arial"/>
              </a:rPr>
              <a:t>l'étude</a:t>
            </a:r>
            <a:r>
              <a:rPr lang="en-US">
                <a:latin typeface="Arial"/>
                <a:cs typeface="Arial"/>
              </a:rPr>
              <a:t> de </a:t>
            </a:r>
            <a:r>
              <a:rPr lang="en-US" err="1">
                <a:latin typeface="Arial"/>
                <a:cs typeface="Arial"/>
              </a:rPr>
              <a:t>cas</a:t>
            </a:r>
            <a:r>
              <a:rPr lang="en-US">
                <a:latin typeface="Arial"/>
                <a:cs typeface="Arial"/>
              </a:rPr>
              <a:t>, </a:t>
            </a:r>
            <a:r>
              <a:rPr lang="en-US" err="1">
                <a:latin typeface="Arial"/>
                <a:cs typeface="Arial"/>
              </a:rPr>
              <a:t>choisissez</a:t>
            </a:r>
            <a:r>
              <a:rPr lang="en-US">
                <a:latin typeface="Arial"/>
                <a:cs typeface="Arial"/>
              </a:rPr>
              <a:t> </a:t>
            </a:r>
            <a:r>
              <a:rPr lang="en-US" err="1">
                <a:latin typeface="Arial"/>
                <a:cs typeface="Arial"/>
              </a:rPr>
              <a:t>votre</a:t>
            </a:r>
            <a:r>
              <a:rPr lang="en-US">
                <a:latin typeface="Arial"/>
                <a:cs typeface="Arial"/>
              </a:rPr>
              <a:t> </a:t>
            </a:r>
            <a:r>
              <a:rPr lang="en-US" err="1">
                <a:latin typeface="Arial"/>
                <a:cs typeface="Arial"/>
              </a:rPr>
              <a:t>rôle</a:t>
            </a:r>
            <a:r>
              <a:rPr lang="en-US">
                <a:latin typeface="Arial"/>
                <a:cs typeface="Arial"/>
              </a:rPr>
              <a:t> </a:t>
            </a:r>
            <a:r>
              <a:rPr lang="en-US" err="1">
                <a:latin typeface="Arial"/>
                <a:cs typeface="Arial"/>
              </a:rPr>
              <a:t>en</a:t>
            </a:r>
            <a:r>
              <a:rPr lang="en-US">
                <a:latin typeface="Arial"/>
                <a:cs typeface="Arial"/>
              </a:rPr>
              <a:t> tant que</a:t>
            </a:r>
            <a:endParaRPr lang="en-US"/>
          </a:p>
          <a:p>
            <a:pPr marL="0" indent="0">
              <a:buNone/>
            </a:pPr>
            <a:r>
              <a:rPr lang="en-US">
                <a:latin typeface="Arial"/>
                <a:cs typeface="Arial"/>
              </a:rPr>
              <a:t>1) </a:t>
            </a:r>
            <a:r>
              <a:rPr lang="en-US" err="1">
                <a:latin typeface="Arial"/>
                <a:cs typeface="Arial"/>
              </a:rPr>
              <a:t>infirmière</a:t>
            </a:r>
            <a:r>
              <a:rPr lang="en-US">
                <a:latin typeface="Arial"/>
                <a:cs typeface="Arial"/>
              </a:rPr>
              <a:t> </a:t>
            </a:r>
          </a:p>
          <a:p>
            <a:pPr marL="0" indent="0">
              <a:buNone/>
            </a:pPr>
            <a:r>
              <a:rPr lang="en-US">
                <a:latin typeface="Arial"/>
                <a:cs typeface="Arial"/>
              </a:rPr>
              <a:t>2) </a:t>
            </a:r>
            <a:r>
              <a:rPr lang="en-US" err="1">
                <a:latin typeface="Arial"/>
                <a:cs typeface="Arial"/>
              </a:rPr>
              <a:t>partenaire</a:t>
            </a:r>
            <a:r>
              <a:rPr lang="en-US">
                <a:latin typeface="Arial"/>
                <a:cs typeface="Arial"/>
              </a:rPr>
              <a:t> </a:t>
            </a:r>
            <a:r>
              <a:rPr lang="en-US" err="1">
                <a:latin typeface="Arial"/>
                <a:cs typeface="Arial"/>
              </a:rPr>
              <a:t>logiciel</a:t>
            </a:r>
            <a:r>
              <a:rPr lang="en-US">
                <a:latin typeface="Arial"/>
                <a:cs typeface="Arial"/>
              </a:rPr>
              <a:t>  </a:t>
            </a:r>
            <a:endParaRPr lang="en-US"/>
          </a:p>
          <a:p>
            <a:pPr marL="0" indent="0">
              <a:buNone/>
            </a:pPr>
            <a:r>
              <a:rPr lang="en-US">
                <a:latin typeface="Arial"/>
                <a:cs typeface="Arial"/>
              </a:rPr>
              <a:t>3) </a:t>
            </a:r>
            <a:r>
              <a:rPr lang="en-US" err="1">
                <a:latin typeface="Arial"/>
                <a:cs typeface="Arial"/>
              </a:rPr>
              <a:t>représentant</a:t>
            </a:r>
            <a:r>
              <a:rPr lang="en-US">
                <a:latin typeface="Arial"/>
                <a:cs typeface="Arial"/>
              </a:rPr>
              <a:t> du </a:t>
            </a:r>
            <a:r>
              <a:rPr lang="en-US" err="1">
                <a:latin typeface="Arial"/>
                <a:cs typeface="Arial"/>
              </a:rPr>
              <a:t>gouvernement</a:t>
            </a:r>
            <a:r>
              <a:rPr lang="en-US">
                <a:latin typeface="Arial"/>
                <a:cs typeface="Arial"/>
              </a:rPr>
              <a:t> </a:t>
            </a:r>
            <a:endParaRPr lang="en-US"/>
          </a:p>
          <a:p>
            <a:pPr marL="0" indent="0">
              <a:buNone/>
            </a:pPr>
            <a:r>
              <a:rPr lang="en-US">
                <a:latin typeface="Arial"/>
                <a:cs typeface="Arial"/>
              </a:rPr>
              <a:t>4) </a:t>
            </a:r>
            <a:r>
              <a:rPr lang="en-US" err="1">
                <a:latin typeface="Arial"/>
                <a:cs typeface="Arial"/>
              </a:rPr>
              <a:t>gestionnaire</a:t>
            </a:r>
            <a:r>
              <a:rPr lang="en-US">
                <a:latin typeface="Arial"/>
                <a:cs typeface="Arial"/>
              </a:rPr>
              <a:t> de </a:t>
            </a:r>
            <a:r>
              <a:rPr lang="en-US" err="1">
                <a:latin typeface="Arial"/>
                <a:cs typeface="Arial"/>
              </a:rPr>
              <a:t>projet</a:t>
            </a:r>
            <a:endParaRPr lang="en-US"/>
          </a:p>
          <a:p>
            <a:pPr marL="0" indent="0">
              <a:buNone/>
            </a:pPr>
            <a:r>
              <a:rPr lang="en-US">
                <a:latin typeface="Arial"/>
                <a:cs typeface="Arial"/>
              </a:rPr>
              <a:t>5) </a:t>
            </a:r>
            <a:r>
              <a:rPr lang="en-US" err="1">
                <a:latin typeface="Arial"/>
                <a:cs typeface="Arial"/>
              </a:rPr>
              <a:t>testeur</a:t>
            </a:r>
            <a:r>
              <a:rPr lang="en-US">
                <a:latin typeface="Arial"/>
                <a:cs typeface="Arial"/>
              </a:rPr>
              <a:t> </a:t>
            </a:r>
            <a:endParaRPr lang="en-US"/>
          </a:p>
          <a:p>
            <a:pPr marL="0" indent="0">
              <a:buNone/>
            </a:pPr>
            <a:r>
              <a:rPr lang="en-US">
                <a:latin typeface="Arial"/>
                <a:cs typeface="Arial"/>
              </a:rPr>
              <a:t>et </a:t>
            </a:r>
            <a:r>
              <a:rPr lang="en-US" err="1">
                <a:latin typeface="Arial"/>
                <a:cs typeface="Arial"/>
              </a:rPr>
              <a:t>décrire</a:t>
            </a:r>
            <a:r>
              <a:rPr lang="en-US">
                <a:latin typeface="Arial"/>
                <a:cs typeface="Arial"/>
              </a:rPr>
              <a:t> </a:t>
            </a:r>
            <a:r>
              <a:rPr lang="en-US" err="1">
                <a:latin typeface="Arial"/>
                <a:cs typeface="Arial"/>
              </a:rPr>
              <a:t>votre</a:t>
            </a:r>
            <a:r>
              <a:rPr lang="en-US">
                <a:latin typeface="Arial"/>
                <a:cs typeface="Arial"/>
              </a:rPr>
              <a:t> </a:t>
            </a:r>
            <a:r>
              <a:rPr lang="en-US" err="1">
                <a:latin typeface="Arial"/>
                <a:cs typeface="Arial"/>
              </a:rPr>
              <a:t>rôle</a:t>
            </a:r>
            <a:r>
              <a:rPr lang="en-US">
                <a:latin typeface="Arial"/>
                <a:cs typeface="Arial"/>
              </a:rPr>
              <a:t> dans le processus UAT</a:t>
            </a:r>
            <a:endParaRPr lang="en-US"/>
          </a:p>
          <a:p>
            <a:pPr marL="0" indent="0">
              <a:buNone/>
            </a:pPr>
            <a:endParaRPr lang="en-US">
              <a:latin typeface="Arial"/>
              <a:cs typeface="Arial"/>
            </a:endParaRPr>
          </a:p>
          <a:p>
            <a:pPr marL="0" indent="0">
              <a:buNone/>
            </a:pPr>
            <a:r>
              <a:rPr lang="en-US">
                <a:latin typeface="Arial"/>
                <a:cs typeface="Arial"/>
              </a:rPr>
              <a:t>Retour </a:t>
            </a:r>
            <a:r>
              <a:rPr lang="en-US" err="1">
                <a:latin typeface="Arial"/>
                <a:cs typeface="Arial"/>
              </a:rPr>
              <a:t>d'information</a:t>
            </a:r>
            <a:r>
              <a:rPr lang="en-US">
                <a:latin typeface="Arial"/>
                <a:cs typeface="Arial"/>
              </a:rPr>
              <a:t> à </a:t>
            </a:r>
            <a:r>
              <a:rPr lang="en-US" err="1">
                <a:latin typeface="Arial"/>
                <a:cs typeface="Arial"/>
              </a:rPr>
              <a:t>l'ensemble</a:t>
            </a:r>
            <a:r>
              <a:rPr lang="en-US">
                <a:latin typeface="Arial"/>
                <a:cs typeface="Arial"/>
              </a:rPr>
              <a:t> du </a:t>
            </a:r>
            <a:r>
              <a:rPr lang="en-US" err="1">
                <a:latin typeface="Arial"/>
                <a:cs typeface="Arial"/>
              </a:rPr>
              <a:t>groupe</a:t>
            </a:r>
            <a:r>
              <a:rPr lang="en-US">
                <a:latin typeface="Arial"/>
                <a:cs typeface="Arial"/>
              </a:rPr>
              <a:t>.</a:t>
            </a:r>
            <a:endParaRPr lang="en-US"/>
          </a:p>
          <a:p>
            <a:pPr marL="0" indent="0">
              <a:buNone/>
            </a:pPr>
            <a:endParaRPr lang="en-US">
              <a:latin typeface="Arial"/>
              <a:cs typeface="Arial"/>
            </a:endParaRPr>
          </a:p>
          <a:p>
            <a:pPr>
              <a:buNone/>
            </a:pPr>
            <a:endParaRPr lang="en-US" sz="1800">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a:p>
            <a:pPr marL="0" indent="0">
              <a:buNone/>
            </a:pPr>
            <a:endParaRPr lang="en-US">
              <a:latin typeface="Arial"/>
              <a:cs typeface="Arial"/>
            </a:endParaRPr>
          </a:p>
        </p:txBody>
      </p:sp>
    </p:spTree>
    <p:extLst>
      <p:ext uri="{BB962C8B-B14F-4D97-AF65-F5344CB8AC3E}">
        <p14:creationId xmlns:p14="http://schemas.microsoft.com/office/powerpoint/2010/main" val="6781044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1" y="2057065"/>
            <a:ext cx="6737138" cy="3670126"/>
          </a:xfrm>
        </p:spPr>
        <p:txBody>
          <a:bodyPr vert="horz" lIns="91440" tIns="45720" rIns="91440" bIns="45720" rtlCol="0" anchor="t">
            <a:normAutofit/>
          </a:bodyPr>
          <a:lstStyle/>
          <a:p>
            <a:pPr marL="0" indent="0">
              <a:buNone/>
            </a:pPr>
            <a:r>
              <a:rPr lang="en-US" sz="3600">
                <a:latin typeface="Arial"/>
                <a:cs typeface="Arial"/>
              </a:rPr>
              <a:t>En </a:t>
            </a:r>
            <a:r>
              <a:rPr lang="en-US" sz="3600" err="1">
                <a:latin typeface="Arial"/>
                <a:cs typeface="Arial"/>
              </a:rPr>
              <a:t>l'absence</a:t>
            </a:r>
            <a:r>
              <a:rPr lang="en-US" sz="3600">
                <a:latin typeface="Arial"/>
                <a:cs typeface="Arial"/>
              </a:rPr>
              <a:t> d'un plan </a:t>
            </a:r>
            <a:r>
              <a:rPr lang="en-US" sz="3600" err="1">
                <a:latin typeface="Arial"/>
                <a:cs typeface="Arial"/>
              </a:rPr>
              <a:t>convenu</a:t>
            </a:r>
            <a:r>
              <a:rPr lang="en-US" sz="3600">
                <a:latin typeface="Arial"/>
                <a:cs typeface="Arial"/>
              </a:rPr>
              <a:t> pour </a:t>
            </a:r>
            <a:r>
              <a:rPr lang="en-US" sz="3600" err="1">
                <a:latin typeface="Arial"/>
                <a:cs typeface="Arial"/>
              </a:rPr>
              <a:t>l'UAT</a:t>
            </a:r>
            <a:r>
              <a:rPr lang="en-US" sz="3600">
                <a:latin typeface="Arial"/>
                <a:cs typeface="Arial"/>
              </a:rPr>
              <a:t>, les </a:t>
            </a:r>
            <a:r>
              <a:rPr lang="en-US" sz="3600" err="1">
                <a:latin typeface="Arial"/>
                <a:cs typeface="Arial"/>
              </a:rPr>
              <a:t>projets</a:t>
            </a:r>
            <a:r>
              <a:rPr lang="en-US" sz="3600">
                <a:latin typeface="Arial"/>
                <a:cs typeface="Arial"/>
              </a:rPr>
              <a:t> </a:t>
            </a:r>
            <a:r>
              <a:rPr lang="en-US" sz="3600" err="1">
                <a:latin typeface="Arial"/>
                <a:cs typeface="Arial"/>
              </a:rPr>
              <a:t>risquent</a:t>
            </a:r>
            <a:r>
              <a:rPr lang="en-US" sz="3600">
                <a:latin typeface="Arial"/>
                <a:cs typeface="Arial"/>
              </a:rPr>
              <a:t> </a:t>
            </a:r>
            <a:r>
              <a:rPr lang="en-US" sz="3600" err="1">
                <a:latin typeface="Arial"/>
                <a:cs typeface="Arial"/>
              </a:rPr>
              <a:t>davantage</a:t>
            </a:r>
            <a:r>
              <a:rPr lang="en-US" sz="3600">
                <a:latin typeface="Arial"/>
                <a:cs typeface="Arial"/>
              </a:rPr>
              <a:t> </a:t>
            </a:r>
            <a:r>
              <a:rPr lang="en-US" sz="3600" err="1">
                <a:latin typeface="Arial"/>
                <a:cs typeface="Arial"/>
              </a:rPr>
              <a:t>d'échouer</a:t>
            </a:r>
            <a:r>
              <a:rPr lang="en-US" sz="3600">
                <a:latin typeface="Arial"/>
                <a:cs typeface="Arial"/>
              </a:rPr>
              <a:t> </a:t>
            </a:r>
            <a:r>
              <a:rPr lang="en-US" sz="3600" err="1">
                <a:latin typeface="Arial"/>
                <a:cs typeface="Arial"/>
              </a:rPr>
              <a:t>en</a:t>
            </a:r>
            <a:r>
              <a:rPr lang="en-US" sz="3600">
                <a:latin typeface="Arial"/>
                <a:cs typeface="Arial"/>
              </a:rPr>
              <a:t> raison de </a:t>
            </a:r>
            <a:r>
              <a:rPr lang="en-US" sz="3600" err="1">
                <a:latin typeface="Arial"/>
                <a:cs typeface="Arial"/>
              </a:rPr>
              <a:t>l'inadéquation</a:t>
            </a:r>
            <a:r>
              <a:rPr lang="en-US" sz="3600">
                <a:latin typeface="Arial"/>
                <a:cs typeface="Arial"/>
              </a:rPr>
              <a:t> des </a:t>
            </a:r>
            <a:r>
              <a:rPr lang="en-US" sz="3600" err="1">
                <a:latin typeface="Arial"/>
                <a:cs typeface="Arial"/>
              </a:rPr>
              <a:t>attentes</a:t>
            </a:r>
            <a:r>
              <a:rPr lang="en-US" sz="3600">
                <a:latin typeface="Arial"/>
                <a:cs typeface="Arial"/>
              </a:rPr>
              <a:t>, des </a:t>
            </a:r>
            <a:r>
              <a:rPr lang="en-US" sz="3600" err="1">
                <a:latin typeface="Arial"/>
                <a:cs typeface="Arial"/>
              </a:rPr>
              <a:t>besoins</a:t>
            </a:r>
            <a:r>
              <a:rPr lang="en-US" sz="3600">
                <a:latin typeface="Arial"/>
                <a:cs typeface="Arial"/>
              </a:rPr>
              <a:t> non </a:t>
            </a:r>
            <a:r>
              <a:rPr lang="en-US" sz="3600" err="1">
                <a:latin typeface="Arial"/>
                <a:cs typeface="Arial"/>
              </a:rPr>
              <a:t>satisfaits</a:t>
            </a:r>
            <a:r>
              <a:rPr lang="en-US" sz="3600">
                <a:latin typeface="Arial"/>
                <a:cs typeface="Arial"/>
              </a:rPr>
              <a:t> des </a:t>
            </a:r>
            <a:r>
              <a:rPr lang="en-US" sz="3600" err="1">
                <a:latin typeface="Arial"/>
                <a:cs typeface="Arial"/>
              </a:rPr>
              <a:t>utilisateurs</a:t>
            </a:r>
            <a:r>
              <a:rPr lang="en-US" sz="3600">
                <a:latin typeface="Arial"/>
                <a:cs typeface="Arial"/>
              </a:rPr>
              <a:t> et d'un </a:t>
            </a:r>
            <a:r>
              <a:rPr lang="en-US" sz="3600" err="1">
                <a:latin typeface="Arial"/>
                <a:cs typeface="Arial"/>
              </a:rPr>
              <a:t>logiciel</a:t>
            </a:r>
            <a:r>
              <a:rPr lang="en-US" sz="3600">
                <a:latin typeface="Arial"/>
                <a:cs typeface="Arial"/>
              </a:rPr>
              <a:t> qui </a:t>
            </a:r>
            <a:r>
              <a:rPr lang="en-US" sz="3600" err="1">
                <a:latin typeface="Arial"/>
                <a:cs typeface="Arial"/>
              </a:rPr>
              <a:t>n'est</a:t>
            </a:r>
            <a:r>
              <a:rPr lang="en-US" sz="3600">
                <a:latin typeface="Arial"/>
                <a:cs typeface="Arial"/>
              </a:rPr>
              <a:t> pas prêt à </a:t>
            </a:r>
            <a:r>
              <a:rPr lang="en-US" sz="3600" err="1">
                <a:latin typeface="Arial"/>
                <a:cs typeface="Arial"/>
              </a:rPr>
              <a:t>l'emploi</a:t>
            </a:r>
            <a:r>
              <a:rPr lang="en-US" sz="3600">
                <a:latin typeface="Arial"/>
                <a:cs typeface="Arial"/>
              </a:rPr>
              <a:t> !</a:t>
            </a:r>
            <a:endParaRPr lang="en-US" sz="3600">
              <a:latin typeface="Arial"/>
            </a:endParaRPr>
          </a:p>
          <a:p>
            <a:pPr marL="0" indent="0">
              <a:buNone/>
            </a:pPr>
            <a:endParaRPr lang="en-US"/>
          </a:p>
          <a:p>
            <a:pPr marL="0" indent="0">
              <a:buNone/>
            </a:pPr>
            <a:endParaRPr lang="en-US"/>
          </a:p>
          <a:p>
            <a:pPr marL="0" indent="0">
              <a:buNone/>
            </a:pPr>
            <a:endParaRPr lang="en-US"/>
          </a:p>
          <a:p>
            <a:pPr marL="0" indent="0">
              <a:buNone/>
            </a:pPr>
            <a:endParaRPr lang="en-US"/>
          </a:p>
        </p:txBody>
      </p:sp>
      <p:sp>
        <p:nvSpPr>
          <p:cNvPr id="5" name="Title 1">
            <a:extLst>
              <a:ext uri="{FF2B5EF4-FFF2-40B4-BE49-F238E27FC236}">
                <a16:creationId xmlns:a16="http://schemas.microsoft.com/office/drawing/2014/main" id="{7CB90B4D-7539-F2C6-CEC7-B910084AEBEA}"/>
              </a:ext>
            </a:extLst>
          </p:cNvPr>
          <p:cNvSpPr txBox="1">
            <a:spLocks/>
          </p:cNvSpPr>
          <p:nvPr/>
        </p:nvSpPr>
        <p:spPr>
          <a:xfrm>
            <a:off x="833718" y="360643"/>
            <a:ext cx="10084496" cy="1561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a:latin typeface="Arial"/>
                <a:cs typeface="Arial"/>
              </a:rPr>
              <a:t>Le </a:t>
            </a:r>
            <a:r>
              <a:rPr lang="en-US" err="1">
                <a:latin typeface="Arial"/>
                <a:cs typeface="Arial"/>
              </a:rPr>
              <a:t>risque</a:t>
            </a:r>
            <a:r>
              <a:rPr lang="en-US">
                <a:latin typeface="Arial"/>
                <a:cs typeface="Arial"/>
              </a:rPr>
              <a:t> de </a:t>
            </a:r>
            <a:r>
              <a:rPr lang="en-US" err="1">
                <a:latin typeface="Arial"/>
                <a:cs typeface="Arial"/>
              </a:rPr>
              <a:t>l'absence</a:t>
            </a:r>
            <a:r>
              <a:rPr lang="en-US">
                <a:latin typeface="Arial"/>
                <a:cs typeface="Arial"/>
              </a:rPr>
              <a:t> </a:t>
            </a:r>
            <a:r>
              <a:rPr lang="en-US" err="1">
                <a:latin typeface="Arial"/>
                <a:cs typeface="Arial"/>
              </a:rPr>
              <a:t>d'UAT</a:t>
            </a:r>
            <a:endParaRPr lang="en-US" err="1"/>
          </a:p>
        </p:txBody>
      </p:sp>
      <p:sp>
        <p:nvSpPr>
          <p:cNvPr id="6" name="Isosceles Triangle 5">
            <a:extLst>
              <a:ext uri="{FF2B5EF4-FFF2-40B4-BE49-F238E27FC236}">
                <a16:creationId xmlns:a16="http://schemas.microsoft.com/office/drawing/2014/main" id="{124EA66C-E172-0B7C-841A-18FE81DF39CC}"/>
              </a:ext>
            </a:extLst>
          </p:cNvPr>
          <p:cNvSpPr/>
          <p:nvPr/>
        </p:nvSpPr>
        <p:spPr>
          <a:xfrm>
            <a:off x="8646059" y="2426980"/>
            <a:ext cx="2272394" cy="225878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13A7DBD-4B08-3D1D-D0BF-BD6C0F122E00}"/>
              </a:ext>
            </a:extLst>
          </p:cNvPr>
          <p:cNvSpPr txBox="1"/>
          <p:nvPr/>
        </p:nvSpPr>
        <p:spPr>
          <a:xfrm>
            <a:off x="9404734" y="3107697"/>
            <a:ext cx="7846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cs typeface="Calibri"/>
              </a:rPr>
              <a:t>!</a:t>
            </a:r>
            <a:endParaRPr lang="en-US" sz="9600" b="1"/>
          </a:p>
        </p:txBody>
      </p:sp>
    </p:spTree>
    <p:extLst>
      <p:ext uri="{BB962C8B-B14F-4D97-AF65-F5344CB8AC3E}">
        <p14:creationId xmlns:p14="http://schemas.microsoft.com/office/powerpoint/2010/main" val="32404630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2268"/>
            <a:ext cx="10084496" cy="1180646"/>
          </a:xfrm>
        </p:spPr>
        <p:txBody>
          <a:bodyPr/>
          <a:lstStyle/>
          <a:p>
            <a:r>
              <a:rPr lang="en-US" err="1">
                <a:latin typeface="Arial"/>
                <a:cs typeface="Arial"/>
              </a:rPr>
              <a:t>Liste</a:t>
            </a:r>
            <a:r>
              <a:rPr lang="en-US">
                <a:latin typeface="Arial"/>
                <a:cs typeface="Arial"/>
              </a:rPr>
              <a:t> de </a:t>
            </a:r>
            <a:r>
              <a:rPr lang="en-US" err="1">
                <a:latin typeface="Arial"/>
                <a:cs typeface="Arial"/>
              </a:rPr>
              <a:t>contrôle</a:t>
            </a:r>
            <a:r>
              <a:rPr lang="en-US">
                <a:latin typeface="Arial"/>
                <a:cs typeface="Arial"/>
              </a:rPr>
              <a:t> PM : Tests et UAT</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319035" y="932712"/>
            <a:ext cx="11055836" cy="5024197"/>
          </a:xfrm>
        </p:spPr>
        <p:txBody>
          <a:bodyPr vert="horz" lIns="91440" tIns="45720" rIns="91440" bIns="45720" rtlCol="0" anchor="t">
            <a:noAutofit/>
          </a:bodyPr>
          <a:lstStyle/>
          <a:p>
            <a:pPr marL="0" indent="0">
              <a:buNone/>
            </a:pPr>
            <a:endParaRPr lang="en-US" sz="1800" b="1"/>
          </a:p>
          <a:p>
            <a:pPr>
              <a:buFont typeface="Wingdings" panose="020B0604020202020204" pitchFamily="34" charset="0"/>
              <a:buChar char="q"/>
            </a:pPr>
            <a:r>
              <a:rPr lang="en-US" sz="1800">
                <a:latin typeface="Arial"/>
                <a:cs typeface="Arial"/>
              </a:rPr>
              <a:t>  </a:t>
            </a:r>
            <a:r>
              <a:rPr lang="en-US" sz="1800" err="1">
                <a:latin typeface="Arial"/>
                <a:cs typeface="Arial"/>
              </a:rPr>
              <a:t>Toutes</a:t>
            </a:r>
            <a:r>
              <a:rPr lang="en-US" sz="1800">
                <a:latin typeface="Arial"/>
                <a:cs typeface="Arial"/>
              </a:rPr>
              <a:t> les </a:t>
            </a:r>
            <a:r>
              <a:rPr lang="en-US" sz="1800" err="1">
                <a:latin typeface="Arial"/>
                <a:cs typeface="Arial"/>
              </a:rPr>
              <a:t>principales</a:t>
            </a:r>
            <a:r>
              <a:rPr lang="en-US" sz="1800">
                <a:latin typeface="Arial"/>
                <a:cs typeface="Arial"/>
              </a:rPr>
              <a:t> </a:t>
            </a:r>
            <a:r>
              <a:rPr lang="en-US" sz="1800" err="1">
                <a:latin typeface="Arial"/>
                <a:cs typeface="Arial"/>
              </a:rPr>
              <a:t>activités</a:t>
            </a:r>
            <a:r>
              <a:rPr lang="en-US" sz="1800">
                <a:latin typeface="Arial"/>
                <a:cs typeface="Arial"/>
              </a:rPr>
              <a:t> de test </a:t>
            </a:r>
            <a:r>
              <a:rPr lang="en-US" sz="1800" err="1">
                <a:latin typeface="Arial"/>
                <a:cs typeface="Arial"/>
              </a:rPr>
              <a:t>ont</a:t>
            </a:r>
            <a:r>
              <a:rPr lang="en-US" sz="1800">
                <a:latin typeface="Arial"/>
                <a:cs typeface="Arial"/>
              </a:rPr>
              <a:t> </a:t>
            </a:r>
            <a:r>
              <a:rPr lang="en-US" sz="1800" err="1">
                <a:latin typeface="Arial"/>
                <a:cs typeface="Arial"/>
              </a:rPr>
              <a:t>été</a:t>
            </a:r>
            <a:r>
              <a:rPr lang="en-US" sz="1800">
                <a:latin typeface="Arial"/>
                <a:cs typeface="Arial"/>
              </a:rPr>
              <a:t> </a:t>
            </a:r>
            <a:r>
              <a:rPr lang="en-US" sz="1800" err="1">
                <a:latin typeface="Arial"/>
                <a:cs typeface="Arial"/>
              </a:rPr>
              <a:t>définies</a:t>
            </a:r>
            <a:r>
              <a:rPr lang="en-US" sz="1800">
                <a:latin typeface="Arial"/>
                <a:cs typeface="Arial"/>
              </a:rPr>
              <a:t> dans le plan de </a:t>
            </a:r>
            <a:r>
              <a:rPr lang="en-US" sz="1800" err="1">
                <a:latin typeface="Arial"/>
                <a:cs typeface="Arial"/>
              </a:rPr>
              <a:t>projet</a:t>
            </a:r>
            <a:r>
              <a:rPr lang="en-US" sz="1800">
                <a:latin typeface="Arial"/>
                <a:cs typeface="Arial"/>
              </a:rPr>
              <a:t> et le </a:t>
            </a:r>
            <a:r>
              <a:rPr lang="en-US" sz="1800" err="1">
                <a:latin typeface="Arial"/>
                <a:cs typeface="Arial"/>
              </a:rPr>
              <a:t>diagramme</a:t>
            </a:r>
            <a:r>
              <a:rPr lang="en-US" sz="1800">
                <a:latin typeface="Arial"/>
                <a:cs typeface="Arial"/>
              </a:rPr>
              <a:t> de Gantt.</a:t>
            </a:r>
          </a:p>
          <a:p>
            <a:pPr>
              <a:buFont typeface="Wingdings" panose="020B0604020202020204" pitchFamily="34" charset="0"/>
              <a:buChar char="q"/>
            </a:pPr>
            <a:r>
              <a:rPr lang="en-US" sz="1800">
                <a:latin typeface="Arial"/>
                <a:cs typeface="Arial"/>
              </a:rPr>
              <a:t>  Les </a:t>
            </a:r>
            <a:r>
              <a:rPr lang="en-US" sz="1800" err="1">
                <a:latin typeface="Arial"/>
                <a:cs typeface="Arial"/>
              </a:rPr>
              <a:t>résultats</a:t>
            </a:r>
            <a:r>
              <a:rPr lang="en-US" sz="1800">
                <a:latin typeface="Arial"/>
                <a:cs typeface="Arial"/>
              </a:rPr>
              <a:t> </a:t>
            </a:r>
            <a:r>
              <a:rPr lang="en-US" sz="1800" err="1">
                <a:latin typeface="Arial"/>
                <a:cs typeface="Arial"/>
              </a:rPr>
              <a:t>attendus</a:t>
            </a:r>
            <a:r>
              <a:rPr lang="en-US" sz="1800">
                <a:latin typeface="Arial"/>
                <a:cs typeface="Arial"/>
              </a:rPr>
              <a:t> des </a:t>
            </a:r>
            <a:r>
              <a:rPr lang="en-US" sz="1800" err="1">
                <a:latin typeface="Arial"/>
                <a:cs typeface="Arial"/>
              </a:rPr>
              <a:t>activités</a:t>
            </a:r>
            <a:r>
              <a:rPr lang="en-US" sz="1800">
                <a:latin typeface="Arial"/>
                <a:cs typeface="Arial"/>
              </a:rPr>
              <a:t> d'essai </a:t>
            </a:r>
            <a:r>
              <a:rPr lang="en-US" sz="1800" err="1">
                <a:latin typeface="Arial"/>
                <a:cs typeface="Arial"/>
              </a:rPr>
              <a:t>ont</a:t>
            </a:r>
            <a:r>
              <a:rPr lang="en-US" sz="1800">
                <a:latin typeface="Arial"/>
                <a:cs typeface="Arial"/>
              </a:rPr>
              <a:t> </a:t>
            </a:r>
            <a:r>
              <a:rPr lang="en-US" sz="1800" err="1">
                <a:latin typeface="Arial"/>
                <a:cs typeface="Arial"/>
              </a:rPr>
              <a:t>été</a:t>
            </a:r>
            <a:r>
              <a:rPr lang="en-US" sz="1800">
                <a:latin typeface="Arial"/>
                <a:cs typeface="Arial"/>
              </a:rPr>
              <a:t> bien </a:t>
            </a:r>
            <a:r>
              <a:rPr lang="en-US" sz="1800" err="1">
                <a:latin typeface="Arial"/>
                <a:cs typeface="Arial"/>
              </a:rPr>
              <a:t>définis</a:t>
            </a:r>
            <a:r>
              <a:rPr lang="en-US" sz="1800">
                <a:latin typeface="Arial"/>
                <a:cs typeface="Arial"/>
              </a:rPr>
              <a:t>. </a:t>
            </a:r>
            <a:endParaRPr lang="en-US" sz="1800">
              <a:latin typeface="Arial"/>
            </a:endParaRPr>
          </a:p>
          <a:p>
            <a:pPr>
              <a:buFont typeface="Wingdings" panose="020B0604020202020204" pitchFamily="34" charset="0"/>
              <a:buChar char="q"/>
            </a:pPr>
            <a:r>
              <a:rPr lang="en-US" sz="1800">
                <a:latin typeface="Arial"/>
                <a:cs typeface="Arial"/>
              </a:rPr>
              <a:t>  Les </a:t>
            </a:r>
            <a:r>
              <a:rPr lang="en-US" sz="1800" err="1">
                <a:latin typeface="Arial"/>
                <a:cs typeface="Arial"/>
              </a:rPr>
              <a:t>bonnes</a:t>
            </a:r>
            <a:r>
              <a:rPr lang="en-US" sz="1800">
                <a:latin typeface="Arial"/>
                <a:cs typeface="Arial"/>
              </a:rPr>
              <a:t> </a:t>
            </a:r>
            <a:r>
              <a:rPr lang="en-US" sz="1800" err="1">
                <a:latin typeface="Arial"/>
                <a:cs typeface="Arial"/>
              </a:rPr>
              <a:t>ressources</a:t>
            </a:r>
            <a:r>
              <a:rPr lang="en-US" sz="1800">
                <a:latin typeface="Arial"/>
                <a:cs typeface="Arial"/>
              </a:rPr>
              <a:t> de test (</a:t>
            </a:r>
            <a:r>
              <a:rPr lang="en-US" sz="1800" err="1">
                <a:latin typeface="Arial"/>
                <a:cs typeface="Arial"/>
              </a:rPr>
              <a:t>personnes</a:t>
            </a:r>
            <a:r>
              <a:rPr lang="en-US" sz="1800">
                <a:latin typeface="Arial"/>
                <a:cs typeface="Arial"/>
              </a:rPr>
              <a:t> et </a:t>
            </a:r>
            <a:r>
              <a:rPr lang="en-US" sz="1800" err="1">
                <a:latin typeface="Arial"/>
                <a:cs typeface="Arial"/>
              </a:rPr>
              <a:t>compétences</a:t>
            </a:r>
            <a:r>
              <a:rPr lang="en-US" sz="1800">
                <a:latin typeface="Arial"/>
                <a:cs typeface="Arial"/>
              </a:rPr>
              <a:t>, </a:t>
            </a:r>
            <a:r>
              <a:rPr lang="en-US" sz="1800" err="1">
                <a:latin typeface="Arial"/>
                <a:cs typeface="Arial"/>
              </a:rPr>
              <a:t>outils</a:t>
            </a:r>
            <a:r>
              <a:rPr lang="en-US" sz="1800">
                <a:latin typeface="Arial"/>
                <a:cs typeface="Arial"/>
              </a:rPr>
              <a:t>) </a:t>
            </a:r>
            <a:r>
              <a:rPr lang="en-US" sz="1800" err="1">
                <a:latin typeface="Arial"/>
                <a:cs typeface="Arial"/>
              </a:rPr>
              <a:t>sont</a:t>
            </a:r>
            <a:r>
              <a:rPr lang="en-US" sz="1800">
                <a:latin typeface="Arial"/>
                <a:cs typeface="Arial"/>
              </a:rPr>
              <a:t> </a:t>
            </a:r>
            <a:r>
              <a:rPr lang="en-US" sz="1800" err="1">
                <a:latin typeface="Arial"/>
                <a:cs typeface="Arial"/>
              </a:rPr>
              <a:t>disponibles</a:t>
            </a:r>
            <a:r>
              <a:rPr lang="en-US" sz="1800">
                <a:latin typeface="Arial"/>
                <a:cs typeface="Arial"/>
              </a:rPr>
              <a:t>. </a:t>
            </a:r>
            <a:endParaRPr lang="en-US" sz="1800">
              <a:latin typeface="Arial"/>
            </a:endParaRPr>
          </a:p>
          <a:p>
            <a:pPr>
              <a:buFont typeface="Wingdings" panose="020B0604020202020204" pitchFamily="34" charset="0"/>
              <a:buChar char="q"/>
            </a:pPr>
            <a:r>
              <a:rPr lang="en-US" sz="1800">
                <a:latin typeface="Arial"/>
                <a:cs typeface="Arial"/>
              </a:rPr>
              <a:t>  Il </a:t>
            </a:r>
            <a:r>
              <a:rPr lang="en-US" sz="1800" err="1">
                <a:latin typeface="Arial"/>
                <a:cs typeface="Arial"/>
              </a:rPr>
              <a:t>existe</a:t>
            </a:r>
            <a:r>
              <a:rPr lang="en-US" sz="1800">
                <a:latin typeface="Arial"/>
                <a:cs typeface="Arial"/>
              </a:rPr>
              <a:t> un accord sur la manière </a:t>
            </a:r>
            <a:r>
              <a:rPr lang="en-US" sz="1800" err="1">
                <a:latin typeface="Arial"/>
                <a:cs typeface="Arial"/>
              </a:rPr>
              <a:t>dont</a:t>
            </a:r>
            <a:r>
              <a:rPr lang="en-US" sz="1800">
                <a:latin typeface="Arial"/>
                <a:cs typeface="Arial"/>
              </a:rPr>
              <a:t> les </a:t>
            </a:r>
            <a:r>
              <a:rPr lang="en-US" sz="1800" err="1">
                <a:latin typeface="Arial"/>
                <a:cs typeface="Arial"/>
              </a:rPr>
              <a:t>activités</a:t>
            </a:r>
            <a:r>
              <a:rPr lang="en-US" sz="1800">
                <a:latin typeface="Arial"/>
                <a:cs typeface="Arial"/>
              </a:rPr>
              <a:t> et les </a:t>
            </a:r>
            <a:r>
              <a:rPr lang="en-US" sz="1800" err="1">
                <a:latin typeface="Arial"/>
                <a:cs typeface="Arial"/>
              </a:rPr>
              <a:t>résultats</a:t>
            </a:r>
            <a:r>
              <a:rPr lang="en-US" sz="1800">
                <a:latin typeface="Arial"/>
                <a:cs typeface="Arial"/>
              </a:rPr>
              <a:t> de </a:t>
            </a:r>
            <a:r>
              <a:rPr lang="en-US" sz="1800" err="1">
                <a:latin typeface="Arial"/>
                <a:cs typeface="Arial"/>
              </a:rPr>
              <a:t>l'UAT</a:t>
            </a:r>
            <a:r>
              <a:rPr lang="en-US" sz="1800">
                <a:latin typeface="Arial"/>
                <a:cs typeface="Arial"/>
              </a:rPr>
              <a:t> </a:t>
            </a:r>
            <a:r>
              <a:rPr lang="en-US" sz="1800" err="1">
                <a:latin typeface="Arial"/>
                <a:cs typeface="Arial"/>
              </a:rPr>
              <a:t>seront</a:t>
            </a:r>
            <a:r>
              <a:rPr lang="en-US" sz="1800">
                <a:latin typeface="Arial"/>
                <a:cs typeface="Arial"/>
              </a:rPr>
              <a:t> communiqués. </a:t>
            </a:r>
          </a:p>
          <a:p>
            <a:pPr>
              <a:buFont typeface="Wingdings" panose="020B0604020202020204" pitchFamily="34" charset="0"/>
              <a:buChar char="q"/>
            </a:pPr>
            <a:r>
              <a:rPr lang="en-US" sz="1800">
                <a:latin typeface="Arial"/>
                <a:cs typeface="Arial"/>
              </a:rPr>
              <a:t>  Pour les tests </a:t>
            </a:r>
            <a:r>
              <a:rPr lang="en-US" sz="1800" err="1">
                <a:latin typeface="Arial"/>
                <a:cs typeface="Arial"/>
              </a:rPr>
              <a:t>effectués</a:t>
            </a:r>
            <a:r>
              <a:rPr lang="en-US" sz="1800">
                <a:latin typeface="Arial"/>
                <a:cs typeface="Arial"/>
              </a:rPr>
              <a:t> au </a:t>
            </a:r>
            <a:r>
              <a:rPr lang="en-US" sz="1800" err="1">
                <a:latin typeface="Arial"/>
                <a:cs typeface="Arial"/>
              </a:rPr>
              <a:t>cours</a:t>
            </a:r>
            <a:r>
              <a:rPr lang="en-US" sz="1800">
                <a:latin typeface="Arial"/>
                <a:cs typeface="Arial"/>
              </a:rPr>
              <a:t> du processus de </a:t>
            </a:r>
            <a:r>
              <a:rPr lang="en-US" sz="1800" err="1">
                <a:latin typeface="Arial"/>
                <a:cs typeface="Arial"/>
              </a:rPr>
              <a:t>développement</a:t>
            </a:r>
            <a:r>
              <a:rPr lang="en-US" sz="1800">
                <a:latin typeface="Arial"/>
                <a:cs typeface="Arial"/>
              </a:rPr>
              <a:t> agile, </a:t>
            </a:r>
            <a:r>
              <a:rPr lang="en-US" sz="1800" err="1">
                <a:latin typeface="Arial"/>
                <a:cs typeface="Arial"/>
              </a:rPr>
              <a:t>toutes</a:t>
            </a:r>
            <a:r>
              <a:rPr lang="en-US" sz="1800">
                <a:latin typeface="Arial"/>
                <a:cs typeface="Arial"/>
              </a:rPr>
              <a:t> les parties </a:t>
            </a:r>
            <a:r>
              <a:rPr lang="en-US" sz="1800" err="1">
                <a:latin typeface="Arial"/>
                <a:cs typeface="Arial"/>
              </a:rPr>
              <a:t>prenantes</a:t>
            </a:r>
            <a:r>
              <a:rPr lang="en-US" sz="1800">
                <a:latin typeface="Arial"/>
                <a:cs typeface="Arial"/>
              </a:rPr>
              <a:t> </a:t>
            </a:r>
            <a:r>
              <a:rPr lang="en-US" sz="1800" err="1">
                <a:latin typeface="Arial"/>
                <a:cs typeface="Arial"/>
              </a:rPr>
              <a:t>clés</a:t>
            </a:r>
            <a:r>
              <a:rPr lang="en-US" sz="1800">
                <a:latin typeface="Arial"/>
                <a:cs typeface="Arial"/>
              </a:rPr>
              <a:t> qui </a:t>
            </a:r>
            <a:r>
              <a:rPr lang="en-US" sz="1800" err="1">
                <a:latin typeface="Arial"/>
                <a:cs typeface="Arial"/>
              </a:rPr>
              <a:t>seront</a:t>
            </a:r>
            <a:r>
              <a:rPr lang="en-US" sz="1800">
                <a:latin typeface="Arial"/>
                <a:cs typeface="Arial"/>
              </a:rPr>
              <a:t> </a:t>
            </a:r>
            <a:r>
              <a:rPr lang="en-US" sz="1800" err="1">
                <a:latin typeface="Arial"/>
                <a:cs typeface="Arial"/>
              </a:rPr>
              <a:t>responsables</a:t>
            </a:r>
            <a:r>
              <a:rPr lang="en-US" sz="1800">
                <a:latin typeface="Arial"/>
                <a:cs typeface="Arial"/>
              </a:rPr>
              <a:t> des tests </a:t>
            </a:r>
            <a:r>
              <a:rPr lang="en-US" sz="1800" err="1">
                <a:latin typeface="Arial"/>
                <a:cs typeface="Arial"/>
              </a:rPr>
              <a:t>ont</a:t>
            </a:r>
            <a:r>
              <a:rPr lang="en-US" sz="1800">
                <a:latin typeface="Arial"/>
                <a:cs typeface="Arial"/>
              </a:rPr>
              <a:t> </a:t>
            </a:r>
            <a:r>
              <a:rPr lang="en-US" sz="1800" err="1">
                <a:latin typeface="Arial"/>
                <a:cs typeface="Arial"/>
              </a:rPr>
              <a:t>été</a:t>
            </a:r>
            <a:r>
              <a:rPr lang="en-US" sz="1800">
                <a:latin typeface="Arial"/>
                <a:cs typeface="Arial"/>
              </a:rPr>
              <a:t> </a:t>
            </a:r>
            <a:r>
              <a:rPr lang="en-US" sz="1800" err="1">
                <a:latin typeface="Arial"/>
                <a:cs typeface="Arial"/>
              </a:rPr>
              <a:t>identifiées</a:t>
            </a:r>
            <a:r>
              <a:rPr lang="en-US" sz="1800">
                <a:latin typeface="Arial"/>
                <a:cs typeface="Arial"/>
              </a:rPr>
              <a:t> et </a:t>
            </a:r>
            <a:r>
              <a:rPr lang="en-US" sz="1800" err="1">
                <a:latin typeface="Arial"/>
                <a:cs typeface="Arial"/>
              </a:rPr>
              <a:t>sont</a:t>
            </a:r>
            <a:r>
              <a:rPr lang="en-US" sz="1800">
                <a:latin typeface="Arial"/>
                <a:cs typeface="Arial"/>
              </a:rPr>
              <a:t> </a:t>
            </a:r>
            <a:r>
              <a:rPr lang="en-US" sz="1800" err="1">
                <a:latin typeface="Arial"/>
                <a:cs typeface="Arial"/>
              </a:rPr>
              <a:t>désireuses</a:t>
            </a:r>
            <a:r>
              <a:rPr lang="en-US" sz="1800">
                <a:latin typeface="Arial"/>
                <a:cs typeface="Arial"/>
              </a:rPr>
              <a:t> et </a:t>
            </a:r>
            <a:r>
              <a:rPr lang="en-US" sz="1800" err="1">
                <a:latin typeface="Arial"/>
                <a:cs typeface="Arial"/>
              </a:rPr>
              <a:t>capables</a:t>
            </a:r>
            <a:r>
              <a:rPr lang="en-US" sz="1800">
                <a:latin typeface="Arial"/>
                <a:cs typeface="Arial"/>
              </a:rPr>
              <a:t> de </a:t>
            </a:r>
            <a:r>
              <a:rPr lang="en-US" sz="1800" err="1">
                <a:latin typeface="Arial"/>
                <a:cs typeface="Arial"/>
              </a:rPr>
              <a:t>participer</a:t>
            </a:r>
            <a:r>
              <a:rPr lang="en-US" sz="1800">
                <a:latin typeface="Arial"/>
                <a:cs typeface="Arial"/>
              </a:rPr>
              <a:t> au processus </a:t>
            </a:r>
            <a:r>
              <a:rPr lang="en-US" sz="1800" err="1">
                <a:latin typeface="Arial"/>
                <a:cs typeface="Arial"/>
              </a:rPr>
              <a:t>itératif</a:t>
            </a:r>
            <a:r>
              <a:rPr lang="en-US" sz="1800">
                <a:latin typeface="Arial"/>
                <a:cs typeface="Arial"/>
              </a:rPr>
              <a:t>.</a:t>
            </a:r>
            <a:endParaRPr lang="en-US" sz="1800">
              <a:latin typeface="Arial"/>
            </a:endParaRPr>
          </a:p>
          <a:p>
            <a:pPr>
              <a:buFont typeface="Wingdings" panose="020B0604020202020204" pitchFamily="34" charset="0"/>
              <a:buChar char="q"/>
            </a:pPr>
            <a:r>
              <a:rPr lang="en-US" sz="1800">
                <a:latin typeface="Arial"/>
                <a:cs typeface="Arial"/>
              </a:rPr>
              <a:t>  Il </a:t>
            </a:r>
            <a:r>
              <a:rPr lang="en-US" sz="1800" err="1">
                <a:latin typeface="Arial"/>
                <a:cs typeface="Arial"/>
              </a:rPr>
              <a:t>existe</a:t>
            </a:r>
            <a:r>
              <a:rPr lang="en-US" sz="1800">
                <a:latin typeface="Arial"/>
                <a:cs typeface="Arial"/>
              </a:rPr>
              <a:t> un plan de test </a:t>
            </a:r>
            <a:r>
              <a:rPr lang="en-US" sz="1800" err="1">
                <a:latin typeface="Arial"/>
                <a:cs typeface="Arial"/>
              </a:rPr>
              <a:t>formel</a:t>
            </a:r>
            <a:r>
              <a:rPr lang="en-US" sz="1800">
                <a:latin typeface="Arial"/>
                <a:cs typeface="Arial"/>
              </a:rPr>
              <a:t> </a:t>
            </a:r>
            <a:r>
              <a:rPr lang="en-US" sz="1800" err="1">
                <a:latin typeface="Arial"/>
                <a:cs typeface="Arial"/>
              </a:rPr>
              <a:t>d'acceptation</a:t>
            </a:r>
            <a:r>
              <a:rPr lang="en-US" sz="1800">
                <a:latin typeface="Arial"/>
                <a:cs typeface="Arial"/>
              </a:rPr>
              <a:t> par </a:t>
            </a:r>
            <a:r>
              <a:rPr lang="en-US" sz="1800" err="1">
                <a:latin typeface="Arial"/>
                <a:cs typeface="Arial"/>
              </a:rPr>
              <a:t>l'utilisateur</a:t>
            </a:r>
            <a:r>
              <a:rPr lang="en-US" sz="1800">
                <a:latin typeface="Arial"/>
                <a:cs typeface="Arial"/>
              </a:rPr>
              <a:t> et il a </a:t>
            </a:r>
            <a:r>
              <a:rPr lang="en-US" sz="1800" err="1">
                <a:latin typeface="Arial"/>
                <a:cs typeface="Arial"/>
              </a:rPr>
              <a:t>été</a:t>
            </a:r>
            <a:r>
              <a:rPr lang="en-US" sz="1800">
                <a:latin typeface="Arial"/>
                <a:cs typeface="Arial"/>
              </a:rPr>
              <a:t> </a:t>
            </a:r>
            <a:r>
              <a:rPr lang="en-US" sz="1800" err="1">
                <a:latin typeface="Arial"/>
                <a:cs typeface="Arial"/>
              </a:rPr>
              <a:t>convenu</a:t>
            </a:r>
            <a:r>
              <a:rPr lang="en-US" sz="1800">
                <a:latin typeface="Arial"/>
                <a:cs typeface="Arial"/>
              </a:rPr>
              <a:t> </a:t>
            </a:r>
            <a:r>
              <a:rPr lang="en-US" sz="1800" err="1">
                <a:latin typeface="Arial"/>
                <a:cs typeface="Arial"/>
              </a:rPr>
              <a:t>qu'il</a:t>
            </a:r>
            <a:r>
              <a:rPr lang="en-US" sz="1800">
                <a:latin typeface="Arial"/>
                <a:cs typeface="Arial"/>
              </a:rPr>
              <a:t> </a:t>
            </a:r>
            <a:r>
              <a:rPr lang="en-US" sz="1800" err="1">
                <a:latin typeface="Arial"/>
                <a:cs typeface="Arial"/>
              </a:rPr>
              <a:t>s'agirait</a:t>
            </a:r>
            <a:r>
              <a:rPr lang="en-US" sz="1800">
                <a:latin typeface="Arial"/>
                <a:cs typeface="Arial"/>
              </a:rPr>
              <a:t> de ll'etape necessaire pour la mise </a:t>
            </a:r>
            <a:r>
              <a:rPr lang="en-US" sz="1800" err="1">
                <a:latin typeface="Arial"/>
                <a:cs typeface="Arial"/>
              </a:rPr>
              <a:t>en</a:t>
            </a:r>
            <a:r>
              <a:rPr lang="en-US" sz="1800">
                <a:latin typeface="Arial"/>
                <a:cs typeface="Arial"/>
              </a:rPr>
              <a:t> service du </a:t>
            </a:r>
            <a:r>
              <a:rPr lang="en-US" sz="1800" err="1">
                <a:latin typeface="Arial"/>
                <a:cs typeface="Arial"/>
              </a:rPr>
              <a:t>système</a:t>
            </a:r>
            <a:r>
              <a:rPr lang="en-US" sz="1800">
                <a:latin typeface="Arial"/>
                <a:cs typeface="Arial"/>
              </a:rPr>
              <a:t>.   </a:t>
            </a:r>
          </a:p>
          <a:p>
            <a:pPr lvl="1">
              <a:buFont typeface="Wingdings" panose="020B0604020202020204" pitchFamily="34" charset="0"/>
              <a:buChar char="q"/>
            </a:pPr>
            <a:r>
              <a:rPr lang="en-US">
                <a:latin typeface="Arial"/>
                <a:cs typeface="Arial"/>
              </a:rPr>
              <a:t>La/les </a:t>
            </a:r>
            <a:r>
              <a:rPr lang="en-US" err="1">
                <a:latin typeface="Arial"/>
                <a:cs typeface="Arial"/>
              </a:rPr>
              <a:t>personne</a:t>
            </a:r>
            <a:r>
              <a:rPr lang="en-US">
                <a:latin typeface="Arial"/>
                <a:cs typeface="Arial"/>
              </a:rPr>
              <a:t>(s) </a:t>
            </a:r>
            <a:r>
              <a:rPr lang="en-US" err="1">
                <a:latin typeface="Arial"/>
                <a:cs typeface="Arial"/>
              </a:rPr>
              <a:t>autorisée</a:t>
            </a:r>
            <a:r>
              <a:rPr lang="en-US">
                <a:latin typeface="Arial"/>
                <a:cs typeface="Arial"/>
              </a:rPr>
              <a:t>(s) à signer </a:t>
            </a:r>
            <a:r>
              <a:rPr lang="en-US" err="1">
                <a:latin typeface="Arial"/>
                <a:cs typeface="Arial"/>
              </a:rPr>
              <a:t>l'UAT</a:t>
            </a:r>
            <a:r>
              <a:rPr lang="en-US">
                <a:latin typeface="Arial"/>
                <a:cs typeface="Arial"/>
              </a:rPr>
              <a:t> a/</a:t>
            </a:r>
            <a:r>
              <a:rPr lang="en-US" err="1">
                <a:latin typeface="Arial"/>
                <a:cs typeface="Arial"/>
              </a:rPr>
              <a:t>ont</a:t>
            </a:r>
            <a:r>
              <a:rPr lang="en-US">
                <a:latin typeface="Arial"/>
                <a:cs typeface="Arial"/>
              </a:rPr>
              <a:t> </a:t>
            </a:r>
            <a:r>
              <a:rPr lang="en-US" err="1">
                <a:latin typeface="Arial"/>
                <a:cs typeface="Arial"/>
              </a:rPr>
              <a:t>été</a:t>
            </a:r>
            <a:r>
              <a:rPr lang="en-US">
                <a:latin typeface="Arial"/>
                <a:cs typeface="Arial"/>
              </a:rPr>
              <a:t> </a:t>
            </a:r>
            <a:r>
              <a:rPr lang="en-US" err="1">
                <a:latin typeface="Arial"/>
                <a:cs typeface="Arial"/>
              </a:rPr>
              <a:t>identifiée</a:t>
            </a:r>
            <a:r>
              <a:rPr lang="en-US">
                <a:latin typeface="Arial"/>
                <a:cs typeface="Arial"/>
              </a:rPr>
              <a:t>(s) et </a:t>
            </a:r>
            <a:r>
              <a:rPr lang="en-US" err="1">
                <a:latin typeface="Arial"/>
                <a:cs typeface="Arial"/>
              </a:rPr>
              <a:t>elle</a:t>
            </a:r>
            <a:r>
              <a:rPr lang="en-US">
                <a:latin typeface="Arial"/>
                <a:cs typeface="Arial"/>
              </a:rPr>
              <a:t>(s) </a:t>
            </a:r>
            <a:r>
              <a:rPr lang="en-US" err="1">
                <a:latin typeface="Arial"/>
                <a:cs typeface="Arial"/>
              </a:rPr>
              <a:t>est</a:t>
            </a:r>
            <a:r>
              <a:rPr lang="en-US">
                <a:latin typeface="Arial"/>
                <a:cs typeface="Arial"/>
              </a:rPr>
              <a:t>/</a:t>
            </a:r>
            <a:r>
              <a:rPr lang="en-US" err="1">
                <a:latin typeface="Arial"/>
                <a:cs typeface="Arial"/>
              </a:rPr>
              <a:t>sont</a:t>
            </a:r>
            <a:r>
              <a:rPr lang="en-US">
                <a:latin typeface="Arial"/>
                <a:cs typeface="Arial"/>
              </a:rPr>
              <a:t> disponible(s) pour le faire </a:t>
            </a:r>
            <a:r>
              <a:rPr lang="en-US" err="1">
                <a:latin typeface="Arial"/>
                <a:cs typeface="Arial"/>
              </a:rPr>
              <a:t>en</a:t>
            </a:r>
            <a:r>
              <a:rPr lang="en-US">
                <a:latin typeface="Arial"/>
                <a:cs typeface="Arial"/>
              </a:rPr>
              <a:t> </a:t>
            </a:r>
            <a:r>
              <a:rPr lang="en-US" err="1">
                <a:latin typeface="Arial"/>
                <a:cs typeface="Arial"/>
              </a:rPr>
              <a:t>cas</a:t>
            </a:r>
            <a:r>
              <a:rPr lang="en-US">
                <a:latin typeface="Arial"/>
                <a:cs typeface="Arial"/>
              </a:rPr>
              <a:t> de </a:t>
            </a:r>
            <a:r>
              <a:rPr lang="en-US" err="1">
                <a:latin typeface="Arial"/>
                <a:cs typeface="Arial"/>
              </a:rPr>
              <a:t>besoin</a:t>
            </a:r>
            <a:r>
              <a:rPr lang="en-US">
                <a:latin typeface="Arial"/>
                <a:cs typeface="Arial"/>
              </a:rPr>
              <a:t>.</a:t>
            </a:r>
          </a:p>
          <a:p>
            <a:pPr lvl="1">
              <a:buFont typeface="Wingdings" panose="020B0604020202020204" pitchFamily="34" charset="0"/>
              <a:buChar char="q"/>
            </a:pPr>
            <a:r>
              <a:rPr lang="en-US">
                <a:latin typeface="Arial"/>
                <a:cs typeface="Arial"/>
              </a:rPr>
              <a:t> </a:t>
            </a:r>
            <a:r>
              <a:rPr lang="en-US" err="1">
                <a:latin typeface="Arial"/>
                <a:cs typeface="Arial"/>
              </a:rPr>
              <a:t>Toutes</a:t>
            </a:r>
            <a:r>
              <a:rPr lang="en-US">
                <a:latin typeface="Arial"/>
                <a:cs typeface="Arial"/>
              </a:rPr>
              <a:t> les </a:t>
            </a:r>
            <a:r>
              <a:rPr lang="en-US" err="1">
                <a:latin typeface="Arial"/>
                <a:cs typeface="Arial"/>
              </a:rPr>
              <a:t>ressources</a:t>
            </a:r>
            <a:r>
              <a:rPr lang="en-US">
                <a:latin typeface="Arial"/>
                <a:cs typeface="Arial"/>
              </a:rPr>
              <a:t> </a:t>
            </a:r>
            <a:r>
              <a:rPr lang="en-US" err="1">
                <a:latin typeface="Arial"/>
                <a:cs typeface="Arial"/>
              </a:rPr>
              <a:t>nécessaires</a:t>
            </a:r>
            <a:r>
              <a:rPr lang="en-US">
                <a:latin typeface="Arial"/>
                <a:cs typeface="Arial"/>
              </a:rPr>
              <a:t> à </a:t>
            </a:r>
            <a:r>
              <a:rPr lang="en-US" err="1">
                <a:latin typeface="Arial"/>
                <a:cs typeface="Arial"/>
              </a:rPr>
              <a:t>l'UAT</a:t>
            </a:r>
            <a:r>
              <a:rPr lang="en-US">
                <a:latin typeface="Arial"/>
                <a:cs typeface="Arial"/>
              </a:rPr>
              <a:t> </a:t>
            </a:r>
            <a:r>
              <a:rPr lang="en-US" err="1">
                <a:latin typeface="Arial"/>
                <a:cs typeface="Arial"/>
              </a:rPr>
              <a:t>ont</a:t>
            </a:r>
            <a:r>
              <a:rPr lang="en-US">
                <a:latin typeface="Arial"/>
                <a:cs typeface="Arial"/>
              </a:rPr>
              <a:t> </a:t>
            </a:r>
            <a:r>
              <a:rPr lang="en-US" err="1">
                <a:latin typeface="Arial"/>
                <a:cs typeface="Arial"/>
              </a:rPr>
              <a:t>été</a:t>
            </a:r>
            <a:r>
              <a:rPr lang="en-US">
                <a:latin typeface="Arial"/>
                <a:cs typeface="Arial"/>
              </a:rPr>
              <a:t> </a:t>
            </a:r>
            <a:r>
              <a:rPr lang="en-US" err="1">
                <a:latin typeface="Arial"/>
                <a:cs typeface="Arial"/>
              </a:rPr>
              <a:t>planifiées</a:t>
            </a:r>
            <a:endParaRPr lang="en-US">
              <a:latin typeface="Arial"/>
              <a:cs typeface="Arial"/>
            </a:endParaRPr>
          </a:p>
          <a:p>
            <a:pPr lvl="1">
              <a:buFont typeface="Wingdings" panose="020B0604020202020204" pitchFamily="34" charset="0"/>
              <a:buChar char="q"/>
            </a:pPr>
            <a:r>
              <a:rPr lang="en-US">
                <a:latin typeface="Arial"/>
                <a:cs typeface="Arial"/>
              </a:rPr>
              <a:t>Le lieu/</a:t>
            </a:r>
            <a:r>
              <a:rPr lang="en-US" err="1">
                <a:latin typeface="Arial"/>
                <a:cs typeface="Arial"/>
              </a:rPr>
              <a:t>environnement</a:t>
            </a:r>
            <a:r>
              <a:rPr lang="en-US">
                <a:latin typeface="Arial"/>
                <a:cs typeface="Arial"/>
              </a:rPr>
              <a:t> </a:t>
            </a:r>
            <a:r>
              <a:rPr lang="en-US" err="1">
                <a:latin typeface="Arial"/>
                <a:cs typeface="Arial"/>
              </a:rPr>
              <a:t>où</a:t>
            </a:r>
            <a:r>
              <a:rPr lang="en-US">
                <a:latin typeface="Arial"/>
                <a:cs typeface="Arial"/>
              </a:rPr>
              <a:t> se </a:t>
            </a:r>
            <a:r>
              <a:rPr lang="en-US" err="1">
                <a:latin typeface="Arial"/>
                <a:cs typeface="Arial"/>
              </a:rPr>
              <a:t>déroulera</a:t>
            </a:r>
            <a:r>
              <a:rPr lang="en-US">
                <a:latin typeface="Arial"/>
                <a:cs typeface="Arial"/>
              </a:rPr>
              <a:t> </a:t>
            </a:r>
            <a:r>
              <a:rPr lang="en-US" err="1">
                <a:latin typeface="Arial"/>
                <a:cs typeface="Arial"/>
              </a:rPr>
              <a:t>l'UAT</a:t>
            </a:r>
            <a:r>
              <a:rPr lang="en-US">
                <a:latin typeface="Arial"/>
                <a:cs typeface="Arial"/>
              </a:rPr>
              <a:t> a </a:t>
            </a:r>
            <a:r>
              <a:rPr lang="en-US" err="1">
                <a:latin typeface="Arial"/>
                <a:cs typeface="Arial"/>
              </a:rPr>
              <a:t>été</a:t>
            </a:r>
            <a:r>
              <a:rPr lang="en-US">
                <a:latin typeface="Arial"/>
                <a:cs typeface="Arial"/>
              </a:rPr>
              <a:t> </a:t>
            </a:r>
            <a:r>
              <a:rPr lang="en-US" err="1">
                <a:latin typeface="Arial"/>
                <a:cs typeface="Arial"/>
              </a:rPr>
              <a:t>convenu</a:t>
            </a:r>
            <a:r>
              <a:rPr lang="en-US">
                <a:latin typeface="Arial"/>
                <a:cs typeface="Arial"/>
              </a:rPr>
              <a:t>. </a:t>
            </a:r>
          </a:p>
          <a:p>
            <a:pPr lvl="1">
              <a:buFont typeface="Wingdings" panose="020B0604020202020204" pitchFamily="34" charset="0"/>
              <a:buChar char="q"/>
            </a:pPr>
            <a:r>
              <a:rPr lang="en-US">
                <a:latin typeface="Arial"/>
                <a:cs typeface="Arial"/>
              </a:rPr>
              <a:t> Une </a:t>
            </a:r>
            <a:r>
              <a:rPr lang="en-US" err="1">
                <a:latin typeface="Arial"/>
                <a:cs typeface="Arial"/>
              </a:rPr>
              <a:t>personne</a:t>
            </a:r>
            <a:r>
              <a:rPr lang="en-US">
                <a:latin typeface="Arial"/>
                <a:cs typeface="Arial"/>
              </a:rPr>
              <a:t> de </a:t>
            </a:r>
            <a:r>
              <a:rPr lang="en-US" err="1">
                <a:latin typeface="Arial"/>
                <a:cs typeface="Arial"/>
              </a:rPr>
              <a:t>l'équipe</a:t>
            </a:r>
            <a:r>
              <a:rPr lang="en-US">
                <a:latin typeface="Arial"/>
                <a:cs typeface="Arial"/>
              </a:rPr>
              <a:t> de </a:t>
            </a:r>
            <a:r>
              <a:rPr lang="en-US" err="1">
                <a:latin typeface="Arial"/>
                <a:cs typeface="Arial"/>
              </a:rPr>
              <a:t>projet</a:t>
            </a:r>
            <a:r>
              <a:rPr lang="en-US">
                <a:latin typeface="Arial"/>
                <a:cs typeface="Arial"/>
              </a:rPr>
              <a:t> a </a:t>
            </a:r>
            <a:r>
              <a:rPr lang="en-US" err="1">
                <a:latin typeface="Arial"/>
                <a:cs typeface="Arial"/>
              </a:rPr>
              <a:t>été</a:t>
            </a:r>
            <a:r>
              <a:rPr lang="en-US">
                <a:latin typeface="Arial"/>
                <a:cs typeface="Arial"/>
              </a:rPr>
              <a:t> </a:t>
            </a:r>
            <a:r>
              <a:rPr lang="en-US" err="1">
                <a:latin typeface="Arial"/>
                <a:cs typeface="Arial"/>
              </a:rPr>
              <a:t>désignée</a:t>
            </a:r>
            <a:r>
              <a:rPr lang="en-US">
                <a:latin typeface="Arial"/>
                <a:cs typeface="Arial"/>
              </a:rPr>
              <a:t> pour </a:t>
            </a:r>
            <a:r>
              <a:rPr lang="en-US" err="1">
                <a:latin typeface="Arial"/>
                <a:cs typeface="Arial"/>
              </a:rPr>
              <a:t>diriger</a:t>
            </a:r>
            <a:r>
              <a:rPr lang="en-US">
                <a:latin typeface="Arial"/>
                <a:cs typeface="Arial"/>
              </a:rPr>
              <a:t> </a:t>
            </a:r>
            <a:r>
              <a:rPr lang="en-US" err="1">
                <a:latin typeface="Arial"/>
                <a:cs typeface="Arial"/>
              </a:rPr>
              <a:t>l'activité</a:t>
            </a:r>
            <a:r>
              <a:rPr lang="en-US">
                <a:latin typeface="Arial"/>
                <a:cs typeface="Arial"/>
              </a:rPr>
              <a:t> UAT. </a:t>
            </a:r>
          </a:p>
          <a:p>
            <a:pPr lvl="1">
              <a:buFont typeface="Wingdings" panose="020B0604020202020204" pitchFamily="34" charset="0"/>
              <a:buChar char="q"/>
            </a:pPr>
            <a:endParaRPr lang="en-US" sz="1600">
              <a:latin typeface="Arial"/>
              <a:cs typeface="Arial"/>
            </a:endParaRPr>
          </a:p>
          <a:p>
            <a:pPr>
              <a:buFont typeface="Wingdings" panose="020B0604020202020204" pitchFamily="34" charset="0"/>
              <a:buChar char="q"/>
            </a:pPr>
            <a:endParaRPr lang="en-US" sz="1800">
              <a:latin typeface="Arial"/>
              <a:cs typeface="Arial"/>
            </a:endParaRPr>
          </a:p>
        </p:txBody>
      </p:sp>
    </p:spTree>
    <p:extLst>
      <p:ext uri="{BB962C8B-B14F-4D97-AF65-F5344CB8AC3E}">
        <p14:creationId xmlns:p14="http://schemas.microsoft.com/office/powerpoint/2010/main" val="18918717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2268"/>
            <a:ext cx="10084496" cy="1561646"/>
          </a:xfrm>
        </p:spPr>
        <p:txBody>
          <a:bodyPr/>
          <a:lstStyle/>
          <a:p>
            <a:r>
              <a:rPr lang="en-US">
                <a:latin typeface="Arial"/>
                <a:cs typeface="Arial"/>
              </a:rPr>
              <a:t>Mise </a:t>
            </a:r>
            <a:r>
              <a:rPr lang="en-US" err="1">
                <a:latin typeface="Arial"/>
                <a:cs typeface="Arial"/>
              </a:rPr>
              <a:t>en</a:t>
            </a:r>
            <a:r>
              <a:rPr lang="en-US">
                <a:latin typeface="Arial"/>
                <a:cs typeface="Arial"/>
              </a:rPr>
              <a:t> </a:t>
            </a:r>
            <a:r>
              <a:rPr lang="en-US" err="1">
                <a:latin typeface="Arial"/>
                <a:cs typeface="Arial"/>
              </a:rPr>
              <a:t>œuvre</a:t>
            </a:r>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711634"/>
            <a:ext cx="5029163" cy="4420330"/>
          </a:xfrm>
        </p:spPr>
        <p:txBody>
          <a:bodyPr vert="horz" lIns="91440" tIns="45720" rIns="91440" bIns="45720" rtlCol="0" anchor="t">
            <a:normAutofit/>
          </a:bodyPr>
          <a:lstStyle/>
          <a:p>
            <a:pPr marL="0" indent="0">
              <a:buNone/>
            </a:pPr>
            <a:r>
              <a:rPr lang="en-US">
                <a:latin typeface="Arial"/>
                <a:cs typeface="Arial"/>
              </a:rPr>
              <a:t>Les </a:t>
            </a:r>
            <a:r>
              <a:rPr lang="en-US" err="1">
                <a:latin typeface="Arial"/>
                <a:cs typeface="Arial"/>
              </a:rPr>
              <a:t>principales</a:t>
            </a:r>
            <a:r>
              <a:rPr lang="en-US">
                <a:latin typeface="Arial"/>
                <a:cs typeface="Arial"/>
              </a:rPr>
              <a:t> </a:t>
            </a:r>
            <a:r>
              <a:rPr lang="en-US" err="1">
                <a:latin typeface="Arial"/>
                <a:cs typeface="Arial"/>
              </a:rPr>
              <a:t>activités</a:t>
            </a:r>
            <a:r>
              <a:rPr lang="en-US">
                <a:latin typeface="Arial"/>
                <a:cs typeface="Arial"/>
              </a:rPr>
              <a:t> de mise </a:t>
            </a:r>
            <a:r>
              <a:rPr lang="en-US" err="1">
                <a:latin typeface="Arial"/>
                <a:cs typeface="Arial"/>
              </a:rPr>
              <a:t>en</a:t>
            </a:r>
            <a:r>
              <a:rPr lang="en-US">
                <a:latin typeface="Arial"/>
                <a:cs typeface="Arial"/>
              </a:rPr>
              <a:t> </a:t>
            </a:r>
            <a:r>
              <a:rPr lang="en-US" err="1">
                <a:latin typeface="Arial"/>
                <a:cs typeface="Arial"/>
              </a:rPr>
              <a:t>œuvre</a:t>
            </a:r>
            <a:r>
              <a:rPr lang="en-US">
                <a:latin typeface="Arial"/>
                <a:cs typeface="Arial"/>
              </a:rPr>
              <a:t> </a:t>
            </a:r>
            <a:r>
              <a:rPr lang="en-US" err="1">
                <a:latin typeface="Arial"/>
                <a:cs typeface="Arial"/>
              </a:rPr>
              <a:t>sont</a:t>
            </a:r>
            <a:r>
              <a:rPr lang="en-US">
                <a:latin typeface="Arial"/>
                <a:cs typeface="Arial"/>
              </a:rPr>
              <a:t> les </a:t>
            </a:r>
            <a:r>
              <a:rPr lang="en-US" err="1">
                <a:latin typeface="Arial"/>
                <a:cs typeface="Arial"/>
              </a:rPr>
              <a:t>suivantes</a:t>
            </a:r>
            <a:r>
              <a:rPr lang="en-US">
                <a:latin typeface="Arial"/>
                <a:cs typeface="Arial"/>
              </a:rPr>
              <a:t> :</a:t>
            </a:r>
          </a:p>
          <a:p>
            <a:r>
              <a:rPr lang="en-US" sz="1600" err="1">
                <a:latin typeface="Arial"/>
                <a:cs typeface="Arial"/>
              </a:rPr>
              <a:t>Déploiement</a:t>
            </a:r>
            <a:r>
              <a:rPr lang="en-US" sz="1600">
                <a:latin typeface="Arial"/>
                <a:cs typeface="Arial"/>
              </a:rPr>
              <a:t> du </a:t>
            </a:r>
            <a:r>
              <a:rPr lang="en-US" sz="1600" err="1">
                <a:latin typeface="Arial"/>
                <a:cs typeface="Arial"/>
              </a:rPr>
              <a:t>logiciel</a:t>
            </a:r>
            <a:r>
              <a:rPr lang="en-US" sz="1600">
                <a:latin typeface="Arial"/>
                <a:cs typeface="Arial"/>
              </a:rPr>
              <a:t> </a:t>
            </a:r>
          </a:p>
          <a:p>
            <a:r>
              <a:rPr lang="en-US" sz="1600">
                <a:latin typeface="Arial"/>
                <a:cs typeface="Arial"/>
              </a:rPr>
              <a:t>Qualification (test / validation du </a:t>
            </a:r>
            <a:r>
              <a:rPr lang="en-US" sz="1600" err="1">
                <a:latin typeface="Arial"/>
                <a:cs typeface="Arial"/>
              </a:rPr>
              <a:t>fonctionnement</a:t>
            </a:r>
            <a:r>
              <a:rPr lang="en-US" sz="1600">
                <a:latin typeface="Arial"/>
                <a:cs typeface="Arial"/>
              </a:rPr>
              <a:t> de </a:t>
            </a:r>
            <a:r>
              <a:rPr lang="en-US" sz="1600" err="1">
                <a:latin typeface="Arial"/>
                <a:cs typeface="Arial"/>
              </a:rPr>
              <a:t>l'infrastructure</a:t>
            </a:r>
            <a:r>
              <a:rPr lang="en-US" sz="1600">
                <a:latin typeface="Arial"/>
                <a:cs typeface="Arial"/>
              </a:rPr>
              <a:t> et de </a:t>
            </a:r>
            <a:r>
              <a:rPr lang="en-US" sz="1600" err="1">
                <a:latin typeface="Arial"/>
                <a:cs typeface="Arial"/>
              </a:rPr>
              <a:t>l'installation</a:t>
            </a:r>
            <a:r>
              <a:rPr lang="en-US" sz="1600">
                <a:latin typeface="Arial"/>
                <a:cs typeface="Arial"/>
              </a:rPr>
              <a:t> du </a:t>
            </a:r>
            <a:r>
              <a:rPr lang="en-US" sz="1600" err="1">
                <a:latin typeface="Arial"/>
                <a:cs typeface="Arial"/>
              </a:rPr>
              <a:t>logiciel</a:t>
            </a:r>
            <a:r>
              <a:rPr lang="en-US" sz="1600">
                <a:latin typeface="Arial"/>
                <a:cs typeface="Arial"/>
              </a:rPr>
              <a:t>) </a:t>
            </a:r>
          </a:p>
          <a:p>
            <a:r>
              <a:rPr lang="en-US" sz="1600">
                <a:latin typeface="Arial"/>
                <a:cs typeface="Arial"/>
              </a:rPr>
              <a:t>Adaptation des </a:t>
            </a:r>
            <a:r>
              <a:rPr lang="en-US" sz="1600" err="1">
                <a:latin typeface="Arial"/>
                <a:cs typeface="Arial"/>
              </a:rPr>
              <a:t>procédures</a:t>
            </a:r>
            <a:r>
              <a:rPr lang="en-US" sz="1600">
                <a:latin typeface="Arial"/>
                <a:cs typeface="Arial"/>
              </a:rPr>
              <a:t> </a:t>
            </a:r>
            <a:r>
              <a:rPr lang="en-US" sz="1600" err="1">
                <a:latin typeface="Arial"/>
                <a:cs typeface="Arial"/>
              </a:rPr>
              <a:t>opérationnelles</a:t>
            </a:r>
            <a:r>
              <a:rPr lang="en-US" sz="1600">
                <a:latin typeface="Arial"/>
                <a:cs typeface="Arial"/>
              </a:rPr>
              <a:t> standard (SOP) pour </a:t>
            </a:r>
            <a:r>
              <a:rPr lang="en-US" sz="1600" err="1">
                <a:latin typeface="Arial"/>
                <a:cs typeface="Arial"/>
              </a:rPr>
              <a:t>inclure</a:t>
            </a:r>
            <a:r>
              <a:rPr lang="en-US" sz="1600">
                <a:latin typeface="Arial"/>
                <a:cs typeface="Arial"/>
              </a:rPr>
              <a:t> </a:t>
            </a:r>
            <a:r>
              <a:rPr lang="en-US" sz="1600" err="1">
                <a:latin typeface="Arial"/>
                <a:cs typeface="Arial"/>
              </a:rPr>
              <a:t>l'utilisation</a:t>
            </a:r>
            <a:r>
              <a:rPr lang="en-US" sz="1600">
                <a:latin typeface="Arial"/>
                <a:cs typeface="Arial"/>
              </a:rPr>
              <a:t> du </a:t>
            </a:r>
            <a:r>
              <a:rPr lang="en-US" sz="1600" err="1">
                <a:latin typeface="Arial"/>
                <a:cs typeface="Arial"/>
              </a:rPr>
              <a:t>système</a:t>
            </a:r>
            <a:r>
              <a:rPr lang="en-US" sz="1600">
                <a:latin typeface="Arial"/>
                <a:cs typeface="Arial"/>
              </a:rPr>
              <a:t> nouveau/</a:t>
            </a:r>
            <a:r>
              <a:rPr lang="en-US" sz="1600" err="1">
                <a:latin typeface="Arial"/>
                <a:cs typeface="Arial"/>
              </a:rPr>
              <a:t>amélioré</a:t>
            </a:r>
            <a:endParaRPr lang="en-US" sz="1600">
              <a:latin typeface="Arial"/>
              <a:cs typeface="Arial"/>
            </a:endParaRPr>
          </a:p>
          <a:p>
            <a:r>
              <a:rPr lang="en-US" sz="1600">
                <a:latin typeface="Arial"/>
                <a:cs typeface="Arial"/>
              </a:rPr>
              <a:t>Formation </a:t>
            </a:r>
          </a:p>
          <a:p>
            <a:r>
              <a:rPr lang="en-US" sz="1600" err="1">
                <a:latin typeface="Arial"/>
                <a:cs typeface="Arial"/>
              </a:rPr>
              <a:t>Lancement</a:t>
            </a:r>
            <a:r>
              <a:rPr lang="en-US" sz="1600">
                <a:latin typeface="Arial"/>
                <a:cs typeface="Arial"/>
              </a:rPr>
              <a:t>: les </a:t>
            </a:r>
            <a:r>
              <a:rPr lang="en-US" sz="1600" err="1">
                <a:latin typeface="Arial"/>
                <a:cs typeface="Arial"/>
              </a:rPr>
              <a:t>utilisateurs</a:t>
            </a:r>
            <a:r>
              <a:rPr lang="en-US" sz="1600">
                <a:latin typeface="Arial"/>
                <a:cs typeface="Arial"/>
              </a:rPr>
              <a:t> </a:t>
            </a:r>
            <a:r>
              <a:rPr lang="en-US" sz="1600" err="1">
                <a:latin typeface="Arial"/>
                <a:cs typeface="Arial"/>
              </a:rPr>
              <a:t>commencent</a:t>
            </a:r>
            <a:r>
              <a:rPr lang="en-US" sz="1600">
                <a:latin typeface="Arial"/>
                <a:cs typeface="Arial"/>
              </a:rPr>
              <a:t> à </a:t>
            </a:r>
            <a:r>
              <a:rPr lang="en-US" sz="1600" err="1">
                <a:latin typeface="Arial"/>
                <a:cs typeface="Arial"/>
              </a:rPr>
              <a:t>travailler</a:t>
            </a:r>
            <a:r>
              <a:rPr lang="en-US" sz="1600">
                <a:latin typeface="Arial"/>
                <a:cs typeface="Arial"/>
              </a:rPr>
              <a:t> sur le nouveau </a:t>
            </a:r>
            <a:r>
              <a:rPr lang="en-US" sz="1600" err="1">
                <a:latin typeface="Arial"/>
                <a:cs typeface="Arial"/>
              </a:rPr>
              <a:t>système</a:t>
            </a:r>
            <a:r>
              <a:rPr lang="en-US" sz="1600">
                <a:latin typeface="Arial"/>
                <a:cs typeface="Arial"/>
              </a:rPr>
              <a:t> dans le cadre </a:t>
            </a:r>
            <a:r>
              <a:rPr lang="en-US" sz="1600" err="1">
                <a:latin typeface="Arial"/>
                <a:cs typeface="Arial"/>
              </a:rPr>
              <a:t>d'une</a:t>
            </a:r>
            <a:r>
              <a:rPr lang="en-US" sz="1600">
                <a:latin typeface="Arial"/>
                <a:cs typeface="Arial"/>
              </a:rPr>
              <a:t> </a:t>
            </a:r>
            <a:r>
              <a:rPr lang="en-US" sz="1600" err="1">
                <a:latin typeface="Arial"/>
                <a:cs typeface="Arial"/>
              </a:rPr>
              <a:t>utilisation</a:t>
            </a:r>
            <a:r>
              <a:rPr lang="en-US" sz="1600">
                <a:latin typeface="Arial"/>
                <a:cs typeface="Arial"/>
              </a:rPr>
              <a:t> </a:t>
            </a:r>
            <a:r>
              <a:rPr lang="en-US" sz="1600" err="1">
                <a:latin typeface="Arial"/>
                <a:cs typeface="Arial"/>
              </a:rPr>
              <a:t>opérationnelle</a:t>
            </a:r>
            <a:r>
              <a:rPr lang="en-US" sz="1600">
                <a:latin typeface="Arial"/>
                <a:cs typeface="Arial"/>
              </a:rPr>
              <a:t> </a:t>
            </a:r>
            <a:r>
              <a:rPr lang="en-US" sz="1600" err="1">
                <a:latin typeface="Arial"/>
                <a:cs typeface="Arial"/>
              </a:rPr>
              <a:t>normale</a:t>
            </a:r>
            <a:r>
              <a:rPr lang="en-US" sz="1600">
                <a:latin typeface="Arial"/>
                <a:cs typeface="Arial"/>
              </a:rPr>
              <a:t>.</a:t>
            </a:r>
          </a:p>
          <a:p>
            <a:r>
              <a:rPr lang="en-US" sz="1600" err="1">
                <a:latin typeface="Arial"/>
                <a:cs typeface="Arial"/>
              </a:rPr>
              <a:t>Soutien</a:t>
            </a:r>
            <a:r>
              <a:rPr lang="en-US" sz="1600">
                <a:latin typeface="Arial"/>
                <a:cs typeface="Arial"/>
              </a:rPr>
              <a:t> et </a:t>
            </a:r>
            <a:r>
              <a:rPr lang="en-US" sz="1600" err="1">
                <a:latin typeface="Arial"/>
                <a:cs typeface="Arial"/>
              </a:rPr>
              <a:t>mentorat</a:t>
            </a:r>
            <a:r>
              <a:rPr lang="en-US" sz="1600">
                <a:latin typeface="Arial"/>
                <a:cs typeface="Arial"/>
              </a:rPr>
              <a:t> </a:t>
            </a:r>
          </a:p>
          <a:p>
            <a:r>
              <a:rPr lang="en-US" sz="1600">
                <a:latin typeface="Arial"/>
                <a:cs typeface="Arial"/>
              </a:rPr>
              <a:t>Suivi après </a:t>
            </a:r>
            <a:r>
              <a:rPr lang="en-US" sz="1600" err="1">
                <a:latin typeface="Arial"/>
                <a:cs typeface="Arial"/>
              </a:rPr>
              <a:t>lancement</a:t>
            </a:r>
            <a:endParaRPr lang="en-US" sz="1600" err="1"/>
          </a:p>
        </p:txBody>
      </p:sp>
      <p:pic>
        <p:nvPicPr>
          <p:cNvPr id="5" name="Content Placeholder 3" descr="A diagram of a lifecycle&#10;&#10;Description automatically generated">
            <a:extLst>
              <a:ext uri="{FF2B5EF4-FFF2-40B4-BE49-F238E27FC236}">
                <a16:creationId xmlns:a16="http://schemas.microsoft.com/office/drawing/2014/main" id="{332DB5B7-7FA4-0302-286F-EEEDFC3E566F}"/>
              </a:ext>
            </a:extLst>
          </p:cNvPr>
          <p:cNvPicPr>
            <a:picLocks noChangeAspect="1"/>
          </p:cNvPicPr>
          <p:nvPr/>
        </p:nvPicPr>
        <p:blipFill>
          <a:blip r:embed="rId2"/>
          <a:stretch>
            <a:fillRect/>
          </a:stretch>
        </p:blipFill>
        <p:spPr>
          <a:xfrm>
            <a:off x="6186645" y="1040927"/>
            <a:ext cx="5013800" cy="5358126"/>
          </a:xfrm>
          <a:prstGeom prst="rect">
            <a:avLst/>
          </a:prstGeom>
        </p:spPr>
      </p:pic>
    </p:spTree>
    <p:extLst>
      <p:ext uri="{BB962C8B-B14F-4D97-AF65-F5344CB8AC3E}">
        <p14:creationId xmlns:p14="http://schemas.microsoft.com/office/powerpoint/2010/main" val="2236238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0A212-8B20-8998-C02C-29A7293CC348}"/>
              </a:ext>
            </a:extLst>
          </p:cNvPr>
          <p:cNvSpPr>
            <a:spLocks noGrp="1"/>
          </p:cNvSpPr>
          <p:nvPr>
            <p:ph type="title"/>
          </p:nvPr>
        </p:nvSpPr>
        <p:spPr>
          <a:xfrm>
            <a:off x="157579" y="154691"/>
            <a:ext cx="10084496" cy="1561646"/>
          </a:xfrm>
        </p:spPr>
        <p:txBody>
          <a:bodyPr/>
          <a:lstStyle/>
          <a:p>
            <a:r>
              <a:rPr lang="en-US">
                <a:latin typeface="Arial"/>
                <a:cs typeface="Arial"/>
              </a:rPr>
              <a:t>Comment le triangle de fer est-il lié aux fonctions essentielles ?</a:t>
            </a:r>
            <a:endParaRPr lang="en-US"/>
          </a:p>
        </p:txBody>
      </p:sp>
      <p:sp>
        <p:nvSpPr>
          <p:cNvPr id="3" name="Content Placeholder 2">
            <a:extLst>
              <a:ext uri="{FF2B5EF4-FFF2-40B4-BE49-F238E27FC236}">
                <a16:creationId xmlns:a16="http://schemas.microsoft.com/office/drawing/2014/main" id="{547BCDF5-F10F-39C1-19C1-73B1DD881D9F}"/>
              </a:ext>
            </a:extLst>
          </p:cNvPr>
          <p:cNvSpPr>
            <a:spLocks noGrp="1"/>
          </p:cNvSpPr>
          <p:nvPr>
            <p:ph idx="1"/>
          </p:nvPr>
        </p:nvSpPr>
        <p:spPr>
          <a:xfrm>
            <a:off x="261152" y="1592758"/>
            <a:ext cx="11652883" cy="4703211"/>
          </a:xfrm>
        </p:spPr>
        <p:txBody>
          <a:bodyPr vert="horz" lIns="91440" tIns="45720" rIns="91440" bIns="45720" rtlCol="0" anchor="t">
            <a:normAutofit/>
          </a:bodyPr>
          <a:lstStyle/>
          <a:p>
            <a:r>
              <a:rPr lang="en-US" sz="2400" b="1">
                <a:latin typeface="Arial"/>
                <a:cs typeface="Arial"/>
              </a:rPr>
              <a:t>Gestion des </a:t>
            </a:r>
            <a:r>
              <a:rPr lang="en-US" sz="2400" b="1" err="1">
                <a:latin typeface="Arial"/>
                <a:cs typeface="Arial"/>
              </a:rPr>
              <a:t>coûts</a:t>
            </a:r>
            <a:r>
              <a:rPr lang="en-US" sz="2400">
                <a:latin typeface="Arial"/>
                <a:cs typeface="Arial"/>
              </a:rPr>
              <a:t> : </a:t>
            </a:r>
          </a:p>
          <a:p>
            <a:pPr lvl="1"/>
            <a:r>
              <a:rPr lang="en-US" sz="2000" err="1">
                <a:latin typeface="Arial"/>
                <a:cs typeface="Arial"/>
              </a:rPr>
              <a:t>l'élaboration</a:t>
            </a:r>
            <a:r>
              <a:rPr lang="en-US" sz="2000">
                <a:latin typeface="Arial"/>
                <a:cs typeface="Arial"/>
              </a:rPr>
              <a:t> et le </a:t>
            </a:r>
            <a:r>
              <a:rPr lang="en-US" sz="2000" err="1">
                <a:latin typeface="Arial"/>
                <a:cs typeface="Arial"/>
              </a:rPr>
              <a:t>suivi</a:t>
            </a:r>
            <a:r>
              <a:rPr lang="en-US" sz="2000">
                <a:latin typeface="Arial"/>
                <a:cs typeface="Arial"/>
              </a:rPr>
              <a:t> </a:t>
            </a:r>
            <a:endParaRPr lang="en-US" sz="2000"/>
          </a:p>
          <a:p>
            <a:pPr lvl="2"/>
            <a:r>
              <a:rPr lang="en-US" sz="2000" err="1">
                <a:latin typeface="Arial"/>
                <a:cs typeface="Arial"/>
              </a:rPr>
              <a:t>Exemple</a:t>
            </a:r>
            <a:r>
              <a:rPr lang="en-US" sz="2000">
                <a:latin typeface="Arial"/>
                <a:cs typeface="Arial"/>
              </a:rPr>
              <a:t> : la </a:t>
            </a:r>
            <a:r>
              <a:rPr lang="en-US" sz="2000" err="1">
                <a:latin typeface="Arial"/>
                <a:cs typeface="Arial"/>
              </a:rPr>
              <a:t>monnaie</a:t>
            </a:r>
            <a:r>
              <a:rPr lang="en-US" sz="2000">
                <a:latin typeface="Arial"/>
                <a:cs typeface="Arial"/>
              </a:rPr>
              <a:t> locale se </a:t>
            </a:r>
            <a:r>
              <a:rPr lang="en-US" sz="2000" err="1">
                <a:latin typeface="Arial"/>
                <a:cs typeface="Arial"/>
              </a:rPr>
              <a:t>renforce</a:t>
            </a:r>
            <a:r>
              <a:rPr lang="en-US" sz="2000">
                <a:latin typeface="Arial"/>
                <a:cs typeface="Arial"/>
              </a:rPr>
              <a:t> </a:t>
            </a:r>
            <a:r>
              <a:rPr lang="en-US" sz="2000" err="1">
                <a:latin typeface="Arial"/>
                <a:cs typeface="Arial"/>
              </a:rPr>
              <a:t>soudainement</a:t>
            </a:r>
            <a:r>
              <a:rPr lang="en-US" sz="2000">
                <a:latin typeface="Arial"/>
                <a:cs typeface="Arial"/>
              </a:rPr>
              <a:t> de manière </a:t>
            </a:r>
            <a:r>
              <a:rPr lang="en-US" sz="2000" err="1">
                <a:latin typeface="Arial"/>
                <a:cs typeface="Arial"/>
              </a:rPr>
              <a:t>spectaculaire</a:t>
            </a:r>
            <a:r>
              <a:rPr lang="en-US" sz="2000">
                <a:latin typeface="Arial"/>
                <a:cs typeface="Arial"/>
              </a:rPr>
              <a:t>. En </a:t>
            </a:r>
            <a:r>
              <a:rPr lang="en-US" sz="2000" err="1">
                <a:latin typeface="Arial"/>
                <a:cs typeface="Arial"/>
              </a:rPr>
              <a:t>conséquence</a:t>
            </a:r>
            <a:r>
              <a:rPr lang="en-US" sz="2000">
                <a:latin typeface="Arial"/>
                <a:cs typeface="Arial"/>
              </a:rPr>
              <a:t>, les fonds </a:t>
            </a:r>
            <a:r>
              <a:rPr lang="en-US" sz="2000" err="1">
                <a:latin typeface="Arial"/>
                <a:cs typeface="Arial"/>
              </a:rPr>
              <a:t>disponibles</a:t>
            </a:r>
            <a:r>
              <a:rPr lang="en-US" sz="2000">
                <a:latin typeface="Arial"/>
                <a:cs typeface="Arial"/>
              </a:rPr>
              <a:t> pour </a:t>
            </a:r>
            <a:r>
              <a:rPr lang="en-US" sz="2000" err="1">
                <a:latin typeface="Arial"/>
                <a:cs typeface="Arial"/>
              </a:rPr>
              <a:t>vos</a:t>
            </a:r>
            <a:r>
              <a:rPr lang="en-US" sz="2000">
                <a:latin typeface="Arial"/>
                <a:cs typeface="Arial"/>
              </a:rPr>
              <a:t> </a:t>
            </a:r>
            <a:r>
              <a:rPr lang="en-US" sz="2000" err="1">
                <a:latin typeface="Arial"/>
                <a:cs typeface="Arial"/>
              </a:rPr>
              <a:t>activités</a:t>
            </a:r>
            <a:r>
              <a:rPr lang="en-US" sz="2000">
                <a:latin typeface="Arial"/>
                <a:cs typeface="Arial"/>
              </a:rPr>
              <a:t> au </a:t>
            </a:r>
            <a:r>
              <a:rPr lang="en-US" sz="2000" err="1">
                <a:latin typeface="Arial"/>
                <a:cs typeface="Arial"/>
              </a:rPr>
              <a:t>troisième</a:t>
            </a:r>
            <a:r>
              <a:rPr lang="en-US" sz="2000">
                <a:latin typeface="Arial"/>
                <a:cs typeface="Arial"/>
              </a:rPr>
              <a:t> </a:t>
            </a:r>
            <a:r>
              <a:rPr lang="en-US" sz="2000" err="1">
                <a:latin typeface="Arial"/>
                <a:cs typeface="Arial"/>
              </a:rPr>
              <a:t>trimestre</a:t>
            </a:r>
            <a:r>
              <a:rPr lang="en-US" sz="2000">
                <a:latin typeface="Arial"/>
                <a:cs typeface="Arial"/>
              </a:rPr>
              <a:t> </a:t>
            </a:r>
            <a:r>
              <a:rPr lang="en-US" sz="2000" err="1">
                <a:latin typeface="Arial"/>
                <a:cs typeface="Arial"/>
              </a:rPr>
              <a:t>sont</a:t>
            </a:r>
            <a:r>
              <a:rPr lang="en-US" sz="2000">
                <a:latin typeface="Arial"/>
                <a:cs typeface="Arial"/>
              </a:rPr>
              <a:t> </a:t>
            </a:r>
            <a:r>
              <a:rPr lang="en-US" sz="2000" err="1">
                <a:latin typeface="Arial"/>
                <a:cs typeface="Arial"/>
              </a:rPr>
              <a:t>nettement</a:t>
            </a:r>
            <a:r>
              <a:rPr lang="en-US" sz="2000">
                <a:latin typeface="Arial"/>
                <a:cs typeface="Arial"/>
              </a:rPr>
              <a:t> </a:t>
            </a:r>
            <a:r>
              <a:rPr lang="en-US" sz="2000" err="1">
                <a:latin typeface="Arial"/>
                <a:cs typeface="Arial"/>
              </a:rPr>
              <a:t>inférieurs</a:t>
            </a:r>
            <a:r>
              <a:rPr lang="en-US" sz="2000">
                <a:latin typeface="Arial"/>
                <a:cs typeface="Arial"/>
              </a:rPr>
              <a:t> à </a:t>
            </a:r>
            <a:r>
              <a:rPr lang="en-US" sz="2000" err="1">
                <a:latin typeface="Arial"/>
                <a:cs typeface="Arial"/>
              </a:rPr>
              <a:t>ce</a:t>
            </a:r>
            <a:r>
              <a:rPr lang="en-US" sz="2000">
                <a:latin typeface="Arial"/>
                <a:cs typeface="Arial"/>
              </a:rPr>
              <a:t> qui </a:t>
            </a:r>
            <a:r>
              <a:rPr lang="en-US" sz="2000" err="1">
                <a:latin typeface="Arial"/>
                <a:cs typeface="Arial"/>
              </a:rPr>
              <a:t>était</a:t>
            </a:r>
            <a:r>
              <a:rPr lang="en-US" sz="2000">
                <a:latin typeface="Arial"/>
                <a:cs typeface="Arial"/>
              </a:rPr>
              <a:t> </a:t>
            </a:r>
            <a:r>
              <a:rPr lang="en-US" sz="2000" err="1">
                <a:latin typeface="Arial"/>
                <a:cs typeface="Arial"/>
              </a:rPr>
              <a:t>prévu</a:t>
            </a:r>
            <a:r>
              <a:rPr lang="en-US" sz="2000">
                <a:latin typeface="Arial"/>
                <a:cs typeface="Arial"/>
              </a:rPr>
              <a:t>. Vous </a:t>
            </a:r>
            <a:r>
              <a:rPr lang="en-US" sz="2000" err="1">
                <a:latin typeface="Arial"/>
                <a:cs typeface="Arial"/>
              </a:rPr>
              <a:t>devez</a:t>
            </a:r>
            <a:r>
              <a:rPr lang="en-US" sz="2000">
                <a:latin typeface="Arial"/>
                <a:cs typeface="Arial"/>
              </a:rPr>
              <a:t> </a:t>
            </a:r>
            <a:r>
              <a:rPr lang="en-US" sz="2000" err="1">
                <a:latin typeface="Arial"/>
                <a:cs typeface="Arial"/>
              </a:rPr>
              <a:t>soit</a:t>
            </a:r>
            <a:r>
              <a:rPr lang="en-US" sz="2000">
                <a:latin typeface="Arial"/>
                <a:cs typeface="Arial"/>
              </a:rPr>
              <a:t> </a:t>
            </a:r>
            <a:r>
              <a:rPr lang="en-US" sz="2000" err="1">
                <a:latin typeface="Arial"/>
                <a:cs typeface="Arial"/>
              </a:rPr>
              <a:t>réduire</a:t>
            </a:r>
            <a:r>
              <a:rPr lang="en-US" sz="2000">
                <a:latin typeface="Arial"/>
                <a:cs typeface="Arial"/>
              </a:rPr>
              <a:t> le champ </a:t>
            </a:r>
            <a:r>
              <a:rPr lang="en-US" sz="2000" err="1">
                <a:latin typeface="Arial"/>
                <a:cs typeface="Arial"/>
              </a:rPr>
              <a:t>d'application</a:t>
            </a:r>
            <a:r>
              <a:rPr lang="en-US" sz="2000">
                <a:latin typeface="Arial"/>
                <a:cs typeface="Arial"/>
              </a:rPr>
              <a:t> pour </a:t>
            </a:r>
            <a:r>
              <a:rPr lang="en-US" sz="2000" err="1">
                <a:latin typeface="Arial"/>
                <a:cs typeface="Arial"/>
              </a:rPr>
              <a:t>couvrir</a:t>
            </a:r>
            <a:r>
              <a:rPr lang="en-US" sz="2000">
                <a:latin typeface="Arial"/>
                <a:cs typeface="Arial"/>
              </a:rPr>
              <a:t> </a:t>
            </a:r>
            <a:r>
              <a:rPr lang="en-US" sz="2000" err="1">
                <a:latin typeface="Arial"/>
                <a:cs typeface="Arial"/>
              </a:rPr>
              <a:t>ce</a:t>
            </a:r>
            <a:r>
              <a:rPr lang="en-US" sz="2000">
                <a:latin typeface="Arial"/>
                <a:cs typeface="Arial"/>
              </a:rPr>
              <a:t> qui </a:t>
            </a:r>
            <a:r>
              <a:rPr lang="en-US" sz="2000" err="1">
                <a:latin typeface="Arial"/>
                <a:cs typeface="Arial"/>
              </a:rPr>
              <a:t>est</a:t>
            </a:r>
            <a:r>
              <a:rPr lang="en-US" sz="2000">
                <a:latin typeface="Arial"/>
                <a:cs typeface="Arial"/>
              </a:rPr>
              <a:t> </a:t>
            </a:r>
            <a:r>
              <a:rPr lang="en-US" sz="2000" err="1">
                <a:latin typeface="Arial"/>
                <a:cs typeface="Arial"/>
              </a:rPr>
              <a:t>réalisable</a:t>
            </a:r>
            <a:r>
              <a:rPr lang="en-US" sz="2000">
                <a:latin typeface="Arial"/>
                <a:cs typeface="Arial"/>
              </a:rPr>
              <a:t>, </a:t>
            </a:r>
            <a:r>
              <a:rPr lang="en-US" sz="2000" err="1">
                <a:latin typeface="Arial"/>
                <a:cs typeface="Arial"/>
              </a:rPr>
              <a:t>soit</a:t>
            </a:r>
            <a:r>
              <a:rPr lang="en-US" sz="2000">
                <a:latin typeface="Arial"/>
                <a:cs typeface="Arial"/>
              </a:rPr>
              <a:t> </a:t>
            </a:r>
            <a:r>
              <a:rPr lang="en-US" sz="2000" err="1">
                <a:latin typeface="Arial"/>
                <a:cs typeface="Arial"/>
              </a:rPr>
              <a:t>repousser</a:t>
            </a:r>
            <a:r>
              <a:rPr lang="en-US" sz="2000">
                <a:latin typeface="Arial"/>
                <a:cs typeface="Arial"/>
              </a:rPr>
              <a:t> les </a:t>
            </a:r>
            <a:r>
              <a:rPr lang="en-US" sz="2000" err="1">
                <a:latin typeface="Arial"/>
                <a:cs typeface="Arial"/>
              </a:rPr>
              <a:t>activités</a:t>
            </a:r>
            <a:r>
              <a:rPr lang="en-US" sz="2000">
                <a:latin typeface="Arial"/>
                <a:cs typeface="Arial"/>
              </a:rPr>
              <a:t> au </a:t>
            </a:r>
            <a:r>
              <a:rPr lang="en-US" sz="2000" err="1">
                <a:latin typeface="Arial"/>
                <a:cs typeface="Arial"/>
              </a:rPr>
              <a:t>quatrième</a:t>
            </a:r>
            <a:r>
              <a:rPr lang="en-US" sz="2000">
                <a:latin typeface="Arial"/>
                <a:cs typeface="Arial"/>
              </a:rPr>
              <a:t> </a:t>
            </a:r>
            <a:r>
              <a:rPr lang="en-US" sz="2000" err="1">
                <a:latin typeface="Arial"/>
                <a:cs typeface="Arial"/>
              </a:rPr>
              <a:t>trimestre</a:t>
            </a:r>
            <a:r>
              <a:rPr lang="en-US" sz="2000">
                <a:latin typeface="Arial"/>
                <a:cs typeface="Arial"/>
              </a:rPr>
              <a:t> dans </a:t>
            </a:r>
            <a:r>
              <a:rPr lang="en-US" sz="2000" err="1">
                <a:latin typeface="Arial"/>
                <a:cs typeface="Arial"/>
              </a:rPr>
              <a:t>l'espoir</a:t>
            </a:r>
            <a:r>
              <a:rPr lang="en-US" sz="2000">
                <a:latin typeface="Arial"/>
                <a:cs typeface="Arial"/>
              </a:rPr>
              <a:t> que le dollar se </a:t>
            </a:r>
            <a:r>
              <a:rPr lang="en-US" sz="2000" err="1">
                <a:latin typeface="Arial"/>
                <a:cs typeface="Arial"/>
              </a:rPr>
              <a:t>renforce</a:t>
            </a:r>
            <a:r>
              <a:rPr lang="en-US" sz="2000">
                <a:latin typeface="Arial"/>
                <a:cs typeface="Arial"/>
              </a:rPr>
              <a:t> et que le </a:t>
            </a:r>
            <a:r>
              <a:rPr lang="en-US" sz="2000" err="1">
                <a:latin typeface="Arial"/>
                <a:cs typeface="Arial"/>
              </a:rPr>
              <a:t>financement</a:t>
            </a:r>
            <a:r>
              <a:rPr lang="en-US" sz="2000">
                <a:latin typeface="Arial"/>
                <a:cs typeface="Arial"/>
              </a:rPr>
              <a:t> disponible </a:t>
            </a:r>
            <a:r>
              <a:rPr lang="en-US" sz="2000" err="1">
                <a:latin typeface="Arial"/>
                <a:cs typeface="Arial"/>
              </a:rPr>
              <a:t>augmente</a:t>
            </a:r>
            <a:r>
              <a:rPr lang="en-US" sz="2000">
                <a:latin typeface="Arial"/>
                <a:cs typeface="Arial"/>
              </a:rPr>
              <a:t>.  </a:t>
            </a:r>
            <a:endParaRPr lang="en-US" sz="2000"/>
          </a:p>
          <a:p>
            <a:r>
              <a:rPr lang="en-US" sz="2400" b="1">
                <a:latin typeface="Arial"/>
                <a:cs typeface="Arial"/>
              </a:rPr>
              <a:t>Gestion de la </a:t>
            </a:r>
            <a:r>
              <a:rPr lang="en-US" sz="2400" b="1" err="1">
                <a:latin typeface="Arial"/>
                <a:cs typeface="Arial"/>
              </a:rPr>
              <a:t>qualité</a:t>
            </a:r>
            <a:r>
              <a:rPr lang="en-US" sz="2400">
                <a:latin typeface="Arial"/>
                <a:cs typeface="Arial"/>
              </a:rPr>
              <a:t> :</a:t>
            </a:r>
            <a:endParaRPr lang="en-US" sz="2400"/>
          </a:p>
          <a:p>
            <a:pPr lvl="1"/>
            <a:r>
              <a:rPr lang="en-US" sz="2000" err="1">
                <a:latin typeface="Arial"/>
                <a:cs typeface="Arial"/>
              </a:rPr>
              <a:t>Définir</a:t>
            </a:r>
            <a:r>
              <a:rPr lang="en-US" sz="2000">
                <a:latin typeface="Arial"/>
                <a:cs typeface="Arial"/>
              </a:rPr>
              <a:t> </a:t>
            </a:r>
            <a:r>
              <a:rPr lang="en-US" sz="2000" err="1">
                <a:latin typeface="Arial"/>
                <a:cs typeface="Arial"/>
              </a:rPr>
              <a:t>ce</a:t>
            </a:r>
            <a:r>
              <a:rPr lang="en-US" sz="2000">
                <a:latin typeface="Arial"/>
                <a:cs typeface="Arial"/>
              </a:rPr>
              <a:t> que </a:t>
            </a:r>
            <a:r>
              <a:rPr lang="en-US" sz="2000" err="1">
                <a:latin typeface="Arial"/>
                <a:cs typeface="Arial"/>
              </a:rPr>
              <a:t>signifie</a:t>
            </a:r>
            <a:r>
              <a:rPr lang="en-US" sz="2000">
                <a:latin typeface="Arial"/>
                <a:cs typeface="Arial"/>
              </a:rPr>
              <a:t> la </a:t>
            </a:r>
            <a:r>
              <a:rPr lang="en-US" sz="2000" err="1">
                <a:latin typeface="Arial"/>
                <a:cs typeface="Arial"/>
              </a:rPr>
              <a:t>qualité</a:t>
            </a:r>
            <a:r>
              <a:rPr lang="en-US" sz="2000">
                <a:latin typeface="Arial"/>
                <a:cs typeface="Arial"/>
              </a:rPr>
              <a:t> pour </a:t>
            </a:r>
            <a:r>
              <a:rPr lang="en-US" sz="2000" err="1">
                <a:latin typeface="Arial"/>
                <a:cs typeface="Arial"/>
              </a:rPr>
              <a:t>votre</a:t>
            </a:r>
            <a:r>
              <a:rPr lang="en-US" sz="2000">
                <a:latin typeface="Arial"/>
                <a:cs typeface="Arial"/>
              </a:rPr>
              <a:t> </a:t>
            </a:r>
            <a:r>
              <a:rPr lang="en-US" sz="2000" err="1">
                <a:latin typeface="Arial"/>
                <a:cs typeface="Arial"/>
              </a:rPr>
              <a:t>projet</a:t>
            </a:r>
            <a:r>
              <a:rPr lang="en-US" sz="2000">
                <a:latin typeface="Arial"/>
                <a:cs typeface="Arial"/>
              </a:rPr>
              <a:t> et </a:t>
            </a:r>
            <a:r>
              <a:rPr lang="en-US" sz="2000" err="1">
                <a:latin typeface="Arial"/>
                <a:cs typeface="Arial"/>
              </a:rPr>
              <a:t>contrôler</a:t>
            </a:r>
            <a:r>
              <a:rPr lang="en-US" sz="2000">
                <a:latin typeface="Arial"/>
                <a:cs typeface="Arial"/>
              </a:rPr>
              <a:t> la </a:t>
            </a:r>
            <a:r>
              <a:rPr lang="en-US" sz="2000" err="1">
                <a:latin typeface="Arial"/>
                <a:cs typeface="Arial"/>
              </a:rPr>
              <a:t>qualité</a:t>
            </a:r>
            <a:r>
              <a:rPr lang="en-US" sz="2000">
                <a:latin typeface="Arial"/>
                <a:cs typeface="Arial"/>
              </a:rPr>
              <a:t> des </a:t>
            </a:r>
            <a:r>
              <a:rPr lang="en-US" sz="2000" err="1">
                <a:latin typeface="Arial"/>
                <a:cs typeface="Arial"/>
              </a:rPr>
              <a:t>produits</a:t>
            </a:r>
            <a:r>
              <a:rPr lang="en-US" sz="2000">
                <a:latin typeface="Arial"/>
                <a:cs typeface="Arial"/>
              </a:rPr>
              <a:t> </a:t>
            </a:r>
            <a:r>
              <a:rPr lang="en-US" sz="2000" err="1">
                <a:latin typeface="Arial"/>
                <a:cs typeface="Arial"/>
              </a:rPr>
              <a:t>livrés</a:t>
            </a:r>
            <a:endParaRPr lang="en-US" sz="2000" err="1"/>
          </a:p>
          <a:p>
            <a:pPr lvl="2"/>
            <a:r>
              <a:rPr lang="en-US" sz="1800" err="1">
                <a:latin typeface="Arial"/>
                <a:cs typeface="Arial"/>
              </a:rPr>
              <a:t>Exemple</a:t>
            </a:r>
            <a:r>
              <a:rPr lang="en-US" sz="1800">
                <a:latin typeface="Arial"/>
                <a:cs typeface="Arial"/>
              </a:rPr>
              <a:t> : </a:t>
            </a:r>
            <a:r>
              <a:rPr lang="en-US" sz="1800" err="1">
                <a:latin typeface="Arial"/>
                <a:cs typeface="Arial"/>
              </a:rPr>
              <a:t>si</a:t>
            </a:r>
            <a:r>
              <a:rPr lang="en-US" sz="1800">
                <a:latin typeface="Arial"/>
                <a:cs typeface="Arial"/>
              </a:rPr>
              <a:t> </a:t>
            </a:r>
            <a:r>
              <a:rPr lang="en-US" sz="1800" err="1">
                <a:latin typeface="Arial"/>
                <a:cs typeface="Arial"/>
              </a:rPr>
              <a:t>vous</a:t>
            </a:r>
            <a:r>
              <a:rPr lang="en-US" sz="1800">
                <a:latin typeface="Arial"/>
                <a:cs typeface="Arial"/>
              </a:rPr>
              <a:t> </a:t>
            </a:r>
            <a:r>
              <a:rPr lang="en-US" sz="1800" err="1">
                <a:latin typeface="Arial"/>
                <a:cs typeface="Arial"/>
              </a:rPr>
              <a:t>voulez</a:t>
            </a:r>
            <a:r>
              <a:rPr lang="en-US" sz="1800">
                <a:latin typeface="Arial"/>
                <a:cs typeface="Arial"/>
              </a:rPr>
              <a:t> des </a:t>
            </a:r>
            <a:r>
              <a:rPr lang="en-US" sz="1800" err="1">
                <a:latin typeface="Arial"/>
                <a:cs typeface="Arial"/>
              </a:rPr>
              <a:t>appareils</a:t>
            </a:r>
            <a:r>
              <a:rPr lang="en-US" sz="1800">
                <a:latin typeface="Arial"/>
                <a:cs typeface="Arial"/>
              </a:rPr>
              <a:t> de </a:t>
            </a:r>
            <a:r>
              <a:rPr lang="en-US" sz="1800" err="1">
                <a:latin typeface="Arial"/>
                <a:cs typeface="Arial"/>
              </a:rPr>
              <a:t>meilleure</a:t>
            </a:r>
            <a:r>
              <a:rPr lang="en-US" sz="1800">
                <a:latin typeface="Arial"/>
                <a:cs typeface="Arial"/>
              </a:rPr>
              <a:t> </a:t>
            </a:r>
            <a:r>
              <a:rPr lang="en-US" sz="1800" err="1">
                <a:latin typeface="Arial"/>
                <a:cs typeface="Arial"/>
              </a:rPr>
              <a:t>qualité</a:t>
            </a:r>
            <a:r>
              <a:rPr lang="en-US" sz="1800">
                <a:latin typeface="Arial"/>
                <a:cs typeface="Arial"/>
              </a:rPr>
              <a:t>, </a:t>
            </a:r>
            <a:r>
              <a:rPr lang="en-US" sz="1800" err="1">
                <a:latin typeface="Arial"/>
                <a:cs typeface="Arial"/>
              </a:rPr>
              <a:t>vous</a:t>
            </a:r>
            <a:r>
              <a:rPr lang="en-US" sz="1800">
                <a:latin typeface="Arial"/>
                <a:cs typeface="Arial"/>
              </a:rPr>
              <a:t> </a:t>
            </a:r>
            <a:r>
              <a:rPr lang="en-US" sz="1800" err="1">
                <a:latin typeface="Arial"/>
                <a:cs typeface="Arial"/>
              </a:rPr>
              <a:t>devrez</a:t>
            </a:r>
            <a:r>
              <a:rPr lang="en-US" sz="1800">
                <a:latin typeface="Arial"/>
                <a:cs typeface="Arial"/>
              </a:rPr>
              <a:t> augmenter le </a:t>
            </a:r>
            <a:r>
              <a:rPr lang="en-US" sz="1800" err="1">
                <a:latin typeface="Arial"/>
                <a:cs typeface="Arial"/>
              </a:rPr>
              <a:t>coût</a:t>
            </a:r>
            <a:r>
              <a:rPr lang="en-US" sz="1800">
                <a:latin typeface="Arial"/>
                <a:cs typeface="Arial"/>
              </a:rPr>
              <a:t> du </a:t>
            </a:r>
            <a:r>
              <a:rPr lang="en-US" sz="1800" err="1">
                <a:latin typeface="Arial"/>
                <a:cs typeface="Arial"/>
              </a:rPr>
              <a:t>projet</a:t>
            </a:r>
            <a:r>
              <a:rPr lang="en-US" sz="1800">
                <a:latin typeface="Arial"/>
                <a:cs typeface="Arial"/>
              </a:rPr>
              <a:t> </a:t>
            </a:r>
            <a:r>
              <a:rPr lang="en-US" sz="1800" err="1">
                <a:latin typeface="Arial"/>
                <a:cs typeface="Arial"/>
              </a:rPr>
              <a:t>ou</a:t>
            </a:r>
            <a:r>
              <a:rPr lang="en-US" sz="1800">
                <a:latin typeface="Arial"/>
                <a:cs typeface="Arial"/>
              </a:rPr>
              <a:t> </a:t>
            </a:r>
            <a:r>
              <a:rPr lang="en-US" sz="1800" err="1">
                <a:latin typeface="Arial"/>
                <a:cs typeface="Arial"/>
              </a:rPr>
              <a:t>en</a:t>
            </a:r>
            <a:r>
              <a:rPr lang="en-US" sz="1800">
                <a:latin typeface="Arial"/>
                <a:cs typeface="Arial"/>
              </a:rPr>
              <a:t> </a:t>
            </a:r>
            <a:r>
              <a:rPr lang="en-US" sz="1800" err="1">
                <a:latin typeface="Arial"/>
                <a:cs typeface="Arial"/>
              </a:rPr>
              <a:t>réduire</a:t>
            </a:r>
            <a:r>
              <a:rPr lang="en-US" sz="1800">
                <a:latin typeface="Arial"/>
                <a:cs typeface="Arial"/>
              </a:rPr>
              <a:t> la </a:t>
            </a:r>
            <a:r>
              <a:rPr lang="en-US" sz="1800" err="1">
                <a:latin typeface="Arial"/>
                <a:cs typeface="Arial"/>
              </a:rPr>
              <a:t>portée</a:t>
            </a:r>
            <a:r>
              <a:rPr lang="en-US" sz="1800">
                <a:latin typeface="Arial"/>
                <a:cs typeface="Arial"/>
              </a:rPr>
              <a:t> (</a:t>
            </a:r>
            <a:r>
              <a:rPr lang="en-US" sz="1800" err="1">
                <a:latin typeface="Arial"/>
                <a:cs typeface="Arial"/>
              </a:rPr>
              <a:t>moins</a:t>
            </a:r>
            <a:r>
              <a:rPr lang="en-US" sz="1800">
                <a:latin typeface="Arial"/>
                <a:cs typeface="Arial"/>
              </a:rPr>
              <a:t> </a:t>
            </a:r>
            <a:r>
              <a:rPr lang="en-US" sz="1800" err="1">
                <a:latin typeface="Arial"/>
                <a:cs typeface="Arial"/>
              </a:rPr>
              <a:t>d'appareils</a:t>
            </a:r>
            <a:r>
              <a:rPr lang="en-US" sz="1800">
                <a:latin typeface="Arial"/>
                <a:cs typeface="Arial"/>
              </a:rPr>
              <a:t>) </a:t>
            </a:r>
            <a:r>
              <a:rPr lang="en-US" sz="1800" err="1">
                <a:latin typeface="Arial"/>
                <a:cs typeface="Arial"/>
              </a:rPr>
              <a:t>afin</a:t>
            </a:r>
            <a:r>
              <a:rPr lang="en-US" sz="1800">
                <a:latin typeface="Arial"/>
                <a:cs typeface="Arial"/>
              </a:rPr>
              <a:t> de </a:t>
            </a:r>
            <a:r>
              <a:rPr lang="en-US" sz="1800" err="1">
                <a:latin typeface="Arial"/>
                <a:cs typeface="Arial"/>
              </a:rPr>
              <a:t>libérer</a:t>
            </a:r>
            <a:r>
              <a:rPr lang="en-US" sz="1800">
                <a:latin typeface="Arial"/>
                <a:cs typeface="Arial"/>
              </a:rPr>
              <a:t> des fonds pour </a:t>
            </a:r>
            <a:r>
              <a:rPr lang="en-US" sz="1800" err="1">
                <a:latin typeface="Arial"/>
                <a:cs typeface="Arial"/>
              </a:rPr>
              <a:t>couvrir</a:t>
            </a:r>
            <a:r>
              <a:rPr lang="en-US" sz="1800">
                <a:latin typeface="Arial"/>
                <a:cs typeface="Arial"/>
              </a:rPr>
              <a:t> </a:t>
            </a:r>
            <a:r>
              <a:rPr lang="en-US" sz="1800" err="1">
                <a:latin typeface="Arial"/>
                <a:cs typeface="Arial"/>
              </a:rPr>
              <a:t>davantage</a:t>
            </a:r>
            <a:r>
              <a:rPr lang="en-US" sz="1800">
                <a:latin typeface="Arial"/>
                <a:cs typeface="Arial"/>
              </a:rPr>
              <a:t> </a:t>
            </a:r>
            <a:r>
              <a:rPr lang="en-US" sz="1800" err="1">
                <a:latin typeface="Arial"/>
                <a:cs typeface="Arial"/>
              </a:rPr>
              <a:t>d'appareils</a:t>
            </a:r>
            <a:r>
              <a:rPr lang="en-US" sz="1800">
                <a:latin typeface="Arial"/>
                <a:cs typeface="Arial"/>
              </a:rPr>
              <a:t> de haute </a:t>
            </a:r>
            <a:r>
              <a:rPr lang="en-US" sz="1800" err="1">
                <a:latin typeface="Arial"/>
                <a:cs typeface="Arial"/>
              </a:rPr>
              <a:t>qualité</a:t>
            </a:r>
            <a:r>
              <a:rPr lang="en-US" sz="1800">
                <a:latin typeface="Arial"/>
                <a:cs typeface="Arial"/>
              </a:rPr>
              <a:t>.</a:t>
            </a:r>
            <a:endParaRPr lang="en-US"/>
          </a:p>
          <a:p>
            <a:pPr lvl="2"/>
            <a:r>
              <a:rPr lang="en-US" sz="1800" err="1">
                <a:latin typeface="Arial"/>
                <a:cs typeface="Arial"/>
              </a:rPr>
              <a:t>Exemple</a:t>
            </a:r>
            <a:r>
              <a:rPr lang="en-US" sz="1800">
                <a:latin typeface="Arial"/>
                <a:cs typeface="Arial"/>
              </a:rPr>
              <a:t> : </a:t>
            </a:r>
            <a:r>
              <a:rPr lang="en-US" sz="1800" err="1">
                <a:latin typeface="Arial"/>
                <a:cs typeface="Arial"/>
              </a:rPr>
              <a:t>si</a:t>
            </a:r>
            <a:r>
              <a:rPr lang="en-US" sz="1800">
                <a:latin typeface="Arial"/>
                <a:cs typeface="Arial"/>
              </a:rPr>
              <a:t> </a:t>
            </a:r>
            <a:r>
              <a:rPr lang="en-US" sz="1800" err="1">
                <a:latin typeface="Arial"/>
                <a:cs typeface="Arial"/>
              </a:rPr>
              <a:t>vous</a:t>
            </a:r>
            <a:r>
              <a:rPr lang="en-US" sz="1800">
                <a:latin typeface="Arial"/>
                <a:cs typeface="Arial"/>
              </a:rPr>
              <a:t> </a:t>
            </a:r>
            <a:r>
              <a:rPr lang="en-US" sz="1800" err="1">
                <a:latin typeface="Arial"/>
                <a:cs typeface="Arial"/>
              </a:rPr>
              <a:t>voulez</a:t>
            </a:r>
            <a:r>
              <a:rPr lang="en-US" sz="1800">
                <a:latin typeface="Arial"/>
                <a:cs typeface="Arial"/>
              </a:rPr>
              <a:t> un </a:t>
            </a:r>
            <a:r>
              <a:rPr lang="en-US" sz="1800" err="1">
                <a:latin typeface="Arial"/>
                <a:cs typeface="Arial"/>
              </a:rPr>
              <a:t>système</a:t>
            </a:r>
            <a:r>
              <a:rPr lang="en-US" sz="1800">
                <a:latin typeface="Arial"/>
                <a:cs typeface="Arial"/>
              </a:rPr>
              <a:t> </a:t>
            </a:r>
            <a:r>
              <a:rPr lang="en-US" sz="1800" err="1">
                <a:latin typeface="Arial"/>
                <a:cs typeface="Arial"/>
              </a:rPr>
              <a:t>logiciel</a:t>
            </a:r>
            <a:r>
              <a:rPr lang="en-US" sz="1800">
                <a:latin typeface="Arial"/>
                <a:cs typeface="Arial"/>
              </a:rPr>
              <a:t> </a:t>
            </a:r>
            <a:r>
              <a:rPr lang="en-US" sz="1800" err="1">
                <a:latin typeface="Arial"/>
                <a:cs typeface="Arial"/>
              </a:rPr>
              <a:t>adapté</a:t>
            </a:r>
            <a:r>
              <a:rPr lang="en-US" sz="1800">
                <a:latin typeface="Arial"/>
                <a:cs typeface="Arial"/>
              </a:rPr>
              <a:t> à un </a:t>
            </a:r>
            <a:r>
              <a:rPr lang="en-US" sz="1800" err="1">
                <a:latin typeface="Arial"/>
                <a:cs typeface="Arial"/>
              </a:rPr>
              <a:t>déploiement</a:t>
            </a:r>
            <a:r>
              <a:rPr lang="en-US" sz="1800">
                <a:latin typeface="Arial"/>
                <a:cs typeface="Arial"/>
              </a:rPr>
              <a:t> dans un </a:t>
            </a:r>
            <a:r>
              <a:rPr lang="en-US" sz="1800" err="1">
                <a:latin typeface="Arial"/>
                <a:cs typeface="Arial"/>
              </a:rPr>
              <a:t>environnement</a:t>
            </a:r>
            <a:r>
              <a:rPr lang="en-US" sz="1800">
                <a:latin typeface="Arial"/>
                <a:cs typeface="Arial"/>
              </a:rPr>
              <a:t> </a:t>
            </a:r>
            <a:r>
              <a:rPr lang="en-US" sz="1800" err="1">
                <a:latin typeface="Arial"/>
                <a:cs typeface="Arial"/>
              </a:rPr>
              <a:t>réel</a:t>
            </a:r>
            <a:r>
              <a:rPr lang="en-US" sz="1800">
                <a:latin typeface="Arial"/>
                <a:cs typeface="Arial"/>
              </a:rPr>
              <a:t>, </a:t>
            </a:r>
            <a:r>
              <a:rPr lang="en-US" sz="1800" err="1">
                <a:latin typeface="Arial"/>
                <a:cs typeface="Arial"/>
              </a:rPr>
              <a:t>cela</a:t>
            </a:r>
            <a:r>
              <a:rPr lang="en-US" sz="1800">
                <a:latin typeface="Arial"/>
                <a:cs typeface="Arial"/>
              </a:rPr>
              <a:t> </a:t>
            </a:r>
            <a:r>
              <a:rPr lang="en-US" sz="1800" err="1">
                <a:latin typeface="Arial"/>
                <a:cs typeface="Arial"/>
              </a:rPr>
              <a:t>nécessitera</a:t>
            </a:r>
            <a:r>
              <a:rPr lang="en-US" sz="1800">
                <a:latin typeface="Arial"/>
                <a:cs typeface="Arial"/>
              </a:rPr>
              <a:t> plus de </a:t>
            </a:r>
            <a:r>
              <a:rPr lang="en-US" sz="1800" err="1">
                <a:latin typeface="Arial"/>
                <a:cs typeface="Arial"/>
              </a:rPr>
              <a:t>ressources</a:t>
            </a:r>
            <a:r>
              <a:rPr lang="en-US" sz="1800">
                <a:latin typeface="Arial"/>
                <a:cs typeface="Arial"/>
              </a:rPr>
              <a:t> et </a:t>
            </a:r>
            <a:r>
              <a:rPr lang="en-US" sz="1800" err="1">
                <a:latin typeface="Arial"/>
                <a:cs typeface="Arial"/>
              </a:rPr>
              <a:t>coûtera</a:t>
            </a:r>
            <a:r>
              <a:rPr lang="en-US" sz="1800">
                <a:latin typeface="Arial"/>
                <a:cs typeface="Arial"/>
              </a:rPr>
              <a:t> plus </a:t>
            </a:r>
            <a:r>
              <a:rPr lang="en-US" sz="1800" err="1">
                <a:latin typeface="Arial"/>
                <a:cs typeface="Arial"/>
              </a:rPr>
              <a:t>cher</a:t>
            </a:r>
            <a:r>
              <a:rPr lang="en-US" sz="1800">
                <a:latin typeface="Arial"/>
                <a:cs typeface="Arial"/>
              </a:rPr>
              <a:t> que </a:t>
            </a:r>
            <a:r>
              <a:rPr lang="en-US" sz="1800" err="1">
                <a:latin typeface="Arial"/>
                <a:cs typeface="Arial"/>
              </a:rPr>
              <a:t>si</a:t>
            </a:r>
            <a:r>
              <a:rPr lang="en-US" sz="1800">
                <a:latin typeface="Arial"/>
                <a:cs typeface="Arial"/>
              </a:rPr>
              <a:t> </a:t>
            </a:r>
            <a:r>
              <a:rPr lang="en-US" sz="1800" err="1">
                <a:latin typeface="Arial"/>
                <a:cs typeface="Arial"/>
              </a:rPr>
              <a:t>vous</a:t>
            </a:r>
            <a:r>
              <a:rPr lang="en-US" sz="1800">
                <a:latin typeface="Arial"/>
                <a:cs typeface="Arial"/>
              </a:rPr>
              <a:t> </a:t>
            </a:r>
            <a:r>
              <a:rPr lang="en-US" sz="1800" err="1">
                <a:latin typeface="Arial"/>
                <a:cs typeface="Arial"/>
              </a:rPr>
              <a:t>construisez</a:t>
            </a:r>
            <a:r>
              <a:rPr lang="en-US" sz="1800">
                <a:latin typeface="Arial"/>
                <a:cs typeface="Arial"/>
              </a:rPr>
              <a:t> un prototype </a:t>
            </a:r>
            <a:r>
              <a:rPr lang="en-US" sz="1800" err="1">
                <a:latin typeface="Arial"/>
                <a:cs typeface="Arial"/>
              </a:rPr>
              <a:t>rapide</a:t>
            </a:r>
            <a:r>
              <a:rPr lang="en-US" sz="1800">
                <a:latin typeface="Arial"/>
                <a:cs typeface="Arial"/>
              </a:rPr>
              <a:t> </a:t>
            </a:r>
            <a:r>
              <a:rPr lang="en-US" sz="1800" err="1">
                <a:latin typeface="Arial"/>
                <a:cs typeface="Arial"/>
              </a:rPr>
              <a:t>d'application</a:t>
            </a:r>
            <a:r>
              <a:rPr lang="en-US" sz="1800">
                <a:latin typeface="Arial"/>
                <a:cs typeface="Arial"/>
              </a:rPr>
              <a:t> pour </a:t>
            </a:r>
            <a:r>
              <a:rPr lang="en-US" sz="1800" err="1">
                <a:latin typeface="Arial"/>
                <a:cs typeface="Arial"/>
              </a:rPr>
              <a:t>effectuer</a:t>
            </a:r>
            <a:r>
              <a:rPr lang="en-US" sz="1800">
                <a:latin typeface="Arial"/>
                <a:cs typeface="Arial"/>
              </a:rPr>
              <a:t> des tests sur le terrain. </a:t>
            </a:r>
            <a:endParaRPr lang="en-US" sz="1800"/>
          </a:p>
          <a:p>
            <a:endParaRPr lang="en-US"/>
          </a:p>
        </p:txBody>
      </p:sp>
    </p:spTree>
    <p:extLst>
      <p:ext uri="{BB962C8B-B14F-4D97-AF65-F5344CB8AC3E}">
        <p14:creationId xmlns:p14="http://schemas.microsoft.com/office/powerpoint/2010/main" val="3954648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154214"/>
            <a:ext cx="10084496" cy="1561646"/>
          </a:xfrm>
        </p:spPr>
        <p:txBody>
          <a:bodyPr/>
          <a:lstStyle/>
          <a:p>
            <a:r>
              <a:rPr lang="en-US" err="1">
                <a:latin typeface="Arial"/>
                <a:cs typeface="Arial"/>
              </a:rPr>
              <a:t>Calendrier</a:t>
            </a:r>
            <a:r>
              <a:rPr lang="en-US">
                <a:latin typeface="Arial"/>
                <a:cs typeface="Arial"/>
              </a:rPr>
              <a:t> de mise </a:t>
            </a:r>
            <a:r>
              <a:rPr lang="en-US" err="1">
                <a:latin typeface="Arial"/>
                <a:cs typeface="Arial"/>
              </a:rPr>
              <a:t>en</a:t>
            </a:r>
            <a:r>
              <a:rPr lang="en-US">
                <a:latin typeface="Arial"/>
                <a:cs typeface="Arial"/>
              </a:rPr>
              <a:t> </a:t>
            </a:r>
            <a:r>
              <a:rPr lang="en-US" err="1">
                <a:latin typeface="Arial"/>
                <a:cs typeface="Arial"/>
              </a:rPr>
              <a:t>œuvre</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111717" y="1711442"/>
            <a:ext cx="5684021" cy="4347846"/>
          </a:xfrm>
        </p:spPr>
        <p:txBody>
          <a:bodyPr vert="horz" lIns="91440" tIns="45720" rIns="91440" bIns="45720" rtlCol="0" anchor="t">
            <a:normAutofit fontScale="92500"/>
          </a:bodyPr>
          <a:lstStyle/>
          <a:p>
            <a:r>
              <a:rPr lang="en" sz="2200">
                <a:latin typeface="Calibri"/>
                <a:cs typeface="Calibri"/>
              </a:rPr>
              <a:t>Le </a:t>
            </a:r>
            <a:r>
              <a:rPr lang="en" sz="2200" err="1">
                <a:latin typeface="Calibri"/>
                <a:cs typeface="Calibri"/>
              </a:rPr>
              <a:t>calendrier</a:t>
            </a:r>
            <a:r>
              <a:rPr lang="en" sz="2200">
                <a:latin typeface="Calibri"/>
                <a:cs typeface="Calibri"/>
              </a:rPr>
              <a:t> de mise </a:t>
            </a:r>
            <a:r>
              <a:rPr lang="en" sz="2200" err="1">
                <a:latin typeface="Calibri"/>
                <a:cs typeface="Calibri"/>
              </a:rPr>
              <a:t>en</a:t>
            </a:r>
            <a:r>
              <a:rPr lang="en" sz="2200">
                <a:latin typeface="Calibri"/>
                <a:cs typeface="Calibri"/>
              </a:rPr>
              <a:t> </a:t>
            </a:r>
            <a:r>
              <a:rPr lang="en" sz="2200" err="1">
                <a:latin typeface="Calibri"/>
                <a:cs typeface="Calibri"/>
              </a:rPr>
              <a:t>œuvre</a:t>
            </a:r>
            <a:r>
              <a:rPr lang="en" sz="2200">
                <a:latin typeface="Calibri"/>
                <a:cs typeface="Calibri"/>
              </a:rPr>
              <a:t> </a:t>
            </a:r>
            <a:r>
              <a:rPr lang="en" sz="2200" err="1">
                <a:latin typeface="Calibri"/>
                <a:cs typeface="Calibri"/>
              </a:rPr>
              <a:t>décrit</a:t>
            </a:r>
            <a:r>
              <a:rPr lang="en" sz="2200">
                <a:latin typeface="Calibri"/>
                <a:cs typeface="Calibri"/>
              </a:rPr>
              <a:t> les </a:t>
            </a:r>
            <a:r>
              <a:rPr lang="en" sz="2200" err="1">
                <a:latin typeface="Calibri"/>
                <a:cs typeface="Calibri"/>
              </a:rPr>
              <a:t>activités</a:t>
            </a:r>
            <a:r>
              <a:rPr lang="en" sz="2200">
                <a:latin typeface="Calibri"/>
                <a:cs typeface="Calibri"/>
              </a:rPr>
              <a:t> et les </a:t>
            </a:r>
            <a:r>
              <a:rPr lang="en" sz="2200" err="1">
                <a:latin typeface="Calibri"/>
                <a:cs typeface="Calibri"/>
              </a:rPr>
              <a:t>ressources</a:t>
            </a:r>
            <a:r>
              <a:rPr lang="en" sz="2200">
                <a:latin typeface="Calibri"/>
                <a:cs typeface="Calibri"/>
              </a:rPr>
              <a:t> </a:t>
            </a:r>
            <a:r>
              <a:rPr lang="en" sz="2200" err="1">
                <a:latin typeface="Calibri"/>
                <a:cs typeface="Calibri"/>
              </a:rPr>
              <a:t>nécessaires</a:t>
            </a:r>
            <a:r>
              <a:rPr lang="en" sz="2200">
                <a:latin typeface="Calibri"/>
                <a:cs typeface="Calibri"/>
              </a:rPr>
              <a:t> pour </a:t>
            </a:r>
            <a:r>
              <a:rPr lang="en" sz="2200" b="1" err="1">
                <a:latin typeface="Calibri"/>
                <a:cs typeface="Calibri"/>
              </a:rPr>
              <a:t>déployer</a:t>
            </a:r>
            <a:r>
              <a:rPr lang="en" sz="2200" b="1">
                <a:latin typeface="Calibri"/>
                <a:cs typeface="Calibri"/>
              </a:rPr>
              <a:t> et tester le </a:t>
            </a:r>
            <a:r>
              <a:rPr lang="en" sz="2200" b="1" err="1">
                <a:latin typeface="Calibri"/>
                <a:cs typeface="Calibri"/>
              </a:rPr>
              <a:t>système</a:t>
            </a:r>
            <a:r>
              <a:rPr lang="en" sz="2200">
                <a:latin typeface="Calibri"/>
                <a:cs typeface="Calibri"/>
              </a:rPr>
              <a:t>, </a:t>
            </a:r>
            <a:r>
              <a:rPr lang="en" sz="2200" err="1">
                <a:latin typeface="Calibri"/>
                <a:cs typeface="Calibri"/>
              </a:rPr>
              <a:t>ainsi</a:t>
            </a:r>
            <a:r>
              <a:rPr lang="en" sz="2200">
                <a:latin typeface="Calibri"/>
                <a:cs typeface="Calibri"/>
              </a:rPr>
              <a:t> que pour </a:t>
            </a:r>
            <a:r>
              <a:rPr lang="en" sz="2200" b="1">
                <a:latin typeface="Calibri"/>
                <a:cs typeface="Calibri"/>
              </a:rPr>
              <a:t>former et assister les </a:t>
            </a:r>
            <a:r>
              <a:rPr lang="en" sz="2200" b="1" err="1">
                <a:latin typeface="Calibri"/>
                <a:cs typeface="Calibri"/>
              </a:rPr>
              <a:t>utilisateurs</a:t>
            </a:r>
            <a:r>
              <a:rPr lang="en" sz="2200" b="1">
                <a:latin typeface="Calibri"/>
                <a:cs typeface="Calibri"/>
              </a:rPr>
              <a:t> </a:t>
            </a:r>
            <a:r>
              <a:rPr lang="en" sz="2200" err="1">
                <a:latin typeface="Calibri"/>
                <a:cs typeface="Calibri"/>
              </a:rPr>
              <a:t>afin</a:t>
            </a:r>
            <a:r>
              <a:rPr lang="en" sz="2200">
                <a:latin typeface="Calibri"/>
                <a:cs typeface="Calibri"/>
              </a:rPr>
              <a:t> </a:t>
            </a:r>
            <a:r>
              <a:rPr lang="en" sz="2200" err="1">
                <a:latin typeface="Calibri"/>
                <a:cs typeface="Calibri"/>
              </a:rPr>
              <a:t>qu'ils</a:t>
            </a:r>
            <a:r>
              <a:rPr lang="en" sz="2200">
                <a:latin typeface="Calibri"/>
                <a:cs typeface="Calibri"/>
              </a:rPr>
              <a:t> </a:t>
            </a:r>
            <a:r>
              <a:rPr lang="en" sz="2200" err="1">
                <a:latin typeface="Calibri"/>
                <a:cs typeface="Calibri"/>
              </a:rPr>
              <a:t>puissent</a:t>
            </a:r>
            <a:r>
              <a:rPr lang="en" sz="2200">
                <a:latin typeface="Calibri"/>
                <a:cs typeface="Calibri"/>
              </a:rPr>
              <a:t> </a:t>
            </a:r>
            <a:r>
              <a:rPr lang="en" sz="2200" err="1">
                <a:latin typeface="Calibri"/>
                <a:cs typeface="Calibri"/>
              </a:rPr>
              <a:t>utiliser</a:t>
            </a:r>
            <a:r>
              <a:rPr lang="en" sz="2200">
                <a:latin typeface="Calibri"/>
                <a:cs typeface="Calibri"/>
              </a:rPr>
              <a:t> le </a:t>
            </a:r>
            <a:r>
              <a:rPr lang="en" sz="2200" err="1">
                <a:latin typeface="Calibri"/>
                <a:cs typeface="Calibri"/>
              </a:rPr>
              <a:t>système</a:t>
            </a:r>
            <a:r>
              <a:rPr lang="en" sz="2200">
                <a:latin typeface="Calibri"/>
                <a:cs typeface="Calibri"/>
              </a:rPr>
              <a:t> dans un </a:t>
            </a:r>
            <a:r>
              <a:rPr lang="en" sz="2200" err="1">
                <a:latin typeface="Calibri"/>
                <a:cs typeface="Calibri"/>
              </a:rPr>
              <a:t>environnement</a:t>
            </a:r>
            <a:r>
              <a:rPr lang="en" sz="2200">
                <a:latin typeface="Calibri"/>
                <a:cs typeface="Calibri"/>
              </a:rPr>
              <a:t> </a:t>
            </a:r>
            <a:r>
              <a:rPr lang="en" sz="2200" err="1">
                <a:latin typeface="Calibri"/>
                <a:cs typeface="Calibri"/>
              </a:rPr>
              <a:t>réel</a:t>
            </a:r>
            <a:r>
              <a:rPr lang="en" sz="2200">
                <a:latin typeface="Calibri"/>
                <a:cs typeface="Calibri"/>
              </a:rPr>
              <a:t>.</a:t>
            </a:r>
            <a:endParaRPr lang="en-US" sz="2200">
              <a:latin typeface="Calibri"/>
              <a:cs typeface="Arial"/>
            </a:endParaRPr>
          </a:p>
          <a:p>
            <a:r>
              <a:rPr lang="en" sz="2200">
                <a:latin typeface="Calibri"/>
                <a:cs typeface="Arial"/>
              </a:rPr>
              <a:t>Il </a:t>
            </a:r>
            <a:r>
              <a:rPr lang="en" sz="2200" err="1">
                <a:latin typeface="Calibri"/>
                <a:cs typeface="Arial"/>
              </a:rPr>
              <a:t>prend</a:t>
            </a:r>
            <a:r>
              <a:rPr lang="en" sz="2200">
                <a:latin typeface="Calibri"/>
                <a:cs typeface="Arial"/>
              </a:rPr>
              <a:t> </a:t>
            </a:r>
            <a:r>
              <a:rPr lang="en" sz="2200" err="1">
                <a:latin typeface="Calibri"/>
                <a:cs typeface="Arial"/>
              </a:rPr>
              <a:t>en</a:t>
            </a:r>
            <a:r>
              <a:rPr lang="en" sz="2200">
                <a:latin typeface="Calibri"/>
                <a:cs typeface="Arial"/>
              </a:rPr>
              <a:t> </a:t>
            </a:r>
            <a:r>
              <a:rPr lang="en" sz="2200" err="1">
                <a:latin typeface="Calibri"/>
                <a:cs typeface="Arial"/>
              </a:rPr>
              <a:t>compte</a:t>
            </a:r>
            <a:r>
              <a:rPr lang="en" sz="2200">
                <a:latin typeface="Calibri"/>
                <a:cs typeface="Arial"/>
              </a:rPr>
              <a:t> </a:t>
            </a:r>
            <a:endParaRPr lang="en-US" sz="2200">
              <a:latin typeface="Calibri"/>
            </a:endParaRPr>
          </a:p>
          <a:p>
            <a:pPr lvl="1"/>
            <a:r>
              <a:rPr lang="en" err="1">
                <a:latin typeface="Calibri"/>
                <a:cs typeface="Arial"/>
              </a:rPr>
              <a:t>Évaluation</a:t>
            </a:r>
            <a:r>
              <a:rPr lang="en">
                <a:latin typeface="Calibri"/>
                <a:cs typeface="Arial"/>
              </a:rPr>
              <a:t> des sites</a:t>
            </a:r>
            <a:endParaRPr lang="en-US">
              <a:latin typeface="Calibri"/>
            </a:endParaRPr>
          </a:p>
          <a:p>
            <a:pPr lvl="1"/>
            <a:r>
              <a:rPr lang="en">
                <a:latin typeface="Calibri"/>
                <a:cs typeface="Arial"/>
              </a:rPr>
              <a:t>Installation de </a:t>
            </a:r>
            <a:r>
              <a:rPr lang="en" err="1">
                <a:latin typeface="Calibri"/>
                <a:cs typeface="Arial"/>
              </a:rPr>
              <a:t>logiciels</a:t>
            </a:r>
            <a:r>
              <a:rPr lang="en">
                <a:latin typeface="Calibri"/>
                <a:cs typeface="Arial"/>
              </a:rPr>
              <a:t> (</a:t>
            </a:r>
            <a:r>
              <a:rPr lang="en" err="1">
                <a:latin typeface="Calibri"/>
                <a:cs typeface="Arial"/>
              </a:rPr>
              <a:t>déploiement</a:t>
            </a:r>
            <a:r>
              <a:rPr lang="en">
                <a:latin typeface="Calibri"/>
                <a:cs typeface="Arial"/>
              </a:rPr>
              <a:t>)</a:t>
            </a:r>
            <a:endParaRPr lang="en-US">
              <a:latin typeface="Calibri"/>
            </a:endParaRPr>
          </a:p>
          <a:p>
            <a:pPr lvl="1"/>
            <a:r>
              <a:rPr lang="en">
                <a:latin typeface="Calibri"/>
                <a:cs typeface="Arial"/>
              </a:rPr>
              <a:t>Matériel</a:t>
            </a:r>
            <a:endParaRPr lang="en-US">
              <a:latin typeface="Calibri"/>
            </a:endParaRPr>
          </a:p>
          <a:p>
            <a:pPr lvl="1"/>
            <a:r>
              <a:rPr lang="en">
                <a:latin typeface="Calibri"/>
                <a:cs typeface="Arial"/>
              </a:rPr>
              <a:t>SOPs / documentation </a:t>
            </a:r>
            <a:r>
              <a:rPr lang="en" err="1">
                <a:latin typeface="Calibri"/>
                <a:cs typeface="Arial"/>
              </a:rPr>
              <a:t>utilisateur</a:t>
            </a:r>
            <a:endParaRPr lang="en-US">
              <a:latin typeface="Calibri"/>
            </a:endParaRPr>
          </a:p>
          <a:p>
            <a:pPr lvl="1"/>
            <a:r>
              <a:rPr lang="en">
                <a:latin typeface="Calibri"/>
                <a:cs typeface="Arial"/>
              </a:rPr>
              <a:t>le personnel </a:t>
            </a:r>
            <a:endParaRPr lang="en-US">
              <a:latin typeface="Calibri"/>
              <a:cs typeface="Arial"/>
            </a:endParaRPr>
          </a:p>
          <a:p>
            <a:pPr lvl="1"/>
            <a:r>
              <a:rPr lang="en">
                <a:latin typeface="Calibri"/>
                <a:cs typeface="Arial"/>
              </a:rPr>
              <a:t>exigences </a:t>
            </a:r>
            <a:r>
              <a:rPr lang="en" err="1">
                <a:latin typeface="Calibri"/>
                <a:cs typeface="Arial"/>
              </a:rPr>
              <a:t>en</a:t>
            </a:r>
            <a:r>
              <a:rPr lang="en">
                <a:latin typeface="Calibri"/>
                <a:cs typeface="Arial"/>
              </a:rPr>
              <a:t> matière de formation </a:t>
            </a:r>
            <a:endParaRPr lang="en-US" sz="2000">
              <a:latin typeface="Calibri"/>
            </a:endParaRPr>
          </a:p>
          <a:p>
            <a:pPr marL="342900" indent="-342900"/>
            <a:r>
              <a:rPr lang="en" sz="2200">
                <a:latin typeface="Calibri"/>
                <a:cs typeface="Arial"/>
              </a:rPr>
              <a:t>Tous </a:t>
            </a:r>
            <a:r>
              <a:rPr lang="en" sz="2200" err="1">
                <a:latin typeface="Calibri"/>
                <a:cs typeface="Arial"/>
              </a:rPr>
              <a:t>ces</a:t>
            </a:r>
            <a:r>
              <a:rPr lang="en" sz="2200">
                <a:latin typeface="Calibri"/>
                <a:cs typeface="Arial"/>
              </a:rPr>
              <a:t> </a:t>
            </a:r>
            <a:r>
              <a:rPr lang="en" sz="2200" err="1">
                <a:latin typeface="Calibri"/>
                <a:cs typeface="Arial"/>
              </a:rPr>
              <a:t>éléments</a:t>
            </a:r>
            <a:r>
              <a:rPr lang="en" sz="2200">
                <a:latin typeface="Calibri"/>
                <a:cs typeface="Arial"/>
              </a:rPr>
              <a:t> </a:t>
            </a:r>
            <a:r>
              <a:rPr lang="en" sz="2200" err="1">
                <a:latin typeface="Calibri"/>
                <a:cs typeface="Arial"/>
              </a:rPr>
              <a:t>sont</a:t>
            </a:r>
            <a:r>
              <a:rPr lang="en" sz="2200">
                <a:latin typeface="Calibri"/>
                <a:cs typeface="Arial"/>
              </a:rPr>
              <a:t> </a:t>
            </a:r>
            <a:r>
              <a:rPr lang="en" sz="2200" err="1">
                <a:latin typeface="Calibri"/>
                <a:cs typeface="Arial"/>
              </a:rPr>
              <a:t>nécessaires</a:t>
            </a:r>
            <a:r>
              <a:rPr lang="en" sz="2200">
                <a:latin typeface="Calibri"/>
                <a:cs typeface="Arial"/>
              </a:rPr>
              <a:t> à </a:t>
            </a:r>
            <a:r>
              <a:rPr lang="en" sz="2200" err="1">
                <a:latin typeface="Calibri"/>
                <a:cs typeface="Arial"/>
              </a:rPr>
              <a:t>une</a:t>
            </a:r>
            <a:r>
              <a:rPr lang="en" sz="2200">
                <a:latin typeface="Calibri"/>
                <a:cs typeface="Arial"/>
              </a:rPr>
              <a:t> mise </a:t>
            </a:r>
            <a:r>
              <a:rPr lang="en" sz="2200" err="1">
                <a:latin typeface="Calibri"/>
                <a:cs typeface="Arial"/>
              </a:rPr>
              <a:t>en</a:t>
            </a:r>
            <a:r>
              <a:rPr lang="en" sz="2200">
                <a:latin typeface="Calibri"/>
                <a:cs typeface="Arial"/>
              </a:rPr>
              <a:t> </a:t>
            </a:r>
            <a:r>
              <a:rPr lang="en" sz="2200" err="1">
                <a:latin typeface="Calibri"/>
                <a:cs typeface="Arial"/>
              </a:rPr>
              <a:t>œuvre</a:t>
            </a:r>
            <a:r>
              <a:rPr lang="en" sz="2200">
                <a:latin typeface="Calibri"/>
                <a:cs typeface="Arial"/>
              </a:rPr>
              <a:t> </a:t>
            </a:r>
            <a:r>
              <a:rPr lang="en" sz="2200" err="1">
                <a:latin typeface="Calibri"/>
                <a:cs typeface="Arial"/>
              </a:rPr>
              <a:t>réussie</a:t>
            </a:r>
            <a:r>
              <a:rPr lang="en" sz="2200">
                <a:latin typeface="Calibri"/>
                <a:cs typeface="Arial"/>
              </a:rPr>
              <a:t>. </a:t>
            </a:r>
            <a:endParaRPr lang="en" sz="2200">
              <a:latin typeface="Calibri"/>
            </a:endParaRPr>
          </a:p>
          <a:p>
            <a:pPr lvl="1"/>
            <a:endParaRPr lang="en-US"/>
          </a:p>
          <a:p>
            <a:pPr lvl="1"/>
            <a:endParaRPr lang="en-US"/>
          </a:p>
          <a:p>
            <a:endParaRPr lang="en-US"/>
          </a:p>
        </p:txBody>
      </p:sp>
      <p:pic>
        <p:nvPicPr>
          <p:cNvPr id="4" name="Picture 3" descr="A white sheet with black text&#10;&#10;Description automatically generated">
            <a:extLst>
              <a:ext uri="{FF2B5EF4-FFF2-40B4-BE49-F238E27FC236}">
                <a16:creationId xmlns:a16="http://schemas.microsoft.com/office/drawing/2014/main" id="{B7F6705E-C688-3DB8-46DD-D904C4A682AD}"/>
              </a:ext>
            </a:extLst>
          </p:cNvPr>
          <p:cNvPicPr>
            <a:picLocks noChangeAspect="1"/>
          </p:cNvPicPr>
          <p:nvPr/>
        </p:nvPicPr>
        <p:blipFill>
          <a:blip r:embed="rId3"/>
          <a:stretch>
            <a:fillRect/>
          </a:stretch>
        </p:blipFill>
        <p:spPr>
          <a:xfrm>
            <a:off x="5905500" y="2116793"/>
            <a:ext cx="6096000" cy="3672164"/>
          </a:xfrm>
          <a:prstGeom prst="rect">
            <a:avLst/>
          </a:prstGeom>
        </p:spPr>
      </p:pic>
    </p:spTree>
    <p:extLst>
      <p:ext uri="{BB962C8B-B14F-4D97-AF65-F5344CB8AC3E}">
        <p14:creationId xmlns:p14="http://schemas.microsoft.com/office/powerpoint/2010/main" val="40014606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2268"/>
            <a:ext cx="10084496" cy="1561646"/>
          </a:xfrm>
        </p:spPr>
        <p:txBody>
          <a:bodyPr/>
          <a:lstStyle/>
          <a:p>
            <a:r>
              <a:rPr lang="en-US">
                <a:latin typeface="Arial"/>
                <a:cs typeface="Arial"/>
              </a:rPr>
              <a:t>Exigences </a:t>
            </a:r>
            <a:r>
              <a:rPr lang="en-US" err="1">
                <a:latin typeface="Arial"/>
                <a:cs typeface="Arial"/>
              </a:rPr>
              <a:t>en</a:t>
            </a:r>
            <a:r>
              <a:rPr lang="en-US">
                <a:latin typeface="Arial"/>
                <a:cs typeface="Arial"/>
              </a:rPr>
              <a:t> matière de </a:t>
            </a:r>
            <a:r>
              <a:rPr lang="en-US" err="1">
                <a:latin typeface="Arial"/>
                <a:cs typeface="Arial"/>
              </a:rPr>
              <a:t>renforcement</a:t>
            </a:r>
            <a:r>
              <a:rPr lang="en-US">
                <a:latin typeface="Arial"/>
                <a:cs typeface="Arial"/>
              </a:rPr>
              <a:t> des </a:t>
            </a:r>
            <a:r>
              <a:rPr lang="en-US" err="1">
                <a:latin typeface="Arial"/>
                <a:cs typeface="Arial"/>
              </a:rPr>
              <a:t>capacités</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087267"/>
            <a:ext cx="6381444" cy="3775756"/>
          </a:xfrm>
        </p:spPr>
        <p:txBody>
          <a:bodyPr vert="horz" lIns="91440" tIns="45720" rIns="91440" bIns="45720" rtlCol="0" anchor="t">
            <a:normAutofit/>
          </a:bodyPr>
          <a:lstStyle/>
          <a:p>
            <a:r>
              <a:rPr lang="en-US" err="1">
                <a:latin typeface="Arial"/>
                <a:cs typeface="Arial"/>
              </a:rPr>
              <a:t>Évaluation</a:t>
            </a:r>
            <a:r>
              <a:rPr lang="en-US">
                <a:latin typeface="Arial"/>
                <a:cs typeface="Arial"/>
              </a:rPr>
              <a:t> des </a:t>
            </a:r>
            <a:r>
              <a:rPr lang="en-US" err="1">
                <a:latin typeface="Arial"/>
                <a:cs typeface="Arial"/>
              </a:rPr>
              <a:t>besoins</a:t>
            </a:r>
            <a:r>
              <a:rPr lang="en-US">
                <a:latin typeface="Arial"/>
                <a:cs typeface="Arial"/>
              </a:rPr>
              <a:t> </a:t>
            </a:r>
            <a:r>
              <a:rPr lang="en-US" err="1">
                <a:latin typeface="Arial"/>
                <a:cs typeface="Arial"/>
              </a:rPr>
              <a:t>en</a:t>
            </a:r>
            <a:r>
              <a:rPr lang="en-US">
                <a:latin typeface="Arial"/>
                <a:cs typeface="Arial"/>
              </a:rPr>
              <a:t> </a:t>
            </a:r>
            <a:r>
              <a:rPr lang="en-US" err="1">
                <a:latin typeface="Arial"/>
                <a:cs typeface="Arial"/>
              </a:rPr>
              <a:t>capacités</a:t>
            </a:r>
            <a:r>
              <a:rPr lang="en-US">
                <a:latin typeface="Arial"/>
                <a:cs typeface="Arial"/>
              </a:rPr>
              <a:t> </a:t>
            </a:r>
          </a:p>
          <a:p>
            <a:pPr lvl="1"/>
            <a:r>
              <a:rPr lang="en-US" err="1">
                <a:latin typeface="Arial"/>
                <a:cs typeface="Arial"/>
              </a:rPr>
              <a:t>Évaluer</a:t>
            </a:r>
            <a:r>
              <a:rPr lang="en-US">
                <a:latin typeface="Arial"/>
                <a:cs typeface="Arial"/>
              </a:rPr>
              <a:t> les </a:t>
            </a:r>
            <a:r>
              <a:rPr lang="en-US" err="1">
                <a:latin typeface="Arial"/>
                <a:cs typeface="Arial"/>
              </a:rPr>
              <a:t>capacités</a:t>
            </a:r>
            <a:r>
              <a:rPr lang="en-US">
                <a:latin typeface="Arial"/>
                <a:cs typeface="Arial"/>
              </a:rPr>
              <a:t> des </a:t>
            </a:r>
            <a:r>
              <a:rPr lang="en-US" err="1">
                <a:latin typeface="Arial"/>
                <a:cs typeface="Arial"/>
              </a:rPr>
              <a:t>utilisateurs</a:t>
            </a:r>
            <a:r>
              <a:rPr lang="en-US">
                <a:latin typeface="Arial"/>
                <a:cs typeface="Arial"/>
              </a:rPr>
              <a:t> et identifier les lacunes </a:t>
            </a:r>
            <a:r>
              <a:rPr lang="en-US" err="1">
                <a:latin typeface="Arial"/>
                <a:cs typeface="Arial"/>
              </a:rPr>
              <a:t>en</a:t>
            </a:r>
            <a:r>
              <a:rPr lang="en-US">
                <a:latin typeface="Arial"/>
                <a:cs typeface="Arial"/>
              </a:rPr>
              <a:t> matière de </a:t>
            </a:r>
            <a:r>
              <a:rPr lang="en-US" err="1">
                <a:latin typeface="Arial"/>
                <a:cs typeface="Arial"/>
              </a:rPr>
              <a:t>compétences</a:t>
            </a:r>
            <a:r>
              <a:rPr lang="en-US">
                <a:latin typeface="Arial"/>
                <a:cs typeface="Arial"/>
              </a:rPr>
              <a:t> et de </a:t>
            </a:r>
            <a:r>
              <a:rPr lang="en-US" err="1">
                <a:latin typeface="Arial"/>
                <a:cs typeface="Arial"/>
              </a:rPr>
              <a:t>connaissances</a:t>
            </a:r>
            <a:r>
              <a:rPr lang="en-US">
                <a:latin typeface="Arial"/>
                <a:cs typeface="Arial"/>
              </a:rPr>
              <a:t> </a:t>
            </a:r>
            <a:endParaRPr lang="en-US"/>
          </a:p>
          <a:p>
            <a:r>
              <a:rPr lang="en-US">
                <a:latin typeface="Arial"/>
                <a:cs typeface="Arial"/>
              </a:rPr>
              <a:t>Plan de formation</a:t>
            </a:r>
          </a:p>
          <a:p>
            <a:pPr lvl="1"/>
            <a:r>
              <a:rPr lang="en-US">
                <a:latin typeface="Arial"/>
                <a:cs typeface="Arial"/>
              </a:rPr>
              <a:t>Comment la formation sera-t-</a:t>
            </a:r>
            <a:r>
              <a:rPr lang="en-US" err="1">
                <a:latin typeface="Arial"/>
                <a:cs typeface="Arial"/>
              </a:rPr>
              <a:t>elle</a:t>
            </a:r>
            <a:r>
              <a:rPr lang="en-US">
                <a:latin typeface="Arial"/>
                <a:cs typeface="Arial"/>
              </a:rPr>
              <a:t> </a:t>
            </a:r>
            <a:r>
              <a:rPr lang="en-US" err="1">
                <a:latin typeface="Arial"/>
                <a:cs typeface="Arial"/>
              </a:rPr>
              <a:t>dispensée</a:t>
            </a:r>
            <a:r>
              <a:rPr lang="en-US">
                <a:latin typeface="Arial"/>
                <a:cs typeface="Arial"/>
              </a:rPr>
              <a:t> ? </a:t>
            </a:r>
            <a:endParaRPr lang="en-US"/>
          </a:p>
          <a:p>
            <a:pPr lvl="1"/>
            <a:r>
              <a:rPr lang="en-US">
                <a:latin typeface="Arial"/>
                <a:cs typeface="Arial"/>
              </a:rPr>
              <a:t>Qui sera </a:t>
            </a:r>
            <a:r>
              <a:rPr lang="en-US" err="1">
                <a:latin typeface="Arial"/>
                <a:cs typeface="Arial"/>
              </a:rPr>
              <a:t>présent</a:t>
            </a:r>
            <a:r>
              <a:rPr lang="en-US">
                <a:latin typeface="Arial"/>
                <a:cs typeface="Arial"/>
              </a:rPr>
              <a:t> ? </a:t>
            </a:r>
            <a:endParaRPr lang="en-US"/>
          </a:p>
          <a:p>
            <a:pPr lvl="1"/>
            <a:r>
              <a:rPr lang="en-US">
                <a:latin typeface="Arial"/>
                <a:cs typeface="Arial"/>
              </a:rPr>
              <a:t>Qui </a:t>
            </a:r>
            <a:r>
              <a:rPr lang="en-US" err="1">
                <a:latin typeface="Arial"/>
                <a:cs typeface="Arial"/>
              </a:rPr>
              <a:t>assurera</a:t>
            </a:r>
            <a:r>
              <a:rPr lang="en-US">
                <a:latin typeface="Arial"/>
                <a:cs typeface="Arial"/>
              </a:rPr>
              <a:t> la formation </a:t>
            </a:r>
            <a:endParaRPr lang="en-US"/>
          </a:p>
          <a:p>
            <a:pPr lvl="1"/>
            <a:r>
              <a:rPr lang="en-US">
                <a:latin typeface="Arial"/>
                <a:cs typeface="Arial"/>
              </a:rPr>
              <a:t>Qui </a:t>
            </a:r>
            <a:r>
              <a:rPr lang="en-US" err="1">
                <a:latin typeface="Arial"/>
                <a:cs typeface="Arial"/>
              </a:rPr>
              <a:t>évaluera</a:t>
            </a:r>
            <a:r>
              <a:rPr lang="en-US">
                <a:latin typeface="Arial"/>
                <a:cs typeface="Arial"/>
              </a:rPr>
              <a:t> </a:t>
            </a:r>
            <a:r>
              <a:rPr lang="en-US" err="1">
                <a:latin typeface="Arial"/>
                <a:cs typeface="Arial"/>
              </a:rPr>
              <a:t>l'efficacité</a:t>
            </a:r>
            <a:r>
              <a:rPr lang="en-US">
                <a:latin typeface="Arial"/>
                <a:cs typeface="Arial"/>
              </a:rPr>
              <a:t> de la formation </a:t>
            </a:r>
            <a:endParaRPr lang="en-US"/>
          </a:p>
          <a:p>
            <a:pPr lvl="1"/>
            <a:r>
              <a:rPr lang="en-US">
                <a:latin typeface="Arial"/>
                <a:cs typeface="Arial"/>
              </a:rPr>
              <a:t>Quels </a:t>
            </a:r>
            <a:r>
              <a:rPr lang="en-US" err="1">
                <a:latin typeface="Arial"/>
                <a:cs typeface="Arial"/>
              </a:rPr>
              <a:t>sont</a:t>
            </a:r>
            <a:r>
              <a:rPr lang="en-US">
                <a:latin typeface="Arial"/>
                <a:cs typeface="Arial"/>
              </a:rPr>
              <a:t> les supports de formation </a:t>
            </a:r>
            <a:r>
              <a:rPr lang="en-US" err="1">
                <a:latin typeface="Arial"/>
                <a:cs typeface="Arial"/>
              </a:rPr>
              <a:t>nécessaires</a:t>
            </a:r>
            <a:r>
              <a:rPr lang="en-US">
                <a:latin typeface="Arial"/>
                <a:cs typeface="Arial"/>
              </a:rPr>
              <a:t> et qui les </a:t>
            </a:r>
            <a:r>
              <a:rPr lang="en-US" err="1">
                <a:latin typeface="Arial"/>
                <a:cs typeface="Arial"/>
              </a:rPr>
              <a:t>élaborera</a:t>
            </a:r>
            <a:r>
              <a:rPr lang="en-US">
                <a:latin typeface="Arial"/>
                <a:cs typeface="Arial"/>
              </a:rPr>
              <a:t> ?</a:t>
            </a:r>
            <a:endParaRPr lang="en-US"/>
          </a:p>
          <a:p>
            <a:pPr lvl="1"/>
            <a:endParaRPr lang="en-US"/>
          </a:p>
          <a:p>
            <a:pPr lvl="1"/>
            <a:endParaRPr lang="en-US"/>
          </a:p>
          <a:p>
            <a:pPr lvl="1"/>
            <a:endParaRPr lang="en-US"/>
          </a:p>
          <a:p>
            <a:endParaRPr lang="en-US"/>
          </a:p>
        </p:txBody>
      </p:sp>
    </p:spTree>
    <p:extLst>
      <p:ext uri="{BB962C8B-B14F-4D97-AF65-F5344CB8AC3E}">
        <p14:creationId xmlns:p14="http://schemas.microsoft.com/office/powerpoint/2010/main" val="5769215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2268"/>
            <a:ext cx="10084496" cy="1561646"/>
          </a:xfrm>
        </p:spPr>
        <p:txBody>
          <a:bodyPr/>
          <a:lstStyle/>
          <a:p>
            <a:r>
              <a:rPr lang="en-US" err="1">
                <a:latin typeface="Arial"/>
                <a:cs typeface="Arial"/>
              </a:rPr>
              <a:t>Considérations</a:t>
            </a:r>
            <a:r>
              <a:rPr lang="en-US">
                <a:latin typeface="Arial"/>
                <a:cs typeface="Arial"/>
              </a:rPr>
              <a:t> relatives à la formation</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711634"/>
            <a:ext cx="8874088" cy="4461355"/>
          </a:xfrm>
        </p:spPr>
        <p:txBody>
          <a:bodyPr vert="horz" lIns="91440" tIns="45720" rIns="91440" bIns="45720" rtlCol="0" anchor="t">
            <a:normAutofit/>
          </a:bodyPr>
          <a:lstStyle/>
          <a:p>
            <a:r>
              <a:rPr lang="en-US" sz="2200" err="1">
                <a:latin typeface="Arial"/>
                <a:cs typeface="Calibri"/>
              </a:rPr>
              <a:t>Définir</a:t>
            </a:r>
            <a:r>
              <a:rPr lang="en-US" sz="2200">
                <a:latin typeface="Arial"/>
                <a:cs typeface="Calibri"/>
              </a:rPr>
              <a:t> le(s) public(s) </a:t>
            </a:r>
            <a:r>
              <a:rPr lang="en-US" sz="2200" err="1">
                <a:latin typeface="Arial"/>
                <a:cs typeface="Calibri"/>
              </a:rPr>
              <a:t>cible</a:t>
            </a:r>
            <a:r>
              <a:rPr lang="en-US" sz="2200">
                <a:latin typeface="Arial"/>
                <a:cs typeface="Calibri"/>
              </a:rPr>
              <a:t>(s) </a:t>
            </a:r>
            <a:endParaRPr lang="en-US">
              <a:latin typeface="Arial"/>
            </a:endParaRPr>
          </a:p>
          <a:p>
            <a:r>
              <a:rPr lang="en-US" sz="2200">
                <a:latin typeface="Arial"/>
                <a:cs typeface="Calibri"/>
              </a:rPr>
              <a:t>Comment la formation sera-t-</a:t>
            </a:r>
            <a:r>
              <a:rPr lang="en-US" sz="2200" err="1">
                <a:latin typeface="Arial"/>
                <a:cs typeface="Calibri"/>
              </a:rPr>
              <a:t>elle</a:t>
            </a:r>
            <a:r>
              <a:rPr lang="en-US" sz="2200">
                <a:latin typeface="Arial"/>
                <a:cs typeface="Calibri"/>
              </a:rPr>
              <a:t> </a:t>
            </a:r>
            <a:r>
              <a:rPr lang="en-US" sz="2200" err="1">
                <a:latin typeface="Arial"/>
                <a:cs typeface="Calibri"/>
              </a:rPr>
              <a:t>dispensée</a:t>
            </a:r>
            <a:r>
              <a:rPr lang="en-US" sz="2200">
                <a:latin typeface="Arial"/>
                <a:cs typeface="Calibri"/>
              </a:rPr>
              <a:t> ?  </a:t>
            </a:r>
            <a:endParaRPr lang="en-US">
              <a:latin typeface="Arial"/>
            </a:endParaRPr>
          </a:p>
          <a:p>
            <a:pPr lvl="1"/>
            <a:r>
              <a:rPr lang="en-US" sz="2000" err="1">
                <a:latin typeface="Arial"/>
                <a:cs typeface="Calibri"/>
              </a:rPr>
              <a:t>Approche</a:t>
            </a:r>
            <a:r>
              <a:rPr lang="en-US" sz="2000">
                <a:latin typeface="Arial"/>
                <a:cs typeface="Calibri"/>
              </a:rPr>
              <a:t> </a:t>
            </a:r>
            <a:r>
              <a:rPr lang="en-US" sz="2000" err="1">
                <a:latin typeface="Arial"/>
                <a:cs typeface="Calibri"/>
              </a:rPr>
              <a:t>ToT</a:t>
            </a:r>
            <a:r>
              <a:rPr lang="en-US" sz="2000">
                <a:latin typeface="Arial"/>
                <a:cs typeface="Calibri"/>
              </a:rPr>
              <a:t> </a:t>
            </a:r>
            <a:endParaRPr lang="en-US" sz="2000">
              <a:latin typeface="Arial"/>
            </a:endParaRPr>
          </a:p>
          <a:p>
            <a:pPr lvl="1"/>
            <a:r>
              <a:rPr lang="en-US" sz="2000">
                <a:latin typeface="Arial"/>
                <a:cs typeface="Calibri"/>
              </a:rPr>
              <a:t>Formation des </a:t>
            </a:r>
            <a:r>
              <a:rPr lang="en-US" sz="2000" err="1">
                <a:latin typeface="Arial"/>
                <a:cs typeface="Calibri"/>
              </a:rPr>
              <a:t>utilisateurs</a:t>
            </a:r>
            <a:r>
              <a:rPr lang="en-US" sz="2000">
                <a:latin typeface="Arial"/>
                <a:cs typeface="Calibri"/>
              </a:rPr>
              <a:t> </a:t>
            </a:r>
            <a:r>
              <a:rPr lang="en-US" sz="2000" err="1">
                <a:latin typeface="Arial"/>
                <a:cs typeface="Calibri"/>
              </a:rPr>
              <a:t>finaux</a:t>
            </a:r>
            <a:r>
              <a:rPr lang="en-US" sz="2000">
                <a:latin typeface="Arial"/>
                <a:cs typeface="Calibri"/>
              </a:rPr>
              <a:t> </a:t>
            </a:r>
            <a:endParaRPr lang="en-US" sz="2000">
              <a:latin typeface="Arial"/>
            </a:endParaRPr>
          </a:p>
          <a:p>
            <a:pPr lvl="1"/>
            <a:r>
              <a:rPr lang="en-US" sz="2000">
                <a:latin typeface="Arial"/>
                <a:cs typeface="Calibri"/>
              </a:rPr>
              <a:t>Formation </a:t>
            </a:r>
            <a:r>
              <a:rPr lang="en-US" sz="2000" err="1">
                <a:latin typeface="Arial"/>
                <a:cs typeface="Calibri"/>
              </a:rPr>
              <a:t>en</a:t>
            </a:r>
            <a:r>
              <a:rPr lang="en-US" sz="2000">
                <a:latin typeface="Arial"/>
                <a:cs typeface="Calibri"/>
              </a:rPr>
              <a:t> </a:t>
            </a:r>
            <a:r>
              <a:rPr lang="en-US" sz="2000" err="1">
                <a:latin typeface="Arial"/>
                <a:cs typeface="Calibri"/>
              </a:rPr>
              <a:t>ligne</a:t>
            </a:r>
            <a:r>
              <a:rPr lang="en-US" sz="2000">
                <a:latin typeface="Arial"/>
                <a:cs typeface="Calibri"/>
              </a:rPr>
              <a:t> </a:t>
            </a:r>
            <a:r>
              <a:rPr lang="en-US" sz="2000" err="1">
                <a:latin typeface="Arial"/>
                <a:cs typeface="Calibri"/>
              </a:rPr>
              <a:t>ou</a:t>
            </a:r>
            <a:r>
              <a:rPr lang="en-US" sz="2000">
                <a:latin typeface="Arial"/>
                <a:cs typeface="Calibri"/>
              </a:rPr>
              <a:t> </a:t>
            </a:r>
            <a:r>
              <a:rPr lang="en-US" sz="2000" err="1">
                <a:latin typeface="Arial"/>
                <a:cs typeface="Calibri"/>
              </a:rPr>
              <a:t>en</a:t>
            </a:r>
            <a:r>
              <a:rPr lang="en-US" sz="2000">
                <a:latin typeface="Arial"/>
                <a:cs typeface="Calibri"/>
              </a:rPr>
              <a:t> </a:t>
            </a:r>
            <a:r>
              <a:rPr lang="en-US" sz="2000" err="1">
                <a:latin typeface="Arial"/>
                <a:cs typeface="Calibri"/>
              </a:rPr>
              <a:t>personne</a:t>
            </a:r>
            <a:r>
              <a:rPr lang="en-US" sz="2000">
                <a:latin typeface="Arial"/>
                <a:cs typeface="Calibri"/>
              </a:rPr>
              <a:t> </a:t>
            </a:r>
            <a:endParaRPr lang="en-US" sz="2000">
              <a:latin typeface="Arial"/>
            </a:endParaRPr>
          </a:p>
          <a:p>
            <a:r>
              <a:rPr lang="en-US" sz="2200" err="1">
                <a:latin typeface="Arial"/>
                <a:cs typeface="Calibri"/>
              </a:rPr>
              <a:t>Quelques</a:t>
            </a:r>
            <a:r>
              <a:rPr lang="en-US" sz="2200">
                <a:latin typeface="Arial"/>
                <a:cs typeface="Calibri"/>
              </a:rPr>
              <a:t> conseils </a:t>
            </a:r>
            <a:r>
              <a:rPr lang="en-US" sz="2200" err="1">
                <a:latin typeface="Arial"/>
                <a:cs typeface="Calibri"/>
              </a:rPr>
              <a:t>supplémentaires</a:t>
            </a:r>
            <a:r>
              <a:rPr lang="en-US" sz="2200">
                <a:latin typeface="Arial"/>
                <a:cs typeface="Calibri"/>
              </a:rPr>
              <a:t> : </a:t>
            </a:r>
            <a:endParaRPr lang="en-US">
              <a:latin typeface="Arial"/>
            </a:endParaRPr>
          </a:p>
          <a:p>
            <a:pPr lvl="1"/>
            <a:r>
              <a:rPr lang="en-US" sz="2000" err="1">
                <a:latin typeface="Arial"/>
                <a:cs typeface="Calibri"/>
              </a:rPr>
              <a:t>Veillez</a:t>
            </a:r>
            <a:r>
              <a:rPr lang="en-US" sz="2000">
                <a:latin typeface="Arial"/>
                <a:cs typeface="Calibri"/>
              </a:rPr>
              <a:t> à </a:t>
            </a:r>
            <a:r>
              <a:rPr lang="en-US" sz="2000" err="1">
                <a:latin typeface="Arial"/>
                <a:cs typeface="Calibri"/>
              </a:rPr>
              <a:t>ce</a:t>
            </a:r>
            <a:r>
              <a:rPr lang="en-US" sz="2000">
                <a:latin typeface="Arial"/>
                <a:cs typeface="Calibri"/>
              </a:rPr>
              <a:t> que la </a:t>
            </a:r>
            <a:r>
              <a:rPr lang="en-US">
                <a:latin typeface="Arial"/>
                <a:cs typeface="Arial"/>
              </a:rPr>
              <a:t>formation</a:t>
            </a:r>
            <a:r>
              <a:rPr lang="en-US" sz="2000">
                <a:latin typeface="Arial"/>
                <a:cs typeface="Calibri"/>
              </a:rPr>
              <a:t> </a:t>
            </a:r>
            <a:r>
              <a:rPr lang="en-US" sz="2000" err="1">
                <a:latin typeface="Arial"/>
                <a:cs typeface="Calibri"/>
              </a:rPr>
              <a:t>n'interrompe</a:t>
            </a:r>
            <a:r>
              <a:rPr lang="en-US" sz="2000">
                <a:latin typeface="Arial"/>
                <a:cs typeface="Calibri"/>
              </a:rPr>
              <a:t> pas les </a:t>
            </a:r>
            <a:r>
              <a:rPr lang="en-US" sz="2000" err="1">
                <a:latin typeface="Arial"/>
                <a:cs typeface="Calibri"/>
              </a:rPr>
              <a:t>soins</a:t>
            </a:r>
            <a:r>
              <a:rPr lang="en-US" sz="2000">
                <a:latin typeface="Arial"/>
                <a:cs typeface="Calibri"/>
              </a:rPr>
              <a:t> </a:t>
            </a:r>
            <a:r>
              <a:rPr lang="en-US" sz="2000" err="1">
                <a:latin typeface="Arial"/>
                <a:cs typeface="Calibri"/>
              </a:rPr>
              <a:t>cliniques</a:t>
            </a:r>
            <a:r>
              <a:rPr lang="en-US" sz="2000">
                <a:latin typeface="Arial"/>
                <a:cs typeface="Calibri"/>
              </a:rPr>
              <a:t> </a:t>
            </a:r>
            <a:r>
              <a:rPr lang="en-US" sz="2000" err="1">
                <a:latin typeface="Arial"/>
                <a:cs typeface="Calibri"/>
              </a:rPr>
              <a:t>ou</a:t>
            </a:r>
            <a:r>
              <a:rPr lang="en-US" sz="2000">
                <a:latin typeface="Arial"/>
                <a:cs typeface="Calibri"/>
              </a:rPr>
              <a:t> le travail </a:t>
            </a:r>
            <a:r>
              <a:rPr lang="en-US" sz="2000" err="1">
                <a:latin typeface="Arial"/>
                <a:cs typeface="Calibri"/>
              </a:rPr>
              <a:t>quotidien</a:t>
            </a:r>
            <a:r>
              <a:rPr lang="en-US" sz="2000">
                <a:latin typeface="Arial"/>
                <a:cs typeface="Calibri"/>
              </a:rPr>
              <a:t>. </a:t>
            </a:r>
            <a:endParaRPr lang="en-US" sz="2000">
              <a:latin typeface="Arial"/>
            </a:endParaRPr>
          </a:p>
          <a:p>
            <a:pPr lvl="1"/>
            <a:r>
              <a:rPr lang="en-US" sz="2000">
                <a:latin typeface="Arial"/>
                <a:cs typeface="Calibri"/>
              </a:rPr>
              <a:t>Faire </a:t>
            </a:r>
            <a:r>
              <a:rPr lang="en-US" sz="2000" err="1">
                <a:latin typeface="Arial"/>
                <a:cs typeface="Calibri"/>
              </a:rPr>
              <a:t>sortir</a:t>
            </a:r>
            <a:r>
              <a:rPr lang="en-US" sz="2000">
                <a:latin typeface="Arial"/>
                <a:cs typeface="Calibri"/>
              </a:rPr>
              <a:t> les gens du site pour </a:t>
            </a:r>
            <a:r>
              <a:rPr lang="en-US" sz="2000" err="1">
                <a:latin typeface="Arial"/>
                <a:cs typeface="Calibri"/>
              </a:rPr>
              <a:t>qu'ils</a:t>
            </a:r>
            <a:r>
              <a:rPr lang="en-US" sz="2000">
                <a:latin typeface="Arial"/>
                <a:cs typeface="Calibri"/>
              </a:rPr>
              <a:t> se </a:t>
            </a:r>
            <a:r>
              <a:rPr lang="en-US" sz="2000" err="1">
                <a:latin typeface="Arial"/>
                <a:cs typeface="Calibri"/>
              </a:rPr>
              <a:t>concentrent</a:t>
            </a:r>
            <a:r>
              <a:rPr lang="en-US" sz="2000">
                <a:latin typeface="Arial"/>
                <a:cs typeface="Calibri"/>
              </a:rPr>
              <a:t> sur la formation, </a:t>
            </a:r>
            <a:r>
              <a:rPr lang="en-US" sz="2000" err="1">
                <a:latin typeface="Arial"/>
                <a:cs typeface="Calibri"/>
              </a:rPr>
              <a:t>en</a:t>
            </a:r>
            <a:r>
              <a:rPr lang="en-US" sz="2000">
                <a:latin typeface="Arial"/>
                <a:cs typeface="Calibri"/>
              </a:rPr>
              <a:t> </a:t>
            </a:r>
            <a:r>
              <a:rPr lang="en-US" sz="2000" err="1">
                <a:latin typeface="Arial"/>
                <a:cs typeface="Calibri"/>
              </a:rPr>
              <a:t>précisant</a:t>
            </a:r>
            <a:r>
              <a:rPr lang="en-US" sz="2000">
                <a:latin typeface="Arial"/>
                <a:cs typeface="Calibri"/>
              </a:rPr>
              <a:t> que </a:t>
            </a:r>
            <a:r>
              <a:rPr lang="en-US" sz="2000" err="1">
                <a:latin typeface="Arial"/>
                <a:cs typeface="Calibri"/>
              </a:rPr>
              <a:t>cela</a:t>
            </a:r>
            <a:r>
              <a:rPr lang="en-US" sz="2000">
                <a:latin typeface="Arial"/>
                <a:cs typeface="Calibri"/>
              </a:rPr>
              <a:t> </a:t>
            </a:r>
            <a:r>
              <a:rPr lang="en-US" sz="2000" err="1">
                <a:latin typeface="Arial"/>
                <a:cs typeface="Calibri"/>
              </a:rPr>
              <a:t>coûtera</a:t>
            </a:r>
            <a:r>
              <a:rPr lang="en-US" sz="2000">
                <a:latin typeface="Arial"/>
                <a:cs typeface="Calibri"/>
              </a:rPr>
              <a:t> plus </a:t>
            </a:r>
            <a:r>
              <a:rPr lang="en-US" sz="2000" err="1">
                <a:latin typeface="Arial"/>
                <a:cs typeface="Calibri"/>
              </a:rPr>
              <a:t>cher</a:t>
            </a:r>
            <a:r>
              <a:rPr lang="en-US" sz="2000">
                <a:latin typeface="Arial"/>
                <a:cs typeface="Calibri"/>
              </a:rPr>
              <a:t>  </a:t>
            </a:r>
            <a:endParaRPr lang="en-US" sz="2000">
              <a:latin typeface="Arial"/>
            </a:endParaRPr>
          </a:p>
          <a:p>
            <a:pPr lvl="1"/>
            <a:r>
              <a:rPr lang="en-US" sz="2000">
                <a:latin typeface="Arial"/>
                <a:cs typeface="Calibri"/>
              </a:rPr>
              <a:t>Veiller à </a:t>
            </a:r>
            <a:r>
              <a:rPr lang="en-US" sz="2000" err="1">
                <a:latin typeface="Arial"/>
                <a:cs typeface="Calibri"/>
              </a:rPr>
              <a:t>ce</a:t>
            </a:r>
            <a:r>
              <a:rPr lang="en-US" sz="2000">
                <a:latin typeface="Arial"/>
                <a:cs typeface="Calibri"/>
              </a:rPr>
              <a:t> que la formation </a:t>
            </a:r>
            <a:r>
              <a:rPr lang="en-US" sz="2000" err="1">
                <a:latin typeface="Arial"/>
                <a:cs typeface="Calibri"/>
              </a:rPr>
              <a:t>soit</a:t>
            </a:r>
            <a:r>
              <a:rPr lang="en-US" sz="2000">
                <a:latin typeface="Arial"/>
                <a:cs typeface="Calibri"/>
              </a:rPr>
              <a:t> interactive et </a:t>
            </a:r>
            <a:r>
              <a:rPr lang="en-US" sz="2000" err="1">
                <a:latin typeface="Arial"/>
                <a:cs typeface="Calibri"/>
              </a:rPr>
              <a:t>attrayante</a:t>
            </a:r>
            <a:r>
              <a:rPr lang="en-US" sz="2000">
                <a:latin typeface="Arial"/>
                <a:cs typeface="Calibri"/>
              </a:rPr>
              <a:t> </a:t>
            </a:r>
            <a:endParaRPr lang="en-US" sz="2000">
              <a:latin typeface="Arial"/>
            </a:endParaRPr>
          </a:p>
          <a:p>
            <a:pPr lvl="1"/>
            <a:r>
              <a:rPr lang="en-US" sz="2000" err="1">
                <a:latin typeface="Arial"/>
                <a:cs typeface="Calibri"/>
              </a:rPr>
              <a:t>Assurez-vous</a:t>
            </a:r>
            <a:r>
              <a:rPr lang="en-US" sz="2000">
                <a:latin typeface="Arial"/>
                <a:cs typeface="Calibri"/>
              </a:rPr>
              <a:t> </a:t>
            </a:r>
            <a:r>
              <a:rPr lang="en-US" sz="2000" err="1">
                <a:latin typeface="Arial"/>
                <a:cs typeface="Calibri"/>
              </a:rPr>
              <a:t>d'avoir</a:t>
            </a:r>
            <a:r>
              <a:rPr lang="en-US" sz="2000">
                <a:latin typeface="Arial"/>
                <a:cs typeface="Calibri"/>
              </a:rPr>
              <a:t> </a:t>
            </a:r>
            <a:r>
              <a:rPr lang="en-US" sz="2000" err="1">
                <a:latin typeface="Arial"/>
                <a:cs typeface="Calibri"/>
              </a:rPr>
              <a:t>réservé</a:t>
            </a:r>
            <a:r>
              <a:rPr lang="en-US" sz="2000">
                <a:latin typeface="Arial"/>
                <a:cs typeface="Calibri"/>
              </a:rPr>
              <a:t> le personnel et les installations </a:t>
            </a:r>
            <a:endParaRPr lang="en-US" sz="2000">
              <a:latin typeface="Arial"/>
            </a:endParaRPr>
          </a:p>
          <a:p>
            <a:pPr lvl="1"/>
            <a:r>
              <a:rPr lang="en-US" sz="2000" err="1">
                <a:latin typeface="Arial"/>
                <a:cs typeface="Calibri"/>
              </a:rPr>
              <a:t>Créer</a:t>
            </a:r>
            <a:r>
              <a:rPr lang="en-US" sz="2000">
                <a:latin typeface="Arial"/>
                <a:cs typeface="Calibri"/>
              </a:rPr>
              <a:t> </a:t>
            </a:r>
            <a:r>
              <a:rPr lang="en-US" sz="2000" err="1">
                <a:latin typeface="Arial"/>
                <a:cs typeface="Calibri"/>
              </a:rPr>
              <a:t>une</a:t>
            </a:r>
            <a:r>
              <a:rPr lang="en-US" sz="2000">
                <a:latin typeface="Arial"/>
                <a:cs typeface="Calibri"/>
              </a:rPr>
              <a:t> </a:t>
            </a:r>
            <a:r>
              <a:rPr lang="en-US" sz="2000" err="1">
                <a:latin typeface="Arial"/>
                <a:cs typeface="Calibri"/>
              </a:rPr>
              <a:t>liste</a:t>
            </a:r>
            <a:r>
              <a:rPr lang="en-US" sz="2000">
                <a:latin typeface="Arial"/>
                <a:cs typeface="Calibri"/>
              </a:rPr>
              <a:t> de </a:t>
            </a:r>
            <a:r>
              <a:rPr lang="en-US" sz="2000" err="1">
                <a:latin typeface="Arial"/>
                <a:cs typeface="Calibri"/>
              </a:rPr>
              <a:t>contrôle</a:t>
            </a:r>
            <a:r>
              <a:rPr lang="en-US" sz="2000">
                <a:latin typeface="Arial"/>
                <a:cs typeface="Calibri"/>
              </a:rPr>
              <a:t> du matériel de formation </a:t>
            </a:r>
            <a:r>
              <a:rPr lang="en-US" sz="2000" err="1">
                <a:latin typeface="Arial"/>
                <a:cs typeface="Calibri"/>
              </a:rPr>
              <a:t>nécessaire</a:t>
            </a:r>
            <a:endParaRPr lang="en-US" sz="2000" err="1">
              <a:latin typeface="Arial"/>
            </a:endParaRPr>
          </a:p>
          <a:p>
            <a:endParaRPr lang="en-US"/>
          </a:p>
        </p:txBody>
      </p:sp>
    </p:spTree>
    <p:extLst>
      <p:ext uri="{BB962C8B-B14F-4D97-AF65-F5344CB8AC3E}">
        <p14:creationId xmlns:p14="http://schemas.microsoft.com/office/powerpoint/2010/main" val="5876812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361" y="-2268"/>
            <a:ext cx="10084496" cy="1561646"/>
          </a:xfrm>
        </p:spPr>
        <p:txBody>
          <a:bodyPr/>
          <a:lstStyle/>
          <a:p>
            <a:r>
              <a:rPr lang="en-US">
                <a:latin typeface="Arial"/>
                <a:cs typeface="Arial"/>
              </a:rPr>
              <a:t>Plan de formation</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711634"/>
            <a:ext cx="8874088" cy="4461355"/>
          </a:xfrm>
        </p:spPr>
        <p:txBody>
          <a:bodyPr vert="horz" lIns="91440" tIns="45720" rIns="91440" bIns="45720" rtlCol="0" anchor="t">
            <a:normAutofit lnSpcReduction="10000"/>
          </a:bodyPr>
          <a:lstStyle/>
          <a:p>
            <a:pPr marL="0" indent="0">
              <a:lnSpc>
                <a:spcPct val="100000"/>
              </a:lnSpc>
              <a:buNone/>
            </a:pPr>
            <a:r>
              <a:rPr lang="en-US" sz="2400">
                <a:latin typeface="Arial"/>
                <a:ea typeface="Verdana"/>
                <a:cs typeface="Arial"/>
              </a:rPr>
              <a:t>Il </a:t>
            </a:r>
            <a:r>
              <a:rPr lang="en-US" sz="2400" err="1">
                <a:latin typeface="Arial"/>
                <a:ea typeface="Verdana"/>
                <a:cs typeface="Arial"/>
              </a:rPr>
              <a:t>devrait</a:t>
            </a:r>
            <a:r>
              <a:rPr lang="en-US" sz="2400">
                <a:latin typeface="Arial"/>
                <a:ea typeface="Verdana"/>
                <a:cs typeface="Arial"/>
              </a:rPr>
              <a:t> </a:t>
            </a:r>
            <a:r>
              <a:rPr lang="en-US" sz="2400" err="1">
                <a:latin typeface="Arial"/>
                <a:ea typeface="Verdana"/>
                <a:cs typeface="Arial"/>
              </a:rPr>
              <a:t>comprendre</a:t>
            </a:r>
            <a:endParaRPr lang="en-US">
              <a:latin typeface="Arial"/>
            </a:endParaRPr>
          </a:p>
          <a:p>
            <a:pPr marL="457200" indent="-342900">
              <a:lnSpc>
                <a:spcPct val="100000"/>
              </a:lnSpc>
            </a:pPr>
            <a:r>
              <a:rPr lang="en-US" sz="2400">
                <a:latin typeface="Arial"/>
                <a:ea typeface="Verdana"/>
                <a:cs typeface="Arial"/>
              </a:rPr>
              <a:t>Format du </a:t>
            </a:r>
            <a:r>
              <a:rPr lang="en-US" sz="2400" err="1">
                <a:latin typeface="Arial"/>
                <a:ea typeface="Verdana"/>
                <a:cs typeface="Arial"/>
              </a:rPr>
              <a:t>programme</a:t>
            </a:r>
            <a:r>
              <a:rPr lang="en-US" sz="2400">
                <a:latin typeface="Arial"/>
                <a:ea typeface="Verdana"/>
                <a:cs typeface="Arial"/>
              </a:rPr>
              <a:t> de formation</a:t>
            </a:r>
          </a:p>
          <a:p>
            <a:pPr marL="457200" indent="-342900">
              <a:lnSpc>
                <a:spcPct val="100000"/>
              </a:lnSpc>
              <a:spcBef>
                <a:spcPts val="0"/>
              </a:spcBef>
            </a:pPr>
            <a:r>
              <a:rPr lang="en-US" sz="2400" err="1">
                <a:latin typeface="Arial"/>
                <a:ea typeface="Verdana"/>
                <a:cs typeface="Arial"/>
              </a:rPr>
              <a:t>Liste</a:t>
            </a:r>
            <a:r>
              <a:rPr lang="en-US" sz="2400">
                <a:latin typeface="Arial"/>
                <a:ea typeface="Verdana"/>
                <a:cs typeface="Arial"/>
              </a:rPr>
              <a:t> des </a:t>
            </a:r>
            <a:r>
              <a:rPr lang="en-US" sz="2400" err="1">
                <a:latin typeface="Arial"/>
                <a:ea typeface="Verdana"/>
                <a:cs typeface="Arial"/>
              </a:rPr>
              <a:t>sujets</a:t>
            </a:r>
            <a:r>
              <a:rPr lang="en-US" sz="2400">
                <a:latin typeface="Arial"/>
                <a:ea typeface="Verdana"/>
                <a:cs typeface="Arial"/>
              </a:rPr>
              <a:t> à </a:t>
            </a:r>
            <a:r>
              <a:rPr lang="en-US" sz="2400" err="1">
                <a:latin typeface="Arial"/>
                <a:ea typeface="Verdana"/>
                <a:cs typeface="Arial"/>
              </a:rPr>
              <a:t>couvrir</a:t>
            </a:r>
            <a:r>
              <a:rPr lang="en-US" sz="2400">
                <a:latin typeface="Arial"/>
                <a:ea typeface="Verdana"/>
                <a:cs typeface="Arial"/>
              </a:rPr>
              <a:t>, matériel </a:t>
            </a:r>
            <a:r>
              <a:rPr lang="en-US" sz="2400" err="1">
                <a:latin typeface="Arial"/>
                <a:ea typeface="Verdana"/>
                <a:cs typeface="Arial"/>
              </a:rPr>
              <a:t>nécessaire</a:t>
            </a:r>
            <a:endParaRPr lang="en-US" sz="2400">
              <a:latin typeface="Arial"/>
              <a:ea typeface="Verdana"/>
              <a:cs typeface="Arial"/>
            </a:endParaRPr>
          </a:p>
          <a:p>
            <a:pPr marL="457200" indent="-342900">
              <a:lnSpc>
                <a:spcPct val="100000"/>
              </a:lnSpc>
              <a:spcBef>
                <a:spcPts val="0"/>
              </a:spcBef>
            </a:pPr>
            <a:r>
              <a:rPr lang="en-US" sz="2400" err="1">
                <a:latin typeface="Arial"/>
                <a:ea typeface="Verdana"/>
                <a:cs typeface="Arial"/>
              </a:rPr>
              <a:t>L'heure</a:t>
            </a:r>
            <a:endParaRPr lang="en-US" sz="2400">
              <a:latin typeface="Arial"/>
              <a:ea typeface="Verdana"/>
              <a:cs typeface="Arial"/>
            </a:endParaRPr>
          </a:p>
          <a:p>
            <a:pPr marL="457200" indent="-342900">
              <a:lnSpc>
                <a:spcPct val="100000"/>
              </a:lnSpc>
              <a:spcBef>
                <a:spcPts val="0"/>
              </a:spcBef>
            </a:pPr>
            <a:r>
              <a:rPr lang="en-US" sz="2400" err="1">
                <a:latin typeface="Arial"/>
                <a:ea typeface="Verdana"/>
                <a:cs typeface="Arial"/>
              </a:rPr>
              <a:t>Besoins</a:t>
            </a:r>
            <a:r>
              <a:rPr lang="en-US" sz="2400">
                <a:latin typeface="Arial"/>
                <a:ea typeface="Verdana"/>
                <a:cs typeface="Arial"/>
              </a:rPr>
              <a:t> </a:t>
            </a:r>
            <a:r>
              <a:rPr lang="en-US" sz="2400" err="1">
                <a:latin typeface="Arial"/>
                <a:ea typeface="Verdana"/>
                <a:cs typeface="Arial"/>
              </a:rPr>
              <a:t>en</a:t>
            </a:r>
            <a:r>
              <a:rPr lang="en-US" sz="2400">
                <a:latin typeface="Arial"/>
                <a:ea typeface="Verdana"/>
                <a:cs typeface="Arial"/>
              </a:rPr>
              <a:t> </a:t>
            </a:r>
            <a:r>
              <a:rPr lang="en-US" sz="2400" err="1">
                <a:latin typeface="Arial"/>
                <a:ea typeface="Verdana"/>
                <a:cs typeface="Arial"/>
              </a:rPr>
              <a:t>espace</a:t>
            </a:r>
            <a:endParaRPr lang="en-US" sz="2400">
              <a:latin typeface="Arial"/>
              <a:ea typeface="Verdana"/>
            </a:endParaRPr>
          </a:p>
          <a:p>
            <a:pPr marL="457200" indent="-342900">
              <a:lnSpc>
                <a:spcPct val="100000"/>
              </a:lnSpc>
              <a:spcBef>
                <a:spcPts val="0"/>
              </a:spcBef>
            </a:pPr>
            <a:r>
              <a:rPr lang="en-US" sz="2400" err="1">
                <a:latin typeface="Arial"/>
                <a:ea typeface="Verdana"/>
                <a:cs typeface="Arial"/>
              </a:rPr>
              <a:t>Calendriers</a:t>
            </a:r>
            <a:r>
              <a:rPr lang="en-US" sz="2400">
                <a:latin typeface="Arial"/>
                <a:ea typeface="Verdana"/>
                <a:cs typeface="Arial"/>
              </a:rPr>
              <a:t> </a:t>
            </a:r>
            <a:r>
              <a:rPr lang="en-US" sz="2400" err="1">
                <a:latin typeface="Arial"/>
                <a:ea typeface="Verdana"/>
                <a:cs typeface="Arial"/>
              </a:rPr>
              <a:t>proposés</a:t>
            </a:r>
            <a:endParaRPr lang="en-US" sz="2400">
              <a:latin typeface="Arial"/>
              <a:ea typeface="Verdana"/>
            </a:endParaRPr>
          </a:p>
          <a:p>
            <a:pPr marL="457200" indent="-342900">
              <a:lnSpc>
                <a:spcPct val="100000"/>
              </a:lnSpc>
              <a:spcBef>
                <a:spcPts val="0"/>
              </a:spcBef>
            </a:pPr>
            <a:r>
              <a:rPr lang="en-US" sz="2400" err="1">
                <a:latin typeface="Arial"/>
                <a:ea typeface="Verdana"/>
                <a:cs typeface="Arial"/>
              </a:rPr>
              <a:t>Liste</a:t>
            </a:r>
            <a:r>
              <a:rPr lang="en-US" sz="2400">
                <a:latin typeface="Arial"/>
                <a:ea typeface="Verdana"/>
                <a:cs typeface="Arial"/>
              </a:rPr>
              <a:t> de </a:t>
            </a:r>
            <a:r>
              <a:rPr lang="en-US" sz="2400" err="1">
                <a:latin typeface="Arial"/>
                <a:ea typeface="Verdana"/>
                <a:cs typeface="Arial"/>
              </a:rPr>
              <a:t>contrôle</a:t>
            </a:r>
            <a:r>
              <a:rPr lang="en-US" sz="2400">
                <a:latin typeface="Arial"/>
                <a:ea typeface="Verdana"/>
                <a:cs typeface="Arial"/>
              </a:rPr>
              <a:t> des </a:t>
            </a:r>
            <a:r>
              <a:rPr lang="en-US" sz="2400" err="1">
                <a:latin typeface="Arial"/>
                <a:ea typeface="Verdana"/>
                <a:cs typeface="Arial"/>
              </a:rPr>
              <a:t>activités</a:t>
            </a:r>
            <a:r>
              <a:rPr lang="en-US" sz="2400">
                <a:latin typeface="Arial"/>
                <a:ea typeface="Verdana"/>
                <a:cs typeface="Arial"/>
              </a:rPr>
              <a:t> que les </a:t>
            </a:r>
            <a:r>
              <a:rPr lang="en-US" sz="2400" err="1">
                <a:latin typeface="Arial"/>
                <a:ea typeface="Verdana"/>
                <a:cs typeface="Arial"/>
              </a:rPr>
              <a:t>organisateurs</a:t>
            </a:r>
            <a:r>
              <a:rPr lang="en-US" sz="2400">
                <a:latin typeface="Arial"/>
                <a:ea typeface="Verdana"/>
                <a:cs typeface="Arial"/>
              </a:rPr>
              <a:t> </a:t>
            </a:r>
            <a:r>
              <a:rPr lang="en-US" sz="2400" err="1">
                <a:latin typeface="Arial"/>
                <a:ea typeface="Verdana"/>
                <a:cs typeface="Arial"/>
              </a:rPr>
              <a:t>doivent</a:t>
            </a:r>
            <a:r>
              <a:rPr lang="en-US" sz="2400">
                <a:latin typeface="Arial"/>
                <a:ea typeface="Verdana"/>
                <a:cs typeface="Arial"/>
              </a:rPr>
              <a:t> </a:t>
            </a:r>
            <a:r>
              <a:rPr lang="en-US" sz="2400" err="1">
                <a:latin typeface="Arial"/>
                <a:ea typeface="Verdana"/>
                <a:cs typeface="Arial"/>
              </a:rPr>
              <a:t>réaliser</a:t>
            </a:r>
            <a:r>
              <a:rPr lang="en-US" sz="2400">
                <a:latin typeface="Arial"/>
                <a:ea typeface="Verdana"/>
                <a:cs typeface="Arial"/>
              </a:rPr>
              <a:t> pour </a:t>
            </a:r>
            <a:r>
              <a:rPr lang="en-US" sz="2400" err="1">
                <a:latin typeface="Arial"/>
                <a:ea typeface="Verdana"/>
                <a:cs typeface="Arial"/>
              </a:rPr>
              <a:t>préparer</a:t>
            </a:r>
            <a:r>
              <a:rPr lang="en-US" sz="2400">
                <a:latin typeface="Arial"/>
                <a:ea typeface="Verdana"/>
                <a:cs typeface="Arial"/>
              </a:rPr>
              <a:t> la formation  </a:t>
            </a:r>
          </a:p>
          <a:p>
            <a:pPr marL="457200" indent="-342900">
              <a:lnSpc>
                <a:spcPct val="100000"/>
              </a:lnSpc>
              <a:spcBef>
                <a:spcPts val="0"/>
              </a:spcBef>
            </a:pPr>
            <a:r>
              <a:rPr lang="en-US" sz="2400" err="1">
                <a:latin typeface="Arial"/>
                <a:ea typeface="Verdana"/>
                <a:cs typeface="Arial"/>
              </a:rPr>
              <a:t>Planifier</a:t>
            </a:r>
            <a:r>
              <a:rPr lang="en-US" sz="2400">
                <a:latin typeface="Arial"/>
                <a:ea typeface="Verdana"/>
                <a:cs typeface="Arial"/>
              </a:rPr>
              <a:t> la </a:t>
            </a:r>
            <a:r>
              <a:rPr lang="en-US" sz="2400" err="1">
                <a:latin typeface="Arial"/>
                <a:ea typeface="Verdana"/>
                <a:cs typeface="Arial"/>
              </a:rPr>
              <a:t>qualité</a:t>
            </a:r>
            <a:endParaRPr lang="en-US" sz="2400">
              <a:latin typeface="Arial"/>
              <a:ea typeface="Verdana"/>
              <a:cs typeface="Arial"/>
            </a:endParaRPr>
          </a:p>
          <a:p>
            <a:pPr marL="914400" lvl="1" indent="-342900">
              <a:lnSpc>
                <a:spcPct val="100000"/>
              </a:lnSpc>
              <a:spcBef>
                <a:spcPts val="0"/>
              </a:spcBef>
            </a:pPr>
            <a:r>
              <a:rPr lang="en-US" sz="2000">
                <a:latin typeface="Arial"/>
                <a:ea typeface="Verdana"/>
                <a:cs typeface="Arial"/>
              </a:rPr>
              <a:t>les tests </a:t>
            </a:r>
            <a:r>
              <a:rPr lang="en-US" sz="2000" err="1">
                <a:latin typeface="Arial"/>
                <a:ea typeface="Verdana"/>
                <a:cs typeface="Arial"/>
              </a:rPr>
              <a:t>ou</a:t>
            </a:r>
            <a:r>
              <a:rPr lang="en-US" sz="2000">
                <a:latin typeface="Arial"/>
                <a:ea typeface="Verdana"/>
                <a:cs typeface="Arial"/>
              </a:rPr>
              <a:t> les </a:t>
            </a:r>
            <a:r>
              <a:rPr lang="en-US" sz="2000" err="1">
                <a:latin typeface="Arial"/>
                <a:ea typeface="Verdana"/>
                <a:cs typeface="Arial"/>
              </a:rPr>
              <a:t>essais</a:t>
            </a:r>
            <a:r>
              <a:rPr lang="en-US" sz="2000">
                <a:latin typeface="Arial"/>
                <a:ea typeface="Verdana"/>
                <a:cs typeface="Arial"/>
              </a:rPr>
              <a:t> </a:t>
            </a:r>
          </a:p>
          <a:p>
            <a:pPr marL="914400" lvl="1" indent="-342900">
              <a:lnSpc>
                <a:spcPct val="100000"/>
              </a:lnSpc>
              <a:spcBef>
                <a:spcPts val="0"/>
              </a:spcBef>
            </a:pPr>
            <a:r>
              <a:rPr lang="en-US" sz="2000" err="1">
                <a:latin typeface="Arial"/>
                <a:ea typeface="Verdana"/>
                <a:cs typeface="Arial"/>
              </a:rPr>
              <a:t>évaluation</a:t>
            </a:r>
            <a:r>
              <a:rPr lang="en-US" sz="2000">
                <a:latin typeface="Arial"/>
                <a:ea typeface="Verdana"/>
                <a:cs typeface="Arial"/>
              </a:rPr>
              <a:t> des </a:t>
            </a:r>
            <a:r>
              <a:rPr lang="en-US" sz="2000" err="1">
                <a:latin typeface="Arial"/>
                <a:ea typeface="Verdana"/>
                <a:cs typeface="Arial"/>
              </a:rPr>
              <a:t>cours</a:t>
            </a:r>
            <a:endParaRPr lang="en-US" sz="2000">
              <a:latin typeface="Arial"/>
              <a:ea typeface="Verdana"/>
            </a:endParaRPr>
          </a:p>
          <a:p>
            <a:pPr marL="914400" lvl="1" indent="-342900">
              <a:lnSpc>
                <a:spcPct val="100000"/>
              </a:lnSpc>
              <a:spcBef>
                <a:spcPts val="0"/>
              </a:spcBef>
            </a:pPr>
            <a:r>
              <a:rPr lang="en-US" sz="2000">
                <a:latin typeface="Arial"/>
                <a:ea typeface="Verdana"/>
                <a:cs typeface="Arial"/>
              </a:rPr>
              <a:t>retour </a:t>
            </a:r>
            <a:r>
              <a:rPr lang="en-US" sz="2000" err="1">
                <a:latin typeface="Arial"/>
                <a:ea typeface="Verdana"/>
                <a:cs typeface="Arial"/>
              </a:rPr>
              <a:t>d'information</a:t>
            </a:r>
            <a:r>
              <a:rPr lang="en-US" sz="2000">
                <a:latin typeface="Arial"/>
                <a:ea typeface="Verdana"/>
                <a:cs typeface="Arial"/>
              </a:rPr>
              <a:t> des </a:t>
            </a:r>
            <a:r>
              <a:rPr lang="en-US" sz="2000" err="1">
                <a:latin typeface="Arial"/>
                <a:ea typeface="Verdana"/>
                <a:cs typeface="Arial"/>
              </a:rPr>
              <a:t>formateurs</a:t>
            </a:r>
            <a:endParaRPr lang="en-US" sz="2000">
              <a:latin typeface="Arial"/>
              <a:ea typeface="Verdana"/>
            </a:endParaRPr>
          </a:p>
          <a:p>
            <a:pPr marL="914400" lvl="1" indent="-342900">
              <a:lnSpc>
                <a:spcPct val="100000"/>
              </a:lnSpc>
              <a:spcBef>
                <a:spcPts val="0"/>
              </a:spcBef>
            </a:pPr>
            <a:r>
              <a:rPr lang="en-US" sz="2000">
                <a:latin typeface="Arial"/>
                <a:ea typeface="Verdana"/>
                <a:cs typeface="Arial"/>
              </a:rPr>
              <a:t>processus de modification/</a:t>
            </a:r>
            <a:r>
              <a:rPr lang="en-US" sz="2000" err="1">
                <a:latin typeface="Arial"/>
                <a:ea typeface="Verdana"/>
                <a:cs typeface="Arial"/>
              </a:rPr>
              <a:t>amélioration</a:t>
            </a:r>
            <a:r>
              <a:rPr lang="en-US" sz="2000">
                <a:latin typeface="Arial"/>
                <a:ea typeface="Verdana"/>
                <a:cs typeface="Arial"/>
              </a:rPr>
              <a:t> des </a:t>
            </a:r>
            <a:r>
              <a:rPr lang="en-US" sz="2000" err="1">
                <a:latin typeface="Arial"/>
                <a:ea typeface="Verdana"/>
                <a:cs typeface="Arial"/>
              </a:rPr>
              <a:t>cours</a:t>
            </a:r>
            <a:r>
              <a:rPr lang="en-US" sz="2000">
                <a:latin typeface="Arial"/>
                <a:ea typeface="Verdana"/>
                <a:cs typeface="Arial"/>
              </a:rPr>
              <a:t> </a:t>
            </a:r>
            <a:endParaRPr lang="en-US">
              <a:latin typeface="Arial"/>
            </a:endParaRPr>
          </a:p>
          <a:p>
            <a:pPr lvl="1"/>
            <a:endParaRPr lang="en-US"/>
          </a:p>
          <a:p>
            <a:pPr lvl="1"/>
            <a:endParaRPr lang="en-US"/>
          </a:p>
          <a:p>
            <a:pPr lvl="1"/>
            <a:endParaRPr lang="en-US"/>
          </a:p>
          <a:p>
            <a:endParaRPr lang="en-US"/>
          </a:p>
        </p:txBody>
      </p:sp>
    </p:spTree>
    <p:extLst>
      <p:ext uri="{BB962C8B-B14F-4D97-AF65-F5344CB8AC3E}">
        <p14:creationId xmlns:p14="http://schemas.microsoft.com/office/powerpoint/2010/main" val="2585831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28575" y="-2268"/>
            <a:ext cx="10084496" cy="1561646"/>
          </a:xfrm>
        </p:spPr>
        <p:txBody>
          <a:bodyPr/>
          <a:lstStyle/>
          <a:p>
            <a:r>
              <a:rPr lang="en-US" err="1">
                <a:latin typeface="Arial"/>
                <a:cs typeface="Arial"/>
              </a:rPr>
              <a:t>Activité</a:t>
            </a:r>
            <a:r>
              <a:rPr lang="en-US">
                <a:latin typeface="Arial"/>
                <a:cs typeface="Arial"/>
              </a:rPr>
              <a:t> :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711634"/>
            <a:ext cx="8457894" cy="4151389"/>
          </a:xfrm>
        </p:spPr>
        <p:txBody>
          <a:bodyPr vert="horz" lIns="91440" tIns="45720" rIns="91440" bIns="45720" rtlCol="0" anchor="t">
            <a:normAutofit/>
          </a:bodyPr>
          <a:lstStyle/>
          <a:p>
            <a:pPr marL="457200" lvl="1" indent="0">
              <a:lnSpc>
                <a:spcPct val="100000"/>
              </a:lnSpc>
              <a:spcBef>
                <a:spcPts val="0"/>
              </a:spcBef>
              <a:buNone/>
            </a:pPr>
            <a:r>
              <a:rPr lang="en-US" sz="2400" err="1">
                <a:latin typeface="Calibri"/>
                <a:cs typeface="Calibri"/>
              </a:rPr>
              <a:t>Exercice</a:t>
            </a:r>
            <a:r>
              <a:rPr lang="en-US" sz="2400">
                <a:latin typeface="Calibri"/>
                <a:cs typeface="Calibri"/>
              </a:rPr>
              <a:t> </a:t>
            </a:r>
            <a:r>
              <a:rPr lang="en-US" sz="2400" err="1">
                <a:latin typeface="Calibri"/>
                <a:cs typeface="Calibri"/>
              </a:rPr>
              <a:t>en</a:t>
            </a:r>
            <a:r>
              <a:rPr lang="en-US" sz="2400">
                <a:latin typeface="Calibri"/>
                <a:cs typeface="Calibri"/>
              </a:rPr>
              <a:t> </a:t>
            </a:r>
            <a:r>
              <a:rPr lang="en-US" sz="2400" err="1">
                <a:latin typeface="Calibri"/>
                <a:cs typeface="Calibri"/>
              </a:rPr>
              <a:t>groupe</a:t>
            </a:r>
            <a:r>
              <a:rPr lang="en-US" sz="2400">
                <a:latin typeface="Calibri"/>
                <a:cs typeface="Calibri"/>
              </a:rPr>
              <a:t> : À </a:t>
            </a:r>
            <a:r>
              <a:rPr lang="en-US" sz="2400" err="1">
                <a:latin typeface="Calibri"/>
                <a:cs typeface="Calibri"/>
              </a:rPr>
              <a:t>l'aide</a:t>
            </a:r>
            <a:r>
              <a:rPr lang="en-US" sz="2400">
                <a:latin typeface="Calibri"/>
                <a:cs typeface="Calibri"/>
              </a:rPr>
              <a:t> de </a:t>
            </a:r>
            <a:r>
              <a:rPr lang="en-US" sz="2400" err="1">
                <a:latin typeface="Calibri"/>
                <a:cs typeface="Calibri"/>
              </a:rPr>
              <a:t>l'étude</a:t>
            </a:r>
            <a:r>
              <a:rPr lang="en-US" sz="2400">
                <a:latin typeface="Calibri"/>
                <a:cs typeface="Calibri"/>
              </a:rPr>
              <a:t> de </a:t>
            </a:r>
            <a:r>
              <a:rPr lang="en-US" sz="2400" err="1">
                <a:latin typeface="Calibri"/>
                <a:cs typeface="Calibri"/>
              </a:rPr>
              <a:t>cas</a:t>
            </a:r>
            <a:r>
              <a:rPr lang="en-US" sz="2400">
                <a:latin typeface="Calibri"/>
                <a:cs typeface="Calibri"/>
              </a:rPr>
              <a:t>, </a:t>
            </a:r>
            <a:r>
              <a:rPr lang="en-US" sz="2400" err="1">
                <a:latin typeface="Calibri"/>
                <a:cs typeface="Calibri"/>
              </a:rPr>
              <a:t>dressez</a:t>
            </a:r>
            <a:r>
              <a:rPr lang="en-US" sz="2400">
                <a:latin typeface="Calibri"/>
                <a:cs typeface="Calibri"/>
              </a:rPr>
              <a:t> la </a:t>
            </a:r>
            <a:r>
              <a:rPr lang="en-US" sz="2400" err="1">
                <a:latin typeface="Calibri"/>
                <a:cs typeface="Calibri"/>
              </a:rPr>
              <a:t>liste</a:t>
            </a:r>
            <a:r>
              <a:rPr lang="en-US" sz="2400">
                <a:latin typeface="Calibri"/>
                <a:cs typeface="Calibri"/>
              </a:rPr>
              <a:t> des </a:t>
            </a:r>
            <a:r>
              <a:rPr lang="en-US" sz="2400" err="1">
                <a:latin typeface="Calibri"/>
                <a:cs typeface="Calibri"/>
              </a:rPr>
              <a:t>destinataires</a:t>
            </a:r>
            <a:r>
              <a:rPr lang="en-US" sz="2400">
                <a:latin typeface="Calibri"/>
                <a:cs typeface="Calibri"/>
              </a:rPr>
              <a:t> du </a:t>
            </a:r>
            <a:r>
              <a:rPr lang="en-US" sz="2400" err="1">
                <a:latin typeface="Calibri"/>
                <a:cs typeface="Calibri"/>
              </a:rPr>
              <a:t>renforcement</a:t>
            </a:r>
            <a:r>
              <a:rPr lang="en-US" sz="2400">
                <a:latin typeface="Calibri"/>
                <a:cs typeface="Calibri"/>
              </a:rPr>
              <a:t> des </a:t>
            </a:r>
            <a:r>
              <a:rPr lang="en-US" sz="2400" err="1">
                <a:latin typeface="Calibri"/>
                <a:cs typeface="Calibri"/>
              </a:rPr>
              <a:t>capacités</a:t>
            </a:r>
            <a:r>
              <a:rPr lang="en-US" sz="2400">
                <a:latin typeface="Calibri"/>
                <a:cs typeface="Calibri"/>
              </a:rPr>
              <a:t> et des trois </a:t>
            </a:r>
            <a:r>
              <a:rPr lang="en-US" sz="2400" err="1">
                <a:latin typeface="Calibri"/>
                <a:cs typeface="Calibri"/>
              </a:rPr>
              <a:t>éléments</a:t>
            </a:r>
            <a:r>
              <a:rPr lang="en-US" sz="2400">
                <a:latin typeface="Calibri"/>
                <a:cs typeface="Calibri"/>
              </a:rPr>
              <a:t> </a:t>
            </a:r>
            <a:r>
              <a:rPr lang="en-US" sz="2400" err="1">
                <a:latin typeface="Calibri"/>
                <a:cs typeface="Calibri"/>
              </a:rPr>
              <a:t>clés</a:t>
            </a:r>
            <a:r>
              <a:rPr lang="en-US" sz="2400">
                <a:latin typeface="Calibri"/>
                <a:cs typeface="Calibri"/>
              </a:rPr>
              <a:t> (</a:t>
            </a:r>
            <a:r>
              <a:rPr lang="en-US" sz="2400" err="1">
                <a:latin typeface="Calibri"/>
                <a:cs typeface="Calibri"/>
              </a:rPr>
              <a:t>connaissances</a:t>
            </a:r>
            <a:r>
              <a:rPr lang="en-US" sz="2400">
                <a:latin typeface="Calibri"/>
                <a:cs typeface="Calibri"/>
              </a:rPr>
              <a:t> et/</a:t>
            </a:r>
            <a:r>
              <a:rPr lang="en-US" sz="2400" err="1">
                <a:latin typeface="Calibri"/>
                <a:cs typeface="Calibri"/>
              </a:rPr>
              <a:t>ou</a:t>
            </a:r>
            <a:r>
              <a:rPr lang="en-US" sz="2400">
                <a:latin typeface="Calibri"/>
                <a:cs typeface="Calibri"/>
              </a:rPr>
              <a:t> </a:t>
            </a:r>
            <a:r>
              <a:rPr lang="en-US" sz="2400" err="1">
                <a:latin typeface="Calibri"/>
                <a:cs typeface="Calibri"/>
              </a:rPr>
              <a:t>compétences</a:t>
            </a:r>
            <a:r>
              <a:rPr lang="en-US" sz="2400">
                <a:latin typeface="Calibri"/>
                <a:cs typeface="Calibri"/>
              </a:rPr>
              <a:t>) </a:t>
            </a:r>
            <a:r>
              <a:rPr lang="en-US" sz="2400" err="1">
                <a:latin typeface="Calibri"/>
                <a:cs typeface="Calibri"/>
              </a:rPr>
              <a:t>qu'ils</a:t>
            </a:r>
            <a:r>
              <a:rPr lang="en-US" sz="2400">
                <a:latin typeface="Calibri"/>
                <a:cs typeface="Calibri"/>
              </a:rPr>
              <a:t> </a:t>
            </a:r>
            <a:r>
              <a:rPr lang="en-US" sz="2400" err="1">
                <a:latin typeface="Calibri"/>
                <a:cs typeface="Calibri"/>
              </a:rPr>
              <a:t>doivent</a:t>
            </a:r>
            <a:r>
              <a:rPr lang="en-US" sz="2400">
                <a:latin typeface="Calibri"/>
                <a:cs typeface="Calibri"/>
              </a:rPr>
              <a:t> </a:t>
            </a:r>
            <a:r>
              <a:rPr lang="en-US" sz="2400" err="1">
                <a:latin typeface="Calibri"/>
                <a:cs typeface="Calibri"/>
              </a:rPr>
              <a:t>développer</a:t>
            </a:r>
            <a:r>
              <a:rPr lang="en-US" sz="2400">
                <a:latin typeface="Calibri"/>
                <a:cs typeface="Calibri"/>
              </a:rPr>
              <a:t> par le </a:t>
            </a:r>
            <a:r>
              <a:rPr lang="en-US" sz="2400" err="1">
                <a:latin typeface="Calibri"/>
                <a:cs typeface="Calibri"/>
              </a:rPr>
              <a:t>biais</a:t>
            </a:r>
            <a:r>
              <a:rPr lang="en-US" sz="2400">
                <a:latin typeface="Calibri"/>
                <a:cs typeface="Calibri"/>
              </a:rPr>
              <a:t> </a:t>
            </a:r>
            <a:r>
              <a:rPr lang="en-US" sz="2400" err="1">
                <a:latin typeface="Calibri"/>
                <a:cs typeface="Calibri"/>
              </a:rPr>
              <a:t>d'activités</a:t>
            </a:r>
            <a:r>
              <a:rPr lang="en-US" sz="2400">
                <a:latin typeface="Calibri"/>
                <a:cs typeface="Calibri"/>
              </a:rPr>
              <a:t> de </a:t>
            </a:r>
            <a:r>
              <a:rPr lang="en-US" sz="2400" err="1">
                <a:latin typeface="Calibri"/>
                <a:cs typeface="Calibri"/>
              </a:rPr>
              <a:t>renforcement</a:t>
            </a:r>
            <a:r>
              <a:rPr lang="en-US" sz="2400">
                <a:latin typeface="Calibri"/>
                <a:cs typeface="Calibri"/>
              </a:rPr>
              <a:t> des </a:t>
            </a:r>
            <a:r>
              <a:rPr lang="en-US" sz="2400" err="1">
                <a:latin typeface="Calibri"/>
                <a:cs typeface="Calibri"/>
              </a:rPr>
              <a:t>capacités</a:t>
            </a:r>
            <a:r>
              <a:rPr lang="en-US" sz="2400">
                <a:latin typeface="Calibri"/>
                <a:cs typeface="Calibri"/>
              </a:rPr>
              <a:t>.</a:t>
            </a:r>
            <a:endParaRPr lang="en-US" sz="2400">
              <a:solidFill>
                <a:srgbClr val="444444"/>
              </a:solidFill>
              <a:latin typeface="Calibri"/>
              <a:cs typeface="Calibri"/>
            </a:endParaRPr>
          </a:p>
          <a:p>
            <a:pPr lvl="1">
              <a:lnSpc>
                <a:spcPct val="100000"/>
              </a:lnSpc>
              <a:spcBef>
                <a:spcPts val="0"/>
              </a:spcBef>
            </a:pPr>
            <a:endParaRPr lang="en-US" sz="2400">
              <a:latin typeface="Calibri"/>
              <a:cs typeface="Calibri"/>
            </a:endParaRPr>
          </a:p>
          <a:p>
            <a:pPr marL="457200" lvl="1" indent="0">
              <a:lnSpc>
                <a:spcPct val="100000"/>
              </a:lnSpc>
              <a:spcBef>
                <a:spcPts val="0"/>
              </a:spcBef>
              <a:buNone/>
            </a:pPr>
            <a:r>
              <a:rPr lang="en-US" sz="2400">
                <a:latin typeface="Calibri"/>
                <a:cs typeface="Calibri"/>
              </a:rPr>
              <a:t>Retour </a:t>
            </a:r>
            <a:r>
              <a:rPr lang="en-US" sz="2400" err="1">
                <a:latin typeface="Calibri"/>
                <a:cs typeface="Calibri"/>
              </a:rPr>
              <a:t>d'information</a:t>
            </a:r>
            <a:r>
              <a:rPr lang="en-US" sz="2400">
                <a:latin typeface="Calibri"/>
                <a:cs typeface="Calibri"/>
              </a:rPr>
              <a:t> au </a:t>
            </a:r>
            <a:r>
              <a:rPr lang="en-US" sz="2400" err="1">
                <a:latin typeface="Calibri"/>
                <a:cs typeface="Calibri"/>
              </a:rPr>
              <a:t>groupe</a:t>
            </a:r>
            <a:r>
              <a:rPr lang="en-US" sz="2400">
                <a:latin typeface="Calibri"/>
                <a:cs typeface="Calibri"/>
              </a:rPr>
              <a:t> principal </a:t>
            </a:r>
            <a:endParaRPr lang="en-US" sz="2400">
              <a:solidFill>
                <a:srgbClr val="444444"/>
              </a:solidFill>
              <a:latin typeface="Calibri"/>
              <a:cs typeface="Calibri"/>
            </a:endParaRPr>
          </a:p>
          <a:p>
            <a:endParaRPr lang="en-US"/>
          </a:p>
        </p:txBody>
      </p:sp>
    </p:spTree>
    <p:extLst>
      <p:ext uri="{BB962C8B-B14F-4D97-AF65-F5344CB8AC3E}">
        <p14:creationId xmlns:p14="http://schemas.microsoft.com/office/powerpoint/2010/main" val="30223073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err="1">
                <a:latin typeface="Arial"/>
                <a:cs typeface="Arial"/>
              </a:rPr>
              <a:t>Liste</a:t>
            </a:r>
            <a:r>
              <a:rPr lang="en-US">
                <a:latin typeface="Arial"/>
                <a:cs typeface="Arial"/>
              </a:rPr>
              <a:t> de </a:t>
            </a:r>
            <a:r>
              <a:rPr lang="en-US" err="1">
                <a:latin typeface="Arial"/>
                <a:cs typeface="Arial"/>
              </a:rPr>
              <a:t>contrôle</a:t>
            </a:r>
            <a:r>
              <a:rPr lang="en-US">
                <a:latin typeface="Arial"/>
                <a:cs typeface="Arial"/>
              </a:rPr>
              <a:t> PM : Mise </a:t>
            </a:r>
            <a:r>
              <a:rPr lang="en-US" err="1">
                <a:latin typeface="Arial"/>
                <a:cs typeface="Arial"/>
              </a:rPr>
              <a:t>en</a:t>
            </a:r>
            <a:r>
              <a:rPr lang="en-US">
                <a:latin typeface="Arial"/>
                <a:cs typeface="Arial"/>
              </a:rPr>
              <a:t> </a:t>
            </a:r>
            <a:r>
              <a:rPr lang="en-US" err="1">
                <a:latin typeface="Arial"/>
                <a:cs typeface="Arial"/>
              </a:rPr>
              <a:t>œuvre</a:t>
            </a:r>
            <a:r>
              <a:rPr lang="en-US">
                <a:latin typeface="Arial"/>
                <a:cs typeface="Arial"/>
              </a:rPr>
              <a:t> </a:t>
            </a:r>
            <a:br>
              <a:rPr lang="en-US">
                <a:latin typeface="Arial"/>
                <a:cs typeface="Arial"/>
              </a:rPr>
            </a:b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388954"/>
            <a:ext cx="10084496" cy="4460701"/>
          </a:xfrm>
        </p:spPr>
        <p:txBody>
          <a:bodyPr vert="horz" lIns="91440" tIns="45720" rIns="91440" bIns="45720" rtlCol="0" anchor="t">
            <a:normAutofit/>
          </a:bodyPr>
          <a:lstStyle/>
          <a:p>
            <a:pPr>
              <a:buFont typeface="Wingdings" panose="020B0604020202020204" pitchFamily="34" charset="0"/>
              <a:buChar char="q"/>
            </a:pPr>
            <a:endParaRPr lang="en-US" sz="1400">
              <a:latin typeface="Arial"/>
              <a:cs typeface="Arial"/>
            </a:endParaRPr>
          </a:p>
          <a:p>
            <a:endParaRPr lang="en-US"/>
          </a:p>
        </p:txBody>
      </p:sp>
      <p:sp>
        <p:nvSpPr>
          <p:cNvPr id="5" name="Content Placeholder 2">
            <a:extLst>
              <a:ext uri="{FF2B5EF4-FFF2-40B4-BE49-F238E27FC236}">
                <a16:creationId xmlns:a16="http://schemas.microsoft.com/office/drawing/2014/main" id="{DF668963-53A1-C022-B054-13EE5C4216A7}"/>
              </a:ext>
            </a:extLst>
          </p:cNvPr>
          <p:cNvSpPr txBox="1">
            <a:spLocks/>
          </p:cNvSpPr>
          <p:nvPr/>
        </p:nvSpPr>
        <p:spPr>
          <a:xfrm>
            <a:off x="838200" y="1396631"/>
            <a:ext cx="10971600" cy="50678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20B0604020202020204" pitchFamily="34" charset="0"/>
              <a:buChar char="q"/>
            </a:pPr>
            <a:r>
              <a:rPr lang="en-US" sz="1800">
                <a:latin typeface="Arial"/>
                <a:cs typeface="Arial"/>
              </a:rPr>
              <a:t>Les </a:t>
            </a:r>
            <a:r>
              <a:rPr lang="en-US" sz="1800" err="1">
                <a:latin typeface="Arial"/>
                <a:cs typeface="Arial"/>
              </a:rPr>
              <a:t>principales</a:t>
            </a:r>
            <a:r>
              <a:rPr lang="en-US" sz="1800">
                <a:latin typeface="Arial"/>
                <a:cs typeface="Arial"/>
              </a:rPr>
              <a:t> </a:t>
            </a:r>
            <a:r>
              <a:rPr lang="en-US" sz="1800" err="1">
                <a:latin typeface="Arial"/>
                <a:cs typeface="Arial"/>
              </a:rPr>
              <a:t>activités</a:t>
            </a:r>
            <a:r>
              <a:rPr lang="en-US" sz="1800">
                <a:latin typeface="Arial"/>
                <a:cs typeface="Arial"/>
              </a:rPr>
              <a:t> de mise </a:t>
            </a:r>
            <a:r>
              <a:rPr lang="en-US" sz="1800" err="1">
                <a:latin typeface="Arial"/>
                <a:cs typeface="Arial"/>
              </a:rPr>
              <a:t>en</a:t>
            </a:r>
            <a:r>
              <a:rPr lang="en-US" sz="1800">
                <a:latin typeface="Arial"/>
                <a:cs typeface="Arial"/>
              </a:rPr>
              <a:t> </a:t>
            </a:r>
            <a:r>
              <a:rPr lang="en-US" sz="1800" err="1">
                <a:latin typeface="Arial"/>
                <a:cs typeface="Arial"/>
              </a:rPr>
              <a:t>œuvre</a:t>
            </a:r>
            <a:r>
              <a:rPr lang="en-US" sz="1800">
                <a:latin typeface="Arial"/>
                <a:cs typeface="Arial"/>
              </a:rPr>
              <a:t> </a:t>
            </a:r>
            <a:r>
              <a:rPr lang="en-US" sz="1800" err="1">
                <a:latin typeface="Arial"/>
                <a:cs typeface="Arial"/>
              </a:rPr>
              <a:t>sont</a:t>
            </a:r>
            <a:r>
              <a:rPr lang="en-US" sz="1800">
                <a:latin typeface="Arial"/>
                <a:cs typeface="Arial"/>
              </a:rPr>
              <a:t> </a:t>
            </a:r>
            <a:r>
              <a:rPr lang="en-US" sz="1800" err="1">
                <a:latin typeface="Arial"/>
                <a:cs typeface="Arial"/>
              </a:rPr>
              <a:t>définies</a:t>
            </a:r>
            <a:r>
              <a:rPr lang="en-US" sz="1800">
                <a:latin typeface="Arial"/>
                <a:cs typeface="Arial"/>
              </a:rPr>
              <a:t> dans le plan de </a:t>
            </a:r>
            <a:r>
              <a:rPr lang="en-US" sz="1800" err="1">
                <a:latin typeface="Arial"/>
                <a:cs typeface="Arial"/>
              </a:rPr>
              <a:t>projet</a:t>
            </a:r>
            <a:r>
              <a:rPr lang="en-US" sz="1800">
                <a:latin typeface="Arial"/>
                <a:cs typeface="Arial"/>
              </a:rPr>
              <a:t> et le </a:t>
            </a:r>
            <a:r>
              <a:rPr lang="en-US" sz="1800" err="1">
                <a:latin typeface="Arial"/>
                <a:cs typeface="Arial"/>
              </a:rPr>
              <a:t>diagramme</a:t>
            </a:r>
            <a:r>
              <a:rPr lang="en-US" sz="1800">
                <a:latin typeface="Arial"/>
                <a:cs typeface="Arial"/>
              </a:rPr>
              <a:t> de Gantt.</a:t>
            </a:r>
            <a:endParaRPr lang="en-US" sz="1800">
              <a:latin typeface="Arial"/>
            </a:endParaRPr>
          </a:p>
          <a:p>
            <a:pPr marL="342900" indent="-342900">
              <a:buFont typeface="Wingdings" panose="020B0604020202020204" pitchFamily="34" charset="0"/>
              <a:buChar char="q"/>
            </a:pPr>
            <a:r>
              <a:rPr lang="en-US" sz="1800">
                <a:latin typeface="Arial"/>
                <a:cs typeface="Arial"/>
              </a:rPr>
              <a:t> La </a:t>
            </a:r>
            <a:r>
              <a:rPr lang="en-US" sz="1800" err="1">
                <a:latin typeface="Arial"/>
                <a:cs typeface="Arial"/>
              </a:rPr>
              <a:t>responsabilité</a:t>
            </a:r>
            <a:r>
              <a:rPr lang="en-US" sz="1800">
                <a:latin typeface="Arial"/>
                <a:cs typeface="Arial"/>
              </a:rPr>
              <a:t> de </a:t>
            </a:r>
            <a:r>
              <a:rPr lang="en-US" sz="1800" err="1">
                <a:latin typeface="Arial"/>
                <a:cs typeface="Arial"/>
              </a:rPr>
              <a:t>chacune</a:t>
            </a:r>
            <a:r>
              <a:rPr lang="en-US" sz="1800">
                <a:latin typeface="Arial"/>
                <a:cs typeface="Arial"/>
              </a:rPr>
              <a:t> des </a:t>
            </a:r>
            <a:r>
              <a:rPr lang="en-US" sz="1800" err="1">
                <a:latin typeface="Arial"/>
                <a:cs typeface="Arial"/>
              </a:rPr>
              <a:t>principales</a:t>
            </a:r>
            <a:r>
              <a:rPr lang="en-US" sz="1800">
                <a:latin typeface="Arial"/>
                <a:cs typeface="Arial"/>
              </a:rPr>
              <a:t> </a:t>
            </a:r>
            <a:r>
              <a:rPr lang="en-US" sz="1800" err="1">
                <a:latin typeface="Arial"/>
                <a:cs typeface="Arial"/>
              </a:rPr>
              <a:t>activités</a:t>
            </a:r>
            <a:r>
              <a:rPr lang="en-US" sz="1800">
                <a:latin typeface="Arial"/>
                <a:cs typeface="Arial"/>
              </a:rPr>
              <a:t> de mise </a:t>
            </a:r>
            <a:r>
              <a:rPr lang="en-US" sz="1800" err="1">
                <a:latin typeface="Arial"/>
                <a:cs typeface="Arial"/>
              </a:rPr>
              <a:t>en</a:t>
            </a:r>
            <a:r>
              <a:rPr lang="en-US" sz="1800">
                <a:latin typeface="Arial"/>
                <a:cs typeface="Arial"/>
              </a:rPr>
              <a:t> </a:t>
            </a:r>
            <a:r>
              <a:rPr lang="en-US" sz="1800" err="1">
                <a:latin typeface="Arial"/>
                <a:cs typeface="Arial"/>
              </a:rPr>
              <a:t>œuvre</a:t>
            </a:r>
            <a:r>
              <a:rPr lang="en-US" sz="1800">
                <a:latin typeface="Arial"/>
                <a:cs typeface="Arial"/>
              </a:rPr>
              <a:t>, </a:t>
            </a:r>
            <a:r>
              <a:rPr lang="en-US" sz="1800" err="1">
                <a:latin typeface="Arial"/>
                <a:cs typeface="Arial"/>
              </a:rPr>
              <a:t>telles</a:t>
            </a:r>
            <a:r>
              <a:rPr lang="en-US" sz="1800">
                <a:latin typeface="Arial"/>
                <a:cs typeface="Arial"/>
              </a:rPr>
              <a:t> que : </a:t>
            </a:r>
          </a:p>
          <a:p>
            <a:pPr marL="800100" lvl="1" indent="-342900">
              <a:buFont typeface="Wingdings" panose="020B0604020202020204" pitchFamily="34" charset="0"/>
              <a:buChar char="q"/>
            </a:pPr>
            <a:r>
              <a:rPr lang="en-US" sz="1600" err="1">
                <a:latin typeface="Arial"/>
                <a:cs typeface="Calibri"/>
              </a:rPr>
              <a:t>s'assurer</a:t>
            </a:r>
            <a:r>
              <a:rPr lang="en-US" sz="1600">
                <a:latin typeface="Arial"/>
                <a:cs typeface="Calibri"/>
              </a:rPr>
              <a:t> que les sites de mise </a:t>
            </a:r>
            <a:r>
              <a:rPr lang="en-US" sz="1600" err="1">
                <a:latin typeface="Arial"/>
                <a:cs typeface="Calibri"/>
              </a:rPr>
              <a:t>en</a:t>
            </a:r>
            <a:r>
              <a:rPr lang="en-US" sz="1600">
                <a:latin typeface="Arial"/>
                <a:cs typeface="Calibri"/>
              </a:rPr>
              <a:t> </a:t>
            </a:r>
            <a:r>
              <a:rPr lang="en-US" sz="1600" err="1">
                <a:latin typeface="Arial"/>
                <a:cs typeface="Calibri"/>
              </a:rPr>
              <a:t>œuvre</a:t>
            </a:r>
            <a:r>
              <a:rPr lang="en-US" sz="1600">
                <a:latin typeface="Arial"/>
                <a:cs typeface="Calibri"/>
              </a:rPr>
              <a:t> </a:t>
            </a:r>
            <a:r>
              <a:rPr lang="en-US" sz="1600" err="1">
                <a:latin typeface="Arial"/>
                <a:cs typeface="Calibri"/>
              </a:rPr>
              <a:t>sont</a:t>
            </a:r>
            <a:r>
              <a:rPr lang="en-US" sz="1600">
                <a:latin typeface="Arial"/>
                <a:cs typeface="Calibri"/>
              </a:rPr>
              <a:t> </a:t>
            </a:r>
            <a:r>
              <a:rPr lang="en-US" sz="1600" err="1">
                <a:latin typeface="Arial"/>
                <a:cs typeface="Calibri"/>
              </a:rPr>
              <a:t>prêts</a:t>
            </a:r>
            <a:r>
              <a:rPr lang="en-US" sz="1600">
                <a:latin typeface="Arial"/>
                <a:cs typeface="Calibri"/>
              </a:rPr>
              <a:t> (par </a:t>
            </a:r>
            <a:r>
              <a:rPr lang="en-US" sz="1600" err="1">
                <a:latin typeface="Arial"/>
                <a:cs typeface="Calibri"/>
              </a:rPr>
              <a:t>exemple</a:t>
            </a:r>
            <a:r>
              <a:rPr lang="en-US" sz="1600">
                <a:latin typeface="Arial"/>
                <a:cs typeface="Calibri"/>
              </a:rPr>
              <a:t>, </a:t>
            </a:r>
            <a:r>
              <a:rPr lang="en-US" sz="1600" err="1">
                <a:latin typeface="Arial"/>
                <a:cs typeface="Calibri"/>
              </a:rPr>
              <a:t>connectivité</a:t>
            </a:r>
            <a:r>
              <a:rPr lang="en-US" sz="1600">
                <a:latin typeface="Arial"/>
                <a:cs typeface="Calibri"/>
              </a:rPr>
              <a:t> internet, matériel, etc.).</a:t>
            </a:r>
          </a:p>
          <a:p>
            <a:pPr marL="800100" lvl="1" indent="-342900">
              <a:buFont typeface="Wingdings" panose="020B0604020202020204" pitchFamily="34" charset="0"/>
              <a:buChar char="q"/>
            </a:pPr>
            <a:r>
              <a:rPr lang="en-US" sz="1600" err="1">
                <a:latin typeface="Arial"/>
                <a:cs typeface="Calibri"/>
              </a:rPr>
              <a:t>l'élaboration</a:t>
            </a:r>
            <a:r>
              <a:rPr lang="en-US" sz="1600">
                <a:latin typeface="Arial"/>
                <a:cs typeface="Calibri"/>
              </a:rPr>
              <a:t> de plans et de </a:t>
            </a:r>
            <a:r>
              <a:rPr lang="en-US" sz="1600" err="1">
                <a:latin typeface="Arial"/>
                <a:cs typeface="Calibri"/>
              </a:rPr>
              <a:t>matériels</a:t>
            </a:r>
            <a:r>
              <a:rPr lang="en-US" sz="1600">
                <a:latin typeface="Arial"/>
                <a:cs typeface="Calibri"/>
              </a:rPr>
              <a:t> de formation sur la base </a:t>
            </a:r>
            <a:r>
              <a:rPr lang="en-US" sz="1600" err="1">
                <a:latin typeface="Arial"/>
                <a:cs typeface="Calibri"/>
              </a:rPr>
              <a:t>d'une</a:t>
            </a:r>
            <a:r>
              <a:rPr lang="en-US" sz="1600">
                <a:latin typeface="Arial"/>
                <a:cs typeface="Calibri"/>
              </a:rPr>
              <a:t> </a:t>
            </a:r>
            <a:r>
              <a:rPr lang="en-US" sz="1600" err="1">
                <a:latin typeface="Arial"/>
                <a:cs typeface="Calibri"/>
              </a:rPr>
              <a:t>évaluation</a:t>
            </a:r>
            <a:r>
              <a:rPr lang="en-US" sz="1600">
                <a:latin typeface="Arial"/>
                <a:cs typeface="Calibri"/>
              </a:rPr>
              <a:t> des </a:t>
            </a:r>
            <a:r>
              <a:rPr lang="en-US" sz="1600" err="1">
                <a:latin typeface="Arial"/>
                <a:cs typeface="Calibri"/>
              </a:rPr>
              <a:t>besoins</a:t>
            </a:r>
            <a:r>
              <a:rPr lang="en-US" sz="1600">
                <a:latin typeface="Arial"/>
                <a:cs typeface="Calibri"/>
              </a:rPr>
              <a:t> </a:t>
            </a:r>
            <a:r>
              <a:rPr lang="en-US" sz="1600" err="1">
                <a:latin typeface="Arial"/>
                <a:cs typeface="Calibri"/>
              </a:rPr>
              <a:t>en</a:t>
            </a:r>
            <a:r>
              <a:rPr lang="en-US" sz="1600">
                <a:latin typeface="Arial"/>
                <a:cs typeface="Calibri"/>
              </a:rPr>
              <a:t> formation. </a:t>
            </a:r>
            <a:endParaRPr lang="en-US" sz="1600">
              <a:solidFill>
                <a:srgbClr val="444444"/>
              </a:solidFill>
              <a:latin typeface="Arial"/>
              <a:cs typeface="Calibri"/>
            </a:endParaRPr>
          </a:p>
          <a:p>
            <a:pPr marL="800100" lvl="1" indent="-342900">
              <a:buFont typeface="Wingdings" panose="020B0604020202020204" pitchFamily="34" charset="0"/>
              <a:buChar char="q"/>
            </a:pPr>
            <a:r>
              <a:rPr lang="en-US" sz="1600">
                <a:latin typeface="Arial"/>
                <a:cs typeface="Calibri"/>
              </a:rPr>
              <a:t>la confirmation que les exigences </a:t>
            </a:r>
            <a:r>
              <a:rPr lang="en-US" sz="1600" err="1">
                <a:latin typeface="Arial"/>
                <a:cs typeface="Calibri"/>
              </a:rPr>
              <a:t>en</a:t>
            </a:r>
            <a:r>
              <a:rPr lang="en-US" sz="1600">
                <a:latin typeface="Arial"/>
                <a:cs typeface="Calibri"/>
              </a:rPr>
              <a:t> matière de </a:t>
            </a:r>
            <a:r>
              <a:rPr lang="en-US" sz="1600" err="1">
                <a:latin typeface="Arial"/>
                <a:cs typeface="Calibri"/>
              </a:rPr>
              <a:t>sécurité</a:t>
            </a:r>
            <a:r>
              <a:rPr lang="en-US" sz="1600">
                <a:latin typeface="Arial"/>
                <a:cs typeface="Calibri"/>
              </a:rPr>
              <a:t> des </a:t>
            </a:r>
            <a:r>
              <a:rPr lang="en-US" sz="1600" err="1">
                <a:latin typeface="Arial"/>
                <a:cs typeface="Calibri"/>
              </a:rPr>
              <a:t>logiciels</a:t>
            </a:r>
            <a:r>
              <a:rPr lang="en-US" sz="1600">
                <a:latin typeface="Arial"/>
                <a:cs typeface="Calibri"/>
              </a:rPr>
              <a:t>, du matériel et de </a:t>
            </a:r>
            <a:r>
              <a:rPr lang="en-US" sz="1600" err="1">
                <a:latin typeface="Arial"/>
                <a:cs typeface="Calibri"/>
              </a:rPr>
              <a:t>l'infrastructure</a:t>
            </a:r>
            <a:r>
              <a:rPr lang="en-US" sz="1600">
                <a:latin typeface="Arial"/>
                <a:cs typeface="Calibri"/>
              </a:rPr>
              <a:t> </a:t>
            </a:r>
            <a:r>
              <a:rPr lang="en-US" sz="1600" err="1">
                <a:latin typeface="Arial"/>
                <a:cs typeface="Calibri"/>
              </a:rPr>
              <a:t>sont</a:t>
            </a:r>
            <a:r>
              <a:rPr lang="en-US" sz="1600">
                <a:latin typeface="Arial"/>
                <a:cs typeface="Calibri"/>
              </a:rPr>
              <a:t> </a:t>
            </a:r>
            <a:r>
              <a:rPr lang="en-US" sz="1600" err="1">
                <a:latin typeface="Arial"/>
                <a:cs typeface="Calibri"/>
              </a:rPr>
              <a:t>respectées</a:t>
            </a:r>
            <a:r>
              <a:rPr lang="en-US" sz="1600">
                <a:latin typeface="Arial"/>
                <a:cs typeface="Calibri"/>
              </a:rPr>
              <a:t> sur les sites de mise </a:t>
            </a:r>
            <a:r>
              <a:rPr lang="en-US" sz="1600" err="1">
                <a:latin typeface="Arial"/>
                <a:cs typeface="Calibri"/>
              </a:rPr>
              <a:t>en</a:t>
            </a:r>
            <a:r>
              <a:rPr lang="en-US" sz="1600">
                <a:latin typeface="Arial"/>
                <a:cs typeface="Calibri"/>
              </a:rPr>
              <a:t> </a:t>
            </a:r>
            <a:r>
              <a:rPr lang="en-US" sz="1600" err="1">
                <a:latin typeface="Arial"/>
                <a:cs typeface="Calibri"/>
              </a:rPr>
              <a:t>œuvre</a:t>
            </a:r>
            <a:r>
              <a:rPr lang="en-US" sz="1600">
                <a:latin typeface="Arial"/>
                <a:cs typeface="Calibri"/>
              </a:rPr>
              <a:t>, y </a:t>
            </a:r>
            <a:r>
              <a:rPr lang="en-US" sz="1600" err="1">
                <a:latin typeface="Arial"/>
                <a:cs typeface="Calibri"/>
              </a:rPr>
              <a:t>compris</a:t>
            </a:r>
            <a:r>
              <a:rPr lang="en-US" sz="1600">
                <a:latin typeface="Arial"/>
                <a:cs typeface="Calibri"/>
              </a:rPr>
              <a:t> la </a:t>
            </a:r>
            <a:r>
              <a:rPr lang="en-US" sz="1600" err="1">
                <a:latin typeface="Arial"/>
                <a:cs typeface="Calibri"/>
              </a:rPr>
              <a:t>sécurité</a:t>
            </a:r>
            <a:r>
              <a:rPr lang="en-US" sz="1600">
                <a:latin typeface="Arial"/>
                <a:cs typeface="Calibri"/>
              </a:rPr>
              <a:t> physique de tout </a:t>
            </a:r>
            <a:r>
              <a:rPr lang="en-US" sz="1600" err="1">
                <a:latin typeface="Arial"/>
                <a:cs typeface="Calibri"/>
              </a:rPr>
              <a:t>équipement</a:t>
            </a:r>
            <a:r>
              <a:rPr lang="en-US" sz="1600">
                <a:latin typeface="Arial"/>
                <a:cs typeface="Calibri"/>
              </a:rPr>
              <a:t>. </a:t>
            </a:r>
            <a:endParaRPr lang="en-US" sz="1600">
              <a:solidFill>
                <a:srgbClr val="444444"/>
              </a:solidFill>
              <a:latin typeface="Arial"/>
              <a:cs typeface="Calibri"/>
            </a:endParaRPr>
          </a:p>
          <a:p>
            <a:pPr marL="342900" indent="-342900">
              <a:buFont typeface="Wingdings" panose="020B0604020202020204" pitchFamily="34" charset="0"/>
              <a:buChar char="q"/>
            </a:pPr>
            <a:r>
              <a:rPr lang="en-US" sz="1800">
                <a:latin typeface="Arial"/>
                <a:cs typeface="Calibri"/>
              </a:rPr>
              <a:t>Il </a:t>
            </a:r>
            <a:r>
              <a:rPr lang="en-US" sz="1800" err="1">
                <a:latin typeface="Arial"/>
                <a:cs typeface="Calibri"/>
              </a:rPr>
              <a:t>existe</a:t>
            </a:r>
            <a:r>
              <a:rPr lang="en-US" sz="1800">
                <a:latin typeface="Arial"/>
                <a:cs typeface="Calibri"/>
              </a:rPr>
              <a:t> un processus </a:t>
            </a:r>
            <a:r>
              <a:rPr lang="en-US" sz="1800" err="1">
                <a:latin typeface="Arial"/>
                <a:cs typeface="Calibri"/>
              </a:rPr>
              <a:t>clair</a:t>
            </a:r>
            <a:r>
              <a:rPr lang="en-US" sz="1800">
                <a:latin typeface="Arial"/>
                <a:cs typeface="Calibri"/>
              </a:rPr>
              <a:t> pour documenter les bogues, les </a:t>
            </a:r>
            <a:r>
              <a:rPr lang="en-US" sz="1800" err="1">
                <a:latin typeface="Arial"/>
                <a:cs typeface="Calibri"/>
              </a:rPr>
              <a:t>problèmes</a:t>
            </a:r>
            <a:r>
              <a:rPr lang="en-US" sz="1800">
                <a:latin typeface="Arial"/>
                <a:cs typeface="Calibri"/>
              </a:rPr>
              <a:t> et les </a:t>
            </a:r>
            <a:r>
              <a:rPr lang="en-US" sz="1800" err="1">
                <a:latin typeface="Arial"/>
                <a:cs typeface="Calibri"/>
              </a:rPr>
              <a:t>demandes</a:t>
            </a:r>
            <a:r>
              <a:rPr lang="en-US" sz="1800">
                <a:latin typeface="Arial"/>
                <a:cs typeface="Calibri"/>
              </a:rPr>
              <a:t> de </a:t>
            </a:r>
            <a:r>
              <a:rPr lang="en-US" sz="1800" err="1">
                <a:latin typeface="Arial"/>
                <a:cs typeface="Calibri"/>
              </a:rPr>
              <a:t>changement</a:t>
            </a:r>
            <a:r>
              <a:rPr lang="en-US" sz="1800">
                <a:latin typeface="Arial"/>
                <a:cs typeface="Calibri"/>
              </a:rPr>
              <a:t> pour le </a:t>
            </a:r>
            <a:r>
              <a:rPr lang="en-US" sz="1800" err="1">
                <a:latin typeface="Arial"/>
                <a:cs typeface="Calibri"/>
              </a:rPr>
              <a:t>logiciel</a:t>
            </a:r>
            <a:r>
              <a:rPr lang="en-US" sz="1800">
                <a:latin typeface="Arial"/>
                <a:cs typeface="Calibri"/>
              </a:rPr>
              <a:t>, </a:t>
            </a:r>
            <a:r>
              <a:rPr lang="en-US" sz="1800" err="1">
                <a:latin typeface="Arial"/>
                <a:cs typeface="Calibri"/>
              </a:rPr>
              <a:t>ainsi</a:t>
            </a:r>
            <a:r>
              <a:rPr lang="en-US" sz="1800">
                <a:latin typeface="Arial"/>
                <a:cs typeface="Calibri"/>
              </a:rPr>
              <a:t> </a:t>
            </a:r>
            <a:r>
              <a:rPr lang="en-US" sz="1800" err="1">
                <a:latin typeface="Arial"/>
                <a:cs typeface="Calibri"/>
              </a:rPr>
              <a:t>qu'un</a:t>
            </a:r>
            <a:r>
              <a:rPr lang="en-US" sz="1800">
                <a:latin typeface="Arial"/>
                <a:cs typeface="Calibri"/>
              </a:rPr>
              <a:t> processus pour les classer par </a:t>
            </a:r>
            <a:r>
              <a:rPr lang="en-US" sz="1800" err="1">
                <a:latin typeface="Arial"/>
                <a:cs typeface="Calibri"/>
              </a:rPr>
              <a:t>ordre</a:t>
            </a:r>
            <a:r>
              <a:rPr lang="en-US" sz="1800">
                <a:latin typeface="Arial"/>
                <a:cs typeface="Calibri"/>
              </a:rPr>
              <a:t> de </a:t>
            </a:r>
            <a:r>
              <a:rPr lang="en-US" sz="1800" err="1">
                <a:latin typeface="Arial"/>
                <a:cs typeface="Calibri"/>
              </a:rPr>
              <a:t>priorité</a:t>
            </a:r>
            <a:r>
              <a:rPr lang="en-US" sz="1800">
                <a:latin typeface="Arial"/>
                <a:cs typeface="Calibri"/>
              </a:rPr>
              <a:t> après la mise </a:t>
            </a:r>
            <a:r>
              <a:rPr lang="en-US" sz="1800" err="1">
                <a:latin typeface="Arial"/>
                <a:cs typeface="Calibri"/>
              </a:rPr>
              <a:t>en</a:t>
            </a:r>
            <a:r>
              <a:rPr lang="en-US" sz="1800">
                <a:latin typeface="Arial"/>
                <a:cs typeface="Calibri"/>
              </a:rPr>
              <a:t> service.</a:t>
            </a:r>
            <a:endParaRPr lang="en-US" sz="1800">
              <a:solidFill>
                <a:srgbClr val="444444"/>
              </a:solidFill>
              <a:latin typeface="Arial"/>
              <a:cs typeface="Calibri"/>
            </a:endParaRPr>
          </a:p>
          <a:p>
            <a:pPr marL="342900" indent="-342900">
              <a:buFont typeface="Wingdings" panose="020B0604020202020204" pitchFamily="34" charset="0"/>
              <a:buChar char="q"/>
            </a:pPr>
            <a:r>
              <a:rPr lang="en-US" sz="1800">
                <a:latin typeface="Arial"/>
                <a:cs typeface="Calibri"/>
              </a:rPr>
              <a:t>Une documentation </a:t>
            </a:r>
            <a:r>
              <a:rPr lang="en-US" sz="1800" err="1">
                <a:latin typeface="Arial"/>
                <a:cs typeface="Calibri"/>
              </a:rPr>
              <a:t>est</a:t>
            </a:r>
            <a:r>
              <a:rPr lang="en-US" sz="1800">
                <a:latin typeface="Arial"/>
                <a:cs typeface="Calibri"/>
              </a:rPr>
              <a:t> disponible et </a:t>
            </a:r>
            <a:r>
              <a:rPr lang="en-US" sz="1800" err="1">
                <a:latin typeface="Arial"/>
                <a:cs typeface="Calibri"/>
              </a:rPr>
              <a:t>prête</a:t>
            </a:r>
            <a:r>
              <a:rPr lang="en-US" sz="1800">
                <a:latin typeface="Arial"/>
                <a:cs typeface="Calibri"/>
              </a:rPr>
              <a:t> à </a:t>
            </a:r>
            <a:r>
              <a:rPr lang="en-US" sz="1800" err="1">
                <a:latin typeface="Arial"/>
                <a:cs typeface="Calibri"/>
              </a:rPr>
              <a:t>l'emploi</a:t>
            </a:r>
            <a:r>
              <a:rPr lang="en-US" sz="1800">
                <a:latin typeface="Arial"/>
                <a:cs typeface="Calibri"/>
              </a:rPr>
              <a:t> (par </a:t>
            </a:r>
            <a:r>
              <a:rPr lang="en-US" sz="1800" err="1">
                <a:latin typeface="Arial"/>
                <a:cs typeface="Calibri"/>
              </a:rPr>
              <a:t>exemple</a:t>
            </a:r>
            <a:r>
              <a:rPr lang="en-US" sz="1800">
                <a:latin typeface="Arial"/>
                <a:cs typeface="Calibri"/>
              </a:rPr>
              <a:t>, un </a:t>
            </a:r>
            <a:r>
              <a:rPr lang="en-US" sz="1800" err="1">
                <a:latin typeface="Arial"/>
                <a:cs typeface="Calibri"/>
              </a:rPr>
              <a:t>manuel</a:t>
            </a:r>
            <a:r>
              <a:rPr lang="en-US" sz="1800">
                <a:latin typeface="Arial"/>
                <a:cs typeface="Calibri"/>
              </a:rPr>
              <a:t> </a:t>
            </a:r>
            <a:r>
              <a:rPr lang="en-US" sz="1800" err="1">
                <a:latin typeface="Arial"/>
                <a:cs typeface="Calibri"/>
              </a:rPr>
              <a:t>d'utilisation</a:t>
            </a:r>
            <a:r>
              <a:rPr lang="en-US" sz="1800">
                <a:latin typeface="Arial"/>
                <a:cs typeface="Calibri"/>
              </a:rPr>
              <a:t> pour les </a:t>
            </a:r>
            <a:r>
              <a:rPr lang="en-US" sz="1800" err="1">
                <a:latin typeface="Arial"/>
                <a:cs typeface="Calibri"/>
              </a:rPr>
              <a:t>utilisateurs</a:t>
            </a:r>
            <a:r>
              <a:rPr lang="en-US" sz="1800">
                <a:latin typeface="Arial"/>
                <a:cs typeface="Calibri"/>
              </a:rPr>
              <a:t> </a:t>
            </a:r>
            <a:r>
              <a:rPr lang="en-US" sz="1800" err="1">
                <a:latin typeface="Arial"/>
                <a:cs typeface="Calibri"/>
              </a:rPr>
              <a:t>finaux</a:t>
            </a:r>
            <a:r>
              <a:rPr lang="en-US" sz="1800">
                <a:latin typeface="Arial"/>
                <a:cs typeface="Calibri"/>
              </a:rPr>
              <a:t>, des guides </a:t>
            </a:r>
            <a:r>
              <a:rPr lang="en-US" sz="1800" err="1">
                <a:latin typeface="Arial"/>
                <a:cs typeface="Calibri"/>
              </a:rPr>
              <a:t>d'installation</a:t>
            </a:r>
            <a:r>
              <a:rPr lang="en-US" sz="1800">
                <a:latin typeface="Arial"/>
                <a:cs typeface="Calibri"/>
              </a:rPr>
              <a:t> pour les </a:t>
            </a:r>
            <a:r>
              <a:rPr lang="en-US" sz="1800" err="1">
                <a:latin typeface="Arial"/>
                <a:cs typeface="Calibri"/>
              </a:rPr>
              <a:t>responsables</a:t>
            </a:r>
            <a:r>
              <a:rPr lang="en-US" sz="1800">
                <a:latin typeface="Arial"/>
                <a:cs typeface="Calibri"/>
              </a:rPr>
              <a:t> de la mise </a:t>
            </a:r>
            <a:r>
              <a:rPr lang="en-US" sz="1800" err="1">
                <a:latin typeface="Arial"/>
                <a:cs typeface="Calibri"/>
              </a:rPr>
              <a:t>en</a:t>
            </a:r>
            <a:r>
              <a:rPr lang="en-US" sz="1800">
                <a:latin typeface="Arial"/>
                <a:cs typeface="Calibri"/>
              </a:rPr>
              <a:t> </a:t>
            </a:r>
            <a:r>
              <a:rPr lang="en-US" sz="1800" err="1">
                <a:latin typeface="Arial"/>
                <a:cs typeface="Calibri"/>
              </a:rPr>
              <a:t>œuvre</a:t>
            </a:r>
            <a:r>
              <a:rPr lang="en-US" sz="1800">
                <a:latin typeface="Arial"/>
                <a:cs typeface="Calibri"/>
              </a:rPr>
              <a:t>, etc.) </a:t>
            </a:r>
            <a:endParaRPr lang="en-US" sz="1800">
              <a:solidFill>
                <a:srgbClr val="444444"/>
              </a:solidFill>
              <a:latin typeface="Arial"/>
              <a:cs typeface="Calibri"/>
            </a:endParaRPr>
          </a:p>
          <a:p>
            <a:pPr marL="342900" indent="-342900">
              <a:buFont typeface="Wingdings" panose="020B0604020202020204" pitchFamily="34" charset="0"/>
              <a:buChar char="q"/>
            </a:pPr>
            <a:r>
              <a:rPr lang="en-US" sz="1800">
                <a:latin typeface="Arial"/>
                <a:cs typeface="Calibri"/>
              </a:rPr>
              <a:t>Il </a:t>
            </a:r>
            <a:r>
              <a:rPr lang="en-US" sz="1800" err="1">
                <a:latin typeface="Arial"/>
                <a:cs typeface="Calibri"/>
              </a:rPr>
              <a:t>existe</a:t>
            </a:r>
            <a:r>
              <a:rPr lang="en-US" sz="1800">
                <a:latin typeface="Arial"/>
                <a:cs typeface="Calibri"/>
              </a:rPr>
              <a:t> un plan </a:t>
            </a:r>
            <a:r>
              <a:rPr lang="en-US" sz="1800" err="1">
                <a:latin typeface="Arial"/>
                <a:cs typeface="Calibri"/>
              </a:rPr>
              <a:t>détaillé</a:t>
            </a:r>
            <a:r>
              <a:rPr lang="en-US" sz="1800">
                <a:latin typeface="Arial"/>
                <a:cs typeface="Calibri"/>
              </a:rPr>
              <a:t> de </a:t>
            </a:r>
            <a:r>
              <a:rPr lang="en-US" sz="1800" err="1">
                <a:latin typeface="Arial"/>
                <a:cs typeface="Calibri"/>
              </a:rPr>
              <a:t>sauvegarde</a:t>
            </a:r>
            <a:r>
              <a:rPr lang="en-US" sz="1800">
                <a:latin typeface="Arial"/>
                <a:cs typeface="Calibri"/>
              </a:rPr>
              <a:t> et de reprise après </a:t>
            </a:r>
            <a:r>
              <a:rPr lang="en-US" sz="1800" err="1">
                <a:latin typeface="Arial"/>
                <a:cs typeface="Calibri"/>
              </a:rPr>
              <a:t>sinistre</a:t>
            </a:r>
            <a:r>
              <a:rPr lang="en-US" sz="1800">
                <a:latin typeface="Arial"/>
                <a:cs typeface="Calibri"/>
              </a:rPr>
              <a:t>. </a:t>
            </a:r>
            <a:endParaRPr lang="en-US" sz="1800">
              <a:solidFill>
                <a:srgbClr val="444444"/>
              </a:solidFill>
              <a:latin typeface="Arial"/>
              <a:cs typeface="Calibri"/>
            </a:endParaRPr>
          </a:p>
          <a:p>
            <a:pPr marL="342900" indent="-342900">
              <a:buFont typeface="Wingdings" panose="020B0604020202020204" pitchFamily="34" charset="0"/>
              <a:buChar char="q"/>
            </a:pPr>
            <a:r>
              <a:rPr lang="en-US" sz="1800">
                <a:latin typeface="Arial"/>
                <a:cs typeface="Calibri"/>
              </a:rPr>
              <a:t>Il </a:t>
            </a:r>
            <a:r>
              <a:rPr lang="en-US" sz="1800" err="1">
                <a:latin typeface="Arial"/>
                <a:cs typeface="Calibri"/>
              </a:rPr>
              <a:t>existe</a:t>
            </a:r>
            <a:r>
              <a:rPr lang="en-US" sz="1800">
                <a:latin typeface="Arial"/>
                <a:cs typeface="Calibri"/>
              </a:rPr>
              <a:t> un plan pour la </a:t>
            </a:r>
            <a:r>
              <a:rPr lang="en-US" sz="1800" err="1">
                <a:latin typeface="Arial"/>
                <a:cs typeface="Calibri"/>
              </a:rPr>
              <a:t>poursuite</a:t>
            </a:r>
            <a:r>
              <a:rPr lang="en-US" sz="1800">
                <a:latin typeface="Arial"/>
                <a:cs typeface="Calibri"/>
              </a:rPr>
              <a:t> du </a:t>
            </a:r>
            <a:r>
              <a:rPr lang="en-US" sz="1800" err="1">
                <a:latin typeface="Arial"/>
                <a:cs typeface="Calibri"/>
              </a:rPr>
              <a:t>soutien</a:t>
            </a:r>
            <a:r>
              <a:rPr lang="en-US" sz="1800">
                <a:latin typeface="Arial"/>
                <a:cs typeface="Calibri"/>
              </a:rPr>
              <a:t> et de la maintenance de la solution après le </a:t>
            </a:r>
            <a:r>
              <a:rPr lang="en-US" sz="1800" err="1">
                <a:latin typeface="Arial"/>
                <a:cs typeface="Calibri"/>
              </a:rPr>
              <a:t>transfert</a:t>
            </a:r>
            <a:r>
              <a:rPr lang="en-US" sz="1800">
                <a:latin typeface="Arial"/>
                <a:cs typeface="Calibri"/>
              </a:rPr>
              <a:t>.</a:t>
            </a:r>
            <a:r>
              <a:rPr lang="en-US">
                <a:latin typeface="Arial"/>
                <a:cs typeface="Calibri"/>
              </a:rPr>
              <a:t> </a:t>
            </a:r>
            <a:endParaRPr lang="en-US">
              <a:solidFill>
                <a:srgbClr val="444444"/>
              </a:solidFill>
              <a:latin typeface="Arial"/>
              <a:cs typeface="Calibri"/>
            </a:endParaRPr>
          </a:p>
          <a:p>
            <a:pPr>
              <a:buFont typeface="Wingdings" panose="020B0604020202020204" pitchFamily="34" charset="0"/>
              <a:buChar char="q"/>
            </a:pPr>
            <a:endParaRPr lang="en-US" sz="1800"/>
          </a:p>
          <a:p>
            <a:pPr>
              <a:buFont typeface="Wingdings" panose="020B0604020202020204" pitchFamily="34" charset="0"/>
              <a:buChar char="q"/>
            </a:pPr>
            <a:endParaRPr lang="en-US"/>
          </a:p>
          <a:p>
            <a:pPr>
              <a:buFont typeface="Wingdings" panose="020B0604020202020204" pitchFamily="34" charset="0"/>
              <a:buChar char="q"/>
            </a:pPr>
            <a:endParaRPr lang="en-US" sz="1800">
              <a:latin typeface="Arial"/>
              <a:cs typeface="Arial"/>
            </a:endParaRPr>
          </a:p>
          <a:p>
            <a:pPr>
              <a:buFont typeface="Wingdings" panose="020B0604020202020204" pitchFamily="34" charset="0"/>
              <a:buChar char="q"/>
            </a:pPr>
            <a:endParaRPr lang="en-US" sz="1800">
              <a:latin typeface="Arial"/>
              <a:cs typeface="Arial"/>
            </a:endParaRPr>
          </a:p>
        </p:txBody>
      </p:sp>
    </p:spTree>
    <p:extLst>
      <p:ext uri="{BB962C8B-B14F-4D97-AF65-F5344CB8AC3E}">
        <p14:creationId xmlns:p14="http://schemas.microsoft.com/office/powerpoint/2010/main" val="16231246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3E83-B11D-5624-F883-1C09D906A4CC}"/>
              </a:ext>
            </a:extLst>
          </p:cNvPr>
          <p:cNvSpPr>
            <a:spLocks noGrp="1"/>
          </p:cNvSpPr>
          <p:nvPr>
            <p:ph type="title"/>
          </p:nvPr>
        </p:nvSpPr>
        <p:spPr/>
        <p:txBody>
          <a:bodyPr/>
          <a:lstStyle/>
          <a:p>
            <a:r>
              <a:rPr lang="en-US">
                <a:latin typeface="Arial"/>
                <a:cs typeface="Arial"/>
              </a:rPr>
              <a:t>Module 06 : </a:t>
            </a:r>
            <a:r>
              <a:rPr lang="en-US" err="1">
                <a:latin typeface="Arial"/>
                <a:cs typeface="Arial"/>
              </a:rPr>
              <a:t>Enquête</a:t>
            </a:r>
            <a:r>
              <a:rPr lang="en-US">
                <a:latin typeface="Arial"/>
                <a:cs typeface="Arial"/>
              </a:rPr>
              <a:t> </a:t>
            </a:r>
            <a:r>
              <a:rPr lang="en-US" err="1">
                <a:latin typeface="Arial"/>
                <a:cs typeface="Arial"/>
              </a:rPr>
              <a:t>rapide</a:t>
            </a:r>
            <a:endParaRPr lang="en-US" err="1"/>
          </a:p>
        </p:txBody>
      </p:sp>
      <p:sp>
        <p:nvSpPr>
          <p:cNvPr id="3" name="Content Placeholder 2">
            <a:extLst>
              <a:ext uri="{FF2B5EF4-FFF2-40B4-BE49-F238E27FC236}">
                <a16:creationId xmlns:a16="http://schemas.microsoft.com/office/drawing/2014/main" id="{9FF34E33-A628-8AFE-A09E-1D0C5FBA2E19}"/>
              </a:ext>
            </a:extLst>
          </p:cNvPr>
          <p:cNvSpPr>
            <a:spLocks noGrp="1"/>
          </p:cNvSpPr>
          <p:nvPr>
            <p:ph idx="1"/>
          </p:nvPr>
        </p:nvSpPr>
        <p:spPr>
          <a:xfrm>
            <a:off x="838200" y="2179529"/>
            <a:ext cx="7998521" cy="3670126"/>
          </a:xfrm>
        </p:spPr>
        <p:txBody>
          <a:bodyPr vert="horz" lIns="91440" tIns="45720" rIns="91440" bIns="45720" rtlCol="0" anchor="t">
            <a:normAutofit/>
          </a:bodyPr>
          <a:lstStyle/>
          <a:p>
            <a:pPr marL="0" indent="0">
              <a:buNone/>
            </a:pPr>
            <a:r>
              <a:rPr lang="en-US" sz="3000">
                <a:latin typeface="Calibri"/>
                <a:ea typeface="Calibri"/>
                <a:cs typeface="Arial"/>
              </a:rPr>
              <a:t>Sondage :</a:t>
            </a:r>
            <a:endParaRPr lang="en-US" sz="3000">
              <a:latin typeface="Calibri"/>
              <a:ea typeface="Calibri"/>
            </a:endParaRPr>
          </a:p>
          <a:p>
            <a:pPr marL="0" indent="0">
              <a:buNone/>
            </a:pPr>
            <a:r>
              <a:rPr lang="en-US" sz="3000">
                <a:latin typeface="Calibri"/>
                <a:ea typeface="Calibri"/>
                <a:cs typeface="Arial"/>
              </a:rPr>
              <a:t>Quels </a:t>
            </a:r>
            <a:r>
              <a:rPr lang="en-US" sz="3000" err="1">
                <a:latin typeface="Calibri"/>
                <a:ea typeface="Calibri"/>
                <a:cs typeface="Arial"/>
              </a:rPr>
              <a:t>sont</a:t>
            </a:r>
            <a:r>
              <a:rPr lang="en-US" sz="3000">
                <a:latin typeface="Calibri"/>
                <a:ea typeface="Calibri"/>
                <a:cs typeface="Arial"/>
              </a:rPr>
              <a:t> les trois </a:t>
            </a:r>
            <a:r>
              <a:rPr lang="en-US" sz="3000" err="1">
                <a:latin typeface="Calibri"/>
                <a:ea typeface="Calibri"/>
                <a:cs typeface="Arial"/>
              </a:rPr>
              <a:t>principaux</a:t>
            </a:r>
            <a:r>
              <a:rPr lang="en-US" sz="3000">
                <a:latin typeface="Calibri"/>
                <a:ea typeface="Calibri"/>
                <a:cs typeface="Arial"/>
              </a:rPr>
              <a:t> </a:t>
            </a:r>
            <a:r>
              <a:rPr lang="en-US" sz="3000" err="1">
                <a:latin typeface="Calibri"/>
                <a:ea typeface="Calibri"/>
                <a:cs typeface="Arial"/>
              </a:rPr>
              <a:t>enseignements</a:t>
            </a:r>
            <a:r>
              <a:rPr lang="en-US" sz="3000">
                <a:latin typeface="Calibri"/>
                <a:ea typeface="Calibri"/>
                <a:cs typeface="Arial"/>
              </a:rPr>
              <a:t> que </a:t>
            </a:r>
            <a:r>
              <a:rPr lang="en-US" sz="3000" err="1">
                <a:latin typeface="Calibri"/>
                <a:ea typeface="Calibri"/>
                <a:cs typeface="Arial"/>
              </a:rPr>
              <a:t>vous</a:t>
            </a:r>
            <a:r>
              <a:rPr lang="en-US" sz="3000">
                <a:latin typeface="Calibri"/>
                <a:ea typeface="Calibri"/>
                <a:cs typeface="Arial"/>
              </a:rPr>
              <a:t> </a:t>
            </a:r>
            <a:r>
              <a:rPr lang="en-US" sz="3000" err="1">
                <a:latin typeface="Calibri"/>
                <a:ea typeface="Calibri"/>
                <a:cs typeface="Arial"/>
              </a:rPr>
              <a:t>tirez</a:t>
            </a:r>
            <a:r>
              <a:rPr lang="en-US" sz="3000">
                <a:latin typeface="Calibri"/>
                <a:ea typeface="Calibri"/>
                <a:cs typeface="Arial"/>
              </a:rPr>
              <a:t> de </a:t>
            </a:r>
            <a:r>
              <a:rPr lang="en-US" sz="3000" err="1">
                <a:latin typeface="Calibri"/>
                <a:ea typeface="Calibri"/>
                <a:cs typeface="Arial"/>
              </a:rPr>
              <a:t>cette</a:t>
            </a:r>
            <a:r>
              <a:rPr lang="en-US" sz="3000">
                <a:latin typeface="Calibri"/>
                <a:ea typeface="Calibri"/>
                <a:cs typeface="Arial"/>
              </a:rPr>
              <a:t> session ?</a:t>
            </a:r>
            <a:endParaRPr lang="en-US" sz="3000">
              <a:latin typeface="Calibri"/>
              <a:ea typeface="Calibri"/>
            </a:endParaRPr>
          </a:p>
        </p:txBody>
      </p:sp>
    </p:spTree>
    <p:extLst>
      <p:ext uri="{BB962C8B-B14F-4D97-AF65-F5344CB8AC3E}">
        <p14:creationId xmlns:p14="http://schemas.microsoft.com/office/powerpoint/2010/main" val="18645943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a:bodyPr>
          <a:lstStyle/>
          <a:p>
            <a:r>
              <a:rPr lang="en-US" sz="4400">
                <a:solidFill>
                  <a:srgbClr val="FFFFFF"/>
                </a:solidFill>
                <a:latin typeface="Arial"/>
                <a:cs typeface="Arial"/>
              </a:rPr>
              <a:t>Module 06</a:t>
            </a:r>
            <a:br>
              <a:rPr lang="en-US" sz="4400">
                <a:latin typeface="Arial"/>
                <a:cs typeface="Arial"/>
              </a:rPr>
            </a:br>
            <a:r>
              <a:rPr lang="en-US">
                <a:solidFill>
                  <a:srgbClr val="FFFFFF"/>
                </a:solidFill>
                <a:latin typeface="Arial"/>
                <a:cs typeface="Arial"/>
              </a:rPr>
              <a:t>Test et mise </a:t>
            </a:r>
            <a:r>
              <a:rPr lang="en-US" err="1">
                <a:solidFill>
                  <a:srgbClr val="FFFFFF"/>
                </a:solidFill>
                <a:latin typeface="Arial"/>
                <a:cs typeface="Arial"/>
              </a:rPr>
              <a:t>en</a:t>
            </a:r>
            <a:r>
              <a:rPr lang="en-US">
                <a:solidFill>
                  <a:srgbClr val="FFFFFF"/>
                </a:solidFill>
                <a:latin typeface="Arial"/>
                <a:cs typeface="Arial"/>
              </a:rPr>
              <a:t> </a:t>
            </a:r>
            <a:r>
              <a:rPr lang="en-US" err="1">
                <a:solidFill>
                  <a:srgbClr val="FFFFFF"/>
                </a:solidFill>
                <a:latin typeface="Arial"/>
                <a:cs typeface="Arial"/>
              </a:rPr>
              <a:t>œuvre</a:t>
            </a:r>
            <a:endParaRPr lang="en-US" err="1">
              <a:solidFill>
                <a:srgbClr val="FFFFFF"/>
              </a:solidFill>
            </a:endParaRPr>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738135" y="2607885"/>
            <a:ext cx="10649050" cy="3887173"/>
          </a:xfrm>
        </p:spPr>
        <p:txBody>
          <a:bodyPr anchor="ctr">
            <a:normAutofit fontScale="92500"/>
          </a:bodyPr>
          <a:lstStyle/>
          <a:p>
            <a:pPr marL="0" indent="0">
              <a:buNone/>
            </a:pPr>
            <a:r>
              <a:rPr lang="en-US" err="1">
                <a:latin typeface="Arial"/>
                <a:cs typeface="Arial"/>
              </a:rPr>
              <a:t>Principaux</a:t>
            </a:r>
            <a:r>
              <a:rPr lang="en-US">
                <a:latin typeface="Arial"/>
                <a:cs typeface="Arial"/>
              </a:rPr>
              <a:t> </a:t>
            </a:r>
            <a:r>
              <a:rPr lang="en-US" err="1">
                <a:latin typeface="Arial"/>
                <a:cs typeface="Arial"/>
              </a:rPr>
              <a:t>enseignements</a:t>
            </a:r>
            <a:r>
              <a:rPr lang="en-US">
                <a:latin typeface="Arial"/>
                <a:cs typeface="Arial"/>
              </a:rPr>
              <a:t> </a:t>
            </a:r>
          </a:p>
          <a:p>
            <a:pPr marL="0" indent="0">
              <a:buNone/>
            </a:pPr>
            <a:endParaRPr lang="en-US">
              <a:latin typeface="Arial"/>
            </a:endParaRPr>
          </a:p>
          <a:p>
            <a:r>
              <a:rPr lang="en-US">
                <a:latin typeface="Arial"/>
                <a:cs typeface="Arial"/>
              </a:rPr>
              <a:t>Un </a:t>
            </a:r>
            <a:r>
              <a:rPr lang="en-US" err="1">
                <a:latin typeface="Arial"/>
                <a:cs typeface="Arial"/>
              </a:rPr>
              <a:t>gestionnaire</a:t>
            </a:r>
            <a:r>
              <a:rPr lang="en-US">
                <a:latin typeface="Arial"/>
                <a:cs typeface="Arial"/>
              </a:rPr>
              <a:t> de </a:t>
            </a:r>
            <a:r>
              <a:rPr lang="en-US" err="1">
                <a:latin typeface="Arial"/>
                <a:cs typeface="Arial"/>
              </a:rPr>
              <a:t>projet</a:t>
            </a:r>
            <a:r>
              <a:rPr lang="en-US">
                <a:latin typeface="Arial"/>
                <a:cs typeface="Arial"/>
              </a:rPr>
              <a:t> doit </a:t>
            </a:r>
            <a:r>
              <a:rPr lang="en-US" err="1">
                <a:latin typeface="Arial"/>
                <a:cs typeface="Arial"/>
              </a:rPr>
              <a:t>planifier</a:t>
            </a:r>
            <a:r>
              <a:rPr lang="en-US">
                <a:latin typeface="Arial"/>
                <a:cs typeface="Arial"/>
              </a:rPr>
              <a:t> et </a:t>
            </a:r>
            <a:r>
              <a:rPr lang="en-US" err="1">
                <a:latin typeface="Arial"/>
                <a:cs typeface="Arial"/>
              </a:rPr>
              <a:t>contrôler</a:t>
            </a:r>
            <a:r>
              <a:rPr lang="en-US">
                <a:latin typeface="Arial"/>
                <a:cs typeface="Arial"/>
              </a:rPr>
              <a:t> les </a:t>
            </a:r>
            <a:r>
              <a:rPr lang="en-US" err="1">
                <a:latin typeface="Arial"/>
                <a:cs typeface="Arial"/>
              </a:rPr>
              <a:t>activités</a:t>
            </a:r>
            <a:r>
              <a:rPr lang="en-US">
                <a:latin typeface="Arial"/>
                <a:cs typeface="Arial"/>
              </a:rPr>
              <a:t> de test tout au long du </a:t>
            </a:r>
            <a:r>
              <a:rPr lang="en-US" err="1">
                <a:latin typeface="Arial"/>
                <a:cs typeface="Arial"/>
              </a:rPr>
              <a:t>projet</a:t>
            </a:r>
            <a:r>
              <a:rPr lang="en-US">
                <a:latin typeface="Arial"/>
                <a:cs typeface="Arial"/>
              </a:rPr>
              <a:t>. </a:t>
            </a:r>
            <a:endParaRPr lang="en-US">
              <a:latin typeface="Arial"/>
            </a:endParaRPr>
          </a:p>
          <a:p>
            <a:r>
              <a:rPr lang="en-US">
                <a:latin typeface="Arial"/>
                <a:cs typeface="Arial"/>
              </a:rPr>
              <a:t>Il </a:t>
            </a:r>
            <a:r>
              <a:rPr lang="en-US" err="1">
                <a:latin typeface="Arial"/>
                <a:cs typeface="Arial"/>
              </a:rPr>
              <a:t>existe</a:t>
            </a:r>
            <a:r>
              <a:rPr lang="en-US">
                <a:latin typeface="Arial"/>
                <a:cs typeface="Arial"/>
              </a:rPr>
              <a:t> </a:t>
            </a:r>
            <a:r>
              <a:rPr lang="en-US" err="1">
                <a:latin typeface="Arial"/>
                <a:cs typeface="Arial"/>
              </a:rPr>
              <a:t>différents</a:t>
            </a:r>
            <a:r>
              <a:rPr lang="en-US">
                <a:latin typeface="Arial"/>
                <a:cs typeface="Arial"/>
              </a:rPr>
              <a:t> types de tests et de </a:t>
            </a:r>
            <a:r>
              <a:rPr lang="en-US" err="1">
                <a:latin typeface="Arial"/>
                <a:cs typeface="Arial"/>
              </a:rPr>
              <a:t>nombreux</a:t>
            </a:r>
            <a:r>
              <a:rPr lang="en-US">
                <a:latin typeface="Arial"/>
                <a:cs typeface="Arial"/>
              </a:rPr>
              <a:t> </a:t>
            </a:r>
            <a:r>
              <a:rPr lang="en-US" err="1">
                <a:latin typeface="Arial"/>
                <a:cs typeface="Arial"/>
              </a:rPr>
              <a:t>rôles</a:t>
            </a:r>
            <a:r>
              <a:rPr lang="en-US">
                <a:latin typeface="Arial"/>
                <a:cs typeface="Arial"/>
              </a:rPr>
              <a:t> </a:t>
            </a:r>
            <a:r>
              <a:rPr lang="en-US" err="1">
                <a:latin typeface="Arial"/>
                <a:cs typeface="Arial"/>
              </a:rPr>
              <a:t>différents</a:t>
            </a:r>
            <a:r>
              <a:rPr lang="en-US">
                <a:latin typeface="Arial"/>
                <a:cs typeface="Arial"/>
              </a:rPr>
              <a:t> </a:t>
            </a:r>
            <a:r>
              <a:rPr lang="en-US" err="1">
                <a:latin typeface="Arial"/>
                <a:cs typeface="Arial"/>
              </a:rPr>
              <a:t>sont</a:t>
            </a:r>
            <a:r>
              <a:rPr lang="en-US">
                <a:latin typeface="Arial"/>
                <a:cs typeface="Arial"/>
              </a:rPr>
              <a:t> </a:t>
            </a:r>
            <a:r>
              <a:rPr lang="en-US" err="1">
                <a:latin typeface="Arial"/>
                <a:cs typeface="Arial"/>
              </a:rPr>
              <a:t>impliqués</a:t>
            </a:r>
            <a:r>
              <a:rPr lang="en-US">
                <a:latin typeface="Arial"/>
                <a:cs typeface="Arial"/>
              </a:rPr>
              <a:t> dans les tests. </a:t>
            </a:r>
            <a:endParaRPr lang="en-US">
              <a:latin typeface="Arial"/>
            </a:endParaRPr>
          </a:p>
          <a:p>
            <a:r>
              <a:rPr lang="en-US">
                <a:latin typeface="Arial"/>
                <a:cs typeface="Arial"/>
              </a:rPr>
              <a:t>Il </a:t>
            </a:r>
            <a:r>
              <a:rPr lang="en-US" err="1">
                <a:latin typeface="Arial"/>
                <a:cs typeface="Arial"/>
              </a:rPr>
              <a:t>est</a:t>
            </a:r>
            <a:r>
              <a:rPr lang="en-US">
                <a:latin typeface="Arial"/>
                <a:cs typeface="Arial"/>
              </a:rPr>
              <a:t> </a:t>
            </a:r>
            <a:r>
              <a:rPr lang="en-US" err="1">
                <a:latin typeface="Arial"/>
                <a:cs typeface="Arial"/>
              </a:rPr>
              <a:t>essentiel</a:t>
            </a:r>
            <a:r>
              <a:rPr lang="en-US">
                <a:latin typeface="Arial"/>
                <a:cs typeface="Arial"/>
              </a:rPr>
              <a:t> de tester avec les </a:t>
            </a:r>
            <a:r>
              <a:rPr lang="en-US" err="1">
                <a:latin typeface="Arial"/>
                <a:cs typeface="Arial"/>
              </a:rPr>
              <a:t>utilisateurs</a:t>
            </a:r>
            <a:r>
              <a:rPr lang="en-US">
                <a:latin typeface="Arial"/>
                <a:cs typeface="Arial"/>
              </a:rPr>
              <a:t> au </a:t>
            </a:r>
            <a:r>
              <a:rPr lang="en-US" err="1">
                <a:latin typeface="Arial"/>
                <a:cs typeface="Arial"/>
              </a:rPr>
              <a:t>cours</a:t>
            </a:r>
            <a:r>
              <a:rPr lang="en-US">
                <a:latin typeface="Arial"/>
                <a:cs typeface="Arial"/>
              </a:rPr>
              <a:t> du processus de </a:t>
            </a:r>
            <a:r>
              <a:rPr lang="en-US" err="1">
                <a:latin typeface="Arial"/>
                <a:cs typeface="Arial"/>
              </a:rPr>
              <a:t>développement</a:t>
            </a:r>
            <a:r>
              <a:rPr lang="en-US">
                <a:latin typeface="Arial"/>
                <a:cs typeface="Arial"/>
              </a:rPr>
              <a:t> agile pour </a:t>
            </a:r>
            <a:r>
              <a:rPr lang="en-US" err="1">
                <a:latin typeface="Arial"/>
                <a:cs typeface="Arial"/>
              </a:rPr>
              <a:t>s'assurer</a:t>
            </a:r>
            <a:r>
              <a:rPr lang="en-US">
                <a:latin typeface="Arial"/>
                <a:cs typeface="Arial"/>
              </a:rPr>
              <a:t> que le retour </a:t>
            </a:r>
            <a:r>
              <a:rPr lang="en-US" err="1">
                <a:latin typeface="Arial"/>
                <a:cs typeface="Arial"/>
              </a:rPr>
              <a:t>d'information</a:t>
            </a:r>
            <a:r>
              <a:rPr lang="en-US">
                <a:latin typeface="Arial"/>
                <a:cs typeface="Arial"/>
              </a:rPr>
              <a:t> se fait le plus </a:t>
            </a:r>
            <a:r>
              <a:rPr lang="en-US" err="1">
                <a:latin typeface="Arial"/>
                <a:cs typeface="Arial"/>
              </a:rPr>
              <a:t>tôt</a:t>
            </a:r>
            <a:r>
              <a:rPr lang="en-US">
                <a:latin typeface="Arial"/>
                <a:cs typeface="Arial"/>
              </a:rPr>
              <a:t> et le plus </a:t>
            </a:r>
            <a:r>
              <a:rPr lang="en-US" err="1">
                <a:latin typeface="Arial"/>
                <a:cs typeface="Arial"/>
              </a:rPr>
              <a:t>souvent</a:t>
            </a:r>
            <a:r>
              <a:rPr lang="en-US">
                <a:latin typeface="Arial"/>
                <a:cs typeface="Arial"/>
              </a:rPr>
              <a:t> possible </a:t>
            </a:r>
          </a:p>
          <a:p>
            <a:r>
              <a:rPr lang="en-US">
                <a:latin typeface="Arial"/>
                <a:cs typeface="Arial"/>
              </a:rPr>
              <a:t>Les tests </a:t>
            </a:r>
            <a:r>
              <a:rPr lang="en-US" err="1">
                <a:latin typeface="Arial"/>
                <a:cs typeface="Arial"/>
              </a:rPr>
              <a:t>d'acceptation</a:t>
            </a:r>
            <a:r>
              <a:rPr lang="en-US">
                <a:latin typeface="Arial"/>
                <a:cs typeface="Arial"/>
              </a:rPr>
              <a:t> par </a:t>
            </a:r>
            <a:r>
              <a:rPr lang="en-US" err="1">
                <a:latin typeface="Arial"/>
                <a:cs typeface="Arial"/>
              </a:rPr>
              <a:t>l'utilisateur</a:t>
            </a:r>
            <a:r>
              <a:rPr lang="en-US">
                <a:latin typeface="Arial"/>
                <a:cs typeface="Arial"/>
              </a:rPr>
              <a:t> </a:t>
            </a:r>
            <a:r>
              <a:rPr lang="en-US" err="1">
                <a:latin typeface="Arial"/>
                <a:cs typeface="Arial"/>
              </a:rPr>
              <a:t>sont</a:t>
            </a:r>
            <a:r>
              <a:rPr lang="en-US">
                <a:latin typeface="Arial"/>
                <a:cs typeface="Arial"/>
              </a:rPr>
              <a:t> </a:t>
            </a:r>
            <a:r>
              <a:rPr lang="en-US" err="1">
                <a:latin typeface="Arial"/>
                <a:cs typeface="Arial"/>
              </a:rPr>
              <a:t>essentiels</a:t>
            </a:r>
            <a:r>
              <a:rPr lang="en-US">
                <a:latin typeface="Arial"/>
                <a:cs typeface="Arial"/>
              </a:rPr>
              <a:t> pour </a:t>
            </a:r>
            <a:r>
              <a:rPr lang="en-US" err="1">
                <a:latin typeface="Arial"/>
                <a:cs typeface="Arial"/>
              </a:rPr>
              <a:t>s'assurer</a:t>
            </a:r>
            <a:r>
              <a:rPr lang="en-US">
                <a:latin typeface="Arial"/>
                <a:cs typeface="Arial"/>
              </a:rPr>
              <a:t> </a:t>
            </a:r>
            <a:r>
              <a:rPr lang="en-US" err="1">
                <a:latin typeface="Arial"/>
                <a:cs typeface="Arial"/>
              </a:rPr>
              <a:t>qu'un</a:t>
            </a:r>
            <a:r>
              <a:rPr lang="en-US">
                <a:latin typeface="Arial"/>
                <a:cs typeface="Arial"/>
              </a:rPr>
              <a:t> </a:t>
            </a:r>
            <a:r>
              <a:rPr lang="en-US" err="1">
                <a:latin typeface="Arial"/>
                <a:cs typeface="Arial"/>
              </a:rPr>
              <a:t>système</a:t>
            </a:r>
            <a:r>
              <a:rPr lang="en-US">
                <a:latin typeface="Arial"/>
                <a:cs typeface="Arial"/>
              </a:rPr>
              <a:t> </a:t>
            </a:r>
            <a:r>
              <a:rPr lang="en-US" err="1">
                <a:latin typeface="Arial"/>
                <a:cs typeface="Arial"/>
              </a:rPr>
              <a:t>est</a:t>
            </a:r>
            <a:r>
              <a:rPr lang="en-US">
                <a:latin typeface="Arial"/>
                <a:cs typeface="Arial"/>
              </a:rPr>
              <a:t> prêt à </a:t>
            </a:r>
            <a:r>
              <a:rPr lang="en-US" err="1">
                <a:latin typeface="Arial"/>
                <a:cs typeface="Arial"/>
              </a:rPr>
              <a:t>être</a:t>
            </a:r>
            <a:r>
              <a:rPr lang="en-US">
                <a:latin typeface="Arial"/>
                <a:cs typeface="Arial"/>
              </a:rPr>
              <a:t> </a:t>
            </a:r>
            <a:r>
              <a:rPr lang="en-US" err="1">
                <a:latin typeface="Arial"/>
                <a:cs typeface="Arial"/>
              </a:rPr>
              <a:t>déployé</a:t>
            </a:r>
            <a:r>
              <a:rPr lang="en-US">
                <a:latin typeface="Arial"/>
                <a:cs typeface="Arial"/>
              </a:rPr>
              <a:t>.</a:t>
            </a:r>
            <a:endParaRPr lang="en-US">
              <a:latin typeface="Arial"/>
            </a:endParaRPr>
          </a:p>
          <a:p>
            <a:r>
              <a:rPr lang="en-US">
                <a:latin typeface="Arial"/>
                <a:cs typeface="Arial"/>
              </a:rPr>
              <a:t>Un </a:t>
            </a:r>
            <a:r>
              <a:rPr lang="en-US" err="1">
                <a:latin typeface="Arial"/>
                <a:cs typeface="Arial"/>
              </a:rPr>
              <a:t>gestionnaire</a:t>
            </a:r>
            <a:r>
              <a:rPr lang="en-US">
                <a:latin typeface="Arial"/>
                <a:cs typeface="Arial"/>
              </a:rPr>
              <a:t> de </a:t>
            </a:r>
            <a:r>
              <a:rPr lang="en-US" err="1">
                <a:latin typeface="Arial"/>
                <a:cs typeface="Arial"/>
              </a:rPr>
              <a:t>projet</a:t>
            </a:r>
            <a:r>
              <a:rPr lang="en-US">
                <a:latin typeface="Arial"/>
                <a:cs typeface="Arial"/>
              </a:rPr>
              <a:t> doit </a:t>
            </a:r>
            <a:r>
              <a:rPr lang="en-US" err="1">
                <a:latin typeface="Arial"/>
                <a:cs typeface="Arial"/>
              </a:rPr>
              <a:t>planifier</a:t>
            </a:r>
            <a:r>
              <a:rPr lang="en-US">
                <a:latin typeface="Arial"/>
                <a:cs typeface="Arial"/>
              </a:rPr>
              <a:t> et </a:t>
            </a:r>
            <a:r>
              <a:rPr lang="en-US" err="1">
                <a:latin typeface="Arial"/>
                <a:cs typeface="Arial"/>
              </a:rPr>
              <a:t>suivre</a:t>
            </a:r>
            <a:r>
              <a:rPr lang="en-US">
                <a:latin typeface="Arial"/>
                <a:cs typeface="Arial"/>
              </a:rPr>
              <a:t> les </a:t>
            </a:r>
            <a:r>
              <a:rPr lang="en-US" err="1">
                <a:latin typeface="Arial"/>
                <a:cs typeface="Arial"/>
              </a:rPr>
              <a:t>activités</a:t>
            </a:r>
            <a:r>
              <a:rPr lang="en-US">
                <a:latin typeface="Arial"/>
                <a:cs typeface="Arial"/>
              </a:rPr>
              <a:t> de formation tout au long du </a:t>
            </a:r>
            <a:r>
              <a:rPr lang="en-US" err="1">
                <a:latin typeface="Calibri"/>
                <a:cs typeface="Arial"/>
              </a:rPr>
              <a:t>projet</a:t>
            </a:r>
            <a:r>
              <a:rPr lang="en-US">
                <a:latin typeface="Calibri"/>
                <a:cs typeface="Arial"/>
              </a:rPr>
              <a:t>. </a:t>
            </a:r>
          </a:p>
          <a:p>
            <a:pPr marL="0" indent="0">
              <a:buNone/>
            </a:pPr>
            <a:endParaRPr lang="en-US" sz="2700"/>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4">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spTree>
    <p:extLst>
      <p:ext uri="{BB962C8B-B14F-4D97-AF65-F5344CB8AC3E}">
        <p14:creationId xmlns:p14="http://schemas.microsoft.com/office/powerpoint/2010/main" val="160408781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a:bodyPr>
          <a:lstStyle/>
          <a:p>
            <a:r>
              <a:rPr lang="en-US">
                <a:solidFill>
                  <a:srgbClr val="FFFFFF"/>
                </a:solidFill>
                <a:latin typeface="Arial"/>
                <a:cs typeface="Arial"/>
              </a:rPr>
              <a:t>Module 07</a:t>
            </a:r>
            <a:br>
              <a:rPr lang="en-US">
                <a:latin typeface="Arial"/>
                <a:cs typeface="Arial"/>
              </a:rPr>
            </a:br>
            <a:r>
              <a:rPr lang="en-US" sz="3600" err="1">
                <a:solidFill>
                  <a:srgbClr val="FFFFFF"/>
                </a:solidFill>
                <a:latin typeface="Arial"/>
                <a:cs typeface="Arial"/>
              </a:rPr>
              <a:t>Conformité</a:t>
            </a:r>
            <a:endParaRPr lang="en-US" err="1"/>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745154" y="2798385"/>
            <a:ext cx="10642031" cy="2211144"/>
          </a:xfrm>
        </p:spPr>
        <p:txBody>
          <a:bodyPr anchor="ctr">
            <a:normAutofit/>
          </a:bodyPr>
          <a:lstStyle/>
          <a:p>
            <a:pPr marL="0" indent="0">
              <a:buNone/>
            </a:pPr>
            <a:r>
              <a:rPr lang="en-US" sz="2700" err="1">
                <a:latin typeface="Arial"/>
                <a:cs typeface="Arial"/>
              </a:rPr>
              <a:t>Résultats</a:t>
            </a:r>
            <a:r>
              <a:rPr lang="en-US" sz="2700">
                <a:latin typeface="Arial"/>
                <a:cs typeface="Arial"/>
              </a:rPr>
              <a:t> de </a:t>
            </a:r>
            <a:r>
              <a:rPr lang="en-US" sz="2700" err="1">
                <a:latin typeface="Arial"/>
                <a:cs typeface="Arial"/>
              </a:rPr>
              <a:t>l'apprentissage</a:t>
            </a:r>
            <a:endParaRPr lang="en-US" sz="2700">
              <a:latin typeface="Arial"/>
              <a:cs typeface="Arial"/>
            </a:endParaRPr>
          </a:p>
          <a:p>
            <a:pPr>
              <a:buFont typeface="Arial"/>
              <a:buChar char="•"/>
            </a:pPr>
            <a:r>
              <a:rPr lang="en-US">
                <a:latin typeface="Arial"/>
                <a:cs typeface="Arial"/>
              </a:rPr>
              <a:t>les participants </a:t>
            </a:r>
            <a:r>
              <a:rPr lang="en-US" err="1">
                <a:latin typeface="Arial"/>
                <a:cs typeface="Arial"/>
              </a:rPr>
              <a:t>peuvent</a:t>
            </a:r>
            <a:r>
              <a:rPr lang="en-US">
                <a:latin typeface="Arial"/>
                <a:cs typeface="Arial"/>
              </a:rPr>
              <a:t> </a:t>
            </a:r>
            <a:r>
              <a:rPr lang="en-US" err="1">
                <a:latin typeface="Arial"/>
                <a:cs typeface="Arial"/>
              </a:rPr>
              <a:t>décrire</a:t>
            </a:r>
            <a:r>
              <a:rPr lang="en-US">
                <a:latin typeface="Arial"/>
                <a:cs typeface="Arial"/>
              </a:rPr>
              <a:t> la signification de la </a:t>
            </a:r>
            <a:r>
              <a:rPr lang="en-US" err="1">
                <a:latin typeface="Arial"/>
                <a:cs typeface="Arial"/>
              </a:rPr>
              <a:t>conformité</a:t>
            </a:r>
            <a:endParaRPr lang="en-US">
              <a:latin typeface="Arial"/>
              <a:cs typeface="Arial"/>
            </a:endParaRPr>
          </a:p>
          <a:p>
            <a:pPr>
              <a:buFont typeface="Arial"/>
              <a:buChar char="•"/>
            </a:pPr>
            <a:r>
              <a:rPr lang="en-US">
                <a:latin typeface="Arial"/>
                <a:cs typeface="Arial"/>
              </a:rPr>
              <a:t>Les participants </a:t>
            </a:r>
            <a:r>
              <a:rPr lang="en-US" err="1">
                <a:latin typeface="Arial"/>
                <a:cs typeface="Arial"/>
              </a:rPr>
              <a:t>peuvent</a:t>
            </a:r>
            <a:r>
              <a:rPr lang="en-US">
                <a:latin typeface="Arial"/>
                <a:cs typeface="Arial"/>
              </a:rPr>
              <a:t> </a:t>
            </a:r>
            <a:r>
              <a:rPr lang="en-US" err="1">
                <a:latin typeface="Arial"/>
                <a:cs typeface="Arial"/>
              </a:rPr>
              <a:t>décrire</a:t>
            </a:r>
            <a:r>
              <a:rPr lang="en-US">
                <a:latin typeface="Arial"/>
                <a:cs typeface="Arial"/>
              </a:rPr>
              <a:t> les </a:t>
            </a:r>
            <a:r>
              <a:rPr lang="en-US" err="1">
                <a:latin typeface="Arial"/>
                <a:cs typeface="Arial"/>
              </a:rPr>
              <a:t>différents</a:t>
            </a:r>
            <a:r>
              <a:rPr lang="en-US">
                <a:latin typeface="Arial"/>
                <a:cs typeface="Arial"/>
              </a:rPr>
              <a:t> types de </a:t>
            </a:r>
            <a:r>
              <a:rPr lang="en-US" err="1">
                <a:latin typeface="Arial"/>
                <a:cs typeface="Arial"/>
              </a:rPr>
              <a:t>conformité</a:t>
            </a:r>
            <a:r>
              <a:rPr lang="en-US">
                <a:latin typeface="Arial"/>
                <a:cs typeface="Arial"/>
              </a:rPr>
              <a:t> à prendre </a:t>
            </a:r>
            <a:r>
              <a:rPr lang="en-US" err="1">
                <a:latin typeface="Arial"/>
                <a:cs typeface="Arial"/>
              </a:rPr>
              <a:t>en</a:t>
            </a:r>
            <a:r>
              <a:rPr lang="en-US">
                <a:latin typeface="Arial"/>
                <a:cs typeface="Arial"/>
              </a:rPr>
              <a:t> </a:t>
            </a:r>
            <a:r>
              <a:rPr lang="en-US" err="1">
                <a:latin typeface="Arial"/>
                <a:cs typeface="Arial"/>
              </a:rPr>
              <a:t>compte</a:t>
            </a:r>
            <a:r>
              <a:rPr lang="en-US">
                <a:latin typeface="Arial"/>
                <a:cs typeface="Arial"/>
              </a:rPr>
              <a:t> </a:t>
            </a:r>
            <a:r>
              <a:rPr lang="en-US" err="1">
                <a:latin typeface="Arial"/>
                <a:cs typeface="Arial"/>
              </a:rPr>
              <a:t>lors</a:t>
            </a:r>
            <a:r>
              <a:rPr lang="en-US">
                <a:latin typeface="Arial"/>
                <a:cs typeface="Arial"/>
              </a:rPr>
              <a:t> de la planification et de la mise </a:t>
            </a:r>
            <a:r>
              <a:rPr lang="en-US" err="1">
                <a:latin typeface="Arial"/>
                <a:cs typeface="Arial"/>
              </a:rPr>
              <a:t>en</a:t>
            </a:r>
            <a:r>
              <a:rPr lang="en-US">
                <a:latin typeface="Arial"/>
                <a:cs typeface="Arial"/>
              </a:rPr>
              <a:t> </a:t>
            </a:r>
            <a:r>
              <a:rPr lang="en-US" err="1">
                <a:latin typeface="Arial"/>
                <a:cs typeface="Arial"/>
              </a:rPr>
              <a:t>œuvre</a:t>
            </a:r>
            <a:r>
              <a:rPr lang="en-US">
                <a:latin typeface="Arial"/>
                <a:cs typeface="Arial"/>
              </a:rPr>
              <a:t> d'un </a:t>
            </a:r>
            <a:r>
              <a:rPr lang="en-US" err="1">
                <a:latin typeface="Arial"/>
                <a:cs typeface="Arial"/>
              </a:rPr>
              <a:t>projet</a:t>
            </a:r>
            <a:r>
              <a:rPr lang="en-US">
                <a:latin typeface="Arial"/>
                <a:cs typeface="Arial"/>
              </a:rPr>
              <a:t> de </a:t>
            </a:r>
            <a:r>
              <a:rPr lang="en-US" err="1">
                <a:latin typeface="Arial"/>
                <a:cs typeface="Arial"/>
              </a:rPr>
              <a:t>santé</a:t>
            </a:r>
            <a:r>
              <a:rPr lang="en-US">
                <a:latin typeface="Arial"/>
                <a:cs typeface="Arial"/>
              </a:rPr>
              <a:t> numérique et </a:t>
            </a:r>
            <a:r>
              <a:rPr lang="en-US" err="1">
                <a:latin typeface="Arial"/>
                <a:cs typeface="Arial"/>
              </a:rPr>
              <a:t>peuvent</a:t>
            </a:r>
            <a:r>
              <a:rPr lang="en-US">
                <a:latin typeface="Arial"/>
                <a:cs typeface="Arial"/>
              </a:rPr>
              <a:t> </a:t>
            </a:r>
            <a:r>
              <a:rPr lang="en-US" err="1">
                <a:latin typeface="Arial"/>
                <a:cs typeface="Arial"/>
              </a:rPr>
              <a:t>évaluer</a:t>
            </a:r>
            <a:r>
              <a:rPr lang="en-US">
                <a:latin typeface="Arial"/>
                <a:cs typeface="Arial"/>
              </a:rPr>
              <a:t> </a:t>
            </a:r>
            <a:r>
              <a:rPr lang="en-US" err="1">
                <a:latin typeface="Arial"/>
                <a:cs typeface="Arial"/>
              </a:rPr>
              <a:t>quand</a:t>
            </a:r>
            <a:r>
              <a:rPr lang="en-US">
                <a:latin typeface="Arial"/>
                <a:cs typeface="Arial"/>
              </a:rPr>
              <a:t> et </a:t>
            </a:r>
            <a:r>
              <a:rPr lang="en-US" err="1">
                <a:latin typeface="Arial"/>
                <a:cs typeface="Arial"/>
              </a:rPr>
              <a:t>où</a:t>
            </a:r>
            <a:r>
              <a:rPr lang="en-US">
                <a:latin typeface="Arial"/>
                <a:cs typeface="Arial"/>
              </a:rPr>
              <a:t> il </a:t>
            </a:r>
            <a:r>
              <a:rPr lang="en-US" err="1">
                <a:latin typeface="Arial"/>
                <a:cs typeface="Arial"/>
              </a:rPr>
              <a:t>est</a:t>
            </a:r>
            <a:r>
              <a:rPr lang="en-US">
                <a:latin typeface="Arial"/>
                <a:cs typeface="Arial"/>
              </a:rPr>
              <a:t> </a:t>
            </a:r>
            <a:r>
              <a:rPr lang="en-US" err="1">
                <a:latin typeface="Arial"/>
                <a:cs typeface="Arial"/>
              </a:rPr>
              <a:t>essentiel</a:t>
            </a:r>
            <a:r>
              <a:rPr lang="en-US">
                <a:latin typeface="Arial"/>
                <a:cs typeface="Arial"/>
              </a:rPr>
              <a:t> de les </a:t>
            </a:r>
            <a:r>
              <a:rPr lang="en-US" err="1">
                <a:latin typeface="Arial"/>
                <a:cs typeface="Arial"/>
              </a:rPr>
              <a:t>introduire</a:t>
            </a:r>
            <a:r>
              <a:rPr lang="en-US">
                <a:latin typeface="Arial"/>
                <a:cs typeface="Arial"/>
              </a:rPr>
              <a:t> dans le </a:t>
            </a:r>
            <a:r>
              <a:rPr lang="en-US" err="1">
                <a:latin typeface="Arial"/>
                <a:cs typeface="Arial"/>
              </a:rPr>
              <a:t>projet</a:t>
            </a:r>
            <a:r>
              <a:rPr lang="en-US">
                <a:latin typeface="Arial"/>
                <a:cs typeface="Arial"/>
              </a:rPr>
              <a:t>.</a:t>
            </a:r>
          </a:p>
          <a:p>
            <a:pPr marL="0" indent="0">
              <a:buNone/>
            </a:pPr>
            <a:endParaRPr lang="en-US"/>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4">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spTree>
    <p:extLst>
      <p:ext uri="{BB962C8B-B14F-4D97-AF65-F5344CB8AC3E}">
        <p14:creationId xmlns:p14="http://schemas.microsoft.com/office/powerpoint/2010/main" val="13717644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err="1">
                <a:latin typeface="Arial"/>
                <a:cs typeface="Arial"/>
              </a:rPr>
              <a:t>Qu'entend</a:t>
            </a:r>
            <a:r>
              <a:rPr lang="en-US">
                <a:latin typeface="Arial"/>
                <a:cs typeface="Arial"/>
              </a:rPr>
              <a:t>-on par </a:t>
            </a:r>
            <a:r>
              <a:rPr lang="en-US" err="1">
                <a:latin typeface="Arial"/>
                <a:cs typeface="Arial"/>
              </a:rPr>
              <a:t>conformité</a:t>
            </a:r>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r>
              <a:rPr lang="en-US" sz="1800" err="1">
                <a:latin typeface="Arial"/>
                <a:cs typeface="Arial"/>
              </a:rPr>
              <a:t>Lorsque</a:t>
            </a:r>
            <a:r>
              <a:rPr lang="en-US" sz="1800">
                <a:latin typeface="Arial"/>
                <a:cs typeface="Arial"/>
              </a:rPr>
              <a:t> nous </a:t>
            </a:r>
            <a:r>
              <a:rPr lang="en-US" sz="1800" err="1">
                <a:latin typeface="Arial"/>
                <a:cs typeface="Arial"/>
              </a:rPr>
              <a:t>parlons</a:t>
            </a:r>
            <a:r>
              <a:rPr lang="en-US" sz="1800">
                <a:latin typeface="Arial"/>
                <a:cs typeface="Arial"/>
              </a:rPr>
              <a:t> de </a:t>
            </a:r>
            <a:r>
              <a:rPr lang="en-US" sz="1800" err="1">
                <a:latin typeface="Arial"/>
                <a:cs typeface="Arial"/>
              </a:rPr>
              <a:t>conformité</a:t>
            </a:r>
            <a:r>
              <a:rPr lang="en-US" sz="1800">
                <a:latin typeface="Arial"/>
                <a:cs typeface="Arial"/>
              </a:rPr>
              <a:t>, nous </a:t>
            </a:r>
            <a:r>
              <a:rPr lang="en-US" sz="1800" err="1">
                <a:latin typeface="Arial"/>
                <a:cs typeface="Arial"/>
              </a:rPr>
              <a:t>faisons</a:t>
            </a:r>
            <a:r>
              <a:rPr lang="en-US" sz="1800">
                <a:latin typeface="Arial"/>
                <a:cs typeface="Arial"/>
              </a:rPr>
              <a:t> </a:t>
            </a:r>
            <a:r>
              <a:rPr lang="en-US" sz="1800" err="1">
                <a:latin typeface="Arial"/>
                <a:cs typeface="Arial"/>
              </a:rPr>
              <a:t>référence</a:t>
            </a:r>
            <a:r>
              <a:rPr lang="en-US" sz="1800">
                <a:latin typeface="Arial"/>
                <a:cs typeface="Arial"/>
              </a:rPr>
              <a:t> à la </a:t>
            </a:r>
            <a:r>
              <a:rPr lang="en-US" sz="1800" err="1">
                <a:latin typeface="Arial"/>
                <a:cs typeface="Arial"/>
              </a:rPr>
              <a:t>réalisation</a:t>
            </a:r>
            <a:r>
              <a:rPr lang="en-US" sz="1800">
                <a:latin typeface="Arial"/>
                <a:cs typeface="Arial"/>
              </a:rPr>
              <a:t> de </a:t>
            </a:r>
            <a:r>
              <a:rPr lang="en-US" sz="1800" err="1">
                <a:latin typeface="Arial"/>
                <a:cs typeface="Arial"/>
              </a:rPr>
              <a:t>projets</a:t>
            </a:r>
            <a:r>
              <a:rPr lang="en-US" sz="1800">
                <a:latin typeface="Arial"/>
                <a:cs typeface="Arial"/>
              </a:rPr>
              <a:t> et </a:t>
            </a:r>
            <a:r>
              <a:rPr lang="en-US" sz="1800" err="1">
                <a:latin typeface="Arial"/>
                <a:cs typeface="Arial"/>
              </a:rPr>
              <a:t>d'activités</a:t>
            </a:r>
            <a:r>
              <a:rPr lang="en-US" sz="1800">
                <a:latin typeface="Arial"/>
                <a:cs typeface="Arial"/>
              </a:rPr>
              <a:t> de gestion de </a:t>
            </a:r>
            <a:r>
              <a:rPr lang="en-US" sz="1800" err="1">
                <a:latin typeface="Arial"/>
                <a:cs typeface="Arial"/>
              </a:rPr>
              <a:t>projets</a:t>
            </a:r>
            <a:r>
              <a:rPr lang="en-US" sz="1800">
                <a:latin typeface="Arial"/>
                <a:cs typeface="Arial"/>
              </a:rPr>
              <a:t> </a:t>
            </a:r>
            <a:r>
              <a:rPr lang="en-US" sz="1800" err="1">
                <a:latin typeface="Arial"/>
                <a:cs typeface="Arial"/>
              </a:rPr>
              <a:t>conformément</a:t>
            </a:r>
            <a:r>
              <a:rPr lang="en-US" sz="1800">
                <a:latin typeface="Arial"/>
                <a:cs typeface="Arial"/>
              </a:rPr>
              <a:t> aux </a:t>
            </a:r>
            <a:r>
              <a:rPr lang="en-US" sz="1800" err="1">
                <a:latin typeface="Arial"/>
                <a:cs typeface="Arial"/>
              </a:rPr>
              <a:t>lois</a:t>
            </a:r>
            <a:r>
              <a:rPr lang="en-US" sz="1800">
                <a:latin typeface="Arial"/>
                <a:cs typeface="Arial"/>
              </a:rPr>
              <a:t>, </a:t>
            </a:r>
            <a:r>
              <a:rPr lang="en-US" sz="1800" err="1">
                <a:latin typeface="Arial"/>
                <a:cs typeface="Arial"/>
              </a:rPr>
              <a:t>règles</a:t>
            </a:r>
            <a:r>
              <a:rPr lang="en-US" sz="1800">
                <a:latin typeface="Arial"/>
                <a:cs typeface="Arial"/>
              </a:rPr>
              <a:t>, </a:t>
            </a:r>
            <a:r>
              <a:rPr lang="en-US" sz="1800" err="1">
                <a:latin typeface="Arial"/>
                <a:cs typeface="Arial"/>
              </a:rPr>
              <a:t>normes</a:t>
            </a:r>
            <a:r>
              <a:rPr lang="en-US" sz="1800">
                <a:latin typeface="Arial"/>
                <a:cs typeface="Arial"/>
              </a:rPr>
              <a:t> et politiques </a:t>
            </a:r>
            <a:r>
              <a:rPr lang="en-US" sz="1800" err="1">
                <a:latin typeface="Arial"/>
                <a:cs typeface="Arial"/>
              </a:rPr>
              <a:t>en</a:t>
            </a:r>
            <a:r>
              <a:rPr lang="en-US" sz="1800">
                <a:latin typeface="Arial"/>
                <a:cs typeface="Arial"/>
              </a:rPr>
              <a:t> </a:t>
            </a:r>
            <a:r>
              <a:rPr lang="en-US" sz="1800" err="1">
                <a:latin typeface="Arial"/>
                <a:cs typeface="Arial"/>
              </a:rPr>
              <a:t>vigueur</a:t>
            </a:r>
            <a:r>
              <a:rPr lang="en-US" sz="1800">
                <a:latin typeface="Arial"/>
                <a:cs typeface="Arial"/>
              </a:rPr>
              <a:t>.</a:t>
            </a:r>
            <a:endParaRPr lang="en-US"/>
          </a:p>
          <a:p>
            <a:r>
              <a:rPr lang="en-US" sz="1800">
                <a:latin typeface="Arial"/>
                <a:cs typeface="Arial"/>
              </a:rPr>
              <a:t>Il </a:t>
            </a:r>
            <a:r>
              <a:rPr lang="en-US" sz="1800" err="1">
                <a:latin typeface="Arial"/>
                <a:cs typeface="Arial"/>
              </a:rPr>
              <a:t>s'agit</a:t>
            </a:r>
            <a:r>
              <a:rPr lang="en-US" sz="1800">
                <a:latin typeface="Arial"/>
                <a:cs typeface="Arial"/>
              </a:rPr>
              <a:t> </a:t>
            </a:r>
            <a:r>
              <a:rPr lang="en-US" sz="1800" err="1">
                <a:latin typeface="Arial"/>
                <a:cs typeface="Arial"/>
              </a:rPr>
              <a:t>notamment</a:t>
            </a:r>
            <a:r>
              <a:rPr lang="en-US" sz="1800">
                <a:latin typeface="Arial"/>
                <a:cs typeface="Arial"/>
              </a:rPr>
              <a:t> des rapports, de la </a:t>
            </a:r>
            <a:r>
              <a:rPr lang="en-US" sz="1800" err="1">
                <a:latin typeface="Arial"/>
                <a:cs typeface="Arial"/>
              </a:rPr>
              <a:t>confidentialité</a:t>
            </a:r>
            <a:r>
              <a:rPr lang="en-US" sz="1800">
                <a:latin typeface="Arial"/>
                <a:cs typeface="Arial"/>
              </a:rPr>
              <a:t>, de la </a:t>
            </a:r>
            <a:r>
              <a:rPr lang="en-US" sz="1800" err="1">
                <a:latin typeface="Arial"/>
                <a:cs typeface="Arial"/>
              </a:rPr>
              <a:t>passation</a:t>
            </a:r>
            <a:r>
              <a:rPr lang="en-US" sz="1800">
                <a:latin typeface="Arial"/>
                <a:cs typeface="Arial"/>
              </a:rPr>
              <a:t> des </a:t>
            </a:r>
            <a:r>
              <a:rPr lang="en-US" sz="1800" err="1">
                <a:latin typeface="Arial"/>
                <a:cs typeface="Arial"/>
              </a:rPr>
              <a:t>marchés</a:t>
            </a:r>
            <a:r>
              <a:rPr lang="en-US" sz="1800">
                <a:latin typeface="Arial"/>
                <a:cs typeface="Arial"/>
              </a:rPr>
              <a:t>, etc.</a:t>
            </a:r>
            <a:endParaRPr lang="en-US" sz="1800"/>
          </a:p>
          <a:p>
            <a:endParaRPr lang="en-US"/>
          </a:p>
        </p:txBody>
      </p:sp>
    </p:spTree>
    <p:extLst>
      <p:ext uri="{BB962C8B-B14F-4D97-AF65-F5344CB8AC3E}">
        <p14:creationId xmlns:p14="http://schemas.microsoft.com/office/powerpoint/2010/main" val="210952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216763" y="156304"/>
            <a:ext cx="9463060" cy="1561646"/>
          </a:xfrm>
        </p:spPr>
        <p:txBody>
          <a:bodyPr>
            <a:normAutofit/>
          </a:bodyPr>
          <a:lstStyle/>
          <a:p>
            <a:r>
              <a:rPr lang="en-US" sz="3600">
                <a:latin typeface="Arial"/>
                <a:cs typeface="Arial"/>
              </a:rPr>
              <a:t>Qu'entend-on par fonctions de facilitation ?</a:t>
            </a:r>
            <a:endParaRPr lang="en-US" sz="3600"/>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387011" y="1484112"/>
            <a:ext cx="11445738" cy="4365543"/>
          </a:xfrm>
        </p:spPr>
        <p:txBody>
          <a:bodyPr vert="horz" lIns="91440" tIns="45720" rIns="91440" bIns="45720" rtlCol="0" anchor="t">
            <a:normAutofit/>
          </a:bodyPr>
          <a:lstStyle/>
          <a:p>
            <a:r>
              <a:rPr lang="en-US">
                <a:latin typeface="Arial"/>
                <a:cs typeface="Arial"/>
              </a:rPr>
              <a:t>Les fonctions de facilitation sont des ensembles d'activités qui peuvent être réalisées pour faciliter la gestion des fonctions essentielles : Il s'agit des fonctions suivantes</a:t>
            </a:r>
          </a:p>
          <a:p>
            <a:pPr lvl="1"/>
            <a:r>
              <a:rPr lang="en-US">
                <a:latin typeface="Arial"/>
                <a:cs typeface="Arial"/>
              </a:rPr>
              <a:t>Gestion des parties prenantes </a:t>
            </a:r>
            <a:endParaRPr lang="en-US"/>
          </a:p>
          <a:p>
            <a:pPr lvl="1"/>
            <a:r>
              <a:rPr lang="en-US">
                <a:latin typeface="Arial"/>
                <a:cs typeface="Arial"/>
              </a:rPr>
              <a:t>Gestion des ressources humaines</a:t>
            </a:r>
            <a:endParaRPr lang="en-US"/>
          </a:p>
          <a:p>
            <a:pPr lvl="1"/>
            <a:r>
              <a:rPr lang="en-US">
                <a:latin typeface="Arial"/>
                <a:cs typeface="Arial"/>
              </a:rPr>
              <a:t>Gestion de la communication</a:t>
            </a:r>
          </a:p>
          <a:p>
            <a:pPr lvl="1"/>
            <a:r>
              <a:rPr lang="en-US">
                <a:latin typeface="Arial"/>
                <a:cs typeface="Arial"/>
              </a:rPr>
              <a:t>Gestion des risques</a:t>
            </a:r>
            <a:endParaRPr lang="en-US"/>
          </a:p>
          <a:p>
            <a:pPr lvl="1"/>
            <a:r>
              <a:rPr lang="en-US">
                <a:latin typeface="Arial"/>
                <a:cs typeface="Arial"/>
              </a:rPr>
              <a:t>Gestion des marchés publics (spécialisée et non abordée dans cette formation) </a:t>
            </a:r>
          </a:p>
          <a:p>
            <a:endParaRPr lang="en-US"/>
          </a:p>
          <a:p>
            <a:r>
              <a:rPr lang="en-US">
                <a:latin typeface="Arial"/>
                <a:cs typeface="Arial"/>
              </a:rPr>
              <a:t>La gestion de l'intégration du projet fait référence à la manière dont tous les autres domaines de connaissances (fonctions) sont intégrés pour gérer efficacement le projet.</a:t>
            </a:r>
            <a:endParaRPr lang="en-US"/>
          </a:p>
          <a:p>
            <a:endParaRPr lang="en-US"/>
          </a:p>
        </p:txBody>
      </p:sp>
    </p:spTree>
    <p:extLst>
      <p:ext uri="{BB962C8B-B14F-4D97-AF65-F5344CB8AC3E}">
        <p14:creationId xmlns:p14="http://schemas.microsoft.com/office/powerpoint/2010/main" val="196374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320040" y="201295"/>
            <a:ext cx="10741721" cy="1181735"/>
          </a:xfrm>
        </p:spPr>
        <p:txBody>
          <a:bodyPr>
            <a:normAutofit/>
          </a:bodyPr>
          <a:lstStyle/>
          <a:p>
            <a:r>
              <a:rPr lang="en-US" sz="3600" err="1">
                <a:latin typeface="Arial"/>
                <a:cs typeface="Arial"/>
              </a:rPr>
              <a:t>Principaux</a:t>
            </a:r>
            <a:r>
              <a:rPr lang="en-US" sz="3600">
                <a:latin typeface="Arial"/>
                <a:cs typeface="Arial"/>
              </a:rPr>
              <a:t> </a:t>
            </a:r>
            <a:r>
              <a:rPr lang="en-US" sz="3600" err="1">
                <a:latin typeface="Arial"/>
                <a:cs typeface="Arial"/>
              </a:rPr>
              <a:t>domaines</a:t>
            </a:r>
            <a:r>
              <a:rPr lang="en-US" sz="3600">
                <a:latin typeface="Arial"/>
                <a:cs typeface="Arial"/>
              </a:rPr>
              <a:t> de </a:t>
            </a:r>
            <a:r>
              <a:rPr lang="en-US" sz="3600" err="1">
                <a:latin typeface="Arial"/>
                <a:cs typeface="Arial"/>
              </a:rPr>
              <a:t>conformité</a:t>
            </a:r>
            <a:r>
              <a:rPr lang="en-US" sz="3600">
                <a:latin typeface="Arial"/>
                <a:cs typeface="Arial"/>
              </a:rPr>
              <a:t> dans les </a:t>
            </a:r>
            <a:br>
              <a:rPr lang="en-US" sz="3600">
                <a:latin typeface="Arial"/>
                <a:cs typeface="Arial"/>
              </a:rPr>
            </a:br>
            <a:r>
              <a:rPr lang="en-US" sz="3600" err="1">
                <a:latin typeface="Arial"/>
                <a:cs typeface="Arial"/>
              </a:rPr>
              <a:t>projets</a:t>
            </a:r>
            <a:r>
              <a:rPr lang="en-US" sz="3600">
                <a:latin typeface="Arial"/>
                <a:cs typeface="Arial"/>
              </a:rPr>
              <a:t> de </a:t>
            </a:r>
            <a:r>
              <a:rPr lang="en-US" sz="3600" err="1">
                <a:latin typeface="Arial"/>
                <a:cs typeface="Arial"/>
              </a:rPr>
              <a:t>santé</a:t>
            </a:r>
            <a:r>
              <a:rPr lang="en-US" sz="3600">
                <a:latin typeface="Arial"/>
                <a:cs typeface="Arial"/>
              </a:rPr>
              <a:t> numérique</a:t>
            </a:r>
            <a:endParaRPr lang="en-US" sz="3600"/>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320040" y="1805940"/>
            <a:ext cx="11612880" cy="4480560"/>
          </a:xfrm>
        </p:spPr>
        <p:txBody>
          <a:bodyPr vert="horz" lIns="91440" tIns="45720" rIns="91440" bIns="45720" rtlCol="0" anchor="t">
            <a:normAutofit fontScale="92500" lnSpcReduction="10000"/>
          </a:bodyPr>
          <a:lstStyle/>
          <a:p>
            <a:pPr marL="0" indent="0">
              <a:buNone/>
            </a:pPr>
            <a:r>
              <a:rPr lang="en-US" sz="2400" b="1">
                <a:latin typeface="Arial"/>
                <a:cs typeface="Arial"/>
              </a:rPr>
              <a:t>Les </a:t>
            </a:r>
            <a:r>
              <a:rPr lang="en-US" sz="2400" b="1" err="1">
                <a:latin typeface="Arial"/>
                <a:cs typeface="Arial"/>
              </a:rPr>
              <a:t>principaux</a:t>
            </a:r>
            <a:r>
              <a:rPr lang="en-US" sz="2400" b="1">
                <a:latin typeface="Arial"/>
                <a:cs typeface="Arial"/>
              </a:rPr>
              <a:t> </a:t>
            </a:r>
            <a:r>
              <a:rPr lang="en-US" sz="2400" b="1" err="1">
                <a:latin typeface="Arial"/>
                <a:cs typeface="Arial"/>
              </a:rPr>
              <a:t>domaines</a:t>
            </a:r>
            <a:r>
              <a:rPr lang="en-US" sz="2400" b="1">
                <a:latin typeface="Arial"/>
                <a:cs typeface="Arial"/>
              </a:rPr>
              <a:t> de </a:t>
            </a:r>
            <a:r>
              <a:rPr lang="en-US" sz="2400" b="1" err="1">
                <a:latin typeface="Arial"/>
                <a:cs typeface="Arial"/>
              </a:rPr>
              <a:t>conformité</a:t>
            </a:r>
            <a:r>
              <a:rPr lang="en-US" sz="2400" b="1">
                <a:latin typeface="Arial"/>
                <a:cs typeface="Arial"/>
              </a:rPr>
              <a:t> dans les </a:t>
            </a:r>
            <a:r>
              <a:rPr lang="en-US" sz="2400" b="1" err="1">
                <a:latin typeface="Arial"/>
                <a:cs typeface="Arial"/>
              </a:rPr>
              <a:t>projets</a:t>
            </a:r>
            <a:r>
              <a:rPr lang="en-US" sz="2400" b="1">
                <a:latin typeface="Arial"/>
                <a:cs typeface="Arial"/>
              </a:rPr>
              <a:t> de </a:t>
            </a:r>
            <a:r>
              <a:rPr lang="en-US" sz="2400" b="1" err="1">
                <a:latin typeface="Arial"/>
                <a:cs typeface="Arial"/>
              </a:rPr>
              <a:t>santé</a:t>
            </a:r>
            <a:r>
              <a:rPr lang="en-US" sz="2400" b="1">
                <a:latin typeface="Arial"/>
                <a:cs typeface="Arial"/>
              </a:rPr>
              <a:t> numérique </a:t>
            </a:r>
            <a:r>
              <a:rPr lang="en-US" sz="2400" b="1" err="1">
                <a:latin typeface="Arial"/>
                <a:cs typeface="Arial"/>
              </a:rPr>
              <a:t>sont</a:t>
            </a:r>
            <a:r>
              <a:rPr lang="en-US" sz="2400" b="1">
                <a:latin typeface="Arial"/>
                <a:cs typeface="Arial"/>
              </a:rPr>
              <a:t> les </a:t>
            </a:r>
            <a:r>
              <a:rPr lang="en-US" sz="2400" b="1" err="1">
                <a:latin typeface="Arial"/>
                <a:cs typeface="Arial"/>
              </a:rPr>
              <a:t>suivants</a:t>
            </a:r>
            <a:r>
              <a:rPr lang="en-US" sz="2400" b="1">
                <a:latin typeface="Arial"/>
                <a:cs typeface="Arial"/>
              </a:rPr>
              <a:t> :</a:t>
            </a:r>
          </a:p>
          <a:p>
            <a:pPr lvl="1"/>
            <a:r>
              <a:rPr lang="en-US" sz="2400" b="1" err="1">
                <a:latin typeface="Arial"/>
                <a:cs typeface="Arial"/>
              </a:rPr>
              <a:t>Normes</a:t>
            </a:r>
            <a:r>
              <a:rPr lang="en-US" sz="2400" b="1">
                <a:latin typeface="Arial"/>
                <a:cs typeface="Arial"/>
              </a:rPr>
              <a:t> </a:t>
            </a:r>
            <a:r>
              <a:rPr lang="en-US" sz="2400" b="1" err="1">
                <a:latin typeface="Arial"/>
                <a:cs typeface="Arial"/>
              </a:rPr>
              <a:t>internationales</a:t>
            </a:r>
            <a:r>
              <a:rPr lang="en-US" sz="2400" b="1">
                <a:latin typeface="Arial"/>
                <a:cs typeface="Arial"/>
              </a:rPr>
              <a:t> </a:t>
            </a:r>
          </a:p>
          <a:p>
            <a:pPr lvl="2">
              <a:buFont typeface="Wingdings" pitchFamily="2" charset="2"/>
              <a:buChar char="ü"/>
            </a:pPr>
            <a:r>
              <a:rPr lang="en-US" sz="2000" err="1">
                <a:latin typeface="Arial"/>
                <a:cs typeface="Arial"/>
              </a:rPr>
              <a:t>c'est</a:t>
            </a:r>
            <a:r>
              <a:rPr lang="en-US" sz="2000">
                <a:latin typeface="Arial"/>
                <a:cs typeface="Arial"/>
              </a:rPr>
              <a:t>-à-dire les </a:t>
            </a:r>
            <a:r>
              <a:rPr lang="en-US" sz="2000" err="1">
                <a:latin typeface="Arial"/>
                <a:cs typeface="Arial"/>
              </a:rPr>
              <a:t>normes</a:t>
            </a:r>
            <a:r>
              <a:rPr lang="en-US" sz="2000">
                <a:latin typeface="Arial"/>
                <a:cs typeface="Arial"/>
              </a:rPr>
              <a:t> </a:t>
            </a:r>
            <a:r>
              <a:rPr lang="en-US" sz="2000" err="1">
                <a:latin typeface="Arial"/>
                <a:cs typeface="Arial"/>
              </a:rPr>
              <a:t>liées</a:t>
            </a:r>
            <a:r>
              <a:rPr lang="en-US" sz="2000">
                <a:latin typeface="Arial"/>
                <a:cs typeface="Arial"/>
              </a:rPr>
              <a:t> à </a:t>
            </a:r>
            <a:r>
              <a:rPr lang="en-US" sz="2000" err="1">
                <a:latin typeface="Arial"/>
                <a:cs typeface="Arial"/>
              </a:rPr>
              <a:t>l'interopérabilité</a:t>
            </a:r>
            <a:r>
              <a:rPr lang="en-US" sz="2000">
                <a:latin typeface="Arial"/>
                <a:cs typeface="Arial"/>
              </a:rPr>
              <a:t> </a:t>
            </a:r>
            <a:r>
              <a:rPr lang="en-US" sz="2000" err="1">
                <a:latin typeface="Arial"/>
                <a:cs typeface="Arial"/>
              </a:rPr>
              <a:t>comme</a:t>
            </a:r>
            <a:r>
              <a:rPr lang="en-US" sz="2000">
                <a:latin typeface="Arial"/>
                <a:cs typeface="Arial"/>
              </a:rPr>
              <a:t> FHIR</a:t>
            </a:r>
            <a:endParaRPr lang="en-US" sz="2000"/>
          </a:p>
          <a:p>
            <a:pPr lvl="1"/>
            <a:r>
              <a:rPr lang="en-US" sz="2400" b="1" err="1">
                <a:latin typeface="Arial"/>
                <a:cs typeface="Arial"/>
              </a:rPr>
              <a:t>Confidentialité</a:t>
            </a:r>
            <a:r>
              <a:rPr lang="en-US" sz="2400" b="1">
                <a:latin typeface="Arial"/>
                <a:cs typeface="Arial"/>
              </a:rPr>
              <a:t> et </a:t>
            </a:r>
            <a:r>
              <a:rPr lang="en-US" sz="2400" b="1" err="1">
                <a:latin typeface="Arial"/>
                <a:cs typeface="Arial"/>
              </a:rPr>
              <a:t>sécurité</a:t>
            </a:r>
            <a:r>
              <a:rPr lang="en-US" sz="2400" b="1">
                <a:latin typeface="Arial"/>
                <a:cs typeface="Arial"/>
              </a:rPr>
              <a:t> des données des administrations </a:t>
            </a:r>
            <a:r>
              <a:rPr lang="en-US" sz="2400" b="1" err="1">
                <a:latin typeface="Arial"/>
                <a:cs typeface="Arial"/>
              </a:rPr>
              <a:t>publiques</a:t>
            </a:r>
            <a:endParaRPr lang="en-US" sz="2400" b="1">
              <a:latin typeface="Arial"/>
              <a:cs typeface="Arial"/>
            </a:endParaRPr>
          </a:p>
          <a:p>
            <a:pPr lvl="2">
              <a:buFont typeface="Wingdings" pitchFamily="2" charset="2"/>
              <a:buChar char="ü"/>
            </a:pPr>
            <a:r>
              <a:rPr lang="en-US" sz="2000" err="1">
                <a:latin typeface="Arial"/>
                <a:cs typeface="Arial"/>
              </a:rPr>
              <a:t>c'est</a:t>
            </a:r>
            <a:r>
              <a:rPr lang="en-US" sz="2000">
                <a:latin typeface="Arial"/>
                <a:cs typeface="Arial"/>
              </a:rPr>
              <a:t>-à-dire les </a:t>
            </a:r>
            <a:r>
              <a:rPr lang="en-US" sz="2000" err="1">
                <a:latin typeface="Arial"/>
                <a:cs typeface="Arial"/>
              </a:rPr>
              <a:t>lois</a:t>
            </a:r>
            <a:r>
              <a:rPr lang="en-US" sz="2000">
                <a:latin typeface="Arial"/>
                <a:cs typeface="Arial"/>
              </a:rPr>
              <a:t> sur la protection des </a:t>
            </a:r>
            <a:r>
              <a:rPr lang="en-US" sz="2000" err="1">
                <a:latin typeface="Arial"/>
                <a:cs typeface="Arial"/>
              </a:rPr>
              <a:t>informations</a:t>
            </a:r>
            <a:r>
              <a:rPr lang="en-US" sz="2000">
                <a:latin typeface="Arial"/>
                <a:cs typeface="Arial"/>
              </a:rPr>
              <a:t> </a:t>
            </a:r>
            <a:r>
              <a:rPr lang="en-US" sz="2000" err="1">
                <a:latin typeface="Arial"/>
                <a:cs typeface="Arial"/>
              </a:rPr>
              <a:t>personnelles</a:t>
            </a:r>
            <a:r>
              <a:rPr lang="en-US" sz="2000">
                <a:latin typeface="Arial"/>
                <a:cs typeface="Arial"/>
              </a:rPr>
              <a:t> </a:t>
            </a:r>
            <a:r>
              <a:rPr lang="en-US" sz="2000" err="1">
                <a:latin typeface="Arial"/>
                <a:cs typeface="Arial"/>
              </a:rPr>
              <a:t>ou</a:t>
            </a:r>
            <a:r>
              <a:rPr lang="en-US" sz="2000">
                <a:latin typeface="Arial"/>
                <a:cs typeface="Arial"/>
              </a:rPr>
              <a:t> les politiques de stockage des données </a:t>
            </a:r>
            <a:endParaRPr lang="en-US" sz="2000"/>
          </a:p>
          <a:p>
            <a:pPr lvl="1"/>
            <a:r>
              <a:rPr lang="en-US" sz="2400" b="1" err="1">
                <a:latin typeface="Arial"/>
                <a:cs typeface="Arial"/>
              </a:rPr>
              <a:t>Stratégie</a:t>
            </a:r>
            <a:r>
              <a:rPr lang="en-US" sz="2400" b="1">
                <a:latin typeface="Arial"/>
                <a:cs typeface="Arial"/>
              </a:rPr>
              <a:t> du </a:t>
            </a:r>
            <a:r>
              <a:rPr lang="en-US" sz="2400" b="1" err="1">
                <a:latin typeface="Arial"/>
                <a:cs typeface="Arial"/>
              </a:rPr>
              <a:t>gouvernement</a:t>
            </a:r>
            <a:r>
              <a:rPr lang="en-US" sz="2400" b="1">
                <a:latin typeface="Arial"/>
                <a:cs typeface="Arial"/>
              </a:rPr>
              <a:t> </a:t>
            </a:r>
            <a:r>
              <a:rPr lang="en-US" sz="2400" b="1" err="1">
                <a:latin typeface="Arial"/>
                <a:cs typeface="Arial"/>
              </a:rPr>
              <a:t>en</a:t>
            </a:r>
            <a:r>
              <a:rPr lang="en-US" sz="2400" b="1">
                <a:latin typeface="Arial"/>
                <a:cs typeface="Arial"/>
              </a:rPr>
              <a:t> matière de </a:t>
            </a:r>
            <a:r>
              <a:rPr lang="en-US" sz="2400" b="1" err="1">
                <a:latin typeface="Arial"/>
                <a:cs typeface="Arial"/>
              </a:rPr>
              <a:t>santé</a:t>
            </a:r>
            <a:r>
              <a:rPr lang="en-US" sz="2400" b="1">
                <a:latin typeface="Arial"/>
                <a:cs typeface="Arial"/>
              </a:rPr>
              <a:t> numérique</a:t>
            </a:r>
          </a:p>
          <a:p>
            <a:pPr lvl="2">
              <a:buFont typeface="Wingdings" pitchFamily="2" charset="2"/>
              <a:buChar char="ü"/>
            </a:pPr>
            <a:r>
              <a:rPr lang="en-US" sz="2000">
                <a:latin typeface="Arial"/>
                <a:cs typeface="Arial"/>
              </a:rPr>
              <a:t>c.-à-d. plan de </a:t>
            </a:r>
            <a:r>
              <a:rPr lang="en-US" sz="2000" err="1">
                <a:latin typeface="Arial"/>
                <a:cs typeface="Arial"/>
              </a:rPr>
              <a:t>développement</a:t>
            </a:r>
            <a:r>
              <a:rPr lang="en-US" sz="2000">
                <a:latin typeface="Arial"/>
                <a:cs typeface="Arial"/>
              </a:rPr>
              <a:t> des </a:t>
            </a:r>
            <a:r>
              <a:rPr lang="en-US" sz="2000" err="1">
                <a:latin typeface="Arial"/>
                <a:cs typeface="Arial"/>
              </a:rPr>
              <a:t>systèmes</a:t>
            </a:r>
            <a:r>
              <a:rPr lang="en-US" sz="2000">
                <a:latin typeface="Arial"/>
                <a:cs typeface="Arial"/>
              </a:rPr>
              <a:t> de </a:t>
            </a:r>
            <a:r>
              <a:rPr lang="en-US" sz="2000" err="1">
                <a:latin typeface="Arial"/>
                <a:cs typeface="Arial"/>
              </a:rPr>
              <a:t>santé</a:t>
            </a:r>
            <a:r>
              <a:rPr lang="en-US" sz="2000">
                <a:latin typeface="Arial"/>
                <a:cs typeface="Arial"/>
              </a:rPr>
              <a:t> </a:t>
            </a:r>
            <a:r>
              <a:rPr lang="en-US" sz="2000" err="1">
                <a:latin typeface="Arial"/>
                <a:cs typeface="Arial"/>
              </a:rPr>
              <a:t>numériques</a:t>
            </a:r>
            <a:r>
              <a:rPr lang="en-US" sz="2000">
                <a:latin typeface="Arial"/>
                <a:cs typeface="Arial"/>
              </a:rPr>
              <a:t> dans le pays</a:t>
            </a:r>
          </a:p>
          <a:p>
            <a:pPr lvl="1"/>
            <a:r>
              <a:rPr lang="en-US" sz="2400" b="1" err="1">
                <a:latin typeface="Arial"/>
                <a:cs typeface="Arial"/>
              </a:rPr>
              <a:t>Stratégie</a:t>
            </a:r>
            <a:r>
              <a:rPr lang="en-US" sz="2400" b="1">
                <a:latin typeface="Arial"/>
                <a:cs typeface="Arial"/>
              </a:rPr>
              <a:t> et plan de planification et </a:t>
            </a:r>
            <a:r>
              <a:rPr lang="en-US" sz="2400" b="1" err="1">
                <a:latin typeface="Arial"/>
                <a:cs typeface="Arial"/>
              </a:rPr>
              <a:t>d'investissement</a:t>
            </a:r>
            <a:r>
              <a:rPr lang="en-US" sz="2400" b="1">
                <a:latin typeface="Arial"/>
                <a:cs typeface="Arial"/>
              </a:rPr>
              <a:t> du </a:t>
            </a:r>
            <a:r>
              <a:rPr lang="en-US" sz="2400" b="1" err="1">
                <a:latin typeface="Arial"/>
                <a:cs typeface="Arial"/>
              </a:rPr>
              <a:t>gouvernement</a:t>
            </a:r>
            <a:endParaRPr lang="en-US" sz="2400" b="1">
              <a:latin typeface="Arial"/>
              <a:cs typeface="Arial"/>
            </a:endParaRPr>
          </a:p>
          <a:p>
            <a:pPr lvl="2">
              <a:buFont typeface="Wingdings" pitchFamily="2" charset="2"/>
              <a:buChar char="ü"/>
            </a:pPr>
            <a:r>
              <a:rPr lang="en-US" sz="2000" err="1">
                <a:latin typeface="Arial"/>
                <a:cs typeface="Arial"/>
              </a:rPr>
              <a:t>c'est</a:t>
            </a:r>
            <a:r>
              <a:rPr lang="en-US" sz="2000">
                <a:latin typeface="Arial"/>
                <a:cs typeface="Arial"/>
              </a:rPr>
              <a:t>-à-dire le plan de </a:t>
            </a:r>
            <a:r>
              <a:rPr lang="en-US" sz="2000" err="1">
                <a:latin typeface="Arial"/>
                <a:cs typeface="Arial"/>
              </a:rPr>
              <a:t>déploiement</a:t>
            </a:r>
            <a:r>
              <a:rPr lang="en-US" sz="2000">
                <a:latin typeface="Arial"/>
                <a:cs typeface="Arial"/>
              </a:rPr>
              <a:t> des infrastructures dans le pays </a:t>
            </a:r>
            <a:r>
              <a:rPr lang="en-US" sz="2000" err="1">
                <a:latin typeface="Arial"/>
                <a:cs typeface="Arial"/>
              </a:rPr>
              <a:t>ou</a:t>
            </a:r>
            <a:r>
              <a:rPr lang="en-US" sz="2000">
                <a:latin typeface="Arial"/>
                <a:cs typeface="Arial"/>
              </a:rPr>
              <a:t> le plan de </a:t>
            </a:r>
            <a:r>
              <a:rPr lang="en-US" sz="2000" err="1">
                <a:latin typeface="Arial"/>
                <a:cs typeface="Arial"/>
              </a:rPr>
              <a:t>financement</a:t>
            </a:r>
            <a:r>
              <a:rPr lang="en-US" sz="2000">
                <a:latin typeface="Arial"/>
                <a:cs typeface="Arial"/>
              </a:rPr>
              <a:t> de la transformation numérique.</a:t>
            </a:r>
          </a:p>
          <a:p>
            <a:pPr lvl="1"/>
            <a:r>
              <a:rPr lang="en-US" sz="2400" b="1">
                <a:latin typeface="Arial"/>
                <a:cs typeface="Arial"/>
              </a:rPr>
              <a:t>Politiques des </a:t>
            </a:r>
            <a:r>
              <a:rPr lang="en-US" sz="2400" b="1" err="1">
                <a:latin typeface="Arial"/>
                <a:cs typeface="Arial"/>
              </a:rPr>
              <a:t>donateurs</a:t>
            </a:r>
            <a:r>
              <a:rPr lang="en-US" sz="2400" b="1">
                <a:latin typeface="Arial"/>
                <a:cs typeface="Arial"/>
              </a:rPr>
              <a:t> / exigences </a:t>
            </a:r>
            <a:r>
              <a:rPr lang="en-US" sz="2400" b="1" err="1">
                <a:latin typeface="Arial"/>
                <a:cs typeface="Arial"/>
              </a:rPr>
              <a:t>en</a:t>
            </a:r>
            <a:r>
              <a:rPr lang="en-US" sz="2400" b="1">
                <a:latin typeface="Arial"/>
                <a:cs typeface="Arial"/>
              </a:rPr>
              <a:t> matière de </a:t>
            </a:r>
            <a:r>
              <a:rPr lang="en-US" sz="2400" b="1" err="1">
                <a:latin typeface="Arial"/>
                <a:cs typeface="Arial"/>
              </a:rPr>
              <a:t>financement</a:t>
            </a:r>
            <a:endParaRPr lang="en-US" sz="2400" b="1">
              <a:latin typeface="Arial"/>
              <a:cs typeface="Arial"/>
            </a:endParaRPr>
          </a:p>
          <a:p>
            <a:pPr lvl="2">
              <a:buFont typeface="Wingdings" pitchFamily="2" charset="2"/>
              <a:buChar char="ü"/>
            </a:pPr>
            <a:r>
              <a:rPr lang="en-US" sz="2000" err="1">
                <a:latin typeface="Arial"/>
                <a:cs typeface="Arial"/>
              </a:rPr>
              <a:t>c'est</a:t>
            </a:r>
            <a:r>
              <a:rPr lang="en-US" sz="2000">
                <a:latin typeface="Arial"/>
                <a:cs typeface="Arial"/>
              </a:rPr>
              <a:t>-à-dire les exigences </a:t>
            </a:r>
            <a:r>
              <a:rPr lang="en-US" sz="2000" err="1">
                <a:latin typeface="Arial"/>
                <a:cs typeface="Arial"/>
              </a:rPr>
              <a:t>en</a:t>
            </a:r>
            <a:r>
              <a:rPr lang="en-US" sz="2000">
                <a:latin typeface="Arial"/>
                <a:cs typeface="Arial"/>
              </a:rPr>
              <a:t> matière de </a:t>
            </a:r>
            <a:r>
              <a:rPr lang="en-US" sz="2000" err="1">
                <a:latin typeface="Arial"/>
                <a:cs typeface="Arial"/>
              </a:rPr>
              <a:t>passation</a:t>
            </a:r>
            <a:r>
              <a:rPr lang="en-US" sz="2000">
                <a:latin typeface="Arial"/>
                <a:cs typeface="Arial"/>
              </a:rPr>
              <a:t> de </a:t>
            </a:r>
            <a:r>
              <a:rPr lang="en-US" sz="2000" err="1">
                <a:latin typeface="Arial"/>
                <a:cs typeface="Arial"/>
              </a:rPr>
              <a:t>marchés</a:t>
            </a:r>
            <a:r>
              <a:rPr lang="en-US" sz="2000">
                <a:latin typeface="Arial"/>
                <a:cs typeface="Arial"/>
              </a:rPr>
              <a:t>, de rapports financiers et </a:t>
            </a:r>
            <a:r>
              <a:rPr lang="en-US" sz="2000" err="1">
                <a:latin typeface="Arial"/>
                <a:cs typeface="Arial"/>
              </a:rPr>
              <a:t>narratifs</a:t>
            </a:r>
            <a:endParaRPr lang="en-US" sz="2000">
              <a:latin typeface="Arial"/>
              <a:cs typeface="Arial"/>
            </a:endParaRPr>
          </a:p>
        </p:txBody>
      </p:sp>
    </p:spTree>
    <p:extLst>
      <p:ext uri="{BB962C8B-B14F-4D97-AF65-F5344CB8AC3E}">
        <p14:creationId xmlns:p14="http://schemas.microsoft.com/office/powerpoint/2010/main" val="10907837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94B80-DBC8-EF35-EF16-8C631C3E9FB1}"/>
              </a:ext>
            </a:extLst>
          </p:cNvPr>
          <p:cNvSpPr>
            <a:spLocks noGrp="1"/>
          </p:cNvSpPr>
          <p:nvPr>
            <p:ph type="title"/>
          </p:nvPr>
        </p:nvSpPr>
        <p:spPr>
          <a:xfrm>
            <a:off x="240030" y="0"/>
            <a:ext cx="10084496" cy="1561646"/>
          </a:xfrm>
        </p:spPr>
        <p:txBody>
          <a:bodyPr/>
          <a:lstStyle/>
          <a:p>
            <a:r>
              <a:rPr lang="en-US" err="1">
                <a:latin typeface="Arial"/>
                <a:cs typeface="Arial"/>
              </a:rPr>
              <a:t>Priorités</a:t>
            </a:r>
            <a:r>
              <a:rPr lang="en-US">
                <a:latin typeface="Arial"/>
                <a:cs typeface="Arial"/>
              </a:rPr>
              <a:t> à la </a:t>
            </a:r>
            <a:r>
              <a:rPr lang="en-US" err="1">
                <a:latin typeface="Arial"/>
                <a:cs typeface="Arial"/>
              </a:rPr>
              <a:t>conformité</a:t>
            </a:r>
            <a:r>
              <a:rPr lang="en-US">
                <a:latin typeface="Arial"/>
                <a:cs typeface="Arial"/>
              </a:rPr>
              <a:t> </a:t>
            </a:r>
            <a:r>
              <a:rPr lang="en-US" err="1">
                <a:latin typeface="Arial"/>
                <a:cs typeface="Arial"/>
              </a:rPr>
              <a:t>gouvernementale</a:t>
            </a:r>
            <a:r>
              <a:rPr lang="en-US">
                <a:latin typeface="Arial"/>
                <a:cs typeface="Arial"/>
              </a:rPr>
              <a:t> pour les </a:t>
            </a:r>
            <a:r>
              <a:rPr lang="en-US" err="1">
                <a:latin typeface="Arial"/>
                <a:cs typeface="Arial"/>
              </a:rPr>
              <a:t>gestionnaires</a:t>
            </a:r>
            <a:r>
              <a:rPr lang="en-US">
                <a:latin typeface="Arial"/>
                <a:cs typeface="Arial"/>
              </a:rPr>
              <a:t> de </a:t>
            </a:r>
            <a:r>
              <a:rPr lang="en-US" err="1">
                <a:latin typeface="Arial"/>
                <a:cs typeface="Arial"/>
              </a:rPr>
              <a:t>projets</a:t>
            </a:r>
            <a:endParaRPr lang="en-US"/>
          </a:p>
        </p:txBody>
      </p:sp>
      <p:sp>
        <p:nvSpPr>
          <p:cNvPr id="3" name="Content Placeholder 2">
            <a:extLst>
              <a:ext uri="{FF2B5EF4-FFF2-40B4-BE49-F238E27FC236}">
                <a16:creationId xmlns:a16="http://schemas.microsoft.com/office/drawing/2014/main" id="{D2B88880-7016-6BFB-CBB1-A43018D38494}"/>
              </a:ext>
            </a:extLst>
          </p:cNvPr>
          <p:cNvSpPr>
            <a:spLocks noGrp="1"/>
          </p:cNvSpPr>
          <p:nvPr>
            <p:ph idx="1"/>
          </p:nvPr>
        </p:nvSpPr>
        <p:spPr>
          <a:xfrm>
            <a:off x="657224" y="1712804"/>
            <a:ext cx="11035665" cy="4470826"/>
          </a:xfrm>
        </p:spPr>
        <p:txBody>
          <a:bodyPr vert="horz" lIns="91440" tIns="45720" rIns="91440" bIns="45720" rtlCol="0" anchor="t">
            <a:normAutofit/>
          </a:bodyPr>
          <a:lstStyle/>
          <a:p>
            <a:pPr marL="342900" indent="-342900"/>
            <a:r>
              <a:rPr lang="en-US" sz="2800" err="1">
                <a:latin typeface="Arial"/>
                <a:cs typeface="Arial"/>
              </a:rPr>
              <a:t>Confidentialité</a:t>
            </a:r>
            <a:r>
              <a:rPr lang="en-US" sz="2800">
                <a:latin typeface="Arial"/>
                <a:cs typeface="Arial"/>
              </a:rPr>
              <a:t> et </a:t>
            </a:r>
            <a:r>
              <a:rPr lang="en-US" sz="2800" err="1">
                <a:latin typeface="Arial"/>
                <a:cs typeface="Arial"/>
              </a:rPr>
              <a:t>sécurité</a:t>
            </a:r>
            <a:r>
              <a:rPr lang="en-US" sz="2800">
                <a:latin typeface="Arial"/>
                <a:cs typeface="Arial"/>
              </a:rPr>
              <a:t> des données des administrations </a:t>
            </a:r>
            <a:r>
              <a:rPr lang="en-US" sz="2800" err="1">
                <a:latin typeface="Arial"/>
                <a:cs typeface="Arial"/>
              </a:rPr>
              <a:t>publiques</a:t>
            </a:r>
            <a:endParaRPr lang="en-US" sz="2800"/>
          </a:p>
          <a:p>
            <a:pPr lvl="1">
              <a:buFont typeface="Courier New" panose="02070309020205020404" pitchFamily="49" charset="0"/>
              <a:buChar char="o"/>
            </a:pPr>
            <a:r>
              <a:rPr lang="en-US" sz="2400">
                <a:latin typeface="Arial"/>
                <a:cs typeface="Arial"/>
              </a:rPr>
              <a:t>les </a:t>
            </a:r>
            <a:r>
              <a:rPr lang="en-US" sz="2400" err="1">
                <a:latin typeface="Arial"/>
                <a:cs typeface="Arial"/>
              </a:rPr>
              <a:t>lois</a:t>
            </a:r>
            <a:r>
              <a:rPr lang="en-US" sz="2400">
                <a:latin typeface="Arial"/>
                <a:cs typeface="Arial"/>
              </a:rPr>
              <a:t> sur la protection des </a:t>
            </a:r>
            <a:r>
              <a:rPr lang="en-US" sz="2400" err="1">
                <a:latin typeface="Arial"/>
                <a:cs typeface="Arial"/>
              </a:rPr>
              <a:t>informations</a:t>
            </a:r>
            <a:r>
              <a:rPr lang="en-US" sz="2400">
                <a:latin typeface="Arial"/>
                <a:cs typeface="Arial"/>
              </a:rPr>
              <a:t> </a:t>
            </a:r>
            <a:r>
              <a:rPr lang="en-US" sz="2400" err="1">
                <a:latin typeface="Arial"/>
                <a:cs typeface="Arial"/>
              </a:rPr>
              <a:t>personnelles</a:t>
            </a:r>
            <a:r>
              <a:rPr lang="en-US" sz="2400">
                <a:latin typeface="Arial"/>
                <a:cs typeface="Arial"/>
              </a:rPr>
              <a:t> </a:t>
            </a:r>
            <a:r>
              <a:rPr lang="en-US" sz="2400" err="1">
                <a:latin typeface="Arial"/>
                <a:cs typeface="Arial"/>
              </a:rPr>
              <a:t>ou</a:t>
            </a:r>
            <a:r>
              <a:rPr lang="en-US" sz="2400">
                <a:latin typeface="Arial"/>
                <a:cs typeface="Arial"/>
              </a:rPr>
              <a:t> les politiques de stockage des données</a:t>
            </a:r>
          </a:p>
          <a:p>
            <a:pPr lvl="2">
              <a:buFont typeface="Wingdings" pitchFamily="2" charset="2"/>
              <a:buChar char="ü"/>
            </a:pPr>
            <a:r>
              <a:rPr lang="en-US" sz="2000">
                <a:latin typeface="Arial"/>
                <a:cs typeface="Arial"/>
              </a:rPr>
              <a:t>Comment </a:t>
            </a:r>
            <a:r>
              <a:rPr lang="en-US" sz="2000" err="1">
                <a:latin typeface="Arial"/>
                <a:cs typeface="Arial"/>
              </a:rPr>
              <a:t>sont-elles</a:t>
            </a:r>
            <a:r>
              <a:rPr lang="en-US" sz="2000">
                <a:latin typeface="Arial"/>
                <a:cs typeface="Arial"/>
              </a:rPr>
              <a:t> </a:t>
            </a:r>
            <a:r>
              <a:rPr lang="en-US" sz="2000" err="1">
                <a:latin typeface="Arial"/>
                <a:cs typeface="Arial"/>
              </a:rPr>
              <a:t>collectées</a:t>
            </a:r>
            <a:r>
              <a:rPr lang="en-US" sz="2000">
                <a:latin typeface="Arial"/>
                <a:cs typeface="Arial"/>
              </a:rPr>
              <a:t>, qui a </a:t>
            </a:r>
            <a:r>
              <a:rPr lang="en-US" sz="2000" err="1">
                <a:latin typeface="Arial"/>
                <a:cs typeface="Arial"/>
              </a:rPr>
              <a:t>accès</a:t>
            </a:r>
            <a:r>
              <a:rPr lang="en-US" sz="2000">
                <a:latin typeface="Arial"/>
                <a:cs typeface="Arial"/>
              </a:rPr>
              <a:t> à </a:t>
            </a:r>
            <a:r>
              <a:rPr lang="en-US" sz="2000" err="1">
                <a:latin typeface="Arial"/>
                <a:cs typeface="Arial"/>
              </a:rPr>
              <a:t>quelles</a:t>
            </a:r>
            <a:r>
              <a:rPr lang="en-US" sz="2000">
                <a:latin typeface="Arial"/>
                <a:cs typeface="Arial"/>
              </a:rPr>
              <a:t> données, comment et </a:t>
            </a:r>
            <a:r>
              <a:rPr lang="en-US" sz="2000" err="1">
                <a:latin typeface="Arial"/>
                <a:cs typeface="Arial"/>
              </a:rPr>
              <a:t>où</a:t>
            </a:r>
            <a:r>
              <a:rPr lang="en-US" sz="2000">
                <a:latin typeface="Arial"/>
                <a:cs typeface="Arial"/>
              </a:rPr>
              <a:t> </a:t>
            </a:r>
            <a:r>
              <a:rPr lang="en-US" sz="2000" err="1">
                <a:latin typeface="Arial"/>
                <a:cs typeface="Arial"/>
              </a:rPr>
              <a:t>sont-elles</a:t>
            </a:r>
            <a:r>
              <a:rPr lang="en-US" sz="2000">
                <a:latin typeface="Arial"/>
                <a:cs typeface="Arial"/>
              </a:rPr>
              <a:t> </a:t>
            </a:r>
            <a:r>
              <a:rPr lang="en-US" sz="2000" err="1">
                <a:latin typeface="Arial"/>
                <a:cs typeface="Arial"/>
              </a:rPr>
              <a:t>stockées</a:t>
            </a:r>
            <a:r>
              <a:rPr lang="en-US" sz="2000">
                <a:latin typeface="Arial"/>
                <a:cs typeface="Arial"/>
              </a:rPr>
              <a:t> ?</a:t>
            </a:r>
          </a:p>
          <a:p>
            <a:pPr lvl="2">
              <a:buFont typeface="Wingdings" pitchFamily="2" charset="2"/>
              <a:buChar char="ü"/>
            </a:pPr>
            <a:r>
              <a:rPr lang="en-US" sz="2000">
                <a:latin typeface="Arial"/>
                <a:cs typeface="Arial"/>
              </a:rPr>
              <a:t>Applicable à la documentation de gestion de </a:t>
            </a:r>
            <a:r>
              <a:rPr lang="en-US" sz="2000" err="1">
                <a:latin typeface="Arial"/>
                <a:cs typeface="Arial"/>
              </a:rPr>
              <a:t>projet</a:t>
            </a:r>
            <a:r>
              <a:rPr lang="en-US" sz="2000">
                <a:latin typeface="Arial"/>
                <a:cs typeface="Arial"/>
              </a:rPr>
              <a:t> </a:t>
            </a:r>
            <a:r>
              <a:rPr lang="en-US" sz="2000" err="1">
                <a:latin typeface="Arial"/>
                <a:cs typeface="Arial"/>
              </a:rPr>
              <a:t>ainsi</a:t>
            </a:r>
            <a:r>
              <a:rPr lang="en-US" sz="2000">
                <a:latin typeface="Arial"/>
                <a:cs typeface="Arial"/>
              </a:rPr>
              <a:t> </a:t>
            </a:r>
            <a:r>
              <a:rPr lang="en-US" sz="2000" err="1">
                <a:latin typeface="Arial"/>
                <a:cs typeface="Arial"/>
              </a:rPr>
              <a:t>qu'aux</a:t>
            </a:r>
            <a:r>
              <a:rPr lang="en-US" sz="2000">
                <a:latin typeface="Arial"/>
                <a:cs typeface="Arial"/>
              </a:rPr>
              <a:t> exigences du </a:t>
            </a:r>
            <a:r>
              <a:rPr lang="en-US" sz="2000" err="1">
                <a:latin typeface="Arial"/>
                <a:cs typeface="Arial"/>
              </a:rPr>
              <a:t>système</a:t>
            </a:r>
            <a:r>
              <a:rPr lang="en-US" sz="2000">
                <a:latin typeface="Arial"/>
                <a:cs typeface="Arial"/>
              </a:rPr>
              <a:t>.</a:t>
            </a:r>
          </a:p>
          <a:p>
            <a:r>
              <a:rPr lang="en-US" sz="2800" err="1">
                <a:latin typeface="Arial"/>
                <a:cs typeface="Arial"/>
              </a:rPr>
              <a:t>Stratégie</a:t>
            </a:r>
            <a:r>
              <a:rPr lang="en-US" sz="2800">
                <a:latin typeface="Arial"/>
                <a:cs typeface="Arial"/>
              </a:rPr>
              <a:t> et plan </a:t>
            </a:r>
            <a:r>
              <a:rPr lang="en-US" sz="2800" err="1">
                <a:latin typeface="Arial"/>
                <a:cs typeface="Arial"/>
              </a:rPr>
              <a:t>d'investissement</a:t>
            </a:r>
            <a:r>
              <a:rPr lang="en-US" sz="2800">
                <a:latin typeface="Arial"/>
                <a:cs typeface="Arial"/>
              </a:rPr>
              <a:t> du </a:t>
            </a:r>
            <a:r>
              <a:rPr lang="en-US" sz="2800" err="1">
                <a:latin typeface="Arial"/>
                <a:cs typeface="Arial"/>
              </a:rPr>
              <a:t>gouvernement</a:t>
            </a:r>
            <a:endParaRPr lang="en-US" sz="2800">
              <a:latin typeface="Arial"/>
              <a:cs typeface="Arial"/>
            </a:endParaRPr>
          </a:p>
          <a:p>
            <a:pPr lvl="1">
              <a:buFont typeface="Courier New" panose="02070309020205020404" pitchFamily="49" charset="0"/>
              <a:buChar char="o"/>
            </a:pPr>
            <a:r>
              <a:rPr lang="en-US" sz="2400">
                <a:latin typeface="Arial"/>
                <a:cs typeface="Arial"/>
              </a:rPr>
              <a:t>plan de </a:t>
            </a:r>
            <a:r>
              <a:rPr lang="en-US" sz="2400" err="1">
                <a:latin typeface="Arial"/>
                <a:cs typeface="Arial"/>
              </a:rPr>
              <a:t>déploiement</a:t>
            </a:r>
            <a:r>
              <a:rPr lang="en-US" sz="2400">
                <a:latin typeface="Arial"/>
                <a:cs typeface="Arial"/>
              </a:rPr>
              <a:t> des infrastructures dans le pays </a:t>
            </a:r>
            <a:r>
              <a:rPr lang="en-US" sz="2400" err="1">
                <a:latin typeface="Arial"/>
                <a:cs typeface="Arial"/>
              </a:rPr>
              <a:t>ou</a:t>
            </a:r>
            <a:r>
              <a:rPr lang="en-US" sz="2400">
                <a:latin typeface="Arial"/>
                <a:cs typeface="Arial"/>
              </a:rPr>
              <a:t> plan de </a:t>
            </a:r>
            <a:r>
              <a:rPr lang="en-US" sz="2400" err="1">
                <a:latin typeface="Arial"/>
                <a:cs typeface="Arial"/>
              </a:rPr>
              <a:t>financement</a:t>
            </a:r>
            <a:r>
              <a:rPr lang="en-US" sz="2400">
                <a:latin typeface="Arial"/>
                <a:cs typeface="Arial"/>
              </a:rPr>
              <a:t> de la transformation numérique.</a:t>
            </a:r>
          </a:p>
          <a:p>
            <a:pPr lvl="1">
              <a:buFont typeface="Courier New" panose="02070309020205020404" pitchFamily="49" charset="0"/>
              <a:buChar char="o"/>
            </a:pPr>
            <a:r>
              <a:rPr lang="en-US" sz="2400" err="1">
                <a:latin typeface="Arial"/>
                <a:cs typeface="Arial"/>
              </a:rPr>
              <a:t>critères</a:t>
            </a:r>
            <a:r>
              <a:rPr lang="en-US" sz="2400">
                <a:latin typeface="Arial"/>
                <a:cs typeface="Arial"/>
              </a:rPr>
              <a:t> et </a:t>
            </a:r>
            <a:r>
              <a:rPr lang="en-US" sz="2400" err="1">
                <a:latin typeface="Arial"/>
                <a:cs typeface="Arial"/>
              </a:rPr>
              <a:t>procédures</a:t>
            </a:r>
            <a:r>
              <a:rPr lang="en-US" sz="2400">
                <a:latin typeface="Arial"/>
                <a:cs typeface="Arial"/>
              </a:rPr>
              <a:t> de </a:t>
            </a:r>
            <a:r>
              <a:rPr lang="en-US" sz="2400" err="1">
                <a:latin typeface="Arial"/>
                <a:cs typeface="Arial"/>
              </a:rPr>
              <a:t>passation</a:t>
            </a:r>
            <a:r>
              <a:rPr lang="en-US" sz="2400">
                <a:latin typeface="Arial"/>
                <a:cs typeface="Arial"/>
              </a:rPr>
              <a:t> des </a:t>
            </a:r>
            <a:r>
              <a:rPr lang="en-US" sz="2400" err="1">
                <a:latin typeface="Arial"/>
                <a:cs typeface="Arial"/>
              </a:rPr>
              <a:t>marchés</a:t>
            </a:r>
            <a:endParaRPr lang="en-US" sz="2400"/>
          </a:p>
          <a:p>
            <a:endParaRPr lang="en-US" sz="2800"/>
          </a:p>
        </p:txBody>
      </p:sp>
    </p:spTree>
    <p:extLst>
      <p:ext uri="{BB962C8B-B14F-4D97-AF65-F5344CB8AC3E}">
        <p14:creationId xmlns:p14="http://schemas.microsoft.com/office/powerpoint/2010/main" val="148265987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49132-F969-61A9-BA05-2EC2AEB10FA4}"/>
              </a:ext>
            </a:extLst>
          </p:cNvPr>
          <p:cNvSpPr>
            <a:spLocks noGrp="1"/>
          </p:cNvSpPr>
          <p:nvPr>
            <p:ph type="title"/>
          </p:nvPr>
        </p:nvSpPr>
        <p:spPr>
          <a:xfrm>
            <a:off x="582930" y="0"/>
            <a:ext cx="10084496" cy="1561646"/>
          </a:xfrm>
        </p:spPr>
        <p:txBody>
          <a:bodyPr/>
          <a:lstStyle/>
          <a:p>
            <a:r>
              <a:rPr lang="en-US" err="1">
                <a:latin typeface="Arial"/>
                <a:cs typeface="Arial"/>
              </a:rPr>
              <a:t>Conformité</a:t>
            </a:r>
            <a:r>
              <a:rPr lang="en-US">
                <a:latin typeface="Arial"/>
                <a:cs typeface="Arial"/>
              </a:rPr>
              <a:t> des </a:t>
            </a:r>
            <a:r>
              <a:rPr lang="en-US" err="1">
                <a:latin typeface="Arial"/>
                <a:cs typeface="Arial"/>
              </a:rPr>
              <a:t>bailleurs</a:t>
            </a:r>
            <a:r>
              <a:rPr lang="en-US">
                <a:latin typeface="Arial"/>
                <a:cs typeface="Arial"/>
              </a:rPr>
              <a:t> de fonds</a:t>
            </a:r>
            <a:endParaRPr lang="en-US"/>
          </a:p>
        </p:txBody>
      </p:sp>
      <p:sp>
        <p:nvSpPr>
          <p:cNvPr id="3" name="Content Placeholder 2">
            <a:extLst>
              <a:ext uri="{FF2B5EF4-FFF2-40B4-BE49-F238E27FC236}">
                <a16:creationId xmlns:a16="http://schemas.microsoft.com/office/drawing/2014/main" id="{6D2B1229-ACA3-1B7A-70A1-F28344174D34}"/>
              </a:ext>
            </a:extLst>
          </p:cNvPr>
          <p:cNvSpPr>
            <a:spLocks noGrp="1"/>
          </p:cNvSpPr>
          <p:nvPr>
            <p:ph idx="1"/>
          </p:nvPr>
        </p:nvSpPr>
        <p:spPr>
          <a:xfrm>
            <a:off x="434340" y="1561646"/>
            <a:ext cx="11452860" cy="4713424"/>
          </a:xfrm>
        </p:spPr>
        <p:txBody>
          <a:bodyPr vert="horz" lIns="91440" tIns="45720" rIns="91440" bIns="45720" rtlCol="0" anchor="t">
            <a:normAutofit/>
          </a:bodyPr>
          <a:lstStyle/>
          <a:p>
            <a:pPr marL="0" indent="0">
              <a:buNone/>
            </a:pPr>
            <a:r>
              <a:rPr lang="en-US" sz="2400">
                <a:latin typeface="Arial"/>
                <a:cs typeface="Arial"/>
              </a:rPr>
              <a:t>Politiques des </a:t>
            </a:r>
            <a:r>
              <a:rPr lang="en-US" sz="2400" err="1">
                <a:latin typeface="Arial"/>
                <a:cs typeface="Arial"/>
              </a:rPr>
              <a:t>donateurs</a:t>
            </a:r>
            <a:r>
              <a:rPr lang="en-US" sz="2400">
                <a:latin typeface="Arial"/>
                <a:cs typeface="Arial"/>
              </a:rPr>
              <a:t> / exigences </a:t>
            </a:r>
            <a:r>
              <a:rPr lang="en-US" sz="2400" err="1">
                <a:latin typeface="Arial"/>
                <a:cs typeface="Arial"/>
              </a:rPr>
              <a:t>en</a:t>
            </a:r>
            <a:r>
              <a:rPr lang="en-US" sz="2400">
                <a:latin typeface="Arial"/>
                <a:cs typeface="Arial"/>
              </a:rPr>
              <a:t> matière de </a:t>
            </a:r>
            <a:r>
              <a:rPr lang="en-US" sz="2400" err="1">
                <a:latin typeface="Arial"/>
                <a:cs typeface="Arial"/>
              </a:rPr>
              <a:t>financement</a:t>
            </a:r>
            <a:endParaRPr lang="en-US" sz="2400">
              <a:latin typeface="Arial"/>
              <a:cs typeface="Arial"/>
            </a:endParaRPr>
          </a:p>
          <a:p>
            <a:pPr lvl="1"/>
            <a:r>
              <a:rPr lang="en-US" sz="2000" err="1">
                <a:latin typeface="Arial"/>
                <a:cs typeface="Arial"/>
              </a:rPr>
              <a:t>Marchés</a:t>
            </a:r>
            <a:r>
              <a:rPr lang="en-US" sz="2000">
                <a:latin typeface="Arial"/>
                <a:cs typeface="Arial"/>
              </a:rPr>
              <a:t> publics </a:t>
            </a:r>
          </a:p>
          <a:p>
            <a:pPr lvl="2"/>
            <a:r>
              <a:rPr lang="en-US" sz="1800" err="1">
                <a:latin typeface="Arial"/>
                <a:cs typeface="Arial"/>
              </a:rPr>
              <a:t>Biens</a:t>
            </a:r>
            <a:r>
              <a:rPr lang="en-US" sz="1800">
                <a:latin typeface="Arial"/>
                <a:cs typeface="Arial"/>
              </a:rPr>
              <a:t> et services</a:t>
            </a:r>
          </a:p>
          <a:p>
            <a:pPr lvl="2"/>
            <a:r>
              <a:rPr lang="en-US" sz="1800">
                <a:latin typeface="Arial"/>
                <a:cs typeface="Arial"/>
              </a:rPr>
              <a:t>Sous-</a:t>
            </a:r>
            <a:r>
              <a:rPr lang="en-US" sz="1800" err="1">
                <a:latin typeface="Arial"/>
                <a:cs typeface="Arial"/>
              </a:rPr>
              <a:t>traitance</a:t>
            </a:r>
            <a:endParaRPr lang="en-US" sz="1800"/>
          </a:p>
          <a:p>
            <a:pPr lvl="2"/>
            <a:r>
              <a:rPr lang="en-US" sz="1800">
                <a:latin typeface="Arial"/>
                <a:cs typeface="Arial"/>
              </a:rPr>
              <a:t>Allocations LOE (la </a:t>
            </a:r>
            <a:r>
              <a:rPr lang="en-US" sz="1800" err="1">
                <a:latin typeface="Arial"/>
                <a:cs typeface="Arial"/>
              </a:rPr>
              <a:t>limite</a:t>
            </a:r>
            <a:r>
              <a:rPr lang="en-US" sz="1800">
                <a:latin typeface="Arial"/>
                <a:cs typeface="Arial"/>
              </a:rPr>
              <a:t> </a:t>
            </a:r>
            <a:r>
              <a:rPr lang="en-US" sz="1800" err="1">
                <a:latin typeface="Arial"/>
                <a:cs typeface="Arial"/>
              </a:rPr>
              <a:t>est</a:t>
            </a:r>
            <a:r>
              <a:rPr lang="en-US" sz="1800">
                <a:latin typeface="Arial"/>
                <a:cs typeface="Arial"/>
              </a:rPr>
              <a:t> de 40 </a:t>
            </a:r>
            <a:r>
              <a:rPr lang="en-US" sz="1800" err="1">
                <a:latin typeface="Arial"/>
                <a:cs typeface="Arial"/>
              </a:rPr>
              <a:t>heures</a:t>
            </a:r>
            <a:r>
              <a:rPr lang="en-US" sz="1800">
                <a:latin typeface="Arial"/>
                <a:cs typeface="Arial"/>
              </a:rPr>
              <a:t> par </a:t>
            </a:r>
            <a:r>
              <a:rPr lang="en-US" sz="1800" err="1">
                <a:latin typeface="Arial"/>
                <a:cs typeface="Arial"/>
              </a:rPr>
              <a:t>semaine</a:t>
            </a:r>
            <a:r>
              <a:rPr lang="en-US" sz="1800">
                <a:latin typeface="Arial"/>
                <a:cs typeface="Arial"/>
              </a:rPr>
              <a:t> par </a:t>
            </a:r>
            <a:r>
              <a:rPr lang="en-US" sz="1800" err="1">
                <a:latin typeface="Arial"/>
                <a:cs typeface="Arial"/>
              </a:rPr>
              <a:t>individu</a:t>
            </a:r>
            <a:r>
              <a:rPr lang="en-US" sz="1800">
                <a:latin typeface="Arial"/>
                <a:cs typeface="Arial"/>
              </a:rPr>
              <a:t> pour </a:t>
            </a:r>
            <a:r>
              <a:rPr lang="en-US" sz="1800" err="1">
                <a:latin typeface="Arial"/>
                <a:cs typeface="Arial"/>
              </a:rPr>
              <a:t>tous</a:t>
            </a:r>
            <a:r>
              <a:rPr lang="en-US" sz="1800">
                <a:latin typeface="Arial"/>
                <a:cs typeface="Arial"/>
              </a:rPr>
              <a:t> les </a:t>
            </a:r>
            <a:r>
              <a:rPr lang="en-US" sz="1800" err="1">
                <a:latin typeface="Arial"/>
                <a:cs typeface="Arial"/>
              </a:rPr>
              <a:t>projets</a:t>
            </a:r>
            <a:r>
              <a:rPr lang="en-US" sz="1800">
                <a:latin typeface="Arial"/>
                <a:cs typeface="Arial"/>
              </a:rPr>
              <a:t> </a:t>
            </a:r>
            <a:r>
              <a:rPr lang="en-US" sz="1800" err="1">
                <a:latin typeface="Arial"/>
                <a:cs typeface="Arial"/>
              </a:rPr>
              <a:t>financés</a:t>
            </a:r>
            <a:r>
              <a:rPr lang="en-US" sz="1800">
                <a:latin typeface="Arial"/>
                <a:cs typeface="Arial"/>
              </a:rPr>
              <a:t>)</a:t>
            </a:r>
          </a:p>
          <a:p>
            <a:pPr lvl="1"/>
            <a:r>
              <a:rPr lang="en-US" sz="2000">
                <a:latin typeface="Arial"/>
                <a:cs typeface="Arial"/>
              </a:rPr>
              <a:t>Information financière</a:t>
            </a:r>
          </a:p>
          <a:p>
            <a:pPr lvl="2"/>
            <a:r>
              <a:rPr lang="en-US" sz="1800">
                <a:latin typeface="Arial"/>
                <a:cs typeface="Arial"/>
              </a:rPr>
              <a:t>Budget et justifications</a:t>
            </a:r>
          </a:p>
          <a:p>
            <a:pPr lvl="2"/>
            <a:r>
              <a:rPr lang="en-US" sz="1800">
                <a:latin typeface="Arial"/>
                <a:cs typeface="Arial"/>
              </a:rPr>
              <a:t>Gestion des </a:t>
            </a:r>
            <a:r>
              <a:rPr lang="en-US" sz="1800" err="1">
                <a:latin typeface="Arial"/>
                <a:cs typeface="Arial"/>
              </a:rPr>
              <a:t>dépenses</a:t>
            </a:r>
            <a:r>
              <a:rPr lang="en-US" sz="1800">
                <a:latin typeface="Arial"/>
                <a:cs typeface="Arial"/>
              </a:rPr>
              <a:t> et rapports</a:t>
            </a:r>
          </a:p>
          <a:p>
            <a:pPr lvl="1"/>
            <a:r>
              <a:rPr lang="en-US" sz="2000">
                <a:latin typeface="Arial"/>
                <a:cs typeface="Arial"/>
              </a:rPr>
              <a:t>Exigences </a:t>
            </a:r>
            <a:r>
              <a:rPr lang="en-US" sz="2000" err="1">
                <a:latin typeface="Arial"/>
                <a:cs typeface="Arial"/>
              </a:rPr>
              <a:t>en</a:t>
            </a:r>
            <a:r>
              <a:rPr lang="en-US" sz="2000">
                <a:latin typeface="Arial"/>
                <a:cs typeface="Arial"/>
              </a:rPr>
              <a:t> matière de rapports </a:t>
            </a:r>
            <a:r>
              <a:rPr lang="en-US" sz="2000" err="1">
                <a:latin typeface="Arial"/>
                <a:cs typeface="Arial"/>
              </a:rPr>
              <a:t>narratifs</a:t>
            </a:r>
            <a:endParaRPr lang="en-US" sz="2000"/>
          </a:p>
          <a:p>
            <a:pPr lvl="2"/>
            <a:r>
              <a:rPr lang="en-US" sz="1800">
                <a:latin typeface="Arial"/>
                <a:cs typeface="Arial"/>
              </a:rPr>
              <a:t>Examiner </a:t>
            </a:r>
            <a:r>
              <a:rPr lang="en-US" sz="1800" err="1">
                <a:latin typeface="Arial"/>
                <a:cs typeface="Arial"/>
              </a:rPr>
              <a:t>attentivement</a:t>
            </a:r>
            <a:r>
              <a:rPr lang="en-US" sz="1800">
                <a:latin typeface="Arial"/>
                <a:cs typeface="Arial"/>
              </a:rPr>
              <a:t> les exigences et les </a:t>
            </a:r>
            <a:r>
              <a:rPr lang="en-US" sz="1800" err="1">
                <a:latin typeface="Arial"/>
                <a:cs typeface="Arial"/>
              </a:rPr>
              <a:t>modèles</a:t>
            </a:r>
            <a:r>
              <a:rPr lang="en-US" sz="1800">
                <a:latin typeface="Arial"/>
                <a:cs typeface="Arial"/>
              </a:rPr>
              <a:t> des </a:t>
            </a:r>
            <a:r>
              <a:rPr lang="en-US" sz="1800" err="1">
                <a:latin typeface="Arial"/>
                <a:cs typeface="Arial"/>
              </a:rPr>
              <a:t>bailleurs</a:t>
            </a:r>
            <a:r>
              <a:rPr lang="en-US" sz="1800">
                <a:latin typeface="Arial"/>
                <a:cs typeface="Arial"/>
              </a:rPr>
              <a:t> de fonds</a:t>
            </a:r>
          </a:p>
          <a:p>
            <a:pPr lvl="1"/>
            <a:r>
              <a:rPr lang="en-US" sz="2000">
                <a:latin typeface="Arial"/>
                <a:cs typeface="Arial"/>
              </a:rPr>
              <a:t>Disposition </a:t>
            </a:r>
            <a:endParaRPr lang="en-US" sz="2000"/>
          </a:p>
          <a:p>
            <a:pPr lvl="2"/>
            <a:r>
              <a:rPr lang="en-US" sz="1800">
                <a:latin typeface="Arial"/>
                <a:cs typeface="Arial"/>
              </a:rPr>
              <a:t>Examine </a:t>
            </a:r>
            <a:r>
              <a:rPr lang="en-US" sz="1800" err="1">
                <a:latin typeface="Arial"/>
                <a:cs typeface="Arial"/>
              </a:rPr>
              <a:t>attentivement</a:t>
            </a:r>
            <a:r>
              <a:rPr lang="en-US" sz="1800">
                <a:latin typeface="Arial"/>
                <a:cs typeface="Arial"/>
              </a:rPr>
              <a:t> les exigences des </a:t>
            </a:r>
            <a:r>
              <a:rPr lang="en-US" sz="1800" err="1">
                <a:latin typeface="Arial"/>
                <a:cs typeface="Arial"/>
              </a:rPr>
              <a:t>bailleurs</a:t>
            </a:r>
            <a:r>
              <a:rPr lang="en-US" sz="1800">
                <a:latin typeface="Arial"/>
                <a:cs typeface="Arial"/>
              </a:rPr>
              <a:t> de fonds, </a:t>
            </a:r>
            <a:r>
              <a:rPr lang="en-US" sz="1800" err="1">
                <a:latin typeface="Arial"/>
                <a:cs typeface="Arial"/>
              </a:rPr>
              <a:t>c'est</a:t>
            </a:r>
            <a:r>
              <a:rPr lang="en-US" sz="1800">
                <a:latin typeface="Arial"/>
                <a:cs typeface="Arial"/>
              </a:rPr>
              <a:t>-à-dire </a:t>
            </a:r>
            <a:r>
              <a:rPr lang="en-US" sz="1800" err="1">
                <a:latin typeface="Arial"/>
                <a:cs typeface="Arial"/>
              </a:rPr>
              <a:t>ce</a:t>
            </a:r>
            <a:r>
              <a:rPr lang="en-US" sz="1800">
                <a:latin typeface="Arial"/>
                <a:cs typeface="Arial"/>
              </a:rPr>
              <a:t> qui </a:t>
            </a:r>
            <a:r>
              <a:rPr lang="en-US" sz="1800" err="1">
                <a:latin typeface="Arial"/>
                <a:cs typeface="Arial"/>
              </a:rPr>
              <a:t>est</a:t>
            </a:r>
            <a:r>
              <a:rPr lang="en-US" sz="1800">
                <a:latin typeface="Arial"/>
                <a:cs typeface="Arial"/>
              </a:rPr>
              <a:t> </a:t>
            </a:r>
            <a:r>
              <a:rPr lang="en-US" sz="1800" err="1">
                <a:latin typeface="Arial"/>
                <a:cs typeface="Arial"/>
              </a:rPr>
              <a:t>considéré</a:t>
            </a:r>
            <a:r>
              <a:rPr lang="en-US" sz="1800">
                <a:latin typeface="Arial"/>
                <a:cs typeface="Arial"/>
              </a:rPr>
              <a:t> </a:t>
            </a:r>
            <a:r>
              <a:rPr lang="en-US" sz="1800" err="1">
                <a:latin typeface="Arial"/>
                <a:cs typeface="Arial"/>
              </a:rPr>
              <a:t>comme</a:t>
            </a:r>
            <a:r>
              <a:rPr lang="en-US" sz="1800">
                <a:latin typeface="Arial"/>
                <a:cs typeface="Arial"/>
              </a:rPr>
              <a:t> de </a:t>
            </a:r>
            <a:r>
              <a:rPr lang="en-US" sz="1800" err="1">
                <a:latin typeface="Arial"/>
                <a:cs typeface="Arial"/>
              </a:rPr>
              <a:t>l'équipement</a:t>
            </a:r>
            <a:r>
              <a:rPr lang="en-US" sz="1800">
                <a:latin typeface="Arial"/>
                <a:cs typeface="Arial"/>
              </a:rPr>
              <a:t> et </a:t>
            </a:r>
            <a:r>
              <a:rPr lang="en-US" sz="1800" err="1">
                <a:latin typeface="Arial"/>
                <a:cs typeface="Arial"/>
              </a:rPr>
              <a:t>ce</a:t>
            </a:r>
            <a:r>
              <a:rPr lang="en-US" sz="1800">
                <a:latin typeface="Arial"/>
                <a:cs typeface="Arial"/>
              </a:rPr>
              <a:t> qui </a:t>
            </a:r>
            <a:r>
              <a:rPr lang="en-US" sz="1800" err="1">
                <a:latin typeface="Arial"/>
                <a:cs typeface="Arial"/>
              </a:rPr>
              <a:t>est</a:t>
            </a:r>
            <a:r>
              <a:rPr lang="en-US" sz="1800">
                <a:latin typeface="Arial"/>
                <a:cs typeface="Arial"/>
              </a:rPr>
              <a:t> </a:t>
            </a:r>
            <a:r>
              <a:rPr lang="en-US" sz="1800" err="1">
                <a:latin typeface="Arial"/>
                <a:cs typeface="Arial"/>
              </a:rPr>
              <a:t>considéré</a:t>
            </a:r>
            <a:r>
              <a:rPr lang="en-US" sz="1800">
                <a:latin typeface="Arial"/>
                <a:cs typeface="Arial"/>
              </a:rPr>
              <a:t> </a:t>
            </a:r>
            <a:r>
              <a:rPr lang="en-US" sz="1800" err="1">
                <a:latin typeface="Arial"/>
                <a:cs typeface="Arial"/>
              </a:rPr>
              <a:t>comme</a:t>
            </a:r>
            <a:r>
              <a:rPr lang="en-US" sz="1800">
                <a:latin typeface="Arial"/>
                <a:cs typeface="Arial"/>
              </a:rPr>
              <a:t> des </a:t>
            </a:r>
            <a:r>
              <a:rPr lang="en-US" sz="1800" err="1">
                <a:latin typeface="Arial"/>
                <a:cs typeface="Arial"/>
              </a:rPr>
              <a:t>fournitures</a:t>
            </a:r>
            <a:r>
              <a:rPr lang="en-US" sz="1800">
                <a:latin typeface="Arial"/>
                <a:cs typeface="Arial"/>
              </a:rPr>
              <a:t>.</a:t>
            </a:r>
            <a:endParaRPr lang="en-US" sz="1800"/>
          </a:p>
          <a:p>
            <a:endParaRPr lang="en-US" sz="2400"/>
          </a:p>
        </p:txBody>
      </p:sp>
    </p:spTree>
    <p:extLst>
      <p:ext uri="{BB962C8B-B14F-4D97-AF65-F5344CB8AC3E}">
        <p14:creationId xmlns:p14="http://schemas.microsoft.com/office/powerpoint/2010/main" val="31698002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5678-084F-F7C4-E83F-8A6BF263C12E}"/>
              </a:ext>
            </a:extLst>
          </p:cNvPr>
          <p:cNvSpPr>
            <a:spLocks noGrp="1"/>
          </p:cNvSpPr>
          <p:nvPr>
            <p:ph type="title"/>
          </p:nvPr>
        </p:nvSpPr>
        <p:spPr/>
        <p:txBody>
          <a:bodyPr/>
          <a:lstStyle/>
          <a:p>
            <a:r>
              <a:rPr lang="en-US" err="1">
                <a:latin typeface="Arial"/>
                <a:cs typeface="Arial"/>
              </a:rPr>
              <a:t>Activité</a:t>
            </a:r>
            <a:endParaRPr lang="en-US" err="1"/>
          </a:p>
        </p:txBody>
      </p:sp>
      <p:sp>
        <p:nvSpPr>
          <p:cNvPr id="3" name="Content Placeholder 2">
            <a:extLst>
              <a:ext uri="{FF2B5EF4-FFF2-40B4-BE49-F238E27FC236}">
                <a16:creationId xmlns:a16="http://schemas.microsoft.com/office/drawing/2014/main" id="{056178E1-C637-185E-9653-C0A3C241F604}"/>
              </a:ext>
            </a:extLst>
          </p:cNvPr>
          <p:cNvSpPr>
            <a:spLocks noGrp="1"/>
          </p:cNvSpPr>
          <p:nvPr>
            <p:ph idx="1"/>
          </p:nvPr>
        </p:nvSpPr>
        <p:spPr/>
        <p:txBody>
          <a:bodyPr vert="horz" lIns="91440" tIns="45720" rIns="91440" bIns="45720" rtlCol="0" anchor="t">
            <a:normAutofit/>
          </a:bodyPr>
          <a:lstStyle/>
          <a:p>
            <a:r>
              <a:rPr lang="en-US" sz="2400" err="1">
                <a:latin typeface="Arial"/>
                <a:cs typeface="Arial"/>
              </a:rPr>
              <a:t>Discutez</a:t>
            </a:r>
            <a:r>
              <a:rPr lang="en-US" sz="2400">
                <a:latin typeface="Arial"/>
                <a:cs typeface="Arial"/>
              </a:rPr>
              <a:t> </a:t>
            </a:r>
            <a:r>
              <a:rPr lang="en-US" sz="2400" err="1">
                <a:latin typeface="Arial"/>
                <a:cs typeface="Arial"/>
              </a:rPr>
              <a:t>en</a:t>
            </a:r>
            <a:r>
              <a:rPr lang="en-US" sz="2400">
                <a:latin typeface="Arial"/>
                <a:cs typeface="Arial"/>
              </a:rPr>
              <a:t> </a:t>
            </a:r>
            <a:r>
              <a:rPr lang="en-US" sz="2400" err="1">
                <a:latin typeface="Arial"/>
                <a:cs typeface="Arial"/>
              </a:rPr>
              <a:t>groupe</a:t>
            </a:r>
            <a:r>
              <a:rPr lang="en-US" sz="2400">
                <a:latin typeface="Arial"/>
                <a:cs typeface="Arial"/>
              </a:rPr>
              <a:t> : </a:t>
            </a:r>
            <a:r>
              <a:rPr lang="en-US" sz="2400" err="1">
                <a:latin typeface="Arial"/>
                <a:cs typeface="Arial"/>
              </a:rPr>
              <a:t>quelles</a:t>
            </a:r>
            <a:r>
              <a:rPr lang="en-US" sz="2400">
                <a:latin typeface="Arial"/>
                <a:cs typeface="Arial"/>
              </a:rPr>
              <a:t> </a:t>
            </a:r>
            <a:r>
              <a:rPr lang="en-US" sz="2400" err="1">
                <a:latin typeface="Arial"/>
                <a:cs typeface="Arial"/>
              </a:rPr>
              <a:t>sont</a:t>
            </a:r>
            <a:r>
              <a:rPr lang="en-US" sz="2400">
                <a:latin typeface="Arial"/>
                <a:cs typeface="Arial"/>
              </a:rPr>
              <a:t> les parties </a:t>
            </a:r>
            <a:r>
              <a:rPr lang="en-US" sz="2400" err="1">
                <a:latin typeface="Arial"/>
                <a:cs typeface="Arial"/>
              </a:rPr>
              <a:t>prenantes</a:t>
            </a:r>
            <a:r>
              <a:rPr lang="en-US" sz="2400">
                <a:latin typeface="Arial"/>
                <a:cs typeface="Arial"/>
              </a:rPr>
              <a:t> </a:t>
            </a:r>
            <a:endParaRPr lang="en-US"/>
          </a:p>
          <a:p>
            <a:pPr marL="914400" lvl="1" indent="-457200">
              <a:buAutoNum type="arabicPeriod"/>
            </a:pPr>
            <a:r>
              <a:rPr lang="en-US" sz="2200" err="1">
                <a:latin typeface="Arial"/>
                <a:cs typeface="Arial"/>
              </a:rPr>
              <a:t>infirmière</a:t>
            </a:r>
            <a:r>
              <a:rPr lang="en-US" sz="2200">
                <a:latin typeface="Arial"/>
                <a:cs typeface="Arial"/>
              </a:rPr>
              <a:t> </a:t>
            </a:r>
          </a:p>
          <a:p>
            <a:pPr marL="914400" lvl="1" indent="-457200">
              <a:buAutoNum type="arabicPeriod"/>
            </a:pPr>
            <a:r>
              <a:rPr lang="en-US" sz="2200" err="1">
                <a:latin typeface="Arial"/>
                <a:cs typeface="Arial"/>
              </a:rPr>
              <a:t>partenaire</a:t>
            </a:r>
            <a:r>
              <a:rPr lang="en-US" sz="2200">
                <a:latin typeface="Arial"/>
                <a:cs typeface="Arial"/>
              </a:rPr>
              <a:t> </a:t>
            </a:r>
            <a:r>
              <a:rPr lang="en-US" sz="2200" err="1">
                <a:latin typeface="Arial"/>
                <a:cs typeface="Arial"/>
              </a:rPr>
              <a:t>logiciel</a:t>
            </a:r>
            <a:r>
              <a:rPr lang="en-US" sz="2200">
                <a:latin typeface="Arial"/>
                <a:cs typeface="Arial"/>
              </a:rPr>
              <a:t> </a:t>
            </a:r>
          </a:p>
          <a:p>
            <a:pPr marL="914400" lvl="1" indent="-457200">
              <a:buAutoNum type="arabicPeriod"/>
            </a:pPr>
            <a:r>
              <a:rPr lang="en-US" sz="2200" err="1">
                <a:latin typeface="Arial"/>
                <a:cs typeface="Arial"/>
              </a:rPr>
              <a:t>représentant</a:t>
            </a:r>
            <a:r>
              <a:rPr lang="en-US" sz="2200">
                <a:latin typeface="Arial"/>
                <a:cs typeface="Arial"/>
              </a:rPr>
              <a:t> du </a:t>
            </a:r>
            <a:r>
              <a:rPr lang="en-US" sz="2200" err="1">
                <a:latin typeface="Arial"/>
                <a:cs typeface="Arial"/>
              </a:rPr>
              <a:t>gouvernement</a:t>
            </a:r>
            <a:r>
              <a:rPr lang="en-US" sz="2200">
                <a:latin typeface="Arial"/>
                <a:cs typeface="Arial"/>
              </a:rPr>
              <a:t> et </a:t>
            </a:r>
          </a:p>
          <a:p>
            <a:pPr marL="914400" lvl="1" indent="-457200">
              <a:buAutoNum type="arabicPeriod"/>
            </a:pPr>
            <a:r>
              <a:rPr lang="en-US" sz="2200">
                <a:latin typeface="Arial"/>
                <a:cs typeface="Arial"/>
              </a:rPr>
              <a:t>chef de </a:t>
            </a:r>
            <a:r>
              <a:rPr lang="en-US" sz="2200" err="1">
                <a:latin typeface="Arial"/>
                <a:cs typeface="Arial"/>
              </a:rPr>
              <a:t>projet</a:t>
            </a:r>
            <a:endParaRPr lang="en-US" sz="2200"/>
          </a:p>
          <a:p>
            <a:r>
              <a:rPr lang="en-US" sz="2400">
                <a:latin typeface="Arial"/>
                <a:cs typeface="Arial"/>
              </a:rPr>
              <a:t>Quels </a:t>
            </a:r>
            <a:r>
              <a:rPr lang="en-US" sz="2400" err="1">
                <a:latin typeface="Arial"/>
                <a:cs typeface="Arial"/>
              </a:rPr>
              <a:t>domaines</a:t>
            </a:r>
            <a:r>
              <a:rPr lang="en-US" sz="2400">
                <a:latin typeface="Arial"/>
                <a:cs typeface="Arial"/>
              </a:rPr>
              <a:t> de </a:t>
            </a:r>
            <a:r>
              <a:rPr lang="en-US" sz="2400" err="1">
                <a:latin typeface="Arial"/>
                <a:cs typeface="Arial"/>
              </a:rPr>
              <a:t>conformité</a:t>
            </a:r>
            <a:r>
              <a:rPr lang="en-US" sz="2400">
                <a:latin typeface="Arial"/>
                <a:cs typeface="Arial"/>
              </a:rPr>
              <a:t> </a:t>
            </a:r>
            <a:r>
              <a:rPr lang="en-US" sz="2400" err="1">
                <a:latin typeface="Arial"/>
                <a:cs typeface="Arial"/>
              </a:rPr>
              <a:t>sont</a:t>
            </a:r>
            <a:r>
              <a:rPr lang="en-US" sz="2400">
                <a:latin typeface="Arial"/>
                <a:cs typeface="Arial"/>
              </a:rPr>
              <a:t> </a:t>
            </a:r>
            <a:r>
              <a:rPr lang="en-US" sz="2400" err="1">
                <a:latin typeface="Arial"/>
                <a:cs typeface="Arial"/>
              </a:rPr>
              <a:t>prioritaires</a:t>
            </a:r>
            <a:r>
              <a:rPr lang="en-US" sz="2400">
                <a:latin typeface="Arial"/>
                <a:cs typeface="Arial"/>
              </a:rPr>
              <a:t> pour </a:t>
            </a:r>
            <a:r>
              <a:rPr lang="en-US" sz="2400" err="1">
                <a:latin typeface="Arial"/>
                <a:cs typeface="Arial"/>
              </a:rPr>
              <a:t>quelles</a:t>
            </a:r>
            <a:r>
              <a:rPr lang="en-US" sz="2400">
                <a:latin typeface="Arial"/>
                <a:cs typeface="Arial"/>
              </a:rPr>
              <a:t> parties </a:t>
            </a:r>
            <a:r>
              <a:rPr lang="en-US" sz="2400" err="1">
                <a:latin typeface="Arial"/>
                <a:cs typeface="Arial"/>
              </a:rPr>
              <a:t>prenantes</a:t>
            </a:r>
            <a:r>
              <a:rPr lang="en-US" sz="2400">
                <a:latin typeface="Arial"/>
                <a:cs typeface="Arial"/>
              </a:rPr>
              <a:t>.</a:t>
            </a:r>
            <a:endParaRPr lang="en-US" sz="2400"/>
          </a:p>
          <a:p>
            <a:r>
              <a:rPr lang="en-US" sz="2400">
                <a:latin typeface="Arial"/>
                <a:cs typeface="Arial"/>
              </a:rPr>
              <a:t>Citez un </a:t>
            </a:r>
            <a:r>
              <a:rPr lang="en-US" sz="2400" err="1">
                <a:latin typeface="Arial"/>
                <a:cs typeface="Arial"/>
              </a:rPr>
              <a:t>élément</a:t>
            </a:r>
            <a:r>
              <a:rPr lang="en-US" sz="2400">
                <a:latin typeface="Arial"/>
                <a:cs typeface="Arial"/>
              </a:rPr>
              <a:t> qui sera </a:t>
            </a:r>
            <a:r>
              <a:rPr lang="en-US" sz="2400" err="1">
                <a:latin typeface="Arial"/>
                <a:cs typeface="Arial"/>
              </a:rPr>
              <a:t>couvert</a:t>
            </a:r>
            <a:r>
              <a:rPr lang="en-US" sz="2400">
                <a:latin typeface="Arial"/>
                <a:cs typeface="Arial"/>
              </a:rPr>
              <a:t> par </a:t>
            </a:r>
            <a:r>
              <a:rPr lang="en-US" sz="2400" err="1">
                <a:latin typeface="Arial"/>
                <a:cs typeface="Arial"/>
              </a:rPr>
              <a:t>chaque</a:t>
            </a:r>
            <a:r>
              <a:rPr lang="en-US" sz="2400">
                <a:latin typeface="Arial"/>
                <a:cs typeface="Arial"/>
              </a:rPr>
              <a:t> </a:t>
            </a:r>
            <a:r>
              <a:rPr lang="en-US" sz="2400" err="1">
                <a:latin typeface="Arial"/>
                <a:cs typeface="Arial"/>
              </a:rPr>
              <a:t>domaine</a:t>
            </a:r>
            <a:r>
              <a:rPr lang="en-US" sz="2400">
                <a:latin typeface="Arial"/>
                <a:cs typeface="Arial"/>
              </a:rPr>
              <a:t> de </a:t>
            </a:r>
            <a:r>
              <a:rPr lang="en-US" sz="2400" err="1">
                <a:latin typeface="Arial"/>
                <a:cs typeface="Arial"/>
              </a:rPr>
              <a:t>conformité</a:t>
            </a:r>
            <a:endParaRPr lang="en-US" sz="2400" err="1"/>
          </a:p>
        </p:txBody>
      </p:sp>
    </p:spTree>
    <p:extLst>
      <p:ext uri="{BB962C8B-B14F-4D97-AF65-F5344CB8AC3E}">
        <p14:creationId xmlns:p14="http://schemas.microsoft.com/office/powerpoint/2010/main" val="16284555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3E83-B11D-5624-F883-1C09D906A4CC}"/>
              </a:ext>
            </a:extLst>
          </p:cNvPr>
          <p:cNvSpPr>
            <a:spLocks noGrp="1"/>
          </p:cNvSpPr>
          <p:nvPr>
            <p:ph type="title"/>
          </p:nvPr>
        </p:nvSpPr>
        <p:spPr/>
        <p:txBody>
          <a:bodyPr/>
          <a:lstStyle/>
          <a:p>
            <a:r>
              <a:rPr lang="en-US">
                <a:latin typeface="Arial"/>
                <a:cs typeface="Arial"/>
              </a:rPr>
              <a:t>Module 03 : </a:t>
            </a:r>
            <a:r>
              <a:rPr lang="en-US" err="1">
                <a:latin typeface="Arial"/>
                <a:cs typeface="Arial"/>
              </a:rPr>
              <a:t>Enquête</a:t>
            </a:r>
            <a:r>
              <a:rPr lang="en-US">
                <a:latin typeface="Arial"/>
                <a:cs typeface="Arial"/>
              </a:rPr>
              <a:t> </a:t>
            </a:r>
            <a:r>
              <a:rPr lang="en-US" err="1">
                <a:latin typeface="Arial"/>
                <a:cs typeface="Arial"/>
              </a:rPr>
              <a:t>rapide</a:t>
            </a:r>
            <a:endParaRPr lang="en-US" err="1"/>
          </a:p>
        </p:txBody>
      </p:sp>
      <p:sp>
        <p:nvSpPr>
          <p:cNvPr id="3" name="Content Placeholder 2">
            <a:extLst>
              <a:ext uri="{FF2B5EF4-FFF2-40B4-BE49-F238E27FC236}">
                <a16:creationId xmlns:a16="http://schemas.microsoft.com/office/drawing/2014/main" id="{9FF34E33-A628-8AFE-A09E-1D0C5FBA2E19}"/>
              </a:ext>
            </a:extLst>
          </p:cNvPr>
          <p:cNvSpPr>
            <a:spLocks noGrp="1"/>
          </p:cNvSpPr>
          <p:nvPr>
            <p:ph idx="1"/>
          </p:nvPr>
        </p:nvSpPr>
        <p:spPr/>
        <p:txBody>
          <a:bodyPr vert="horz" lIns="91440" tIns="45720" rIns="91440" bIns="45720" rtlCol="0" anchor="t">
            <a:normAutofit/>
          </a:bodyPr>
          <a:lstStyle/>
          <a:p>
            <a:r>
              <a:rPr lang="en-US">
                <a:latin typeface="Arial"/>
                <a:cs typeface="Arial"/>
              </a:rPr>
              <a:t>Sondage à </a:t>
            </a:r>
            <a:r>
              <a:rPr lang="en-US" err="1">
                <a:latin typeface="Arial"/>
                <a:cs typeface="Arial"/>
              </a:rPr>
              <a:t>l'aide</a:t>
            </a:r>
            <a:r>
              <a:rPr lang="en-US">
                <a:latin typeface="Arial"/>
                <a:cs typeface="Arial"/>
              </a:rPr>
              <a:t> d'un </a:t>
            </a:r>
            <a:r>
              <a:rPr lang="en-US" err="1">
                <a:latin typeface="Arial"/>
                <a:cs typeface="Arial"/>
              </a:rPr>
              <a:t>mentimètre</a:t>
            </a:r>
          </a:p>
          <a:p>
            <a:pPr lvl="1"/>
            <a:r>
              <a:rPr lang="en-US">
                <a:latin typeface="Arial"/>
                <a:cs typeface="Arial"/>
              </a:rPr>
              <a:t>Quels </a:t>
            </a:r>
            <a:r>
              <a:rPr lang="en-US" err="1">
                <a:latin typeface="Arial"/>
                <a:cs typeface="Arial"/>
              </a:rPr>
              <a:t>sont</a:t>
            </a:r>
            <a:r>
              <a:rPr lang="en-US">
                <a:latin typeface="Arial"/>
                <a:cs typeface="Arial"/>
              </a:rPr>
              <a:t> les trois </a:t>
            </a:r>
            <a:r>
              <a:rPr lang="en-US" err="1">
                <a:latin typeface="Arial"/>
                <a:cs typeface="Arial"/>
              </a:rPr>
              <a:t>principaux</a:t>
            </a:r>
            <a:r>
              <a:rPr lang="en-US">
                <a:latin typeface="Arial"/>
                <a:cs typeface="Arial"/>
              </a:rPr>
              <a:t> </a:t>
            </a:r>
            <a:r>
              <a:rPr lang="en-US" err="1">
                <a:latin typeface="Arial"/>
                <a:cs typeface="Arial"/>
              </a:rPr>
              <a:t>enseignements</a:t>
            </a:r>
            <a:r>
              <a:rPr lang="en-US">
                <a:latin typeface="Arial"/>
                <a:cs typeface="Arial"/>
              </a:rPr>
              <a:t> que </a:t>
            </a:r>
            <a:r>
              <a:rPr lang="en-US" err="1">
                <a:latin typeface="Arial"/>
                <a:cs typeface="Arial"/>
              </a:rPr>
              <a:t>vous</a:t>
            </a:r>
            <a:r>
              <a:rPr lang="en-US">
                <a:latin typeface="Arial"/>
                <a:cs typeface="Arial"/>
              </a:rPr>
              <a:t> </a:t>
            </a:r>
            <a:r>
              <a:rPr lang="en-US" err="1">
                <a:latin typeface="Arial"/>
                <a:cs typeface="Arial"/>
              </a:rPr>
              <a:t>tirez</a:t>
            </a:r>
            <a:r>
              <a:rPr lang="en-US">
                <a:latin typeface="Arial"/>
                <a:cs typeface="Arial"/>
              </a:rPr>
              <a:t> de </a:t>
            </a:r>
            <a:r>
              <a:rPr lang="en-US" err="1">
                <a:latin typeface="Arial"/>
                <a:cs typeface="Arial"/>
              </a:rPr>
              <a:t>cette</a:t>
            </a:r>
            <a:r>
              <a:rPr lang="en-US">
                <a:latin typeface="Arial"/>
                <a:cs typeface="Arial"/>
              </a:rPr>
              <a:t> session ? </a:t>
            </a:r>
            <a:endParaRPr lang="en-US"/>
          </a:p>
        </p:txBody>
      </p:sp>
    </p:spTree>
    <p:extLst>
      <p:ext uri="{BB962C8B-B14F-4D97-AF65-F5344CB8AC3E}">
        <p14:creationId xmlns:p14="http://schemas.microsoft.com/office/powerpoint/2010/main" val="40305997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a:bodyPr>
          <a:lstStyle/>
          <a:p>
            <a:r>
              <a:rPr lang="en-US">
                <a:solidFill>
                  <a:srgbClr val="FFFFFF"/>
                </a:solidFill>
                <a:latin typeface="Arial"/>
                <a:cs typeface="Arial"/>
              </a:rPr>
              <a:t>Module 07</a:t>
            </a:r>
            <a:br>
              <a:rPr lang="en-US">
                <a:latin typeface="Arial"/>
                <a:cs typeface="Arial"/>
              </a:rPr>
            </a:br>
            <a:r>
              <a:rPr lang="en-US" sz="3600" err="1">
                <a:solidFill>
                  <a:srgbClr val="FFFFFF"/>
                </a:solidFill>
                <a:latin typeface="Arial"/>
                <a:cs typeface="Arial"/>
              </a:rPr>
              <a:t>Conformité</a:t>
            </a:r>
            <a:endParaRPr lang="en-US" sz="3600" err="1">
              <a:solidFill>
                <a:srgbClr val="FFFFFF"/>
              </a:solidFill>
            </a:endParaRPr>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350057" y="2503170"/>
            <a:ext cx="11491885" cy="4027242"/>
          </a:xfrm>
        </p:spPr>
        <p:txBody>
          <a:bodyPr anchor="ctr">
            <a:normAutofit fontScale="92500" lnSpcReduction="10000"/>
          </a:bodyPr>
          <a:lstStyle/>
          <a:p>
            <a:pPr marL="0" indent="0">
              <a:buNone/>
            </a:pPr>
            <a:endParaRPr lang="en-US" sz="2400">
              <a:latin typeface="Arial"/>
              <a:cs typeface="Arial"/>
            </a:endParaRPr>
          </a:p>
          <a:p>
            <a:pPr marL="0" indent="0">
              <a:buNone/>
            </a:pPr>
            <a:endParaRPr lang="en-US" sz="2400">
              <a:latin typeface="Arial"/>
              <a:cs typeface="Arial"/>
            </a:endParaRPr>
          </a:p>
          <a:p>
            <a:pPr marL="0" indent="0">
              <a:buNone/>
            </a:pPr>
            <a:r>
              <a:rPr lang="en-US" sz="2400" err="1">
                <a:latin typeface="Arial"/>
                <a:cs typeface="Arial"/>
              </a:rPr>
              <a:t>Principaux</a:t>
            </a:r>
            <a:r>
              <a:rPr lang="en-US" sz="2400">
                <a:latin typeface="Arial"/>
                <a:cs typeface="Arial"/>
              </a:rPr>
              <a:t> </a:t>
            </a:r>
            <a:r>
              <a:rPr lang="en-US" sz="2400" err="1">
                <a:latin typeface="Arial"/>
                <a:cs typeface="Arial"/>
              </a:rPr>
              <a:t>enseignements</a:t>
            </a:r>
            <a:r>
              <a:rPr lang="en-US" sz="2400">
                <a:latin typeface="Arial"/>
                <a:cs typeface="Arial"/>
              </a:rPr>
              <a:t> </a:t>
            </a:r>
            <a:endParaRPr lang="en-US" sz="1800"/>
          </a:p>
          <a:p>
            <a:r>
              <a:rPr lang="en-US" sz="1800">
                <a:latin typeface="Arial"/>
                <a:cs typeface="Arial"/>
              </a:rPr>
              <a:t>La </a:t>
            </a:r>
            <a:r>
              <a:rPr lang="en-US" sz="1800" err="1">
                <a:latin typeface="Arial"/>
                <a:cs typeface="Arial"/>
              </a:rPr>
              <a:t>conformité</a:t>
            </a:r>
            <a:r>
              <a:rPr lang="en-US" sz="1800">
                <a:latin typeface="Arial"/>
                <a:cs typeface="Arial"/>
              </a:rPr>
              <a:t> </a:t>
            </a:r>
            <a:r>
              <a:rPr lang="en-US" sz="1800" err="1">
                <a:latin typeface="Arial"/>
                <a:cs typeface="Arial"/>
              </a:rPr>
              <a:t>consiste</a:t>
            </a:r>
            <a:r>
              <a:rPr lang="en-US" sz="1800">
                <a:latin typeface="Arial"/>
                <a:cs typeface="Arial"/>
              </a:rPr>
              <a:t> à </a:t>
            </a:r>
            <a:r>
              <a:rPr lang="en-US" sz="1800" err="1">
                <a:latin typeface="Arial"/>
                <a:cs typeface="Arial"/>
              </a:rPr>
              <a:t>mener</a:t>
            </a:r>
            <a:r>
              <a:rPr lang="en-US" sz="1800">
                <a:latin typeface="Arial"/>
                <a:cs typeface="Arial"/>
              </a:rPr>
              <a:t> les </a:t>
            </a:r>
            <a:r>
              <a:rPr lang="en-US" sz="1800" err="1">
                <a:latin typeface="Arial"/>
                <a:cs typeface="Arial"/>
              </a:rPr>
              <a:t>activités</a:t>
            </a:r>
            <a:r>
              <a:rPr lang="en-US" sz="1800">
                <a:latin typeface="Arial"/>
                <a:cs typeface="Arial"/>
              </a:rPr>
              <a:t> du </a:t>
            </a:r>
            <a:r>
              <a:rPr lang="en-US" sz="1800" err="1">
                <a:latin typeface="Arial"/>
                <a:cs typeface="Arial"/>
              </a:rPr>
              <a:t>projet</a:t>
            </a:r>
            <a:r>
              <a:rPr lang="en-US" sz="1800">
                <a:latin typeface="Arial"/>
                <a:cs typeface="Arial"/>
              </a:rPr>
              <a:t> et de la gestion du </a:t>
            </a:r>
            <a:r>
              <a:rPr lang="en-US" sz="1800" err="1">
                <a:latin typeface="Arial"/>
                <a:cs typeface="Arial"/>
              </a:rPr>
              <a:t>projet</a:t>
            </a:r>
            <a:r>
              <a:rPr lang="en-US" sz="1800">
                <a:latin typeface="Arial"/>
                <a:cs typeface="Arial"/>
              </a:rPr>
              <a:t> </a:t>
            </a:r>
            <a:r>
              <a:rPr lang="en-US" sz="1800" err="1">
                <a:latin typeface="Arial"/>
                <a:cs typeface="Arial"/>
              </a:rPr>
              <a:t>conformément</a:t>
            </a:r>
            <a:r>
              <a:rPr lang="en-US" sz="1800">
                <a:latin typeface="Arial"/>
                <a:cs typeface="Arial"/>
              </a:rPr>
              <a:t> aux </a:t>
            </a:r>
            <a:r>
              <a:rPr lang="en-US" sz="1800" err="1">
                <a:latin typeface="Arial"/>
                <a:cs typeface="Arial"/>
              </a:rPr>
              <a:t>lois</a:t>
            </a:r>
            <a:r>
              <a:rPr lang="en-US" sz="1800">
                <a:latin typeface="Arial"/>
                <a:cs typeface="Arial"/>
              </a:rPr>
              <a:t>, </a:t>
            </a:r>
            <a:r>
              <a:rPr lang="en-US" sz="1800" err="1">
                <a:latin typeface="Arial"/>
                <a:cs typeface="Arial"/>
              </a:rPr>
              <a:t>règles</a:t>
            </a:r>
            <a:r>
              <a:rPr lang="en-US" sz="1800">
                <a:latin typeface="Arial"/>
                <a:cs typeface="Arial"/>
              </a:rPr>
              <a:t>, </a:t>
            </a:r>
            <a:r>
              <a:rPr lang="en-US" sz="1800" err="1">
                <a:latin typeface="Arial"/>
                <a:cs typeface="Arial"/>
              </a:rPr>
              <a:t>normes</a:t>
            </a:r>
            <a:r>
              <a:rPr lang="en-US" sz="1800">
                <a:latin typeface="Arial"/>
                <a:cs typeface="Arial"/>
              </a:rPr>
              <a:t> et politiques </a:t>
            </a:r>
            <a:r>
              <a:rPr lang="en-US" sz="1800" err="1">
                <a:latin typeface="Arial"/>
                <a:cs typeface="Arial"/>
              </a:rPr>
              <a:t>applicables</a:t>
            </a:r>
            <a:r>
              <a:rPr lang="en-US" sz="1800">
                <a:latin typeface="Arial"/>
                <a:cs typeface="Arial"/>
              </a:rPr>
              <a:t>.</a:t>
            </a:r>
          </a:p>
          <a:p>
            <a:r>
              <a:rPr lang="en-US" sz="1800" err="1">
                <a:latin typeface="Arial"/>
                <a:cs typeface="Arial"/>
              </a:rPr>
              <a:t>Principaux</a:t>
            </a:r>
            <a:r>
              <a:rPr lang="en-US" sz="1800">
                <a:latin typeface="Arial"/>
                <a:cs typeface="Arial"/>
              </a:rPr>
              <a:t> </a:t>
            </a:r>
            <a:r>
              <a:rPr lang="en-US" sz="1800" err="1">
                <a:latin typeface="Arial"/>
                <a:cs typeface="Arial"/>
              </a:rPr>
              <a:t>domaines</a:t>
            </a:r>
            <a:r>
              <a:rPr lang="en-US" sz="1800">
                <a:latin typeface="Arial"/>
                <a:cs typeface="Arial"/>
              </a:rPr>
              <a:t> de </a:t>
            </a:r>
            <a:r>
              <a:rPr lang="en-US" sz="1800" err="1">
                <a:latin typeface="Arial"/>
                <a:cs typeface="Arial"/>
              </a:rPr>
              <a:t>conformité</a:t>
            </a:r>
            <a:r>
              <a:rPr lang="en-US" sz="1800">
                <a:latin typeface="Arial"/>
                <a:cs typeface="Arial"/>
              </a:rPr>
              <a:t> pour la </a:t>
            </a:r>
            <a:r>
              <a:rPr lang="en-US" sz="1800" err="1">
                <a:latin typeface="Arial"/>
                <a:cs typeface="Arial"/>
              </a:rPr>
              <a:t>santé</a:t>
            </a:r>
            <a:r>
              <a:rPr lang="en-US" sz="1800">
                <a:latin typeface="Arial"/>
                <a:cs typeface="Arial"/>
              </a:rPr>
              <a:t> numérique : </a:t>
            </a:r>
            <a:r>
              <a:rPr lang="en-US" sz="1800" err="1">
                <a:latin typeface="Arial"/>
                <a:cs typeface="Arial"/>
              </a:rPr>
              <a:t>normes</a:t>
            </a:r>
            <a:r>
              <a:rPr lang="en-US" sz="1800">
                <a:latin typeface="Arial"/>
                <a:cs typeface="Arial"/>
              </a:rPr>
              <a:t> </a:t>
            </a:r>
            <a:r>
              <a:rPr lang="en-US" sz="1800" err="1">
                <a:latin typeface="Arial"/>
                <a:cs typeface="Arial"/>
              </a:rPr>
              <a:t>internationales</a:t>
            </a:r>
            <a:r>
              <a:rPr lang="en-US" sz="1800">
                <a:latin typeface="Arial"/>
                <a:cs typeface="Arial"/>
              </a:rPr>
              <a:t>, </a:t>
            </a:r>
            <a:r>
              <a:rPr lang="en-US" sz="1800" err="1">
                <a:latin typeface="Arial"/>
                <a:cs typeface="Arial"/>
              </a:rPr>
              <a:t>confidentialité</a:t>
            </a:r>
            <a:r>
              <a:rPr lang="en-US" sz="1800">
                <a:latin typeface="Arial"/>
                <a:cs typeface="Arial"/>
              </a:rPr>
              <a:t> et </a:t>
            </a:r>
            <a:r>
              <a:rPr lang="en-US" sz="1800" err="1">
                <a:latin typeface="Arial"/>
                <a:cs typeface="Arial"/>
              </a:rPr>
              <a:t>sécurité</a:t>
            </a:r>
            <a:r>
              <a:rPr lang="en-US" sz="1800">
                <a:latin typeface="Arial"/>
                <a:cs typeface="Arial"/>
              </a:rPr>
              <a:t> des données du </a:t>
            </a:r>
            <a:r>
              <a:rPr lang="en-US" sz="1800" err="1">
                <a:latin typeface="Arial"/>
                <a:cs typeface="Arial"/>
              </a:rPr>
              <a:t>gouvernement</a:t>
            </a:r>
            <a:r>
              <a:rPr lang="en-US" sz="1800">
                <a:latin typeface="Arial"/>
                <a:cs typeface="Arial"/>
              </a:rPr>
              <a:t>, </a:t>
            </a:r>
            <a:r>
              <a:rPr lang="en-US" sz="1800" err="1">
                <a:latin typeface="Arial"/>
                <a:cs typeface="Arial"/>
              </a:rPr>
              <a:t>stratégie</a:t>
            </a:r>
            <a:r>
              <a:rPr lang="en-US" sz="1800">
                <a:latin typeface="Arial"/>
                <a:cs typeface="Arial"/>
              </a:rPr>
              <a:t> de </a:t>
            </a:r>
            <a:r>
              <a:rPr lang="en-US" sz="1800" err="1">
                <a:latin typeface="Arial"/>
                <a:cs typeface="Arial"/>
              </a:rPr>
              <a:t>santé</a:t>
            </a:r>
            <a:r>
              <a:rPr lang="en-US" sz="1800">
                <a:latin typeface="Arial"/>
                <a:cs typeface="Arial"/>
              </a:rPr>
              <a:t> numérique du </a:t>
            </a:r>
            <a:r>
              <a:rPr lang="en-US" sz="1800" err="1">
                <a:latin typeface="Arial"/>
                <a:cs typeface="Arial"/>
              </a:rPr>
              <a:t>gouvernement</a:t>
            </a:r>
            <a:r>
              <a:rPr lang="en-US" sz="1800">
                <a:latin typeface="Arial"/>
                <a:cs typeface="Arial"/>
              </a:rPr>
              <a:t>, </a:t>
            </a:r>
            <a:r>
              <a:rPr lang="en-US" sz="1800" err="1">
                <a:latin typeface="Arial"/>
                <a:cs typeface="Arial"/>
              </a:rPr>
              <a:t>stratégie</a:t>
            </a:r>
            <a:r>
              <a:rPr lang="en-US" sz="1800">
                <a:latin typeface="Arial"/>
                <a:cs typeface="Arial"/>
              </a:rPr>
              <a:t> et plan de planification et d'investissement du </a:t>
            </a:r>
            <a:r>
              <a:rPr lang="en-US" sz="1800" err="1">
                <a:latin typeface="Arial"/>
                <a:cs typeface="Arial"/>
              </a:rPr>
              <a:t>gouvernement</a:t>
            </a:r>
            <a:r>
              <a:rPr lang="en-US" sz="1800">
                <a:latin typeface="Arial"/>
                <a:cs typeface="Arial"/>
              </a:rPr>
              <a:t>, politiques des </a:t>
            </a:r>
            <a:r>
              <a:rPr lang="en-US" sz="1800" err="1">
                <a:latin typeface="Arial"/>
                <a:cs typeface="Arial"/>
              </a:rPr>
              <a:t>donateurs</a:t>
            </a:r>
            <a:r>
              <a:rPr lang="en-US" sz="1800">
                <a:latin typeface="Arial"/>
                <a:cs typeface="Arial"/>
              </a:rPr>
              <a:t>/exigences de </a:t>
            </a:r>
            <a:r>
              <a:rPr lang="en-US" sz="1800" err="1">
                <a:latin typeface="Arial"/>
                <a:cs typeface="Arial"/>
              </a:rPr>
              <a:t>financement</a:t>
            </a:r>
            <a:r>
              <a:rPr lang="en-US" sz="1800">
                <a:latin typeface="Arial"/>
                <a:cs typeface="Arial"/>
              </a:rPr>
              <a:t>.</a:t>
            </a:r>
          </a:p>
          <a:p>
            <a:r>
              <a:rPr lang="en-US" sz="1800">
                <a:latin typeface="Arial"/>
                <a:cs typeface="Arial"/>
              </a:rPr>
              <a:t>Les </a:t>
            </a:r>
            <a:r>
              <a:rPr lang="en-US" sz="1800" err="1">
                <a:latin typeface="Arial"/>
                <a:cs typeface="Arial"/>
              </a:rPr>
              <a:t>différents</a:t>
            </a:r>
            <a:r>
              <a:rPr lang="en-US" sz="1800">
                <a:latin typeface="Arial"/>
                <a:cs typeface="Arial"/>
              </a:rPr>
              <a:t> </a:t>
            </a:r>
            <a:r>
              <a:rPr lang="en-US" sz="1800" err="1">
                <a:latin typeface="Arial"/>
                <a:cs typeface="Arial"/>
              </a:rPr>
              <a:t>domaines</a:t>
            </a:r>
            <a:r>
              <a:rPr lang="en-US" sz="1800">
                <a:latin typeface="Arial"/>
                <a:cs typeface="Arial"/>
              </a:rPr>
              <a:t> de </a:t>
            </a:r>
            <a:r>
              <a:rPr lang="en-US" sz="1800" err="1">
                <a:latin typeface="Arial"/>
                <a:cs typeface="Arial"/>
              </a:rPr>
              <a:t>conformité</a:t>
            </a:r>
            <a:r>
              <a:rPr lang="en-US" sz="1800">
                <a:latin typeface="Arial"/>
                <a:cs typeface="Arial"/>
              </a:rPr>
              <a:t> </a:t>
            </a:r>
            <a:r>
              <a:rPr lang="en-US" sz="1800" err="1">
                <a:latin typeface="Arial"/>
                <a:cs typeface="Arial"/>
              </a:rPr>
              <a:t>ont</a:t>
            </a:r>
            <a:r>
              <a:rPr lang="en-US" sz="1800">
                <a:latin typeface="Arial"/>
                <a:cs typeface="Arial"/>
              </a:rPr>
              <a:t> un impact </a:t>
            </a:r>
            <a:r>
              <a:rPr lang="en-US" sz="1800" err="1">
                <a:latin typeface="Arial"/>
                <a:cs typeface="Arial"/>
              </a:rPr>
              <a:t>différent</a:t>
            </a:r>
            <a:r>
              <a:rPr lang="en-US" sz="1800">
                <a:latin typeface="Arial"/>
                <a:cs typeface="Arial"/>
              </a:rPr>
              <a:t> sur les </a:t>
            </a:r>
            <a:r>
              <a:rPr lang="en-US" sz="1800" err="1">
                <a:latin typeface="Arial"/>
                <a:cs typeface="Arial"/>
              </a:rPr>
              <a:t>différentes</a:t>
            </a:r>
            <a:r>
              <a:rPr lang="en-US" sz="1800">
                <a:latin typeface="Arial"/>
                <a:cs typeface="Arial"/>
              </a:rPr>
              <a:t> parties </a:t>
            </a:r>
            <a:r>
              <a:rPr lang="en-US" sz="1800" err="1">
                <a:latin typeface="Arial"/>
                <a:cs typeface="Arial"/>
              </a:rPr>
              <a:t>prenantes</a:t>
            </a:r>
            <a:r>
              <a:rPr lang="en-US" sz="1800">
                <a:latin typeface="Arial"/>
                <a:cs typeface="Arial"/>
              </a:rPr>
              <a:t>. Les </a:t>
            </a:r>
            <a:r>
              <a:rPr lang="en-US" sz="1800" err="1">
                <a:latin typeface="Arial"/>
                <a:cs typeface="Arial"/>
              </a:rPr>
              <a:t>principaux</a:t>
            </a:r>
            <a:r>
              <a:rPr lang="en-US" sz="1800">
                <a:latin typeface="Arial"/>
                <a:cs typeface="Arial"/>
              </a:rPr>
              <a:t> </a:t>
            </a:r>
            <a:r>
              <a:rPr lang="en-US" sz="1800" err="1">
                <a:latin typeface="Arial"/>
                <a:cs typeface="Arial"/>
              </a:rPr>
              <a:t>domaines</a:t>
            </a:r>
            <a:r>
              <a:rPr lang="en-US" sz="1800">
                <a:latin typeface="Arial"/>
                <a:cs typeface="Arial"/>
              </a:rPr>
              <a:t> de </a:t>
            </a:r>
            <a:r>
              <a:rPr lang="en-US" sz="1800" err="1">
                <a:latin typeface="Arial"/>
                <a:cs typeface="Arial"/>
              </a:rPr>
              <a:t>conformité</a:t>
            </a:r>
            <a:r>
              <a:rPr lang="en-US" sz="1800">
                <a:latin typeface="Arial"/>
                <a:cs typeface="Arial"/>
              </a:rPr>
              <a:t> </a:t>
            </a:r>
            <a:r>
              <a:rPr lang="en-US" sz="1800" err="1">
                <a:latin typeface="Arial"/>
                <a:cs typeface="Arial"/>
              </a:rPr>
              <a:t>auxquels</a:t>
            </a:r>
            <a:r>
              <a:rPr lang="en-US" sz="1800">
                <a:latin typeface="Arial"/>
                <a:cs typeface="Arial"/>
              </a:rPr>
              <a:t> les </a:t>
            </a:r>
            <a:r>
              <a:rPr lang="en-US" sz="1800" err="1">
                <a:latin typeface="Arial"/>
                <a:cs typeface="Arial"/>
              </a:rPr>
              <a:t>gestionnaires</a:t>
            </a:r>
            <a:r>
              <a:rPr lang="en-US" sz="1800">
                <a:latin typeface="Arial"/>
                <a:cs typeface="Arial"/>
              </a:rPr>
              <a:t> de </a:t>
            </a:r>
            <a:r>
              <a:rPr lang="en-US" sz="1800" err="1">
                <a:latin typeface="Arial"/>
                <a:cs typeface="Arial"/>
              </a:rPr>
              <a:t>projet</a:t>
            </a:r>
            <a:r>
              <a:rPr lang="en-US" sz="1800">
                <a:latin typeface="Arial"/>
                <a:cs typeface="Arial"/>
              </a:rPr>
              <a:t> </a:t>
            </a:r>
            <a:r>
              <a:rPr lang="en-US" sz="1800" err="1">
                <a:latin typeface="Arial"/>
                <a:cs typeface="Arial"/>
              </a:rPr>
              <a:t>doivent</a:t>
            </a:r>
            <a:r>
              <a:rPr lang="en-US" sz="1800">
                <a:latin typeface="Arial"/>
                <a:cs typeface="Arial"/>
              </a:rPr>
              <a:t> accorder </a:t>
            </a:r>
            <a:r>
              <a:rPr lang="en-US" sz="1800" err="1">
                <a:latin typeface="Arial"/>
                <a:cs typeface="Arial"/>
              </a:rPr>
              <a:t>une</a:t>
            </a:r>
            <a:r>
              <a:rPr lang="en-US" sz="1800">
                <a:latin typeface="Arial"/>
                <a:cs typeface="Arial"/>
              </a:rPr>
              <a:t> attention </a:t>
            </a:r>
            <a:r>
              <a:rPr lang="en-US" sz="1800" err="1">
                <a:latin typeface="Arial"/>
                <a:cs typeface="Arial"/>
              </a:rPr>
              <a:t>particulière</a:t>
            </a:r>
            <a:r>
              <a:rPr lang="en-US" sz="1800">
                <a:latin typeface="Arial"/>
                <a:cs typeface="Arial"/>
              </a:rPr>
              <a:t> </a:t>
            </a:r>
            <a:r>
              <a:rPr lang="en-US" sz="1800" err="1">
                <a:latin typeface="Arial"/>
                <a:cs typeface="Arial"/>
              </a:rPr>
              <a:t>sont</a:t>
            </a:r>
            <a:r>
              <a:rPr lang="en-US" sz="1800">
                <a:latin typeface="Arial"/>
                <a:cs typeface="Arial"/>
              </a:rPr>
              <a:t> les </a:t>
            </a:r>
            <a:r>
              <a:rPr lang="en-US" sz="1800" err="1">
                <a:latin typeface="Arial"/>
                <a:cs typeface="Arial"/>
              </a:rPr>
              <a:t>suivants</a:t>
            </a:r>
            <a:r>
              <a:rPr lang="en-US" sz="1800">
                <a:latin typeface="Arial"/>
                <a:cs typeface="Arial"/>
              </a:rPr>
              <a:t> : </a:t>
            </a:r>
          </a:p>
          <a:p>
            <a:r>
              <a:rPr lang="en-US" sz="1800">
                <a:latin typeface="Arial"/>
                <a:cs typeface="Arial"/>
              </a:rPr>
              <a:t>la protection de la vie </a:t>
            </a:r>
            <a:r>
              <a:rPr lang="en-US" sz="1800" err="1">
                <a:latin typeface="Arial"/>
                <a:cs typeface="Arial"/>
              </a:rPr>
              <a:t>privée</a:t>
            </a:r>
            <a:r>
              <a:rPr lang="en-US" sz="1800">
                <a:latin typeface="Arial"/>
                <a:cs typeface="Arial"/>
              </a:rPr>
              <a:t> et la </a:t>
            </a:r>
            <a:r>
              <a:rPr lang="en-US" sz="1800" err="1">
                <a:latin typeface="Arial"/>
                <a:cs typeface="Arial"/>
              </a:rPr>
              <a:t>sécurité</a:t>
            </a:r>
            <a:r>
              <a:rPr lang="en-US" sz="1800">
                <a:latin typeface="Arial"/>
                <a:cs typeface="Arial"/>
              </a:rPr>
              <a:t> des données des </a:t>
            </a:r>
            <a:r>
              <a:rPr lang="en-US" sz="1800" err="1">
                <a:latin typeface="Arial"/>
                <a:cs typeface="Arial"/>
              </a:rPr>
              <a:t>gouvernements</a:t>
            </a:r>
            <a:r>
              <a:rPr lang="en-US" sz="1800">
                <a:latin typeface="Arial"/>
                <a:cs typeface="Arial"/>
              </a:rPr>
              <a:t>, </a:t>
            </a:r>
            <a:endParaRPr lang="en-US" sz="1800"/>
          </a:p>
          <a:p>
            <a:pPr lvl="1"/>
            <a:r>
              <a:rPr lang="en-US" sz="1600" err="1">
                <a:latin typeface="Arial"/>
                <a:cs typeface="Arial"/>
              </a:rPr>
              <a:t>stratégie</a:t>
            </a:r>
            <a:r>
              <a:rPr lang="en-US" sz="1600">
                <a:latin typeface="Arial"/>
                <a:cs typeface="Arial"/>
              </a:rPr>
              <a:t> et plan de planification et d'investissement des </a:t>
            </a:r>
            <a:r>
              <a:rPr lang="en-US" sz="1600" err="1">
                <a:latin typeface="Arial"/>
                <a:cs typeface="Arial"/>
              </a:rPr>
              <a:t>pouvoirs</a:t>
            </a:r>
            <a:r>
              <a:rPr lang="en-US" sz="1600">
                <a:latin typeface="Arial"/>
                <a:cs typeface="Arial"/>
              </a:rPr>
              <a:t> publics</a:t>
            </a:r>
            <a:endParaRPr lang="en-US" sz="1600"/>
          </a:p>
          <a:p>
            <a:pPr lvl="1"/>
            <a:r>
              <a:rPr lang="en-US" sz="1600">
                <a:latin typeface="Arial"/>
                <a:cs typeface="Arial"/>
              </a:rPr>
              <a:t>politiques des </a:t>
            </a:r>
            <a:r>
              <a:rPr lang="en-US" sz="1600" err="1">
                <a:latin typeface="Arial"/>
                <a:cs typeface="Arial"/>
              </a:rPr>
              <a:t>donateurs</a:t>
            </a:r>
            <a:r>
              <a:rPr lang="en-US" sz="1600">
                <a:latin typeface="Arial"/>
                <a:cs typeface="Arial"/>
              </a:rPr>
              <a:t>/exigences de </a:t>
            </a:r>
            <a:r>
              <a:rPr lang="en-US" sz="1600" err="1">
                <a:latin typeface="Arial"/>
                <a:cs typeface="Arial"/>
              </a:rPr>
              <a:t>financement</a:t>
            </a:r>
            <a:endParaRPr lang="en-US" sz="1600" err="1"/>
          </a:p>
          <a:p>
            <a:endParaRPr lang="en-US" sz="1800"/>
          </a:p>
          <a:p>
            <a:endParaRPr lang="en-US" sz="1800"/>
          </a:p>
          <a:p>
            <a:endParaRPr lang="en-US" sz="1600"/>
          </a:p>
          <a:p>
            <a:pPr marL="0" indent="0">
              <a:buNone/>
            </a:pPr>
            <a:endParaRPr lang="en-US" sz="2400"/>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4">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spTree>
    <p:extLst>
      <p:ext uri="{BB962C8B-B14F-4D97-AF65-F5344CB8AC3E}">
        <p14:creationId xmlns:p14="http://schemas.microsoft.com/office/powerpoint/2010/main" val="20923371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a:bodyPr>
          <a:lstStyle/>
          <a:p>
            <a:r>
              <a:rPr lang="en-US">
                <a:solidFill>
                  <a:srgbClr val="FFFFFF"/>
                </a:solidFill>
                <a:latin typeface="Arial"/>
                <a:cs typeface="Arial"/>
              </a:rPr>
              <a:t>Module 03</a:t>
            </a:r>
            <a:br>
              <a:rPr lang="en-US">
                <a:latin typeface="Arial"/>
                <a:cs typeface="Arial"/>
              </a:rPr>
            </a:br>
            <a:r>
              <a:rPr lang="en-US" sz="3600" err="1">
                <a:solidFill>
                  <a:srgbClr val="FFFFFF"/>
                </a:solidFill>
                <a:latin typeface="Arial"/>
                <a:cs typeface="Arial"/>
              </a:rPr>
              <a:t>Exercices</a:t>
            </a:r>
            <a:r>
              <a:rPr lang="en-US" sz="3600">
                <a:solidFill>
                  <a:srgbClr val="FFFFFF"/>
                </a:solidFill>
                <a:latin typeface="Arial"/>
                <a:cs typeface="Arial"/>
              </a:rPr>
              <a:t> pratiques</a:t>
            </a:r>
            <a:endParaRPr lang="en-US" sz="3600">
              <a:solidFill>
                <a:srgbClr val="FFFFFF"/>
              </a:solidFill>
            </a:endParaRPr>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732864" y="2710276"/>
            <a:ext cx="10654321" cy="3820136"/>
          </a:xfrm>
        </p:spPr>
        <p:txBody>
          <a:bodyPr anchor="ctr">
            <a:normAutofit/>
          </a:bodyPr>
          <a:lstStyle/>
          <a:p>
            <a:pPr marL="0" indent="0">
              <a:buNone/>
            </a:pPr>
            <a:endParaRPr lang="en-US" sz="2700">
              <a:latin typeface="Arial"/>
              <a:cs typeface="Arial"/>
            </a:endParaRPr>
          </a:p>
          <a:p>
            <a:pPr marL="0" indent="0">
              <a:buNone/>
            </a:pPr>
            <a:endParaRPr lang="en-US" sz="2700">
              <a:latin typeface="Arial"/>
              <a:cs typeface="Arial"/>
            </a:endParaRPr>
          </a:p>
          <a:p>
            <a:pPr marL="0" indent="0">
              <a:buNone/>
            </a:pPr>
            <a:r>
              <a:rPr lang="en-US" sz="2700">
                <a:latin typeface="Arial"/>
                <a:cs typeface="Arial"/>
              </a:rPr>
              <a:t>En </a:t>
            </a:r>
            <a:r>
              <a:rPr lang="en-US" sz="2700" err="1">
                <a:latin typeface="Arial"/>
                <a:cs typeface="Arial"/>
              </a:rPr>
              <a:t>groupe</a:t>
            </a:r>
            <a:r>
              <a:rPr lang="en-US" sz="2700">
                <a:latin typeface="Arial"/>
                <a:cs typeface="Arial"/>
              </a:rPr>
              <a:t>, </a:t>
            </a:r>
            <a:endParaRPr lang="en-US"/>
          </a:p>
          <a:p>
            <a:pPr>
              <a:buFont typeface="Calibri" panose="020B0604020202020204" pitchFamily="34" charset="0"/>
              <a:buChar char="-"/>
            </a:pPr>
            <a:r>
              <a:rPr lang="en-US">
                <a:latin typeface="Arial"/>
                <a:cs typeface="Arial"/>
              </a:rPr>
              <a:t>Groupe 1: </a:t>
            </a:r>
            <a:r>
              <a:rPr lang="en-US" err="1">
                <a:latin typeface="Arial"/>
                <a:cs typeface="Arial"/>
              </a:rPr>
              <a:t>Charte</a:t>
            </a:r>
            <a:r>
              <a:rPr lang="en-US">
                <a:latin typeface="Arial"/>
                <a:cs typeface="Arial"/>
              </a:rPr>
              <a:t> du </a:t>
            </a:r>
            <a:r>
              <a:rPr lang="en-US" err="1">
                <a:latin typeface="Arial"/>
                <a:cs typeface="Arial"/>
              </a:rPr>
              <a:t>projet</a:t>
            </a:r>
            <a:r>
              <a:rPr lang="en-US">
                <a:latin typeface="Arial"/>
                <a:cs typeface="Arial"/>
              </a:rPr>
              <a:t>, RACI</a:t>
            </a:r>
          </a:p>
          <a:p>
            <a:pPr>
              <a:buFont typeface="Calibri" panose="020B0604020202020204" pitchFamily="34" charset="0"/>
              <a:buChar char="-"/>
            </a:pPr>
            <a:r>
              <a:rPr lang="en-US">
                <a:latin typeface="Arial"/>
                <a:cs typeface="Arial"/>
              </a:rPr>
              <a:t>Groupe 2: </a:t>
            </a:r>
            <a:r>
              <a:rPr lang="en-US" err="1">
                <a:latin typeface="Arial"/>
                <a:cs typeface="Arial"/>
              </a:rPr>
              <a:t>Diagramme</a:t>
            </a:r>
            <a:r>
              <a:rPr lang="en-US">
                <a:latin typeface="Arial"/>
                <a:cs typeface="Arial"/>
              </a:rPr>
              <a:t> de Gantt, Suivi et Evaluation</a:t>
            </a:r>
            <a:endParaRPr lang="en-US"/>
          </a:p>
          <a:p>
            <a:pPr>
              <a:buFont typeface="Calibri" panose="020B0604020202020204" pitchFamily="34" charset="0"/>
              <a:buChar char="-"/>
            </a:pPr>
            <a:r>
              <a:rPr lang="en-US">
                <a:latin typeface="Arial"/>
                <a:cs typeface="Arial"/>
              </a:rPr>
              <a:t>Groupe 3: Gestion des risques, Budget</a:t>
            </a:r>
            <a:endParaRPr lang="en-US" err="1"/>
          </a:p>
          <a:p>
            <a:pPr>
              <a:buFont typeface="Calibri" panose="020B0604020202020204" pitchFamily="34" charset="0"/>
              <a:buChar char="-"/>
            </a:pPr>
            <a:r>
              <a:rPr lang="en-US">
                <a:latin typeface="Arial"/>
                <a:cs typeface="Arial"/>
              </a:rPr>
              <a:t>Groupe 4: Conception et </a:t>
            </a:r>
            <a:r>
              <a:rPr lang="en-US" err="1">
                <a:latin typeface="Arial"/>
                <a:cs typeface="Arial"/>
              </a:rPr>
              <a:t>developpement</a:t>
            </a:r>
            <a:r>
              <a:rPr lang="en-US">
                <a:latin typeface="Arial"/>
                <a:cs typeface="Arial"/>
              </a:rPr>
              <a:t>, Plan de communication</a:t>
            </a:r>
            <a:endParaRPr lang="en-US" err="1"/>
          </a:p>
          <a:p>
            <a:pPr>
              <a:buFont typeface="Calibri" panose="020B0604020202020204" pitchFamily="34" charset="0"/>
              <a:buChar char="-"/>
            </a:pPr>
            <a:r>
              <a:rPr lang="en-US">
                <a:latin typeface="Arial"/>
                <a:cs typeface="Arial"/>
              </a:rPr>
              <a:t>Groupe 5: Tests et mise </a:t>
            </a:r>
            <a:r>
              <a:rPr lang="en-US" err="1">
                <a:latin typeface="Arial"/>
                <a:cs typeface="Arial"/>
              </a:rPr>
              <a:t>en</a:t>
            </a:r>
            <a:r>
              <a:rPr lang="en-US">
                <a:latin typeface="Arial"/>
                <a:cs typeface="Arial"/>
              </a:rPr>
              <a:t> oeuvre, Gestion des changements</a:t>
            </a:r>
            <a:endParaRPr lang="en-US"/>
          </a:p>
          <a:p>
            <a:endParaRPr lang="en-US"/>
          </a:p>
          <a:p>
            <a:endParaRPr lang="en-US" sz="1800"/>
          </a:p>
          <a:p>
            <a:pPr marL="0" indent="0">
              <a:buNone/>
            </a:pPr>
            <a:endParaRPr lang="en-US" sz="2700"/>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4">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spTree>
    <p:extLst>
      <p:ext uri="{BB962C8B-B14F-4D97-AF65-F5344CB8AC3E}">
        <p14:creationId xmlns:p14="http://schemas.microsoft.com/office/powerpoint/2010/main" val="27571330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fontScale="90000"/>
          </a:bodyPr>
          <a:lstStyle/>
          <a:p>
            <a:r>
              <a:rPr lang="en-US" sz="4400">
                <a:solidFill>
                  <a:srgbClr val="FFFFFF"/>
                </a:solidFill>
                <a:latin typeface="Arial"/>
                <a:cs typeface="Arial"/>
              </a:rPr>
              <a:t>Module 08 </a:t>
            </a:r>
            <a:r>
              <a:rPr lang="en-US">
                <a:solidFill>
                  <a:srgbClr val="FFFFFF"/>
                </a:solidFill>
                <a:latin typeface="Arial"/>
                <a:cs typeface="Arial"/>
              </a:rPr>
              <a:t>Transition du </a:t>
            </a:r>
            <a:r>
              <a:rPr lang="en-US" err="1">
                <a:solidFill>
                  <a:srgbClr val="FFFFFF"/>
                </a:solidFill>
                <a:latin typeface="Arial"/>
                <a:cs typeface="Arial"/>
              </a:rPr>
              <a:t>système</a:t>
            </a:r>
            <a:r>
              <a:rPr lang="en-US">
                <a:solidFill>
                  <a:srgbClr val="FFFFFF"/>
                </a:solidFill>
                <a:latin typeface="Arial"/>
                <a:cs typeface="Arial"/>
              </a:rPr>
              <a:t> et </a:t>
            </a:r>
            <a:r>
              <a:rPr lang="en-US" err="1">
                <a:solidFill>
                  <a:srgbClr val="FFFFFF"/>
                </a:solidFill>
                <a:latin typeface="Arial"/>
                <a:cs typeface="Arial"/>
              </a:rPr>
              <a:t>clôture</a:t>
            </a:r>
            <a:r>
              <a:rPr lang="en-US">
                <a:solidFill>
                  <a:srgbClr val="FFFFFF"/>
                </a:solidFill>
                <a:latin typeface="Arial"/>
                <a:cs typeface="Arial"/>
              </a:rPr>
              <a:t> du </a:t>
            </a:r>
            <a:r>
              <a:rPr lang="en-US" err="1">
                <a:solidFill>
                  <a:srgbClr val="FFFFFF"/>
                </a:solidFill>
                <a:latin typeface="Arial"/>
                <a:cs typeface="Arial"/>
              </a:rPr>
              <a:t>projet</a:t>
            </a:r>
            <a:endParaRPr lang="en-US" err="1">
              <a:solidFill>
                <a:srgbClr val="FFFFFF"/>
              </a:solidFill>
            </a:endParaRPr>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471566" y="2654806"/>
            <a:ext cx="11244769" cy="3494404"/>
          </a:xfrm>
        </p:spPr>
        <p:txBody>
          <a:bodyPr anchor="ctr">
            <a:normAutofit/>
          </a:bodyPr>
          <a:lstStyle/>
          <a:p>
            <a:pPr marL="0" indent="0">
              <a:buNone/>
            </a:pPr>
            <a:r>
              <a:rPr lang="en-US" sz="2700" err="1">
                <a:latin typeface="Arial"/>
                <a:cs typeface="Arial"/>
              </a:rPr>
              <a:t>Résultats</a:t>
            </a:r>
            <a:r>
              <a:rPr lang="en-US" sz="2700">
                <a:latin typeface="Arial"/>
                <a:cs typeface="Arial"/>
              </a:rPr>
              <a:t> de </a:t>
            </a:r>
            <a:r>
              <a:rPr lang="en-US" sz="2700" err="1">
                <a:latin typeface="Arial"/>
                <a:cs typeface="Arial"/>
              </a:rPr>
              <a:t>l'apprentissage</a:t>
            </a:r>
          </a:p>
          <a:p>
            <a:r>
              <a:rPr lang="en-US">
                <a:latin typeface="Arial"/>
                <a:cs typeface="Arial"/>
              </a:rPr>
              <a:t>les participants </a:t>
            </a:r>
            <a:r>
              <a:rPr lang="en-US" err="1">
                <a:latin typeface="Arial"/>
                <a:cs typeface="Arial"/>
              </a:rPr>
              <a:t>peuvent</a:t>
            </a:r>
            <a:r>
              <a:rPr lang="en-US">
                <a:latin typeface="Arial"/>
                <a:cs typeface="Arial"/>
              </a:rPr>
              <a:t> </a:t>
            </a:r>
            <a:r>
              <a:rPr lang="en-US" err="1">
                <a:latin typeface="Arial"/>
                <a:cs typeface="Arial"/>
              </a:rPr>
              <a:t>décrire</a:t>
            </a:r>
            <a:r>
              <a:rPr lang="en-US">
                <a:latin typeface="Arial"/>
                <a:cs typeface="Arial"/>
              </a:rPr>
              <a:t> la </a:t>
            </a:r>
            <a:r>
              <a:rPr lang="en-US" err="1">
                <a:latin typeface="Arial"/>
                <a:cs typeface="Arial"/>
              </a:rPr>
              <a:t>différence</a:t>
            </a:r>
            <a:r>
              <a:rPr lang="en-US">
                <a:latin typeface="Arial"/>
                <a:cs typeface="Arial"/>
              </a:rPr>
              <a:t> entre la transition du </a:t>
            </a:r>
            <a:r>
              <a:rPr lang="en-US" err="1">
                <a:latin typeface="Arial"/>
                <a:cs typeface="Arial"/>
              </a:rPr>
              <a:t>système</a:t>
            </a:r>
            <a:r>
              <a:rPr lang="en-US">
                <a:latin typeface="Arial"/>
                <a:cs typeface="Arial"/>
              </a:rPr>
              <a:t> et la </a:t>
            </a:r>
            <a:r>
              <a:rPr lang="en-US" err="1">
                <a:latin typeface="Arial"/>
                <a:cs typeface="Arial"/>
              </a:rPr>
              <a:t>clôture</a:t>
            </a:r>
            <a:r>
              <a:rPr lang="en-US">
                <a:latin typeface="Arial"/>
                <a:cs typeface="Arial"/>
              </a:rPr>
              <a:t> du </a:t>
            </a:r>
            <a:r>
              <a:rPr lang="en-US" err="1">
                <a:latin typeface="Arial"/>
                <a:cs typeface="Arial"/>
              </a:rPr>
              <a:t>projet</a:t>
            </a:r>
            <a:endParaRPr lang="en-US">
              <a:latin typeface="Arial"/>
            </a:endParaRPr>
          </a:p>
          <a:p>
            <a:r>
              <a:rPr lang="en-US">
                <a:latin typeface="Arial"/>
                <a:cs typeface="Arial"/>
              </a:rPr>
              <a:t>Le participant </a:t>
            </a:r>
            <a:r>
              <a:rPr lang="en-US" err="1">
                <a:latin typeface="Arial"/>
                <a:cs typeface="Arial"/>
              </a:rPr>
              <a:t>peut</a:t>
            </a:r>
            <a:r>
              <a:rPr lang="en-US">
                <a:latin typeface="Arial"/>
                <a:cs typeface="Arial"/>
              </a:rPr>
              <a:t> </a:t>
            </a:r>
            <a:r>
              <a:rPr lang="en-US" err="1">
                <a:latin typeface="Arial"/>
                <a:cs typeface="Arial"/>
              </a:rPr>
              <a:t>énumérer</a:t>
            </a:r>
            <a:r>
              <a:rPr lang="en-US">
                <a:latin typeface="Arial"/>
                <a:cs typeface="Arial"/>
              </a:rPr>
              <a:t> les </a:t>
            </a:r>
            <a:r>
              <a:rPr lang="en-US" err="1">
                <a:latin typeface="Arial"/>
                <a:cs typeface="Calibri"/>
              </a:rPr>
              <a:t>principales</a:t>
            </a:r>
            <a:r>
              <a:rPr lang="en-US">
                <a:latin typeface="Arial"/>
                <a:cs typeface="Calibri"/>
              </a:rPr>
              <a:t> </a:t>
            </a:r>
            <a:r>
              <a:rPr lang="en-US" err="1">
                <a:latin typeface="Arial"/>
                <a:cs typeface="Calibri"/>
              </a:rPr>
              <a:t>caractéristiques</a:t>
            </a:r>
            <a:r>
              <a:rPr lang="en-US">
                <a:latin typeface="Arial"/>
                <a:cs typeface="Calibri"/>
              </a:rPr>
              <a:t> </a:t>
            </a:r>
            <a:r>
              <a:rPr lang="en-US" err="1">
                <a:latin typeface="Arial"/>
                <a:cs typeface="Calibri"/>
              </a:rPr>
              <a:t>d'une</a:t>
            </a:r>
            <a:r>
              <a:rPr lang="en-US">
                <a:latin typeface="Arial"/>
                <a:cs typeface="Calibri"/>
              </a:rPr>
              <a:t> transition </a:t>
            </a:r>
            <a:r>
              <a:rPr lang="en-US" err="1">
                <a:latin typeface="Arial"/>
                <a:cs typeface="Calibri"/>
              </a:rPr>
              <a:t>vers</a:t>
            </a:r>
            <a:r>
              <a:rPr lang="en-US">
                <a:latin typeface="Arial"/>
                <a:cs typeface="Calibri"/>
              </a:rPr>
              <a:t> un </a:t>
            </a:r>
            <a:r>
              <a:rPr lang="en-US" err="1">
                <a:latin typeface="Arial"/>
                <a:cs typeface="Calibri"/>
              </a:rPr>
              <a:t>système</a:t>
            </a:r>
            <a:r>
              <a:rPr lang="en-US">
                <a:latin typeface="Arial"/>
                <a:cs typeface="Calibri"/>
              </a:rPr>
              <a:t> durable.</a:t>
            </a:r>
            <a:endParaRPr lang="en-US">
              <a:latin typeface="Arial"/>
            </a:endParaRPr>
          </a:p>
          <a:p>
            <a:r>
              <a:rPr lang="en-US">
                <a:latin typeface="Arial"/>
                <a:cs typeface="Calibri"/>
              </a:rPr>
              <a:t>les participants </a:t>
            </a:r>
            <a:r>
              <a:rPr lang="en-US" err="1">
                <a:latin typeface="Arial"/>
                <a:cs typeface="Calibri"/>
              </a:rPr>
              <a:t>peuvent</a:t>
            </a:r>
            <a:r>
              <a:rPr lang="en-US">
                <a:latin typeface="Arial"/>
                <a:cs typeface="Calibri"/>
              </a:rPr>
              <a:t> </a:t>
            </a:r>
            <a:r>
              <a:rPr lang="en-US" err="1">
                <a:latin typeface="Arial"/>
                <a:cs typeface="Calibri"/>
              </a:rPr>
              <a:t>énumérer</a:t>
            </a:r>
            <a:r>
              <a:rPr lang="en-US">
                <a:latin typeface="Arial"/>
                <a:cs typeface="Calibri"/>
              </a:rPr>
              <a:t> les quatre </a:t>
            </a:r>
            <a:r>
              <a:rPr lang="en-US" err="1">
                <a:latin typeface="Arial"/>
                <a:cs typeface="Calibri"/>
              </a:rPr>
              <a:t>activités</a:t>
            </a:r>
            <a:r>
              <a:rPr lang="en-US">
                <a:latin typeface="Arial"/>
                <a:cs typeface="Calibri"/>
              </a:rPr>
              <a:t> </a:t>
            </a:r>
            <a:r>
              <a:rPr lang="en-US" err="1">
                <a:latin typeface="Arial"/>
                <a:cs typeface="Calibri"/>
              </a:rPr>
              <a:t>principales</a:t>
            </a:r>
            <a:r>
              <a:rPr lang="en-US">
                <a:latin typeface="Arial"/>
                <a:cs typeface="Calibri"/>
              </a:rPr>
              <a:t> de la phase de </a:t>
            </a:r>
            <a:r>
              <a:rPr lang="en-US" err="1">
                <a:latin typeface="Arial"/>
                <a:cs typeface="Calibri"/>
              </a:rPr>
              <a:t>clôture</a:t>
            </a:r>
            <a:r>
              <a:rPr lang="en-US">
                <a:latin typeface="Arial"/>
                <a:cs typeface="Calibri"/>
              </a:rPr>
              <a:t> </a:t>
            </a:r>
            <a:endParaRPr lang="en-US">
              <a:latin typeface="Arial"/>
            </a:endParaRPr>
          </a:p>
          <a:p>
            <a:pPr marL="0" indent="0">
              <a:buNone/>
            </a:pPr>
            <a:endParaRPr lang="en-US" sz="2700"/>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5">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spTree>
    <p:extLst>
      <p:ext uri="{BB962C8B-B14F-4D97-AF65-F5344CB8AC3E}">
        <p14:creationId xmlns:p14="http://schemas.microsoft.com/office/powerpoint/2010/main" val="71658977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System transition and project close out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pPr marL="285750" lvl="1" indent="-285750">
              <a:lnSpc>
                <a:spcPct val="100000"/>
              </a:lnSpc>
              <a:spcBef>
                <a:spcPts val="0"/>
              </a:spcBef>
              <a:buFont typeface="Arial,Sans-Serif" panose="020B0604020202020204" pitchFamily="34" charset="0"/>
            </a:pPr>
            <a:r>
              <a:rPr lang="en-US" sz="2800">
                <a:latin typeface="Arial"/>
                <a:cs typeface="Calibri"/>
              </a:rPr>
              <a:t>System transition</a:t>
            </a:r>
            <a:r>
              <a:rPr lang="en-US" sz="2200">
                <a:latin typeface="Arial"/>
                <a:cs typeface="Calibri"/>
              </a:rPr>
              <a:t> </a:t>
            </a:r>
            <a:endParaRPr lang="en-US" sz="2000">
              <a:solidFill>
                <a:srgbClr val="444444"/>
              </a:solidFill>
              <a:latin typeface="Arial"/>
              <a:ea typeface="Calibri"/>
              <a:cs typeface="Calibri"/>
            </a:endParaRPr>
          </a:p>
          <a:p>
            <a:pPr marL="742950" lvl="2" indent="-342900">
              <a:lnSpc>
                <a:spcPct val="100000"/>
              </a:lnSpc>
              <a:spcBef>
                <a:spcPts val="0"/>
              </a:spcBef>
              <a:buFont typeface="Arial,Sans-Serif" panose="020B0604020202020204" pitchFamily="34" charset="0"/>
            </a:pPr>
            <a:r>
              <a:rPr lang="en-US">
                <a:latin typeface="Arial"/>
                <a:cs typeface="Calibri"/>
              </a:rPr>
              <a:t>Handing over of the use, management and maintenance for the system to the ministry of health or other local institution responsible for the ongoing functioning of the system.</a:t>
            </a:r>
            <a:endParaRPr lang="en-US">
              <a:solidFill>
                <a:srgbClr val="444444"/>
              </a:solidFill>
              <a:latin typeface="Arial"/>
              <a:ea typeface="Calibri"/>
              <a:cs typeface="Calibri"/>
            </a:endParaRPr>
          </a:p>
          <a:p>
            <a:pPr marL="457200" lvl="2" indent="0">
              <a:lnSpc>
                <a:spcPct val="100000"/>
              </a:lnSpc>
              <a:spcBef>
                <a:spcPts val="0"/>
              </a:spcBef>
              <a:buNone/>
            </a:pPr>
            <a:endParaRPr lang="en-US" sz="2600">
              <a:latin typeface="Arial"/>
              <a:cs typeface="Calibri"/>
            </a:endParaRPr>
          </a:p>
          <a:p>
            <a:pPr marL="285750" lvl="1" indent="-285750">
              <a:lnSpc>
                <a:spcPct val="100000"/>
              </a:lnSpc>
              <a:spcBef>
                <a:spcPts val="0"/>
              </a:spcBef>
              <a:buFont typeface="Arial,Sans-Serif" panose="020B0604020202020204" pitchFamily="34" charset="0"/>
            </a:pPr>
            <a:r>
              <a:rPr lang="en-US" sz="2800">
                <a:latin typeface="Arial"/>
                <a:cs typeface="Calibri"/>
              </a:rPr>
              <a:t>Project close-out</a:t>
            </a:r>
            <a:endParaRPr lang="en-US" sz="2800">
              <a:solidFill>
                <a:srgbClr val="444444"/>
              </a:solidFill>
              <a:latin typeface="Arial"/>
              <a:cs typeface="Calibri"/>
            </a:endParaRPr>
          </a:p>
          <a:p>
            <a:pPr marL="742950" lvl="2" indent="-285750">
              <a:lnSpc>
                <a:spcPct val="100000"/>
              </a:lnSpc>
              <a:spcBef>
                <a:spcPts val="0"/>
              </a:spcBef>
              <a:buFont typeface="Arial,Sans-Serif" panose="020B0604020202020204" pitchFamily="34" charset="0"/>
            </a:pPr>
            <a:r>
              <a:rPr lang="en-US" sz="2000">
                <a:latin typeface="Arial"/>
                <a:cs typeface="Calibri"/>
              </a:rPr>
              <a:t>The operational and administrative process of formally ending a project. Bringing to an end the project and ensuring that all information is correctly collated, stored and handed over at the end of the project</a:t>
            </a:r>
            <a:endParaRPr lang="en-US" sz="2000">
              <a:solidFill>
                <a:srgbClr val="444444"/>
              </a:solidFill>
              <a:latin typeface="Arial"/>
              <a:ea typeface="Calibri"/>
              <a:cs typeface="Calibri"/>
            </a:endParaRPr>
          </a:p>
          <a:p>
            <a:pPr marL="0" lvl="1" indent="0">
              <a:lnSpc>
                <a:spcPct val="100000"/>
              </a:lnSpc>
              <a:spcBef>
                <a:spcPts val="0"/>
              </a:spcBef>
              <a:buNone/>
            </a:pPr>
            <a:r>
              <a:rPr lang="en-US" sz="2800">
                <a:latin typeface="Arial"/>
                <a:cs typeface="Calibri"/>
              </a:rPr>
              <a:t>           </a:t>
            </a:r>
            <a:endParaRPr lang="en-US" sz="2800">
              <a:solidFill>
                <a:srgbClr val="444444"/>
              </a:solidFill>
              <a:latin typeface="Arial"/>
              <a:cs typeface="Calibri"/>
            </a:endParaRPr>
          </a:p>
          <a:p>
            <a:pPr marL="0" lvl="1" indent="0">
              <a:lnSpc>
                <a:spcPct val="100000"/>
              </a:lnSpc>
              <a:spcBef>
                <a:spcPts val="0"/>
              </a:spcBef>
              <a:buNone/>
            </a:pPr>
            <a:r>
              <a:rPr lang="en-US">
                <a:latin typeface="Arial"/>
                <a:cs typeface="Calibri"/>
              </a:rPr>
              <a:t>(Remember a project is by its nature designed to be for a limited time period.)</a:t>
            </a:r>
            <a:endParaRPr lang="en-US">
              <a:solidFill>
                <a:srgbClr val="444444"/>
              </a:solidFill>
              <a:latin typeface="Arial"/>
              <a:cs typeface="Calibri"/>
            </a:endParaRPr>
          </a:p>
          <a:p>
            <a:pPr marL="285750" lvl="1" indent="-285750">
              <a:lnSpc>
                <a:spcPct val="100000"/>
              </a:lnSpc>
              <a:spcBef>
                <a:spcPts val="0"/>
              </a:spcBef>
              <a:buFont typeface="Arial,Sans-Serif" panose="020B0604020202020204" pitchFamily="34" charset="0"/>
              <a:buChar char="•"/>
            </a:pPr>
            <a:endParaRPr lang="en-US" sz="2800">
              <a:solidFill>
                <a:srgbClr val="000000"/>
              </a:solidFill>
              <a:latin typeface="Calibri"/>
              <a:cs typeface="Calibri"/>
            </a:endParaRPr>
          </a:p>
          <a:p>
            <a:endParaRPr lang="en-US"/>
          </a:p>
        </p:txBody>
      </p:sp>
    </p:spTree>
    <p:extLst>
      <p:ext uri="{BB962C8B-B14F-4D97-AF65-F5344CB8AC3E}">
        <p14:creationId xmlns:p14="http://schemas.microsoft.com/office/powerpoint/2010/main" val="57167085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Transition du </a:t>
            </a:r>
            <a:r>
              <a:rPr lang="en-US" err="1">
                <a:latin typeface="Arial"/>
                <a:cs typeface="Arial"/>
              </a:rPr>
              <a:t>système</a:t>
            </a:r>
            <a:r>
              <a:rPr lang="en-US">
                <a:latin typeface="Arial"/>
                <a:cs typeface="Arial"/>
              </a:rPr>
              <a:t> et </a:t>
            </a:r>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lnSpcReduction="10000"/>
          </a:bodyPr>
          <a:lstStyle/>
          <a:p>
            <a:pPr marL="285750" lvl="1" indent="-285750">
              <a:lnSpc>
                <a:spcPct val="100000"/>
              </a:lnSpc>
              <a:spcBef>
                <a:spcPts val="0"/>
              </a:spcBef>
              <a:buFont typeface="Arial,Sans-Serif" panose="020B0604020202020204" pitchFamily="34" charset="0"/>
            </a:pPr>
            <a:r>
              <a:rPr lang="en-US" sz="2200">
                <a:latin typeface="Arial"/>
                <a:cs typeface="Calibri"/>
              </a:rPr>
              <a:t>Transition du</a:t>
            </a:r>
            <a:r>
              <a:rPr lang="en-US" sz="2800">
                <a:latin typeface="Arial"/>
                <a:cs typeface="Calibri"/>
              </a:rPr>
              <a:t> </a:t>
            </a:r>
            <a:r>
              <a:rPr lang="en-US" sz="2800" err="1">
                <a:latin typeface="Arial"/>
                <a:cs typeface="Calibri"/>
              </a:rPr>
              <a:t>système</a:t>
            </a:r>
            <a:r>
              <a:rPr lang="en-US" sz="2800">
                <a:latin typeface="Arial"/>
                <a:cs typeface="Calibri"/>
              </a:rPr>
              <a:t> </a:t>
            </a:r>
            <a:endParaRPr lang="en-US" sz="2000">
              <a:solidFill>
                <a:srgbClr val="444444"/>
              </a:solidFill>
              <a:latin typeface="Arial"/>
              <a:ea typeface="Calibri"/>
              <a:cs typeface="Calibri"/>
            </a:endParaRPr>
          </a:p>
          <a:p>
            <a:pPr marL="742950" lvl="2" indent="-342900">
              <a:lnSpc>
                <a:spcPct val="100000"/>
              </a:lnSpc>
              <a:spcBef>
                <a:spcPts val="0"/>
              </a:spcBef>
              <a:buFont typeface="Arial,Sans-Serif" panose="020B0604020202020204" pitchFamily="34" charset="0"/>
            </a:pPr>
            <a:r>
              <a:rPr lang="en-US" sz="2000" err="1">
                <a:latin typeface="Arial"/>
                <a:cs typeface="Calibri"/>
              </a:rPr>
              <a:t>Transfert</a:t>
            </a:r>
            <a:r>
              <a:rPr lang="en-US" sz="2000">
                <a:latin typeface="Arial"/>
                <a:cs typeface="Calibri"/>
              </a:rPr>
              <a:t> de </a:t>
            </a:r>
            <a:r>
              <a:rPr lang="en-US" sz="2000" err="1">
                <a:latin typeface="Arial"/>
                <a:cs typeface="Calibri"/>
              </a:rPr>
              <a:t>l'utilisation</a:t>
            </a:r>
            <a:r>
              <a:rPr lang="en-US" sz="2000">
                <a:latin typeface="Arial"/>
                <a:cs typeface="Calibri"/>
              </a:rPr>
              <a:t>, de la gestion et de la maintenance du </a:t>
            </a:r>
            <a:r>
              <a:rPr lang="en-US" sz="2000" err="1">
                <a:latin typeface="Arial"/>
                <a:cs typeface="Calibri"/>
              </a:rPr>
              <a:t>système</a:t>
            </a:r>
            <a:r>
              <a:rPr lang="en-US" sz="2000">
                <a:latin typeface="Arial"/>
                <a:cs typeface="Calibri"/>
              </a:rPr>
              <a:t> au </a:t>
            </a:r>
            <a:r>
              <a:rPr lang="en-US" sz="2000" err="1">
                <a:latin typeface="Arial"/>
                <a:cs typeface="Calibri"/>
              </a:rPr>
              <a:t>ministère</a:t>
            </a:r>
            <a:r>
              <a:rPr lang="en-US" sz="2000">
                <a:latin typeface="Arial"/>
                <a:cs typeface="Calibri"/>
              </a:rPr>
              <a:t> de la </a:t>
            </a:r>
            <a:r>
              <a:rPr lang="en-US" sz="2000" err="1">
                <a:latin typeface="Arial"/>
                <a:cs typeface="Calibri"/>
              </a:rPr>
              <a:t>santé</a:t>
            </a:r>
            <a:r>
              <a:rPr lang="en-US" sz="2000">
                <a:latin typeface="Arial"/>
                <a:cs typeface="Calibri"/>
              </a:rPr>
              <a:t> </a:t>
            </a:r>
            <a:r>
              <a:rPr lang="en-US" sz="2000" err="1">
                <a:latin typeface="Arial"/>
                <a:cs typeface="Calibri"/>
              </a:rPr>
              <a:t>ou</a:t>
            </a:r>
            <a:r>
              <a:rPr lang="en-US" sz="2000">
                <a:latin typeface="Arial"/>
                <a:cs typeface="Calibri"/>
              </a:rPr>
              <a:t> à </a:t>
            </a:r>
            <a:r>
              <a:rPr lang="en-US" sz="2000" err="1">
                <a:latin typeface="Arial"/>
                <a:cs typeface="Calibri"/>
              </a:rPr>
              <a:t>une</a:t>
            </a:r>
            <a:r>
              <a:rPr lang="en-US" sz="2000">
                <a:latin typeface="Arial"/>
                <a:cs typeface="Calibri"/>
              </a:rPr>
              <a:t> </a:t>
            </a:r>
            <a:r>
              <a:rPr lang="en-US" sz="2000" err="1">
                <a:latin typeface="Arial"/>
                <a:cs typeface="Calibri"/>
              </a:rPr>
              <a:t>autre</a:t>
            </a:r>
            <a:r>
              <a:rPr lang="en-US" sz="2000">
                <a:latin typeface="Arial"/>
                <a:cs typeface="Calibri"/>
              </a:rPr>
              <a:t> institution locale </a:t>
            </a:r>
            <a:r>
              <a:rPr lang="en-US" sz="2000" err="1">
                <a:latin typeface="Arial"/>
                <a:cs typeface="Calibri"/>
              </a:rPr>
              <a:t>responsable</a:t>
            </a:r>
            <a:r>
              <a:rPr lang="en-US" sz="2000">
                <a:latin typeface="Arial"/>
                <a:cs typeface="Calibri"/>
              </a:rPr>
              <a:t> du </a:t>
            </a:r>
            <a:r>
              <a:rPr lang="en-US" sz="2000" err="1">
                <a:latin typeface="Arial"/>
                <a:cs typeface="Calibri"/>
              </a:rPr>
              <a:t>fonctionnement</a:t>
            </a:r>
            <a:r>
              <a:rPr lang="en-US" sz="2000">
                <a:latin typeface="Arial"/>
                <a:cs typeface="Calibri"/>
              </a:rPr>
              <a:t> </a:t>
            </a:r>
            <a:r>
              <a:rPr lang="en-US" sz="2000" err="1">
                <a:latin typeface="Arial"/>
                <a:cs typeface="Calibri"/>
              </a:rPr>
              <a:t>continu</a:t>
            </a:r>
            <a:r>
              <a:rPr lang="en-US" sz="2000">
                <a:latin typeface="Arial"/>
                <a:cs typeface="Calibri"/>
              </a:rPr>
              <a:t> du </a:t>
            </a:r>
            <a:r>
              <a:rPr lang="en-US" sz="2000" err="1">
                <a:latin typeface="Arial"/>
                <a:cs typeface="Calibri"/>
              </a:rPr>
              <a:t>système</a:t>
            </a:r>
            <a:r>
              <a:rPr lang="en-US" sz="2000">
                <a:latin typeface="Arial"/>
                <a:cs typeface="Calibri"/>
              </a:rPr>
              <a:t>.</a:t>
            </a:r>
            <a:endParaRPr lang="en-US" sz="2000">
              <a:solidFill>
                <a:srgbClr val="444444"/>
              </a:solidFill>
              <a:latin typeface="Arial"/>
              <a:ea typeface="Calibri"/>
              <a:cs typeface="Calibri"/>
            </a:endParaRPr>
          </a:p>
          <a:p>
            <a:pPr marL="457200" lvl="2" indent="0">
              <a:lnSpc>
                <a:spcPct val="100000"/>
              </a:lnSpc>
              <a:spcBef>
                <a:spcPts val="0"/>
              </a:spcBef>
              <a:buNone/>
            </a:pPr>
            <a:endParaRPr lang="en-US" sz="2600">
              <a:latin typeface="Arial"/>
              <a:cs typeface="Calibri"/>
            </a:endParaRPr>
          </a:p>
          <a:p>
            <a:pPr marL="285750" lvl="1" indent="-285750">
              <a:lnSpc>
                <a:spcPct val="100000"/>
              </a:lnSpc>
              <a:spcBef>
                <a:spcPts val="0"/>
              </a:spcBef>
              <a:buFont typeface="Arial,Sans-Serif" panose="020B0604020202020204" pitchFamily="34" charset="0"/>
            </a:pPr>
            <a:r>
              <a:rPr lang="en-US" sz="2800" err="1">
                <a:latin typeface="Arial"/>
                <a:cs typeface="Calibri"/>
              </a:rPr>
              <a:t>Clôture</a:t>
            </a:r>
            <a:r>
              <a:rPr lang="en-US" sz="2800">
                <a:latin typeface="Arial"/>
                <a:cs typeface="Calibri"/>
              </a:rPr>
              <a:t> du </a:t>
            </a:r>
            <a:r>
              <a:rPr lang="en-US" sz="2800" err="1">
                <a:latin typeface="Arial"/>
                <a:cs typeface="Calibri"/>
              </a:rPr>
              <a:t>projet</a:t>
            </a:r>
            <a:endParaRPr lang="en-US" sz="2800">
              <a:solidFill>
                <a:srgbClr val="444444"/>
              </a:solidFill>
              <a:latin typeface="Arial"/>
              <a:cs typeface="Calibri"/>
            </a:endParaRPr>
          </a:p>
          <a:p>
            <a:pPr marL="742950" lvl="2" indent="-285750">
              <a:lnSpc>
                <a:spcPct val="100000"/>
              </a:lnSpc>
              <a:spcBef>
                <a:spcPts val="0"/>
              </a:spcBef>
              <a:buFont typeface="Arial,Sans-Serif" panose="020B0604020202020204" pitchFamily="34" charset="0"/>
            </a:pPr>
            <a:r>
              <a:rPr lang="en-US" sz="2000">
                <a:latin typeface="Arial"/>
                <a:cs typeface="Calibri"/>
              </a:rPr>
              <a:t>Le processus </a:t>
            </a:r>
            <a:r>
              <a:rPr lang="en-US" sz="2000" err="1">
                <a:latin typeface="Arial"/>
                <a:cs typeface="Calibri"/>
              </a:rPr>
              <a:t>opérationnel</a:t>
            </a:r>
            <a:r>
              <a:rPr lang="en-US" sz="2000">
                <a:latin typeface="Arial"/>
                <a:cs typeface="Calibri"/>
              </a:rPr>
              <a:t> et </a:t>
            </a:r>
            <a:r>
              <a:rPr lang="en-US" sz="2000" err="1">
                <a:latin typeface="Arial"/>
                <a:cs typeface="Calibri"/>
              </a:rPr>
              <a:t>administratif</a:t>
            </a:r>
            <a:r>
              <a:rPr lang="en-US" sz="2000">
                <a:latin typeface="Arial"/>
                <a:cs typeface="Calibri"/>
              </a:rPr>
              <a:t> de </a:t>
            </a:r>
            <a:r>
              <a:rPr lang="en-US" sz="2000" err="1">
                <a:latin typeface="Arial"/>
                <a:cs typeface="Calibri"/>
              </a:rPr>
              <a:t>clôture</a:t>
            </a:r>
            <a:r>
              <a:rPr lang="en-US" sz="2000">
                <a:latin typeface="Arial"/>
                <a:cs typeface="Calibri"/>
              </a:rPr>
              <a:t> </a:t>
            </a:r>
            <a:r>
              <a:rPr lang="en-US" sz="2000" err="1">
                <a:latin typeface="Arial"/>
                <a:cs typeface="Calibri"/>
              </a:rPr>
              <a:t>formelle</a:t>
            </a:r>
            <a:r>
              <a:rPr lang="en-US" sz="2000">
                <a:latin typeface="Arial"/>
                <a:cs typeface="Calibri"/>
              </a:rPr>
              <a:t> d'un </a:t>
            </a:r>
            <a:r>
              <a:rPr lang="en-US" sz="2000" err="1">
                <a:latin typeface="Arial"/>
                <a:cs typeface="Calibri"/>
              </a:rPr>
              <a:t>projet</a:t>
            </a:r>
            <a:r>
              <a:rPr lang="en-US" sz="2000">
                <a:latin typeface="Arial"/>
                <a:cs typeface="Calibri"/>
              </a:rPr>
              <a:t>. </a:t>
            </a:r>
            <a:r>
              <a:rPr lang="en-US" sz="2000" err="1">
                <a:latin typeface="Arial"/>
                <a:cs typeface="Calibri"/>
              </a:rPr>
              <a:t>Mettre</a:t>
            </a:r>
            <a:r>
              <a:rPr lang="en-US" sz="2000">
                <a:latin typeface="Arial"/>
                <a:cs typeface="Calibri"/>
              </a:rPr>
              <a:t> un </a:t>
            </a:r>
            <a:r>
              <a:rPr lang="en-US" sz="2000" err="1">
                <a:latin typeface="Arial"/>
                <a:cs typeface="Calibri"/>
              </a:rPr>
              <a:t>terme</a:t>
            </a:r>
            <a:r>
              <a:rPr lang="en-US" sz="2000">
                <a:latin typeface="Arial"/>
                <a:cs typeface="Calibri"/>
              </a:rPr>
              <a:t> au </a:t>
            </a:r>
            <a:r>
              <a:rPr lang="en-US" sz="2000" err="1">
                <a:latin typeface="Arial"/>
                <a:cs typeface="Calibri"/>
              </a:rPr>
              <a:t>projet</a:t>
            </a:r>
            <a:r>
              <a:rPr lang="en-US" sz="2000">
                <a:latin typeface="Arial"/>
                <a:cs typeface="Calibri"/>
              </a:rPr>
              <a:t> et </a:t>
            </a:r>
            <a:r>
              <a:rPr lang="en-US" sz="2000" err="1">
                <a:latin typeface="Arial"/>
                <a:cs typeface="Calibri"/>
              </a:rPr>
              <a:t>veiller</a:t>
            </a:r>
            <a:r>
              <a:rPr lang="en-US" sz="2000">
                <a:latin typeface="Arial"/>
                <a:cs typeface="Calibri"/>
              </a:rPr>
              <a:t> à </a:t>
            </a:r>
            <a:r>
              <a:rPr lang="en-US" sz="2000" err="1">
                <a:latin typeface="Arial"/>
                <a:cs typeface="Calibri"/>
              </a:rPr>
              <a:t>ce</a:t>
            </a:r>
            <a:r>
              <a:rPr lang="en-US" sz="2000">
                <a:latin typeface="Arial"/>
                <a:cs typeface="Calibri"/>
              </a:rPr>
              <a:t> que </a:t>
            </a:r>
            <a:r>
              <a:rPr lang="en-US" sz="2000" err="1">
                <a:latin typeface="Arial"/>
                <a:cs typeface="Calibri"/>
              </a:rPr>
              <a:t>toutes</a:t>
            </a:r>
            <a:r>
              <a:rPr lang="en-US" sz="2000">
                <a:latin typeface="Arial"/>
                <a:cs typeface="Calibri"/>
              </a:rPr>
              <a:t> les </a:t>
            </a:r>
            <a:r>
              <a:rPr lang="en-US" sz="2000" err="1">
                <a:latin typeface="Arial"/>
                <a:cs typeface="Calibri"/>
              </a:rPr>
              <a:t>informations</a:t>
            </a:r>
            <a:r>
              <a:rPr lang="en-US" sz="2000">
                <a:latin typeface="Arial"/>
                <a:cs typeface="Calibri"/>
              </a:rPr>
              <a:t> </a:t>
            </a:r>
            <a:r>
              <a:rPr lang="en-US" sz="2000" err="1">
                <a:latin typeface="Arial"/>
                <a:cs typeface="Calibri"/>
              </a:rPr>
              <a:t>soient</a:t>
            </a:r>
            <a:r>
              <a:rPr lang="en-US" sz="2000">
                <a:latin typeface="Arial"/>
                <a:cs typeface="Calibri"/>
              </a:rPr>
              <a:t> </a:t>
            </a:r>
            <a:r>
              <a:rPr lang="en-US" sz="2000" err="1">
                <a:latin typeface="Arial"/>
                <a:cs typeface="Calibri"/>
              </a:rPr>
              <a:t>correctement</a:t>
            </a:r>
            <a:r>
              <a:rPr lang="en-US" sz="2000">
                <a:latin typeface="Arial"/>
                <a:cs typeface="Calibri"/>
              </a:rPr>
              <a:t> </a:t>
            </a:r>
            <a:r>
              <a:rPr lang="en-US" sz="2000" err="1">
                <a:latin typeface="Arial"/>
                <a:cs typeface="Calibri"/>
              </a:rPr>
              <a:t>rassemblées</a:t>
            </a:r>
            <a:r>
              <a:rPr lang="en-US" sz="2000">
                <a:latin typeface="Arial"/>
                <a:cs typeface="Calibri"/>
              </a:rPr>
              <a:t>, </a:t>
            </a:r>
            <a:r>
              <a:rPr lang="en-US" sz="2000" err="1">
                <a:latin typeface="Arial"/>
                <a:cs typeface="Calibri"/>
              </a:rPr>
              <a:t>stockées</a:t>
            </a:r>
            <a:r>
              <a:rPr lang="en-US" sz="2000">
                <a:latin typeface="Arial"/>
                <a:cs typeface="Calibri"/>
              </a:rPr>
              <a:t> et remises à la fin du </a:t>
            </a:r>
            <a:r>
              <a:rPr lang="en-US" sz="2000" err="1">
                <a:latin typeface="Arial"/>
                <a:cs typeface="Calibri"/>
              </a:rPr>
              <a:t>projet</a:t>
            </a:r>
            <a:r>
              <a:rPr lang="en-US" sz="2000">
                <a:latin typeface="Arial"/>
                <a:cs typeface="Calibri"/>
              </a:rPr>
              <a:t>.</a:t>
            </a:r>
            <a:endParaRPr lang="en-US" sz="2000">
              <a:solidFill>
                <a:srgbClr val="444444"/>
              </a:solidFill>
              <a:latin typeface="Arial"/>
              <a:ea typeface="Calibri"/>
              <a:cs typeface="Calibri"/>
            </a:endParaRPr>
          </a:p>
          <a:p>
            <a:pPr marL="0" lvl="1" indent="0">
              <a:lnSpc>
                <a:spcPct val="100000"/>
              </a:lnSpc>
              <a:spcBef>
                <a:spcPts val="0"/>
              </a:spcBef>
              <a:buNone/>
            </a:pPr>
            <a:r>
              <a:rPr lang="en-US" sz="2800">
                <a:latin typeface="Arial"/>
                <a:cs typeface="Calibri"/>
              </a:rPr>
              <a:t>           </a:t>
            </a:r>
            <a:endParaRPr lang="en-US" sz="2800">
              <a:solidFill>
                <a:srgbClr val="444444"/>
              </a:solidFill>
              <a:latin typeface="Arial"/>
              <a:cs typeface="Calibri"/>
            </a:endParaRPr>
          </a:p>
          <a:p>
            <a:pPr marL="0" lvl="1" indent="0">
              <a:lnSpc>
                <a:spcPct val="100000"/>
              </a:lnSpc>
              <a:spcBef>
                <a:spcPts val="0"/>
              </a:spcBef>
              <a:buNone/>
            </a:pPr>
            <a:r>
              <a:rPr lang="en-US">
                <a:latin typeface="Arial"/>
                <a:cs typeface="Calibri"/>
              </a:rPr>
              <a:t>(</a:t>
            </a:r>
            <a:r>
              <a:rPr lang="en-US" err="1">
                <a:latin typeface="Arial"/>
                <a:cs typeface="Calibri"/>
              </a:rPr>
              <a:t>N'oubliez</a:t>
            </a:r>
            <a:r>
              <a:rPr lang="en-US">
                <a:latin typeface="Arial"/>
                <a:cs typeface="Calibri"/>
              </a:rPr>
              <a:t> pas </a:t>
            </a:r>
            <a:r>
              <a:rPr lang="en-US" err="1">
                <a:latin typeface="Arial"/>
                <a:cs typeface="Calibri"/>
              </a:rPr>
              <a:t>qu'un</a:t>
            </a:r>
            <a:r>
              <a:rPr lang="en-US">
                <a:latin typeface="Arial"/>
                <a:cs typeface="Calibri"/>
              </a:rPr>
              <a:t> </a:t>
            </a:r>
            <a:r>
              <a:rPr lang="en-US" err="1">
                <a:latin typeface="Arial"/>
                <a:cs typeface="Calibri"/>
              </a:rPr>
              <a:t>projet</a:t>
            </a:r>
            <a:r>
              <a:rPr lang="en-US">
                <a:latin typeface="Arial"/>
                <a:cs typeface="Calibri"/>
              </a:rPr>
              <a:t> </a:t>
            </a:r>
            <a:r>
              <a:rPr lang="en-US" err="1">
                <a:latin typeface="Arial"/>
                <a:cs typeface="Calibri"/>
              </a:rPr>
              <a:t>est</a:t>
            </a:r>
            <a:r>
              <a:rPr lang="en-US">
                <a:latin typeface="Arial"/>
                <a:cs typeface="Calibri"/>
              </a:rPr>
              <a:t>, par nature, </a:t>
            </a:r>
            <a:r>
              <a:rPr lang="en-US" err="1">
                <a:latin typeface="Arial"/>
                <a:cs typeface="Calibri"/>
              </a:rPr>
              <a:t>conçu</a:t>
            </a:r>
            <a:r>
              <a:rPr lang="en-US">
                <a:latin typeface="Arial"/>
                <a:cs typeface="Calibri"/>
              </a:rPr>
              <a:t> pour </a:t>
            </a:r>
            <a:r>
              <a:rPr lang="en-US" err="1">
                <a:latin typeface="Arial"/>
                <a:cs typeface="Calibri"/>
              </a:rPr>
              <a:t>une</a:t>
            </a:r>
            <a:r>
              <a:rPr lang="en-US">
                <a:latin typeface="Arial"/>
                <a:cs typeface="Calibri"/>
              </a:rPr>
              <a:t> durée </a:t>
            </a:r>
            <a:r>
              <a:rPr lang="en-US" err="1">
                <a:latin typeface="Arial"/>
                <a:cs typeface="Calibri"/>
              </a:rPr>
              <a:t>limitée</a:t>
            </a:r>
            <a:r>
              <a:rPr lang="en-US">
                <a:latin typeface="Arial"/>
                <a:cs typeface="Calibri"/>
              </a:rPr>
              <a:t>).</a:t>
            </a:r>
            <a:endParaRPr lang="en-US">
              <a:solidFill>
                <a:srgbClr val="444444"/>
              </a:solidFill>
              <a:latin typeface="Arial"/>
              <a:cs typeface="Calibri"/>
            </a:endParaRPr>
          </a:p>
          <a:p>
            <a:pPr marL="285750" lvl="1" indent="-285750">
              <a:lnSpc>
                <a:spcPct val="100000"/>
              </a:lnSpc>
              <a:spcBef>
                <a:spcPts val="0"/>
              </a:spcBef>
              <a:buFont typeface="Arial,Sans-Serif" panose="020B0604020202020204" pitchFamily="34" charset="0"/>
              <a:buChar char="•"/>
            </a:pPr>
            <a:endParaRPr lang="en-US" sz="2800">
              <a:solidFill>
                <a:srgbClr val="000000"/>
              </a:solidFill>
              <a:latin typeface="Calibri"/>
              <a:cs typeface="Calibri"/>
            </a:endParaRPr>
          </a:p>
          <a:p>
            <a:endParaRPr lang="en-US"/>
          </a:p>
        </p:txBody>
      </p:sp>
    </p:spTree>
    <p:extLst>
      <p:ext uri="{BB962C8B-B14F-4D97-AF65-F5344CB8AC3E}">
        <p14:creationId xmlns:p14="http://schemas.microsoft.com/office/powerpoint/2010/main" val="3830651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F1B5-7236-05A3-7516-8255E83D05D3}"/>
              </a:ext>
            </a:extLst>
          </p:cNvPr>
          <p:cNvSpPr>
            <a:spLocks noGrp="1"/>
          </p:cNvSpPr>
          <p:nvPr>
            <p:ph type="title"/>
          </p:nvPr>
        </p:nvSpPr>
        <p:spPr>
          <a:xfrm>
            <a:off x="201967" y="217164"/>
            <a:ext cx="10084496" cy="821841"/>
          </a:xfrm>
        </p:spPr>
        <p:txBody>
          <a:bodyPr/>
          <a:lstStyle/>
          <a:p>
            <a:r>
              <a:rPr lang="en-US">
                <a:latin typeface="Arial"/>
                <a:cs typeface="Arial"/>
              </a:rPr>
              <a:t>Gestion des parties prenantes</a:t>
            </a:r>
            <a:endParaRPr lang="en-US"/>
          </a:p>
        </p:txBody>
      </p:sp>
      <p:sp>
        <p:nvSpPr>
          <p:cNvPr id="3" name="Content Placeholder 2">
            <a:extLst>
              <a:ext uri="{FF2B5EF4-FFF2-40B4-BE49-F238E27FC236}">
                <a16:creationId xmlns:a16="http://schemas.microsoft.com/office/drawing/2014/main" id="{5689A43A-47D2-9CEA-16F2-1707E8989D03}"/>
              </a:ext>
            </a:extLst>
          </p:cNvPr>
          <p:cNvSpPr>
            <a:spLocks noGrp="1"/>
          </p:cNvSpPr>
          <p:nvPr>
            <p:ph idx="1"/>
          </p:nvPr>
        </p:nvSpPr>
        <p:spPr>
          <a:xfrm>
            <a:off x="409113" y="1498908"/>
            <a:ext cx="10513583" cy="4350747"/>
          </a:xfrm>
        </p:spPr>
        <p:txBody>
          <a:bodyPr vert="horz" lIns="91440" tIns="45720" rIns="91440" bIns="45720" rtlCol="0" anchor="t">
            <a:normAutofit/>
          </a:bodyPr>
          <a:lstStyle/>
          <a:p>
            <a:r>
              <a:rPr lang="en-US" sz="2800" err="1">
                <a:latin typeface="Arial"/>
                <a:cs typeface="Arial"/>
              </a:rPr>
              <a:t>L'une</a:t>
            </a:r>
            <a:r>
              <a:rPr lang="en-US" sz="2800">
                <a:latin typeface="Arial"/>
                <a:cs typeface="Arial"/>
              </a:rPr>
              <a:t> des </a:t>
            </a:r>
            <a:r>
              <a:rPr lang="en-US" sz="2800" err="1">
                <a:latin typeface="Arial"/>
                <a:cs typeface="Arial"/>
              </a:rPr>
              <a:t>principales</a:t>
            </a:r>
            <a:r>
              <a:rPr lang="en-US" sz="2800">
                <a:latin typeface="Arial"/>
                <a:cs typeface="Arial"/>
              </a:rPr>
              <a:t> </a:t>
            </a:r>
            <a:r>
              <a:rPr lang="en-US" sz="2800" err="1">
                <a:latin typeface="Arial"/>
                <a:cs typeface="Arial"/>
              </a:rPr>
              <a:t>fonctions</a:t>
            </a:r>
            <a:r>
              <a:rPr lang="en-US" sz="2800">
                <a:latin typeface="Arial"/>
                <a:cs typeface="Arial"/>
              </a:rPr>
              <a:t> de facilitation du </a:t>
            </a:r>
            <a:r>
              <a:rPr lang="en-US" sz="2800" err="1">
                <a:latin typeface="Arial"/>
                <a:cs typeface="Arial"/>
              </a:rPr>
              <a:t>gestionnaire</a:t>
            </a:r>
            <a:r>
              <a:rPr lang="en-US" sz="2800">
                <a:latin typeface="Arial"/>
                <a:cs typeface="Arial"/>
              </a:rPr>
              <a:t> de </a:t>
            </a:r>
            <a:r>
              <a:rPr lang="en-US" sz="2800" err="1">
                <a:latin typeface="Arial"/>
                <a:cs typeface="Arial"/>
              </a:rPr>
              <a:t>projet</a:t>
            </a:r>
            <a:r>
              <a:rPr lang="en-US" sz="2800">
                <a:latin typeface="Arial"/>
                <a:cs typeface="Arial"/>
              </a:rPr>
              <a:t>. La gestion des parties </a:t>
            </a:r>
            <a:r>
              <a:rPr lang="en-US" sz="2800" err="1">
                <a:latin typeface="Arial"/>
                <a:cs typeface="Arial"/>
              </a:rPr>
              <a:t>prenantes</a:t>
            </a:r>
            <a:r>
              <a:rPr lang="en-US" sz="2800">
                <a:latin typeface="Arial"/>
                <a:cs typeface="Arial"/>
              </a:rPr>
              <a:t> </a:t>
            </a:r>
            <a:r>
              <a:rPr lang="en-US" sz="2800" err="1">
                <a:latin typeface="Arial"/>
                <a:cs typeface="Arial"/>
              </a:rPr>
              <a:t>comprend</a:t>
            </a:r>
            <a:r>
              <a:rPr lang="en-US" sz="2800">
                <a:latin typeface="Arial"/>
                <a:cs typeface="Arial"/>
              </a:rPr>
              <a:t> : </a:t>
            </a:r>
            <a:endParaRPr lang="en-US" sz="2800"/>
          </a:p>
          <a:p>
            <a:pPr lvl="1"/>
            <a:r>
              <a:rPr lang="en-US" sz="2400">
                <a:latin typeface="Arial"/>
                <a:cs typeface="Arial"/>
              </a:rPr>
              <a:t>Dresser </a:t>
            </a:r>
            <a:r>
              <a:rPr lang="en-US" sz="2400" err="1">
                <a:latin typeface="Arial"/>
                <a:cs typeface="Arial"/>
              </a:rPr>
              <a:t>une</a:t>
            </a:r>
            <a:r>
              <a:rPr lang="en-US" sz="2400">
                <a:latin typeface="Arial"/>
                <a:cs typeface="Arial"/>
              </a:rPr>
              <a:t> </a:t>
            </a:r>
            <a:r>
              <a:rPr lang="en-US" sz="2400" err="1">
                <a:latin typeface="Arial"/>
                <a:cs typeface="Arial"/>
              </a:rPr>
              <a:t>liste</a:t>
            </a:r>
            <a:r>
              <a:rPr lang="en-US" sz="2400">
                <a:latin typeface="Arial"/>
                <a:cs typeface="Arial"/>
              </a:rPr>
              <a:t> des parties </a:t>
            </a:r>
            <a:r>
              <a:rPr lang="en-US" sz="2400" err="1">
                <a:latin typeface="Arial"/>
                <a:cs typeface="Arial"/>
              </a:rPr>
              <a:t>prenantes</a:t>
            </a:r>
            <a:endParaRPr lang="en-US" sz="2400" err="1"/>
          </a:p>
          <a:p>
            <a:pPr lvl="1"/>
            <a:r>
              <a:rPr lang="en-US" sz="2400" err="1">
                <a:latin typeface="Arial"/>
                <a:cs typeface="Arial"/>
              </a:rPr>
              <a:t>Coordonner</a:t>
            </a:r>
            <a:r>
              <a:rPr lang="en-US" sz="2400">
                <a:latin typeface="Arial"/>
                <a:cs typeface="Arial"/>
              </a:rPr>
              <a:t> les communications avec les parties </a:t>
            </a:r>
            <a:r>
              <a:rPr lang="en-US" sz="2400" err="1">
                <a:latin typeface="Arial"/>
                <a:cs typeface="Arial"/>
              </a:rPr>
              <a:t>prenantes</a:t>
            </a:r>
          </a:p>
          <a:p>
            <a:pPr lvl="2"/>
            <a:r>
              <a:rPr lang="en-US" sz="2000">
                <a:latin typeface="Arial"/>
                <a:cs typeface="Arial"/>
              </a:rPr>
              <a:t>Rapports </a:t>
            </a:r>
            <a:r>
              <a:rPr lang="en-US" sz="2000" err="1">
                <a:latin typeface="Arial"/>
                <a:cs typeface="Arial"/>
              </a:rPr>
              <a:t>formels</a:t>
            </a:r>
            <a:r>
              <a:rPr lang="en-US" sz="2000">
                <a:latin typeface="Arial"/>
                <a:cs typeface="Arial"/>
              </a:rPr>
              <a:t>, mises à jour des </a:t>
            </a:r>
            <a:r>
              <a:rPr lang="en-US" sz="2000" err="1">
                <a:latin typeface="Arial"/>
                <a:cs typeface="Arial"/>
              </a:rPr>
              <a:t>réunions</a:t>
            </a:r>
            <a:r>
              <a:rPr lang="en-US" sz="2000">
                <a:latin typeface="Arial"/>
                <a:cs typeface="Arial"/>
              </a:rPr>
              <a:t> </a:t>
            </a:r>
            <a:r>
              <a:rPr lang="en-US" sz="2000" err="1">
                <a:latin typeface="Arial"/>
                <a:cs typeface="Arial"/>
              </a:rPr>
              <a:t>d'information</a:t>
            </a:r>
            <a:r>
              <a:rPr lang="en-US" sz="2000">
                <a:latin typeface="Arial"/>
                <a:cs typeface="Arial"/>
              </a:rPr>
              <a:t>, etc.</a:t>
            </a:r>
          </a:p>
          <a:p>
            <a:pPr lvl="1"/>
            <a:r>
              <a:rPr lang="en-US" sz="2400" err="1">
                <a:latin typeface="Arial"/>
                <a:cs typeface="Arial"/>
              </a:rPr>
              <a:t>Faciliter</a:t>
            </a:r>
            <a:r>
              <a:rPr lang="en-US" sz="2400">
                <a:latin typeface="Arial"/>
                <a:cs typeface="Arial"/>
              </a:rPr>
              <a:t> les discussions entre les parties </a:t>
            </a:r>
            <a:r>
              <a:rPr lang="en-US" sz="2400" err="1">
                <a:latin typeface="Arial"/>
                <a:cs typeface="Arial"/>
              </a:rPr>
              <a:t>prenantes</a:t>
            </a:r>
            <a:r>
              <a:rPr lang="en-US" sz="2400">
                <a:latin typeface="Arial"/>
                <a:cs typeface="Arial"/>
              </a:rPr>
              <a:t> et </a:t>
            </a:r>
            <a:r>
              <a:rPr lang="en-US" sz="2400" err="1">
                <a:latin typeface="Arial"/>
                <a:cs typeface="Arial"/>
              </a:rPr>
              <a:t>l'équipe</a:t>
            </a:r>
          </a:p>
          <a:p>
            <a:pPr lvl="2"/>
            <a:r>
              <a:rPr lang="en-US" sz="2000">
                <a:latin typeface="Arial"/>
                <a:cs typeface="Arial"/>
              </a:rPr>
              <a:t>Forums </a:t>
            </a:r>
            <a:r>
              <a:rPr lang="en-US" sz="2000" err="1">
                <a:latin typeface="Arial"/>
                <a:cs typeface="Arial"/>
              </a:rPr>
              <a:t>en</a:t>
            </a:r>
            <a:r>
              <a:rPr lang="en-US" sz="2000">
                <a:latin typeface="Arial"/>
                <a:cs typeface="Arial"/>
              </a:rPr>
              <a:t> </a:t>
            </a:r>
            <a:r>
              <a:rPr lang="en-US" sz="2000" err="1">
                <a:latin typeface="Arial"/>
                <a:cs typeface="Arial"/>
              </a:rPr>
              <a:t>ligne</a:t>
            </a:r>
            <a:r>
              <a:rPr lang="en-US" sz="2000">
                <a:latin typeface="Arial"/>
                <a:cs typeface="Arial"/>
              </a:rPr>
              <a:t> et </a:t>
            </a:r>
            <a:r>
              <a:rPr lang="en-US" sz="2000" err="1">
                <a:latin typeface="Arial"/>
                <a:cs typeface="Arial"/>
              </a:rPr>
              <a:t>en</a:t>
            </a:r>
            <a:r>
              <a:rPr lang="en-US" sz="2000">
                <a:latin typeface="Arial"/>
                <a:cs typeface="Arial"/>
              </a:rPr>
              <a:t> face à face pour les discussions et les </a:t>
            </a:r>
            <a:r>
              <a:rPr lang="en-US" sz="2000" err="1">
                <a:latin typeface="Arial"/>
                <a:cs typeface="Arial"/>
              </a:rPr>
              <a:t>décisions</a:t>
            </a:r>
            <a:r>
              <a:rPr lang="en-US" sz="2000">
                <a:latin typeface="Arial"/>
                <a:cs typeface="Arial"/>
              </a:rPr>
              <a:t> relatives à la </a:t>
            </a:r>
            <a:r>
              <a:rPr lang="en-US" sz="2000" err="1">
                <a:latin typeface="Arial"/>
                <a:cs typeface="Arial"/>
              </a:rPr>
              <a:t>gouvernance</a:t>
            </a:r>
            <a:r>
              <a:rPr lang="en-US" sz="2000">
                <a:latin typeface="Arial"/>
                <a:cs typeface="Arial"/>
              </a:rPr>
              <a:t> du </a:t>
            </a:r>
            <a:r>
              <a:rPr lang="en-US" sz="2000" err="1">
                <a:latin typeface="Arial"/>
                <a:cs typeface="Arial"/>
              </a:rPr>
              <a:t>projet</a:t>
            </a:r>
          </a:p>
          <a:p>
            <a:r>
              <a:rPr lang="en-US" sz="2400">
                <a:latin typeface="Arial"/>
                <a:cs typeface="Arial"/>
              </a:rPr>
              <a:t>Des </a:t>
            </a:r>
            <a:r>
              <a:rPr lang="en-US" sz="2400" err="1">
                <a:latin typeface="Arial"/>
                <a:cs typeface="Arial"/>
              </a:rPr>
              <a:t>informations</a:t>
            </a:r>
            <a:r>
              <a:rPr lang="en-US" sz="2400">
                <a:latin typeface="Arial"/>
                <a:cs typeface="Arial"/>
              </a:rPr>
              <a:t> plus </a:t>
            </a:r>
            <a:r>
              <a:rPr lang="en-US" sz="2400" err="1">
                <a:latin typeface="Arial"/>
                <a:cs typeface="Arial"/>
              </a:rPr>
              <a:t>détaillées</a:t>
            </a:r>
            <a:r>
              <a:rPr lang="en-US" sz="2400">
                <a:latin typeface="Arial"/>
                <a:cs typeface="Arial"/>
              </a:rPr>
              <a:t> sur la gestion des parties </a:t>
            </a:r>
            <a:r>
              <a:rPr lang="en-US" sz="2400" err="1">
                <a:latin typeface="Arial"/>
                <a:cs typeface="Arial"/>
              </a:rPr>
              <a:t>prenantes</a:t>
            </a:r>
            <a:r>
              <a:rPr lang="en-US" sz="2400">
                <a:latin typeface="Arial"/>
                <a:cs typeface="Arial"/>
              </a:rPr>
              <a:t> </a:t>
            </a:r>
            <a:r>
              <a:rPr lang="en-US" sz="2400" err="1">
                <a:latin typeface="Arial"/>
                <a:cs typeface="Arial"/>
              </a:rPr>
              <a:t>seront</a:t>
            </a:r>
            <a:r>
              <a:rPr lang="en-US" sz="2400">
                <a:latin typeface="Arial"/>
                <a:cs typeface="Arial"/>
              </a:rPr>
              <a:t> données dans le module 2 de </a:t>
            </a:r>
            <a:r>
              <a:rPr lang="en-US" sz="2400" err="1">
                <a:latin typeface="Arial"/>
                <a:cs typeface="Arial"/>
              </a:rPr>
              <a:t>cette</a:t>
            </a:r>
            <a:r>
              <a:rPr lang="en-US" sz="2400">
                <a:latin typeface="Arial"/>
                <a:cs typeface="Arial"/>
              </a:rPr>
              <a:t> formation.</a:t>
            </a:r>
            <a:endParaRPr lang="en-US" sz="2800">
              <a:latin typeface="Arial"/>
              <a:cs typeface="Arial"/>
            </a:endParaRPr>
          </a:p>
        </p:txBody>
      </p:sp>
    </p:spTree>
    <p:extLst>
      <p:ext uri="{BB962C8B-B14F-4D97-AF65-F5344CB8AC3E}">
        <p14:creationId xmlns:p14="http://schemas.microsoft.com/office/powerpoint/2010/main" val="18532277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67BB-88D0-82EB-79A7-96256FF28C93}"/>
              </a:ext>
            </a:extLst>
          </p:cNvPr>
          <p:cNvSpPr>
            <a:spLocks noGrp="1"/>
          </p:cNvSpPr>
          <p:nvPr>
            <p:ph type="title"/>
          </p:nvPr>
        </p:nvSpPr>
        <p:spPr/>
        <p:txBody>
          <a:bodyPr/>
          <a:lstStyle/>
          <a:p>
            <a:r>
              <a:rPr lang="en-US" err="1">
                <a:latin typeface="Arial"/>
                <a:cs typeface="Arial"/>
              </a:rPr>
              <a:t>Activité</a:t>
            </a:r>
            <a:r>
              <a:rPr lang="en-US">
                <a:latin typeface="Arial"/>
                <a:cs typeface="Arial"/>
              </a:rPr>
              <a:t> :</a:t>
            </a:r>
            <a:endParaRPr lang="en-US"/>
          </a:p>
        </p:txBody>
      </p:sp>
      <p:sp>
        <p:nvSpPr>
          <p:cNvPr id="3" name="Content Placeholder 2">
            <a:extLst>
              <a:ext uri="{FF2B5EF4-FFF2-40B4-BE49-F238E27FC236}">
                <a16:creationId xmlns:a16="http://schemas.microsoft.com/office/drawing/2014/main" id="{AA4020F9-377B-AAFF-4F93-73C139628E34}"/>
              </a:ext>
            </a:extLst>
          </p:cNvPr>
          <p:cNvSpPr>
            <a:spLocks noGrp="1"/>
          </p:cNvSpPr>
          <p:nvPr>
            <p:ph idx="1"/>
          </p:nvPr>
        </p:nvSpPr>
        <p:spPr/>
        <p:txBody>
          <a:bodyPr vert="horz" lIns="91440" tIns="45720" rIns="91440" bIns="45720" rtlCol="0" anchor="t">
            <a:normAutofit/>
          </a:bodyPr>
          <a:lstStyle/>
          <a:p>
            <a:pPr marL="0" indent="0">
              <a:buNone/>
            </a:pPr>
            <a:r>
              <a:rPr lang="en-US" sz="2800">
                <a:latin typeface="Arial"/>
                <a:cs typeface="Arial"/>
              </a:rPr>
              <a:t>Quelles </a:t>
            </a:r>
            <a:r>
              <a:rPr lang="en-US" sz="2800" err="1">
                <a:latin typeface="Arial"/>
                <a:cs typeface="Arial"/>
              </a:rPr>
              <a:t>sont</a:t>
            </a:r>
            <a:r>
              <a:rPr lang="en-US" sz="2800">
                <a:latin typeface="Arial"/>
                <a:cs typeface="Arial"/>
              </a:rPr>
              <a:t> les </a:t>
            </a:r>
            <a:r>
              <a:rPr lang="en-US" sz="2800" err="1">
                <a:latin typeface="Arial"/>
                <a:cs typeface="Arial"/>
              </a:rPr>
              <a:t>principales</a:t>
            </a:r>
            <a:r>
              <a:rPr lang="en-US" sz="2800">
                <a:latin typeface="Arial"/>
                <a:cs typeface="Arial"/>
              </a:rPr>
              <a:t> </a:t>
            </a:r>
            <a:r>
              <a:rPr lang="en-US" sz="2800" err="1">
                <a:latin typeface="Arial"/>
                <a:cs typeface="Arial"/>
              </a:rPr>
              <a:t>caractéristiques</a:t>
            </a:r>
            <a:r>
              <a:rPr lang="en-US" sz="2800">
                <a:latin typeface="Arial"/>
                <a:cs typeface="Arial"/>
              </a:rPr>
              <a:t> </a:t>
            </a:r>
            <a:r>
              <a:rPr lang="en-US" sz="2800" err="1">
                <a:latin typeface="Arial"/>
                <a:cs typeface="Arial"/>
              </a:rPr>
              <a:t>d'une</a:t>
            </a:r>
            <a:r>
              <a:rPr lang="en-US" sz="2800">
                <a:latin typeface="Arial"/>
                <a:cs typeface="Arial"/>
              </a:rPr>
              <a:t> transition </a:t>
            </a:r>
            <a:r>
              <a:rPr lang="en-US" sz="2800" err="1">
                <a:latin typeface="Arial"/>
                <a:cs typeface="Arial"/>
              </a:rPr>
              <a:t>vers</a:t>
            </a:r>
            <a:r>
              <a:rPr lang="en-US" sz="2800">
                <a:latin typeface="Arial"/>
                <a:cs typeface="Arial"/>
              </a:rPr>
              <a:t> un </a:t>
            </a:r>
            <a:r>
              <a:rPr lang="en-US" sz="2800" err="1">
                <a:latin typeface="Arial"/>
                <a:cs typeface="Arial"/>
              </a:rPr>
              <a:t>système</a:t>
            </a:r>
            <a:r>
              <a:rPr lang="en-US" sz="2800">
                <a:latin typeface="Arial"/>
                <a:cs typeface="Arial"/>
              </a:rPr>
              <a:t> durable ?</a:t>
            </a:r>
            <a:endParaRPr lang="en-US" sz="2800"/>
          </a:p>
        </p:txBody>
      </p:sp>
    </p:spTree>
    <p:extLst>
      <p:ext uri="{BB962C8B-B14F-4D97-AF65-F5344CB8AC3E}">
        <p14:creationId xmlns:p14="http://schemas.microsoft.com/office/powerpoint/2010/main" val="367030718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67BB-88D0-82EB-79A7-96256FF28C93}"/>
              </a:ext>
            </a:extLst>
          </p:cNvPr>
          <p:cNvSpPr>
            <a:spLocks noGrp="1"/>
          </p:cNvSpPr>
          <p:nvPr>
            <p:ph type="title"/>
          </p:nvPr>
        </p:nvSpPr>
        <p:spPr/>
        <p:txBody>
          <a:bodyPr/>
          <a:lstStyle/>
          <a:p>
            <a:r>
              <a:rPr lang="en-US">
                <a:latin typeface="Arial"/>
                <a:cs typeface="Arial"/>
              </a:rPr>
              <a:t>Activity:</a:t>
            </a:r>
            <a:endParaRPr lang="en-US"/>
          </a:p>
        </p:txBody>
      </p:sp>
      <p:sp>
        <p:nvSpPr>
          <p:cNvPr id="3" name="Content Placeholder 2">
            <a:extLst>
              <a:ext uri="{FF2B5EF4-FFF2-40B4-BE49-F238E27FC236}">
                <a16:creationId xmlns:a16="http://schemas.microsoft.com/office/drawing/2014/main" id="{AA4020F9-377B-AAFF-4F93-73C139628E34}"/>
              </a:ext>
            </a:extLst>
          </p:cNvPr>
          <p:cNvSpPr>
            <a:spLocks noGrp="1"/>
          </p:cNvSpPr>
          <p:nvPr>
            <p:ph idx="1"/>
          </p:nvPr>
        </p:nvSpPr>
        <p:spPr/>
        <p:txBody>
          <a:bodyPr vert="horz" lIns="91440" tIns="45720" rIns="91440" bIns="45720" rtlCol="0" anchor="t">
            <a:normAutofit/>
          </a:bodyPr>
          <a:lstStyle/>
          <a:p>
            <a:pPr marL="0" indent="0">
              <a:buNone/>
            </a:pPr>
            <a:r>
              <a:rPr lang="en-US" sz="2800">
                <a:latin typeface="Arial"/>
                <a:cs typeface="Arial"/>
              </a:rPr>
              <a:t>What are the key characteristics of a sustainable system transition?</a:t>
            </a:r>
            <a:endParaRPr lang="en-US" sz="2800"/>
          </a:p>
        </p:txBody>
      </p:sp>
    </p:spTree>
    <p:extLst>
      <p:ext uri="{BB962C8B-B14F-4D97-AF65-F5344CB8AC3E}">
        <p14:creationId xmlns:p14="http://schemas.microsoft.com/office/powerpoint/2010/main" val="74022077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F0147-D62B-70F5-EDD0-DD5DBA550E8D}"/>
              </a:ext>
            </a:extLst>
          </p:cNvPr>
          <p:cNvSpPr>
            <a:spLocks noGrp="1"/>
          </p:cNvSpPr>
          <p:nvPr>
            <p:ph type="title"/>
          </p:nvPr>
        </p:nvSpPr>
        <p:spPr>
          <a:xfrm>
            <a:off x="0" y="3175"/>
            <a:ext cx="10084496" cy="1561646"/>
          </a:xfrm>
        </p:spPr>
        <p:txBody>
          <a:bodyPr>
            <a:normAutofit/>
          </a:bodyPr>
          <a:lstStyle/>
          <a:p>
            <a:r>
              <a:rPr lang="en-US" err="1">
                <a:latin typeface="Arial"/>
                <a:cs typeface="Arial"/>
              </a:rPr>
              <a:t>Principales</a:t>
            </a:r>
            <a:r>
              <a:rPr lang="en-US">
                <a:latin typeface="Arial"/>
                <a:cs typeface="Arial"/>
              </a:rPr>
              <a:t> </a:t>
            </a:r>
            <a:r>
              <a:rPr lang="en-US" err="1">
                <a:latin typeface="Arial"/>
                <a:cs typeface="Arial"/>
              </a:rPr>
              <a:t>caractéristiques</a:t>
            </a:r>
            <a:r>
              <a:rPr lang="en-US">
                <a:latin typeface="Arial"/>
                <a:cs typeface="Arial"/>
              </a:rPr>
              <a:t> </a:t>
            </a:r>
            <a:r>
              <a:rPr lang="en-US" err="1">
                <a:latin typeface="Arial"/>
                <a:cs typeface="Arial"/>
              </a:rPr>
              <a:t>d'une</a:t>
            </a:r>
            <a:r>
              <a:rPr lang="en-US">
                <a:latin typeface="Arial"/>
                <a:cs typeface="Arial"/>
              </a:rPr>
              <a:t> transition </a:t>
            </a:r>
            <a:r>
              <a:rPr lang="en-US" err="1">
                <a:latin typeface="Arial"/>
                <a:cs typeface="Arial"/>
              </a:rPr>
              <a:t>vers</a:t>
            </a:r>
            <a:r>
              <a:rPr lang="en-US">
                <a:latin typeface="Arial"/>
                <a:cs typeface="Arial"/>
              </a:rPr>
              <a:t> un </a:t>
            </a:r>
            <a:r>
              <a:rPr lang="en-US" err="1">
                <a:latin typeface="Arial"/>
                <a:cs typeface="Arial"/>
              </a:rPr>
              <a:t>système</a:t>
            </a:r>
            <a:r>
              <a:rPr lang="en-US">
                <a:latin typeface="Arial"/>
                <a:cs typeface="Arial"/>
              </a:rPr>
              <a:t> durable</a:t>
            </a:r>
            <a:endParaRPr lang="en-US"/>
          </a:p>
        </p:txBody>
      </p:sp>
      <p:sp>
        <p:nvSpPr>
          <p:cNvPr id="3" name="Content Placeholder 2">
            <a:extLst>
              <a:ext uri="{FF2B5EF4-FFF2-40B4-BE49-F238E27FC236}">
                <a16:creationId xmlns:a16="http://schemas.microsoft.com/office/drawing/2014/main" id="{B78E4A37-F23B-3F44-3707-D63118B85473}"/>
              </a:ext>
            </a:extLst>
          </p:cNvPr>
          <p:cNvSpPr>
            <a:spLocks noGrp="1"/>
          </p:cNvSpPr>
          <p:nvPr>
            <p:ph idx="1"/>
          </p:nvPr>
        </p:nvSpPr>
        <p:spPr>
          <a:xfrm>
            <a:off x="428625" y="1712804"/>
            <a:ext cx="11332271" cy="4403551"/>
          </a:xfrm>
        </p:spPr>
        <p:txBody>
          <a:bodyPr vert="horz" lIns="91440" tIns="45720" rIns="91440" bIns="45720" rtlCol="0" anchor="t">
            <a:noAutofit/>
          </a:bodyPr>
          <a:lstStyle/>
          <a:p>
            <a:r>
              <a:rPr lang="en-US" sz="1800">
                <a:latin typeface="Arial"/>
                <a:cs typeface="Arial"/>
              </a:rPr>
              <a:t>Tous les </a:t>
            </a:r>
            <a:r>
              <a:rPr lang="en-US" sz="1800" err="1">
                <a:latin typeface="Arial"/>
                <a:cs typeface="Arial"/>
              </a:rPr>
              <a:t>utilisateurs</a:t>
            </a:r>
            <a:r>
              <a:rPr lang="en-US" sz="1800">
                <a:latin typeface="Arial"/>
                <a:cs typeface="Arial"/>
              </a:rPr>
              <a:t> du </a:t>
            </a:r>
            <a:r>
              <a:rPr lang="en-US" sz="1800" err="1">
                <a:latin typeface="Arial"/>
                <a:cs typeface="Arial"/>
              </a:rPr>
              <a:t>système</a:t>
            </a:r>
            <a:r>
              <a:rPr lang="en-US" sz="1800">
                <a:latin typeface="Arial"/>
                <a:cs typeface="Arial"/>
              </a:rPr>
              <a:t> </a:t>
            </a:r>
            <a:r>
              <a:rPr lang="en-US" sz="1800" err="1">
                <a:latin typeface="Arial"/>
                <a:cs typeface="Arial"/>
              </a:rPr>
              <a:t>ont</a:t>
            </a:r>
            <a:r>
              <a:rPr lang="en-US" sz="1800">
                <a:latin typeface="Arial"/>
                <a:cs typeface="Arial"/>
              </a:rPr>
              <a:t> la </a:t>
            </a:r>
            <a:r>
              <a:rPr lang="en-US" sz="1800" err="1">
                <a:latin typeface="Arial"/>
                <a:cs typeface="Arial"/>
              </a:rPr>
              <a:t>capacité</a:t>
            </a:r>
            <a:r>
              <a:rPr lang="en-US" sz="1800">
                <a:latin typeface="Arial"/>
                <a:cs typeface="Arial"/>
              </a:rPr>
              <a:t> </a:t>
            </a:r>
            <a:r>
              <a:rPr lang="en-US" sz="1800" err="1">
                <a:latin typeface="Arial"/>
                <a:cs typeface="Arial"/>
              </a:rPr>
              <a:t>d'utiliser</a:t>
            </a:r>
            <a:r>
              <a:rPr lang="en-US" sz="1800">
                <a:latin typeface="Arial"/>
                <a:cs typeface="Arial"/>
              </a:rPr>
              <a:t> le </a:t>
            </a:r>
            <a:r>
              <a:rPr lang="en-US" sz="1800" err="1">
                <a:latin typeface="Arial"/>
                <a:cs typeface="Arial"/>
              </a:rPr>
              <a:t>système</a:t>
            </a:r>
            <a:r>
              <a:rPr lang="en-US" sz="1800">
                <a:latin typeface="Arial"/>
                <a:cs typeface="Arial"/>
              </a:rPr>
              <a:t> et un plan </a:t>
            </a:r>
            <a:r>
              <a:rPr lang="en-US" sz="1800" err="1">
                <a:latin typeface="Arial"/>
                <a:cs typeface="Arial"/>
              </a:rPr>
              <a:t>efficace</a:t>
            </a:r>
            <a:r>
              <a:rPr lang="en-US" sz="1800">
                <a:latin typeface="Arial"/>
                <a:cs typeface="Arial"/>
              </a:rPr>
              <a:t> de formation des nouveaux </a:t>
            </a:r>
            <a:r>
              <a:rPr lang="en-US" sz="1800" err="1">
                <a:latin typeface="Arial"/>
                <a:cs typeface="Arial"/>
              </a:rPr>
              <a:t>utilisateurs</a:t>
            </a:r>
            <a:r>
              <a:rPr lang="en-US" sz="1800">
                <a:latin typeface="Arial"/>
                <a:cs typeface="Arial"/>
              </a:rPr>
              <a:t> au </a:t>
            </a:r>
            <a:r>
              <a:rPr lang="en-US" sz="1800" err="1">
                <a:latin typeface="Arial"/>
                <a:cs typeface="Arial"/>
              </a:rPr>
              <a:t>niveau</a:t>
            </a:r>
            <a:r>
              <a:rPr lang="en-US" sz="1800">
                <a:latin typeface="Arial"/>
                <a:cs typeface="Arial"/>
              </a:rPr>
              <a:t> local.</a:t>
            </a:r>
            <a:endParaRPr lang="en-US" sz="1800"/>
          </a:p>
          <a:p>
            <a:r>
              <a:rPr lang="en-US" sz="1800">
                <a:latin typeface="Arial"/>
                <a:cs typeface="Arial"/>
              </a:rPr>
              <a:t>Il </a:t>
            </a:r>
            <a:r>
              <a:rPr lang="en-US" sz="1800" err="1">
                <a:latin typeface="Arial"/>
                <a:cs typeface="Arial"/>
              </a:rPr>
              <a:t>existe</a:t>
            </a:r>
            <a:r>
              <a:rPr lang="en-US" sz="1800">
                <a:latin typeface="Arial"/>
                <a:cs typeface="Arial"/>
              </a:rPr>
              <a:t> un service </a:t>
            </a:r>
            <a:r>
              <a:rPr lang="en-US" sz="1800" err="1">
                <a:latin typeface="Arial"/>
                <a:cs typeface="Arial"/>
              </a:rPr>
              <a:t>d'assistance</a:t>
            </a:r>
            <a:r>
              <a:rPr lang="en-US" sz="1800">
                <a:latin typeface="Arial"/>
                <a:cs typeface="Arial"/>
              </a:rPr>
              <a:t> aux </a:t>
            </a:r>
            <a:r>
              <a:rPr lang="en-US" sz="1800" err="1">
                <a:latin typeface="Arial"/>
                <a:cs typeface="Arial"/>
              </a:rPr>
              <a:t>utilisateurs</a:t>
            </a:r>
            <a:r>
              <a:rPr lang="en-US" sz="1800">
                <a:latin typeface="Arial"/>
                <a:cs typeface="Arial"/>
              </a:rPr>
              <a:t> bien </a:t>
            </a:r>
            <a:r>
              <a:rPr lang="en-US" sz="1800" err="1">
                <a:latin typeface="Arial"/>
                <a:cs typeface="Arial"/>
              </a:rPr>
              <a:t>géré</a:t>
            </a:r>
            <a:r>
              <a:rPr lang="en-US" sz="1800">
                <a:latin typeface="Arial"/>
                <a:cs typeface="Arial"/>
              </a:rPr>
              <a:t>, avec des </a:t>
            </a:r>
            <a:r>
              <a:rPr lang="en-US" sz="1800" err="1">
                <a:latin typeface="Arial"/>
                <a:cs typeface="Arial"/>
              </a:rPr>
              <a:t>procédures</a:t>
            </a:r>
            <a:r>
              <a:rPr lang="en-US" sz="1800">
                <a:latin typeface="Arial"/>
                <a:cs typeface="Arial"/>
              </a:rPr>
              <a:t> de </a:t>
            </a:r>
            <a:r>
              <a:rPr lang="en-US" sz="1800" err="1">
                <a:latin typeface="Arial"/>
                <a:cs typeface="Arial"/>
              </a:rPr>
              <a:t>dépannage</a:t>
            </a:r>
            <a:r>
              <a:rPr lang="en-US" sz="1800">
                <a:latin typeface="Arial"/>
                <a:cs typeface="Arial"/>
              </a:rPr>
              <a:t> </a:t>
            </a:r>
            <a:r>
              <a:rPr lang="en-US" sz="1800" err="1">
                <a:latin typeface="Arial"/>
                <a:cs typeface="Arial"/>
              </a:rPr>
              <a:t>claires</a:t>
            </a:r>
            <a:r>
              <a:rPr lang="en-US" sz="1800">
                <a:latin typeface="Arial"/>
                <a:cs typeface="Arial"/>
              </a:rPr>
              <a:t> et bien comprises par les </a:t>
            </a:r>
            <a:r>
              <a:rPr lang="en-US" sz="1800" err="1">
                <a:latin typeface="Arial"/>
                <a:cs typeface="Arial"/>
              </a:rPr>
              <a:t>utilisateurs</a:t>
            </a:r>
            <a:r>
              <a:rPr lang="en-US" sz="1800">
                <a:latin typeface="Arial"/>
                <a:cs typeface="Arial"/>
              </a:rPr>
              <a:t> et le personnel du service </a:t>
            </a:r>
            <a:r>
              <a:rPr lang="en-US" sz="1800" err="1">
                <a:latin typeface="Arial"/>
                <a:cs typeface="Arial"/>
              </a:rPr>
              <a:t>d'assistance</a:t>
            </a:r>
            <a:r>
              <a:rPr lang="en-US" sz="1800">
                <a:latin typeface="Arial"/>
                <a:cs typeface="Arial"/>
              </a:rPr>
              <a:t>.</a:t>
            </a:r>
            <a:endParaRPr lang="en-US" sz="1800"/>
          </a:p>
          <a:p>
            <a:r>
              <a:rPr lang="en-US" sz="1800">
                <a:latin typeface="Arial"/>
                <a:cs typeface="Arial"/>
              </a:rPr>
              <a:t>Le </a:t>
            </a:r>
            <a:r>
              <a:rPr lang="en-US" sz="1800" err="1">
                <a:latin typeface="Arial"/>
                <a:cs typeface="Arial"/>
              </a:rPr>
              <a:t>gouvernement</a:t>
            </a:r>
            <a:r>
              <a:rPr lang="en-US" sz="1800">
                <a:latin typeface="Arial"/>
                <a:cs typeface="Arial"/>
              </a:rPr>
              <a:t> </a:t>
            </a:r>
            <a:r>
              <a:rPr lang="en-US" sz="1800" err="1">
                <a:latin typeface="Arial"/>
                <a:cs typeface="Arial"/>
              </a:rPr>
              <a:t>ou</a:t>
            </a:r>
            <a:r>
              <a:rPr lang="en-US" sz="1800">
                <a:latin typeface="Arial"/>
                <a:cs typeface="Arial"/>
              </a:rPr>
              <a:t> </a:t>
            </a:r>
            <a:r>
              <a:rPr lang="en-US" sz="1800" err="1">
                <a:latin typeface="Arial"/>
                <a:cs typeface="Arial"/>
              </a:rPr>
              <a:t>une</a:t>
            </a:r>
            <a:r>
              <a:rPr lang="en-US" sz="1800">
                <a:latin typeface="Arial"/>
                <a:cs typeface="Arial"/>
              </a:rPr>
              <a:t> </a:t>
            </a:r>
            <a:r>
              <a:rPr lang="en-US" sz="1800" err="1">
                <a:latin typeface="Arial"/>
                <a:cs typeface="Arial"/>
              </a:rPr>
              <a:t>autre</a:t>
            </a:r>
            <a:r>
              <a:rPr lang="en-US" sz="1800">
                <a:latin typeface="Arial"/>
                <a:cs typeface="Arial"/>
              </a:rPr>
              <a:t> institution locale qui </a:t>
            </a:r>
            <a:r>
              <a:rPr lang="en-US" sz="1800" err="1">
                <a:latin typeface="Arial"/>
                <a:cs typeface="Arial"/>
              </a:rPr>
              <a:t>prend</a:t>
            </a:r>
            <a:r>
              <a:rPr lang="en-US" sz="1800">
                <a:latin typeface="Arial"/>
                <a:cs typeface="Arial"/>
              </a:rPr>
              <a:t> </a:t>
            </a:r>
            <a:r>
              <a:rPr lang="en-US" sz="1800" err="1">
                <a:latin typeface="Arial"/>
                <a:cs typeface="Arial"/>
              </a:rPr>
              <a:t>en</a:t>
            </a:r>
            <a:r>
              <a:rPr lang="en-US" sz="1800">
                <a:latin typeface="Arial"/>
                <a:cs typeface="Arial"/>
              </a:rPr>
              <a:t> charge la gestion et la maintenance du </a:t>
            </a:r>
            <a:r>
              <a:rPr lang="en-US" sz="1800" err="1">
                <a:latin typeface="Arial"/>
                <a:cs typeface="Arial"/>
              </a:rPr>
              <a:t>système</a:t>
            </a:r>
            <a:r>
              <a:rPr lang="en-US" sz="1800">
                <a:latin typeface="Arial"/>
                <a:cs typeface="Arial"/>
              </a:rPr>
              <a:t> dispose des </a:t>
            </a:r>
            <a:r>
              <a:rPr lang="en-US" sz="1800" err="1">
                <a:latin typeface="Arial"/>
                <a:cs typeface="Arial"/>
              </a:rPr>
              <a:t>ressources</a:t>
            </a:r>
            <a:r>
              <a:rPr lang="en-US" sz="1800">
                <a:latin typeface="Arial"/>
                <a:cs typeface="Arial"/>
              </a:rPr>
              <a:t> </a:t>
            </a:r>
            <a:r>
              <a:rPr lang="en-US" sz="1800" err="1">
                <a:latin typeface="Arial"/>
                <a:cs typeface="Arial"/>
              </a:rPr>
              <a:t>humaines</a:t>
            </a:r>
            <a:r>
              <a:rPr lang="en-US" sz="1800">
                <a:latin typeface="Arial"/>
                <a:cs typeface="Arial"/>
              </a:rPr>
              <a:t> </a:t>
            </a:r>
            <a:r>
              <a:rPr lang="en-US" sz="1800" err="1">
                <a:latin typeface="Arial"/>
                <a:cs typeface="Arial"/>
              </a:rPr>
              <a:t>nécessaires</a:t>
            </a:r>
            <a:r>
              <a:rPr lang="en-US" sz="1800">
                <a:latin typeface="Arial"/>
                <a:cs typeface="Arial"/>
              </a:rPr>
              <a:t> pour </a:t>
            </a:r>
            <a:r>
              <a:rPr lang="en-US" sz="1800" err="1">
                <a:latin typeface="Arial"/>
                <a:cs typeface="Arial"/>
              </a:rPr>
              <a:t>effectuer</a:t>
            </a:r>
            <a:r>
              <a:rPr lang="en-US" sz="1800">
                <a:latin typeface="Arial"/>
                <a:cs typeface="Arial"/>
              </a:rPr>
              <a:t> </a:t>
            </a:r>
            <a:r>
              <a:rPr lang="en-US" sz="1800" u="sng">
                <a:latin typeface="Arial"/>
                <a:cs typeface="Arial"/>
              </a:rPr>
              <a:t>TOUTES</a:t>
            </a:r>
            <a:r>
              <a:rPr lang="en-US" sz="1800">
                <a:latin typeface="Arial"/>
                <a:cs typeface="Arial"/>
              </a:rPr>
              <a:t> les </a:t>
            </a:r>
            <a:r>
              <a:rPr lang="en-US" sz="1800" err="1">
                <a:latin typeface="Arial"/>
                <a:cs typeface="Arial"/>
              </a:rPr>
              <a:t>tâches</a:t>
            </a:r>
            <a:r>
              <a:rPr lang="en-US" sz="1800">
                <a:latin typeface="Arial"/>
                <a:cs typeface="Arial"/>
              </a:rPr>
              <a:t> </a:t>
            </a:r>
            <a:r>
              <a:rPr lang="en-US" sz="1800" err="1">
                <a:latin typeface="Arial"/>
                <a:cs typeface="Arial"/>
              </a:rPr>
              <a:t>requises</a:t>
            </a:r>
            <a:r>
              <a:rPr lang="en-US" sz="1800">
                <a:latin typeface="Arial"/>
                <a:cs typeface="Arial"/>
              </a:rPr>
              <a:t> pour </a:t>
            </a:r>
            <a:r>
              <a:rPr lang="en-US" sz="1800" err="1">
                <a:latin typeface="Arial"/>
                <a:cs typeface="Arial"/>
              </a:rPr>
              <a:t>maintenir</a:t>
            </a:r>
            <a:r>
              <a:rPr lang="en-US" sz="1800">
                <a:latin typeface="Arial"/>
                <a:cs typeface="Arial"/>
              </a:rPr>
              <a:t> le </a:t>
            </a:r>
            <a:r>
              <a:rPr lang="en-US" sz="1800" err="1">
                <a:latin typeface="Arial"/>
                <a:cs typeface="Arial"/>
              </a:rPr>
              <a:t>système</a:t>
            </a:r>
            <a:r>
              <a:rPr lang="en-US" sz="1800">
                <a:latin typeface="Arial"/>
                <a:cs typeface="Arial"/>
              </a:rPr>
              <a:t>.</a:t>
            </a:r>
            <a:endParaRPr lang="en-US" sz="1800"/>
          </a:p>
          <a:p>
            <a:r>
              <a:rPr lang="en-US" sz="1800">
                <a:latin typeface="Arial"/>
                <a:cs typeface="Arial"/>
              </a:rPr>
              <a:t>Le </a:t>
            </a:r>
            <a:r>
              <a:rPr lang="en-US" sz="1800" err="1">
                <a:latin typeface="Arial"/>
                <a:cs typeface="Arial"/>
              </a:rPr>
              <a:t>gouvernement</a:t>
            </a:r>
            <a:r>
              <a:rPr lang="en-US" sz="1800">
                <a:latin typeface="Arial"/>
                <a:cs typeface="Arial"/>
              </a:rPr>
              <a:t> a </a:t>
            </a:r>
            <a:r>
              <a:rPr lang="en-US" sz="1800" err="1">
                <a:latin typeface="Arial"/>
                <a:cs typeface="Arial"/>
              </a:rPr>
              <a:t>intégré</a:t>
            </a:r>
            <a:r>
              <a:rPr lang="en-US" sz="1800">
                <a:latin typeface="Arial"/>
                <a:cs typeface="Arial"/>
              </a:rPr>
              <a:t> le </a:t>
            </a:r>
            <a:r>
              <a:rPr lang="en-US" sz="1800" err="1">
                <a:latin typeface="Arial"/>
                <a:cs typeface="Arial"/>
              </a:rPr>
              <a:t>coût</a:t>
            </a:r>
            <a:r>
              <a:rPr lang="en-US" sz="1800">
                <a:latin typeface="Arial"/>
                <a:cs typeface="Arial"/>
              </a:rPr>
              <a:t> de </a:t>
            </a:r>
            <a:r>
              <a:rPr lang="en-US" sz="1800" err="1">
                <a:latin typeface="Arial"/>
                <a:cs typeface="Arial"/>
              </a:rPr>
              <a:t>l'utilisation</a:t>
            </a:r>
            <a:r>
              <a:rPr lang="en-US" sz="1800">
                <a:latin typeface="Arial"/>
                <a:cs typeface="Arial"/>
              </a:rPr>
              <a:t> continue du </a:t>
            </a:r>
            <a:r>
              <a:rPr lang="en-US" sz="1800" err="1">
                <a:latin typeface="Arial"/>
                <a:cs typeface="Arial"/>
              </a:rPr>
              <a:t>système</a:t>
            </a:r>
            <a:r>
              <a:rPr lang="en-US" sz="1800">
                <a:latin typeface="Arial"/>
                <a:cs typeface="Arial"/>
              </a:rPr>
              <a:t> dans </a:t>
            </a:r>
            <a:r>
              <a:rPr lang="en-US" sz="1800" err="1">
                <a:latin typeface="Arial"/>
                <a:cs typeface="Arial"/>
              </a:rPr>
              <a:t>sa</a:t>
            </a:r>
            <a:r>
              <a:rPr lang="en-US" sz="1800">
                <a:latin typeface="Arial"/>
                <a:cs typeface="Arial"/>
              </a:rPr>
              <a:t> planification financière - </a:t>
            </a:r>
            <a:r>
              <a:rPr lang="en-US" sz="1800" err="1">
                <a:latin typeface="Arial"/>
                <a:cs typeface="Arial"/>
              </a:rPr>
              <a:t>cela</a:t>
            </a:r>
            <a:r>
              <a:rPr lang="en-US" sz="1800">
                <a:latin typeface="Arial"/>
                <a:cs typeface="Arial"/>
              </a:rPr>
              <a:t> </a:t>
            </a:r>
            <a:r>
              <a:rPr lang="en-US" sz="1800" err="1">
                <a:latin typeface="Arial"/>
                <a:cs typeface="Arial"/>
              </a:rPr>
              <a:t>inclut</a:t>
            </a:r>
            <a:r>
              <a:rPr lang="en-US" sz="1800">
                <a:latin typeface="Arial"/>
                <a:cs typeface="Arial"/>
              </a:rPr>
              <a:t> le </a:t>
            </a:r>
            <a:r>
              <a:rPr lang="en-US" sz="1800" err="1">
                <a:latin typeface="Arial"/>
                <a:cs typeface="Arial"/>
              </a:rPr>
              <a:t>coût</a:t>
            </a:r>
            <a:r>
              <a:rPr lang="en-US" sz="1800">
                <a:latin typeface="Arial"/>
                <a:cs typeface="Arial"/>
              </a:rPr>
              <a:t> des données, du matériel de </a:t>
            </a:r>
            <a:r>
              <a:rPr lang="en-US" sz="1800" err="1">
                <a:latin typeface="Arial"/>
                <a:cs typeface="Arial"/>
              </a:rPr>
              <a:t>remplacement</a:t>
            </a:r>
            <a:r>
              <a:rPr lang="en-US" sz="1800">
                <a:latin typeface="Arial"/>
                <a:cs typeface="Arial"/>
              </a:rPr>
              <a:t>, de la maintenance et des mises à jour du </a:t>
            </a:r>
            <a:r>
              <a:rPr lang="en-US" sz="1800" err="1">
                <a:latin typeface="Arial"/>
                <a:cs typeface="Arial"/>
              </a:rPr>
              <a:t>logiciel</a:t>
            </a:r>
            <a:r>
              <a:rPr lang="en-US" sz="1800">
                <a:latin typeface="Arial"/>
                <a:cs typeface="Arial"/>
              </a:rPr>
              <a:t>, etc.</a:t>
            </a:r>
            <a:endParaRPr lang="en-US" sz="1800"/>
          </a:p>
          <a:p>
            <a:r>
              <a:rPr lang="en-US" sz="1800">
                <a:latin typeface="Arial"/>
                <a:cs typeface="Arial"/>
              </a:rPr>
              <a:t>Il </a:t>
            </a:r>
            <a:r>
              <a:rPr lang="en-US" sz="1800" err="1">
                <a:latin typeface="Arial"/>
                <a:cs typeface="Arial"/>
              </a:rPr>
              <a:t>existe</a:t>
            </a:r>
            <a:r>
              <a:rPr lang="en-US" sz="1800">
                <a:latin typeface="Arial"/>
                <a:cs typeface="Arial"/>
              </a:rPr>
              <a:t> un plan de transition </a:t>
            </a:r>
            <a:r>
              <a:rPr lang="en-US" sz="1800" err="1">
                <a:latin typeface="Arial"/>
                <a:cs typeface="Arial"/>
              </a:rPr>
              <a:t>clairement</a:t>
            </a:r>
            <a:r>
              <a:rPr lang="en-US" sz="1800">
                <a:latin typeface="Arial"/>
                <a:cs typeface="Arial"/>
              </a:rPr>
              <a:t> </a:t>
            </a:r>
            <a:r>
              <a:rPr lang="en-US" sz="1800" err="1">
                <a:latin typeface="Arial"/>
                <a:cs typeface="Arial"/>
              </a:rPr>
              <a:t>documenté</a:t>
            </a:r>
            <a:r>
              <a:rPr lang="en-US" sz="1800">
                <a:latin typeface="Arial"/>
                <a:cs typeface="Arial"/>
              </a:rPr>
              <a:t>, </a:t>
            </a:r>
            <a:r>
              <a:rPr lang="en-US" sz="1800" err="1">
                <a:latin typeface="Arial"/>
                <a:cs typeface="Arial"/>
              </a:rPr>
              <a:t>assorti</a:t>
            </a:r>
            <a:r>
              <a:rPr lang="en-US" sz="1800">
                <a:latin typeface="Arial"/>
                <a:cs typeface="Arial"/>
              </a:rPr>
              <a:t> d'un </a:t>
            </a:r>
            <a:r>
              <a:rPr lang="en-US" sz="1800" err="1">
                <a:latin typeface="Arial"/>
                <a:cs typeface="Arial"/>
              </a:rPr>
              <a:t>calendrier</a:t>
            </a:r>
            <a:r>
              <a:rPr lang="en-US" sz="1800">
                <a:latin typeface="Arial"/>
                <a:cs typeface="Arial"/>
              </a:rPr>
              <a:t> précis, que </a:t>
            </a:r>
            <a:r>
              <a:rPr lang="en-US" sz="1800" err="1">
                <a:latin typeface="Arial"/>
                <a:cs typeface="Arial"/>
              </a:rPr>
              <a:t>toutes</a:t>
            </a:r>
            <a:r>
              <a:rPr lang="en-US" sz="1800">
                <a:latin typeface="Arial"/>
                <a:cs typeface="Arial"/>
              </a:rPr>
              <a:t> les parties </a:t>
            </a:r>
            <a:r>
              <a:rPr lang="en-US" sz="1800" err="1">
                <a:latin typeface="Arial"/>
                <a:cs typeface="Arial"/>
              </a:rPr>
              <a:t>prenantes</a:t>
            </a:r>
            <a:r>
              <a:rPr lang="en-US" sz="1800">
                <a:latin typeface="Arial"/>
                <a:cs typeface="Arial"/>
              </a:rPr>
              <a:t> </a:t>
            </a:r>
            <a:r>
              <a:rPr lang="en-US" sz="1800" err="1">
                <a:latin typeface="Arial"/>
                <a:cs typeface="Arial"/>
              </a:rPr>
              <a:t>connaissent</a:t>
            </a:r>
            <a:r>
              <a:rPr lang="en-US" sz="1800">
                <a:latin typeface="Arial"/>
                <a:cs typeface="Arial"/>
              </a:rPr>
              <a:t> et </a:t>
            </a:r>
            <a:r>
              <a:rPr lang="en-US" sz="1800" err="1">
                <a:latin typeface="Arial"/>
                <a:cs typeface="Arial"/>
              </a:rPr>
              <a:t>auquel</a:t>
            </a:r>
            <a:r>
              <a:rPr lang="en-US" sz="1800">
                <a:latin typeface="Arial"/>
                <a:cs typeface="Arial"/>
              </a:rPr>
              <a:t> </a:t>
            </a:r>
            <a:r>
              <a:rPr lang="en-US" sz="1800" err="1">
                <a:latin typeface="Arial"/>
                <a:cs typeface="Arial"/>
              </a:rPr>
              <a:t>elles</a:t>
            </a:r>
            <a:r>
              <a:rPr lang="en-US" sz="1800">
                <a:latin typeface="Arial"/>
                <a:cs typeface="Arial"/>
              </a:rPr>
              <a:t> </a:t>
            </a:r>
            <a:r>
              <a:rPr lang="en-US" sz="1800" err="1">
                <a:latin typeface="Arial"/>
                <a:cs typeface="Arial"/>
              </a:rPr>
              <a:t>ont</a:t>
            </a:r>
            <a:r>
              <a:rPr lang="en-US" sz="1800">
                <a:latin typeface="Arial"/>
                <a:cs typeface="Arial"/>
              </a:rPr>
              <a:t> </a:t>
            </a:r>
            <a:r>
              <a:rPr lang="en-US" sz="1800" err="1">
                <a:latin typeface="Arial"/>
                <a:cs typeface="Arial"/>
              </a:rPr>
              <a:t>accès</a:t>
            </a:r>
            <a:r>
              <a:rPr lang="en-US" sz="1800">
                <a:latin typeface="Arial"/>
                <a:cs typeface="Arial"/>
              </a:rPr>
              <a:t>.</a:t>
            </a:r>
            <a:endParaRPr lang="en-US" sz="1800"/>
          </a:p>
          <a:p>
            <a:r>
              <a:rPr lang="en-US" sz="1800" err="1">
                <a:latin typeface="Arial"/>
                <a:cs typeface="Arial"/>
              </a:rPr>
              <a:t>Toute</a:t>
            </a:r>
            <a:r>
              <a:rPr lang="en-US" sz="1800">
                <a:latin typeface="Arial"/>
                <a:cs typeface="Arial"/>
              </a:rPr>
              <a:t> la documentation qui date du début du </a:t>
            </a:r>
            <a:r>
              <a:rPr lang="en-US" sz="1800" err="1">
                <a:latin typeface="Arial"/>
                <a:cs typeface="Arial"/>
              </a:rPr>
              <a:t>projet</a:t>
            </a:r>
            <a:r>
              <a:rPr lang="en-US" sz="1800">
                <a:latin typeface="Arial"/>
                <a:cs typeface="Arial"/>
              </a:rPr>
              <a:t> (technique et gestion de </a:t>
            </a:r>
            <a:r>
              <a:rPr lang="en-US" sz="1800" err="1">
                <a:latin typeface="Arial"/>
                <a:cs typeface="Arial"/>
              </a:rPr>
              <a:t>projet</a:t>
            </a:r>
            <a:r>
              <a:rPr lang="en-US" sz="1800">
                <a:latin typeface="Arial"/>
                <a:cs typeface="Arial"/>
              </a:rPr>
              <a:t>) </a:t>
            </a:r>
            <a:r>
              <a:rPr lang="en-US" sz="1800" err="1">
                <a:latin typeface="Arial"/>
                <a:cs typeface="Arial"/>
              </a:rPr>
              <a:t>est</a:t>
            </a:r>
            <a:r>
              <a:rPr lang="en-US" sz="1800">
                <a:latin typeface="Arial"/>
                <a:cs typeface="Arial"/>
              </a:rPr>
              <a:t> bien </a:t>
            </a:r>
            <a:r>
              <a:rPr lang="en-US" sz="1800" err="1">
                <a:latin typeface="Arial"/>
                <a:cs typeface="Arial"/>
              </a:rPr>
              <a:t>rassemblée</a:t>
            </a:r>
            <a:r>
              <a:rPr lang="en-US" sz="1800">
                <a:latin typeface="Arial"/>
                <a:cs typeface="Arial"/>
              </a:rPr>
              <a:t> et </a:t>
            </a:r>
            <a:r>
              <a:rPr lang="en-US" sz="1800" err="1">
                <a:latin typeface="Arial"/>
                <a:cs typeface="Arial"/>
              </a:rPr>
              <a:t>stockée</a:t>
            </a:r>
            <a:r>
              <a:rPr lang="en-US" sz="1800">
                <a:latin typeface="Arial"/>
                <a:cs typeface="Arial"/>
              </a:rPr>
              <a:t> et </a:t>
            </a:r>
            <a:r>
              <a:rPr lang="en-US" sz="1800" err="1">
                <a:latin typeface="Arial"/>
                <a:cs typeface="Arial"/>
              </a:rPr>
              <a:t>est</a:t>
            </a:r>
            <a:r>
              <a:rPr lang="en-US" sz="1800">
                <a:latin typeface="Arial"/>
                <a:cs typeface="Arial"/>
              </a:rPr>
              <a:t> </a:t>
            </a:r>
            <a:r>
              <a:rPr lang="en-US" sz="1800" err="1">
                <a:latin typeface="Arial"/>
                <a:cs typeface="Arial"/>
              </a:rPr>
              <a:t>facilement</a:t>
            </a:r>
            <a:r>
              <a:rPr lang="en-US" sz="1800">
                <a:latin typeface="Arial"/>
                <a:cs typeface="Arial"/>
              </a:rPr>
              <a:t> accessible au nouveau propriétaire du </a:t>
            </a:r>
            <a:r>
              <a:rPr lang="en-US" sz="1800" err="1">
                <a:latin typeface="Arial"/>
                <a:cs typeface="Arial"/>
              </a:rPr>
              <a:t>système</a:t>
            </a:r>
            <a:r>
              <a:rPr lang="en-US" sz="1800">
                <a:latin typeface="Arial"/>
                <a:cs typeface="Arial"/>
              </a:rPr>
              <a:t>.</a:t>
            </a:r>
            <a:endParaRPr lang="en-US" sz="1800"/>
          </a:p>
          <a:p>
            <a:endParaRPr lang="en-US" sz="2400"/>
          </a:p>
        </p:txBody>
      </p:sp>
    </p:spTree>
    <p:extLst>
      <p:ext uri="{BB962C8B-B14F-4D97-AF65-F5344CB8AC3E}">
        <p14:creationId xmlns:p14="http://schemas.microsoft.com/office/powerpoint/2010/main" val="29464799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C966-C817-A243-68E8-7DC08392C867}"/>
              </a:ext>
            </a:extLst>
          </p:cNvPr>
          <p:cNvSpPr>
            <a:spLocks noGrp="1"/>
          </p:cNvSpPr>
          <p:nvPr>
            <p:ph type="title"/>
          </p:nvPr>
        </p:nvSpPr>
        <p:spPr>
          <a:xfrm>
            <a:off x="0" y="3175"/>
            <a:ext cx="10084496" cy="1561646"/>
          </a:xfrm>
        </p:spPr>
        <p:txBody>
          <a:bodyPr/>
          <a:lstStyle/>
          <a:p>
            <a:r>
              <a:rPr lang="en-US">
                <a:latin typeface="Arial"/>
                <a:cs typeface="Arial"/>
              </a:rPr>
              <a:t>Transition du </a:t>
            </a:r>
            <a:r>
              <a:rPr lang="en-US" err="1">
                <a:latin typeface="Arial"/>
                <a:cs typeface="Arial"/>
              </a:rPr>
              <a:t>système</a:t>
            </a:r>
            <a:endParaRPr lang="en-US" err="1"/>
          </a:p>
        </p:txBody>
      </p:sp>
      <p:sp>
        <p:nvSpPr>
          <p:cNvPr id="3" name="Content Placeholder 2">
            <a:extLst>
              <a:ext uri="{FF2B5EF4-FFF2-40B4-BE49-F238E27FC236}">
                <a16:creationId xmlns:a16="http://schemas.microsoft.com/office/drawing/2014/main" id="{11D91E2F-A55C-097F-6AB3-B14410D93F0B}"/>
              </a:ext>
            </a:extLst>
          </p:cNvPr>
          <p:cNvSpPr>
            <a:spLocks noGrp="1"/>
          </p:cNvSpPr>
          <p:nvPr>
            <p:ph idx="1"/>
          </p:nvPr>
        </p:nvSpPr>
        <p:spPr>
          <a:xfrm>
            <a:off x="447675" y="1388954"/>
            <a:ext cx="10084496" cy="4384501"/>
          </a:xfrm>
        </p:spPr>
        <p:txBody>
          <a:bodyPr vert="horz" lIns="91440" tIns="45720" rIns="91440" bIns="45720" rtlCol="0" anchor="t">
            <a:normAutofit/>
          </a:bodyPr>
          <a:lstStyle/>
          <a:p>
            <a:r>
              <a:rPr lang="en-US">
                <a:latin typeface="Arial"/>
                <a:cs typeface="Arial"/>
              </a:rPr>
              <a:t>La planification de la transition du </a:t>
            </a:r>
            <a:r>
              <a:rPr lang="en-US" err="1">
                <a:latin typeface="Arial"/>
                <a:cs typeface="Arial"/>
              </a:rPr>
              <a:t>système</a:t>
            </a:r>
            <a:r>
              <a:rPr lang="en-US">
                <a:latin typeface="Arial"/>
                <a:cs typeface="Arial"/>
              </a:rPr>
              <a:t> et de la </a:t>
            </a:r>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doit commencer </a:t>
            </a:r>
            <a:r>
              <a:rPr lang="en-US" err="1">
                <a:latin typeface="Arial"/>
                <a:cs typeface="Arial"/>
              </a:rPr>
              <a:t>dès</a:t>
            </a:r>
            <a:r>
              <a:rPr lang="en-US">
                <a:latin typeface="Arial"/>
                <a:cs typeface="Arial"/>
              </a:rPr>
              <a:t> la phase de planification du </a:t>
            </a:r>
            <a:r>
              <a:rPr lang="en-US" err="1">
                <a:latin typeface="Arial"/>
                <a:cs typeface="Arial"/>
              </a:rPr>
              <a:t>projet</a:t>
            </a:r>
            <a:r>
              <a:rPr lang="en-US">
                <a:latin typeface="Arial"/>
                <a:cs typeface="Arial"/>
              </a:rPr>
              <a:t> et </a:t>
            </a:r>
            <a:r>
              <a:rPr lang="en-US" err="1">
                <a:latin typeface="Arial"/>
                <a:cs typeface="Arial"/>
              </a:rPr>
              <a:t>être</a:t>
            </a:r>
            <a:r>
              <a:rPr lang="en-US">
                <a:latin typeface="Arial"/>
                <a:cs typeface="Arial"/>
              </a:rPr>
              <a:t> </a:t>
            </a:r>
            <a:r>
              <a:rPr lang="en-US" err="1">
                <a:latin typeface="Arial"/>
                <a:cs typeface="Arial"/>
              </a:rPr>
              <a:t>documentée</a:t>
            </a:r>
            <a:r>
              <a:rPr lang="en-US">
                <a:latin typeface="Arial"/>
                <a:cs typeface="Arial"/>
              </a:rPr>
              <a:t> dans le </a:t>
            </a:r>
            <a:r>
              <a:rPr lang="en-US" err="1">
                <a:latin typeface="Arial"/>
                <a:cs typeface="Arial"/>
              </a:rPr>
              <a:t>protocole</a:t>
            </a:r>
            <a:r>
              <a:rPr lang="en-US">
                <a:latin typeface="Arial"/>
                <a:cs typeface="Arial"/>
              </a:rPr>
              <a:t> </a:t>
            </a:r>
            <a:r>
              <a:rPr lang="en-US" err="1">
                <a:latin typeface="Arial"/>
                <a:cs typeface="Arial"/>
              </a:rPr>
              <a:t>d'accord</a:t>
            </a:r>
            <a:r>
              <a:rPr lang="en-US">
                <a:latin typeface="Arial"/>
                <a:cs typeface="Arial"/>
              </a:rPr>
              <a:t> (MOH) entre les </a:t>
            </a:r>
            <a:r>
              <a:rPr lang="en-US" err="1">
                <a:latin typeface="Arial"/>
                <a:cs typeface="Arial"/>
              </a:rPr>
              <a:t>partenaires</a:t>
            </a:r>
            <a:r>
              <a:rPr lang="en-US">
                <a:latin typeface="Arial"/>
                <a:cs typeface="Arial"/>
              </a:rPr>
              <a:t> de mise </a:t>
            </a:r>
            <a:r>
              <a:rPr lang="en-US" err="1">
                <a:latin typeface="Arial"/>
                <a:cs typeface="Arial"/>
              </a:rPr>
              <a:t>en</a:t>
            </a:r>
            <a:r>
              <a:rPr lang="en-US">
                <a:latin typeface="Arial"/>
                <a:cs typeface="Arial"/>
              </a:rPr>
              <a:t> </a:t>
            </a:r>
            <a:r>
              <a:rPr lang="en-US" err="1">
                <a:latin typeface="Arial"/>
                <a:cs typeface="Arial"/>
              </a:rPr>
              <a:t>œuvre</a:t>
            </a:r>
            <a:r>
              <a:rPr lang="en-US">
                <a:latin typeface="Arial"/>
                <a:cs typeface="Arial"/>
              </a:rPr>
              <a:t> et le </a:t>
            </a:r>
            <a:r>
              <a:rPr lang="en-US" err="1">
                <a:latin typeface="Arial"/>
                <a:cs typeface="Arial"/>
              </a:rPr>
              <a:t>gouvernement</a:t>
            </a:r>
            <a:r>
              <a:rPr lang="en-US">
                <a:latin typeface="Arial"/>
                <a:cs typeface="Arial"/>
              </a:rPr>
              <a:t>.</a:t>
            </a:r>
            <a:endParaRPr lang="en-US"/>
          </a:p>
          <a:p>
            <a:r>
              <a:rPr lang="en-US">
                <a:latin typeface="Arial"/>
                <a:cs typeface="Arial"/>
              </a:rPr>
              <a:t>Les exigences relatives à la </a:t>
            </a:r>
            <a:r>
              <a:rPr lang="en-US" sz="2000">
                <a:latin typeface="Arial"/>
                <a:cs typeface="Arial"/>
              </a:rPr>
              <a:t>transition</a:t>
            </a:r>
            <a:r>
              <a:rPr lang="en-US">
                <a:latin typeface="Arial"/>
                <a:cs typeface="Arial"/>
              </a:rPr>
              <a:t> du </a:t>
            </a:r>
            <a:r>
              <a:rPr lang="en-US" err="1">
                <a:latin typeface="Arial"/>
                <a:cs typeface="Arial"/>
              </a:rPr>
              <a:t>système</a:t>
            </a:r>
            <a:r>
              <a:rPr lang="en-US">
                <a:latin typeface="Arial"/>
                <a:cs typeface="Arial"/>
              </a:rPr>
              <a:t> </a:t>
            </a:r>
            <a:r>
              <a:rPr lang="en-US" err="1">
                <a:latin typeface="Arial"/>
                <a:cs typeface="Arial"/>
              </a:rPr>
              <a:t>doivent</a:t>
            </a:r>
            <a:r>
              <a:rPr lang="en-US">
                <a:latin typeface="Arial"/>
                <a:cs typeface="Arial"/>
              </a:rPr>
              <a:t> </a:t>
            </a:r>
            <a:r>
              <a:rPr lang="en-US" err="1">
                <a:latin typeface="Arial"/>
                <a:cs typeface="Arial"/>
              </a:rPr>
              <a:t>être</a:t>
            </a:r>
            <a:r>
              <a:rPr lang="en-US">
                <a:latin typeface="Arial"/>
                <a:cs typeface="Arial"/>
              </a:rPr>
              <a:t> </a:t>
            </a:r>
            <a:r>
              <a:rPr lang="en-US" err="1">
                <a:latin typeface="Arial"/>
                <a:cs typeface="Arial"/>
              </a:rPr>
              <a:t>conformes</a:t>
            </a:r>
            <a:r>
              <a:rPr lang="en-US">
                <a:latin typeface="Arial"/>
                <a:cs typeface="Arial"/>
              </a:rPr>
              <a:t> à la </a:t>
            </a:r>
            <a:r>
              <a:rPr lang="en-US" err="1">
                <a:latin typeface="Arial"/>
                <a:cs typeface="Arial"/>
              </a:rPr>
              <a:t>stratégie</a:t>
            </a:r>
            <a:r>
              <a:rPr lang="en-US">
                <a:latin typeface="Arial"/>
                <a:cs typeface="Arial"/>
              </a:rPr>
              <a:t> de </a:t>
            </a:r>
            <a:r>
              <a:rPr lang="en-US" err="1">
                <a:latin typeface="Arial"/>
                <a:cs typeface="Arial"/>
              </a:rPr>
              <a:t>réussite</a:t>
            </a:r>
            <a:r>
              <a:rPr lang="en-US">
                <a:latin typeface="Arial"/>
                <a:cs typeface="Arial"/>
              </a:rPr>
              <a:t> du </a:t>
            </a:r>
            <a:r>
              <a:rPr lang="en-US" err="1">
                <a:latin typeface="Arial"/>
                <a:cs typeface="Arial"/>
              </a:rPr>
              <a:t>projet</a:t>
            </a:r>
            <a:r>
              <a:rPr lang="en-US" sz="2000">
                <a:latin typeface="Arial"/>
                <a:cs typeface="Arial"/>
              </a:rPr>
              <a:t>.</a:t>
            </a:r>
            <a:endParaRPr lang="en-US"/>
          </a:p>
          <a:p>
            <a:r>
              <a:rPr lang="en-US">
                <a:latin typeface="Arial"/>
                <a:cs typeface="Arial"/>
              </a:rPr>
              <a:t>Les </a:t>
            </a:r>
            <a:r>
              <a:rPr lang="en-US" err="1">
                <a:latin typeface="Arial"/>
                <a:cs typeface="Arial"/>
              </a:rPr>
              <a:t>critères</a:t>
            </a:r>
            <a:r>
              <a:rPr lang="en-US">
                <a:latin typeface="Arial"/>
                <a:cs typeface="Arial"/>
              </a:rPr>
              <a:t> </a:t>
            </a:r>
            <a:r>
              <a:rPr lang="en-US" err="1">
                <a:latin typeface="Arial"/>
                <a:cs typeface="Arial"/>
              </a:rPr>
              <a:t>d'une</a:t>
            </a:r>
            <a:r>
              <a:rPr lang="en-US">
                <a:latin typeface="Arial"/>
                <a:cs typeface="Arial"/>
              </a:rPr>
              <a:t> </a:t>
            </a:r>
            <a:r>
              <a:rPr lang="en-US" sz="2000">
                <a:latin typeface="Arial"/>
                <a:cs typeface="Arial"/>
              </a:rPr>
              <a:t>transition </a:t>
            </a:r>
            <a:r>
              <a:rPr lang="en-US" err="1">
                <a:latin typeface="Arial"/>
                <a:cs typeface="Arial"/>
              </a:rPr>
              <a:t>réussie</a:t>
            </a:r>
            <a:r>
              <a:rPr lang="en-US">
                <a:latin typeface="Arial"/>
                <a:cs typeface="Arial"/>
              </a:rPr>
              <a:t> du </a:t>
            </a:r>
            <a:r>
              <a:rPr lang="en-US" err="1">
                <a:latin typeface="Arial"/>
                <a:cs typeface="Arial"/>
              </a:rPr>
              <a:t>système</a:t>
            </a:r>
            <a:r>
              <a:rPr lang="en-US">
                <a:latin typeface="Arial"/>
                <a:cs typeface="Arial"/>
              </a:rPr>
              <a:t> </a:t>
            </a:r>
            <a:r>
              <a:rPr lang="en-US" err="1">
                <a:latin typeface="Arial"/>
                <a:cs typeface="Arial"/>
              </a:rPr>
              <a:t>pourraient</a:t>
            </a:r>
            <a:r>
              <a:rPr lang="en-US">
                <a:latin typeface="Arial"/>
                <a:cs typeface="Arial"/>
              </a:rPr>
              <a:t> </a:t>
            </a:r>
            <a:r>
              <a:rPr lang="en-US" err="1">
                <a:latin typeface="Arial"/>
                <a:cs typeface="Arial"/>
              </a:rPr>
              <a:t>inclure</a:t>
            </a:r>
            <a:r>
              <a:rPr lang="en-US">
                <a:latin typeface="Arial"/>
                <a:cs typeface="Arial"/>
              </a:rPr>
              <a:t> des </a:t>
            </a:r>
            <a:r>
              <a:rPr lang="en-US" err="1">
                <a:latin typeface="Arial"/>
                <a:cs typeface="Arial"/>
              </a:rPr>
              <a:t>éléments</a:t>
            </a:r>
            <a:r>
              <a:rPr lang="en-US">
                <a:latin typeface="Arial"/>
                <a:cs typeface="Arial"/>
              </a:rPr>
              <a:t> </a:t>
            </a:r>
            <a:r>
              <a:rPr lang="en-US" err="1">
                <a:latin typeface="Arial"/>
                <a:cs typeface="Arial"/>
              </a:rPr>
              <a:t>tels</a:t>
            </a:r>
            <a:r>
              <a:rPr lang="en-US">
                <a:latin typeface="Arial"/>
                <a:cs typeface="Arial"/>
              </a:rPr>
              <a:t> que:</a:t>
            </a:r>
            <a:endParaRPr lang="en-US"/>
          </a:p>
          <a:p>
            <a:pPr lvl="1" indent="-285750"/>
            <a:r>
              <a:rPr lang="en-US">
                <a:latin typeface="Arial"/>
                <a:cs typeface="Arial"/>
              </a:rPr>
              <a:t>Le </a:t>
            </a:r>
            <a:r>
              <a:rPr lang="en-US" err="1">
                <a:latin typeface="Arial"/>
                <a:cs typeface="Arial"/>
              </a:rPr>
              <a:t>système</a:t>
            </a:r>
            <a:r>
              <a:rPr lang="en-US">
                <a:latin typeface="Arial"/>
                <a:cs typeface="Arial"/>
              </a:rPr>
              <a:t> </a:t>
            </a:r>
            <a:r>
              <a:rPr lang="en-US" err="1">
                <a:latin typeface="Arial"/>
                <a:cs typeface="Arial"/>
              </a:rPr>
              <a:t>lui-même</a:t>
            </a:r>
            <a:r>
              <a:rPr lang="en-US">
                <a:latin typeface="Arial"/>
                <a:cs typeface="Arial"/>
              </a:rPr>
              <a:t> doit </a:t>
            </a:r>
            <a:r>
              <a:rPr lang="en-US" err="1">
                <a:latin typeface="Arial"/>
                <a:cs typeface="Arial"/>
              </a:rPr>
              <a:t>être</a:t>
            </a:r>
            <a:r>
              <a:rPr lang="en-US">
                <a:latin typeface="Arial"/>
                <a:cs typeface="Arial"/>
              </a:rPr>
              <a:t> stable et </a:t>
            </a:r>
            <a:r>
              <a:rPr lang="en-US" err="1">
                <a:latin typeface="Arial"/>
                <a:cs typeface="Arial"/>
              </a:rPr>
              <a:t>opérationnel</a:t>
            </a:r>
            <a:r>
              <a:rPr lang="en-US">
                <a:latin typeface="Arial"/>
                <a:cs typeface="Arial"/>
              </a:rPr>
              <a:t> </a:t>
            </a:r>
            <a:r>
              <a:rPr lang="en-US" err="1">
                <a:latin typeface="Arial"/>
                <a:cs typeface="Arial"/>
              </a:rPr>
              <a:t>avant</a:t>
            </a:r>
            <a:r>
              <a:rPr lang="en-US">
                <a:latin typeface="Arial"/>
                <a:cs typeface="Arial"/>
              </a:rPr>
              <a:t> la transition.</a:t>
            </a:r>
            <a:endParaRPr lang="en-US"/>
          </a:p>
          <a:p>
            <a:pPr lvl="1" indent="-285750"/>
            <a:r>
              <a:rPr lang="en-US">
                <a:latin typeface="Arial"/>
                <a:cs typeface="Arial"/>
              </a:rPr>
              <a:t>Tous les </a:t>
            </a:r>
            <a:r>
              <a:rPr lang="en-US" err="1">
                <a:latin typeface="Arial"/>
                <a:cs typeface="Arial"/>
              </a:rPr>
              <a:t>groupes</a:t>
            </a:r>
            <a:r>
              <a:rPr lang="en-US">
                <a:latin typeface="Arial"/>
                <a:cs typeface="Arial"/>
              </a:rPr>
              <a:t> </a:t>
            </a:r>
            <a:r>
              <a:rPr lang="en-US" err="1">
                <a:latin typeface="Arial"/>
                <a:cs typeface="Arial"/>
              </a:rPr>
              <a:t>d'utilisateurs</a:t>
            </a:r>
            <a:r>
              <a:rPr lang="en-US">
                <a:latin typeface="Arial"/>
                <a:cs typeface="Arial"/>
              </a:rPr>
              <a:t> </a:t>
            </a:r>
            <a:r>
              <a:rPr lang="en-US" err="1">
                <a:latin typeface="Arial"/>
                <a:cs typeface="Arial"/>
              </a:rPr>
              <a:t>doivent</a:t>
            </a:r>
            <a:r>
              <a:rPr lang="en-US">
                <a:latin typeface="Arial"/>
                <a:cs typeface="Arial"/>
              </a:rPr>
              <a:t> </a:t>
            </a:r>
            <a:r>
              <a:rPr lang="en-US" err="1">
                <a:latin typeface="Arial"/>
                <a:cs typeface="Arial"/>
              </a:rPr>
              <a:t>être</a:t>
            </a:r>
            <a:r>
              <a:rPr lang="en-US">
                <a:latin typeface="Arial"/>
                <a:cs typeface="Arial"/>
              </a:rPr>
              <a:t> </a:t>
            </a:r>
            <a:r>
              <a:rPr lang="en-US" err="1">
                <a:latin typeface="Arial"/>
                <a:cs typeface="Arial"/>
              </a:rPr>
              <a:t>en</a:t>
            </a:r>
            <a:r>
              <a:rPr lang="en-US">
                <a:latin typeface="Arial"/>
                <a:cs typeface="Arial"/>
              </a:rPr>
              <a:t> </a:t>
            </a:r>
            <a:r>
              <a:rPr lang="en-US" err="1">
                <a:latin typeface="Arial"/>
                <a:cs typeface="Arial"/>
              </a:rPr>
              <a:t>mesure</a:t>
            </a:r>
            <a:r>
              <a:rPr lang="en-US">
                <a:latin typeface="Arial"/>
                <a:cs typeface="Arial"/>
              </a:rPr>
              <a:t> </a:t>
            </a:r>
            <a:r>
              <a:rPr lang="en-US" err="1">
                <a:latin typeface="Arial"/>
                <a:cs typeface="Arial"/>
              </a:rPr>
              <a:t>d'utiliser</a:t>
            </a:r>
            <a:r>
              <a:rPr lang="en-US">
                <a:latin typeface="Arial"/>
                <a:cs typeface="Arial"/>
              </a:rPr>
              <a:t> </a:t>
            </a:r>
            <a:r>
              <a:rPr lang="en-US" err="1">
                <a:latin typeface="Arial"/>
                <a:cs typeface="Arial"/>
              </a:rPr>
              <a:t>ce</a:t>
            </a:r>
            <a:r>
              <a:rPr lang="en-US">
                <a:latin typeface="Arial"/>
                <a:cs typeface="Arial"/>
              </a:rPr>
              <a:t> </a:t>
            </a:r>
            <a:r>
              <a:rPr lang="en-US" err="1">
                <a:latin typeface="Arial"/>
                <a:cs typeface="Arial"/>
              </a:rPr>
              <a:t>système</a:t>
            </a:r>
            <a:r>
              <a:rPr lang="en-US">
                <a:latin typeface="Arial"/>
                <a:cs typeface="Arial"/>
              </a:rPr>
              <a:t>.</a:t>
            </a:r>
            <a:endParaRPr lang="en-US"/>
          </a:p>
          <a:p>
            <a:pPr lvl="1" indent="-285750"/>
            <a:r>
              <a:rPr lang="en-US">
                <a:latin typeface="Arial"/>
                <a:cs typeface="Arial"/>
              </a:rPr>
              <a:t>Tous les </a:t>
            </a:r>
            <a:r>
              <a:rPr lang="en-US" err="1">
                <a:latin typeface="Arial"/>
                <a:cs typeface="Arial"/>
              </a:rPr>
              <a:t>utilisateurs</a:t>
            </a:r>
            <a:r>
              <a:rPr lang="en-US">
                <a:latin typeface="Arial"/>
                <a:cs typeface="Arial"/>
              </a:rPr>
              <a:t> </a:t>
            </a:r>
            <a:r>
              <a:rPr lang="en-US" err="1">
                <a:latin typeface="Arial"/>
                <a:cs typeface="Arial"/>
              </a:rPr>
              <a:t>peuvent</a:t>
            </a:r>
            <a:r>
              <a:rPr lang="en-US">
                <a:latin typeface="Arial"/>
                <a:cs typeface="Arial"/>
              </a:rPr>
              <a:t> </a:t>
            </a:r>
            <a:r>
              <a:rPr lang="en-US" err="1">
                <a:latin typeface="Arial"/>
                <a:cs typeface="Arial"/>
              </a:rPr>
              <a:t>bénéficier</a:t>
            </a:r>
            <a:r>
              <a:rPr lang="en-US">
                <a:latin typeface="Arial"/>
                <a:cs typeface="Arial"/>
              </a:rPr>
              <a:t> </a:t>
            </a:r>
            <a:r>
              <a:rPr lang="en-US" err="1">
                <a:latin typeface="Arial"/>
                <a:cs typeface="Arial"/>
              </a:rPr>
              <a:t>d'une</a:t>
            </a:r>
            <a:r>
              <a:rPr lang="en-US">
                <a:latin typeface="Arial"/>
                <a:cs typeface="Arial"/>
              </a:rPr>
              <a:t> assistance technique et </a:t>
            </a:r>
            <a:r>
              <a:rPr lang="en-US" err="1">
                <a:latin typeface="Arial"/>
                <a:cs typeface="Arial"/>
              </a:rPr>
              <a:t>d'une</a:t>
            </a:r>
            <a:r>
              <a:rPr lang="en-US">
                <a:latin typeface="Arial"/>
                <a:cs typeface="Arial"/>
              </a:rPr>
              <a:t> aide à </a:t>
            </a:r>
            <a:r>
              <a:rPr lang="en-US" err="1">
                <a:latin typeface="Arial"/>
                <a:cs typeface="Arial"/>
              </a:rPr>
              <a:t>l'utilisation</a:t>
            </a:r>
            <a:r>
              <a:rPr lang="en-US">
                <a:latin typeface="Arial"/>
                <a:cs typeface="Arial"/>
              </a:rPr>
              <a:t> au </a:t>
            </a:r>
            <a:r>
              <a:rPr lang="en-US" err="1">
                <a:latin typeface="Arial"/>
                <a:cs typeface="Arial"/>
              </a:rPr>
              <a:t>niveau</a:t>
            </a:r>
            <a:r>
              <a:rPr lang="en-US">
                <a:latin typeface="Arial"/>
                <a:cs typeface="Arial"/>
              </a:rPr>
              <a:t> local.</a:t>
            </a:r>
            <a:endParaRPr lang="en-US"/>
          </a:p>
          <a:p>
            <a:pPr lvl="1" indent="-285750"/>
            <a:r>
              <a:rPr lang="en-US" err="1">
                <a:latin typeface="Arial"/>
                <a:cs typeface="Arial"/>
              </a:rPr>
              <a:t>L'utilisation</a:t>
            </a:r>
            <a:r>
              <a:rPr lang="en-US">
                <a:latin typeface="Arial"/>
                <a:cs typeface="Arial"/>
              </a:rPr>
              <a:t> continue du </a:t>
            </a:r>
            <a:r>
              <a:rPr lang="en-US" err="1">
                <a:latin typeface="Arial"/>
                <a:cs typeface="Arial"/>
              </a:rPr>
              <a:t>système</a:t>
            </a:r>
            <a:r>
              <a:rPr lang="en-US">
                <a:latin typeface="Arial"/>
                <a:cs typeface="Arial"/>
              </a:rPr>
              <a:t> a </a:t>
            </a:r>
            <a:r>
              <a:rPr lang="en-US" err="1">
                <a:latin typeface="Arial"/>
                <a:cs typeface="Arial"/>
              </a:rPr>
              <a:t>été</a:t>
            </a:r>
            <a:r>
              <a:rPr lang="en-US">
                <a:latin typeface="Arial"/>
                <a:cs typeface="Arial"/>
              </a:rPr>
              <a:t> </a:t>
            </a:r>
            <a:r>
              <a:rPr lang="en-US" err="1">
                <a:latin typeface="Arial"/>
                <a:cs typeface="Arial"/>
              </a:rPr>
              <a:t>incluse</a:t>
            </a:r>
            <a:r>
              <a:rPr lang="en-US">
                <a:latin typeface="Arial"/>
                <a:cs typeface="Arial"/>
              </a:rPr>
              <a:t> dans la planification financière de </a:t>
            </a:r>
            <a:r>
              <a:rPr lang="en-US" err="1">
                <a:latin typeface="Arial"/>
                <a:cs typeface="Arial"/>
              </a:rPr>
              <a:t>l'institution</a:t>
            </a:r>
            <a:r>
              <a:rPr lang="en-US">
                <a:latin typeface="Arial"/>
                <a:cs typeface="Arial"/>
              </a:rPr>
              <a:t> à </a:t>
            </a:r>
            <a:r>
              <a:rPr lang="en-US" err="1">
                <a:latin typeface="Arial"/>
                <a:cs typeface="Arial"/>
              </a:rPr>
              <a:t>laquelle</a:t>
            </a:r>
            <a:r>
              <a:rPr lang="en-US">
                <a:latin typeface="Arial"/>
                <a:cs typeface="Arial"/>
              </a:rPr>
              <a:t> le </a:t>
            </a:r>
            <a:r>
              <a:rPr lang="en-US" err="1">
                <a:latin typeface="Arial"/>
                <a:cs typeface="Arial"/>
              </a:rPr>
              <a:t>système</a:t>
            </a:r>
            <a:r>
              <a:rPr lang="en-US">
                <a:latin typeface="Arial"/>
                <a:cs typeface="Arial"/>
              </a:rPr>
              <a:t> </a:t>
            </a:r>
            <a:r>
              <a:rPr lang="en-US" err="1">
                <a:latin typeface="Arial"/>
                <a:cs typeface="Arial"/>
              </a:rPr>
              <a:t>est</a:t>
            </a:r>
            <a:r>
              <a:rPr lang="en-US">
                <a:latin typeface="Arial"/>
                <a:cs typeface="Arial"/>
              </a:rPr>
              <a:t> </a:t>
            </a:r>
            <a:r>
              <a:rPr lang="en-US" err="1">
                <a:latin typeface="Arial"/>
                <a:cs typeface="Arial"/>
              </a:rPr>
              <a:t>transféré</a:t>
            </a:r>
            <a:r>
              <a:rPr lang="en-US">
                <a:latin typeface="Arial"/>
                <a:cs typeface="Arial"/>
              </a:rPr>
              <a:t>.</a:t>
            </a:r>
            <a:endParaRPr lang="en-US"/>
          </a:p>
          <a:p>
            <a:pPr lvl="1" indent="-285750"/>
            <a:r>
              <a:rPr lang="en-US">
                <a:latin typeface="Arial"/>
                <a:cs typeface="Arial"/>
              </a:rPr>
              <a:t>Durée </a:t>
            </a:r>
            <a:r>
              <a:rPr lang="en-US" err="1">
                <a:latin typeface="Arial"/>
                <a:cs typeface="Arial"/>
              </a:rPr>
              <a:t>maximale</a:t>
            </a:r>
            <a:r>
              <a:rPr lang="en-US">
                <a:latin typeface="Arial"/>
                <a:cs typeface="Arial"/>
              </a:rPr>
              <a:t> du </a:t>
            </a:r>
            <a:r>
              <a:rPr lang="en-US" err="1">
                <a:latin typeface="Arial"/>
                <a:cs typeface="Arial"/>
              </a:rPr>
              <a:t>projet</a:t>
            </a:r>
            <a:endParaRPr lang="en-US" err="1"/>
          </a:p>
          <a:p>
            <a:pPr marL="285750" lvl="1" indent="-285750">
              <a:lnSpc>
                <a:spcPct val="100000"/>
              </a:lnSpc>
              <a:spcBef>
                <a:spcPts val="0"/>
              </a:spcBef>
            </a:pPr>
            <a:endParaRPr lang="en-US" sz="2000">
              <a:latin typeface="Arial"/>
              <a:cs typeface="Arial"/>
            </a:endParaRPr>
          </a:p>
          <a:p>
            <a:pPr marL="742950" lvl="2">
              <a:lnSpc>
                <a:spcPct val="100000"/>
              </a:lnSpc>
              <a:spcBef>
                <a:spcPts val="0"/>
              </a:spcBef>
            </a:pPr>
            <a:endParaRPr lang="en-US" sz="1800">
              <a:latin typeface="Arial"/>
              <a:cs typeface="Arial"/>
            </a:endParaRPr>
          </a:p>
        </p:txBody>
      </p:sp>
    </p:spTree>
    <p:extLst>
      <p:ext uri="{BB962C8B-B14F-4D97-AF65-F5344CB8AC3E}">
        <p14:creationId xmlns:p14="http://schemas.microsoft.com/office/powerpoint/2010/main" val="23589456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9068-84B8-2B7A-4F13-FCEC4616FDA1}"/>
              </a:ext>
            </a:extLst>
          </p:cNvPr>
          <p:cNvSpPr>
            <a:spLocks noGrp="1"/>
          </p:cNvSpPr>
          <p:nvPr>
            <p:ph type="title"/>
          </p:nvPr>
        </p:nvSpPr>
        <p:spPr>
          <a:xfrm>
            <a:off x="0" y="3175"/>
            <a:ext cx="10084496" cy="1561646"/>
          </a:xfrm>
        </p:spPr>
        <p:txBody>
          <a:bodyPr/>
          <a:lstStyle/>
          <a:p>
            <a:r>
              <a:rPr lang="en-US">
                <a:latin typeface="Arial"/>
                <a:cs typeface="Arial"/>
              </a:rPr>
              <a:t>Check-list PM : transition du </a:t>
            </a:r>
            <a:r>
              <a:rPr lang="en-US" err="1">
                <a:latin typeface="Arial"/>
                <a:cs typeface="Arial"/>
              </a:rPr>
              <a:t>système</a:t>
            </a:r>
            <a:endParaRPr lang="en-US" err="1"/>
          </a:p>
        </p:txBody>
      </p:sp>
      <p:sp>
        <p:nvSpPr>
          <p:cNvPr id="3" name="Content Placeholder 2">
            <a:extLst>
              <a:ext uri="{FF2B5EF4-FFF2-40B4-BE49-F238E27FC236}">
                <a16:creationId xmlns:a16="http://schemas.microsoft.com/office/drawing/2014/main" id="{3FF3A07E-EE41-410F-A2CA-B1491EE56718}"/>
              </a:ext>
            </a:extLst>
          </p:cNvPr>
          <p:cNvSpPr>
            <a:spLocks noGrp="1"/>
          </p:cNvSpPr>
          <p:nvPr>
            <p:ph idx="1"/>
          </p:nvPr>
        </p:nvSpPr>
        <p:spPr>
          <a:xfrm>
            <a:off x="838200" y="1464752"/>
            <a:ext cx="10073123" cy="4757941"/>
          </a:xfrm>
        </p:spPr>
        <p:txBody>
          <a:bodyPr vert="horz" lIns="91440" tIns="45720" rIns="91440" bIns="45720" rtlCol="0" anchor="t">
            <a:noAutofit/>
          </a:bodyPr>
          <a:lstStyle/>
          <a:p>
            <a:r>
              <a:rPr lang="en" sz="1800" b="1" err="1">
                <a:latin typeface="Arial"/>
                <a:ea typeface="roboto"/>
                <a:cs typeface="Arial"/>
              </a:rPr>
              <a:t>Évaluation</a:t>
            </a:r>
            <a:r>
              <a:rPr lang="en" sz="1800" b="1">
                <a:latin typeface="Arial"/>
                <a:ea typeface="roboto"/>
                <a:cs typeface="Arial"/>
              </a:rPr>
              <a:t> et planification du </a:t>
            </a:r>
            <a:r>
              <a:rPr lang="en" sz="1800" b="1" err="1">
                <a:latin typeface="Arial"/>
                <a:ea typeface="roboto"/>
                <a:cs typeface="Arial"/>
              </a:rPr>
              <a:t>système</a:t>
            </a:r>
            <a:endParaRPr lang="en-US" sz="1800" err="1">
              <a:latin typeface="Arial"/>
              <a:ea typeface="roboto"/>
              <a:cs typeface="roboto"/>
            </a:endParaRPr>
          </a:p>
          <a:p>
            <a:pPr lvl="1">
              <a:buFont typeface="Wingdings" panose="020B0604020202020204" pitchFamily="34" charset="0"/>
              <a:buChar char="q"/>
            </a:pPr>
            <a:r>
              <a:rPr lang="en" sz="1600">
                <a:latin typeface="Arial"/>
                <a:ea typeface="roboto"/>
                <a:cs typeface="Arial"/>
              </a:rPr>
              <a:t>Un plan </a:t>
            </a:r>
            <a:r>
              <a:rPr lang="en" sz="1600" err="1">
                <a:latin typeface="Arial"/>
                <a:ea typeface="roboto"/>
                <a:cs typeface="Arial"/>
              </a:rPr>
              <a:t>formel</a:t>
            </a:r>
            <a:r>
              <a:rPr lang="en" sz="1600">
                <a:latin typeface="Arial"/>
                <a:ea typeface="roboto"/>
                <a:cs typeface="Arial"/>
              </a:rPr>
              <a:t> de transition du </a:t>
            </a:r>
            <a:r>
              <a:rPr lang="en" sz="1600" err="1">
                <a:latin typeface="Arial"/>
                <a:ea typeface="roboto"/>
                <a:cs typeface="Arial"/>
              </a:rPr>
              <a:t>système</a:t>
            </a:r>
            <a:r>
              <a:rPr lang="en" sz="1600">
                <a:latin typeface="Arial"/>
                <a:ea typeface="roboto"/>
                <a:cs typeface="Arial"/>
              </a:rPr>
              <a:t> </a:t>
            </a:r>
            <a:r>
              <a:rPr lang="en" sz="1600" err="1">
                <a:latin typeface="Arial"/>
                <a:ea typeface="roboto"/>
                <a:cs typeface="Arial"/>
              </a:rPr>
              <a:t>documentant</a:t>
            </a:r>
            <a:r>
              <a:rPr lang="en" sz="1600">
                <a:latin typeface="Arial"/>
                <a:ea typeface="roboto"/>
                <a:cs typeface="Arial"/>
              </a:rPr>
              <a:t> </a:t>
            </a:r>
            <a:r>
              <a:rPr lang="en" sz="1600" err="1">
                <a:latin typeface="Arial"/>
                <a:ea typeface="roboto"/>
                <a:cs typeface="Arial"/>
              </a:rPr>
              <a:t>toutes</a:t>
            </a:r>
            <a:r>
              <a:rPr lang="en" sz="1600">
                <a:latin typeface="Arial"/>
                <a:ea typeface="roboto"/>
                <a:cs typeface="Arial"/>
              </a:rPr>
              <a:t> les </a:t>
            </a:r>
            <a:r>
              <a:rPr lang="en" sz="1600" err="1">
                <a:latin typeface="Arial"/>
                <a:ea typeface="roboto"/>
                <a:cs typeface="Arial"/>
              </a:rPr>
              <a:t>activités</a:t>
            </a:r>
            <a:r>
              <a:rPr lang="en" sz="1600">
                <a:latin typeface="Arial"/>
                <a:ea typeface="roboto"/>
                <a:cs typeface="Arial"/>
              </a:rPr>
              <a:t> a-t-il </a:t>
            </a:r>
            <a:r>
              <a:rPr lang="en" sz="1600" err="1">
                <a:latin typeface="Arial"/>
                <a:ea typeface="roboto"/>
                <a:cs typeface="Arial"/>
              </a:rPr>
              <a:t>été</a:t>
            </a:r>
            <a:r>
              <a:rPr lang="en" sz="1600">
                <a:latin typeface="Arial"/>
                <a:ea typeface="roboto"/>
                <a:cs typeface="Arial"/>
              </a:rPr>
              <a:t> </a:t>
            </a:r>
            <a:r>
              <a:rPr lang="en" sz="1600" err="1">
                <a:latin typeface="Arial"/>
                <a:ea typeface="roboto"/>
                <a:cs typeface="Arial"/>
              </a:rPr>
              <a:t>élaboré</a:t>
            </a:r>
            <a:r>
              <a:rPr lang="en" sz="1600">
                <a:latin typeface="Arial"/>
                <a:ea typeface="roboto"/>
                <a:cs typeface="Arial"/>
              </a:rPr>
              <a:t> ?</a:t>
            </a:r>
            <a:endParaRPr lang="en-US" sz="1600">
              <a:latin typeface="Arial"/>
              <a:ea typeface="roboto"/>
              <a:cs typeface="Arial"/>
            </a:endParaRPr>
          </a:p>
          <a:p>
            <a:pPr lvl="1">
              <a:buFont typeface="Wingdings" panose="020B0604020202020204" pitchFamily="34" charset="0"/>
              <a:buChar char="q"/>
            </a:pPr>
            <a:r>
              <a:rPr lang="en" sz="1600" err="1">
                <a:latin typeface="Arial"/>
                <a:ea typeface="roboto"/>
                <a:cs typeface="Arial"/>
              </a:rPr>
              <a:t>L'impact</a:t>
            </a:r>
            <a:r>
              <a:rPr lang="en" sz="1600">
                <a:latin typeface="Arial"/>
                <a:ea typeface="roboto"/>
                <a:cs typeface="Arial"/>
              </a:rPr>
              <a:t> de la transition du </a:t>
            </a:r>
            <a:r>
              <a:rPr lang="en" sz="1600" err="1">
                <a:latin typeface="Arial"/>
                <a:ea typeface="roboto"/>
                <a:cs typeface="Arial"/>
              </a:rPr>
              <a:t>système</a:t>
            </a:r>
            <a:r>
              <a:rPr lang="en" sz="1600">
                <a:latin typeface="Arial"/>
                <a:ea typeface="roboto"/>
                <a:cs typeface="Arial"/>
              </a:rPr>
              <a:t> sur </a:t>
            </a:r>
            <a:r>
              <a:rPr lang="en" sz="1600" err="1">
                <a:latin typeface="Arial"/>
                <a:ea typeface="roboto"/>
                <a:cs typeface="Arial"/>
              </a:rPr>
              <a:t>toutes</a:t>
            </a:r>
            <a:r>
              <a:rPr lang="en" sz="1600">
                <a:latin typeface="Arial"/>
                <a:ea typeface="roboto"/>
                <a:cs typeface="Arial"/>
              </a:rPr>
              <a:t> les parties </a:t>
            </a:r>
            <a:r>
              <a:rPr lang="en" sz="1600" err="1">
                <a:latin typeface="Arial"/>
                <a:ea typeface="roboto"/>
                <a:cs typeface="Arial"/>
              </a:rPr>
              <a:t>prenantes</a:t>
            </a:r>
            <a:r>
              <a:rPr lang="en" sz="1600">
                <a:latin typeface="Arial"/>
                <a:ea typeface="roboto"/>
                <a:cs typeface="Arial"/>
              </a:rPr>
              <a:t> a-t-il </a:t>
            </a:r>
            <a:r>
              <a:rPr lang="en" sz="1600" err="1">
                <a:latin typeface="Arial"/>
                <a:ea typeface="roboto"/>
                <a:cs typeface="Arial"/>
              </a:rPr>
              <a:t>été</a:t>
            </a:r>
            <a:r>
              <a:rPr lang="en" sz="1600">
                <a:latin typeface="Arial"/>
                <a:ea typeface="roboto"/>
                <a:cs typeface="Arial"/>
              </a:rPr>
              <a:t> </a:t>
            </a:r>
            <a:r>
              <a:rPr lang="en" sz="1600" err="1">
                <a:latin typeface="Arial"/>
                <a:ea typeface="roboto"/>
                <a:cs typeface="Arial"/>
              </a:rPr>
              <a:t>évalué</a:t>
            </a:r>
            <a:r>
              <a:rPr lang="en" sz="1600">
                <a:latin typeface="Arial"/>
                <a:ea typeface="roboto"/>
                <a:cs typeface="Arial"/>
              </a:rPr>
              <a:t> ?</a:t>
            </a:r>
            <a:endParaRPr lang="en-US" sz="1600">
              <a:latin typeface="Arial"/>
              <a:ea typeface="roboto"/>
              <a:cs typeface="Arial"/>
            </a:endParaRPr>
          </a:p>
          <a:p>
            <a:pPr lvl="1">
              <a:buFont typeface="Wingdings" panose="020B0604020202020204" pitchFamily="34" charset="0"/>
              <a:buChar char="q"/>
            </a:pPr>
            <a:r>
              <a:rPr lang="en" sz="1600" err="1">
                <a:latin typeface="Arial"/>
                <a:ea typeface="roboto"/>
                <a:cs typeface="Arial"/>
              </a:rPr>
              <a:t>Toutes</a:t>
            </a:r>
            <a:r>
              <a:rPr lang="en" sz="1600">
                <a:latin typeface="Arial"/>
                <a:ea typeface="roboto"/>
                <a:cs typeface="Arial"/>
              </a:rPr>
              <a:t> les </a:t>
            </a:r>
            <a:r>
              <a:rPr lang="en" sz="1600" err="1">
                <a:latin typeface="Arial"/>
                <a:ea typeface="roboto"/>
                <a:cs typeface="Arial"/>
              </a:rPr>
              <a:t>interdépendances</a:t>
            </a:r>
            <a:r>
              <a:rPr lang="en" sz="1600">
                <a:latin typeface="Arial"/>
                <a:ea typeface="roboto"/>
                <a:cs typeface="Arial"/>
              </a:rPr>
              <a:t> techniques avec </a:t>
            </a:r>
            <a:r>
              <a:rPr lang="en" sz="1600" err="1">
                <a:latin typeface="Arial"/>
                <a:ea typeface="roboto"/>
                <a:cs typeface="Arial"/>
              </a:rPr>
              <a:t>d'autres</a:t>
            </a:r>
            <a:r>
              <a:rPr lang="en" sz="1600">
                <a:latin typeface="Arial"/>
                <a:ea typeface="roboto"/>
                <a:cs typeface="Arial"/>
              </a:rPr>
              <a:t> </a:t>
            </a:r>
            <a:r>
              <a:rPr lang="en" sz="1600" err="1">
                <a:latin typeface="Arial"/>
                <a:ea typeface="roboto"/>
                <a:cs typeface="Arial"/>
              </a:rPr>
              <a:t>systèmes</a:t>
            </a:r>
            <a:r>
              <a:rPr lang="en" sz="1600">
                <a:latin typeface="Arial"/>
                <a:ea typeface="roboto"/>
                <a:cs typeface="Arial"/>
              </a:rPr>
              <a:t> </a:t>
            </a:r>
            <a:r>
              <a:rPr lang="en" sz="1600" err="1">
                <a:latin typeface="Arial"/>
                <a:ea typeface="roboto"/>
                <a:cs typeface="Arial"/>
              </a:rPr>
              <a:t>ont-elles</a:t>
            </a:r>
            <a:r>
              <a:rPr lang="en" sz="1600">
                <a:latin typeface="Arial"/>
                <a:ea typeface="roboto"/>
                <a:cs typeface="Arial"/>
              </a:rPr>
              <a:t> </a:t>
            </a:r>
            <a:r>
              <a:rPr lang="en" sz="1600" err="1">
                <a:latin typeface="Arial"/>
                <a:ea typeface="roboto"/>
                <a:cs typeface="Arial"/>
              </a:rPr>
              <a:t>été</a:t>
            </a:r>
            <a:r>
              <a:rPr lang="en" sz="1600">
                <a:latin typeface="Arial"/>
                <a:ea typeface="roboto"/>
                <a:cs typeface="Arial"/>
              </a:rPr>
              <a:t> </a:t>
            </a:r>
            <a:r>
              <a:rPr lang="en" sz="1600" err="1">
                <a:latin typeface="Arial"/>
                <a:ea typeface="roboto"/>
                <a:cs typeface="Arial"/>
              </a:rPr>
              <a:t>identifiées</a:t>
            </a:r>
            <a:r>
              <a:rPr lang="en" sz="1600">
                <a:latin typeface="Arial"/>
                <a:ea typeface="roboto"/>
                <a:cs typeface="Arial"/>
              </a:rPr>
              <a:t> et la transition de </a:t>
            </a:r>
            <a:r>
              <a:rPr lang="en" sz="1600" err="1">
                <a:latin typeface="Arial"/>
                <a:ea typeface="roboto"/>
                <a:cs typeface="Arial"/>
              </a:rPr>
              <a:t>ces</a:t>
            </a:r>
            <a:r>
              <a:rPr lang="en" sz="1600">
                <a:latin typeface="Arial"/>
                <a:ea typeface="roboto"/>
                <a:cs typeface="Arial"/>
              </a:rPr>
              <a:t> </a:t>
            </a:r>
            <a:r>
              <a:rPr lang="en" sz="1600" err="1">
                <a:latin typeface="Arial"/>
                <a:ea typeface="roboto"/>
                <a:cs typeface="Arial"/>
              </a:rPr>
              <a:t>interdépendances</a:t>
            </a:r>
            <a:r>
              <a:rPr lang="en" sz="1600">
                <a:latin typeface="Arial"/>
                <a:ea typeface="roboto"/>
                <a:cs typeface="Arial"/>
              </a:rPr>
              <a:t> a-t-</a:t>
            </a:r>
            <a:r>
              <a:rPr lang="en" sz="1600" err="1">
                <a:latin typeface="Arial"/>
                <a:ea typeface="roboto"/>
                <a:cs typeface="Arial"/>
              </a:rPr>
              <a:t>elle</a:t>
            </a:r>
            <a:r>
              <a:rPr lang="en" sz="1600">
                <a:latin typeface="Arial"/>
                <a:ea typeface="roboto"/>
                <a:cs typeface="Arial"/>
              </a:rPr>
              <a:t> </a:t>
            </a:r>
            <a:r>
              <a:rPr lang="en" sz="1600" err="1">
                <a:latin typeface="Arial"/>
                <a:ea typeface="roboto"/>
                <a:cs typeface="Arial"/>
              </a:rPr>
              <a:t>été</a:t>
            </a:r>
            <a:r>
              <a:rPr lang="en" sz="1600">
                <a:latin typeface="Arial"/>
                <a:ea typeface="roboto"/>
                <a:cs typeface="Arial"/>
              </a:rPr>
              <a:t> </a:t>
            </a:r>
            <a:r>
              <a:rPr lang="en" sz="1600" err="1">
                <a:latin typeface="Arial"/>
                <a:ea typeface="roboto"/>
                <a:cs typeface="Arial"/>
              </a:rPr>
              <a:t>incluse</a:t>
            </a:r>
            <a:r>
              <a:rPr lang="en" sz="1600">
                <a:latin typeface="Arial"/>
                <a:ea typeface="roboto"/>
                <a:cs typeface="Arial"/>
              </a:rPr>
              <a:t> dans le plan ?</a:t>
            </a:r>
            <a:endParaRPr lang="en-US" sz="1600">
              <a:latin typeface="Arial"/>
              <a:ea typeface="roboto"/>
              <a:cs typeface="Arial"/>
            </a:endParaRPr>
          </a:p>
          <a:p>
            <a:pPr lvl="1">
              <a:buFont typeface="Wingdings" panose="020B0604020202020204" pitchFamily="34" charset="0"/>
              <a:buChar char="q"/>
            </a:pPr>
            <a:r>
              <a:rPr lang="en-US" sz="1600">
                <a:latin typeface="Arial"/>
                <a:ea typeface="roboto"/>
                <a:cs typeface="Arial"/>
              </a:rPr>
              <a:t>Il </a:t>
            </a:r>
            <a:r>
              <a:rPr lang="en-US" sz="1600" err="1">
                <a:latin typeface="Arial"/>
                <a:ea typeface="roboto"/>
                <a:cs typeface="Arial"/>
              </a:rPr>
              <a:t>existe</a:t>
            </a:r>
            <a:r>
              <a:rPr lang="en-US" sz="1600">
                <a:latin typeface="Arial"/>
                <a:ea typeface="roboto"/>
                <a:cs typeface="Arial"/>
              </a:rPr>
              <a:t> un plan </a:t>
            </a:r>
            <a:r>
              <a:rPr lang="en-US" sz="1600" err="1">
                <a:latin typeface="Arial"/>
                <a:ea typeface="roboto"/>
                <a:cs typeface="Arial"/>
              </a:rPr>
              <a:t>détaillé</a:t>
            </a:r>
            <a:r>
              <a:rPr lang="en-US" sz="1600">
                <a:latin typeface="Arial"/>
                <a:ea typeface="roboto"/>
                <a:cs typeface="Arial"/>
              </a:rPr>
              <a:t> de </a:t>
            </a:r>
            <a:r>
              <a:rPr lang="en-US" sz="1600" err="1">
                <a:latin typeface="Arial"/>
                <a:ea typeface="roboto"/>
                <a:cs typeface="Arial"/>
              </a:rPr>
              <a:t>sauvegarde</a:t>
            </a:r>
            <a:r>
              <a:rPr lang="en-US" sz="1600">
                <a:latin typeface="Arial"/>
                <a:ea typeface="roboto"/>
                <a:cs typeface="Arial"/>
              </a:rPr>
              <a:t> et de reprise après un incident (y </a:t>
            </a:r>
            <a:r>
              <a:rPr lang="en-US" sz="1600" err="1">
                <a:latin typeface="Arial"/>
                <a:ea typeface="roboto"/>
                <a:cs typeface="Arial"/>
              </a:rPr>
              <a:t>compris</a:t>
            </a:r>
            <a:r>
              <a:rPr lang="en-US" sz="1600">
                <a:latin typeface="Arial"/>
                <a:ea typeface="roboto"/>
                <a:cs typeface="Arial"/>
              </a:rPr>
              <a:t> des tests </a:t>
            </a:r>
            <a:r>
              <a:rPr lang="en-US" sz="1600" err="1">
                <a:latin typeface="Arial"/>
                <a:ea typeface="roboto"/>
                <a:cs typeface="Arial"/>
              </a:rPr>
              <a:t>réguliers</a:t>
            </a:r>
            <a:r>
              <a:rPr lang="en-US" sz="1600">
                <a:latin typeface="Arial"/>
                <a:ea typeface="roboto"/>
                <a:cs typeface="Arial"/>
              </a:rPr>
              <a:t> des </a:t>
            </a:r>
            <a:r>
              <a:rPr lang="en-US" sz="1600" err="1">
                <a:latin typeface="Arial"/>
                <a:ea typeface="roboto"/>
                <a:cs typeface="Arial"/>
              </a:rPr>
              <a:t>protocoles</a:t>
            </a:r>
            <a:r>
              <a:rPr lang="en-US" sz="1600">
                <a:latin typeface="Arial"/>
                <a:ea typeface="roboto"/>
                <a:cs typeface="Arial"/>
              </a:rPr>
              <a:t> de reprise après un incident).</a:t>
            </a:r>
            <a:endParaRPr lang="en" sz="1600">
              <a:latin typeface="Arial"/>
              <a:ea typeface="roboto"/>
              <a:cs typeface="roboto"/>
            </a:endParaRPr>
          </a:p>
          <a:p>
            <a:pPr>
              <a:buFont typeface="Wingdings" panose="020B0604020202020204" pitchFamily="34" charset="0"/>
              <a:buChar char="q"/>
            </a:pPr>
            <a:r>
              <a:rPr lang="en" sz="1800" b="1">
                <a:latin typeface="Arial"/>
                <a:ea typeface="roboto"/>
                <a:cs typeface="roboto"/>
              </a:rPr>
              <a:t>Communications</a:t>
            </a:r>
            <a:endParaRPr lang="en-US" sz="1800">
              <a:latin typeface="Arial"/>
              <a:ea typeface="roboto"/>
              <a:cs typeface="roboto"/>
            </a:endParaRPr>
          </a:p>
          <a:p>
            <a:pPr lvl="1">
              <a:buFont typeface="Wingdings" panose="020B0604020202020204" pitchFamily="34" charset="0"/>
              <a:buChar char="q"/>
            </a:pPr>
            <a:r>
              <a:rPr lang="en" sz="1600" err="1">
                <a:latin typeface="Arial"/>
                <a:ea typeface="roboto"/>
                <a:cs typeface="Arial"/>
              </a:rPr>
              <a:t>Toutes</a:t>
            </a:r>
            <a:r>
              <a:rPr lang="en" sz="1600">
                <a:latin typeface="Arial"/>
                <a:ea typeface="roboto"/>
                <a:cs typeface="Arial"/>
              </a:rPr>
              <a:t> les parties </a:t>
            </a:r>
            <a:r>
              <a:rPr lang="en" sz="1600" err="1">
                <a:latin typeface="Arial"/>
                <a:ea typeface="roboto"/>
                <a:cs typeface="Arial"/>
              </a:rPr>
              <a:t>prenantes</a:t>
            </a:r>
            <a:r>
              <a:rPr lang="en" sz="1600">
                <a:latin typeface="Arial"/>
                <a:ea typeface="roboto"/>
                <a:cs typeface="Arial"/>
              </a:rPr>
              <a:t> </a:t>
            </a:r>
            <a:r>
              <a:rPr lang="en" sz="1600" err="1">
                <a:latin typeface="Arial"/>
                <a:ea typeface="roboto"/>
                <a:cs typeface="Arial"/>
              </a:rPr>
              <a:t>ont-elles</a:t>
            </a:r>
            <a:r>
              <a:rPr lang="en" sz="1600">
                <a:latin typeface="Arial"/>
                <a:ea typeface="roboto"/>
                <a:cs typeface="Arial"/>
              </a:rPr>
              <a:t> </a:t>
            </a:r>
            <a:r>
              <a:rPr lang="en" sz="1600" err="1">
                <a:latin typeface="Arial"/>
                <a:ea typeface="roboto"/>
                <a:cs typeface="Arial"/>
              </a:rPr>
              <a:t>été</a:t>
            </a:r>
            <a:r>
              <a:rPr lang="en" sz="1600">
                <a:latin typeface="Arial"/>
                <a:ea typeface="roboto"/>
                <a:cs typeface="Arial"/>
              </a:rPr>
              <a:t> </a:t>
            </a:r>
            <a:r>
              <a:rPr lang="en" sz="1600" err="1">
                <a:latin typeface="Arial"/>
                <a:ea typeface="roboto"/>
                <a:cs typeface="Arial"/>
              </a:rPr>
              <a:t>informées</a:t>
            </a:r>
            <a:r>
              <a:rPr lang="en" sz="1600">
                <a:latin typeface="Arial"/>
                <a:ea typeface="roboto"/>
                <a:cs typeface="Arial"/>
              </a:rPr>
              <a:t> de la transition du </a:t>
            </a:r>
            <a:r>
              <a:rPr lang="en" sz="1600" err="1">
                <a:latin typeface="Arial"/>
                <a:ea typeface="roboto"/>
                <a:cs typeface="Arial"/>
              </a:rPr>
              <a:t>système</a:t>
            </a:r>
            <a:r>
              <a:rPr lang="en" sz="1600">
                <a:latin typeface="Arial"/>
                <a:ea typeface="roboto"/>
                <a:cs typeface="Arial"/>
              </a:rPr>
              <a:t> et de son </a:t>
            </a:r>
            <a:r>
              <a:rPr lang="en" sz="1600" err="1">
                <a:latin typeface="Arial"/>
                <a:ea typeface="roboto"/>
                <a:cs typeface="Arial"/>
              </a:rPr>
              <a:t>calendrier</a:t>
            </a:r>
            <a:r>
              <a:rPr lang="en" sz="1600">
                <a:latin typeface="Arial"/>
                <a:ea typeface="roboto"/>
                <a:cs typeface="Arial"/>
              </a:rPr>
              <a:t> ?</a:t>
            </a:r>
            <a:endParaRPr lang="en-US" sz="1600">
              <a:latin typeface="Arial"/>
              <a:ea typeface="roboto"/>
              <a:cs typeface="Arial"/>
            </a:endParaRPr>
          </a:p>
          <a:p>
            <a:pPr lvl="1">
              <a:buFont typeface="Wingdings" panose="020B0604020202020204" pitchFamily="34" charset="0"/>
              <a:buChar char="q"/>
            </a:pPr>
            <a:r>
              <a:rPr lang="en" sz="1600">
                <a:latin typeface="Arial"/>
                <a:ea typeface="roboto"/>
                <a:cs typeface="Arial"/>
              </a:rPr>
              <a:t>La </a:t>
            </a:r>
            <a:r>
              <a:rPr lang="en" sz="1600" err="1">
                <a:latin typeface="Arial"/>
                <a:ea typeface="roboto"/>
                <a:cs typeface="Arial"/>
              </a:rPr>
              <a:t>communauté</a:t>
            </a:r>
            <a:r>
              <a:rPr lang="en" sz="1600">
                <a:latin typeface="Arial"/>
                <a:ea typeface="roboto"/>
                <a:cs typeface="Arial"/>
              </a:rPr>
              <a:t> des </a:t>
            </a:r>
            <a:r>
              <a:rPr lang="en" sz="1600" err="1">
                <a:latin typeface="Arial"/>
                <a:ea typeface="roboto"/>
                <a:cs typeface="Arial"/>
              </a:rPr>
              <a:t>utilisateurs</a:t>
            </a:r>
            <a:r>
              <a:rPr lang="en" sz="1600">
                <a:latin typeface="Arial"/>
                <a:ea typeface="roboto"/>
                <a:cs typeface="Arial"/>
              </a:rPr>
              <a:t> a-t-</a:t>
            </a:r>
            <a:r>
              <a:rPr lang="en" sz="1600" err="1">
                <a:latin typeface="Arial"/>
                <a:ea typeface="roboto"/>
                <a:cs typeface="Arial"/>
              </a:rPr>
              <a:t>elle</a:t>
            </a:r>
            <a:r>
              <a:rPr lang="en" sz="1600">
                <a:latin typeface="Arial"/>
                <a:ea typeface="roboto"/>
                <a:cs typeface="Arial"/>
              </a:rPr>
              <a:t> </a:t>
            </a:r>
            <a:r>
              <a:rPr lang="en" sz="1600" err="1">
                <a:latin typeface="Arial"/>
                <a:ea typeface="roboto"/>
                <a:cs typeface="Arial"/>
              </a:rPr>
              <a:t>été</a:t>
            </a:r>
            <a:r>
              <a:rPr lang="en" sz="1600">
                <a:latin typeface="Arial"/>
                <a:ea typeface="roboto"/>
                <a:cs typeface="Arial"/>
              </a:rPr>
              <a:t> </a:t>
            </a:r>
            <a:r>
              <a:rPr lang="en" sz="1600" err="1">
                <a:latin typeface="Arial"/>
                <a:ea typeface="roboto"/>
                <a:cs typeface="Arial"/>
              </a:rPr>
              <a:t>informée</a:t>
            </a:r>
            <a:r>
              <a:rPr lang="en" sz="1600">
                <a:latin typeface="Arial"/>
                <a:ea typeface="roboto"/>
                <a:cs typeface="Arial"/>
              </a:rPr>
              <a:t> de tout </a:t>
            </a:r>
            <a:r>
              <a:rPr lang="en" sz="1600" err="1">
                <a:latin typeface="Arial"/>
                <a:ea typeface="roboto"/>
                <a:cs typeface="Arial"/>
              </a:rPr>
              <a:t>changement</a:t>
            </a:r>
            <a:r>
              <a:rPr lang="en" sz="1600">
                <a:latin typeface="Arial"/>
                <a:ea typeface="roboto"/>
                <a:cs typeface="Arial"/>
              </a:rPr>
              <a:t> dans les </a:t>
            </a:r>
            <a:r>
              <a:rPr lang="en" sz="1600" err="1">
                <a:latin typeface="Arial"/>
                <a:ea typeface="roboto"/>
                <a:cs typeface="Arial"/>
              </a:rPr>
              <a:t>programmes</a:t>
            </a:r>
            <a:r>
              <a:rPr lang="en" sz="1600">
                <a:latin typeface="Arial"/>
                <a:ea typeface="roboto"/>
                <a:cs typeface="Arial"/>
              </a:rPr>
              <a:t> de </a:t>
            </a:r>
            <a:r>
              <a:rPr lang="en" sz="1600" err="1">
                <a:latin typeface="Arial"/>
                <a:ea typeface="roboto"/>
                <a:cs typeface="Arial"/>
              </a:rPr>
              <a:t>soutien</a:t>
            </a:r>
            <a:r>
              <a:rPr lang="en" sz="1600">
                <a:latin typeface="Arial"/>
                <a:ea typeface="roboto"/>
                <a:cs typeface="Arial"/>
              </a:rPr>
              <a:t> ?</a:t>
            </a:r>
            <a:endParaRPr lang="en-US" sz="1600">
              <a:latin typeface="Arial"/>
              <a:ea typeface="roboto"/>
              <a:cs typeface="Arial"/>
            </a:endParaRPr>
          </a:p>
          <a:p>
            <a:pPr>
              <a:buFont typeface="Wingdings" panose="020B0604020202020204" pitchFamily="34" charset="0"/>
              <a:buChar char="q"/>
            </a:pPr>
            <a:r>
              <a:rPr lang="en" sz="1800" b="1">
                <a:latin typeface="Arial"/>
                <a:ea typeface="roboto"/>
                <a:cs typeface="Arial"/>
              </a:rPr>
              <a:t>Planification des </a:t>
            </a:r>
            <a:r>
              <a:rPr lang="en" sz="1800" b="1" err="1">
                <a:latin typeface="Arial"/>
                <a:ea typeface="roboto"/>
                <a:cs typeface="Arial"/>
              </a:rPr>
              <a:t>ressources</a:t>
            </a:r>
            <a:r>
              <a:rPr lang="en" sz="1800" b="1">
                <a:latin typeface="Arial"/>
                <a:ea typeface="roboto"/>
                <a:cs typeface="Arial"/>
              </a:rPr>
              <a:t> </a:t>
            </a:r>
            <a:r>
              <a:rPr lang="en" sz="1800" b="1" err="1">
                <a:latin typeface="Arial"/>
                <a:ea typeface="roboto"/>
                <a:cs typeface="Arial"/>
              </a:rPr>
              <a:t>humaines</a:t>
            </a:r>
          </a:p>
          <a:p>
            <a:pPr lvl="1">
              <a:buFont typeface="Wingdings" panose="020B0604020202020204" pitchFamily="34" charset="0"/>
              <a:buChar char="q"/>
            </a:pPr>
            <a:r>
              <a:rPr lang="en" sz="1600">
                <a:latin typeface="Arial"/>
                <a:ea typeface="roboto"/>
                <a:cs typeface="Arial"/>
              </a:rPr>
              <a:t>Disposer </a:t>
            </a:r>
            <a:r>
              <a:rPr lang="en" sz="1600" err="1">
                <a:latin typeface="Arial"/>
                <a:ea typeface="roboto"/>
                <a:cs typeface="Arial"/>
              </a:rPr>
              <a:t>d'une</a:t>
            </a:r>
            <a:r>
              <a:rPr lang="en" sz="1600">
                <a:latin typeface="Arial"/>
                <a:ea typeface="roboto"/>
                <a:cs typeface="Arial"/>
              </a:rPr>
              <a:t> </a:t>
            </a:r>
            <a:r>
              <a:rPr lang="en" sz="1600" err="1">
                <a:latin typeface="Arial"/>
                <a:ea typeface="roboto"/>
                <a:cs typeface="Arial"/>
              </a:rPr>
              <a:t>approche</a:t>
            </a:r>
            <a:r>
              <a:rPr lang="en" sz="1600">
                <a:latin typeface="Arial"/>
                <a:ea typeface="roboto"/>
                <a:cs typeface="Arial"/>
              </a:rPr>
              <a:t> et de matériel de </a:t>
            </a:r>
            <a:r>
              <a:rPr lang="en" sz="1600" err="1">
                <a:latin typeface="Arial"/>
                <a:ea typeface="roboto"/>
                <a:cs typeface="Arial"/>
              </a:rPr>
              <a:t>renforcement</a:t>
            </a:r>
            <a:r>
              <a:rPr lang="en" sz="1600">
                <a:latin typeface="Arial"/>
                <a:ea typeface="roboto"/>
                <a:cs typeface="Arial"/>
              </a:rPr>
              <a:t> des </a:t>
            </a:r>
            <a:r>
              <a:rPr lang="en" sz="1600" err="1">
                <a:latin typeface="Arial"/>
                <a:ea typeface="roboto"/>
                <a:cs typeface="Arial"/>
              </a:rPr>
              <a:t>capacités</a:t>
            </a:r>
            <a:r>
              <a:rPr lang="en" sz="1600">
                <a:latin typeface="Arial"/>
                <a:ea typeface="roboto"/>
                <a:cs typeface="Arial"/>
              </a:rPr>
              <a:t> </a:t>
            </a:r>
            <a:r>
              <a:rPr lang="en" sz="1600" err="1">
                <a:latin typeface="Arial"/>
                <a:ea typeface="roboto"/>
                <a:cs typeface="Arial"/>
              </a:rPr>
              <a:t>clairement</a:t>
            </a:r>
            <a:r>
              <a:rPr lang="en" sz="1600">
                <a:latin typeface="Arial"/>
                <a:ea typeface="roboto"/>
                <a:cs typeface="Arial"/>
              </a:rPr>
              <a:t> </a:t>
            </a:r>
            <a:r>
              <a:rPr lang="en" sz="1600" err="1">
                <a:latin typeface="Arial"/>
                <a:ea typeface="roboto"/>
                <a:cs typeface="Arial"/>
              </a:rPr>
              <a:t>documentés</a:t>
            </a:r>
            <a:r>
              <a:rPr lang="en" sz="1600">
                <a:latin typeface="Arial"/>
                <a:ea typeface="roboto"/>
                <a:cs typeface="Arial"/>
              </a:rPr>
              <a:t> pour </a:t>
            </a:r>
            <a:r>
              <a:rPr lang="en" sz="1600" err="1">
                <a:latin typeface="Arial"/>
                <a:ea typeface="roboto"/>
                <a:cs typeface="Arial"/>
              </a:rPr>
              <a:t>soutenir</a:t>
            </a:r>
            <a:r>
              <a:rPr lang="en" sz="1600">
                <a:latin typeface="Arial"/>
                <a:ea typeface="roboto"/>
                <a:cs typeface="Arial"/>
              </a:rPr>
              <a:t> le </a:t>
            </a:r>
            <a:r>
              <a:rPr lang="en" sz="1600" err="1">
                <a:latin typeface="Arial"/>
                <a:ea typeface="roboto"/>
                <a:cs typeface="Arial"/>
              </a:rPr>
              <a:t>renforcement</a:t>
            </a:r>
            <a:r>
              <a:rPr lang="en" sz="1600">
                <a:latin typeface="Arial"/>
                <a:ea typeface="roboto"/>
                <a:cs typeface="Arial"/>
              </a:rPr>
              <a:t> des </a:t>
            </a:r>
            <a:r>
              <a:rPr lang="en" sz="1600" err="1">
                <a:latin typeface="Arial"/>
                <a:ea typeface="roboto"/>
                <a:cs typeface="Arial"/>
              </a:rPr>
              <a:t>capacités</a:t>
            </a:r>
            <a:r>
              <a:rPr lang="en" sz="1600">
                <a:latin typeface="Arial"/>
                <a:ea typeface="roboto"/>
                <a:cs typeface="Arial"/>
              </a:rPr>
              <a:t> des nouveaux </a:t>
            </a:r>
            <a:r>
              <a:rPr lang="en" sz="1600" err="1">
                <a:latin typeface="Arial"/>
                <a:ea typeface="roboto"/>
                <a:cs typeface="Arial"/>
              </a:rPr>
              <a:t>utilisateurs</a:t>
            </a:r>
            <a:r>
              <a:rPr lang="en" sz="1600">
                <a:latin typeface="Arial"/>
                <a:ea typeface="roboto"/>
                <a:cs typeface="Arial"/>
              </a:rPr>
              <a:t> et des </a:t>
            </a:r>
            <a:r>
              <a:rPr lang="en" sz="1600" err="1">
                <a:latin typeface="Arial"/>
                <a:ea typeface="roboto"/>
                <a:cs typeface="Arial"/>
              </a:rPr>
              <a:t>utilisateurs</a:t>
            </a:r>
            <a:r>
              <a:rPr lang="en" sz="1600">
                <a:latin typeface="Arial"/>
                <a:ea typeface="roboto"/>
                <a:cs typeface="Arial"/>
              </a:rPr>
              <a:t> </a:t>
            </a:r>
            <a:r>
              <a:rPr lang="en" sz="1600" err="1">
                <a:latin typeface="Arial"/>
                <a:ea typeface="roboto"/>
                <a:cs typeface="Arial"/>
              </a:rPr>
              <a:t>en</a:t>
            </a:r>
            <a:r>
              <a:rPr lang="en" sz="1600">
                <a:latin typeface="Arial"/>
                <a:ea typeface="roboto"/>
                <a:cs typeface="Arial"/>
              </a:rPr>
              <a:t> </a:t>
            </a:r>
            <a:r>
              <a:rPr lang="en" sz="1600" err="1">
                <a:latin typeface="Arial"/>
                <a:ea typeface="roboto"/>
                <a:cs typeface="Arial"/>
              </a:rPr>
              <a:t>cours</a:t>
            </a:r>
            <a:r>
              <a:rPr lang="en" sz="1600">
                <a:latin typeface="Arial"/>
                <a:ea typeface="roboto"/>
                <a:cs typeface="Arial"/>
              </a:rPr>
              <a:t> de </a:t>
            </a:r>
            <a:r>
              <a:rPr lang="en" sz="1600" err="1">
                <a:latin typeface="Arial"/>
                <a:ea typeface="roboto"/>
                <a:cs typeface="Arial"/>
              </a:rPr>
              <a:t>recyclage</a:t>
            </a:r>
            <a:r>
              <a:rPr lang="en" sz="1600">
                <a:latin typeface="Arial"/>
                <a:ea typeface="roboto"/>
                <a:cs typeface="Arial"/>
              </a:rPr>
              <a:t> ?</a:t>
            </a:r>
          </a:p>
          <a:p>
            <a:pPr lvl="1">
              <a:buFont typeface="Wingdings" panose="020B0604020202020204" pitchFamily="34" charset="0"/>
              <a:buChar char="q"/>
            </a:pPr>
            <a:r>
              <a:rPr lang="en" sz="1600">
                <a:latin typeface="Arial"/>
                <a:ea typeface="roboto"/>
                <a:cs typeface="Arial"/>
              </a:rPr>
              <a:t>Disposer </a:t>
            </a:r>
            <a:r>
              <a:rPr lang="en" sz="1600" err="1">
                <a:latin typeface="Arial"/>
                <a:ea typeface="roboto"/>
                <a:cs typeface="Arial"/>
              </a:rPr>
              <a:t>d'une</a:t>
            </a:r>
            <a:r>
              <a:rPr lang="en" sz="1600">
                <a:latin typeface="Arial"/>
                <a:ea typeface="roboto"/>
                <a:cs typeface="Arial"/>
              </a:rPr>
              <a:t> </a:t>
            </a:r>
            <a:r>
              <a:rPr lang="en" sz="1600" err="1">
                <a:latin typeface="Arial"/>
                <a:ea typeface="roboto"/>
                <a:cs typeface="Arial"/>
              </a:rPr>
              <a:t>approche</a:t>
            </a:r>
            <a:r>
              <a:rPr lang="en" sz="1600">
                <a:latin typeface="Arial"/>
                <a:ea typeface="roboto"/>
                <a:cs typeface="Arial"/>
              </a:rPr>
              <a:t> et de matériel de </a:t>
            </a:r>
            <a:r>
              <a:rPr lang="en" sz="1600" err="1">
                <a:latin typeface="Arial"/>
                <a:ea typeface="roboto"/>
                <a:cs typeface="Arial"/>
              </a:rPr>
              <a:t>renforcement</a:t>
            </a:r>
            <a:r>
              <a:rPr lang="en" sz="1600">
                <a:latin typeface="Arial"/>
                <a:ea typeface="roboto"/>
                <a:cs typeface="Arial"/>
              </a:rPr>
              <a:t> des </a:t>
            </a:r>
            <a:r>
              <a:rPr lang="en" sz="1600" err="1">
                <a:latin typeface="Arial"/>
                <a:ea typeface="roboto"/>
                <a:cs typeface="Arial"/>
              </a:rPr>
              <a:t>capacités</a:t>
            </a:r>
            <a:r>
              <a:rPr lang="en" sz="1600">
                <a:latin typeface="Arial"/>
                <a:ea typeface="roboto"/>
                <a:cs typeface="Arial"/>
              </a:rPr>
              <a:t> </a:t>
            </a:r>
            <a:r>
              <a:rPr lang="en" sz="1600" err="1">
                <a:latin typeface="Arial"/>
                <a:ea typeface="roboto"/>
                <a:cs typeface="Arial"/>
              </a:rPr>
              <a:t>clairement</a:t>
            </a:r>
            <a:r>
              <a:rPr lang="en" sz="1600">
                <a:latin typeface="Arial"/>
                <a:ea typeface="roboto"/>
                <a:cs typeface="Arial"/>
              </a:rPr>
              <a:t> </a:t>
            </a:r>
            <a:r>
              <a:rPr lang="en" sz="1600" err="1">
                <a:latin typeface="Arial"/>
                <a:ea typeface="roboto"/>
                <a:cs typeface="Arial"/>
              </a:rPr>
              <a:t>documentés</a:t>
            </a:r>
            <a:r>
              <a:rPr lang="en" sz="1600">
                <a:latin typeface="Arial"/>
                <a:ea typeface="roboto"/>
                <a:cs typeface="Arial"/>
              </a:rPr>
              <a:t> pour </a:t>
            </a:r>
            <a:r>
              <a:rPr lang="en" sz="1600" err="1">
                <a:latin typeface="Arial"/>
                <a:ea typeface="roboto"/>
                <a:cs typeface="Arial"/>
              </a:rPr>
              <a:t>soutenir</a:t>
            </a:r>
            <a:r>
              <a:rPr lang="en" sz="1600">
                <a:latin typeface="Arial"/>
                <a:ea typeface="roboto"/>
                <a:cs typeface="Arial"/>
              </a:rPr>
              <a:t> le </a:t>
            </a:r>
            <a:r>
              <a:rPr lang="en" sz="1600" err="1">
                <a:latin typeface="Arial"/>
                <a:ea typeface="roboto"/>
                <a:cs typeface="Arial"/>
              </a:rPr>
              <a:t>renforcement</a:t>
            </a:r>
            <a:r>
              <a:rPr lang="en" sz="1600">
                <a:latin typeface="Arial"/>
                <a:ea typeface="roboto"/>
                <a:cs typeface="Arial"/>
              </a:rPr>
              <a:t> des </a:t>
            </a:r>
            <a:r>
              <a:rPr lang="en" sz="1600" err="1">
                <a:latin typeface="Arial"/>
                <a:ea typeface="roboto"/>
                <a:cs typeface="Arial"/>
              </a:rPr>
              <a:t>capacités</a:t>
            </a:r>
            <a:r>
              <a:rPr lang="en" sz="1600">
                <a:latin typeface="Arial"/>
                <a:ea typeface="roboto"/>
                <a:cs typeface="Arial"/>
              </a:rPr>
              <a:t> des nouveaux </a:t>
            </a:r>
            <a:r>
              <a:rPr lang="en" sz="1600" err="1">
                <a:latin typeface="Arial"/>
                <a:ea typeface="roboto"/>
                <a:cs typeface="Arial"/>
              </a:rPr>
              <a:t>membres</a:t>
            </a:r>
            <a:r>
              <a:rPr lang="en" sz="1600">
                <a:latin typeface="Arial"/>
                <a:ea typeface="roboto"/>
                <a:cs typeface="Arial"/>
              </a:rPr>
              <a:t> du personnel d'appui et des </a:t>
            </a:r>
            <a:r>
              <a:rPr lang="en" sz="1600" err="1">
                <a:latin typeface="Arial"/>
                <a:ea typeface="roboto"/>
                <a:cs typeface="Arial"/>
              </a:rPr>
              <a:t>membres</a:t>
            </a:r>
            <a:r>
              <a:rPr lang="en" sz="1600">
                <a:latin typeface="Arial"/>
                <a:ea typeface="roboto"/>
                <a:cs typeface="Arial"/>
              </a:rPr>
              <a:t> du personnel d'appui </a:t>
            </a:r>
            <a:r>
              <a:rPr lang="en" sz="1600" err="1">
                <a:latin typeface="Arial"/>
                <a:ea typeface="roboto"/>
                <a:cs typeface="Arial"/>
              </a:rPr>
              <a:t>en</a:t>
            </a:r>
            <a:r>
              <a:rPr lang="en" sz="1600">
                <a:latin typeface="Arial"/>
                <a:ea typeface="roboto"/>
                <a:cs typeface="Arial"/>
              </a:rPr>
              <a:t> </a:t>
            </a:r>
            <a:r>
              <a:rPr lang="en" sz="1600" err="1">
                <a:latin typeface="Arial"/>
                <a:ea typeface="roboto"/>
                <a:cs typeface="Arial"/>
              </a:rPr>
              <a:t>cours</a:t>
            </a:r>
            <a:r>
              <a:rPr lang="en" sz="1600">
                <a:latin typeface="Arial"/>
                <a:ea typeface="roboto"/>
                <a:cs typeface="Arial"/>
              </a:rPr>
              <a:t> de </a:t>
            </a:r>
            <a:r>
              <a:rPr lang="en" sz="1600" err="1">
                <a:latin typeface="Arial"/>
                <a:ea typeface="roboto"/>
                <a:cs typeface="Arial"/>
              </a:rPr>
              <a:t>recyclage</a:t>
            </a:r>
            <a:r>
              <a:rPr lang="en" sz="1600">
                <a:latin typeface="Arial"/>
                <a:ea typeface="roboto"/>
                <a:cs typeface="Arial"/>
              </a:rPr>
              <a:t> ?</a:t>
            </a:r>
            <a:endParaRPr lang="en" sz="1600">
              <a:latin typeface="Arial"/>
              <a:ea typeface="roboto"/>
              <a:cs typeface="roboto"/>
            </a:endParaRPr>
          </a:p>
        </p:txBody>
      </p:sp>
    </p:spTree>
    <p:extLst>
      <p:ext uri="{BB962C8B-B14F-4D97-AF65-F5344CB8AC3E}">
        <p14:creationId xmlns:p14="http://schemas.microsoft.com/office/powerpoint/2010/main" val="27221779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459B-9DE7-EC1C-27AD-E9A85E8B58FD}"/>
              </a:ext>
            </a:extLst>
          </p:cNvPr>
          <p:cNvSpPr>
            <a:spLocks noGrp="1"/>
          </p:cNvSpPr>
          <p:nvPr>
            <p:ph type="title"/>
          </p:nvPr>
        </p:nvSpPr>
        <p:spPr>
          <a:xfrm>
            <a:off x="104775" y="-273050"/>
            <a:ext cx="10084496" cy="1561646"/>
          </a:xfrm>
        </p:spPr>
        <p:txBody>
          <a:bodyPr/>
          <a:lstStyle/>
          <a:p>
            <a:r>
              <a:rPr lang="en-US">
                <a:latin typeface="Arial"/>
                <a:cs typeface="Arial"/>
              </a:rPr>
              <a:t>Check-list PM : transition du </a:t>
            </a:r>
            <a:r>
              <a:rPr lang="en-US" err="1">
                <a:latin typeface="Arial"/>
                <a:cs typeface="Arial"/>
              </a:rPr>
              <a:t>système</a:t>
            </a:r>
            <a:endParaRPr lang="en-US" err="1"/>
          </a:p>
        </p:txBody>
      </p:sp>
      <p:sp>
        <p:nvSpPr>
          <p:cNvPr id="3" name="Content Placeholder 2">
            <a:extLst>
              <a:ext uri="{FF2B5EF4-FFF2-40B4-BE49-F238E27FC236}">
                <a16:creationId xmlns:a16="http://schemas.microsoft.com/office/drawing/2014/main" id="{B0FFC914-F999-DB47-0A12-A1246D359B2E}"/>
              </a:ext>
            </a:extLst>
          </p:cNvPr>
          <p:cNvSpPr>
            <a:spLocks noGrp="1"/>
          </p:cNvSpPr>
          <p:nvPr>
            <p:ph idx="1"/>
          </p:nvPr>
        </p:nvSpPr>
        <p:spPr>
          <a:xfrm>
            <a:off x="104775" y="770256"/>
            <a:ext cx="10687272" cy="4477618"/>
          </a:xfrm>
        </p:spPr>
        <p:txBody>
          <a:bodyPr vert="horz" lIns="91440" tIns="45720" rIns="91440" bIns="45720" rtlCol="0" anchor="t">
            <a:noAutofit/>
          </a:bodyPr>
          <a:lstStyle/>
          <a:p>
            <a:pPr>
              <a:buFont typeface="Wingdings,Sans-Serif" panose="020B0604020202020204" pitchFamily="34" charset="0"/>
              <a:buChar char="q"/>
            </a:pPr>
            <a:r>
              <a:rPr lang="en" sz="1900" b="1">
                <a:latin typeface="Arial"/>
                <a:cs typeface="Arial"/>
              </a:rPr>
              <a:t>Transition des données</a:t>
            </a:r>
            <a:endParaRPr lang="en-US" sz="1900">
              <a:latin typeface="Arial"/>
              <a:cs typeface="Arial"/>
            </a:endParaRPr>
          </a:p>
          <a:p>
            <a:pPr lvl="1">
              <a:buFont typeface="Wingdings,Sans-Serif" panose="020B0604020202020204" pitchFamily="34" charset="0"/>
              <a:buChar char="q"/>
            </a:pPr>
            <a:r>
              <a:rPr lang="en" sz="1900">
                <a:latin typeface="Arial"/>
                <a:cs typeface="Arial"/>
              </a:rPr>
              <a:t>Les données </a:t>
            </a:r>
            <a:r>
              <a:rPr lang="en" sz="1900" err="1">
                <a:latin typeface="Arial"/>
                <a:cs typeface="Arial"/>
              </a:rPr>
              <a:t>collectées</a:t>
            </a:r>
            <a:r>
              <a:rPr lang="en" sz="1900">
                <a:latin typeface="Arial"/>
                <a:cs typeface="Arial"/>
              </a:rPr>
              <a:t> au </a:t>
            </a:r>
            <a:r>
              <a:rPr lang="en" sz="1900" err="1">
                <a:latin typeface="Arial"/>
                <a:cs typeface="Arial"/>
              </a:rPr>
              <a:t>cours</a:t>
            </a:r>
            <a:r>
              <a:rPr lang="en" sz="1900">
                <a:latin typeface="Arial"/>
                <a:cs typeface="Arial"/>
              </a:rPr>
              <a:t> du </a:t>
            </a:r>
            <a:r>
              <a:rPr lang="en" sz="1900" err="1">
                <a:latin typeface="Arial"/>
                <a:cs typeface="Arial"/>
              </a:rPr>
              <a:t>projet</a:t>
            </a:r>
            <a:r>
              <a:rPr lang="en" sz="1900">
                <a:latin typeface="Arial"/>
                <a:cs typeface="Arial"/>
              </a:rPr>
              <a:t> </a:t>
            </a:r>
            <a:r>
              <a:rPr lang="en" sz="1900" err="1">
                <a:latin typeface="Arial"/>
                <a:cs typeface="Arial"/>
              </a:rPr>
              <a:t>ont</a:t>
            </a:r>
            <a:r>
              <a:rPr lang="en" sz="1900">
                <a:latin typeface="Arial"/>
                <a:cs typeface="Arial"/>
              </a:rPr>
              <a:t> </a:t>
            </a:r>
            <a:r>
              <a:rPr lang="en" sz="1900" err="1">
                <a:latin typeface="Arial"/>
                <a:cs typeface="Arial"/>
              </a:rPr>
              <a:t>été</a:t>
            </a:r>
            <a:r>
              <a:rPr lang="en" sz="1900">
                <a:latin typeface="Arial"/>
                <a:cs typeface="Arial"/>
              </a:rPr>
              <a:t> </a:t>
            </a:r>
            <a:r>
              <a:rPr lang="en" sz="1900" err="1">
                <a:latin typeface="Arial"/>
                <a:cs typeface="Arial"/>
              </a:rPr>
              <a:t>officiellement</a:t>
            </a:r>
            <a:r>
              <a:rPr lang="en" sz="1900">
                <a:latin typeface="Arial"/>
                <a:cs typeface="Arial"/>
              </a:rPr>
              <a:t> </a:t>
            </a:r>
            <a:r>
              <a:rPr lang="en" sz="1900" err="1">
                <a:latin typeface="Arial"/>
                <a:cs typeface="Arial"/>
              </a:rPr>
              <a:t>transférées</a:t>
            </a:r>
            <a:r>
              <a:rPr lang="en" sz="1900">
                <a:latin typeface="Arial"/>
                <a:cs typeface="Arial"/>
              </a:rPr>
              <a:t> à la nouvelle institution.</a:t>
            </a:r>
          </a:p>
          <a:p>
            <a:pPr lvl="1">
              <a:buFont typeface="Wingdings,Sans-Serif" panose="020B0604020202020204" pitchFamily="34" charset="0"/>
              <a:buChar char="q"/>
            </a:pPr>
            <a:r>
              <a:rPr lang="en" sz="1900" err="1">
                <a:latin typeface="Arial"/>
                <a:cs typeface="Arial"/>
              </a:rPr>
              <a:t>Toutes</a:t>
            </a:r>
            <a:r>
              <a:rPr lang="en" sz="1900">
                <a:latin typeface="Arial"/>
                <a:cs typeface="Arial"/>
              </a:rPr>
              <a:t> les données du </a:t>
            </a:r>
            <a:r>
              <a:rPr lang="en" sz="1900" err="1">
                <a:latin typeface="Arial"/>
                <a:cs typeface="Arial"/>
              </a:rPr>
              <a:t>système</a:t>
            </a:r>
            <a:r>
              <a:rPr lang="en" sz="1900">
                <a:latin typeface="Arial"/>
                <a:cs typeface="Arial"/>
              </a:rPr>
              <a:t> </a:t>
            </a:r>
            <a:r>
              <a:rPr lang="en" sz="1900" err="1">
                <a:latin typeface="Arial"/>
                <a:cs typeface="Arial"/>
              </a:rPr>
              <a:t>détenues</a:t>
            </a:r>
            <a:r>
              <a:rPr lang="en" sz="1900">
                <a:latin typeface="Arial"/>
                <a:cs typeface="Arial"/>
              </a:rPr>
              <a:t> par le </a:t>
            </a:r>
            <a:r>
              <a:rPr lang="en" sz="1900" err="1">
                <a:latin typeface="Arial"/>
                <a:cs typeface="Arial"/>
              </a:rPr>
              <a:t>projet</a:t>
            </a:r>
            <a:r>
              <a:rPr lang="en" sz="1900">
                <a:latin typeface="Arial"/>
                <a:cs typeface="Arial"/>
              </a:rPr>
              <a:t> </a:t>
            </a:r>
            <a:r>
              <a:rPr lang="en" sz="1900" err="1">
                <a:latin typeface="Arial"/>
                <a:cs typeface="Arial"/>
              </a:rPr>
              <a:t>ont</a:t>
            </a:r>
            <a:r>
              <a:rPr lang="en" sz="1900">
                <a:latin typeface="Arial"/>
                <a:cs typeface="Arial"/>
              </a:rPr>
              <a:t> </a:t>
            </a:r>
            <a:r>
              <a:rPr lang="en" sz="1900" err="1">
                <a:latin typeface="Arial"/>
                <a:cs typeface="Arial"/>
              </a:rPr>
              <a:t>été</a:t>
            </a:r>
            <a:r>
              <a:rPr lang="en" sz="1900">
                <a:latin typeface="Arial"/>
                <a:cs typeface="Arial"/>
              </a:rPr>
              <a:t> </a:t>
            </a:r>
            <a:r>
              <a:rPr lang="en" sz="1900" err="1">
                <a:latin typeface="Arial"/>
                <a:cs typeface="Arial"/>
              </a:rPr>
              <a:t>archivées</a:t>
            </a:r>
            <a:r>
              <a:rPr lang="en" sz="1900">
                <a:latin typeface="Arial"/>
                <a:cs typeface="Arial"/>
              </a:rPr>
              <a:t> dans le format </a:t>
            </a:r>
            <a:r>
              <a:rPr lang="en" sz="1900" err="1">
                <a:latin typeface="Arial"/>
                <a:cs typeface="Arial"/>
              </a:rPr>
              <a:t>convenu</a:t>
            </a:r>
            <a:r>
              <a:rPr lang="en" sz="1900">
                <a:latin typeface="Arial"/>
                <a:cs typeface="Arial"/>
              </a:rPr>
              <a:t>.</a:t>
            </a:r>
            <a:endParaRPr lang="en-US" sz="1900">
              <a:latin typeface="Arial"/>
              <a:cs typeface="Arial"/>
            </a:endParaRPr>
          </a:p>
          <a:p>
            <a:pPr lvl="1">
              <a:buFont typeface="Wingdings,Sans-Serif" panose="020B0604020202020204" pitchFamily="34" charset="0"/>
              <a:buChar char="q"/>
            </a:pPr>
            <a:r>
              <a:rPr lang="en" sz="1900" err="1">
                <a:latin typeface="Arial"/>
                <a:cs typeface="Arial"/>
              </a:rPr>
              <a:t>Toutes</a:t>
            </a:r>
            <a:r>
              <a:rPr lang="en" sz="1900">
                <a:latin typeface="Arial"/>
                <a:cs typeface="Arial"/>
              </a:rPr>
              <a:t> les données du </a:t>
            </a:r>
            <a:r>
              <a:rPr lang="en" sz="1900" err="1">
                <a:latin typeface="Arial"/>
                <a:cs typeface="Arial"/>
              </a:rPr>
              <a:t>système</a:t>
            </a:r>
            <a:r>
              <a:rPr lang="en" sz="1900">
                <a:latin typeface="Arial"/>
                <a:cs typeface="Arial"/>
              </a:rPr>
              <a:t> </a:t>
            </a:r>
            <a:r>
              <a:rPr lang="en" sz="1900" err="1">
                <a:latin typeface="Arial"/>
                <a:cs typeface="Arial"/>
              </a:rPr>
              <a:t>ont</a:t>
            </a:r>
            <a:r>
              <a:rPr lang="en" sz="1900">
                <a:latin typeface="Arial"/>
                <a:cs typeface="Arial"/>
              </a:rPr>
              <a:t> </a:t>
            </a:r>
            <a:r>
              <a:rPr lang="en" sz="1900" err="1">
                <a:latin typeface="Arial"/>
                <a:cs typeface="Arial"/>
              </a:rPr>
              <a:t>été</a:t>
            </a:r>
            <a:r>
              <a:rPr lang="en" sz="1900">
                <a:latin typeface="Arial"/>
                <a:cs typeface="Arial"/>
              </a:rPr>
              <a:t> </a:t>
            </a:r>
            <a:r>
              <a:rPr lang="en" sz="1900" err="1">
                <a:latin typeface="Arial"/>
                <a:cs typeface="Arial"/>
              </a:rPr>
              <a:t>évaluées</a:t>
            </a:r>
            <a:r>
              <a:rPr lang="en" sz="1900">
                <a:latin typeface="Arial"/>
                <a:cs typeface="Arial"/>
              </a:rPr>
              <a:t> </a:t>
            </a:r>
            <a:r>
              <a:rPr lang="en" sz="1900" err="1">
                <a:latin typeface="Arial"/>
                <a:cs typeface="Arial"/>
              </a:rPr>
              <a:t>afin</a:t>
            </a:r>
            <a:r>
              <a:rPr lang="en" sz="1900">
                <a:latin typeface="Arial"/>
                <a:cs typeface="Arial"/>
              </a:rPr>
              <a:t> </a:t>
            </a:r>
            <a:r>
              <a:rPr lang="en" sz="1900" err="1">
                <a:latin typeface="Arial"/>
                <a:cs typeface="Arial"/>
              </a:rPr>
              <a:t>d'identifier</a:t>
            </a:r>
            <a:r>
              <a:rPr lang="en" sz="1900">
                <a:latin typeface="Arial"/>
                <a:cs typeface="Arial"/>
              </a:rPr>
              <a:t> </a:t>
            </a:r>
            <a:r>
              <a:rPr lang="en" sz="1900" err="1">
                <a:latin typeface="Arial"/>
                <a:cs typeface="Arial"/>
              </a:rPr>
              <a:t>toutes</a:t>
            </a:r>
            <a:r>
              <a:rPr lang="en" sz="1900">
                <a:latin typeface="Arial"/>
                <a:cs typeface="Arial"/>
              </a:rPr>
              <a:t> les exigences </a:t>
            </a:r>
            <a:r>
              <a:rPr lang="en" sz="1900" err="1">
                <a:latin typeface="Arial"/>
                <a:cs typeface="Arial"/>
              </a:rPr>
              <a:t>légales</a:t>
            </a:r>
            <a:r>
              <a:rPr lang="en" sz="1900">
                <a:latin typeface="Arial"/>
                <a:cs typeface="Arial"/>
              </a:rPr>
              <a:t> </a:t>
            </a:r>
            <a:r>
              <a:rPr lang="en" sz="1900" err="1">
                <a:latin typeface="Arial"/>
                <a:cs typeface="Arial"/>
              </a:rPr>
              <a:t>applicables</a:t>
            </a:r>
            <a:r>
              <a:rPr lang="en" sz="1900">
                <a:latin typeface="Arial"/>
                <a:cs typeface="Arial"/>
              </a:rPr>
              <a:t> </a:t>
            </a:r>
            <a:r>
              <a:rPr lang="en" sz="1900" err="1">
                <a:latin typeface="Arial"/>
                <a:cs typeface="Arial"/>
              </a:rPr>
              <a:t>en</a:t>
            </a:r>
            <a:r>
              <a:rPr lang="en" sz="1900">
                <a:latin typeface="Arial"/>
                <a:cs typeface="Arial"/>
              </a:rPr>
              <a:t> matière de conservation des documents.</a:t>
            </a:r>
            <a:endParaRPr lang="en-US" sz="1900">
              <a:latin typeface="Arial"/>
              <a:cs typeface="Arial"/>
            </a:endParaRPr>
          </a:p>
          <a:p>
            <a:pPr marL="285750" indent="-285750">
              <a:buFont typeface="Wingdings" panose="020B0604020202020204" pitchFamily="34" charset="0"/>
              <a:buChar char="q"/>
            </a:pPr>
            <a:r>
              <a:rPr lang="en" sz="1900" b="1">
                <a:latin typeface="Arial"/>
                <a:cs typeface="Arial"/>
              </a:rPr>
              <a:t>Transition de la documentation technique</a:t>
            </a:r>
            <a:endParaRPr lang="en-US" sz="1900"/>
          </a:p>
          <a:p>
            <a:pPr lvl="1">
              <a:buFont typeface="Wingdings" panose="020B0604020202020204" pitchFamily="34" charset="0"/>
              <a:buChar char="q"/>
            </a:pPr>
            <a:r>
              <a:rPr lang="en" sz="1900">
                <a:latin typeface="Arial"/>
                <a:cs typeface="Arial"/>
              </a:rPr>
              <a:t>Une </a:t>
            </a:r>
            <a:r>
              <a:rPr lang="en" sz="1900" err="1">
                <a:latin typeface="Arial"/>
                <a:cs typeface="Arial"/>
              </a:rPr>
              <a:t>copie</a:t>
            </a:r>
            <a:r>
              <a:rPr lang="en" sz="1900">
                <a:latin typeface="Arial"/>
                <a:cs typeface="Arial"/>
              </a:rPr>
              <a:t> de </a:t>
            </a:r>
            <a:r>
              <a:rPr lang="en" sz="1900" err="1">
                <a:latin typeface="Arial"/>
                <a:cs typeface="Arial"/>
              </a:rPr>
              <a:t>toute</a:t>
            </a:r>
            <a:r>
              <a:rPr lang="en" sz="1900">
                <a:latin typeface="Arial"/>
                <a:cs typeface="Arial"/>
              </a:rPr>
              <a:t> la documentation </a:t>
            </a:r>
            <a:r>
              <a:rPr lang="en" sz="1900" err="1">
                <a:latin typeface="Arial"/>
                <a:cs typeface="Arial"/>
              </a:rPr>
              <a:t>actuelle</a:t>
            </a:r>
            <a:r>
              <a:rPr lang="en" sz="1900">
                <a:latin typeface="Arial"/>
                <a:cs typeface="Arial"/>
              </a:rPr>
              <a:t> du </a:t>
            </a:r>
            <a:r>
              <a:rPr lang="en" sz="1900" err="1">
                <a:latin typeface="Arial"/>
                <a:cs typeface="Arial"/>
              </a:rPr>
              <a:t>système</a:t>
            </a:r>
            <a:r>
              <a:rPr lang="en" sz="1900">
                <a:latin typeface="Arial"/>
                <a:cs typeface="Arial"/>
              </a:rPr>
              <a:t> </a:t>
            </a:r>
            <a:r>
              <a:rPr lang="en" sz="1900" err="1">
                <a:latin typeface="Arial"/>
                <a:cs typeface="Arial"/>
              </a:rPr>
              <a:t>d'information</a:t>
            </a:r>
            <a:r>
              <a:rPr lang="en" sz="1900">
                <a:latin typeface="Arial"/>
                <a:cs typeface="Arial"/>
              </a:rPr>
              <a:t> a </a:t>
            </a:r>
            <a:r>
              <a:rPr lang="en" sz="1900" err="1">
                <a:latin typeface="Arial"/>
                <a:cs typeface="Arial"/>
              </a:rPr>
              <a:t>été</a:t>
            </a:r>
            <a:r>
              <a:rPr lang="en" sz="1900">
                <a:latin typeface="Arial"/>
                <a:cs typeface="Arial"/>
              </a:rPr>
              <a:t> </a:t>
            </a:r>
            <a:r>
              <a:rPr lang="en" sz="1900" err="1">
                <a:latin typeface="Arial"/>
                <a:cs typeface="Arial"/>
              </a:rPr>
              <a:t>transférée</a:t>
            </a:r>
            <a:r>
              <a:rPr lang="en" sz="1900">
                <a:latin typeface="Arial"/>
                <a:cs typeface="Arial"/>
              </a:rPr>
              <a:t> à la nouvelle institution, dans le format </a:t>
            </a:r>
            <a:r>
              <a:rPr lang="en" sz="1900" err="1">
                <a:latin typeface="Arial"/>
                <a:cs typeface="Arial"/>
              </a:rPr>
              <a:t>convenu</a:t>
            </a:r>
            <a:r>
              <a:rPr lang="en" sz="1900">
                <a:latin typeface="Arial"/>
                <a:cs typeface="Arial"/>
              </a:rPr>
              <a:t>.</a:t>
            </a:r>
            <a:endParaRPr lang="en-US" sz="1900">
              <a:latin typeface="Arial"/>
              <a:cs typeface="Arial"/>
            </a:endParaRPr>
          </a:p>
          <a:p>
            <a:pPr lvl="1">
              <a:buFont typeface="Wingdings" panose="020B0604020202020204" pitchFamily="34" charset="0"/>
              <a:buChar char="q"/>
            </a:pPr>
            <a:r>
              <a:rPr lang="en-US" sz="1900">
                <a:solidFill>
                  <a:srgbClr val="444444"/>
                </a:solidFill>
                <a:latin typeface="Arial"/>
                <a:cs typeface="Arial"/>
              </a:rPr>
              <a:t>Il </a:t>
            </a:r>
            <a:r>
              <a:rPr lang="en-US" sz="1900" err="1">
                <a:solidFill>
                  <a:srgbClr val="444444"/>
                </a:solidFill>
                <a:latin typeface="Arial"/>
                <a:cs typeface="Arial"/>
              </a:rPr>
              <a:t>existe</a:t>
            </a:r>
            <a:r>
              <a:rPr lang="en-US" sz="1900">
                <a:solidFill>
                  <a:srgbClr val="444444"/>
                </a:solidFill>
                <a:latin typeface="Arial"/>
                <a:cs typeface="Arial"/>
              </a:rPr>
              <a:t> </a:t>
            </a:r>
            <a:r>
              <a:rPr lang="en-US" sz="1900" err="1">
                <a:solidFill>
                  <a:srgbClr val="444444"/>
                </a:solidFill>
                <a:latin typeface="Arial"/>
                <a:cs typeface="Arial"/>
              </a:rPr>
              <a:t>une</a:t>
            </a:r>
            <a:r>
              <a:rPr lang="en-US" sz="1900">
                <a:solidFill>
                  <a:srgbClr val="444444"/>
                </a:solidFill>
                <a:latin typeface="Arial"/>
                <a:cs typeface="Arial"/>
              </a:rPr>
              <a:t> </a:t>
            </a:r>
            <a:r>
              <a:rPr lang="en-US" sz="1900" err="1">
                <a:solidFill>
                  <a:srgbClr val="444444"/>
                </a:solidFill>
                <a:latin typeface="Arial"/>
                <a:cs typeface="Arial"/>
              </a:rPr>
              <a:t>procédure</a:t>
            </a:r>
            <a:r>
              <a:rPr lang="en-US" sz="1900">
                <a:solidFill>
                  <a:srgbClr val="444444"/>
                </a:solidFill>
                <a:latin typeface="Arial"/>
                <a:cs typeface="Arial"/>
              </a:rPr>
              <a:t> </a:t>
            </a:r>
            <a:r>
              <a:rPr lang="en-US" sz="1900" err="1">
                <a:solidFill>
                  <a:srgbClr val="444444"/>
                </a:solidFill>
                <a:latin typeface="Arial"/>
                <a:cs typeface="Arial"/>
              </a:rPr>
              <a:t>claire</a:t>
            </a:r>
            <a:r>
              <a:rPr lang="en-US" sz="1900">
                <a:solidFill>
                  <a:srgbClr val="444444"/>
                </a:solidFill>
                <a:latin typeface="Arial"/>
                <a:cs typeface="Arial"/>
              </a:rPr>
              <a:t> pour signaler les bogues, les </a:t>
            </a:r>
            <a:r>
              <a:rPr lang="en-US" sz="1900" err="1">
                <a:solidFill>
                  <a:srgbClr val="444444"/>
                </a:solidFill>
                <a:latin typeface="Arial"/>
                <a:cs typeface="Arial"/>
              </a:rPr>
              <a:t>demandes</a:t>
            </a:r>
            <a:r>
              <a:rPr lang="en-US" sz="1900">
                <a:solidFill>
                  <a:srgbClr val="444444"/>
                </a:solidFill>
                <a:latin typeface="Arial"/>
                <a:cs typeface="Arial"/>
              </a:rPr>
              <a:t> de </a:t>
            </a:r>
            <a:r>
              <a:rPr lang="en-US" sz="1900" err="1">
                <a:solidFill>
                  <a:srgbClr val="444444"/>
                </a:solidFill>
                <a:latin typeface="Arial"/>
                <a:cs typeface="Arial"/>
              </a:rPr>
              <a:t>changement</a:t>
            </a:r>
            <a:r>
              <a:rPr lang="en-US" sz="1900">
                <a:solidFill>
                  <a:srgbClr val="444444"/>
                </a:solidFill>
                <a:latin typeface="Arial"/>
                <a:cs typeface="Arial"/>
              </a:rPr>
              <a:t> et les </a:t>
            </a:r>
            <a:r>
              <a:rPr lang="en-US" sz="1900" err="1">
                <a:solidFill>
                  <a:srgbClr val="444444"/>
                </a:solidFill>
                <a:latin typeface="Arial"/>
                <a:cs typeface="Arial"/>
              </a:rPr>
              <a:t>autres</a:t>
            </a:r>
            <a:r>
              <a:rPr lang="en-US" sz="1900">
                <a:solidFill>
                  <a:srgbClr val="444444"/>
                </a:solidFill>
                <a:latin typeface="Arial"/>
                <a:cs typeface="Arial"/>
              </a:rPr>
              <a:t> </a:t>
            </a:r>
            <a:r>
              <a:rPr lang="en-US" sz="1900" err="1">
                <a:solidFill>
                  <a:srgbClr val="444444"/>
                </a:solidFill>
                <a:latin typeface="Arial"/>
                <a:cs typeface="Arial"/>
              </a:rPr>
              <a:t>problèmes</a:t>
            </a:r>
            <a:r>
              <a:rPr lang="en-US" sz="1900">
                <a:solidFill>
                  <a:srgbClr val="444444"/>
                </a:solidFill>
                <a:latin typeface="Arial"/>
                <a:cs typeface="Arial"/>
              </a:rPr>
              <a:t>, </a:t>
            </a:r>
            <a:r>
              <a:rPr lang="en-US" sz="1900" err="1">
                <a:solidFill>
                  <a:srgbClr val="444444"/>
                </a:solidFill>
                <a:latin typeface="Arial"/>
                <a:cs typeface="Arial"/>
              </a:rPr>
              <a:t>ainsi</a:t>
            </a:r>
            <a:r>
              <a:rPr lang="en-US" sz="1900">
                <a:solidFill>
                  <a:srgbClr val="444444"/>
                </a:solidFill>
                <a:latin typeface="Arial"/>
                <a:cs typeface="Arial"/>
              </a:rPr>
              <a:t> </a:t>
            </a:r>
            <a:r>
              <a:rPr lang="en-US" sz="1900" err="1">
                <a:solidFill>
                  <a:srgbClr val="444444"/>
                </a:solidFill>
                <a:latin typeface="Arial"/>
                <a:cs typeface="Arial"/>
              </a:rPr>
              <a:t>qu'un</a:t>
            </a:r>
            <a:r>
              <a:rPr lang="en-US" sz="1900">
                <a:solidFill>
                  <a:srgbClr val="444444"/>
                </a:solidFill>
                <a:latin typeface="Arial"/>
                <a:cs typeface="Arial"/>
              </a:rPr>
              <a:t> </a:t>
            </a:r>
            <a:r>
              <a:rPr lang="en-US" sz="1900" err="1">
                <a:solidFill>
                  <a:srgbClr val="444444"/>
                </a:solidFill>
                <a:latin typeface="Arial"/>
                <a:cs typeface="Arial"/>
              </a:rPr>
              <a:t>système</a:t>
            </a:r>
            <a:r>
              <a:rPr lang="en-US" sz="1900">
                <a:solidFill>
                  <a:srgbClr val="444444"/>
                </a:solidFill>
                <a:latin typeface="Arial"/>
                <a:cs typeface="Arial"/>
              </a:rPr>
              <a:t> pour les classer par </a:t>
            </a:r>
            <a:r>
              <a:rPr lang="en-US" sz="1900" err="1">
                <a:solidFill>
                  <a:srgbClr val="444444"/>
                </a:solidFill>
                <a:latin typeface="Arial"/>
                <a:cs typeface="Arial"/>
              </a:rPr>
              <a:t>ordre</a:t>
            </a:r>
            <a:r>
              <a:rPr lang="en-US" sz="1900">
                <a:solidFill>
                  <a:srgbClr val="444444"/>
                </a:solidFill>
                <a:latin typeface="Arial"/>
                <a:cs typeface="Arial"/>
              </a:rPr>
              <a:t> de </a:t>
            </a:r>
            <a:r>
              <a:rPr lang="en-US" sz="1900" err="1">
                <a:solidFill>
                  <a:srgbClr val="444444"/>
                </a:solidFill>
                <a:latin typeface="Arial"/>
                <a:cs typeface="Arial"/>
              </a:rPr>
              <a:t>priorité</a:t>
            </a:r>
            <a:r>
              <a:rPr lang="en-US" sz="1900">
                <a:solidFill>
                  <a:srgbClr val="444444"/>
                </a:solidFill>
                <a:latin typeface="Arial"/>
                <a:cs typeface="Arial"/>
              </a:rPr>
              <a:t> après la transition du </a:t>
            </a:r>
            <a:r>
              <a:rPr lang="en-US" sz="1900" err="1">
                <a:solidFill>
                  <a:srgbClr val="444444"/>
                </a:solidFill>
                <a:latin typeface="Arial"/>
                <a:cs typeface="Arial"/>
              </a:rPr>
              <a:t>logiciel</a:t>
            </a:r>
            <a:r>
              <a:rPr lang="en-US" sz="1900">
                <a:solidFill>
                  <a:srgbClr val="444444"/>
                </a:solidFill>
                <a:latin typeface="Arial"/>
                <a:cs typeface="Arial"/>
              </a:rPr>
              <a:t>. </a:t>
            </a:r>
            <a:endParaRPr lang="en-US" sz="1900">
              <a:latin typeface="Arial"/>
              <a:cs typeface="Arial"/>
            </a:endParaRPr>
          </a:p>
          <a:p>
            <a:pPr lvl="1">
              <a:buFont typeface="Wingdings" panose="020B0604020202020204" pitchFamily="34" charset="0"/>
              <a:buChar char="q"/>
            </a:pPr>
            <a:r>
              <a:rPr lang="en" sz="1900" err="1">
                <a:latin typeface="Arial"/>
                <a:cs typeface="Arial"/>
              </a:rPr>
              <a:t>Toute</a:t>
            </a:r>
            <a:r>
              <a:rPr lang="en" sz="1900">
                <a:latin typeface="Arial"/>
                <a:cs typeface="Arial"/>
              </a:rPr>
              <a:t> la documentation technique du </a:t>
            </a:r>
            <a:r>
              <a:rPr lang="en" sz="1900" err="1">
                <a:latin typeface="Arial"/>
                <a:cs typeface="Arial"/>
              </a:rPr>
              <a:t>système</a:t>
            </a:r>
            <a:r>
              <a:rPr lang="en" sz="1900">
                <a:latin typeface="Arial"/>
                <a:cs typeface="Arial"/>
              </a:rPr>
              <a:t> a </a:t>
            </a:r>
            <a:r>
              <a:rPr lang="en" sz="1900" err="1">
                <a:latin typeface="Arial"/>
                <a:cs typeface="Arial"/>
              </a:rPr>
              <a:t>été</a:t>
            </a:r>
            <a:r>
              <a:rPr lang="en" sz="1900">
                <a:latin typeface="Arial"/>
                <a:cs typeface="Arial"/>
              </a:rPr>
              <a:t> </a:t>
            </a:r>
            <a:r>
              <a:rPr lang="en" sz="1900" err="1">
                <a:latin typeface="Arial"/>
                <a:cs typeface="Arial"/>
              </a:rPr>
              <a:t>stockée</a:t>
            </a:r>
            <a:r>
              <a:rPr lang="en" sz="1900">
                <a:latin typeface="Arial"/>
                <a:cs typeface="Arial"/>
              </a:rPr>
              <a:t> dans le lieu </a:t>
            </a:r>
            <a:r>
              <a:rPr lang="en" sz="1900" err="1">
                <a:latin typeface="Arial"/>
                <a:cs typeface="Arial"/>
              </a:rPr>
              <a:t>d'archivage</a:t>
            </a:r>
            <a:r>
              <a:rPr lang="en" sz="1900">
                <a:latin typeface="Arial"/>
                <a:cs typeface="Arial"/>
              </a:rPr>
              <a:t> </a:t>
            </a:r>
            <a:r>
              <a:rPr lang="en" sz="1900" err="1">
                <a:latin typeface="Arial"/>
                <a:cs typeface="Arial"/>
              </a:rPr>
              <a:t>convenu</a:t>
            </a:r>
            <a:r>
              <a:rPr lang="en" sz="1900">
                <a:latin typeface="Arial"/>
                <a:cs typeface="Arial"/>
              </a:rPr>
              <a:t>.</a:t>
            </a:r>
            <a:endParaRPr lang="en-US" sz="1900">
              <a:latin typeface="Arial"/>
              <a:cs typeface="Arial"/>
            </a:endParaRPr>
          </a:p>
          <a:p>
            <a:pPr>
              <a:buFont typeface="Wingdings" panose="020B0604020202020204" pitchFamily="34" charset="0"/>
              <a:buChar char="q"/>
            </a:pPr>
            <a:r>
              <a:rPr lang="en" sz="1900" b="1">
                <a:latin typeface="Arial"/>
                <a:cs typeface="Arial"/>
              </a:rPr>
              <a:t>Transition des </a:t>
            </a:r>
            <a:r>
              <a:rPr lang="en" sz="1900" b="1" err="1">
                <a:latin typeface="Arial"/>
                <a:cs typeface="Arial"/>
              </a:rPr>
              <a:t>équipements</a:t>
            </a:r>
            <a:endParaRPr lang="en-US" sz="1900" err="1"/>
          </a:p>
          <a:p>
            <a:pPr lvl="1">
              <a:buFont typeface="Wingdings" panose="020B0604020202020204" pitchFamily="34" charset="0"/>
              <a:buChar char="q"/>
            </a:pPr>
            <a:r>
              <a:rPr lang="en" sz="1900">
                <a:latin typeface="Arial"/>
                <a:cs typeface="Arial"/>
              </a:rPr>
              <a:t>Il </a:t>
            </a:r>
            <a:r>
              <a:rPr lang="en" sz="1900" err="1">
                <a:latin typeface="Arial"/>
                <a:cs typeface="Arial"/>
              </a:rPr>
              <a:t>existe</a:t>
            </a:r>
            <a:r>
              <a:rPr lang="en" sz="1900">
                <a:latin typeface="Arial"/>
                <a:cs typeface="Arial"/>
              </a:rPr>
              <a:t> un plan et un budget pour la maintenance continue de </a:t>
            </a:r>
            <a:r>
              <a:rPr lang="en" sz="1900" err="1">
                <a:latin typeface="Arial"/>
                <a:cs typeface="Arial"/>
              </a:rPr>
              <a:t>l'infrastructure</a:t>
            </a:r>
            <a:r>
              <a:rPr lang="en" sz="1900">
                <a:latin typeface="Arial"/>
                <a:cs typeface="Arial"/>
              </a:rPr>
              <a:t>, du matériel et des </a:t>
            </a:r>
            <a:r>
              <a:rPr lang="en" sz="1900" err="1">
                <a:latin typeface="Arial"/>
                <a:cs typeface="Arial"/>
              </a:rPr>
              <a:t>consommables</a:t>
            </a:r>
            <a:r>
              <a:rPr lang="en" sz="1900">
                <a:latin typeface="Arial"/>
                <a:cs typeface="Arial"/>
              </a:rPr>
              <a:t>.</a:t>
            </a:r>
            <a:endParaRPr lang="en-US" sz="1900">
              <a:latin typeface="Arial"/>
              <a:cs typeface="Arial"/>
            </a:endParaRPr>
          </a:p>
          <a:p>
            <a:pPr>
              <a:buFont typeface="Wingdings" panose="020B0604020202020204" pitchFamily="34" charset="0"/>
              <a:buChar char="q"/>
            </a:pPr>
            <a:endParaRPr lang="en-US"/>
          </a:p>
          <a:p>
            <a:endParaRPr lang="en-US"/>
          </a:p>
        </p:txBody>
      </p:sp>
    </p:spTree>
    <p:extLst>
      <p:ext uri="{BB962C8B-B14F-4D97-AF65-F5344CB8AC3E}">
        <p14:creationId xmlns:p14="http://schemas.microsoft.com/office/powerpoint/2010/main" val="214141530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3175"/>
            <a:ext cx="10084496" cy="1561646"/>
          </a:xfrm>
        </p:spPr>
        <p:txBody>
          <a:bodyPr/>
          <a:lstStyle/>
          <a:p>
            <a:r>
              <a:rPr lang="en-US">
                <a:latin typeface="Arial"/>
                <a:cs typeface="Arial"/>
              </a:rPr>
              <a:t>Processus de </a:t>
            </a:r>
            <a:r>
              <a:rPr lang="en-US" err="1">
                <a:latin typeface="Arial"/>
                <a:cs typeface="Arial"/>
              </a:rPr>
              <a:t>clôture</a:t>
            </a:r>
            <a:r>
              <a:rPr lang="en-US">
                <a:latin typeface="Arial"/>
                <a:cs typeface="Arial"/>
              </a:rPr>
              <a:t> du </a:t>
            </a:r>
            <a:r>
              <a:rPr lang="en-US" err="1">
                <a:latin typeface="Arial"/>
                <a:cs typeface="Arial"/>
              </a:rPr>
              <a:t>projet</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333375" y="1712804"/>
            <a:ext cx="11465620" cy="3932063"/>
          </a:xfrm>
        </p:spPr>
        <p:txBody>
          <a:bodyPr vert="horz" lIns="91440" tIns="45720" rIns="91440" bIns="45720" rtlCol="0" anchor="t">
            <a:noAutofit/>
          </a:bodyPr>
          <a:lstStyle/>
          <a:p>
            <a:r>
              <a:rPr lang="en-US" sz="2400">
                <a:latin typeface="Arial"/>
                <a:cs typeface="Arial"/>
              </a:rPr>
              <a:t>La </a:t>
            </a:r>
            <a:r>
              <a:rPr lang="en-US" sz="2400" err="1">
                <a:latin typeface="Arial"/>
                <a:cs typeface="Arial"/>
              </a:rPr>
              <a:t>clôture</a:t>
            </a:r>
            <a:r>
              <a:rPr lang="en-US" sz="2400">
                <a:latin typeface="Arial"/>
                <a:cs typeface="Arial"/>
              </a:rPr>
              <a:t> d'un </a:t>
            </a:r>
            <a:r>
              <a:rPr lang="en-US" sz="2400" err="1">
                <a:latin typeface="Arial"/>
                <a:cs typeface="Arial"/>
              </a:rPr>
              <a:t>projet</a:t>
            </a:r>
            <a:r>
              <a:rPr lang="en-US" sz="2400">
                <a:latin typeface="Arial"/>
                <a:cs typeface="Arial"/>
              </a:rPr>
              <a:t> fait </a:t>
            </a:r>
            <a:r>
              <a:rPr lang="en-US" sz="2400" err="1">
                <a:latin typeface="Arial"/>
                <a:cs typeface="Arial"/>
              </a:rPr>
              <a:t>référence</a:t>
            </a:r>
            <a:r>
              <a:rPr lang="en-US" sz="2400">
                <a:latin typeface="Arial"/>
                <a:cs typeface="Arial"/>
              </a:rPr>
              <a:t> au processus </a:t>
            </a:r>
            <a:r>
              <a:rPr lang="en-US" sz="2400" err="1">
                <a:latin typeface="Arial"/>
                <a:cs typeface="Arial"/>
              </a:rPr>
              <a:t>opérationnel</a:t>
            </a:r>
            <a:r>
              <a:rPr lang="en-US" sz="2400">
                <a:latin typeface="Arial"/>
                <a:cs typeface="Arial"/>
              </a:rPr>
              <a:t> et </a:t>
            </a:r>
            <a:r>
              <a:rPr lang="en-US" sz="2400" err="1">
                <a:latin typeface="Arial"/>
                <a:cs typeface="Arial"/>
              </a:rPr>
              <a:t>administratif</a:t>
            </a:r>
            <a:r>
              <a:rPr lang="en-US" sz="2400">
                <a:latin typeface="Arial"/>
                <a:cs typeface="Arial"/>
              </a:rPr>
              <a:t> qui </a:t>
            </a:r>
            <a:r>
              <a:rPr lang="en-US" sz="2400" err="1">
                <a:latin typeface="Arial"/>
                <a:cs typeface="Arial"/>
              </a:rPr>
              <a:t>consiste</a:t>
            </a:r>
            <a:r>
              <a:rPr lang="en-US" sz="2400">
                <a:latin typeface="Arial"/>
                <a:cs typeface="Arial"/>
              </a:rPr>
              <a:t> à </a:t>
            </a:r>
            <a:r>
              <a:rPr lang="en-US" sz="2400" err="1">
                <a:latin typeface="Arial"/>
                <a:cs typeface="Arial"/>
              </a:rPr>
              <a:t>mettre</a:t>
            </a:r>
            <a:r>
              <a:rPr lang="en-US" sz="2400">
                <a:latin typeface="Arial"/>
                <a:cs typeface="Arial"/>
              </a:rPr>
              <a:t> fin </a:t>
            </a:r>
            <a:r>
              <a:rPr lang="en-US" sz="2400" err="1">
                <a:latin typeface="Arial"/>
                <a:cs typeface="Arial"/>
              </a:rPr>
              <a:t>officiellement</a:t>
            </a:r>
            <a:r>
              <a:rPr lang="en-US" sz="2400">
                <a:latin typeface="Arial"/>
                <a:cs typeface="Arial"/>
              </a:rPr>
              <a:t> à un </a:t>
            </a:r>
            <a:r>
              <a:rPr lang="en-US" sz="2400" err="1">
                <a:latin typeface="Arial"/>
                <a:cs typeface="Arial"/>
              </a:rPr>
              <a:t>projet</a:t>
            </a:r>
            <a:r>
              <a:rPr lang="en-US" sz="2400">
                <a:latin typeface="Arial"/>
                <a:cs typeface="Arial"/>
              </a:rPr>
              <a:t>. </a:t>
            </a:r>
            <a:endParaRPr lang="en-US" sz="2400">
              <a:solidFill>
                <a:srgbClr val="444444"/>
              </a:solidFill>
              <a:latin typeface="Arial"/>
              <a:cs typeface="Calibri"/>
            </a:endParaRPr>
          </a:p>
          <a:p>
            <a:endParaRPr lang="en-US" sz="2400">
              <a:latin typeface="Arial"/>
              <a:cs typeface="Arial"/>
            </a:endParaRPr>
          </a:p>
          <a:p>
            <a:r>
              <a:rPr lang="en-US" sz="2400">
                <a:latin typeface="Arial"/>
                <a:cs typeface="Arial"/>
              </a:rPr>
              <a:t>Les quatre étapes </a:t>
            </a:r>
            <a:r>
              <a:rPr lang="en-US" sz="2400" err="1">
                <a:latin typeface="Arial"/>
                <a:cs typeface="Arial"/>
              </a:rPr>
              <a:t>essentielles</a:t>
            </a:r>
            <a:r>
              <a:rPr lang="en-US" sz="2400">
                <a:latin typeface="Arial"/>
                <a:cs typeface="Arial"/>
              </a:rPr>
              <a:t> de </a:t>
            </a:r>
            <a:r>
              <a:rPr lang="en-US" sz="2400" err="1">
                <a:latin typeface="Arial"/>
                <a:cs typeface="Arial"/>
              </a:rPr>
              <a:t>ce</a:t>
            </a:r>
            <a:r>
              <a:rPr lang="en-US" sz="2400">
                <a:latin typeface="Arial"/>
                <a:cs typeface="Arial"/>
              </a:rPr>
              <a:t> processus </a:t>
            </a:r>
            <a:r>
              <a:rPr lang="en-US" sz="2400" err="1">
                <a:latin typeface="Arial"/>
                <a:cs typeface="Arial"/>
              </a:rPr>
              <a:t>sont</a:t>
            </a:r>
            <a:r>
              <a:rPr lang="en-US" sz="2400">
                <a:latin typeface="Arial"/>
                <a:cs typeface="Arial"/>
              </a:rPr>
              <a:t> les </a:t>
            </a:r>
            <a:r>
              <a:rPr lang="en-US" sz="2400" err="1">
                <a:latin typeface="Arial"/>
                <a:cs typeface="Arial"/>
              </a:rPr>
              <a:t>suivantes</a:t>
            </a:r>
            <a:r>
              <a:rPr lang="en-US" sz="2400">
                <a:latin typeface="Arial"/>
                <a:cs typeface="Arial"/>
              </a:rPr>
              <a:t>:</a:t>
            </a:r>
            <a:endParaRPr lang="en-US" sz="2400"/>
          </a:p>
          <a:p>
            <a:pPr lvl="1"/>
            <a:r>
              <a:rPr lang="en-US" sz="2200">
                <a:latin typeface="Arial"/>
                <a:cs typeface="Arial"/>
              </a:rPr>
              <a:t>Transition du </a:t>
            </a:r>
            <a:r>
              <a:rPr lang="en-US" sz="2200" err="1">
                <a:latin typeface="Arial"/>
                <a:cs typeface="Arial"/>
              </a:rPr>
              <a:t>système</a:t>
            </a:r>
            <a:endParaRPr lang="en-US" sz="2200" err="1"/>
          </a:p>
          <a:p>
            <a:pPr lvl="1"/>
            <a:r>
              <a:rPr lang="en-US" sz="2200">
                <a:latin typeface="Arial"/>
                <a:cs typeface="Arial"/>
              </a:rPr>
              <a:t>Archiver et diffuser la documentation du </a:t>
            </a:r>
            <a:r>
              <a:rPr lang="en-US" sz="2200" err="1">
                <a:latin typeface="Arial"/>
                <a:cs typeface="Arial"/>
              </a:rPr>
              <a:t>projet</a:t>
            </a:r>
            <a:r>
              <a:rPr lang="en-US" sz="2200">
                <a:latin typeface="Arial"/>
                <a:cs typeface="Arial"/>
              </a:rPr>
              <a:t>.</a:t>
            </a:r>
            <a:endParaRPr lang="en-US" sz="2200" err="1"/>
          </a:p>
          <a:p>
            <a:pPr lvl="1"/>
            <a:r>
              <a:rPr lang="en-US" sz="2200" err="1">
                <a:latin typeface="Arial"/>
                <a:cs typeface="Arial"/>
              </a:rPr>
              <a:t>Rassembler</a:t>
            </a:r>
            <a:r>
              <a:rPr lang="en-US" sz="2200">
                <a:latin typeface="Arial"/>
                <a:cs typeface="Arial"/>
              </a:rPr>
              <a:t> les </a:t>
            </a:r>
            <a:r>
              <a:rPr lang="en-US" sz="2200" err="1">
                <a:latin typeface="Arial"/>
                <a:cs typeface="Arial"/>
              </a:rPr>
              <a:t>informations</a:t>
            </a:r>
            <a:r>
              <a:rPr lang="en-US" sz="2200">
                <a:latin typeface="Arial"/>
                <a:cs typeface="Arial"/>
              </a:rPr>
              <a:t> relatives à </a:t>
            </a:r>
            <a:r>
              <a:rPr lang="en-US" sz="2200" err="1">
                <a:latin typeface="Arial"/>
                <a:cs typeface="Arial"/>
              </a:rPr>
              <a:t>l'évaluation</a:t>
            </a:r>
            <a:r>
              <a:rPr lang="en-US" sz="2200">
                <a:latin typeface="Arial"/>
                <a:cs typeface="Arial"/>
              </a:rPr>
              <a:t> et les </a:t>
            </a:r>
            <a:r>
              <a:rPr lang="en-US" sz="2200" err="1">
                <a:latin typeface="Arial"/>
                <a:cs typeface="Arial"/>
              </a:rPr>
              <a:t>enseignements</a:t>
            </a:r>
            <a:r>
              <a:rPr lang="en-US" sz="2200">
                <a:latin typeface="Arial"/>
                <a:cs typeface="Arial"/>
              </a:rPr>
              <a:t>. </a:t>
            </a:r>
            <a:r>
              <a:rPr lang="en-US" sz="2200" err="1">
                <a:latin typeface="Arial"/>
                <a:cs typeface="Arial"/>
              </a:rPr>
              <a:t>tirés</a:t>
            </a:r>
            <a:r>
              <a:rPr lang="en-US" sz="2200">
                <a:latin typeface="Arial"/>
                <a:cs typeface="Arial"/>
              </a:rPr>
              <a:t>.</a:t>
            </a:r>
            <a:endParaRPr lang="en-US" sz="2200" err="1"/>
          </a:p>
          <a:p>
            <a:pPr lvl="1"/>
            <a:r>
              <a:rPr lang="en-US" sz="2200">
                <a:latin typeface="Arial"/>
                <a:cs typeface="Arial"/>
              </a:rPr>
              <a:t>Rapport final du </a:t>
            </a:r>
            <a:r>
              <a:rPr lang="en-US" sz="2200" err="1">
                <a:latin typeface="Arial"/>
                <a:cs typeface="Arial"/>
              </a:rPr>
              <a:t>bailleur</a:t>
            </a:r>
            <a:r>
              <a:rPr lang="en-US" sz="2200">
                <a:latin typeface="Arial"/>
                <a:cs typeface="Arial"/>
              </a:rPr>
              <a:t> de fonds.</a:t>
            </a:r>
            <a:endParaRPr lang="en-US" sz="2200"/>
          </a:p>
          <a:p>
            <a:pPr marL="342900" lvl="1" indent="-342900">
              <a:lnSpc>
                <a:spcPct val="100000"/>
              </a:lnSpc>
              <a:spcBef>
                <a:spcPts val="0"/>
              </a:spcBef>
            </a:pPr>
            <a:endParaRPr lang="en-US" sz="2400">
              <a:solidFill>
                <a:srgbClr val="000000"/>
              </a:solidFill>
              <a:latin typeface="Arial"/>
              <a:cs typeface="Calibri"/>
            </a:endParaRPr>
          </a:p>
        </p:txBody>
      </p:sp>
    </p:spTree>
    <p:extLst>
      <p:ext uri="{BB962C8B-B14F-4D97-AF65-F5344CB8AC3E}">
        <p14:creationId xmlns:p14="http://schemas.microsoft.com/office/powerpoint/2010/main" val="18380407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060D-DADF-BFE7-7923-A5A44F4530CC}"/>
              </a:ext>
            </a:extLst>
          </p:cNvPr>
          <p:cNvSpPr>
            <a:spLocks noGrp="1"/>
          </p:cNvSpPr>
          <p:nvPr>
            <p:ph type="title"/>
          </p:nvPr>
        </p:nvSpPr>
        <p:spPr>
          <a:xfrm>
            <a:off x="0" y="3175"/>
            <a:ext cx="10084496" cy="1561646"/>
          </a:xfrm>
        </p:spPr>
        <p:txBody>
          <a:bodyPr>
            <a:normAutofit/>
          </a:bodyPr>
          <a:lstStyle/>
          <a:p>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 archivage et</a:t>
            </a:r>
            <a:endParaRPr lang="en-US"/>
          </a:p>
          <a:p>
            <a:r>
              <a:rPr lang="en-US">
                <a:latin typeface="Arial"/>
                <a:cs typeface="Arial"/>
              </a:rPr>
              <a:t>diffuser la documentation du </a:t>
            </a:r>
            <a:r>
              <a:rPr lang="en-US" err="1">
                <a:latin typeface="Arial"/>
                <a:cs typeface="Arial"/>
              </a:rPr>
              <a:t>projet</a:t>
            </a:r>
            <a:endParaRPr lang="en-US" err="1"/>
          </a:p>
        </p:txBody>
      </p:sp>
      <p:sp>
        <p:nvSpPr>
          <p:cNvPr id="3" name="Content Placeholder 2">
            <a:extLst>
              <a:ext uri="{FF2B5EF4-FFF2-40B4-BE49-F238E27FC236}">
                <a16:creationId xmlns:a16="http://schemas.microsoft.com/office/drawing/2014/main" id="{6DED1F44-03A3-0D0B-365F-E9E1246E54D9}"/>
              </a:ext>
            </a:extLst>
          </p:cNvPr>
          <p:cNvSpPr>
            <a:spLocks noGrp="1"/>
          </p:cNvSpPr>
          <p:nvPr>
            <p:ph idx="1"/>
          </p:nvPr>
        </p:nvSpPr>
        <p:spPr>
          <a:xfrm>
            <a:off x="523875" y="1960454"/>
            <a:ext cx="10084496" cy="3670126"/>
          </a:xfrm>
        </p:spPr>
        <p:txBody>
          <a:bodyPr vert="horz" lIns="91440" tIns="45720" rIns="91440" bIns="45720" rtlCol="0" anchor="t">
            <a:normAutofit fontScale="92500" lnSpcReduction="10000"/>
          </a:bodyPr>
          <a:lstStyle/>
          <a:p>
            <a:r>
              <a:rPr lang="en-US" sz="2400">
                <a:latin typeface="Arial"/>
                <a:cs typeface="Arial"/>
              </a:rPr>
              <a:t>La documentation du projet diffère de la documentation technique archivée pendant la phase de transition - il s'agit d'un historique du projet du point de vue de la gestion (plans du projet, registres des risques, etc.).</a:t>
            </a:r>
            <a:endParaRPr lang="en-US"/>
          </a:p>
          <a:p>
            <a:endParaRPr lang="en-US"/>
          </a:p>
          <a:p>
            <a:r>
              <a:rPr lang="en-US" sz="2400">
                <a:latin typeface="Arial"/>
                <a:cs typeface="Arial"/>
              </a:rPr>
              <a:t>Comme la documentation technique, </a:t>
            </a:r>
            <a:r>
              <a:rPr lang="en-US" sz="2400" err="1">
                <a:latin typeface="Arial"/>
                <a:cs typeface="Arial"/>
              </a:rPr>
              <a:t>cette</a:t>
            </a:r>
            <a:r>
              <a:rPr lang="en-US" sz="2400">
                <a:latin typeface="Arial"/>
                <a:cs typeface="Arial"/>
              </a:rPr>
              <a:t> documentation de gestion de </a:t>
            </a:r>
            <a:r>
              <a:rPr lang="en-US" sz="2400" err="1">
                <a:latin typeface="Arial"/>
                <a:cs typeface="Arial"/>
              </a:rPr>
              <a:t>projet</a:t>
            </a:r>
            <a:r>
              <a:rPr lang="en-US" sz="2400">
                <a:latin typeface="Arial"/>
                <a:cs typeface="Arial"/>
              </a:rPr>
              <a:t> doit </a:t>
            </a:r>
            <a:r>
              <a:rPr lang="en-US" sz="2400" err="1">
                <a:latin typeface="Arial"/>
                <a:cs typeface="Arial"/>
              </a:rPr>
              <a:t>être</a:t>
            </a:r>
            <a:r>
              <a:rPr lang="en-US" sz="2400">
                <a:latin typeface="Arial"/>
                <a:cs typeface="Arial"/>
              </a:rPr>
              <a:t> </a:t>
            </a:r>
            <a:r>
              <a:rPr lang="en-US" sz="2400" err="1">
                <a:latin typeface="Arial"/>
                <a:cs typeface="Arial"/>
              </a:rPr>
              <a:t>archivée</a:t>
            </a:r>
            <a:r>
              <a:rPr lang="en-US" sz="2400">
                <a:latin typeface="Arial"/>
                <a:cs typeface="Arial"/>
              </a:rPr>
              <a:t> et </a:t>
            </a:r>
            <a:r>
              <a:rPr lang="en-US" sz="2400" err="1">
                <a:latin typeface="Arial"/>
                <a:cs typeface="Arial"/>
              </a:rPr>
              <a:t>stockée</a:t>
            </a:r>
            <a:r>
              <a:rPr lang="en-US" sz="2400">
                <a:latin typeface="Arial"/>
                <a:cs typeface="Arial"/>
              </a:rPr>
              <a:t> après le </a:t>
            </a:r>
            <a:r>
              <a:rPr lang="en-US" sz="2400" err="1">
                <a:latin typeface="Arial"/>
                <a:cs typeface="Arial"/>
              </a:rPr>
              <a:t>projet</a:t>
            </a:r>
            <a:r>
              <a:rPr lang="en-US" sz="2400">
                <a:latin typeface="Arial"/>
                <a:cs typeface="Arial"/>
              </a:rPr>
              <a:t> - pour </a:t>
            </a:r>
            <a:r>
              <a:rPr lang="en-US" sz="2400" err="1">
                <a:latin typeface="Arial"/>
                <a:cs typeface="Arial"/>
              </a:rPr>
              <a:t>référence</a:t>
            </a:r>
            <a:r>
              <a:rPr lang="en-US" sz="2400">
                <a:latin typeface="Arial"/>
                <a:cs typeface="Arial"/>
              </a:rPr>
              <a:t> </a:t>
            </a:r>
            <a:r>
              <a:rPr lang="en-US" sz="2400" err="1">
                <a:latin typeface="Arial"/>
                <a:cs typeface="Arial"/>
              </a:rPr>
              <a:t>ultérieure</a:t>
            </a:r>
            <a:r>
              <a:rPr lang="en-US" sz="2400">
                <a:latin typeface="Arial"/>
                <a:cs typeface="Arial"/>
              </a:rPr>
              <a:t> </a:t>
            </a:r>
            <a:r>
              <a:rPr lang="en-US" sz="2400" err="1">
                <a:latin typeface="Arial"/>
                <a:cs typeface="Arial"/>
              </a:rPr>
              <a:t>si</a:t>
            </a:r>
            <a:r>
              <a:rPr lang="en-US" sz="2400">
                <a:latin typeface="Arial"/>
                <a:cs typeface="Arial"/>
              </a:rPr>
              <a:t> </a:t>
            </a:r>
            <a:r>
              <a:rPr lang="en-US" sz="2400" err="1">
                <a:latin typeface="Arial"/>
                <a:cs typeface="Arial"/>
              </a:rPr>
              <a:t>nécessaire</a:t>
            </a:r>
            <a:r>
              <a:rPr lang="en-US" sz="2400">
                <a:latin typeface="Arial"/>
                <a:cs typeface="Arial"/>
              </a:rPr>
              <a:t>.</a:t>
            </a:r>
            <a:endParaRPr lang="en-US">
              <a:cs typeface="Arial"/>
            </a:endParaRPr>
          </a:p>
          <a:p>
            <a:endParaRPr lang="en-US"/>
          </a:p>
          <a:p>
            <a:r>
              <a:rPr lang="en-US" sz="2400">
                <a:latin typeface="Arial"/>
                <a:cs typeface="Arial"/>
              </a:rPr>
              <a:t>La documentation </a:t>
            </a:r>
            <a:r>
              <a:rPr lang="en-US" sz="2400" err="1">
                <a:latin typeface="Arial"/>
                <a:cs typeface="Arial"/>
              </a:rPr>
              <a:t>pertinente</a:t>
            </a:r>
            <a:r>
              <a:rPr lang="en-US" sz="2400">
                <a:latin typeface="Arial"/>
                <a:cs typeface="Arial"/>
              </a:rPr>
              <a:t> doit </a:t>
            </a:r>
            <a:r>
              <a:rPr lang="en-US" sz="2400" err="1">
                <a:latin typeface="Arial"/>
                <a:cs typeface="Arial"/>
              </a:rPr>
              <a:t>être</a:t>
            </a:r>
            <a:r>
              <a:rPr lang="en-US" sz="2400">
                <a:latin typeface="Arial"/>
                <a:cs typeface="Arial"/>
              </a:rPr>
              <a:t> </a:t>
            </a:r>
            <a:r>
              <a:rPr lang="en-US" sz="2400" err="1">
                <a:latin typeface="Arial"/>
                <a:cs typeface="Arial"/>
              </a:rPr>
              <a:t>partagée</a:t>
            </a:r>
            <a:r>
              <a:rPr lang="en-US" sz="2400">
                <a:latin typeface="Arial"/>
                <a:cs typeface="Arial"/>
              </a:rPr>
              <a:t> avec </a:t>
            </a:r>
            <a:r>
              <a:rPr lang="en-US" sz="2400" err="1">
                <a:latin typeface="Arial"/>
                <a:cs typeface="Arial"/>
              </a:rPr>
              <a:t>l'institution</a:t>
            </a:r>
            <a:r>
              <a:rPr lang="en-US" sz="2400">
                <a:latin typeface="Arial"/>
                <a:cs typeface="Arial"/>
              </a:rPr>
              <a:t> à </a:t>
            </a:r>
            <a:r>
              <a:rPr lang="en-US" sz="2400" err="1">
                <a:latin typeface="Arial"/>
                <a:cs typeface="Arial"/>
              </a:rPr>
              <a:t>laquelle</a:t>
            </a:r>
            <a:r>
              <a:rPr lang="en-US" sz="2400">
                <a:latin typeface="Arial"/>
                <a:cs typeface="Arial"/>
              </a:rPr>
              <a:t> le </a:t>
            </a:r>
            <a:r>
              <a:rPr lang="en-US" sz="2400" err="1">
                <a:latin typeface="Arial"/>
                <a:cs typeface="Arial"/>
              </a:rPr>
              <a:t>système</a:t>
            </a:r>
            <a:r>
              <a:rPr lang="en-US" sz="2400">
                <a:latin typeface="Arial"/>
                <a:cs typeface="Arial"/>
              </a:rPr>
              <a:t> </a:t>
            </a:r>
            <a:r>
              <a:rPr lang="en-US" sz="2400" err="1">
                <a:latin typeface="Arial"/>
                <a:cs typeface="Arial"/>
              </a:rPr>
              <a:t>est</a:t>
            </a:r>
            <a:r>
              <a:rPr lang="en-US" sz="2400">
                <a:latin typeface="Arial"/>
                <a:cs typeface="Arial"/>
              </a:rPr>
              <a:t> </a:t>
            </a:r>
            <a:r>
              <a:rPr lang="en-US" sz="2400" err="1">
                <a:latin typeface="Arial"/>
                <a:cs typeface="Arial"/>
              </a:rPr>
              <a:t>transféré</a:t>
            </a:r>
            <a:r>
              <a:rPr lang="en-US" sz="2400">
                <a:latin typeface="Arial"/>
                <a:cs typeface="Arial"/>
              </a:rPr>
              <a:t> via les </a:t>
            </a:r>
            <a:r>
              <a:rPr lang="en-US" sz="2400" err="1">
                <a:latin typeface="Arial"/>
                <a:cs typeface="Arial"/>
              </a:rPr>
              <a:t>canaux</a:t>
            </a:r>
            <a:r>
              <a:rPr lang="en-US" sz="2400">
                <a:latin typeface="Arial"/>
                <a:cs typeface="Arial"/>
              </a:rPr>
              <a:t> </a:t>
            </a:r>
            <a:r>
              <a:rPr lang="en-US" sz="2400" err="1">
                <a:latin typeface="Arial"/>
                <a:cs typeface="Arial"/>
              </a:rPr>
              <a:t>appropriés</a:t>
            </a:r>
            <a:r>
              <a:rPr lang="en-US" sz="2400">
                <a:latin typeface="Arial"/>
                <a:cs typeface="Arial"/>
              </a:rPr>
              <a:t> (</a:t>
            </a:r>
            <a:r>
              <a:rPr lang="en-US" sz="2400" err="1">
                <a:latin typeface="Arial"/>
                <a:cs typeface="Arial"/>
              </a:rPr>
              <a:t>c'est</a:t>
            </a:r>
            <a:r>
              <a:rPr lang="en-US" sz="2400">
                <a:latin typeface="Arial"/>
                <a:cs typeface="Arial"/>
              </a:rPr>
              <a:t>-à-dire les </a:t>
            </a:r>
            <a:r>
              <a:rPr lang="en-US" sz="2400" err="1">
                <a:latin typeface="Arial"/>
                <a:cs typeface="Arial"/>
              </a:rPr>
              <a:t>registres</a:t>
            </a:r>
            <a:r>
              <a:rPr lang="en-US" sz="2400">
                <a:latin typeface="Arial"/>
                <a:cs typeface="Arial"/>
              </a:rPr>
              <a:t> des </a:t>
            </a:r>
            <a:r>
              <a:rPr lang="en-US" sz="2400" err="1">
                <a:latin typeface="Arial"/>
                <a:cs typeface="Arial"/>
              </a:rPr>
              <a:t>risques</a:t>
            </a:r>
            <a:r>
              <a:rPr lang="en-US" sz="2400">
                <a:latin typeface="Arial"/>
                <a:cs typeface="Arial"/>
              </a:rPr>
              <a:t>, les plans de </a:t>
            </a:r>
            <a:r>
              <a:rPr lang="en-US" sz="2400" err="1">
                <a:latin typeface="Arial"/>
                <a:cs typeface="Arial"/>
              </a:rPr>
              <a:t>projet</a:t>
            </a:r>
            <a:r>
              <a:rPr lang="en-US" sz="2400">
                <a:latin typeface="Arial"/>
                <a:cs typeface="Arial"/>
              </a:rPr>
              <a:t> </a:t>
            </a:r>
            <a:r>
              <a:rPr lang="en-US" sz="2400" err="1">
                <a:latin typeface="Arial"/>
                <a:cs typeface="Arial"/>
              </a:rPr>
              <a:t>détaillant</a:t>
            </a:r>
            <a:r>
              <a:rPr lang="en-US" sz="2400">
                <a:latin typeface="Arial"/>
                <a:cs typeface="Arial"/>
              </a:rPr>
              <a:t> </a:t>
            </a:r>
            <a:r>
              <a:rPr lang="en-US" sz="2400" err="1">
                <a:latin typeface="Arial"/>
                <a:cs typeface="Arial"/>
              </a:rPr>
              <a:t>l'approche</a:t>
            </a:r>
            <a:r>
              <a:rPr lang="en-US" sz="2400">
                <a:latin typeface="Arial"/>
                <a:cs typeface="Arial"/>
              </a:rPr>
              <a:t> de la mise </a:t>
            </a:r>
            <a:r>
              <a:rPr lang="en-US" sz="2400" err="1">
                <a:latin typeface="Arial"/>
                <a:cs typeface="Arial"/>
              </a:rPr>
              <a:t>en</a:t>
            </a:r>
            <a:r>
              <a:rPr lang="en-US" sz="2400">
                <a:latin typeface="Arial"/>
                <a:cs typeface="Arial"/>
              </a:rPr>
              <a:t> </a:t>
            </a:r>
            <a:r>
              <a:rPr lang="en-US" sz="2400" err="1">
                <a:latin typeface="Arial"/>
                <a:cs typeface="Arial"/>
              </a:rPr>
              <a:t>œuvre</a:t>
            </a:r>
            <a:r>
              <a:rPr lang="en-US" sz="2400">
                <a:latin typeface="Arial"/>
                <a:cs typeface="Arial"/>
              </a:rPr>
              <a:t>, etc.</a:t>
            </a:r>
            <a:endParaRPr lang="en-US"/>
          </a:p>
          <a:p>
            <a:pPr marL="400050" lvl="1" indent="-342900">
              <a:lnSpc>
                <a:spcPct val="100000"/>
              </a:lnSpc>
              <a:spcBef>
                <a:spcPts val="0"/>
              </a:spcBef>
            </a:pPr>
            <a:endParaRPr lang="en-US" sz="2400">
              <a:latin typeface="Arial"/>
              <a:cs typeface="Calibri"/>
            </a:endParaRPr>
          </a:p>
          <a:p>
            <a:endParaRPr lang="en-US"/>
          </a:p>
        </p:txBody>
      </p:sp>
    </p:spTree>
    <p:extLst>
      <p:ext uri="{BB962C8B-B14F-4D97-AF65-F5344CB8AC3E}">
        <p14:creationId xmlns:p14="http://schemas.microsoft.com/office/powerpoint/2010/main" val="102866857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060D-DADF-BFE7-7923-A5A44F4530CC}"/>
              </a:ext>
            </a:extLst>
          </p:cNvPr>
          <p:cNvSpPr>
            <a:spLocks noGrp="1"/>
          </p:cNvSpPr>
          <p:nvPr>
            <p:ph type="title"/>
          </p:nvPr>
        </p:nvSpPr>
        <p:spPr>
          <a:xfrm>
            <a:off x="0" y="3175"/>
            <a:ext cx="10084496" cy="1561646"/>
          </a:xfrm>
        </p:spPr>
        <p:txBody>
          <a:bodyPr>
            <a:normAutofit/>
          </a:bodyPr>
          <a:lstStyle/>
          <a:p>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 documentation</a:t>
            </a:r>
            <a:endParaRPr lang="en-US"/>
          </a:p>
        </p:txBody>
      </p:sp>
      <p:sp>
        <p:nvSpPr>
          <p:cNvPr id="3" name="Content Placeholder 2">
            <a:extLst>
              <a:ext uri="{FF2B5EF4-FFF2-40B4-BE49-F238E27FC236}">
                <a16:creationId xmlns:a16="http://schemas.microsoft.com/office/drawing/2014/main" id="{6DED1F44-03A3-0D0B-365F-E9E1246E54D9}"/>
              </a:ext>
            </a:extLst>
          </p:cNvPr>
          <p:cNvSpPr>
            <a:spLocks noGrp="1"/>
          </p:cNvSpPr>
          <p:nvPr>
            <p:ph idx="1"/>
          </p:nvPr>
        </p:nvSpPr>
        <p:spPr>
          <a:xfrm>
            <a:off x="533400" y="1455629"/>
            <a:ext cx="5036246" cy="4365451"/>
          </a:xfrm>
        </p:spPr>
        <p:txBody>
          <a:bodyPr vert="horz" lIns="91440" tIns="45720" rIns="91440" bIns="45720" rtlCol="0" anchor="t">
            <a:normAutofit lnSpcReduction="10000"/>
          </a:bodyPr>
          <a:lstStyle/>
          <a:p>
            <a:pPr marL="0" indent="0">
              <a:buNone/>
            </a:pPr>
            <a:r>
              <a:rPr lang="en-US" b="1">
                <a:latin typeface="Arial"/>
                <a:cs typeface="Arial"/>
              </a:rPr>
              <a:t>Documentation relative au </a:t>
            </a:r>
            <a:r>
              <a:rPr lang="en-US" b="1" err="1">
                <a:latin typeface="Arial"/>
                <a:cs typeface="Arial"/>
              </a:rPr>
              <a:t>projet</a:t>
            </a:r>
            <a:endParaRPr lang="en-US" err="1"/>
          </a:p>
          <a:p>
            <a:pPr>
              <a:buNone/>
            </a:pPr>
            <a:r>
              <a:rPr lang="en-US" err="1">
                <a:latin typeface="Arial"/>
                <a:cs typeface="Arial"/>
              </a:rPr>
              <a:t>Charte</a:t>
            </a:r>
            <a:r>
              <a:rPr lang="en-US">
                <a:latin typeface="Arial"/>
                <a:cs typeface="Arial"/>
              </a:rPr>
              <a:t> du </a:t>
            </a:r>
            <a:r>
              <a:rPr lang="en-US" err="1">
                <a:latin typeface="Arial"/>
                <a:cs typeface="Arial"/>
              </a:rPr>
              <a:t>projet</a:t>
            </a:r>
            <a:endParaRPr lang="en-US" err="1"/>
          </a:p>
          <a:p>
            <a:pPr>
              <a:buNone/>
            </a:pPr>
            <a:r>
              <a:rPr lang="en-US">
                <a:latin typeface="Arial"/>
                <a:cs typeface="Arial"/>
              </a:rPr>
              <a:t>Plan du </a:t>
            </a:r>
            <a:r>
              <a:rPr lang="en-US" err="1">
                <a:latin typeface="Arial"/>
                <a:cs typeface="Arial"/>
              </a:rPr>
              <a:t>projet</a:t>
            </a:r>
            <a:r>
              <a:rPr lang="en-US">
                <a:latin typeface="Arial"/>
                <a:cs typeface="Arial"/>
              </a:rPr>
              <a:t> et </a:t>
            </a:r>
            <a:r>
              <a:rPr lang="en-US" err="1">
                <a:latin typeface="Arial"/>
                <a:cs typeface="Arial"/>
              </a:rPr>
              <a:t>diagramme</a:t>
            </a:r>
            <a:r>
              <a:rPr lang="en-US">
                <a:latin typeface="Arial"/>
                <a:cs typeface="Arial"/>
              </a:rPr>
              <a:t> de Gantt (version de base et version </a:t>
            </a:r>
            <a:r>
              <a:rPr lang="en-US" err="1">
                <a:latin typeface="Arial"/>
                <a:cs typeface="Arial"/>
              </a:rPr>
              <a:t>actualisée</a:t>
            </a:r>
            <a:r>
              <a:rPr lang="en-US">
                <a:latin typeface="Arial"/>
                <a:cs typeface="Arial"/>
              </a:rPr>
              <a:t>)</a:t>
            </a:r>
            <a:endParaRPr lang="en-US"/>
          </a:p>
          <a:p>
            <a:pPr>
              <a:buNone/>
            </a:pPr>
            <a:r>
              <a:rPr lang="en-US" err="1">
                <a:latin typeface="Arial"/>
                <a:cs typeface="Arial"/>
              </a:rPr>
              <a:t>Contrats</a:t>
            </a:r>
            <a:r>
              <a:rPr lang="en-US">
                <a:latin typeface="Arial"/>
                <a:cs typeface="Arial"/>
              </a:rPr>
              <a:t> de sous-</a:t>
            </a:r>
            <a:r>
              <a:rPr lang="en-US" err="1">
                <a:latin typeface="Arial"/>
                <a:cs typeface="Arial"/>
              </a:rPr>
              <a:t>traitance</a:t>
            </a:r>
            <a:r>
              <a:rPr lang="en-US">
                <a:latin typeface="Arial"/>
                <a:cs typeface="Arial"/>
              </a:rPr>
              <a:t> / </a:t>
            </a:r>
            <a:r>
              <a:rPr lang="en-US" err="1">
                <a:latin typeface="Arial"/>
                <a:cs typeface="Arial"/>
              </a:rPr>
              <a:t>contrats</a:t>
            </a:r>
            <a:r>
              <a:rPr lang="en-US">
                <a:latin typeface="Arial"/>
                <a:cs typeface="Arial"/>
              </a:rPr>
              <a:t> de consultant</a:t>
            </a:r>
            <a:endParaRPr lang="en-US"/>
          </a:p>
          <a:p>
            <a:pPr>
              <a:buNone/>
            </a:pPr>
            <a:r>
              <a:rPr lang="en-US">
                <a:latin typeface="Arial"/>
                <a:cs typeface="Arial"/>
              </a:rPr>
              <a:t>Rapports d'état / </a:t>
            </a:r>
            <a:r>
              <a:rPr lang="en-US" err="1">
                <a:latin typeface="Arial"/>
                <a:cs typeface="Arial"/>
              </a:rPr>
              <a:t>d'avancement</a:t>
            </a:r>
            <a:endParaRPr lang="en-US" err="1"/>
          </a:p>
          <a:p>
            <a:pPr>
              <a:buNone/>
            </a:pPr>
            <a:r>
              <a:rPr lang="en-US">
                <a:latin typeface="Arial"/>
                <a:cs typeface="Arial"/>
              </a:rPr>
              <a:t>Rapports sur les </a:t>
            </a:r>
            <a:r>
              <a:rPr lang="en-US" err="1">
                <a:latin typeface="Arial"/>
                <a:cs typeface="Arial"/>
              </a:rPr>
              <a:t>enseignements</a:t>
            </a:r>
            <a:r>
              <a:rPr lang="en-US">
                <a:latin typeface="Arial"/>
                <a:cs typeface="Arial"/>
              </a:rPr>
              <a:t> </a:t>
            </a:r>
            <a:r>
              <a:rPr lang="en-US" err="1">
                <a:latin typeface="Arial"/>
                <a:cs typeface="Arial"/>
              </a:rPr>
              <a:t>tirés</a:t>
            </a:r>
            <a:endParaRPr lang="en-US" err="1"/>
          </a:p>
          <a:p>
            <a:pPr>
              <a:buNone/>
            </a:pPr>
            <a:r>
              <a:rPr lang="en-US">
                <a:latin typeface="Arial"/>
                <a:cs typeface="Arial"/>
              </a:rPr>
              <a:t>Rapports </a:t>
            </a:r>
            <a:r>
              <a:rPr lang="en-US" err="1">
                <a:latin typeface="Arial"/>
                <a:cs typeface="Arial"/>
              </a:rPr>
              <a:t>narratifs</a:t>
            </a:r>
            <a:r>
              <a:rPr lang="en-US">
                <a:latin typeface="Arial"/>
                <a:cs typeface="Arial"/>
              </a:rPr>
              <a:t> </a:t>
            </a:r>
            <a:r>
              <a:rPr lang="en-US" err="1">
                <a:latin typeface="Arial"/>
                <a:cs typeface="Arial"/>
              </a:rPr>
              <a:t>finaux</a:t>
            </a:r>
            <a:endParaRPr lang="en-US" err="1"/>
          </a:p>
          <a:p>
            <a:pPr>
              <a:buNone/>
            </a:pPr>
            <a:r>
              <a:rPr lang="en-US" err="1">
                <a:latin typeface="Arial"/>
                <a:cs typeface="Arial"/>
              </a:rPr>
              <a:t>Présentations</a:t>
            </a:r>
            <a:endParaRPr lang="en-US" err="1"/>
          </a:p>
          <a:p>
            <a:pPr>
              <a:buNone/>
            </a:pPr>
            <a:r>
              <a:rPr lang="en-US" err="1">
                <a:latin typeface="Arial"/>
                <a:cs typeface="Arial"/>
              </a:rPr>
              <a:t>Formulaire</a:t>
            </a:r>
            <a:r>
              <a:rPr lang="en-US">
                <a:latin typeface="Arial"/>
                <a:cs typeface="Arial"/>
              </a:rPr>
              <a:t> </a:t>
            </a:r>
            <a:r>
              <a:rPr lang="en-US" err="1">
                <a:latin typeface="Arial"/>
                <a:cs typeface="Arial"/>
              </a:rPr>
              <a:t>d'acceptation</a:t>
            </a:r>
            <a:r>
              <a:rPr lang="en-US">
                <a:latin typeface="Arial"/>
                <a:cs typeface="Arial"/>
              </a:rPr>
              <a:t> du client</a:t>
            </a:r>
            <a:endParaRPr lang="en-US"/>
          </a:p>
          <a:p>
            <a:pPr marL="0" indent="0">
              <a:buNone/>
            </a:pPr>
            <a:r>
              <a:rPr lang="en-US">
                <a:latin typeface="Arial"/>
                <a:cs typeface="Arial"/>
              </a:rPr>
              <a:t>Plan de </a:t>
            </a:r>
            <a:r>
              <a:rPr lang="en-US" err="1">
                <a:latin typeface="Arial"/>
                <a:cs typeface="Arial"/>
              </a:rPr>
              <a:t>suivi</a:t>
            </a:r>
            <a:r>
              <a:rPr lang="en-US">
                <a:latin typeface="Arial"/>
                <a:cs typeface="Arial"/>
              </a:rPr>
              <a:t> et </a:t>
            </a:r>
            <a:r>
              <a:rPr lang="en-US" err="1">
                <a:latin typeface="Arial"/>
                <a:cs typeface="Arial"/>
              </a:rPr>
              <a:t>d'évaluation</a:t>
            </a:r>
            <a:r>
              <a:rPr lang="en-US">
                <a:latin typeface="Arial"/>
                <a:cs typeface="Arial"/>
              </a:rPr>
              <a:t> et rapport final</a:t>
            </a:r>
            <a:endParaRPr lang="en-US"/>
          </a:p>
          <a:p>
            <a:pPr marL="0" indent="0">
              <a:buNone/>
            </a:pPr>
            <a:endParaRPr lang="en-US"/>
          </a:p>
          <a:p>
            <a:pPr marL="0" indent="0">
              <a:buNone/>
            </a:pPr>
            <a:endParaRPr lang="en-US"/>
          </a:p>
        </p:txBody>
      </p:sp>
      <p:sp>
        <p:nvSpPr>
          <p:cNvPr id="5" name="Content Placeholder 2">
            <a:extLst>
              <a:ext uri="{FF2B5EF4-FFF2-40B4-BE49-F238E27FC236}">
                <a16:creationId xmlns:a16="http://schemas.microsoft.com/office/drawing/2014/main" id="{0E98EA53-241F-ED18-1AC4-18ABB154F9BE}"/>
              </a:ext>
            </a:extLst>
          </p:cNvPr>
          <p:cNvSpPr txBox="1">
            <a:spLocks/>
          </p:cNvSpPr>
          <p:nvPr/>
        </p:nvSpPr>
        <p:spPr>
          <a:xfrm>
            <a:off x="6096000" y="1455629"/>
            <a:ext cx="5931596" cy="43654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b="1">
                <a:latin typeface="Arial"/>
                <a:cs typeface="Arial"/>
              </a:rPr>
              <a:t>Documentation relative au </a:t>
            </a:r>
            <a:r>
              <a:rPr lang="en-US" b="1" err="1">
                <a:latin typeface="Arial"/>
                <a:cs typeface="Arial"/>
              </a:rPr>
              <a:t>produit</a:t>
            </a:r>
            <a:endParaRPr lang="en-US" b="1">
              <a:latin typeface="Arial"/>
              <a:cs typeface="Arial"/>
            </a:endParaRPr>
          </a:p>
          <a:p>
            <a:pPr>
              <a:buNone/>
            </a:pPr>
            <a:r>
              <a:rPr lang="en-US">
                <a:latin typeface="Arial"/>
                <a:cs typeface="Arial"/>
              </a:rPr>
              <a:t>Exigences du </a:t>
            </a:r>
            <a:r>
              <a:rPr lang="en-US" err="1">
                <a:latin typeface="Arial"/>
                <a:cs typeface="Arial"/>
              </a:rPr>
              <a:t>système</a:t>
            </a:r>
            <a:r>
              <a:rPr lang="en-US">
                <a:latin typeface="Arial"/>
                <a:cs typeface="Arial"/>
              </a:rPr>
              <a:t> et de </a:t>
            </a:r>
            <a:r>
              <a:rPr lang="en-US" err="1">
                <a:latin typeface="Arial"/>
                <a:cs typeface="Arial"/>
              </a:rPr>
              <a:t>l'utilisateur</a:t>
            </a:r>
            <a:r>
              <a:rPr lang="en-US">
                <a:latin typeface="Arial"/>
                <a:cs typeface="Arial"/>
              </a:rPr>
              <a:t> (</a:t>
            </a:r>
            <a:r>
              <a:rPr lang="en-US" err="1">
                <a:latin typeface="Arial"/>
                <a:cs typeface="Arial"/>
              </a:rPr>
              <a:t>versionnées</a:t>
            </a:r>
            <a:r>
              <a:rPr lang="en-US">
                <a:latin typeface="Arial"/>
                <a:cs typeface="Arial"/>
              </a:rPr>
              <a:t> )</a:t>
            </a:r>
          </a:p>
          <a:p>
            <a:pPr>
              <a:buNone/>
            </a:pPr>
            <a:r>
              <a:rPr lang="en-US" err="1">
                <a:latin typeface="Arial"/>
                <a:cs typeface="Arial"/>
              </a:rPr>
              <a:t>Spécifications</a:t>
            </a:r>
            <a:r>
              <a:rPr lang="en-US">
                <a:latin typeface="Arial"/>
                <a:cs typeface="Arial"/>
              </a:rPr>
              <a:t> du </a:t>
            </a:r>
            <a:r>
              <a:rPr lang="en-US" err="1">
                <a:latin typeface="Arial"/>
                <a:cs typeface="Arial"/>
              </a:rPr>
              <a:t>système</a:t>
            </a:r>
            <a:endParaRPr lang="en-US">
              <a:latin typeface="Arial"/>
              <a:cs typeface="Arial"/>
            </a:endParaRPr>
          </a:p>
          <a:p>
            <a:pPr>
              <a:buNone/>
            </a:pPr>
            <a:r>
              <a:rPr lang="en-US">
                <a:latin typeface="Arial"/>
                <a:cs typeface="Arial"/>
              </a:rPr>
              <a:t>Plan de test, </a:t>
            </a:r>
            <a:r>
              <a:rPr lang="en-US" err="1">
                <a:latin typeface="Arial"/>
                <a:cs typeface="Arial"/>
              </a:rPr>
              <a:t>cas</a:t>
            </a:r>
            <a:r>
              <a:rPr lang="en-US">
                <a:latin typeface="Arial"/>
                <a:cs typeface="Arial"/>
              </a:rPr>
              <a:t> de test et </a:t>
            </a:r>
            <a:r>
              <a:rPr lang="en-US" err="1">
                <a:latin typeface="Arial"/>
                <a:cs typeface="Arial"/>
              </a:rPr>
              <a:t>résultats</a:t>
            </a:r>
            <a:r>
              <a:rPr lang="en-US">
                <a:latin typeface="Arial"/>
                <a:cs typeface="Arial"/>
              </a:rPr>
              <a:t> de test </a:t>
            </a:r>
            <a:r>
              <a:rPr lang="en-US" err="1">
                <a:latin typeface="Arial"/>
                <a:cs typeface="Arial"/>
              </a:rPr>
              <a:t>documentés</a:t>
            </a:r>
            <a:r>
              <a:rPr lang="en-US">
                <a:latin typeface="Arial"/>
                <a:cs typeface="Arial"/>
              </a:rPr>
              <a:t> pour </a:t>
            </a:r>
            <a:r>
              <a:rPr lang="en-US" err="1">
                <a:latin typeface="Arial"/>
                <a:cs typeface="Arial"/>
              </a:rPr>
              <a:t>chaque</a:t>
            </a:r>
            <a:r>
              <a:rPr lang="en-US">
                <a:latin typeface="Arial"/>
                <a:cs typeface="Arial"/>
              </a:rPr>
              <a:t> version du </a:t>
            </a:r>
            <a:r>
              <a:rPr lang="en-US" err="1">
                <a:latin typeface="Arial"/>
                <a:cs typeface="Arial"/>
              </a:rPr>
              <a:t>logiciel</a:t>
            </a:r>
            <a:endParaRPr lang="en-US">
              <a:latin typeface="Arial"/>
              <a:cs typeface="Arial"/>
            </a:endParaRPr>
          </a:p>
          <a:p>
            <a:pPr>
              <a:buNone/>
            </a:pPr>
            <a:endParaRPr lang="en-US"/>
          </a:p>
          <a:p>
            <a:pPr>
              <a:buNone/>
            </a:pPr>
            <a:endParaRPr lang="en-US"/>
          </a:p>
          <a:p>
            <a:pPr>
              <a:buNone/>
            </a:pPr>
            <a:endParaRPr lang="en-US"/>
          </a:p>
          <a:p>
            <a:pPr marL="0" indent="0">
              <a:buNone/>
            </a:pPr>
            <a:endParaRPr lang="en-US" sz="1400" b="1"/>
          </a:p>
          <a:p>
            <a:pPr marL="0" indent="0">
              <a:buNone/>
            </a:pPr>
            <a:endParaRPr lang="en-US" sz="1400" b="1"/>
          </a:p>
          <a:p>
            <a:pPr marL="0" indent="0">
              <a:buNone/>
            </a:pPr>
            <a:endParaRPr lang="en-US"/>
          </a:p>
        </p:txBody>
      </p:sp>
    </p:spTree>
    <p:extLst>
      <p:ext uri="{BB962C8B-B14F-4D97-AF65-F5344CB8AC3E}">
        <p14:creationId xmlns:p14="http://schemas.microsoft.com/office/powerpoint/2010/main" val="8571026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1E803-7855-4370-382D-C032E460E455}"/>
              </a:ext>
            </a:extLst>
          </p:cNvPr>
          <p:cNvSpPr>
            <a:spLocks noGrp="1"/>
          </p:cNvSpPr>
          <p:nvPr>
            <p:ph type="title"/>
          </p:nvPr>
        </p:nvSpPr>
        <p:spPr>
          <a:xfrm>
            <a:off x="0" y="3175"/>
            <a:ext cx="10084496" cy="1561646"/>
          </a:xfrm>
        </p:spPr>
        <p:txBody>
          <a:bodyPr>
            <a:normAutofit fontScale="90000"/>
          </a:bodyPr>
          <a:lstStyle/>
          <a:p>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 </a:t>
            </a:r>
            <a:r>
              <a:rPr lang="en-US" err="1">
                <a:latin typeface="Arial"/>
                <a:cs typeface="Arial"/>
              </a:rPr>
              <a:t>rassembler</a:t>
            </a:r>
            <a:r>
              <a:rPr lang="en-US">
                <a:latin typeface="Arial"/>
                <a:cs typeface="Arial"/>
              </a:rPr>
              <a:t> les </a:t>
            </a:r>
            <a:r>
              <a:rPr lang="en-US" err="1">
                <a:latin typeface="Arial"/>
                <a:cs typeface="Arial"/>
              </a:rPr>
              <a:t>informations</a:t>
            </a:r>
            <a:r>
              <a:rPr lang="en-US">
                <a:latin typeface="Arial"/>
                <a:cs typeface="Arial"/>
              </a:rPr>
              <a:t> relatives à </a:t>
            </a:r>
            <a:r>
              <a:rPr lang="en-US" err="1">
                <a:latin typeface="Arial"/>
                <a:cs typeface="Arial"/>
              </a:rPr>
              <a:t>l'évaluation</a:t>
            </a:r>
            <a:r>
              <a:rPr lang="en-US">
                <a:latin typeface="Arial"/>
                <a:cs typeface="Arial"/>
              </a:rPr>
              <a:t> et les </a:t>
            </a:r>
            <a:r>
              <a:rPr lang="en-US" err="1">
                <a:latin typeface="Arial"/>
                <a:cs typeface="Arial"/>
              </a:rPr>
              <a:t>enseignements</a:t>
            </a:r>
            <a:r>
              <a:rPr lang="en-US">
                <a:latin typeface="Arial"/>
                <a:cs typeface="Arial"/>
              </a:rPr>
              <a:t> </a:t>
            </a:r>
            <a:r>
              <a:rPr lang="en-US" err="1">
                <a:latin typeface="Arial"/>
                <a:cs typeface="Arial"/>
              </a:rPr>
              <a:t>tirés</a:t>
            </a:r>
            <a:endParaRPr lang="en-US" err="1"/>
          </a:p>
        </p:txBody>
      </p:sp>
      <p:sp>
        <p:nvSpPr>
          <p:cNvPr id="3" name="Content Placeholder 2">
            <a:extLst>
              <a:ext uri="{FF2B5EF4-FFF2-40B4-BE49-F238E27FC236}">
                <a16:creationId xmlns:a16="http://schemas.microsoft.com/office/drawing/2014/main" id="{7679CFEE-D0E6-55BF-5016-B69DFE161314}"/>
              </a:ext>
            </a:extLst>
          </p:cNvPr>
          <p:cNvSpPr>
            <a:spLocks noGrp="1"/>
          </p:cNvSpPr>
          <p:nvPr>
            <p:ph idx="1"/>
          </p:nvPr>
        </p:nvSpPr>
        <p:spPr>
          <a:xfrm>
            <a:off x="581025" y="1903304"/>
            <a:ext cx="10084496" cy="3670126"/>
          </a:xfrm>
        </p:spPr>
        <p:txBody>
          <a:bodyPr vert="horz" lIns="91440" tIns="45720" rIns="91440" bIns="45720" rtlCol="0" anchor="t">
            <a:normAutofit fontScale="92500" lnSpcReduction="10000"/>
          </a:bodyPr>
          <a:lstStyle/>
          <a:p>
            <a:r>
              <a:rPr lang="en-US" sz="2400" b="1" err="1">
                <a:latin typeface="Arial"/>
                <a:cs typeface="Arial"/>
              </a:rPr>
              <a:t>Évaluation</a:t>
            </a:r>
            <a:r>
              <a:rPr lang="en-US" sz="2400" b="1">
                <a:latin typeface="Arial"/>
                <a:cs typeface="Arial"/>
              </a:rPr>
              <a:t> du </a:t>
            </a:r>
            <a:r>
              <a:rPr lang="en-US" sz="2400" b="1" err="1">
                <a:latin typeface="Arial"/>
                <a:cs typeface="Arial"/>
              </a:rPr>
              <a:t>projet</a:t>
            </a:r>
            <a:r>
              <a:rPr lang="en-US" sz="2400" b="1">
                <a:latin typeface="Arial"/>
                <a:cs typeface="Arial"/>
              </a:rPr>
              <a:t>.</a:t>
            </a:r>
            <a:endParaRPr lang="en-US" sz="2400" b="1">
              <a:latin typeface="Arial"/>
            </a:endParaRPr>
          </a:p>
          <a:p>
            <a:pPr lvl="1" indent="-342900"/>
            <a:r>
              <a:rPr lang="en-US" sz="2200">
                <a:latin typeface="Arial"/>
                <a:cs typeface="Arial"/>
              </a:rPr>
              <a:t>Tous les </a:t>
            </a:r>
            <a:r>
              <a:rPr lang="en-US" sz="2200" err="1">
                <a:latin typeface="Arial"/>
                <a:cs typeface="Arial"/>
              </a:rPr>
              <a:t>projets</a:t>
            </a:r>
            <a:r>
              <a:rPr lang="en-US" sz="2200">
                <a:latin typeface="Arial"/>
                <a:cs typeface="Arial"/>
              </a:rPr>
              <a:t> </a:t>
            </a:r>
            <a:r>
              <a:rPr lang="en-US" sz="2200" err="1">
                <a:latin typeface="Arial"/>
                <a:cs typeface="Arial"/>
              </a:rPr>
              <a:t>devraient</a:t>
            </a:r>
            <a:r>
              <a:rPr lang="en-US" sz="2200">
                <a:latin typeface="Arial"/>
                <a:cs typeface="Arial"/>
              </a:rPr>
              <a:t> </a:t>
            </a:r>
            <a:r>
              <a:rPr lang="en-US" sz="2200" err="1">
                <a:latin typeface="Arial"/>
                <a:cs typeface="Arial"/>
              </a:rPr>
              <a:t>comporter</a:t>
            </a:r>
            <a:r>
              <a:rPr lang="en-US" sz="2200">
                <a:latin typeface="Arial"/>
                <a:cs typeface="Arial"/>
              </a:rPr>
              <a:t> </a:t>
            </a:r>
            <a:r>
              <a:rPr lang="en-US" sz="2200" err="1">
                <a:latin typeface="Arial"/>
                <a:cs typeface="Arial"/>
              </a:rPr>
              <a:t>une</a:t>
            </a:r>
            <a:r>
              <a:rPr lang="en-US" sz="2200">
                <a:latin typeface="Arial"/>
                <a:cs typeface="Arial"/>
              </a:rPr>
              <a:t> </a:t>
            </a:r>
            <a:r>
              <a:rPr lang="en-US" sz="2200" err="1">
                <a:latin typeface="Arial"/>
                <a:cs typeface="Arial"/>
              </a:rPr>
              <a:t>composante</a:t>
            </a:r>
            <a:r>
              <a:rPr lang="en-US" sz="2200">
                <a:latin typeface="Arial"/>
                <a:cs typeface="Arial"/>
              </a:rPr>
              <a:t> </a:t>
            </a:r>
            <a:r>
              <a:rPr lang="en-US" sz="2200" err="1">
                <a:latin typeface="Arial"/>
                <a:cs typeface="Arial"/>
              </a:rPr>
              <a:t>d'évaluation</a:t>
            </a:r>
            <a:r>
              <a:rPr lang="en-US" sz="2200">
                <a:latin typeface="Arial"/>
                <a:cs typeface="Arial"/>
              </a:rPr>
              <a:t> </a:t>
            </a:r>
            <a:r>
              <a:rPr lang="en-US" sz="2200" err="1">
                <a:latin typeface="Arial"/>
                <a:cs typeface="Arial"/>
              </a:rPr>
              <a:t>axée</a:t>
            </a:r>
            <a:r>
              <a:rPr lang="en-US" sz="2200">
                <a:latin typeface="Arial"/>
                <a:cs typeface="Arial"/>
              </a:rPr>
              <a:t> sur </a:t>
            </a:r>
            <a:r>
              <a:rPr lang="en-US" sz="2200" err="1">
                <a:latin typeface="Arial"/>
                <a:cs typeface="Arial"/>
              </a:rPr>
              <a:t>l'évaluation</a:t>
            </a:r>
            <a:r>
              <a:rPr lang="en-US" sz="2200">
                <a:latin typeface="Arial"/>
                <a:cs typeface="Arial"/>
              </a:rPr>
              <a:t> de la </a:t>
            </a:r>
            <a:r>
              <a:rPr lang="en-US" sz="2200" err="1">
                <a:latin typeface="Arial"/>
                <a:cs typeface="Arial"/>
              </a:rPr>
              <a:t>réalisation</a:t>
            </a:r>
            <a:r>
              <a:rPr lang="en-US" sz="2200">
                <a:latin typeface="Arial"/>
                <a:cs typeface="Arial"/>
              </a:rPr>
              <a:t> par rapport à la </a:t>
            </a:r>
            <a:r>
              <a:rPr lang="en-US" sz="2200" err="1">
                <a:latin typeface="Arial"/>
                <a:cs typeface="Arial"/>
              </a:rPr>
              <a:t>définition</a:t>
            </a:r>
            <a:r>
              <a:rPr lang="en-US" sz="2200">
                <a:latin typeface="Arial"/>
                <a:cs typeface="Arial"/>
              </a:rPr>
              <a:t> de la </a:t>
            </a:r>
            <a:r>
              <a:rPr lang="en-US" sz="2200" err="1">
                <a:latin typeface="Arial"/>
                <a:cs typeface="Arial"/>
              </a:rPr>
              <a:t>réussite</a:t>
            </a:r>
            <a:r>
              <a:rPr lang="en-US" sz="2200">
                <a:latin typeface="Arial"/>
                <a:cs typeface="Arial"/>
              </a:rPr>
              <a:t>. </a:t>
            </a:r>
            <a:r>
              <a:rPr lang="en-US" sz="2200" err="1">
                <a:latin typeface="Arial"/>
                <a:cs typeface="Arial"/>
              </a:rPr>
              <a:t>Cet</a:t>
            </a:r>
            <a:r>
              <a:rPr lang="en-US" sz="2200">
                <a:latin typeface="Arial"/>
                <a:cs typeface="Arial"/>
              </a:rPr>
              <a:t> </a:t>
            </a:r>
            <a:r>
              <a:rPr lang="en-US" sz="2200" err="1">
                <a:latin typeface="Arial"/>
                <a:cs typeface="Arial"/>
              </a:rPr>
              <a:t>élément</a:t>
            </a:r>
            <a:r>
              <a:rPr lang="en-US" sz="2200">
                <a:latin typeface="Arial"/>
                <a:cs typeface="Arial"/>
              </a:rPr>
              <a:t> doit </a:t>
            </a:r>
            <a:r>
              <a:rPr lang="en-US" sz="2200" err="1">
                <a:latin typeface="Arial"/>
                <a:cs typeface="Arial"/>
              </a:rPr>
              <a:t>être</a:t>
            </a:r>
            <a:r>
              <a:rPr lang="en-US" sz="2200">
                <a:latin typeface="Arial"/>
                <a:cs typeface="Arial"/>
              </a:rPr>
              <a:t> </a:t>
            </a:r>
            <a:r>
              <a:rPr lang="en-US" sz="2200" err="1">
                <a:latin typeface="Arial"/>
                <a:cs typeface="Arial"/>
              </a:rPr>
              <a:t>convenu</a:t>
            </a:r>
            <a:r>
              <a:rPr lang="en-US" sz="2200">
                <a:latin typeface="Arial"/>
                <a:cs typeface="Arial"/>
              </a:rPr>
              <a:t> au </a:t>
            </a:r>
            <a:r>
              <a:rPr lang="en-US" sz="2200" err="1">
                <a:latin typeface="Arial"/>
                <a:cs typeface="Arial"/>
              </a:rPr>
              <a:t>cours</a:t>
            </a:r>
            <a:r>
              <a:rPr lang="en-US" sz="2200">
                <a:latin typeface="Arial"/>
                <a:cs typeface="Arial"/>
              </a:rPr>
              <a:t> de la phase de planification du </a:t>
            </a:r>
            <a:r>
              <a:rPr lang="en-US" sz="2200" err="1">
                <a:latin typeface="Arial"/>
                <a:cs typeface="Arial"/>
              </a:rPr>
              <a:t>projet</a:t>
            </a:r>
            <a:r>
              <a:rPr lang="en-US" sz="2200">
                <a:latin typeface="Arial"/>
                <a:cs typeface="Arial"/>
              </a:rPr>
              <a:t>.</a:t>
            </a:r>
            <a:endParaRPr lang="en-US" sz="2200">
              <a:cs typeface="Arial"/>
            </a:endParaRPr>
          </a:p>
          <a:p>
            <a:pPr lvl="1" indent="-342900"/>
            <a:r>
              <a:rPr lang="en-US" sz="2200">
                <a:latin typeface="Arial"/>
                <a:cs typeface="Arial"/>
              </a:rPr>
              <a:t>Cette </a:t>
            </a:r>
            <a:r>
              <a:rPr lang="en-US" sz="2200" err="1">
                <a:latin typeface="Arial"/>
                <a:cs typeface="Arial"/>
              </a:rPr>
              <a:t>évaluation</a:t>
            </a:r>
            <a:r>
              <a:rPr lang="en-US" sz="2200">
                <a:latin typeface="Arial"/>
                <a:cs typeface="Arial"/>
              </a:rPr>
              <a:t> </a:t>
            </a:r>
            <a:r>
              <a:rPr lang="en-US" sz="2200" err="1">
                <a:latin typeface="Arial"/>
                <a:cs typeface="Arial"/>
              </a:rPr>
              <a:t>devrait</a:t>
            </a:r>
            <a:r>
              <a:rPr lang="en-US" sz="2200">
                <a:latin typeface="Arial"/>
                <a:cs typeface="Arial"/>
              </a:rPr>
              <a:t> </a:t>
            </a:r>
            <a:r>
              <a:rPr lang="en-US" sz="2200" err="1">
                <a:latin typeface="Arial"/>
                <a:cs typeface="Arial"/>
              </a:rPr>
              <a:t>avoir</a:t>
            </a:r>
            <a:r>
              <a:rPr lang="en-US" sz="2200">
                <a:latin typeface="Arial"/>
                <a:cs typeface="Arial"/>
              </a:rPr>
              <a:t> lieu au </a:t>
            </a:r>
            <a:r>
              <a:rPr lang="en-US" sz="2200" err="1">
                <a:latin typeface="Arial"/>
                <a:cs typeface="Arial"/>
              </a:rPr>
              <a:t>moins</a:t>
            </a:r>
            <a:r>
              <a:rPr lang="en-US" sz="2200">
                <a:latin typeface="Arial"/>
                <a:cs typeface="Arial"/>
              </a:rPr>
              <a:t> à mi-</a:t>
            </a:r>
            <a:r>
              <a:rPr lang="en-US" sz="2200" err="1">
                <a:latin typeface="Arial"/>
                <a:cs typeface="Arial"/>
              </a:rPr>
              <a:t>parcours</a:t>
            </a:r>
            <a:r>
              <a:rPr lang="en-US" sz="2200">
                <a:latin typeface="Arial"/>
                <a:cs typeface="Arial"/>
              </a:rPr>
              <a:t> et à la fin du </a:t>
            </a:r>
            <a:r>
              <a:rPr lang="en-US" sz="2200" err="1">
                <a:latin typeface="Arial"/>
                <a:cs typeface="Arial"/>
              </a:rPr>
              <a:t>projet</a:t>
            </a:r>
            <a:r>
              <a:rPr lang="en-US" sz="2200">
                <a:latin typeface="Arial"/>
                <a:cs typeface="Arial"/>
              </a:rPr>
              <a:t> et </a:t>
            </a:r>
            <a:r>
              <a:rPr lang="en-US" sz="2200" err="1">
                <a:latin typeface="Arial"/>
                <a:cs typeface="Arial"/>
              </a:rPr>
              <a:t>devrait</a:t>
            </a:r>
            <a:r>
              <a:rPr lang="en-US" sz="2200">
                <a:latin typeface="Arial"/>
                <a:cs typeface="Arial"/>
              </a:rPr>
              <a:t> </a:t>
            </a:r>
            <a:r>
              <a:rPr lang="en-US" sz="2200" err="1">
                <a:latin typeface="Arial"/>
                <a:cs typeface="Arial"/>
              </a:rPr>
              <a:t>s'appuyer</a:t>
            </a:r>
            <a:r>
              <a:rPr lang="en-US" sz="2200">
                <a:latin typeface="Arial"/>
                <a:cs typeface="Arial"/>
              </a:rPr>
              <a:t> sur des </a:t>
            </a:r>
            <a:r>
              <a:rPr lang="en-US" sz="2200" err="1">
                <a:latin typeface="Arial"/>
                <a:cs typeface="Arial"/>
              </a:rPr>
              <a:t>indicateurs</a:t>
            </a:r>
            <a:r>
              <a:rPr lang="en-US" sz="2200">
                <a:latin typeface="Arial"/>
                <a:cs typeface="Arial"/>
              </a:rPr>
              <a:t> SMART.</a:t>
            </a:r>
            <a:endParaRPr lang="en-US" sz="2200"/>
          </a:p>
          <a:p>
            <a:r>
              <a:rPr lang="en-US" sz="2400" b="1" err="1">
                <a:latin typeface="Arial"/>
                <a:cs typeface="Arial"/>
              </a:rPr>
              <a:t>Rassembler</a:t>
            </a:r>
            <a:r>
              <a:rPr lang="en-US" sz="2400" b="1">
                <a:latin typeface="Arial"/>
                <a:cs typeface="Arial"/>
              </a:rPr>
              <a:t> et </a:t>
            </a:r>
            <a:r>
              <a:rPr lang="en-US" sz="2400" b="1" err="1">
                <a:latin typeface="Arial"/>
                <a:cs typeface="Arial"/>
              </a:rPr>
              <a:t>communiquer</a:t>
            </a:r>
            <a:r>
              <a:rPr lang="en-US" sz="2400" b="1">
                <a:latin typeface="Arial"/>
                <a:cs typeface="Arial"/>
              </a:rPr>
              <a:t> les </a:t>
            </a:r>
            <a:r>
              <a:rPr lang="en-US" sz="2400" b="1" err="1">
                <a:latin typeface="Arial"/>
                <a:cs typeface="Arial"/>
              </a:rPr>
              <a:t>enseignements</a:t>
            </a:r>
            <a:r>
              <a:rPr lang="en-US" sz="2400" b="1">
                <a:latin typeface="Arial"/>
                <a:cs typeface="Arial"/>
              </a:rPr>
              <a:t> </a:t>
            </a:r>
            <a:r>
              <a:rPr lang="en-US" sz="2400" b="1" err="1">
                <a:latin typeface="Arial"/>
                <a:cs typeface="Arial"/>
              </a:rPr>
              <a:t>tirés</a:t>
            </a:r>
            <a:r>
              <a:rPr lang="en-US" sz="2400" b="1">
                <a:latin typeface="Arial"/>
                <a:cs typeface="Arial"/>
              </a:rPr>
              <a:t>. Cela </a:t>
            </a:r>
            <a:r>
              <a:rPr lang="en-US" sz="2400" b="1" err="1">
                <a:latin typeface="Arial"/>
                <a:cs typeface="Arial"/>
              </a:rPr>
              <a:t>devrait</a:t>
            </a:r>
            <a:r>
              <a:rPr lang="en-US" sz="2400" b="1">
                <a:latin typeface="Arial"/>
                <a:cs typeface="Arial"/>
              </a:rPr>
              <a:t> </a:t>
            </a:r>
            <a:r>
              <a:rPr lang="en-US" sz="2400" b="1" err="1">
                <a:latin typeface="Arial"/>
                <a:cs typeface="Arial"/>
              </a:rPr>
              <a:t>inclure</a:t>
            </a:r>
            <a:endParaRPr lang="en-US" b="1" err="1"/>
          </a:p>
          <a:p>
            <a:pPr lvl="1" indent="-342900"/>
            <a:r>
              <a:rPr lang="en-US" sz="2200">
                <a:latin typeface="Arial"/>
                <a:cs typeface="Arial"/>
              </a:rPr>
              <a:t>les </a:t>
            </a:r>
            <a:r>
              <a:rPr lang="en-US" sz="2200" err="1">
                <a:latin typeface="Arial"/>
                <a:cs typeface="Arial"/>
              </a:rPr>
              <a:t>résultats</a:t>
            </a:r>
            <a:r>
              <a:rPr lang="en-US" sz="2200">
                <a:latin typeface="Arial"/>
                <a:cs typeface="Arial"/>
              </a:rPr>
              <a:t> des </a:t>
            </a:r>
            <a:r>
              <a:rPr lang="en-US" sz="2200" err="1">
                <a:latin typeface="Arial"/>
                <a:cs typeface="Arial"/>
              </a:rPr>
              <a:t>évaluations</a:t>
            </a:r>
            <a:r>
              <a:rPr lang="en-US" sz="2200">
                <a:latin typeface="Arial"/>
                <a:cs typeface="Arial"/>
              </a:rPr>
              <a:t> du </a:t>
            </a:r>
            <a:r>
              <a:rPr lang="en-US" sz="2200" err="1">
                <a:latin typeface="Arial"/>
                <a:cs typeface="Arial"/>
              </a:rPr>
              <a:t>projet</a:t>
            </a:r>
            <a:endParaRPr lang="en-US" sz="2200" err="1"/>
          </a:p>
          <a:p>
            <a:pPr lvl="1" indent="-342900"/>
            <a:r>
              <a:rPr lang="en-US" sz="2200">
                <a:latin typeface="Arial"/>
                <a:cs typeface="Arial"/>
              </a:rPr>
              <a:t>Un examen interne du </a:t>
            </a:r>
            <a:r>
              <a:rPr lang="en-US" sz="2200" err="1">
                <a:latin typeface="Arial"/>
                <a:cs typeface="Arial"/>
              </a:rPr>
              <a:t>projet</a:t>
            </a:r>
            <a:r>
              <a:rPr lang="en-US" sz="2200">
                <a:latin typeface="Arial"/>
                <a:cs typeface="Arial"/>
              </a:rPr>
              <a:t> et </a:t>
            </a:r>
            <a:r>
              <a:rPr lang="en-US" sz="2200" err="1">
                <a:latin typeface="Arial"/>
                <a:cs typeface="Arial"/>
              </a:rPr>
              <a:t>une</a:t>
            </a:r>
            <a:r>
              <a:rPr lang="en-US" sz="2200">
                <a:latin typeface="Arial"/>
                <a:cs typeface="Arial"/>
              </a:rPr>
              <a:t> </a:t>
            </a:r>
            <a:r>
              <a:rPr lang="en-US" sz="2200" err="1">
                <a:latin typeface="Arial"/>
                <a:cs typeface="Arial"/>
              </a:rPr>
              <a:t>réflexion</a:t>
            </a:r>
            <a:r>
              <a:rPr lang="en-US" sz="2200">
                <a:latin typeface="Arial"/>
                <a:cs typeface="Arial"/>
              </a:rPr>
              <a:t> avec </a:t>
            </a:r>
            <a:r>
              <a:rPr lang="en-US" sz="2200" err="1">
                <a:latin typeface="Arial"/>
                <a:cs typeface="Arial"/>
              </a:rPr>
              <a:t>l'équipe</a:t>
            </a:r>
            <a:r>
              <a:rPr lang="en-US" sz="2200">
                <a:latin typeface="Arial"/>
                <a:cs typeface="Arial"/>
              </a:rPr>
              <a:t> du </a:t>
            </a:r>
            <a:r>
              <a:rPr lang="en-US" sz="2200" err="1">
                <a:latin typeface="Arial"/>
                <a:cs typeface="Arial"/>
              </a:rPr>
              <a:t>projet</a:t>
            </a:r>
            <a:endParaRPr lang="en-US" sz="2200" err="1"/>
          </a:p>
          <a:p>
            <a:pPr lvl="1" indent="-342900"/>
            <a:r>
              <a:rPr lang="en-US" sz="2200">
                <a:latin typeface="Arial"/>
                <a:cs typeface="Arial"/>
              </a:rPr>
              <a:t>Un examen et </a:t>
            </a:r>
            <a:r>
              <a:rPr lang="en-US" sz="2200" err="1">
                <a:latin typeface="Arial"/>
                <a:cs typeface="Arial"/>
              </a:rPr>
              <a:t>une</a:t>
            </a:r>
            <a:r>
              <a:rPr lang="en-US" sz="2200">
                <a:latin typeface="Arial"/>
                <a:cs typeface="Arial"/>
              </a:rPr>
              <a:t> </a:t>
            </a:r>
            <a:r>
              <a:rPr lang="en-US" sz="2200" err="1">
                <a:latin typeface="Arial"/>
                <a:cs typeface="Arial"/>
              </a:rPr>
              <a:t>réflexion</a:t>
            </a:r>
            <a:r>
              <a:rPr lang="en-US" sz="2200">
                <a:latin typeface="Arial"/>
                <a:cs typeface="Arial"/>
              </a:rPr>
              <a:t> sur le </a:t>
            </a:r>
            <a:r>
              <a:rPr lang="en-US" sz="2200" err="1">
                <a:latin typeface="Arial"/>
                <a:cs typeface="Arial"/>
              </a:rPr>
              <a:t>projet</a:t>
            </a:r>
            <a:r>
              <a:rPr lang="en-US" sz="2200">
                <a:latin typeface="Arial"/>
                <a:cs typeface="Arial"/>
              </a:rPr>
              <a:t> avec les </a:t>
            </a:r>
            <a:r>
              <a:rPr lang="en-US" sz="2200" err="1">
                <a:latin typeface="Arial"/>
                <a:cs typeface="Arial"/>
              </a:rPr>
              <a:t>principales</a:t>
            </a:r>
            <a:r>
              <a:rPr lang="en-US" sz="2200">
                <a:latin typeface="Arial"/>
                <a:cs typeface="Arial"/>
              </a:rPr>
              <a:t> parties </a:t>
            </a:r>
            <a:r>
              <a:rPr lang="en-US" sz="2200" err="1">
                <a:latin typeface="Arial"/>
                <a:cs typeface="Arial"/>
              </a:rPr>
              <a:t>prenantes</a:t>
            </a:r>
            <a:r>
              <a:rPr lang="en-US" sz="2200">
                <a:latin typeface="Arial"/>
                <a:cs typeface="Arial"/>
              </a:rPr>
              <a:t> externes (</a:t>
            </a:r>
            <a:r>
              <a:rPr lang="en-US" sz="2200" err="1">
                <a:latin typeface="Arial"/>
                <a:cs typeface="Arial"/>
              </a:rPr>
              <a:t>membres</a:t>
            </a:r>
            <a:r>
              <a:rPr lang="en-US" sz="2200">
                <a:latin typeface="Arial"/>
                <a:cs typeface="Arial"/>
              </a:rPr>
              <a:t> de la </a:t>
            </a:r>
            <a:r>
              <a:rPr lang="en-US" sz="2200" err="1">
                <a:latin typeface="Arial"/>
                <a:cs typeface="Arial"/>
              </a:rPr>
              <a:t>gouvernance</a:t>
            </a:r>
            <a:r>
              <a:rPr lang="en-US" sz="2200">
                <a:latin typeface="Arial"/>
                <a:cs typeface="Arial"/>
              </a:rPr>
              <a:t>, </a:t>
            </a:r>
            <a:endParaRPr lang="en-US"/>
          </a:p>
          <a:p>
            <a:pPr>
              <a:lnSpc>
                <a:spcPct val="100000"/>
              </a:lnSpc>
              <a:spcBef>
                <a:spcPts val="0"/>
              </a:spcBef>
            </a:pPr>
            <a:endParaRPr lang="en-US" sz="2400">
              <a:latin typeface="Arial"/>
              <a:cs typeface="Calibri"/>
            </a:endParaRPr>
          </a:p>
        </p:txBody>
      </p:sp>
    </p:spTree>
    <p:extLst>
      <p:ext uri="{BB962C8B-B14F-4D97-AF65-F5344CB8AC3E}">
        <p14:creationId xmlns:p14="http://schemas.microsoft.com/office/powerpoint/2010/main" val="3770289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36A8-7F64-C996-C3C7-186638DF7681}"/>
              </a:ext>
            </a:extLst>
          </p:cNvPr>
          <p:cNvSpPr>
            <a:spLocks noGrp="1"/>
          </p:cNvSpPr>
          <p:nvPr>
            <p:ph type="title"/>
          </p:nvPr>
        </p:nvSpPr>
        <p:spPr>
          <a:xfrm>
            <a:off x="157579" y="231960"/>
            <a:ext cx="10084496" cy="1058579"/>
          </a:xfrm>
        </p:spPr>
        <p:txBody>
          <a:bodyPr/>
          <a:lstStyle/>
          <a:p>
            <a:r>
              <a:rPr lang="en-US">
                <a:latin typeface="Arial"/>
                <a:cs typeface="Arial"/>
              </a:rPr>
              <a:t>Gestion des ressources humaines (RH)</a:t>
            </a:r>
            <a:endParaRPr lang="en-US"/>
          </a:p>
        </p:txBody>
      </p:sp>
      <p:sp>
        <p:nvSpPr>
          <p:cNvPr id="3" name="Content Placeholder 2">
            <a:extLst>
              <a:ext uri="{FF2B5EF4-FFF2-40B4-BE49-F238E27FC236}">
                <a16:creationId xmlns:a16="http://schemas.microsoft.com/office/drawing/2014/main" id="{BD68476F-C568-F470-681F-FA5E65D3B63F}"/>
              </a:ext>
            </a:extLst>
          </p:cNvPr>
          <p:cNvSpPr>
            <a:spLocks noGrp="1"/>
          </p:cNvSpPr>
          <p:nvPr>
            <p:ph idx="1"/>
          </p:nvPr>
        </p:nvSpPr>
        <p:spPr>
          <a:xfrm>
            <a:off x="305540" y="1284364"/>
            <a:ext cx="10617156" cy="4565291"/>
          </a:xfrm>
        </p:spPr>
        <p:txBody>
          <a:bodyPr vert="horz" lIns="91440" tIns="45720" rIns="91440" bIns="45720" rtlCol="0" anchor="t">
            <a:normAutofit lnSpcReduction="10000"/>
          </a:bodyPr>
          <a:lstStyle/>
          <a:p>
            <a:r>
              <a:rPr lang="en-US" sz="2400">
                <a:latin typeface="Arial"/>
                <a:cs typeface="Arial"/>
              </a:rPr>
              <a:t>Les </a:t>
            </a:r>
            <a:r>
              <a:rPr lang="en-US" sz="2400" err="1">
                <a:latin typeface="Arial"/>
                <a:cs typeface="Arial"/>
              </a:rPr>
              <a:t>fonctions</a:t>
            </a:r>
            <a:r>
              <a:rPr lang="en-US" sz="2400">
                <a:latin typeface="Arial"/>
                <a:cs typeface="Arial"/>
              </a:rPr>
              <a:t> </a:t>
            </a:r>
            <a:r>
              <a:rPr lang="en-US" sz="2400" err="1">
                <a:latin typeface="Arial"/>
                <a:cs typeface="Arial"/>
              </a:rPr>
              <a:t>essentielles</a:t>
            </a:r>
            <a:r>
              <a:rPr lang="en-US" sz="2400">
                <a:latin typeface="Arial"/>
                <a:cs typeface="Arial"/>
              </a:rPr>
              <a:t> de facilitation d'un </a:t>
            </a:r>
            <a:r>
              <a:rPr lang="en-US" sz="2400" err="1">
                <a:latin typeface="Arial"/>
                <a:cs typeface="Arial"/>
              </a:rPr>
              <a:t>rôle</a:t>
            </a:r>
            <a:r>
              <a:rPr lang="en-US" sz="2400">
                <a:latin typeface="Arial"/>
                <a:cs typeface="Arial"/>
              </a:rPr>
              <a:t> de </a:t>
            </a:r>
            <a:r>
              <a:rPr lang="en-US" sz="2400" err="1">
                <a:latin typeface="Arial"/>
                <a:cs typeface="Arial"/>
              </a:rPr>
              <a:t>gestionnaire</a:t>
            </a:r>
            <a:r>
              <a:rPr lang="en-US" sz="2400">
                <a:latin typeface="Arial"/>
                <a:cs typeface="Arial"/>
              </a:rPr>
              <a:t> de </a:t>
            </a:r>
            <a:r>
              <a:rPr lang="en-US" sz="2400" err="1">
                <a:latin typeface="Arial"/>
                <a:cs typeface="Arial"/>
              </a:rPr>
              <a:t>projet</a:t>
            </a:r>
            <a:r>
              <a:rPr lang="en-US" sz="2400">
                <a:latin typeface="Arial"/>
                <a:cs typeface="Arial"/>
              </a:rPr>
              <a:t>. La gestion des </a:t>
            </a:r>
            <a:r>
              <a:rPr lang="en-US" sz="2400" err="1">
                <a:latin typeface="Arial"/>
                <a:cs typeface="Arial"/>
              </a:rPr>
              <a:t>ressources</a:t>
            </a:r>
            <a:r>
              <a:rPr lang="en-US" sz="2400">
                <a:latin typeface="Arial"/>
                <a:cs typeface="Arial"/>
              </a:rPr>
              <a:t> </a:t>
            </a:r>
            <a:r>
              <a:rPr lang="en-US" sz="2400" err="1">
                <a:latin typeface="Arial"/>
                <a:cs typeface="Arial"/>
              </a:rPr>
              <a:t>humaines</a:t>
            </a:r>
            <a:r>
              <a:rPr lang="en-US" sz="2400">
                <a:latin typeface="Arial"/>
                <a:cs typeface="Arial"/>
              </a:rPr>
              <a:t> </a:t>
            </a:r>
            <a:r>
              <a:rPr lang="en-US" sz="2400" err="1">
                <a:latin typeface="Arial"/>
                <a:cs typeface="Arial"/>
              </a:rPr>
              <a:t>comprend</a:t>
            </a:r>
            <a:r>
              <a:rPr lang="en-US" sz="2400">
                <a:latin typeface="Arial"/>
                <a:cs typeface="Arial"/>
              </a:rPr>
              <a:t> </a:t>
            </a:r>
          </a:p>
          <a:p>
            <a:pPr lvl="1"/>
            <a:r>
              <a:rPr lang="en-US" sz="2000" err="1">
                <a:latin typeface="Arial"/>
                <a:cs typeface="Arial"/>
              </a:rPr>
              <a:t>Établissement</a:t>
            </a:r>
            <a:r>
              <a:rPr lang="en-US" sz="2000">
                <a:latin typeface="Arial"/>
                <a:cs typeface="Arial"/>
              </a:rPr>
              <a:t> de descriptions de </a:t>
            </a:r>
            <a:r>
              <a:rPr lang="en-US" sz="2000" err="1">
                <a:latin typeface="Arial"/>
                <a:cs typeface="Arial"/>
              </a:rPr>
              <a:t>postes</a:t>
            </a:r>
            <a:r>
              <a:rPr lang="en-US" sz="2000">
                <a:latin typeface="Arial"/>
                <a:cs typeface="Arial"/>
              </a:rPr>
              <a:t> et </a:t>
            </a:r>
            <a:r>
              <a:rPr lang="en-US" sz="2000" err="1">
                <a:latin typeface="Arial"/>
                <a:cs typeface="Arial"/>
              </a:rPr>
              <a:t>recrutement</a:t>
            </a:r>
            <a:r>
              <a:rPr lang="en-US" sz="2000">
                <a:latin typeface="Arial"/>
                <a:cs typeface="Arial"/>
              </a:rPr>
              <a:t> </a:t>
            </a:r>
            <a:r>
              <a:rPr lang="en-US" sz="2000" err="1">
                <a:latin typeface="Arial"/>
                <a:cs typeface="Arial"/>
              </a:rPr>
              <a:t>d'équipes</a:t>
            </a:r>
            <a:endParaRPr lang="en-US" sz="2000" err="1"/>
          </a:p>
          <a:p>
            <a:pPr lvl="1"/>
            <a:r>
              <a:rPr lang="en-US" sz="2000">
                <a:latin typeface="Arial"/>
                <a:cs typeface="Arial"/>
              </a:rPr>
              <a:t>Gestion administrative du personnel</a:t>
            </a:r>
          </a:p>
          <a:p>
            <a:pPr lvl="2"/>
            <a:r>
              <a:rPr lang="en-US" sz="1800" err="1">
                <a:latin typeface="Arial"/>
                <a:cs typeface="Arial"/>
              </a:rPr>
              <a:t>c'est</a:t>
            </a:r>
            <a:r>
              <a:rPr lang="en-US" sz="1800">
                <a:latin typeface="Arial"/>
                <a:cs typeface="Arial"/>
              </a:rPr>
              <a:t>-à-dire les </a:t>
            </a:r>
            <a:r>
              <a:rPr lang="en-US" sz="1800" err="1">
                <a:latin typeface="Arial"/>
                <a:cs typeface="Arial"/>
              </a:rPr>
              <a:t>demandes</a:t>
            </a:r>
            <a:r>
              <a:rPr lang="en-US" sz="1800">
                <a:latin typeface="Arial"/>
                <a:cs typeface="Arial"/>
              </a:rPr>
              <a:t> de congé</a:t>
            </a:r>
          </a:p>
          <a:p>
            <a:pPr lvl="1"/>
            <a:r>
              <a:rPr lang="en-US" sz="2000" err="1">
                <a:latin typeface="Arial"/>
                <a:cs typeface="Arial"/>
              </a:rPr>
              <a:t>Gérer</a:t>
            </a:r>
            <a:r>
              <a:rPr lang="en-US" sz="2000">
                <a:latin typeface="Arial"/>
                <a:cs typeface="Arial"/>
              </a:rPr>
              <a:t> les performances du personnel par rapport aux </a:t>
            </a:r>
            <a:r>
              <a:rPr lang="en-US" sz="2000" err="1">
                <a:latin typeface="Arial"/>
                <a:cs typeface="Arial"/>
              </a:rPr>
              <a:t>indicateurs</a:t>
            </a:r>
            <a:r>
              <a:rPr lang="en-US" sz="2000">
                <a:latin typeface="Arial"/>
                <a:cs typeface="Arial"/>
              </a:rPr>
              <a:t> de performance </a:t>
            </a:r>
            <a:r>
              <a:rPr lang="en-US" sz="2000" err="1">
                <a:latin typeface="Arial"/>
                <a:cs typeface="Arial"/>
              </a:rPr>
              <a:t>clés</a:t>
            </a:r>
            <a:r>
              <a:rPr lang="en-US" sz="2000">
                <a:latin typeface="Arial"/>
                <a:cs typeface="Arial"/>
              </a:rPr>
              <a:t> </a:t>
            </a:r>
            <a:r>
              <a:rPr lang="en-US" sz="2000" err="1">
                <a:latin typeface="Arial"/>
                <a:cs typeface="Arial"/>
              </a:rPr>
              <a:t>définis</a:t>
            </a:r>
            <a:r>
              <a:rPr lang="en-US" sz="2000">
                <a:latin typeface="Arial"/>
                <a:cs typeface="Arial"/>
              </a:rPr>
              <a:t> dans la description de poste</a:t>
            </a:r>
            <a:endParaRPr lang="en-US" sz="2000"/>
          </a:p>
          <a:p>
            <a:r>
              <a:rPr lang="en-US" sz="2400">
                <a:latin typeface="Arial"/>
                <a:cs typeface="Arial"/>
              </a:rPr>
              <a:t>Il y a </a:t>
            </a:r>
            <a:r>
              <a:rPr lang="en-US" sz="2400" err="1">
                <a:latin typeface="Arial"/>
                <a:cs typeface="Arial"/>
              </a:rPr>
              <a:t>autant</a:t>
            </a:r>
            <a:r>
              <a:rPr lang="en-US" sz="2400">
                <a:latin typeface="Arial"/>
                <a:cs typeface="Arial"/>
              </a:rPr>
              <a:t> de façons de </a:t>
            </a:r>
            <a:r>
              <a:rPr lang="en-US" sz="2400" err="1">
                <a:latin typeface="Arial"/>
                <a:cs typeface="Arial"/>
              </a:rPr>
              <a:t>gérer</a:t>
            </a:r>
            <a:r>
              <a:rPr lang="en-US" sz="2400">
                <a:latin typeface="Arial"/>
                <a:cs typeface="Arial"/>
              </a:rPr>
              <a:t> les </a:t>
            </a:r>
            <a:r>
              <a:rPr lang="en-US" sz="2400" err="1">
                <a:latin typeface="Arial"/>
                <a:cs typeface="Arial"/>
              </a:rPr>
              <a:t>personnes</a:t>
            </a:r>
            <a:r>
              <a:rPr lang="en-US" sz="2400">
                <a:latin typeface="Arial"/>
                <a:cs typeface="Arial"/>
              </a:rPr>
              <a:t> </a:t>
            </a:r>
            <a:r>
              <a:rPr lang="en-US" sz="2400" err="1">
                <a:latin typeface="Arial"/>
                <a:cs typeface="Arial"/>
              </a:rPr>
              <a:t>qu'il</a:t>
            </a:r>
            <a:r>
              <a:rPr lang="en-US" sz="2400">
                <a:latin typeface="Arial"/>
                <a:cs typeface="Arial"/>
              </a:rPr>
              <a:t> y a de </a:t>
            </a:r>
            <a:r>
              <a:rPr lang="en-US" sz="2400" err="1">
                <a:latin typeface="Arial"/>
                <a:cs typeface="Arial"/>
              </a:rPr>
              <a:t>personnes</a:t>
            </a:r>
            <a:r>
              <a:rPr lang="en-US" sz="2400">
                <a:latin typeface="Arial"/>
                <a:cs typeface="Arial"/>
              </a:rPr>
              <a:t>. Deux écoles de pensée :</a:t>
            </a:r>
          </a:p>
          <a:p>
            <a:pPr lvl="1"/>
            <a:r>
              <a:rPr lang="en-US" sz="2000">
                <a:latin typeface="Arial"/>
                <a:cs typeface="Arial"/>
              </a:rPr>
              <a:t>Le micromanagement - se </a:t>
            </a:r>
            <a:r>
              <a:rPr lang="en-US" sz="2000" err="1">
                <a:latin typeface="Arial"/>
                <a:cs typeface="Arial"/>
              </a:rPr>
              <a:t>concentre</a:t>
            </a:r>
            <a:r>
              <a:rPr lang="en-US" sz="2000">
                <a:latin typeface="Arial"/>
                <a:cs typeface="Arial"/>
              </a:rPr>
              <a:t> sur la manière </a:t>
            </a:r>
            <a:r>
              <a:rPr lang="en-US" sz="2000" err="1">
                <a:latin typeface="Arial"/>
                <a:cs typeface="Arial"/>
              </a:rPr>
              <a:t>dont</a:t>
            </a:r>
            <a:r>
              <a:rPr lang="en-US" sz="2000">
                <a:latin typeface="Arial"/>
                <a:cs typeface="Arial"/>
              </a:rPr>
              <a:t> le temps </a:t>
            </a:r>
            <a:r>
              <a:rPr lang="en-US" sz="2000" err="1">
                <a:latin typeface="Arial"/>
                <a:cs typeface="Arial"/>
              </a:rPr>
              <a:t>d'une</a:t>
            </a:r>
            <a:r>
              <a:rPr lang="en-US" sz="2000">
                <a:latin typeface="Arial"/>
                <a:cs typeface="Arial"/>
              </a:rPr>
              <a:t> </a:t>
            </a:r>
            <a:r>
              <a:rPr lang="en-US" sz="2000" err="1">
                <a:latin typeface="Arial"/>
                <a:cs typeface="Arial"/>
              </a:rPr>
              <a:t>personne</a:t>
            </a:r>
            <a:r>
              <a:rPr lang="en-US" sz="2000">
                <a:latin typeface="Arial"/>
                <a:cs typeface="Arial"/>
              </a:rPr>
              <a:t> </a:t>
            </a:r>
            <a:r>
              <a:rPr lang="en-US" sz="2000" err="1">
                <a:latin typeface="Arial"/>
                <a:cs typeface="Arial"/>
              </a:rPr>
              <a:t>est</a:t>
            </a:r>
            <a:r>
              <a:rPr lang="en-US" sz="2000">
                <a:latin typeface="Arial"/>
                <a:cs typeface="Arial"/>
              </a:rPr>
              <a:t> </a:t>
            </a:r>
            <a:r>
              <a:rPr lang="en-US" sz="2000" err="1">
                <a:latin typeface="Arial"/>
                <a:cs typeface="Arial"/>
              </a:rPr>
              <a:t>utilisé</a:t>
            </a:r>
            <a:r>
              <a:rPr lang="en-US" sz="2000">
                <a:latin typeface="Arial"/>
                <a:cs typeface="Arial"/>
              </a:rPr>
              <a:t> </a:t>
            </a:r>
            <a:r>
              <a:rPr lang="en-US" sz="2000" err="1">
                <a:latin typeface="Arial"/>
                <a:cs typeface="Arial"/>
              </a:rPr>
              <a:t>chaque</a:t>
            </a:r>
            <a:r>
              <a:rPr lang="en-US" sz="2000">
                <a:latin typeface="Arial"/>
                <a:cs typeface="Arial"/>
              </a:rPr>
              <a:t> jour. Il </a:t>
            </a:r>
            <a:r>
              <a:rPr lang="en-US" sz="2000" err="1">
                <a:latin typeface="Arial"/>
                <a:cs typeface="Arial"/>
              </a:rPr>
              <a:t>demande</a:t>
            </a:r>
            <a:r>
              <a:rPr lang="en-US" sz="2000">
                <a:latin typeface="Arial"/>
                <a:cs typeface="Arial"/>
              </a:rPr>
              <a:t> beaucoup de temps au manager et </a:t>
            </a:r>
            <a:r>
              <a:rPr lang="en-US" sz="2000" err="1">
                <a:latin typeface="Arial"/>
                <a:cs typeface="Arial"/>
              </a:rPr>
              <a:t>n'est</a:t>
            </a:r>
            <a:r>
              <a:rPr lang="en-US" sz="2000">
                <a:latin typeface="Arial"/>
                <a:cs typeface="Arial"/>
              </a:rPr>
              <a:t> </a:t>
            </a:r>
            <a:r>
              <a:rPr lang="en-US" sz="2000" err="1">
                <a:latin typeface="Arial"/>
                <a:cs typeface="Arial"/>
              </a:rPr>
              <a:t>souvent</a:t>
            </a:r>
            <a:r>
              <a:rPr lang="en-US" sz="2000">
                <a:latin typeface="Arial"/>
                <a:cs typeface="Arial"/>
              </a:rPr>
              <a:t> pas très </a:t>
            </a:r>
            <a:r>
              <a:rPr lang="en-US" sz="2000" err="1">
                <a:latin typeface="Arial"/>
                <a:cs typeface="Arial"/>
              </a:rPr>
              <a:t>efficace</a:t>
            </a:r>
            <a:r>
              <a:rPr lang="en-US" sz="2000">
                <a:latin typeface="Arial"/>
                <a:cs typeface="Arial"/>
              </a:rPr>
              <a:t>, car les </a:t>
            </a:r>
            <a:r>
              <a:rPr lang="en-US" sz="2000" err="1">
                <a:latin typeface="Arial"/>
                <a:cs typeface="Arial"/>
              </a:rPr>
              <a:t>travailleurs</a:t>
            </a:r>
            <a:r>
              <a:rPr lang="en-US" sz="2000">
                <a:latin typeface="Arial"/>
                <a:cs typeface="Arial"/>
              </a:rPr>
              <a:t> ne se </a:t>
            </a:r>
            <a:r>
              <a:rPr lang="en-US" sz="2000" err="1">
                <a:latin typeface="Arial"/>
                <a:cs typeface="Arial"/>
              </a:rPr>
              <a:t>sentent</a:t>
            </a:r>
            <a:r>
              <a:rPr lang="en-US" sz="2000">
                <a:latin typeface="Arial"/>
                <a:cs typeface="Arial"/>
              </a:rPr>
              <a:t> pas </a:t>
            </a:r>
            <a:r>
              <a:rPr lang="en-US" sz="2000" err="1">
                <a:latin typeface="Arial"/>
                <a:cs typeface="Arial"/>
              </a:rPr>
              <a:t>en</a:t>
            </a:r>
            <a:r>
              <a:rPr lang="en-US" sz="2000">
                <a:latin typeface="Arial"/>
                <a:cs typeface="Arial"/>
              </a:rPr>
              <a:t> </a:t>
            </a:r>
            <a:r>
              <a:rPr lang="en-US" sz="2000" err="1">
                <a:latin typeface="Arial"/>
                <a:cs typeface="Arial"/>
              </a:rPr>
              <a:t>confiance</a:t>
            </a:r>
            <a:r>
              <a:rPr lang="en-US" sz="2000">
                <a:latin typeface="Arial"/>
                <a:cs typeface="Arial"/>
              </a:rPr>
              <a:t> </a:t>
            </a:r>
            <a:r>
              <a:rPr lang="en-US" sz="2000" err="1">
                <a:latin typeface="Arial"/>
                <a:cs typeface="Arial"/>
              </a:rPr>
              <a:t>ni</a:t>
            </a:r>
            <a:r>
              <a:rPr lang="en-US" sz="2000">
                <a:latin typeface="Arial"/>
                <a:cs typeface="Arial"/>
              </a:rPr>
              <a:t> </a:t>
            </a:r>
            <a:r>
              <a:rPr lang="en-US" sz="2000" err="1">
                <a:latin typeface="Arial"/>
                <a:cs typeface="Arial"/>
              </a:rPr>
              <a:t>valorisés</a:t>
            </a:r>
            <a:r>
              <a:rPr lang="en-US" sz="2000">
                <a:latin typeface="Arial"/>
                <a:cs typeface="Arial"/>
              </a:rPr>
              <a:t>. </a:t>
            </a:r>
            <a:endParaRPr lang="en-US" sz="2000"/>
          </a:p>
          <a:p>
            <a:pPr lvl="1"/>
            <a:r>
              <a:rPr lang="en-US" sz="2000">
                <a:latin typeface="Arial"/>
                <a:cs typeface="Arial"/>
              </a:rPr>
              <a:t>Gestion </a:t>
            </a:r>
            <a:r>
              <a:rPr lang="en-US" sz="2000" err="1">
                <a:latin typeface="Arial"/>
                <a:cs typeface="Arial"/>
              </a:rPr>
              <a:t>basée</a:t>
            </a:r>
            <a:r>
              <a:rPr lang="en-US" sz="2000">
                <a:latin typeface="Arial"/>
                <a:cs typeface="Arial"/>
              </a:rPr>
              <a:t> sur les </a:t>
            </a:r>
            <a:r>
              <a:rPr lang="en-US" sz="2000" err="1">
                <a:latin typeface="Arial"/>
                <a:cs typeface="Arial"/>
              </a:rPr>
              <a:t>produits</a:t>
            </a:r>
            <a:r>
              <a:rPr lang="en-US" sz="2000">
                <a:latin typeface="Arial"/>
                <a:cs typeface="Arial"/>
              </a:rPr>
              <a:t> </a:t>
            </a:r>
            <a:r>
              <a:rPr lang="en-US" sz="2000" err="1">
                <a:latin typeface="Arial"/>
                <a:cs typeface="Arial"/>
              </a:rPr>
              <a:t>livrables</a:t>
            </a:r>
            <a:r>
              <a:rPr lang="en-US" sz="2000">
                <a:latin typeface="Arial"/>
                <a:cs typeface="Arial"/>
              </a:rPr>
              <a:t> - se </a:t>
            </a:r>
            <a:r>
              <a:rPr lang="en-US" sz="2000" err="1">
                <a:latin typeface="Arial"/>
                <a:cs typeface="Arial"/>
              </a:rPr>
              <a:t>préoccuper</a:t>
            </a:r>
            <a:r>
              <a:rPr lang="en-US" sz="2000">
                <a:latin typeface="Arial"/>
                <a:cs typeface="Arial"/>
              </a:rPr>
              <a:t> </a:t>
            </a:r>
            <a:r>
              <a:rPr lang="en-US" sz="2000" err="1">
                <a:latin typeface="Arial"/>
                <a:cs typeface="Arial"/>
              </a:rPr>
              <a:t>moins</a:t>
            </a:r>
            <a:r>
              <a:rPr lang="en-US" sz="2000">
                <a:latin typeface="Arial"/>
                <a:cs typeface="Arial"/>
              </a:rPr>
              <a:t> des </a:t>
            </a:r>
            <a:r>
              <a:rPr lang="en-US" sz="2000" err="1">
                <a:latin typeface="Arial"/>
                <a:cs typeface="Arial"/>
              </a:rPr>
              <a:t>activités</a:t>
            </a:r>
            <a:r>
              <a:rPr lang="en-US" sz="2000">
                <a:latin typeface="Arial"/>
                <a:cs typeface="Arial"/>
              </a:rPr>
              <a:t> </a:t>
            </a:r>
            <a:r>
              <a:rPr lang="en-US" sz="2000" err="1">
                <a:latin typeface="Arial"/>
                <a:cs typeface="Arial"/>
              </a:rPr>
              <a:t>quotidiennes</a:t>
            </a:r>
            <a:r>
              <a:rPr lang="en-US" sz="2000">
                <a:latin typeface="Arial"/>
                <a:cs typeface="Arial"/>
              </a:rPr>
              <a:t> des </a:t>
            </a:r>
            <a:r>
              <a:rPr lang="en-US" sz="2000" err="1">
                <a:latin typeface="Arial"/>
                <a:cs typeface="Arial"/>
              </a:rPr>
              <a:t>personnes</a:t>
            </a:r>
            <a:r>
              <a:rPr lang="en-US" sz="2000">
                <a:latin typeface="Arial"/>
                <a:cs typeface="Arial"/>
              </a:rPr>
              <a:t> que de savoir </a:t>
            </a:r>
            <a:r>
              <a:rPr lang="en-US" sz="2000" err="1">
                <a:latin typeface="Arial"/>
                <a:cs typeface="Arial"/>
              </a:rPr>
              <a:t>si</a:t>
            </a:r>
            <a:r>
              <a:rPr lang="en-US" sz="2000">
                <a:latin typeface="Arial"/>
                <a:cs typeface="Arial"/>
              </a:rPr>
              <a:t> </a:t>
            </a:r>
            <a:r>
              <a:rPr lang="en-US" sz="2000" err="1">
                <a:latin typeface="Arial"/>
                <a:cs typeface="Arial"/>
              </a:rPr>
              <a:t>elles</a:t>
            </a:r>
            <a:r>
              <a:rPr lang="en-US" sz="2000">
                <a:latin typeface="Arial"/>
                <a:cs typeface="Arial"/>
              </a:rPr>
              <a:t> </a:t>
            </a:r>
            <a:r>
              <a:rPr lang="en-US" sz="2000" err="1">
                <a:latin typeface="Arial"/>
                <a:cs typeface="Arial"/>
              </a:rPr>
              <a:t>livrent</a:t>
            </a:r>
            <a:r>
              <a:rPr lang="en-US" sz="2000">
                <a:latin typeface="Arial"/>
                <a:cs typeface="Arial"/>
              </a:rPr>
              <a:t> </a:t>
            </a:r>
            <a:r>
              <a:rPr lang="en-US" sz="2000" err="1">
                <a:latin typeface="Arial"/>
                <a:cs typeface="Arial"/>
              </a:rPr>
              <a:t>leurs</a:t>
            </a:r>
            <a:r>
              <a:rPr lang="en-US" sz="2000">
                <a:latin typeface="Arial"/>
                <a:cs typeface="Arial"/>
              </a:rPr>
              <a:t> </a:t>
            </a:r>
            <a:r>
              <a:rPr lang="en-US" sz="2000" err="1">
                <a:latin typeface="Arial"/>
                <a:cs typeface="Arial"/>
              </a:rPr>
              <a:t>produits</a:t>
            </a:r>
            <a:r>
              <a:rPr lang="en-US" sz="2000">
                <a:latin typeface="Arial"/>
                <a:cs typeface="Arial"/>
              </a:rPr>
              <a:t> dans les </a:t>
            </a:r>
            <a:r>
              <a:rPr lang="en-US" sz="2000" err="1">
                <a:latin typeface="Arial"/>
                <a:cs typeface="Arial"/>
              </a:rPr>
              <a:t>délais</a:t>
            </a:r>
            <a:r>
              <a:rPr lang="en-US" sz="2000">
                <a:latin typeface="Arial"/>
                <a:cs typeface="Arial"/>
              </a:rPr>
              <a:t> et avec un </a:t>
            </a:r>
            <a:r>
              <a:rPr lang="en-US" sz="2000" err="1">
                <a:latin typeface="Arial"/>
                <a:cs typeface="Arial"/>
              </a:rPr>
              <a:t>niveau</a:t>
            </a:r>
            <a:r>
              <a:rPr lang="en-US" sz="2000">
                <a:latin typeface="Arial"/>
                <a:cs typeface="Arial"/>
              </a:rPr>
              <a:t> de </a:t>
            </a:r>
            <a:r>
              <a:rPr lang="en-US" sz="2000" err="1">
                <a:latin typeface="Arial"/>
                <a:cs typeface="Arial"/>
              </a:rPr>
              <a:t>qualité</a:t>
            </a:r>
            <a:r>
              <a:rPr lang="en-US" sz="2000">
                <a:latin typeface="Arial"/>
                <a:cs typeface="Arial"/>
              </a:rPr>
              <a:t> </a:t>
            </a:r>
            <a:r>
              <a:rPr lang="en-US" sz="2000" err="1">
                <a:latin typeface="Arial"/>
                <a:cs typeface="Arial"/>
              </a:rPr>
              <a:t>élevé</a:t>
            </a:r>
            <a:r>
              <a:rPr lang="en-US" sz="900">
                <a:latin typeface="Arial"/>
                <a:cs typeface="Arial"/>
              </a:rPr>
              <a:t>. </a:t>
            </a:r>
            <a:endParaRPr lang="en-US" sz="900"/>
          </a:p>
          <a:p>
            <a:endParaRPr lang="en-US" sz="2400"/>
          </a:p>
        </p:txBody>
      </p:sp>
    </p:spTree>
    <p:extLst>
      <p:ext uri="{BB962C8B-B14F-4D97-AF65-F5344CB8AC3E}">
        <p14:creationId xmlns:p14="http://schemas.microsoft.com/office/powerpoint/2010/main" val="25134829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042E2-7C91-41A2-8003-C2C39A4B074B}"/>
              </a:ext>
            </a:extLst>
          </p:cNvPr>
          <p:cNvSpPr>
            <a:spLocks noGrp="1"/>
          </p:cNvSpPr>
          <p:nvPr>
            <p:ph type="title"/>
          </p:nvPr>
        </p:nvSpPr>
        <p:spPr>
          <a:xfrm>
            <a:off x="142875" y="155575"/>
            <a:ext cx="11379896" cy="1561646"/>
          </a:xfrm>
        </p:spPr>
        <p:txBody>
          <a:bodyPr>
            <a:normAutofit fontScale="90000"/>
          </a:bodyPr>
          <a:lstStyle/>
          <a:p>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 </a:t>
            </a:r>
            <a:r>
              <a:rPr lang="en-US" err="1">
                <a:latin typeface="Arial"/>
                <a:cs typeface="Arial"/>
              </a:rPr>
              <a:t>pourquoi</a:t>
            </a:r>
            <a:r>
              <a:rPr lang="en-US">
                <a:latin typeface="Arial"/>
                <a:cs typeface="Arial"/>
              </a:rPr>
              <a:t> </a:t>
            </a:r>
            <a:r>
              <a:rPr lang="en-US" err="1">
                <a:latin typeface="Arial"/>
                <a:cs typeface="Arial"/>
              </a:rPr>
              <a:t>est</a:t>
            </a:r>
            <a:r>
              <a:rPr lang="en-US">
                <a:latin typeface="Arial"/>
                <a:cs typeface="Arial"/>
              </a:rPr>
              <a:t>-il important de </a:t>
            </a:r>
            <a:r>
              <a:rPr lang="en-US" err="1">
                <a:latin typeface="Arial"/>
                <a:cs typeface="Arial"/>
              </a:rPr>
              <a:t>rassembler</a:t>
            </a:r>
            <a:r>
              <a:rPr lang="en-US">
                <a:latin typeface="Arial"/>
                <a:cs typeface="Arial"/>
              </a:rPr>
              <a:t>, documenter et diffuser les </a:t>
            </a:r>
            <a:r>
              <a:rPr lang="en-US" err="1">
                <a:latin typeface="Arial"/>
                <a:cs typeface="Arial"/>
              </a:rPr>
              <a:t>enseignements</a:t>
            </a:r>
            <a:r>
              <a:rPr lang="en-US">
                <a:latin typeface="Arial"/>
                <a:cs typeface="Arial"/>
              </a:rPr>
              <a:t> </a:t>
            </a:r>
            <a:r>
              <a:rPr lang="en-US" err="1">
                <a:latin typeface="Arial"/>
                <a:cs typeface="Arial"/>
              </a:rPr>
              <a:t>tirés</a:t>
            </a:r>
            <a:r>
              <a:rPr lang="en-US">
                <a:latin typeface="Arial"/>
                <a:cs typeface="Arial"/>
              </a:rPr>
              <a:t> ?</a:t>
            </a:r>
            <a:endParaRPr lang="en-US"/>
          </a:p>
        </p:txBody>
      </p:sp>
      <p:sp>
        <p:nvSpPr>
          <p:cNvPr id="3" name="Content Placeholder 2">
            <a:extLst>
              <a:ext uri="{FF2B5EF4-FFF2-40B4-BE49-F238E27FC236}">
                <a16:creationId xmlns:a16="http://schemas.microsoft.com/office/drawing/2014/main" id="{64955C4C-699B-14B7-6FCA-F8DD0387FBD8}"/>
              </a:ext>
            </a:extLst>
          </p:cNvPr>
          <p:cNvSpPr>
            <a:spLocks noGrp="1"/>
          </p:cNvSpPr>
          <p:nvPr>
            <p:ph idx="1"/>
          </p:nvPr>
        </p:nvSpPr>
        <p:spPr>
          <a:xfrm>
            <a:off x="342900" y="1827104"/>
            <a:ext cx="10589321" cy="4203526"/>
          </a:xfrm>
        </p:spPr>
        <p:txBody>
          <a:bodyPr vert="horz" lIns="91440" tIns="45720" rIns="91440" bIns="45720" rtlCol="0" anchor="t">
            <a:normAutofit/>
          </a:bodyPr>
          <a:lstStyle/>
          <a:p>
            <a:r>
              <a:rPr lang="en-US">
                <a:latin typeface="Arial"/>
                <a:cs typeface="Arial"/>
              </a:rPr>
              <a:t>Les </a:t>
            </a:r>
            <a:r>
              <a:rPr lang="en-US" err="1">
                <a:latin typeface="Arial"/>
                <a:cs typeface="Arial"/>
              </a:rPr>
              <a:t>enseignements</a:t>
            </a:r>
            <a:r>
              <a:rPr lang="en-US">
                <a:latin typeface="Arial"/>
                <a:cs typeface="Arial"/>
              </a:rPr>
              <a:t> </a:t>
            </a:r>
            <a:r>
              <a:rPr lang="en-US" err="1">
                <a:latin typeface="Arial"/>
                <a:cs typeface="Arial"/>
              </a:rPr>
              <a:t>tirés</a:t>
            </a:r>
            <a:r>
              <a:rPr lang="en-US">
                <a:latin typeface="Arial"/>
                <a:cs typeface="Arial"/>
              </a:rPr>
              <a:t> de la mise </a:t>
            </a:r>
            <a:r>
              <a:rPr lang="en-US" err="1">
                <a:latin typeface="Arial"/>
                <a:cs typeface="Arial"/>
              </a:rPr>
              <a:t>en</a:t>
            </a:r>
            <a:r>
              <a:rPr lang="en-US">
                <a:latin typeface="Arial"/>
                <a:cs typeface="Arial"/>
              </a:rPr>
              <a:t> </a:t>
            </a:r>
            <a:r>
              <a:rPr lang="en-US" err="1">
                <a:latin typeface="Arial"/>
                <a:cs typeface="Arial"/>
              </a:rPr>
              <a:t>œuvre</a:t>
            </a:r>
            <a:r>
              <a:rPr lang="en-US">
                <a:latin typeface="Arial"/>
                <a:cs typeface="Arial"/>
              </a:rPr>
              <a:t> et de la gestion du </a:t>
            </a:r>
            <a:r>
              <a:rPr lang="en-US" err="1">
                <a:latin typeface="Arial"/>
                <a:cs typeface="Arial"/>
              </a:rPr>
              <a:t>projet</a:t>
            </a:r>
            <a:r>
              <a:rPr lang="en-US">
                <a:latin typeface="Arial"/>
                <a:cs typeface="Arial"/>
              </a:rPr>
              <a:t> </a:t>
            </a:r>
            <a:r>
              <a:rPr lang="en-US" err="1">
                <a:latin typeface="Arial"/>
                <a:cs typeface="Arial"/>
              </a:rPr>
              <a:t>sont</a:t>
            </a:r>
            <a:r>
              <a:rPr lang="en-US">
                <a:latin typeface="Arial"/>
                <a:cs typeface="Arial"/>
              </a:rPr>
              <a:t> </a:t>
            </a:r>
            <a:r>
              <a:rPr lang="en-US" err="1">
                <a:latin typeface="Arial"/>
                <a:cs typeface="Arial"/>
              </a:rPr>
              <a:t>importants</a:t>
            </a:r>
            <a:r>
              <a:rPr lang="en-US">
                <a:latin typeface="Arial"/>
                <a:cs typeface="Arial"/>
              </a:rPr>
              <a:t> car </a:t>
            </a:r>
            <a:r>
              <a:rPr lang="en-US" err="1">
                <a:latin typeface="Arial"/>
                <a:cs typeface="Arial"/>
              </a:rPr>
              <a:t>ils</a:t>
            </a:r>
            <a:r>
              <a:rPr lang="en-US">
                <a:latin typeface="Arial"/>
                <a:cs typeface="Arial"/>
              </a:rPr>
              <a:t> nous </a:t>
            </a:r>
            <a:r>
              <a:rPr lang="en-US" err="1">
                <a:latin typeface="Arial"/>
                <a:cs typeface="Arial"/>
              </a:rPr>
              <a:t>permettent</a:t>
            </a:r>
            <a:r>
              <a:rPr lang="en-US">
                <a:latin typeface="Arial"/>
                <a:cs typeface="Arial"/>
              </a:rPr>
              <a:t>, </a:t>
            </a:r>
            <a:r>
              <a:rPr lang="en-US" err="1">
                <a:latin typeface="Arial"/>
                <a:cs typeface="Arial"/>
              </a:rPr>
              <a:t>ainsi</a:t>
            </a:r>
            <a:r>
              <a:rPr lang="en-US">
                <a:latin typeface="Arial"/>
                <a:cs typeface="Arial"/>
              </a:rPr>
              <a:t> </a:t>
            </a:r>
            <a:r>
              <a:rPr lang="en-US" err="1">
                <a:latin typeface="Arial"/>
                <a:cs typeface="Arial"/>
              </a:rPr>
              <a:t>qu'à</a:t>
            </a:r>
            <a:r>
              <a:rPr lang="en-US">
                <a:latin typeface="Arial"/>
                <a:cs typeface="Arial"/>
              </a:rPr>
              <a:t> </a:t>
            </a:r>
            <a:r>
              <a:rPr lang="en-US" err="1">
                <a:latin typeface="Arial"/>
                <a:cs typeface="Arial"/>
              </a:rPr>
              <a:t>d'autres</a:t>
            </a:r>
            <a:r>
              <a:rPr lang="en-US">
                <a:latin typeface="Arial"/>
                <a:cs typeface="Arial"/>
              </a:rPr>
              <a:t>, de </a:t>
            </a:r>
            <a:r>
              <a:rPr lang="en-US" err="1">
                <a:latin typeface="Arial"/>
                <a:cs typeface="Arial"/>
              </a:rPr>
              <a:t>tirer</a:t>
            </a:r>
            <a:r>
              <a:rPr lang="en-US">
                <a:latin typeface="Arial"/>
                <a:cs typeface="Arial"/>
              </a:rPr>
              <a:t> des </a:t>
            </a:r>
            <a:r>
              <a:rPr lang="en-US" err="1">
                <a:latin typeface="Arial"/>
                <a:cs typeface="Arial"/>
              </a:rPr>
              <a:t>leçons</a:t>
            </a:r>
            <a:r>
              <a:rPr lang="en-US">
                <a:latin typeface="Arial"/>
                <a:cs typeface="Arial"/>
              </a:rPr>
              <a:t> de </a:t>
            </a:r>
            <a:r>
              <a:rPr lang="en-US" err="1">
                <a:latin typeface="Arial"/>
                <a:cs typeface="Arial"/>
              </a:rPr>
              <a:t>nos</a:t>
            </a:r>
            <a:r>
              <a:rPr lang="en-US">
                <a:latin typeface="Arial"/>
                <a:cs typeface="Arial"/>
              </a:rPr>
              <a:t> succès et de </a:t>
            </a:r>
            <a:r>
              <a:rPr lang="en-US" err="1">
                <a:latin typeface="Arial"/>
                <a:cs typeface="Arial"/>
              </a:rPr>
              <a:t>nos</a:t>
            </a:r>
            <a:r>
              <a:rPr lang="en-US">
                <a:latin typeface="Arial"/>
                <a:cs typeface="Arial"/>
              </a:rPr>
              <a:t> </a:t>
            </a:r>
            <a:r>
              <a:rPr lang="en-US" err="1">
                <a:latin typeface="Arial"/>
                <a:cs typeface="Arial"/>
              </a:rPr>
              <a:t>difficultés</a:t>
            </a:r>
            <a:r>
              <a:rPr lang="en-US">
                <a:latin typeface="Arial"/>
                <a:cs typeface="Arial"/>
              </a:rPr>
              <a:t>, </a:t>
            </a:r>
            <a:r>
              <a:rPr lang="en-US" err="1">
                <a:latin typeface="Arial"/>
                <a:cs typeface="Arial"/>
              </a:rPr>
              <a:t>afin</a:t>
            </a:r>
            <a:r>
              <a:rPr lang="en-US">
                <a:latin typeface="Arial"/>
                <a:cs typeface="Arial"/>
              </a:rPr>
              <a:t> de </a:t>
            </a:r>
            <a:r>
              <a:rPr lang="en-US" err="1">
                <a:latin typeface="Arial"/>
                <a:cs typeface="Arial"/>
              </a:rPr>
              <a:t>rendre</a:t>
            </a:r>
            <a:r>
              <a:rPr lang="en-US">
                <a:latin typeface="Arial"/>
                <a:cs typeface="Arial"/>
              </a:rPr>
              <a:t> les </a:t>
            </a:r>
            <a:r>
              <a:rPr lang="en-US" err="1">
                <a:latin typeface="Arial"/>
                <a:cs typeface="Arial"/>
              </a:rPr>
              <a:t>projets</a:t>
            </a:r>
            <a:r>
              <a:rPr lang="en-US">
                <a:latin typeface="Arial"/>
                <a:cs typeface="Arial"/>
              </a:rPr>
              <a:t> </a:t>
            </a:r>
            <a:r>
              <a:rPr lang="en-US" err="1">
                <a:latin typeface="Arial"/>
                <a:cs typeface="Arial"/>
              </a:rPr>
              <a:t>futurs</a:t>
            </a:r>
            <a:r>
              <a:rPr lang="en-US">
                <a:latin typeface="Arial"/>
                <a:cs typeface="Arial"/>
              </a:rPr>
              <a:t> plus </a:t>
            </a:r>
            <a:r>
              <a:rPr lang="en-US" err="1">
                <a:latin typeface="Arial"/>
                <a:cs typeface="Arial"/>
              </a:rPr>
              <a:t>solides</a:t>
            </a:r>
            <a:r>
              <a:rPr lang="en-US">
                <a:latin typeface="Arial"/>
                <a:cs typeface="Arial"/>
              </a:rPr>
              <a:t>, plus </a:t>
            </a:r>
            <a:r>
              <a:rPr lang="en-US" err="1">
                <a:latin typeface="Arial"/>
                <a:cs typeface="Arial"/>
              </a:rPr>
              <a:t>efficaces</a:t>
            </a:r>
            <a:r>
              <a:rPr lang="en-US">
                <a:latin typeface="Arial"/>
                <a:cs typeface="Arial"/>
              </a:rPr>
              <a:t> et plus </a:t>
            </a:r>
            <a:r>
              <a:rPr lang="en-US" err="1">
                <a:latin typeface="Arial"/>
                <a:cs typeface="Arial"/>
              </a:rPr>
              <a:t>percutants</a:t>
            </a:r>
            <a:r>
              <a:rPr lang="en-US">
                <a:latin typeface="Arial"/>
                <a:cs typeface="Arial"/>
              </a:rPr>
              <a:t>.</a:t>
            </a:r>
            <a:endParaRPr lang="en-US"/>
          </a:p>
          <a:p>
            <a:r>
              <a:rPr lang="en-US">
                <a:latin typeface="Arial"/>
                <a:cs typeface="Arial"/>
              </a:rPr>
              <a:t>Pour </a:t>
            </a:r>
            <a:r>
              <a:rPr lang="en-US" err="1">
                <a:latin typeface="Arial"/>
                <a:cs typeface="Arial"/>
              </a:rPr>
              <a:t>obtenir</a:t>
            </a:r>
            <a:r>
              <a:rPr lang="en-US">
                <a:latin typeface="Arial"/>
                <a:cs typeface="Arial"/>
              </a:rPr>
              <a:t> </a:t>
            </a:r>
            <a:r>
              <a:rPr lang="en-US" err="1">
                <a:latin typeface="Arial"/>
                <a:cs typeface="Arial"/>
              </a:rPr>
              <a:t>une</a:t>
            </a:r>
            <a:r>
              <a:rPr lang="en-US">
                <a:latin typeface="Arial"/>
                <a:cs typeface="Arial"/>
              </a:rPr>
              <a:t> image </a:t>
            </a:r>
            <a:r>
              <a:rPr lang="en-US" err="1">
                <a:latin typeface="Arial"/>
                <a:cs typeface="Arial"/>
              </a:rPr>
              <a:t>complète</a:t>
            </a:r>
            <a:r>
              <a:rPr lang="en-US">
                <a:latin typeface="Arial"/>
                <a:cs typeface="Arial"/>
              </a:rPr>
              <a:t> du </a:t>
            </a:r>
            <a:r>
              <a:rPr lang="en-US" err="1">
                <a:latin typeface="Arial"/>
                <a:cs typeface="Arial"/>
              </a:rPr>
              <a:t>projet</a:t>
            </a:r>
            <a:r>
              <a:rPr lang="en-US">
                <a:latin typeface="Arial"/>
                <a:cs typeface="Arial"/>
              </a:rPr>
              <a:t>, il </a:t>
            </a:r>
            <a:r>
              <a:rPr lang="en-US" err="1">
                <a:latin typeface="Arial"/>
                <a:cs typeface="Arial"/>
              </a:rPr>
              <a:t>convient</a:t>
            </a:r>
            <a:r>
              <a:rPr lang="en-US">
                <a:latin typeface="Arial"/>
                <a:cs typeface="Arial"/>
              </a:rPr>
              <a:t> d'inclure.</a:t>
            </a:r>
            <a:endParaRPr lang="en-US"/>
          </a:p>
          <a:p>
            <a:pPr lvl="1"/>
            <a:r>
              <a:rPr lang="en-US">
                <a:latin typeface="Arial"/>
                <a:cs typeface="Arial"/>
              </a:rPr>
              <a:t>Un examen interne du </a:t>
            </a:r>
            <a:r>
              <a:rPr lang="en-US" err="1">
                <a:latin typeface="Arial"/>
                <a:cs typeface="Arial"/>
              </a:rPr>
              <a:t>projet</a:t>
            </a:r>
            <a:r>
              <a:rPr lang="en-US">
                <a:latin typeface="Arial"/>
                <a:cs typeface="Arial"/>
              </a:rPr>
              <a:t> et </a:t>
            </a:r>
            <a:r>
              <a:rPr lang="en-US" err="1">
                <a:latin typeface="Arial"/>
                <a:cs typeface="Arial"/>
              </a:rPr>
              <a:t>une</a:t>
            </a:r>
            <a:r>
              <a:rPr lang="en-US">
                <a:latin typeface="Arial"/>
                <a:cs typeface="Arial"/>
              </a:rPr>
              <a:t> </a:t>
            </a:r>
            <a:r>
              <a:rPr lang="en-US" err="1">
                <a:latin typeface="Arial"/>
                <a:cs typeface="Arial"/>
              </a:rPr>
              <a:t>réflexion</a:t>
            </a:r>
            <a:r>
              <a:rPr lang="en-US">
                <a:latin typeface="Arial"/>
                <a:cs typeface="Arial"/>
              </a:rPr>
              <a:t> avec </a:t>
            </a:r>
            <a:r>
              <a:rPr lang="en-US" err="1">
                <a:latin typeface="Arial"/>
                <a:cs typeface="Arial"/>
              </a:rPr>
              <a:t>l'équipe</a:t>
            </a:r>
            <a:r>
              <a:rPr lang="en-US">
                <a:latin typeface="Arial"/>
                <a:cs typeface="Arial"/>
              </a:rPr>
              <a:t> du projet</a:t>
            </a:r>
            <a:endParaRPr lang="en-US"/>
          </a:p>
          <a:p>
            <a:pPr lvl="1"/>
            <a:r>
              <a:rPr lang="en-US">
                <a:latin typeface="Arial"/>
                <a:cs typeface="Arial"/>
              </a:rPr>
              <a:t>Un examen du </a:t>
            </a:r>
            <a:r>
              <a:rPr lang="en-US" err="1">
                <a:latin typeface="Arial"/>
                <a:cs typeface="Arial"/>
              </a:rPr>
              <a:t>projet</a:t>
            </a:r>
            <a:r>
              <a:rPr lang="en-US">
                <a:latin typeface="Arial"/>
                <a:cs typeface="Arial"/>
              </a:rPr>
              <a:t> et </a:t>
            </a:r>
            <a:r>
              <a:rPr lang="en-US" err="1">
                <a:latin typeface="Arial"/>
                <a:cs typeface="Arial"/>
              </a:rPr>
              <a:t>une</a:t>
            </a:r>
            <a:r>
              <a:rPr lang="en-US">
                <a:latin typeface="Arial"/>
                <a:cs typeface="Arial"/>
              </a:rPr>
              <a:t> </a:t>
            </a:r>
            <a:r>
              <a:rPr lang="en-US" err="1">
                <a:latin typeface="Arial"/>
                <a:cs typeface="Arial"/>
              </a:rPr>
              <a:t>réflexion</a:t>
            </a:r>
            <a:r>
              <a:rPr lang="en-US">
                <a:latin typeface="Arial"/>
                <a:cs typeface="Arial"/>
              </a:rPr>
              <a:t> avec les </a:t>
            </a:r>
            <a:r>
              <a:rPr lang="en-US" err="1">
                <a:latin typeface="Arial"/>
                <a:cs typeface="Arial"/>
              </a:rPr>
              <a:t>principales</a:t>
            </a:r>
            <a:r>
              <a:rPr lang="en-US">
                <a:latin typeface="Arial"/>
                <a:cs typeface="Arial"/>
              </a:rPr>
              <a:t> parties </a:t>
            </a:r>
            <a:r>
              <a:rPr lang="en-US" err="1">
                <a:latin typeface="Arial"/>
                <a:cs typeface="Arial"/>
              </a:rPr>
              <a:t>prenantes</a:t>
            </a:r>
            <a:r>
              <a:rPr lang="en-US">
                <a:latin typeface="Arial"/>
                <a:cs typeface="Arial"/>
              </a:rPr>
              <a:t> externes (</a:t>
            </a:r>
            <a:r>
              <a:rPr lang="en-US" err="1">
                <a:latin typeface="Arial"/>
                <a:cs typeface="Arial"/>
              </a:rPr>
              <a:t>membres</a:t>
            </a:r>
            <a:r>
              <a:rPr lang="en-US">
                <a:latin typeface="Arial"/>
                <a:cs typeface="Arial"/>
              </a:rPr>
              <a:t> de la </a:t>
            </a:r>
            <a:r>
              <a:rPr lang="en-US" err="1">
                <a:latin typeface="Arial"/>
                <a:cs typeface="Arial"/>
              </a:rPr>
              <a:t>gouvernance</a:t>
            </a:r>
            <a:r>
              <a:rPr lang="en-US">
                <a:latin typeface="Arial"/>
                <a:cs typeface="Arial"/>
              </a:rPr>
              <a:t>, </a:t>
            </a:r>
            <a:r>
              <a:rPr lang="en-US" err="1">
                <a:latin typeface="Arial"/>
                <a:cs typeface="Arial"/>
              </a:rPr>
              <a:t>prestataires</a:t>
            </a:r>
            <a:r>
              <a:rPr lang="en-US">
                <a:latin typeface="Arial"/>
                <a:cs typeface="Arial"/>
              </a:rPr>
              <a:t> de services, </a:t>
            </a:r>
            <a:r>
              <a:rPr lang="en-US" err="1">
                <a:latin typeface="Arial"/>
                <a:cs typeface="Arial"/>
              </a:rPr>
              <a:t>utilisateurs</a:t>
            </a:r>
            <a:r>
              <a:rPr lang="en-US">
                <a:latin typeface="Arial"/>
                <a:cs typeface="Arial"/>
              </a:rPr>
              <a:t>, </a:t>
            </a:r>
            <a:r>
              <a:rPr lang="en-US" err="1">
                <a:latin typeface="Arial"/>
                <a:cs typeface="Arial"/>
              </a:rPr>
              <a:t>bailleurs</a:t>
            </a:r>
            <a:r>
              <a:rPr lang="en-US">
                <a:latin typeface="Arial"/>
                <a:cs typeface="Arial"/>
              </a:rPr>
              <a:t> de fonds, etc.</a:t>
            </a:r>
            <a:endParaRPr lang="en-US"/>
          </a:p>
          <a:p>
            <a:r>
              <a:rPr lang="en-US">
                <a:latin typeface="Arial"/>
                <a:cs typeface="Arial"/>
              </a:rPr>
              <a:t>En matière </a:t>
            </a:r>
            <a:r>
              <a:rPr lang="en-US" err="1">
                <a:latin typeface="Arial"/>
                <a:cs typeface="Arial"/>
              </a:rPr>
              <a:t>d'apprentissage</a:t>
            </a:r>
            <a:r>
              <a:rPr lang="en-US">
                <a:latin typeface="Arial"/>
                <a:cs typeface="Arial"/>
              </a:rPr>
              <a:t>, il </a:t>
            </a:r>
            <a:r>
              <a:rPr lang="en-US" err="1">
                <a:latin typeface="Arial"/>
                <a:cs typeface="Arial"/>
              </a:rPr>
              <a:t>est</a:t>
            </a:r>
            <a:r>
              <a:rPr lang="en-US">
                <a:latin typeface="Arial"/>
                <a:cs typeface="Arial"/>
              </a:rPr>
              <a:t> tout </a:t>
            </a:r>
            <a:r>
              <a:rPr lang="en-US" err="1">
                <a:latin typeface="Arial"/>
                <a:cs typeface="Arial"/>
              </a:rPr>
              <a:t>aussi</a:t>
            </a:r>
            <a:r>
              <a:rPr lang="en-US">
                <a:latin typeface="Arial"/>
                <a:cs typeface="Arial"/>
              </a:rPr>
              <a:t> important de </a:t>
            </a:r>
            <a:r>
              <a:rPr lang="en-US" err="1">
                <a:latin typeface="Arial"/>
                <a:cs typeface="Arial"/>
              </a:rPr>
              <a:t>partager</a:t>
            </a:r>
            <a:r>
              <a:rPr lang="en-US">
                <a:latin typeface="Arial"/>
                <a:cs typeface="Arial"/>
              </a:rPr>
              <a:t> les </a:t>
            </a:r>
            <a:r>
              <a:rPr lang="en-US" err="1">
                <a:latin typeface="Arial"/>
                <a:cs typeface="Arial"/>
              </a:rPr>
              <a:t>erreurs</a:t>
            </a:r>
            <a:r>
              <a:rPr lang="en-US">
                <a:latin typeface="Arial"/>
                <a:cs typeface="Arial"/>
              </a:rPr>
              <a:t> que les </a:t>
            </a:r>
            <a:r>
              <a:rPr lang="en-US" err="1">
                <a:latin typeface="Arial"/>
                <a:cs typeface="Arial"/>
              </a:rPr>
              <a:t>réussites</a:t>
            </a:r>
            <a:r>
              <a:rPr lang="en-US">
                <a:latin typeface="Arial"/>
                <a:cs typeface="Arial"/>
              </a:rPr>
              <a:t> !</a:t>
            </a:r>
            <a:endParaRPr lang="en-US"/>
          </a:p>
          <a:p>
            <a:r>
              <a:rPr lang="en-US" err="1">
                <a:latin typeface="Arial"/>
                <a:cs typeface="Arial"/>
              </a:rPr>
              <a:t>Partagez</a:t>
            </a:r>
            <a:r>
              <a:rPr lang="en-US">
                <a:latin typeface="Arial"/>
                <a:cs typeface="Arial"/>
              </a:rPr>
              <a:t> les </a:t>
            </a:r>
            <a:r>
              <a:rPr lang="en-US" err="1">
                <a:latin typeface="Arial"/>
                <a:cs typeface="Arial"/>
              </a:rPr>
              <a:t>leçons</a:t>
            </a:r>
            <a:r>
              <a:rPr lang="en-US">
                <a:latin typeface="Arial"/>
                <a:cs typeface="Arial"/>
              </a:rPr>
              <a:t> apprises </a:t>
            </a:r>
            <a:r>
              <a:rPr lang="en-US" err="1">
                <a:latin typeface="Arial"/>
                <a:cs typeface="Arial"/>
              </a:rPr>
              <a:t>partout</a:t>
            </a:r>
            <a:r>
              <a:rPr lang="en-US">
                <a:latin typeface="Arial"/>
                <a:cs typeface="Arial"/>
              </a:rPr>
              <a:t> </a:t>
            </a:r>
            <a:r>
              <a:rPr lang="en-US" err="1">
                <a:latin typeface="Arial"/>
                <a:cs typeface="Arial"/>
              </a:rPr>
              <a:t>où</a:t>
            </a:r>
            <a:r>
              <a:rPr lang="en-US">
                <a:latin typeface="Arial"/>
                <a:cs typeface="Arial"/>
              </a:rPr>
              <a:t> </a:t>
            </a:r>
            <a:r>
              <a:rPr lang="en-US" err="1">
                <a:latin typeface="Arial"/>
                <a:cs typeface="Arial"/>
              </a:rPr>
              <a:t>vous</a:t>
            </a:r>
            <a:r>
              <a:rPr lang="en-US">
                <a:latin typeface="Arial"/>
                <a:cs typeface="Arial"/>
              </a:rPr>
              <a:t> le </a:t>
            </a:r>
            <a:r>
              <a:rPr lang="en-US" err="1">
                <a:latin typeface="Arial"/>
                <a:cs typeface="Arial"/>
              </a:rPr>
              <a:t>pouvez</a:t>
            </a:r>
            <a:r>
              <a:rPr lang="en-US">
                <a:latin typeface="Arial"/>
                <a:cs typeface="Arial"/>
              </a:rPr>
              <a:t> </a:t>
            </a:r>
            <a:r>
              <a:rPr lang="en-US" err="1">
                <a:latin typeface="Arial"/>
                <a:cs typeface="Arial"/>
              </a:rPr>
              <a:t>afin</a:t>
            </a:r>
            <a:r>
              <a:rPr lang="en-US">
                <a:latin typeface="Arial"/>
                <a:cs typeface="Arial"/>
              </a:rPr>
              <a:t> que nous </a:t>
            </a:r>
            <a:r>
              <a:rPr lang="en-US" err="1">
                <a:latin typeface="Arial"/>
                <a:cs typeface="Arial"/>
              </a:rPr>
              <a:t>puissions</a:t>
            </a:r>
            <a:r>
              <a:rPr lang="en-US">
                <a:latin typeface="Arial"/>
                <a:cs typeface="Arial"/>
              </a:rPr>
              <a:t> nous </a:t>
            </a:r>
            <a:r>
              <a:rPr lang="en-US" err="1">
                <a:latin typeface="Arial"/>
                <a:cs typeface="Arial"/>
              </a:rPr>
              <a:t>améliorer</a:t>
            </a:r>
            <a:r>
              <a:rPr lang="en-US">
                <a:latin typeface="Arial"/>
                <a:cs typeface="Arial"/>
              </a:rPr>
              <a:t> </a:t>
            </a:r>
            <a:r>
              <a:rPr lang="en-US" err="1">
                <a:latin typeface="Arial"/>
                <a:cs typeface="Arial"/>
              </a:rPr>
              <a:t>en</a:t>
            </a:r>
            <a:r>
              <a:rPr lang="en-US">
                <a:latin typeface="Arial"/>
                <a:cs typeface="Arial"/>
              </a:rPr>
              <a:t> tant que </a:t>
            </a:r>
            <a:r>
              <a:rPr lang="en-US" err="1">
                <a:latin typeface="Arial"/>
                <a:cs typeface="Arial"/>
              </a:rPr>
              <a:t>communauté</a:t>
            </a:r>
            <a:r>
              <a:rPr lang="en-US">
                <a:latin typeface="Arial"/>
                <a:cs typeface="Arial"/>
              </a:rPr>
              <a:t> de la </a:t>
            </a:r>
            <a:r>
              <a:rPr lang="en-US" err="1">
                <a:latin typeface="Arial"/>
                <a:cs typeface="Arial"/>
              </a:rPr>
              <a:t>santé</a:t>
            </a:r>
            <a:r>
              <a:rPr lang="en-US">
                <a:latin typeface="Arial"/>
                <a:cs typeface="Arial"/>
              </a:rPr>
              <a:t> numérique ! </a:t>
            </a:r>
            <a:endParaRPr lang="en-US"/>
          </a:p>
          <a:p>
            <a:endParaRPr lang="en-US">
              <a:latin typeface="Arial"/>
              <a:cs typeface="Arial"/>
            </a:endParaRPr>
          </a:p>
        </p:txBody>
      </p:sp>
    </p:spTree>
    <p:extLst>
      <p:ext uri="{BB962C8B-B14F-4D97-AF65-F5344CB8AC3E}">
        <p14:creationId xmlns:p14="http://schemas.microsoft.com/office/powerpoint/2010/main" val="20649462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652A-AC43-3D62-D8C9-3A1F66AF92FD}"/>
              </a:ext>
            </a:extLst>
          </p:cNvPr>
          <p:cNvSpPr>
            <a:spLocks noGrp="1"/>
          </p:cNvSpPr>
          <p:nvPr>
            <p:ph type="title"/>
          </p:nvPr>
        </p:nvSpPr>
        <p:spPr>
          <a:xfrm>
            <a:off x="0" y="3175"/>
            <a:ext cx="10084496" cy="1561646"/>
          </a:xfrm>
        </p:spPr>
        <p:txBody>
          <a:bodyPr/>
          <a:lstStyle/>
          <a:p>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 Administration et rapports </a:t>
            </a:r>
            <a:r>
              <a:rPr lang="en-US" err="1">
                <a:latin typeface="Arial"/>
                <a:cs typeface="Arial"/>
              </a:rPr>
              <a:t>finaux</a:t>
            </a:r>
            <a:r>
              <a:rPr lang="en-US">
                <a:latin typeface="Arial"/>
                <a:cs typeface="Arial"/>
              </a:rPr>
              <a:t> des </a:t>
            </a:r>
            <a:r>
              <a:rPr lang="en-US" err="1">
                <a:latin typeface="Arial"/>
                <a:cs typeface="Arial"/>
              </a:rPr>
              <a:t>bailleurs</a:t>
            </a:r>
            <a:r>
              <a:rPr lang="en-US">
                <a:latin typeface="Arial"/>
                <a:cs typeface="Arial"/>
              </a:rPr>
              <a:t> de fonds</a:t>
            </a:r>
            <a:endParaRPr lang="en-US"/>
          </a:p>
        </p:txBody>
      </p:sp>
      <p:sp>
        <p:nvSpPr>
          <p:cNvPr id="3" name="Content Placeholder 2">
            <a:extLst>
              <a:ext uri="{FF2B5EF4-FFF2-40B4-BE49-F238E27FC236}">
                <a16:creationId xmlns:a16="http://schemas.microsoft.com/office/drawing/2014/main" id="{D73FD7E2-6239-720D-2F8C-198EF5EAA6A2}"/>
              </a:ext>
            </a:extLst>
          </p:cNvPr>
          <p:cNvSpPr>
            <a:spLocks noGrp="1"/>
          </p:cNvSpPr>
          <p:nvPr>
            <p:ph idx="1"/>
          </p:nvPr>
        </p:nvSpPr>
        <p:spPr>
          <a:xfrm>
            <a:off x="838200" y="1928894"/>
            <a:ext cx="10084496" cy="4077956"/>
          </a:xfrm>
        </p:spPr>
        <p:txBody>
          <a:bodyPr vert="horz" lIns="91440" tIns="45720" rIns="91440" bIns="45720" rtlCol="0" anchor="t">
            <a:normAutofit fontScale="77500" lnSpcReduction="20000"/>
          </a:bodyPr>
          <a:lstStyle/>
          <a:p>
            <a:pPr marL="285750" lvl="1" indent="-285750">
              <a:lnSpc>
                <a:spcPct val="100000"/>
              </a:lnSpc>
              <a:spcBef>
                <a:spcPts val="0"/>
              </a:spcBef>
            </a:pPr>
            <a:r>
              <a:rPr lang="en-US" sz="2800">
                <a:latin typeface="Arial"/>
                <a:cs typeface="Arial"/>
              </a:rPr>
              <a:t>Administration finale des </a:t>
            </a:r>
            <a:r>
              <a:rPr lang="en-US" sz="2800" err="1">
                <a:latin typeface="Arial"/>
                <a:cs typeface="Arial"/>
              </a:rPr>
              <a:t>bailleurs</a:t>
            </a:r>
            <a:r>
              <a:rPr lang="en-US" sz="2800">
                <a:latin typeface="Arial"/>
                <a:cs typeface="Arial"/>
              </a:rPr>
              <a:t> de fonds et </a:t>
            </a:r>
            <a:r>
              <a:rPr lang="en-US" sz="2800" err="1">
                <a:latin typeface="Arial"/>
                <a:cs typeface="Arial"/>
              </a:rPr>
              <a:t>établissement</a:t>
            </a:r>
            <a:r>
              <a:rPr lang="en-US" sz="2800">
                <a:latin typeface="Arial"/>
                <a:cs typeface="Arial"/>
              </a:rPr>
              <a:t> de rapports</a:t>
            </a:r>
            <a:endParaRPr lang="en-US" sz="2800">
              <a:latin typeface="Arial"/>
            </a:endParaRPr>
          </a:p>
          <a:p>
            <a:pPr marL="742950" lvl="2" indent="-285750">
              <a:lnSpc>
                <a:spcPct val="100000"/>
              </a:lnSpc>
              <a:spcBef>
                <a:spcPts val="0"/>
              </a:spcBef>
            </a:pPr>
            <a:r>
              <a:rPr lang="en-US" sz="2000" err="1">
                <a:latin typeface="Arial"/>
                <a:cs typeface="Arial"/>
              </a:rPr>
              <a:t>Demandes</a:t>
            </a:r>
            <a:r>
              <a:rPr lang="en-US" sz="2000">
                <a:latin typeface="Arial"/>
                <a:cs typeface="Arial"/>
              </a:rPr>
              <a:t> de mise au rebut du matériel acquis dans le cadre du </a:t>
            </a:r>
            <a:r>
              <a:rPr lang="en-US" sz="2000" err="1">
                <a:latin typeface="Arial"/>
                <a:cs typeface="Arial"/>
              </a:rPr>
              <a:t>projet</a:t>
            </a:r>
            <a:r>
              <a:rPr lang="en-US" sz="2000">
                <a:latin typeface="Arial"/>
                <a:cs typeface="Arial"/>
              </a:rPr>
              <a:t>.</a:t>
            </a:r>
          </a:p>
          <a:p>
            <a:pPr marL="1200150" lvl="3" indent="-285750">
              <a:lnSpc>
                <a:spcPct val="100000"/>
              </a:lnSpc>
              <a:spcBef>
                <a:spcPts val="0"/>
              </a:spcBef>
            </a:pPr>
            <a:r>
              <a:rPr lang="en-US" sz="2100">
                <a:latin typeface="Arial"/>
                <a:cs typeface="Arial"/>
              </a:rPr>
              <a:t>Cela </a:t>
            </a:r>
            <a:r>
              <a:rPr lang="en-US" sz="2100" err="1">
                <a:latin typeface="Arial"/>
                <a:cs typeface="Arial"/>
              </a:rPr>
              <a:t>vous</a:t>
            </a:r>
            <a:r>
              <a:rPr lang="en-US" sz="2100">
                <a:latin typeface="Arial"/>
                <a:cs typeface="Arial"/>
              </a:rPr>
              <a:t> </a:t>
            </a:r>
            <a:r>
              <a:rPr lang="en-US" sz="2100" err="1">
                <a:latin typeface="Arial"/>
                <a:cs typeface="Arial"/>
              </a:rPr>
              <a:t>permettra</a:t>
            </a:r>
            <a:r>
              <a:rPr lang="en-US" sz="2100">
                <a:latin typeface="Arial"/>
                <a:cs typeface="Arial"/>
              </a:rPr>
              <a:t> de </a:t>
            </a:r>
            <a:r>
              <a:rPr lang="en-US" sz="2100" err="1">
                <a:latin typeface="Arial"/>
                <a:cs typeface="Arial"/>
              </a:rPr>
              <a:t>transférer</a:t>
            </a:r>
            <a:r>
              <a:rPr lang="en-US" sz="2100">
                <a:latin typeface="Arial"/>
                <a:cs typeface="Arial"/>
              </a:rPr>
              <a:t> </a:t>
            </a:r>
            <a:r>
              <a:rPr lang="en-US" sz="2100" err="1">
                <a:latin typeface="Arial"/>
                <a:cs typeface="Arial"/>
              </a:rPr>
              <a:t>ou</a:t>
            </a:r>
            <a:r>
              <a:rPr lang="en-US" sz="2100">
                <a:latin typeface="Arial"/>
                <a:cs typeface="Arial"/>
              </a:rPr>
              <a:t> </a:t>
            </a:r>
            <a:r>
              <a:rPr lang="en-US" sz="2100" err="1">
                <a:latin typeface="Arial"/>
                <a:cs typeface="Arial"/>
              </a:rPr>
              <a:t>d'éliminer</a:t>
            </a:r>
            <a:r>
              <a:rPr lang="en-US" sz="2100">
                <a:latin typeface="Arial"/>
                <a:cs typeface="Arial"/>
              </a:rPr>
              <a:t> le matériel </a:t>
            </a:r>
            <a:r>
              <a:rPr lang="en-US" sz="2100" err="1">
                <a:latin typeface="Arial"/>
                <a:cs typeface="Arial"/>
              </a:rPr>
              <a:t>acheté</a:t>
            </a:r>
            <a:r>
              <a:rPr lang="en-US" sz="2100">
                <a:latin typeface="Arial"/>
                <a:cs typeface="Arial"/>
              </a:rPr>
              <a:t> dans le cadre du </a:t>
            </a:r>
            <a:r>
              <a:rPr lang="en-US" sz="2100" err="1">
                <a:latin typeface="Arial"/>
                <a:cs typeface="Arial"/>
              </a:rPr>
              <a:t>projet</a:t>
            </a:r>
            <a:r>
              <a:rPr lang="en-US" sz="2100">
                <a:latin typeface="Arial"/>
                <a:cs typeface="Arial"/>
              </a:rPr>
              <a:t>.</a:t>
            </a:r>
          </a:p>
          <a:p>
            <a:pPr marL="742950" lvl="2" indent="-285750">
              <a:lnSpc>
                <a:spcPct val="100000"/>
              </a:lnSpc>
              <a:spcBef>
                <a:spcPts val="0"/>
              </a:spcBef>
            </a:pPr>
            <a:r>
              <a:rPr lang="en-US" sz="2000">
                <a:latin typeface="Arial"/>
                <a:cs typeface="Arial"/>
              </a:rPr>
              <a:t>Rapport </a:t>
            </a:r>
            <a:r>
              <a:rPr lang="en-US" sz="2000" err="1">
                <a:latin typeface="Arial"/>
                <a:cs typeface="Arial"/>
              </a:rPr>
              <a:t>d'évaluation</a:t>
            </a:r>
            <a:r>
              <a:rPr lang="en-US" sz="2000">
                <a:latin typeface="Arial"/>
                <a:cs typeface="Arial"/>
              </a:rPr>
              <a:t> </a:t>
            </a:r>
            <a:r>
              <a:rPr lang="en-US" sz="2000" err="1">
                <a:latin typeface="Arial"/>
                <a:cs typeface="Arial"/>
              </a:rPr>
              <a:t>narratif</a:t>
            </a:r>
            <a:endParaRPr lang="en-US" sz="2000" err="1">
              <a:latin typeface="Arial"/>
            </a:endParaRPr>
          </a:p>
          <a:p>
            <a:pPr lvl="2" indent="-342900"/>
            <a:r>
              <a:rPr lang="en-US" sz="2100" err="1">
                <a:latin typeface="Arial"/>
                <a:cs typeface="Arial"/>
              </a:rPr>
              <a:t>Approche</a:t>
            </a:r>
            <a:r>
              <a:rPr lang="en-US" sz="2100">
                <a:latin typeface="Arial"/>
                <a:cs typeface="Arial"/>
              </a:rPr>
              <a:t>, processus, </a:t>
            </a:r>
            <a:r>
              <a:rPr lang="en-US" sz="2100" err="1">
                <a:latin typeface="Arial"/>
                <a:cs typeface="Arial"/>
              </a:rPr>
              <a:t>produits</a:t>
            </a:r>
            <a:r>
              <a:rPr lang="en-US" sz="2100">
                <a:latin typeface="Arial"/>
                <a:cs typeface="Arial"/>
              </a:rPr>
              <a:t>, </a:t>
            </a:r>
            <a:r>
              <a:rPr lang="en-US" sz="2100" err="1">
                <a:latin typeface="Arial"/>
                <a:cs typeface="Arial"/>
              </a:rPr>
              <a:t>résultats</a:t>
            </a:r>
            <a:r>
              <a:rPr lang="en-US" sz="2100">
                <a:latin typeface="Arial"/>
                <a:cs typeface="Arial"/>
              </a:rPr>
              <a:t> et impact (</a:t>
            </a:r>
            <a:r>
              <a:rPr lang="en-US" sz="2100" err="1">
                <a:latin typeface="Arial"/>
                <a:cs typeface="Arial"/>
              </a:rPr>
              <a:t>si</a:t>
            </a:r>
            <a:r>
              <a:rPr lang="en-US" sz="2100">
                <a:latin typeface="Arial"/>
                <a:cs typeface="Arial"/>
              </a:rPr>
              <a:t> possible)</a:t>
            </a:r>
          </a:p>
          <a:p>
            <a:pPr lvl="2" indent="-342900"/>
            <a:r>
              <a:rPr lang="en-US" sz="2100" err="1">
                <a:latin typeface="Arial"/>
                <a:cs typeface="Arial"/>
              </a:rPr>
              <a:t>Basé</a:t>
            </a:r>
            <a:r>
              <a:rPr lang="en-US" sz="2100">
                <a:latin typeface="Arial"/>
                <a:cs typeface="Arial"/>
              </a:rPr>
              <a:t> sur le cadre </a:t>
            </a:r>
            <a:r>
              <a:rPr lang="en-US" sz="2100" err="1">
                <a:latin typeface="Arial"/>
                <a:cs typeface="Arial"/>
              </a:rPr>
              <a:t>logique</a:t>
            </a:r>
            <a:r>
              <a:rPr lang="en-US" sz="2100">
                <a:latin typeface="Arial"/>
                <a:cs typeface="Arial"/>
              </a:rPr>
              <a:t> </a:t>
            </a:r>
            <a:r>
              <a:rPr lang="en-US" sz="2100" err="1">
                <a:latin typeface="Arial"/>
                <a:cs typeface="Arial"/>
              </a:rPr>
              <a:t>ou</a:t>
            </a:r>
            <a:r>
              <a:rPr lang="en-US" sz="2100">
                <a:latin typeface="Arial"/>
                <a:cs typeface="Arial"/>
              </a:rPr>
              <a:t> la </a:t>
            </a:r>
            <a:r>
              <a:rPr lang="en-US" sz="2100" err="1">
                <a:latin typeface="Arial"/>
                <a:cs typeface="Arial"/>
              </a:rPr>
              <a:t>théorie</a:t>
            </a:r>
            <a:r>
              <a:rPr lang="en-US" sz="2100">
                <a:latin typeface="Arial"/>
                <a:cs typeface="Arial"/>
              </a:rPr>
              <a:t> du </a:t>
            </a:r>
            <a:r>
              <a:rPr lang="en-US" sz="2100" err="1">
                <a:latin typeface="Arial"/>
                <a:cs typeface="Arial"/>
              </a:rPr>
              <a:t>changement</a:t>
            </a:r>
            <a:r>
              <a:rPr lang="en-US" sz="2100">
                <a:latin typeface="Arial"/>
                <a:cs typeface="Arial"/>
              </a:rPr>
              <a:t> du </a:t>
            </a:r>
            <a:r>
              <a:rPr lang="en-US" sz="2100" err="1">
                <a:latin typeface="Arial"/>
                <a:cs typeface="Arial"/>
              </a:rPr>
              <a:t>projet</a:t>
            </a:r>
            <a:r>
              <a:rPr lang="en-US" sz="2100">
                <a:latin typeface="Arial"/>
                <a:cs typeface="Arial"/>
              </a:rPr>
              <a:t> et les </a:t>
            </a:r>
            <a:r>
              <a:rPr lang="en-US" sz="2100" err="1">
                <a:latin typeface="Arial"/>
                <a:cs typeface="Arial"/>
              </a:rPr>
              <a:t>indicateurs</a:t>
            </a:r>
            <a:r>
              <a:rPr lang="en-US" sz="2100">
                <a:latin typeface="Arial"/>
                <a:cs typeface="Arial"/>
              </a:rPr>
              <a:t> SMART.</a:t>
            </a:r>
            <a:endParaRPr lang="en-US" sz="2100">
              <a:cs typeface="Arial"/>
            </a:endParaRPr>
          </a:p>
          <a:p>
            <a:pPr lvl="2" indent="-342900"/>
            <a:r>
              <a:rPr lang="en-US" sz="2100">
                <a:latin typeface="Arial"/>
                <a:cs typeface="Arial"/>
              </a:rPr>
              <a:t>Plan de </a:t>
            </a:r>
            <a:r>
              <a:rPr lang="en-US" sz="2100" err="1">
                <a:latin typeface="Arial"/>
                <a:cs typeface="Arial"/>
              </a:rPr>
              <a:t>durabilité</a:t>
            </a:r>
            <a:endParaRPr lang="en-US" sz="2100">
              <a:latin typeface="Arial"/>
              <a:cs typeface="Arial"/>
            </a:endParaRPr>
          </a:p>
          <a:p>
            <a:pPr lvl="2" indent="-342900"/>
            <a:r>
              <a:rPr lang="en-US" sz="2100">
                <a:latin typeface="Arial"/>
                <a:cs typeface="Arial"/>
              </a:rPr>
              <a:t>Enseignements </a:t>
            </a:r>
            <a:r>
              <a:rPr lang="en-US" sz="2100" err="1">
                <a:latin typeface="Arial"/>
                <a:cs typeface="Arial"/>
              </a:rPr>
              <a:t>tirés</a:t>
            </a:r>
            <a:endParaRPr lang="en-US" sz="2200" err="1">
              <a:latin typeface="Arial"/>
              <a:cs typeface="Calibri"/>
            </a:endParaRPr>
          </a:p>
          <a:p>
            <a:pPr marL="800100" lvl="2" indent="0">
              <a:buNone/>
            </a:pPr>
            <a:endParaRPr lang="en-US" sz="2100">
              <a:latin typeface="Arial"/>
              <a:cs typeface="Arial"/>
            </a:endParaRPr>
          </a:p>
          <a:p>
            <a:pPr marL="571500" lvl="1" indent="-457200"/>
            <a:r>
              <a:rPr lang="en-US" sz="2600">
                <a:latin typeface="Arial"/>
                <a:cs typeface="Arial"/>
              </a:rPr>
              <a:t>Information financière</a:t>
            </a:r>
            <a:r>
              <a:rPr lang="en-US" sz="2400">
                <a:latin typeface="Arial"/>
                <a:cs typeface="Arial"/>
              </a:rPr>
              <a:t> </a:t>
            </a:r>
            <a:endParaRPr lang="en-US" sz="2400">
              <a:latin typeface="Arial"/>
              <a:cs typeface="Calibri"/>
            </a:endParaRPr>
          </a:p>
          <a:p>
            <a:pPr lvl="2" indent="-342900"/>
            <a:r>
              <a:rPr lang="en-US" sz="2100" err="1">
                <a:latin typeface="Arial"/>
                <a:cs typeface="Arial"/>
              </a:rPr>
              <a:t>Inclure</a:t>
            </a:r>
            <a:r>
              <a:rPr lang="en-US" sz="2100">
                <a:latin typeface="Arial"/>
                <a:cs typeface="Arial"/>
              </a:rPr>
              <a:t> </a:t>
            </a:r>
            <a:r>
              <a:rPr lang="en-US" sz="2100" err="1">
                <a:latin typeface="Arial"/>
                <a:cs typeface="Arial"/>
              </a:rPr>
              <a:t>toutes</a:t>
            </a:r>
            <a:r>
              <a:rPr lang="en-US" sz="2100">
                <a:latin typeface="Arial"/>
                <a:cs typeface="Arial"/>
              </a:rPr>
              <a:t> les </a:t>
            </a:r>
            <a:r>
              <a:rPr lang="en-US" sz="2100" err="1">
                <a:latin typeface="Arial"/>
                <a:cs typeface="Arial"/>
              </a:rPr>
              <a:t>dépenses</a:t>
            </a:r>
            <a:r>
              <a:rPr lang="en-US" sz="2100">
                <a:latin typeface="Arial"/>
                <a:cs typeface="Arial"/>
              </a:rPr>
              <a:t> </a:t>
            </a:r>
            <a:r>
              <a:rPr lang="en-US" sz="2100" err="1">
                <a:latin typeface="Arial"/>
                <a:cs typeface="Arial"/>
              </a:rPr>
              <a:t>liées</a:t>
            </a:r>
            <a:r>
              <a:rPr lang="en-US" sz="2100">
                <a:latin typeface="Arial"/>
                <a:cs typeface="Arial"/>
              </a:rPr>
              <a:t> aux </a:t>
            </a:r>
            <a:r>
              <a:rPr lang="en-US" sz="2100" err="1">
                <a:latin typeface="Arial"/>
                <a:cs typeface="Arial"/>
              </a:rPr>
              <a:t>activités</a:t>
            </a:r>
            <a:r>
              <a:rPr lang="en-US" sz="2100">
                <a:latin typeface="Arial"/>
                <a:cs typeface="Arial"/>
              </a:rPr>
              <a:t> de </a:t>
            </a:r>
            <a:r>
              <a:rPr lang="en-US" sz="2100" err="1">
                <a:latin typeface="Arial"/>
                <a:cs typeface="Arial"/>
              </a:rPr>
              <a:t>clôture</a:t>
            </a:r>
            <a:r>
              <a:rPr lang="en-US" sz="2100">
                <a:latin typeface="Arial"/>
                <a:cs typeface="Arial"/>
              </a:rPr>
              <a:t> du </a:t>
            </a:r>
            <a:r>
              <a:rPr lang="en-US" sz="2100" err="1">
                <a:latin typeface="Arial"/>
                <a:cs typeface="Arial"/>
              </a:rPr>
              <a:t>projet</a:t>
            </a:r>
            <a:r>
              <a:rPr lang="en-US" sz="2100">
                <a:latin typeface="Arial"/>
                <a:cs typeface="Arial"/>
              </a:rPr>
              <a:t> </a:t>
            </a:r>
            <a:r>
              <a:rPr lang="en-US" sz="2100" err="1">
                <a:latin typeface="Arial"/>
                <a:cs typeface="Arial"/>
              </a:rPr>
              <a:t>ainsi</a:t>
            </a:r>
            <a:r>
              <a:rPr lang="en-US" sz="2100">
                <a:latin typeface="Arial"/>
                <a:cs typeface="Arial"/>
              </a:rPr>
              <a:t> </a:t>
            </a:r>
            <a:r>
              <a:rPr lang="en-US" sz="2100" err="1">
                <a:latin typeface="Arial"/>
                <a:cs typeface="Arial"/>
              </a:rPr>
              <a:t>qu'aux</a:t>
            </a:r>
            <a:r>
              <a:rPr lang="en-US" sz="2100">
                <a:latin typeface="Arial"/>
                <a:cs typeface="Arial"/>
              </a:rPr>
              <a:t> </a:t>
            </a:r>
            <a:r>
              <a:rPr lang="en-US" sz="2100" err="1">
                <a:latin typeface="Arial"/>
                <a:cs typeface="Arial"/>
              </a:rPr>
              <a:t>activités</a:t>
            </a:r>
            <a:r>
              <a:rPr lang="en-US" sz="2100">
                <a:latin typeface="Arial"/>
                <a:cs typeface="Arial"/>
              </a:rPr>
              <a:t> </a:t>
            </a:r>
            <a:r>
              <a:rPr lang="en-US" sz="2100" err="1">
                <a:latin typeface="Arial"/>
                <a:cs typeface="Arial"/>
              </a:rPr>
              <a:t>d'exécution</a:t>
            </a:r>
            <a:r>
              <a:rPr lang="en-US" sz="2100">
                <a:latin typeface="Arial"/>
                <a:cs typeface="Arial"/>
              </a:rPr>
              <a:t> du </a:t>
            </a:r>
            <a:r>
              <a:rPr lang="en-US" sz="2100" err="1">
                <a:latin typeface="Arial"/>
                <a:cs typeface="Arial"/>
              </a:rPr>
              <a:t>projet</a:t>
            </a:r>
            <a:r>
              <a:rPr lang="en-US" sz="2100">
                <a:latin typeface="Arial"/>
                <a:cs typeface="Arial"/>
              </a:rPr>
              <a:t>.</a:t>
            </a:r>
          </a:p>
          <a:p>
            <a:pPr lvl="2" indent="-342900"/>
            <a:r>
              <a:rPr lang="en-US" sz="2100">
                <a:latin typeface="Arial"/>
                <a:cs typeface="Arial"/>
              </a:rPr>
              <a:t>Doit </a:t>
            </a:r>
            <a:r>
              <a:rPr lang="en-US" sz="2100" err="1">
                <a:latin typeface="Arial"/>
                <a:cs typeface="Arial"/>
              </a:rPr>
              <a:t>correspondre</a:t>
            </a:r>
            <a:r>
              <a:rPr lang="en-US" sz="2100">
                <a:latin typeface="Arial"/>
                <a:cs typeface="Arial"/>
              </a:rPr>
              <a:t> au budget du </a:t>
            </a:r>
            <a:r>
              <a:rPr lang="en-US" sz="2100" err="1">
                <a:latin typeface="Arial"/>
                <a:cs typeface="Arial"/>
              </a:rPr>
              <a:t>projet</a:t>
            </a:r>
            <a:endParaRPr lang="en-US" sz="2100"/>
          </a:p>
          <a:p>
            <a:pPr marL="1200150" lvl="3" indent="-285750">
              <a:lnSpc>
                <a:spcPct val="100000"/>
              </a:lnSpc>
              <a:spcBef>
                <a:spcPts val="0"/>
              </a:spcBef>
            </a:pPr>
            <a:endParaRPr lang="en-US" sz="2200">
              <a:latin typeface="Arial"/>
              <a:cs typeface="Calibri"/>
            </a:endParaRPr>
          </a:p>
          <a:p>
            <a:pPr marL="285750" lvl="1" indent="-285750">
              <a:lnSpc>
                <a:spcPct val="100000"/>
              </a:lnSpc>
              <a:spcBef>
                <a:spcPts val="0"/>
              </a:spcBef>
            </a:pPr>
            <a:r>
              <a:rPr lang="en-US" sz="2400" err="1">
                <a:latin typeface="Arial"/>
                <a:cs typeface="Arial"/>
              </a:rPr>
              <a:t>Lisez</a:t>
            </a:r>
            <a:r>
              <a:rPr lang="en-US" sz="2400">
                <a:latin typeface="Arial"/>
                <a:cs typeface="Arial"/>
              </a:rPr>
              <a:t> </a:t>
            </a:r>
            <a:r>
              <a:rPr lang="en-US" sz="2400" err="1">
                <a:latin typeface="Arial"/>
                <a:cs typeface="Arial"/>
              </a:rPr>
              <a:t>attentivement</a:t>
            </a:r>
            <a:r>
              <a:rPr lang="en-US" sz="2400">
                <a:latin typeface="Arial"/>
                <a:cs typeface="Arial"/>
              </a:rPr>
              <a:t> les exigences de </a:t>
            </a:r>
            <a:r>
              <a:rPr lang="en-US" sz="2400" err="1">
                <a:latin typeface="Arial"/>
                <a:cs typeface="Arial"/>
              </a:rPr>
              <a:t>votre</a:t>
            </a:r>
            <a:r>
              <a:rPr lang="en-US" sz="2400">
                <a:latin typeface="Arial"/>
                <a:cs typeface="Arial"/>
              </a:rPr>
              <a:t> (</a:t>
            </a:r>
            <a:r>
              <a:rPr lang="en-US" sz="2400" err="1">
                <a:latin typeface="Arial"/>
                <a:cs typeface="Arial"/>
              </a:rPr>
              <a:t>vos</a:t>
            </a:r>
            <a:r>
              <a:rPr lang="en-US" sz="2400">
                <a:latin typeface="Arial"/>
                <a:cs typeface="Arial"/>
              </a:rPr>
              <a:t>) </a:t>
            </a:r>
            <a:r>
              <a:rPr lang="en-US" sz="2400" err="1">
                <a:latin typeface="Arial"/>
                <a:cs typeface="Arial"/>
              </a:rPr>
              <a:t>financeur</a:t>
            </a:r>
            <a:r>
              <a:rPr lang="en-US" sz="2400">
                <a:latin typeface="Arial"/>
                <a:cs typeface="Arial"/>
              </a:rPr>
              <a:t>(s) </a:t>
            </a:r>
            <a:r>
              <a:rPr lang="en-US" sz="2400" err="1">
                <a:latin typeface="Arial"/>
                <a:cs typeface="Arial"/>
              </a:rPr>
              <a:t>en</a:t>
            </a:r>
            <a:r>
              <a:rPr lang="en-US" sz="2400">
                <a:latin typeface="Arial"/>
                <a:cs typeface="Arial"/>
              </a:rPr>
              <a:t> matière </a:t>
            </a:r>
            <a:r>
              <a:rPr lang="en-US" sz="2400" err="1">
                <a:latin typeface="Arial"/>
                <a:cs typeface="Arial"/>
              </a:rPr>
              <a:t>d'administration</a:t>
            </a:r>
            <a:r>
              <a:rPr lang="en-US" sz="2400">
                <a:latin typeface="Arial"/>
                <a:cs typeface="Arial"/>
              </a:rPr>
              <a:t> de </a:t>
            </a:r>
            <a:r>
              <a:rPr lang="en-US" sz="2400" err="1">
                <a:latin typeface="Arial"/>
                <a:cs typeface="Arial"/>
              </a:rPr>
              <a:t>clôture</a:t>
            </a:r>
            <a:r>
              <a:rPr lang="en-US" sz="2400">
                <a:latin typeface="Arial"/>
                <a:cs typeface="Arial"/>
              </a:rPr>
              <a:t> et </a:t>
            </a:r>
            <a:r>
              <a:rPr lang="en-US" sz="2400" err="1">
                <a:latin typeface="Arial"/>
                <a:cs typeface="Arial"/>
              </a:rPr>
              <a:t>d'établissement</a:t>
            </a:r>
            <a:r>
              <a:rPr lang="en-US" sz="2400">
                <a:latin typeface="Arial"/>
                <a:cs typeface="Arial"/>
              </a:rPr>
              <a:t> de rapports !</a:t>
            </a:r>
          </a:p>
        </p:txBody>
      </p:sp>
    </p:spTree>
    <p:extLst>
      <p:ext uri="{BB962C8B-B14F-4D97-AF65-F5344CB8AC3E}">
        <p14:creationId xmlns:p14="http://schemas.microsoft.com/office/powerpoint/2010/main" val="226942420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652A-AC43-3D62-D8C9-3A1F66AF92FD}"/>
              </a:ext>
            </a:extLst>
          </p:cNvPr>
          <p:cNvSpPr>
            <a:spLocks noGrp="1"/>
          </p:cNvSpPr>
          <p:nvPr>
            <p:ph type="title"/>
          </p:nvPr>
        </p:nvSpPr>
        <p:spPr>
          <a:xfrm>
            <a:off x="0" y="3175"/>
            <a:ext cx="10084496" cy="1561646"/>
          </a:xfrm>
        </p:spPr>
        <p:txBody>
          <a:bodyPr/>
          <a:lstStyle/>
          <a:p>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 rapport </a:t>
            </a:r>
            <a:r>
              <a:rPr lang="en-US" err="1">
                <a:latin typeface="Arial"/>
                <a:cs typeface="Arial"/>
              </a:rPr>
              <a:t>narratif</a:t>
            </a:r>
            <a:r>
              <a:rPr lang="en-US">
                <a:latin typeface="Arial"/>
                <a:cs typeface="Arial"/>
              </a:rPr>
              <a:t> final </a:t>
            </a:r>
            <a:endParaRPr lang="en-US"/>
          </a:p>
        </p:txBody>
      </p:sp>
      <p:sp>
        <p:nvSpPr>
          <p:cNvPr id="3" name="Content Placeholder 2">
            <a:extLst>
              <a:ext uri="{FF2B5EF4-FFF2-40B4-BE49-F238E27FC236}">
                <a16:creationId xmlns:a16="http://schemas.microsoft.com/office/drawing/2014/main" id="{D73FD7E2-6239-720D-2F8C-198EF5EAA6A2}"/>
              </a:ext>
            </a:extLst>
          </p:cNvPr>
          <p:cNvSpPr>
            <a:spLocks noGrp="1"/>
          </p:cNvSpPr>
          <p:nvPr>
            <p:ph idx="1"/>
          </p:nvPr>
        </p:nvSpPr>
        <p:spPr>
          <a:xfrm>
            <a:off x="838200" y="1928894"/>
            <a:ext cx="10084496" cy="4077956"/>
          </a:xfrm>
        </p:spPr>
        <p:txBody>
          <a:bodyPr vert="horz" lIns="91440" tIns="45720" rIns="91440" bIns="45720" rtlCol="0" anchor="t">
            <a:normAutofit/>
          </a:bodyPr>
          <a:lstStyle/>
          <a:p>
            <a:pPr marL="0" lvl="1" indent="0">
              <a:lnSpc>
                <a:spcPct val="100000"/>
              </a:lnSpc>
              <a:spcBef>
                <a:spcPts val="0"/>
              </a:spcBef>
              <a:buNone/>
            </a:pPr>
            <a:r>
              <a:rPr lang="en-US" sz="2800">
                <a:latin typeface="Arial"/>
                <a:cs typeface="Arial"/>
              </a:rPr>
              <a:t>Le bailleur peut </a:t>
            </a:r>
            <a:r>
              <a:rPr lang="en-US" sz="2800" err="1">
                <a:latin typeface="Arial"/>
                <a:cs typeface="Arial"/>
              </a:rPr>
              <a:t>vous</a:t>
            </a:r>
            <a:r>
              <a:rPr lang="en-US" sz="2800">
                <a:latin typeface="Arial"/>
                <a:cs typeface="Arial"/>
              </a:rPr>
              <a:t> </a:t>
            </a:r>
            <a:r>
              <a:rPr lang="en-US" sz="2800" err="1">
                <a:latin typeface="Arial"/>
                <a:cs typeface="Arial"/>
              </a:rPr>
              <a:t>fournir</a:t>
            </a:r>
            <a:r>
              <a:rPr lang="en-US" sz="2800">
                <a:latin typeface="Arial"/>
                <a:cs typeface="Arial"/>
              </a:rPr>
              <a:t> un </a:t>
            </a:r>
            <a:r>
              <a:rPr lang="en-US" sz="2800" err="1">
                <a:latin typeface="Arial"/>
                <a:cs typeface="Arial"/>
              </a:rPr>
              <a:t>modèle</a:t>
            </a:r>
            <a:r>
              <a:rPr lang="en-US" sz="2800">
                <a:latin typeface="Arial"/>
                <a:cs typeface="Arial"/>
              </a:rPr>
              <a:t> de rapport à </a:t>
            </a:r>
            <a:r>
              <a:rPr lang="en-US" sz="2800" err="1">
                <a:latin typeface="Arial"/>
                <a:cs typeface="Arial"/>
              </a:rPr>
              <a:t>utiliser</a:t>
            </a:r>
            <a:r>
              <a:rPr lang="en-US" sz="2800">
                <a:latin typeface="Arial"/>
                <a:cs typeface="Arial"/>
              </a:rPr>
              <a:t>. Les rapports </a:t>
            </a:r>
            <a:r>
              <a:rPr lang="en-US" sz="2800" err="1">
                <a:latin typeface="Arial"/>
                <a:cs typeface="Arial"/>
              </a:rPr>
              <a:t>finaux</a:t>
            </a:r>
            <a:r>
              <a:rPr lang="en-US" sz="2800">
                <a:latin typeface="Arial"/>
                <a:cs typeface="Arial"/>
              </a:rPr>
              <a:t> </a:t>
            </a:r>
            <a:r>
              <a:rPr lang="en-US" sz="2800" err="1">
                <a:latin typeface="Arial"/>
                <a:cs typeface="Arial"/>
              </a:rPr>
              <a:t>comprennent</a:t>
            </a:r>
            <a:r>
              <a:rPr lang="en-US" sz="2800">
                <a:latin typeface="Arial"/>
                <a:cs typeface="Arial"/>
              </a:rPr>
              <a:t> </a:t>
            </a:r>
            <a:r>
              <a:rPr lang="en-US" sz="2800" err="1">
                <a:latin typeface="Arial"/>
                <a:cs typeface="Arial"/>
              </a:rPr>
              <a:t>généralement</a:t>
            </a:r>
            <a:r>
              <a:rPr lang="en-US" sz="2800">
                <a:latin typeface="Arial"/>
                <a:cs typeface="Arial"/>
              </a:rPr>
              <a:t>:</a:t>
            </a:r>
            <a:endParaRPr lang="en-US"/>
          </a:p>
          <a:p>
            <a:r>
              <a:rPr lang="en-US" err="1">
                <a:latin typeface="Arial"/>
                <a:cs typeface="Arial"/>
              </a:rPr>
              <a:t>Objectifs</a:t>
            </a:r>
            <a:r>
              <a:rPr lang="en-US">
                <a:latin typeface="Arial"/>
                <a:cs typeface="Arial"/>
              </a:rPr>
              <a:t> du </a:t>
            </a:r>
            <a:r>
              <a:rPr lang="en-US" err="1">
                <a:latin typeface="Arial"/>
                <a:cs typeface="Arial"/>
              </a:rPr>
              <a:t>projet</a:t>
            </a:r>
            <a:endParaRPr lang="en-US">
              <a:latin typeface="Arial"/>
              <a:cs typeface="Arial"/>
            </a:endParaRPr>
          </a:p>
          <a:p>
            <a:r>
              <a:rPr lang="en-US">
                <a:latin typeface="Arial"/>
                <a:cs typeface="Arial"/>
              </a:rPr>
              <a:t>Résumé des </a:t>
            </a:r>
            <a:r>
              <a:rPr lang="en-US" err="1">
                <a:latin typeface="Arial"/>
                <a:cs typeface="Arial"/>
              </a:rPr>
              <a:t>résultats</a:t>
            </a:r>
            <a:r>
              <a:rPr lang="en-US">
                <a:latin typeface="Arial"/>
                <a:cs typeface="Arial"/>
              </a:rPr>
              <a:t> du </a:t>
            </a:r>
            <a:r>
              <a:rPr lang="en-US" err="1">
                <a:latin typeface="Arial"/>
                <a:cs typeface="Arial"/>
              </a:rPr>
              <a:t>projet</a:t>
            </a:r>
            <a:endParaRPr lang="en-US" err="1"/>
          </a:p>
          <a:p>
            <a:r>
              <a:rPr lang="en-US">
                <a:latin typeface="Arial"/>
                <a:cs typeface="Arial"/>
              </a:rPr>
              <a:t>Dates </a:t>
            </a:r>
            <a:r>
              <a:rPr lang="en-US" err="1">
                <a:latin typeface="Arial"/>
                <a:cs typeface="Arial"/>
              </a:rPr>
              <a:t>initiales</a:t>
            </a:r>
            <a:r>
              <a:rPr lang="en-US">
                <a:latin typeface="Arial"/>
                <a:cs typeface="Arial"/>
              </a:rPr>
              <a:t> et </a:t>
            </a:r>
            <a:r>
              <a:rPr lang="en-US" err="1">
                <a:latin typeface="Arial"/>
                <a:cs typeface="Arial"/>
              </a:rPr>
              <a:t>réelles</a:t>
            </a:r>
            <a:r>
              <a:rPr lang="en-US">
                <a:latin typeface="Arial"/>
                <a:cs typeface="Arial"/>
              </a:rPr>
              <a:t> de début et de fin du </a:t>
            </a:r>
            <a:r>
              <a:rPr lang="en-US" err="1">
                <a:latin typeface="Arial"/>
                <a:cs typeface="Arial"/>
              </a:rPr>
              <a:t>projet</a:t>
            </a:r>
            <a:endParaRPr lang="en-US" err="1"/>
          </a:p>
          <a:p>
            <a:r>
              <a:rPr lang="en-US">
                <a:latin typeface="Arial"/>
                <a:cs typeface="Arial"/>
              </a:rPr>
              <a:t>Budget initial et budget </a:t>
            </a:r>
            <a:r>
              <a:rPr lang="en-US" err="1">
                <a:latin typeface="Arial"/>
                <a:cs typeface="Arial"/>
              </a:rPr>
              <a:t>réel</a:t>
            </a:r>
            <a:endParaRPr lang="en-US" err="1"/>
          </a:p>
          <a:p>
            <a:r>
              <a:rPr lang="en-US" err="1">
                <a:latin typeface="Arial"/>
                <a:cs typeface="Arial"/>
              </a:rPr>
              <a:t>Évaluation</a:t>
            </a:r>
            <a:r>
              <a:rPr lang="en-US">
                <a:latin typeface="Arial"/>
                <a:cs typeface="Arial"/>
              </a:rPr>
              <a:t> du </a:t>
            </a:r>
            <a:r>
              <a:rPr lang="en-US" err="1">
                <a:latin typeface="Arial"/>
                <a:cs typeface="Arial"/>
              </a:rPr>
              <a:t>projet</a:t>
            </a:r>
            <a:r>
              <a:rPr lang="en-US">
                <a:latin typeface="Arial"/>
                <a:cs typeface="Arial"/>
              </a:rPr>
              <a:t> - </a:t>
            </a:r>
            <a:r>
              <a:rPr lang="en-US" err="1">
                <a:latin typeface="Arial"/>
                <a:cs typeface="Arial"/>
              </a:rPr>
              <a:t>pourquoi</a:t>
            </a:r>
            <a:r>
              <a:rPr lang="en-US">
                <a:latin typeface="Arial"/>
                <a:cs typeface="Arial"/>
              </a:rPr>
              <a:t> </a:t>
            </a:r>
            <a:r>
              <a:rPr lang="en-US" err="1">
                <a:latin typeface="Arial"/>
                <a:cs typeface="Arial"/>
              </a:rPr>
              <a:t>avez-vous</a:t>
            </a:r>
            <a:r>
              <a:rPr lang="en-US">
                <a:latin typeface="Arial"/>
                <a:cs typeface="Arial"/>
              </a:rPr>
              <a:t> </a:t>
            </a:r>
            <a:r>
              <a:rPr lang="en-US" err="1">
                <a:latin typeface="Arial"/>
                <a:cs typeface="Arial"/>
              </a:rPr>
              <a:t>réalisé</a:t>
            </a:r>
            <a:r>
              <a:rPr lang="en-US">
                <a:latin typeface="Arial"/>
                <a:cs typeface="Arial"/>
              </a:rPr>
              <a:t> </a:t>
            </a:r>
            <a:r>
              <a:rPr lang="en-US" err="1">
                <a:latin typeface="Arial"/>
                <a:cs typeface="Arial"/>
              </a:rPr>
              <a:t>ce</a:t>
            </a:r>
            <a:r>
              <a:rPr lang="en-US">
                <a:latin typeface="Arial"/>
                <a:cs typeface="Arial"/>
              </a:rPr>
              <a:t> </a:t>
            </a:r>
            <a:r>
              <a:rPr lang="en-US" err="1">
                <a:latin typeface="Arial"/>
                <a:cs typeface="Arial"/>
              </a:rPr>
              <a:t>projet</a:t>
            </a:r>
            <a:r>
              <a:rPr lang="en-US">
                <a:latin typeface="Arial"/>
                <a:cs typeface="Arial"/>
              </a:rPr>
              <a:t> ? </a:t>
            </a:r>
            <a:r>
              <a:rPr lang="en-US" err="1">
                <a:latin typeface="Arial"/>
                <a:cs typeface="Arial"/>
              </a:rPr>
              <a:t>Qu'avez-vous</a:t>
            </a:r>
            <a:r>
              <a:rPr lang="en-US">
                <a:latin typeface="Arial"/>
                <a:cs typeface="Arial"/>
              </a:rPr>
              <a:t> </a:t>
            </a:r>
            <a:r>
              <a:rPr lang="en-US" err="1">
                <a:latin typeface="Arial"/>
                <a:cs typeface="Arial"/>
              </a:rPr>
              <a:t>produit</a:t>
            </a:r>
            <a:r>
              <a:rPr lang="en-US">
                <a:latin typeface="Arial"/>
                <a:cs typeface="Arial"/>
              </a:rPr>
              <a:t> ? </a:t>
            </a:r>
            <a:r>
              <a:rPr lang="en-US" err="1">
                <a:latin typeface="Arial"/>
                <a:cs typeface="Arial"/>
              </a:rPr>
              <a:t>Avez-vous</a:t>
            </a:r>
            <a:r>
              <a:rPr lang="en-US">
                <a:latin typeface="Arial"/>
                <a:cs typeface="Arial"/>
              </a:rPr>
              <a:t> </a:t>
            </a:r>
            <a:r>
              <a:rPr lang="en-US" err="1">
                <a:latin typeface="Arial"/>
                <a:cs typeface="Arial"/>
              </a:rPr>
              <a:t>atteint</a:t>
            </a:r>
            <a:r>
              <a:rPr lang="en-US">
                <a:latin typeface="Arial"/>
                <a:cs typeface="Arial"/>
              </a:rPr>
              <a:t> </a:t>
            </a:r>
            <a:r>
              <a:rPr lang="en-US" err="1">
                <a:latin typeface="Arial"/>
                <a:cs typeface="Arial"/>
              </a:rPr>
              <a:t>votre</a:t>
            </a:r>
            <a:r>
              <a:rPr lang="en-US">
                <a:latin typeface="Arial"/>
                <a:cs typeface="Arial"/>
              </a:rPr>
              <a:t> </a:t>
            </a:r>
            <a:r>
              <a:rPr lang="en-US" err="1">
                <a:latin typeface="Arial"/>
                <a:cs typeface="Arial"/>
              </a:rPr>
              <a:t>définition</a:t>
            </a:r>
            <a:r>
              <a:rPr lang="en-US">
                <a:latin typeface="Arial"/>
                <a:cs typeface="Arial"/>
              </a:rPr>
              <a:t> de la </a:t>
            </a:r>
            <a:r>
              <a:rPr lang="en-US" err="1">
                <a:latin typeface="Arial"/>
                <a:cs typeface="Arial"/>
              </a:rPr>
              <a:t>réussite</a:t>
            </a:r>
            <a:r>
              <a:rPr lang="en-US">
                <a:latin typeface="Arial"/>
                <a:cs typeface="Arial"/>
              </a:rPr>
              <a:t> ? </a:t>
            </a:r>
            <a:endParaRPr lang="en-US"/>
          </a:p>
          <a:p>
            <a:r>
              <a:rPr lang="en-US">
                <a:latin typeface="Arial"/>
                <a:cs typeface="Arial"/>
              </a:rPr>
              <a:t>Résumé du plan de transition et du </a:t>
            </a:r>
            <a:r>
              <a:rPr lang="en-US" err="1">
                <a:latin typeface="Arial"/>
                <a:cs typeface="Arial"/>
              </a:rPr>
              <a:t>transfert</a:t>
            </a:r>
            <a:endParaRPr lang="en-US" err="1"/>
          </a:p>
          <a:p>
            <a:pPr marL="457200" lvl="1" indent="-457200">
              <a:lnSpc>
                <a:spcPct val="100000"/>
              </a:lnSpc>
              <a:spcBef>
                <a:spcPts val="0"/>
              </a:spcBef>
            </a:pPr>
            <a:endParaRPr lang="en-US" sz="2800">
              <a:latin typeface="Arial"/>
              <a:cs typeface="Calibri"/>
            </a:endParaRPr>
          </a:p>
        </p:txBody>
      </p:sp>
    </p:spTree>
    <p:extLst>
      <p:ext uri="{BB962C8B-B14F-4D97-AF65-F5344CB8AC3E}">
        <p14:creationId xmlns:p14="http://schemas.microsoft.com/office/powerpoint/2010/main" val="224422689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652A-AC43-3D62-D8C9-3A1F66AF92FD}"/>
              </a:ext>
            </a:extLst>
          </p:cNvPr>
          <p:cNvSpPr>
            <a:spLocks noGrp="1"/>
          </p:cNvSpPr>
          <p:nvPr>
            <p:ph type="title"/>
          </p:nvPr>
        </p:nvSpPr>
        <p:spPr>
          <a:xfrm>
            <a:off x="0" y="3175"/>
            <a:ext cx="10084496" cy="1561646"/>
          </a:xfrm>
        </p:spPr>
        <p:txBody>
          <a:bodyPr/>
          <a:lstStyle/>
          <a:p>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 Le CDC </a:t>
            </a:r>
            <a:r>
              <a:rPr lang="en-US" err="1">
                <a:latin typeface="Arial"/>
                <a:cs typeface="Arial"/>
              </a:rPr>
              <a:t>attribue</a:t>
            </a:r>
            <a:r>
              <a:rPr lang="en-US">
                <a:latin typeface="Arial"/>
                <a:cs typeface="Arial"/>
              </a:rPr>
              <a:t> les fonds</a:t>
            </a:r>
            <a:endParaRPr lang="en-US"/>
          </a:p>
        </p:txBody>
      </p:sp>
      <p:sp>
        <p:nvSpPr>
          <p:cNvPr id="3" name="Content Placeholder 2">
            <a:extLst>
              <a:ext uri="{FF2B5EF4-FFF2-40B4-BE49-F238E27FC236}">
                <a16:creationId xmlns:a16="http://schemas.microsoft.com/office/drawing/2014/main" id="{D73FD7E2-6239-720D-2F8C-198EF5EAA6A2}"/>
              </a:ext>
            </a:extLst>
          </p:cNvPr>
          <p:cNvSpPr>
            <a:spLocks noGrp="1"/>
          </p:cNvSpPr>
          <p:nvPr>
            <p:ph idx="1"/>
          </p:nvPr>
        </p:nvSpPr>
        <p:spPr>
          <a:xfrm>
            <a:off x="838200" y="1928894"/>
            <a:ext cx="10084496" cy="4077956"/>
          </a:xfrm>
        </p:spPr>
        <p:txBody>
          <a:bodyPr vert="horz" lIns="91440" tIns="45720" rIns="91440" bIns="45720" rtlCol="0" anchor="t">
            <a:normAutofit fontScale="92500" lnSpcReduction="10000"/>
          </a:bodyPr>
          <a:lstStyle/>
          <a:p>
            <a:pPr marL="0" lvl="1" indent="0">
              <a:lnSpc>
                <a:spcPct val="100000"/>
              </a:lnSpc>
              <a:spcBef>
                <a:spcPts val="0"/>
              </a:spcBef>
              <a:buNone/>
            </a:pPr>
            <a:r>
              <a:rPr lang="en-US" sz="2800">
                <a:latin typeface="Arial"/>
                <a:cs typeface="Arial"/>
              </a:rPr>
              <a:t>Pour les subventions du CDC </a:t>
            </a:r>
            <a:r>
              <a:rPr lang="en-US" sz="2800" err="1">
                <a:latin typeface="Arial"/>
                <a:cs typeface="Arial"/>
              </a:rPr>
              <a:t>en</a:t>
            </a:r>
            <a:r>
              <a:rPr lang="en-US" sz="2800">
                <a:latin typeface="Arial"/>
                <a:cs typeface="Arial"/>
              </a:rPr>
              <a:t> particulier.</a:t>
            </a:r>
            <a:endParaRPr lang="en-US"/>
          </a:p>
          <a:p>
            <a:r>
              <a:rPr lang="en-US" sz="2200" b="1">
                <a:latin typeface="Arial"/>
                <a:cs typeface="Arial"/>
              </a:rPr>
              <a:t>Tous les rapports de </a:t>
            </a:r>
            <a:r>
              <a:rPr lang="en-US" sz="2200" b="1" err="1">
                <a:latin typeface="Arial"/>
                <a:cs typeface="Arial"/>
              </a:rPr>
              <a:t>clôture</a:t>
            </a:r>
            <a:r>
              <a:rPr lang="en-US" sz="2200" b="1">
                <a:latin typeface="Arial"/>
                <a:cs typeface="Arial"/>
              </a:rPr>
              <a:t> </a:t>
            </a:r>
            <a:r>
              <a:rPr lang="en-US" sz="2200" b="1" err="1">
                <a:latin typeface="Arial"/>
                <a:cs typeface="Arial"/>
              </a:rPr>
              <a:t>doivent</a:t>
            </a:r>
            <a:r>
              <a:rPr lang="en-US" sz="2200" b="1">
                <a:latin typeface="Arial"/>
                <a:cs typeface="Arial"/>
              </a:rPr>
              <a:t> </a:t>
            </a:r>
            <a:r>
              <a:rPr lang="en-US" sz="2200" b="1" err="1">
                <a:latin typeface="Arial"/>
                <a:cs typeface="Arial"/>
              </a:rPr>
              <a:t>être</a:t>
            </a:r>
            <a:r>
              <a:rPr lang="en-US" sz="2200" b="1">
                <a:latin typeface="Arial"/>
                <a:cs typeface="Arial"/>
              </a:rPr>
              <a:t> remis 120 </a:t>
            </a:r>
            <a:r>
              <a:rPr lang="en-US" sz="2200" b="1" err="1">
                <a:latin typeface="Arial"/>
                <a:cs typeface="Arial"/>
              </a:rPr>
              <a:t>jours</a:t>
            </a:r>
            <a:r>
              <a:rPr lang="en-US" sz="2200" b="1">
                <a:latin typeface="Arial"/>
                <a:cs typeface="Arial"/>
              </a:rPr>
              <a:t> après la date de fin de la </a:t>
            </a:r>
            <a:r>
              <a:rPr lang="en-US" sz="2200" b="1" err="1">
                <a:latin typeface="Arial"/>
                <a:cs typeface="Arial"/>
              </a:rPr>
              <a:t>période</a:t>
            </a:r>
            <a:r>
              <a:rPr lang="en-US" sz="2200" b="1">
                <a:latin typeface="Arial"/>
                <a:cs typeface="Arial"/>
              </a:rPr>
              <a:t> de performance.</a:t>
            </a:r>
            <a:r>
              <a:rPr lang="en-US" sz="2200">
                <a:latin typeface="Arial"/>
                <a:cs typeface="Arial"/>
              </a:rPr>
              <a:t> Le fait de ne pas </a:t>
            </a:r>
            <a:r>
              <a:rPr lang="en-US" sz="2200" err="1">
                <a:latin typeface="Arial"/>
                <a:cs typeface="Arial"/>
              </a:rPr>
              <a:t>soumettre</a:t>
            </a:r>
            <a:r>
              <a:rPr lang="en-US" sz="2200">
                <a:latin typeface="Arial"/>
                <a:cs typeface="Arial"/>
              </a:rPr>
              <a:t> des rapports précis dans les </a:t>
            </a:r>
            <a:r>
              <a:rPr lang="en-US" sz="2200" err="1">
                <a:latin typeface="Arial"/>
                <a:cs typeface="Arial"/>
              </a:rPr>
              <a:t>délais</a:t>
            </a:r>
            <a:r>
              <a:rPr lang="en-US" sz="2200">
                <a:latin typeface="Arial"/>
                <a:cs typeface="Arial"/>
              </a:rPr>
              <a:t> </a:t>
            </a:r>
            <a:r>
              <a:rPr lang="en-US" sz="2200" err="1">
                <a:latin typeface="Arial"/>
                <a:cs typeface="Arial"/>
              </a:rPr>
              <a:t>impartis</a:t>
            </a:r>
            <a:r>
              <a:rPr lang="en-US" sz="2200">
                <a:latin typeface="Arial"/>
                <a:cs typeface="Arial"/>
              </a:rPr>
              <a:t> </a:t>
            </a:r>
            <a:r>
              <a:rPr lang="en-US" sz="2200" err="1">
                <a:latin typeface="Arial"/>
                <a:cs typeface="Arial"/>
              </a:rPr>
              <a:t>peut</a:t>
            </a:r>
            <a:r>
              <a:rPr lang="en-US" sz="2200">
                <a:latin typeface="Arial"/>
                <a:cs typeface="Arial"/>
              </a:rPr>
              <a:t> </a:t>
            </a:r>
            <a:r>
              <a:rPr lang="en-US" sz="2200" err="1">
                <a:latin typeface="Arial"/>
                <a:cs typeface="Arial"/>
              </a:rPr>
              <a:t>avoir</a:t>
            </a:r>
            <a:r>
              <a:rPr lang="en-US" sz="2200">
                <a:latin typeface="Arial"/>
                <a:cs typeface="Arial"/>
              </a:rPr>
              <a:t> </a:t>
            </a:r>
            <a:r>
              <a:rPr lang="en-US" sz="2200" err="1">
                <a:latin typeface="Arial"/>
                <a:cs typeface="Arial"/>
              </a:rPr>
              <a:t>une</a:t>
            </a:r>
            <a:r>
              <a:rPr lang="en-US" sz="2200">
                <a:latin typeface="Arial"/>
                <a:cs typeface="Arial"/>
              </a:rPr>
              <a:t> </a:t>
            </a:r>
            <a:r>
              <a:rPr lang="en-US" sz="2200" err="1">
                <a:latin typeface="Arial"/>
                <a:cs typeface="Arial"/>
              </a:rPr>
              <a:t>conséquence</a:t>
            </a:r>
            <a:r>
              <a:rPr lang="en-US" sz="2200">
                <a:latin typeface="Arial"/>
                <a:cs typeface="Arial"/>
              </a:rPr>
              <a:t> sur le </a:t>
            </a:r>
            <a:r>
              <a:rPr lang="en-US" sz="2200" err="1">
                <a:latin typeface="Arial"/>
                <a:cs typeface="Arial"/>
              </a:rPr>
              <a:t>financement</a:t>
            </a:r>
            <a:r>
              <a:rPr lang="en-US" sz="2200">
                <a:latin typeface="Arial"/>
                <a:cs typeface="Arial"/>
              </a:rPr>
              <a:t> </a:t>
            </a:r>
            <a:r>
              <a:rPr lang="en-US" sz="2200" err="1">
                <a:latin typeface="Arial"/>
                <a:cs typeface="Arial"/>
              </a:rPr>
              <a:t>futur</a:t>
            </a:r>
            <a:r>
              <a:rPr lang="en-US" sz="2200">
                <a:latin typeface="Arial"/>
                <a:cs typeface="Arial"/>
              </a:rPr>
              <a:t> de </a:t>
            </a:r>
            <a:r>
              <a:rPr lang="en-US" sz="2200" err="1">
                <a:latin typeface="Arial"/>
                <a:cs typeface="Arial"/>
              </a:rPr>
              <a:t>l'organisation</a:t>
            </a:r>
            <a:r>
              <a:rPr lang="en-US" sz="2200">
                <a:latin typeface="Arial"/>
                <a:cs typeface="Arial"/>
              </a:rPr>
              <a:t> ! </a:t>
            </a:r>
            <a:endParaRPr lang="en-US"/>
          </a:p>
          <a:p>
            <a:endParaRPr lang="en-US"/>
          </a:p>
          <a:p>
            <a:r>
              <a:rPr lang="en-US" sz="2200">
                <a:latin typeface="Arial"/>
                <a:cs typeface="Arial"/>
              </a:rPr>
              <a:t>La </a:t>
            </a:r>
            <a:r>
              <a:rPr lang="en-US" sz="2200">
                <a:latin typeface="Arial"/>
                <a:cs typeface="Arial"/>
                <a:hlinkClick r:id="rId2">
                  <a:extLst>
                    <a:ext uri="{A12FA001-AC4F-418D-AE19-62706E023703}">
                      <ahyp:hlinkClr xmlns:ahyp="http://schemas.microsoft.com/office/drawing/2018/hyperlinkcolor" val="tx"/>
                    </a:ext>
                  </a:extLst>
                </a:hlinkClick>
              </a:rPr>
              <a:t>clôture de la</a:t>
            </a:r>
            <a:r>
              <a:rPr lang="en-US" sz="2200">
                <a:latin typeface="Arial"/>
                <a:cs typeface="Arial"/>
              </a:rPr>
              <a:t> subvention </a:t>
            </a:r>
            <a:r>
              <a:rPr lang="en-US" sz="2200" err="1">
                <a:latin typeface="Arial"/>
                <a:cs typeface="Arial"/>
              </a:rPr>
              <a:t>n'annule</a:t>
            </a:r>
            <a:r>
              <a:rPr lang="en-US" sz="2200">
                <a:latin typeface="Arial"/>
                <a:cs typeface="Arial"/>
              </a:rPr>
              <a:t> PAS </a:t>
            </a:r>
            <a:r>
              <a:rPr lang="en-US" sz="2200" err="1">
                <a:latin typeface="Arial"/>
                <a:cs typeface="Arial"/>
              </a:rPr>
              <a:t>automatiquement</a:t>
            </a:r>
            <a:r>
              <a:rPr lang="en-US" sz="2200">
                <a:latin typeface="Arial"/>
                <a:cs typeface="Arial"/>
              </a:rPr>
              <a:t> les exigences </a:t>
            </a:r>
            <a:r>
              <a:rPr lang="en-US" sz="2200" err="1">
                <a:latin typeface="Arial"/>
                <a:cs typeface="Arial"/>
              </a:rPr>
              <a:t>en</a:t>
            </a:r>
            <a:r>
              <a:rPr lang="en-US" sz="2200">
                <a:latin typeface="Arial"/>
                <a:cs typeface="Arial"/>
              </a:rPr>
              <a:t> matière de </a:t>
            </a:r>
            <a:r>
              <a:rPr lang="en-US" sz="2200" err="1">
                <a:latin typeface="Arial"/>
                <a:cs typeface="Arial"/>
              </a:rPr>
              <a:t>responsabilité</a:t>
            </a:r>
            <a:r>
              <a:rPr lang="en-US" sz="2200">
                <a:latin typeface="Arial"/>
                <a:cs typeface="Arial"/>
              </a:rPr>
              <a:t> </a:t>
            </a:r>
            <a:r>
              <a:rPr lang="en-US" sz="2200" err="1">
                <a:latin typeface="Arial"/>
                <a:cs typeface="Arial"/>
              </a:rPr>
              <a:t>patrimoniale</a:t>
            </a:r>
            <a:r>
              <a:rPr lang="en-US" sz="2200">
                <a:latin typeface="Arial"/>
                <a:cs typeface="Arial"/>
              </a:rPr>
              <a:t>, de conservation des documents </a:t>
            </a:r>
            <a:r>
              <a:rPr lang="en-US" sz="2200" err="1">
                <a:latin typeface="Arial"/>
                <a:cs typeface="Arial"/>
              </a:rPr>
              <a:t>ou</a:t>
            </a:r>
            <a:r>
              <a:rPr lang="en-US" sz="2200">
                <a:latin typeface="Arial"/>
                <a:cs typeface="Arial"/>
              </a:rPr>
              <a:t> de </a:t>
            </a:r>
            <a:r>
              <a:rPr lang="en-US" sz="2200" err="1">
                <a:latin typeface="Arial"/>
                <a:cs typeface="Arial"/>
              </a:rPr>
              <a:t>responsabilité</a:t>
            </a:r>
            <a:r>
              <a:rPr lang="en-US" sz="2200">
                <a:latin typeface="Arial"/>
                <a:cs typeface="Arial"/>
              </a:rPr>
              <a:t> financière. Après la </a:t>
            </a:r>
            <a:r>
              <a:rPr lang="en-US" sz="2200" err="1">
                <a:latin typeface="Arial"/>
                <a:cs typeface="Arial"/>
              </a:rPr>
              <a:t>clôture</a:t>
            </a:r>
            <a:r>
              <a:rPr lang="en-US" sz="2200">
                <a:latin typeface="Arial"/>
                <a:cs typeface="Arial"/>
              </a:rPr>
              <a:t>, le </a:t>
            </a:r>
            <a:r>
              <a:rPr lang="en-US" sz="2200" err="1">
                <a:latin typeface="Arial"/>
                <a:cs typeface="Arial"/>
              </a:rPr>
              <a:t>bénéficiaire</a:t>
            </a:r>
            <a:r>
              <a:rPr lang="en-US" sz="2200">
                <a:latin typeface="Arial"/>
                <a:cs typeface="Arial"/>
              </a:rPr>
              <a:t> </a:t>
            </a:r>
            <a:r>
              <a:rPr lang="en-US" sz="2200" err="1">
                <a:latin typeface="Arial"/>
                <a:cs typeface="Arial"/>
              </a:rPr>
              <a:t>reste</a:t>
            </a:r>
            <a:r>
              <a:rPr lang="en-US" sz="2200">
                <a:latin typeface="Arial"/>
                <a:cs typeface="Arial"/>
              </a:rPr>
              <a:t> </a:t>
            </a:r>
            <a:r>
              <a:rPr lang="en-US" sz="2200" err="1">
                <a:latin typeface="Arial"/>
                <a:cs typeface="Arial"/>
              </a:rPr>
              <a:t>tenu</a:t>
            </a:r>
            <a:r>
              <a:rPr lang="en-US" sz="2200">
                <a:latin typeface="Arial"/>
                <a:cs typeface="Arial"/>
              </a:rPr>
              <a:t> de </a:t>
            </a:r>
            <a:r>
              <a:rPr lang="en-US" sz="2200" err="1">
                <a:latin typeface="Arial"/>
                <a:cs typeface="Arial"/>
              </a:rPr>
              <a:t>restituer</a:t>
            </a:r>
            <a:r>
              <a:rPr lang="en-US" sz="2200">
                <a:latin typeface="Arial"/>
                <a:cs typeface="Arial"/>
              </a:rPr>
              <a:t> les fonds </a:t>
            </a:r>
            <a:r>
              <a:rPr lang="en-US" sz="2200" err="1">
                <a:latin typeface="Arial"/>
                <a:cs typeface="Arial"/>
              </a:rPr>
              <a:t>dus</a:t>
            </a:r>
            <a:r>
              <a:rPr lang="en-US" sz="2200">
                <a:latin typeface="Arial"/>
                <a:cs typeface="Arial"/>
              </a:rPr>
              <a:t> à la suite de </a:t>
            </a:r>
            <a:r>
              <a:rPr lang="en-US" sz="2200" err="1">
                <a:latin typeface="Arial"/>
                <a:cs typeface="Arial"/>
              </a:rPr>
              <a:t>remboursements</a:t>
            </a:r>
            <a:r>
              <a:rPr lang="en-US" sz="2200">
                <a:latin typeface="Arial"/>
                <a:cs typeface="Arial"/>
              </a:rPr>
              <a:t> </a:t>
            </a:r>
            <a:r>
              <a:rPr lang="en-US" sz="2200" err="1">
                <a:latin typeface="Arial"/>
                <a:cs typeface="Arial"/>
              </a:rPr>
              <a:t>ultérieurs</a:t>
            </a:r>
            <a:r>
              <a:rPr lang="en-US" sz="2200">
                <a:latin typeface="Arial"/>
                <a:cs typeface="Arial"/>
              </a:rPr>
              <a:t>, de corrections </a:t>
            </a:r>
            <a:r>
              <a:rPr lang="en-US" sz="2200" err="1">
                <a:latin typeface="Arial"/>
                <a:cs typeface="Arial"/>
              </a:rPr>
              <a:t>ou</a:t>
            </a:r>
            <a:r>
              <a:rPr lang="en-US" sz="2200">
                <a:latin typeface="Arial"/>
                <a:cs typeface="Arial"/>
              </a:rPr>
              <a:t> </a:t>
            </a:r>
            <a:r>
              <a:rPr lang="en-US" sz="2200" err="1">
                <a:latin typeface="Arial"/>
                <a:cs typeface="Arial"/>
              </a:rPr>
              <a:t>d'autres</a:t>
            </a:r>
            <a:r>
              <a:rPr lang="en-US" sz="2200">
                <a:latin typeface="Arial"/>
                <a:cs typeface="Arial"/>
              </a:rPr>
              <a:t> transactions. </a:t>
            </a:r>
            <a:endParaRPr lang="en-US"/>
          </a:p>
          <a:p>
            <a:endParaRPr lang="en-US"/>
          </a:p>
          <a:p>
            <a:r>
              <a:rPr lang="en-US" sz="2200">
                <a:latin typeface="Arial"/>
                <a:cs typeface="Arial"/>
              </a:rPr>
              <a:t>Les rapports de </a:t>
            </a:r>
            <a:r>
              <a:rPr lang="en-US" sz="2200" err="1">
                <a:latin typeface="Arial"/>
                <a:cs typeface="Arial"/>
              </a:rPr>
              <a:t>clôture</a:t>
            </a:r>
            <a:r>
              <a:rPr lang="en-US" sz="2200">
                <a:latin typeface="Arial"/>
                <a:cs typeface="Arial"/>
              </a:rPr>
              <a:t> </a:t>
            </a:r>
            <a:r>
              <a:rPr lang="en-US" sz="2200" err="1">
                <a:latin typeface="Arial"/>
                <a:cs typeface="Arial"/>
              </a:rPr>
              <a:t>requis</a:t>
            </a:r>
            <a:r>
              <a:rPr lang="en-US" sz="2200">
                <a:latin typeface="Arial"/>
                <a:cs typeface="Arial"/>
              </a:rPr>
              <a:t> </a:t>
            </a:r>
            <a:r>
              <a:rPr lang="en-US" sz="2200" err="1">
                <a:latin typeface="Arial"/>
                <a:cs typeface="Arial"/>
              </a:rPr>
              <a:t>sont</a:t>
            </a:r>
            <a:r>
              <a:rPr lang="en-US" sz="2200">
                <a:latin typeface="Arial"/>
                <a:cs typeface="Arial"/>
              </a:rPr>
              <a:t> </a:t>
            </a:r>
            <a:r>
              <a:rPr lang="en-US" sz="2200" err="1">
                <a:latin typeface="Arial"/>
                <a:cs typeface="Arial"/>
              </a:rPr>
              <a:t>énumérés</a:t>
            </a:r>
            <a:r>
              <a:rPr lang="en-US" sz="2200">
                <a:latin typeface="Arial"/>
                <a:cs typeface="Arial"/>
              </a:rPr>
              <a:t> dans les conditions </a:t>
            </a:r>
            <a:r>
              <a:rPr lang="en-US" sz="2200" err="1">
                <a:latin typeface="Arial"/>
                <a:cs typeface="Arial"/>
              </a:rPr>
              <a:t>générales</a:t>
            </a:r>
            <a:r>
              <a:rPr lang="en-US" sz="2200">
                <a:latin typeface="Arial"/>
                <a:cs typeface="Arial"/>
              </a:rPr>
              <a:t> de </a:t>
            </a:r>
            <a:r>
              <a:rPr lang="en-US" sz="2200" err="1">
                <a:latin typeface="Arial"/>
                <a:cs typeface="Arial"/>
              </a:rPr>
              <a:t>l'avis</a:t>
            </a:r>
            <a:r>
              <a:rPr lang="en-US" sz="2200">
                <a:latin typeface="Arial"/>
                <a:cs typeface="Arial"/>
              </a:rPr>
              <a:t> </a:t>
            </a:r>
            <a:r>
              <a:rPr lang="en-US" sz="2200" err="1">
                <a:latin typeface="Arial"/>
                <a:cs typeface="Arial"/>
              </a:rPr>
              <a:t>d'attribution</a:t>
            </a:r>
            <a:r>
              <a:rPr lang="en-US" sz="2200">
                <a:latin typeface="Arial"/>
                <a:cs typeface="Arial"/>
              </a:rPr>
              <a:t> (NOA).</a:t>
            </a:r>
            <a:endParaRPr lang="en-US"/>
          </a:p>
          <a:p>
            <a:pPr lvl="1" indent="-285750"/>
            <a:endParaRPr lang="en-US" sz="2200"/>
          </a:p>
          <a:p>
            <a:endParaRPr lang="en-US" sz="1400" b="1">
              <a:solidFill>
                <a:srgbClr val="075290"/>
              </a:solidFill>
            </a:endParaRPr>
          </a:p>
          <a:p>
            <a:endParaRPr lang="en-US"/>
          </a:p>
        </p:txBody>
      </p:sp>
    </p:spTree>
    <p:extLst>
      <p:ext uri="{BB962C8B-B14F-4D97-AF65-F5344CB8AC3E}">
        <p14:creationId xmlns:p14="http://schemas.microsoft.com/office/powerpoint/2010/main" val="84964120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3175"/>
            <a:ext cx="10084496" cy="1561646"/>
          </a:xfrm>
        </p:spPr>
        <p:txBody>
          <a:bodyPr/>
          <a:lstStyle/>
          <a:p>
            <a:r>
              <a:rPr lang="en-US">
                <a:latin typeface="Arial"/>
                <a:cs typeface="Arial"/>
              </a:rPr>
              <a:t>Check-list PM : </a:t>
            </a:r>
            <a:r>
              <a:rPr lang="en-US" err="1">
                <a:latin typeface="Arial"/>
                <a:cs typeface="Arial"/>
              </a:rPr>
              <a:t>clôture</a:t>
            </a:r>
            <a:r>
              <a:rPr lang="en-US">
                <a:latin typeface="Arial"/>
                <a:cs typeface="Arial"/>
              </a:rPr>
              <a:t> du </a:t>
            </a:r>
            <a:r>
              <a:rPr lang="en-US" err="1">
                <a:latin typeface="Arial"/>
                <a:cs typeface="Arial"/>
              </a:rPr>
              <a:t>projet</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295275" y="1715525"/>
            <a:ext cx="11484671" cy="4446327"/>
          </a:xfrm>
        </p:spPr>
        <p:txBody>
          <a:bodyPr vert="horz" lIns="91440" tIns="45720" rIns="91440" bIns="45720" rtlCol="0" anchor="t">
            <a:normAutofit fontScale="92500" lnSpcReduction="10000"/>
          </a:bodyPr>
          <a:lstStyle/>
          <a:p>
            <a:r>
              <a:rPr lang="en-US" sz="1600">
                <a:solidFill>
                  <a:srgbClr val="444444"/>
                </a:solidFill>
                <a:latin typeface="Arial"/>
                <a:ea typeface="Arial"/>
                <a:cs typeface="Arial"/>
              </a:rPr>
              <a:t>La documentation relative à la gestion du projet est archivée et conservée en toute sécurité (par exemple, les registres des risques, les plans de projet, etc.</a:t>
            </a:r>
          </a:p>
          <a:p>
            <a:endParaRPr lang="en-US" sz="1600">
              <a:solidFill>
                <a:srgbClr val="444444"/>
              </a:solidFill>
              <a:latin typeface="Arial"/>
              <a:ea typeface="Arial"/>
            </a:endParaRPr>
          </a:p>
          <a:p>
            <a:r>
              <a:rPr lang="en-US" sz="1600">
                <a:solidFill>
                  <a:srgbClr val="444444"/>
                </a:solidFill>
                <a:latin typeface="Arial"/>
                <a:ea typeface="Arial"/>
                <a:cs typeface="Arial"/>
              </a:rPr>
              <a:t>La documentation </a:t>
            </a:r>
            <a:r>
              <a:rPr lang="en-US" sz="1600" err="1">
                <a:solidFill>
                  <a:srgbClr val="444444"/>
                </a:solidFill>
                <a:latin typeface="Arial"/>
                <a:ea typeface="Arial"/>
                <a:cs typeface="Arial"/>
              </a:rPr>
              <a:t>pertinente</a:t>
            </a:r>
            <a:r>
              <a:rPr lang="en-US" sz="1600">
                <a:solidFill>
                  <a:srgbClr val="444444"/>
                </a:solidFill>
                <a:latin typeface="Arial"/>
                <a:ea typeface="Arial"/>
                <a:cs typeface="Arial"/>
              </a:rPr>
              <a:t> du projet est disponible pour l'institution de transition</a:t>
            </a:r>
            <a:endParaRPr lang="en-US" sz="1400"/>
          </a:p>
          <a:p>
            <a:endParaRPr lang="en-US" sz="1400"/>
          </a:p>
          <a:p>
            <a:r>
              <a:rPr lang="en-US" sz="1600" err="1">
                <a:solidFill>
                  <a:srgbClr val="444444"/>
                </a:solidFill>
                <a:latin typeface="Arial"/>
                <a:cs typeface="Arial"/>
              </a:rPr>
              <a:t>Toutes</a:t>
            </a:r>
            <a:r>
              <a:rPr lang="en-US" sz="1600">
                <a:solidFill>
                  <a:srgbClr val="444444"/>
                </a:solidFill>
                <a:latin typeface="Arial"/>
                <a:cs typeface="Arial"/>
              </a:rPr>
              <a:t> les parties prenantes ont été informées de la clôture du projet et de son impact sur elles.</a:t>
            </a:r>
            <a:endParaRPr lang="en-US" sz="1400"/>
          </a:p>
          <a:p>
            <a:endParaRPr lang="en-US" sz="1400"/>
          </a:p>
          <a:p>
            <a:r>
              <a:rPr lang="en-US" sz="1600">
                <a:solidFill>
                  <a:srgbClr val="444444"/>
                </a:solidFill>
                <a:latin typeface="Arial"/>
                <a:cs typeface="Arial"/>
              </a:rPr>
              <a:t>La </a:t>
            </a:r>
            <a:r>
              <a:rPr lang="en-US" sz="1600" err="1">
                <a:solidFill>
                  <a:srgbClr val="444444"/>
                </a:solidFill>
                <a:latin typeface="Arial"/>
                <a:cs typeface="Arial"/>
              </a:rPr>
              <a:t>demande</a:t>
            </a:r>
            <a:r>
              <a:rPr lang="en-US" sz="1600">
                <a:solidFill>
                  <a:srgbClr val="444444"/>
                </a:solidFill>
                <a:latin typeface="Arial"/>
                <a:cs typeface="Arial"/>
              </a:rPr>
              <a:t> </a:t>
            </a:r>
            <a:r>
              <a:rPr lang="en-US" sz="1600" err="1">
                <a:solidFill>
                  <a:srgbClr val="444444"/>
                </a:solidFill>
                <a:latin typeface="Arial"/>
                <a:cs typeface="Arial"/>
              </a:rPr>
              <a:t>d'élimination</a:t>
            </a:r>
            <a:r>
              <a:rPr lang="en-US" sz="1600">
                <a:solidFill>
                  <a:srgbClr val="444444"/>
                </a:solidFill>
                <a:latin typeface="Arial"/>
                <a:cs typeface="Arial"/>
              </a:rPr>
              <a:t> de tous les équipements achetés dans le cadre du projet a été soumise au(x) bailleur(s) de fonds et approuvée.</a:t>
            </a:r>
            <a:endParaRPr lang="en-US" sz="1400"/>
          </a:p>
          <a:p>
            <a:endParaRPr lang="en-US" sz="1400"/>
          </a:p>
          <a:p>
            <a:r>
              <a:rPr lang="en-US" sz="1600">
                <a:solidFill>
                  <a:srgbClr val="444444"/>
                </a:solidFill>
                <a:latin typeface="Arial"/>
                <a:cs typeface="Arial"/>
              </a:rPr>
              <a:t>Les </a:t>
            </a:r>
            <a:r>
              <a:rPr lang="en-US" sz="1600" err="1">
                <a:solidFill>
                  <a:srgbClr val="444444"/>
                </a:solidFill>
                <a:latin typeface="Arial"/>
                <a:cs typeface="Arial"/>
              </a:rPr>
              <a:t>activités</a:t>
            </a:r>
            <a:r>
              <a:rPr lang="en-US" sz="1600">
                <a:solidFill>
                  <a:srgbClr val="444444"/>
                </a:solidFill>
                <a:latin typeface="Arial"/>
                <a:cs typeface="Arial"/>
              </a:rPr>
              <a:t> de suivi et d'évaluation entrant dans le cadre du projet sont achevées.</a:t>
            </a:r>
            <a:endParaRPr lang="en-US" sz="1400"/>
          </a:p>
          <a:p>
            <a:endParaRPr lang="en-US" sz="1400"/>
          </a:p>
          <a:p>
            <a:r>
              <a:rPr lang="en-US" sz="1600">
                <a:solidFill>
                  <a:srgbClr val="444444"/>
                </a:solidFill>
                <a:latin typeface="Arial"/>
                <a:cs typeface="Arial"/>
              </a:rPr>
              <a:t>Les rapports narratifs finaux ont été soumis au(x) bailleur(s) de fonds et aux autres parties prenantes concernées.</a:t>
            </a:r>
            <a:endParaRPr lang="en-US" sz="1400"/>
          </a:p>
          <a:p>
            <a:endParaRPr lang="en-US" sz="1400"/>
          </a:p>
          <a:p>
            <a:r>
              <a:rPr lang="en-US" sz="1600">
                <a:solidFill>
                  <a:srgbClr val="444444"/>
                </a:solidFill>
                <a:latin typeface="Arial"/>
                <a:cs typeface="Arial"/>
              </a:rPr>
              <a:t>Les rapports financiers finaux ont été soumis au(x) financeur(s) conformément à leurs exigences spécifiques.</a:t>
            </a:r>
            <a:endParaRPr lang="en-US" sz="1400"/>
          </a:p>
          <a:p>
            <a:pPr marL="342900" indent="-342900">
              <a:buFont typeface="Wingdings" panose="020B0604020202020204" pitchFamily="34" charset="0"/>
              <a:buChar char="q"/>
            </a:pPr>
            <a:endParaRPr lang="en-US" sz="1600">
              <a:solidFill>
                <a:srgbClr val="444444"/>
              </a:solidFill>
              <a:latin typeface="Arial"/>
            </a:endParaRPr>
          </a:p>
        </p:txBody>
      </p:sp>
    </p:spTree>
    <p:extLst>
      <p:ext uri="{BB962C8B-B14F-4D97-AF65-F5344CB8AC3E}">
        <p14:creationId xmlns:p14="http://schemas.microsoft.com/office/powerpoint/2010/main" val="9932524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F0147-D62B-70F5-EDD0-DD5DBA550E8D}"/>
              </a:ext>
            </a:extLst>
          </p:cNvPr>
          <p:cNvSpPr>
            <a:spLocks noGrp="1"/>
          </p:cNvSpPr>
          <p:nvPr>
            <p:ph type="title"/>
          </p:nvPr>
        </p:nvSpPr>
        <p:spPr>
          <a:xfrm>
            <a:off x="0" y="3175"/>
            <a:ext cx="10084496" cy="1561646"/>
          </a:xfrm>
        </p:spPr>
        <p:txBody>
          <a:bodyPr>
            <a:normAutofit/>
          </a:bodyPr>
          <a:lstStyle/>
          <a:p>
            <a:r>
              <a:rPr lang="en-US" err="1">
                <a:latin typeface="Calibri"/>
                <a:cs typeface="Calibri"/>
              </a:rPr>
              <a:t>Principales</a:t>
            </a:r>
            <a:r>
              <a:rPr lang="en-US">
                <a:latin typeface="Calibri"/>
                <a:cs typeface="Calibri"/>
              </a:rPr>
              <a:t> </a:t>
            </a:r>
            <a:r>
              <a:rPr lang="en-US" err="1">
                <a:latin typeface="Calibri"/>
                <a:cs typeface="Calibri"/>
              </a:rPr>
              <a:t>caractéristiques</a:t>
            </a:r>
            <a:r>
              <a:rPr lang="en-US">
                <a:latin typeface="Calibri"/>
                <a:cs typeface="Calibri"/>
              </a:rPr>
              <a:t> </a:t>
            </a:r>
            <a:r>
              <a:rPr lang="en-US" err="1">
                <a:latin typeface="Calibri"/>
                <a:cs typeface="Calibri"/>
              </a:rPr>
              <a:t>d'une</a:t>
            </a:r>
            <a:r>
              <a:rPr lang="en-US">
                <a:latin typeface="Calibri"/>
                <a:cs typeface="Calibri"/>
              </a:rPr>
              <a:t> transition </a:t>
            </a:r>
            <a:r>
              <a:rPr lang="en-US" err="1">
                <a:latin typeface="Calibri"/>
                <a:cs typeface="Calibri"/>
              </a:rPr>
              <a:t>vers</a:t>
            </a:r>
            <a:r>
              <a:rPr lang="en-US">
                <a:latin typeface="Calibri"/>
                <a:cs typeface="Calibri"/>
              </a:rPr>
              <a:t> un </a:t>
            </a:r>
            <a:r>
              <a:rPr lang="en-US" err="1">
                <a:latin typeface="Calibri"/>
                <a:cs typeface="Calibri"/>
              </a:rPr>
              <a:t>système</a:t>
            </a:r>
            <a:r>
              <a:rPr lang="en-US">
                <a:latin typeface="Calibri"/>
                <a:cs typeface="Calibri"/>
              </a:rPr>
              <a:t> durable</a:t>
            </a:r>
            <a:endParaRPr lang="en-US"/>
          </a:p>
        </p:txBody>
      </p:sp>
      <p:sp>
        <p:nvSpPr>
          <p:cNvPr id="3" name="Content Placeholder 2">
            <a:extLst>
              <a:ext uri="{FF2B5EF4-FFF2-40B4-BE49-F238E27FC236}">
                <a16:creationId xmlns:a16="http://schemas.microsoft.com/office/drawing/2014/main" id="{B78E4A37-F23B-3F44-3707-D63118B85473}"/>
              </a:ext>
            </a:extLst>
          </p:cNvPr>
          <p:cNvSpPr>
            <a:spLocks noGrp="1"/>
          </p:cNvSpPr>
          <p:nvPr>
            <p:ph idx="1"/>
          </p:nvPr>
        </p:nvSpPr>
        <p:spPr/>
        <p:txBody>
          <a:bodyPr vert="horz" lIns="91440" tIns="45720" rIns="91440" bIns="45720" rtlCol="0" anchor="t">
            <a:normAutofit fontScale="92500" lnSpcReduction="20000"/>
          </a:bodyPr>
          <a:lstStyle/>
          <a:p>
            <a:r>
              <a:rPr lang="en-US">
                <a:latin typeface="Arial"/>
                <a:cs typeface="Arial"/>
              </a:rPr>
              <a:t>Tous les </a:t>
            </a:r>
            <a:r>
              <a:rPr lang="en-US" err="1">
                <a:latin typeface="Arial"/>
                <a:cs typeface="Arial"/>
              </a:rPr>
              <a:t>utilisateurs</a:t>
            </a:r>
            <a:r>
              <a:rPr lang="en-US">
                <a:latin typeface="Arial"/>
                <a:cs typeface="Arial"/>
              </a:rPr>
              <a:t> du </a:t>
            </a:r>
            <a:r>
              <a:rPr lang="en-US" err="1">
                <a:latin typeface="Arial"/>
                <a:cs typeface="Arial"/>
              </a:rPr>
              <a:t>système</a:t>
            </a:r>
            <a:r>
              <a:rPr lang="en-US">
                <a:latin typeface="Arial"/>
                <a:cs typeface="Arial"/>
              </a:rPr>
              <a:t> </a:t>
            </a:r>
            <a:r>
              <a:rPr lang="en-US" err="1">
                <a:latin typeface="Arial"/>
                <a:cs typeface="Arial"/>
              </a:rPr>
              <a:t>ont</a:t>
            </a:r>
            <a:r>
              <a:rPr lang="en-US">
                <a:latin typeface="Arial"/>
                <a:cs typeface="Arial"/>
              </a:rPr>
              <a:t> la </a:t>
            </a:r>
            <a:r>
              <a:rPr lang="en-US" err="1">
                <a:latin typeface="Arial"/>
                <a:cs typeface="Arial"/>
              </a:rPr>
              <a:t>capacité</a:t>
            </a:r>
            <a:r>
              <a:rPr lang="en-US">
                <a:latin typeface="Arial"/>
                <a:cs typeface="Arial"/>
              </a:rPr>
              <a:t> </a:t>
            </a:r>
            <a:r>
              <a:rPr lang="en-US" err="1">
                <a:latin typeface="Arial"/>
                <a:cs typeface="Arial"/>
              </a:rPr>
              <a:t>d'utiliser</a:t>
            </a:r>
            <a:r>
              <a:rPr lang="en-US">
                <a:latin typeface="Arial"/>
                <a:cs typeface="Arial"/>
              </a:rPr>
              <a:t> le </a:t>
            </a:r>
            <a:r>
              <a:rPr lang="en-US" err="1">
                <a:latin typeface="Arial"/>
                <a:cs typeface="Arial"/>
              </a:rPr>
              <a:t>système</a:t>
            </a:r>
            <a:r>
              <a:rPr lang="en-US">
                <a:latin typeface="Arial"/>
                <a:cs typeface="Arial"/>
              </a:rPr>
              <a:t> et un plan </a:t>
            </a:r>
            <a:r>
              <a:rPr lang="en-US" err="1">
                <a:latin typeface="Arial"/>
                <a:cs typeface="Arial"/>
              </a:rPr>
              <a:t>efficace</a:t>
            </a:r>
            <a:r>
              <a:rPr lang="en-US">
                <a:latin typeface="Arial"/>
                <a:cs typeface="Arial"/>
              </a:rPr>
              <a:t> de formation des nouveaux </a:t>
            </a:r>
            <a:r>
              <a:rPr lang="en-US" err="1">
                <a:latin typeface="Arial"/>
                <a:cs typeface="Arial"/>
              </a:rPr>
              <a:t>utilisateurs</a:t>
            </a:r>
            <a:r>
              <a:rPr lang="en-US">
                <a:latin typeface="Arial"/>
                <a:cs typeface="Arial"/>
              </a:rPr>
              <a:t> au </a:t>
            </a:r>
            <a:r>
              <a:rPr lang="en-US" err="1">
                <a:latin typeface="Arial"/>
                <a:cs typeface="Arial"/>
              </a:rPr>
              <a:t>niveau</a:t>
            </a:r>
            <a:r>
              <a:rPr lang="en-US">
                <a:latin typeface="Arial"/>
                <a:cs typeface="Arial"/>
              </a:rPr>
              <a:t> local.</a:t>
            </a:r>
          </a:p>
          <a:p>
            <a:r>
              <a:rPr lang="en-US">
                <a:latin typeface="Arial"/>
                <a:cs typeface="Arial"/>
              </a:rPr>
              <a:t>Il </a:t>
            </a:r>
            <a:r>
              <a:rPr lang="en-US" err="1">
                <a:latin typeface="Arial"/>
                <a:cs typeface="Arial"/>
              </a:rPr>
              <a:t>existe</a:t>
            </a:r>
            <a:r>
              <a:rPr lang="en-US">
                <a:latin typeface="Arial"/>
                <a:cs typeface="Arial"/>
              </a:rPr>
              <a:t> un service </a:t>
            </a:r>
            <a:r>
              <a:rPr lang="en-US" err="1">
                <a:latin typeface="Arial"/>
                <a:cs typeface="Arial"/>
              </a:rPr>
              <a:t>d'assistance</a:t>
            </a:r>
            <a:r>
              <a:rPr lang="en-US">
                <a:latin typeface="Arial"/>
                <a:cs typeface="Arial"/>
              </a:rPr>
              <a:t> aux </a:t>
            </a:r>
            <a:r>
              <a:rPr lang="en-US" err="1">
                <a:latin typeface="Arial"/>
                <a:cs typeface="Arial"/>
              </a:rPr>
              <a:t>utilisateurs</a:t>
            </a:r>
            <a:r>
              <a:rPr lang="en-US">
                <a:latin typeface="Arial"/>
                <a:cs typeface="Arial"/>
              </a:rPr>
              <a:t> bien </a:t>
            </a:r>
            <a:r>
              <a:rPr lang="en-US" err="1">
                <a:latin typeface="Arial"/>
                <a:cs typeface="Arial"/>
              </a:rPr>
              <a:t>géré</a:t>
            </a:r>
            <a:r>
              <a:rPr lang="en-US">
                <a:latin typeface="Arial"/>
                <a:cs typeface="Arial"/>
              </a:rPr>
              <a:t>, avec des processus de </a:t>
            </a:r>
            <a:r>
              <a:rPr lang="en-US" err="1">
                <a:latin typeface="Arial"/>
                <a:cs typeface="Arial"/>
              </a:rPr>
              <a:t>dépannage</a:t>
            </a:r>
            <a:r>
              <a:rPr lang="en-US">
                <a:latin typeface="Arial"/>
                <a:cs typeface="Arial"/>
              </a:rPr>
              <a:t> </a:t>
            </a:r>
            <a:r>
              <a:rPr lang="en-US" err="1">
                <a:latin typeface="Arial"/>
                <a:cs typeface="Arial"/>
              </a:rPr>
              <a:t>clairs</a:t>
            </a:r>
            <a:r>
              <a:rPr lang="en-US">
                <a:latin typeface="Arial"/>
                <a:cs typeface="Arial"/>
              </a:rPr>
              <a:t> et bien </a:t>
            </a:r>
            <a:r>
              <a:rPr lang="en-US" err="1">
                <a:latin typeface="Arial"/>
                <a:cs typeface="Arial"/>
              </a:rPr>
              <a:t>compris</a:t>
            </a:r>
            <a:r>
              <a:rPr lang="en-US">
                <a:latin typeface="Arial"/>
                <a:cs typeface="Arial"/>
              </a:rPr>
              <a:t> par </a:t>
            </a:r>
            <a:r>
              <a:rPr lang="en-US" err="1">
                <a:latin typeface="Arial"/>
                <a:cs typeface="Arial"/>
              </a:rPr>
              <a:t>l'utilisateur</a:t>
            </a:r>
            <a:r>
              <a:rPr lang="en-US">
                <a:latin typeface="Arial"/>
                <a:cs typeface="Arial"/>
              </a:rPr>
              <a:t> et le personnel du service </a:t>
            </a:r>
            <a:r>
              <a:rPr lang="en-US" err="1">
                <a:latin typeface="Arial"/>
                <a:cs typeface="Arial"/>
              </a:rPr>
              <a:t>d'assistance</a:t>
            </a:r>
            <a:r>
              <a:rPr lang="en-US">
                <a:latin typeface="Arial"/>
                <a:cs typeface="Arial"/>
              </a:rPr>
              <a:t>.</a:t>
            </a:r>
          </a:p>
          <a:p>
            <a:r>
              <a:rPr lang="en-US">
                <a:latin typeface="Arial"/>
                <a:cs typeface="Arial"/>
              </a:rPr>
              <a:t>Le </a:t>
            </a:r>
            <a:r>
              <a:rPr lang="en-US" err="1">
                <a:latin typeface="Arial"/>
                <a:cs typeface="Arial"/>
              </a:rPr>
              <a:t>gouvernement</a:t>
            </a:r>
            <a:r>
              <a:rPr lang="en-US">
                <a:latin typeface="Arial"/>
                <a:cs typeface="Arial"/>
              </a:rPr>
              <a:t> </a:t>
            </a:r>
            <a:r>
              <a:rPr lang="en-US" err="1">
                <a:latin typeface="Arial"/>
                <a:cs typeface="Arial"/>
              </a:rPr>
              <a:t>ou</a:t>
            </a:r>
            <a:r>
              <a:rPr lang="en-US">
                <a:latin typeface="Arial"/>
                <a:cs typeface="Arial"/>
              </a:rPr>
              <a:t> </a:t>
            </a:r>
            <a:r>
              <a:rPr lang="en-US" err="1">
                <a:latin typeface="Arial"/>
                <a:cs typeface="Arial"/>
              </a:rPr>
              <a:t>une</a:t>
            </a:r>
            <a:r>
              <a:rPr lang="en-US">
                <a:latin typeface="Arial"/>
                <a:cs typeface="Arial"/>
              </a:rPr>
              <a:t> </a:t>
            </a:r>
            <a:r>
              <a:rPr lang="en-US" err="1">
                <a:latin typeface="Arial"/>
                <a:cs typeface="Arial"/>
              </a:rPr>
              <a:t>autre</a:t>
            </a:r>
            <a:r>
              <a:rPr lang="en-US">
                <a:latin typeface="Arial"/>
                <a:cs typeface="Arial"/>
              </a:rPr>
              <a:t> institution locale qui </a:t>
            </a:r>
            <a:r>
              <a:rPr lang="en-US" err="1">
                <a:latin typeface="Arial"/>
                <a:cs typeface="Arial"/>
              </a:rPr>
              <a:t>prend</a:t>
            </a:r>
            <a:r>
              <a:rPr lang="en-US">
                <a:latin typeface="Arial"/>
                <a:cs typeface="Arial"/>
              </a:rPr>
              <a:t> </a:t>
            </a:r>
            <a:r>
              <a:rPr lang="en-US" err="1">
                <a:latin typeface="Arial"/>
                <a:cs typeface="Arial"/>
              </a:rPr>
              <a:t>en</a:t>
            </a:r>
            <a:r>
              <a:rPr lang="en-US">
                <a:latin typeface="Arial"/>
                <a:cs typeface="Arial"/>
              </a:rPr>
              <a:t> charge la gestion et la maintenance du </a:t>
            </a:r>
            <a:r>
              <a:rPr lang="en-US" err="1">
                <a:latin typeface="Arial"/>
                <a:cs typeface="Arial"/>
              </a:rPr>
              <a:t>système</a:t>
            </a:r>
            <a:r>
              <a:rPr lang="en-US">
                <a:latin typeface="Arial"/>
                <a:cs typeface="Arial"/>
              </a:rPr>
              <a:t> dispose des </a:t>
            </a:r>
            <a:r>
              <a:rPr lang="en-US" err="1">
                <a:latin typeface="Arial"/>
                <a:cs typeface="Arial"/>
              </a:rPr>
              <a:t>ressources</a:t>
            </a:r>
            <a:r>
              <a:rPr lang="en-US">
                <a:latin typeface="Arial"/>
                <a:cs typeface="Arial"/>
              </a:rPr>
              <a:t> </a:t>
            </a:r>
            <a:r>
              <a:rPr lang="en-US" err="1">
                <a:latin typeface="Arial"/>
                <a:cs typeface="Arial"/>
              </a:rPr>
              <a:t>humaines</a:t>
            </a:r>
            <a:r>
              <a:rPr lang="en-US">
                <a:latin typeface="Arial"/>
                <a:cs typeface="Arial"/>
              </a:rPr>
              <a:t> </a:t>
            </a:r>
            <a:r>
              <a:rPr lang="en-US" err="1">
                <a:latin typeface="Arial"/>
                <a:cs typeface="Arial"/>
              </a:rPr>
              <a:t>nécessaires</a:t>
            </a:r>
            <a:r>
              <a:rPr lang="en-US">
                <a:latin typeface="Arial"/>
                <a:cs typeface="Arial"/>
              </a:rPr>
              <a:t> pour </a:t>
            </a:r>
            <a:r>
              <a:rPr lang="en-US" err="1">
                <a:latin typeface="Arial"/>
                <a:cs typeface="Arial"/>
              </a:rPr>
              <a:t>effectuer</a:t>
            </a:r>
            <a:r>
              <a:rPr lang="en-US">
                <a:latin typeface="Arial"/>
                <a:cs typeface="Arial"/>
              </a:rPr>
              <a:t> </a:t>
            </a:r>
            <a:r>
              <a:rPr lang="en-US" u="sng">
                <a:latin typeface="Arial"/>
                <a:cs typeface="Arial"/>
              </a:rPr>
              <a:t>TOUTES les </a:t>
            </a:r>
            <a:r>
              <a:rPr lang="en-US" err="1">
                <a:latin typeface="Arial"/>
                <a:cs typeface="Arial"/>
              </a:rPr>
              <a:t>tâches</a:t>
            </a:r>
            <a:r>
              <a:rPr lang="en-US">
                <a:latin typeface="Arial"/>
                <a:cs typeface="Arial"/>
              </a:rPr>
              <a:t> </a:t>
            </a:r>
            <a:r>
              <a:rPr lang="en-US" err="1">
                <a:latin typeface="Arial"/>
                <a:cs typeface="Arial"/>
              </a:rPr>
              <a:t>requises</a:t>
            </a:r>
            <a:r>
              <a:rPr lang="en-US">
                <a:latin typeface="Arial"/>
                <a:cs typeface="Arial"/>
              </a:rPr>
              <a:t> pour </a:t>
            </a:r>
            <a:r>
              <a:rPr lang="en-US" err="1">
                <a:latin typeface="Arial"/>
                <a:cs typeface="Arial"/>
              </a:rPr>
              <a:t>maintenir</a:t>
            </a:r>
            <a:r>
              <a:rPr lang="en-US">
                <a:latin typeface="Arial"/>
                <a:cs typeface="Arial"/>
              </a:rPr>
              <a:t> le </a:t>
            </a:r>
            <a:r>
              <a:rPr lang="en-US" err="1">
                <a:latin typeface="Arial"/>
                <a:cs typeface="Arial"/>
              </a:rPr>
              <a:t>système</a:t>
            </a:r>
            <a:r>
              <a:rPr lang="en-US">
                <a:latin typeface="Arial"/>
                <a:cs typeface="Arial"/>
              </a:rPr>
              <a:t>.</a:t>
            </a:r>
          </a:p>
          <a:p>
            <a:r>
              <a:rPr lang="en-US">
                <a:latin typeface="Arial"/>
                <a:cs typeface="Arial"/>
              </a:rPr>
              <a:t>Le </a:t>
            </a:r>
            <a:r>
              <a:rPr lang="en-US" err="1">
                <a:latin typeface="Arial"/>
                <a:cs typeface="Arial"/>
              </a:rPr>
              <a:t>gouvernement</a:t>
            </a:r>
            <a:r>
              <a:rPr lang="en-US">
                <a:latin typeface="Arial"/>
                <a:cs typeface="Arial"/>
              </a:rPr>
              <a:t> a </a:t>
            </a:r>
            <a:r>
              <a:rPr lang="en-US" err="1">
                <a:latin typeface="Arial"/>
                <a:cs typeface="Arial"/>
              </a:rPr>
              <a:t>intégré</a:t>
            </a:r>
            <a:r>
              <a:rPr lang="en-US">
                <a:latin typeface="Arial"/>
                <a:cs typeface="Arial"/>
              </a:rPr>
              <a:t> le </a:t>
            </a:r>
            <a:r>
              <a:rPr lang="en-US" err="1">
                <a:latin typeface="Arial"/>
                <a:cs typeface="Arial"/>
              </a:rPr>
              <a:t>coût</a:t>
            </a:r>
            <a:r>
              <a:rPr lang="en-US">
                <a:latin typeface="Arial"/>
                <a:cs typeface="Arial"/>
              </a:rPr>
              <a:t> de </a:t>
            </a:r>
            <a:r>
              <a:rPr lang="en-US" err="1">
                <a:latin typeface="Arial"/>
                <a:cs typeface="Arial"/>
              </a:rPr>
              <a:t>l'utilisation</a:t>
            </a:r>
            <a:r>
              <a:rPr lang="en-US">
                <a:latin typeface="Arial"/>
                <a:cs typeface="Arial"/>
              </a:rPr>
              <a:t> continue du </a:t>
            </a:r>
            <a:r>
              <a:rPr lang="en-US" err="1">
                <a:latin typeface="Arial"/>
                <a:cs typeface="Arial"/>
              </a:rPr>
              <a:t>système</a:t>
            </a:r>
            <a:r>
              <a:rPr lang="en-US">
                <a:latin typeface="Arial"/>
                <a:cs typeface="Arial"/>
              </a:rPr>
              <a:t> dans </a:t>
            </a:r>
            <a:r>
              <a:rPr lang="en-US" err="1">
                <a:latin typeface="Arial"/>
                <a:cs typeface="Arial"/>
              </a:rPr>
              <a:t>sa</a:t>
            </a:r>
            <a:r>
              <a:rPr lang="en-US">
                <a:latin typeface="Arial"/>
                <a:cs typeface="Arial"/>
              </a:rPr>
              <a:t> planification financière - </a:t>
            </a:r>
            <a:r>
              <a:rPr lang="en-US" err="1">
                <a:latin typeface="Arial"/>
                <a:cs typeface="Arial"/>
              </a:rPr>
              <a:t>cela</a:t>
            </a:r>
            <a:r>
              <a:rPr lang="en-US">
                <a:latin typeface="Arial"/>
                <a:cs typeface="Arial"/>
              </a:rPr>
              <a:t> </a:t>
            </a:r>
            <a:r>
              <a:rPr lang="en-US" err="1">
                <a:latin typeface="Arial"/>
                <a:cs typeface="Arial"/>
              </a:rPr>
              <a:t>comprend</a:t>
            </a:r>
            <a:r>
              <a:rPr lang="en-US">
                <a:latin typeface="Arial"/>
                <a:cs typeface="Arial"/>
              </a:rPr>
              <a:t> le </a:t>
            </a:r>
            <a:r>
              <a:rPr lang="en-US" err="1">
                <a:latin typeface="Arial"/>
                <a:cs typeface="Arial"/>
              </a:rPr>
              <a:t>coût</a:t>
            </a:r>
            <a:r>
              <a:rPr lang="en-US">
                <a:latin typeface="Arial"/>
                <a:cs typeface="Arial"/>
              </a:rPr>
              <a:t> des données, du matériel de </a:t>
            </a:r>
            <a:r>
              <a:rPr lang="en-US" err="1">
                <a:latin typeface="Arial"/>
                <a:cs typeface="Arial"/>
              </a:rPr>
              <a:t>remplacement</a:t>
            </a:r>
            <a:r>
              <a:rPr lang="en-US">
                <a:latin typeface="Arial"/>
                <a:cs typeface="Arial"/>
              </a:rPr>
              <a:t>, de la maintenance et des mises à jour du </a:t>
            </a:r>
            <a:r>
              <a:rPr lang="en-US" err="1">
                <a:latin typeface="Arial"/>
                <a:cs typeface="Arial"/>
              </a:rPr>
              <a:t>logiciel</a:t>
            </a:r>
            <a:r>
              <a:rPr lang="en-US">
                <a:latin typeface="Arial"/>
                <a:cs typeface="Arial"/>
              </a:rPr>
              <a:t>, etc.</a:t>
            </a:r>
          </a:p>
          <a:p>
            <a:r>
              <a:rPr lang="en-US">
                <a:latin typeface="Arial"/>
                <a:cs typeface="Arial"/>
              </a:rPr>
              <a:t>Il </a:t>
            </a:r>
            <a:r>
              <a:rPr lang="en-US" err="1">
                <a:latin typeface="Arial"/>
                <a:cs typeface="Arial"/>
              </a:rPr>
              <a:t>existe</a:t>
            </a:r>
            <a:r>
              <a:rPr lang="en-US">
                <a:latin typeface="Arial"/>
                <a:cs typeface="Arial"/>
              </a:rPr>
              <a:t> un plan de transition </a:t>
            </a:r>
            <a:r>
              <a:rPr lang="en-US" err="1">
                <a:latin typeface="Arial"/>
                <a:cs typeface="Arial"/>
              </a:rPr>
              <a:t>clair</a:t>
            </a:r>
            <a:r>
              <a:rPr lang="en-US">
                <a:latin typeface="Arial"/>
                <a:cs typeface="Arial"/>
              </a:rPr>
              <a:t> et </a:t>
            </a:r>
            <a:r>
              <a:rPr lang="en-US" err="1">
                <a:latin typeface="Arial"/>
                <a:cs typeface="Arial"/>
              </a:rPr>
              <a:t>documenté</a:t>
            </a:r>
            <a:r>
              <a:rPr lang="en-US">
                <a:latin typeface="Arial"/>
                <a:cs typeface="Arial"/>
              </a:rPr>
              <a:t>, </a:t>
            </a:r>
            <a:r>
              <a:rPr lang="en-US" err="1">
                <a:latin typeface="Arial"/>
                <a:cs typeface="Arial"/>
              </a:rPr>
              <a:t>assorti</a:t>
            </a:r>
            <a:r>
              <a:rPr lang="en-US">
                <a:latin typeface="Arial"/>
                <a:cs typeface="Arial"/>
              </a:rPr>
              <a:t> d'un </a:t>
            </a:r>
            <a:r>
              <a:rPr lang="en-US" err="1">
                <a:latin typeface="Arial"/>
                <a:cs typeface="Arial"/>
              </a:rPr>
              <a:t>calendrier</a:t>
            </a:r>
            <a:r>
              <a:rPr lang="en-US">
                <a:latin typeface="Arial"/>
                <a:cs typeface="Arial"/>
              </a:rPr>
              <a:t> précis, </a:t>
            </a:r>
            <a:r>
              <a:rPr lang="en-US" err="1">
                <a:latin typeface="Arial"/>
                <a:cs typeface="Arial"/>
              </a:rPr>
              <a:t>dont</a:t>
            </a:r>
            <a:r>
              <a:rPr lang="en-US">
                <a:latin typeface="Arial"/>
                <a:cs typeface="Arial"/>
              </a:rPr>
              <a:t> </a:t>
            </a:r>
            <a:r>
              <a:rPr lang="en-US" err="1">
                <a:latin typeface="Arial"/>
                <a:cs typeface="Arial"/>
              </a:rPr>
              <a:t>toutes</a:t>
            </a:r>
            <a:r>
              <a:rPr lang="en-US">
                <a:latin typeface="Arial"/>
                <a:cs typeface="Arial"/>
              </a:rPr>
              <a:t> les parties </a:t>
            </a:r>
            <a:r>
              <a:rPr lang="en-US" err="1">
                <a:latin typeface="Arial"/>
                <a:cs typeface="Arial"/>
              </a:rPr>
              <a:t>prenantes</a:t>
            </a:r>
            <a:r>
              <a:rPr lang="en-US">
                <a:latin typeface="Arial"/>
                <a:cs typeface="Arial"/>
              </a:rPr>
              <a:t> </a:t>
            </a:r>
            <a:r>
              <a:rPr lang="en-US" err="1">
                <a:latin typeface="Arial"/>
                <a:cs typeface="Arial"/>
              </a:rPr>
              <a:t>ont</a:t>
            </a:r>
            <a:r>
              <a:rPr lang="en-US">
                <a:latin typeface="Arial"/>
                <a:cs typeface="Arial"/>
              </a:rPr>
              <a:t> </a:t>
            </a:r>
            <a:r>
              <a:rPr lang="en-US" err="1">
                <a:latin typeface="Arial"/>
                <a:cs typeface="Arial"/>
              </a:rPr>
              <a:t>connaissance</a:t>
            </a:r>
            <a:r>
              <a:rPr lang="en-US">
                <a:latin typeface="Arial"/>
                <a:cs typeface="Arial"/>
              </a:rPr>
              <a:t> et </a:t>
            </a:r>
            <a:r>
              <a:rPr lang="en-US" err="1">
                <a:latin typeface="Arial"/>
                <a:cs typeface="Arial"/>
              </a:rPr>
              <a:t>auquel</a:t>
            </a:r>
            <a:r>
              <a:rPr lang="en-US">
                <a:latin typeface="Arial"/>
                <a:cs typeface="Arial"/>
              </a:rPr>
              <a:t> </a:t>
            </a:r>
            <a:r>
              <a:rPr lang="en-US" err="1">
                <a:latin typeface="Arial"/>
                <a:cs typeface="Arial"/>
              </a:rPr>
              <a:t>elles</a:t>
            </a:r>
            <a:r>
              <a:rPr lang="en-US">
                <a:latin typeface="Arial"/>
                <a:cs typeface="Arial"/>
              </a:rPr>
              <a:t> </a:t>
            </a:r>
            <a:r>
              <a:rPr lang="en-US" err="1">
                <a:latin typeface="Arial"/>
                <a:cs typeface="Arial"/>
              </a:rPr>
              <a:t>ont</a:t>
            </a:r>
            <a:r>
              <a:rPr lang="en-US">
                <a:latin typeface="Arial"/>
                <a:cs typeface="Arial"/>
              </a:rPr>
              <a:t> </a:t>
            </a:r>
            <a:r>
              <a:rPr lang="en-US" err="1">
                <a:latin typeface="Arial"/>
                <a:cs typeface="Arial"/>
              </a:rPr>
              <a:t>accès</a:t>
            </a:r>
            <a:r>
              <a:rPr lang="en-US">
                <a:latin typeface="Arial"/>
                <a:cs typeface="Arial"/>
              </a:rPr>
              <a:t>.</a:t>
            </a:r>
          </a:p>
          <a:p>
            <a:r>
              <a:rPr lang="en-US" err="1">
                <a:latin typeface="Arial"/>
                <a:cs typeface="Arial"/>
              </a:rPr>
              <a:t>Toute</a:t>
            </a:r>
            <a:r>
              <a:rPr lang="en-US">
                <a:latin typeface="Arial"/>
                <a:cs typeface="Arial"/>
              </a:rPr>
              <a:t> la documentation du début du </a:t>
            </a:r>
            <a:r>
              <a:rPr lang="en-US" err="1">
                <a:latin typeface="Arial"/>
                <a:cs typeface="Arial"/>
              </a:rPr>
              <a:t>projet</a:t>
            </a:r>
            <a:r>
              <a:rPr lang="en-US">
                <a:latin typeface="Arial"/>
                <a:cs typeface="Arial"/>
              </a:rPr>
              <a:t> (technique et gestion de </a:t>
            </a:r>
            <a:r>
              <a:rPr lang="en-US" err="1">
                <a:latin typeface="Arial"/>
                <a:cs typeface="Arial"/>
              </a:rPr>
              <a:t>projet</a:t>
            </a:r>
            <a:r>
              <a:rPr lang="en-US">
                <a:latin typeface="Arial"/>
                <a:cs typeface="Arial"/>
              </a:rPr>
              <a:t>) </a:t>
            </a:r>
            <a:r>
              <a:rPr lang="en-US" err="1">
                <a:latin typeface="Arial"/>
                <a:cs typeface="Arial"/>
              </a:rPr>
              <a:t>est</a:t>
            </a:r>
            <a:r>
              <a:rPr lang="en-US">
                <a:latin typeface="Arial"/>
                <a:cs typeface="Arial"/>
              </a:rPr>
              <a:t> bien </a:t>
            </a:r>
            <a:r>
              <a:rPr lang="en-US" err="1">
                <a:latin typeface="Arial"/>
                <a:cs typeface="Arial"/>
              </a:rPr>
              <a:t>rassemblée</a:t>
            </a:r>
            <a:r>
              <a:rPr lang="en-US">
                <a:latin typeface="Arial"/>
                <a:cs typeface="Arial"/>
              </a:rPr>
              <a:t> et </a:t>
            </a:r>
            <a:r>
              <a:rPr lang="en-US" err="1">
                <a:latin typeface="Arial"/>
                <a:cs typeface="Arial"/>
              </a:rPr>
              <a:t>stockée</a:t>
            </a:r>
            <a:r>
              <a:rPr lang="en-US">
                <a:latin typeface="Arial"/>
                <a:cs typeface="Arial"/>
              </a:rPr>
              <a:t> et </a:t>
            </a:r>
            <a:r>
              <a:rPr lang="en-US" err="1">
                <a:latin typeface="Arial"/>
                <a:cs typeface="Arial"/>
              </a:rPr>
              <a:t>est</a:t>
            </a:r>
            <a:r>
              <a:rPr lang="en-US">
                <a:latin typeface="Arial"/>
                <a:cs typeface="Arial"/>
              </a:rPr>
              <a:t> </a:t>
            </a:r>
            <a:r>
              <a:rPr lang="en-US" err="1">
                <a:latin typeface="Arial"/>
                <a:cs typeface="Arial"/>
              </a:rPr>
              <a:t>facilement</a:t>
            </a:r>
            <a:r>
              <a:rPr lang="en-US">
                <a:latin typeface="Arial"/>
                <a:cs typeface="Arial"/>
              </a:rPr>
              <a:t> accessible au nouveau propriétaire du </a:t>
            </a:r>
            <a:r>
              <a:rPr lang="en-US" err="1">
                <a:latin typeface="Arial"/>
                <a:cs typeface="Arial"/>
              </a:rPr>
              <a:t>système</a:t>
            </a:r>
            <a:r>
              <a:rPr lang="en-US">
                <a:latin typeface="Arial"/>
                <a:cs typeface="Arial"/>
              </a:rPr>
              <a:t>.</a:t>
            </a:r>
            <a:endParaRPr lang="en-US"/>
          </a:p>
        </p:txBody>
      </p:sp>
    </p:spTree>
    <p:extLst>
      <p:ext uri="{BB962C8B-B14F-4D97-AF65-F5344CB8AC3E}">
        <p14:creationId xmlns:p14="http://schemas.microsoft.com/office/powerpoint/2010/main" val="147973644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C966-C817-A243-68E8-7DC08392C867}"/>
              </a:ext>
            </a:extLst>
          </p:cNvPr>
          <p:cNvSpPr>
            <a:spLocks noGrp="1"/>
          </p:cNvSpPr>
          <p:nvPr>
            <p:ph type="title"/>
          </p:nvPr>
        </p:nvSpPr>
        <p:spPr>
          <a:xfrm>
            <a:off x="0" y="3175"/>
            <a:ext cx="10084496" cy="1561646"/>
          </a:xfrm>
        </p:spPr>
        <p:txBody>
          <a:bodyPr/>
          <a:lstStyle/>
          <a:p>
            <a:r>
              <a:rPr lang="en-US">
                <a:latin typeface="Arial"/>
                <a:cs typeface="Arial"/>
              </a:rPr>
              <a:t>Transition du </a:t>
            </a:r>
            <a:r>
              <a:rPr lang="en-US" err="1">
                <a:latin typeface="Arial"/>
                <a:cs typeface="Arial"/>
              </a:rPr>
              <a:t>système</a:t>
            </a:r>
            <a:endParaRPr lang="en-US" err="1"/>
          </a:p>
        </p:txBody>
      </p:sp>
      <p:sp>
        <p:nvSpPr>
          <p:cNvPr id="3" name="Content Placeholder 2">
            <a:extLst>
              <a:ext uri="{FF2B5EF4-FFF2-40B4-BE49-F238E27FC236}">
                <a16:creationId xmlns:a16="http://schemas.microsoft.com/office/drawing/2014/main" id="{11D91E2F-A55C-097F-6AB3-B14410D93F0B}"/>
              </a:ext>
            </a:extLst>
          </p:cNvPr>
          <p:cNvSpPr>
            <a:spLocks noGrp="1"/>
          </p:cNvSpPr>
          <p:nvPr>
            <p:ph idx="1"/>
          </p:nvPr>
        </p:nvSpPr>
        <p:spPr>
          <a:xfrm>
            <a:off x="390525" y="1417529"/>
            <a:ext cx="11456096" cy="4384501"/>
          </a:xfrm>
        </p:spPr>
        <p:txBody>
          <a:bodyPr vert="horz" lIns="91440" tIns="45720" rIns="91440" bIns="45720" rtlCol="0" anchor="t">
            <a:normAutofit/>
          </a:bodyPr>
          <a:lstStyle/>
          <a:p>
            <a:pPr marL="285750" lvl="1" indent="-285750">
              <a:lnSpc>
                <a:spcPct val="100000"/>
              </a:lnSpc>
              <a:spcBef>
                <a:spcPts val="0"/>
              </a:spcBef>
            </a:pPr>
            <a:r>
              <a:rPr lang="en-US" sz="2000">
                <a:latin typeface="Arial"/>
                <a:cs typeface="Calibri"/>
              </a:rPr>
              <a:t>La planification de la transition du </a:t>
            </a:r>
            <a:r>
              <a:rPr lang="en-US" sz="2000" err="1">
                <a:latin typeface="Arial"/>
                <a:cs typeface="Calibri"/>
              </a:rPr>
              <a:t>système</a:t>
            </a:r>
            <a:r>
              <a:rPr lang="en-US" sz="2000">
                <a:latin typeface="Arial"/>
                <a:cs typeface="Calibri"/>
              </a:rPr>
              <a:t> et de la </a:t>
            </a:r>
            <a:r>
              <a:rPr lang="en-US" sz="2000" err="1">
                <a:latin typeface="Arial"/>
                <a:cs typeface="Calibri"/>
              </a:rPr>
              <a:t>clôture</a:t>
            </a:r>
            <a:r>
              <a:rPr lang="en-US" sz="2000">
                <a:latin typeface="Arial"/>
                <a:cs typeface="Calibri"/>
              </a:rPr>
              <a:t> du </a:t>
            </a:r>
            <a:r>
              <a:rPr lang="en-US" sz="2000" err="1">
                <a:latin typeface="Arial"/>
                <a:cs typeface="Calibri"/>
              </a:rPr>
              <a:t>projet</a:t>
            </a:r>
            <a:r>
              <a:rPr lang="en-US" sz="2000">
                <a:latin typeface="Arial"/>
                <a:cs typeface="Calibri"/>
              </a:rPr>
              <a:t> doit commencer </a:t>
            </a:r>
            <a:r>
              <a:rPr lang="en-US" sz="2000" err="1">
                <a:latin typeface="Arial"/>
                <a:cs typeface="Calibri"/>
              </a:rPr>
              <a:t>dès</a:t>
            </a:r>
            <a:r>
              <a:rPr lang="en-US" sz="2000">
                <a:latin typeface="Arial"/>
                <a:cs typeface="Calibri"/>
              </a:rPr>
              <a:t> la phase de planification du </a:t>
            </a:r>
            <a:r>
              <a:rPr lang="en-US" sz="2000" err="1">
                <a:latin typeface="Arial"/>
                <a:cs typeface="Calibri"/>
              </a:rPr>
              <a:t>projet</a:t>
            </a:r>
            <a:r>
              <a:rPr lang="en-US" sz="2000">
                <a:latin typeface="Arial"/>
                <a:cs typeface="Calibri"/>
              </a:rPr>
              <a:t> et </a:t>
            </a:r>
            <a:r>
              <a:rPr lang="en-US" sz="2000" err="1">
                <a:latin typeface="Arial"/>
                <a:cs typeface="Calibri"/>
              </a:rPr>
              <a:t>être</a:t>
            </a:r>
            <a:r>
              <a:rPr lang="en-US" sz="2000">
                <a:latin typeface="Arial"/>
                <a:cs typeface="Calibri"/>
              </a:rPr>
              <a:t> </a:t>
            </a:r>
            <a:r>
              <a:rPr lang="en-US" sz="2000" err="1">
                <a:latin typeface="Arial"/>
                <a:cs typeface="Calibri"/>
              </a:rPr>
              <a:t>documentée</a:t>
            </a:r>
            <a:r>
              <a:rPr lang="en-US" sz="2000">
                <a:latin typeface="Arial"/>
                <a:cs typeface="Calibri"/>
              </a:rPr>
              <a:t> dans le </a:t>
            </a:r>
            <a:r>
              <a:rPr lang="en-US" sz="2000" err="1">
                <a:latin typeface="Arial"/>
                <a:cs typeface="Arial"/>
              </a:rPr>
              <a:t>protocole</a:t>
            </a:r>
            <a:r>
              <a:rPr lang="en-US" sz="2000">
                <a:latin typeface="Arial"/>
                <a:cs typeface="Arial"/>
              </a:rPr>
              <a:t> </a:t>
            </a:r>
            <a:r>
              <a:rPr lang="en-US" sz="2000" err="1">
                <a:latin typeface="Arial"/>
                <a:cs typeface="Arial"/>
              </a:rPr>
              <a:t>d'accord</a:t>
            </a:r>
            <a:r>
              <a:rPr lang="en-US" sz="2000">
                <a:latin typeface="Arial"/>
                <a:cs typeface="Arial"/>
              </a:rPr>
              <a:t> (MOH) entre les </a:t>
            </a:r>
            <a:r>
              <a:rPr lang="en-US" sz="2000" err="1">
                <a:latin typeface="Arial"/>
                <a:cs typeface="Arial"/>
              </a:rPr>
              <a:t>partenaires</a:t>
            </a:r>
            <a:r>
              <a:rPr lang="en-US" sz="2000">
                <a:latin typeface="Arial"/>
                <a:cs typeface="Arial"/>
              </a:rPr>
              <a:t> de mise </a:t>
            </a:r>
            <a:r>
              <a:rPr lang="en-US" sz="2000" err="1">
                <a:latin typeface="Arial"/>
                <a:cs typeface="Arial"/>
              </a:rPr>
              <a:t>en</a:t>
            </a:r>
            <a:r>
              <a:rPr lang="en-US" sz="2000">
                <a:latin typeface="Arial"/>
                <a:cs typeface="Arial"/>
              </a:rPr>
              <a:t> </a:t>
            </a:r>
            <a:r>
              <a:rPr lang="en-US" sz="2000" err="1">
                <a:latin typeface="Arial"/>
                <a:cs typeface="Arial"/>
              </a:rPr>
              <a:t>œuvre</a:t>
            </a:r>
            <a:r>
              <a:rPr lang="en-US" sz="2000">
                <a:latin typeface="Arial"/>
                <a:cs typeface="Arial"/>
              </a:rPr>
              <a:t> et le </a:t>
            </a:r>
            <a:r>
              <a:rPr lang="en-US" sz="2000" err="1">
                <a:latin typeface="Arial"/>
                <a:cs typeface="Arial"/>
              </a:rPr>
              <a:t>gouvernement</a:t>
            </a:r>
            <a:r>
              <a:rPr lang="en-US" sz="2000">
                <a:latin typeface="Arial"/>
                <a:cs typeface="Arial"/>
              </a:rPr>
              <a:t>.</a:t>
            </a:r>
          </a:p>
          <a:p>
            <a:pPr marL="285750" lvl="1" indent="-285750">
              <a:lnSpc>
                <a:spcPct val="100000"/>
              </a:lnSpc>
              <a:spcBef>
                <a:spcPts val="0"/>
              </a:spcBef>
            </a:pPr>
            <a:endParaRPr lang="en-US" sz="2000">
              <a:latin typeface="Arial"/>
              <a:cs typeface="Arial"/>
            </a:endParaRPr>
          </a:p>
          <a:p>
            <a:pPr marL="285750" lvl="1" indent="-285750">
              <a:lnSpc>
                <a:spcPct val="100000"/>
              </a:lnSpc>
              <a:spcBef>
                <a:spcPts val="0"/>
              </a:spcBef>
            </a:pPr>
            <a:r>
              <a:rPr lang="en-US" sz="2000">
                <a:latin typeface="Arial"/>
                <a:cs typeface="Arial"/>
              </a:rPr>
              <a:t>Les exigences relatives à la transition du </a:t>
            </a:r>
            <a:r>
              <a:rPr lang="en-US" sz="2000" err="1">
                <a:latin typeface="Arial"/>
                <a:cs typeface="Arial"/>
              </a:rPr>
              <a:t>système</a:t>
            </a:r>
            <a:r>
              <a:rPr lang="en-US" sz="2000">
                <a:latin typeface="Arial"/>
                <a:cs typeface="Arial"/>
              </a:rPr>
              <a:t> </a:t>
            </a:r>
            <a:r>
              <a:rPr lang="en-US" sz="2000" err="1">
                <a:latin typeface="Arial"/>
                <a:cs typeface="Arial"/>
              </a:rPr>
              <a:t>doivent</a:t>
            </a:r>
            <a:r>
              <a:rPr lang="en-US" sz="2000">
                <a:latin typeface="Arial"/>
                <a:cs typeface="Arial"/>
              </a:rPr>
              <a:t> </a:t>
            </a:r>
            <a:r>
              <a:rPr lang="en-US" sz="2000" err="1">
                <a:latin typeface="Arial"/>
                <a:cs typeface="Arial"/>
              </a:rPr>
              <a:t>être</a:t>
            </a:r>
            <a:r>
              <a:rPr lang="en-US" sz="2000">
                <a:latin typeface="Arial"/>
                <a:cs typeface="Arial"/>
              </a:rPr>
              <a:t> </a:t>
            </a:r>
            <a:r>
              <a:rPr lang="en-US" sz="2000" err="1">
                <a:latin typeface="Arial"/>
                <a:cs typeface="Arial"/>
              </a:rPr>
              <a:t>conformes</a:t>
            </a:r>
            <a:r>
              <a:rPr lang="en-US" sz="2000">
                <a:latin typeface="Arial"/>
                <a:cs typeface="Arial"/>
              </a:rPr>
              <a:t> à la </a:t>
            </a:r>
            <a:r>
              <a:rPr lang="en-US" sz="2000" err="1">
                <a:latin typeface="Arial"/>
                <a:cs typeface="Arial"/>
              </a:rPr>
              <a:t>définition</a:t>
            </a:r>
            <a:r>
              <a:rPr lang="en-US" sz="2000">
                <a:latin typeface="Arial"/>
                <a:cs typeface="Arial"/>
              </a:rPr>
              <a:t> du succès du </a:t>
            </a:r>
            <a:r>
              <a:rPr lang="en-US" sz="2000" err="1">
                <a:latin typeface="Arial"/>
                <a:cs typeface="Arial"/>
              </a:rPr>
              <a:t>projet</a:t>
            </a:r>
            <a:r>
              <a:rPr lang="en-US" sz="2000">
                <a:latin typeface="Arial"/>
                <a:cs typeface="Arial"/>
              </a:rPr>
              <a:t>.</a:t>
            </a:r>
            <a:endParaRPr lang="en-US"/>
          </a:p>
          <a:p>
            <a:pPr marL="285750" lvl="1" indent="-285750">
              <a:lnSpc>
                <a:spcPct val="100000"/>
              </a:lnSpc>
              <a:spcBef>
                <a:spcPts val="0"/>
              </a:spcBef>
            </a:pPr>
            <a:endParaRPr lang="en-US" sz="2000">
              <a:latin typeface="Arial"/>
              <a:cs typeface="Arial"/>
            </a:endParaRPr>
          </a:p>
          <a:p>
            <a:pPr marL="285750" lvl="1" indent="-285750">
              <a:lnSpc>
                <a:spcPct val="100000"/>
              </a:lnSpc>
              <a:spcBef>
                <a:spcPts val="0"/>
              </a:spcBef>
            </a:pPr>
            <a:r>
              <a:rPr lang="en-US" sz="2000">
                <a:latin typeface="Arial"/>
                <a:cs typeface="Arial"/>
              </a:rPr>
              <a:t>Les </a:t>
            </a:r>
            <a:r>
              <a:rPr lang="en-US" sz="2000" err="1">
                <a:latin typeface="Arial"/>
                <a:cs typeface="Arial"/>
              </a:rPr>
              <a:t>critères</a:t>
            </a:r>
            <a:r>
              <a:rPr lang="en-US" sz="2000">
                <a:latin typeface="Arial"/>
                <a:cs typeface="Arial"/>
              </a:rPr>
              <a:t> </a:t>
            </a:r>
            <a:r>
              <a:rPr lang="en-US" sz="2000" err="1">
                <a:latin typeface="Arial"/>
                <a:cs typeface="Arial"/>
              </a:rPr>
              <a:t>d'une</a:t>
            </a:r>
            <a:r>
              <a:rPr lang="en-US" sz="2000">
                <a:latin typeface="Arial"/>
                <a:cs typeface="Arial"/>
              </a:rPr>
              <a:t> transition </a:t>
            </a:r>
            <a:r>
              <a:rPr lang="en-US" sz="2000" err="1">
                <a:latin typeface="Arial"/>
                <a:cs typeface="Arial"/>
              </a:rPr>
              <a:t>réussie</a:t>
            </a:r>
            <a:r>
              <a:rPr lang="en-US" sz="2000">
                <a:latin typeface="Arial"/>
                <a:cs typeface="Arial"/>
              </a:rPr>
              <a:t> du </a:t>
            </a:r>
            <a:r>
              <a:rPr lang="en-US" sz="2000" err="1">
                <a:latin typeface="Arial"/>
                <a:cs typeface="Arial"/>
              </a:rPr>
              <a:t>système</a:t>
            </a:r>
            <a:r>
              <a:rPr lang="en-US" sz="2000">
                <a:latin typeface="Arial"/>
                <a:cs typeface="Arial"/>
              </a:rPr>
              <a:t> </a:t>
            </a:r>
            <a:r>
              <a:rPr lang="en-US" sz="2000" err="1">
                <a:latin typeface="Arial"/>
                <a:cs typeface="Arial"/>
              </a:rPr>
              <a:t>pourraient</a:t>
            </a:r>
            <a:r>
              <a:rPr lang="en-US" sz="2000">
                <a:latin typeface="Arial"/>
                <a:cs typeface="Arial"/>
              </a:rPr>
              <a:t> </a:t>
            </a:r>
            <a:r>
              <a:rPr lang="en-US" sz="2000" err="1">
                <a:latin typeface="Arial"/>
                <a:cs typeface="Arial"/>
              </a:rPr>
              <a:t>inclure</a:t>
            </a:r>
            <a:r>
              <a:rPr lang="en-US" sz="2000">
                <a:latin typeface="Arial"/>
                <a:cs typeface="Arial"/>
              </a:rPr>
              <a:t> des </a:t>
            </a:r>
            <a:r>
              <a:rPr lang="en-US" sz="2000" err="1">
                <a:latin typeface="Arial"/>
                <a:cs typeface="Arial"/>
              </a:rPr>
              <a:t>éléments</a:t>
            </a:r>
            <a:r>
              <a:rPr lang="en-US" sz="2000">
                <a:latin typeface="Arial"/>
                <a:cs typeface="Arial"/>
              </a:rPr>
              <a:t> </a:t>
            </a:r>
            <a:r>
              <a:rPr lang="en-US" sz="2000" err="1">
                <a:latin typeface="Arial"/>
                <a:cs typeface="Arial"/>
              </a:rPr>
              <a:t>tels</a:t>
            </a:r>
            <a:r>
              <a:rPr lang="en-US" sz="2000">
                <a:latin typeface="Arial"/>
                <a:cs typeface="Arial"/>
              </a:rPr>
              <a:t> que</a:t>
            </a:r>
            <a:endParaRPr lang="en-US" sz="2000"/>
          </a:p>
          <a:p>
            <a:pPr marL="742950" lvl="2">
              <a:lnSpc>
                <a:spcPct val="100000"/>
              </a:lnSpc>
              <a:spcBef>
                <a:spcPts val="0"/>
              </a:spcBef>
            </a:pPr>
            <a:r>
              <a:rPr lang="en-US">
                <a:latin typeface="Arial"/>
                <a:cs typeface="Arial"/>
              </a:rPr>
              <a:t>Le </a:t>
            </a:r>
            <a:r>
              <a:rPr lang="en-US" err="1">
                <a:latin typeface="Arial"/>
                <a:cs typeface="Arial"/>
              </a:rPr>
              <a:t>système</a:t>
            </a:r>
            <a:r>
              <a:rPr lang="en-US">
                <a:latin typeface="Arial"/>
                <a:cs typeface="Arial"/>
              </a:rPr>
              <a:t> </a:t>
            </a:r>
            <a:r>
              <a:rPr lang="en-US" err="1">
                <a:latin typeface="Arial"/>
                <a:cs typeface="Arial"/>
              </a:rPr>
              <a:t>lui-même</a:t>
            </a:r>
            <a:r>
              <a:rPr lang="en-US">
                <a:latin typeface="Arial"/>
                <a:cs typeface="Arial"/>
              </a:rPr>
              <a:t> doit </a:t>
            </a:r>
            <a:r>
              <a:rPr lang="en-US" err="1">
                <a:latin typeface="Arial"/>
                <a:cs typeface="Arial"/>
              </a:rPr>
              <a:t>être</a:t>
            </a:r>
            <a:r>
              <a:rPr lang="en-US">
                <a:latin typeface="Arial"/>
                <a:cs typeface="Arial"/>
              </a:rPr>
              <a:t> stable et </a:t>
            </a:r>
            <a:r>
              <a:rPr lang="en-US" err="1">
                <a:latin typeface="Arial"/>
                <a:cs typeface="Arial"/>
              </a:rPr>
              <a:t>opérationnel</a:t>
            </a:r>
            <a:r>
              <a:rPr lang="en-US">
                <a:latin typeface="Arial"/>
                <a:cs typeface="Arial"/>
              </a:rPr>
              <a:t> </a:t>
            </a:r>
            <a:r>
              <a:rPr lang="en-US" err="1">
                <a:latin typeface="Arial"/>
                <a:cs typeface="Arial"/>
              </a:rPr>
              <a:t>avant</a:t>
            </a:r>
            <a:r>
              <a:rPr lang="en-US">
                <a:latin typeface="Arial"/>
                <a:cs typeface="Arial"/>
              </a:rPr>
              <a:t> la transition.</a:t>
            </a:r>
          </a:p>
          <a:p>
            <a:pPr marL="742950" lvl="2">
              <a:lnSpc>
                <a:spcPct val="100000"/>
              </a:lnSpc>
              <a:spcBef>
                <a:spcPts val="0"/>
              </a:spcBef>
            </a:pPr>
            <a:r>
              <a:rPr lang="en-US">
                <a:latin typeface="Arial"/>
                <a:cs typeface="Arial"/>
              </a:rPr>
              <a:t>Tous les </a:t>
            </a:r>
            <a:r>
              <a:rPr lang="en-US" err="1">
                <a:latin typeface="Arial"/>
                <a:cs typeface="Arial"/>
              </a:rPr>
              <a:t>groupes</a:t>
            </a:r>
            <a:r>
              <a:rPr lang="en-US">
                <a:latin typeface="Arial"/>
                <a:cs typeface="Arial"/>
              </a:rPr>
              <a:t> </a:t>
            </a:r>
            <a:r>
              <a:rPr lang="en-US" err="1">
                <a:latin typeface="Arial"/>
                <a:cs typeface="Arial"/>
              </a:rPr>
              <a:t>d'utilisateurs</a:t>
            </a:r>
            <a:r>
              <a:rPr lang="en-US">
                <a:latin typeface="Arial"/>
                <a:cs typeface="Arial"/>
              </a:rPr>
              <a:t> </a:t>
            </a:r>
            <a:r>
              <a:rPr lang="en-US" err="1">
                <a:latin typeface="Arial"/>
                <a:cs typeface="Arial"/>
              </a:rPr>
              <a:t>doivent</a:t>
            </a:r>
            <a:r>
              <a:rPr lang="en-US">
                <a:latin typeface="Arial"/>
                <a:cs typeface="Arial"/>
              </a:rPr>
              <a:t> </a:t>
            </a:r>
            <a:r>
              <a:rPr lang="en-US" err="1">
                <a:latin typeface="Arial"/>
                <a:cs typeface="Arial"/>
              </a:rPr>
              <a:t>avoir</a:t>
            </a:r>
            <a:r>
              <a:rPr lang="en-US">
                <a:latin typeface="Arial"/>
                <a:cs typeface="Arial"/>
              </a:rPr>
              <a:t> la </a:t>
            </a:r>
            <a:r>
              <a:rPr lang="en-US" err="1">
                <a:latin typeface="Arial"/>
                <a:cs typeface="Arial"/>
              </a:rPr>
              <a:t>capacité</a:t>
            </a:r>
            <a:r>
              <a:rPr lang="en-US">
                <a:latin typeface="Arial"/>
                <a:cs typeface="Arial"/>
              </a:rPr>
              <a:t> </a:t>
            </a:r>
            <a:r>
              <a:rPr lang="en-US" err="1">
                <a:latin typeface="Arial"/>
                <a:cs typeface="Arial"/>
              </a:rPr>
              <a:t>d'utiliser</a:t>
            </a:r>
            <a:r>
              <a:rPr lang="en-US">
                <a:latin typeface="Arial"/>
                <a:cs typeface="Arial"/>
              </a:rPr>
              <a:t> </a:t>
            </a:r>
            <a:r>
              <a:rPr lang="en-US" err="1">
                <a:latin typeface="Arial"/>
                <a:cs typeface="Arial"/>
              </a:rPr>
              <a:t>ce</a:t>
            </a:r>
            <a:r>
              <a:rPr lang="en-US">
                <a:latin typeface="Arial"/>
                <a:cs typeface="Arial"/>
              </a:rPr>
              <a:t> </a:t>
            </a:r>
            <a:r>
              <a:rPr lang="en-US" err="1">
                <a:latin typeface="Arial"/>
                <a:cs typeface="Arial"/>
              </a:rPr>
              <a:t>système</a:t>
            </a:r>
            <a:r>
              <a:rPr lang="en-US">
                <a:latin typeface="Arial"/>
                <a:cs typeface="Arial"/>
              </a:rPr>
              <a:t>.</a:t>
            </a:r>
          </a:p>
          <a:p>
            <a:pPr marL="742950" lvl="2">
              <a:lnSpc>
                <a:spcPct val="100000"/>
              </a:lnSpc>
              <a:spcBef>
                <a:spcPts val="0"/>
              </a:spcBef>
            </a:pPr>
            <a:r>
              <a:rPr lang="en-US">
                <a:latin typeface="Arial"/>
                <a:cs typeface="Arial"/>
              </a:rPr>
              <a:t>Tous les </a:t>
            </a:r>
            <a:r>
              <a:rPr lang="en-US" err="1">
                <a:latin typeface="Arial"/>
                <a:cs typeface="Arial"/>
              </a:rPr>
              <a:t>utilisateurs</a:t>
            </a:r>
            <a:r>
              <a:rPr lang="en-US">
                <a:latin typeface="Arial"/>
                <a:cs typeface="Arial"/>
              </a:rPr>
              <a:t> </a:t>
            </a:r>
            <a:r>
              <a:rPr lang="en-US" err="1">
                <a:latin typeface="Arial"/>
                <a:cs typeface="Arial"/>
              </a:rPr>
              <a:t>peuvent</a:t>
            </a:r>
            <a:r>
              <a:rPr lang="en-US">
                <a:latin typeface="Arial"/>
                <a:cs typeface="Arial"/>
              </a:rPr>
              <a:t> </a:t>
            </a:r>
            <a:r>
              <a:rPr lang="en-US" err="1">
                <a:latin typeface="Arial"/>
                <a:cs typeface="Arial"/>
              </a:rPr>
              <a:t>bénéficier</a:t>
            </a:r>
            <a:r>
              <a:rPr lang="en-US">
                <a:latin typeface="Arial"/>
                <a:cs typeface="Arial"/>
              </a:rPr>
              <a:t> </a:t>
            </a:r>
            <a:r>
              <a:rPr lang="en-US" err="1">
                <a:latin typeface="Arial"/>
                <a:cs typeface="Arial"/>
              </a:rPr>
              <a:t>d'une</a:t>
            </a:r>
            <a:r>
              <a:rPr lang="en-US">
                <a:latin typeface="Arial"/>
                <a:cs typeface="Arial"/>
              </a:rPr>
              <a:t> assistance technique et </a:t>
            </a:r>
            <a:r>
              <a:rPr lang="en-US" err="1">
                <a:latin typeface="Arial"/>
                <a:cs typeface="Arial"/>
              </a:rPr>
              <a:t>d'une</a:t>
            </a:r>
            <a:r>
              <a:rPr lang="en-US">
                <a:latin typeface="Arial"/>
                <a:cs typeface="Arial"/>
              </a:rPr>
              <a:t> aide à </a:t>
            </a:r>
            <a:r>
              <a:rPr lang="en-US" err="1">
                <a:latin typeface="Arial"/>
                <a:cs typeface="Arial"/>
              </a:rPr>
              <a:t>l'utilisation</a:t>
            </a:r>
            <a:r>
              <a:rPr lang="en-US">
                <a:latin typeface="Arial"/>
                <a:cs typeface="Arial"/>
              </a:rPr>
              <a:t> au </a:t>
            </a:r>
            <a:r>
              <a:rPr lang="en-US" err="1">
                <a:latin typeface="Arial"/>
                <a:cs typeface="Arial"/>
              </a:rPr>
              <a:t>niveau</a:t>
            </a:r>
            <a:r>
              <a:rPr lang="en-US">
                <a:latin typeface="Arial"/>
                <a:cs typeface="Arial"/>
              </a:rPr>
              <a:t> local.</a:t>
            </a:r>
          </a:p>
          <a:p>
            <a:pPr marL="742950" lvl="2">
              <a:lnSpc>
                <a:spcPct val="100000"/>
              </a:lnSpc>
              <a:spcBef>
                <a:spcPts val="0"/>
              </a:spcBef>
            </a:pPr>
            <a:r>
              <a:rPr lang="en-US" err="1">
                <a:latin typeface="Arial"/>
                <a:cs typeface="Arial"/>
              </a:rPr>
              <a:t>L'utilisation</a:t>
            </a:r>
            <a:r>
              <a:rPr lang="en-US">
                <a:latin typeface="Arial"/>
                <a:cs typeface="Arial"/>
              </a:rPr>
              <a:t> continue du </a:t>
            </a:r>
            <a:r>
              <a:rPr lang="en-US" err="1">
                <a:latin typeface="Arial"/>
                <a:cs typeface="Arial"/>
              </a:rPr>
              <a:t>système</a:t>
            </a:r>
            <a:r>
              <a:rPr lang="en-US">
                <a:latin typeface="Arial"/>
                <a:cs typeface="Arial"/>
              </a:rPr>
              <a:t> a </a:t>
            </a:r>
            <a:r>
              <a:rPr lang="en-US" err="1">
                <a:latin typeface="Arial"/>
                <a:cs typeface="Arial"/>
              </a:rPr>
              <a:t>été</a:t>
            </a:r>
            <a:r>
              <a:rPr lang="en-US">
                <a:latin typeface="Arial"/>
                <a:cs typeface="Arial"/>
              </a:rPr>
              <a:t> </a:t>
            </a:r>
            <a:r>
              <a:rPr lang="en-US" err="1">
                <a:latin typeface="Arial"/>
                <a:cs typeface="Arial"/>
              </a:rPr>
              <a:t>incluse</a:t>
            </a:r>
            <a:r>
              <a:rPr lang="en-US">
                <a:latin typeface="Arial"/>
                <a:cs typeface="Arial"/>
              </a:rPr>
              <a:t> dans la planification financière continue de </a:t>
            </a:r>
            <a:r>
              <a:rPr lang="en-US" err="1">
                <a:latin typeface="Arial"/>
                <a:cs typeface="Arial"/>
              </a:rPr>
              <a:t>l'institution</a:t>
            </a:r>
            <a:r>
              <a:rPr lang="en-US">
                <a:latin typeface="Arial"/>
                <a:cs typeface="Arial"/>
              </a:rPr>
              <a:t> à </a:t>
            </a:r>
            <a:r>
              <a:rPr lang="en-US" err="1">
                <a:latin typeface="Arial"/>
                <a:cs typeface="Arial"/>
              </a:rPr>
              <a:t>laquelle</a:t>
            </a:r>
            <a:r>
              <a:rPr lang="en-US">
                <a:latin typeface="Arial"/>
                <a:cs typeface="Arial"/>
              </a:rPr>
              <a:t> le </a:t>
            </a:r>
            <a:r>
              <a:rPr lang="en-US" err="1">
                <a:latin typeface="Arial"/>
                <a:cs typeface="Arial"/>
              </a:rPr>
              <a:t>système</a:t>
            </a:r>
            <a:r>
              <a:rPr lang="en-US">
                <a:latin typeface="Arial"/>
                <a:cs typeface="Arial"/>
              </a:rPr>
              <a:t> </a:t>
            </a:r>
            <a:r>
              <a:rPr lang="en-US" err="1">
                <a:latin typeface="Arial"/>
                <a:cs typeface="Arial"/>
              </a:rPr>
              <a:t>est</a:t>
            </a:r>
            <a:r>
              <a:rPr lang="en-US">
                <a:latin typeface="Arial"/>
                <a:cs typeface="Arial"/>
              </a:rPr>
              <a:t> </a:t>
            </a:r>
            <a:r>
              <a:rPr lang="en-US" err="1">
                <a:latin typeface="Arial"/>
                <a:cs typeface="Arial"/>
              </a:rPr>
              <a:t>transféré</a:t>
            </a:r>
            <a:r>
              <a:rPr lang="en-US">
                <a:latin typeface="Arial"/>
                <a:cs typeface="Arial"/>
              </a:rPr>
              <a:t>.</a:t>
            </a:r>
          </a:p>
          <a:p>
            <a:pPr marL="742950" lvl="2">
              <a:lnSpc>
                <a:spcPct val="100000"/>
              </a:lnSpc>
              <a:spcBef>
                <a:spcPts val="0"/>
              </a:spcBef>
            </a:pPr>
            <a:r>
              <a:rPr lang="en-US">
                <a:latin typeface="Arial"/>
                <a:cs typeface="Arial"/>
              </a:rPr>
              <a:t>Un </a:t>
            </a:r>
            <a:r>
              <a:rPr lang="en-US" err="1">
                <a:latin typeface="Arial"/>
                <a:cs typeface="Arial"/>
              </a:rPr>
              <a:t>calendrier</a:t>
            </a:r>
            <a:r>
              <a:rPr lang="en-US">
                <a:latin typeface="Arial"/>
                <a:cs typeface="Arial"/>
              </a:rPr>
              <a:t> de la durée </a:t>
            </a:r>
            <a:r>
              <a:rPr lang="en-US" err="1">
                <a:latin typeface="Arial"/>
                <a:cs typeface="Arial"/>
              </a:rPr>
              <a:t>maximale</a:t>
            </a:r>
            <a:r>
              <a:rPr lang="en-US">
                <a:latin typeface="Arial"/>
                <a:cs typeface="Arial"/>
              </a:rPr>
              <a:t> du </a:t>
            </a:r>
            <a:r>
              <a:rPr lang="en-US" err="1">
                <a:latin typeface="Arial"/>
                <a:cs typeface="Arial"/>
              </a:rPr>
              <a:t>projet</a:t>
            </a:r>
            <a:endParaRPr lang="en-US">
              <a:latin typeface="Arial"/>
              <a:cs typeface="Arial"/>
            </a:endParaRPr>
          </a:p>
          <a:p>
            <a:pPr marL="742950" lvl="2">
              <a:lnSpc>
                <a:spcPct val="100000"/>
              </a:lnSpc>
              <a:spcBef>
                <a:spcPts val="0"/>
              </a:spcBef>
            </a:pPr>
            <a:endParaRPr lang="en-US" sz="1800">
              <a:latin typeface="Arial"/>
              <a:cs typeface="Arial"/>
            </a:endParaRPr>
          </a:p>
        </p:txBody>
      </p:sp>
    </p:spTree>
    <p:extLst>
      <p:ext uri="{BB962C8B-B14F-4D97-AF65-F5344CB8AC3E}">
        <p14:creationId xmlns:p14="http://schemas.microsoft.com/office/powerpoint/2010/main" val="209425803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9068-84B8-2B7A-4F13-FCEC4616FDA1}"/>
              </a:ext>
            </a:extLst>
          </p:cNvPr>
          <p:cNvSpPr>
            <a:spLocks noGrp="1"/>
          </p:cNvSpPr>
          <p:nvPr>
            <p:ph type="title"/>
          </p:nvPr>
        </p:nvSpPr>
        <p:spPr>
          <a:xfrm>
            <a:off x="0" y="3175"/>
            <a:ext cx="10084496" cy="1561646"/>
          </a:xfrm>
        </p:spPr>
        <p:txBody>
          <a:bodyPr/>
          <a:lstStyle/>
          <a:p>
            <a:r>
              <a:rPr lang="en-US" err="1">
                <a:latin typeface="Arial"/>
                <a:cs typeface="Arial"/>
              </a:rPr>
              <a:t>Liste</a:t>
            </a:r>
            <a:r>
              <a:rPr lang="en-US">
                <a:latin typeface="Arial"/>
                <a:cs typeface="Arial"/>
              </a:rPr>
              <a:t> de </a:t>
            </a:r>
            <a:r>
              <a:rPr lang="en-US" err="1">
                <a:latin typeface="Arial"/>
                <a:cs typeface="Arial"/>
              </a:rPr>
              <a:t>contrôle</a:t>
            </a:r>
            <a:r>
              <a:rPr lang="en-US">
                <a:latin typeface="Arial"/>
                <a:cs typeface="Arial"/>
              </a:rPr>
              <a:t> PM : transition du </a:t>
            </a:r>
            <a:r>
              <a:rPr lang="en-US" err="1">
                <a:latin typeface="Arial"/>
                <a:cs typeface="Arial"/>
              </a:rPr>
              <a:t>système</a:t>
            </a:r>
            <a:endParaRPr lang="en-US" err="1"/>
          </a:p>
        </p:txBody>
      </p:sp>
      <p:sp>
        <p:nvSpPr>
          <p:cNvPr id="3" name="Content Placeholder 2">
            <a:extLst>
              <a:ext uri="{FF2B5EF4-FFF2-40B4-BE49-F238E27FC236}">
                <a16:creationId xmlns:a16="http://schemas.microsoft.com/office/drawing/2014/main" id="{3FF3A07E-EE41-410F-A2CA-B1491EE56718}"/>
              </a:ext>
            </a:extLst>
          </p:cNvPr>
          <p:cNvSpPr>
            <a:spLocks noGrp="1"/>
          </p:cNvSpPr>
          <p:nvPr>
            <p:ph idx="1"/>
          </p:nvPr>
        </p:nvSpPr>
        <p:spPr>
          <a:xfrm>
            <a:off x="838200" y="1464752"/>
            <a:ext cx="10073123" cy="4757941"/>
          </a:xfrm>
        </p:spPr>
        <p:txBody>
          <a:bodyPr vert="horz" lIns="91440" tIns="45720" rIns="91440" bIns="45720" rtlCol="0" anchor="t">
            <a:noAutofit/>
          </a:bodyPr>
          <a:lstStyle/>
          <a:p>
            <a:pPr>
              <a:buFont typeface="Wingdings" panose="020B0604020202020204" pitchFamily="34" charset="0"/>
              <a:buChar char="q"/>
            </a:pPr>
            <a:r>
              <a:rPr lang="en" sz="1800" b="1" err="1">
                <a:latin typeface="Arial"/>
                <a:ea typeface="roboto"/>
                <a:cs typeface="roboto"/>
              </a:rPr>
              <a:t>Évaluation</a:t>
            </a:r>
            <a:r>
              <a:rPr lang="en" sz="1800" b="1">
                <a:latin typeface="Arial"/>
                <a:ea typeface="roboto"/>
                <a:cs typeface="roboto"/>
              </a:rPr>
              <a:t> et planification du </a:t>
            </a:r>
            <a:r>
              <a:rPr lang="en" sz="1800" b="1" err="1">
                <a:latin typeface="Arial"/>
                <a:ea typeface="roboto"/>
                <a:cs typeface="roboto"/>
              </a:rPr>
              <a:t>système</a:t>
            </a:r>
            <a:endParaRPr lang="en-US" sz="1800">
              <a:latin typeface="Arial"/>
              <a:ea typeface="roboto"/>
              <a:cs typeface="roboto"/>
            </a:endParaRPr>
          </a:p>
          <a:p>
            <a:pPr lvl="1">
              <a:buFont typeface="Wingdings" panose="020B0604020202020204" pitchFamily="34" charset="0"/>
              <a:buChar char="q"/>
            </a:pPr>
            <a:r>
              <a:rPr lang="en" sz="1600">
                <a:latin typeface="Arial"/>
                <a:ea typeface="roboto"/>
                <a:cs typeface="roboto"/>
              </a:rPr>
              <a:t>Un plan </a:t>
            </a:r>
            <a:r>
              <a:rPr lang="en" sz="1600" err="1">
                <a:latin typeface="Arial"/>
                <a:ea typeface="roboto"/>
                <a:cs typeface="roboto"/>
              </a:rPr>
              <a:t>formel</a:t>
            </a:r>
            <a:r>
              <a:rPr lang="en" sz="1600">
                <a:latin typeface="Arial"/>
                <a:ea typeface="roboto"/>
                <a:cs typeface="roboto"/>
              </a:rPr>
              <a:t> de transition du </a:t>
            </a:r>
            <a:r>
              <a:rPr lang="en" sz="1600" err="1">
                <a:latin typeface="Arial"/>
                <a:ea typeface="roboto"/>
                <a:cs typeface="roboto"/>
              </a:rPr>
              <a:t>système</a:t>
            </a:r>
            <a:r>
              <a:rPr lang="en" sz="1600">
                <a:latin typeface="Arial"/>
                <a:ea typeface="roboto"/>
                <a:cs typeface="roboto"/>
              </a:rPr>
              <a:t> </a:t>
            </a:r>
            <a:r>
              <a:rPr lang="en" sz="1600" err="1">
                <a:latin typeface="Arial"/>
                <a:ea typeface="roboto"/>
                <a:cs typeface="roboto"/>
              </a:rPr>
              <a:t>documentant</a:t>
            </a:r>
            <a:r>
              <a:rPr lang="en" sz="1600">
                <a:latin typeface="Arial"/>
                <a:ea typeface="roboto"/>
                <a:cs typeface="roboto"/>
              </a:rPr>
              <a:t> </a:t>
            </a:r>
            <a:r>
              <a:rPr lang="en" sz="1600" err="1">
                <a:latin typeface="Arial"/>
                <a:ea typeface="roboto"/>
                <a:cs typeface="roboto"/>
              </a:rPr>
              <a:t>toutes</a:t>
            </a:r>
            <a:r>
              <a:rPr lang="en" sz="1600">
                <a:latin typeface="Arial"/>
                <a:ea typeface="roboto"/>
                <a:cs typeface="roboto"/>
              </a:rPr>
              <a:t> les </a:t>
            </a:r>
            <a:r>
              <a:rPr lang="en" sz="1600" err="1">
                <a:latin typeface="Arial"/>
                <a:ea typeface="roboto"/>
                <a:cs typeface="roboto"/>
              </a:rPr>
              <a:t>activités</a:t>
            </a:r>
            <a:r>
              <a:rPr lang="en" sz="1600">
                <a:latin typeface="Arial"/>
                <a:ea typeface="roboto"/>
                <a:cs typeface="roboto"/>
              </a:rPr>
              <a:t> a-t-il </a:t>
            </a:r>
            <a:r>
              <a:rPr lang="en" sz="1600" err="1">
                <a:latin typeface="Arial"/>
                <a:ea typeface="roboto"/>
                <a:cs typeface="roboto"/>
              </a:rPr>
              <a:t>été</a:t>
            </a:r>
            <a:r>
              <a:rPr lang="en" sz="1600">
                <a:latin typeface="Arial"/>
                <a:ea typeface="roboto"/>
                <a:cs typeface="roboto"/>
              </a:rPr>
              <a:t> </a:t>
            </a:r>
            <a:r>
              <a:rPr lang="en" sz="1600" err="1">
                <a:latin typeface="Arial"/>
                <a:ea typeface="roboto"/>
                <a:cs typeface="roboto"/>
              </a:rPr>
              <a:t>élaboré</a:t>
            </a:r>
            <a:r>
              <a:rPr lang="en" sz="1600">
                <a:latin typeface="Arial"/>
                <a:ea typeface="roboto"/>
                <a:cs typeface="roboto"/>
              </a:rPr>
              <a:t> ?</a:t>
            </a:r>
            <a:endParaRPr lang="en-US" sz="1600">
              <a:latin typeface="Arial"/>
              <a:ea typeface="roboto"/>
              <a:cs typeface="roboto"/>
            </a:endParaRPr>
          </a:p>
          <a:p>
            <a:pPr lvl="1">
              <a:buFont typeface="Wingdings" panose="020B0604020202020204" pitchFamily="34" charset="0"/>
              <a:buChar char="q"/>
            </a:pPr>
            <a:r>
              <a:rPr lang="en" sz="1600" err="1">
                <a:latin typeface="Arial"/>
                <a:ea typeface="roboto"/>
                <a:cs typeface="roboto"/>
              </a:rPr>
              <a:t>L'impact</a:t>
            </a:r>
            <a:r>
              <a:rPr lang="en" sz="1600">
                <a:latin typeface="Arial"/>
                <a:ea typeface="roboto"/>
                <a:cs typeface="roboto"/>
              </a:rPr>
              <a:t> de la transition du </a:t>
            </a:r>
            <a:r>
              <a:rPr lang="en" sz="1600" err="1">
                <a:latin typeface="Arial"/>
                <a:ea typeface="roboto"/>
                <a:cs typeface="roboto"/>
              </a:rPr>
              <a:t>système</a:t>
            </a:r>
            <a:r>
              <a:rPr lang="en" sz="1600">
                <a:latin typeface="Arial"/>
                <a:ea typeface="roboto"/>
                <a:cs typeface="roboto"/>
              </a:rPr>
              <a:t> sur </a:t>
            </a:r>
            <a:r>
              <a:rPr lang="en" sz="1600" err="1">
                <a:latin typeface="Arial"/>
                <a:ea typeface="roboto"/>
                <a:cs typeface="roboto"/>
              </a:rPr>
              <a:t>toutes</a:t>
            </a:r>
            <a:r>
              <a:rPr lang="en" sz="1600">
                <a:latin typeface="Arial"/>
                <a:ea typeface="roboto"/>
                <a:cs typeface="roboto"/>
              </a:rPr>
              <a:t> les parties </a:t>
            </a:r>
            <a:r>
              <a:rPr lang="en" sz="1600" err="1">
                <a:latin typeface="Arial"/>
                <a:ea typeface="roboto"/>
                <a:cs typeface="roboto"/>
              </a:rPr>
              <a:t>prenantes</a:t>
            </a:r>
            <a:r>
              <a:rPr lang="en" sz="1600">
                <a:latin typeface="Arial"/>
                <a:ea typeface="roboto"/>
                <a:cs typeface="roboto"/>
              </a:rPr>
              <a:t> a-t-il </a:t>
            </a:r>
            <a:r>
              <a:rPr lang="en" sz="1600" err="1">
                <a:latin typeface="Arial"/>
                <a:ea typeface="roboto"/>
                <a:cs typeface="roboto"/>
              </a:rPr>
              <a:t>été</a:t>
            </a:r>
            <a:r>
              <a:rPr lang="en" sz="1600">
                <a:latin typeface="Arial"/>
                <a:ea typeface="roboto"/>
                <a:cs typeface="roboto"/>
              </a:rPr>
              <a:t> </a:t>
            </a:r>
            <a:r>
              <a:rPr lang="en" sz="1600" err="1">
                <a:latin typeface="Arial"/>
                <a:ea typeface="roboto"/>
                <a:cs typeface="roboto"/>
              </a:rPr>
              <a:t>évalué</a:t>
            </a:r>
            <a:r>
              <a:rPr lang="en" sz="1600">
                <a:latin typeface="Arial"/>
                <a:ea typeface="roboto"/>
                <a:cs typeface="roboto"/>
              </a:rPr>
              <a:t> ?</a:t>
            </a:r>
            <a:endParaRPr lang="en-US" sz="1600">
              <a:latin typeface="Arial"/>
              <a:ea typeface="roboto"/>
              <a:cs typeface="roboto"/>
            </a:endParaRPr>
          </a:p>
          <a:p>
            <a:pPr lvl="1">
              <a:buFont typeface="Wingdings" panose="020B0604020202020204" pitchFamily="34" charset="0"/>
              <a:buChar char="q"/>
            </a:pPr>
            <a:r>
              <a:rPr lang="en" sz="1600" err="1">
                <a:latin typeface="Arial"/>
                <a:ea typeface="roboto"/>
                <a:cs typeface="roboto"/>
              </a:rPr>
              <a:t>Toutes</a:t>
            </a:r>
            <a:r>
              <a:rPr lang="en" sz="1600">
                <a:latin typeface="Arial"/>
                <a:ea typeface="roboto"/>
                <a:cs typeface="roboto"/>
              </a:rPr>
              <a:t> les </a:t>
            </a:r>
            <a:r>
              <a:rPr lang="en" sz="1600" err="1">
                <a:latin typeface="Arial"/>
                <a:ea typeface="roboto"/>
                <a:cs typeface="roboto"/>
              </a:rPr>
              <a:t>interdépendances</a:t>
            </a:r>
            <a:r>
              <a:rPr lang="en" sz="1600">
                <a:latin typeface="Arial"/>
                <a:ea typeface="roboto"/>
                <a:cs typeface="roboto"/>
              </a:rPr>
              <a:t> techniques avec </a:t>
            </a:r>
            <a:r>
              <a:rPr lang="en" sz="1600" err="1">
                <a:latin typeface="Arial"/>
                <a:ea typeface="roboto"/>
                <a:cs typeface="roboto"/>
              </a:rPr>
              <a:t>d'autres</a:t>
            </a:r>
            <a:r>
              <a:rPr lang="en" sz="1600">
                <a:latin typeface="Arial"/>
                <a:ea typeface="roboto"/>
                <a:cs typeface="roboto"/>
              </a:rPr>
              <a:t> </a:t>
            </a:r>
            <a:r>
              <a:rPr lang="en" sz="1600" err="1">
                <a:latin typeface="Arial"/>
                <a:ea typeface="roboto"/>
                <a:cs typeface="roboto"/>
              </a:rPr>
              <a:t>systèmes</a:t>
            </a:r>
            <a:r>
              <a:rPr lang="en" sz="1600">
                <a:latin typeface="Arial"/>
                <a:ea typeface="roboto"/>
                <a:cs typeface="roboto"/>
              </a:rPr>
              <a:t> </a:t>
            </a:r>
            <a:r>
              <a:rPr lang="en" sz="1600" err="1">
                <a:latin typeface="Arial"/>
                <a:ea typeface="roboto"/>
                <a:cs typeface="roboto"/>
              </a:rPr>
              <a:t>ont-elles</a:t>
            </a:r>
            <a:r>
              <a:rPr lang="en" sz="1600">
                <a:latin typeface="Arial"/>
                <a:ea typeface="roboto"/>
                <a:cs typeface="roboto"/>
              </a:rPr>
              <a:t> </a:t>
            </a:r>
            <a:r>
              <a:rPr lang="en" sz="1600" err="1">
                <a:latin typeface="Arial"/>
                <a:ea typeface="roboto"/>
                <a:cs typeface="roboto"/>
              </a:rPr>
              <a:t>été</a:t>
            </a:r>
            <a:r>
              <a:rPr lang="en" sz="1600">
                <a:latin typeface="Arial"/>
                <a:ea typeface="roboto"/>
                <a:cs typeface="roboto"/>
              </a:rPr>
              <a:t> </a:t>
            </a:r>
            <a:r>
              <a:rPr lang="en" sz="1600" err="1">
                <a:latin typeface="Arial"/>
                <a:ea typeface="roboto"/>
                <a:cs typeface="roboto"/>
              </a:rPr>
              <a:t>identifiées</a:t>
            </a:r>
            <a:r>
              <a:rPr lang="en" sz="1600">
                <a:latin typeface="Arial"/>
                <a:ea typeface="roboto"/>
                <a:cs typeface="roboto"/>
              </a:rPr>
              <a:t> et la transition de </a:t>
            </a:r>
            <a:r>
              <a:rPr lang="en" sz="1600" err="1">
                <a:latin typeface="Arial"/>
                <a:ea typeface="roboto"/>
                <a:cs typeface="roboto"/>
              </a:rPr>
              <a:t>ces</a:t>
            </a:r>
            <a:r>
              <a:rPr lang="en" sz="1600">
                <a:latin typeface="Arial"/>
                <a:ea typeface="roboto"/>
                <a:cs typeface="roboto"/>
              </a:rPr>
              <a:t> </a:t>
            </a:r>
            <a:r>
              <a:rPr lang="en" sz="1600" err="1">
                <a:latin typeface="Arial"/>
                <a:ea typeface="roboto"/>
                <a:cs typeface="roboto"/>
              </a:rPr>
              <a:t>interdépendances</a:t>
            </a:r>
            <a:r>
              <a:rPr lang="en" sz="1600">
                <a:latin typeface="Arial"/>
                <a:ea typeface="roboto"/>
                <a:cs typeface="roboto"/>
              </a:rPr>
              <a:t> a-t-</a:t>
            </a:r>
            <a:r>
              <a:rPr lang="en" sz="1600" err="1">
                <a:latin typeface="Arial"/>
                <a:ea typeface="roboto"/>
                <a:cs typeface="roboto"/>
              </a:rPr>
              <a:t>elle</a:t>
            </a:r>
            <a:r>
              <a:rPr lang="en" sz="1600">
                <a:latin typeface="Arial"/>
                <a:ea typeface="roboto"/>
                <a:cs typeface="roboto"/>
              </a:rPr>
              <a:t> </a:t>
            </a:r>
            <a:r>
              <a:rPr lang="en" sz="1600" err="1">
                <a:latin typeface="Arial"/>
                <a:ea typeface="roboto"/>
                <a:cs typeface="roboto"/>
              </a:rPr>
              <a:t>été</a:t>
            </a:r>
            <a:r>
              <a:rPr lang="en" sz="1600">
                <a:latin typeface="Arial"/>
                <a:ea typeface="roboto"/>
                <a:cs typeface="roboto"/>
              </a:rPr>
              <a:t> </a:t>
            </a:r>
            <a:r>
              <a:rPr lang="en" sz="1600" err="1">
                <a:latin typeface="Arial"/>
                <a:ea typeface="roboto"/>
                <a:cs typeface="roboto"/>
              </a:rPr>
              <a:t>incluse</a:t>
            </a:r>
            <a:r>
              <a:rPr lang="en" sz="1600">
                <a:latin typeface="Arial"/>
                <a:ea typeface="roboto"/>
                <a:cs typeface="roboto"/>
              </a:rPr>
              <a:t> dans le plan ?</a:t>
            </a:r>
            <a:endParaRPr lang="en-US" sz="1600">
              <a:latin typeface="Arial"/>
              <a:ea typeface="roboto"/>
              <a:cs typeface="roboto"/>
            </a:endParaRPr>
          </a:p>
          <a:p>
            <a:pPr lvl="1">
              <a:buFont typeface="Wingdings" panose="020B0604020202020204" pitchFamily="34" charset="0"/>
              <a:buChar char="q"/>
            </a:pPr>
            <a:r>
              <a:rPr lang="en-US" sz="1600">
                <a:latin typeface="Arial"/>
                <a:ea typeface="roboto"/>
                <a:cs typeface="Arial"/>
              </a:rPr>
              <a:t>Il </a:t>
            </a:r>
            <a:r>
              <a:rPr lang="en-US" sz="1600" err="1">
                <a:latin typeface="Arial"/>
                <a:ea typeface="roboto"/>
                <a:cs typeface="Arial"/>
              </a:rPr>
              <a:t>existe</a:t>
            </a:r>
            <a:r>
              <a:rPr lang="en-US" sz="1600">
                <a:latin typeface="Arial"/>
                <a:ea typeface="roboto"/>
                <a:cs typeface="Arial"/>
              </a:rPr>
              <a:t> un plan </a:t>
            </a:r>
            <a:r>
              <a:rPr lang="en-US" sz="1600" err="1">
                <a:latin typeface="Arial"/>
                <a:ea typeface="roboto"/>
                <a:cs typeface="Arial"/>
              </a:rPr>
              <a:t>détaillé</a:t>
            </a:r>
            <a:r>
              <a:rPr lang="en-US" sz="1600">
                <a:latin typeface="Arial"/>
                <a:ea typeface="roboto"/>
                <a:cs typeface="Arial"/>
              </a:rPr>
              <a:t> pour les </a:t>
            </a:r>
            <a:r>
              <a:rPr lang="en-US" sz="1600" err="1">
                <a:latin typeface="Arial"/>
                <a:ea typeface="roboto"/>
                <a:cs typeface="Arial"/>
              </a:rPr>
              <a:t>sauvegardes</a:t>
            </a:r>
            <a:r>
              <a:rPr lang="en-US" sz="1600">
                <a:latin typeface="Arial"/>
                <a:ea typeface="roboto"/>
                <a:cs typeface="Arial"/>
              </a:rPr>
              <a:t> et la reprise après </a:t>
            </a:r>
            <a:r>
              <a:rPr lang="en-US" sz="1600" err="1">
                <a:latin typeface="Arial"/>
                <a:ea typeface="roboto"/>
                <a:cs typeface="Arial"/>
              </a:rPr>
              <a:t>sinistre</a:t>
            </a:r>
            <a:r>
              <a:rPr lang="en-US" sz="1600">
                <a:latin typeface="Arial"/>
                <a:ea typeface="roboto"/>
                <a:cs typeface="Arial"/>
              </a:rPr>
              <a:t> (y </a:t>
            </a:r>
            <a:r>
              <a:rPr lang="en-US" sz="1600" err="1">
                <a:latin typeface="Arial"/>
                <a:ea typeface="roboto"/>
                <a:cs typeface="Arial"/>
              </a:rPr>
              <a:t>compris</a:t>
            </a:r>
            <a:r>
              <a:rPr lang="en-US" sz="1600">
                <a:latin typeface="Arial"/>
                <a:ea typeface="roboto"/>
                <a:cs typeface="Arial"/>
              </a:rPr>
              <a:t> des tests </a:t>
            </a:r>
            <a:r>
              <a:rPr lang="en-US" sz="1600" err="1">
                <a:latin typeface="Arial"/>
                <a:ea typeface="roboto"/>
                <a:cs typeface="Arial"/>
              </a:rPr>
              <a:t>réguliers</a:t>
            </a:r>
            <a:r>
              <a:rPr lang="en-US" sz="1600">
                <a:latin typeface="Arial"/>
                <a:ea typeface="roboto"/>
                <a:cs typeface="Arial"/>
              </a:rPr>
              <a:t> des </a:t>
            </a:r>
            <a:r>
              <a:rPr lang="en-US" sz="1600" err="1">
                <a:latin typeface="Arial"/>
                <a:ea typeface="roboto"/>
                <a:cs typeface="Arial"/>
              </a:rPr>
              <a:t>protocoles</a:t>
            </a:r>
            <a:r>
              <a:rPr lang="en-US" sz="1600">
                <a:latin typeface="Arial"/>
                <a:ea typeface="roboto"/>
                <a:cs typeface="Arial"/>
              </a:rPr>
              <a:t> de reprise après </a:t>
            </a:r>
            <a:r>
              <a:rPr lang="en-US" sz="1600" err="1">
                <a:latin typeface="Arial"/>
                <a:ea typeface="roboto"/>
                <a:cs typeface="Arial"/>
              </a:rPr>
              <a:t>sinistre</a:t>
            </a:r>
            <a:r>
              <a:rPr lang="en-US" sz="1600">
                <a:latin typeface="Arial"/>
                <a:ea typeface="roboto"/>
                <a:cs typeface="Arial"/>
              </a:rPr>
              <a:t>).</a:t>
            </a:r>
            <a:endParaRPr lang="en" sz="1600">
              <a:latin typeface="Arial"/>
              <a:ea typeface="roboto"/>
              <a:cs typeface="roboto"/>
            </a:endParaRPr>
          </a:p>
          <a:p>
            <a:pPr>
              <a:buFont typeface="Wingdings" panose="020B0604020202020204" pitchFamily="34" charset="0"/>
              <a:buChar char="q"/>
            </a:pPr>
            <a:r>
              <a:rPr lang="en" sz="1800" b="1">
                <a:latin typeface="Arial"/>
                <a:ea typeface="roboto"/>
                <a:cs typeface="roboto"/>
              </a:rPr>
              <a:t>Communications</a:t>
            </a:r>
            <a:endParaRPr lang="en-US" sz="1800">
              <a:latin typeface="Arial"/>
              <a:ea typeface="roboto"/>
              <a:cs typeface="roboto"/>
            </a:endParaRPr>
          </a:p>
          <a:p>
            <a:pPr lvl="1">
              <a:buFont typeface="Wingdings" panose="020B0604020202020204" pitchFamily="34" charset="0"/>
              <a:buChar char="q"/>
            </a:pPr>
            <a:r>
              <a:rPr lang="en" sz="1600" err="1">
                <a:latin typeface="Arial"/>
                <a:ea typeface="roboto"/>
                <a:cs typeface="roboto"/>
              </a:rPr>
              <a:t>Toutes</a:t>
            </a:r>
            <a:r>
              <a:rPr lang="en" sz="1600">
                <a:latin typeface="Arial"/>
                <a:ea typeface="roboto"/>
                <a:cs typeface="roboto"/>
              </a:rPr>
              <a:t> les parties </a:t>
            </a:r>
            <a:r>
              <a:rPr lang="en" sz="1600" err="1">
                <a:latin typeface="Arial"/>
                <a:ea typeface="roboto"/>
                <a:cs typeface="roboto"/>
              </a:rPr>
              <a:t>prenantes</a:t>
            </a:r>
            <a:r>
              <a:rPr lang="en" sz="1600">
                <a:latin typeface="Arial"/>
                <a:ea typeface="roboto"/>
                <a:cs typeface="roboto"/>
              </a:rPr>
              <a:t> </a:t>
            </a:r>
            <a:r>
              <a:rPr lang="en" sz="1600" err="1">
                <a:latin typeface="Arial"/>
                <a:ea typeface="roboto"/>
                <a:cs typeface="roboto"/>
              </a:rPr>
              <a:t>ont-elles</a:t>
            </a:r>
            <a:r>
              <a:rPr lang="en" sz="1600">
                <a:latin typeface="Arial"/>
                <a:ea typeface="roboto"/>
                <a:cs typeface="roboto"/>
              </a:rPr>
              <a:t> </a:t>
            </a:r>
            <a:r>
              <a:rPr lang="en" sz="1600" err="1">
                <a:latin typeface="Arial"/>
                <a:ea typeface="roboto"/>
                <a:cs typeface="roboto"/>
              </a:rPr>
              <a:t>été</a:t>
            </a:r>
            <a:r>
              <a:rPr lang="en" sz="1600">
                <a:latin typeface="Arial"/>
                <a:ea typeface="roboto"/>
                <a:cs typeface="roboto"/>
              </a:rPr>
              <a:t> </a:t>
            </a:r>
            <a:r>
              <a:rPr lang="en" sz="1600" err="1">
                <a:latin typeface="Arial"/>
                <a:ea typeface="roboto"/>
                <a:cs typeface="roboto"/>
              </a:rPr>
              <a:t>informées</a:t>
            </a:r>
            <a:r>
              <a:rPr lang="en" sz="1600">
                <a:latin typeface="Arial"/>
                <a:ea typeface="roboto"/>
                <a:cs typeface="roboto"/>
              </a:rPr>
              <a:t> de la transition du </a:t>
            </a:r>
            <a:r>
              <a:rPr lang="en" sz="1600" err="1">
                <a:latin typeface="Arial"/>
                <a:ea typeface="roboto"/>
                <a:cs typeface="roboto"/>
              </a:rPr>
              <a:t>système</a:t>
            </a:r>
            <a:r>
              <a:rPr lang="en" sz="1600">
                <a:latin typeface="Arial"/>
                <a:ea typeface="roboto"/>
                <a:cs typeface="roboto"/>
              </a:rPr>
              <a:t> et de son </a:t>
            </a:r>
            <a:r>
              <a:rPr lang="en" sz="1600" err="1">
                <a:latin typeface="Arial"/>
                <a:ea typeface="roboto"/>
                <a:cs typeface="roboto"/>
              </a:rPr>
              <a:t>calendrier</a:t>
            </a:r>
            <a:r>
              <a:rPr lang="en" sz="1600">
                <a:latin typeface="Arial"/>
                <a:ea typeface="roboto"/>
                <a:cs typeface="roboto"/>
              </a:rPr>
              <a:t> ?</a:t>
            </a:r>
            <a:endParaRPr lang="en-US" sz="1600">
              <a:latin typeface="Arial"/>
              <a:ea typeface="roboto"/>
              <a:cs typeface="roboto"/>
            </a:endParaRPr>
          </a:p>
          <a:p>
            <a:pPr lvl="1">
              <a:buFont typeface="Wingdings" panose="020B0604020202020204" pitchFamily="34" charset="0"/>
              <a:buChar char="q"/>
            </a:pPr>
            <a:r>
              <a:rPr lang="en" sz="1600">
                <a:latin typeface="Arial"/>
                <a:ea typeface="roboto"/>
                <a:cs typeface="roboto"/>
              </a:rPr>
              <a:t>La </a:t>
            </a:r>
            <a:r>
              <a:rPr lang="en" sz="1600" err="1">
                <a:latin typeface="Arial"/>
                <a:ea typeface="roboto"/>
                <a:cs typeface="roboto"/>
              </a:rPr>
              <a:t>communauté</a:t>
            </a:r>
            <a:r>
              <a:rPr lang="en" sz="1600">
                <a:latin typeface="Arial"/>
                <a:ea typeface="roboto"/>
                <a:cs typeface="roboto"/>
              </a:rPr>
              <a:t> des </a:t>
            </a:r>
            <a:r>
              <a:rPr lang="en" sz="1600" err="1">
                <a:latin typeface="Arial"/>
                <a:ea typeface="roboto"/>
                <a:cs typeface="roboto"/>
              </a:rPr>
              <a:t>utilisateurs</a:t>
            </a:r>
            <a:r>
              <a:rPr lang="en" sz="1600">
                <a:latin typeface="Arial"/>
                <a:ea typeface="roboto"/>
                <a:cs typeface="roboto"/>
              </a:rPr>
              <a:t> a-t-</a:t>
            </a:r>
            <a:r>
              <a:rPr lang="en" sz="1600" err="1">
                <a:latin typeface="Arial"/>
                <a:ea typeface="roboto"/>
                <a:cs typeface="roboto"/>
              </a:rPr>
              <a:t>elle</a:t>
            </a:r>
            <a:r>
              <a:rPr lang="en" sz="1600">
                <a:latin typeface="Arial"/>
                <a:ea typeface="roboto"/>
                <a:cs typeface="roboto"/>
              </a:rPr>
              <a:t> </a:t>
            </a:r>
            <a:r>
              <a:rPr lang="en" sz="1600" err="1">
                <a:latin typeface="Arial"/>
                <a:ea typeface="roboto"/>
                <a:cs typeface="roboto"/>
              </a:rPr>
              <a:t>été</a:t>
            </a:r>
            <a:r>
              <a:rPr lang="en" sz="1600">
                <a:latin typeface="Arial"/>
                <a:ea typeface="roboto"/>
                <a:cs typeface="roboto"/>
              </a:rPr>
              <a:t> </a:t>
            </a:r>
            <a:r>
              <a:rPr lang="en" sz="1600" err="1">
                <a:latin typeface="Arial"/>
                <a:ea typeface="roboto"/>
                <a:cs typeface="roboto"/>
              </a:rPr>
              <a:t>informée</a:t>
            </a:r>
            <a:r>
              <a:rPr lang="en" sz="1600">
                <a:latin typeface="Arial"/>
                <a:ea typeface="roboto"/>
                <a:cs typeface="roboto"/>
              </a:rPr>
              <a:t> de tout </a:t>
            </a:r>
            <a:r>
              <a:rPr lang="en" sz="1600" err="1">
                <a:latin typeface="Arial"/>
                <a:ea typeface="roboto"/>
                <a:cs typeface="roboto"/>
              </a:rPr>
              <a:t>changement</a:t>
            </a:r>
            <a:r>
              <a:rPr lang="en" sz="1600">
                <a:latin typeface="Arial"/>
                <a:ea typeface="roboto"/>
                <a:cs typeface="roboto"/>
              </a:rPr>
              <a:t> dans les </a:t>
            </a:r>
            <a:r>
              <a:rPr lang="en" sz="1600" err="1">
                <a:latin typeface="Arial"/>
                <a:ea typeface="roboto"/>
                <a:cs typeface="roboto"/>
              </a:rPr>
              <a:t>parcours</a:t>
            </a:r>
            <a:r>
              <a:rPr lang="en" sz="1600">
                <a:latin typeface="Arial"/>
                <a:ea typeface="roboto"/>
                <a:cs typeface="roboto"/>
              </a:rPr>
              <a:t> de </a:t>
            </a:r>
            <a:r>
              <a:rPr lang="en" sz="1600" err="1">
                <a:latin typeface="Arial"/>
                <a:ea typeface="roboto"/>
                <a:cs typeface="roboto"/>
              </a:rPr>
              <a:t>soutien</a:t>
            </a:r>
            <a:r>
              <a:rPr lang="en" sz="1600">
                <a:latin typeface="Arial"/>
                <a:ea typeface="roboto"/>
                <a:cs typeface="roboto"/>
              </a:rPr>
              <a:t> ?</a:t>
            </a:r>
            <a:endParaRPr lang="en-US" sz="1600">
              <a:latin typeface="Arial"/>
              <a:ea typeface="roboto"/>
              <a:cs typeface="roboto"/>
            </a:endParaRPr>
          </a:p>
          <a:p>
            <a:pPr>
              <a:buFont typeface="Wingdings" panose="020B0604020202020204" pitchFamily="34" charset="0"/>
              <a:buChar char="q"/>
            </a:pPr>
            <a:r>
              <a:rPr lang="en" sz="1800" b="1">
                <a:latin typeface="Arial"/>
                <a:ea typeface="roboto"/>
                <a:cs typeface="roboto"/>
              </a:rPr>
              <a:t>Planification des </a:t>
            </a:r>
            <a:r>
              <a:rPr lang="en" sz="1800" b="1" err="1">
                <a:latin typeface="Arial"/>
                <a:ea typeface="roboto"/>
                <a:cs typeface="roboto"/>
              </a:rPr>
              <a:t>ressources</a:t>
            </a:r>
            <a:r>
              <a:rPr lang="en" sz="1800" b="1">
                <a:latin typeface="Arial"/>
                <a:ea typeface="roboto"/>
                <a:cs typeface="roboto"/>
              </a:rPr>
              <a:t> </a:t>
            </a:r>
            <a:r>
              <a:rPr lang="en" sz="1800" b="1" err="1">
                <a:latin typeface="Arial"/>
                <a:ea typeface="roboto"/>
                <a:cs typeface="roboto"/>
              </a:rPr>
              <a:t>humaines</a:t>
            </a:r>
            <a:endParaRPr lang="en" sz="1800" b="1">
              <a:latin typeface="Arial"/>
              <a:ea typeface="roboto"/>
              <a:cs typeface="roboto"/>
            </a:endParaRPr>
          </a:p>
          <a:p>
            <a:pPr lvl="1">
              <a:buFont typeface="Wingdings" panose="020B0604020202020204" pitchFamily="34" charset="0"/>
              <a:buChar char="q"/>
            </a:pPr>
            <a:r>
              <a:rPr lang="en" sz="1600">
                <a:latin typeface="Arial"/>
                <a:ea typeface="roboto"/>
                <a:cs typeface="roboto"/>
              </a:rPr>
              <a:t>Disposer </a:t>
            </a:r>
            <a:r>
              <a:rPr lang="en" sz="1600" err="1">
                <a:latin typeface="Arial"/>
                <a:ea typeface="roboto"/>
                <a:cs typeface="roboto"/>
              </a:rPr>
              <a:t>d'une</a:t>
            </a:r>
            <a:r>
              <a:rPr lang="en" sz="1600">
                <a:latin typeface="Arial"/>
                <a:ea typeface="roboto"/>
                <a:cs typeface="roboto"/>
              </a:rPr>
              <a:t> </a:t>
            </a:r>
            <a:r>
              <a:rPr lang="en" sz="1600" err="1">
                <a:latin typeface="Arial"/>
                <a:ea typeface="roboto"/>
                <a:cs typeface="roboto"/>
              </a:rPr>
              <a:t>approche</a:t>
            </a:r>
            <a:r>
              <a:rPr lang="en" sz="1600">
                <a:latin typeface="Arial"/>
                <a:ea typeface="roboto"/>
                <a:cs typeface="roboto"/>
              </a:rPr>
              <a:t> et de matériel de </a:t>
            </a:r>
            <a:r>
              <a:rPr lang="en" sz="1600" err="1">
                <a:latin typeface="Arial"/>
                <a:ea typeface="roboto"/>
                <a:cs typeface="roboto"/>
              </a:rPr>
              <a:t>renforcement</a:t>
            </a:r>
            <a:r>
              <a:rPr lang="en" sz="1600">
                <a:latin typeface="Arial"/>
                <a:ea typeface="roboto"/>
                <a:cs typeface="roboto"/>
              </a:rPr>
              <a:t> des </a:t>
            </a:r>
            <a:r>
              <a:rPr lang="en" sz="1600" err="1">
                <a:latin typeface="Arial"/>
                <a:ea typeface="roboto"/>
                <a:cs typeface="roboto"/>
              </a:rPr>
              <a:t>capacités</a:t>
            </a:r>
            <a:r>
              <a:rPr lang="en" sz="1600">
                <a:latin typeface="Arial"/>
                <a:ea typeface="roboto"/>
                <a:cs typeface="roboto"/>
              </a:rPr>
              <a:t> </a:t>
            </a:r>
            <a:r>
              <a:rPr lang="en" sz="1600" err="1">
                <a:latin typeface="Arial"/>
                <a:ea typeface="roboto"/>
                <a:cs typeface="roboto"/>
              </a:rPr>
              <a:t>clairement</a:t>
            </a:r>
            <a:r>
              <a:rPr lang="en" sz="1600">
                <a:latin typeface="Arial"/>
                <a:ea typeface="roboto"/>
                <a:cs typeface="roboto"/>
              </a:rPr>
              <a:t> </a:t>
            </a:r>
            <a:r>
              <a:rPr lang="en" sz="1600" err="1">
                <a:latin typeface="Arial"/>
                <a:ea typeface="roboto"/>
                <a:cs typeface="roboto"/>
              </a:rPr>
              <a:t>documentés</a:t>
            </a:r>
            <a:r>
              <a:rPr lang="en" sz="1600">
                <a:latin typeface="Arial"/>
                <a:ea typeface="roboto"/>
                <a:cs typeface="roboto"/>
              </a:rPr>
              <a:t> pour </a:t>
            </a:r>
            <a:r>
              <a:rPr lang="en" sz="1600" err="1">
                <a:latin typeface="Arial"/>
                <a:ea typeface="roboto"/>
                <a:cs typeface="roboto"/>
              </a:rPr>
              <a:t>soutenir</a:t>
            </a:r>
            <a:r>
              <a:rPr lang="en" sz="1600">
                <a:latin typeface="Arial"/>
                <a:ea typeface="roboto"/>
                <a:cs typeface="roboto"/>
              </a:rPr>
              <a:t> le </a:t>
            </a:r>
            <a:r>
              <a:rPr lang="en" sz="1600" err="1">
                <a:latin typeface="Arial"/>
                <a:ea typeface="roboto"/>
                <a:cs typeface="roboto"/>
              </a:rPr>
              <a:t>renforcement</a:t>
            </a:r>
            <a:r>
              <a:rPr lang="en" sz="1600">
                <a:latin typeface="Arial"/>
                <a:ea typeface="roboto"/>
                <a:cs typeface="roboto"/>
              </a:rPr>
              <a:t> des </a:t>
            </a:r>
            <a:r>
              <a:rPr lang="en" sz="1600" err="1">
                <a:latin typeface="Arial"/>
                <a:ea typeface="roboto"/>
                <a:cs typeface="roboto"/>
              </a:rPr>
              <a:t>capacités</a:t>
            </a:r>
            <a:r>
              <a:rPr lang="en" sz="1600">
                <a:latin typeface="Arial"/>
                <a:ea typeface="roboto"/>
                <a:cs typeface="roboto"/>
              </a:rPr>
              <a:t> des nouveaux </a:t>
            </a:r>
            <a:r>
              <a:rPr lang="en" sz="1600" err="1">
                <a:latin typeface="Arial"/>
                <a:ea typeface="roboto"/>
                <a:cs typeface="roboto"/>
              </a:rPr>
              <a:t>utilisateurs</a:t>
            </a:r>
            <a:r>
              <a:rPr lang="en" sz="1600">
                <a:latin typeface="Arial"/>
                <a:ea typeface="roboto"/>
                <a:cs typeface="roboto"/>
              </a:rPr>
              <a:t> et des </a:t>
            </a:r>
            <a:r>
              <a:rPr lang="en" sz="1600" err="1">
                <a:latin typeface="Arial"/>
                <a:ea typeface="roboto"/>
                <a:cs typeface="roboto"/>
              </a:rPr>
              <a:t>utilisateurs</a:t>
            </a:r>
            <a:r>
              <a:rPr lang="en" sz="1600">
                <a:latin typeface="Arial"/>
                <a:ea typeface="roboto"/>
                <a:cs typeface="roboto"/>
              </a:rPr>
              <a:t> </a:t>
            </a:r>
            <a:r>
              <a:rPr lang="en" sz="1600" err="1">
                <a:latin typeface="Arial"/>
                <a:ea typeface="roboto"/>
                <a:cs typeface="roboto"/>
              </a:rPr>
              <a:t>en</a:t>
            </a:r>
            <a:r>
              <a:rPr lang="en" sz="1600">
                <a:latin typeface="Arial"/>
                <a:ea typeface="roboto"/>
                <a:cs typeface="roboto"/>
              </a:rPr>
              <a:t> </a:t>
            </a:r>
            <a:r>
              <a:rPr lang="en" sz="1600" err="1">
                <a:latin typeface="Arial"/>
                <a:ea typeface="roboto"/>
                <a:cs typeface="roboto"/>
              </a:rPr>
              <a:t>cours</a:t>
            </a:r>
            <a:r>
              <a:rPr lang="en" sz="1600">
                <a:latin typeface="Arial"/>
                <a:ea typeface="roboto"/>
                <a:cs typeface="roboto"/>
              </a:rPr>
              <a:t> de </a:t>
            </a:r>
            <a:r>
              <a:rPr lang="en" sz="1600" err="1">
                <a:latin typeface="Arial"/>
                <a:ea typeface="roboto"/>
                <a:cs typeface="roboto"/>
              </a:rPr>
              <a:t>recyclage</a:t>
            </a:r>
            <a:r>
              <a:rPr lang="en" sz="1600">
                <a:latin typeface="Arial"/>
                <a:ea typeface="roboto"/>
                <a:cs typeface="roboto"/>
              </a:rPr>
              <a:t> ?</a:t>
            </a:r>
          </a:p>
          <a:p>
            <a:pPr lvl="1">
              <a:buFont typeface="Wingdings" panose="020B0604020202020204" pitchFamily="34" charset="0"/>
              <a:buChar char="q"/>
            </a:pPr>
            <a:r>
              <a:rPr lang="en" sz="1600">
                <a:latin typeface="Arial"/>
                <a:ea typeface="roboto"/>
                <a:cs typeface="Arial"/>
              </a:rPr>
              <a:t>Disposer </a:t>
            </a:r>
            <a:r>
              <a:rPr lang="en" sz="1600" err="1">
                <a:latin typeface="Arial"/>
                <a:ea typeface="roboto"/>
                <a:cs typeface="Arial"/>
              </a:rPr>
              <a:t>d'une</a:t>
            </a:r>
            <a:r>
              <a:rPr lang="en" sz="1600">
                <a:latin typeface="Arial"/>
                <a:ea typeface="roboto"/>
                <a:cs typeface="Arial"/>
              </a:rPr>
              <a:t> </a:t>
            </a:r>
            <a:r>
              <a:rPr lang="en" sz="1600" err="1">
                <a:latin typeface="Arial"/>
                <a:ea typeface="roboto"/>
                <a:cs typeface="Arial"/>
              </a:rPr>
              <a:t>approche</a:t>
            </a:r>
            <a:r>
              <a:rPr lang="en" sz="1600">
                <a:latin typeface="Arial"/>
                <a:ea typeface="roboto"/>
                <a:cs typeface="Arial"/>
              </a:rPr>
              <a:t> et de matériel de </a:t>
            </a:r>
            <a:r>
              <a:rPr lang="en" sz="1600" err="1">
                <a:latin typeface="Arial"/>
                <a:ea typeface="roboto"/>
                <a:cs typeface="Arial"/>
              </a:rPr>
              <a:t>renforcement</a:t>
            </a:r>
            <a:r>
              <a:rPr lang="en" sz="1600">
                <a:latin typeface="Arial"/>
                <a:ea typeface="roboto"/>
                <a:cs typeface="Arial"/>
              </a:rPr>
              <a:t> des </a:t>
            </a:r>
            <a:r>
              <a:rPr lang="en" sz="1600" err="1">
                <a:latin typeface="Arial"/>
                <a:ea typeface="roboto"/>
                <a:cs typeface="Arial"/>
              </a:rPr>
              <a:t>capacités</a:t>
            </a:r>
            <a:r>
              <a:rPr lang="en" sz="1600">
                <a:latin typeface="Arial"/>
                <a:ea typeface="roboto"/>
                <a:cs typeface="Arial"/>
              </a:rPr>
              <a:t> </a:t>
            </a:r>
            <a:r>
              <a:rPr lang="en" sz="1600" err="1">
                <a:latin typeface="Arial"/>
                <a:ea typeface="roboto"/>
                <a:cs typeface="Arial"/>
              </a:rPr>
              <a:t>clairement</a:t>
            </a:r>
            <a:r>
              <a:rPr lang="en" sz="1600">
                <a:latin typeface="Arial"/>
                <a:ea typeface="roboto"/>
                <a:cs typeface="Arial"/>
              </a:rPr>
              <a:t> </a:t>
            </a:r>
            <a:r>
              <a:rPr lang="en" sz="1600" err="1">
                <a:latin typeface="Arial"/>
                <a:ea typeface="roboto"/>
                <a:cs typeface="Arial"/>
              </a:rPr>
              <a:t>documentés</a:t>
            </a:r>
            <a:r>
              <a:rPr lang="en" sz="1600">
                <a:latin typeface="Arial"/>
                <a:ea typeface="roboto"/>
                <a:cs typeface="Arial"/>
              </a:rPr>
              <a:t> pour </a:t>
            </a:r>
            <a:r>
              <a:rPr lang="en" sz="1600" err="1">
                <a:latin typeface="Arial"/>
                <a:ea typeface="roboto"/>
                <a:cs typeface="Arial"/>
              </a:rPr>
              <a:t>soutenir</a:t>
            </a:r>
            <a:r>
              <a:rPr lang="en" sz="1600">
                <a:latin typeface="Arial"/>
                <a:ea typeface="roboto"/>
                <a:cs typeface="Arial"/>
              </a:rPr>
              <a:t> le </a:t>
            </a:r>
            <a:r>
              <a:rPr lang="en" sz="1600" err="1">
                <a:latin typeface="Arial"/>
                <a:ea typeface="roboto"/>
                <a:cs typeface="Arial"/>
              </a:rPr>
              <a:t>renforcement</a:t>
            </a:r>
            <a:r>
              <a:rPr lang="en" sz="1600">
                <a:latin typeface="Arial"/>
                <a:ea typeface="roboto"/>
                <a:cs typeface="Arial"/>
              </a:rPr>
              <a:t> des </a:t>
            </a:r>
            <a:r>
              <a:rPr lang="en" sz="1600" err="1">
                <a:latin typeface="Arial"/>
                <a:ea typeface="roboto"/>
                <a:cs typeface="Arial"/>
              </a:rPr>
              <a:t>capacités</a:t>
            </a:r>
            <a:r>
              <a:rPr lang="en" sz="1600">
                <a:latin typeface="Arial"/>
                <a:ea typeface="roboto"/>
                <a:cs typeface="Arial"/>
              </a:rPr>
              <a:t> des nouveaux </a:t>
            </a:r>
            <a:r>
              <a:rPr lang="en" sz="1600" err="1">
                <a:latin typeface="Arial"/>
                <a:ea typeface="roboto"/>
                <a:cs typeface="Arial"/>
              </a:rPr>
              <a:t>membres</a:t>
            </a:r>
            <a:r>
              <a:rPr lang="en" sz="1600">
                <a:latin typeface="Arial"/>
                <a:ea typeface="roboto"/>
                <a:cs typeface="Arial"/>
              </a:rPr>
              <a:t> du personnel d'appui et des </a:t>
            </a:r>
            <a:r>
              <a:rPr lang="en" sz="1600" err="1">
                <a:latin typeface="Arial"/>
                <a:ea typeface="roboto"/>
                <a:cs typeface="Arial"/>
              </a:rPr>
              <a:t>membres</a:t>
            </a:r>
            <a:r>
              <a:rPr lang="en" sz="1600">
                <a:latin typeface="Arial"/>
                <a:ea typeface="roboto"/>
                <a:cs typeface="Arial"/>
              </a:rPr>
              <a:t> du personnel d'appui </a:t>
            </a:r>
            <a:r>
              <a:rPr lang="en" sz="1600" err="1">
                <a:latin typeface="Arial"/>
                <a:ea typeface="roboto"/>
                <a:cs typeface="Arial"/>
              </a:rPr>
              <a:t>en</a:t>
            </a:r>
            <a:r>
              <a:rPr lang="en" sz="1600">
                <a:latin typeface="Arial"/>
                <a:ea typeface="roboto"/>
                <a:cs typeface="Arial"/>
              </a:rPr>
              <a:t> </a:t>
            </a:r>
            <a:r>
              <a:rPr lang="en" sz="1600" err="1">
                <a:latin typeface="Arial"/>
                <a:ea typeface="roboto"/>
                <a:cs typeface="Arial"/>
              </a:rPr>
              <a:t>cours</a:t>
            </a:r>
            <a:r>
              <a:rPr lang="en" sz="1600">
                <a:latin typeface="Arial"/>
                <a:ea typeface="roboto"/>
                <a:cs typeface="Arial"/>
              </a:rPr>
              <a:t> de </a:t>
            </a:r>
            <a:r>
              <a:rPr lang="en" sz="1600" err="1">
                <a:latin typeface="Arial"/>
                <a:ea typeface="roboto"/>
                <a:cs typeface="Arial"/>
              </a:rPr>
              <a:t>recyclage</a:t>
            </a:r>
            <a:r>
              <a:rPr lang="en" sz="1600">
                <a:latin typeface="Arial"/>
                <a:ea typeface="roboto"/>
                <a:cs typeface="Arial"/>
              </a:rPr>
              <a:t> ?</a:t>
            </a:r>
            <a:endParaRPr lang="en" sz="1600">
              <a:latin typeface="Arial"/>
              <a:ea typeface="roboto"/>
              <a:cs typeface="roboto"/>
            </a:endParaRPr>
          </a:p>
        </p:txBody>
      </p:sp>
    </p:spTree>
    <p:extLst>
      <p:ext uri="{BB962C8B-B14F-4D97-AF65-F5344CB8AC3E}">
        <p14:creationId xmlns:p14="http://schemas.microsoft.com/office/powerpoint/2010/main" val="363090407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459B-9DE7-EC1C-27AD-E9A85E8B58FD}"/>
              </a:ext>
            </a:extLst>
          </p:cNvPr>
          <p:cNvSpPr>
            <a:spLocks noGrp="1"/>
          </p:cNvSpPr>
          <p:nvPr>
            <p:ph type="title"/>
          </p:nvPr>
        </p:nvSpPr>
        <p:spPr>
          <a:xfrm>
            <a:off x="0" y="3175"/>
            <a:ext cx="10084496" cy="1561646"/>
          </a:xfrm>
        </p:spPr>
        <p:txBody>
          <a:bodyPr/>
          <a:lstStyle/>
          <a:p>
            <a:r>
              <a:rPr lang="en-US" err="1">
                <a:latin typeface="Arial"/>
                <a:cs typeface="Arial"/>
              </a:rPr>
              <a:t>Liste</a:t>
            </a:r>
            <a:r>
              <a:rPr lang="en-US">
                <a:latin typeface="Arial"/>
                <a:cs typeface="Arial"/>
              </a:rPr>
              <a:t> de </a:t>
            </a:r>
            <a:r>
              <a:rPr lang="en-US" err="1">
                <a:latin typeface="Arial"/>
                <a:cs typeface="Arial"/>
              </a:rPr>
              <a:t>contrôle</a:t>
            </a:r>
            <a:r>
              <a:rPr lang="en-US">
                <a:latin typeface="Arial"/>
                <a:cs typeface="Arial"/>
              </a:rPr>
              <a:t> PM : transition du </a:t>
            </a:r>
            <a:r>
              <a:rPr lang="en-US" err="1">
                <a:latin typeface="Arial"/>
                <a:cs typeface="Arial"/>
              </a:rPr>
              <a:t>système</a:t>
            </a:r>
            <a:endParaRPr lang="en-US" err="1"/>
          </a:p>
        </p:txBody>
      </p:sp>
      <p:sp>
        <p:nvSpPr>
          <p:cNvPr id="3" name="Content Placeholder 2">
            <a:extLst>
              <a:ext uri="{FF2B5EF4-FFF2-40B4-BE49-F238E27FC236}">
                <a16:creationId xmlns:a16="http://schemas.microsoft.com/office/drawing/2014/main" id="{B0FFC914-F999-DB47-0A12-A1246D359B2E}"/>
              </a:ext>
            </a:extLst>
          </p:cNvPr>
          <p:cNvSpPr>
            <a:spLocks noGrp="1"/>
          </p:cNvSpPr>
          <p:nvPr>
            <p:ph idx="1"/>
          </p:nvPr>
        </p:nvSpPr>
        <p:spPr>
          <a:xfrm>
            <a:off x="838200" y="1713231"/>
            <a:ext cx="10687272" cy="4477618"/>
          </a:xfrm>
        </p:spPr>
        <p:txBody>
          <a:bodyPr vert="horz" lIns="91440" tIns="45720" rIns="91440" bIns="45720" rtlCol="0" anchor="t">
            <a:noAutofit/>
          </a:bodyPr>
          <a:lstStyle/>
          <a:p>
            <a:pPr>
              <a:buFont typeface="Wingdings,Sans-Serif" panose="020B0604020202020204" pitchFamily="34" charset="0"/>
              <a:buChar char="q"/>
            </a:pPr>
            <a:r>
              <a:rPr lang="en" sz="1900" b="1">
                <a:latin typeface="Arial"/>
                <a:cs typeface="Arial"/>
              </a:rPr>
              <a:t>Transition des données</a:t>
            </a:r>
            <a:endParaRPr lang="en-US" sz="1900">
              <a:latin typeface="Arial"/>
              <a:cs typeface="Arial"/>
            </a:endParaRPr>
          </a:p>
          <a:p>
            <a:pPr lvl="1">
              <a:buFont typeface="Wingdings,Sans-Serif" panose="020B0604020202020204" pitchFamily="34" charset="0"/>
              <a:buChar char="q"/>
            </a:pPr>
            <a:r>
              <a:rPr lang="en">
                <a:latin typeface="Arial"/>
                <a:cs typeface="Arial"/>
              </a:rPr>
              <a:t>Les données </a:t>
            </a:r>
            <a:r>
              <a:rPr lang="en" err="1">
                <a:latin typeface="Arial"/>
                <a:cs typeface="Arial"/>
              </a:rPr>
              <a:t>collectées</a:t>
            </a:r>
            <a:r>
              <a:rPr lang="en">
                <a:latin typeface="Arial"/>
                <a:cs typeface="Arial"/>
              </a:rPr>
              <a:t> au </a:t>
            </a:r>
            <a:r>
              <a:rPr lang="en" err="1">
                <a:latin typeface="Arial"/>
                <a:cs typeface="Arial"/>
              </a:rPr>
              <a:t>cours</a:t>
            </a:r>
            <a:r>
              <a:rPr lang="en">
                <a:latin typeface="Arial"/>
                <a:cs typeface="Arial"/>
              </a:rPr>
              <a:t> du </a:t>
            </a:r>
            <a:r>
              <a:rPr lang="en" err="1">
                <a:latin typeface="Arial"/>
                <a:cs typeface="Arial"/>
              </a:rPr>
              <a:t>projet</a:t>
            </a:r>
            <a:r>
              <a:rPr lang="en">
                <a:latin typeface="Arial"/>
                <a:cs typeface="Arial"/>
              </a:rPr>
              <a:t> </a:t>
            </a:r>
            <a:r>
              <a:rPr lang="en" err="1">
                <a:latin typeface="Arial"/>
                <a:cs typeface="Arial"/>
              </a:rPr>
              <a:t>ont</a:t>
            </a:r>
            <a:r>
              <a:rPr lang="en">
                <a:latin typeface="Arial"/>
                <a:cs typeface="Arial"/>
              </a:rPr>
              <a:t> </a:t>
            </a:r>
            <a:r>
              <a:rPr lang="en" err="1">
                <a:latin typeface="Arial"/>
                <a:cs typeface="Arial"/>
              </a:rPr>
              <a:t>été</a:t>
            </a:r>
            <a:r>
              <a:rPr lang="en">
                <a:latin typeface="Arial"/>
                <a:cs typeface="Arial"/>
              </a:rPr>
              <a:t> </a:t>
            </a:r>
            <a:r>
              <a:rPr lang="en" err="1">
                <a:latin typeface="Arial"/>
                <a:cs typeface="Arial"/>
              </a:rPr>
              <a:t>officiellement</a:t>
            </a:r>
            <a:r>
              <a:rPr lang="en">
                <a:latin typeface="Arial"/>
                <a:cs typeface="Arial"/>
              </a:rPr>
              <a:t> </a:t>
            </a:r>
            <a:r>
              <a:rPr lang="en" err="1">
                <a:latin typeface="Arial"/>
                <a:cs typeface="Arial"/>
              </a:rPr>
              <a:t>transférées</a:t>
            </a:r>
            <a:r>
              <a:rPr lang="en">
                <a:latin typeface="Arial"/>
                <a:cs typeface="Arial"/>
              </a:rPr>
              <a:t> à la nouvelle institution.</a:t>
            </a:r>
          </a:p>
          <a:p>
            <a:pPr lvl="1">
              <a:buFont typeface="Wingdings,Sans-Serif" panose="020B0604020202020204" pitchFamily="34" charset="0"/>
              <a:buChar char="q"/>
            </a:pPr>
            <a:r>
              <a:rPr lang="en" err="1">
                <a:latin typeface="Arial"/>
                <a:cs typeface="Arial"/>
              </a:rPr>
              <a:t>Toutes</a:t>
            </a:r>
            <a:r>
              <a:rPr lang="en">
                <a:latin typeface="Arial"/>
                <a:cs typeface="Arial"/>
              </a:rPr>
              <a:t> les données du </a:t>
            </a:r>
            <a:r>
              <a:rPr lang="en" err="1">
                <a:latin typeface="Arial"/>
                <a:cs typeface="Arial"/>
              </a:rPr>
              <a:t>système</a:t>
            </a:r>
            <a:r>
              <a:rPr lang="en">
                <a:latin typeface="Arial"/>
                <a:cs typeface="Arial"/>
              </a:rPr>
              <a:t> </a:t>
            </a:r>
            <a:r>
              <a:rPr lang="en" err="1">
                <a:latin typeface="Arial"/>
                <a:cs typeface="Arial"/>
              </a:rPr>
              <a:t>détenues</a:t>
            </a:r>
            <a:r>
              <a:rPr lang="en">
                <a:latin typeface="Arial"/>
                <a:cs typeface="Arial"/>
              </a:rPr>
              <a:t> par le </a:t>
            </a:r>
            <a:r>
              <a:rPr lang="en" err="1">
                <a:latin typeface="Arial"/>
                <a:cs typeface="Arial"/>
              </a:rPr>
              <a:t>projet</a:t>
            </a:r>
            <a:r>
              <a:rPr lang="en">
                <a:latin typeface="Arial"/>
                <a:cs typeface="Arial"/>
              </a:rPr>
              <a:t> </a:t>
            </a:r>
            <a:r>
              <a:rPr lang="en" err="1">
                <a:latin typeface="Arial"/>
                <a:cs typeface="Arial"/>
              </a:rPr>
              <a:t>ont</a:t>
            </a:r>
            <a:r>
              <a:rPr lang="en">
                <a:latin typeface="Arial"/>
                <a:cs typeface="Arial"/>
              </a:rPr>
              <a:t> </a:t>
            </a:r>
            <a:r>
              <a:rPr lang="en" err="1">
                <a:latin typeface="Arial"/>
                <a:cs typeface="Arial"/>
              </a:rPr>
              <a:t>été</a:t>
            </a:r>
            <a:r>
              <a:rPr lang="en">
                <a:latin typeface="Arial"/>
                <a:cs typeface="Arial"/>
              </a:rPr>
              <a:t> </a:t>
            </a:r>
            <a:r>
              <a:rPr lang="en" err="1">
                <a:latin typeface="Arial"/>
                <a:cs typeface="Arial"/>
              </a:rPr>
              <a:t>archivées</a:t>
            </a:r>
            <a:r>
              <a:rPr lang="en">
                <a:latin typeface="Arial"/>
                <a:cs typeface="Arial"/>
              </a:rPr>
              <a:t> dans le format </a:t>
            </a:r>
            <a:r>
              <a:rPr lang="en" err="1">
                <a:latin typeface="Arial"/>
                <a:cs typeface="Arial"/>
              </a:rPr>
              <a:t>convenu</a:t>
            </a:r>
            <a:r>
              <a:rPr lang="en">
                <a:latin typeface="Arial"/>
                <a:cs typeface="Arial"/>
              </a:rPr>
              <a:t>.</a:t>
            </a:r>
            <a:endParaRPr lang="en-US">
              <a:latin typeface="Arial"/>
              <a:cs typeface="Arial"/>
            </a:endParaRPr>
          </a:p>
          <a:p>
            <a:pPr lvl="1">
              <a:buFont typeface="Wingdings,Sans-Serif" panose="020B0604020202020204" pitchFamily="34" charset="0"/>
              <a:buChar char="q"/>
            </a:pPr>
            <a:r>
              <a:rPr lang="en" err="1">
                <a:latin typeface="Arial"/>
                <a:cs typeface="Arial"/>
              </a:rPr>
              <a:t>Toutes</a:t>
            </a:r>
            <a:r>
              <a:rPr lang="en">
                <a:latin typeface="Arial"/>
                <a:cs typeface="Arial"/>
              </a:rPr>
              <a:t> les données du </a:t>
            </a:r>
            <a:r>
              <a:rPr lang="en" err="1">
                <a:latin typeface="Arial"/>
                <a:cs typeface="Arial"/>
              </a:rPr>
              <a:t>système</a:t>
            </a:r>
            <a:r>
              <a:rPr lang="en">
                <a:latin typeface="Arial"/>
                <a:cs typeface="Arial"/>
              </a:rPr>
              <a:t> </a:t>
            </a:r>
            <a:r>
              <a:rPr lang="en" err="1">
                <a:latin typeface="Arial"/>
                <a:cs typeface="Arial"/>
              </a:rPr>
              <a:t>ont</a:t>
            </a:r>
            <a:r>
              <a:rPr lang="en">
                <a:latin typeface="Arial"/>
                <a:cs typeface="Arial"/>
              </a:rPr>
              <a:t> </a:t>
            </a:r>
            <a:r>
              <a:rPr lang="en" err="1">
                <a:latin typeface="Arial"/>
                <a:cs typeface="Arial"/>
              </a:rPr>
              <a:t>été</a:t>
            </a:r>
            <a:r>
              <a:rPr lang="en">
                <a:latin typeface="Arial"/>
                <a:cs typeface="Arial"/>
              </a:rPr>
              <a:t> </a:t>
            </a:r>
            <a:r>
              <a:rPr lang="en" err="1">
                <a:latin typeface="Arial"/>
                <a:cs typeface="Arial"/>
              </a:rPr>
              <a:t>évaluées</a:t>
            </a:r>
            <a:r>
              <a:rPr lang="en">
                <a:latin typeface="Arial"/>
                <a:cs typeface="Arial"/>
              </a:rPr>
              <a:t> </a:t>
            </a:r>
            <a:r>
              <a:rPr lang="en" err="1">
                <a:latin typeface="Arial"/>
                <a:cs typeface="Arial"/>
              </a:rPr>
              <a:t>afin</a:t>
            </a:r>
            <a:r>
              <a:rPr lang="en">
                <a:latin typeface="Arial"/>
                <a:cs typeface="Arial"/>
              </a:rPr>
              <a:t> </a:t>
            </a:r>
            <a:r>
              <a:rPr lang="en" err="1">
                <a:latin typeface="Arial"/>
                <a:cs typeface="Arial"/>
              </a:rPr>
              <a:t>d'identifier</a:t>
            </a:r>
            <a:r>
              <a:rPr lang="en">
                <a:latin typeface="Arial"/>
                <a:cs typeface="Arial"/>
              </a:rPr>
              <a:t> </a:t>
            </a:r>
            <a:r>
              <a:rPr lang="en" err="1">
                <a:latin typeface="Arial"/>
                <a:cs typeface="Arial"/>
              </a:rPr>
              <a:t>toutes</a:t>
            </a:r>
            <a:r>
              <a:rPr lang="en">
                <a:latin typeface="Arial"/>
                <a:cs typeface="Arial"/>
              </a:rPr>
              <a:t> les exigences </a:t>
            </a:r>
            <a:r>
              <a:rPr lang="en" err="1">
                <a:latin typeface="Arial"/>
                <a:cs typeface="Arial"/>
              </a:rPr>
              <a:t>légales</a:t>
            </a:r>
            <a:r>
              <a:rPr lang="en">
                <a:latin typeface="Arial"/>
                <a:cs typeface="Arial"/>
              </a:rPr>
              <a:t> </a:t>
            </a:r>
            <a:r>
              <a:rPr lang="en" err="1">
                <a:latin typeface="Arial"/>
                <a:cs typeface="Arial"/>
              </a:rPr>
              <a:t>applicables</a:t>
            </a:r>
            <a:r>
              <a:rPr lang="en">
                <a:latin typeface="Arial"/>
                <a:cs typeface="Arial"/>
              </a:rPr>
              <a:t> </a:t>
            </a:r>
            <a:r>
              <a:rPr lang="en" err="1">
                <a:latin typeface="Arial"/>
                <a:cs typeface="Arial"/>
              </a:rPr>
              <a:t>en</a:t>
            </a:r>
            <a:r>
              <a:rPr lang="en">
                <a:latin typeface="Arial"/>
                <a:cs typeface="Arial"/>
              </a:rPr>
              <a:t> matière de conservation des documents.</a:t>
            </a:r>
            <a:endParaRPr lang="en-US">
              <a:latin typeface="Arial"/>
              <a:cs typeface="Arial"/>
            </a:endParaRPr>
          </a:p>
          <a:p>
            <a:pPr marL="285750" indent="-285750">
              <a:buFont typeface="Wingdings" panose="020B0604020202020204" pitchFamily="34" charset="0"/>
              <a:buChar char="q"/>
            </a:pPr>
            <a:r>
              <a:rPr lang="en" sz="1900" b="1">
                <a:latin typeface="Arial"/>
                <a:cs typeface="Arial"/>
              </a:rPr>
              <a:t>Transition de la documentation technique</a:t>
            </a:r>
            <a:endParaRPr lang="en-US" sz="1900"/>
          </a:p>
          <a:p>
            <a:pPr lvl="1">
              <a:buFont typeface="Wingdings" panose="020B0604020202020204" pitchFamily="34" charset="0"/>
              <a:buChar char="q"/>
            </a:pPr>
            <a:r>
              <a:rPr lang="en">
                <a:latin typeface="Arial"/>
                <a:cs typeface="Arial"/>
              </a:rPr>
              <a:t>Une </a:t>
            </a:r>
            <a:r>
              <a:rPr lang="en" err="1">
                <a:latin typeface="Arial"/>
                <a:cs typeface="Arial"/>
              </a:rPr>
              <a:t>copie</a:t>
            </a:r>
            <a:r>
              <a:rPr lang="en">
                <a:latin typeface="Arial"/>
                <a:cs typeface="Arial"/>
              </a:rPr>
              <a:t> de </a:t>
            </a:r>
            <a:r>
              <a:rPr lang="en" err="1">
                <a:latin typeface="Arial"/>
                <a:cs typeface="Arial"/>
              </a:rPr>
              <a:t>toute</a:t>
            </a:r>
            <a:r>
              <a:rPr lang="en">
                <a:latin typeface="Arial"/>
                <a:cs typeface="Arial"/>
              </a:rPr>
              <a:t> la documentation </a:t>
            </a:r>
            <a:r>
              <a:rPr lang="en" err="1">
                <a:latin typeface="Arial"/>
                <a:cs typeface="Arial"/>
              </a:rPr>
              <a:t>actuelle</a:t>
            </a:r>
            <a:r>
              <a:rPr lang="en">
                <a:latin typeface="Arial"/>
                <a:cs typeface="Arial"/>
              </a:rPr>
              <a:t> du </a:t>
            </a:r>
            <a:r>
              <a:rPr lang="en" err="1">
                <a:latin typeface="Arial"/>
                <a:cs typeface="Arial"/>
              </a:rPr>
              <a:t>système</a:t>
            </a:r>
            <a:r>
              <a:rPr lang="en">
                <a:latin typeface="Arial"/>
                <a:cs typeface="Arial"/>
              </a:rPr>
              <a:t> </a:t>
            </a:r>
            <a:r>
              <a:rPr lang="en" err="1">
                <a:latin typeface="Arial"/>
                <a:cs typeface="Arial"/>
              </a:rPr>
              <a:t>d'information</a:t>
            </a:r>
            <a:r>
              <a:rPr lang="en">
                <a:latin typeface="Arial"/>
                <a:cs typeface="Arial"/>
              </a:rPr>
              <a:t> a </a:t>
            </a:r>
            <a:r>
              <a:rPr lang="en" err="1">
                <a:latin typeface="Arial"/>
                <a:cs typeface="Arial"/>
              </a:rPr>
              <a:t>été</a:t>
            </a:r>
            <a:r>
              <a:rPr lang="en">
                <a:latin typeface="Arial"/>
                <a:cs typeface="Arial"/>
              </a:rPr>
              <a:t> </a:t>
            </a:r>
            <a:r>
              <a:rPr lang="en" err="1">
                <a:latin typeface="Arial"/>
                <a:cs typeface="Arial"/>
              </a:rPr>
              <a:t>transférée</a:t>
            </a:r>
            <a:r>
              <a:rPr lang="en">
                <a:latin typeface="Arial"/>
                <a:cs typeface="Arial"/>
              </a:rPr>
              <a:t> à la nouvelle institution, dans le format </a:t>
            </a:r>
            <a:r>
              <a:rPr lang="en" err="1">
                <a:latin typeface="Arial"/>
                <a:cs typeface="Arial"/>
              </a:rPr>
              <a:t>convenu</a:t>
            </a:r>
            <a:r>
              <a:rPr lang="en">
                <a:latin typeface="Arial"/>
                <a:cs typeface="Arial"/>
              </a:rPr>
              <a:t>.</a:t>
            </a:r>
            <a:endParaRPr lang="en-US">
              <a:latin typeface="Arial"/>
              <a:cs typeface="Arial"/>
            </a:endParaRPr>
          </a:p>
          <a:p>
            <a:pPr lvl="1">
              <a:buFont typeface="Wingdings" panose="020B0604020202020204" pitchFamily="34" charset="0"/>
              <a:buChar char="q"/>
            </a:pPr>
            <a:r>
              <a:rPr lang="en-US">
                <a:latin typeface="Arial"/>
                <a:cs typeface="Arial"/>
              </a:rPr>
              <a:t>Il </a:t>
            </a:r>
            <a:r>
              <a:rPr lang="en-US" err="1">
                <a:latin typeface="Arial"/>
                <a:cs typeface="Arial"/>
              </a:rPr>
              <a:t>existe</a:t>
            </a:r>
            <a:r>
              <a:rPr lang="en-US">
                <a:latin typeface="Arial"/>
                <a:cs typeface="Arial"/>
              </a:rPr>
              <a:t> </a:t>
            </a:r>
            <a:r>
              <a:rPr lang="en-US" err="1">
                <a:latin typeface="Arial"/>
                <a:cs typeface="Arial"/>
              </a:rPr>
              <a:t>une</a:t>
            </a:r>
            <a:r>
              <a:rPr lang="en-US">
                <a:latin typeface="Arial"/>
                <a:cs typeface="Arial"/>
              </a:rPr>
              <a:t> </a:t>
            </a:r>
            <a:r>
              <a:rPr lang="en-US" err="1">
                <a:latin typeface="Arial"/>
                <a:cs typeface="Arial"/>
              </a:rPr>
              <a:t>procédure</a:t>
            </a:r>
            <a:r>
              <a:rPr lang="en-US">
                <a:latin typeface="Arial"/>
                <a:cs typeface="Arial"/>
              </a:rPr>
              <a:t> </a:t>
            </a:r>
            <a:r>
              <a:rPr lang="en-US" err="1">
                <a:latin typeface="Arial"/>
                <a:cs typeface="Arial"/>
              </a:rPr>
              <a:t>claire</a:t>
            </a:r>
            <a:r>
              <a:rPr lang="en-US">
                <a:latin typeface="Arial"/>
                <a:cs typeface="Arial"/>
              </a:rPr>
              <a:t> pour signaler les bogues, les </a:t>
            </a:r>
            <a:r>
              <a:rPr lang="en-US" err="1">
                <a:latin typeface="Arial"/>
                <a:cs typeface="Arial"/>
              </a:rPr>
              <a:t>demandes</a:t>
            </a:r>
            <a:r>
              <a:rPr lang="en-US">
                <a:latin typeface="Arial"/>
                <a:cs typeface="Arial"/>
              </a:rPr>
              <a:t> de </a:t>
            </a:r>
            <a:r>
              <a:rPr lang="en-US" err="1">
                <a:latin typeface="Arial"/>
                <a:cs typeface="Arial"/>
              </a:rPr>
              <a:t>changement</a:t>
            </a:r>
            <a:r>
              <a:rPr lang="en-US">
                <a:latin typeface="Arial"/>
                <a:cs typeface="Arial"/>
              </a:rPr>
              <a:t> et les </a:t>
            </a:r>
            <a:r>
              <a:rPr lang="en-US" err="1">
                <a:latin typeface="Arial"/>
                <a:cs typeface="Arial"/>
              </a:rPr>
              <a:t>autres</a:t>
            </a:r>
            <a:r>
              <a:rPr lang="en-US">
                <a:latin typeface="Arial"/>
                <a:cs typeface="Arial"/>
              </a:rPr>
              <a:t> </a:t>
            </a:r>
            <a:r>
              <a:rPr lang="en-US" err="1">
                <a:latin typeface="Arial"/>
                <a:cs typeface="Arial"/>
              </a:rPr>
              <a:t>problèmes</a:t>
            </a:r>
            <a:r>
              <a:rPr lang="en-US">
                <a:latin typeface="Arial"/>
                <a:cs typeface="Arial"/>
              </a:rPr>
              <a:t>, </a:t>
            </a:r>
            <a:r>
              <a:rPr lang="en-US" err="1">
                <a:latin typeface="Arial"/>
                <a:cs typeface="Arial"/>
              </a:rPr>
              <a:t>ainsi</a:t>
            </a:r>
            <a:r>
              <a:rPr lang="en-US">
                <a:latin typeface="Arial"/>
                <a:cs typeface="Arial"/>
              </a:rPr>
              <a:t> </a:t>
            </a:r>
            <a:r>
              <a:rPr lang="en-US" err="1">
                <a:latin typeface="Arial"/>
                <a:cs typeface="Arial"/>
              </a:rPr>
              <a:t>qu'un</a:t>
            </a:r>
            <a:r>
              <a:rPr lang="en-US">
                <a:latin typeface="Arial"/>
                <a:cs typeface="Arial"/>
              </a:rPr>
              <a:t> </a:t>
            </a:r>
            <a:r>
              <a:rPr lang="en-US" err="1">
                <a:latin typeface="Arial"/>
                <a:cs typeface="Arial"/>
              </a:rPr>
              <a:t>système</a:t>
            </a:r>
            <a:r>
              <a:rPr lang="en-US">
                <a:latin typeface="Arial"/>
                <a:cs typeface="Arial"/>
              </a:rPr>
              <a:t> pour les classer par </a:t>
            </a:r>
            <a:r>
              <a:rPr lang="en-US" err="1">
                <a:latin typeface="Arial"/>
                <a:cs typeface="Arial"/>
              </a:rPr>
              <a:t>ordre</a:t>
            </a:r>
            <a:r>
              <a:rPr lang="en-US">
                <a:latin typeface="Arial"/>
                <a:cs typeface="Arial"/>
              </a:rPr>
              <a:t> de </a:t>
            </a:r>
            <a:r>
              <a:rPr lang="en-US" err="1">
                <a:latin typeface="Arial"/>
                <a:cs typeface="Arial"/>
              </a:rPr>
              <a:t>priorité</a:t>
            </a:r>
            <a:r>
              <a:rPr lang="en-US">
                <a:latin typeface="Arial"/>
                <a:cs typeface="Arial"/>
              </a:rPr>
              <a:t> après la transition du </a:t>
            </a:r>
            <a:r>
              <a:rPr lang="en-US" err="1">
                <a:latin typeface="Arial"/>
                <a:cs typeface="Arial"/>
              </a:rPr>
              <a:t>logiciel</a:t>
            </a:r>
            <a:r>
              <a:rPr lang="en-US">
                <a:solidFill>
                  <a:srgbClr val="444444"/>
                </a:solidFill>
                <a:latin typeface="Arial"/>
                <a:cs typeface="Arial"/>
              </a:rPr>
              <a:t>. </a:t>
            </a:r>
            <a:endParaRPr lang="en">
              <a:solidFill>
                <a:srgbClr val="444444"/>
              </a:solidFill>
              <a:latin typeface="Arial"/>
              <a:cs typeface="Arial"/>
            </a:endParaRPr>
          </a:p>
          <a:p>
            <a:pPr lvl="1">
              <a:buFont typeface="Wingdings" panose="020B0604020202020204" pitchFamily="34" charset="0"/>
              <a:buChar char="q"/>
            </a:pPr>
            <a:r>
              <a:rPr lang="en" err="1">
                <a:latin typeface="Arial"/>
                <a:cs typeface="Arial"/>
              </a:rPr>
              <a:t>Toute</a:t>
            </a:r>
            <a:r>
              <a:rPr lang="en">
                <a:latin typeface="Arial"/>
                <a:cs typeface="Arial"/>
              </a:rPr>
              <a:t> la documentation technique du </a:t>
            </a:r>
            <a:r>
              <a:rPr lang="en" err="1">
                <a:latin typeface="Arial"/>
                <a:cs typeface="Arial"/>
              </a:rPr>
              <a:t>système</a:t>
            </a:r>
            <a:r>
              <a:rPr lang="en">
                <a:latin typeface="Arial"/>
                <a:cs typeface="Arial"/>
              </a:rPr>
              <a:t> a </a:t>
            </a:r>
            <a:r>
              <a:rPr lang="en" err="1">
                <a:latin typeface="Arial"/>
                <a:cs typeface="Arial"/>
              </a:rPr>
              <a:t>été</a:t>
            </a:r>
            <a:r>
              <a:rPr lang="en">
                <a:latin typeface="Arial"/>
                <a:cs typeface="Arial"/>
              </a:rPr>
              <a:t> </a:t>
            </a:r>
            <a:r>
              <a:rPr lang="en" err="1">
                <a:latin typeface="Arial"/>
                <a:cs typeface="Arial"/>
              </a:rPr>
              <a:t>stockée</a:t>
            </a:r>
            <a:r>
              <a:rPr lang="en">
                <a:latin typeface="Arial"/>
                <a:cs typeface="Arial"/>
              </a:rPr>
              <a:t> dans le lieu </a:t>
            </a:r>
            <a:r>
              <a:rPr lang="en" err="1">
                <a:latin typeface="Arial"/>
                <a:cs typeface="Arial"/>
              </a:rPr>
              <a:t>d'archivage</a:t>
            </a:r>
            <a:r>
              <a:rPr lang="en">
                <a:latin typeface="Arial"/>
                <a:cs typeface="Arial"/>
              </a:rPr>
              <a:t> </a:t>
            </a:r>
            <a:r>
              <a:rPr lang="en" err="1">
                <a:latin typeface="Arial"/>
                <a:cs typeface="Arial"/>
              </a:rPr>
              <a:t>convenu</a:t>
            </a:r>
            <a:r>
              <a:rPr lang="en">
                <a:latin typeface="Arial"/>
                <a:cs typeface="Arial"/>
              </a:rPr>
              <a:t>.</a:t>
            </a:r>
            <a:endParaRPr lang="en-US">
              <a:latin typeface="Arial"/>
              <a:cs typeface="Arial"/>
            </a:endParaRPr>
          </a:p>
          <a:p>
            <a:pPr>
              <a:buFont typeface="Wingdings" panose="020B0604020202020204" pitchFamily="34" charset="0"/>
              <a:buChar char="q"/>
            </a:pPr>
            <a:r>
              <a:rPr lang="en" sz="1900" b="1">
                <a:latin typeface="Arial"/>
                <a:cs typeface="Arial"/>
              </a:rPr>
              <a:t>Transition des </a:t>
            </a:r>
            <a:r>
              <a:rPr lang="en" sz="1900" b="1" err="1">
                <a:latin typeface="Arial"/>
                <a:cs typeface="Arial"/>
              </a:rPr>
              <a:t>équipements</a:t>
            </a:r>
            <a:endParaRPr lang="en-US" sz="1900"/>
          </a:p>
          <a:p>
            <a:pPr lvl="1">
              <a:buFont typeface="Wingdings" panose="020B0604020202020204" pitchFamily="34" charset="0"/>
              <a:buChar char="q"/>
            </a:pPr>
            <a:r>
              <a:rPr lang="en">
                <a:latin typeface="Arial"/>
                <a:cs typeface="Arial"/>
              </a:rPr>
              <a:t>Il </a:t>
            </a:r>
            <a:r>
              <a:rPr lang="en" err="1">
                <a:latin typeface="Arial"/>
                <a:cs typeface="Arial"/>
              </a:rPr>
              <a:t>existe</a:t>
            </a:r>
            <a:r>
              <a:rPr lang="en">
                <a:latin typeface="Arial"/>
                <a:cs typeface="Arial"/>
              </a:rPr>
              <a:t> un plan et un budget pour la maintenance continue de </a:t>
            </a:r>
            <a:r>
              <a:rPr lang="en" err="1">
                <a:latin typeface="Arial"/>
                <a:cs typeface="Arial"/>
              </a:rPr>
              <a:t>l'infrastructure</a:t>
            </a:r>
            <a:r>
              <a:rPr lang="en">
                <a:latin typeface="Arial"/>
                <a:cs typeface="Arial"/>
              </a:rPr>
              <a:t>, du matériel et des </a:t>
            </a:r>
            <a:r>
              <a:rPr lang="en" err="1">
                <a:latin typeface="Arial"/>
                <a:cs typeface="Arial"/>
              </a:rPr>
              <a:t>consommables</a:t>
            </a:r>
            <a:r>
              <a:rPr lang="en">
                <a:latin typeface="Arial"/>
                <a:cs typeface="Arial"/>
              </a:rPr>
              <a:t>.</a:t>
            </a:r>
            <a:endParaRPr lang="en-US">
              <a:latin typeface="Arial"/>
              <a:cs typeface="Arial"/>
            </a:endParaRPr>
          </a:p>
          <a:p>
            <a:pPr>
              <a:buFont typeface="Wingdings" panose="020B0604020202020204" pitchFamily="34" charset="0"/>
              <a:buChar char="q"/>
            </a:pPr>
            <a:endParaRPr lang="en-US"/>
          </a:p>
          <a:p>
            <a:endParaRPr lang="en-US"/>
          </a:p>
        </p:txBody>
      </p:sp>
    </p:spTree>
    <p:extLst>
      <p:ext uri="{BB962C8B-B14F-4D97-AF65-F5344CB8AC3E}">
        <p14:creationId xmlns:p14="http://schemas.microsoft.com/office/powerpoint/2010/main" val="8367315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3175"/>
            <a:ext cx="10084496" cy="1561646"/>
          </a:xfrm>
        </p:spPr>
        <p:txBody>
          <a:bodyPr/>
          <a:lstStyle/>
          <a:p>
            <a:r>
              <a:rPr lang="en-US">
                <a:latin typeface="Arial"/>
                <a:cs typeface="Arial"/>
              </a:rPr>
              <a:t>Processus de </a:t>
            </a:r>
            <a:r>
              <a:rPr lang="en-US" err="1">
                <a:latin typeface="Arial"/>
                <a:cs typeface="Arial"/>
              </a:rPr>
              <a:t>clôture</a:t>
            </a:r>
            <a:r>
              <a:rPr lang="en-US">
                <a:latin typeface="Arial"/>
                <a:cs typeface="Arial"/>
              </a:rPr>
              <a:t> du </a:t>
            </a:r>
            <a:r>
              <a:rPr lang="en-US" err="1">
                <a:latin typeface="Arial"/>
                <a:cs typeface="Arial"/>
              </a:rPr>
              <a:t>projet</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179529"/>
            <a:ext cx="10513120" cy="3932063"/>
          </a:xfrm>
        </p:spPr>
        <p:txBody>
          <a:bodyPr vert="horz" lIns="91440" tIns="45720" rIns="91440" bIns="45720" rtlCol="0" anchor="t">
            <a:noAutofit/>
          </a:bodyPr>
          <a:lstStyle/>
          <a:p>
            <a:pPr marL="342900" lvl="1" indent="-342900">
              <a:lnSpc>
                <a:spcPct val="100000"/>
              </a:lnSpc>
              <a:spcBef>
                <a:spcPts val="0"/>
              </a:spcBef>
            </a:pPr>
            <a:r>
              <a:rPr lang="en-US" sz="2400">
                <a:latin typeface="Arial"/>
                <a:cs typeface="Calibri"/>
              </a:rPr>
              <a:t>La </a:t>
            </a:r>
            <a:r>
              <a:rPr lang="en-US" sz="2400" err="1">
                <a:latin typeface="Arial"/>
                <a:cs typeface="Calibri"/>
              </a:rPr>
              <a:t>clôture</a:t>
            </a:r>
            <a:r>
              <a:rPr lang="en-US" sz="2400">
                <a:latin typeface="Arial"/>
                <a:cs typeface="Calibri"/>
              </a:rPr>
              <a:t> d'un </a:t>
            </a:r>
            <a:r>
              <a:rPr lang="en-US" sz="2400" err="1">
                <a:latin typeface="Arial"/>
                <a:cs typeface="Calibri"/>
              </a:rPr>
              <a:t>projet</a:t>
            </a:r>
            <a:r>
              <a:rPr lang="en-US" sz="2400">
                <a:latin typeface="Arial"/>
                <a:cs typeface="Calibri"/>
              </a:rPr>
              <a:t> fait </a:t>
            </a:r>
            <a:r>
              <a:rPr lang="en-US" sz="2400" err="1">
                <a:latin typeface="Arial"/>
                <a:cs typeface="Calibri"/>
              </a:rPr>
              <a:t>référence</a:t>
            </a:r>
            <a:r>
              <a:rPr lang="en-US" sz="2400">
                <a:latin typeface="Arial"/>
                <a:cs typeface="Calibri"/>
              </a:rPr>
              <a:t> au processus </a:t>
            </a:r>
            <a:r>
              <a:rPr lang="en-US" sz="2400" err="1">
                <a:latin typeface="Arial"/>
                <a:cs typeface="Calibri"/>
              </a:rPr>
              <a:t>opérationnel</a:t>
            </a:r>
            <a:r>
              <a:rPr lang="en-US" sz="2400">
                <a:latin typeface="Arial"/>
                <a:cs typeface="Calibri"/>
              </a:rPr>
              <a:t> et </a:t>
            </a:r>
            <a:r>
              <a:rPr lang="en-US" sz="2400" err="1">
                <a:latin typeface="Arial"/>
                <a:cs typeface="Calibri"/>
              </a:rPr>
              <a:t>administratif</a:t>
            </a:r>
            <a:r>
              <a:rPr lang="en-US" sz="2400">
                <a:latin typeface="Arial"/>
                <a:cs typeface="Calibri"/>
              </a:rPr>
              <a:t> qui </a:t>
            </a:r>
            <a:r>
              <a:rPr lang="en-US" sz="2400" err="1">
                <a:latin typeface="Arial"/>
                <a:cs typeface="Calibri"/>
              </a:rPr>
              <a:t>consiste</a:t>
            </a:r>
            <a:r>
              <a:rPr lang="en-US" sz="2400">
                <a:latin typeface="Arial"/>
                <a:cs typeface="Calibri"/>
              </a:rPr>
              <a:t> à </a:t>
            </a:r>
            <a:r>
              <a:rPr lang="en-US" sz="2400" err="1">
                <a:latin typeface="Arial"/>
                <a:cs typeface="Calibri"/>
              </a:rPr>
              <a:t>mettre</a:t>
            </a:r>
            <a:r>
              <a:rPr lang="en-US" sz="2400">
                <a:latin typeface="Arial"/>
                <a:cs typeface="Calibri"/>
              </a:rPr>
              <a:t> fin </a:t>
            </a:r>
            <a:r>
              <a:rPr lang="en-US" sz="2400" err="1">
                <a:latin typeface="Arial"/>
                <a:cs typeface="Calibri"/>
              </a:rPr>
              <a:t>officiellement</a:t>
            </a:r>
            <a:r>
              <a:rPr lang="en-US" sz="2400">
                <a:latin typeface="Arial"/>
                <a:cs typeface="Calibri"/>
              </a:rPr>
              <a:t> à un </a:t>
            </a:r>
            <a:r>
              <a:rPr lang="en-US" sz="2400" err="1">
                <a:latin typeface="Arial"/>
                <a:cs typeface="Calibri"/>
              </a:rPr>
              <a:t>projet</a:t>
            </a:r>
            <a:r>
              <a:rPr lang="en-US" sz="2400">
                <a:latin typeface="Arial"/>
                <a:cs typeface="Calibri"/>
              </a:rPr>
              <a:t>. </a:t>
            </a:r>
            <a:endParaRPr lang="en-US" sz="2400">
              <a:solidFill>
                <a:srgbClr val="444444"/>
              </a:solidFill>
              <a:latin typeface="Arial"/>
              <a:cs typeface="Calibri"/>
            </a:endParaRPr>
          </a:p>
          <a:p>
            <a:pPr marL="342900" lvl="1" indent="-342900">
              <a:lnSpc>
                <a:spcPct val="100000"/>
              </a:lnSpc>
              <a:spcBef>
                <a:spcPts val="0"/>
              </a:spcBef>
            </a:pPr>
            <a:r>
              <a:rPr lang="en-US" sz="2400">
                <a:latin typeface="Arial"/>
                <a:cs typeface="Calibri"/>
              </a:rPr>
              <a:t>Les quatre étapes </a:t>
            </a:r>
            <a:r>
              <a:rPr lang="en-US" sz="2400" err="1">
                <a:latin typeface="Arial"/>
                <a:cs typeface="Calibri"/>
              </a:rPr>
              <a:t>essentielles</a:t>
            </a:r>
            <a:r>
              <a:rPr lang="en-US" sz="2400">
                <a:latin typeface="Arial"/>
                <a:cs typeface="Calibri"/>
              </a:rPr>
              <a:t> de </a:t>
            </a:r>
            <a:r>
              <a:rPr lang="en-US" sz="2400" err="1">
                <a:latin typeface="Arial"/>
                <a:cs typeface="Calibri"/>
              </a:rPr>
              <a:t>ce</a:t>
            </a:r>
            <a:r>
              <a:rPr lang="en-US" sz="2400">
                <a:latin typeface="Arial"/>
                <a:cs typeface="Calibri"/>
              </a:rPr>
              <a:t> processus </a:t>
            </a:r>
            <a:r>
              <a:rPr lang="en-US" sz="2400" err="1">
                <a:latin typeface="Arial"/>
                <a:cs typeface="Calibri"/>
              </a:rPr>
              <a:t>sont</a:t>
            </a:r>
            <a:r>
              <a:rPr lang="en-US" sz="2400">
                <a:latin typeface="Arial"/>
                <a:cs typeface="Calibri"/>
              </a:rPr>
              <a:t> les </a:t>
            </a:r>
            <a:r>
              <a:rPr lang="en-US" sz="2400" err="1">
                <a:latin typeface="Arial"/>
                <a:cs typeface="Calibri"/>
              </a:rPr>
              <a:t>suivantes</a:t>
            </a:r>
            <a:r>
              <a:rPr lang="en-US" sz="2400">
                <a:latin typeface="Arial"/>
                <a:cs typeface="Calibri"/>
              </a:rPr>
              <a:t> : </a:t>
            </a:r>
            <a:endParaRPr lang="en-US" sz="2400">
              <a:solidFill>
                <a:srgbClr val="444444"/>
              </a:solidFill>
              <a:latin typeface="Arial"/>
              <a:cs typeface="Calibri"/>
            </a:endParaRPr>
          </a:p>
          <a:p>
            <a:pPr marL="800100" lvl="2" indent="-342900">
              <a:lnSpc>
                <a:spcPct val="100000"/>
              </a:lnSpc>
              <a:spcBef>
                <a:spcPts val="0"/>
              </a:spcBef>
            </a:pPr>
            <a:r>
              <a:rPr lang="en-US" sz="2200">
                <a:latin typeface="Arial"/>
                <a:cs typeface="Calibri"/>
              </a:rPr>
              <a:t>Transition du </a:t>
            </a:r>
            <a:r>
              <a:rPr lang="en-US" sz="2200" err="1">
                <a:latin typeface="Arial"/>
                <a:cs typeface="Calibri"/>
              </a:rPr>
              <a:t>système</a:t>
            </a:r>
            <a:endParaRPr lang="en-US" sz="2200">
              <a:latin typeface="Arial"/>
              <a:cs typeface="Calibri"/>
            </a:endParaRPr>
          </a:p>
          <a:p>
            <a:pPr marL="800100" lvl="2" indent="-342900">
              <a:lnSpc>
                <a:spcPct val="100000"/>
              </a:lnSpc>
              <a:spcBef>
                <a:spcPts val="0"/>
              </a:spcBef>
            </a:pPr>
            <a:r>
              <a:rPr lang="en-US" sz="2200">
                <a:latin typeface="Arial"/>
                <a:cs typeface="Calibri"/>
              </a:rPr>
              <a:t>Archiver et diffuser la documentation du </a:t>
            </a:r>
            <a:r>
              <a:rPr lang="en-US" sz="2200" err="1">
                <a:latin typeface="Arial"/>
                <a:cs typeface="Calibri"/>
              </a:rPr>
              <a:t>projet</a:t>
            </a:r>
            <a:endParaRPr lang="en-US" sz="2200">
              <a:latin typeface="Arial"/>
              <a:cs typeface="Calibri"/>
            </a:endParaRPr>
          </a:p>
          <a:p>
            <a:pPr marL="800100" lvl="2" indent="-342900">
              <a:lnSpc>
                <a:spcPct val="100000"/>
              </a:lnSpc>
              <a:spcBef>
                <a:spcPts val="0"/>
              </a:spcBef>
            </a:pPr>
            <a:r>
              <a:rPr lang="en-US" sz="2200" err="1">
                <a:latin typeface="Arial"/>
                <a:cs typeface="Calibri"/>
              </a:rPr>
              <a:t>Rassembler</a:t>
            </a:r>
            <a:r>
              <a:rPr lang="en-US" sz="2200">
                <a:latin typeface="Arial"/>
                <a:cs typeface="Calibri"/>
              </a:rPr>
              <a:t> les </a:t>
            </a:r>
            <a:r>
              <a:rPr lang="en-US" sz="2200" err="1">
                <a:latin typeface="Arial"/>
                <a:cs typeface="Calibri"/>
              </a:rPr>
              <a:t>informations</a:t>
            </a:r>
            <a:r>
              <a:rPr lang="en-US" sz="2200">
                <a:latin typeface="Arial"/>
                <a:cs typeface="Calibri"/>
              </a:rPr>
              <a:t> relatives à </a:t>
            </a:r>
            <a:r>
              <a:rPr lang="en-US" sz="2200" err="1">
                <a:latin typeface="Arial"/>
                <a:cs typeface="Calibri"/>
              </a:rPr>
              <a:t>l'évaluation</a:t>
            </a:r>
            <a:r>
              <a:rPr lang="en-US" sz="2200">
                <a:latin typeface="Arial"/>
                <a:cs typeface="Calibri"/>
              </a:rPr>
              <a:t> et les </a:t>
            </a:r>
            <a:r>
              <a:rPr lang="en-US" sz="2200" err="1">
                <a:latin typeface="Arial"/>
                <a:cs typeface="Calibri"/>
              </a:rPr>
              <a:t>enseignements</a:t>
            </a:r>
            <a:r>
              <a:rPr lang="en-US" sz="2200">
                <a:latin typeface="Arial"/>
                <a:cs typeface="Calibri"/>
              </a:rPr>
              <a:t> </a:t>
            </a:r>
            <a:r>
              <a:rPr lang="en-US" sz="2200" err="1">
                <a:latin typeface="Arial"/>
                <a:cs typeface="Calibri"/>
              </a:rPr>
              <a:t>tirés</a:t>
            </a:r>
            <a:endParaRPr lang="en-US" sz="2200">
              <a:latin typeface="Arial"/>
              <a:cs typeface="Calibri"/>
            </a:endParaRPr>
          </a:p>
          <a:p>
            <a:pPr marL="800100" lvl="2" indent="-342900">
              <a:lnSpc>
                <a:spcPct val="100000"/>
              </a:lnSpc>
              <a:spcBef>
                <a:spcPts val="0"/>
              </a:spcBef>
            </a:pPr>
            <a:r>
              <a:rPr lang="en-US" sz="2200">
                <a:latin typeface="Arial"/>
                <a:cs typeface="Calibri"/>
              </a:rPr>
              <a:t>Rapport final du </a:t>
            </a:r>
            <a:r>
              <a:rPr lang="en-US" sz="2200" err="1">
                <a:latin typeface="Arial"/>
                <a:cs typeface="Calibri"/>
              </a:rPr>
              <a:t>bailleur</a:t>
            </a:r>
            <a:r>
              <a:rPr lang="en-US" sz="2200">
                <a:latin typeface="Arial"/>
                <a:cs typeface="Calibri"/>
              </a:rPr>
              <a:t> de fonds</a:t>
            </a:r>
          </a:p>
          <a:p>
            <a:pPr marL="800100" lvl="2" indent="-342900">
              <a:lnSpc>
                <a:spcPct val="100000"/>
              </a:lnSpc>
              <a:spcBef>
                <a:spcPts val="0"/>
              </a:spcBef>
            </a:pPr>
            <a:endParaRPr lang="en-US" sz="1600">
              <a:solidFill>
                <a:srgbClr val="444444"/>
              </a:solidFill>
              <a:latin typeface="Calibri"/>
              <a:cs typeface="Calibri"/>
            </a:endParaRPr>
          </a:p>
        </p:txBody>
      </p:sp>
    </p:spTree>
    <p:extLst>
      <p:ext uri="{BB962C8B-B14F-4D97-AF65-F5344CB8AC3E}">
        <p14:creationId xmlns:p14="http://schemas.microsoft.com/office/powerpoint/2010/main" val="634673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8287E-F145-0861-C1EF-7C2F995E35FD}"/>
              </a:ext>
            </a:extLst>
          </p:cNvPr>
          <p:cNvSpPr>
            <a:spLocks noGrp="1"/>
          </p:cNvSpPr>
          <p:nvPr>
            <p:ph type="title"/>
          </p:nvPr>
        </p:nvSpPr>
        <p:spPr>
          <a:xfrm>
            <a:off x="567813" y="-3585"/>
            <a:ext cx="10084496" cy="1561646"/>
          </a:xfrm>
        </p:spPr>
        <p:txBody>
          <a:bodyPr/>
          <a:lstStyle/>
          <a:p>
            <a:r>
              <a:rPr lang="en-US">
                <a:latin typeface="Arial"/>
                <a:cs typeface="Arial"/>
              </a:rPr>
              <a:t>Ce qui fait un bon chef de projet</a:t>
            </a:r>
            <a:endParaRPr lang="en-US"/>
          </a:p>
        </p:txBody>
      </p:sp>
      <p:pic>
        <p:nvPicPr>
          <p:cNvPr id="5" name="Content Placeholder 4" descr="A blue hexagons with white text&#10;&#10;Description automatically generated">
            <a:extLst>
              <a:ext uri="{FF2B5EF4-FFF2-40B4-BE49-F238E27FC236}">
                <a16:creationId xmlns:a16="http://schemas.microsoft.com/office/drawing/2014/main" id="{5D6AA7FF-8E5A-62E0-15A0-A4E2B6EEEDE4}"/>
              </a:ext>
            </a:extLst>
          </p:cNvPr>
          <p:cNvPicPr>
            <a:picLocks noGrp="1" noChangeAspect="1"/>
          </p:cNvPicPr>
          <p:nvPr>
            <p:ph idx="1"/>
          </p:nvPr>
        </p:nvPicPr>
        <p:blipFill>
          <a:blip r:embed="rId2"/>
          <a:stretch>
            <a:fillRect/>
          </a:stretch>
        </p:blipFill>
        <p:spPr>
          <a:xfrm>
            <a:off x="1266179" y="1085691"/>
            <a:ext cx="9363731" cy="5218705"/>
          </a:xfrm>
        </p:spPr>
      </p:pic>
    </p:spTree>
    <p:extLst>
      <p:ext uri="{BB962C8B-B14F-4D97-AF65-F5344CB8AC3E}">
        <p14:creationId xmlns:p14="http://schemas.microsoft.com/office/powerpoint/2010/main" val="216955849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060D-DADF-BFE7-7923-A5A44F4530CC}"/>
              </a:ext>
            </a:extLst>
          </p:cNvPr>
          <p:cNvSpPr>
            <a:spLocks noGrp="1"/>
          </p:cNvSpPr>
          <p:nvPr>
            <p:ph type="title"/>
          </p:nvPr>
        </p:nvSpPr>
        <p:spPr>
          <a:xfrm>
            <a:off x="0" y="3175"/>
            <a:ext cx="10084496" cy="1561646"/>
          </a:xfrm>
        </p:spPr>
        <p:txBody>
          <a:bodyPr>
            <a:normAutofit/>
          </a:bodyPr>
          <a:lstStyle/>
          <a:p>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 </a:t>
            </a:r>
            <a:r>
              <a:rPr lang="en-US" err="1">
                <a:latin typeface="Arial"/>
                <a:cs typeface="Arial"/>
              </a:rPr>
              <a:t>archivage</a:t>
            </a:r>
            <a:r>
              <a:rPr lang="en-US">
                <a:latin typeface="Arial"/>
                <a:cs typeface="Arial"/>
              </a:rPr>
              <a:t> et </a:t>
            </a:r>
            <a:br>
              <a:rPr lang="en-US">
                <a:latin typeface="Arial"/>
                <a:cs typeface="Arial"/>
              </a:rPr>
            </a:br>
            <a:r>
              <a:rPr lang="en-US">
                <a:latin typeface="Arial"/>
                <a:cs typeface="Arial"/>
              </a:rPr>
              <a:t>diffuser la documentation du </a:t>
            </a:r>
            <a:r>
              <a:rPr lang="en-US" err="1">
                <a:latin typeface="Arial"/>
                <a:cs typeface="Arial"/>
              </a:rPr>
              <a:t>projet</a:t>
            </a:r>
            <a:endParaRPr lang="en-US" err="1"/>
          </a:p>
        </p:txBody>
      </p:sp>
      <p:sp>
        <p:nvSpPr>
          <p:cNvPr id="3" name="Content Placeholder 2">
            <a:extLst>
              <a:ext uri="{FF2B5EF4-FFF2-40B4-BE49-F238E27FC236}">
                <a16:creationId xmlns:a16="http://schemas.microsoft.com/office/drawing/2014/main" id="{6DED1F44-03A3-0D0B-365F-E9E1246E54D9}"/>
              </a:ext>
            </a:extLst>
          </p:cNvPr>
          <p:cNvSpPr>
            <a:spLocks noGrp="1"/>
          </p:cNvSpPr>
          <p:nvPr>
            <p:ph idx="1"/>
          </p:nvPr>
        </p:nvSpPr>
        <p:spPr>
          <a:xfrm>
            <a:off x="428625" y="1712804"/>
            <a:ext cx="11475146" cy="3670126"/>
          </a:xfrm>
        </p:spPr>
        <p:txBody>
          <a:bodyPr vert="horz" lIns="91440" tIns="45720" rIns="91440" bIns="45720" rtlCol="0" anchor="t">
            <a:normAutofit/>
          </a:bodyPr>
          <a:lstStyle/>
          <a:p>
            <a:pPr marL="400050" lvl="1" indent="-342900">
              <a:lnSpc>
                <a:spcPct val="100000"/>
              </a:lnSpc>
              <a:spcBef>
                <a:spcPts val="0"/>
              </a:spcBef>
            </a:pPr>
            <a:r>
              <a:rPr lang="en-US" sz="2400">
                <a:latin typeface="Arial"/>
                <a:cs typeface="Calibri"/>
              </a:rPr>
              <a:t>La documentation du </a:t>
            </a:r>
            <a:r>
              <a:rPr lang="en-US" sz="2400" err="1">
                <a:latin typeface="Arial"/>
                <a:cs typeface="Calibri"/>
              </a:rPr>
              <a:t>projet</a:t>
            </a:r>
            <a:r>
              <a:rPr lang="en-US" sz="2400">
                <a:latin typeface="Arial"/>
                <a:cs typeface="Calibri"/>
              </a:rPr>
              <a:t> </a:t>
            </a:r>
            <a:r>
              <a:rPr lang="en-US" sz="2400" err="1">
                <a:latin typeface="Arial"/>
                <a:cs typeface="Calibri"/>
              </a:rPr>
              <a:t>diffère</a:t>
            </a:r>
            <a:r>
              <a:rPr lang="en-US" sz="2400">
                <a:latin typeface="Arial"/>
                <a:cs typeface="Calibri"/>
              </a:rPr>
              <a:t> de la documentation technique </a:t>
            </a:r>
            <a:r>
              <a:rPr lang="en-US" sz="2400" err="1">
                <a:latin typeface="Arial"/>
                <a:cs typeface="Calibri"/>
              </a:rPr>
              <a:t>archivée</a:t>
            </a:r>
            <a:r>
              <a:rPr lang="en-US" sz="2400">
                <a:latin typeface="Arial"/>
                <a:cs typeface="Calibri"/>
              </a:rPr>
              <a:t> pendant la phase de transition - il </a:t>
            </a:r>
            <a:r>
              <a:rPr lang="en-US" sz="2400" err="1">
                <a:latin typeface="Arial"/>
                <a:cs typeface="Calibri"/>
              </a:rPr>
              <a:t>s'agit</a:t>
            </a:r>
            <a:r>
              <a:rPr lang="en-US" sz="2400">
                <a:latin typeface="Arial"/>
                <a:cs typeface="Calibri"/>
              </a:rPr>
              <a:t> d'un </a:t>
            </a:r>
            <a:r>
              <a:rPr lang="en-US" sz="2400" err="1">
                <a:latin typeface="Arial"/>
                <a:cs typeface="Calibri"/>
              </a:rPr>
              <a:t>historique</a:t>
            </a:r>
            <a:r>
              <a:rPr lang="en-US" sz="2400">
                <a:latin typeface="Arial"/>
                <a:cs typeface="Calibri"/>
              </a:rPr>
              <a:t> du </a:t>
            </a:r>
            <a:r>
              <a:rPr lang="en-US" sz="2400" err="1">
                <a:latin typeface="Arial"/>
                <a:cs typeface="Calibri"/>
              </a:rPr>
              <a:t>projet</a:t>
            </a:r>
            <a:r>
              <a:rPr lang="en-US" sz="2400">
                <a:latin typeface="Arial"/>
                <a:cs typeface="Calibri"/>
              </a:rPr>
              <a:t> du point de </a:t>
            </a:r>
            <a:r>
              <a:rPr lang="en-US" sz="2400" err="1">
                <a:latin typeface="Arial"/>
                <a:cs typeface="Calibri"/>
              </a:rPr>
              <a:t>vue</a:t>
            </a:r>
            <a:r>
              <a:rPr lang="en-US" sz="2400">
                <a:latin typeface="Arial"/>
                <a:cs typeface="Calibri"/>
              </a:rPr>
              <a:t> de la gestion (plans de </a:t>
            </a:r>
            <a:r>
              <a:rPr lang="en-US" sz="2400" err="1">
                <a:latin typeface="Arial"/>
                <a:cs typeface="Calibri"/>
              </a:rPr>
              <a:t>projet</a:t>
            </a:r>
            <a:r>
              <a:rPr lang="en-US" sz="2400">
                <a:latin typeface="Arial"/>
                <a:cs typeface="Calibri"/>
              </a:rPr>
              <a:t>, </a:t>
            </a:r>
            <a:r>
              <a:rPr lang="en-US" sz="2400" err="1">
                <a:latin typeface="Arial"/>
                <a:cs typeface="Calibri"/>
              </a:rPr>
              <a:t>registres</a:t>
            </a:r>
            <a:r>
              <a:rPr lang="en-US" sz="2400">
                <a:latin typeface="Arial"/>
                <a:cs typeface="Calibri"/>
              </a:rPr>
              <a:t> des </a:t>
            </a:r>
            <a:r>
              <a:rPr lang="en-US" sz="2400" err="1">
                <a:latin typeface="Arial"/>
                <a:cs typeface="Calibri"/>
              </a:rPr>
              <a:t>risques</a:t>
            </a:r>
            <a:r>
              <a:rPr lang="en-US" sz="2400">
                <a:latin typeface="Arial"/>
                <a:cs typeface="Calibri"/>
              </a:rPr>
              <a:t>, etc.).</a:t>
            </a:r>
          </a:p>
          <a:p>
            <a:pPr marL="400050" lvl="1" indent="-342900">
              <a:lnSpc>
                <a:spcPct val="100000"/>
              </a:lnSpc>
              <a:spcBef>
                <a:spcPts val="0"/>
              </a:spcBef>
            </a:pPr>
            <a:r>
              <a:rPr lang="en-US" sz="2400">
                <a:latin typeface="Arial"/>
                <a:cs typeface="Calibri"/>
              </a:rPr>
              <a:t>Tout </a:t>
            </a:r>
            <a:r>
              <a:rPr lang="en-US" sz="2400" err="1">
                <a:latin typeface="Arial"/>
                <a:cs typeface="Calibri"/>
              </a:rPr>
              <a:t>comme</a:t>
            </a:r>
            <a:r>
              <a:rPr lang="en-US" sz="2400">
                <a:latin typeface="Arial"/>
                <a:cs typeface="Calibri"/>
              </a:rPr>
              <a:t> la documentation technique, la documentation relative à la gestion de </a:t>
            </a:r>
            <a:r>
              <a:rPr lang="en-US" sz="2400" err="1">
                <a:latin typeface="Arial"/>
                <a:cs typeface="Calibri"/>
              </a:rPr>
              <a:t>projet</a:t>
            </a:r>
            <a:r>
              <a:rPr lang="en-US" sz="2400">
                <a:latin typeface="Arial"/>
                <a:cs typeface="Calibri"/>
              </a:rPr>
              <a:t> doit </a:t>
            </a:r>
            <a:r>
              <a:rPr lang="en-US" sz="2400" err="1">
                <a:latin typeface="Arial"/>
                <a:cs typeface="Calibri"/>
              </a:rPr>
              <a:t>être</a:t>
            </a:r>
            <a:r>
              <a:rPr lang="en-US" sz="2400">
                <a:latin typeface="Arial"/>
                <a:cs typeface="Calibri"/>
              </a:rPr>
              <a:t> </a:t>
            </a:r>
            <a:r>
              <a:rPr lang="en-US" sz="2400" err="1">
                <a:latin typeface="Arial"/>
                <a:cs typeface="Calibri"/>
              </a:rPr>
              <a:t>archivée</a:t>
            </a:r>
            <a:r>
              <a:rPr lang="en-US" sz="2400">
                <a:latin typeface="Arial"/>
                <a:cs typeface="Calibri"/>
              </a:rPr>
              <a:t> et </a:t>
            </a:r>
            <a:r>
              <a:rPr lang="en-US" sz="2400" err="1">
                <a:latin typeface="Arial"/>
                <a:cs typeface="Calibri"/>
              </a:rPr>
              <a:t>stockée</a:t>
            </a:r>
            <a:r>
              <a:rPr lang="en-US" sz="2400">
                <a:latin typeface="Arial"/>
                <a:cs typeface="Calibri"/>
              </a:rPr>
              <a:t> après la </a:t>
            </a:r>
            <a:r>
              <a:rPr lang="en-US" sz="2400" err="1">
                <a:latin typeface="Arial"/>
                <a:cs typeface="Calibri"/>
              </a:rPr>
              <a:t>réalisation</a:t>
            </a:r>
            <a:r>
              <a:rPr lang="en-US" sz="2400">
                <a:latin typeface="Arial"/>
                <a:cs typeface="Calibri"/>
              </a:rPr>
              <a:t> du </a:t>
            </a:r>
            <a:r>
              <a:rPr lang="en-US" sz="2400" err="1">
                <a:latin typeface="Arial"/>
                <a:cs typeface="Calibri"/>
              </a:rPr>
              <a:t>projet</a:t>
            </a:r>
            <a:r>
              <a:rPr lang="en-US" sz="2400">
                <a:latin typeface="Arial"/>
                <a:cs typeface="Calibri"/>
              </a:rPr>
              <a:t>, </a:t>
            </a:r>
            <a:r>
              <a:rPr lang="en-US" sz="2400" err="1">
                <a:latin typeface="Arial"/>
                <a:cs typeface="Calibri"/>
              </a:rPr>
              <a:t>afin</a:t>
            </a:r>
            <a:r>
              <a:rPr lang="en-US" sz="2400">
                <a:latin typeface="Arial"/>
                <a:cs typeface="Calibri"/>
              </a:rPr>
              <a:t> de </a:t>
            </a:r>
            <a:r>
              <a:rPr lang="en-US" sz="2400" err="1">
                <a:latin typeface="Arial"/>
                <a:cs typeface="Calibri"/>
              </a:rPr>
              <a:t>pouvoir</a:t>
            </a:r>
            <a:r>
              <a:rPr lang="en-US" sz="2400">
                <a:latin typeface="Arial"/>
                <a:cs typeface="Calibri"/>
              </a:rPr>
              <a:t> </a:t>
            </a:r>
            <a:r>
              <a:rPr lang="en-US" sz="2400" err="1">
                <a:latin typeface="Arial"/>
                <a:cs typeface="Calibri"/>
              </a:rPr>
              <a:t>être</a:t>
            </a:r>
            <a:r>
              <a:rPr lang="en-US" sz="2400">
                <a:latin typeface="Arial"/>
                <a:cs typeface="Calibri"/>
              </a:rPr>
              <a:t> </a:t>
            </a:r>
            <a:r>
              <a:rPr lang="en-US" sz="2400" err="1">
                <a:latin typeface="Arial"/>
                <a:cs typeface="Calibri"/>
              </a:rPr>
              <a:t>consultée</a:t>
            </a:r>
            <a:r>
              <a:rPr lang="en-US" sz="2400">
                <a:latin typeface="Arial"/>
                <a:cs typeface="Calibri"/>
              </a:rPr>
              <a:t> </a:t>
            </a:r>
            <a:r>
              <a:rPr lang="en-US" sz="2400" err="1">
                <a:latin typeface="Arial"/>
                <a:cs typeface="Calibri"/>
              </a:rPr>
              <a:t>ultérieurement</a:t>
            </a:r>
            <a:r>
              <a:rPr lang="en-US" sz="2400">
                <a:latin typeface="Arial"/>
                <a:cs typeface="Calibri"/>
              </a:rPr>
              <a:t> </a:t>
            </a:r>
            <a:r>
              <a:rPr lang="en-US" sz="2400" err="1">
                <a:latin typeface="Arial"/>
                <a:cs typeface="Calibri"/>
              </a:rPr>
              <a:t>si</a:t>
            </a:r>
            <a:r>
              <a:rPr lang="en-US" sz="2400">
                <a:latin typeface="Arial"/>
                <a:cs typeface="Calibri"/>
              </a:rPr>
              <a:t> </a:t>
            </a:r>
            <a:r>
              <a:rPr lang="en-US" sz="2400" err="1">
                <a:latin typeface="Arial"/>
                <a:cs typeface="Calibri"/>
              </a:rPr>
              <a:t>nécessaire</a:t>
            </a:r>
            <a:r>
              <a:rPr lang="en-US" sz="2400">
                <a:latin typeface="Arial"/>
                <a:cs typeface="Calibri"/>
              </a:rPr>
              <a:t>.</a:t>
            </a:r>
          </a:p>
          <a:p>
            <a:pPr marL="400050" lvl="1" indent="-342900">
              <a:lnSpc>
                <a:spcPct val="100000"/>
              </a:lnSpc>
              <a:spcBef>
                <a:spcPts val="0"/>
              </a:spcBef>
            </a:pPr>
            <a:r>
              <a:rPr lang="en-US" sz="2400">
                <a:latin typeface="Arial"/>
                <a:cs typeface="Calibri"/>
              </a:rPr>
              <a:t>La documentation </a:t>
            </a:r>
            <a:r>
              <a:rPr lang="en-US" sz="2400" err="1">
                <a:latin typeface="Arial"/>
                <a:cs typeface="Calibri"/>
              </a:rPr>
              <a:t>pertinente</a:t>
            </a:r>
            <a:r>
              <a:rPr lang="en-US" sz="2400">
                <a:latin typeface="Arial"/>
                <a:cs typeface="Calibri"/>
              </a:rPr>
              <a:t> doit </a:t>
            </a:r>
            <a:r>
              <a:rPr lang="en-US" sz="2400" err="1">
                <a:latin typeface="Arial"/>
                <a:cs typeface="Calibri"/>
              </a:rPr>
              <a:t>être</a:t>
            </a:r>
            <a:r>
              <a:rPr lang="en-US" sz="2400">
                <a:latin typeface="Arial"/>
                <a:cs typeface="Calibri"/>
              </a:rPr>
              <a:t> </a:t>
            </a:r>
            <a:r>
              <a:rPr lang="en-US" sz="2400" err="1">
                <a:latin typeface="Arial"/>
                <a:cs typeface="Calibri"/>
              </a:rPr>
              <a:t>partagée</a:t>
            </a:r>
            <a:r>
              <a:rPr lang="en-US" sz="2400">
                <a:latin typeface="Arial"/>
                <a:cs typeface="Calibri"/>
              </a:rPr>
              <a:t> avec </a:t>
            </a:r>
            <a:r>
              <a:rPr lang="en-US" sz="2400" err="1">
                <a:latin typeface="Arial"/>
                <a:cs typeface="Calibri"/>
              </a:rPr>
              <a:t>l'institution</a:t>
            </a:r>
            <a:r>
              <a:rPr lang="en-US" sz="2400">
                <a:latin typeface="Arial"/>
                <a:cs typeface="Calibri"/>
              </a:rPr>
              <a:t> à </a:t>
            </a:r>
            <a:r>
              <a:rPr lang="en-US" sz="2400" err="1">
                <a:latin typeface="Arial"/>
                <a:cs typeface="Calibri"/>
              </a:rPr>
              <a:t>laquelle</a:t>
            </a:r>
            <a:r>
              <a:rPr lang="en-US" sz="2400">
                <a:latin typeface="Arial"/>
                <a:cs typeface="Calibri"/>
              </a:rPr>
              <a:t> le </a:t>
            </a:r>
            <a:r>
              <a:rPr lang="en-US" sz="2400" err="1">
                <a:latin typeface="Arial"/>
                <a:cs typeface="Calibri"/>
              </a:rPr>
              <a:t>système</a:t>
            </a:r>
            <a:r>
              <a:rPr lang="en-US" sz="2400">
                <a:latin typeface="Arial"/>
                <a:cs typeface="Calibri"/>
              </a:rPr>
              <a:t> </a:t>
            </a:r>
            <a:r>
              <a:rPr lang="en-US" sz="2400" err="1">
                <a:latin typeface="Arial"/>
                <a:cs typeface="Calibri"/>
              </a:rPr>
              <a:t>est</a:t>
            </a:r>
            <a:r>
              <a:rPr lang="en-US" sz="2400">
                <a:latin typeface="Arial"/>
                <a:cs typeface="Calibri"/>
              </a:rPr>
              <a:t> </a:t>
            </a:r>
            <a:r>
              <a:rPr lang="en-US" sz="2400" err="1">
                <a:latin typeface="Arial"/>
                <a:cs typeface="Calibri"/>
              </a:rPr>
              <a:t>transféré</a:t>
            </a:r>
            <a:r>
              <a:rPr lang="en-US" sz="2400">
                <a:latin typeface="Arial"/>
                <a:cs typeface="Calibri"/>
              </a:rPr>
              <a:t> par les </a:t>
            </a:r>
            <a:r>
              <a:rPr lang="en-US" sz="2400" err="1">
                <a:latin typeface="Arial"/>
                <a:cs typeface="Calibri"/>
              </a:rPr>
              <a:t>canaux</a:t>
            </a:r>
            <a:r>
              <a:rPr lang="en-US" sz="2400">
                <a:latin typeface="Arial"/>
                <a:cs typeface="Calibri"/>
              </a:rPr>
              <a:t> </a:t>
            </a:r>
            <a:r>
              <a:rPr lang="en-US" sz="2400" err="1">
                <a:latin typeface="Arial"/>
                <a:cs typeface="Calibri"/>
              </a:rPr>
              <a:t>appropriés</a:t>
            </a:r>
            <a:r>
              <a:rPr lang="en-US" sz="2400">
                <a:latin typeface="Arial"/>
                <a:cs typeface="Calibri"/>
              </a:rPr>
              <a:t> (</a:t>
            </a:r>
            <a:r>
              <a:rPr lang="en-US" sz="2400" err="1">
                <a:latin typeface="Arial"/>
                <a:cs typeface="Calibri"/>
              </a:rPr>
              <a:t>c'est</a:t>
            </a:r>
            <a:r>
              <a:rPr lang="en-US" sz="2400">
                <a:latin typeface="Arial"/>
                <a:cs typeface="Calibri"/>
              </a:rPr>
              <a:t>-à-dire les </a:t>
            </a:r>
            <a:r>
              <a:rPr lang="en-US" sz="2400" err="1">
                <a:latin typeface="Arial"/>
                <a:cs typeface="Calibri"/>
              </a:rPr>
              <a:t>registres</a:t>
            </a:r>
            <a:r>
              <a:rPr lang="en-US" sz="2400">
                <a:latin typeface="Arial"/>
                <a:cs typeface="Calibri"/>
              </a:rPr>
              <a:t> des </a:t>
            </a:r>
            <a:r>
              <a:rPr lang="en-US" sz="2400" err="1">
                <a:latin typeface="Arial"/>
                <a:cs typeface="Calibri"/>
              </a:rPr>
              <a:t>risques</a:t>
            </a:r>
            <a:r>
              <a:rPr lang="en-US" sz="2400">
                <a:latin typeface="Arial"/>
                <a:cs typeface="Calibri"/>
              </a:rPr>
              <a:t>, les plans de </a:t>
            </a:r>
            <a:r>
              <a:rPr lang="en-US" sz="2400" err="1">
                <a:latin typeface="Arial"/>
                <a:cs typeface="Calibri"/>
              </a:rPr>
              <a:t>projet</a:t>
            </a:r>
            <a:r>
              <a:rPr lang="en-US" sz="2400">
                <a:latin typeface="Arial"/>
                <a:cs typeface="Calibri"/>
              </a:rPr>
              <a:t> </a:t>
            </a:r>
            <a:r>
              <a:rPr lang="en-US" sz="2400" err="1">
                <a:latin typeface="Arial"/>
                <a:cs typeface="Calibri"/>
              </a:rPr>
              <a:t>détaillant</a:t>
            </a:r>
            <a:r>
              <a:rPr lang="en-US" sz="2400">
                <a:latin typeface="Arial"/>
                <a:cs typeface="Calibri"/>
              </a:rPr>
              <a:t> </a:t>
            </a:r>
            <a:r>
              <a:rPr lang="en-US" sz="2400" err="1">
                <a:latin typeface="Arial"/>
                <a:cs typeface="Calibri"/>
              </a:rPr>
              <a:t>l'approche</a:t>
            </a:r>
            <a:r>
              <a:rPr lang="en-US" sz="2400">
                <a:latin typeface="Arial"/>
                <a:cs typeface="Calibri"/>
              </a:rPr>
              <a:t> de la mise </a:t>
            </a:r>
            <a:r>
              <a:rPr lang="en-US" sz="2400" err="1">
                <a:latin typeface="Arial"/>
                <a:cs typeface="Calibri"/>
              </a:rPr>
              <a:t>en</a:t>
            </a:r>
            <a:r>
              <a:rPr lang="en-US" sz="2400">
                <a:latin typeface="Arial"/>
                <a:cs typeface="Calibri"/>
              </a:rPr>
              <a:t> </a:t>
            </a:r>
            <a:r>
              <a:rPr lang="en-US" sz="2400" err="1">
                <a:latin typeface="Arial"/>
                <a:cs typeface="Calibri"/>
              </a:rPr>
              <a:t>œuvre</a:t>
            </a:r>
            <a:r>
              <a:rPr lang="en-US" sz="2400">
                <a:latin typeface="Arial"/>
                <a:cs typeface="Calibri"/>
              </a:rPr>
              <a:t>, etc.) </a:t>
            </a:r>
            <a:endParaRPr lang="en-US" sz="2400">
              <a:latin typeface="Arial"/>
            </a:endParaRPr>
          </a:p>
          <a:p>
            <a:endParaRPr lang="en-US"/>
          </a:p>
        </p:txBody>
      </p:sp>
    </p:spTree>
    <p:extLst>
      <p:ext uri="{BB962C8B-B14F-4D97-AF65-F5344CB8AC3E}">
        <p14:creationId xmlns:p14="http://schemas.microsoft.com/office/powerpoint/2010/main" val="68988336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1E803-7855-4370-382D-C032E460E455}"/>
              </a:ext>
            </a:extLst>
          </p:cNvPr>
          <p:cNvSpPr>
            <a:spLocks noGrp="1"/>
          </p:cNvSpPr>
          <p:nvPr>
            <p:ph type="title"/>
          </p:nvPr>
        </p:nvSpPr>
        <p:spPr>
          <a:xfrm>
            <a:off x="0" y="3175"/>
            <a:ext cx="10084496" cy="1561646"/>
          </a:xfrm>
        </p:spPr>
        <p:txBody>
          <a:bodyPr/>
          <a:lstStyle/>
          <a:p>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 </a:t>
            </a:r>
            <a:r>
              <a:rPr lang="en-US" err="1">
                <a:latin typeface="Arial"/>
                <a:cs typeface="Arial"/>
              </a:rPr>
              <a:t>rassembler</a:t>
            </a:r>
            <a:r>
              <a:rPr lang="en-US">
                <a:latin typeface="Arial"/>
                <a:cs typeface="Arial"/>
              </a:rPr>
              <a:t> les </a:t>
            </a:r>
            <a:r>
              <a:rPr lang="en-US" err="1">
                <a:latin typeface="Arial"/>
                <a:cs typeface="Arial"/>
              </a:rPr>
              <a:t>informations</a:t>
            </a:r>
            <a:r>
              <a:rPr lang="en-US">
                <a:latin typeface="Arial"/>
                <a:cs typeface="Arial"/>
              </a:rPr>
              <a:t> relatives à </a:t>
            </a:r>
            <a:r>
              <a:rPr lang="en-US" err="1">
                <a:latin typeface="Arial"/>
                <a:cs typeface="Arial"/>
              </a:rPr>
              <a:t>l'évaluation</a:t>
            </a:r>
            <a:r>
              <a:rPr lang="en-US">
                <a:latin typeface="Arial"/>
                <a:cs typeface="Arial"/>
              </a:rPr>
              <a:t> et les </a:t>
            </a:r>
            <a:r>
              <a:rPr lang="en-US" err="1">
                <a:latin typeface="Arial"/>
                <a:cs typeface="Arial"/>
              </a:rPr>
              <a:t>enseignements</a:t>
            </a:r>
            <a:r>
              <a:rPr lang="en-US">
                <a:latin typeface="Arial"/>
                <a:cs typeface="Arial"/>
              </a:rPr>
              <a:t> </a:t>
            </a:r>
            <a:r>
              <a:rPr lang="en-US" err="1">
                <a:latin typeface="Arial"/>
                <a:cs typeface="Arial"/>
              </a:rPr>
              <a:t>tirés</a:t>
            </a:r>
            <a:endParaRPr lang="en-US" err="1"/>
          </a:p>
        </p:txBody>
      </p:sp>
      <p:sp>
        <p:nvSpPr>
          <p:cNvPr id="3" name="Content Placeholder 2">
            <a:extLst>
              <a:ext uri="{FF2B5EF4-FFF2-40B4-BE49-F238E27FC236}">
                <a16:creationId xmlns:a16="http://schemas.microsoft.com/office/drawing/2014/main" id="{7679CFEE-D0E6-55BF-5016-B69DFE161314}"/>
              </a:ext>
            </a:extLst>
          </p:cNvPr>
          <p:cNvSpPr>
            <a:spLocks noGrp="1"/>
          </p:cNvSpPr>
          <p:nvPr>
            <p:ph idx="1"/>
          </p:nvPr>
        </p:nvSpPr>
        <p:spPr>
          <a:xfrm>
            <a:off x="352425" y="2055704"/>
            <a:ext cx="11484671" cy="3670126"/>
          </a:xfrm>
        </p:spPr>
        <p:txBody>
          <a:bodyPr vert="horz" lIns="91440" tIns="45720" rIns="91440" bIns="45720" rtlCol="0" anchor="t">
            <a:normAutofit/>
          </a:bodyPr>
          <a:lstStyle/>
          <a:p>
            <a:pPr>
              <a:lnSpc>
                <a:spcPct val="100000"/>
              </a:lnSpc>
              <a:spcBef>
                <a:spcPts val="0"/>
              </a:spcBef>
            </a:pPr>
            <a:r>
              <a:rPr lang="en-US" sz="2400" err="1">
                <a:latin typeface="Arial"/>
                <a:cs typeface="Calibri"/>
              </a:rPr>
              <a:t>Évaluation</a:t>
            </a:r>
            <a:r>
              <a:rPr lang="en-US" sz="2400">
                <a:latin typeface="Arial"/>
                <a:cs typeface="Calibri"/>
              </a:rPr>
              <a:t> du </a:t>
            </a:r>
            <a:r>
              <a:rPr lang="en-US" sz="2400" err="1">
                <a:latin typeface="Arial"/>
                <a:cs typeface="Calibri"/>
              </a:rPr>
              <a:t>projet</a:t>
            </a:r>
            <a:r>
              <a:rPr lang="en-US" sz="2400">
                <a:latin typeface="Arial"/>
                <a:cs typeface="Calibri"/>
              </a:rPr>
              <a:t> :</a:t>
            </a:r>
            <a:endParaRPr lang="en-US" sz="2400">
              <a:latin typeface="Arial"/>
            </a:endParaRPr>
          </a:p>
          <a:p>
            <a:pPr lvl="1" indent="-285750">
              <a:lnSpc>
                <a:spcPct val="100000"/>
              </a:lnSpc>
              <a:spcBef>
                <a:spcPts val="0"/>
              </a:spcBef>
            </a:pPr>
            <a:r>
              <a:rPr lang="en-US">
                <a:latin typeface="Arial"/>
                <a:cs typeface="Calibri"/>
              </a:rPr>
              <a:t>Tous les </a:t>
            </a:r>
            <a:r>
              <a:rPr lang="en-US" err="1">
                <a:latin typeface="Arial"/>
                <a:cs typeface="Calibri"/>
              </a:rPr>
              <a:t>projets</a:t>
            </a:r>
            <a:r>
              <a:rPr lang="en-US">
                <a:latin typeface="Arial"/>
                <a:cs typeface="Calibri"/>
              </a:rPr>
              <a:t> </a:t>
            </a:r>
            <a:r>
              <a:rPr lang="en-US" err="1">
                <a:latin typeface="Arial"/>
                <a:cs typeface="Calibri"/>
              </a:rPr>
              <a:t>devraient</a:t>
            </a:r>
            <a:r>
              <a:rPr lang="en-US">
                <a:latin typeface="Arial"/>
                <a:cs typeface="Calibri"/>
              </a:rPr>
              <a:t> </a:t>
            </a:r>
            <a:r>
              <a:rPr lang="en-US" err="1">
                <a:latin typeface="Arial"/>
                <a:cs typeface="Calibri"/>
              </a:rPr>
              <a:t>comporter</a:t>
            </a:r>
            <a:r>
              <a:rPr lang="en-US">
                <a:latin typeface="Arial"/>
                <a:cs typeface="Calibri"/>
              </a:rPr>
              <a:t> </a:t>
            </a:r>
            <a:r>
              <a:rPr lang="en-US" err="1">
                <a:latin typeface="Arial"/>
                <a:cs typeface="Calibri"/>
              </a:rPr>
              <a:t>une</a:t>
            </a:r>
            <a:r>
              <a:rPr lang="en-US">
                <a:latin typeface="Arial"/>
                <a:cs typeface="Calibri"/>
              </a:rPr>
              <a:t> </a:t>
            </a:r>
            <a:r>
              <a:rPr lang="en-US" err="1">
                <a:latin typeface="Arial"/>
                <a:cs typeface="Calibri"/>
              </a:rPr>
              <a:t>composante</a:t>
            </a:r>
            <a:r>
              <a:rPr lang="en-US">
                <a:latin typeface="Arial"/>
                <a:cs typeface="Calibri"/>
              </a:rPr>
              <a:t> </a:t>
            </a:r>
            <a:r>
              <a:rPr lang="en-US" err="1">
                <a:latin typeface="Arial"/>
                <a:cs typeface="Calibri"/>
              </a:rPr>
              <a:t>d'évaluation</a:t>
            </a:r>
            <a:r>
              <a:rPr lang="en-US">
                <a:latin typeface="Arial"/>
                <a:cs typeface="Calibri"/>
              </a:rPr>
              <a:t> </a:t>
            </a:r>
            <a:r>
              <a:rPr lang="en-US" err="1">
                <a:latin typeface="Arial"/>
                <a:cs typeface="Calibri"/>
              </a:rPr>
              <a:t>axée</a:t>
            </a:r>
            <a:r>
              <a:rPr lang="en-US">
                <a:latin typeface="Arial"/>
                <a:cs typeface="Calibri"/>
              </a:rPr>
              <a:t> sur </a:t>
            </a:r>
            <a:r>
              <a:rPr lang="en-US" err="1">
                <a:latin typeface="Arial"/>
                <a:cs typeface="Calibri"/>
              </a:rPr>
              <a:t>l'évaluation</a:t>
            </a:r>
            <a:r>
              <a:rPr lang="en-US">
                <a:latin typeface="Arial"/>
                <a:cs typeface="Calibri"/>
              </a:rPr>
              <a:t> de la </a:t>
            </a:r>
            <a:r>
              <a:rPr lang="en-US" err="1">
                <a:latin typeface="Arial"/>
                <a:cs typeface="Calibri"/>
              </a:rPr>
              <a:t>réalisation</a:t>
            </a:r>
            <a:r>
              <a:rPr lang="en-US">
                <a:latin typeface="Arial"/>
                <a:cs typeface="Calibri"/>
              </a:rPr>
              <a:t> par rapport à la </a:t>
            </a:r>
            <a:r>
              <a:rPr lang="en-US" err="1">
                <a:latin typeface="Arial"/>
                <a:cs typeface="Calibri"/>
              </a:rPr>
              <a:t>définition</a:t>
            </a:r>
            <a:r>
              <a:rPr lang="en-US">
                <a:latin typeface="Arial"/>
                <a:cs typeface="Calibri"/>
              </a:rPr>
              <a:t> de la </a:t>
            </a:r>
            <a:r>
              <a:rPr lang="en-US" err="1">
                <a:latin typeface="Arial"/>
                <a:cs typeface="Calibri"/>
              </a:rPr>
              <a:t>réussite</a:t>
            </a:r>
            <a:r>
              <a:rPr lang="en-US">
                <a:latin typeface="Arial"/>
                <a:cs typeface="Calibri"/>
              </a:rPr>
              <a:t>. </a:t>
            </a:r>
            <a:r>
              <a:rPr lang="en-US" err="1">
                <a:latin typeface="Arial"/>
                <a:cs typeface="Calibri"/>
              </a:rPr>
              <a:t>Cet</a:t>
            </a:r>
            <a:r>
              <a:rPr lang="en-US">
                <a:latin typeface="Arial"/>
                <a:cs typeface="Calibri"/>
              </a:rPr>
              <a:t> </a:t>
            </a:r>
            <a:r>
              <a:rPr lang="en-US" err="1">
                <a:latin typeface="Arial"/>
                <a:cs typeface="Calibri"/>
              </a:rPr>
              <a:t>élément</a:t>
            </a:r>
            <a:r>
              <a:rPr lang="en-US">
                <a:latin typeface="Arial"/>
                <a:cs typeface="Calibri"/>
              </a:rPr>
              <a:t> doit </a:t>
            </a:r>
            <a:r>
              <a:rPr lang="en-US" err="1">
                <a:latin typeface="Arial"/>
                <a:cs typeface="Calibri"/>
              </a:rPr>
              <a:t>être</a:t>
            </a:r>
            <a:r>
              <a:rPr lang="en-US">
                <a:latin typeface="Arial"/>
                <a:cs typeface="Calibri"/>
              </a:rPr>
              <a:t> </a:t>
            </a:r>
            <a:r>
              <a:rPr lang="en-US" err="1">
                <a:latin typeface="Arial"/>
                <a:cs typeface="Calibri"/>
              </a:rPr>
              <a:t>défini</a:t>
            </a:r>
            <a:r>
              <a:rPr lang="en-US">
                <a:latin typeface="Arial"/>
                <a:cs typeface="Calibri"/>
              </a:rPr>
              <a:t> au </a:t>
            </a:r>
            <a:r>
              <a:rPr lang="en-US" err="1">
                <a:latin typeface="Arial"/>
                <a:cs typeface="Calibri"/>
              </a:rPr>
              <a:t>cours</a:t>
            </a:r>
            <a:r>
              <a:rPr lang="en-US">
                <a:latin typeface="Arial"/>
                <a:cs typeface="Calibri"/>
              </a:rPr>
              <a:t> de la phase de planification du </a:t>
            </a:r>
            <a:r>
              <a:rPr lang="en-US" err="1">
                <a:latin typeface="Arial"/>
                <a:cs typeface="Calibri"/>
              </a:rPr>
              <a:t>projet</a:t>
            </a:r>
            <a:r>
              <a:rPr lang="en-US">
                <a:latin typeface="Arial"/>
                <a:cs typeface="Calibri"/>
              </a:rPr>
              <a:t>.</a:t>
            </a:r>
            <a:endParaRPr lang="en-US">
              <a:latin typeface="Arial"/>
            </a:endParaRPr>
          </a:p>
          <a:p>
            <a:pPr lvl="1" indent="-285750">
              <a:lnSpc>
                <a:spcPct val="100000"/>
              </a:lnSpc>
              <a:spcBef>
                <a:spcPts val="0"/>
              </a:spcBef>
            </a:pPr>
            <a:r>
              <a:rPr lang="en-US">
                <a:latin typeface="Arial"/>
                <a:cs typeface="Calibri"/>
              </a:rPr>
              <a:t>Cette </a:t>
            </a:r>
            <a:r>
              <a:rPr lang="en-US" err="1">
                <a:latin typeface="Arial"/>
                <a:cs typeface="Calibri"/>
              </a:rPr>
              <a:t>évaluation</a:t>
            </a:r>
            <a:r>
              <a:rPr lang="en-US">
                <a:latin typeface="Arial"/>
                <a:cs typeface="Calibri"/>
              </a:rPr>
              <a:t> </a:t>
            </a:r>
            <a:r>
              <a:rPr lang="en-US" err="1">
                <a:latin typeface="Arial"/>
                <a:cs typeface="Calibri"/>
              </a:rPr>
              <a:t>devrait</a:t>
            </a:r>
            <a:r>
              <a:rPr lang="en-US">
                <a:latin typeface="Arial"/>
                <a:cs typeface="Calibri"/>
              </a:rPr>
              <a:t> </a:t>
            </a:r>
            <a:r>
              <a:rPr lang="en-US" err="1">
                <a:latin typeface="Arial"/>
                <a:cs typeface="Calibri"/>
              </a:rPr>
              <a:t>avoir</a:t>
            </a:r>
            <a:r>
              <a:rPr lang="en-US">
                <a:latin typeface="Arial"/>
                <a:cs typeface="Calibri"/>
              </a:rPr>
              <a:t> lieu au </a:t>
            </a:r>
            <a:r>
              <a:rPr lang="en-US" err="1">
                <a:latin typeface="Arial"/>
                <a:cs typeface="Calibri"/>
              </a:rPr>
              <a:t>moins</a:t>
            </a:r>
            <a:r>
              <a:rPr lang="en-US">
                <a:latin typeface="Arial"/>
                <a:cs typeface="Calibri"/>
              </a:rPr>
              <a:t> à mi-</a:t>
            </a:r>
            <a:r>
              <a:rPr lang="en-US" err="1">
                <a:latin typeface="Arial"/>
                <a:cs typeface="Calibri"/>
              </a:rPr>
              <a:t>parcours</a:t>
            </a:r>
            <a:r>
              <a:rPr lang="en-US">
                <a:latin typeface="Arial"/>
                <a:cs typeface="Calibri"/>
              </a:rPr>
              <a:t> et à la fin du </a:t>
            </a:r>
            <a:r>
              <a:rPr lang="en-US" err="1">
                <a:latin typeface="Arial"/>
                <a:cs typeface="Calibri"/>
              </a:rPr>
              <a:t>projet</a:t>
            </a:r>
            <a:r>
              <a:rPr lang="en-US">
                <a:latin typeface="Arial"/>
                <a:cs typeface="Calibri"/>
              </a:rPr>
              <a:t> et </a:t>
            </a:r>
            <a:r>
              <a:rPr lang="en-US" err="1">
                <a:latin typeface="Arial"/>
                <a:cs typeface="Calibri"/>
              </a:rPr>
              <a:t>devrait</a:t>
            </a:r>
            <a:r>
              <a:rPr lang="en-US">
                <a:latin typeface="Arial"/>
                <a:cs typeface="Calibri"/>
              </a:rPr>
              <a:t> </a:t>
            </a:r>
            <a:r>
              <a:rPr lang="en-US" err="1">
                <a:latin typeface="Arial"/>
                <a:cs typeface="Calibri"/>
              </a:rPr>
              <a:t>s'appuyer</a:t>
            </a:r>
            <a:r>
              <a:rPr lang="en-US">
                <a:latin typeface="Arial"/>
                <a:cs typeface="Calibri"/>
              </a:rPr>
              <a:t> sur des </a:t>
            </a:r>
            <a:r>
              <a:rPr lang="en-US" err="1">
                <a:latin typeface="Arial"/>
                <a:cs typeface="Calibri"/>
              </a:rPr>
              <a:t>indicateurs</a:t>
            </a:r>
            <a:r>
              <a:rPr lang="en-US">
                <a:latin typeface="Arial"/>
                <a:cs typeface="Calibri"/>
              </a:rPr>
              <a:t> SMART.</a:t>
            </a:r>
            <a:endParaRPr lang="en-US">
              <a:latin typeface="Arial"/>
            </a:endParaRPr>
          </a:p>
          <a:p>
            <a:pPr>
              <a:lnSpc>
                <a:spcPct val="100000"/>
              </a:lnSpc>
              <a:spcBef>
                <a:spcPts val="0"/>
              </a:spcBef>
            </a:pPr>
            <a:r>
              <a:rPr lang="en-US" sz="2400" err="1">
                <a:latin typeface="Arial"/>
                <a:cs typeface="Calibri"/>
              </a:rPr>
              <a:t>Rassembler</a:t>
            </a:r>
            <a:r>
              <a:rPr lang="en-US" sz="2400">
                <a:latin typeface="Arial"/>
                <a:cs typeface="Calibri"/>
              </a:rPr>
              <a:t> les </a:t>
            </a:r>
            <a:r>
              <a:rPr lang="en-US" sz="2400" err="1">
                <a:latin typeface="Arial"/>
                <a:cs typeface="Calibri"/>
              </a:rPr>
              <a:t>enseignements</a:t>
            </a:r>
            <a:r>
              <a:rPr lang="en-US" sz="2400">
                <a:latin typeface="Arial"/>
                <a:cs typeface="Calibri"/>
              </a:rPr>
              <a:t> </a:t>
            </a:r>
            <a:r>
              <a:rPr lang="en-US" sz="2400" err="1">
                <a:latin typeface="Arial"/>
                <a:cs typeface="Calibri"/>
              </a:rPr>
              <a:t>tirés</a:t>
            </a:r>
            <a:r>
              <a:rPr lang="en-US" sz="2400">
                <a:latin typeface="Arial"/>
                <a:cs typeface="Calibri"/>
              </a:rPr>
              <a:t> et </a:t>
            </a:r>
            <a:r>
              <a:rPr lang="en-US" sz="2400" err="1">
                <a:latin typeface="Arial"/>
                <a:cs typeface="Calibri"/>
              </a:rPr>
              <a:t>en</a:t>
            </a:r>
            <a:r>
              <a:rPr lang="en-US" sz="2400">
                <a:latin typeface="Arial"/>
                <a:cs typeface="Calibri"/>
              </a:rPr>
              <a:t> </a:t>
            </a:r>
            <a:r>
              <a:rPr lang="en-US" sz="2400" err="1">
                <a:latin typeface="Arial"/>
                <a:cs typeface="Calibri"/>
              </a:rPr>
              <a:t>rendre</a:t>
            </a:r>
            <a:r>
              <a:rPr lang="en-US" sz="2400">
                <a:latin typeface="Arial"/>
                <a:cs typeface="Calibri"/>
              </a:rPr>
              <a:t> </a:t>
            </a:r>
            <a:r>
              <a:rPr lang="en-US" sz="2400" err="1">
                <a:latin typeface="Arial"/>
                <a:cs typeface="Calibri"/>
              </a:rPr>
              <a:t>compte</a:t>
            </a:r>
            <a:r>
              <a:rPr lang="en-US" sz="2400">
                <a:latin typeface="Arial"/>
                <a:cs typeface="Calibri"/>
              </a:rPr>
              <a:t>. Cela </a:t>
            </a:r>
            <a:r>
              <a:rPr lang="en-US" sz="2400" err="1">
                <a:latin typeface="Arial"/>
                <a:cs typeface="Calibri"/>
              </a:rPr>
              <a:t>devrait</a:t>
            </a:r>
            <a:r>
              <a:rPr lang="en-US" sz="2400">
                <a:latin typeface="Arial"/>
                <a:cs typeface="Calibri"/>
              </a:rPr>
              <a:t> </a:t>
            </a:r>
            <a:r>
              <a:rPr lang="en-US" sz="2400" err="1">
                <a:latin typeface="Arial"/>
                <a:cs typeface="Calibri"/>
              </a:rPr>
              <a:t>inclure</a:t>
            </a:r>
            <a:endParaRPr lang="en-US" sz="2400">
              <a:latin typeface="Arial"/>
            </a:endParaRPr>
          </a:p>
          <a:p>
            <a:pPr lvl="1" indent="-285750">
              <a:lnSpc>
                <a:spcPct val="100000"/>
              </a:lnSpc>
              <a:spcBef>
                <a:spcPts val="0"/>
              </a:spcBef>
            </a:pPr>
            <a:r>
              <a:rPr lang="en-US" err="1">
                <a:latin typeface="Arial"/>
                <a:cs typeface="Calibri"/>
              </a:rPr>
              <a:t>Résultats</a:t>
            </a:r>
            <a:r>
              <a:rPr lang="en-US">
                <a:latin typeface="Arial"/>
                <a:cs typeface="Calibri"/>
              </a:rPr>
              <a:t> de </a:t>
            </a:r>
            <a:r>
              <a:rPr lang="en-US" err="1">
                <a:latin typeface="Arial"/>
                <a:cs typeface="Calibri"/>
              </a:rPr>
              <a:t>l'évaluation</a:t>
            </a:r>
            <a:r>
              <a:rPr lang="en-US">
                <a:latin typeface="Arial"/>
                <a:cs typeface="Calibri"/>
              </a:rPr>
              <a:t> des </a:t>
            </a:r>
            <a:r>
              <a:rPr lang="en-US" err="1">
                <a:latin typeface="Arial"/>
                <a:cs typeface="Calibri"/>
              </a:rPr>
              <a:t>projets</a:t>
            </a:r>
            <a:endParaRPr lang="en-US">
              <a:latin typeface="Arial"/>
              <a:cs typeface="Calibri"/>
            </a:endParaRPr>
          </a:p>
          <a:p>
            <a:pPr lvl="1" indent="-285750">
              <a:lnSpc>
                <a:spcPct val="100000"/>
              </a:lnSpc>
              <a:spcBef>
                <a:spcPts val="0"/>
              </a:spcBef>
            </a:pPr>
            <a:r>
              <a:rPr lang="en-US">
                <a:latin typeface="Arial"/>
                <a:cs typeface="Calibri"/>
              </a:rPr>
              <a:t>Une revue de </a:t>
            </a:r>
            <a:r>
              <a:rPr lang="en-US" err="1">
                <a:latin typeface="Arial"/>
                <a:cs typeface="Calibri"/>
              </a:rPr>
              <a:t>projet</a:t>
            </a:r>
            <a:r>
              <a:rPr lang="en-US">
                <a:latin typeface="Arial"/>
                <a:cs typeface="Calibri"/>
              </a:rPr>
              <a:t> interne et </a:t>
            </a:r>
            <a:r>
              <a:rPr lang="en-US" err="1">
                <a:latin typeface="Arial"/>
                <a:cs typeface="Calibri"/>
              </a:rPr>
              <a:t>une</a:t>
            </a:r>
            <a:r>
              <a:rPr lang="en-US">
                <a:latin typeface="Arial"/>
                <a:cs typeface="Calibri"/>
              </a:rPr>
              <a:t> </a:t>
            </a:r>
            <a:r>
              <a:rPr lang="en-US" err="1">
                <a:latin typeface="Arial"/>
                <a:cs typeface="Calibri"/>
              </a:rPr>
              <a:t>réflexion</a:t>
            </a:r>
            <a:r>
              <a:rPr lang="en-US">
                <a:latin typeface="Arial"/>
                <a:cs typeface="Calibri"/>
              </a:rPr>
              <a:t> avec </a:t>
            </a:r>
            <a:r>
              <a:rPr lang="en-US" err="1">
                <a:latin typeface="Arial"/>
                <a:cs typeface="Calibri"/>
              </a:rPr>
              <a:t>l'équipe</a:t>
            </a:r>
            <a:r>
              <a:rPr lang="en-US">
                <a:latin typeface="Arial"/>
                <a:cs typeface="Calibri"/>
              </a:rPr>
              <a:t> de </a:t>
            </a:r>
            <a:r>
              <a:rPr lang="en-US" err="1">
                <a:latin typeface="Arial"/>
                <a:cs typeface="Calibri"/>
              </a:rPr>
              <a:t>projet</a:t>
            </a:r>
            <a:endParaRPr lang="en-US">
              <a:latin typeface="Arial"/>
            </a:endParaRPr>
          </a:p>
          <a:p>
            <a:pPr lvl="1" indent="-285750">
              <a:lnSpc>
                <a:spcPct val="100000"/>
              </a:lnSpc>
              <a:spcBef>
                <a:spcPts val="0"/>
              </a:spcBef>
            </a:pPr>
            <a:r>
              <a:rPr lang="en-US">
                <a:latin typeface="Arial"/>
                <a:cs typeface="Calibri"/>
              </a:rPr>
              <a:t>Un examen et </a:t>
            </a:r>
            <a:r>
              <a:rPr lang="en-US" err="1">
                <a:latin typeface="Arial"/>
                <a:cs typeface="Calibri"/>
              </a:rPr>
              <a:t>une</a:t>
            </a:r>
            <a:r>
              <a:rPr lang="en-US">
                <a:latin typeface="Arial"/>
                <a:cs typeface="Calibri"/>
              </a:rPr>
              <a:t> </a:t>
            </a:r>
            <a:r>
              <a:rPr lang="en-US" err="1">
                <a:latin typeface="Arial"/>
                <a:cs typeface="Calibri"/>
              </a:rPr>
              <a:t>réflexion</a:t>
            </a:r>
            <a:r>
              <a:rPr lang="en-US">
                <a:latin typeface="Arial"/>
                <a:cs typeface="Calibri"/>
              </a:rPr>
              <a:t> du </a:t>
            </a:r>
            <a:r>
              <a:rPr lang="en-US" err="1">
                <a:latin typeface="Arial"/>
                <a:cs typeface="Calibri"/>
              </a:rPr>
              <a:t>projet</a:t>
            </a:r>
            <a:r>
              <a:rPr lang="en-US">
                <a:latin typeface="Arial"/>
                <a:cs typeface="Calibri"/>
              </a:rPr>
              <a:t> par les </a:t>
            </a:r>
            <a:r>
              <a:rPr lang="en-US" err="1">
                <a:latin typeface="Arial"/>
                <a:cs typeface="Calibri"/>
              </a:rPr>
              <a:t>principales</a:t>
            </a:r>
            <a:r>
              <a:rPr lang="en-US">
                <a:latin typeface="Arial"/>
                <a:cs typeface="Calibri"/>
              </a:rPr>
              <a:t> parties </a:t>
            </a:r>
            <a:r>
              <a:rPr lang="en-US" err="1">
                <a:latin typeface="Arial"/>
                <a:cs typeface="Calibri"/>
              </a:rPr>
              <a:t>prenantes</a:t>
            </a:r>
            <a:r>
              <a:rPr lang="en-US">
                <a:latin typeface="Arial"/>
                <a:cs typeface="Calibri"/>
              </a:rPr>
              <a:t> externes (</a:t>
            </a:r>
            <a:r>
              <a:rPr lang="en-US" err="1">
                <a:latin typeface="Arial"/>
                <a:cs typeface="Calibri"/>
              </a:rPr>
              <a:t>membres</a:t>
            </a:r>
            <a:r>
              <a:rPr lang="en-US">
                <a:latin typeface="Arial"/>
                <a:cs typeface="Calibri"/>
              </a:rPr>
              <a:t> de la </a:t>
            </a:r>
            <a:r>
              <a:rPr lang="en-US" err="1">
                <a:latin typeface="Arial"/>
                <a:cs typeface="Calibri"/>
              </a:rPr>
              <a:t>gouvernance</a:t>
            </a:r>
            <a:r>
              <a:rPr lang="en-US">
                <a:latin typeface="Arial"/>
                <a:cs typeface="Calibri"/>
              </a:rPr>
              <a:t>, </a:t>
            </a:r>
            <a:r>
              <a:rPr lang="en-US" err="1">
                <a:latin typeface="Arial"/>
                <a:cs typeface="Calibri"/>
              </a:rPr>
              <a:t>prestataires</a:t>
            </a:r>
            <a:r>
              <a:rPr lang="en-US">
                <a:latin typeface="Arial"/>
                <a:cs typeface="Calibri"/>
              </a:rPr>
              <a:t> de services, </a:t>
            </a:r>
            <a:r>
              <a:rPr lang="en-US" err="1">
                <a:latin typeface="Arial"/>
                <a:cs typeface="Calibri"/>
              </a:rPr>
              <a:t>utilisateurs</a:t>
            </a:r>
            <a:r>
              <a:rPr lang="en-US">
                <a:latin typeface="Arial"/>
                <a:cs typeface="Calibri"/>
              </a:rPr>
              <a:t>, </a:t>
            </a:r>
            <a:r>
              <a:rPr lang="en-US" err="1">
                <a:latin typeface="Arial"/>
                <a:cs typeface="Calibri"/>
              </a:rPr>
              <a:t>bailleurs</a:t>
            </a:r>
            <a:r>
              <a:rPr lang="en-US">
                <a:latin typeface="Arial"/>
                <a:cs typeface="Calibri"/>
              </a:rPr>
              <a:t> de fonds, etc.)</a:t>
            </a:r>
            <a:endParaRPr lang="en-US">
              <a:latin typeface="Arial"/>
            </a:endParaRPr>
          </a:p>
        </p:txBody>
      </p:sp>
    </p:spTree>
    <p:extLst>
      <p:ext uri="{BB962C8B-B14F-4D97-AF65-F5344CB8AC3E}">
        <p14:creationId xmlns:p14="http://schemas.microsoft.com/office/powerpoint/2010/main" val="29678047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042E2-7C91-41A2-8003-C2C39A4B074B}"/>
              </a:ext>
            </a:extLst>
          </p:cNvPr>
          <p:cNvSpPr>
            <a:spLocks noGrp="1"/>
          </p:cNvSpPr>
          <p:nvPr>
            <p:ph type="title"/>
          </p:nvPr>
        </p:nvSpPr>
        <p:spPr>
          <a:xfrm>
            <a:off x="0" y="431800"/>
            <a:ext cx="10084496" cy="1561646"/>
          </a:xfrm>
        </p:spPr>
        <p:txBody>
          <a:bodyPr>
            <a:normAutofit fontScale="90000"/>
          </a:bodyPr>
          <a:lstStyle/>
          <a:p>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 </a:t>
            </a:r>
            <a:r>
              <a:rPr lang="en-US" err="1">
                <a:latin typeface="Arial"/>
                <a:cs typeface="Arial"/>
              </a:rPr>
              <a:t>pourquoi</a:t>
            </a:r>
            <a:r>
              <a:rPr lang="en-US">
                <a:latin typeface="Arial"/>
                <a:cs typeface="Arial"/>
              </a:rPr>
              <a:t> </a:t>
            </a:r>
            <a:r>
              <a:rPr lang="en-US" err="1">
                <a:latin typeface="Arial"/>
                <a:cs typeface="Arial"/>
              </a:rPr>
              <a:t>est</a:t>
            </a:r>
            <a:r>
              <a:rPr lang="en-US">
                <a:latin typeface="Arial"/>
                <a:cs typeface="Arial"/>
              </a:rPr>
              <a:t>-il important de </a:t>
            </a:r>
            <a:r>
              <a:rPr lang="en-US" err="1">
                <a:latin typeface="Arial"/>
                <a:cs typeface="Arial"/>
              </a:rPr>
              <a:t>rassembler</a:t>
            </a:r>
            <a:r>
              <a:rPr lang="en-US">
                <a:latin typeface="Arial"/>
                <a:cs typeface="Arial"/>
              </a:rPr>
              <a:t>, documenter et diffuser les </a:t>
            </a:r>
            <a:r>
              <a:rPr lang="en-US" err="1">
                <a:latin typeface="Arial"/>
                <a:cs typeface="Arial"/>
              </a:rPr>
              <a:t>enseignements</a:t>
            </a:r>
            <a:r>
              <a:rPr lang="en-US">
                <a:latin typeface="Arial"/>
                <a:cs typeface="Arial"/>
              </a:rPr>
              <a:t> </a:t>
            </a:r>
            <a:r>
              <a:rPr lang="en-US" err="1">
                <a:latin typeface="Arial"/>
                <a:cs typeface="Arial"/>
              </a:rPr>
              <a:t>tirés</a:t>
            </a:r>
            <a:r>
              <a:rPr lang="en-US">
                <a:latin typeface="Arial"/>
                <a:cs typeface="Arial"/>
              </a:rPr>
              <a:t> ? </a:t>
            </a:r>
            <a:br>
              <a:rPr lang="en-US">
                <a:latin typeface="Arial"/>
                <a:cs typeface="Arial"/>
              </a:rPr>
            </a:br>
            <a:r>
              <a:rPr lang="en-US">
                <a:latin typeface="Arial"/>
                <a:cs typeface="Arial"/>
              </a:rPr>
              <a:t>documenter et diffuser les </a:t>
            </a:r>
            <a:r>
              <a:rPr lang="en-US" err="1">
                <a:latin typeface="Arial"/>
                <a:cs typeface="Arial"/>
              </a:rPr>
              <a:t>enseignements</a:t>
            </a:r>
            <a:r>
              <a:rPr lang="en-US">
                <a:latin typeface="Arial"/>
                <a:cs typeface="Arial"/>
              </a:rPr>
              <a:t> </a:t>
            </a:r>
            <a:r>
              <a:rPr lang="en-US" err="1">
                <a:latin typeface="Arial"/>
                <a:cs typeface="Arial"/>
              </a:rPr>
              <a:t>tirés</a:t>
            </a:r>
            <a:r>
              <a:rPr lang="en-US">
                <a:latin typeface="Arial"/>
                <a:cs typeface="Arial"/>
              </a:rPr>
              <a:t> </a:t>
            </a:r>
            <a:r>
              <a:rPr lang="en-US" err="1">
                <a:latin typeface="Arial"/>
                <a:cs typeface="Arial"/>
              </a:rPr>
              <a:t>est</a:t>
            </a:r>
            <a:r>
              <a:rPr lang="en-US">
                <a:latin typeface="Arial"/>
                <a:cs typeface="Arial"/>
              </a:rPr>
              <a:t> important</a:t>
            </a:r>
            <a:endParaRPr lang="en-US"/>
          </a:p>
        </p:txBody>
      </p:sp>
      <p:sp>
        <p:nvSpPr>
          <p:cNvPr id="3" name="Content Placeholder 2">
            <a:extLst>
              <a:ext uri="{FF2B5EF4-FFF2-40B4-BE49-F238E27FC236}">
                <a16:creationId xmlns:a16="http://schemas.microsoft.com/office/drawing/2014/main" id="{64955C4C-699B-14B7-6FCA-F8DD0387FBD8}"/>
              </a:ext>
            </a:extLst>
          </p:cNvPr>
          <p:cNvSpPr>
            <a:spLocks noGrp="1"/>
          </p:cNvSpPr>
          <p:nvPr>
            <p:ph idx="1"/>
          </p:nvPr>
        </p:nvSpPr>
        <p:spPr/>
        <p:txBody>
          <a:bodyPr vert="horz" lIns="91440" tIns="45720" rIns="91440" bIns="45720" rtlCol="0" anchor="t">
            <a:normAutofit/>
          </a:bodyPr>
          <a:lstStyle/>
          <a:p>
            <a:r>
              <a:rPr lang="en-US">
                <a:latin typeface="Arial"/>
                <a:cs typeface="Arial"/>
              </a:rPr>
              <a:t>Les </a:t>
            </a:r>
            <a:r>
              <a:rPr lang="en-US" err="1">
                <a:latin typeface="Arial"/>
                <a:cs typeface="Arial"/>
              </a:rPr>
              <a:t>enseignements</a:t>
            </a:r>
            <a:r>
              <a:rPr lang="en-US">
                <a:latin typeface="Arial"/>
                <a:cs typeface="Arial"/>
              </a:rPr>
              <a:t> </a:t>
            </a:r>
            <a:r>
              <a:rPr lang="en-US" err="1">
                <a:latin typeface="Arial"/>
                <a:cs typeface="Arial"/>
              </a:rPr>
              <a:t>tirés</a:t>
            </a:r>
            <a:r>
              <a:rPr lang="en-US">
                <a:latin typeface="Arial"/>
                <a:cs typeface="Arial"/>
              </a:rPr>
              <a:t> de la mise </a:t>
            </a:r>
            <a:r>
              <a:rPr lang="en-US" err="1">
                <a:latin typeface="Arial"/>
                <a:cs typeface="Arial"/>
              </a:rPr>
              <a:t>en</a:t>
            </a:r>
            <a:r>
              <a:rPr lang="en-US">
                <a:latin typeface="Arial"/>
                <a:cs typeface="Arial"/>
              </a:rPr>
              <a:t> </a:t>
            </a:r>
            <a:r>
              <a:rPr lang="en-US" err="1">
                <a:latin typeface="Arial"/>
                <a:cs typeface="Arial"/>
              </a:rPr>
              <a:t>œuvre</a:t>
            </a:r>
            <a:r>
              <a:rPr lang="en-US">
                <a:latin typeface="Arial"/>
                <a:cs typeface="Arial"/>
              </a:rPr>
              <a:t> et de la gestion des </a:t>
            </a:r>
            <a:r>
              <a:rPr lang="en-US" err="1">
                <a:latin typeface="Arial"/>
                <a:cs typeface="Arial"/>
              </a:rPr>
              <a:t>projets</a:t>
            </a:r>
            <a:r>
              <a:rPr lang="en-US">
                <a:latin typeface="Arial"/>
                <a:cs typeface="Arial"/>
              </a:rPr>
              <a:t> </a:t>
            </a:r>
            <a:r>
              <a:rPr lang="en-US" err="1">
                <a:latin typeface="Arial"/>
                <a:cs typeface="Arial"/>
              </a:rPr>
              <a:t>sont</a:t>
            </a:r>
            <a:r>
              <a:rPr lang="en-US">
                <a:latin typeface="Arial"/>
                <a:cs typeface="Arial"/>
              </a:rPr>
              <a:t> </a:t>
            </a:r>
            <a:r>
              <a:rPr lang="en-US" err="1">
                <a:latin typeface="Arial"/>
                <a:cs typeface="Arial"/>
              </a:rPr>
              <a:t>importants</a:t>
            </a:r>
            <a:r>
              <a:rPr lang="en-US">
                <a:latin typeface="Arial"/>
                <a:cs typeface="Arial"/>
              </a:rPr>
              <a:t> car </a:t>
            </a:r>
            <a:r>
              <a:rPr lang="en-US" err="1">
                <a:latin typeface="Arial"/>
                <a:cs typeface="Arial"/>
              </a:rPr>
              <a:t>ils</a:t>
            </a:r>
            <a:r>
              <a:rPr lang="en-US">
                <a:latin typeface="Arial"/>
                <a:cs typeface="Arial"/>
              </a:rPr>
              <a:t> nous </a:t>
            </a:r>
            <a:r>
              <a:rPr lang="en-US" err="1">
                <a:latin typeface="Arial"/>
                <a:cs typeface="Arial"/>
              </a:rPr>
              <a:t>permettent</a:t>
            </a:r>
            <a:r>
              <a:rPr lang="en-US">
                <a:latin typeface="Arial"/>
                <a:cs typeface="Arial"/>
              </a:rPr>
              <a:t>, </a:t>
            </a:r>
            <a:r>
              <a:rPr lang="en-US" err="1">
                <a:latin typeface="Arial"/>
                <a:cs typeface="Arial"/>
              </a:rPr>
              <a:t>ainsi</a:t>
            </a:r>
            <a:r>
              <a:rPr lang="en-US">
                <a:latin typeface="Arial"/>
                <a:cs typeface="Arial"/>
              </a:rPr>
              <a:t> </a:t>
            </a:r>
            <a:r>
              <a:rPr lang="en-US" err="1">
                <a:latin typeface="Arial"/>
                <a:cs typeface="Arial"/>
              </a:rPr>
              <a:t>qu'à</a:t>
            </a:r>
            <a:r>
              <a:rPr lang="en-US">
                <a:latin typeface="Arial"/>
                <a:cs typeface="Arial"/>
              </a:rPr>
              <a:t> </a:t>
            </a:r>
            <a:r>
              <a:rPr lang="en-US" err="1">
                <a:latin typeface="Arial"/>
                <a:cs typeface="Arial"/>
              </a:rPr>
              <a:t>d'autres</a:t>
            </a:r>
            <a:r>
              <a:rPr lang="en-US">
                <a:latin typeface="Arial"/>
                <a:cs typeface="Arial"/>
              </a:rPr>
              <a:t>, de </a:t>
            </a:r>
            <a:r>
              <a:rPr lang="en-US" err="1">
                <a:latin typeface="Arial"/>
                <a:cs typeface="Arial"/>
              </a:rPr>
              <a:t>tirer</a:t>
            </a:r>
            <a:r>
              <a:rPr lang="en-US">
                <a:latin typeface="Arial"/>
                <a:cs typeface="Arial"/>
              </a:rPr>
              <a:t> les </a:t>
            </a:r>
            <a:r>
              <a:rPr lang="en-US" err="1">
                <a:latin typeface="Arial"/>
                <a:cs typeface="Arial"/>
              </a:rPr>
              <a:t>leçons</a:t>
            </a:r>
            <a:r>
              <a:rPr lang="en-US">
                <a:latin typeface="Arial"/>
                <a:cs typeface="Arial"/>
              </a:rPr>
              <a:t> de </a:t>
            </a:r>
            <a:r>
              <a:rPr lang="en-US" err="1">
                <a:latin typeface="Arial"/>
                <a:cs typeface="Arial"/>
              </a:rPr>
              <a:t>nos</a:t>
            </a:r>
            <a:r>
              <a:rPr lang="en-US">
                <a:latin typeface="Arial"/>
                <a:cs typeface="Arial"/>
              </a:rPr>
              <a:t> succès et de </a:t>
            </a:r>
            <a:r>
              <a:rPr lang="en-US" err="1">
                <a:latin typeface="Arial"/>
                <a:cs typeface="Arial"/>
              </a:rPr>
              <a:t>nos</a:t>
            </a:r>
            <a:r>
              <a:rPr lang="en-US">
                <a:latin typeface="Arial"/>
                <a:cs typeface="Arial"/>
              </a:rPr>
              <a:t> </a:t>
            </a:r>
            <a:r>
              <a:rPr lang="en-US" err="1">
                <a:latin typeface="Arial"/>
                <a:cs typeface="Arial"/>
              </a:rPr>
              <a:t>difficultés</a:t>
            </a:r>
            <a:r>
              <a:rPr lang="en-US">
                <a:latin typeface="Arial"/>
                <a:cs typeface="Arial"/>
              </a:rPr>
              <a:t>, </a:t>
            </a:r>
            <a:r>
              <a:rPr lang="en-US" err="1">
                <a:latin typeface="Arial"/>
                <a:cs typeface="Arial"/>
              </a:rPr>
              <a:t>afin</a:t>
            </a:r>
            <a:r>
              <a:rPr lang="en-US">
                <a:latin typeface="Arial"/>
                <a:cs typeface="Arial"/>
              </a:rPr>
              <a:t> de </a:t>
            </a:r>
            <a:r>
              <a:rPr lang="en-US" err="1">
                <a:latin typeface="Arial"/>
                <a:cs typeface="Arial"/>
              </a:rPr>
              <a:t>rendre</a:t>
            </a:r>
            <a:r>
              <a:rPr lang="en-US">
                <a:latin typeface="Arial"/>
                <a:cs typeface="Arial"/>
              </a:rPr>
              <a:t> les </a:t>
            </a:r>
            <a:r>
              <a:rPr lang="en-US" err="1">
                <a:latin typeface="Arial"/>
                <a:cs typeface="Arial"/>
              </a:rPr>
              <a:t>futurs</a:t>
            </a:r>
            <a:r>
              <a:rPr lang="en-US">
                <a:latin typeface="Arial"/>
                <a:cs typeface="Arial"/>
              </a:rPr>
              <a:t> </a:t>
            </a:r>
            <a:r>
              <a:rPr lang="en-US" err="1">
                <a:latin typeface="Arial"/>
                <a:cs typeface="Arial"/>
              </a:rPr>
              <a:t>projets</a:t>
            </a:r>
            <a:r>
              <a:rPr lang="en-US">
                <a:latin typeface="Arial"/>
                <a:cs typeface="Arial"/>
              </a:rPr>
              <a:t> plus </a:t>
            </a:r>
            <a:r>
              <a:rPr lang="en-US" err="1">
                <a:latin typeface="Arial"/>
                <a:cs typeface="Arial"/>
              </a:rPr>
              <a:t>robustes</a:t>
            </a:r>
            <a:r>
              <a:rPr lang="en-US">
                <a:latin typeface="Arial"/>
                <a:cs typeface="Arial"/>
              </a:rPr>
              <a:t>, plus </a:t>
            </a:r>
            <a:r>
              <a:rPr lang="en-US" err="1">
                <a:latin typeface="Arial"/>
                <a:cs typeface="Arial"/>
              </a:rPr>
              <a:t>efficaces</a:t>
            </a:r>
            <a:r>
              <a:rPr lang="en-US">
                <a:latin typeface="Arial"/>
                <a:cs typeface="Arial"/>
              </a:rPr>
              <a:t> et plus </a:t>
            </a:r>
            <a:r>
              <a:rPr lang="en-US" err="1">
                <a:latin typeface="Arial"/>
                <a:cs typeface="Arial"/>
              </a:rPr>
              <a:t>percutants</a:t>
            </a:r>
            <a:r>
              <a:rPr lang="en-US">
                <a:latin typeface="Arial"/>
                <a:cs typeface="Arial"/>
              </a:rPr>
              <a:t>.</a:t>
            </a:r>
          </a:p>
          <a:p>
            <a:r>
              <a:rPr lang="en-US">
                <a:latin typeface="Arial"/>
                <a:cs typeface="Arial"/>
              </a:rPr>
              <a:t>Pour </a:t>
            </a:r>
            <a:r>
              <a:rPr lang="en-US" err="1">
                <a:latin typeface="Arial"/>
                <a:cs typeface="Arial"/>
              </a:rPr>
              <a:t>avoir</a:t>
            </a:r>
            <a:r>
              <a:rPr lang="en-US">
                <a:latin typeface="Arial"/>
                <a:cs typeface="Arial"/>
              </a:rPr>
              <a:t> </a:t>
            </a:r>
            <a:r>
              <a:rPr lang="en-US" err="1">
                <a:latin typeface="Arial"/>
                <a:cs typeface="Arial"/>
              </a:rPr>
              <a:t>une</a:t>
            </a:r>
            <a:r>
              <a:rPr lang="en-US">
                <a:latin typeface="Arial"/>
                <a:cs typeface="Arial"/>
              </a:rPr>
              <a:t> </a:t>
            </a:r>
            <a:r>
              <a:rPr lang="en-US" err="1">
                <a:latin typeface="Arial"/>
                <a:cs typeface="Arial"/>
              </a:rPr>
              <a:t>vue</a:t>
            </a:r>
            <a:r>
              <a:rPr lang="en-US">
                <a:latin typeface="Arial"/>
                <a:cs typeface="Arial"/>
              </a:rPr>
              <a:t> </a:t>
            </a:r>
            <a:r>
              <a:rPr lang="en-US" err="1">
                <a:latin typeface="Arial"/>
                <a:cs typeface="Arial"/>
              </a:rPr>
              <a:t>d'ensemble</a:t>
            </a:r>
            <a:r>
              <a:rPr lang="en-US">
                <a:latin typeface="Arial"/>
                <a:cs typeface="Arial"/>
              </a:rPr>
              <a:t> du </a:t>
            </a:r>
            <a:r>
              <a:rPr lang="en-US" err="1">
                <a:latin typeface="Arial"/>
                <a:cs typeface="Arial"/>
              </a:rPr>
              <a:t>projet</a:t>
            </a:r>
            <a:r>
              <a:rPr lang="en-US">
                <a:latin typeface="Arial"/>
                <a:cs typeface="Arial"/>
              </a:rPr>
              <a:t>, il faut </a:t>
            </a:r>
            <a:r>
              <a:rPr lang="en-US" err="1">
                <a:latin typeface="Arial"/>
                <a:cs typeface="Arial"/>
              </a:rPr>
              <a:t>inclure</a:t>
            </a:r>
            <a:r>
              <a:rPr lang="en-US">
                <a:latin typeface="Arial"/>
                <a:cs typeface="Arial"/>
              </a:rPr>
              <a:t> :</a:t>
            </a:r>
          </a:p>
          <a:p>
            <a:pPr lvl="1" indent="-285750">
              <a:lnSpc>
                <a:spcPct val="100000"/>
              </a:lnSpc>
              <a:spcBef>
                <a:spcPts val="0"/>
              </a:spcBef>
            </a:pPr>
            <a:r>
              <a:rPr lang="en-US">
                <a:latin typeface="Arial"/>
                <a:cs typeface="Calibri"/>
              </a:rPr>
              <a:t>Une revue de </a:t>
            </a:r>
            <a:r>
              <a:rPr lang="en-US" err="1">
                <a:latin typeface="Arial"/>
                <a:cs typeface="Calibri"/>
              </a:rPr>
              <a:t>projet</a:t>
            </a:r>
            <a:r>
              <a:rPr lang="en-US">
                <a:latin typeface="Arial"/>
                <a:cs typeface="Calibri"/>
              </a:rPr>
              <a:t> interne et </a:t>
            </a:r>
            <a:r>
              <a:rPr lang="en-US" err="1">
                <a:latin typeface="Arial"/>
                <a:cs typeface="Calibri"/>
              </a:rPr>
              <a:t>une</a:t>
            </a:r>
            <a:r>
              <a:rPr lang="en-US">
                <a:latin typeface="Arial"/>
                <a:cs typeface="Calibri"/>
              </a:rPr>
              <a:t> </a:t>
            </a:r>
            <a:r>
              <a:rPr lang="en-US" err="1">
                <a:latin typeface="Arial"/>
                <a:cs typeface="Calibri"/>
              </a:rPr>
              <a:t>réflexion</a:t>
            </a:r>
            <a:r>
              <a:rPr lang="en-US">
                <a:latin typeface="Arial"/>
                <a:cs typeface="Calibri"/>
              </a:rPr>
              <a:t> avec </a:t>
            </a:r>
            <a:r>
              <a:rPr lang="en-US" err="1">
                <a:latin typeface="Arial"/>
                <a:cs typeface="Calibri"/>
              </a:rPr>
              <a:t>l'équipe</a:t>
            </a:r>
            <a:r>
              <a:rPr lang="en-US">
                <a:latin typeface="Arial"/>
                <a:cs typeface="Calibri"/>
              </a:rPr>
              <a:t> de </a:t>
            </a:r>
            <a:r>
              <a:rPr lang="en-US" err="1">
                <a:latin typeface="Arial"/>
                <a:cs typeface="Calibri"/>
              </a:rPr>
              <a:t>projet</a:t>
            </a:r>
            <a:endParaRPr lang="en-US">
              <a:latin typeface="Arial"/>
              <a:cs typeface="Calibri"/>
            </a:endParaRPr>
          </a:p>
          <a:p>
            <a:pPr lvl="1" indent="-285750">
              <a:lnSpc>
                <a:spcPct val="100000"/>
              </a:lnSpc>
              <a:spcBef>
                <a:spcPts val="0"/>
              </a:spcBef>
            </a:pPr>
            <a:r>
              <a:rPr lang="en-US">
                <a:latin typeface="Arial"/>
                <a:cs typeface="Calibri"/>
              </a:rPr>
              <a:t>Un examen et </a:t>
            </a:r>
            <a:r>
              <a:rPr lang="en-US" err="1">
                <a:latin typeface="Arial"/>
                <a:cs typeface="Calibri"/>
              </a:rPr>
              <a:t>une</a:t>
            </a:r>
            <a:r>
              <a:rPr lang="en-US">
                <a:latin typeface="Arial"/>
                <a:cs typeface="Calibri"/>
              </a:rPr>
              <a:t> </a:t>
            </a:r>
            <a:r>
              <a:rPr lang="en-US" err="1">
                <a:latin typeface="Arial"/>
                <a:cs typeface="Calibri"/>
              </a:rPr>
              <a:t>réflexion</a:t>
            </a:r>
            <a:r>
              <a:rPr lang="en-US">
                <a:latin typeface="Arial"/>
                <a:cs typeface="Calibri"/>
              </a:rPr>
              <a:t> du </a:t>
            </a:r>
            <a:r>
              <a:rPr lang="en-US" err="1">
                <a:latin typeface="Arial"/>
                <a:cs typeface="Calibri"/>
              </a:rPr>
              <a:t>projet</a:t>
            </a:r>
            <a:r>
              <a:rPr lang="en-US">
                <a:latin typeface="Arial"/>
                <a:cs typeface="Calibri"/>
              </a:rPr>
              <a:t> par les </a:t>
            </a:r>
            <a:r>
              <a:rPr lang="en-US" err="1">
                <a:latin typeface="Arial"/>
                <a:cs typeface="Calibri"/>
              </a:rPr>
              <a:t>principales</a:t>
            </a:r>
            <a:r>
              <a:rPr lang="en-US">
                <a:latin typeface="Arial"/>
                <a:cs typeface="Calibri"/>
              </a:rPr>
              <a:t> parties </a:t>
            </a:r>
            <a:r>
              <a:rPr lang="en-US" err="1">
                <a:latin typeface="Arial"/>
                <a:cs typeface="Calibri"/>
              </a:rPr>
              <a:t>prenantes</a:t>
            </a:r>
            <a:r>
              <a:rPr lang="en-US">
                <a:latin typeface="Arial"/>
                <a:cs typeface="Calibri"/>
              </a:rPr>
              <a:t> externes (</a:t>
            </a:r>
            <a:r>
              <a:rPr lang="en-US" err="1">
                <a:latin typeface="Arial"/>
                <a:cs typeface="Calibri"/>
              </a:rPr>
              <a:t>membres</a:t>
            </a:r>
            <a:r>
              <a:rPr lang="en-US">
                <a:latin typeface="Arial"/>
                <a:cs typeface="Calibri"/>
              </a:rPr>
              <a:t> de la </a:t>
            </a:r>
            <a:r>
              <a:rPr lang="en-US" err="1">
                <a:latin typeface="Arial"/>
                <a:cs typeface="Calibri"/>
              </a:rPr>
              <a:t>gouvernance</a:t>
            </a:r>
            <a:r>
              <a:rPr lang="en-US">
                <a:latin typeface="Arial"/>
                <a:cs typeface="Calibri"/>
              </a:rPr>
              <a:t>, </a:t>
            </a:r>
            <a:r>
              <a:rPr lang="en-US" err="1">
                <a:latin typeface="Arial"/>
                <a:cs typeface="Calibri"/>
              </a:rPr>
              <a:t>prestataires</a:t>
            </a:r>
            <a:r>
              <a:rPr lang="en-US">
                <a:latin typeface="Arial"/>
                <a:cs typeface="Calibri"/>
              </a:rPr>
              <a:t> de services, </a:t>
            </a:r>
            <a:r>
              <a:rPr lang="en-US" err="1">
                <a:latin typeface="Arial"/>
                <a:cs typeface="Calibri"/>
              </a:rPr>
              <a:t>utilisateurs</a:t>
            </a:r>
            <a:r>
              <a:rPr lang="en-US">
                <a:latin typeface="Arial"/>
                <a:cs typeface="Calibri"/>
              </a:rPr>
              <a:t>, </a:t>
            </a:r>
            <a:r>
              <a:rPr lang="en-US" err="1">
                <a:latin typeface="Arial"/>
                <a:cs typeface="Calibri"/>
              </a:rPr>
              <a:t>bailleurs</a:t>
            </a:r>
            <a:r>
              <a:rPr lang="en-US">
                <a:latin typeface="Arial"/>
                <a:cs typeface="Calibri"/>
              </a:rPr>
              <a:t> de fonds, etc.)</a:t>
            </a:r>
          </a:p>
          <a:p>
            <a:r>
              <a:rPr lang="en-US">
                <a:latin typeface="Arial"/>
                <a:cs typeface="Arial"/>
              </a:rPr>
              <a:t>En matière </a:t>
            </a:r>
            <a:r>
              <a:rPr lang="en-US" err="1">
                <a:latin typeface="Arial"/>
                <a:cs typeface="Arial"/>
              </a:rPr>
              <a:t>d'apprentissage</a:t>
            </a:r>
            <a:r>
              <a:rPr lang="en-US">
                <a:latin typeface="Arial"/>
                <a:cs typeface="Arial"/>
              </a:rPr>
              <a:t>, il </a:t>
            </a:r>
            <a:r>
              <a:rPr lang="en-US" err="1">
                <a:latin typeface="Arial"/>
                <a:cs typeface="Arial"/>
              </a:rPr>
              <a:t>est</a:t>
            </a:r>
            <a:r>
              <a:rPr lang="en-US">
                <a:latin typeface="Arial"/>
                <a:cs typeface="Arial"/>
              </a:rPr>
              <a:t> tout </a:t>
            </a:r>
            <a:r>
              <a:rPr lang="en-US" err="1">
                <a:latin typeface="Arial"/>
                <a:cs typeface="Arial"/>
              </a:rPr>
              <a:t>aussi</a:t>
            </a:r>
            <a:r>
              <a:rPr lang="en-US">
                <a:latin typeface="Arial"/>
                <a:cs typeface="Arial"/>
              </a:rPr>
              <a:t> important de </a:t>
            </a:r>
            <a:r>
              <a:rPr lang="en-US" err="1">
                <a:latin typeface="Arial"/>
                <a:cs typeface="Arial"/>
              </a:rPr>
              <a:t>partager</a:t>
            </a:r>
            <a:r>
              <a:rPr lang="en-US">
                <a:latin typeface="Arial"/>
                <a:cs typeface="Arial"/>
              </a:rPr>
              <a:t> </a:t>
            </a:r>
            <a:r>
              <a:rPr lang="en-US" err="1">
                <a:latin typeface="Arial"/>
                <a:cs typeface="Arial"/>
              </a:rPr>
              <a:t>ses</a:t>
            </a:r>
            <a:r>
              <a:rPr lang="en-US">
                <a:latin typeface="Arial"/>
                <a:cs typeface="Arial"/>
              </a:rPr>
              <a:t> </a:t>
            </a:r>
            <a:r>
              <a:rPr lang="en-US" err="1">
                <a:latin typeface="Arial"/>
                <a:cs typeface="Arial"/>
              </a:rPr>
              <a:t>erreurs</a:t>
            </a:r>
            <a:r>
              <a:rPr lang="en-US">
                <a:latin typeface="Arial"/>
                <a:cs typeface="Arial"/>
              </a:rPr>
              <a:t> que </a:t>
            </a:r>
            <a:r>
              <a:rPr lang="en-US" err="1">
                <a:latin typeface="Arial"/>
                <a:cs typeface="Arial"/>
              </a:rPr>
              <a:t>ses</a:t>
            </a:r>
            <a:r>
              <a:rPr lang="en-US">
                <a:latin typeface="Arial"/>
                <a:cs typeface="Arial"/>
              </a:rPr>
              <a:t> </a:t>
            </a:r>
            <a:r>
              <a:rPr lang="en-US" err="1">
                <a:latin typeface="Arial"/>
                <a:cs typeface="Arial"/>
              </a:rPr>
              <a:t>réussites</a:t>
            </a:r>
            <a:r>
              <a:rPr lang="en-US">
                <a:latin typeface="Arial"/>
                <a:cs typeface="Arial"/>
              </a:rPr>
              <a:t> !</a:t>
            </a:r>
          </a:p>
          <a:p>
            <a:r>
              <a:rPr lang="en-US" err="1">
                <a:latin typeface="Arial"/>
                <a:cs typeface="Arial"/>
              </a:rPr>
              <a:t>Partagez</a:t>
            </a:r>
            <a:r>
              <a:rPr lang="en-US">
                <a:latin typeface="Arial"/>
                <a:cs typeface="Arial"/>
              </a:rPr>
              <a:t> les </a:t>
            </a:r>
            <a:r>
              <a:rPr lang="en-US" err="1">
                <a:latin typeface="Arial"/>
                <a:cs typeface="Arial"/>
              </a:rPr>
              <a:t>leçons</a:t>
            </a:r>
            <a:r>
              <a:rPr lang="en-US">
                <a:latin typeface="Arial"/>
                <a:cs typeface="Arial"/>
              </a:rPr>
              <a:t> apprises </a:t>
            </a:r>
            <a:r>
              <a:rPr lang="en-US" err="1">
                <a:latin typeface="Arial"/>
                <a:cs typeface="Arial"/>
              </a:rPr>
              <a:t>partout</a:t>
            </a:r>
            <a:r>
              <a:rPr lang="en-US">
                <a:latin typeface="Arial"/>
                <a:cs typeface="Arial"/>
              </a:rPr>
              <a:t> </a:t>
            </a:r>
            <a:r>
              <a:rPr lang="en-US" err="1">
                <a:latin typeface="Arial"/>
                <a:cs typeface="Arial"/>
              </a:rPr>
              <a:t>où</a:t>
            </a:r>
            <a:r>
              <a:rPr lang="en-US">
                <a:latin typeface="Arial"/>
                <a:cs typeface="Arial"/>
              </a:rPr>
              <a:t> </a:t>
            </a:r>
            <a:r>
              <a:rPr lang="en-US" err="1">
                <a:latin typeface="Arial"/>
                <a:cs typeface="Arial"/>
              </a:rPr>
              <a:t>vous</a:t>
            </a:r>
            <a:r>
              <a:rPr lang="en-US">
                <a:latin typeface="Arial"/>
                <a:cs typeface="Arial"/>
              </a:rPr>
              <a:t> le </a:t>
            </a:r>
            <a:r>
              <a:rPr lang="en-US" err="1">
                <a:latin typeface="Arial"/>
                <a:cs typeface="Arial"/>
              </a:rPr>
              <a:t>pouvez</a:t>
            </a:r>
            <a:r>
              <a:rPr lang="en-US">
                <a:latin typeface="Arial"/>
                <a:cs typeface="Arial"/>
              </a:rPr>
              <a:t> </a:t>
            </a:r>
            <a:r>
              <a:rPr lang="en-US" err="1">
                <a:latin typeface="Arial"/>
                <a:cs typeface="Arial"/>
              </a:rPr>
              <a:t>afin</a:t>
            </a:r>
            <a:r>
              <a:rPr lang="en-US">
                <a:latin typeface="Arial"/>
                <a:cs typeface="Arial"/>
              </a:rPr>
              <a:t> que nous </a:t>
            </a:r>
            <a:r>
              <a:rPr lang="en-US" err="1">
                <a:latin typeface="Arial"/>
                <a:cs typeface="Arial"/>
              </a:rPr>
              <a:t>puissions</a:t>
            </a:r>
            <a:r>
              <a:rPr lang="en-US">
                <a:latin typeface="Arial"/>
                <a:cs typeface="Arial"/>
              </a:rPr>
              <a:t> nous </a:t>
            </a:r>
            <a:r>
              <a:rPr lang="en-US" err="1">
                <a:latin typeface="Arial"/>
                <a:cs typeface="Arial"/>
              </a:rPr>
              <a:t>améliorer</a:t>
            </a:r>
            <a:r>
              <a:rPr lang="en-US">
                <a:latin typeface="Arial"/>
                <a:cs typeface="Arial"/>
              </a:rPr>
              <a:t> </a:t>
            </a:r>
            <a:r>
              <a:rPr lang="en-US" err="1">
                <a:latin typeface="Arial"/>
                <a:cs typeface="Arial"/>
              </a:rPr>
              <a:t>en</a:t>
            </a:r>
            <a:r>
              <a:rPr lang="en-US">
                <a:latin typeface="Arial"/>
                <a:cs typeface="Arial"/>
              </a:rPr>
              <a:t> tant que </a:t>
            </a:r>
            <a:r>
              <a:rPr lang="en-US" err="1">
                <a:latin typeface="Arial"/>
                <a:cs typeface="Arial"/>
              </a:rPr>
              <a:t>communauté</a:t>
            </a:r>
            <a:r>
              <a:rPr lang="en-US">
                <a:latin typeface="Arial"/>
                <a:cs typeface="Arial"/>
              </a:rPr>
              <a:t> de la </a:t>
            </a:r>
            <a:r>
              <a:rPr lang="en-US" err="1">
                <a:latin typeface="Arial"/>
                <a:cs typeface="Arial"/>
              </a:rPr>
              <a:t>santé</a:t>
            </a:r>
            <a:r>
              <a:rPr lang="en-US">
                <a:latin typeface="Arial"/>
                <a:cs typeface="Arial"/>
              </a:rPr>
              <a:t> numérique ! </a:t>
            </a:r>
          </a:p>
        </p:txBody>
      </p:sp>
    </p:spTree>
    <p:extLst>
      <p:ext uri="{BB962C8B-B14F-4D97-AF65-F5344CB8AC3E}">
        <p14:creationId xmlns:p14="http://schemas.microsoft.com/office/powerpoint/2010/main" val="128351500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652A-AC43-3D62-D8C9-3A1F66AF92FD}"/>
              </a:ext>
            </a:extLst>
          </p:cNvPr>
          <p:cNvSpPr>
            <a:spLocks noGrp="1"/>
          </p:cNvSpPr>
          <p:nvPr>
            <p:ph type="title"/>
          </p:nvPr>
        </p:nvSpPr>
        <p:spPr>
          <a:xfrm>
            <a:off x="0" y="3175"/>
            <a:ext cx="10084496" cy="1561646"/>
          </a:xfrm>
        </p:spPr>
        <p:txBody>
          <a:bodyPr/>
          <a:lstStyle/>
          <a:p>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 dernier </a:t>
            </a:r>
            <a:r>
              <a:rPr lang="en-US" err="1">
                <a:latin typeface="Arial"/>
                <a:cs typeface="Arial"/>
              </a:rPr>
              <a:t>bailleur</a:t>
            </a:r>
            <a:r>
              <a:rPr lang="en-US">
                <a:latin typeface="Arial"/>
                <a:cs typeface="Arial"/>
              </a:rPr>
              <a:t> de fonds </a:t>
            </a:r>
            <a:br>
              <a:rPr lang="en-US">
                <a:latin typeface="Arial"/>
                <a:cs typeface="Arial"/>
              </a:rPr>
            </a:br>
            <a:r>
              <a:rPr lang="en-US" err="1">
                <a:latin typeface="Arial"/>
                <a:cs typeface="Arial"/>
              </a:rPr>
              <a:t>l'administration</a:t>
            </a:r>
            <a:r>
              <a:rPr lang="en-US">
                <a:latin typeface="Arial"/>
                <a:cs typeface="Arial"/>
              </a:rPr>
              <a:t> et </a:t>
            </a:r>
            <a:r>
              <a:rPr lang="en-US" err="1">
                <a:latin typeface="Arial"/>
                <a:cs typeface="Arial"/>
              </a:rPr>
              <a:t>l'établissement</a:t>
            </a:r>
            <a:r>
              <a:rPr lang="en-US">
                <a:latin typeface="Arial"/>
                <a:cs typeface="Arial"/>
              </a:rPr>
              <a:t> de rapports</a:t>
            </a:r>
            <a:endParaRPr lang="en-US"/>
          </a:p>
        </p:txBody>
      </p:sp>
      <p:sp>
        <p:nvSpPr>
          <p:cNvPr id="3" name="Content Placeholder 2">
            <a:extLst>
              <a:ext uri="{FF2B5EF4-FFF2-40B4-BE49-F238E27FC236}">
                <a16:creationId xmlns:a16="http://schemas.microsoft.com/office/drawing/2014/main" id="{D73FD7E2-6239-720D-2F8C-198EF5EAA6A2}"/>
              </a:ext>
            </a:extLst>
          </p:cNvPr>
          <p:cNvSpPr>
            <a:spLocks noGrp="1"/>
          </p:cNvSpPr>
          <p:nvPr>
            <p:ph idx="1"/>
          </p:nvPr>
        </p:nvSpPr>
        <p:spPr>
          <a:xfrm>
            <a:off x="838200" y="2014753"/>
            <a:ext cx="10084496" cy="4077956"/>
          </a:xfrm>
        </p:spPr>
        <p:txBody>
          <a:bodyPr vert="horz" lIns="91440" tIns="45720" rIns="91440" bIns="45720" rtlCol="0" anchor="t">
            <a:normAutofit fontScale="92500"/>
          </a:bodyPr>
          <a:lstStyle/>
          <a:p>
            <a:pPr marL="285750" lvl="1" indent="-285750">
              <a:lnSpc>
                <a:spcPct val="100000"/>
              </a:lnSpc>
              <a:spcBef>
                <a:spcPts val="0"/>
              </a:spcBef>
            </a:pPr>
            <a:r>
              <a:rPr lang="en-US" sz="2000">
                <a:latin typeface="Arial"/>
                <a:cs typeface="Calibri"/>
              </a:rPr>
              <a:t>Administration finale des </a:t>
            </a:r>
            <a:r>
              <a:rPr lang="en-US" sz="2000" err="1">
                <a:latin typeface="Arial"/>
                <a:cs typeface="Calibri"/>
              </a:rPr>
              <a:t>bailleurs</a:t>
            </a:r>
            <a:r>
              <a:rPr lang="en-US" sz="2000">
                <a:latin typeface="Arial"/>
                <a:cs typeface="Calibri"/>
              </a:rPr>
              <a:t> de fonds et </a:t>
            </a:r>
            <a:r>
              <a:rPr lang="en-US" sz="2000" err="1">
                <a:latin typeface="Arial"/>
                <a:cs typeface="Calibri"/>
              </a:rPr>
              <a:t>établissement</a:t>
            </a:r>
            <a:r>
              <a:rPr lang="en-US" sz="2000">
                <a:latin typeface="Arial"/>
                <a:cs typeface="Calibri"/>
              </a:rPr>
              <a:t> de rapports</a:t>
            </a:r>
            <a:endParaRPr lang="en-US" sz="2000">
              <a:latin typeface="Arial"/>
            </a:endParaRPr>
          </a:p>
          <a:p>
            <a:pPr marL="742950" lvl="2" indent="-285750">
              <a:lnSpc>
                <a:spcPct val="100000"/>
              </a:lnSpc>
              <a:spcBef>
                <a:spcPts val="0"/>
              </a:spcBef>
            </a:pPr>
            <a:r>
              <a:rPr lang="en-US" sz="1800" err="1">
                <a:latin typeface="Arial"/>
                <a:cs typeface="Calibri"/>
              </a:rPr>
              <a:t>Demandes</a:t>
            </a:r>
            <a:r>
              <a:rPr lang="en-US" sz="1800">
                <a:latin typeface="Arial"/>
                <a:cs typeface="Calibri"/>
              </a:rPr>
              <a:t> de mise au rebut du matériel acquis dans le cadre du </a:t>
            </a:r>
            <a:r>
              <a:rPr lang="en-US" sz="1800" err="1">
                <a:latin typeface="Arial"/>
                <a:cs typeface="Calibri"/>
              </a:rPr>
              <a:t>projet</a:t>
            </a:r>
            <a:r>
              <a:rPr lang="en-US" sz="1800">
                <a:latin typeface="Arial"/>
                <a:cs typeface="Calibri"/>
              </a:rPr>
              <a:t>.</a:t>
            </a:r>
          </a:p>
          <a:p>
            <a:pPr marL="1200150" lvl="3" indent="-285750">
              <a:lnSpc>
                <a:spcPct val="100000"/>
              </a:lnSpc>
              <a:spcBef>
                <a:spcPts val="0"/>
              </a:spcBef>
            </a:pPr>
            <a:r>
              <a:rPr lang="en-US">
                <a:latin typeface="Arial"/>
                <a:cs typeface="Calibri"/>
              </a:rPr>
              <a:t>Cela </a:t>
            </a:r>
            <a:r>
              <a:rPr lang="en-US" err="1">
                <a:latin typeface="Arial"/>
                <a:cs typeface="Calibri"/>
              </a:rPr>
              <a:t>vous</a:t>
            </a:r>
            <a:r>
              <a:rPr lang="en-US">
                <a:latin typeface="Arial"/>
                <a:cs typeface="Calibri"/>
              </a:rPr>
              <a:t> </a:t>
            </a:r>
            <a:r>
              <a:rPr lang="en-US" err="1">
                <a:latin typeface="Arial"/>
                <a:cs typeface="Calibri"/>
              </a:rPr>
              <a:t>permettra</a:t>
            </a:r>
            <a:r>
              <a:rPr lang="en-US">
                <a:latin typeface="Arial"/>
                <a:cs typeface="Calibri"/>
              </a:rPr>
              <a:t> de </a:t>
            </a:r>
            <a:r>
              <a:rPr lang="en-US" err="1">
                <a:latin typeface="Arial"/>
                <a:cs typeface="Calibri"/>
              </a:rPr>
              <a:t>transférer</a:t>
            </a:r>
            <a:r>
              <a:rPr lang="en-US">
                <a:latin typeface="Arial"/>
                <a:cs typeface="Calibri"/>
              </a:rPr>
              <a:t> </a:t>
            </a:r>
            <a:r>
              <a:rPr lang="en-US" err="1">
                <a:latin typeface="Arial"/>
                <a:cs typeface="Calibri"/>
              </a:rPr>
              <a:t>ou</a:t>
            </a:r>
            <a:r>
              <a:rPr lang="en-US">
                <a:latin typeface="Arial"/>
                <a:cs typeface="Calibri"/>
              </a:rPr>
              <a:t> </a:t>
            </a:r>
            <a:r>
              <a:rPr lang="en-US" err="1">
                <a:latin typeface="Arial"/>
                <a:cs typeface="Calibri"/>
              </a:rPr>
              <a:t>d'éliminer</a:t>
            </a:r>
            <a:r>
              <a:rPr lang="en-US">
                <a:latin typeface="Arial"/>
                <a:cs typeface="Calibri"/>
              </a:rPr>
              <a:t> le matériel </a:t>
            </a:r>
            <a:r>
              <a:rPr lang="en-US" err="1">
                <a:latin typeface="Arial"/>
                <a:cs typeface="Calibri"/>
              </a:rPr>
              <a:t>acheté</a:t>
            </a:r>
            <a:r>
              <a:rPr lang="en-US">
                <a:latin typeface="Arial"/>
                <a:cs typeface="Calibri"/>
              </a:rPr>
              <a:t> dans le cadre du </a:t>
            </a:r>
            <a:r>
              <a:rPr lang="en-US" err="1">
                <a:latin typeface="Arial"/>
                <a:cs typeface="Calibri"/>
              </a:rPr>
              <a:t>projet</a:t>
            </a:r>
            <a:r>
              <a:rPr lang="en-US">
                <a:latin typeface="Arial"/>
                <a:cs typeface="Calibri"/>
              </a:rPr>
              <a:t>.</a:t>
            </a:r>
          </a:p>
          <a:p>
            <a:pPr marL="742950" lvl="2" indent="-285750">
              <a:lnSpc>
                <a:spcPct val="100000"/>
              </a:lnSpc>
              <a:spcBef>
                <a:spcPts val="0"/>
              </a:spcBef>
            </a:pPr>
            <a:r>
              <a:rPr lang="en-US" sz="1800">
                <a:latin typeface="Arial"/>
                <a:cs typeface="Calibri"/>
              </a:rPr>
              <a:t>Rapport </a:t>
            </a:r>
            <a:r>
              <a:rPr lang="en-US" sz="1800" err="1">
                <a:latin typeface="Arial"/>
                <a:cs typeface="Calibri"/>
              </a:rPr>
              <a:t>d'évaluation</a:t>
            </a:r>
            <a:r>
              <a:rPr lang="en-US" sz="1800">
                <a:latin typeface="Arial"/>
                <a:cs typeface="Calibri"/>
              </a:rPr>
              <a:t> </a:t>
            </a:r>
            <a:r>
              <a:rPr lang="en-US" sz="1800" err="1">
                <a:latin typeface="Arial"/>
                <a:cs typeface="Calibri"/>
              </a:rPr>
              <a:t>narratif</a:t>
            </a:r>
            <a:endParaRPr lang="en-US" sz="1800">
              <a:latin typeface="Arial"/>
            </a:endParaRPr>
          </a:p>
          <a:p>
            <a:pPr marL="1200150" lvl="3" indent="-285750">
              <a:lnSpc>
                <a:spcPct val="100000"/>
              </a:lnSpc>
              <a:spcBef>
                <a:spcPts val="0"/>
              </a:spcBef>
            </a:pPr>
            <a:r>
              <a:rPr lang="en-US" err="1">
                <a:latin typeface="Arial"/>
                <a:cs typeface="Calibri"/>
              </a:rPr>
              <a:t>Approche</a:t>
            </a:r>
            <a:r>
              <a:rPr lang="en-US">
                <a:latin typeface="Arial"/>
                <a:cs typeface="Calibri"/>
              </a:rPr>
              <a:t>, processus, </a:t>
            </a:r>
            <a:r>
              <a:rPr lang="en-US" err="1">
                <a:latin typeface="Arial"/>
                <a:cs typeface="Calibri"/>
              </a:rPr>
              <a:t>produits</a:t>
            </a:r>
            <a:r>
              <a:rPr lang="en-US">
                <a:latin typeface="Arial"/>
                <a:cs typeface="Calibri"/>
              </a:rPr>
              <a:t>, </a:t>
            </a:r>
            <a:r>
              <a:rPr lang="en-US" err="1">
                <a:latin typeface="Arial"/>
                <a:cs typeface="Calibri"/>
              </a:rPr>
              <a:t>résultats</a:t>
            </a:r>
            <a:r>
              <a:rPr lang="en-US">
                <a:latin typeface="Arial"/>
                <a:cs typeface="Calibri"/>
              </a:rPr>
              <a:t> et impact (</a:t>
            </a:r>
            <a:r>
              <a:rPr lang="en-US" err="1">
                <a:latin typeface="Arial"/>
                <a:cs typeface="Calibri"/>
              </a:rPr>
              <a:t>si</a:t>
            </a:r>
            <a:r>
              <a:rPr lang="en-US">
                <a:latin typeface="Arial"/>
                <a:cs typeface="Calibri"/>
              </a:rPr>
              <a:t> possible)</a:t>
            </a:r>
          </a:p>
          <a:p>
            <a:pPr marL="1200150" lvl="3" indent="-285750">
              <a:lnSpc>
                <a:spcPct val="100000"/>
              </a:lnSpc>
              <a:spcBef>
                <a:spcPts val="0"/>
              </a:spcBef>
            </a:pPr>
            <a:r>
              <a:rPr lang="en-US" err="1">
                <a:latin typeface="Arial"/>
                <a:cs typeface="Calibri"/>
              </a:rPr>
              <a:t>Basé</a:t>
            </a:r>
            <a:r>
              <a:rPr lang="en-US">
                <a:latin typeface="Arial"/>
                <a:cs typeface="Calibri"/>
              </a:rPr>
              <a:t> sur le cadre </a:t>
            </a:r>
            <a:r>
              <a:rPr lang="en-US" err="1">
                <a:latin typeface="Arial"/>
                <a:cs typeface="Calibri"/>
              </a:rPr>
              <a:t>logique</a:t>
            </a:r>
            <a:r>
              <a:rPr lang="en-US">
                <a:latin typeface="Arial"/>
                <a:cs typeface="Calibri"/>
              </a:rPr>
              <a:t> </a:t>
            </a:r>
            <a:r>
              <a:rPr lang="en-US" err="1">
                <a:latin typeface="Arial"/>
                <a:cs typeface="Calibri"/>
              </a:rPr>
              <a:t>ou</a:t>
            </a:r>
            <a:r>
              <a:rPr lang="en-US">
                <a:latin typeface="Arial"/>
                <a:cs typeface="Calibri"/>
              </a:rPr>
              <a:t> la </a:t>
            </a:r>
            <a:r>
              <a:rPr lang="en-US" err="1">
                <a:latin typeface="Arial"/>
                <a:cs typeface="Calibri"/>
              </a:rPr>
              <a:t>théorie</a:t>
            </a:r>
            <a:r>
              <a:rPr lang="en-US">
                <a:latin typeface="Arial"/>
                <a:cs typeface="Calibri"/>
              </a:rPr>
              <a:t> du </a:t>
            </a:r>
            <a:r>
              <a:rPr lang="en-US" err="1">
                <a:latin typeface="Arial"/>
                <a:cs typeface="Calibri"/>
              </a:rPr>
              <a:t>changement</a:t>
            </a:r>
            <a:r>
              <a:rPr lang="en-US">
                <a:latin typeface="Arial"/>
                <a:cs typeface="Calibri"/>
              </a:rPr>
              <a:t> du </a:t>
            </a:r>
            <a:r>
              <a:rPr lang="en-US" err="1">
                <a:latin typeface="Arial"/>
                <a:cs typeface="Calibri"/>
              </a:rPr>
              <a:t>projet</a:t>
            </a:r>
            <a:r>
              <a:rPr lang="en-US">
                <a:latin typeface="Arial"/>
                <a:cs typeface="Calibri"/>
              </a:rPr>
              <a:t> et les </a:t>
            </a:r>
            <a:r>
              <a:rPr lang="en-US" err="1">
                <a:latin typeface="Arial"/>
                <a:cs typeface="Calibri"/>
              </a:rPr>
              <a:t>indicateurs</a:t>
            </a:r>
            <a:r>
              <a:rPr lang="en-US">
                <a:latin typeface="Arial"/>
                <a:cs typeface="Calibri"/>
              </a:rPr>
              <a:t> SMART.</a:t>
            </a:r>
          </a:p>
          <a:p>
            <a:pPr marL="1200150" lvl="3" indent="-285750">
              <a:lnSpc>
                <a:spcPct val="100000"/>
              </a:lnSpc>
              <a:spcBef>
                <a:spcPts val="0"/>
              </a:spcBef>
            </a:pPr>
            <a:r>
              <a:rPr lang="en-US">
                <a:latin typeface="Arial"/>
                <a:cs typeface="Calibri"/>
              </a:rPr>
              <a:t>Plan de </a:t>
            </a:r>
            <a:r>
              <a:rPr lang="en-US" err="1">
                <a:latin typeface="Arial"/>
                <a:cs typeface="Calibri"/>
              </a:rPr>
              <a:t>développement</a:t>
            </a:r>
            <a:r>
              <a:rPr lang="en-US">
                <a:latin typeface="Arial"/>
                <a:cs typeface="Calibri"/>
              </a:rPr>
              <a:t> durable</a:t>
            </a:r>
          </a:p>
          <a:p>
            <a:pPr marL="1200150" lvl="3" indent="-285750">
              <a:lnSpc>
                <a:spcPct val="100000"/>
              </a:lnSpc>
              <a:spcBef>
                <a:spcPts val="0"/>
              </a:spcBef>
            </a:pPr>
            <a:r>
              <a:rPr lang="en-US">
                <a:latin typeface="Arial"/>
                <a:cs typeface="Calibri"/>
              </a:rPr>
              <a:t>Enseignements </a:t>
            </a:r>
            <a:r>
              <a:rPr lang="en-US" err="1">
                <a:latin typeface="Arial"/>
                <a:cs typeface="Calibri"/>
              </a:rPr>
              <a:t>tirés</a:t>
            </a:r>
            <a:r>
              <a:rPr lang="en-US">
                <a:latin typeface="Arial"/>
                <a:cs typeface="Calibri"/>
              </a:rPr>
              <a:t> </a:t>
            </a:r>
          </a:p>
          <a:p>
            <a:pPr marL="1200150" lvl="3" indent="-285750">
              <a:lnSpc>
                <a:spcPct val="100000"/>
              </a:lnSpc>
              <a:spcBef>
                <a:spcPts val="0"/>
              </a:spcBef>
            </a:pPr>
            <a:r>
              <a:rPr lang="en-US" sz="1800">
                <a:latin typeface="Arial"/>
                <a:cs typeface="Calibri"/>
              </a:rPr>
              <a:t>Information financière </a:t>
            </a:r>
            <a:endParaRPr lang="en-US" sz="1800">
              <a:latin typeface="Arial"/>
              <a:ea typeface="Calibri"/>
              <a:cs typeface="Calibri"/>
            </a:endParaRPr>
          </a:p>
          <a:p>
            <a:pPr marL="1200150" lvl="3" indent="-285750">
              <a:lnSpc>
                <a:spcPct val="100000"/>
              </a:lnSpc>
              <a:spcBef>
                <a:spcPts val="0"/>
              </a:spcBef>
            </a:pPr>
            <a:r>
              <a:rPr lang="en-US" err="1">
                <a:latin typeface="Arial"/>
                <a:cs typeface="Calibri"/>
              </a:rPr>
              <a:t>Inclure</a:t>
            </a:r>
            <a:r>
              <a:rPr lang="en-US">
                <a:latin typeface="Arial"/>
                <a:cs typeface="Calibri"/>
              </a:rPr>
              <a:t> </a:t>
            </a:r>
            <a:r>
              <a:rPr lang="en-US" err="1">
                <a:latin typeface="Arial"/>
                <a:cs typeface="Calibri"/>
              </a:rPr>
              <a:t>toutes</a:t>
            </a:r>
            <a:r>
              <a:rPr lang="en-US">
                <a:latin typeface="Arial"/>
                <a:cs typeface="Calibri"/>
              </a:rPr>
              <a:t> les </a:t>
            </a:r>
            <a:r>
              <a:rPr lang="en-US" err="1">
                <a:latin typeface="Arial"/>
                <a:cs typeface="Calibri"/>
              </a:rPr>
              <a:t>dépenses</a:t>
            </a:r>
            <a:r>
              <a:rPr lang="en-US">
                <a:latin typeface="Arial"/>
                <a:cs typeface="Calibri"/>
              </a:rPr>
              <a:t> </a:t>
            </a:r>
            <a:r>
              <a:rPr lang="en-US" err="1">
                <a:latin typeface="Arial"/>
                <a:cs typeface="Calibri"/>
              </a:rPr>
              <a:t>liées</a:t>
            </a:r>
            <a:r>
              <a:rPr lang="en-US">
                <a:latin typeface="Arial"/>
                <a:cs typeface="Calibri"/>
              </a:rPr>
              <a:t> aux </a:t>
            </a:r>
            <a:r>
              <a:rPr lang="en-US" err="1">
                <a:latin typeface="Arial"/>
                <a:cs typeface="Calibri"/>
              </a:rPr>
              <a:t>activités</a:t>
            </a:r>
            <a:r>
              <a:rPr lang="en-US">
                <a:latin typeface="Arial"/>
                <a:cs typeface="Calibri"/>
              </a:rPr>
              <a:t> de </a:t>
            </a:r>
            <a:r>
              <a:rPr lang="en-US" err="1">
                <a:latin typeface="Arial"/>
                <a:cs typeface="Calibri"/>
              </a:rPr>
              <a:t>clôture</a:t>
            </a:r>
            <a:r>
              <a:rPr lang="en-US">
                <a:latin typeface="Arial"/>
                <a:cs typeface="Calibri"/>
              </a:rPr>
              <a:t> du </a:t>
            </a:r>
            <a:r>
              <a:rPr lang="en-US" err="1">
                <a:latin typeface="Arial"/>
                <a:cs typeface="Calibri"/>
              </a:rPr>
              <a:t>projet</a:t>
            </a:r>
            <a:r>
              <a:rPr lang="en-US">
                <a:latin typeface="Arial"/>
                <a:cs typeface="Calibri"/>
              </a:rPr>
              <a:t> </a:t>
            </a:r>
            <a:r>
              <a:rPr lang="en-US" err="1">
                <a:latin typeface="Arial"/>
                <a:cs typeface="Calibri"/>
              </a:rPr>
              <a:t>ainsi</a:t>
            </a:r>
            <a:r>
              <a:rPr lang="en-US">
                <a:latin typeface="Arial"/>
                <a:cs typeface="Calibri"/>
              </a:rPr>
              <a:t> </a:t>
            </a:r>
            <a:r>
              <a:rPr lang="en-US" err="1">
                <a:latin typeface="Arial"/>
                <a:cs typeface="Calibri"/>
              </a:rPr>
              <a:t>qu'aux</a:t>
            </a:r>
            <a:r>
              <a:rPr lang="en-US">
                <a:latin typeface="Arial"/>
                <a:cs typeface="Calibri"/>
              </a:rPr>
              <a:t> </a:t>
            </a:r>
            <a:r>
              <a:rPr lang="en-US" err="1">
                <a:latin typeface="Arial"/>
                <a:cs typeface="Calibri"/>
              </a:rPr>
              <a:t>activités</a:t>
            </a:r>
            <a:r>
              <a:rPr lang="en-US">
                <a:latin typeface="Arial"/>
                <a:cs typeface="Calibri"/>
              </a:rPr>
              <a:t> </a:t>
            </a:r>
            <a:r>
              <a:rPr lang="en-US" err="1">
                <a:latin typeface="Arial"/>
                <a:cs typeface="Calibri"/>
              </a:rPr>
              <a:t>d'exécution</a:t>
            </a:r>
            <a:r>
              <a:rPr lang="en-US">
                <a:latin typeface="Arial"/>
                <a:cs typeface="Calibri"/>
              </a:rPr>
              <a:t> du </a:t>
            </a:r>
            <a:r>
              <a:rPr lang="en-US" err="1">
                <a:latin typeface="Arial"/>
                <a:cs typeface="Calibri"/>
              </a:rPr>
              <a:t>projet</a:t>
            </a:r>
            <a:r>
              <a:rPr lang="en-US">
                <a:latin typeface="Arial"/>
                <a:cs typeface="Calibri"/>
              </a:rPr>
              <a:t>.</a:t>
            </a:r>
          </a:p>
          <a:p>
            <a:pPr marL="1200150" lvl="3" indent="-285750">
              <a:lnSpc>
                <a:spcPct val="100000"/>
              </a:lnSpc>
              <a:spcBef>
                <a:spcPts val="0"/>
              </a:spcBef>
            </a:pPr>
            <a:r>
              <a:rPr lang="en-US">
                <a:latin typeface="Arial"/>
                <a:cs typeface="Calibri"/>
              </a:rPr>
              <a:t>Doit </a:t>
            </a:r>
            <a:r>
              <a:rPr lang="en-US" err="1">
                <a:latin typeface="Arial"/>
                <a:cs typeface="Calibri"/>
              </a:rPr>
              <a:t>correspondre</a:t>
            </a:r>
            <a:r>
              <a:rPr lang="en-US">
                <a:latin typeface="Arial"/>
                <a:cs typeface="Calibri"/>
              </a:rPr>
              <a:t> au budget du </a:t>
            </a:r>
            <a:r>
              <a:rPr lang="en-US" err="1">
                <a:latin typeface="Arial"/>
                <a:cs typeface="Calibri"/>
              </a:rPr>
              <a:t>projet</a:t>
            </a:r>
            <a:endParaRPr lang="en-US">
              <a:latin typeface="Arial"/>
              <a:cs typeface="Calibri"/>
            </a:endParaRPr>
          </a:p>
          <a:p>
            <a:pPr marL="742950" lvl="2" indent="-285750">
              <a:lnSpc>
                <a:spcPct val="100000"/>
              </a:lnSpc>
              <a:spcBef>
                <a:spcPts val="0"/>
              </a:spcBef>
            </a:pPr>
            <a:endParaRPr lang="en-US" sz="1800">
              <a:latin typeface="Arial"/>
              <a:cs typeface="Calibri"/>
            </a:endParaRPr>
          </a:p>
          <a:p>
            <a:pPr marL="285750" lvl="1" indent="-285750">
              <a:lnSpc>
                <a:spcPct val="100000"/>
              </a:lnSpc>
              <a:spcBef>
                <a:spcPts val="0"/>
              </a:spcBef>
            </a:pPr>
            <a:r>
              <a:rPr lang="en-US" err="1">
                <a:latin typeface="Arial"/>
                <a:cs typeface="Calibri"/>
              </a:rPr>
              <a:t>Lisez</a:t>
            </a:r>
            <a:r>
              <a:rPr lang="en-US">
                <a:latin typeface="Arial"/>
                <a:cs typeface="Calibri"/>
              </a:rPr>
              <a:t> </a:t>
            </a:r>
            <a:r>
              <a:rPr lang="en-US" err="1">
                <a:latin typeface="Arial"/>
                <a:cs typeface="Calibri"/>
              </a:rPr>
              <a:t>attentivement</a:t>
            </a:r>
            <a:r>
              <a:rPr lang="en-US">
                <a:latin typeface="Arial"/>
                <a:cs typeface="Calibri"/>
              </a:rPr>
              <a:t> les exigences de </a:t>
            </a:r>
            <a:r>
              <a:rPr lang="en-US" err="1">
                <a:latin typeface="Arial"/>
                <a:cs typeface="Calibri"/>
              </a:rPr>
              <a:t>votre</a:t>
            </a:r>
            <a:r>
              <a:rPr lang="en-US">
                <a:latin typeface="Arial"/>
                <a:cs typeface="Calibri"/>
              </a:rPr>
              <a:t> (</a:t>
            </a:r>
            <a:r>
              <a:rPr lang="en-US" err="1">
                <a:latin typeface="Arial"/>
                <a:cs typeface="Calibri"/>
              </a:rPr>
              <a:t>vos</a:t>
            </a:r>
            <a:r>
              <a:rPr lang="en-US">
                <a:latin typeface="Arial"/>
                <a:cs typeface="Calibri"/>
              </a:rPr>
              <a:t>) </a:t>
            </a:r>
            <a:r>
              <a:rPr lang="en-US" err="1">
                <a:latin typeface="Arial"/>
                <a:cs typeface="Calibri"/>
              </a:rPr>
              <a:t>financeur</a:t>
            </a:r>
            <a:r>
              <a:rPr lang="en-US">
                <a:latin typeface="Arial"/>
                <a:cs typeface="Calibri"/>
              </a:rPr>
              <a:t>(s) </a:t>
            </a:r>
            <a:r>
              <a:rPr lang="en-US" err="1">
                <a:latin typeface="Arial"/>
                <a:cs typeface="Calibri"/>
              </a:rPr>
              <a:t>en</a:t>
            </a:r>
            <a:r>
              <a:rPr lang="en-US">
                <a:latin typeface="Arial"/>
                <a:cs typeface="Calibri"/>
              </a:rPr>
              <a:t> matière </a:t>
            </a:r>
            <a:r>
              <a:rPr lang="en-US" err="1">
                <a:latin typeface="Arial"/>
                <a:cs typeface="Calibri"/>
              </a:rPr>
              <a:t>d'administration</a:t>
            </a:r>
            <a:r>
              <a:rPr lang="en-US">
                <a:latin typeface="Arial"/>
                <a:cs typeface="Calibri"/>
              </a:rPr>
              <a:t> de </a:t>
            </a:r>
            <a:r>
              <a:rPr lang="en-US" err="1">
                <a:latin typeface="Arial"/>
                <a:cs typeface="Calibri"/>
              </a:rPr>
              <a:t>clôture</a:t>
            </a:r>
            <a:r>
              <a:rPr lang="en-US">
                <a:latin typeface="Arial"/>
                <a:cs typeface="Calibri"/>
              </a:rPr>
              <a:t> et </a:t>
            </a:r>
            <a:r>
              <a:rPr lang="en-US" err="1">
                <a:latin typeface="Arial"/>
                <a:cs typeface="Calibri"/>
              </a:rPr>
              <a:t>d'établissement</a:t>
            </a:r>
            <a:r>
              <a:rPr lang="en-US">
                <a:latin typeface="Arial"/>
                <a:cs typeface="Calibri"/>
              </a:rPr>
              <a:t> de rapports !</a:t>
            </a:r>
          </a:p>
        </p:txBody>
      </p:sp>
    </p:spTree>
    <p:extLst>
      <p:ext uri="{BB962C8B-B14F-4D97-AF65-F5344CB8AC3E}">
        <p14:creationId xmlns:p14="http://schemas.microsoft.com/office/powerpoint/2010/main" val="213813996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err="1">
                <a:latin typeface="Arial"/>
                <a:cs typeface="Arial"/>
              </a:rPr>
              <a:t>Liste</a:t>
            </a:r>
            <a:r>
              <a:rPr lang="en-US">
                <a:latin typeface="Arial"/>
                <a:cs typeface="Arial"/>
              </a:rPr>
              <a:t> de </a:t>
            </a:r>
            <a:r>
              <a:rPr lang="en-US" err="1">
                <a:latin typeface="Arial"/>
                <a:cs typeface="Arial"/>
              </a:rPr>
              <a:t>contrôle</a:t>
            </a:r>
            <a:r>
              <a:rPr lang="en-US">
                <a:latin typeface="Arial"/>
                <a:cs typeface="Arial"/>
              </a:rPr>
              <a:t> PM : </a:t>
            </a:r>
            <a:r>
              <a:rPr lang="en-US" err="1">
                <a:latin typeface="Arial"/>
                <a:cs typeface="Arial"/>
              </a:rPr>
              <a:t>clôture</a:t>
            </a:r>
            <a:r>
              <a:rPr lang="en-US">
                <a:latin typeface="Arial"/>
                <a:cs typeface="Arial"/>
              </a:rPr>
              <a:t> du </a:t>
            </a:r>
            <a:r>
              <a:rPr lang="en-US" err="1">
                <a:latin typeface="Arial"/>
                <a:cs typeface="Arial"/>
              </a:rPr>
              <a:t>projet</a:t>
            </a:r>
            <a:r>
              <a:rPr lang="en-US">
                <a:latin typeface="Arial"/>
                <a:cs typeface="Arial"/>
              </a:rPr>
              <a:t>  </a:t>
            </a:r>
            <a:br>
              <a:rPr lang="en-US">
                <a:latin typeface="Arial"/>
                <a:cs typeface="Arial"/>
              </a:rPr>
            </a:b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715525"/>
            <a:ext cx="10084496" cy="4446327"/>
          </a:xfrm>
        </p:spPr>
        <p:txBody>
          <a:bodyPr vert="horz" lIns="91440" tIns="45720" rIns="91440" bIns="45720" rtlCol="0" anchor="t">
            <a:normAutofit/>
          </a:bodyPr>
          <a:lstStyle/>
          <a:p>
            <a:pPr marL="342900" indent="-342900">
              <a:buFont typeface="Wingdings" panose="020B0604020202020204" pitchFamily="34" charset="0"/>
              <a:buChar char="q"/>
            </a:pPr>
            <a:r>
              <a:rPr lang="en-US">
                <a:solidFill>
                  <a:srgbClr val="444444"/>
                </a:solidFill>
                <a:latin typeface="Arial"/>
                <a:ea typeface="Arial"/>
                <a:cs typeface="Arial"/>
              </a:rPr>
              <a:t>La documentation relative à la gestion du </a:t>
            </a:r>
            <a:r>
              <a:rPr lang="en-US" err="1">
                <a:solidFill>
                  <a:srgbClr val="444444"/>
                </a:solidFill>
                <a:latin typeface="Arial"/>
                <a:ea typeface="Arial"/>
                <a:cs typeface="Arial"/>
              </a:rPr>
              <a:t>projet</a:t>
            </a:r>
            <a:r>
              <a:rPr lang="en-US">
                <a:solidFill>
                  <a:srgbClr val="444444"/>
                </a:solidFill>
                <a:latin typeface="Arial"/>
                <a:ea typeface="Arial"/>
                <a:cs typeface="Arial"/>
              </a:rPr>
              <a:t> </a:t>
            </a:r>
            <a:r>
              <a:rPr lang="en-US" err="1">
                <a:solidFill>
                  <a:srgbClr val="444444"/>
                </a:solidFill>
                <a:latin typeface="Arial"/>
                <a:ea typeface="Arial"/>
                <a:cs typeface="Arial"/>
              </a:rPr>
              <a:t>est</a:t>
            </a:r>
            <a:r>
              <a:rPr lang="en-US">
                <a:solidFill>
                  <a:srgbClr val="444444"/>
                </a:solidFill>
                <a:latin typeface="Arial"/>
                <a:ea typeface="Arial"/>
                <a:cs typeface="Arial"/>
              </a:rPr>
              <a:t> </a:t>
            </a:r>
            <a:r>
              <a:rPr lang="en-US" err="1">
                <a:solidFill>
                  <a:srgbClr val="444444"/>
                </a:solidFill>
                <a:latin typeface="Arial"/>
                <a:ea typeface="Arial"/>
                <a:cs typeface="Arial"/>
              </a:rPr>
              <a:t>archivée</a:t>
            </a:r>
            <a:r>
              <a:rPr lang="en-US">
                <a:solidFill>
                  <a:srgbClr val="444444"/>
                </a:solidFill>
                <a:latin typeface="Arial"/>
                <a:ea typeface="Arial"/>
                <a:cs typeface="Arial"/>
              </a:rPr>
              <a:t> et </a:t>
            </a:r>
            <a:r>
              <a:rPr lang="en-US" err="1">
                <a:solidFill>
                  <a:srgbClr val="444444"/>
                </a:solidFill>
                <a:latin typeface="Arial"/>
                <a:ea typeface="Arial"/>
                <a:cs typeface="Arial"/>
              </a:rPr>
              <a:t>conservée</a:t>
            </a:r>
            <a:r>
              <a:rPr lang="en-US">
                <a:solidFill>
                  <a:srgbClr val="444444"/>
                </a:solidFill>
                <a:latin typeface="Arial"/>
                <a:ea typeface="Arial"/>
                <a:cs typeface="Arial"/>
              </a:rPr>
              <a:t> </a:t>
            </a:r>
            <a:r>
              <a:rPr lang="en-US" err="1">
                <a:solidFill>
                  <a:srgbClr val="444444"/>
                </a:solidFill>
                <a:latin typeface="Arial"/>
                <a:ea typeface="Arial"/>
                <a:cs typeface="Arial"/>
              </a:rPr>
              <a:t>en</a:t>
            </a:r>
            <a:r>
              <a:rPr lang="en-US">
                <a:solidFill>
                  <a:srgbClr val="444444"/>
                </a:solidFill>
                <a:latin typeface="Arial"/>
                <a:ea typeface="Arial"/>
                <a:cs typeface="Arial"/>
              </a:rPr>
              <a:t> </a:t>
            </a:r>
            <a:r>
              <a:rPr lang="en-US" err="1">
                <a:solidFill>
                  <a:srgbClr val="444444"/>
                </a:solidFill>
                <a:latin typeface="Arial"/>
                <a:ea typeface="Arial"/>
                <a:cs typeface="Arial"/>
              </a:rPr>
              <a:t>toute</a:t>
            </a:r>
            <a:r>
              <a:rPr lang="en-US">
                <a:solidFill>
                  <a:srgbClr val="444444"/>
                </a:solidFill>
                <a:latin typeface="Arial"/>
                <a:ea typeface="Arial"/>
                <a:cs typeface="Arial"/>
              </a:rPr>
              <a:t> </a:t>
            </a:r>
            <a:r>
              <a:rPr lang="en-US" err="1">
                <a:solidFill>
                  <a:srgbClr val="444444"/>
                </a:solidFill>
                <a:latin typeface="Arial"/>
                <a:ea typeface="Arial"/>
                <a:cs typeface="Arial"/>
              </a:rPr>
              <a:t>sécurité</a:t>
            </a:r>
            <a:r>
              <a:rPr lang="en-US">
                <a:solidFill>
                  <a:srgbClr val="444444"/>
                </a:solidFill>
                <a:latin typeface="Arial"/>
                <a:ea typeface="Arial"/>
                <a:cs typeface="Arial"/>
              </a:rPr>
              <a:t> (par </a:t>
            </a:r>
            <a:r>
              <a:rPr lang="en-US" err="1">
                <a:solidFill>
                  <a:srgbClr val="444444"/>
                </a:solidFill>
                <a:latin typeface="Arial"/>
                <a:ea typeface="Arial"/>
                <a:cs typeface="Arial"/>
              </a:rPr>
              <a:t>exemple</a:t>
            </a:r>
            <a:r>
              <a:rPr lang="en-US">
                <a:solidFill>
                  <a:srgbClr val="444444"/>
                </a:solidFill>
                <a:latin typeface="Arial"/>
                <a:ea typeface="Arial"/>
                <a:cs typeface="Arial"/>
              </a:rPr>
              <a:t>, les </a:t>
            </a:r>
            <a:r>
              <a:rPr lang="en-US" err="1">
                <a:solidFill>
                  <a:srgbClr val="444444"/>
                </a:solidFill>
                <a:latin typeface="Arial"/>
                <a:ea typeface="Arial"/>
                <a:cs typeface="Arial"/>
              </a:rPr>
              <a:t>registres</a:t>
            </a:r>
            <a:r>
              <a:rPr lang="en-US">
                <a:solidFill>
                  <a:srgbClr val="444444"/>
                </a:solidFill>
                <a:latin typeface="Arial"/>
                <a:ea typeface="Arial"/>
                <a:cs typeface="Arial"/>
              </a:rPr>
              <a:t> des </a:t>
            </a:r>
            <a:r>
              <a:rPr lang="en-US" err="1">
                <a:solidFill>
                  <a:srgbClr val="444444"/>
                </a:solidFill>
                <a:latin typeface="Arial"/>
                <a:ea typeface="Arial"/>
                <a:cs typeface="Arial"/>
              </a:rPr>
              <a:t>risques</a:t>
            </a:r>
            <a:r>
              <a:rPr lang="en-US">
                <a:solidFill>
                  <a:srgbClr val="444444"/>
                </a:solidFill>
                <a:latin typeface="Arial"/>
                <a:ea typeface="Arial"/>
                <a:cs typeface="Arial"/>
              </a:rPr>
              <a:t>, les plans de </a:t>
            </a:r>
            <a:r>
              <a:rPr lang="en-US" err="1">
                <a:solidFill>
                  <a:srgbClr val="444444"/>
                </a:solidFill>
                <a:latin typeface="Arial"/>
                <a:ea typeface="Arial"/>
                <a:cs typeface="Arial"/>
              </a:rPr>
              <a:t>projet</a:t>
            </a:r>
            <a:r>
              <a:rPr lang="en-US">
                <a:solidFill>
                  <a:srgbClr val="444444"/>
                </a:solidFill>
                <a:latin typeface="Arial"/>
                <a:ea typeface="Arial"/>
                <a:cs typeface="Arial"/>
              </a:rPr>
              <a:t>, etc.)</a:t>
            </a:r>
            <a:endParaRPr lang="en-US">
              <a:solidFill>
                <a:srgbClr val="444444"/>
              </a:solidFill>
              <a:latin typeface="Arial"/>
              <a:ea typeface="Arial"/>
            </a:endParaRPr>
          </a:p>
          <a:p>
            <a:pPr marL="342900" indent="-342900">
              <a:buFont typeface="Wingdings" panose="020B0604020202020204" pitchFamily="34" charset="0"/>
              <a:buChar char="q"/>
            </a:pPr>
            <a:r>
              <a:rPr lang="en-US">
                <a:solidFill>
                  <a:srgbClr val="444444"/>
                </a:solidFill>
                <a:latin typeface="Arial"/>
                <a:ea typeface="Arial"/>
                <a:cs typeface="Arial"/>
              </a:rPr>
              <a:t>La documentation </a:t>
            </a:r>
            <a:r>
              <a:rPr lang="en-US" err="1">
                <a:solidFill>
                  <a:srgbClr val="444444"/>
                </a:solidFill>
                <a:latin typeface="Arial"/>
                <a:ea typeface="Arial"/>
                <a:cs typeface="Arial"/>
              </a:rPr>
              <a:t>pertinente</a:t>
            </a:r>
            <a:r>
              <a:rPr lang="en-US">
                <a:solidFill>
                  <a:srgbClr val="444444"/>
                </a:solidFill>
                <a:latin typeface="Arial"/>
                <a:ea typeface="Arial"/>
                <a:cs typeface="Arial"/>
              </a:rPr>
              <a:t> du </a:t>
            </a:r>
            <a:r>
              <a:rPr lang="en-US" err="1">
                <a:solidFill>
                  <a:srgbClr val="444444"/>
                </a:solidFill>
                <a:latin typeface="Arial"/>
                <a:ea typeface="Arial"/>
                <a:cs typeface="Arial"/>
              </a:rPr>
              <a:t>projet</a:t>
            </a:r>
            <a:r>
              <a:rPr lang="en-US">
                <a:solidFill>
                  <a:srgbClr val="444444"/>
                </a:solidFill>
                <a:latin typeface="Arial"/>
                <a:ea typeface="Arial"/>
                <a:cs typeface="Arial"/>
              </a:rPr>
              <a:t> </a:t>
            </a:r>
            <a:r>
              <a:rPr lang="en-US" err="1">
                <a:solidFill>
                  <a:srgbClr val="444444"/>
                </a:solidFill>
                <a:latin typeface="Arial"/>
                <a:ea typeface="Arial"/>
                <a:cs typeface="Arial"/>
              </a:rPr>
              <a:t>est</a:t>
            </a:r>
            <a:r>
              <a:rPr lang="en-US">
                <a:solidFill>
                  <a:srgbClr val="444444"/>
                </a:solidFill>
                <a:latin typeface="Arial"/>
                <a:ea typeface="Arial"/>
                <a:cs typeface="Arial"/>
              </a:rPr>
              <a:t> à la disposition de </a:t>
            </a:r>
            <a:r>
              <a:rPr lang="en-US" err="1">
                <a:solidFill>
                  <a:srgbClr val="444444"/>
                </a:solidFill>
                <a:latin typeface="Arial"/>
                <a:ea typeface="Arial"/>
                <a:cs typeface="Arial"/>
              </a:rPr>
              <a:t>l'institution</a:t>
            </a:r>
            <a:r>
              <a:rPr lang="en-US">
                <a:solidFill>
                  <a:srgbClr val="444444"/>
                </a:solidFill>
                <a:latin typeface="Arial"/>
                <a:ea typeface="Arial"/>
                <a:cs typeface="Arial"/>
              </a:rPr>
              <a:t> de transition</a:t>
            </a:r>
          </a:p>
          <a:p>
            <a:pPr>
              <a:buFont typeface="Wingdings"/>
              <a:buChar char="q"/>
            </a:pPr>
            <a:r>
              <a:rPr lang="en-US">
                <a:solidFill>
                  <a:srgbClr val="444444"/>
                </a:solidFill>
                <a:latin typeface="Arial"/>
                <a:cs typeface="Arial"/>
              </a:rPr>
              <a:t> </a:t>
            </a:r>
            <a:r>
              <a:rPr lang="en-US" err="1">
                <a:solidFill>
                  <a:srgbClr val="444444"/>
                </a:solidFill>
                <a:latin typeface="Arial"/>
                <a:cs typeface="Arial"/>
              </a:rPr>
              <a:t>Toutes</a:t>
            </a:r>
            <a:r>
              <a:rPr lang="en-US">
                <a:solidFill>
                  <a:srgbClr val="444444"/>
                </a:solidFill>
                <a:latin typeface="Arial"/>
                <a:cs typeface="Arial"/>
              </a:rPr>
              <a:t> les parties </a:t>
            </a:r>
            <a:r>
              <a:rPr lang="en-US" err="1">
                <a:solidFill>
                  <a:srgbClr val="444444"/>
                </a:solidFill>
                <a:latin typeface="Arial"/>
                <a:cs typeface="Arial"/>
              </a:rPr>
              <a:t>prenantes</a:t>
            </a:r>
            <a:r>
              <a:rPr lang="en-US">
                <a:solidFill>
                  <a:srgbClr val="444444"/>
                </a:solidFill>
                <a:latin typeface="Arial"/>
                <a:cs typeface="Arial"/>
              </a:rPr>
              <a:t> </a:t>
            </a:r>
            <a:r>
              <a:rPr lang="en-US" err="1">
                <a:solidFill>
                  <a:srgbClr val="444444"/>
                </a:solidFill>
                <a:latin typeface="Arial"/>
                <a:cs typeface="Arial"/>
              </a:rPr>
              <a:t>ont</a:t>
            </a:r>
            <a:r>
              <a:rPr lang="en-US">
                <a:solidFill>
                  <a:srgbClr val="444444"/>
                </a:solidFill>
                <a:latin typeface="Arial"/>
                <a:cs typeface="Arial"/>
              </a:rPr>
              <a:t> </a:t>
            </a:r>
            <a:r>
              <a:rPr lang="en-US" err="1">
                <a:solidFill>
                  <a:srgbClr val="444444"/>
                </a:solidFill>
                <a:latin typeface="Arial"/>
                <a:cs typeface="Arial"/>
              </a:rPr>
              <a:t>été</a:t>
            </a:r>
            <a:r>
              <a:rPr lang="en-US">
                <a:solidFill>
                  <a:srgbClr val="444444"/>
                </a:solidFill>
                <a:latin typeface="Arial"/>
                <a:cs typeface="Arial"/>
              </a:rPr>
              <a:t> </a:t>
            </a:r>
            <a:r>
              <a:rPr lang="en-US" err="1">
                <a:solidFill>
                  <a:srgbClr val="444444"/>
                </a:solidFill>
                <a:latin typeface="Arial"/>
                <a:cs typeface="Arial"/>
              </a:rPr>
              <a:t>informées</a:t>
            </a:r>
            <a:r>
              <a:rPr lang="en-US">
                <a:solidFill>
                  <a:srgbClr val="444444"/>
                </a:solidFill>
                <a:latin typeface="Arial"/>
                <a:cs typeface="Arial"/>
              </a:rPr>
              <a:t> de la </a:t>
            </a:r>
            <a:r>
              <a:rPr lang="en-US" err="1">
                <a:solidFill>
                  <a:srgbClr val="444444"/>
                </a:solidFill>
                <a:latin typeface="Arial"/>
                <a:cs typeface="Arial"/>
              </a:rPr>
              <a:t>clôture</a:t>
            </a:r>
            <a:r>
              <a:rPr lang="en-US">
                <a:solidFill>
                  <a:srgbClr val="444444"/>
                </a:solidFill>
                <a:latin typeface="Arial"/>
                <a:cs typeface="Arial"/>
              </a:rPr>
              <a:t> du </a:t>
            </a:r>
            <a:r>
              <a:rPr lang="en-US" err="1">
                <a:solidFill>
                  <a:srgbClr val="444444"/>
                </a:solidFill>
                <a:latin typeface="Arial"/>
                <a:cs typeface="Arial"/>
              </a:rPr>
              <a:t>projet</a:t>
            </a:r>
            <a:r>
              <a:rPr lang="en-US">
                <a:solidFill>
                  <a:srgbClr val="444444"/>
                </a:solidFill>
                <a:latin typeface="Arial"/>
                <a:cs typeface="Arial"/>
              </a:rPr>
              <a:t> et de son impact sur </a:t>
            </a:r>
            <a:r>
              <a:rPr lang="en-US" err="1">
                <a:solidFill>
                  <a:srgbClr val="444444"/>
                </a:solidFill>
                <a:latin typeface="Arial"/>
                <a:cs typeface="Arial"/>
              </a:rPr>
              <a:t>elles</a:t>
            </a:r>
            <a:r>
              <a:rPr lang="en-US">
                <a:solidFill>
                  <a:srgbClr val="444444"/>
                </a:solidFill>
                <a:latin typeface="Arial"/>
                <a:cs typeface="Arial"/>
              </a:rPr>
              <a:t>.</a:t>
            </a:r>
          </a:p>
          <a:p>
            <a:pPr>
              <a:buFont typeface="Wingdings"/>
              <a:buChar char="q"/>
            </a:pPr>
            <a:r>
              <a:rPr lang="en-US">
                <a:solidFill>
                  <a:srgbClr val="444444"/>
                </a:solidFill>
                <a:latin typeface="Arial"/>
                <a:cs typeface="Arial"/>
              </a:rPr>
              <a:t>Les </a:t>
            </a:r>
            <a:r>
              <a:rPr lang="en-US" err="1">
                <a:solidFill>
                  <a:srgbClr val="444444"/>
                </a:solidFill>
                <a:latin typeface="Arial"/>
                <a:cs typeface="Arial"/>
              </a:rPr>
              <a:t>demandes</a:t>
            </a:r>
            <a:r>
              <a:rPr lang="en-US">
                <a:solidFill>
                  <a:srgbClr val="444444"/>
                </a:solidFill>
                <a:latin typeface="Arial"/>
                <a:cs typeface="Arial"/>
              </a:rPr>
              <a:t> de cession de </a:t>
            </a:r>
            <a:r>
              <a:rPr lang="en-US" err="1">
                <a:solidFill>
                  <a:srgbClr val="444444"/>
                </a:solidFill>
                <a:latin typeface="Arial"/>
                <a:cs typeface="Arial"/>
              </a:rPr>
              <a:t>tous</a:t>
            </a:r>
            <a:r>
              <a:rPr lang="en-US">
                <a:solidFill>
                  <a:srgbClr val="444444"/>
                </a:solidFill>
                <a:latin typeface="Arial"/>
                <a:cs typeface="Arial"/>
              </a:rPr>
              <a:t> les </a:t>
            </a:r>
            <a:r>
              <a:rPr lang="en-US" err="1">
                <a:solidFill>
                  <a:srgbClr val="444444"/>
                </a:solidFill>
                <a:latin typeface="Arial"/>
                <a:cs typeface="Arial"/>
              </a:rPr>
              <a:t>équipements</a:t>
            </a:r>
            <a:r>
              <a:rPr lang="en-US">
                <a:solidFill>
                  <a:srgbClr val="444444"/>
                </a:solidFill>
                <a:latin typeface="Arial"/>
                <a:cs typeface="Arial"/>
              </a:rPr>
              <a:t> </a:t>
            </a:r>
            <a:r>
              <a:rPr lang="en-US" err="1">
                <a:solidFill>
                  <a:srgbClr val="444444"/>
                </a:solidFill>
                <a:latin typeface="Arial"/>
                <a:cs typeface="Arial"/>
              </a:rPr>
              <a:t>achetés</a:t>
            </a:r>
            <a:r>
              <a:rPr lang="en-US">
                <a:solidFill>
                  <a:srgbClr val="444444"/>
                </a:solidFill>
                <a:latin typeface="Arial"/>
                <a:cs typeface="Arial"/>
              </a:rPr>
              <a:t> dans le cadre du </a:t>
            </a:r>
            <a:r>
              <a:rPr lang="en-US" err="1">
                <a:solidFill>
                  <a:srgbClr val="444444"/>
                </a:solidFill>
                <a:latin typeface="Arial"/>
                <a:cs typeface="Arial"/>
              </a:rPr>
              <a:t>projet</a:t>
            </a:r>
            <a:r>
              <a:rPr lang="en-US">
                <a:solidFill>
                  <a:srgbClr val="444444"/>
                </a:solidFill>
                <a:latin typeface="Arial"/>
                <a:cs typeface="Arial"/>
              </a:rPr>
              <a:t> </a:t>
            </a:r>
            <a:r>
              <a:rPr lang="en-US" err="1">
                <a:solidFill>
                  <a:srgbClr val="444444"/>
                </a:solidFill>
                <a:latin typeface="Arial"/>
                <a:cs typeface="Arial"/>
              </a:rPr>
              <a:t>ont</a:t>
            </a:r>
            <a:r>
              <a:rPr lang="en-US">
                <a:solidFill>
                  <a:srgbClr val="444444"/>
                </a:solidFill>
                <a:latin typeface="Arial"/>
                <a:cs typeface="Arial"/>
              </a:rPr>
              <a:t> </a:t>
            </a:r>
            <a:r>
              <a:rPr lang="en-US" err="1">
                <a:solidFill>
                  <a:srgbClr val="444444"/>
                </a:solidFill>
                <a:latin typeface="Arial"/>
                <a:cs typeface="Arial"/>
              </a:rPr>
              <a:t>été</a:t>
            </a:r>
            <a:r>
              <a:rPr lang="en-US">
                <a:solidFill>
                  <a:srgbClr val="444444"/>
                </a:solidFill>
                <a:latin typeface="Arial"/>
                <a:cs typeface="Arial"/>
              </a:rPr>
              <a:t> </a:t>
            </a:r>
            <a:r>
              <a:rPr lang="en-US" err="1">
                <a:solidFill>
                  <a:srgbClr val="444444"/>
                </a:solidFill>
                <a:latin typeface="Arial"/>
                <a:cs typeface="Arial"/>
              </a:rPr>
              <a:t>soumises</a:t>
            </a:r>
            <a:r>
              <a:rPr lang="en-US">
                <a:solidFill>
                  <a:srgbClr val="444444"/>
                </a:solidFill>
                <a:latin typeface="Arial"/>
                <a:cs typeface="Arial"/>
              </a:rPr>
              <a:t> au(x) </a:t>
            </a:r>
            <a:r>
              <a:rPr lang="en-US" err="1">
                <a:solidFill>
                  <a:srgbClr val="444444"/>
                </a:solidFill>
                <a:latin typeface="Arial"/>
                <a:cs typeface="Arial"/>
              </a:rPr>
              <a:t>bailleur</a:t>
            </a:r>
            <a:r>
              <a:rPr lang="en-US">
                <a:solidFill>
                  <a:srgbClr val="444444"/>
                </a:solidFill>
                <a:latin typeface="Arial"/>
                <a:cs typeface="Arial"/>
              </a:rPr>
              <a:t>(s) de fonds et </a:t>
            </a:r>
            <a:r>
              <a:rPr lang="en-US" err="1">
                <a:solidFill>
                  <a:srgbClr val="444444"/>
                </a:solidFill>
                <a:latin typeface="Arial"/>
                <a:cs typeface="Arial"/>
              </a:rPr>
              <a:t>approuvées</a:t>
            </a:r>
            <a:r>
              <a:rPr lang="en-US">
                <a:solidFill>
                  <a:srgbClr val="444444"/>
                </a:solidFill>
                <a:latin typeface="Arial"/>
                <a:cs typeface="Arial"/>
              </a:rPr>
              <a:t>.</a:t>
            </a:r>
          </a:p>
          <a:p>
            <a:pPr>
              <a:buFont typeface="Wingdings"/>
              <a:buChar char="q"/>
            </a:pPr>
            <a:r>
              <a:rPr lang="en-US">
                <a:solidFill>
                  <a:srgbClr val="444444"/>
                </a:solidFill>
                <a:latin typeface="Arial"/>
                <a:cs typeface="Arial"/>
              </a:rPr>
              <a:t>Les </a:t>
            </a:r>
            <a:r>
              <a:rPr lang="en-US" err="1">
                <a:solidFill>
                  <a:srgbClr val="444444"/>
                </a:solidFill>
                <a:latin typeface="Arial"/>
                <a:cs typeface="Arial"/>
              </a:rPr>
              <a:t>activités</a:t>
            </a:r>
            <a:r>
              <a:rPr lang="en-US">
                <a:solidFill>
                  <a:srgbClr val="444444"/>
                </a:solidFill>
                <a:latin typeface="Arial"/>
                <a:cs typeface="Arial"/>
              </a:rPr>
              <a:t> de </a:t>
            </a:r>
            <a:r>
              <a:rPr lang="en-US" err="1">
                <a:solidFill>
                  <a:srgbClr val="444444"/>
                </a:solidFill>
                <a:latin typeface="Arial"/>
                <a:cs typeface="Arial"/>
              </a:rPr>
              <a:t>suivi</a:t>
            </a:r>
            <a:r>
              <a:rPr lang="en-US">
                <a:solidFill>
                  <a:srgbClr val="444444"/>
                </a:solidFill>
                <a:latin typeface="Arial"/>
                <a:cs typeface="Arial"/>
              </a:rPr>
              <a:t> et </a:t>
            </a:r>
            <a:r>
              <a:rPr lang="en-US" err="1">
                <a:solidFill>
                  <a:srgbClr val="444444"/>
                </a:solidFill>
                <a:latin typeface="Arial"/>
                <a:cs typeface="Arial"/>
              </a:rPr>
              <a:t>d'évaluation</a:t>
            </a:r>
            <a:r>
              <a:rPr lang="en-US">
                <a:solidFill>
                  <a:srgbClr val="444444"/>
                </a:solidFill>
                <a:latin typeface="Arial"/>
                <a:cs typeface="Arial"/>
              </a:rPr>
              <a:t> qui </a:t>
            </a:r>
            <a:r>
              <a:rPr lang="en-US" err="1">
                <a:solidFill>
                  <a:srgbClr val="444444"/>
                </a:solidFill>
                <a:latin typeface="Arial"/>
                <a:cs typeface="Arial"/>
              </a:rPr>
              <a:t>entrent</a:t>
            </a:r>
            <a:r>
              <a:rPr lang="en-US">
                <a:solidFill>
                  <a:srgbClr val="444444"/>
                </a:solidFill>
                <a:latin typeface="Arial"/>
                <a:cs typeface="Arial"/>
              </a:rPr>
              <a:t> dans le champ </a:t>
            </a:r>
            <a:r>
              <a:rPr lang="en-US" err="1">
                <a:solidFill>
                  <a:srgbClr val="444444"/>
                </a:solidFill>
                <a:latin typeface="Arial"/>
                <a:cs typeface="Arial"/>
              </a:rPr>
              <a:t>d'application</a:t>
            </a:r>
            <a:r>
              <a:rPr lang="en-US">
                <a:solidFill>
                  <a:srgbClr val="444444"/>
                </a:solidFill>
                <a:latin typeface="Arial"/>
                <a:cs typeface="Arial"/>
              </a:rPr>
              <a:t> du </a:t>
            </a:r>
            <a:r>
              <a:rPr lang="en-US" err="1">
                <a:solidFill>
                  <a:srgbClr val="444444"/>
                </a:solidFill>
                <a:latin typeface="Arial"/>
                <a:cs typeface="Arial"/>
              </a:rPr>
              <a:t>projet</a:t>
            </a:r>
            <a:r>
              <a:rPr lang="en-US">
                <a:solidFill>
                  <a:srgbClr val="444444"/>
                </a:solidFill>
                <a:latin typeface="Arial"/>
                <a:cs typeface="Arial"/>
              </a:rPr>
              <a:t> </a:t>
            </a:r>
            <a:r>
              <a:rPr lang="en-US" err="1">
                <a:solidFill>
                  <a:srgbClr val="444444"/>
                </a:solidFill>
                <a:latin typeface="Arial"/>
                <a:cs typeface="Arial"/>
              </a:rPr>
              <a:t>sont</a:t>
            </a:r>
            <a:r>
              <a:rPr lang="en-US">
                <a:solidFill>
                  <a:srgbClr val="444444"/>
                </a:solidFill>
                <a:latin typeface="Arial"/>
                <a:cs typeface="Arial"/>
              </a:rPr>
              <a:t> </a:t>
            </a:r>
            <a:r>
              <a:rPr lang="en-US" err="1">
                <a:solidFill>
                  <a:srgbClr val="444444"/>
                </a:solidFill>
                <a:latin typeface="Arial"/>
                <a:cs typeface="Arial"/>
              </a:rPr>
              <a:t>achevées</a:t>
            </a:r>
            <a:r>
              <a:rPr lang="en-US">
                <a:solidFill>
                  <a:srgbClr val="444444"/>
                </a:solidFill>
                <a:latin typeface="Arial"/>
                <a:cs typeface="Arial"/>
              </a:rPr>
              <a:t>.</a:t>
            </a:r>
          </a:p>
          <a:p>
            <a:pPr>
              <a:buFont typeface="Wingdings"/>
              <a:buChar char="q"/>
            </a:pPr>
            <a:r>
              <a:rPr lang="en-US">
                <a:solidFill>
                  <a:srgbClr val="444444"/>
                </a:solidFill>
                <a:latin typeface="Arial"/>
                <a:cs typeface="Arial"/>
              </a:rPr>
              <a:t>Les rapports </a:t>
            </a:r>
            <a:r>
              <a:rPr lang="en-US" err="1">
                <a:solidFill>
                  <a:srgbClr val="444444"/>
                </a:solidFill>
                <a:latin typeface="Arial"/>
                <a:cs typeface="Arial"/>
              </a:rPr>
              <a:t>narratifs</a:t>
            </a:r>
            <a:r>
              <a:rPr lang="en-US">
                <a:solidFill>
                  <a:srgbClr val="444444"/>
                </a:solidFill>
                <a:latin typeface="Arial"/>
                <a:cs typeface="Arial"/>
              </a:rPr>
              <a:t> </a:t>
            </a:r>
            <a:r>
              <a:rPr lang="en-US" err="1">
                <a:solidFill>
                  <a:srgbClr val="444444"/>
                </a:solidFill>
                <a:latin typeface="Arial"/>
                <a:cs typeface="Arial"/>
              </a:rPr>
              <a:t>finaux</a:t>
            </a:r>
            <a:r>
              <a:rPr lang="en-US">
                <a:solidFill>
                  <a:srgbClr val="444444"/>
                </a:solidFill>
                <a:latin typeface="Arial"/>
                <a:cs typeface="Arial"/>
              </a:rPr>
              <a:t> </a:t>
            </a:r>
            <a:r>
              <a:rPr lang="en-US" err="1">
                <a:solidFill>
                  <a:srgbClr val="444444"/>
                </a:solidFill>
                <a:latin typeface="Arial"/>
                <a:cs typeface="Arial"/>
              </a:rPr>
              <a:t>ont</a:t>
            </a:r>
            <a:r>
              <a:rPr lang="en-US">
                <a:solidFill>
                  <a:srgbClr val="444444"/>
                </a:solidFill>
                <a:latin typeface="Arial"/>
                <a:cs typeface="Arial"/>
              </a:rPr>
              <a:t> </a:t>
            </a:r>
            <a:r>
              <a:rPr lang="en-US" err="1">
                <a:solidFill>
                  <a:srgbClr val="444444"/>
                </a:solidFill>
                <a:latin typeface="Arial"/>
                <a:cs typeface="Arial"/>
              </a:rPr>
              <a:t>été</a:t>
            </a:r>
            <a:r>
              <a:rPr lang="en-US">
                <a:solidFill>
                  <a:srgbClr val="444444"/>
                </a:solidFill>
                <a:latin typeface="Arial"/>
                <a:cs typeface="Arial"/>
              </a:rPr>
              <a:t> </a:t>
            </a:r>
            <a:r>
              <a:rPr lang="en-US" err="1">
                <a:solidFill>
                  <a:srgbClr val="444444"/>
                </a:solidFill>
                <a:latin typeface="Arial"/>
                <a:cs typeface="Arial"/>
              </a:rPr>
              <a:t>soumis</a:t>
            </a:r>
            <a:r>
              <a:rPr lang="en-US">
                <a:solidFill>
                  <a:srgbClr val="444444"/>
                </a:solidFill>
                <a:latin typeface="Arial"/>
                <a:cs typeface="Arial"/>
              </a:rPr>
              <a:t> au(x) </a:t>
            </a:r>
            <a:r>
              <a:rPr lang="en-US" err="1">
                <a:solidFill>
                  <a:srgbClr val="444444"/>
                </a:solidFill>
                <a:latin typeface="Arial"/>
                <a:cs typeface="Arial"/>
              </a:rPr>
              <a:t>bailleur</a:t>
            </a:r>
            <a:r>
              <a:rPr lang="en-US">
                <a:solidFill>
                  <a:srgbClr val="444444"/>
                </a:solidFill>
                <a:latin typeface="Arial"/>
                <a:cs typeface="Arial"/>
              </a:rPr>
              <a:t>(s) de fonds et aux </a:t>
            </a:r>
            <a:r>
              <a:rPr lang="en-US" err="1">
                <a:solidFill>
                  <a:srgbClr val="444444"/>
                </a:solidFill>
                <a:latin typeface="Arial"/>
                <a:cs typeface="Arial"/>
              </a:rPr>
              <a:t>autres</a:t>
            </a:r>
            <a:r>
              <a:rPr lang="en-US">
                <a:solidFill>
                  <a:srgbClr val="444444"/>
                </a:solidFill>
                <a:latin typeface="Arial"/>
                <a:cs typeface="Arial"/>
              </a:rPr>
              <a:t> parties </a:t>
            </a:r>
            <a:r>
              <a:rPr lang="en-US" err="1">
                <a:solidFill>
                  <a:srgbClr val="444444"/>
                </a:solidFill>
                <a:latin typeface="Arial"/>
                <a:cs typeface="Arial"/>
              </a:rPr>
              <a:t>prenantes</a:t>
            </a:r>
            <a:r>
              <a:rPr lang="en-US">
                <a:solidFill>
                  <a:srgbClr val="444444"/>
                </a:solidFill>
                <a:latin typeface="Arial"/>
                <a:cs typeface="Arial"/>
              </a:rPr>
              <a:t> </a:t>
            </a:r>
            <a:r>
              <a:rPr lang="en-US" err="1">
                <a:solidFill>
                  <a:srgbClr val="444444"/>
                </a:solidFill>
                <a:latin typeface="Arial"/>
                <a:cs typeface="Arial"/>
              </a:rPr>
              <a:t>concernées</a:t>
            </a:r>
            <a:r>
              <a:rPr lang="en-US">
                <a:solidFill>
                  <a:srgbClr val="444444"/>
                </a:solidFill>
                <a:latin typeface="Arial"/>
                <a:cs typeface="Arial"/>
              </a:rPr>
              <a:t>.</a:t>
            </a:r>
          </a:p>
          <a:p>
            <a:pPr>
              <a:buFont typeface="Wingdings"/>
              <a:buChar char="q"/>
            </a:pPr>
            <a:r>
              <a:rPr lang="en-US">
                <a:solidFill>
                  <a:srgbClr val="444444"/>
                </a:solidFill>
                <a:latin typeface="Arial"/>
                <a:cs typeface="Arial"/>
              </a:rPr>
              <a:t>Les rapports financiers </a:t>
            </a:r>
            <a:r>
              <a:rPr lang="en-US" err="1">
                <a:solidFill>
                  <a:srgbClr val="444444"/>
                </a:solidFill>
                <a:latin typeface="Arial"/>
                <a:cs typeface="Arial"/>
              </a:rPr>
              <a:t>finaux</a:t>
            </a:r>
            <a:r>
              <a:rPr lang="en-US">
                <a:solidFill>
                  <a:srgbClr val="444444"/>
                </a:solidFill>
                <a:latin typeface="Arial"/>
                <a:cs typeface="Arial"/>
              </a:rPr>
              <a:t> </a:t>
            </a:r>
            <a:r>
              <a:rPr lang="en-US" err="1">
                <a:solidFill>
                  <a:srgbClr val="444444"/>
                </a:solidFill>
                <a:latin typeface="Arial"/>
                <a:cs typeface="Arial"/>
              </a:rPr>
              <a:t>ont</a:t>
            </a:r>
            <a:r>
              <a:rPr lang="en-US">
                <a:solidFill>
                  <a:srgbClr val="444444"/>
                </a:solidFill>
                <a:latin typeface="Arial"/>
                <a:cs typeface="Arial"/>
              </a:rPr>
              <a:t> </a:t>
            </a:r>
            <a:r>
              <a:rPr lang="en-US" err="1">
                <a:solidFill>
                  <a:srgbClr val="444444"/>
                </a:solidFill>
                <a:latin typeface="Arial"/>
                <a:cs typeface="Arial"/>
              </a:rPr>
              <a:t>été</a:t>
            </a:r>
            <a:r>
              <a:rPr lang="en-US">
                <a:solidFill>
                  <a:srgbClr val="444444"/>
                </a:solidFill>
                <a:latin typeface="Arial"/>
                <a:cs typeface="Arial"/>
              </a:rPr>
              <a:t> </a:t>
            </a:r>
            <a:r>
              <a:rPr lang="en-US" err="1">
                <a:solidFill>
                  <a:srgbClr val="444444"/>
                </a:solidFill>
                <a:latin typeface="Arial"/>
                <a:cs typeface="Arial"/>
              </a:rPr>
              <a:t>soumis</a:t>
            </a:r>
            <a:r>
              <a:rPr lang="en-US">
                <a:solidFill>
                  <a:srgbClr val="444444"/>
                </a:solidFill>
                <a:latin typeface="Arial"/>
                <a:cs typeface="Arial"/>
              </a:rPr>
              <a:t> au(x) </a:t>
            </a:r>
            <a:r>
              <a:rPr lang="en-US" err="1">
                <a:solidFill>
                  <a:srgbClr val="444444"/>
                </a:solidFill>
                <a:latin typeface="Arial"/>
                <a:cs typeface="Arial"/>
              </a:rPr>
              <a:t>financeur</a:t>
            </a:r>
            <a:r>
              <a:rPr lang="en-US">
                <a:solidFill>
                  <a:srgbClr val="444444"/>
                </a:solidFill>
                <a:latin typeface="Arial"/>
                <a:cs typeface="Arial"/>
              </a:rPr>
              <a:t>(s) </a:t>
            </a:r>
            <a:r>
              <a:rPr lang="en-US" err="1">
                <a:solidFill>
                  <a:srgbClr val="444444"/>
                </a:solidFill>
                <a:latin typeface="Arial"/>
                <a:cs typeface="Arial"/>
              </a:rPr>
              <a:t>conformément</a:t>
            </a:r>
            <a:r>
              <a:rPr lang="en-US">
                <a:solidFill>
                  <a:srgbClr val="444444"/>
                </a:solidFill>
                <a:latin typeface="Arial"/>
                <a:cs typeface="Arial"/>
              </a:rPr>
              <a:t> à </a:t>
            </a:r>
            <a:r>
              <a:rPr lang="en-US" err="1">
                <a:solidFill>
                  <a:srgbClr val="444444"/>
                </a:solidFill>
                <a:latin typeface="Arial"/>
                <a:cs typeface="Arial"/>
              </a:rPr>
              <a:t>leurs</a:t>
            </a:r>
            <a:r>
              <a:rPr lang="en-US">
                <a:solidFill>
                  <a:srgbClr val="444444"/>
                </a:solidFill>
                <a:latin typeface="Arial"/>
                <a:cs typeface="Arial"/>
              </a:rPr>
              <a:t> exigences </a:t>
            </a:r>
            <a:r>
              <a:rPr lang="en-US" err="1">
                <a:solidFill>
                  <a:srgbClr val="444444"/>
                </a:solidFill>
                <a:latin typeface="Arial"/>
                <a:cs typeface="Arial"/>
              </a:rPr>
              <a:t>spécifiques</a:t>
            </a:r>
            <a:r>
              <a:rPr lang="en-US">
                <a:solidFill>
                  <a:srgbClr val="444444"/>
                </a:solidFill>
                <a:latin typeface="Arial"/>
                <a:cs typeface="Arial"/>
              </a:rPr>
              <a:t>.</a:t>
            </a:r>
            <a:endParaRPr lang="en-US">
              <a:solidFill>
                <a:srgbClr val="444444"/>
              </a:solidFill>
              <a:latin typeface="Arial"/>
            </a:endParaRPr>
          </a:p>
        </p:txBody>
      </p:sp>
    </p:spTree>
    <p:extLst>
      <p:ext uri="{BB962C8B-B14F-4D97-AF65-F5344CB8AC3E}">
        <p14:creationId xmlns:p14="http://schemas.microsoft.com/office/powerpoint/2010/main" val="159981829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3E83-B11D-5624-F883-1C09D906A4CC}"/>
              </a:ext>
            </a:extLst>
          </p:cNvPr>
          <p:cNvSpPr>
            <a:spLocks noGrp="1"/>
          </p:cNvSpPr>
          <p:nvPr>
            <p:ph type="title"/>
          </p:nvPr>
        </p:nvSpPr>
        <p:spPr/>
        <p:txBody>
          <a:bodyPr/>
          <a:lstStyle/>
          <a:p>
            <a:r>
              <a:rPr lang="en-US">
                <a:latin typeface="Arial"/>
                <a:cs typeface="Arial"/>
              </a:rPr>
              <a:t>Module 07 : </a:t>
            </a:r>
            <a:r>
              <a:rPr lang="en-US" err="1">
                <a:latin typeface="Arial"/>
                <a:cs typeface="Arial"/>
              </a:rPr>
              <a:t>Enquête</a:t>
            </a:r>
            <a:r>
              <a:rPr lang="en-US">
                <a:latin typeface="Arial"/>
                <a:cs typeface="Arial"/>
              </a:rPr>
              <a:t> </a:t>
            </a:r>
            <a:r>
              <a:rPr lang="en-US" err="1">
                <a:latin typeface="Arial"/>
                <a:cs typeface="Arial"/>
              </a:rPr>
              <a:t>rapide</a:t>
            </a:r>
            <a:endParaRPr lang="en-US" err="1"/>
          </a:p>
        </p:txBody>
      </p:sp>
      <p:sp>
        <p:nvSpPr>
          <p:cNvPr id="3" name="Content Placeholder 2">
            <a:extLst>
              <a:ext uri="{FF2B5EF4-FFF2-40B4-BE49-F238E27FC236}">
                <a16:creationId xmlns:a16="http://schemas.microsoft.com/office/drawing/2014/main" id="{9FF34E33-A628-8AFE-A09E-1D0C5FBA2E19}"/>
              </a:ext>
            </a:extLst>
          </p:cNvPr>
          <p:cNvSpPr>
            <a:spLocks noGrp="1"/>
          </p:cNvSpPr>
          <p:nvPr>
            <p:ph idx="1"/>
          </p:nvPr>
        </p:nvSpPr>
        <p:spPr>
          <a:xfrm>
            <a:off x="838200" y="2179529"/>
            <a:ext cx="7998521" cy="3670126"/>
          </a:xfrm>
        </p:spPr>
        <p:txBody>
          <a:bodyPr vert="horz" lIns="91440" tIns="45720" rIns="91440" bIns="45720" rtlCol="0" anchor="t">
            <a:normAutofit/>
          </a:bodyPr>
          <a:lstStyle/>
          <a:p>
            <a:pPr marL="0" indent="0">
              <a:buNone/>
            </a:pPr>
            <a:r>
              <a:rPr lang="en-US" sz="3000">
                <a:latin typeface="Calibri"/>
                <a:ea typeface="Calibri"/>
                <a:cs typeface="Arial"/>
              </a:rPr>
              <a:t>Sondage à </a:t>
            </a:r>
            <a:r>
              <a:rPr lang="en-US" sz="3000" err="1">
                <a:latin typeface="Calibri"/>
                <a:ea typeface="Calibri"/>
                <a:cs typeface="Arial"/>
              </a:rPr>
              <a:t>l'aide</a:t>
            </a:r>
            <a:r>
              <a:rPr lang="en-US" sz="3000">
                <a:latin typeface="Calibri"/>
                <a:ea typeface="Calibri"/>
                <a:cs typeface="Arial"/>
              </a:rPr>
              <a:t> d'un </a:t>
            </a:r>
            <a:r>
              <a:rPr lang="en-US" sz="3000" err="1">
                <a:latin typeface="Calibri"/>
                <a:ea typeface="Calibri"/>
                <a:cs typeface="Arial"/>
              </a:rPr>
              <a:t>mentimètre</a:t>
            </a:r>
            <a:endParaRPr lang="en-US"/>
          </a:p>
          <a:p>
            <a:pPr lvl="1"/>
            <a:r>
              <a:rPr lang="en-US" sz="3000">
                <a:latin typeface="Calibri"/>
                <a:ea typeface="Calibri"/>
                <a:cs typeface="Arial"/>
              </a:rPr>
              <a:t>Quels </a:t>
            </a:r>
            <a:r>
              <a:rPr lang="en-US" sz="3000" err="1">
                <a:latin typeface="Calibri"/>
                <a:ea typeface="Calibri"/>
                <a:cs typeface="Arial"/>
              </a:rPr>
              <a:t>sont</a:t>
            </a:r>
            <a:r>
              <a:rPr lang="en-US" sz="3000">
                <a:latin typeface="Calibri"/>
                <a:ea typeface="Calibri"/>
                <a:cs typeface="Arial"/>
              </a:rPr>
              <a:t> les trois </a:t>
            </a:r>
            <a:r>
              <a:rPr lang="en-US" sz="3000" err="1">
                <a:latin typeface="Calibri"/>
                <a:ea typeface="Calibri"/>
                <a:cs typeface="Arial"/>
              </a:rPr>
              <a:t>principaux</a:t>
            </a:r>
            <a:r>
              <a:rPr lang="en-US" sz="3000">
                <a:latin typeface="Calibri"/>
                <a:ea typeface="Calibri"/>
                <a:cs typeface="Arial"/>
              </a:rPr>
              <a:t> </a:t>
            </a:r>
            <a:r>
              <a:rPr lang="en-US" sz="3000" err="1">
                <a:latin typeface="Calibri"/>
                <a:ea typeface="Calibri"/>
                <a:cs typeface="Arial"/>
              </a:rPr>
              <a:t>enseignements</a:t>
            </a:r>
            <a:r>
              <a:rPr lang="en-US" sz="3000">
                <a:latin typeface="Calibri"/>
                <a:ea typeface="Calibri"/>
                <a:cs typeface="Arial"/>
              </a:rPr>
              <a:t> que </a:t>
            </a:r>
            <a:r>
              <a:rPr lang="en-US" sz="3000" err="1">
                <a:latin typeface="Calibri"/>
                <a:ea typeface="Calibri"/>
                <a:cs typeface="Arial"/>
              </a:rPr>
              <a:t>vous</a:t>
            </a:r>
            <a:r>
              <a:rPr lang="en-US" sz="3000">
                <a:latin typeface="Calibri"/>
                <a:ea typeface="Calibri"/>
                <a:cs typeface="Arial"/>
              </a:rPr>
              <a:t> </a:t>
            </a:r>
            <a:r>
              <a:rPr lang="en-US" sz="3000" err="1">
                <a:latin typeface="Calibri"/>
                <a:ea typeface="Calibri"/>
                <a:cs typeface="Arial"/>
              </a:rPr>
              <a:t>tirez</a:t>
            </a:r>
            <a:r>
              <a:rPr lang="en-US" sz="3000">
                <a:latin typeface="Calibri"/>
                <a:ea typeface="Calibri"/>
                <a:cs typeface="Arial"/>
              </a:rPr>
              <a:t> de </a:t>
            </a:r>
            <a:r>
              <a:rPr lang="en-US" sz="3000" err="1">
                <a:latin typeface="Calibri"/>
                <a:ea typeface="Calibri"/>
                <a:cs typeface="Arial"/>
              </a:rPr>
              <a:t>cette</a:t>
            </a:r>
            <a:r>
              <a:rPr lang="en-US" sz="3000">
                <a:latin typeface="Calibri"/>
                <a:ea typeface="Calibri"/>
                <a:cs typeface="Arial"/>
              </a:rPr>
              <a:t> session ?</a:t>
            </a:r>
            <a:endParaRPr lang="en-US" sz="3000">
              <a:latin typeface="Calibri"/>
              <a:ea typeface="Calibri"/>
            </a:endParaRPr>
          </a:p>
        </p:txBody>
      </p:sp>
    </p:spTree>
    <p:extLst>
      <p:ext uri="{BB962C8B-B14F-4D97-AF65-F5344CB8AC3E}">
        <p14:creationId xmlns:p14="http://schemas.microsoft.com/office/powerpoint/2010/main" val="403747660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fontScale="90000"/>
          </a:bodyPr>
          <a:lstStyle/>
          <a:p>
            <a:r>
              <a:rPr lang="en-US" sz="4400">
                <a:solidFill>
                  <a:srgbClr val="FFFFFF"/>
                </a:solidFill>
                <a:latin typeface="Arial"/>
                <a:cs typeface="Arial"/>
              </a:rPr>
              <a:t>Module 08</a:t>
            </a:r>
            <a:br>
              <a:rPr lang="en-US" sz="4400">
                <a:latin typeface="Arial"/>
                <a:cs typeface="Arial"/>
              </a:rPr>
            </a:br>
            <a:r>
              <a:rPr lang="en-US">
                <a:solidFill>
                  <a:srgbClr val="FFFFFF"/>
                </a:solidFill>
                <a:latin typeface="Arial"/>
                <a:cs typeface="Arial"/>
              </a:rPr>
              <a:t>Transition du </a:t>
            </a:r>
            <a:r>
              <a:rPr lang="en-US" err="1">
                <a:solidFill>
                  <a:srgbClr val="FFFFFF"/>
                </a:solidFill>
                <a:latin typeface="Arial"/>
                <a:cs typeface="Arial"/>
              </a:rPr>
              <a:t>système</a:t>
            </a:r>
            <a:r>
              <a:rPr lang="en-US">
                <a:solidFill>
                  <a:srgbClr val="FFFFFF"/>
                </a:solidFill>
                <a:latin typeface="Arial"/>
                <a:cs typeface="Arial"/>
              </a:rPr>
              <a:t> et </a:t>
            </a:r>
            <a:r>
              <a:rPr lang="en-US" err="1">
                <a:solidFill>
                  <a:srgbClr val="FFFFFF"/>
                </a:solidFill>
                <a:latin typeface="Arial"/>
                <a:cs typeface="Arial"/>
              </a:rPr>
              <a:t>clôture</a:t>
            </a:r>
            <a:r>
              <a:rPr lang="en-US">
                <a:solidFill>
                  <a:srgbClr val="FFFFFF"/>
                </a:solidFill>
                <a:latin typeface="Arial"/>
                <a:cs typeface="Arial"/>
              </a:rPr>
              <a:t> du </a:t>
            </a:r>
            <a:r>
              <a:rPr lang="en-US" err="1">
                <a:solidFill>
                  <a:srgbClr val="FFFFFF"/>
                </a:solidFill>
                <a:latin typeface="Arial"/>
                <a:cs typeface="Arial"/>
              </a:rPr>
              <a:t>projet</a:t>
            </a:r>
            <a:endParaRPr lang="en-US" err="1">
              <a:solidFill>
                <a:srgbClr val="FFFFFF"/>
              </a:solidFill>
            </a:endParaRPr>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413055" y="4170642"/>
            <a:ext cx="10768519" cy="2114640"/>
          </a:xfrm>
        </p:spPr>
        <p:txBody>
          <a:bodyPr vert="horz" lIns="91440" tIns="45720" rIns="91440" bIns="45720" rtlCol="0" anchor="ctr">
            <a:noAutofit/>
          </a:bodyPr>
          <a:lstStyle/>
          <a:p>
            <a:pPr marL="0" indent="0">
              <a:buNone/>
            </a:pPr>
            <a:r>
              <a:rPr lang="en-US" sz="2400" err="1">
                <a:latin typeface="Arial"/>
                <a:cs typeface="Arial"/>
              </a:rPr>
              <a:t>Principaux</a:t>
            </a:r>
            <a:r>
              <a:rPr lang="en-US" sz="2400">
                <a:latin typeface="Arial"/>
                <a:cs typeface="Arial"/>
              </a:rPr>
              <a:t> </a:t>
            </a:r>
            <a:r>
              <a:rPr lang="en-US" sz="2400" err="1">
                <a:latin typeface="Arial"/>
                <a:cs typeface="Arial"/>
              </a:rPr>
              <a:t>enseignements</a:t>
            </a:r>
            <a:endParaRPr lang="en-US" sz="2400">
              <a:latin typeface="Arial"/>
            </a:endParaRPr>
          </a:p>
          <a:p>
            <a:pPr marL="342900" indent="-342900"/>
            <a:r>
              <a:rPr lang="en-US" sz="1800">
                <a:latin typeface="Arial"/>
                <a:cs typeface="Arial"/>
              </a:rPr>
              <a:t>La </a:t>
            </a:r>
            <a:r>
              <a:rPr lang="en-US" sz="1800" err="1">
                <a:latin typeface="Arial"/>
                <a:cs typeface="Arial"/>
              </a:rPr>
              <a:t>différence</a:t>
            </a:r>
            <a:r>
              <a:rPr lang="en-US" sz="1800">
                <a:latin typeface="Arial"/>
                <a:cs typeface="Arial"/>
              </a:rPr>
              <a:t> entre la transition du </a:t>
            </a:r>
            <a:r>
              <a:rPr lang="en-US" sz="1800" err="1">
                <a:latin typeface="Arial"/>
                <a:cs typeface="Arial"/>
              </a:rPr>
              <a:t>système</a:t>
            </a:r>
            <a:r>
              <a:rPr lang="en-US" sz="1800">
                <a:latin typeface="Arial"/>
                <a:cs typeface="Arial"/>
              </a:rPr>
              <a:t> et la </a:t>
            </a:r>
            <a:r>
              <a:rPr lang="en-US" sz="1800" err="1">
                <a:latin typeface="Arial"/>
                <a:cs typeface="Arial"/>
              </a:rPr>
              <a:t>clôture</a:t>
            </a:r>
            <a:r>
              <a:rPr lang="en-US" sz="1800">
                <a:latin typeface="Arial"/>
                <a:cs typeface="Arial"/>
              </a:rPr>
              <a:t> du </a:t>
            </a:r>
            <a:r>
              <a:rPr lang="en-US" sz="1800" err="1">
                <a:latin typeface="Arial"/>
                <a:cs typeface="Arial"/>
              </a:rPr>
              <a:t>projet</a:t>
            </a:r>
            <a:r>
              <a:rPr lang="en-US" sz="1800">
                <a:latin typeface="Arial"/>
                <a:cs typeface="Arial"/>
              </a:rPr>
              <a:t> </a:t>
            </a:r>
            <a:r>
              <a:rPr lang="en-US" sz="1800" err="1">
                <a:latin typeface="Arial"/>
                <a:cs typeface="Arial"/>
              </a:rPr>
              <a:t>est</a:t>
            </a:r>
            <a:r>
              <a:rPr lang="en-US" sz="1800">
                <a:latin typeface="Arial"/>
                <a:cs typeface="Arial"/>
              </a:rPr>
              <a:t> la </a:t>
            </a:r>
            <a:r>
              <a:rPr lang="en-US" sz="1800" err="1">
                <a:latin typeface="Arial"/>
                <a:cs typeface="Arial"/>
              </a:rPr>
              <a:t>suivante</a:t>
            </a:r>
            <a:r>
              <a:rPr lang="en-US" sz="1800">
                <a:latin typeface="Arial"/>
                <a:cs typeface="Arial"/>
              </a:rPr>
              <a:t> :</a:t>
            </a:r>
            <a:endParaRPr lang="en-US" sz="1800">
              <a:latin typeface="Arial"/>
            </a:endParaRPr>
          </a:p>
          <a:p>
            <a:pPr marL="1257300" lvl="2" indent="-285750"/>
            <a:r>
              <a:rPr lang="en-US">
                <a:latin typeface="Arial"/>
                <a:cs typeface="Arial"/>
              </a:rPr>
              <a:t>Transition du </a:t>
            </a:r>
            <a:r>
              <a:rPr lang="en-US" err="1">
                <a:latin typeface="Arial"/>
                <a:cs typeface="Arial"/>
              </a:rPr>
              <a:t>système</a:t>
            </a:r>
            <a:r>
              <a:rPr lang="en-US">
                <a:latin typeface="Arial"/>
                <a:cs typeface="Arial"/>
              </a:rPr>
              <a:t> : </a:t>
            </a:r>
            <a:r>
              <a:rPr lang="en-US" err="1">
                <a:latin typeface="Arial"/>
                <a:cs typeface="Arial"/>
              </a:rPr>
              <a:t>transfert</a:t>
            </a:r>
            <a:r>
              <a:rPr lang="en-US">
                <a:latin typeface="Arial"/>
                <a:cs typeface="Arial"/>
              </a:rPr>
              <a:t> de </a:t>
            </a:r>
            <a:r>
              <a:rPr lang="en-US" err="1">
                <a:latin typeface="Arial"/>
                <a:cs typeface="Arial"/>
              </a:rPr>
              <a:t>l'utilisation</a:t>
            </a:r>
            <a:r>
              <a:rPr lang="en-US">
                <a:latin typeface="Arial"/>
                <a:cs typeface="Arial"/>
              </a:rPr>
              <a:t>, de la gestion et de la maintenance du </a:t>
            </a:r>
            <a:r>
              <a:rPr lang="en-US" err="1">
                <a:latin typeface="Arial"/>
                <a:cs typeface="Arial"/>
              </a:rPr>
              <a:t>système</a:t>
            </a:r>
            <a:r>
              <a:rPr lang="en-US">
                <a:latin typeface="Arial"/>
                <a:cs typeface="Arial"/>
              </a:rPr>
              <a:t> au </a:t>
            </a:r>
            <a:r>
              <a:rPr lang="en-US" err="1">
                <a:latin typeface="Arial"/>
                <a:cs typeface="Arial"/>
              </a:rPr>
              <a:t>ministère</a:t>
            </a:r>
            <a:r>
              <a:rPr lang="en-US">
                <a:latin typeface="Arial"/>
                <a:cs typeface="Arial"/>
              </a:rPr>
              <a:t> de la </a:t>
            </a:r>
            <a:r>
              <a:rPr lang="en-US" err="1">
                <a:latin typeface="Arial"/>
                <a:cs typeface="Arial"/>
              </a:rPr>
              <a:t>santé</a:t>
            </a:r>
            <a:r>
              <a:rPr lang="en-US">
                <a:latin typeface="Arial"/>
                <a:cs typeface="Arial"/>
              </a:rPr>
              <a:t> </a:t>
            </a:r>
            <a:r>
              <a:rPr lang="en-US" err="1">
                <a:latin typeface="Arial"/>
                <a:cs typeface="Arial"/>
              </a:rPr>
              <a:t>ou</a:t>
            </a:r>
            <a:r>
              <a:rPr lang="en-US">
                <a:latin typeface="Arial"/>
                <a:cs typeface="Arial"/>
              </a:rPr>
              <a:t> à </a:t>
            </a:r>
            <a:r>
              <a:rPr lang="en-US" err="1">
                <a:latin typeface="Arial"/>
                <a:cs typeface="Arial"/>
              </a:rPr>
              <a:t>une</a:t>
            </a:r>
            <a:r>
              <a:rPr lang="en-US">
                <a:latin typeface="Arial"/>
                <a:cs typeface="Arial"/>
              </a:rPr>
              <a:t> </a:t>
            </a:r>
            <a:r>
              <a:rPr lang="en-US" err="1">
                <a:latin typeface="Arial"/>
                <a:cs typeface="Arial"/>
              </a:rPr>
              <a:t>autre</a:t>
            </a:r>
            <a:r>
              <a:rPr lang="en-US">
                <a:latin typeface="Arial"/>
                <a:cs typeface="Arial"/>
              </a:rPr>
              <a:t> institution locale </a:t>
            </a:r>
            <a:r>
              <a:rPr lang="en-US" err="1">
                <a:latin typeface="Arial"/>
                <a:cs typeface="Arial"/>
              </a:rPr>
              <a:t>responsable</a:t>
            </a:r>
            <a:r>
              <a:rPr lang="en-US">
                <a:latin typeface="Arial"/>
                <a:cs typeface="Arial"/>
              </a:rPr>
              <a:t> du </a:t>
            </a:r>
            <a:r>
              <a:rPr lang="en-US" err="1">
                <a:latin typeface="Arial"/>
                <a:cs typeface="Arial"/>
              </a:rPr>
              <a:t>fonctionnement</a:t>
            </a:r>
            <a:r>
              <a:rPr lang="en-US">
                <a:latin typeface="Arial"/>
                <a:cs typeface="Arial"/>
              </a:rPr>
              <a:t> </a:t>
            </a:r>
            <a:r>
              <a:rPr lang="en-US" err="1">
                <a:latin typeface="Arial"/>
                <a:cs typeface="Arial"/>
              </a:rPr>
              <a:t>continu</a:t>
            </a:r>
            <a:r>
              <a:rPr lang="en-US">
                <a:latin typeface="Arial"/>
                <a:cs typeface="Arial"/>
              </a:rPr>
              <a:t> du </a:t>
            </a:r>
            <a:r>
              <a:rPr lang="en-US" err="1">
                <a:latin typeface="Arial"/>
                <a:cs typeface="Arial"/>
              </a:rPr>
              <a:t>système</a:t>
            </a:r>
            <a:r>
              <a:rPr lang="en-US">
                <a:latin typeface="Arial"/>
                <a:cs typeface="Arial"/>
              </a:rPr>
              <a:t>.</a:t>
            </a:r>
            <a:endParaRPr lang="en-US"/>
          </a:p>
          <a:p>
            <a:pPr marL="1257300" lvl="2" indent="-285750"/>
            <a:r>
              <a:rPr lang="en-US" err="1">
                <a:latin typeface="Arial"/>
                <a:cs typeface="Arial"/>
              </a:rPr>
              <a:t>Clôture</a:t>
            </a:r>
            <a:r>
              <a:rPr lang="en-US">
                <a:latin typeface="Arial"/>
                <a:cs typeface="Arial"/>
              </a:rPr>
              <a:t> de </a:t>
            </a:r>
            <a:r>
              <a:rPr lang="en-US" err="1">
                <a:latin typeface="Arial"/>
                <a:cs typeface="Arial"/>
              </a:rPr>
              <a:t>projet</a:t>
            </a:r>
            <a:r>
              <a:rPr lang="en-US">
                <a:latin typeface="Arial"/>
                <a:cs typeface="Arial"/>
              </a:rPr>
              <a:t> : le processus </a:t>
            </a:r>
            <a:r>
              <a:rPr lang="en-US" err="1">
                <a:latin typeface="Arial"/>
                <a:cs typeface="Arial"/>
              </a:rPr>
              <a:t>opérationnel</a:t>
            </a:r>
            <a:r>
              <a:rPr lang="en-US">
                <a:latin typeface="Arial"/>
                <a:cs typeface="Arial"/>
              </a:rPr>
              <a:t> et </a:t>
            </a:r>
            <a:r>
              <a:rPr lang="en-US" err="1">
                <a:latin typeface="Arial"/>
                <a:cs typeface="Arial"/>
              </a:rPr>
              <a:t>administratif</a:t>
            </a:r>
            <a:r>
              <a:rPr lang="en-US">
                <a:latin typeface="Arial"/>
                <a:cs typeface="Arial"/>
              </a:rPr>
              <a:t> de </a:t>
            </a:r>
            <a:r>
              <a:rPr lang="en-US" err="1">
                <a:latin typeface="Arial"/>
                <a:cs typeface="Arial"/>
              </a:rPr>
              <a:t>clôture</a:t>
            </a:r>
            <a:r>
              <a:rPr lang="en-US">
                <a:latin typeface="Arial"/>
                <a:cs typeface="Arial"/>
              </a:rPr>
              <a:t> </a:t>
            </a:r>
            <a:r>
              <a:rPr lang="en-US" err="1">
                <a:latin typeface="Arial"/>
                <a:cs typeface="Arial"/>
              </a:rPr>
              <a:t>formelle</a:t>
            </a:r>
            <a:r>
              <a:rPr lang="en-US">
                <a:latin typeface="Arial"/>
                <a:cs typeface="Arial"/>
              </a:rPr>
              <a:t> d'un </a:t>
            </a:r>
            <a:r>
              <a:rPr lang="en-US" err="1">
                <a:latin typeface="Arial"/>
                <a:cs typeface="Arial"/>
              </a:rPr>
              <a:t>projet</a:t>
            </a:r>
            <a:r>
              <a:rPr lang="en-US">
                <a:latin typeface="Arial"/>
                <a:cs typeface="Arial"/>
              </a:rPr>
              <a:t>. </a:t>
            </a:r>
            <a:r>
              <a:rPr lang="en-US" err="1">
                <a:latin typeface="Arial"/>
                <a:cs typeface="Arial"/>
              </a:rPr>
              <a:t>Mettre</a:t>
            </a:r>
            <a:r>
              <a:rPr lang="en-US">
                <a:latin typeface="Arial"/>
                <a:cs typeface="Arial"/>
              </a:rPr>
              <a:t> un </a:t>
            </a:r>
            <a:r>
              <a:rPr lang="en-US" err="1">
                <a:latin typeface="Arial"/>
                <a:cs typeface="Arial"/>
              </a:rPr>
              <a:t>terme</a:t>
            </a:r>
            <a:r>
              <a:rPr lang="en-US">
                <a:latin typeface="Arial"/>
                <a:cs typeface="Arial"/>
              </a:rPr>
              <a:t> au </a:t>
            </a:r>
            <a:r>
              <a:rPr lang="en-US" err="1">
                <a:latin typeface="Arial"/>
                <a:cs typeface="Arial"/>
              </a:rPr>
              <a:t>projet</a:t>
            </a:r>
            <a:r>
              <a:rPr lang="en-US">
                <a:latin typeface="Arial"/>
                <a:cs typeface="Arial"/>
              </a:rPr>
              <a:t> et </a:t>
            </a:r>
            <a:r>
              <a:rPr lang="en-US" err="1">
                <a:latin typeface="Arial"/>
                <a:cs typeface="Arial"/>
              </a:rPr>
              <a:t>s'assurer</a:t>
            </a:r>
            <a:r>
              <a:rPr lang="en-US">
                <a:latin typeface="Arial"/>
                <a:cs typeface="Arial"/>
              </a:rPr>
              <a:t> que </a:t>
            </a:r>
            <a:r>
              <a:rPr lang="en-US" err="1">
                <a:latin typeface="Arial"/>
                <a:cs typeface="Arial"/>
              </a:rPr>
              <a:t>toutes</a:t>
            </a:r>
            <a:r>
              <a:rPr lang="en-US">
                <a:latin typeface="Arial"/>
                <a:cs typeface="Arial"/>
              </a:rPr>
              <a:t> les </a:t>
            </a:r>
            <a:r>
              <a:rPr lang="en-US" err="1">
                <a:latin typeface="Arial"/>
                <a:cs typeface="Arial"/>
              </a:rPr>
              <a:t>informations</a:t>
            </a:r>
            <a:r>
              <a:rPr lang="en-US">
                <a:latin typeface="Arial"/>
                <a:cs typeface="Arial"/>
              </a:rPr>
              <a:t> </a:t>
            </a:r>
            <a:r>
              <a:rPr lang="en-US" err="1">
                <a:latin typeface="Arial"/>
                <a:cs typeface="Arial"/>
              </a:rPr>
              <a:t>sont</a:t>
            </a:r>
            <a:r>
              <a:rPr lang="en-US">
                <a:latin typeface="Arial"/>
                <a:cs typeface="Arial"/>
              </a:rPr>
              <a:t> </a:t>
            </a:r>
            <a:r>
              <a:rPr lang="en-US" err="1">
                <a:latin typeface="Arial"/>
                <a:cs typeface="Arial"/>
              </a:rPr>
              <a:t>correctement</a:t>
            </a:r>
            <a:r>
              <a:rPr lang="en-US">
                <a:latin typeface="Arial"/>
                <a:cs typeface="Arial"/>
              </a:rPr>
              <a:t> </a:t>
            </a:r>
            <a:r>
              <a:rPr lang="en-US" err="1">
                <a:latin typeface="Arial"/>
                <a:cs typeface="Arial"/>
              </a:rPr>
              <a:t>rassemblées</a:t>
            </a:r>
            <a:r>
              <a:rPr lang="en-US">
                <a:latin typeface="Arial"/>
                <a:cs typeface="Arial"/>
              </a:rPr>
              <a:t>, </a:t>
            </a:r>
            <a:r>
              <a:rPr lang="en-US" err="1">
                <a:latin typeface="Arial"/>
                <a:cs typeface="Arial"/>
              </a:rPr>
              <a:t>stockées</a:t>
            </a:r>
            <a:r>
              <a:rPr lang="en-US">
                <a:latin typeface="Arial"/>
                <a:cs typeface="Arial"/>
              </a:rPr>
              <a:t> et remises à la fin du </a:t>
            </a:r>
            <a:r>
              <a:rPr lang="en-US" err="1">
                <a:latin typeface="Arial"/>
                <a:cs typeface="Arial"/>
              </a:rPr>
              <a:t>projet</a:t>
            </a:r>
            <a:r>
              <a:rPr lang="en-US">
                <a:latin typeface="Arial"/>
                <a:cs typeface="Arial"/>
              </a:rPr>
              <a:t>.</a:t>
            </a:r>
            <a:endParaRPr lang="en-US"/>
          </a:p>
          <a:p>
            <a:pPr marL="457200" indent="-457200"/>
            <a:r>
              <a:rPr lang="en-US" sz="1800">
                <a:latin typeface="Arial"/>
                <a:cs typeface="Calibri"/>
              </a:rPr>
              <a:t>Les quatre étapes </a:t>
            </a:r>
            <a:r>
              <a:rPr lang="en-US" sz="1800" err="1">
                <a:latin typeface="Arial"/>
                <a:cs typeface="Calibri"/>
              </a:rPr>
              <a:t>essentielles</a:t>
            </a:r>
            <a:r>
              <a:rPr lang="en-US" sz="1800">
                <a:latin typeface="Arial"/>
                <a:cs typeface="Calibri"/>
              </a:rPr>
              <a:t> de la </a:t>
            </a:r>
            <a:r>
              <a:rPr lang="en-US" sz="1800" err="1">
                <a:latin typeface="Arial"/>
                <a:cs typeface="Calibri"/>
              </a:rPr>
              <a:t>clôture</a:t>
            </a:r>
            <a:r>
              <a:rPr lang="en-US" sz="1800">
                <a:latin typeface="Arial"/>
                <a:cs typeface="Calibri"/>
              </a:rPr>
              <a:t> d'un </a:t>
            </a:r>
            <a:r>
              <a:rPr lang="en-US" sz="1800" err="1">
                <a:latin typeface="Arial"/>
                <a:cs typeface="Calibri"/>
              </a:rPr>
              <a:t>projet</a:t>
            </a:r>
            <a:r>
              <a:rPr lang="en-US" sz="1800">
                <a:latin typeface="Arial"/>
                <a:cs typeface="Calibri"/>
              </a:rPr>
              <a:t> </a:t>
            </a:r>
            <a:r>
              <a:rPr lang="en-US" sz="1800" err="1">
                <a:latin typeface="Arial"/>
                <a:cs typeface="Calibri"/>
              </a:rPr>
              <a:t>sont</a:t>
            </a:r>
            <a:r>
              <a:rPr lang="en-US" sz="1800">
                <a:latin typeface="Arial"/>
                <a:cs typeface="Calibri"/>
              </a:rPr>
              <a:t> les </a:t>
            </a:r>
            <a:r>
              <a:rPr lang="en-US" sz="1800" err="1">
                <a:latin typeface="Arial"/>
                <a:cs typeface="Calibri"/>
              </a:rPr>
              <a:t>suivantes</a:t>
            </a:r>
            <a:r>
              <a:rPr lang="en-US" sz="1800">
                <a:latin typeface="Arial"/>
                <a:cs typeface="Calibri"/>
              </a:rPr>
              <a:t> :</a:t>
            </a:r>
            <a:endParaRPr lang="en-US" sz="1800">
              <a:latin typeface="Arial"/>
              <a:cs typeface="Arial"/>
            </a:endParaRPr>
          </a:p>
          <a:p>
            <a:pPr marL="914400" lvl="1" indent="-285750"/>
            <a:r>
              <a:rPr lang="en-US" sz="1600">
                <a:latin typeface="Arial"/>
                <a:cs typeface="Calibri"/>
              </a:rPr>
              <a:t>Transition du </a:t>
            </a:r>
            <a:r>
              <a:rPr lang="en-US" sz="1600" err="1">
                <a:latin typeface="Arial"/>
                <a:cs typeface="Calibri"/>
              </a:rPr>
              <a:t>système</a:t>
            </a:r>
            <a:endParaRPr lang="en-US" sz="1600">
              <a:latin typeface="Arial"/>
            </a:endParaRPr>
          </a:p>
          <a:p>
            <a:pPr marL="914400" lvl="1" indent="-285750"/>
            <a:r>
              <a:rPr lang="en-US" sz="1600">
                <a:latin typeface="Arial"/>
                <a:cs typeface="Calibri"/>
              </a:rPr>
              <a:t>Archiver et diffuser la documentation du </a:t>
            </a:r>
            <a:r>
              <a:rPr lang="en-US" sz="1600" err="1">
                <a:latin typeface="Arial"/>
                <a:cs typeface="Calibri"/>
              </a:rPr>
              <a:t>projet</a:t>
            </a:r>
            <a:endParaRPr lang="en-US" sz="1600">
              <a:latin typeface="Arial"/>
              <a:cs typeface="Calibri"/>
            </a:endParaRPr>
          </a:p>
          <a:p>
            <a:pPr marL="914400" lvl="1" indent="-285750"/>
            <a:r>
              <a:rPr lang="en-US" sz="1600" err="1">
                <a:latin typeface="Arial"/>
                <a:cs typeface="Calibri"/>
              </a:rPr>
              <a:t>Rassembler</a:t>
            </a:r>
            <a:r>
              <a:rPr lang="en-US" sz="1600">
                <a:latin typeface="Arial"/>
                <a:cs typeface="Calibri"/>
              </a:rPr>
              <a:t> les </a:t>
            </a:r>
            <a:r>
              <a:rPr lang="en-US" sz="1600" err="1">
                <a:latin typeface="Arial"/>
                <a:cs typeface="Calibri"/>
              </a:rPr>
              <a:t>informations</a:t>
            </a:r>
            <a:r>
              <a:rPr lang="en-US" sz="1600">
                <a:latin typeface="Arial"/>
                <a:cs typeface="Calibri"/>
              </a:rPr>
              <a:t> relatives à </a:t>
            </a:r>
            <a:r>
              <a:rPr lang="en-US" sz="1600" err="1">
                <a:latin typeface="Arial"/>
                <a:cs typeface="Calibri"/>
              </a:rPr>
              <a:t>l'évaluation</a:t>
            </a:r>
            <a:r>
              <a:rPr lang="en-US" sz="1600">
                <a:latin typeface="Arial"/>
                <a:cs typeface="Calibri"/>
              </a:rPr>
              <a:t> et les </a:t>
            </a:r>
            <a:r>
              <a:rPr lang="en-US" sz="1600" err="1">
                <a:latin typeface="Arial"/>
                <a:cs typeface="Calibri"/>
              </a:rPr>
              <a:t>enseignements</a:t>
            </a:r>
            <a:r>
              <a:rPr lang="en-US" sz="1600">
                <a:latin typeface="Arial"/>
                <a:cs typeface="Calibri"/>
              </a:rPr>
              <a:t> </a:t>
            </a:r>
            <a:r>
              <a:rPr lang="en-US" sz="1600" err="1">
                <a:latin typeface="Arial"/>
                <a:cs typeface="Calibri"/>
              </a:rPr>
              <a:t>tirés</a:t>
            </a:r>
            <a:endParaRPr lang="en-US" sz="1600">
              <a:latin typeface="Arial"/>
              <a:cs typeface="Arial"/>
            </a:endParaRPr>
          </a:p>
          <a:p>
            <a:pPr marL="914400" lvl="1" indent="-285750"/>
            <a:r>
              <a:rPr lang="en-US" sz="1600">
                <a:latin typeface="Arial"/>
                <a:cs typeface="Calibri"/>
              </a:rPr>
              <a:t>Administration et rapports </a:t>
            </a:r>
            <a:r>
              <a:rPr lang="en-US" sz="1600" err="1">
                <a:latin typeface="Arial"/>
                <a:cs typeface="Calibri"/>
              </a:rPr>
              <a:t>finaux</a:t>
            </a:r>
            <a:r>
              <a:rPr lang="en-US" sz="1600">
                <a:latin typeface="Arial"/>
                <a:cs typeface="Calibri"/>
              </a:rPr>
              <a:t> du </a:t>
            </a:r>
            <a:r>
              <a:rPr lang="en-US" sz="1600" err="1">
                <a:latin typeface="Arial"/>
                <a:cs typeface="Calibri"/>
              </a:rPr>
              <a:t>financeur</a:t>
            </a:r>
            <a:r>
              <a:rPr lang="en-US" sz="1600">
                <a:latin typeface="Arial"/>
                <a:cs typeface="Calibri"/>
              </a:rPr>
              <a:t> (</a:t>
            </a:r>
            <a:r>
              <a:rPr lang="en-US" sz="1600" err="1">
                <a:latin typeface="Arial"/>
                <a:cs typeface="Calibri"/>
              </a:rPr>
              <a:t>narratif</a:t>
            </a:r>
            <a:r>
              <a:rPr lang="en-US" sz="1600">
                <a:latin typeface="Arial"/>
                <a:cs typeface="Calibri"/>
              </a:rPr>
              <a:t>, financier, </a:t>
            </a:r>
            <a:r>
              <a:rPr lang="en-US" sz="1600" err="1">
                <a:latin typeface="Arial"/>
                <a:cs typeface="Calibri"/>
              </a:rPr>
              <a:t>demande</a:t>
            </a:r>
            <a:r>
              <a:rPr lang="en-US" sz="1600">
                <a:latin typeface="Arial"/>
                <a:cs typeface="Calibri"/>
              </a:rPr>
              <a:t> de disposition)</a:t>
            </a:r>
          </a:p>
          <a:p>
            <a:pPr marL="457200" indent="-457200"/>
            <a:endParaRPr lang="en-US" sz="2400">
              <a:latin typeface="Calibri"/>
            </a:endParaRPr>
          </a:p>
          <a:p>
            <a:pPr marL="457200" indent="-457200"/>
            <a:endParaRPr lang="en-US" sz="2800">
              <a:latin typeface="Calibri"/>
            </a:endParaRPr>
          </a:p>
          <a:p>
            <a:pPr marL="0" indent="0">
              <a:buNone/>
            </a:pPr>
            <a:endParaRPr lang="en-US" sz="2700"/>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5">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spTree>
    <p:extLst>
      <p:ext uri="{BB962C8B-B14F-4D97-AF65-F5344CB8AC3E}">
        <p14:creationId xmlns:p14="http://schemas.microsoft.com/office/powerpoint/2010/main" val="263681975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fontScale="90000"/>
          </a:bodyPr>
          <a:lstStyle/>
          <a:p>
            <a:r>
              <a:rPr lang="en-US" sz="4400">
                <a:solidFill>
                  <a:srgbClr val="FFFFFF"/>
                </a:solidFill>
                <a:latin typeface="Arial"/>
                <a:cs typeface="Arial"/>
              </a:rPr>
              <a:t>Module 08</a:t>
            </a:r>
            <a:br>
              <a:rPr lang="en-US" sz="4400">
                <a:latin typeface="Arial"/>
                <a:cs typeface="Arial"/>
              </a:rPr>
            </a:br>
            <a:r>
              <a:rPr lang="en-US">
                <a:solidFill>
                  <a:srgbClr val="FFFFFF"/>
                </a:solidFill>
                <a:latin typeface="Arial"/>
                <a:cs typeface="Arial"/>
              </a:rPr>
              <a:t>Transition du </a:t>
            </a:r>
            <a:r>
              <a:rPr lang="en-US" err="1">
                <a:solidFill>
                  <a:srgbClr val="FFFFFF"/>
                </a:solidFill>
                <a:latin typeface="Arial"/>
                <a:cs typeface="Arial"/>
              </a:rPr>
              <a:t>système</a:t>
            </a:r>
            <a:r>
              <a:rPr lang="en-US">
                <a:solidFill>
                  <a:srgbClr val="FFFFFF"/>
                </a:solidFill>
                <a:latin typeface="Arial"/>
                <a:cs typeface="Arial"/>
              </a:rPr>
              <a:t> et </a:t>
            </a:r>
            <a:r>
              <a:rPr lang="en-US" err="1">
                <a:solidFill>
                  <a:srgbClr val="FFFFFF"/>
                </a:solidFill>
                <a:latin typeface="Arial"/>
                <a:cs typeface="Arial"/>
              </a:rPr>
              <a:t>clôture</a:t>
            </a:r>
            <a:r>
              <a:rPr lang="en-US">
                <a:solidFill>
                  <a:srgbClr val="FFFFFF"/>
                </a:solidFill>
                <a:latin typeface="Arial"/>
                <a:cs typeface="Arial"/>
              </a:rPr>
              <a:t> du </a:t>
            </a:r>
            <a:r>
              <a:rPr lang="en-US" err="1">
                <a:solidFill>
                  <a:srgbClr val="FFFFFF"/>
                </a:solidFill>
                <a:latin typeface="Arial"/>
                <a:cs typeface="Arial"/>
              </a:rPr>
              <a:t>projet</a:t>
            </a:r>
            <a:endParaRPr lang="en-US" err="1">
              <a:solidFill>
                <a:srgbClr val="FFFFFF"/>
              </a:solidFill>
            </a:endParaRPr>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413055" y="2909029"/>
            <a:ext cx="10768519" cy="3376253"/>
          </a:xfrm>
        </p:spPr>
        <p:txBody>
          <a:bodyPr vert="horz" lIns="91440" tIns="45720" rIns="91440" bIns="45720" rtlCol="0" anchor="ctr">
            <a:noAutofit/>
          </a:bodyPr>
          <a:lstStyle/>
          <a:p>
            <a:pPr marL="0" indent="0">
              <a:buNone/>
            </a:pPr>
            <a:r>
              <a:rPr lang="en-US" sz="2400" err="1">
                <a:latin typeface="Arial"/>
                <a:cs typeface="Arial"/>
              </a:rPr>
              <a:t>Principaux</a:t>
            </a:r>
            <a:r>
              <a:rPr lang="en-US" sz="2400">
                <a:latin typeface="Arial"/>
                <a:cs typeface="Arial"/>
              </a:rPr>
              <a:t> </a:t>
            </a:r>
            <a:r>
              <a:rPr lang="en-US" sz="2400" err="1">
                <a:latin typeface="Arial"/>
                <a:cs typeface="Arial"/>
              </a:rPr>
              <a:t>enseignements</a:t>
            </a:r>
            <a:endParaRPr lang="en-US" sz="2400">
              <a:latin typeface="Arial"/>
            </a:endParaRPr>
          </a:p>
          <a:p>
            <a:pPr marL="457200" indent="-457200"/>
            <a:r>
              <a:rPr lang="en-US" sz="1800">
                <a:latin typeface="Arial"/>
                <a:cs typeface="Calibri"/>
              </a:rPr>
              <a:t>La documentation des </a:t>
            </a:r>
            <a:r>
              <a:rPr lang="en-US" sz="1800" err="1">
                <a:latin typeface="Arial"/>
                <a:cs typeface="Calibri"/>
              </a:rPr>
              <a:t>enseignements</a:t>
            </a:r>
            <a:r>
              <a:rPr lang="en-US" sz="1800">
                <a:latin typeface="Arial"/>
                <a:cs typeface="Calibri"/>
              </a:rPr>
              <a:t> </a:t>
            </a:r>
            <a:r>
              <a:rPr lang="en-US" sz="1800" err="1">
                <a:latin typeface="Arial"/>
                <a:cs typeface="Calibri"/>
              </a:rPr>
              <a:t>tirés</a:t>
            </a:r>
            <a:r>
              <a:rPr lang="en-US" sz="1800">
                <a:latin typeface="Arial"/>
                <a:cs typeface="Calibri"/>
              </a:rPr>
              <a:t> </a:t>
            </a:r>
            <a:r>
              <a:rPr lang="en-US" sz="1800" err="1">
                <a:latin typeface="Arial"/>
                <a:cs typeface="Calibri"/>
              </a:rPr>
              <a:t>est</a:t>
            </a:r>
            <a:r>
              <a:rPr lang="en-US" sz="1800">
                <a:latin typeface="Arial"/>
                <a:cs typeface="Calibri"/>
              </a:rPr>
              <a:t> un </a:t>
            </a:r>
            <a:r>
              <a:rPr lang="en-US" sz="1800" err="1">
                <a:latin typeface="Arial"/>
                <a:cs typeface="Calibri"/>
              </a:rPr>
              <a:t>élément</a:t>
            </a:r>
            <a:r>
              <a:rPr lang="en-US" sz="1800">
                <a:latin typeface="Arial"/>
                <a:cs typeface="Calibri"/>
              </a:rPr>
              <a:t> important de la gestion et de la </a:t>
            </a:r>
            <a:r>
              <a:rPr lang="en-US" sz="1800" err="1">
                <a:latin typeface="Arial"/>
                <a:cs typeface="Calibri"/>
              </a:rPr>
              <a:t>clôture</a:t>
            </a:r>
            <a:r>
              <a:rPr lang="en-US" sz="1800">
                <a:latin typeface="Arial"/>
                <a:cs typeface="Calibri"/>
              </a:rPr>
              <a:t> d'un </a:t>
            </a:r>
            <a:r>
              <a:rPr lang="en-US" sz="1800" err="1">
                <a:latin typeface="Arial"/>
                <a:cs typeface="Calibri"/>
              </a:rPr>
              <a:t>projet</a:t>
            </a:r>
            <a:r>
              <a:rPr lang="en-US" sz="1800">
                <a:latin typeface="Arial"/>
                <a:cs typeface="Calibri"/>
              </a:rPr>
              <a:t>. Elle doit </a:t>
            </a:r>
            <a:r>
              <a:rPr lang="en-US" sz="1800" err="1">
                <a:latin typeface="Arial"/>
                <a:cs typeface="Calibri"/>
              </a:rPr>
              <a:t>comprendre</a:t>
            </a:r>
            <a:r>
              <a:rPr lang="en-US" sz="1800">
                <a:latin typeface="Arial"/>
                <a:cs typeface="Calibri"/>
              </a:rPr>
              <a:t> </a:t>
            </a:r>
          </a:p>
          <a:p>
            <a:pPr lvl="1" indent="-285750">
              <a:lnSpc>
                <a:spcPct val="100000"/>
              </a:lnSpc>
              <a:spcBef>
                <a:spcPts val="0"/>
              </a:spcBef>
            </a:pPr>
            <a:r>
              <a:rPr lang="en-US" sz="1600">
                <a:latin typeface="Arial"/>
                <a:cs typeface="Arial"/>
              </a:rPr>
              <a:t>Une revue de </a:t>
            </a:r>
            <a:r>
              <a:rPr lang="en-US" sz="1600" err="1">
                <a:latin typeface="Arial"/>
                <a:cs typeface="Arial"/>
              </a:rPr>
              <a:t>projet</a:t>
            </a:r>
            <a:r>
              <a:rPr lang="en-US" sz="1600">
                <a:latin typeface="Arial"/>
                <a:cs typeface="Arial"/>
              </a:rPr>
              <a:t> interne et </a:t>
            </a:r>
            <a:r>
              <a:rPr lang="en-US" sz="1600" err="1">
                <a:latin typeface="Arial"/>
                <a:cs typeface="Arial"/>
              </a:rPr>
              <a:t>une</a:t>
            </a:r>
            <a:r>
              <a:rPr lang="en-US" sz="1600">
                <a:latin typeface="Arial"/>
                <a:cs typeface="Arial"/>
              </a:rPr>
              <a:t> </a:t>
            </a:r>
            <a:r>
              <a:rPr lang="en-US" sz="1600" err="1">
                <a:latin typeface="Arial"/>
                <a:cs typeface="Arial"/>
              </a:rPr>
              <a:t>réflexion</a:t>
            </a:r>
            <a:r>
              <a:rPr lang="en-US" sz="1600">
                <a:latin typeface="Arial"/>
                <a:cs typeface="Arial"/>
              </a:rPr>
              <a:t> avec </a:t>
            </a:r>
            <a:r>
              <a:rPr lang="en-US" sz="1600" err="1">
                <a:latin typeface="Arial"/>
                <a:cs typeface="Arial"/>
              </a:rPr>
              <a:t>l'équipe</a:t>
            </a:r>
            <a:r>
              <a:rPr lang="en-US" sz="1600">
                <a:latin typeface="Arial"/>
                <a:cs typeface="Arial"/>
              </a:rPr>
              <a:t> de </a:t>
            </a:r>
            <a:r>
              <a:rPr lang="en-US" sz="1600" err="1">
                <a:latin typeface="Arial"/>
                <a:cs typeface="Arial"/>
              </a:rPr>
              <a:t>projet</a:t>
            </a:r>
            <a:endParaRPr lang="en-US" sz="1600">
              <a:latin typeface="Arial"/>
              <a:cs typeface="Arial"/>
            </a:endParaRPr>
          </a:p>
          <a:p>
            <a:pPr lvl="1" indent="-285750">
              <a:lnSpc>
                <a:spcPct val="100000"/>
              </a:lnSpc>
              <a:spcBef>
                <a:spcPts val="0"/>
              </a:spcBef>
            </a:pPr>
            <a:r>
              <a:rPr lang="en-US" sz="1600">
                <a:latin typeface="Arial"/>
                <a:cs typeface="Arial"/>
              </a:rPr>
              <a:t>Un examen et </a:t>
            </a:r>
            <a:r>
              <a:rPr lang="en-US" sz="1600" err="1">
                <a:latin typeface="Arial"/>
                <a:cs typeface="Arial"/>
              </a:rPr>
              <a:t>une</a:t>
            </a:r>
            <a:r>
              <a:rPr lang="en-US" sz="1600">
                <a:latin typeface="Arial"/>
                <a:cs typeface="Arial"/>
              </a:rPr>
              <a:t> </a:t>
            </a:r>
            <a:r>
              <a:rPr lang="en-US" sz="1600" err="1">
                <a:latin typeface="Arial"/>
                <a:cs typeface="Arial"/>
              </a:rPr>
              <a:t>réflexion</a:t>
            </a:r>
            <a:r>
              <a:rPr lang="en-US" sz="1600">
                <a:latin typeface="Arial"/>
                <a:cs typeface="Arial"/>
              </a:rPr>
              <a:t> du </a:t>
            </a:r>
            <a:r>
              <a:rPr lang="en-US" sz="1600" err="1">
                <a:latin typeface="Arial"/>
                <a:cs typeface="Arial"/>
              </a:rPr>
              <a:t>projet</a:t>
            </a:r>
            <a:r>
              <a:rPr lang="en-US" sz="1600">
                <a:latin typeface="Arial"/>
                <a:cs typeface="Arial"/>
              </a:rPr>
              <a:t> par les </a:t>
            </a:r>
            <a:r>
              <a:rPr lang="en-US" sz="1600" err="1">
                <a:latin typeface="Arial"/>
                <a:cs typeface="Arial"/>
              </a:rPr>
              <a:t>principales</a:t>
            </a:r>
            <a:r>
              <a:rPr lang="en-US" sz="1600">
                <a:latin typeface="Arial"/>
                <a:cs typeface="Arial"/>
              </a:rPr>
              <a:t> parties </a:t>
            </a:r>
            <a:r>
              <a:rPr lang="en-US" sz="1600" err="1">
                <a:latin typeface="Arial"/>
                <a:cs typeface="Arial"/>
              </a:rPr>
              <a:t>prenantes</a:t>
            </a:r>
            <a:r>
              <a:rPr lang="en-US" sz="1600">
                <a:latin typeface="Arial"/>
                <a:cs typeface="Arial"/>
              </a:rPr>
              <a:t> externes (</a:t>
            </a:r>
            <a:r>
              <a:rPr lang="en-US" sz="1600" err="1">
                <a:latin typeface="Arial"/>
                <a:cs typeface="Arial"/>
              </a:rPr>
              <a:t>membres</a:t>
            </a:r>
            <a:r>
              <a:rPr lang="en-US" sz="1600">
                <a:latin typeface="Arial"/>
                <a:cs typeface="Arial"/>
              </a:rPr>
              <a:t> de la </a:t>
            </a:r>
            <a:r>
              <a:rPr lang="en-US" sz="1600" err="1">
                <a:latin typeface="Arial"/>
                <a:cs typeface="Arial"/>
              </a:rPr>
              <a:t>gouvernance</a:t>
            </a:r>
            <a:r>
              <a:rPr lang="en-US" sz="1600">
                <a:latin typeface="Arial"/>
                <a:cs typeface="Arial"/>
              </a:rPr>
              <a:t>, </a:t>
            </a:r>
            <a:r>
              <a:rPr lang="en-US" sz="1600" err="1">
                <a:latin typeface="Arial"/>
                <a:cs typeface="Arial"/>
              </a:rPr>
              <a:t>prestataires</a:t>
            </a:r>
            <a:r>
              <a:rPr lang="en-US" sz="1600">
                <a:latin typeface="Arial"/>
                <a:cs typeface="Arial"/>
              </a:rPr>
              <a:t> de services, </a:t>
            </a:r>
            <a:r>
              <a:rPr lang="en-US" sz="1600" err="1">
                <a:latin typeface="Arial"/>
                <a:cs typeface="Arial"/>
              </a:rPr>
              <a:t>utilisateurs</a:t>
            </a:r>
            <a:r>
              <a:rPr lang="en-US" sz="1600">
                <a:latin typeface="Arial"/>
                <a:cs typeface="Arial"/>
              </a:rPr>
              <a:t>, </a:t>
            </a:r>
            <a:r>
              <a:rPr lang="en-US" sz="1600" err="1">
                <a:latin typeface="Arial"/>
                <a:cs typeface="Arial"/>
              </a:rPr>
              <a:t>bailleurs</a:t>
            </a:r>
            <a:r>
              <a:rPr lang="en-US" sz="1600">
                <a:latin typeface="Arial"/>
                <a:cs typeface="Arial"/>
              </a:rPr>
              <a:t> de fonds, etc.)</a:t>
            </a:r>
          </a:p>
          <a:p>
            <a:pPr marL="914400" lvl="1" indent="-457200"/>
            <a:endParaRPr lang="en-US" sz="2000">
              <a:latin typeface="Arial"/>
              <a:cs typeface="Calibri"/>
            </a:endParaRPr>
          </a:p>
          <a:p>
            <a:pPr marL="457200" indent="-457200"/>
            <a:endParaRPr lang="en-US" sz="2400">
              <a:latin typeface="Calibri"/>
            </a:endParaRPr>
          </a:p>
          <a:p>
            <a:pPr marL="457200" indent="-457200"/>
            <a:endParaRPr lang="en-US" sz="2800">
              <a:latin typeface="Calibri"/>
            </a:endParaRPr>
          </a:p>
          <a:p>
            <a:pPr marL="0" indent="0">
              <a:buNone/>
            </a:pPr>
            <a:endParaRPr lang="en-US" sz="2700"/>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5">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spTree>
    <p:extLst>
      <p:ext uri="{BB962C8B-B14F-4D97-AF65-F5344CB8AC3E}">
        <p14:creationId xmlns:p14="http://schemas.microsoft.com/office/powerpoint/2010/main" val="339305635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err="1">
                <a:latin typeface="Arial"/>
                <a:cs typeface="Arial"/>
              </a:rPr>
              <a:t>Réflexion</a:t>
            </a:r>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pPr marL="0" indent="0">
              <a:buNone/>
            </a:pPr>
            <a:r>
              <a:rPr lang="en-US" sz="2800" err="1">
                <a:latin typeface="Arial"/>
                <a:cs typeface="Arial"/>
              </a:rPr>
              <a:t>Qu'avez-vous</a:t>
            </a:r>
            <a:r>
              <a:rPr lang="en-US" sz="2800">
                <a:latin typeface="Arial"/>
                <a:cs typeface="Arial"/>
              </a:rPr>
              <a:t> </a:t>
            </a:r>
            <a:r>
              <a:rPr lang="en-US" sz="2800" err="1">
                <a:latin typeface="Arial"/>
                <a:cs typeface="Arial"/>
              </a:rPr>
              <a:t>appris</a:t>
            </a:r>
            <a:r>
              <a:rPr lang="en-US" sz="2800">
                <a:latin typeface="Arial"/>
                <a:cs typeface="Arial"/>
              </a:rPr>
              <a:t> ? </a:t>
            </a:r>
            <a:endParaRPr lang="en-US" sz="2800">
              <a:latin typeface="Arial"/>
            </a:endParaRPr>
          </a:p>
          <a:p>
            <a:pPr marL="0" indent="0">
              <a:buNone/>
            </a:pPr>
            <a:r>
              <a:rPr lang="en-US" sz="2800" err="1">
                <a:latin typeface="Arial"/>
                <a:cs typeface="Arial"/>
              </a:rPr>
              <a:t>Qu'est-ce</a:t>
            </a:r>
            <a:r>
              <a:rPr lang="en-US" sz="2800">
                <a:latin typeface="Arial"/>
                <a:cs typeface="Arial"/>
              </a:rPr>
              <a:t> qui </a:t>
            </a:r>
            <a:r>
              <a:rPr lang="en-US" sz="2800" err="1">
                <a:latin typeface="Arial"/>
                <a:cs typeface="Arial"/>
              </a:rPr>
              <a:t>vous</a:t>
            </a:r>
            <a:r>
              <a:rPr lang="en-US" sz="2800">
                <a:latin typeface="Arial"/>
                <a:cs typeface="Arial"/>
              </a:rPr>
              <a:t> </a:t>
            </a:r>
            <a:r>
              <a:rPr lang="en-US" sz="2800" err="1">
                <a:latin typeface="Arial"/>
                <a:cs typeface="Arial"/>
              </a:rPr>
              <a:t>a le</a:t>
            </a:r>
            <a:r>
              <a:rPr lang="en-US" sz="2800">
                <a:latin typeface="Arial"/>
                <a:cs typeface="Arial"/>
              </a:rPr>
              <a:t> plus </a:t>
            </a:r>
            <a:r>
              <a:rPr lang="en-US" sz="2800" err="1">
                <a:latin typeface="Arial"/>
                <a:cs typeface="Arial"/>
              </a:rPr>
              <a:t>intéressé</a:t>
            </a:r>
            <a:r>
              <a:rPr lang="en-US" sz="2800">
                <a:latin typeface="Arial"/>
                <a:cs typeface="Arial"/>
              </a:rPr>
              <a:t> ?</a:t>
            </a:r>
            <a:endParaRPr lang="en-US" sz="2800">
              <a:latin typeface="Arial"/>
            </a:endParaRPr>
          </a:p>
          <a:p>
            <a:pPr marL="0" indent="0">
              <a:buNone/>
            </a:pPr>
            <a:r>
              <a:rPr lang="en-US" sz="2800">
                <a:latin typeface="Arial"/>
                <a:cs typeface="Arial"/>
              </a:rPr>
              <a:t>Quels </a:t>
            </a:r>
            <a:r>
              <a:rPr lang="en-US" sz="2800" err="1">
                <a:latin typeface="Arial"/>
                <a:cs typeface="Arial"/>
              </a:rPr>
              <a:t>sont</a:t>
            </a:r>
            <a:r>
              <a:rPr lang="en-US" sz="2800">
                <a:latin typeface="Arial"/>
                <a:cs typeface="Arial"/>
              </a:rPr>
              <a:t> les aspects que </a:t>
            </a:r>
            <a:r>
              <a:rPr lang="en-US" sz="2800" err="1">
                <a:latin typeface="Arial"/>
                <a:cs typeface="Arial"/>
              </a:rPr>
              <a:t>vous</a:t>
            </a:r>
            <a:r>
              <a:rPr lang="en-US" sz="2800">
                <a:latin typeface="Arial"/>
                <a:cs typeface="Arial"/>
              </a:rPr>
              <a:t> </a:t>
            </a:r>
            <a:r>
              <a:rPr lang="en-US" sz="2800" err="1">
                <a:latin typeface="Arial"/>
                <a:cs typeface="Arial"/>
              </a:rPr>
              <a:t>utiliserez</a:t>
            </a:r>
            <a:r>
              <a:rPr lang="en-US" sz="2800">
                <a:latin typeface="Arial"/>
                <a:cs typeface="Arial"/>
              </a:rPr>
              <a:t> à </a:t>
            </a:r>
            <a:r>
              <a:rPr lang="en-US" sz="2800" err="1">
                <a:latin typeface="Arial"/>
                <a:cs typeface="Arial"/>
              </a:rPr>
              <a:t>l'avenir</a:t>
            </a:r>
            <a:r>
              <a:rPr lang="en-US" sz="2800">
                <a:latin typeface="Arial"/>
                <a:cs typeface="Arial"/>
              </a:rPr>
              <a:t> ?</a:t>
            </a:r>
            <a:endParaRPr lang="en-US" sz="2800">
              <a:latin typeface="Arial"/>
            </a:endParaRPr>
          </a:p>
        </p:txBody>
      </p:sp>
    </p:spTree>
    <p:extLst>
      <p:ext uri="{BB962C8B-B14F-4D97-AF65-F5344CB8AC3E}">
        <p14:creationId xmlns:p14="http://schemas.microsoft.com/office/powerpoint/2010/main" val="404929363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err="1">
                <a:latin typeface="Arial"/>
                <a:cs typeface="Arial"/>
              </a:rPr>
              <a:t>Évaluation</a:t>
            </a:r>
            <a:r>
              <a:rPr lang="en-US">
                <a:latin typeface="Arial"/>
                <a:cs typeface="Arial"/>
              </a:rPr>
              <a:t> des </a:t>
            </a:r>
            <a:r>
              <a:rPr lang="en-US" err="1">
                <a:latin typeface="Arial"/>
                <a:cs typeface="Arial"/>
              </a:rPr>
              <a:t>cours</a:t>
            </a:r>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r>
              <a:rPr lang="en-US">
                <a:latin typeface="Arial"/>
                <a:cs typeface="Arial"/>
              </a:rPr>
              <a:t> // à </a:t>
            </a:r>
            <a:r>
              <a:rPr lang="en-US" err="1">
                <a:latin typeface="Arial"/>
                <a:cs typeface="Arial"/>
              </a:rPr>
              <a:t>ajouter</a:t>
            </a:r>
            <a:r>
              <a:rPr lang="en-US">
                <a:latin typeface="Arial"/>
                <a:cs typeface="Arial"/>
              </a:rPr>
              <a:t> </a:t>
            </a:r>
            <a:r>
              <a:rPr lang="en-US" err="1">
                <a:latin typeface="Arial"/>
                <a:cs typeface="Arial"/>
              </a:rPr>
              <a:t>ici</a:t>
            </a:r>
            <a:r>
              <a:rPr lang="en-US">
                <a:latin typeface="Arial"/>
                <a:cs typeface="Arial"/>
              </a:rPr>
              <a:t> // </a:t>
            </a:r>
            <a:endParaRPr lang="en-US"/>
          </a:p>
        </p:txBody>
      </p:sp>
    </p:spTree>
    <p:extLst>
      <p:ext uri="{BB962C8B-B14F-4D97-AF65-F5344CB8AC3E}">
        <p14:creationId xmlns:p14="http://schemas.microsoft.com/office/powerpoint/2010/main" val="3361373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99C3-259C-6F36-17ED-3D78C722F568}"/>
              </a:ext>
            </a:extLst>
          </p:cNvPr>
          <p:cNvSpPr>
            <a:spLocks noGrp="1"/>
          </p:cNvSpPr>
          <p:nvPr>
            <p:ph type="title"/>
          </p:nvPr>
        </p:nvSpPr>
        <p:spPr/>
        <p:txBody>
          <a:bodyPr/>
          <a:lstStyle/>
          <a:p>
            <a:r>
              <a:rPr lang="en-US">
                <a:latin typeface="Arial"/>
                <a:cs typeface="Arial"/>
              </a:rPr>
              <a:t>Bienvenue</a:t>
            </a:r>
            <a:endParaRPr lang="en-US"/>
          </a:p>
        </p:txBody>
      </p:sp>
      <p:sp>
        <p:nvSpPr>
          <p:cNvPr id="3" name="Content Placeholder 2">
            <a:extLst>
              <a:ext uri="{FF2B5EF4-FFF2-40B4-BE49-F238E27FC236}">
                <a16:creationId xmlns:a16="http://schemas.microsoft.com/office/drawing/2014/main" id="{3168C654-FEDF-8303-3536-C7A48EEB984C}"/>
              </a:ext>
            </a:extLst>
          </p:cNvPr>
          <p:cNvSpPr>
            <a:spLocks noGrp="1"/>
          </p:cNvSpPr>
          <p:nvPr>
            <p:ph idx="1"/>
          </p:nvPr>
        </p:nvSpPr>
        <p:spPr>
          <a:xfrm>
            <a:off x="838200" y="2179529"/>
            <a:ext cx="10084496" cy="1565101"/>
          </a:xfrm>
        </p:spPr>
        <p:txBody>
          <a:bodyPr vert="horz" lIns="91440" tIns="45720" rIns="91440" bIns="45720" rtlCol="0" anchor="t">
            <a:normAutofit/>
          </a:bodyPr>
          <a:lstStyle/>
          <a:p>
            <a:r>
              <a:rPr lang="fr-FR">
                <a:latin typeface="Arial"/>
                <a:cs typeface="Arial"/>
              </a:rPr>
              <a:t>Mot de bienvenue du Directeur Général Adjoint de l'ANICNS (5 minutes).  </a:t>
            </a:r>
            <a:endParaRPr lang="fr-FR"/>
          </a:p>
          <a:p>
            <a:r>
              <a:rPr lang="fr-FR">
                <a:latin typeface="Arial"/>
                <a:cs typeface="Arial"/>
              </a:rPr>
              <a:t>Mot de circonstance de CDC (5 minutes)</a:t>
            </a:r>
            <a:endParaRPr lang="fr-FR"/>
          </a:p>
        </p:txBody>
      </p:sp>
    </p:spTree>
    <p:extLst>
      <p:ext uri="{BB962C8B-B14F-4D97-AF65-F5344CB8AC3E}">
        <p14:creationId xmlns:p14="http://schemas.microsoft.com/office/powerpoint/2010/main" val="158513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3969-7D02-3BDE-43A4-6DE44FB48E75}"/>
              </a:ext>
            </a:extLst>
          </p:cNvPr>
          <p:cNvSpPr>
            <a:spLocks noGrp="1"/>
          </p:cNvSpPr>
          <p:nvPr>
            <p:ph type="title"/>
          </p:nvPr>
        </p:nvSpPr>
        <p:spPr>
          <a:xfrm>
            <a:off x="290744" y="150581"/>
            <a:ext cx="10084496" cy="1561646"/>
          </a:xfrm>
        </p:spPr>
        <p:txBody>
          <a:bodyPr/>
          <a:lstStyle/>
          <a:p>
            <a:r>
              <a:rPr lang="en-US">
                <a:latin typeface="Arial"/>
                <a:cs typeface="Arial"/>
              </a:rPr>
              <a:t>Gestion des communications </a:t>
            </a:r>
            <a:endParaRPr lang="en-US"/>
          </a:p>
        </p:txBody>
      </p:sp>
      <p:sp>
        <p:nvSpPr>
          <p:cNvPr id="3" name="Content Placeholder 2">
            <a:extLst>
              <a:ext uri="{FF2B5EF4-FFF2-40B4-BE49-F238E27FC236}">
                <a16:creationId xmlns:a16="http://schemas.microsoft.com/office/drawing/2014/main" id="{8319E6CC-2476-D8FC-8DBF-21C5A7D90F7E}"/>
              </a:ext>
            </a:extLst>
          </p:cNvPr>
          <p:cNvSpPr>
            <a:spLocks noGrp="1"/>
          </p:cNvSpPr>
          <p:nvPr>
            <p:ph idx="1"/>
          </p:nvPr>
        </p:nvSpPr>
        <p:spPr>
          <a:xfrm>
            <a:off x="290744" y="1484112"/>
            <a:ext cx="11623292" cy="3670126"/>
          </a:xfrm>
        </p:spPr>
        <p:txBody>
          <a:bodyPr vert="horz" lIns="91440" tIns="45720" rIns="91440" bIns="45720" rtlCol="0" anchor="t">
            <a:normAutofit fontScale="92500"/>
          </a:bodyPr>
          <a:lstStyle/>
          <a:p>
            <a:r>
              <a:rPr lang="en-US" sz="2800">
                <a:latin typeface="Arial"/>
                <a:cs typeface="Arial"/>
              </a:rPr>
              <a:t>La gestion de la communication est une autre fonction essentielle du gestionnaire de projet. Cela comprend :</a:t>
            </a:r>
            <a:endParaRPr lang="en-US" sz="2800"/>
          </a:p>
          <a:p>
            <a:pPr lvl="1"/>
            <a:r>
              <a:rPr lang="en-US" sz="2400">
                <a:latin typeface="Arial"/>
                <a:cs typeface="Arial"/>
              </a:rPr>
              <a:t>Élaboration et mise en œuvre d'un plan de communication</a:t>
            </a:r>
            <a:endParaRPr lang="en-US" sz="2400"/>
          </a:p>
          <a:p>
            <a:pPr lvl="1"/>
            <a:r>
              <a:rPr lang="en-US" sz="2400">
                <a:latin typeface="Arial"/>
                <a:cs typeface="Arial"/>
              </a:rPr>
              <a:t>Sélection des types, des outils et des délais pour la communication sur les projets</a:t>
            </a:r>
            <a:endParaRPr lang="en-US" sz="2400"/>
          </a:p>
          <a:p>
            <a:pPr lvl="1"/>
            <a:r>
              <a:rPr lang="en-US" sz="2400">
                <a:latin typeface="Arial"/>
                <a:cs typeface="Arial"/>
              </a:rPr>
              <a:t>Sélection des types de communication pour les différentes parties prenantes</a:t>
            </a:r>
            <a:endParaRPr lang="en-US" sz="2400"/>
          </a:p>
          <a:p>
            <a:pPr lvl="1"/>
            <a:r>
              <a:rPr lang="en-US" sz="2400">
                <a:latin typeface="Arial"/>
                <a:cs typeface="Arial"/>
              </a:rPr>
              <a:t>Rédiger ou vérifier des documents de communication</a:t>
            </a:r>
            <a:endParaRPr lang="en-US" sz="2400"/>
          </a:p>
          <a:p>
            <a:endParaRPr lang="en-US" sz="2800"/>
          </a:p>
          <a:p>
            <a:r>
              <a:rPr lang="en-US" sz="2400">
                <a:latin typeface="Arial"/>
                <a:cs typeface="Arial"/>
              </a:rPr>
              <a:t>Des informations plus détaillées sur la gestion des communications seront données dans le module 2 de cette formation.</a:t>
            </a:r>
            <a:endParaRPr lang="en-US" sz="2800">
              <a:latin typeface="Arial"/>
              <a:cs typeface="Arial"/>
            </a:endParaRPr>
          </a:p>
        </p:txBody>
      </p:sp>
    </p:spTree>
    <p:extLst>
      <p:ext uri="{BB962C8B-B14F-4D97-AF65-F5344CB8AC3E}">
        <p14:creationId xmlns:p14="http://schemas.microsoft.com/office/powerpoint/2010/main" val="411546320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DBC0C-F33C-4AE5-A7C0-F71C921A3FA3}"/>
              </a:ext>
            </a:extLst>
          </p:cNvPr>
          <p:cNvSpPr>
            <a:spLocks noGrp="1"/>
          </p:cNvSpPr>
          <p:nvPr>
            <p:ph type="title"/>
          </p:nvPr>
        </p:nvSpPr>
        <p:spPr>
          <a:xfrm>
            <a:off x="1100669" y="1111086"/>
            <a:ext cx="10011831" cy="2623885"/>
          </a:xfrm>
        </p:spPr>
        <p:txBody>
          <a:bodyPr vert="horz" lIns="91440" tIns="45720" rIns="91440" bIns="45720" rtlCol="0" anchor="ctr">
            <a:normAutofit/>
          </a:bodyPr>
          <a:lstStyle/>
          <a:p>
            <a:pPr algn="ctr"/>
            <a:r>
              <a:rPr lang="en-US" sz="6000">
                <a:solidFill>
                  <a:srgbClr val="FFFFFF"/>
                </a:solidFill>
                <a:latin typeface="+mj-lt"/>
                <a:cs typeface="Calibri Light"/>
              </a:rPr>
              <a:t>Merci de </a:t>
            </a:r>
            <a:r>
              <a:rPr lang="en-US" sz="6000" err="1">
                <a:solidFill>
                  <a:srgbClr val="FFFFFF"/>
                </a:solidFill>
                <a:latin typeface="+mj-lt"/>
                <a:cs typeface="Calibri Light"/>
              </a:rPr>
              <a:t>votre</a:t>
            </a:r>
            <a:r>
              <a:rPr lang="en-US" sz="6000">
                <a:solidFill>
                  <a:srgbClr val="FFFFFF"/>
                </a:solidFill>
                <a:latin typeface="+mj-lt"/>
                <a:cs typeface="Calibri Light"/>
              </a:rPr>
              <a:t> attention ! </a:t>
            </a:r>
            <a:endParaRPr lang="en-US" sz="6000" kern="1200">
              <a:solidFill>
                <a:srgbClr val="FFFFFF"/>
              </a:solidFill>
              <a:latin typeface="+mj-lt"/>
              <a:cs typeface="Calibri Light"/>
            </a:endParaRPr>
          </a:p>
        </p:txBody>
      </p:sp>
      <p:sp>
        <p:nvSpPr>
          <p:cNvPr id="3" name="Text Placeholder 2">
            <a:extLst>
              <a:ext uri="{FF2B5EF4-FFF2-40B4-BE49-F238E27FC236}">
                <a16:creationId xmlns:a16="http://schemas.microsoft.com/office/drawing/2014/main" id="{C29C6385-94C7-4FF0-992E-75C0F81B1461}"/>
              </a:ext>
            </a:extLst>
          </p:cNvPr>
          <p:cNvSpPr>
            <a:spLocks noGrp="1"/>
          </p:cNvSpPr>
          <p:nvPr>
            <p:ph type="body" idx="1"/>
          </p:nvPr>
        </p:nvSpPr>
        <p:spPr>
          <a:xfrm>
            <a:off x="1079500" y="4843002"/>
            <a:ext cx="5433479" cy="1234345"/>
          </a:xfrm>
        </p:spPr>
        <p:txBody>
          <a:bodyPr vert="horz" lIns="91440" tIns="45720" rIns="91440" bIns="45720" rtlCol="0" anchor="t">
            <a:normAutofit/>
          </a:bodyPr>
          <a:lstStyle/>
          <a:p>
            <a:endParaRPr lang="en-US" sz="2600" kern="1200">
              <a:solidFill>
                <a:schemeClr val="tx1">
                  <a:lumMod val="95000"/>
                  <a:lumOff val="5000"/>
                </a:schemeClr>
              </a:solidFill>
              <a:latin typeface="+mn-lt"/>
              <a:ea typeface="+mn-ea"/>
              <a:cs typeface="+mn-cs"/>
            </a:endParaRPr>
          </a:p>
        </p:txBody>
      </p:sp>
      <p:pic>
        <p:nvPicPr>
          <p:cNvPr id="13" name="Picture 12" descr="Logo&#10;&#10;Description automatically generated">
            <a:extLst>
              <a:ext uri="{FF2B5EF4-FFF2-40B4-BE49-F238E27FC236}">
                <a16:creationId xmlns:a16="http://schemas.microsoft.com/office/drawing/2014/main" id="{DE9123B2-F826-4BF6-9E75-3016C8B93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939" t="23177" r="33083" b="39211"/>
          <a:stretch/>
        </p:blipFill>
        <p:spPr>
          <a:xfrm>
            <a:off x="1648763" y="5783969"/>
            <a:ext cx="660856" cy="731520"/>
          </a:xfrm>
          <a:prstGeom prst="rect">
            <a:avLst/>
          </a:prstGeom>
        </p:spPr>
      </p:pic>
      <p:pic>
        <p:nvPicPr>
          <p:cNvPr id="15" name="Picture 14" descr="Logo, company name&#10;&#10;Description automatically generated">
            <a:extLst>
              <a:ext uri="{FF2B5EF4-FFF2-40B4-BE49-F238E27FC236}">
                <a16:creationId xmlns:a16="http://schemas.microsoft.com/office/drawing/2014/main" id="{470178DA-E8AE-41C1-AE4E-4D33DF63672C}"/>
              </a:ext>
            </a:extLst>
          </p:cNvPr>
          <p:cNvPicPr>
            <a:picLocks noChangeAspect="1"/>
          </p:cNvPicPr>
          <p:nvPr/>
        </p:nvPicPr>
        <p:blipFill rotWithShape="1">
          <a:blip r:embed="rId5">
            <a:extLst>
              <a:ext uri="{28A0092B-C50C-407E-A947-70E740481C1C}">
                <a14:useLocalDpi xmlns:a14="http://schemas.microsoft.com/office/drawing/2010/main" val="0"/>
              </a:ext>
            </a:extLst>
          </a:blip>
          <a:srcRect l="13222" t="19877" r="19150" b="17284"/>
          <a:stretch/>
        </p:blipFill>
        <p:spPr>
          <a:xfrm>
            <a:off x="350813" y="5783969"/>
            <a:ext cx="1147023" cy="731520"/>
          </a:xfrm>
          <a:prstGeom prst="rect">
            <a:avLst/>
          </a:prstGeom>
        </p:spPr>
      </p:pic>
    </p:spTree>
    <p:extLst>
      <p:ext uri="{BB962C8B-B14F-4D97-AF65-F5344CB8AC3E}">
        <p14:creationId xmlns:p14="http://schemas.microsoft.com/office/powerpoint/2010/main" val="347479014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F569-9DB9-4D15-AD87-8DBED0BDB95E}"/>
              </a:ext>
            </a:extLst>
          </p:cNvPr>
          <p:cNvSpPr>
            <a:spLocks noGrp="1"/>
          </p:cNvSpPr>
          <p:nvPr>
            <p:ph type="title"/>
          </p:nvPr>
        </p:nvSpPr>
        <p:spPr>
          <a:xfrm>
            <a:off x="2752850" y="707904"/>
            <a:ext cx="6679995" cy="2852737"/>
          </a:xfrm>
        </p:spPr>
        <p:txBody>
          <a:bodyPr/>
          <a:lstStyle/>
          <a:p>
            <a:pPr algn="ctr"/>
            <a:endParaRPr lang="en-US"/>
          </a:p>
        </p:txBody>
      </p:sp>
      <p:sp>
        <p:nvSpPr>
          <p:cNvPr id="3" name="Text Placeholder 2">
            <a:extLst>
              <a:ext uri="{FF2B5EF4-FFF2-40B4-BE49-F238E27FC236}">
                <a16:creationId xmlns:a16="http://schemas.microsoft.com/office/drawing/2014/main" id="{D9EAA192-316B-4A11-9FF4-CFBF883A5C77}"/>
              </a:ext>
            </a:extLst>
          </p:cNvPr>
          <p:cNvSpPr>
            <a:spLocks noGrp="1"/>
          </p:cNvSpPr>
          <p:nvPr>
            <p:ph type="body" idx="1"/>
          </p:nvPr>
        </p:nvSpPr>
        <p:spPr>
          <a:xfrm>
            <a:off x="2752850" y="3791671"/>
            <a:ext cx="6679995" cy="1500187"/>
          </a:xfrm>
        </p:spPr>
        <p:txBody>
          <a:bodyPr/>
          <a:lstStyle/>
          <a:p>
            <a:pPr algn="ctr"/>
            <a:endParaRPr lang="en-US"/>
          </a:p>
        </p:txBody>
      </p:sp>
      <p:pic>
        <p:nvPicPr>
          <p:cNvPr id="13" name="Picture 12">
            <a:extLst>
              <a:ext uri="{FF2B5EF4-FFF2-40B4-BE49-F238E27FC236}">
                <a16:creationId xmlns:a16="http://schemas.microsoft.com/office/drawing/2014/main" id="{D9F8951B-453A-40A0-94BE-F95D95609F77}"/>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684787" y="6052543"/>
            <a:ext cx="640080" cy="310515"/>
          </a:xfrm>
          <a:prstGeom prst="rect">
            <a:avLst/>
          </a:prstGeom>
          <a:noFill/>
        </p:spPr>
      </p:pic>
      <p:pic>
        <p:nvPicPr>
          <p:cNvPr id="14" name="Picture 13" descr="PATH, reimagined | PATH">
            <a:extLst>
              <a:ext uri="{FF2B5EF4-FFF2-40B4-BE49-F238E27FC236}">
                <a16:creationId xmlns:a16="http://schemas.microsoft.com/office/drawing/2014/main" id="{690C9824-D569-4AA5-95D6-1FE18A8E68D1}"/>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682954" y="6052543"/>
            <a:ext cx="822960" cy="310515"/>
          </a:xfrm>
          <a:prstGeom prst="rect">
            <a:avLst/>
          </a:prstGeom>
          <a:noFill/>
        </p:spPr>
      </p:pic>
      <p:pic>
        <p:nvPicPr>
          <p:cNvPr id="17" name="Picture 16">
            <a:extLst>
              <a:ext uri="{FF2B5EF4-FFF2-40B4-BE49-F238E27FC236}">
                <a16:creationId xmlns:a16="http://schemas.microsoft.com/office/drawing/2014/main" id="{85AA80E5-4522-4044-BF07-D5B3FA27CC4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580790" y="6024920"/>
            <a:ext cx="923290" cy="365760"/>
          </a:xfrm>
          <a:prstGeom prst="rect">
            <a:avLst/>
          </a:prstGeom>
          <a:noFill/>
          <a:ln>
            <a:noFill/>
          </a:ln>
        </p:spPr>
      </p:pic>
      <p:pic>
        <p:nvPicPr>
          <p:cNvPr id="20" name="Picture 19" descr="Logo&#10;&#10;Description automatically generated">
            <a:extLst>
              <a:ext uri="{FF2B5EF4-FFF2-40B4-BE49-F238E27FC236}">
                <a16:creationId xmlns:a16="http://schemas.microsoft.com/office/drawing/2014/main" id="{507225EC-5ED6-4EC7-8694-9CA2CD54F0F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2939" t="23177" r="33083" b="39211"/>
          <a:stretch/>
        </p:blipFill>
        <p:spPr>
          <a:xfrm>
            <a:off x="4906274" y="5933480"/>
            <a:ext cx="495642" cy="548640"/>
          </a:xfrm>
          <a:prstGeom prst="rect">
            <a:avLst/>
          </a:prstGeom>
        </p:spPr>
      </p:pic>
      <p:pic>
        <p:nvPicPr>
          <p:cNvPr id="10" name="Picture 9" descr="Logo, company name&#10;&#10;Description automatically generated">
            <a:extLst>
              <a:ext uri="{FF2B5EF4-FFF2-40B4-BE49-F238E27FC236}">
                <a16:creationId xmlns:a16="http://schemas.microsoft.com/office/drawing/2014/main" id="{1A676195-32F8-47D5-9F22-141FA04530A6}"/>
              </a:ext>
            </a:extLst>
          </p:cNvPr>
          <p:cNvPicPr>
            <a:picLocks noChangeAspect="1"/>
          </p:cNvPicPr>
          <p:nvPr/>
        </p:nvPicPr>
        <p:blipFill rotWithShape="1">
          <a:blip r:embed="rId8">
            <a:extLst>
              <a:ext uri="{28A0092B-C50C-407E-A947-70E740481C1C}">
                <a14:useLocalDpi xmlns:a14="http://schemas.microsoft.com/office/drawing/2010/main" val="0"/>
              </a:ext>
            </a:extLst>
          </a:blip>
          <a:srcRect l="13222" t="19877" r="19150" b="17284"/>
          <a:stretch/>
        </p:blipFill>
        <p:spPr>
          <a:xfrm>
            <a:off x="3867133" y="5933480"/>
            <a:ext cx="860267" cy="548640"/>
          </a:xfrm>
          <a:prstGeom prst="rect">
            <a:avLst/>
          </a:prstGeom>
        </p:spPr>
      </p:pic>
    </p:spTree>
    <p:extLst>
      <p:ext uri="{BB962C8B-B14F-4D97-AF65-F5344CB8AC3E}">
        <p14:creationId xmlns:p14="http://schemas.microsoft.com/office/powerpoint/2010/main" val="1894313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5D5F4-7D5F-46C4-77CB-7FE74FAB6A18}"/>
              </a:ext>
            </a:extLst>
          </p:cNvPr>
          <p:cNvSpPr>
            <a:spLocks noGrp="1"/>
          </p:cNvSpPr>
          <p:nvPr>
            <p:ph type="title"/>
          </p:nvPr>
        </p:nvSpPr>
        <p:spPr>
          <a:xfrm>
            <a:off x="394317" y="150581"/>
            <a:ext cx="10084496" cy="1561646"/>
          </a:xfrm>
        </p:spPr>
        <p:txBody>
          <a:bodyPr/>
          <a:lstStyle/>
          <a:p>
            <a:r>
              <a:rPr lang="en-US">
                <a:latin typeface="Arial"/>
                <a:cs typeface="Arial"/>
              </a:rPr>
              <a:t>Gestion des risques</a:t>
            </a:r>
            <a:endParaRPr lang="en-US"/>
          </a:p>
        </p:txBody>
      </p:sp>
      <p:sp>
        <p:nvSpPr>
          <p:cNvPr id="3" name="Content Placeholder 2">
            <a:extLst>
              <a:ext uri="{FF2B5EF4-FFF2-40B4-BE49-F238E27FC236}">
                <a16:creationId xmlns:a16="http://schemas.microsoft.com/office/drawing/2014/main" id="{507F6459-828C-D0CA-6602-046811C226BD}"/>
              </a:ext>
            </a:extLst>
          </p:cNvPr>
          <p:cNvSpPr>
            <a:spLocks noGrp="1"/>
          </p:cNvSpPr>
          <p:nvPr>
            <p:ph idx="1"/>
          </p:nvPr>
        </p:nvSpPr>
        <p:spPr>
          <a:xfrm>
            <a:off x="372123" y="1572889"/>
            <a:ext cx="11401349" cy="4276766"/>
          </a:xfrm>
        </p:spPr>
        <p:txBody>
          <a:bodyPr vert="horz" lIns="91440" tIns="45720" rIns="91440" bIns="45720" rtlCol="0" anchor="t">
            <a:normAutofit/>
          </a:bodyPr>
          <a:lstStyle/>
          <a:p>
            <a:r>
              <a:rPr lang="en-US" sz="2400">
                <a:latin typeface="Arial"/>
                <a:cs typeface="Arial"/>
              </a:rPr>
              <a:t>Être conscient des risques qui pèsent sur la réussite de votre projet et les planifier est une fonction essentielle du gestionnaire de projet. Il s'agit notamment de</a:t>
            </a:r>
          </a:p>
          <a:p>
            <a:pPr lvl="1"/>
            <a:r>
              <a:rPr lang="en-US" sz="2000">
                <a:latin typeface="Arial"/>
                <a:cs typeface="Arial"/>
              </a:rPr>
              <a:t>Risques internes au projet - sous le contrôle de l'équipe de projet / des parties prenantes.</a:t>
            </a:r>
          </a:p>
          <a:p>
            <a:pPr lvl="1"/>
            <a:r>
              <a:rPr lang="en-US" sz="2000">
                <a:latin typeface="Arial"/>
                <a:cs typeface="Arial"/>
              </a:rPr>
              <a:t>Risques externes au projet - hors du contrôle de l'équipe de projet / des parties prenantes.</a:t>
            </a:r>
          </a:p>
          <a:p>
            <a:r>
              <a:rPr lang="en-US" sz="2400">
                <a:latin typeface="Arial"/>
                <a:cs typeface="Arial"/>
              </a:rPr>
              <a:t>Savoir exactement ce qui fait partie ou non du champ d'application de votre projet et des sphères d'influence de vos parties prenantes est un élément important de la gestion des risques.</a:t>
            </a:r>
          </a:p>
          <a:p>
            <a:endParaRPr lang="en-US" sz="2400">
              <a:latin typeface="Arial"/>
              <a:cs typeface="Arial"/>
            </a:endParaRPr>
          </a:p>
          <a:p>
            <a:r>
              <a:rPr lang="en-US" sz="2400">
                <a:latin typeface="Arial"/>
                <a:cs typeface="Arial"/>
              </a:rPr>
              <a:t>Des informations plus détaillées sur la gestion des risques seront données dans le module 2 de cette formation.</a:t>
            </a:r>
          </a:p>
        </p:txBody>
      </p:sp>
    </p:spTree>
    <p:extLst>
      <p:ext uri="{BB962C8B-B14F-4D97-AF65-F5344CB8AC3E}">
        <p14:creationId xmlns:p14="http://schemas.microsoft.com/office/powerpoint/2010/main" val="4166604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C263-3174-CF94-7C07-11595323157F}"/>
              </a:ext>
            </a:extLst>
          </p:cNvPr>
          <p:cNvSpPr>
            <a:spLocks noGrp="1"/>
          </p:cNvSpPr>
          <p:nvPr>
            <p:ph type="title"/>
          </p:nvPr>
        </p:nvSpPr>
        <p:spPr/>
        <p:txBody>
          <a:bodyPr/>
          <a:lstStyle/>
          <a:p>
            <a:r>
              <a:rPr lang="en-US"/>
              <a:t>Définition de la santé numérique</a:t>
            </a:r>
          </a:p>
        </p:txBody>
      </p:sp>
      <p:pic>
        <p:nvPicPr>
          <p:cNvPr id="7" name="Content Placeholder 6" descr="A blue and white rectangular frame with black text&#10;&#10;Description automatically generated">
            <a:extLst>
              <a:ext uri="{FF2B5EF4-FFF2-40B4-BE49-F238E27FC236}">
                <a16:creationId xmlns:a16="http://schemas.microsoft.com/office/drawing/2014/main" id="{E2662DD2-31BC-6FFD-C8E5-3E6C6E270C37}"/>
              </a:ext>
            </a:extLst>
          </p:cNvPr>
          <p:cNvPicPr>
            <a:picLocks noGrp="1" noChangeAspect="1"/>
          </p:cNvPicPr>
          <p:nvPr>
            <p:ph idx="1"/>
          </p:nvPr>
        </p:nvPicPr>
        <p:blipFill>
          <a:blip r:embed="rId2"/>
          <a:stretch>
            <a:fillRect/>
          </a:stretch>
        </p:blipFill>
        <p:spPr>
          <a:xfrm>
            <a:off x="795265" y="3958246"/>
            <a:ext cx="3957735" cy="2219855"/>
          </a:xfrm>
        </p:spPr>
      </p:pic>
      <p:pic>
        <p:nvPicPr>
          <p:cNvPr id="8" name="Picture 7" descr="A blue and white sign with black text&#10;&#10;Description automatically generated">
            <a:extLst>
              <a:ext uri="{FF2B5EF4-FFF2-40B4-BE49-F238E27FC236}">
                <a16:creationId xmlns:a16="http://schemas.microsoft.com/office/drawing/2014/main" id="{3A34EE46-5BBB-330F-1F24-88AB687D3F05}"/>
              </a:ext>
            </a:extLst>
          </p:cNvPr>
          <p:cNvPicPr>
            <a:picLocks noChangeAspect="1"/>
          </p:cNvPicPr>
          <p:nvPr/>
        </p:nvPicPr>
        <p:blipFill>
          <a:blip r:embed="rId3"/>
          <a:stretch>
            <a:fillRect/>
          </a:stretch>
        </p:blipFill>
        <p:spPr>
          <a:xfrm>
            <a:off x="5427306" y="3934160"/>
            <a:ext cx="4183225" cy="2255395"/>
          </a:xfrm>
          <a:prstGeom prst="rect">
            <a:avLst/>
          </a:prstGeom>
        </p:spPr>
      </p:pic>
      <p:pic>
        <p:nvPicPr>
          <p:cNvPr id="9" name="Picture 8" descr="A close-up of a text&#10;&#10;Description automatically generated">
            <a:extLst>
              <a:ext uri="{FF2B5EF4-FFF2-40B4-BE49-F238E27FC236}">
                <a16:creationId xmlns:a16="http://schemas.microsoft.com/office/drawing/2014/main" id="{593E2DC2-F606-8746-0E99-73AC92649214}"/>
              </a:ext>
            </a:extLst>
          </p:cNvPr>
          <p:cNvPicPr>
            <a:picLocks noChangeAspect="1"/>
          </p:cNvPicPr>
          <p:nvPr/>
        </p:nvPicPr>
        <p:blipFill>
          <a:blip r:embed="rId4"/>
          <a:stretch>
            <a:fillRect/>
          </a:stretch>
        </p:blipFill>
        <p:spPr>
          <a:xfrm>
            <a:off x="5427306" y="1471843"/>
            <a:ext cx="4175450" cy="2398089"/>
          </a:xfrm>
          <a:prstGeom prst="rect">
            <a:avLst/>
          </a:prstGeom>
        </p:spPr>
      </p:pic>
      <p:pic>
        <p:nvPicPr>
          <p:cNvPr id="10" name="Picture 9" descr="A screen shot of a computer&#10;&#10;Description automatically generated">
            <a:extLst>
              <a:ext uri="{FF2B5EF4-FFF2-40B4-BE49-F238E27FC236}">
                <a16:creationId xmlns:a16="http://schemas.microsoft.com/office/drawing/2014/main" id="{8158040D-E4E3-F0DE-E476-F75EBA82954F}"/>
              </a:ext>
            </a:extLst>
          </p:cNvPr>
          <p:cNvPicPr>
            <a:picLocks noChangeAspect="1"/>
          </p:cNvPicPr>
          <p:nvPr/>
        </p:nvPicPr>
        <p:blipFill>
          <a:blip r:embed="rId5"/>
          <a:stretch>
            <a:fillRect/>
          </a:stretch>
        </p:blipFill>
        <p:spPr>
          <a:xfrm>
            <a:off x="793101" y="1460129"/>
            <a:ext cx="3981063" cy="2460392"/>
          </a:xfrm>
          <a:prstGeom prst="rect">
            <a:avLst/>
          </a:prstGeom>
        </p:spPr>
      </p:pic>
    </p:spTree>
    <p:extLst>
      <p:ext uri="{BB962C8B-B14F-4D97-AF65-F5344CB8AC3E}">
        <p14:creationId xmlns:p14="http://schemas.microsoft.com/office/powerpoint/2010/main" val="300007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C263-3174-CF94-7C07-11595323157F}"/>
              </a:ext>
            </a:extLst>
          </p:cNvPr>
          <p:cNvSpPr>
            <a:spLocks noGrp="1"/>
          </p:cNvSpPr>
          <p:nvPr>
            <p:ph type="title"/>
          </p:nvPr>
        </p:nvSpPr>
        <p:spPr/>
        <p:txBody>
          <a:bodyPr/>
          <a:lstStyle/>
          <a:p>
            <a:r>
              <a:rPr lang="en-US"/>
              <a:t>Définition de la santé numérique</a:t>
            </a:r>
          </a:p>
        </p:txBody>
      </p:sp>
      <p:sp>
        <p:nvSpPr>
          <p:cNvPr id="3" name="TextBox 2">
            <a:extLst>
              <a:ext uri="{FF2B5EF4-FFF2-40B4-BE49-F238E27FC236}">
                <a16:creationId xmlns:a16="http://schemas.microsoft.com/office/drawing/2014/main" id="{1B4747D1-6245-367A-F98C-016128D690E6}"/>
              </a:ext>
            </a:extLst>
          </p:cNvPr>
          <p:cNvSpPr txBox="1"/>
          <p:nvPr/>
        </p:nvSpPr>
        <p:spPr>
          <a:xfrm>
            <a:off x="103811" y="5841184"/>
            <a:ext cx="1188462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i="1">
                <a:solidFill>
                  <a:srgbClr val="222222"/>
                </a:solidFill>
                <a:ea typeface="+mn-lt"/>
                <a:cs typeface="+mn-lt"/>
              </a:rPr>
              <a:t>"Extrait du cours Digital Health : Planning National Systems développé par l'Agence des États-Unis pour le développement international (USAID), Digital Square et </a:t>
            </a:r>
            <a:r>
              <a:rPr lang="en-US" sz="1100" b="1" i="1" err="1">
                <a:solidFill>
                  <a:srgbClr val="222222"/>
                </a:solidFill>
                <a:ea typeface="+mn-lt"/>
                <a:cs typeface="+mn-lt"/>
              </a:rPr>
              <a:t>TechChange</a:t>
            </a:r>
            <a:r>
              <a:rPr lang="en-US" sz="1100" b="1" i="1">
                <a:solidFill>
                  <a:srgbClr val="222222"/>
                </a:solidFill>
                <a:ea typeface="+mn-lt"/>
                <a:cs typeface="+mn-lt"/>
              </a:rPr>
              <a:t>, basé sur le contenu compilé par l'Organisation mondiale de la santé (OMS) et l'Union internationale des télécommunications (UIT) sous la licence Creative Commons </a:t>
            </a:r>
            <a:r>
              <a:rPr lang="en-US" sz="1100" b="1" i="1" err="1">
                <a:solidFill>
                  <a:srgbClr val="222222"/>
                </a:solidFill>
                <a:ea typeface="+mn-lt"/>
                <a:cs typeface="+mn-lt"/>
              </a:rPr>
              <a:t>Attribution-ShareAlike </a:t>
            </a:r>
            <a:r>
              <a:rPr lang="en-US" sz="1100" b="1" i="1">
                <a:solidFill>
                  <a:srgbClr val="222222"/>
                </a:solidFill>
                <a:ea typeface="+mn-lt"/>
                <a:cs typeface="+mn-lt"/>
              </a:rPr>
              <a:t>4.0 International (CC BY-SA 4.0)".</a:t>
            </a:r>
            <a:endParaRPr lang="en-US"/>
          </a:p>
        </p:txBody>
      </p:sp>
      <p:pic>
        <p:nvPicPr>
          <p:cNvPr id="7" name="Content Placeholder 6" descr="A blue and white text on a white background&#10;&#10;Description automatically generated">
            <a:extLst>
              <a:ext uri="{FF2B5EF4-FFF2-40B4-BE49-F238E27FC236}">
                <a16:creationId xmlns:a16="http://schemas.microsoft.com/office/drawing/2014/main" id="{D9E21A98-AEF6-B7AA-877B-A2AC93AFCDDE}"/>
              </a:ext>
            </a:extLst>
          </p:cNvPr>
          <p:cNvPicPr>
            <a:picLocks noGrp="1" noChangeAspect="1"/>
          </p:cNvPicPr>
          <p:nvPr>
            <p:ph idx="1"/>
          </p:nvPr>
        </p:nvPicPr>
        <p:blipFill rotWithShape="1">
          <a:blip r:embed="rId2"/>
          <a:srcRect t="8243" b="10553"/>
          <a:stretch/>
        </p:blipFill>
        <p:spPr>
          <a:xfrm>
            <a:off x="1198889" y="1398575"/>
            <a:ext cx="9801268" cy="4324842"/>
          </a:xfrm>
        </p:spPr>
      </p:pic>
    </p:spTree>
    <p:extLst>
      <p:ext uri="{BB962C8B-B14F-4D97-AF65-F5344CB8AC3E}">
        <p14:creationId xmlns:p14="http://schemas.microsoft.com/office/powerpoint/2010/main" val="3504737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C263-3174-CF94-7C07-11595323157F}"/>
              </a:ext>
            </a:extLst>
          </p:cNvPr>
          <p:cNvSpPr>
            <a:spLocks noGrp="1"/>
          </p:cNvSpPr>
          <p:nvPr>
            <p:ph type="title"/>
          </p:nvPr>
        </p:nvSpPr>
        <p:spPr>
          <a:xfrm>
            <a:off x="127987" y="150581"/>
            <a:ext cx="9818166" cy="1561646"/>
          </a:xfrm>
        </p:spPr>
        <p:txBody>
          <a:bodyPr>
            <a:normAutofit/>
          </a:bodyPr>
          <a:lstStyle/>
          <a:p>
            <a:r>
              <a:rPr lang="en-US" sz="3200">
                <a:latin typeface="Arial"/>
                <a:cs typeface="Arial"/>
              </a:rPr>
              <a:t>La santé numérique en tant que composante du renforcement des systèmes de santé</a:t>
            </a:r>
            <a:endParaRPr lang="en-US" sz="3200"/>
          </a:p>
        </p:txBody>
      </p:sp>
      <p:sp>
        <p:nvSpPr>
          <p:cNvPr id="6" name="Content Placeholder 5">
            <a:extLst>
              <a:ext uri="{FF2B5EF4-FFF2-40B4-BE49-F238E27FC236}">
                <a16:creationId xmlns:a16="http://schemas.microsoft.com/office/drawing/2014/main" id="{57A423A2-0A41-0FC4-801C-562DD3461AA5}"/>
              </a:ext>
            </a:extLst>
          </p:cNvPr>
          <p:cNvSpPr>
            <a:spLocks noGrp="1"/>
          </p:cNvSpPr>
          <p:nvPr>
            <p:ph idx="1"/>
          </p:nvPr>
        </p:nvSpPr>
        <p:spPr>
          <a:xfrm>
            <a:off x="6118538" y="5764149"/>
            <a:ext cx="5641285" cy="504070"/>
          </a:xfrm>
        </p:spPr>
        <p:txBody>
          <a:bodyPr vert="horz" lIns="91440" tIns="45720" rIns="91440" bIns="45720" rtlCol="0" anchor="t">
            <a:normAutofit/>
          </a:bodyPr>
          <a:lstStyle/>
          <a:p>
            <a:pPr marL="0" indent="0">
              <a:buNone/>
            </a:pPr>
            <a:r>
              <a:rPr lang="en-US" sz="1000">
                <a:latin typeface="Arial"/>
                <a:cs typeface="Arial"/>
              </a:rPr>
              <a:t>OMS, 2010, SURVEILLER LES ÉLÉMENTS CONSTITUTIFS DES SYSTÈMES DE SANTÉ : UN MANUEL D'INDICATEURS ET LEURS STRATÉGIES DE MESURE </a:t>
            </a:r>
            <a:endParaRPr lang="en-US"/>
          </a:p>
        </p:txBody>
      </p:sp>
      <p:pic>
        <p:nvPicPr>
          <p:cNvPr id="3" name="Picture 2">
            <a:extLst>
              <a:ext uri="{FF2B5EF4-FFF2-40B4-BE49-F238E27FC236}">
                <a16:creationId xmlns:a16="http://schemas.microsoft.com/office/drawing/2014/main" id="{6E4B62F9-E85B-BBCF-0612-88C3D4EF70AD}"/>
              </a:ext>
            </a:extLst>
          </p:cNvPr>
          <p:cNvPicPr>
            <a:picLocks noChangeAspect="1"/>
          </p:cNvPicPr>
          <p:nvPr/>
        </p:nvPicPr>
        <p:blipFill>
          <a:blip r:embed="rId3"/>
          <a:stretch>
            <a:fillRect/>
          </a:stretch>
        </p:blipFill>
        <p:spPr>
          <a:xfrm>
            <a:off x="1229678" y="1336357"/>
            <a:ext cx="7610475" cy="4429125"/>
          </a:xfrm>
          <a:prstGeom prst="rect">
            <a:avLst/>
          </a:prstGeom>
        </p:spPr>
      </p:pic>
    </p:spTree>
    <p:extLst>
      <p:ext uri="{BB962C8B-B14F-4D97-AF65-F5344CB8AC3E}">
        <p14:creationId xmlns:p14="http://schemas.microsoft.com/office/powerpoint/2010/main" val="286965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C263-3174-CF94-7C07-11595323157F}"/>
              </a:ext>
            </a:extLst>
          </p:cNvPr>
          <p:cNvSpPr>
            <a:spLocks noGrp="1"/>
          </p:cNvSpPr>
          <p:nvPr>
            <p:ph type="title"/>
          </p:nvPr>
        </p:nvSpPr>
        <p:spPr>
          <a:xfrm>
            <a:off x="153955" y="357349"/>
            <a:ext cx="10084496" cy="1157320"/>
          </a:xfrm>
        </p:spPr>
        <p:txBody>
          <a:bodyPr>
            <a:normAutofit/>
          </a:bodyPr>
          <a:lstStyle/>
          <a:p>
            <a:r>
              <a:rPr lang="en-US" sz="3600" b="1" err="1">
                <a:latin typeface="Arial"/>
                <a:cs typeface="Arial"/>
              </a:rPr>
              <a:t>Numérisation</a:t>
            </a:r>
            <a:r>
              <a:rPr lang="en-US" sz="3600" b="1">
                <a:latin typeface="Arial"/>
                <a:cs typeface="Arial"/>
              </a:rPr>
              <a:t> </a:t>
            </a:r>
            <a:r>
              <a:rPr lang="en-US" sz="3600" b="1" err="1">
                <a:latin typeface="Arial"/>
                <a:cs typeface="Arial"/>
              </a:rPr>
              <a:t>ou</a:t>
            </a:r>
            <a:r>
              <a:rPr lang="en-US" sz="3600" b="1">
                <a:latin typeface="Arial"/>
                <a:cs typeface="Arial"/>
              </a:rPr>
              <a:t> transformation </a:t>
            </a:r>
            <a:r>
              <a:rPr lang="en-US" sz="3600" b="1" err="1">
                <a:latin typeface="Arial"/>
                <a:cs typeface="Arial"/>
              </a:rPr>
              <a:t>digitale</a:t>
            </a:r>
            <a:endParaRPr lang="en-US" sz="3600" b="1" err="1"/>
          </a:p>
        </p:txBody>
      </p:sp>
      <p:sp>
        <p:nvSpPr>
          <p:cNvPr id="5" name="Content Placeholder 11">
            <a:extLst>
              <a:ext uri="{FF2B5EF4-FFF2-40B4-BE49-F238E27FC236}">
                <a16:creationId xmlns:a16="http://schemas.microsoft.com/office/drawing/2014/main" id="{A307886A-D41D-821A-961B-AD899CA70AE9}"/>
              </a:ext>
            </a:extLst>
          </p:cNvPr>
          <p:cNvSpPr txBox="1">
            <a:spLocks/>
          </p:cNvSpPr>
          <p:nvPr/>
        </p:nvSpPr>
        <p:spPr>
          <a:xfrm>
            <a:off x="651152" y="1919135"/>
            <a:ext cx="5096771" cy="4090003"/>
          </a:xfrm>
          <a:prstGeom prst="rect">
            <a:avLst/>
          </a:prstGeom>
          <a:solidFill>
            <a:srgbClr val="0077AC"/>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a:solidFill>
                <a:srgbClr val="FFFFFF"/>
              </a:solidFill>
              <a:latin typeface="Arial"/>
              <a:cs typeface="Arial"/>
            </a:endParaRPr>
          </a:p>
          <a:p>
            <a:pPr marL="0" indent="0" algn="ctr">
              <a:buNone/>
            </a:pPr>
            <a:r>
              <a:rPr lang="fr-FR" sz="3200">
                <a:solidFill>
                  <a:srgbClr val="FFFFFF"/>
                </a:solidFill>
                <a:latin typeface="Arial"/>
                <a:cs typeface="Arial"/>
              </a:rPr>
              <a:t>Numérisation </a:t>
            </a:r>
            <a:endParaRPr lang="fr-FR">
              <a:solidFill>
                <a:srgbClr val="000000"/>
              </a:solidFill>
            </a:endParaRPr>
          </a:p>
          <a:p>
            <a:pPr marL="0" indent="0" algn="ctr">
              <a:buNone/>
            </a:pPr>
            <a:r>
              <a:rPr lang="fr-FR">
                <a:solidFill>
                  <a:schemeClr val="bg1"/>
                </a:solidFill>
                <a:latin typeface="Arial"/>
                <a:cs typeface="Arial"/>
              </a:rPr>
              <a:t>le processus de conversion des processus et des outils existants sous forme numérique</a:t>
            </a:r>
            <a:endParaRPr lang="fr-FR">
              <a:solidFill>
                <a:schemeClr val="bg1"/>
              </a:solidFill>
            </a:endParaRPr>
          </a:p>
          <a:p>
            <a:pPr marL="0" indent="0" algn="ctr">
              <a:buFont typeface="Arial" panose="020B0604020202020204" pitchFamily="34" charset="0"/>
              <a:buNone/>
            </a:pPr>
            <a:endParaRPr lang="fr-FR">
              <a:solidFill>
                <a:srgbClr val="FFFFFF"/>
              </a:solidFill>
            </a:endParaRPr>
          </a:p>
          <a:p>
            <a:pPr marL="0" indent="0" algn="ctr">
              <a:buFont typeface="Arial" panose="020B0604020202020204" pitchFamily="34" charset="0"/>
              <a:buNone/>
            </a:pPr>
            <a:endParaRPr lang="fr-FR">
              <a:solidFill>
                <a:srgbClr val="FFFFFF"/>
              </a:solidFill>
            </a:endParaRPr>
          </a:p>
        </p:txBody>
      </p:sp>
      <p:sp>
        <p:nvSpPr>
          <p:cNvPr id="7" name="Content Placeholder 11">
            <a:extLst>
              <a:ext uri="{FF2B5EF4-FFF2-40B4-BE49-F238E27FC236}">
                <a16:creationId xmlns:a16="http://schemas.microsoft.com/office/drawing/2014/main" id="{597B9575-E691-311A-0F3C-BE6D5DC17993}"/>
              </a:ext>
            </a:extLst>
          </p:cNvPr>
          <p:cNvSpPr txBox="1">
            <a:spLocks/>
          </p:cNvSpPr>
          <p:nvPr/>
        </p:nvSpPr>
        <p:spPr>
          <a:xfrm>
            <a:off x="5878768" y="1923956"/>
            <a:ext cx="5995935" cy="4097779"/>
          </a:xfrm>
          <a:prstGeom prst="rect">
            <a:avLst/>
          </a:prstGeom>
          <a:solidFill>
            <a:srgbClr val="1E4B7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a:solidFill>
                  <a:srgbClr val="FFFFFF"/>
                </a:solidFill>
                <a:latin typeface="Arial"/>
                <a:cs typeface="Arial"/>
              </a:rPr>
              <a:t>Transformation numérique </a:t>
            </a:r>
            <a:endParaRPr lang="fr-FR">
              <a:solidFill>
                <a:srgbClr val="FFFFFF"/>
              </a:solidFill>
              <a:cs typeface="Arial"/>
            </a:endParaRPr>
          </a:p>
          <a:p>
            <a:pPr marL="0" indent="0" algn="ctr">
              <a:buNone/>
            </a:pPr>
            <a:r>
              <a:rPr lang="fr-FR">
                <a:solidFill>
                  <a:schemeClr val="bg1"/>
                </a:solidFill>
                <a:latin typeface="Arial"/>
                <a:cs typeface="Arial"/>
              </a:rPr>
              <a:t>l'utilisation stratégique des technologies numériques, de la connaissance des données et d'un environnement favorable pour renforcer les systèmes de santé en augmentant leur efficacité et en améliorant la portée, la qualité et l'accessibilité financière des services de santé, contribuant ainsi à la réalisation de l'équité en matière de santé.</a:t>
            </a:r>
            <a:endParaRPr lang="fr-FR">
              <a:solidFill>
                <a:schemeClr val="bg1"/>
              </a:solidFill>
            </a:endParaRPr>
          </a:p>
        </p:txBody>
      </p:sp>
    </p:spTree>
    <p:extLst>
      <p:ext uri="{BB962C8B-B14F-4D97-AF65-F5344CB8AC3E}">
        <p14:creationId xmlns:p14="http://schemas.microsoft.com/office/powerpoint/2010/main" val="1328577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C263-3174-CF94-7C07-11595323157F}"/>
              </a:ext>
            </a:extLst>
          </p:cNvPr>
          <p:cNvSpPr>
            <a:spLocks noGrp="1"/>
          </p:cNvSpPr>
          <p:nvPr>
            <p:ph type="title"/>
          </p:nvPr>
        </p:nvSpPr>
        <p:spPr>
          <a:xfrm>
            <a:off x="127987" y="365125"/>
            <a:ext cx="10661544" cy="1347103"/>
          </a:xfrm>
        </p:spPr>
        <p:txBody>
          <a:bodyPr>
            <a:normAutofit fontScale="90000"/>
          </a:bodyPr>
          <a:lstStyle/>
          <a:p>
            <a:r>
              <a:rPr lang="en-US">
                <a:latin typeface="Arial"/>
                <a:cs typeface="Arial"/>
              </a:rPr>
              <a:t>Caractéristiques des quatre types de </a:t>
            </a:r>
            <a:br>
              <a:rPr lang="en-US">
                <a:latin typeface="Arial"/>
                <a:cs typeface="Arial"/>
              </a:rPr>
            </a:br>
            <a:r>
              <a:rPr lang="en-US">
                <a:latin typeface="Arial"/>
                <a:cs typeface="Arial"/>
              </a:rPr>
              <a:t>projets de mise en œuvre de la santé numérique</a:t>
            </a:r>
            <a:endParaRPr lang="en-US" err="1"/>
          </a:p>
        </p:txBody>
      </p:sp>
      <p:sp>
        <p:nvSpPr>
          <p:cNvPr id="3" name="Text Placeholder 2">
            <a:extLst>
              <a:ext uri="{FF2B5EF4-FFF2-40B4-BE49-F238E27FC236}">
                <a16:creationId xmlns:a16="http://schemas.microsoft.com/office/drawing/2014/main" id="{2CDACE87-E6F4-D4BF-0B82-672A520F54FE}"/>
              </a:ext>
            </a:extLst>
          </p:cNvPr>
          <p:cNvSpPr>
            <a:spLocks noGrp="1"/>
          </p:cNvSpPr>
          <p:nvPr>
            <p:ph idx="1"/>
          </p:nvPr>
        </p:nvSpPr>
        <p:spPr>
          <a:xfrm>
            <a:off x="580623" y="2239004"/>
            <a:ext cx="2604017" cy="3670126"/>
          </a:xfrm>
          <a:solidFill>
            <a:srgbClr val="11ABE9"/>
          </a:solidFill>
        </p:spPr>
        <p:txBody>
          <a:bodyPr vert="horz" lIns="91440" tIns="45720" rIns="91440" bIns="45720" rtlCol="0" anchor="ctr">
            <a:normAutofit/>
          </a:bodyPr>
          <a:lstStyle/>
          <a:p>
            <a:pPr marL="0" indent="0" algn="ctr">
              <a:buNone/>
            </a:pPr>
            <a:r>
              <a:rPr lang="en-US">
                <a:solidFill>
                  <a:srgbClr val="FFFFFF"/>
                </a:solidFill>
                <a:latin typeface="Arial"/>
                <a:cs typeface="Arial"/>
              </a:rPr>
              <a:t>Mise en œuvre de logiciels existants</a:t>
            </a:r>
          </a:p>
        </p:txBody>
      </p:sp>
      <p:sp>
        <p:nvSpPr>
          <p:cNvPr id="5" name="Content Placeholder 11">
            <a:extLst>
              <a:ext uri="{FF2B5EF4-FFF2-40B4-BE49-F238E27FC236}">
                <a16:creationId xmlns:a16="http://schemas.microsoft.com/office/drawing/2014/main" id="{D841CFDF-15ED-5191-6DD8-282CD4ED8AEE}"/>
              </a:ext>
            </a:extLst>
          </p:cNvPr>
          <p:cNvSpPr txBox="1">
            <a:spLocks/>
          </p:cNvSpPr>
          <p:nvPr/>
        </p:nvSpPr>
        <p:spPr>
          <a:xfrm>
            <a:off x="3349581" y="2236188"/>
            <a:ext cx="2602258" cy="3670126"/>
          </a:xfrm>
          <a:prstGeom prst="rect">
            <a:avLst/>
          </a:prstGeom>
          <a:solidFill>
            <a:srgbClr val="0077AC"/>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solidFill>
                <a:srgbClr val="FFFFFF"/>
              </a:solidFill>
              <a:latin typeface="Arial"/>
              <a:cs typeface="Arial"/>
            </a:endParaRPr>
          </a:p>
          <a:p>
            <a:pPr marL="0" indent="0" algn="ctr">
              <a:buNone/>
            </a:pPr>
            <a:r>
              <a:rPr lang="en-US">
                <a:solidFill>
                  <a:srgbClr val="FFFFFF"/>
                </a:solidFill>
                <a:latin typeface="Arial"/>
                <a:cs typeface="Arial"/>
              </a:rPr>
              <a:t>Adapter les logiciels</a:t>
            </a:r>
            <a:endParaRPr lang="en-US"/>
          </a:p>
          <a:p>
            <a:pPr marL="0" indent="0" algn="ctr">
              <a:buFont typeface="Arial" panose="020B0604020202020204" pitchFamily="34" charset="0"/>
              <a:buNone/>
            </a:pPr>
            <a:endParaRPr lang="en-US">
              <a:solidFill>
                <a:srgbClr val="FFFFFF"/>
              </a:solidFill>
            </a:endParaRPr>
          </a:p>
          <a:p>
            <a:pPr marL="0" indent="0" algn="ctr">
              <a:buFont typeface="Arial" panose="020B0604020202020204" pitchFamily="34" charset="0"/>
              <a:buNone/>
            </a:pPr>
            <a:endParaRPr lang="en-US">
              <a:solidFill>
                <a:srgbClr val="FFFFFF"/>
              </a:solidFill>
            </a:endParaRPr>
          </a:p>
        </p:txBody>
      </p:sp>
      <p:sp>
        <p:nvSpPr>
          <p:cNvPr id="7" name="Content Placeholder 11">
            <a:extLst>
              <a:ext uri="{FF2B5EF4-FFF2-40B4-BE49-F238E27FC236}">
                <a16:creationId xmlns:a16="http://schemas.microsoft.com/office/drawing/2014/main" id="{C4F54193-492D-D0FC-6807-DE3C3220098A}"/>
              </a:ext>
            </a:extLst>
          </p:cNvPr>
          <p:cNvSpPr txBox="1">
            <a:spLocks/>
          </p:cNvSpPr>
          <p:nvPr/>
        </p:nvSpPr>
        <p:spPr>
          <a:xfrm>
            <a:off x="6125611" y="2243966"/>
            <a:ext cx="2722776" cy="3670126"/>
          </a:xfrm>
          <a:prstGeom prst="rect">
            <a:avLst/>
          </a:prstGeom>
          <a:solidFill>
            <a:srgbClr val="1E4B7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aseline="0">
                <a:solidFill>
                  <a:srgbClr val="FFFFFF"/>
                </a:solidFill>
                <a:latin typeface="Arial"/>
                <a:cs typeface="Arial"/>
              </a:rPr>
              <a:t>Configuration du logiciel pour la mise en œuvre</a:t>
            </a:r>
            <a:endParaRPr lang="en-US">
              <a:solidFill>
                <a:srgbClr val="FFFFFF"/>
              </a:solidFill>
              <a:cs typeface="Arial"/>
            </a:endParaRPr>
          </a:p>
        </p:txBody>
      </p:sp>
      <p:sp>
        <p:nvSpPr>
          <p:cNvPr id="9" name="Content Placeholder 11">
            <a:extLst>
              <a:ext uri="{FF2B5EF4-FFF2-40B4-BE49-F238E27FC236}">
                <a16:creationId xmlns:a16="http://schemas.microsoft.com/office/drawing/2014/main" id="{9CDA68D3-4F8C-74E4-86F8-A44A62FF8EAE}"/>
              </a:ext>
            </a:extLst>
          </p:cNvPr>
          <p:cNvSpPr txBox="1">
            <a:spLocks/>
          </p:cNvSpPr>
          <p:nvPr/>
        </p:nvSpPr>
        <p:spPr>
          <a:xfrm>
            <a:off x="8985707" y="2238688"/>
            <a:ext cx="2713804" cy="3670126"/>
          </a:xfrm>
          <a:prstGeom prst="rect">
            <a:avLst/>
          </a:prstGeom>
          <a:solidFill>
            <a:srgbClr val="1B3055"/>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aseline="0">
                <a:solidFill>
                  <a:srgbClr val="FFFFFF"/>
                </a:solidFill>
                <a:latin typeface="Arial"/>
                <a:cs typeface="Arial"/>
              </a:rPr>
              <a:t>Développer de nouveaux logiciels / de nouveaux modules majeurs à partir de zéro</a:t>
            </a:r>
            <a:endParaRPr lang="en-US">
              <a:solidFill>
                <a:srgbClr val="FFFFFF"/>
              </a:solidFill>
              <a:cs typeface="Arial"/>
            </a:endParaRPr>
          </a:p>
        </p:txBody>
      </p:sp>
    </p:spTree>
    <p:extLst>
      <p:ext uri="{BB962C8B-B14F-4D97-AF65-F5344CB8AC3E}">
        <p14:creationId xmlns:p14="http://schemas.microsoft.com/office/powerpoint/2010/main" val="603773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C263-3174-CF94-7C07-11595323157F}"/>
              </a:ext>
            </a:extLst>
          </p:cNvPr>
          <p:cNvSpPr>
            <a:spLocks noGrp="1"/>
          </p:cNvSpPr>
          <p:nvPr>
            <p:ph type="title"/>
          </p:nvPr>
        </p:nvSpPr>
        <p:spPr>
          <a:xfrm>
            <a:off x="231559" y="291144"/>
            <a:ext cx="10084496" cy="1561646"/>
          </a:xfrm>
        </p:spPr>
        <p:txBody>
          <a:bodyPr/>
          <a:lstStyle/>
          <a:p>
            <a:r>
              <a:rPr lang="en-US">
                <a:latin typeface="Arial"/>
                <a:cs typeface="Arial"/>
              </a:rPr>
              <a:t>Réflexion sur les quatre types de projets </a:t>
            </a:r>
            <a:br>
              <a:rPr lang="en-US">
                <a:latin typeface="Arial"/>
                <a:cs typeface="Arial"/>
              </a:rPr>
            </a:br>
            <a:r>
              <a:rPr lang="en-US">
                <a:latin typeface="Arial"/>
                <a:cs typeface="Arial"/>
              </a:rPr>
              <a:t>santé numérique :</a:t>
            </a:r>
            <a:endParaRPr lang="en-US"/>
          </a:p>
        </p:txBody>
      </p:sp>
      <p:sp>
        <p:nvSpPr>
          <p:cNvPr id="3" name="Text Placeholder 2">
            <a:extLst>
              <a:ext uri="{FF2B5EF4-FFF2-40B4-BE49-F238E27FC236}">
                <a16:creationId xmlns:a16="http://schemas.microsoft.com/office/drawing/2014/main" id="{2CDACE87-E6F4-D4BF-0B82-672A520F54FE}"/>
              </a:ext>
            </a:extLst>
          </p:cNvPr>
          <p:cNvSpPr>
            <a:spLocks noGrp="1"/>
          </p:cNvSpPr>
          <p:nvPr>
            <p:ph idx="1"/>
          </p:nvPr>
        </p:nvSpPr>
        <p:spPr/>
        <p:txBody>
          <a:bodyPr vert="horz" lIns="91440" tIns="45720" rIns="91440" bIns="45720" rtlCol="0" anchor="t">
            <a:normAutofit/>
          </a:bodyPr>
          <a:lstStyle/>
          <a:p>
            <a:r>
              <a:rPr lang="en-US" sz="2800">
                <a:latin typeface="Arial"/>
                <a:cs typeface="Arial"/>
              </a:rPr>
              <a:t>Quels </a:t>
            </a:r>
            <a:r>
              <a:rPr lang="en-US" sz="2800" err="1">
                <a:latin typeface="Arial"/>
                <a:cs typeface="Arial"/>
              </a:rPr>
              <a:t>sont</a:t>
            </a:r>
            <a:r>
              <a:rPr lang="en-US" sz="2800">
                <a:latin typeface="Arial"/>
                <a:cs typeface="Arial"/>
              </a:rPr>
              <a:t> les types de </a:t>
            </a:r>
            <a:r>
              <a:rPr lang="en-US" sz="2800" err="1">
                <a:latin typeface="Arial"/>
                <a:cs typeface="Arial"/>
              </a:rPr>
              <a:t>projets</a:t>
            </a:r>
            <a:r>
              <a:rPr lang="en-US" sz="2800">
                <a:latin typeface="Arial"/>
                <a:cs typeface="Arial"/>
              </a:rPr>
              <a:t> </a:t>
            </a:r>
            <a:r>
              <a:rPr lang="en-US" sz="2800" err="1">
                <a:latin typeface="Arial"/>
                <a:cs typeface="Arial"/>
              </a:rPr>
              <a:t>auxquels</a:t>
            </a:r>
            <a:r>
              <a:rPr lang="en-US" sz="2800">
                <a:latin typeface="Arial"/>
                <a:cs typeface="Arial"/>
              </a:rPr>
              <a:t> </a:t>
            </a:r>
            <a:r>
              <a:rPr lang="en-US" sz="2800" err="1">
                <a:latin typeface="Arial"/>
                <a:cs typeface="Arial"/>
              </a:rPr>
              <a:t>vous</a:t>
            </a:r>
            <a:r>
              <a:rPr lang="en-US" sz="2800">
                <a:latin typeface="Arial"/>
                <a:cs typeface="Arial"/>
              </a:rPr>
              <a:t> </a:t>
            </a:r>
            <a:r>
              <a:rPr lang="en-US" sz="2800" err="1">
                <a:latin typeface="Arial"/>
                <a:cs typeface="Arial"/>
              </a:rPr>
              <a:t>participez</a:t>
            </a:r>
            <a:r>
              <a:rPr lang="en-US" sz="2800">
                <a:latin typeface="Arial"/>
                <a:cs typeface="Arial"/>
              </a:rPr>
              <a:t> </a:t>
            </a:r>
            <a:r>
              <a:rPr lang="en-US" sz="2800" err="1">
                <a:latin typeface="Arial"/>
                <a:cs typeface="Arial"/>
              </a:rPr>
              <a:t>actuellement</a:t>
            </a:r>
            <a:r>
              <a:rPr lang="en-US" sz="2800">
                <a:latin typeface="Arial"/>
                <a:cs typeface="Arial"/>
              </a:rPr>
              <a:t> ?</a:t>
            </a:r>
          </a:p>
          <a:p>
            <a:r>
              <a:rPr lang="en-US" sz="2800">
                <a:latin typeface="Arial"/>
                <a:cs typeface="Arial"/>
              </a:rPr>
              <a:t>Quels </a:t>
            </a:r>
            <a:r>
              <a:rPr lang="en-US" sz="2800" err="1">
                <a:latin typeface="Arial"/>
                <a:cs typeface="Arial"/>
              </a:rPr>
              <a:t>sont</a:t>
            </a:r>
            <a:r>
              <a:rPr lang="en-US" sz="2800">
                <a:latin typeface="Arial"/>
                <a:cs typeface="Arial"/>
              </a:rPr>
              <a:t> les types de </a:t>
            </a:r>
            <a:r>
              <a:rPr lang="en-US" sz="2800" err="1">
                <a:latin typeface="Arial"/>
                <a:cs typeface="Arial"/>
              </a:rPr>
              <a:t>projets</a:t>
            </a:r>
            <a:r>
              <a:rPr lang="en-US" sz="2800">
                <a:latin typeface="Arial"/>
                <a:cs typeface="Arial"/>
              </a:rPr>
              <a:t> </a:t>
            </a:r>
            <a:r>
              <a:rPr lang="en-US" sz="2800" err="1">
                <a:latin typeface="Arial"/>
                <a:cs typeface="Arial"/>
              </a:rPr>
              <a:t>auxquels</a:t>
            </a:r>
            <a:r>
              <a:rPr lang="en-US" sz="2800">
                <a:latin typeface="Arial"/>
                <a:cs typeface="Arial"/>
              </a:rPr>
              <a:t> </a:t>
            </a:r>
            <a:r>
              <a:rPr lang="en-US" sz="2800" err="1">
                <a:latin typeface="Arial"/>
                <a:cs typeface="Arial"/>
              </a:rPr>
              <a:t>vous</a:t>
            </a:r>
            <a:r>
              <a:rPr lang="en-US" sz="2800">
                <a:latin typeface="Arial"/>
                <a:cs typeface="Arial"/>
              </a:rPr>
              <a:t> </a:t>
            </a:r>
            <a:r>
              <a:rPr lang="en-US" sz="2800" err="1">
                <a:latin typeface="Arial"/>
                <a:cs typeface="Arial"/>
              </a:rPr>
              <a:t>participerez</a:t>
            </a:r>
            <a:r>
              <a:rPr lang="en-US" sz="2800">
                <a:latin typeface="Arial"/>
                <a:cs typeface="Arial"/>
              </a:rPr>
              <a:t> à </a:t>
            </a:r>
            <a:r>
              <a:rPr lang="en-US" sz="2800" err="1">
                <a:latin typeface="Arial"/>
                <a:cs typeface="Arial"/>
              </a:rPr>
              <a:t>l'avenir</a:t>
            </a:r>
            <a:r>
              <a:rPr lang="en-US" sz="2800">
                <a:latin typeface="Arial"/>
                <a:cs typeface="Arial"/>
              </a:rPr>
              <a:t> ?</a:t>
            </a:r>
            <a:endParaRPr lang="en-US" sz="2800"/>
          </a:p>
        </p:txBody>
      </p:sp>
    </p:spTree>
    <p:extLst>
      <p:ext uri="{BB962C8B-B14F-4D97-AF65-F5344CB8AC3E}">
        <p14:creationId xmlns:p14="http://schemas.microsoft.com/office/powerpoint/2010/main" val="1394017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C263-3174-CF94-7C07-11595323157F}"/>
              </a:ext>
            </a:extLst>
          </p:cNvPr>
          <p:cNvSpPr>
            <a:spLocks noGrp="1"/>
          </p:cNvSpPr>
          <p:nvPr>
            <p:ph type="title"/>
          </p:nvPr>
        </p:nvSpPr>
        <p:spPr/>
        <p:txBody>
          <a:bodyPr/>
          <a:lstStyle/>
          <a:p>
            <a:r>
              <a:rPr lang="en-US">
                <a:latin typeface="Arial"/>
                <a:cs typeface="Arial"/>
              </a:rPr>
              <a:t>Activité : combler les lacunes</a:t>
            </a:r>
            <a:endParaRPr lang="en-US" err="1"/>
          </a:p>
        </p:txBody>
      </p:sp>
      <p:sp>
        <p:nvSpPr>
          <p:cNvPr id="3" name="Text Placeholder 2">
            <a:extLst>
              <a:ext uri="{FF2B5EF4-FFF2-40B4-BE49-F238E27FC236}">
                <a16:creationId xmlns:a16="http://schemas.microsoft.com/office/drawing/2014/main" id="{2CDACE87-E6F4-D4BF-0B82-672A520F54FE}"/>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Le diagramme suivant est incomplet. Il vous appartient de combler les lacunes. </a:t>
            </a:r>
            <a:endParaRPr lang="en-US"/>
          </a:p>
          <a:p>
            <a:pPr marL="0" indent="0">
              <a:buNone/>
            </a:pPr>
            <a:endParaRPr lang="en-US">
              <a:latin typeface="Arial"/>
              <a:cs typeface="Arial"/>
            </a:endParaRPr>
          </a:p>
          <a:p>
            <a:pPr marL="0" indent="0">
              <a:buNone/>
            </a:pPr>
            <a:r>
              <a:rPr lang="en-US">
                <a:latin typeface="Arial"/>
                <a:cs typeface="Arial"/>
              </a:rPr>
              <a:t>Cette activité sera chronométrée. Les gagnants seront :</a:t>
            </a:r>
            <a:endParaRPr lang="en-US"/>
          </a:p>
          <a:p>
            <a:pPr marL="457200" indent="-457200">
              <a:buAutoNum type="arabicPeriod"/>
            </a:pPr>
            <a:r>
              <a:rPr lang="en-US">
                <a:latin typeface="Arial"/>
                <a:cs typeface="Arial"/>
              </a:rPr>
              <a:t>Le participant qui termine l'exercice en premier</a:t>
            </a:r>
          </a:p>
          <a:p>
            <a:pPr marL="457200" indent="-457200">
              <a:buAutoNum type="arabicPeriod"/>
            </a:pPr>
            <a:r>
              <a:rPr lang="en-US">
                <a:latin typeface="Arial"/>
                <a:cs typeface="Arial"/>
              </a:rPr>
              <a:t>Le participant qui complète l'exercice avec le plus de précision</a:t>
            </a:r>
            <a:endParaRPr lang="en-US"/>
          </a:p>
        </p:txBody>
      </p:sp>
    </p:spTree>
    <p:extLst>
      <p:ext uri="{BB962C8B-B14F-4D97-AF65-F5344CB8AC3E}">
        <p14:creationId xmlns:p14="http://schemas.microsoft.com/office/powerpoint/2010/main" val="820732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DD50702-76EC-F218-07A9-79175BD12298}"/>
              </a:ext>
            </a:extLst>
          </p:cNvPr>
          <p:cNvSpPr/>
          <p:nvPr/>
        </p:nvSpPr>
        <p:spPr>
          <a:xfrm>
            <a:off x="8691880" y="1757492"/>
            <a:ext cx="1991360" cy="363728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600"/>
              </a:spcAft>
            </a:pPr>
            <a:endParaRPr lang="en-US" b="1">
              <a:solidFill>
                <a:schemeClr val="tx2"/>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EC23E785-2BFA-3A7D-1252-280AAFDE3E9A}"/>
              </a:ext>
            </a:extLst>
          </p:cNvPr>
          <p:cNvSpPr/>
          <p:nvPr/>
        </p:nvSpPr>
        <p:spPr>
          <a:xfrm>
            <a:off x="1308100" y="1757492"/>
            <a:ext cx="7294880" cy="363728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600"/>
              </a:spcAft>
            </a:pPr>
            <a:r>
              <a:rPr lang="en-US" b="1">
                <a:solidFill>
                  <a:schemeClr val="tx2"/>
                </a:solidFill>
                <a:latin typeface="Arial" panose="020B0604020202020204" pitchFamily="34" charset="0"/>
                <a:cs typeface="Arial" panose="020B0604020202020204" pitchFamily="34" charset="0"/>
              </a:rPr>
              <a:t>9 Domaines de connaissances</a:t>
            </a:r>
          </a:p>
        </p:txBody>
      </p:sp>
      <p:sp>
        <p:nvSpPr>
          <p:cNvPr id="34" name="Parallelogram 33">
            <a:extLst>
              <a:ext uri="{FF2B5EF4-FFF2-40B4-BE49-F238E27FC236}">
                <a16:creationId xmlns:a16="http://schemas.microsoft.com/office/drawing/2014/main" id="{B026EB0F-089F-31E0-7961-A5A1323574E5}"/>
              </a:ext>
            </a:extLst>
          </p:cNvPr>
          <p:cNvSpPr/>
          <p:nvPr/>
        </p:nvSpPr>
        <p:spPr>
          <a:xfrm>
            <a:off x="1475740" y="4025395"/>
            <a:ext cx="1651000" cy="1002982"/>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Arial Narrow" panose="020B0606020202030204" pitchFamily="34" charset="0"/>
              </a:rPr>
              <a:t>Gestion des ressources humaines</a:t>
            </a:r>
          </a:p>
        </p:txBody>
      </p:sp>
      <p:sp>
        <p:nvSpPr>
          <p:cNvPr id="35" name="Parallelogram 34">
            <a:extLst>
              <a:ext uri="{FF2B5EF4-FFF2-40B4-BE49-F238E27FC236}">
                <a16:creationId xmlns:a16="http://schemas.microsoft.com/office/drawing/2014/main" id="{DF7E99F7-8E5C-398D-0B9A-EE6BF52EE35F}"/>
              </a:ext>
            </a:extLst>
          </p:cNvPr>
          <p:cNvSpPr/>
          <p:nvPr/>
        </p:nvSpPr>
        <p:spPr>
          <a:xfrm>
            <a:off x="4188460" y="4009282"/>
            <a:ext cx="1679575" cy="1002982"/>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Arial Narrow" panose="020B0606020202030204" pitchFamily="34" charset="0"/>
              </a:rPr>
              <a:t>Gestion de la communication</a:t>
            </a:r>
          </a:p>
        </p:txBody>
      </p:sp>
      <p:sp>
        <p:nvSpPr>
          <p:cNvPr id="36" name="Parallelogram 35">
            <a:extLst>
              <a:ext uri="{FF2B5EF4-FFF2-40B4-BE49-F238E27FC236}">
                <a16:creationId xmlns:a16="http://schemas.microsoft.com/office/drawing/2014/main" id="{E4513735-46BA-9B9A-DFAC-C5F248F5E76E}"/>
              </a:ext>
            </a:extLst>
          </p:cNvPr>
          <p:cNvSpPr/>
          <p:nvPr/>
        </p:nvSpPr>
        <p:spPr>
          <a:xfrm>
            <a:off x="5647055" y="4018807"/>
            <a:ext cx="1565275" cy="1002982"/>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Arial Narrow" panose="020B0606020202030204" pitchFamily="34" charset="0"/>
            </a:endParaRPr>
          </a:p>
        </p:txBody>
      </p:sp>
      <p:sp>
        <p:nvSpPr>
          <p:cNvPr id="37" name="Parallelogram 36">
            <a:extLst>
              <a:ext uri="{FF2B5EF4-FFF2-40B4-BE49-F238E27FC236}">
                <a16:creationId xmlns:a16="http://schemas.microsoft.com/office/drawing/2014/main" id="{F88330E0-94DA-BC39-3AB7-ECE66FE6B7EE}"/>
              </a:ext>
            </a:extLst>
          </p:cNvPr>
          <p:cNvSpPr/>
          <p:nvPr/>
        </p:nvSpPr>
        <p:spPr>
          <a:xfrm>
            <a:off x="6997700" y="4018807"/>
            <a:ext cx="1479550" cy="1012507"/>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Arial Narrow" panose="020B0606020202030204" pitchFamily="34" charset="0"/>
              </a:rPr>
              <a:t>Gestion des marchés publics</a:t>
            </a:r>
          </a:p>
        </p:txBody>
      </p:sp>
      <p:sp>
        <p:nvSpPr>
          <p:cNvPr id="38" name="Parallelogram 37">
            <a:extLst>
              <a:ext uri="{FF2B5EF4-FFF2-40B4-BE49-F238E27FC236}">
                <a16:creationId xmlns:a16="http://schemas.microsoft.com/office/drawing/2014/main" id="{CE9F17AE-E7F7-6273-FD83-E608913C8127}"/>
              </a:ext>
            </a:extLst>
          </p:cNvPr>
          <p:cNvSpPr/>
          <p:nvPr/>
        </p:nvSpPr>
        <p:spPr>
          <a:xfrm flipH="1">
            <a:off x="6639560" y="2451944"/>
            <a:ext cx="1841500" cy="1002982"/>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Narrow" panose="020B0606020202030204" pitchFamily="34" charset="0"/>
            </a:endParaRPr>
          </a:p>
        </p:txBody>
      </p:sp>
      <p:sp>
        <p:nvSpPr>
          <p:cNvPr id="39" name="Parallelogram 38">
            <a:extLst>
              <a:ext uri="{FF2B5EF4-FFF2-40B4-BE49-F238E27FC236}">
                <a16:creationId xmlns:a16="http://schemas.microsoft.com/office/drawing/2014/main" id="{4A152187-14D5-944F-BC04-8CF3DADC1279}"/>
              </a:ext>
            </a:extLst>
          </p:cNvPr>
          <p:cNvSpPr/>
          <p:nvPr/>
        </p:nvSpPr>
        <p:spPr>
          <a:xfrm flipH="1">
            <a:off x="4936490" y="2451944"/>
            <a:ext cx="1841500" cy="1002982"/>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Narrow" panose="020B0606020202030204" pitchFamily="34" charset="0"/>
            </a:endParaRPr>
          </a:p>
        </p:txBody>
      </p:sp>
      <p:sp>
        <p:nvSpPr>
          <p:cNvPr id="40" name="Parallelogram 39">
            <a:extLst>
              <a:ext uri="{FF2B5EF4-FFF2-40B4-BE49-F238E27FC236}">
                <a16:creationId xmlns:a16="http://schemas.microsoft.com/office/drawing/2014/main" id="{CC307B01-0607-701F-FD09-5521996F2F55}"/>
              </a:ext>
            </a:extLst>
          </p:cNvPr>
          <p:cNvSpPr/>
          <p:nvPr/>
        </p:nvSpPr>
        <p:spPr>
          <a:xfrm flipH="1">
            <a:off x="3220720" y="2451944"/>
            <a:ext cx="1841500" cy="1002982"/>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Arial Narrow" panose="020B0606020202030204" pitchFamily="34" charset="0"/>
              </a:rPr>
              <a:t>Gestion du temps</a:t>
            </a:r>
          </a:p>
        </p:txBody>
      </p:sp>
      <p:sp>
        <p:nvSpPr>
          <p:cNvPr id="41" name="Parallelogram 40">
            <a:extLst>
              <a:ext uri="{FF2B5EF4-FFF2-40B4-BE49-F238E27FC236}">
                <a16:creationId xmlns:a16="http://schemas.microsoft.com/office/drawing/2014/main" id="{40211B45-B3E0-64DC-EBC5-9FA0BAF3E509}"/>
              </a:ext>
            </a:extLst>
          </p:cNvPr>
          <p:cNvSpPr/>
          <p:nvPr/>
        </p:nvSpPr>
        <p:spPr>
          <a:xfrm flipH="1">
            <a:off x="1513840" y="2458532"/>
            <a:ext cx="1841500" cy="1002982"/>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Narrow" panose="020B0606020202030204" pitchFamily="34" charset="0"/>
            </a:endParaRPr>
          </a:p>
        </p:txBody>
      </p:sp>
      <p:sp>
        <p:nvSpPr>
          <p:cNvPr id="42" name="Arrow: Pentagon 41">
            <a:extLst>
              <a:ext uri="{FF2B5EF4-FFF2-40B4-BE49-F238E27FC236}">
                <a16:creationId xmlns:a16="http://schemas.microsoft.com/office/drawing/2014/main" id="{E42A72E9-CE12-0407-7851-D12E78466665}"/>
              </a:ext>
            </a:extLst>
          </p:cNvPr>
          <p:cNvSpPr/>
          <p:nvPr/>
        </p:nvSpPr>
        <p:spPr>
          <a:xfrm>
            <a:off x="165100" y="2693998"/>
            <a:ext cx="1478280" cy="2133600"/>
          </a:xfrm>
          <a:prstGeom prst="homePlate">
            <a:avLst>
              <a:gd name="adj" fmla="val 20845"/>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2"/>
                </a:solidFill>
                <a:latin typeface="Arial" panose="020B0604020202020204" pitchFamily="34" charset="0"/>
                <a:cs typeface="Arial" panose="020B0604020202020204" pitchFamily="34" charset="0"/>
              </a:rPr>
              <a:t>Besoins et attentes des parties prenantes</a:t>
            </a:r>
          </a:p>
        </p:txBody>
      </p:sp>
      <p:sp>
        <p:nvSpPr>
          <p:cNvPr id="43" name="TextBox 16">
            <a:extLst>
              <a:ext uri="{FF2B5EF4-FFF2-40B4-BE49-F238E27FC236}">
                <a16:creationId xmlns:a16="http://schemas.microsoft.com/office/drawing/2014/main" id="{301BB608-8222-E56D-708E-31AA6E9B980D}"/>
              </a:ext>
            </a:extLst>
          </p:cNvPr>
          <p:cNvSpPr txBox="1"/>
          <p:nvPr/>
        </p:nvSpPr>
        <p:spPr>
          <a:xfrm>
            <a:off x="1907540" y="2086361"/>
            <a:ext cx="6096000" cy="307777"/>
          </a:xfrm>
          <a:prstGeom prst="rect">
            <a:avLst/>
          </a:prstGeom>
          <a:solidFill>
            <a:schemeClr val="bg1"/>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rgbClr val="FF0000"/>
                </a:solidFill>
                <a:latin typeface="Arial"/>
                <a:cs typeface="Arial"/>
              </a:rPr>
              <a:t>6</a:t>
            </a:r>
          </a:p>
        </p:txBody>
      </p:sp>
      <p:sp>
        <p:nvSpPr>
          <p:cNvPr id="44" name="TextBox 17">
            <a:extLst>
              <a:ext uri="{FF2B5EF4-FFF2-40B4-BE49-F238E27FC236}">
                <a16:creationId xmlns:a16="http://schemas.microsoft.com/office/drawing/2014/main" id="{DFDEA784-CCF6-724F-636E-D9BE1C21FB49}"/>
              </a:ext>
            </a:extLst>
          </p:cNvPr>
          <p:cNvSpPr txBox="1"/>
          <p:nvPr/>
        </p:nvSpPr>
        <p:spPr>
          <a:xfrm>
            <a:off x="1907540" y="5053493"/>
            <a:ext cx="6096000" cy="338554"/>
          </a:xfrm>
          <a:prstGeom prst="rect">
            <a:avLst/>
          </a:prstGeom>
          <a:solidFill>
            <a:schemeClr val="bg1"/>
          </a:solidFill>
          <a:ln>
            <a:solidFill>
              <a:schemeClr val="accent2">
                <a:lumMod val="40000"/>
                <a:lumOff val="60000"/>
              </a:schemeClr>
            </a:solid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FF0000"/>
                </a:solidFill>
                <a:latin typeface="Arial"/>
                <a:cs typeface="Arial"/>
              </a:rPr>
              <a:t>7</a:t>
            </a:r>
          </a:p>
        </p:txBody>
      </p:sp>
      <p:sp>
        <p:nvSpPr>
          <p:cNvPr id="45" name="Oval 44">
            <a:extLst>
              <a:ext uri="{FF2B5EF4-FFF2-40B4-BE49-F238E27FC236}">
                <a16:creationId xmlns:a16="http://schemas.microsoft.com/office/drawing/2014/main" id="{6CCF48AD-1CD6-7D16-BB93-FB403785B819}"/>
              </a:ext>
            </a:extLst>
          </p:cNvPr>
          <p:cNvSpPr/>
          <p:nvPr/>
        </p:nvSpPr>
        <p:spPr>
          <a:xfrm>
            <a:off x="10772140" y="3110558"/>
            <a:ext cx="1300480" cy="130048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latin typeface="Arial" panose="020B0604020202020204" pitchFamily="34" charset="0"/>
                <a:cs typeface="Arial" panose="020B0604020202020204" pitchFamily="34" charset="0"/>
              </a:rPr>
              <a:t>Réussite du projet</a:t>
            </a:r>
          </a:p>
        </p:txBody>
      </p:sp>
      <p:sp>
        <p:nvSpPr>
          <p:cNvPr id="46" name="TextBox 20">
            <a:extLst>
              <a:ext uri="{FF2B5EF4-FFF2-40B4-BE49-F238E27FC236}">
                <a16:creationId xmlns:a16="http://schemas.microsoft.com/office/drawing/2014/main" id="{C353096D-80B9-913D-75EC-21341E4264FF}"/>
              </a:ext>
            </a:extLst>
          </p:cNvPr>
          <p:cNvSpPr txBox="1"/>
          <p:nvPr/>
        </p:nvSpPr>
        <p:spPr>
          <a:xfrm>
            <a:off x="6217871" y="5437261"/>
            <a:ext cx="4465369"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2"/>
                </a:solidFill>
                <a:latin typeface="Arial" panose="020B0604020202020204" pitchFamily="34" charset="0"/>
                <a:cs typeface="Arial" panose="020B0604020202020204" pitchFamily="34" charset="0"/>
              </a:rPr>
              <a:t>Source : Project Management Institute Institut de gestion de projet</a:t>
            </a:r>
          </a:p>
        </p:txBody>
      </p:sp>
      <p:grpSp>
        <p:nvGrpSpPr>
          <p:cNvPr id="47" name="Group 46">
            <a:extLst>
              <a:ext uri="{FF2B5EF4-FFF2-40B4-BE49-F238E27FC236}">
                <a16:creationId xmlns:a16="http://schemas.microsoft.com/office/drawing/2014/main" id="{CFFA0EA7-1891-41D8-F83C-856173932500}"/>
              </a:ext>
            </a:extLst>
          </p:cNvPr>
          <p:cNvGrpSpPr/>
          <p:nvPr/>
        </p:nvGrpSpPr>
        <p:grpSpPr>
          <a:xfrm>
            <a:off x="9003030" y="2491691"/>
            <a:ext cx="1369060" cy="2531626"/>
            <a:chOff x="9003030" y="3221494"/>
            <a:chExt cx="1369060" cy="2531626"/>
          </a:xfrm>
        </p:grpSpPr>
        <p:pic>
          <p:nvPicPr>
            <p:cNvPr id="50" name="Graphic 22" descr="Checklist with solid fill">
              <a:extLst>
                <a:ext uri="{FF2B5EF4-FFF2-40B4-BE49-F238E27FC236}">
                  <a16:creationId xmlns:a16="http://schemas.microsoft.com/office/drawing/2014/main" id="{81379D26-311A-5C0D-2092-01BFD179C2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3030" y="5108575"/>
              <a:ext cx="640080" cy="640080"/>
            </a:xfrm>
            <a:prstGeom prst="rect">
              <a:avLst/>
            </a:prstGeom>
          </p:spPr>
        </p:pic>
        <p:pic>
          <p:nvPicPr>
            <p:cNvPr id="51" name="Graphic 24" descr="Monthly calendar with solid fill">
              <a:extLst>
                <a:ext uri="{FF2B5EF4-FFF2-40B4-BE49-F238E27FC236}">
                  <a16:creationId xmlns:a16="http://schemas.microsoft.com/office/drawing/2014/main" id="{81388A93-BCE9-673F-E29D-EC35238E33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03030" y="3221494"/>
              <a:ext cx="640080" cy="640080"/>
            </a:xfrm>
            <a:prstGeom prst="rect">
              <a:avLst/>
            </a:prstGeom>
          </p:spPr>
        </p:pic>
        <p:pic>
          <p:nvPicPr>
            <p:cNvPr id="52" name="Graphic 26" descr="Clock with solid fill">
              <a:extLst>
                <a:ext uri="{FF2B5EF4-FFF2-40B4-BE49-F238E27FC236}">
                  <a16:creationId xmlns:a16="http://schemas.microsoft.com/office/drawing/2014/main" id="{C83DB60C-77E1-2382-22E5-59AC2663F8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32010" y="5113040"/>
              <a:ext cx="640080" cy="640080"/>
            </a:xfrm>
            <a:prstGeom prst="rect">
              <a:avLst/>
            </a:prstGeom>
          </p:spPr>
        </p:pic>
        <p:pic>
          <p:nvPicPr>
            <p:cNvPr id="53" name="Graphic 28" descr="Gantt Chart with solid fill">
              <a:extLst>
                <a:ext uri="{FF2B5EF4-FFF2-40B4-BE49-F238E27FC236}">
                  <a16:creationId xmlns:a16="http://schemas.microsoft.com/office/drawing/2014/main" id="{9D99FA1A-1186-5731-A527-E25C5BC46D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32010" y="3221494"/>
              <a:ext cx="640080" cy="640080"/>
            </a:xfrm>
            <a:prstGeom prst="rect">
              <a:avLst/>
            </a:prstGeom>
          </p:spPr>
        </p:pic>
      </p:grpSp>
      <p:sp>
        <p:nvSpPr>
          <p:cNvPr id="48" name="Parallelogram 47">
            <a:extLst>
              <a:ext uri="{FF2B5EF4-FFF2-40B4-BE49-F238E27FC236}">
                <a16:creationId xmlns:a16="http://schemas.microsoft.com/office/drawing/2014/main" id="{9B3161F5-558B-7386-BC37-272F3A738F08}"/>
              </a:ext>
            </a:extLst>
          </p:cNvPr>
          <p:cNvSpPr/>
          <p:nvPr/>
        </p:nvSpPr>
        <p:spPr>
          <a:xfrm>
            <a:off x="2904489" y="4015870"/>
            <a:ext cx="1498600" cy="1012507"/>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Arial Narrow"/>
            </a:endParaRPr>
          </a:p>
        </p:txBody>
      </p:sp>
      <p:sp>
        <p:nvSpPr>
          <p:cNvPr id="49" name="Arrow: Right 48">
            <a:extLst>
              <a:ext uri="{FF2B5EF4-FFF2-40B4-BE49-F238E27FC236}">
                <a16:creationId xmlns:a16="http://schemas.microsoft.com/office/drawing/2014/main" id="{6B236D1D-7366-DCC2-D847-485DDEC1E970}"/>
              </a:ext>
            </a:extLst>
          </p:cNvPr>
          <p:cNvSpPr/>
          <p:nvPr/>
        </p:nvSpPr>
        <p:spPr>
          <a:xfrm>
            <a:off x="1513841" y="3152984"/>
            <a:ext cx="9374504" cy="121562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atin typeface="Arial" panose="020B0604020202020204" pitchFamily="34" charset="0"/>
                <a:cs typeface="Arial" panose="020B0604020202020204" pitchFamily="34" charset="0"/>
              </a:rPr>
              <a:t>Gestion de l'intégration des projets</a:t>
            </a:r>
          </a:p>
        </p:txBody>
      </p:sp>
      <p:sp>
        <p:nvSpPr>
          <p:cNvPr id="54" name="Rectangle 53">
            <a:extLst>
              <a:ext uri="{FF2B5EF4-FFF2-40B4-BE49-F238E27FC236}">
                <a16:creationId xmlns:a16="http://schemas.microsoft.com/office/drawing/2014/main" id="{F03B4C7B-A7A8-D57C-F6D7-1EA350F5606A}"/>
              </a:ext>
            </a:extLst>
          </p:cNvPr>
          <p:cNvSpPr/>
          <p:nvPr/>
        </p:nvSpPr>
        <p:spPr>
          <a:xfrm>
            <a:off x="2071502" y="2652958"/>
            <a:ext cx="826394" cy="6868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cs typeface="Calibri"/>
              </a:rPr>
              <a:t>1</a:t>
            </a:r>
            <a:endParaRPr lang="en-US">
              <a:solidFill>
                <a:srgbClr val="FF0000"/>
              </a:solidFill>
            </a:endParaRPr>
          </a:p>
        </p:txBody>
      </p:sp>
      <p:sp>
        <p:nvSpPr>
          <p:cNvPr id="55" name="Rectangle 54">
            <a:extLst>
              <a:ext uri="{FF2B5EF4-FFF2-40B4-BE49-F238E27FC236}">
                <a16:creationId xmlns:a16="http://schemas.microsoft.com/office/drawing/2014/main" id="{DB1EF86F-2EEC-82E2-E3D2-D3D641830B90}"/>
              </a:ext>
            </a:extLst>
          </p:cNvPr>
          <p:cNvSpPr/>
          <p:nvPr/>
        </p:nvSpPr>
        <p:spPr>
          <a:xfrm>
            <a:off x="5373356" y="2668509"/>
            <a:ext cx="826394" cy="6868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cs typeface="Calibri"/>
              </a:rPr>
              <a:t>2</a:t>
            </a:r>
          </a:p>
        </p:txBody>
      </p:sp>
      <p:sp>
        <p:nvSpPr>
          <p:cNvPr id="56" name="Rectangle 55">
            <a:extLst>
              <a:ext uri="{FF2B5EF4-FFF2-40B4-BE49-F238E27FC236}">
                <a16:creationId xmlns:a16="http://schemas.microsoft.com/office/drawing/2014/main" id="{72A9BDCF-F654-F193-829D-E932405F123E}"/>
              </a:ext>
            </a:extLst>
          </p:cNvPr>
          <p:cNvSpPr/>
          <p:nvPr/>
        </p:nvSpPr>
        <p:spPr>
          <a:xfrm>
            <a:off x="7154933" y="2657776"/>
            <a:ext cx="826394" cy="6868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cs typeface="Calibri"/>
              </a:rPr>
              <a:t>3</a:t>
            </a:r>
            <a:endParaRPr lang="en-US">
              <a:solidFill>
                <a:srgbClr val="FF0000"/>
              </a:solidFill>
            </a:endParaRPr>
          </a:p>
        </p:txBody>
      </p:sp>
      <p:sp>
        <p:nvSpPr>
          <p:cNvPr id="57" name="Rectangle 56">
            <a:extLst>
              <a:ext uri="{FF2B5EF4-FFF2-40B4-BE49-F238E27FC236}">
                <a16:creationId xmlns:a16="http://schemas.microsoft.com/office/drawing/2014/main" id="{416AB598-9F2C-12C2-7F01-9EE1261EB0B3}"/>
              </a:ext>
            </a:extLst>
          </p:cNvPr>
          <p:cNvSpPr/>
          <p:nvPr/>
        </p:nvSpPr>
        <p:spPr>
          <a:xfrm>
            <a:off x="3237609" y="4181776"/>
            <a:ext cx="826394" cy="6868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cs typeface="Calibri"/>
              </a:rPr>
              <a:t>4</a:t>
            </a:r>
          </a:p>
        </p:txBody>
      </p:sp>
      <p:sp>
        <p:nvSpPr>
          <p:cNvPr id="58" name="Rectangle 57">
            <a:extLst>
              <a:ext uri="{FF2B5EF4-FFF2-40B4-BE49-F238E27FC236}">
                <a16:creationId xmlns:a16="http://schemas.microsoft.com/office/drawing/2014/main" id="{0D90B12C-09A5-11FB-8D9F-1106BD0F7291}"/>
              </a:ext>
            </a:extLst>
          </p:cNvPr>
          <p:cNvSpPr/>
          <p:nvPr/>
        </p:nvSpPr>
        <p:spPr>
          <a:xfrm>
            <a:off x="6017299" y="4160311"/>
            <a:ext cx="826394" cy="6868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cs typeface="Calibri"/>
              </a:rPr>
              <a:t>5</a:t>
            </a:r>
            <a:endParaRPr lang="en-US">
              <a:solidFill>
                <a:srgbClr val="FF0000"/>
              </a:solidFill>
            </a:endParaRPr>
          </a:p>
        </p:txBody>
      </p:sp>
      <p:sp>
        <p:nvSpPr>
          <p:cNvPr id="59" name="Rectangle 58">
            <a:extLst>
              <a:ext uri="{FF2B5EF4-FFF2-40B4-BE49-F238E27FC236}">
                <a16:creationId xmlns:a16="http://schemas.microsoft.com/office/drawing/2014/main" id="{734299DE-CDD1-1B4C-290A-71262A28073C}"/>
              </a:ext>
            </a:extLst>
          </p:cNvPr>
          <p:cNvSpPr/>
          <p:nvPr/>
        </p:nvSpPr>
        <p:spPr>
          <a:xfrm>
            <a:off x="9054568" y="1842114"/>
            <a:ext cx="1298618" cy="6868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cs typeface="Calibri"/>
              </a:rPr>
              <a:t>8</a:t>
            </a:r>
            <a:endParaRPr lang="en-US">
              <a:solidFill>
                <a:srgbClr val="FF0000"/>
              </a:solidFill>
            </a:endParaRPr>
          </a:p>
        </p:txBody>
      </p:sp>
    </p:spTree>
    <p:extLst>
      <p:ext uri="{BB962C8B-B14F-4D97-AF65-F5344CB8AC3E}">
        <p14:creationId xmlns:p14="http://schemas.microsoft.com/office/powerpoint/2010/main" val="2596661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99C3-259C-6F36-17ED-3D78C722F568}"/>
              </a:ext>
            </a:extLst>
          </p:cNvPr>
          <p:cNvSpPr>
            <a:spLocks noGrp="1"/>
          </p:cNvSpPr>
          <p:nvPr>
            <p:ph type="title"/>
          </p:nvPr>
        </p:nvSpPr>
        <p:spPr/>
        <p:txBody>
          <a:bodyPr/>
          <a:lstStyle/>
          <a:p>
            <a:r>
              <a:rPr lang="fr-FR">
                <a:latin typeface="Arial"/>
                <a:cs typeface="Arial"/>
              </a:rPr>
              <a:t>Informations importantes</a:t>
            </a:r>
            <a:endParaRPr lang="fr-FR"/>
          </a:p>
        </p:txBody>
      </p:sp>
      <p:sp>
        <p:nvSpPr>
          <p:cNvPr id="3" name="Content Placeholder 2">
            <a:extLst>
              <a:ext uri="{FF2B5EF4-FFF2-40B4-BE49-F238E27FC236}">
                <a16:creationId xmlns:a16="http://schemas.microsoft.com/office/drawing/2014/main" id="{3168C654-FEDF-8303-3536-C7A48EEB984C}"/>
              </a:ext>
            </a:extLst>
          </p:cNvPr>
          <p:cNvSpPr>
            <a:spLocks noGrp="1"/>
          </p:cNvSpPr>
          <p:nvPr>
            <p:ph idx="1"/>
          </p:nvPr>
        </p:nvSpPr>
        <p:spPr/>
        <p:txBody>
          <a:bodyPr vert="horz" lIns="91440" tIns="45720" rIns="91440" bIns="45720" rtlCol="0" anchor="t">
            <a:normAutofit/>
          </a:bodyPr>
          <a:lstStyle/>
          <a:p>
            <a:pPr lvl="1"/>
            <a:r>
              <a:rPr lang="fr-FR">
                <a:latin typeface="Arial"/>
                <a:cs typeface="Arial"/>
              </a:rPr>
              <a:t>Emplacement des installations hygiéniques</a:t>
            </a:r>
            <a:endParaRPr lang="fr-FR"/>
          </a:p>
          <a:p>
            <a:pPr lvl="1"/>
            <a:r>
              <a:rPr lang="fr-FR">
                <a:latin typeface="Arial"/>
                <a:cs typeface="Arial"/>
              </a:rPr>
              <a:t>Sorties de secours</a:t>
            </a:r>
          </a:p>
          <a:p>
            <a:pPr lvl="1"/>
            <a:r>
              <a:rPr lang="fr-FR">
                <a:latin typeface="Arial"/>
                <a:cs typeface="Arial"/>
              </a:rPr>
              <a:t>Heures de début et de fin</a:t>
            </a:r>
          </a:p>
          <a:p>
            <a:pPr lvl="1"/>
            <a:r>
              <a:rPr lang="fr-FR">
                <a:latin typeface="Arial"/>
                <a:cs typeface="Arial"/>
              </a:rPr>
              <a:t>Nourriture et hébergement</a:t>
            </a:r>
          </a:p>
          <a:p>
            <a:pPr lvl="1"/>
            <a:r>
              <a:rPr lang="fr-FR">
                <a:latin typeface="Arial"/>
                <a:cs typeface="Arial"/>
              </a:rPr>
              <a:t>Informations sur les remboursements transports</a:t>
            </a:r>
          </a:p>
          <a:p>
            <a:pPr lvl="1"/>
            <a:r>
              <a:rPr lang="fr-FR">
                <a:latin typeface="Arial"/>
                <a:cs typeface="Arial"/>
              </a:rPr>
              <a:t>Désignation d'un chef de village</a:t>
            </a:r>
          </a:p>
          <a:p>
            <a:pPr lvl="1"/>
            <a:r>
              <a:rPr lang="fr-FR">
                <a:latin typeface="Arial"/>
                <a:cs typeface="Arial"/>
              </a:rPr>
              <a:t>Définition et adoption du Code de bonne conduite</a:t>
            </a:r>
            <a:endParaRPr lang="fr-FR"/>
          </a:p>
        </p:txBody>
      </p:sp>
    </p:spTree>
    <p:extLst>
      <p:ext uri="{BB962C8B-B14F-4D97-AF65-F5344CB8AC3E}">
        <p14:creationId xmlns:p14="http://schemas.microsoft.com/office/powerpoint/2010/main" val="4230781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3E83-B11D-5624-F883-1C09D906A4CC}"/>
              </a:ext>
            </a:extLst>
          </p:cNvPr>
          <p:cNvSpPr>
            <a:spLocks noGrp="1"/>
          </p:cNvSpPr>
          <p:nvPr>
            <p:ph type="title"/>
          </p:nvPr>
        </p:nvSpPr>
        <p:spPr/>
        <p:txBody>
          <a:bodyPr/>
          <a:lstStyle/>
          <a:p>
            <a:r>
              <a:rPr lang="en-US">
                <a:latin typeface="Arial"/>
                <a:cs typeface="Arial"/>
              </a:rPr>
              <a:t>Module 00 : Enquête rapide</a:t>
            </a:r>
            <a:endParaRPr lang="en-US"/>
          </a:p>
        </p:txBody>
      </p:sp>
      <p:pic>
        <p:nvPicPr>
          <p:cNvPr id="4" name="Picture 3" descr="A qr code with black squares&#10;&#10;Description automatically generated">
            <a:extLst>
              <a:ext uri="{FF2B5EF4-FFF2-40B4-BE49-F238E27FC236}">
                <a16:creationId xmlns:a16="http://schemas.microsoft.com/office/drawing/2014/main" id="{FB5E66A5-0CF1-82BF-A8B4-E0CF6CFFBD45}"/>
              </a:ext>
            </a:extLst>
          </p:cNvPr>
          <p:cNvPicPr>
            <a:picLocks noChangeAspect="1"/>
          </p:cNvPicPr>
          <p:nvPr/>
        </p:nvPicPr>
        <p:blipFill>
          <a:blip r:embed="rId3"/>
          <a:stretch>
            <a:fillRect/>
          </a:stretch>
        </p:blipFill>
        <p:spPr>
          <a:xfrm>
            <a:off x="3235084" y="1928327"/>
            <a:ext cx="4330015" cy="4354286"/>
          </a:xfrm>
          <a:prstGeom prst="rect">
            <a:avLst/>
          </a:prstGeom>
        </p:spPr>
      </p:pic>
    </p:spTree>
    <p:extLst>
      <p:ext uri="{BB962C8B-B14F-4D97-AF65-F5344CB8AC3E}">
        <p14:creationId xmlns:p14="http://schemas.microsoft.com/office/powerpoint/2010/main" val="1670285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E792-52ED-9749-D1DC-2F20BE9D22A8}"/>
              </a:ext>
            </a:extLst>
          </p:cNvPr>
          <p:cNvSpPr>
            <a:spLocks noGrp="1"/>
          </p:cNvSpPr>
          <p:nvPr>
            <p:ph type="title"/>
          </p:nvPr>
        </p:nvSpPr>
        <p:spPr/>
        <p:txBody>
          <a:bodyPr>
            <a:normAutofit/>
          </a:bodyPr>
          <a:lstStyle/>
          <a:p>
            <a:r>
              <a:rPr lang="en-US">
                <a:latin typeface="Arial"/>
                <a:cs typeface="Arial"/>
              </a:rPr>
              <a:t>Module 00</a:t>
            </a:r>
            <a:br>
              <a:rPr lang="en-US">
                <a:latin typeface="Arial"/>
                <a:cs typeface="Arial"/>
              </a:rPr>
            </a:br>
            <a:r>
              <a:rPr lang="en-US" sz="3600">
                <a:latin typeface="Arial"/>
                <a:cs typeface="Arial"/>
              </a:rPr>
              <a:t>Termes et </a:t>
            </a:r>
            <a:r>
              <a:rPr lang="en-US">
                <a:latin typeface="Arial"/>
                <a:cs typeface="Arial"/>
              </a:rPr>
              <a:t>concepts  </a:t>
            </a:r>
            <a:endParaRPr lang="en-US"/>
          </a:p>
        </p:txBody>
      </p:sp>
      <p:sp>
        <p:nvSpPr>
          <p:cNvPr id="3" name="Content Placeholder 2">
            <a:extLst>
              <a:ext uri="{FF2B5EF4-FFF2-40B4-BE49-F238E27FC236}">
                <a16:creationId xmlns:a16="http://schemas.microsoft.com/office/drawing/2014/main" id="{D0E2B805-3557-C65E-9193-6124700068C7}"/>
              </a:ext>
            </a:extLst>
          </p:cNvPr>
          <p:cNvSpPr>
            <a:spLocks noGrp="1"/>
          </p:cNvSpPr>
          <p:nvPr>
            <p:ph sz="half" idx="2"/>
          </p:nvPr>
        </p:nvSpPr>
        <p:spPr>
          <a:xfrm>
            <a:off x="664425" y="2469633"/>
            <a:ext cx="10759312" cy="3595100"/>
          </a:xfrm>
        </p:spPr>
        <p:txBody>
          <a:bodyPr vert="horz" lIns="91440" tIns="45720" rIns="91440" bIns="45720" rtlCol="0" anchor="t">
            <a:normAutofit lnSpcReduction="10000"/>
          </a:bodyPr>
          <a:lstStyle/>
          <a:p>
            <a:pPr marL="0" indent="0">
              <a:buNone/>
            </a:pPr>
            <a:r>
              <a:rPr lang="en-US" sz="2000">
                <a:latin typeface="Arial"/>
                <a:cs typeface="Arial"/>
              </a:rPr>
              <a:t>Termes clés et enseignements à tirer :</a:t>
            </a:r>
          </a:p>
          <a:p>
            <a:pPr marL="457200" indent="-457200">
              <a:buFont typeface="Calibri" panose="020B0604020202020204" pitchFamily="34" charset="0"/>
              <a:buChar char="-"/>
            </a:pPr>
            <a:r>
              <a:rPr lang="en-US" sz="2000">
                <a:latin typeface="Arial"/>
                <a:cs typeface="Arial"/>
              </a:rPr>
              <a:t>La gestion du champ d'application, du temps, des coûts et de la qualité sont les quatre fonctions clés d'un gestionnaire de projet.</a:t>
            </a:r>
            <a:endParaRPr lang="en-US" sz="2000"/>
          </a:p>
          <a:p>
            <a:pPr marL="457200" indent="-457200">
              <a:buFont typeface="Calibri" panose="020B0604020202020204" pitchFamily="34" charset="0"/>
              <a:buChar char="-"/>
            </a:pPr>
            <a:r>
              <a:rPr lang="en-US" sz="2000">
                <a:latin typeface="Arial"/>
                <a:cs typeface="Arial"/>
              </a:rPr>
              <a:t>Les chefs de projet doivent maîtriser les domaines de connaissances suivants afin de mener à bien leurs projets :</a:t>
            </a:r>
          </a:p>
          <a:p>
            <a:pPr marL="457200" lvl="1" indent="0">
              <a:buNone/>
            </a:pPr>
            <a:endParaRPr lang="en-US" sz="1600">
              <a:latin typeface="Arial"/>
              <a:cs typeface="Arial"/>
            </a:endParaRPr>
          </a:p>
          <a:p>
            <a:pPr marL="457200" indent="-457200">
              <a:buFont typeface="Calibri" panose="020B0604020202020204" pitchFamily="34" charset="0"/>
              <a:buChar char="-"/>
            </a:pPr>
            <a:endParaRPr lang="en-US" sz="2000">
              <a:latin typeface="Arial"/>
              <a:cs typeface="Arial"/>
            </a:endParaRPr>
          </a:p>
          <a:p>
            <a:pPr marL="457200" indent="-457200">
              <a:buFont typeface="Calibri" panose="020B0604020202020204" pitchFamily="34" charset="0"/>
              <a:buChar char="-"/>
            </a:pPr>
            <a:r>
              <a:rPr lang="en-US" sz="2000">
                <a:latin typeface="Arial"/>
                <a:cs typeface="Arial"/>
              </a:rPr>
              <a:t>Il existe quatre grands types de projets de santé numérique</a:t>
            </a:r>
            <a:endParaRPr lang="en-US" sz="2000"/>
          </a:p>
          <a:p>
            <a:pPr marL="914400" lvl="1" indent="-457200">
              <a:buFont typeface="Calibri" panose="020B0604020202020204" pitchFamily="34" charset="0"/>
              <a:buChar char="-"/>
            </a:pPr>
            <a:r>
              <a:rPr lang="en-US" sz="1600">
                <a:latin typeface="Arial"/>
                <a:cs typeface="Arial"/>
              </a:rPr>
              <a:t>Mise en œuvre de logiciels existants</a:t>
            </a:r>
            <a:endParaRPr lang="en-US" sz="1600"/>
          </a:p>
          <a:p>
            <a:pPr marL="914400" lvl="1" indent="-457200">
              <a:buFont typeface="Calibri" panose="020B0604020202020204" pitchFamily="34" charset="0"/>
              <a:buChar char="-"/>
            </a:pPr>
            <a:r>
              <a:rPr lang="en-US" sz="1600">
                <a:latin typeface="Arial"/>
                <a:cs typeface="Arial"/>
              </a:rPr>
              <a:t>Adapter les logiciels</a:t>
            </a:r>
            <a:endParaRPr lang="en-US" sz="1600"/>
          </a:p>
          <a:p>
            <a:pPr marL="914400" lvl="1" indent="-457200">
              <a:buFont typeface="Calibri" panose="020B0604020202020204" pitchFamily="34" charset="0"/>
              <a:buChar char="-"/>
            </a:pPr>
            <a:r>
              <a:rPr lang="en-US" sz="1600">
                <a:latin typeface="Arial"/>
                <a:cs typeface="Arial"/>
              </a:rPr>
              <a:t>Configuration du logiciel pour la mise en œuvre</a:t>
            </a:r>
            <a:endParaRPr lang="en-US" sz="1600"/>
          </a:p>
          <a:p>
            <a:pPr marL="914400" lvl="1" indent="-457200">
              <a:buFont typeface="Calibri" panose="020B0604020202020204" pitchFamily="34" charset="0"/>
              <a:buChar char="-"/>
            </a:pPr>
            <a:r>
              <a:rPr lang="en-US" sz="1600">
                <a:latin typeface="Arial"/>
                <a:cs typeface="Arial"/>
              </a:rPr>
              <a:t>Développer de nouveaux logiciels / de nouveaux modules majeurs à partir de zéro</a:t>
            </a:r>
          </a:p>
          <a:p>
            <a:pPr marL="457200" indent="-457200">
              <a:buFont typeface="Calibri" panose="020B0604020202020204" pitchFamily="34" charset="0"/>
              <a:buChar char="-"/>
            </a:pPr>
            <a:endParaRPr lang="en-US" sz="2000"/>
          </a:p>
          <a:p>
            <a:pPr marL="0" indent="0">
              <a:buNone/>
            </a:pPr>
            <a:endParaRPr lang="en-US"/>
          </a:p>
        </p:txBody>
      </p:sp>
      <p:sp>
        <p:nvSpPr>
          <p:cNvPr id="5" name="Parallelogram 4">
            <a:extLst>
              <a:ext uri="{FF2B5EF4-FFF2-40B4-BE49-F238E27FC236}">
                <a16:creationId xmlns:a16="http://schemas.microsoft.com/office/drawing/2014/main" id="{9262FDA1-E2B2-106B-2C47-D747D8B95B5E}"/>
              </a:ext>
            </a:extLst>
          </p:cNvPr>
          <p:cNvSpPr/>
          <p:nvPr/>
        </p:nvSpPr>
        <p:spPr>
          <a:xfrm>
            <a:off x="1006135" y="4047547"/>
            <a:ext cx="2359838" cy="515656"/>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Arial Narrow" panose="020B0606020202030204" pitchFamily="34" charset="0"/>
              </a:rPr>
              <a:t>Gestion des ressources humaines</a:t>
            </a:r>
          </a:p>
        </p:txBody>
      </p:sp>
      <p:sp>
        <p:nvSpPr>
          <p:cNvPr id="7" name="Parallelogram 6">
            <a:extLst>
              <a:ext uri="{FF2B5EF4-FFF2-40B4-BE49-F238E27FC236}">
                <a16:creationId xmlns:a16="http://schemas.microsoft.com/office/drawing/2014/main" id="{B03D9696-20BD-5462-F0CF-2069F97786D3}"/>
              </a:ext>
            </a:extLst>
          </p:cNvPr>
          <p:cNvSpPr/>
          <p:nvPr/>
        </p:nvSpPr>
        <p:spPr>
          <a:xfrm>
            <a:off x="5287158" y="4049154"/>
            <a:ext cx="2255506" cy="515657"/>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Arial Narrow" panose="020B0606020202030204" pitchFamily="34" charset="0"/>
              </a:rPr>
              <a:t>Gestion de la communication</a:t>
            </a:r>
          </a:p>
        </p:txBody>
      </p:sp>
      <p:sp>
        <p:nvSpPr>
          <p:cNvPr id="9" name="Parallelogram 8">
            <a:extLst>
              <a:ext uri="{FF2B5EF4-FFF2-40B4-BE49-F238E27FC236}">
                <a16:creationId xmlns:a16="http://schemas.microsoft.com/office/drawing/2014/main" id="{E7831A8D-B060-3DDE-9BC1-41D84917DC5C}"/>
              </a:ext>
            </a:extLst>
          </p:cNvPr>
          <p:cNvSpPr/>
          <p:nvPr/>
        </p:nvSpPr>
        <p:spPr>
          <a:xfrm>
            <a:off x="7454589" y="4049819"/>
            <a:ext cx="2061462" cy="524518"/>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Arial Narrow"/>
              </a:rPr>
              <a:t>Gestion des risques</a:t>
            </a:r>
          </a:p>
        </p:txBody>
      </p:sp>
      <p:sp>
        <p:nvSpPr>
          <p:cNvPr id="11" name="Parallelogram 10">
            <a:extLst>
              <a:ext uri="{FF2B5EF4-FFF2-40B4-BE49-F238E27FC236}">
                <a16:creationId xmlns:a16="http://schemas.microsoft.com/office/drawing/2014/main" id="{88C5CED9-6CF2-1A46-D7FA-CE225E984B55}"/>
              </a:ext>
            </a:extLst>
          </p:cNvPr>
          <p:cNvSpPr/>
          <p:nvPr/>
        </p:nvSpPr>
        <p:spPr>
          <a:xfrm>
            <a:off x="9443187" y="4049819"/>
            <a:ext cx="2232691" cy="525181"/>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Arial Narrow" panose="020B0606020202030204" pitchFamily="34" charset="0"/>
              </a:rPr>
              <a:t>Gestion des marchés publics</a:t>
            </a:r>
          </a:p>
        </p:txBody>
      </p:sp>
      <p:sp>
        <p:nvSpPr>
          <p:cNvPr id="13" name="Parallelogram 12">
            <a:extLst>
              <a:ext uri="{FF2B5EF4-FFF2-40B4-BE49-F238E27FC236}">
                <a16:creationId xmlns:a16="http://schemas.microsoft.com/office/drawing/2014/main" id="{F5C1D963-3680-E07D-77E0-04905F0877F8}"/>
              </a:ext>
            </a:extLst>
          </p:cNvPr>
          <p:cNvSpPr/>
          <p:nvPr/>
        </p:nvSpPr>
        <p:spPr>
          <a:xfrm>
            <a:off x="3267767" y="4046882"/>
            <a:ext cx="2101112" cy="516321"/>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FFFFFF"/>
                </a:solidFill>
                <a:latin typeface="Arial Narrow"/>
              </a:rPr>
              <a:t>Partie prenante </a:t>
            </a:r>
          </a:p>
          <a:p>
            <a:pPr algn="ctr"/>
            <a:r>
              <a:rPr lang="en-US" sz="1600">
                <a:solidFill>
                  <a:srgbClr val="FFFFFF"/>
                </a:solidFill>
                <a:latin typeface="Arial Narrow"/>
              </a:rPr>
              <a:t>Gestion</a:t>
            </a:r>
          </a:p>
        </p:txBody>
      </p:sp>
    </p:spTree>
    <p:extLst>
      <p:ext uri="{BB962C8B-B14F-4D97-AF65-F5344CB8AC3E}">
        <p14:creationId xmlns:p14="http://schemas.microsoft.com/office/powerpoint/2010/main" val="3350111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E792-52ED-9749-D1DC-2F20BE9D22A8}"/>
              </a:ext>
            </a:extLst>
          </p:cNvPr>
          <p:cNvSpPr>
            <a:spLocks noGrp="1"/>
          </p:cNvSpPr>
          <p:nvPr>
            <p:ph type="title"/>
          </p:nvPr>
        </p:nvSpPr>
        <p:spPr/>
        <p:txBody>
          <a:bodyPr>
            <a:normAutofit fontScale="90000"/>
          </a:bodyPr>
          <a:lstStyle/>
          <a:p>
            <a:r>
              <a:rPr lang="en-US">
                <a:latin typeface="Arial"/>
                <a:cs typeface="Arial"/>
              </a:rPr>
              <a:t>Module 01</a:t>
            </a:r>
            <a:br>
              <a:rPr lang="en-US">
                <a:latin typeface="Arial"/>
                <a:cs typeface="Arial"/>
              </a:rPr>
            </a:br>
            <a:r>
              <a:rPr lang="en-US" sz="3200">
                <a:latin typeface="Arial"/>
                <a:cs typeface="Arial"/>
              </a:rPr>
              <a:t>Cycles</a:t>
            </a:r>
            <a:r>
              <a:rPr lang="en-US" sz="3600">
                <a:latin typeface="Arial"/>
                <a:cs typeface="Arial"/>
              </a:rPr>
              <a:t> de vie des </a:t>
            </a:r>
            <a:r>
              <a:rPr lang="en-US" sz="3600" err="1">
                <a:latin typeface="Arial"/>
                <a:cs typeface="Arial"/>
              </a:rPr>
              <a:t>logiciels</a:t>
            </a:r>
            <a:r>
              <a:rPr lang="en-US" sz="3600">
                <a:latin typeface="Arial"/>
                <a:cs typeface="Arial"/>
              </a:rPr>
              <a:t>, de la mise </a:t>
            </a:r>
            <a:r>
              <a:rPr lang="en-US" sz="3600" err="1">
                <a:latin typeface="Arial"/>
                <a:cs typeface="Arial"/>
              </a:rPr>
              <a:t>en</a:t>
            </a:r>
            <a:r>
              <a:rPr lang="en-US" sz="3600">
                <a:latin typeface="Arial"/>
                <a:cs typeface="Arial"/>
              </a:rPr>
              <a:t> </a:t>
            </a:r>
            <a:r>
              <a:rPr lang="en-US" sz="3600" err="1">
                <a:latin typeface="Arial"/>
                <a:cs typeface="Arial"/>
              </a:rPr>
              <a:t>œuvre</a:t>
            </a:r>
            <a:r>
              <a:rPr lang="en-US" sz="3600">
                <a:latin typeface="Arial"/>
                <a:cs typeface="Arial"/>
              </a:rPr>
              <a:t> et des </a:t>
            </a:r>
            <a:r>
              <a:rPr lang="en-US" sz="3600" err="1">
                <a:latin typeface="Arial"/>
                <a:cs typeface="Arial"/>
              </a:rPr>
              <a:t>projets</a:t>
            </a:r>
            <a:r>
              <a:rPr lang="en-US" sz="3600">
                <a:latin typeface="Arial"/>
                <a:cs typeface="Arial"/>
              </a:rPr>
              <a:t>  </a:t>
            </a:r>
            <a:endParaRPr lang="en-US"/>
          </a:p>
        </p:txBody>
      </p:sp>
      <p:sp>
        <p:nvSpPr>
          <p:cNvPr id="3" name="Content Placeholder 2">
            <a:extLst>
              <a:ext uri="{FF2B5EF4-FFF2-40B4-BE49-F238E27FC236}">
                <a16:creationId xmlns:a16="http://schemas.microsoft.com/office/drawing/2014/main" id="{D0E2B805-3557-C65E-9193-6124700068C7}"/>
              </a:ext>
            </a:extLst>
          </p:cNvPr>
          <p:cNvSpPr>
            <a:spLocks noGrp="1"/>
          </p:cNvSpPr>
          <p:nvPr>
            <p:ph sz="half" idx="2"/>
          </p:nvPr>
        </p:nvSpPr>
        <p:spPr/>
        <p:txBody>
          <a:bodyPr vert="horz" lIns="91440" tIns="45720" rIns="91440" bIns="45720" rtlCol="0" anchor="t">
            <a:normAutofit/>
          </a:bodyPr>
          <a:lstStyle/>
          <a:p>
            <a:pPr marL="0" indent="0">
              <a:buNone/>
            </a:pPr>
            <a:r>
              <a:rPr lang="en-US">
                <a:latin typeface="Arial"/>
                <a:cs typeface="Arial"/>
              </a:rPr>
              <a:t>Résultats de l'apprentissage</a:t>
            </a:r>
          </a:p>
          <a:p>
            <a:pPr>
              <a:buFont typeface="Arial"/>
              <a:buChar char="•"/>
            </a:pPr>
            <a:r>
              <a:rPr lang="en-US" sz="2400">
                <a:latin typeface="Arial"/>
                <a:cs typeface="Arial"/>
              </a:rPr>
              <a:t>les participants peuvent décrire les cycles de développement et de mise en œuvre d'un logiciel et la raison d'être de chaque étape</a:t>
            </a:r>
          </a:p>
          <a:p>
            <a:pPr>
              <a:buFont typeface="Arial"/>
              <a:buChar char="•"/>
            </a:pPr>
            <a:r>
              <a:rPr lang="en-US" sz="2400">
                <a:latin typeface="Arial"/>
                <a:cs typeface="Arial"/>
              </a:rPr>
              <a:t>Les participants peuvent identifier les cycles de développement et de mise en œuvre des logiciels et le cycle de vie des projets et comprendre comment ils sont </a:t>
            </a:r>
            <a:r>
              <a:rPr lang="en-US" sz="2400" err="1">
                <a:latin typeface="Arial"/>
                <a:cs typeface="Arial"/>
              </a:rPr>
              <a:t>interdépendants.</a:t>
            </a:r>
            <a:r>
              <a:rPr lang="en-US" sz="2400">
                <a:latin typeface="Arial"/>
                <a:cs typeface="Arial"/>
              </a:rPr>
              <a:t>  </a:t>
            </a:r>
          </a:p>
          <a:p>
            <a:pPr marL="0" indent="0">
              <a:buNone/>
            </a:pPr>
            <a:endParaRPr lang="en-US"/>
          </a:p>
        </p:txBody>
      </p:sp>
    </p:spTree>
    <p:extLst>
      <p:ext uri="{BB962C8B-B14F-4D97-AF65-F5344CB8AC3E}">
        <p14:creationId xmlns:p14="http://schemas.microsoft.com/office/powerpoint/2010/main" val="1157852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697523" y="365125"/>
            <a:ext cx="10084496" cy="1561646"/>
          </a:xfrm>
        </p:spPr>
        <p:txBody>
          <a:bodyPr/>
          <a:lstStyle/>
          <a:p>
            <a:r>
              <a:rPr lang="en-US">
                <a:latin typeface="Arial"/>
                <a:cs typeface="Arial"/>
              </a:rPr>
              <a:t>Cycle de vie du développement logiciel (SDLC)</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037461"/>
            <a:ext cx="5988746" cy="3670126"/>
          </a:xfrm>
        </p:spPr>
        <p:txBody>
          <a:bodyPr vert="horz" lIns="91440" tIns="45720" rIns="91440" bIns="45720" rtlCol="0" anchor="t">
            <a:normAutofit/>
          </a:bodyPr>
          <a:lstStyle/>
          <a:p>
            <a:pPr marL="0" indent="0">
              <a:buNone/>
            </a:pPr>
            <a:endParaRPr lang="en-US" sz="1600"/>
          </a:p>
          <a:p>
            <a:r>
              <a:rPr lang="en-US" sz="2800" err="1">
                <a:latin typeface="Arial"/>
                <a:cs typeface="Arial"/>
              </a:rPr>
              <a:t>Analyser</a:t>
            </a:r>
            <a:r>
              <a:rPr lang="en-US" sz="2800">
                <a:latin typeface="Arial"/>
                <a:cs typeface="Arial"/>
              </a:rPr>
              <a:t> (</a:t>
            </a:r>
            <a:r>
              <a:rPr lang="en-US" sz="2800" err="1">
                <a:latin typeface="Arial"/>
                <a:cs typeface="Arial"/>
              </a:rPr>
              <a:t>recueil</a:t>
            </a:r>
            <a:r>
              <a:rPr lang="en-US" sz="2800">
                <a:latin typeface="Arial"/>
                <a:cs typeface="Arial"/>
              </a:rPr>
              <a:t> des </a:t>
            </a:r>
            <a:r>
              <a:rPr lang="en-US" sz="2800" err="1">
                <a:latin typeface="Arial"/>
                <a:cs typeface="Arial"/>
              </a:rPr>
              <a:t>besoins</a:t>
            </a:r>
            <a:r>
              <a:rPr lang="en-US" sz="2800">
                <a:latin typeface="Arial"/>
                <a:cs typeface="Arial"/>
              </a:rPr>
              <a:t>)</a:t>
            </a:r>
            <a:endParaRPr lang="en-US" sz="2800"/>
          </a:p>
          <a:p>
            <a:r>
              <a:rPr lang="en-US" sz="2800">
                <a:latin typeface="Arial"/>
                <a:cs typeface="Arial"/>
              </a:rPr>
              <a:t>Conception </a:t>
            </a:r>
          </a:p>
          <a:p>
            <a:r>
              <a:rPr lang="en-US" sz="2800" err="1">
                <a:latin typeface="Arial"/>
                <a:cs typeface="Arial"/>
              </a:rPr>
              <a:t>Développer</a:t>
            </a:r>
            <a:endParaRPr lang="en-US" sz="2800">
              <a:latin typeface="Arial"/>
              <a:cs typeface="Arial"/>
            </a:endParaRPr>
          </a:p>
          <a:p>
            <a:r>
              <a:rPr lang="en-US" sz="2800">
                <a:latin typeface="Arial"/>
                <a:cs typeface="Arial"/>
              </a:rPr>
              <a:t>Tester </a:t>
            </a:r>
          </a:p>
          <a:p>
            <a:r>
              <a:rPr lang="en-US" sz="2800" err="1">
                <a:latin typeface="Arial"/>
                <a:cs typeface="Arial"/>
              </a:rPr>
              <a:t>Déployer</a:t>
            </a:r>
            <a:r>
              <a:rPr lang="en-US" sz="2800">
                <a:latin typeface="Arial"/>
                <a:cs typeface="Arial"/>
              </a:rPr>
              <a:t> </a:t>
            </a:r>
          </a:p>
          <a:p>
            <a:r>
              <a:rPr lang="en-US" sz="2800" err="1">
                <a:latin typeface="Arial"/>
                <a:cs typeface="Arial"/>
              </a:rPr>
              <a:t>Maintenir</a:t>
            </a:r>
            <a:endParaRPr lang="en-US" sz="2800">
              <a:latin typeface="Arial"/>
              <a:cs typeface="Arial"/>
            </a:endParaRPr>
          </a:p>
          <a:p>
            <a:endParaRPr lang="en-US" sz="1000">
              <a:latin typeface="Arial"/>
              <a:cs typeface="Arial"/>
            </a:endParaRPr>
          </a:p>
          <a:p>
            <a:endParaRPr lang="en-US" sz="1000">
              <a:latin typeface="Arial"/>
              <a:cs typeface="Arial"/>
            </a:endParaRPr>
          </a:p>
          <a:p>
            <a:endParaRPr lang="en-US" sz="1000">
              <a:latin typeface="Arial"/>
              <a:cs typeface="Arial"/>
            </a:endParaRPr>
          </a:p>
        </p:txBody>
      </p:sp>
      <p:graphicFrame>
        <p:nvGraphicFramePr>
          <p:cNvPr id="5" name="Diagram 4">
            <a:extLst>
              <a:ext uri="{FF2B5EF4-FFF2-40B4-BE49-F238E27FC236}">
                <a16:creationId xmlns:a16="http://schemas.microsoft.com/office/drawing/2014/main" id="{C5BF7139-FDF9-AB11-AFE7-BA2E74E75FA7}"/>
              </a:ext>
            </a:extLst>
          </p:cNvPr>
          <p:cNvGraphicFramePr/>
          <p:nvPr>
            <p:extLst>
              <p:ext uri="{D42A27DB-BD31-4B8C-83A1-F6EECF244321}">
                <p14:modId xmlns:p14="http://schemas.microsoft.com/office/powerpoint/2010/main" val="539531126"/>
              </p:ext>
            </p:extLst>
          </p:nvPr>
        </p:nvGraphicFramePr>
        <p:xfrm>
          <a:off x="6465794" y="1925170"/>
          <a:ext cx="5143500" cy="4016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71" name="TextBox 870">
            <a:extLst>
              <a:ext uri="{FF2B5EF4-FFF2-40B4-BE49-F238E27FC236}">
                <a16:creationId xmlns:a16="http://schemas.microsoft.com/office/drawing/2014/main" id="{E7066287-B586-BC7B-DB5E-ADD2E778604F}"/>
              </a:ext>
            </a:extLst>
          </p:cNvPr>
          <p:cNvSpPr txBox="1"/>
          <p:nvPr/>
        </p:nvSpPr>
        <p:spPr>
          <a:xfrm>
            <a:off x="7844117" y="3507440"/>
            <a:ext cx="23532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2">
                    <a:lumMod val="75000"/>
                  </a:schemeClr>
                </a:solidFill>
                <a:ea typeface="Calibri"/>
                <a:cs typeface="Calibri"/>
              </a:rPr>
              <a:t>Logiciels</a:t>
            </a:r>
            <a:br>
              <a:rPr lang="en-US" b="1">
                <a:solidFill>
                  <a:schemeClr val="bg2">
                    <a:lumMod val="75000"/>
                  </a:schemeClr>
                </a:solidFill>
                <a:ea typeface="Calibri"/>
                <a:cs typeface="Calibri"/>
              </a:rPr>
            </a:br>
            <a:r>
              <a:rPr lang="en-US" b="1">
                <a:solidFill>
                  <a:schemeClr val="bg2">
                    <a:lumMod val="75000"/>
                  </a:schemeClr>
                </a:solidFill>
                <a:ea typeface="Calibri"/>
                <a:cs typeface="Calibri"/>
              </a:rPr>
              <a:t>Développement</a:t>
            </a:r>
            <a:br>
              <a:rPr lang="en-US" b="1">
                <a:solidFill>
                  <a:schemeClr val="bg2">
                    <a:lumMod val="75000"/>
                  </a:schemeClr>
                </a:solidFill>
                <a:ea typeface="Calibri"/>
                <a:cs typeface="Calibri"/>
              </a:rPr>
            </a:br>
            <a:r>
              <a:rPr lang="en-US" b="1">
                <a:solidFill>
                  <a:schemeClr val="bg2">
                    <a:lumMod val="75000"/>
                  </a:schemeClr>
                </a:solidFill>
                <a:ea typeface="Calibri"/>
                <a:cs typeface="Calibri"/>
              </a:rPr>
              <a:t>Cycle de vie</a:t>
            </a:r>
          </a:p>
        </p:txBody>
      </p:sp>
    </p:spTree>
    <p:extLst>
      <p:ext uri="{BB962C8B-B14F-4D97-AF65-F5344CB8AC3E}">
        <p14:creationId xmlns:p14="http://schemas.microsoft.com/office/powerpoint/2010/main" val="4037487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Développement de logiciels : </a:t>
            </a:r>
            <a:br>
              <a:rPr lang="en-US">
                <a:latin typeface="Arial"/>
                <a:cs typeface="Arial"/>
              </a:rPr>
            </a:br>
            <a:r>
              <a:rPr lang="en-US">
                <a:latin typeface="Arial"/>
                <a:cs typeface="Arial"/>
              </a:rPr>
              <a:t>Méthodes en cascade et méthodes agiles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179529"/>
            <a:ext cx="5988746" cy="3670126"/>
          </a:xfrm>
        </p:spPr>
        <p:txBody>
          <a:bodyPr vert="horz" lIns="91440" tIns="45720" rIns="91440" bIns="45720" rtlCol="0" anchor="t">
            <a:normAutofit/>
          </a:bodyPr>
          <a:lstStyle/>
          <a:p>
            <a:endParaRPr lang="en-US" sz="1000">
              <a:latin typeface="Arial"/>
              <a:cs typeface="Arial"/>
            </a:endParaRPr>
          </a:p>
          <a:p>
            <a:endParaRPr lang="en-US" sz="1000">
              <a:latin typeface="Arial"/>
              <a:cs typeface="Arial"/>
            </a:endParaRPr>
          </a:p>
          <a:p>
            <a:endParaRPr lang="en-US" sz="1000">
              <a:latin typeface="Arial"/>
              <a:cs typeface="Arial"/>
            </a:endParaRPr>
          </a:p>
        </p:txBody>
      </p:sp>
      <p:pic>
        <p:nvPicPr>
          <p:cNvPr id="6" name="Picture 5" descr="A diagram of a waterfall model&#10;&#10;Description automatically generated">
            <a:extLst>
              <a:ext uri="{FF2B5EF4-FFF2-40B4-BE49-F238E27FC236}">
                <a16:creationId xmlns:a16="http://schemas.microsoft.com/office/drawing/2014/main" id="{6F2150E5-2FA5-9E11-8873-5045413869B1}"/>
              </a:ext>
            </a:extLst>
          </p:cNvPr>
          <p:cNvPicPr>
            <a:picLocks noChangeAspect="1"/>
          </p:cNvPicPr>
          <p:nvPr/>
        </p:nvPicPr>
        <p:blipFill>
          <a:blip r:embed="rId3"/>
          <a:stretch>
            <a:fillRect/>
          </a:stretch>
        </p:blipFill>
        <p:spPr>
          <a:xfrm>
            <a:off x="1304611" y="1931336"/>
            <a:ext cx="3863091" cy="3105137"/>
          </a:xfrm>
          <a:prstGeom prst="rect">
            <a:avLst/>
          </a:prstGeom>
        </p:spPr>
      </p:pic>
      <p:pic>
        <p:nvPicPr>
          <p:cNvPr id="7" name="Picture 6" descr="A diagram with arrows and text&#10;&#10;Description automatically generated">
            <a:extLst>
              <a:ext uri="{FF2B5EF4-FFF2-40B4-BE49-F238E27FC236}">
                <a16:creationId xmlns:a16="http://schemas.microsoft.com/office/drawing/2014/main" id="{B01FA168-9DE7-FDE1-0399-C5B9A61AD5D7}"/>
              </a:ext>
            </a:extLst>
          </p:cNvPr>
          <p:cNvPicPr>
            <a:picLocks noChangeAspect="1"/>
          </p:cNvPicPr>
          <p:nvPr/>
        </p:nvPicPr>
        <p:blipFill>
          <a:blip r:embed="rId4"/>
          <a:stretch>
            <a:fillRect/>
          </a:stretch>
        </p:blipFill>
        <p:spPr>
          <a:xfrm>
            <a:off x="7114666" y="1927108"/>
            <a:ext cx="4124510" cy="3106927"/>
          </a:xfrm>
          <a:prstGeom prst="rect">
            <a:avLst/>
          </a:prstGeom>
        </p:spPr>
      </p:pic>
      <p:sp>
        <p:nvSpPr>
          <p:cNvPr id="8" name="TextBox 7">
            <a:extLst>
              <a:ext uri="{FF2B5EF4-FFF2-40B4-BE49-F238E27FC236}">
                <a16:creationId xmlns:a16="http://schemas.microsoft.com/office/drawing/2014/main" id="{4590657D-300F-B4D7-EA4D-7DCFD419A9BF}"/>
              </a:ext>
            </a:extLst>
          </p:cNvPr>
          <p:cNvSpPr txBox="1"/>
          <p:nvPr/>
        </p:nvSpPr>
        <p:spPr>
          <a:xfrm>
            <a:off x="836307" y="5203334"/>
            <a:ext cx="106856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Calibri"/>
                <a:cs typeface="Calibri"/>
              </a:rPr>
              <a:t>     Cycles linéaires et séquentiels vs. itératifs </a:t>
            </a:r>
            <a:endParaRPr lang="en-US" sz="3600"/>
          </a:p>
        </p:txBody>
      </p:sp>
    </p:spTree>
    <p:extLst>
      <p:ext uri="{BB962C8B-B14F-4D97-AF65-F5344CB8AC3E}">
        <p14:creationId xmlns:p14="http://schemas.microsoft.com/office/powerpoint/2010/main" val="3521937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normAutofit/>
          </a:bodyPr>
          <a:lstStyle/>
          <a:p>
            <a:r>
              <a:rPr lang="en-US">
                <a:latin typeface="Arial"/>
                <a:cs typeface="Arial"/>
              </a:rPr>
              <a:t>Développement de </a:t>
            </a:r>
            <a:r>
              <a:rPr lang="en-US" err="1">
                <a:latin typeface="Arial"/>
                <a:cs typeface="Arial"/>
              </a:rPr>
              <a:t>logiciels</a:t>
            </a:r>
            <a:r>
              <a:rPr lang="en-US">
                <a:latin typeface="Arial"/>
                <a:cs typeface="Arial"/>
              </a:rPr>
              <a:t> : </a:t>
            </a:r>
            <a:br>
              <a:rPr lang="en-US">
                <a:latin typeface="Arial"/>
                <a:cs typeface="Arial"/>
              </a:rPr>
            </a:br>
            <a:r>
              <a:rPr lang="en-US" err="1">
                <a:latin typeface="Arial"/>
                <a:cs typeface="Arial"/>
              </a:rPr>
              <a:t>Approche</a:t>
            </a:r>
            <a:r>
              <a:rPr lang="en-US">
                <a:latin typeface="Arial"/>
                <a:cs typeface="Arial"/>
              </a:rPr>
              <a:t> </a:t>
            </a:r>
            <a:r>
              <a:rPr lang="en-US" err="1">
                <a:latin typeface="Arial"/>
                <a:cs typeface="Arial"/>
              </a:rPr>
              <a:t>mixte</a:t>
            </a:r>
            <a:r>
              <a:rPr lang="en-US">
                <a:latin typeface="Arial"/>
                <a:cs typeface="Arial"/>
              </a:rPr>
              <a:t> </a:t>
            </a:r>
            <a:r>
              <a:rPr lang="en-US" err="1">
                <a:latin typeface="Arial"/>
                <a:cs typeface="Arial"/>
              </a:rPr>
              <a:t>utilisant</a:t>
            </a:r>
            <a:r>
              <a:rPr lang="en-US">
                <a:latin typeface="Arial"/>
                <a:cs typeface="Arial"/>
              </a:rPr>
              <a:t> la chute </a:t>
            </a:r>
            <a:r>
              <a:rPr lang="en-US" err="1">
                <a:latin typeface="Arial"/>
                <a:cs typeface="Arial"/>
              </a:rPr>
              <a:t>d'eau</a:t>
            </a:r>
            <a:r>
              <a:rPr lang="en-US">
                <a:latin typeface="Arial"/>
                <a:cs typeface="Arial"/>
              </a:rPr>
              <a:t> et </a:t>
            </a:r>
            <a:r>
              <a:rPr lang="en-US" err="1">
                <a:latin typeface="Arial"/>
                <a:cs typeface="Arial"/>
              </a:rPr>
              <a:t>l'agile</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179529"/>
            <a:ext cx="5988746" cy="3670126"/>
          </a:xfrm>
        </p:spPr>
        <p:txBody>
          <a:bodyPr vert="horz" lIns="91440" tIns="45720" rIns="91440" bIns="45720" rtlCol="0" anchor="t">
            <a:normAutofit/>
          </a:bodyPr>
          <a:lstStyle/>
          <a:p>
            <a:endParaRPr lang="en-US" sz="1000">
              <a:latin typeface="Arial"/>
              <a:cs typeface="Arial"/>
            </a:endParaRPr>
          </a:p>
          <a:p>
            <a:endParaRPr lang="en-US" sz="1000">
              <a:latin typeface="Arial"/>
              <a:cs typeface="Arial"/>
            </a:endParaRPr>
          </a:p>
          <a:p>
            <a:endParaRPr lang="en-US" sz="1000">
              <a:latin typeface="Arial"/>
              <a:cs typeface="Arial"/>
            </a:endParaRPr>
          </a:p>
        </p:txBody>
      </p:sp>
      <p:pic>
        <p:nvPicPr>
          <p:cNvPr id="4" name="Picture 3" descr="A diagram of a process&#10;&#10;Description automatically generated">
            <a:extLst>
              <a:ext uri="{FF2B5EF4-FFF2-40B4-BE49-F238E27FC236}">
                <a16:creationId xmlns:a16="http://schemas.microsoft.com/office/drawing/2014/main" id="{5731C32D-927C-E0CC-3EDF-3494FF41767E}"/>
              </a:ext>
            </a:extLst>
          </p:cNvPr>
          <p:cNvPicPr>
            <a:picLocks noChangeAspect="1"/>
          </p:cNvPicPr>
          <p:nvPr/>
        </p:nvPicPr>
        <p:blipFill>
          <a:blip r:embed="rId3"/>
          <a:stretch>
            <a:fillRect/>
          </a:stretch>
        </p:blipFill>
        <p:spPr>
          <a:xfrm>
            <a:off x="839755" y="2182568"/>
            <a:ext cx="10652449" cy="4304558"/>
          </a:xfrm>
          <a:prstGeom prst="rect">
            <a:avLst/>
          </a:prstGeom>
        </p:spPr>
      </p:pic>
    </p:spTree>
    <p:extLst>
      <p:ext uri="{BB962C8B-B14F-4D97-AF65-F5344CB8AC3E}">
        <p14:creationId xmlns:p14="http://schemas.microsoft.com/office/powerpoint/2010/main" val="1535015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838200" y="152213"/>
            <a:ext cx="10084496" cy="1561646"/>
          </a:xfrm>
        </p:spPr>
        <p:txBody>
          <a:bodyPr/>
          <a:lstStyle/>
          <a:p>
            <a:r>
              <a:rPr lang="en-US" err="1">
                <a:latin typeface="Arial"/>
                <a:cs typeface="Arial"/>
              </a:rPr>
              <a:t>Liste</a:t>
            </a:r>
            <a:r>
              <a:rPr lang="en-US">
                <a:latin typeface="Arial"/>
                <a:cs typeface="Arial"/>
              </a:rPr>
              <a:t> de </a:t>
            </a:r>
            <a:r>
              <a:rPr lang="en-US" err="1">
                <a:latin typeface="Arial"/>
                <a:cs typeface="Arial"/>
              </a:rPr>
              <a:t>contrôle</a:t>
            </a:r>
            <a:r>
              <a:rPr lang="en-US">
                <a:latin typeface="Arial"/>
                <a:cs typeface="Arial"/>
              </a:rPr>
              <a:t> PM : SDLC</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451147"/>
            <a:ext cx="10084496" cy="4398508"/>
          </a:xfrm>
        </p:spPr>
        <p:txBody>
          <a:bodyPr vert="horz" lIns="91440" tIns="45720" rIns="91440" bIns="45720" rtlCol="0" anchor="t">
            <a:normAutofit/>
          </a:bodyPr>
          <a:lstStyle/>
          <a:p>
            <a:pPr marL="342900" indent="-342900">
              <a:buFont typeface="Wingdings" panose="020B0604020202020204" pitchFamily="34" charset="0"/>
              <a:buChar char="q"/>
            </a:pPr>
            <a:r>
              <a:rPr lang="en-US" sz="2400" err="1">
                <a:latin typeface="Arial"/>
                <a:cs typeface="Arial"/>
              </a:rPr>
              <a:t>Toutes</a:t>
            </a:r>
            <a:r>
              <a:rPr lang="en-US" sz="2400">
                <a:latin typeface="Arial"/>
                <a:cs typeface="Arial"/>
              </a:rPr>
              <a:t> les parties </a:t>
            </a:r>
            <a:r>
              <a:rPr lang="en-US" sz="2400" err="1">
                <a:latin typeface="Arial"/>
                <a:cs typeface="Arial"/>
              </a:rPr>
              <a:t>prenantes</a:t>
            </a:r>
            <a:r>
              <a:rPr lang="en-US" sz="2400">
                <a:latin typeface="Arial"/>
                <a:cs typeface="Arial"/>
              </a:rPr>
              <a:t> </a:t>
            </a:r>
            <a:r>
              <a:rPr lang="en-US" sz="2400" err="1">
                <a:latin typeface="Arial"/>
                <a:cs typeface="Arial"/>
              </a:rPr>
              <a:t>comprennent</a:t>
            </a:r>
            <a:r>
              <a:rPr lang="en-US" sz="2400">
                <a:latin typeface="Arial"/>
                <a:cs typeface="Arial"/>
              </a:rPr>
              <a:t> et </a:t>
            </a:r>
            <a:r>
              <a:rPr lang="en-US" sz="2400" err="1">
                <a:latin typeface="Arial"/>
                <a:cs typeface="Arial"/>
              </a:rPr>
              <a:t>s'accordent</a:t>
            </a:r>
            <a:r>
              <a:rPr lang="en-US" sz="2400">
                <a:latin typeface="Arial"/>
                <a:cs typeface="Arial"/>
              </a:rPr>
              <a:t> sur </a:t>
            </a:r>
            <a:r>
              <a:rPr lang="en-US" sz="2400" err="1">
                <a:latin typeface="Arial"/>
                <a:cs typeface="Arial"/>
              </a:rPr>
              <a:t>l'approche</a:t>
            </a:r>
            <a:r>
              <a:rPr lang="en-US" sz="2400">
                <a:latin typeface="Arial"/>
                <a:cs typeface="Arial"/>
              </a:rPr>
              <a:t> de </a:t>
            </a:r>
            <a:r>
              <a:rPr lang="en-US" sz="2400" err="1">
                <a:latin typeface="Arial"/>
                <a:cs typeface="Arial"/>
              </a:rPr>
              <a:t>développement</a:t>
            </a:r>
            <a:r>
              <a:rPr lang="en-US" sz="2400">
                <a:latin typeface="Arial"/>
                <a:cs typeface="Arial"/>
              </a:rPr>
              <a:t> </a:t>
            </a:r>
            <a:r>
              <a:rPr lang="en-US" sz="2400" err="1">
                <a:latin typeface="Arial"/>
                <a:cs typeface="Arial"/>
              </a:rPr>
              <a:t>logiciel</a:t>
            </a:r>
            <a:r>
              <a:rPr lang="en-US" sz="2400">
                <a:latin typeface="Arial"/>
                <a:cs typeface="Arial"/>
              </a:rPr>
              <a:t> qui </a:t>
            </a:r>
            <a:r>
              <a:rPr lang="en-US" sz="2400" err="1">
                <a:latin typeface="Arial"/>
                <a:cs typeface="Arial"/>
              </a:rPr>
              <a:t>conviendra</a:t>
            </a:r>
            <a:r>
              <a:rPr lang="en-US" sz="2400">
                <a:latin typeface="Arial"/>
                <a:cs typeface="Arial"/>
              </a:rPr>
              <a:t> le </a:t>
            </a:r>
            <a:r>
              <a:rPr lang="en-US" sz="2400" err="1">
                <a:latin typeface="Arial"/>
                <a:cs typeface="Arial"/>
              </a:rPr>
              <a:t>mieux</a:t>
            </a:r>
            <a:r>
              <a:rPr lang="en-US" sz="2400">
                <a:latin typeface="Arial"/>
                <a:cs typeface="Arial"/>
              </a:rPr>
              <a:t> au </a:t>
            </a:r>
            <a:r>
              <a:rPr lang="en-US" sz="2400" err="1">
                <a:latin typeface="Arial"/>
                <a:cs typeface="Arial"/>
              </a:rPr>
              <a:t>projet</a:t>
            </a:r>
            <a:r>
              <a:rPr lang="en-US" sz="2400">
                <a:latin typeface="Arial"/>
                <a:cs typeface="Arial"/>
              </a:rPr>
              <a:t>. (</a:t>
            </a:r>
            <a:r>
              <a:rPr lang="en-US" sz="2400" err="1">
                <a:latin typeface="Arial"/>
                <a:cs typeface="Arial"/>
              </a:rPr>
              <a:t>typiquement</a:t>
            </a:r>
            <a:r>
              <a:rPr lang="en-US" sz="2400">
                <a:latin typeface="Arial"/>
                <a:cs typeface="Arial"/>
              </a:rPr>
              <a:t>, </a:t>
            </a:r>
            <a:r>
              <a:rPr lang="en-US" sz="2400" err="1">
                <a:latin typeface="Arial"/>
                <a:cs typeface="Arial"/>
              </a:rPr>
              <a:t>une</a:t>
            </a:r>
            <a:r>
              <a:rPr lang="en-US" sz="2400">
                <a:latin typeface="Arial"/>
                <a:cs typeface="Arial"/>
              </a:rPr>
              <a:t> </a:t>
            </a:r>
            <a:r>
              <a:rPr lang="en-US" sz="2400" err="1">
                <a:latin typeface="Arial"/>
                <a:cs typeface="Arial"/>
              </a:rPr>
              <a:t>approche</a:t>
            </a:r>
            <a:r>
              <a:rPr lang="en-US" sz="2400">
                <a:latin typeface="Arial"/>
                <a:cs typeface="Arial"/>
              </a:rPr>
              <a:t> </a:t>
            </a:r>
            <a:r>
              <a:rPr lang="en-US" sz="2400" err="1">
                <a:latin typeface="Arial"/>
                <a:cs typeface="Arial"/>
              </a:rPr>
              <a:t>mixte</a:t>
            </a:r>
            <a:r>
              <a:rPr lang="en-US" sz="2400">
                <a:latin typeface="Arial"/>
                <a:cs typeface="Arial"/>
              </a:rPr>
              <a:t> "waterfall" + "agile").</a:t>
            </a:r>
            <a:endParaRPr lang="en-US" sz="2400"/>
          </a:p>
          <a:p>
            <a:pPr marL="342900" indent="-342900">
              <a:buFont typeface="Wingdings" panose="020B0604020202020204" pitchFamily="34" charset="0"/>
              <a:buChar char="q"/>
            </a:pPr>
            <a:r>
              <a:rPr lang="en-US" sz="2400" err="1">
                <a:latin typeface="Arial"/>
                <a:cs typeface="Arial"/>
              </a:rPr>
              <a:t>Toutes</a:t>
            </a:r>
            <a:r>
              <a:rPr lang="en-US" sz="2400">
                <a:latin typeface="Arial"/>
                <a:cs typeface="Arial"/>
              </a:rPr>
              <a:t> les </a:t>
            </a:r>
            <a:r>
              <a:rPr lang="en-US" sz="2400" err="1">
                <a:latin typeface="Arial"/>
                <a:cs typeface="Arial"/>
              </a:rPr>
              <a:t>activités</a:t>
            </a:r>
            <a:r>
              <a:rPr lang="en-US" sz="2400">
                <a:latin typeface="Arial"/>
                <a:cs typeface="Arial"/>
              </a:rPr>
              <a:t> de haut </a:t>
            </a:r>
            <a:r>
              <a:rPr lang="en-US" sz="2400" err="1">
                <a:latin typeface="Arial"/>
                <a:cs typeface="Arial"/>
              </a:rPr>
              <a:t>niveau</a:t>
            </a:r>
            <a:r>
              <a:rPr lang="en-US" sz="2400">
                <a:latin typeface="Arial"/>
                <a:cs typeface="Arial"/>
              </a:rPr>
              <a:t> tout au long du SDLC </a:t>
            </a:r>
            <a:r>
              <a:rPr lang="en-US" sz="2400" err="1">
                <a:latin typeface="Arial"/>
                <a:cs typeface="Arial"/>
              </a:rPr>
              <a:t>sont</a:t>
            </a:r>
            <a:r>
              <a:rPr lang="en-US" sz="2400">
                <a:latin typeface="Arial"/>
                <a:cs typeface="Arial"/>
              </a:rPr>
              <a:t> </a:t>
            </a:r>
            <a:r>
              <a:rPr lang="en-US" sz="2400" err="1">
                <a:latin typeface="Arial"/>
                <a:cs typeface="Arial"/>
              </a:rPr>
              <a:t>représentées</a:t>
            </a:r>
            <a:r>
              <a:rPr lang="en-US" sz="2400">
                <a:latin typeface="Arial"/>
                <a:cs typeface="Arial"/>
              </a:rPr>
              <a:t> dans le plan de travail et le </a:t>
            </a:r>
            <a:r>
              <a:rPr lang="en-US" sz="2400" err="1">
                <a:latin typeface="Arial"/>
                <a:cs typeface="Arial"/>
              </a:rPr>
              <a:t>diagramme</a:t>
            </a:r>
            <a:r>
              <a:rPr lang="en-US" sz="2400">
                <a:latin typeface="Arial"/>
                <a:cs typeface="Arial"/>
              </a:rPr>
              <a:t> de Gantt. </a:t>
            </a:r>
            <a:endParaRPr lang="en-US" sz="2400"/>
          </a:p>
          <a:p>
            <a:pPr marL="342900" indent="-342900">
              <a:buFont typeface="Wingdings" panose="020B0604020202020204" pitchFamily="34" charset="0"/>
              <a:buChar char="q"/>
            </a:pPr>
            <a:r>
              <a:rPr lang="en-US" sz="2400">
                <a:latin typeface="Arial"/>
                <a:cs typeface="Arial"/>
              </a:rPr>
              <a:t>Les </a:t>
            </a:r>
            <a:r>
              <a:rPr lang="en-US" sz="2400" err="1">
                <a:latin typeface="Arial"/>
                <a:cs typeface="Arial"/>
              </a:rPr>
              <a:t>bonnes</a:t>
            </a:r>
            <a:r>
              <a:rPr lang="en-US" sz="2400">
                <a:latin typeface="Arial"/>
                <a:cs typeface="Arial"/>
              </a:rPr>
              <a:t> </a:t>
            </a:r>
            <a:r>
              <a:rPr lang="en-US" sz="2400" err="1">
                <a:latin typeface="Arial"/>
                <a:cs typeface="Arial"/>
              </a:rPr>
              <a:t>personnes</a:t>
            </a:r>
            <a:r>
              <a:rPr lang="en-US" sz="2400">
                <a:latin typeface="Arial"/>
                <a:cs typeface="Arial"/>
              </a:rPr>
              <a:t> </a:t>
            </a:r>
            <a:r>
              <a:rPr lang="en-US" sz="2400" err="1">
                <a:latin typeface="Arial"/>
                <a:cs typeface="Arial"/>
              </a:rPr>
              <a:t>possédant</a:t>
            </a:r>
            <a:r>
              <a:rPr lang="en-US" sz="2400">
                <a:latin typeface="Arial"/>
                <a:cs typeface="Arial"/>
              </a:rPr>
              <a:t> les </a:t>
            </a:r>
            <a:r>
              <a:rPr lang="en-US" sz="2400" err="1">
                <a:latin typeface="Arial"/>
                <a:cs typeface="Arial"/>
              </a:rPr>
              <a:t>bonnes</a:t>
            </a:r>
            <a:r>
              <a:rPr lang="en-US" sz="2400">
                <a:latin typeface="Arial"/>
                <a:cs typeface="Arial"/>
              </a:rPr>
              <a:t> </a:t>
            </a:r>
            <a:r>
              <a:rPr lang="en-US" sz="2400" err="1">
                <a:latin typeface="Arial"/>
                <a:cs typeface="Arial"/>
              </a:rPr>
              <a:t>compétences</a:t>
            </a:r>
            <a:r>
              <a:rPr lang="en-US" sz="2400">
                <a:latin typeface="Arial"/>
                <a:cs typeface="Arial"/>
              </a:rPr>
              <a:t> </a:t>
            </a:r>
            <a:r>
              <a:rPr lang="en-US" sz="2400" err="1">
                <a:latin typeface="Arial"/>
                <a:cs typeface="Arial"/>
              </a:rPr>
              <a:t>ont</a:t>
            </a:r>
            <a:r>
              <a:rPr lang="en-US" sz="2400">
                <a:latin typeface="Arial"/>
                <a:cs typeface="Arial"/>
              </a:rPr>
              <a:t> </a:t>
            </a:r>
            <a:r>
              <a:rPr lang="en-US" sz="2400" err="1">
                <a:latin typeface="Arial"/>
                <a:cs typeface="Arial"/>
              </a:rPr>
              <a:t>été</a:t>
            </a:r>
            <a:r>
              <a:rPr lang="en-US" sz="2400">
                <a:latin typeface="Arial"/>
                <a:cs typeface="Arial"/>
              </a:rPr>
              <a:t> </a:t>
            </a:r>
            <a:r>
              <a:rPr lang="en-US" sz="2400" err="1">
                <a:latin typeface="Arial"/>
                <a:cs typeface="Arial"/>
              </a:rPr>
              <a:t>identifiées</a:t>
            </a:r>
            <a:r>
              <a:rPr lang="en-US" sz="2400">
                <a:latin typeface="Arial"/>
                <a:cs typeface="Arial"/>
              </a:rPr>
              <a:t> pour les </a:t>
            </a:r>
            <a:r>
              <a:rPr lang="en-US" sz="2400" err="1">
                <a:latin typeface="Arial"/>
                <a:cs typeface="Arial"/>
              </a:rPr>
              <a:t>activités</a:t>
            </a:r>
            <a:r>
              <a:rPr lang="en-US" sz="2400">
                <a:latin typeface="Arial"/>
                <a:cs typeface="Arial"/>
              </a:rPr>
              <a:t> </a:t>
            </a:r>
            <a:r>
              <a:rPr lang="en-US" sz="2400" err="1">
                <a:latin typeface="Arial"/>
                <a:cs typeface="Arial"/>
              </a:rPr>
              <a:t>prévues</a:t>
            </a:r>
            <a:r>
              <a:rPr lang="en-US" sz="2400">
                <a:latin typeface="Arial"/>
                <a:cs typeface="Arial"/>
              </a:rPr>
              <a:t>.  </a:t>
            </a:r>
            <a:endParaRPr lang="en-US" sz="2400"/>
          </a:p>
          <a:p>
            <a:pPr marL="342900" indent="-342900">
              <a:buFont typeface="Wingdings" panose="020B0604020202020204" pitchFamily="34" charset="0"/>
              <a:buChar char="q"/>
            </a:pPr>
            <a:r>
              <a:rPr lang="en-US" sz="2400" err="1">
                <a:latin typeface="Arial"/>
                <a:cs typeface="Arial"/>
              </a:rPr>
              <a:t>Toutes</a:t>
            </a:r>
            <a:r>
              <a:rPr lang="en-US" sz="2400">
                <a:latin typeface="Arial"/>
                <a:cs typeface="Arial"/>
              </a:rPr>
              <a:t> les parties </a:t>
            </a:r>
            <a:r>
              <a:rPr lang="en-US" sz="2400" err="1">
                <a:latin typeface="Arial"/>
                <a:cs typeface="Arial"/>
              </a:rPr>
              <a:t>prenantes</a:t>
            </a:r>
            <a:r>
              <a:rPr lang="en-US" sz="2400">
                <a:latin typeface="Arial"/>
                <a:cs typeface="Arial"/>
              </a:rPr>
              <a:t> </a:t>
            </a:r>
            <a:r>
              <a:rPr lang="en-US" sz="2400" err="1">
                <a:latin typeface="Arial"/>
                <a:cs typeface="Arial"/>
              </a:rPr>
              <a:t>comprennent</a:t>
            </a:r>
            <a:r>
              <a:rPr lang="en-US" sz="2400">
                <a:latin typeface="Arial"/>
                <a:cs typeface="Arial"/>
              </a:rPr>
              <a:t> le </a:t>
            </a:r>
            <a:r>
              <a:rPr lang="en-US" sz="2400" err="1">
                <a:latin typeface="Arial"/>
                <a:cs typeface="Arial"/>
              </a:rPr>
              <a:t>niveau</a:t>
            </a:r>
            <a:r>
              <a:rPr lang="en-US" sz="2400">
                <a:latin typeface="Arial"/>
                <a:cs typeface="Arial"/>
              </a:rPr>
              <a:t> </a:t>
            </a:r>
            <a:r>
              <a:rPr lang="en-US" sz="2400" err="1">
                <a:latin typeface="Arial"/>
                <a:cs typeface="Arial"/>
              </a:rPr>
              <a:t>d'effort</a:t>
            </a:r>
            <a:r>
              <a:rPr lang="en-US" sz="2400">
                <a:latin typeface="Arial"/>
                <a:cs typeface="Arial"/>
              </a:rPr>
              <a:t> et </a:t>
            </a:r>
            <a:r>
              <a:rPr lang="en-US" sz="2400" err="1">
                <a:latin typeface="Arial"/>
                <a:cs typeface="Arial"/>
              </a:rPr>
              <a:t>d'engagement</a:t>
            </a:r>
            <a:r>
              <a:rPr lang="en-US" sz="2400">
                <a:latin typeface="Arial"/>
                <a:cs typeface="Arial"/>
              </a:rPr>
              <a:t> </a:t>
            </a:r>
            <a:r>
              <a:rPr lang="en-US" sz="2400" err="1">
                <a:latin typeface="Arial"/>
                <a:cs typeface="Arial"/>
              </a:rPr>
              <a:t>nécessaire</a:t>
            </a:r>
            <a:r>
              <a:rPr lang="en-US" sz="2400">
                <a:latin typeface="Arial"/>
                <a:cs typeface="Arial"/>
              </a:rPr>
              <a:t> pour </a:t>
            </a:r>
            <a:r>
              <a:rPr lang="en-US" sz="2400" err="1">
                <a:latin typeface="Arial"/>
                <a:cs typeface="Arial"/>
              </a:rPr>
              <a:t>participer</a:t>
            </a:r>
            <a:r>
              <a:rPr lang="en-US" sz="2400">
                <a:latin typeface="Arial"/>
                <a:cs typeface="Arial"/>
              </a:rPr>
              <a:t> </a:t>
            </a:r>
            <a:r>
              <a:rPr lang="en-US" sz="2400" err="1">
                <a:latin typeface="Arial"/>
                <a:cs typeface="Arial"/>
              </a:rPr>
              <a:t>efficacement</a:t>
            </a:r>
            <a:r>
              <a:rPr lang="en-US" sz="2400">
                <a:latin typeface="Arial"/>
                <a:cs typeface="Arial"/>
              </a:rPr>
              <a:t> aux phases de </a:t>
            </a:r>
            <a:r>
              <a:rPr lang="en-US" sz="2400" err="1">
                <a:latin typeface="Arial"/>
                <a:cs typeface="Arial"/>
              </a:rPr>
              <a:t>recueil</a:t>
            </a:r>
            <a:r>
              <a:rPr lang="en-US" sz="2400">
                <a:latin typeface="Arial"/>
                <a:cs typeface="Arial"/>
              </a:rPr>
              <a:t> des </a:t>
            </a:r>
            <a:r>
              <a:rPr lang="en-US" sz="2400" err="1">
                <a:latin typeface="Arial"/>
                <a:cs typeface="Arial"/>
              </a:rPr>
              <a:t>besoins</a:t>
            </a:r>
            <a:r>
              <a:rPr lang="en-US" sz="2400">
                <a:latin typeface="Arial"/>
                <a:cs typeface="Arial"/>
              </a:rPr>
              <a:t>, de conception et de test des </a:t>
            </a:r>
            <a:r>
              <a:rPr lang="en-US" sz="2400" err="1">
                <a:latin typeface="Arial"/>
                <a:cs typeface="Arial"/>
              </a:rPr>
              <a:t>logiciels</a:t>
            </a:r>
            <a:r>
              <a:rPr lang="en-US">
                <a:latin typeface="Arial"/>
                <a:cs typeface="Arial"/>
              </a:rPr>
              <a:t>. </a:t>
            </a:r>
            <a:endParaRPr lang="en-US"/>
          </a:p>
          <a:p>
            <a:pPr marL="0" indent="0">
              <a:buNone/>
            </a:pPr>
            <a:endParaRPr lang="en-US">
              <a:latin typeface="Arial"/>
              <a:cs typeface="Arial"/>
            </a:endParaRPr>
          </a:p>
          <a:p>
            <a:pPr marL="0" indent="0">
              <a:buNone/>
            </a:pPr>
            <a:endParaRPr lang="en-US"/>
          </a:p>
          <a:p>
            <a:pPr marL="0" indent="0">
              <a:buNone/>
            </a:pPr>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430280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367301" y="365125"/>
            <a:ext cx="6549663" cy="1561646"/>
          </a:xfrm>
        </p:spPr>
        <p:txBody>
          <a:bodyPr/>
          <a:lstStyle/>
          <a:p>
            <a:r>
              <a:rPr lang="en-US">
                <a:latin typeface="Arial"/>
                <a:cs typeface="Arial"/>
              </a:rPr>
              <a:t>Cycle de vie de la mise en œuvre</a:t>
            </a:r>
            <a:endParaRPr lang="en-US"/>
          </a:p>
        </p:txBody>
      </p:sp>
      <p:sp>
        <p:nvSpPr>
          <p:cNvPr id="6" name="Content Placeholder 2">
            <a:extLst>
              <a:ext uri="{FF2B5EF4-FFF2-40B4-BE49-F238E27FC236}">
                <a16:creationId xmlns:a16="http://schemas.microsoft.com/office/drawing/2014/main" id="{1D3B6153-7EDA-2343-65E7-7926F20B986B}"/>
              </a:ext>
            </a:extLst>
          </p:cNvPr>
          <p:cNvSpPr txBox="1">
            <a:spLocks/>
          </p:cNvSpPr>
          <p:nvPr/>
        </p:nvSpPr>
        <p:spPr>
          <a:xfrm>
            <a:off x="367301" y="1710227"/>
            <a:ext cx="5866066" cy="44095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rial"/>
                <a:cs typeface="Arial"/>
              </a:rPr>
              <a:t>La mise en œuvre commence lorsque l'UAT est terminée et que l'autorisation de poursuivre a été donnée.</a:t>
            </a:r>
            <a:endParaRPr lang="en-US"/>
          </a:p>
          <a:p>
            <a:pPr marL="0" indent="0">
              <a:buNone/>
            </a:pPr>
            <a:r>
              <a:rPr lang="en-US">
                <a:latin typeface="Arial"/>
                <a:cs typeface="Arial"/>
              </a:rPr>
              <a:t>La mise en œuvre se termine lorsque le processus de transfert aux destinataires du système est achevé.</a:t>
            </a:r>
            <a:endParaRPr lang="en-US"/>
          </a:p>
          <a:p>
            <a:pPr marL="0" indent="0">
              <a:buNone/>
            </a:pPr>
            <a:r>
              <a:rPr lang="en-US">
                <a:latin typeface="Arial"/>
                <a:cs typeface="Arial"/>
              </a:rPr>
              <a:t>Les principales activités du processus de mise en œuvre sont les suivantes :  </a:t>
            </a:r>
            <a:endParaRPr lang="en-US"/>
          </a:p>
          <a:p>
            <a:pPr marL="342900" indent="-342900"/>
            <a:r>
              <a:rPr lang="en-US">
                <a:latin typeface="Arial"/>
                <a:cs typeface="Arial"/>
              </a:rPr>
              <a:t>Pré-go en direct</a:t>
            </a:r>
            <a:endParaRPr lang="en-US"/>
          </a:p>
          <a:p>
            <a:pPr marL="800100" lvl="1" indent="-342900"/>
            <a:r>
              <a:rPr lang="en-US" sz="2000">
                <a:latin typeface="Arial"/>
                <a:cs typeface="Arial"/>
              </a:rPr>
              <a:t>Déploiement, validation, formation</a:t>
            </a:r>
            <a:endParaRPr lang="en-US" sz="2000"/>
          </a:p>
          <a:p>
            <a:pPr marL="342900" indent="-342900"/>
            <a:r>
              <a:rPr lang="en-US">
                <a:latin typeface="Arial"/>
                <a:cs typeface="Arial"/>
              </a:rPr>
              <a:t>En direct</a:t>
            </a:r>
            <a:endParaRPr lang="en-US"/>
          </a:p>
          <a:p>
            <a:pPr marL="342900" indent="-342900"/>
            <a:r>
              <a:rPr lang="en-US">
                <a:latin typeface="Arial"/>
                <a:cs typeface="Arial"/>
              </a:rPr>
              <a:t>Post Go-Live</a:t>
            </a:r>
            <a:endParaRPr lang="en-US"/>
          </a:p>
          <a:p>
            <a:pPr marL="800100" lvl="1" indent="-342900"/>
            <a:r>
              <a:rPr lang="en-US" sz="2000">
                <a:latin typeface="Arial"/>
                <a:cs typeface="Arial"/>
              </a:rPr>
              <a:t>Soutien, suivi et </a:t>
            </a:r>
            <a:r>
              <a:rPr lang="en-US">
                <a:latin typeface="Arial"/>
                <a:cs typeface="Arial"/>
              </a:rPr>
              <a:t>évaluation du</a:t>
            </a:r>
            <a:r>
              <a:rPr lang="en-US" sz="2000">
                <a:latin typeface="Arial"/>
                <a:cs typeface="Arial"/>
              </a:rPr>
              <a:t> système </a:t>
            </a:r>
            <a:endParaRPr lang="en-US"/>
          </a:p>
          <a:p>
            <a:pPr marL="800100" lvl="1">
              <a:buFont typeface="Arial" panose="020B0604020202020204" pitchFamily="34" charset="0"/>
              <a:buChar char="•"/>
            </a:pPr>
            <a:endParaRPr lang="en-US"/>
          </a:p>
          <a:p>
            <a:pPr marL="0" indent="0">
              <a:buFont typeface="Arial" panose="020B0604020202020204" pitchFamily="34" charset="0"/>
              <a:buNone/>
            </a:pPr>
            <a:endParaRPr lang="en-US"/>
          </a:p>
          <a:p>
            <a:pPr marL="0" indent="0">
              <a:buNone/>
            </a:pPr>
            <a:endParaRPr lang="en-US"/>
          </a:p>
          <a:p>
            <a:pPr marL="0" indent="0">
              <a:buNone/>
            </a:pPr>
            <a:endParaRPr lang="en-US"/>
          </a:p>
          <a:p>
            <a:pPr marL="0" indent="0">
              <a:buNone/>
            </a:pPr>
            <a:endParaRPr lang="en-US"/>
          </a:p>
        </p:txBody>
      </p:sp>
      <p:pic>
        <p:nvPicPr>
          <p:cNvPr id="52" name="Picture 51" descr="A diagram of a process&#10;&#10;Description automatically generated">
            <a:extLst>
              <a:ext uri="{FF2B5EF4-FFF2-40B4-BE49-F238E27FC236}">
                <a16:creationId xmlns:a16="http://schemas.microsoft.com/office/drawing/2014/main" id="{7EAFF044-4BF1-E13C-8419-7C8BC3CF2777}"/>
              </a:ext>
            </a:extLst>
          </p:cNvPr>
          <p:cNvPicPr>
            <a:picLocks noChangeAspect="1"/>
          </p:cNvPicPr>
          <p:nvPr/>
        </p:nvPicPr>
        <p:blipFill>
          <a:blip r:embed="rId3"/>
          <a:stretch>
            <a:fillRect/>
          </a:stretch>
        </p:blipFill>
        <p:spPr>
          <a:xfrm>
            <a:off x="6483220" y="1231794"/>
            <a:ext cx="5227375" cy="5145642"/>
          </a:xfrm>
          <a:prstGeom prst="rect">
            <a:avLst/>
          </a:prstGeom>
        </p:spPr>
      </p:pic>
      <p:pic>
        <p:nvPicPr>
          <p:cNvPr id="55" name="Picture 54" descr="A blue circle with black background&#10;&#10;Description automatically generated">
            <a:extLst>
              <a:ext uri="{FF2B5EF4-FFF2-40B4-BE49-F238E27FC236}">
                <a16:creationId xmlns:a16="http://schemas.microsoft.com/office/drawing/2014/main" id="{21B57C2A-1B14-EC65-C315-AE0562A260C1}"/>
              </a:ext>
            </a:extLst>
          </p:cNvPr>
          <p:cNvPicPr>
            <a:picLocks noChangeAspect="1"/>
          </p:cNvPicPr>
          <p:nvPr/>
        </p:nvPicPr>
        <p:blipFill>
          <a:blip r:embed="rId4"/>
          <a:stretch>
            <a:fillRect/>
          </a:stretch>
        </p:blipFill>
        <p:spPr>
          <a:xfrm>
            <a:off x="6971391" y="507769"/>
            <a:ext cx="826321" cy="808127"/>
          </a:xfrm>
          <a:prstGeom prst="rect">
            <a:avLst/>
          </a:prstGeom>
        </p:spPr>
      </p:pic>
      <p:pic>
        <p:nvPicPr>
          <p:cNvPr id="57" name="Picture 56" descr="A black background with white text&#10;&#10;Description automatically generated">
            <a:extLst>
              <a:ext uri="{FF2B5EF4-FFF2-40B4-BE49-F238E27FC236}">
                <a16:creationId xmlns:a16="http://schemas.microsoft.com/office/drawing/2014/main" id="{AE02CC03-93E5-AE80-A888-FB1376D6FA0A}"/>
              </a:ext>
            </a:extLst>
          </p:cNvPr>
          <p:cNvPicPr>
            <a:picLocks noChangeAspect="1"/>
          </p:cNvPicPr>
          <p:nvPr/>
        </p:nvPicPr>
        <p:blipFill>
          <a:blip r:embed="rId5"/>
          <a:stretch>
            <a:fillRect/>
          </a:stretch>
        </p:blipFill>
        <p:spPr>
          <a:xfrm>
            <a:off x="6900113" y="689867"/>
            <a:ext cx="977437" cy="461053"/>
          </a:xfrm>
          <a:prstGeom prst="rect">
            <a:avLst/>
          </a:prstGeom>
        </p:spPr>
      </p:pic>
      <p:pic>
        <p:nvPicPr>
          <p:cNvPr id="58" name="Picture 57">
            <a:extLst>
              <a:ext uri="{FF2B5EF4-FFF2-40B4-BE49-F238E27FC236}">
                <a16:creationId xmlns:a16="http://schemas.microsoft.com/office/drawing/2014/main" id="{D5F16544-5885-D514-62ED-01C4950AC83B}"/>
              </a:ext>
            </a:extLst>
          </p:cNvPr>
          <p:cNvPicPr>
            <a:picLocks noChangeAspect="1"/>
          </p:cNvPicPr>
          <p:nvPr/>
        </p:nvPicPr>
        <p:blipFill>
          <a:blip r:embed="rId6"/>
          <a:stretch>
            <a:fillRect/>
          </a:stretch>
        </p:blipFill>
        <p:spPr>
          <a:xfrm rot="360000">
            <a:off x="8992508" y="909691"/>
            <a:ext cx="217364" cy="286820"/>
          </a:xfrm>
          <a:prstGeom prst="rect">
            <a:avLst/>
          </a:prstGeom>
        </p:spPr>
      </p:pic>
      <p:pic>
        <p:nvPicPr>
          <p:cNvPr id="59" name="Picture 58" descr="A blue circle with black background&#10;&#10;Description automatically generated">
            <a:extLst>
              <a:ext uri="{FF2B5EF4-FFF2-40B4-BE49-F238E27FC236}">
                <a16:creationId xmlns:a16="http://schemas.microsoft.com/office/drawing/2014/main" id="{CA07D997-7544-A917-51E5-515285BD5C17}"/>
              </a:ext>
            </a:extLst>
          </p:cNvPr>
          <p:cNvPicPr>
            <a:picLocks noChangeAspect="1"/>
          </p:cNvPicPr>
          <p:nvPr/>
        </p:nvPicPr>
        <p:blipFill>
          <a:blip r:embed="rId4"/>
          <a:stretch>
            <a:fillRect/>
          </a:stretch>
        </p:blipFill>
        <p:spPr>
          <a:xfrm>
            <a:off x="8683752" y="79678"/>
            <a:ext cx="826322" cy="808128"/>
          </a:xfrm>
          <a:prstGeom prst="rect">
            <a:avLst/>
          </a:prstGeom>
        </p:spPr>
      </p:pic>
      <p:pic>
        <p:nvPicPr>
          <p:cNvPr id="61" name="Picture 60" descr="A black background with white text&#10;&#10;Description automatically generated">
            <a:extLst>
              <a:ext uri="{FF2B5EF4-FFF2-40B4-BE49-F238E27FC236}">
                <a16:creationId xmlns:a16="http://schemas.microsoft.com/office/drawing/2014/main" id="{3C71F0E4-ED38-2549-0796-DDEA631C0BFE}"/>
              </a:ext>
            </a:extLst>
          </p:cNvPr>
          <p:cNvPicPr>
            <a:picLocks noChangeAspect="1"/>
          </p:cNvPicPr>
          <p:nvPr/>
        </p:nvPicPr>
        <p:blipFill>
          <a:blip r:embed="rId7"/>
          <a:stretch>
            <a:fillRect/>
          </a:stretch>
        </p:blipFill>
        <p:spPr>
          <a:xfrm>
            <a:off x="8569558" y="249309"/>
            <a:ext cx="1063267" cy="520237"/>
          </a:xfrm>
          <a:prstGeom prst="rect">
            <a:avLst/>
          </a:prstGeom>
        </p:spPr>
      </p:pic>
    </p:spTree>
    <p:extLst>
      <p:ext uri="{BB962C8B-B14F-4D97-AF65-F5344CB8AC3E}">
        <p14:creationId xmlns:p14="http://schemas.microsoft.com/office/powerpoint/2010/main" val="3902373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Cycle de vie de la gestion de projet  </a:t>
            </a:r>
            <a:endParaRPr lang="en-US"/>
          </a:p>
        </p:txBody>
      </p:sp>
      <p:sp>
        <p:nvSpPr>
          <p:cNvPr id="6" name="Content Placeholder 2">
            <a:extLst>
              <a:ext uri="{FF2B5EF4-FFF2-40B4-BE49-F238E27FC236}">
                <a16:creationId xmlns:a16="http://schemas.microsoft.com/office/drawing/2014/main" id="{C9EB2F9E-4CDA-29C6-A56A-CA998925ABAA}"/>
              </a:ext>
            </a:extLst>
          </p:cNvPr>
          <p:cNvSpPr txBox="1">
            <a:spLocks/>
          </p:cNvSpPr>
          <p:nvPr/>
        </p:nvSpPr>
        <p:spPr>
          <a:xfrm>
            <a:off x="838200" y="2168324"/>
            <a:ext cx="7076134" cy="36253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Arial"/>
                <a:cs typeface="Arial"/>
              </a:rPr>
              <a:t>Un projet est fini : il a un début et une fin précis. </a:t>
            </a:r>
            <a:endParaRPr lang="en-US" sz="2400"/>
          </a:p>
          <a:p>
            <a:pPr marL="0" indent="0">
              <a:buNone/>
            </a:pPr>
            <a:r>
              <a:rPr lang="en-US" sz="2400">
                <a:latin typeface="Arial"/>
                <a:cs typeface="Arial"/>
              </a:rPr>
              <a:t>Les cinq phases d'un projet sont les suivantes </a:t>
            </a:r>
            <a:endParaRPr lang="en-US" sz="2400"/>
          </a:p>
          <a:p>
            <a:pPr marL="457200" indent="-457200">
              <a:buAutoNum type="arabicPeriod"/>
            </a:pPr>
            <a:r>
              <a:rPr lang="en-US" sz="2400">
                <a:latin typeface="Arial"/>
                <a:cs typeface="Arial"/>
              </a:rPr>
              <a:t>Initier </a:t>
            </a:r>
            <a:endParaRPr lang="en-US" sz="2400"/>
          </a:p>
          <a:p>
            <a:pPr marL="457200" indent="-457200">
              <a:buAutoNum type="arabicPeriod"/>
            </a:pPr>
            <a:r>
              <a:rPr lang="en-US" sz="2400">
                <a:latin typeface="Arial"/>
                <a:cs typeface="Arial"/>
              </a:rPr>
              <a:t>Plan</a:t>
            </a:r>
            <a:endParaRPr lang="en-US" sz="2400"/>
          </a:p>
          <a:p>
            <a:pPr marL="457200" indent="-457200">
              <a:buAutoNum type="arabicPeriod"/>
            </a:pPr>
            <a:r>
              <a:rPr lang="en-US" sz="2400">
                <a:latin typeface="Arial"/>
                <a:cs typeface="Arial"/>
              </a:rPr>
              <a:t>Exécuter </a:t>
            </a:r>
            <a:endParaRPr lang="en-US" sz="2400"/>
          </a:p>
          <a:p>
            <a:pPr marL="457200" indent="-457200">
              <a:buAutoNum type="arabicPeriod"/>
            </a:pPr>
            <a:r>
              <a:rPr lang="en-US" sz="2400">
                <a:latin typeface="Arial"/>
                <a:cs typeface="Arial"/>
              </a:rPr>
              <a:t>Contrôler et maintenir</a:t>
            </a:r>
            <a:endParaRPr lang="en-US" sz="2400"/>
          </a:p>
          <a:p>
            <a:pPr marL="457200" indent="-457200">
              <a:buAutoNum type="arabicPeriod"/>
            </a:pPr>
            <a:r>
              <a:rPr lang="en-US">
                <a:latin typeface="Arial"/>
                <a:cs typeface="Arial"/>
              </a:rPr>
              <a:t>Clôture  </a:t>
            </a: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p:txBody>
      </p:sp>
      <p:pic>
        <p:nvPicPr>
          <p:cNvPr id="3" name="Picture 2" descr="A diagram of a company&#10;&#10;Description automatically generated">
            <a:extLst>
              <a:ext uri="{FF2B5EF4-FFF2-40B4-BE49-F238E27FC236}">
                <a16:creationId xmlns:a16="http://schemas.microsoft.com/office/drawing/2014/main" id="{0747671E-A76B-2C7C-2492-3E3A1B471216}"/>
              </a:ext>
            </a:extLst>
          </p:cNvPr>
          <p:cNvPicPr>
            <a:picLocks noChangeAspect="1"/>
          </p:cNvPicPr>
          <p:nvPr/>
        </p:nvPicPr>
        <p:blipFill>
          <a:blip r:embed="rId3"/>
          <a:stretch>
            <a:fillRect/>
          </a:stretch>
        </p:blipFill>
        <p:spPr>
          <a:xfrm>
            <a:off x="7468961" y="1741034"/>
            <a:ext cx="4588329" cy="4478111"/>
          </a:xfrm>
          <a:prstGeom prst="rect">
            <a:avLst/>
          </a:prstGeom>
        </p:spPr>
      </p:pic>
      <p:sp>
        <p:nvSpPr>
          <p:cNvPr id="5" name="Content Placeholder 4">
            <a:extLst>
              <a:ext uri="{FF2B5EF4-FFF2-40B4-BE49-F238E27FC236}">
                <a16:creationId xmlns:a16="http://schemas.microsoft.com/office/drawing/2014/main" id="{A3704A94-669C-50B9-6A22-6D080072361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09086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Cycle de vie de la gestion de projet  </a:t>
            </a:r>
            <a:endParaRPr lang="en-US"/>
          </a:p>
        </p:txBody>
      </p:sp>
      <p:sp>
        <p:nvSpPr>
          <p:cNvPr id="6" name="Content Placeholder 2">
            <a:extLst>
              <a:ext uri="{FF2B5EF4-FFF2-40B4-BE49-F238E27FC236}">
                <a16:creationId xmlns:a16="http://schemas.microsoft.com/office/drawing/2014/main" id="{C9EB2F9E-4CDA-29C6-A56A-CA998925ABAA}"/>
              </a:ext>
            </a:extLst>
          </p:cNvPr>
          <p:cNvSpPr txBox="1">
            <a:spLocks/>
          </p:cNvSpPr>
          <p:nvPr/>
        </p:nvSpPr>
        <p:spPr>
          <a:xfrm>
            <a:off x="704850" y="1949249"/>
            <a:ext cx="6666702" cy="36253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rial"/>
                <a:cs typeface="Arial"/>
              </a:rPr>
              <a:t>Un projet de santé numérique peut inclure :</a:t>
            </a:r>
            <a:endParaRPr lang="en-US"/>
          </a:p>
          <a:p>
            <a:pPr marL="0" indent="0">
              <a:buNone/>
            </a:pPr>
            <a:r>
              <a:rPr lang="en-US">
                <a:latin typeface="Arial"/>
                <a:cs typeface="Arial"/>
              </a:rPr>
              <a:t>le développement de logiciels (qui utilise généralement une approche mixte pour concevoir, construire et tester le logiciel)  </a:t>
            </a:r>
            <a:endParaRPr lang="en-US"/>
          </a:p>
          <a:p>
            <a:pPr marL="0" indent="0">
              <a:buNone/>
            </a:pPr>
            <a:r>
              <a:rPr lang="en-US">
                <a:latin typeface="Arial"/>
                <a:cs typeface="Arial"/>
              </a:rPr>
              <a:t>OU il peut inclure la mise en œuvre du logiciel </a:t>
            </a:r>
            <a:endParaRPr lang="en-US"/>
          </a:p>
          <a:p>
            <a:pPr marL="0" indent="0">
              <a:buNone/>
            </a:pPr>
            <a:r>
              <a:rPr lang="en-US">
                <a:latin typeface="Arial"/>
                <a:cs typeface="Arial"/>
              </a:rPr>
              <a:t>OU il peut inclure à la fois le développement et la mise en œuvre du logiciel</a:t>
            </a:r>
          </a:p>
          <a:p>
            <a:pPr marL="0" indent="0">
              <a:buNone/>
            </a:pPr>
            <a:r>
              <a:rPr lang="en-US">
                <a:latin typeface="Arial"/>
                <a:cs typeface="Arial"/>
              </a:rPr>
              <a:t>OU il peut ne comprendre ni l'un ni l'autre - par exemple, une analyse du paysage dans de nombreux pays donnant lieu à un rapport final, un projet de recherche, etc. </a:t>
            </a:r>
            <a:endParaRPr lang="en-US"/>
          </a:p>
          <a:p>
            <a:pPr marL="0" indent="0">
              <a:buNone/>
            </a:pPr>
            <a:endParaRPr lang="en-US"/>
          </a:p>
          <a:p>
            <a:pPr marL="0" indent="0">
              <a:buNone/>
            </a:pPr>
            <a:endParaRPr lang="en-US"/>
          </a:p>
        </p:txBody>
      </p:sp>
      <p:pic>
        <p:nvPicPr>
          <p:cNvPr id="9" name="Picture 8" descr="A diagram of a company&#10;&#10;Description automatically generated">
            <a:extLst>
              <a:ext uri="{FF2B5EF4-FFF2-40B4-BE49-F238E27FC236}">
                <a16:creationId xmlns:a16="http://schemas.microsoft.com/office/drawing/2014/main" id="{74DDE7F8-F4B0-4B55-A89A-116AA46D0369}"/>
              </a:ext>
            </a:extLst>
          </p:cNvPr>
          <p:cNvPicPr>
            <a:picLocks noChangeAspect="1"/>
          </p:cNvPicPr>
          <p:nvPr/>
        </p:nvPicPr>
        <p:blipFill>
          <a:blip r:embed="rId3"/>
          <a:stretch>
            <a:fillRect/>
          </a:stretch>
        </p:blipFill>
        <p:spPr>
          <a:xfrm>
            <a:off x="7509782" y="1945140"/>
            <a:ext cx="4411437" cy="4314826"/>
          </a:xfrm>
          <a:prstGeom prst="rect">
            <a:avLst/>
          </a:prstGeom>
        </p:spPr>
      </p:pic>
    </p:spTree>
    <p:extLst>
      <p:ext uri="{BB962C8B-B14F-4D97-AF65-F5344CB8AC3E}">
        <p14:creationId xmlns:p14="http://schemas.microsoft.com/office/powerpoint/2010/main" val="1964160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635C-99D8-8E73-5FB8-6F03D6B16175}"/>
              </a:ext>
            </a:extLst>
          </p:cNvPr>
          <p:cNvSpPr>
            <a:spLocks noGrp="1"/>
          </p:cNvSpPr>
          <p:nvPr>
            <p:ph type="title"/>
          </p:nvPr>
        </p:nvSpPr>
        <p:spPr>
          <a:xfrm>
            <a:off x="838200" y="365125"/>
            <a:ext cx="10084496" cy="4362800"/>
          </a:xfrm>
        </p:spPr>
        <p:txBody>
          <a:bodyPr/>
          <a:lstStyle/>
          <a:p>
            <a:r>
              <a:rPr lang="en-US">
                <a:latin typeface="Arial"/>
                <a:cs typeface="Arial"/>
              </a:rPr>
              <a:t>Brise-glace</a:t>
            </a:r>
            <a:br>
              <a:rPr lang="en-US">
                <a:latin typeface="Arial"/>
                <a:cs typeface="Arial"/>
              </a:rPr>
            </a:br>
            <a:r>
              <a:rPr lang="en-US" sz="1800">
                <a:latin typeface="Arial"/>
                <a:cs typeface="Arial"/>
              </a:rPr>
              <a:t>(voir les notes de l'orateur)</a:t>
            </a:r>
            <a:endParaRPr lang="en-US" sz="1800"/>
          </a:p>
        </p:txBody>
      </p:sp>
      <p:pic>
        <p:nvPicPr>
          <p:cNvPr id="3" name="Picture 2" descr="A island with palm trees and a rock&#10;&#10;Description automatically generated">
            <a:extLst>
              <a:ext uri="{FF2B5EF4-FFF2-40B4-BE49-F238E27FC236}">
                <a16:creationId xmlns:a16="http://schemas.microsoft.com/office/drawing/2014/main" id="{88EF8C3E-6F0A-936C-6B7A-E1426D9D607A}"/>
              </a:ext>
            </a:extLst>
          </p:cNvPr>
          <p:cNvPicPr>
            <a:picLocks noChangeAspect="1"/>
          </p:cNvPicPr>
          <p:nvPr/>
        </p:nvPicPr>
        <p:blipFill>
          <a:blip r:embed="rId3"/>
          <a:stretch>
            <a:fillRect/>
          </a:stretch>
        </p:blipFill>
        <p:spPr>
          <a:xfrm>
            <a:off x="5972648" y="1713270"/>
            <a:ext cx="5949721" cy="4117259"/>
          </a:xfrm>
          <a:prstGeom prst="rect">
            <a:avLst/>
          </a:prstGeom>
        </p:spPr>
      </p:pic>
      <p:sp>
        <p:nvSpPr>
          <p:cNvPr id="4" name="TextBox 3">
            <a:extLst>
              <a:ext uri="{FF2B5EF4-FFF2-40B4-BE49-F238E27FC236}">
                <a16:creationId xmlns:a16="http://schemas.microsoft.com/office/drawing/2014/main" id="{A03EC97B-368C-A90D-1576-FD09DD7CF6DE}"/>
              </a:ext>
            </a:extLst>
          </p:cNvPr>
          <p:cNvSpPr txBox="1"/>
          <p:nvPr/>
        </p:nvSpPr>
        <p:spPr>
          <a:xfrm>
            <a:off x="10270715" y="5828993"/>
            <a:ext cx="1505257" cy="2557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89CDE8"/>
                </a:solidFill>
                <a:cs typeface="Calibri"/>
              </a:rPr>
              <a:t>Image by </a:t>
            </a:r>
            <a:r>
              <a:rPr lang="en-US" sz="1000" err="1">
                <a:solidFill>
                  <a:srgbClr val="89CDE8"/>
                </a:solidFill>
                <a:cs typeface="Calibri"/>
              </a:rPr>
              <a:t>brgfx </a:t>
            </a:r>
            <a:r>
              <a:rPr lang="en-US" sz="1000">
                <a:solidFill>
                  <a:srgbClr val="89CDE8"/>
                </a:solidFill>
                <a:cs typeface="Calibri"/>
              </a:rPr>
              <a:t>at </a:t>
            </a:r>
            <a:r>
              <a:rPr lang="en-US" sz="1000" err="1">
                <a:solidFill>
                  <a:srgbClr val="89CDE8"/>
                </a:solidFill>
                <a:cs typeface="Calibri"/>
              </a:rPr>
              <a:t>Freepic</a:t>
            </a:r>
            <a:endParaRPr lang="en-US" sz="1000">
              <a:solidFill>
                <a:srgbClr val="89CDE8"/>
              </a:solidFill>
              <a:cs typeface="Calibri"/>
            </a:endParaRPr>
          </a:p>
        </p:txBody>
      </p:sp>
    </p:spTree>
    <p:extLst>
      <p:ext uri="{BB962C8B-B14F-4D97-AF65-F5344CB8AC3E}">
        <p14:creationId xmlns:p14="http://schemas.microsoft.com/office/powerpoint/2010/main" val="4130300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22DE-27B9-E3C7-3D22-D38C6D14BC7F}"/>
              </a:ext>
            </a:extLst>
          </p:cNvPr>
          <p:cNvSpPr>
            <a:spLocks noGrp="1"/>
          </p:cNvSpPr>
          <p:nvPr>
            <p:ph type="title"/>
          </p:nvPr>
        </p:nvSpPr>
        <p:spPr/>
        <p:txBody>
          <a:bodyPr/>
          <a:lstStyle/>
          <a:p>
            <a:r>
              <a:rPr lang="en-US">
                <a:latin typeface="Arial"/>
                <a:cs typeface="Arial"/>
              </a:rPr>
              <a:t>Activité : mini jeu de société</a:t>
            </a:r>
            <a:endParaRPr lang="en-US"/>
          </a:p>
        </p:txBody>
      </p:sp>
      <p:sp>
        <p:nvSpPr>
          <p:cNvPr id="3" name="Content Placeholder 2">
            <a:extLst>
              <a:ext uri="{FF2B5EF4-FFF2-40B4-BE49-F238E27FC236}">
                <a16:creationId xmlns:a16="http://schemas.microsoft.com/office/drawing/2014/main" id="{B82C35B6-B291-0E1E-EC2A-F828F334BD32}"/>
              </a:ext>
            </a:extLst>
          </p:cNvPr>
          <p:cNvSpPr>
            <a:spLocks noGrp="1"/>
          </p:cNvSpPr>
          <p:nvPr>
            <p:ph idx="1"/>
          </p:nvPr>
        </p:nvSpPr>
        <p:spPr/>
        <p:txBody>
          <a:bodyPr vert="horz" lIns="91440" tIns="45720" rIns="91440" bIns="45720" rtlCol="0" anchor="t">
            <a:normAutofit/>
          </a:bodyPr>
          <a:lstStyle/>
          <a:p>
            <a:pPr marL="0" indent="0">
              <a:buNone/>
            </a:pPr>
            <a:r>
              <a:rPr lang="en-US" err="1">
                <a:latin typeface="Arial"/>
                <a:cs typeface="Arial"/>
              </a:rPr>
              <a:t>Diviser</a:t>
            </a:r>
            <a:r>
              <a:rPr lang="en-US">
                <a:latin typeface="Arial"/>
                <a:cs typeface="Arial"/>
              </a:rPr>
              <a:t> </a:t>
            </a:r>
            <a:r>
              <a:rPr lang="en-US" err="1">
                <a:latin typeface="Arial"/>
                <a:cs typeface="Arial"/>
              </a:rPr>
              <a:t>en</a:t>
            </a:r>
            <a:r>
              <a:rPr lang="en-US">
                <a:latin typeface="Arial"/>
                <a:cs typeface="Arial"/>
              </a:rPr>
              <a:t> </a:t>
            </a:r>
            <a:r>
              <a:rPr lang="en-US" err="1">
                <a:latin typeface="Arial"/>
                <a:cs typeface="Arial"/>
              </a:rPr>
              <a:t>groupes</a:t>
            </a:r>
            <a:r>
              <a:rPr lang="en-US">
                <a:latin typeface="Arial"/>
                <a:cs typeface="Arial"/>
              </a:rPr>
              <a:t> de 4 </a:t>
            </a:r>
            <a:r>
              <a:rPr lang="en-US" err="1">
                <a:latin typeface="Arial"/>
                <a:cs typeface="Arial"/>
              </a:rPr>
              <a:t>ou</a:t>
            </a:r>
            <a:r>
              <a:rPr lang="en-US">
                <a:latin typeface="Arial"/>
                <a:cs typeface="Arial"/>
              </a:rPr>
              <a:t> 5 </a:t>
            </a:r>
            <a:r>
              <a:rPr lang="en-US" err="1">
                <a:latin typeface="Arial"/>
                <a:cs typeface="Arial"/>
              </a:rPr>
              <a:t>personnes</a:t>
            </a:r>
            <a:endParaRPr lang="en-US" err="1"/>
          </a:p>
          <a:p>
            <a:r>
              <a:rPr lang="en-US" err="1">
                <a:latin typeface="Arial"/>
                <a:cs typeface="Arial"/>
              </a:rPr>
              <a:t>Prenez</a:t>
            </a:r>
            <a:r>
              <a:rPr lang="en-US">
                <a:latin typeface="Arial"/>
                <a:cs typeface="Arial"/>
              </a:rPr>
              <a:t> les </a:t>
            </a:r>
            <a:r>
              <a:rPr lang="en-US" err="1">
                <a:latin typeface="Arial"/>
                <a:cs typeface="Arial"/>
              </a:rPr>
              <a:t>pièces</a:t>
            </a:r>
            <a:r>
              <a:rPr lang="en-US">
                <a:latin typeface="Arial"/>
                <a:cs typeface="Arial"/>
              </a:rPr>
              <a:t> du mini-jeu et </a:t>
            </a:r>
            <a:r>
              <a:rPr lang="en-US" err="1">
                <a:latin typeface="Arial"/>
                <a:cs typeface="Arial"/>
              </a:rPr>
              <a:t>créez</a:t>
            </a:r>
            <a:r>
              <a:rPr lang="en-US">
                <a:latin typeface="Arial"/>
                <a:cs typeface="Arial"/>
              </a:rPr>
              <a:t> les cycles de vie du </a:t>
            </a:r>
            <a:r>
              <a:rPr lang="en-US" err="1">
                <a:latin typeface="Arial"/>
                <a:cs typeface="Arial"/>
              </a:rPr>
              <a:t>logiciel</a:t>
            </a:r>
            <a:r>
              <a:rPr lang="en-US">
                <a:latin typeface="Arial"/>
                <a:cs typeface="Arial"/>
              </a:rPr>
              <a:t> et du </a:t>
            </a:r>
            <a:r>
              <a:rPr lang="en-US" err="1">
                <a:latin typeface="Arial"/>
                <a:cs typeface="Arial"/>
              </a:rPr>
              <a:t>projet</a:t>
            </a:r>
            <a:r>
              <a:rPr lang="en-US">
                <a:latin typeface="Arial"/>
                <a:cs typeface="Arial"/>
              </a:rPr>
              <a:t> </a:t>
            </a:r>
            <a:r>
              <a:rPr lang="en-US" err="1">
                <a:latin typeface="Arial"/>
                <a:cs typeface="Arial"/>
              </a:rPr>
              <a:t>correctement</a:t>
            </a:r>
            <a:r>
              <a:rPr lang="en-US">
                <a:latin typeface="Arial"/>
                <a:cs typeface="Arial"/>
              </a:rPr>
              <a:t> sans </a:t>
            </a:r>
            <a:r>
              <a:rPr lang="en-US" err="1">
                <a:latin typeface="Arial"/>
                <a:cs typeface="Arial"/>
              </a:rPr>
              <a:t>regarder</a:t>
            </a:r>
            <a:r>
              <a:rPr lang="en-US">
                <a:latin typeface="Arial"/>
                <a:cs typeface="Arial"/>
              </a:rPr>
              <a:t> les diapositives </a:t>
            </a:r>
            <a:r>
              <a:rPr lang="en-US" err="1">
                <a:latin typeface="Arial"/>
                <a:cs typeface="Arial"/>
              </a:rPr>
              <a:t>précédentes</a:t>
            </a:r>
            <a:r>
              <a:rPr lang="en-US">
                <a:latin typeface="Arial"/>
                <a:cs typeface="Arial"/>
              </a:rPr>
              <a:t>.</a:t>
            </a:r>
            <a:endParaRPr lang="en-US"/>
          </a:p>
          <a:p>
            <a:r>
              <a:rPr lang="en-US">
                <a:latin typeface="Arial"/>
                <a:cs typeface="Arial"/>
              </a:rPr>
              <a:t>Il </a:t>
            </a:r>
            <a:r>
              <a:rPr lang="en-US" err="1">
                <a:latin typeface="Arial"/>
                <a:cs typeface="Arial"/>
              </a:rPr>
              <a:t>s'agit</a:t>
            </a:r>
            <a:r>
              <a:rPr lang="en-US">
                <a:latin typeface="Arial"/>
                <a:cs typeface="Arial"/>
              </a:rPr>
              <a:t> </a:t>
            </a:r>
            <a:r>
              <a:rPr lang="en-US" err="1">
                <a:latin typeface="Arial"/>
                <a:cs typeface="Arial"/>
              </a:rPr>
              <a:t>d'une</a:t>
            </a:r>
            <a:r>
              <a:rPr lang="en-US">
                <a:latin typeface="Arial"/>
                <a:cs typeface="Arial"/>
              </a:rPr>
              <a:t> </a:t>
            </a:r>
            <a:r>
              <a:rPr lang="en-US" err="1">
                <a:latin typeface="Arial"/>
                <a:cs typeface="Arial"/>
              </a:rPr>
              <a:t>activité</a:t>
            </a:r>
            <a:r>
              <a:rPr lang="en-US">
                <a:latin typeface="Arial"/>
                <a:cs typeface="Arial"/>
              </a:rPr>
              <a:t> </a:t>
            </a:r>
            <a:r>
              <a:rPr lang="en-US" err="1">
                <a:latin typeface="Arial"/>
                <a:cs typeface="Arial"/>
              </a:rPr>
              <a:t>chronométrée</a:t>
            </a:r>
            <a:r>
              <a:rPr lang="en-US">
                <a:latin typeface="Arial"/>
                <a:cs typeface="Arial"/>
              </a:rPr>
              <a:t> : </a:t>
            </a:r>
            <a:r>
              <a:rPr lang="en-US" err="1">
                <a:latin typeface="Arial"/>
                <a:cs typeface="Arial"/>
              </a:rPr>
              <a:t>vous</a:t>
            </a:r>
            <a:r>
              <a:rPr lang="en-US">
                <a:latin typeface="Arial"/>
                <a:cs typeface="Arial"/>
              </a:rPr>
              <a:t> </a:t>
            </a:r>
            <a:r>
              <a:rPr lang="en-US" err="1">
                <a:latin typeface="Arial"/>
                <a:cs typeface="Arial"/>
              </a:rPr>
              <a:t>disposez</a:t>
            </a:r>
            <a:r>
              <a:rPr lang="en-US">
                <a:latin typeface="Arial"/>
                <a:cs typeface="Arial"/>
              </a:rPr>
              <a:t> de 5 minutes :</a:t>
            </a:r>
          </a:p>
          <a:p>
            <a:pPr lvl="1"/>
            <a:r>
              <a:rPr lang="en-US" err="1">
                <a:latin typeface="Arial"/>
                <a:cs typeface="Arial"/>
              </a:rPr>
              <a:t>Vainqueur</a:t>
            </a:r>
            <a:r>
              <a:rPr lang="en-US">
                <a:latin typeface="Arial"/>
                <a:cs typeface="Arial"/>
              </a:rPr>
              <a:t> 1 : le plus </a:t>
            </a:r>
            <a:r>
              <a:rPr lang="en-US" err="1">
                <a:latin typeface="Arial"/>
                <a:cs typeface="Arial"/>
              </a:rPr>
              <a:t>rapide</a:t>
            </a:r>
          </a:p>
          <a:p>
            <a:pPr lvl="1"/>
            <a:r>
              <a:rPr lang="en-US" err="1">
                <a:latin typeface="Arial"/>
                <a:cs typeface="Arial"/>
              </a:rPr>
              <a:t>Vainqueur</a:t>
            </a:r>
            <a:r>
              <a:rPr lang="en-US">
                <a:latin typeface="Arial"/>
                <a:cs typeface="Arial"/>
              </a:rPr>
              <a:t> 2 : le plus précis</a:t>
            </a:r>
          </a:p>
        </p:txBody>
      </p:sp>
    </p:spTree>
    <p:extLst>
      <p:ext uri="{BB962C8B-B14F-4D97-AF65-F5344CB8AC3E}">
        <p14:creationId xmlns:p14="http://schemas.microsoft.com/office/powerpoint/2010/main" val="2495292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3E83-B11D-5624-F883-1C09D906A4CC}"/>
              </a:ext>
            </a:extLst>
          </p:cNvPr>
          <p:cNvSpPr>
            <a:spLocks noGrp="1"/>
          </p:cNvSpPr>
          <p:nvPr>
            <p:ph type="title"/>
          </p:nvPr>
        </p:nvSpPr>
        <p:spPr/>
        <p:txBody>
          <a:bodyPr/>
          <a:lstStyle/>
          <a:p>
            <a:r>
              <a:rPr lang="en-US">
                <a:latin typeface="Arial"/>
                <a:cs typeface="Arial"/>
              </a:rPr>
              <a:t>Module 01 : Enquête rapide</a:t>
            </a:r>
            <a:endParaRPr lang="en-US"/>
          </a:p>
        </p:txBody>
      </p:sp>
      <p:sp>
        <p:nvSpPr>
          <p:cNvPr id="3" name="Content Placeholder 2">
            <a:extLst>
              <a:ext uri="{FF2B5EF4-FFF2-40B4-BE49-F238E27FC236}">
                <a16:creationId xmlns:a16="http://schemas.microsoft.com/office/drawing/2014/main" id="{9FF34E33-A628-8AFE-A09E-1D0C5FBA2E19}"/>
              </a:ext>
            </a:extLst>
          </p:cNvPr>
          <p:cNvSpPr>
            <a:spLocks noGrp="1"/>
          </p:cNvSpPr>
          <p:nvPr>
            <p:ph idx="1"/>
          </p:nvPr>
        </p:nvSpPr>
        <p:spPr/>
        <p:txBody>
          <a:bodyPr vert="horz" lIns="91440" tIns="45720" rIns="91440" bIns="45720" rtlCol="0" anchor="t">
            <a:normAutofit/>
          </a:bodyPr>
          <a:lstStyle/>
          <a:p>
            <a:r>
              <a:rPr lang="en-US">
                <a:latin typeface="Arial"/>
                <a:cs typeface="Arial"/>
              </a:rPr>
              <a:t>Sondage à l'aide d'un mentimètre</a:t>
            </a:r>
          </a:p>
          <a:p>
            <a:pPr lvl="1"/>
            <a:r>
              <a:rPr lang="en-US">
                <a:latin typeface="Arial"/>
                <a:cs typeface="Arial"/>
              </a:rPr>
              <a:t>Quels sont les trois principaux enseignements que vous tirez de cette session ? </a:t>
            </a:r>
            <a:endParaRPr lang="en-US"/>
          </a:p>
        </p:txBody>
      </p:sp>
    </p:spTree>
    <p:extLst>
      <p:ext uri="{BB962C8B-B14F-4D97-AF65-F5344CB8AC3E}">
        <p14:creationId xmlns:p14="http://schemas.microsoft.com/office/powerpoint/2010/main" val="135071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E792-52ED-9749-D1DC-2F20BE9D22A8}"/>
              </a:ext>
            </a:extLst>
          </p:cNvPr>
          <p:cNvSpPr>
            <a:spLocks noGrp="1"/>
          </p:cNvSpPr>
          <p:nvPr>
            <p:ph type="title"/>
          </p:nvPr>
        </p:nvSpPr>
        <p:spPr/>
        <p:txBody>
          <a:bodyPr>
            <a:normAutofit fontScale="90000"/>
          </a:bodyPr>
          <a:lstStyle/>
          <a:p>
            <a:r>
              <a:rPr lang="en-US">
                <a:latin typeface="Arial"/>
                <a:cs typeface="Arial"/>
              </a:rPr>
              <a:t>Module 01</a:t>
            </a:r>
            <a:br>
              <a:rPr lang="en-US">
                <a:latin typeface="Arial"/>
                <a:cs typeface="Arial"/>
              </a:rPr>
            </a:br>
            <a:r>
              <a:rPr lang="en-US" sz="3200">
                <a:latin typeface="Arial"/>
                <a:cs typeface="Arial"/>
              </a:rPr>
              <a:t>Cycles</a:t>
            </a:r>
            <a:r>
              <a:rPr lang="en-US" sz="3600">
                <a:latin typeface="Arial"/>
                <a:cs typeface="Arial"/>
              </a:rPr>
              <a:t> de vie des </a:t>
            </a:r>
            <a:r>
              <a:rPr lang="en-US" sz="3600" err="1">
                <a:latin typeface="Arial"/>
                <a:cs typeface="Arial"/>
              </a:rPr>
              <a:t>logiciels</a:t>
            </a:r>
            <a:r>
              <a:rPr lang="en-US" sz="3600">
                <a:latin typeface="Arial"/>
                <a:cs typeface="Arial"/>
              </a:rPr>
              <a:t>, de la mise </a:t>
            </a:r>
            <a:r>
              <a:rPr lang="en-US" sz="3600" err="1">
                <a:latin typeface="Arial"/>
                <a:cs typeface="Arial"/>
              </a:rPr>
              <a:t>en</a:t>
            </a:r>
            <a:r>
              <a:rPr lang="en-US" sz="3600">
                <a:latin typeface="Arial"/>
                <a:cs typeface="Arial"/>
              </a:rPr>
              <a:t> </a:t>
            </a:r>
            <a:r>
              <a:rPr lang="en-US" sz="3600" err="1">
                <a:latin typeface="Arial"/>
                <a:cs typeface="Arial"/>
              </a:rPr>
              <a:t>œuvre</a:t>
            </a:r>
            <a:r>
              <a:rPr lang="en-US" sz="3600">
                <a:latin typeface="Arial"/>
                <a:cs typeface="Arial"/>
              </a:rPr>
              <a:t> et des </a:t>
            </a:r>
            <a:r>
              <a:rPr lang="en-US" sz="3600" err="1">
                <a:latin typeface="Arial"/>
                <a:cs typeface="Arial"/>
              </a:rPr>
              <a:t>projets</a:t>
            </a:r>
            <a:r>
              <a:rPr lang="en-US" sz="3600">
                <a:latin typeface="Arial"/>
                <a:cs typeface="Arial"/>
              </a:rPr>
              <a:t>  </a:t>
            </a:r>
            <a:endParaRPr lang="en-US"/>
          </a:p>
        </p:txBody>
      </p:sp>
      <p:sp>
        <p:nvSpPr>
          <p:cNvPr id="3" name="Content Placeholder 2">
            <a:extLst>
              <a:ext uri="{FF2B5EF4-FFF2-40B4-BE49-F238E27FC236}">
                <a16:creationId xmlns:a16="http://schemas.microsoft.com/office/drawing/2014/main" id="{D0E2B805-3557-C65E-9193-6124700068C7}"/>
              </a:ext>
            </a:extLst>
          </p:cNvPr>
          <p:cNvSpPr>
            <a:spLocks noGrp="1"/>
          </p:cNvSpPr>
          <p:nvPr>
            <p:ph sz="half" idx="2"/>
          </p:nvPr>
        </p:nvSpPr>
        <p:spPr/>
        <p:txBody>
          <a:bodyPr vert="horz" lIns="91440" tIns="45720" rIns="91440" bIns="45720" rtlCol="0" anchor="t">
            <a:normAutofit fontScale="92500"/>
          </a:bodyPr>
          <a:lstStyle/>
          <a:p>
            <a:pPr marL="0" indent="0">
              <a:buNone/>
            </a:pPr>
            <a:r>
              <a:rPr lang="en-US">
                <a:latin typeface="Arial"/>
                <a:cs typeface="Arial"/>
              </a:rPr>
              <a:t>Principaux enseignements</a:t>
            </a:r>
          </a:p>
          <a:p>
            <a:pPr marL="457200" indent="-457200"/>
            <a:r>
              <a:rPr lang="en-US">
                <a:latin typeface="Arial"/>
                <a:cs typeface="Arial"/>
              </a:rPr>
              <a:t>Le cycle de développement du logiciel, le cycle de mise en œuvre et le cycle de vie du projet sont trois cycles de vie distincts qui se chevauchent. </a:t>
            </a:r>
          </a:p>
          <a:p>
            <a:pPr marL="457200" indent="-457200"/>
            <a:r>
              <a:rPr lang="en-US">
                <a:latin typeface="Arial"/>
                <a:cs typeface="Arial"/>
              </a:rPr>
              <a:t>La plupart des projets de santé numérique utilisent une approche mixte (hybride) qui combine les meilleurs aspects des méthodes agiles et des méthodes en cascade pour concevoir, développer et tester les logiciels.</a:t>
            </a:r>
            <a:endParaRPr lang="en-US"/>
          </a:p>
          <a:p>
            <a:pPr marL="457200" indent="-457200"/>
            <a:r>
              <a:rPr lang="en-US">
                <a:latin typeface="Arial"/>
                <a:cs typeface="Arial"/>
              </a:rPr>
              <a:t>Un projet a un début et une fin. Il peut comprendre le développement ou la mise en œuvre du logiciel, ou les deux, ou aucun. </a:t>
            </a:r>
            <a:endParaRPr lang="en-US"/>
          </a:p>
          <a:p>
            <a:pPr>
              <a:buFont typeface="Arial"/>
              <a:buChar char="•"/>
            </a:pPr>
            <a:endParaRPr lang="en-US" sz="1600"/>
          </a:p>
          <a:p>
            <a:pPr marL="0" indent="0">
              <a:buNone/>
            </a:pPr>
            <a:endParaRPr lang="en-US"/>
          </a:p>
        </p:txBody>
      </p:sp>
    </p:spTree>
    <p:extLst>
      <p:ext uri="{BB962C8B-B14F-4D97-AF65-F5344CB8AC3E}">
        <p14:creationId xmlns:p14="http://schemas.microsoft.com/office/powerpoint/2010/main" val="37258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E792-52ED-9749-D1DC-2F20BE9D22A8}"/>
              </a:ext>
            </a:extLst>
          </p:cNvPr>
          <p:cNvSpPr>
            <a:spLocks noGrp="1"/>
          </p:cNvSpPr>
          <p:nvPr>
            <p:ph type="title"/>
          </p:nvPr>
        </p:nvSpPr>
        <p:spPr/>
        <p:txBody>
          <a:bodyPr>
            <a:normAutofit/>
          </a:bodyPr>
          <a:lstStyle/>
          <a:p>
            <a:r>
              <a:rPr lang="en-US">
                <a:latin typeface="Arial"/>
                <a:cs typeface="Arial"/>
              </a:rPr>
              <a:t>Module 02</a:t>
            </a:r>
            <a:br>
              <a:rPr lang="en-US">
                <a:latin typeface="Arial"/>
                <a:cs typeface="Arial"/>
              </a:rPr>
            </a:br>
            <a:r>
              <a:rPr lang="en-US" sz="3600">
                <a:latin typeface="Arial"/>
                <a:cs typeface="Arial"/>
              </a:rPr>
              <a:t>Planifier pour </a:t>
            </a:r>
            <a:r>
              <a:rPr lang="en-US">
                <a:latin typeface="Arial"/>
                <a:cs typeface="Arial"/>
              </a:rPr>
              <a:t>réussir  </a:t>
            </a:r>
            <a:endParaRPr lang="en-US"/>
          </a:p>
        </p:txBody>
      </p:sp>
      <p:sp>
        <p:nvSpPr>
          <p:cNvPr id="3" name="Content Placeholder 2">
            <a:extLst>
              <a:ext uri="{FF2B5EF4-FFF2-40B4-BE49-F238E27FC236}">
                <a16:creationId xmlns:a16="http://schemas.microsoft.com/office/drawing/2014/main" id="{D0E2B805-3557-C65E-9193-6124700068C7}"/>
              </a:ext>
            </a:extLst>
          </p:cNvPr>
          <p:cNvSpPr>
            <a:spLocks noGrp="1"/>
          </p:cNvSpPr>
          <p:nvPr>
            <p:ph sz="half" idx="2"/>
          </p:nvPr>
        </p:nvSpPr>
        <p:spPr>
          <a:xfrm>
            <a:off x="664425" y="2505075"/>
            <a:ext cx="10759312" cy="3924920"/>
          </a:xfrm>
        </p:spPr>
        <p:txBody>
          <a:bodyPr vert="horz" lIns="91440" tIns="45720" rIns="91440" bIns="45720" rtlCol="0" anchor="t">
            <a:normAutofit fontScale="92500" lnSpcReduction="10000"/>
          </a:bodyPr>
          <a:lstStyle/>
          <a:p>
            <a:pPr marL="0" indent="0">
              <a:buNone/>
            </a:pPr>
            <a:r>
              <a:rPr lang="en-US">
                <a:latin typeface="Arial"/>
                <a:cs typeface="Arial"/>
              </a:rPr>
              <a:t>Résultats de l'apprentissage</a:t>
            </a:r>
          </a:p>
          <a:p>
            <a:pPr>
              <a:buFont typeface="Arial"/>
              <a:buChar char="•"/>
            </a:pPr>
            <a:r>
              <a:rPr lang="en-US" sz="1800">
                <a:latin typeface="Arial"/>
                <a:cs typeface="Arial"/>
              </a:rPr>
              <a:t>Les participants peuvent décrire l'intérêt de définir la réussite d'un projet, le moment où cela se fait et le processus mis en œuvre pour y parvenir.</a:t>
            </a:r>
          </a:p>
          <a:p>
            <a:pPr>
              <a:buFont typeface="Arial"/>
              <a:buChar char="•"/>
            </a:pPr>
            <a:r>
              <a:rPr lang="en-US" sz="1800">
                <a:latin typeface="Arial"/>
                <a:cs typeface="Arial"/>
              </a:rPr>
              <a:t>les participants peuvent décrire les principales caractéristiques d'une bonne structure de gouvernance de projet et d'un bon processus de gouvernance, ainsi que leur valeur.</a:t>
            </a:r>
          </a:p>
          <a:p>
            <a:pPr>
              <a:buFont typeface="Arial"/>
              <a:buChar char="•"/>
            </a:pPr>
            <a:r>
              <a:rPr lang="en-US" sz="1800">
                <a:latin typeface="Arial"/>
                <a:cs typeface="Arial"/>
              </a:rPr>
              <a:t>les participants peuvent dresser la liste des principaux défis liés à la facilitation des discussions multipartites</a:t>
            </a:r>
          </a:p>
          <a:p>
            <a:pPr>
              <a:buFont typeface="Arial"/>
              <a:buChar char="•"/>
            </a:pPr>
            <a:r>
              <a:rPr lang="en-US" sz="1800">
                <a:latin typeface="Arial"/>
                <a:cs typeface="Arial"/>
              </a:rPr>
              <a:t>les participants peuvent décrire la différence entre un plan de projet et un diagramme de Gantt et identifier les principales différences entre eux.</a:t>
            </a:r>
          </a:p>
          <a:p>
            <a:pPr>
              <a:buFont typeface="Arial"/>
              <a:buChar char="•"/>
            </a:pPr>
            <a:r>
              <a:rPr lang="en-US" sz="1800">
                <a:latin typeface="Arial"/>
                <a:cs typeface="Arial"/>
              </a:rPr>
              <a:t>Les participants peuvent définir les principales catégories de coûts pour les budgets des projets de santé numérique et utiliser le modèle fourni pour l'établissement d'un budget de haut niveau.</a:t>
            </a:r>
          </a:p>
          <a:p>
            <a:pPr>
              <a:buFont typeface="Arial"/>
              <a:buChar char="•"/>
            </a:pPr>
            <a:r>
              <a:rPr lang="en-US" sz="1800">
                <a:latin typeface="Arial"/>
                <a:cs typeface="Arial"/>
              </a:rPr>
              <a:t>les participants peuvent identifier et évaluer les différents types et outils de communication</a:t>
            </a:r>
          </a:p>
          <a:p>
            <a:pPr>
              <a:buFont typeface="Arial"/>
              <a:buChar char="•"/>
            </a:pPr>
            <a:r>
              <a:rPr lang="en-US" sz="1800">
                <a:latin typeface="Arial"/>
                <a:cs typeface="Arial"/>
              </a:rPr>
              <a:t>les participants peuvent décrire les principales différences entre la gestion du changement dans les mises en œuvre et la gestion du changement au niveau de la gestion de projet.</a:t>
            </a:r>
          </a:p>
          <a:p>
            <a:pPr marL="0" indent="0">
              <a:buNone/>
            </a:pPr>
            <a:endParaRPr lang="en-US"/>
          </a:p>
        </p:txBody>
      </p:sp>
    </p:spTree>
    <p:extLst>
      <p:ext uri="{BB962C8B-B14F-4D97-AF65-F5344CB8AC3E}">
        <p14:creationId xmlns:p14="http://schemas.microsoft.com/office/powerpoint/2010/main" val="1278135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Modèle de préparation</a:t>
            </a:r>
            <a:endParaRPr lang="en-US" sz="2000"/>
          </a:p>
        </p:txBody>
      </p:sp>
      <p:sp>
        <p:nvSpPr>
          <p:cNvPr id="6" name="TextBox 5">
            <a:extLst>
              <a:ext uri="{FF2B5EF4-FFF2-40B4-BE49-F238E27FC236}">
                <a16:creationId xmlns:a16="http://schemas.microsoft.com/office/drawing/2014/main" id="{971E2E60-B5F9-60B3-30B3-CF65B23BA29E}"/>
              </a:ext>
            </a:extLst>
          </p:cNvPr>
          <p:cNvSpPr txBox="1"/>
          <p:nvPr/>
        </p:nvSpPr>
        <p:spPr>
          <a:xfrm>
            <a:off x="835959" y="2407024"/>
            <a:ext cx="659802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latin typeface="Arial"/>
                <a:cs typeface="Arial"/>
              </a:rPr>
              <a:t>Utilisez</a:t>
            </a:r>
            <a:r>
              <a:rPr lang="en-US" sz="2400" dirty="0">
                <a:latin typeface="Arial"/>
                <a:cs typeface="Arial"/>
              </a:rPr>
              <a:t> </a:t>
            </a:r>
            <a:r>
              <a:rPr lang="en-US" sz="2400" dirty="0">
                <a:solidFill>
                  <a:srgbClr val="000000"/>
                </a:solidFill>
                <a:latin typeface="Arial"/>
                <a:cs typeface="Arial"/>
                <a:hlinkClick r:id="rId3"/>
              </a:rPr>
              <a:t>ce modèle</a:t>
            </a:r>
            <a:r>
              <a:rPr lang="en-US" sz="2400" b="1" u="sng" dirty="0">
                <a:solidFill>
                  <a:srgbClr val="0563C1"/>
                </a:solidFill>
                <a:latin typeface="Arial"/>
                <a:cs typeface="Segoe UI"/>
              </a:rPr>
              <a:t> </a:t>
            </a:r>
            <a:r>
              <a:rPr lang="en-US" sz="2400" dirty="0">
                <a:latin typeface="Arial"/>
                <a:cs typeface="Arial"/>
              </a:rPr>
              <a:t>pour </a:t>
            </a:r>
            <a:r>
              <a:rPr lang="en-US" sz="2400" dirty="0" err="1">
                <a:latin typeface="Arial"/>
                <a:ea typeface="+mn-lt"/>
                <a:cs typeface="+mn-lt"/>
              </a:rPr>
              <a:t>définir</a:t>
            </a:r>
            <a:r>
              <a:rPr lang="en-US" sz="2400" dirty="0">
                <a:latin typeface="Arial"/>
                <a:ea typeface="+mn-lt"/>
                <a:cs typeface="+mn-lt"/>
              </a:rPr>
              <a:t> la </a:t>
            </a:r>
            <a:r>
              <a:rPr lang="en-US" sz="2400" dirty="0" err="1">
                <a:latin typeface="Arial"/>
                <a:ea typeface="+mn-lt"/>
                <a:cs typeface="+mn-lt"/>
              </a:rPr>
              <a:t>portée</a:t>
            </a:r>
            <a:r>
              <a:rPr lang="en-US" sz="2400" dirty="0">
                <a:latin typeface="Arial"/>
                <a:ea typeface="+mn-lt"/>
                <a:cs typeface="+mn-lt"/>
              </a:rPr>
              <a:t> </a:t>
            </a:r>
            <a:r>
              <a:rPr lang="en-US" sz="2400" dirty="0" err="1">
                <a:latin typeface="Arial"/>
                <a:ea typeface="+mn-lt"/>
                <a:cs typeface="+mn-lt"/>
              </a:rPr>
              <a:t>générale</a:t>
            </a:r>
            <a:r>
              <a:rPr lang="en-US" sz="2400" dirty="0">
                <a:latin typeface="Arial"/>
                <a:ea typeface="+mn-lt"/>
                <a:cs typeface="+mn-lt"/>
              </a:rPr>
              <a:t> du </a:t>
            </a:r>
            <a:r>
              <a:rPr lang="en-US" sz="2400" dirty="0" err="1">
                <a:latin typeface="Arial"/>
                <a:ea typeface="+mn-lt"/>
                <a:cs typeface="+mn-lt"/>
              </a:rPr>
              <a:t>projet</a:t>
            </a:r>
            <a:r>
              <a:rPr lang="en-US" sz="2400" dirty="0">
                <a:latin typeface="Arial"/>
                <a:ea typeface="+mn-lt"/>
                <a:cs typeface="+mn-lt"/>
              </a:rPr>
              <a:t> et commencer à </a:t>
            </a:r>
            <a:r>
              <a:rPr lang="en-US" sz="2400" dirty="0" err="1">
                <a:latin typeface="Arial"/>
                <a:ea typeface="+mn-lt"/>
                <a:cs typeface="+mn-lt"/>
              </a:rPr>
              <a:t>définir</a:t>
            </a:r>
            <a:r>
              <a:rPr lang="en-US" sz="2400" dirty="0">
                <a:latin typeface="Arial"/>
                <a:ea typeface="+mn-lt"/>
                <a:cs typeface="+mn-lt"/>
              </a:rPr>
              <a:t> les exigences </a:t>
            </a:r>
            <a:r>
              <a:rPr lang="en-US" sz="2400" dirty="0" err="1">
                <a:latin typeface="Arial"/>
                <a:ea typeface="+mn-lt"/>
                <a:cs typeface="+mn-lt"/>
              </a:rPr>
              <a:t>préliminaires</a:t>
            </a:r>
            <a:r>
              <a:rPr lang="en-US" sz="2400" dirty="0">
                <a:latin typeface="Arial"/>
                <a:ea typeface="+mn-lt"/>
                <a:cs typeface="+mn-lt"/>
              </a:rPr>
              <a:t> </a:t>
            </a:r>
            <a:r>
              <a:rPr lang="en-US" sz="2400" dirty="0" err="1">
                <a:latin typeface="Arial"/>
                <a:ea typeface="+mn-lt"/>
                <a:cs typeface="+mn-lt"/>
              </a:rPr>
              <a:t>en</a:t>
            </a:r>
            <a:r>
              <a:rPr lang="en-US" sz="2400" dirty="0">
                <a:latin typeface="Arial"/>
                <a:ea typeface="+mn-lt"/>
                <a:cs typeface="+mn-lt"/>
              </a:rPr>
              <a:t> matière de </a:t>
            </a:r>
            <a:r>
              <a:rPr lang="en-US" sz="2400" dirty="0" err="1">
                <a:latin typeface="Arial"/>
                <a:ea typeface="+mn-lt"/>
                <a:cs typeface="+mn-lt"/>
              </a:rPr>
              <a:t>gouvernance</a:t>
            </a:r>
            <a:r>
              <a:rPr lang="en-US" sz="2400" dirty="0">
                <a:latin typeface="Arial"/>
                <a:ea typeface="+mn-lt"/>
                <a:cs typeface="+mn-lt"/>
              </a:rPr>
              <a:t>, de </a:t>
            </a:r>
            <a:r>
              <a:rPr lang="en-US" sz="2400" dirty="0" err="1">
                <a:latin typeface="Arial"/>
                <a:ea typeface="+mn-lt"/>
                <a:cs typeface="+mn-lt"/>
              </a:rPr>
              <a:t>calendrier</a:t>
            </a:r>
            <a:r>
              <a:rPr lang="en-US" sz="2400" dirty="0">
                <a:latin typeface="Arial"/>
                <a:ea typeface="+mn-lt"/>
                <a:cs typeface="+mn-lt"/>
              </a:rPr>
              <a:t> et de </a:t>
            </a:r>
            <a:r>
              <a:rPr lang="en-US" sz="2400" dirty="0" err="1">
                <a:latin typeface="Arial"/>
                <a:ea typeface="+mn-lt"/>
                <a:cs typeface="+mn-lt"/>
              </a:rPr>
              <a:t>conformité</a:t>
            </a:r>
            <a:r>
              <a:rPr lang="en-US" sz="2400" dirty="0">
                <a:latin typeface="Arial"/>
                <a:ea typeface="+mn-lt"/>
                <a:cs typeface="+mn-lt"/>
              </a:rPr>
              <a:t>. Il </a:t>
            </a:r>
            <a:r>
              <a:rPr lang="en-US" sz="2400" dirty="0" err="1">
                <a:latin typeface="Arial"/>
                <a:ea typeface="+mn-lt"/>
                <a:cs typeface="+mn-lt"/>
              </a:rPr>
              <a:t>est</a:t>
            </a:r>
            <a:r>
              <a:rPr lang="en-US" sz="2400" dirty="0">
                <a:latin typeface="Arial"/>
                <a:ea typeface="+mn-lt"/>
                <a:cs typeface="+mn-lt"/>
              </a:rPr>
              <a:t> </a:t>
            </a:r>
            <a:r>
              <a:rPr lang="en-US" sz="2400" dirty="0" err="1">
                <a:latin typeface="Arial"/>
                <a:ea typeface="+mn-lt"/>
                <a:cs typeface="+mn-lt"/>
              </a:rPr>
              <a:t>destiné</a:t>
            </a:r>
            <a:r>
              <a:rPr lang="en-US" sz="2400" dirty="0">
                <a:latin typeface="Arial"/>
                <a:ea typeface="+mn-lt"/>
                <a:cs typeface="+mn-lt"/>
              </a:rPr>
              <a:t> à </a:t>
            </a:r>
            <a:r>
              <a:rPr lang="en-US" sz="2400" dirty="0" err="1">
                <a:latin typeface="Arial"/>
                <a:ea typeface="+mn-lt"/>
                <a:cs typeface="+mn-lt"/>
              </a:rPr>
              <a:t>faciliter</a:t>
            </a:r>
            <a:r>
              <a:rPr lang="en-US" sz="2400" dirty="0">
                <a:latin typeface="Arial"/>
                <a:ea typeface="+mn-lt"/>
                <a:cs typeface="+mn-lt"/>
              </a:rPr>
              <a:t> le passage </a:t>
            </a:r>
            <a:r>
              <a:rPr lang="en-US" sz="2400" dirty="0" err="1">
                <a:latin typeface="Arial"/>
                <a:ea typeface="+mn-lt"/>
                <a:cs typeface="+mn-lt"/>
              </a:rPr>
              <a:t>d'une</a:t>
            </a:r>
            <a:r>
              <a:rPr lang="en-US" sz="2400" dirty="0">
                <a:latin typeface="Arial"/>
                <a:ea typeface="+mn-lt"/>
                <a:cs typeface="+mn-lt"/>
              </a:rPr>
              <a:t> proposition de </a:t>
            </a:r>
            <a:r>
              <a:rPr lang="en-US" sz="2400" dirty="0" err="1">
                <a:latin typeface="Arial"/>
                <a:ea typeface="+mn-lt"/>
                <a:cs typeface="+mn-lt"/>
              </a:rPr>
              <a:t>projet</a:t>
            </a:r>
            <a:r>
              <a:rPr lang="en-US" sz="2400" dirty="0">
                <a:latin typeface="Arial"/>
                <a:ea typeface="+mn-lt"/>
                <a:cs typeface="+mn-lt"/>
              </a:rPr>
              <a:t> </a:t>
            </a:r>
            <a:r>
              <a:rPr lang="en-US" sz="2400" dirty="0" err="1">
                <a:latin typeface="Arial"/>
                <a:ea typeface="+mn-lt"/>
                <a:cs typeface="+mn-lt"/>
              </a:rPr>
              <a:t>financée</a:t>
            </a:r>
            <a:r>
              <a:rPr lang="en-US" sz="2400" dirty="0">
                <a:latin typeface="Arial"/>
                <a:ea typeface="+mn-lt"/>
                <a:cs typeface="+mn-lt"/>
              </a:rPr>
              <a:t> à </a:t>
            </a:r>
            <a:r>
              <a:rPr lang="en-US" sz="2400" dirty="0" err="1">
                <a:latin typeface="Arial"/>
                <a:ea typeface="+mn-lt"/>
                <a:cs typeface="+mn-lt"/>
              </a:rPr>
              <a:t>une</a:t>
            </a:r>
            <a:r>
              <a:rPr lang="en-US" sz="2400" dirty="0">
                <a:latin typeface="Arial"/>
                <a:ea typeface="+mn-lt"/>
                <a:cs typeface="+mn-lt"/>
              </a:rPr>
              <a:t> </a:t>
            </a:r>
            <a:r>
              <a:rPr lang="en-US" sz="2400" dirty="0" err="1">
                <a:latin typeface="Arial"/>
                <a:ea typeface="+mn-lt"/>
                <a:cs typeface="+mn-lt"/>
              </a:rPr>
              <a:t>charte</a:t>
            </a:r>
            <a:r>
              <a:rPr lang="en-US" sz="2400" dirty="0">
                <a:latin typeface="Arial"/>
                <a:ea typeface="+mn-lt"/>
                <a:cs typeface="+mn-lt"/>
              </a:rPr>
              <a:t> de </a:t>
            </a:r>
            <a:r>
              <a:rPr lang="en-US" sz="2400" dirty="0" err="1">
                <a:latin typeface="Arial"/>
                <a:ea typeface="+mn-lt"/>
                <a:cs typeface="+mn-lt"/>
              </a:rPr>
              <a:t>projet</a:t>
            </a:r>
            <a:r>
              <a:rPr lang="en-US" sz="2400" b="1" dirty="0">
                <a:latin typeface="Arial"/>
                <a:cs typeface="Arial"/>
              </a:rPr>
              <a:t>. </a:t>
            </a:r>
            <a:endParaRPr lang="en-US" dirty="0">
              <a:latin typeface="Arial"/>
              <a:cs typeface="Arial"/>
            </a:endParaRPr>
          </a:p>
        </p:txBody>
      </p:sp>
      <p:pic>
        <p:nvPicPr>
          <p:cNvPr id="5" name="Content Placeholder 4" descr="A document with text and numbers&#10;&#10;Description automatically generated">
            <a:extLst>
              <a:ext uri="{FF2B5EF4-FFF2-40B4-BE49-F238E27FC236}">
                <a16:creationId xmlns:a16="http://schemas.microsoft.com/office/drawing/2014/main" id="{36C31F9B-EB76-4C07-67B2-1D215A9DDC99}"/>
              </a:ext>
            </a:extLst>
          </p:cNvPr>
          <p:cNvPicPr>
            <a:picLocks noGrp="1" noChangeAspect="1"/>
          </p:cNvPicPr>
          <p:nvPr>
            <p:ph idx="1"/>
          </p:nvPr>
        </p:nvPicPr>
        <p:blipFill>
          <a:blip r:embed="rId4"/>
          <a:stretch>
            <a:fillRect/>
          </a:stretch>
        </p:blipFill>
        <p:spPr>
          <a:xfrm>
            <a:off x="7778484" y="1376167"/>
            <a:ext cx="3557227" cy="4733925"/>
          </a:xfrm>
        </p:spPr>
      </p:pic>
    </p:spTree>
    <p:extLst>
      <p:ext uri="{BB962C8B-B14F-4D97-AF65-F5344CB8AC3E}">
        <p14:creationId xmlns:p14="http://schemas.microsoft.com/office/powerpoint/2010/main" val="2919875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57150" y="3175"/>
            <a:ext cx="10027346" cy="856796"/>
          </a:xfrm>
        </p:spPr>
        <p:txBody>
          <a:bodyPr/>
          <a:lstStyle/>
          <a:p>
            <a:r>
              <a:rPr lang="en-US">
                <a:latin typeface="Arial"/>
                <a:cs typeface="Arial"/>
              </a:rPr>
              <a:t>Définir la réussite</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58016" y="2018664"/>
            <a:ext cx="12121114" cy="4478691"/>
          </a:xfrm>
        </p:spPr>
        <p:txBody>
          <a:bodyPr vert="horz" lIns="91440" tIns="45720" rIns="91440" bIns="45720" rtlCol="0" anchor="t">
            <a:noAutofit/>
          </a:bodyPr>
          <a:lstStyle/>
          <a:p>
            <a:r>
              <a:rPr lang="en-US" sz="2800">
                <a:latin typeface="Arial"/>
                <a:cs typeface="Arial"/>
              </a:rPr>
              <a:t>La </a:t>
            </a:r>
            <a:r>
              <a:rPr lang="en-US" sz="2800" err="1">
                <a:latin typeface="Arial"/>
                <a:cs typeface="Arial"/>
              </a:rPr>
              <a:t>réussite</a:t>
            </a:r>
            <a:r>
              <a:rPr lang="en-US" sz="2800">
                <a:latin typeface="Arial"/>
                <a:cs typeface="Arial"/>
              </a:rPr>
              <a:t> d'un </a:t>
            </a:r>
            <a:r>
              <a:rPr lang="en-US" sz="2800" err="1">
                <a:latin typeface="Arial"/>
                <a:cs typeface="Arial"/>
              </a:rPr>
              <a:t>projet</a:t>
            </a:r>
            <a:r>
              <a:rPr lang="en-US" sz="2800">
                <a:latin typeface="Arial"/>
                <a:cs typeface="Arial"/>
              </a:rPr>
              <a:t> </a:t>
            </a:r>
            <a:r>
              <a:rPr lang="en-US" sz="2800" err="1">
                <a:latin typeface="Arial"/>
                <a:cs typeface="Arial"/>
              </a:rPr>
              <a:t>est</a:t>
            </a:r>
            <a:r>
              <a:rPr lang="en-US" sz="2800">
                <a:latin typeface="Arial"/>
                <a:cs typeface="Arial"/>
              </a:rPr>
              <a:t> </a:t>
            </a:r>
            <a:r>
              <a:rPr lang="en-US" sz="2800" err="1">
                <a:latin typeface="Arial"/>
                <a:cs typeface="Arial"/>
              </a:rPr>
              <a:t>déterminée</a:t>
            </a:r>
            <a:r>
              <a:rPr lang="en-US" sz="2800">
                <a:latin typeface="Arial"/>
                <a:cs typeface="Arial"/>
              </a:rPr>
              <a:t> par </a:t>
            </a:r>
            <a:r>
              <a:rPr lang="en-US" sz="2800" err="1">
                <a:latin typeface="Arial"/>
                <a:cs typeface="Arial"/>
              </a:rPr>
              <a:t>l'atteinte</a:t>
            </a:r>
            <a:r>
              <a:rPr lang="en-US" sz="2800">
                <a:latin typeface="Arial"/>
                <a:cs typeface="Arial"/>
              </a:rPr>
              <a:t> des </a:t>
            </a:r>
            <a:r>
              <a:rPr lang="en-US" sz="2800" err="1">
                <a:latin typeface="Arial"/>
                <a:cs typeface="Arial"/>
              </a:rPr>
              <a:t>objectifs</a:t>
            </a:r>
            <a:r>
              <a:rPr lang="en-US" sz="2800">
                <a:latin typeface="Arial"/>
                <a:cs typeface="Arial"/>
              </a:rPr>
              <a:t> </a:t>
            </a:r>
            <a:r>
              <a:rPr lang="en-US" sz="2800" err="1">
                <a:latin typeface="Arial"/>
                <a:cs typeface="Arial"/>
              </a:rPr>
              <a:t>fixés</a:t>
            </a:r>
            <a:r>
              <a:rPr lang="en-US" sz="2800">
                <a:latin typeface="Arial"/>
                <a:cs typeface="Arial"/>
              </a:rPr>
              <a:t>, </a:t>
            </a:r>
            <a:r>
              <a:rPr lang="en-US" sz="2800" err="1">
                <a:latin typeface="Arial"/>
                <a:cs typeface="Arial"/>
              </a:rPr>
              <a:t>respectant</a:t>
            </a:r>
            <a:r>
              <a:rPr lang="en-US" sz="2800">
                <a:latin typeface="Arial"/>
                <a:cs typeface="Arial"/>
              </a:rPr>
              <a:t> les </a:t>
            </a:r>
            <a:r>
              <a:rPr lang="en-US" sz="2800" err="1">
                <a:latin typeface="Arial"/>
                <a:cs typeface="Arial"/>
              </a:rPr>
              <a:t>contraintes</a:t>
            </a:r>
            <a:r>
              <a:rPr lang="en-US" sz="2800">
                <a:latin typeface="Arial"/>
                <a:cs typeface="Arial"/>
              </a:rPr>
              <a:t> de temps, de </a:t>
            </a:r>
            <a:r>
              <a:rPr lang="en-US" sz="2800" err="1">
                <a:latin typeface="Arial"/>
                <a:cs typeface="Arial"/>
              </a:rPr>
              <a:t>coût</a:t>
            </a:r>
            <a:r>
              <a:rPr lang="en-US" sz="2800">
                <a:latin typeface="Arial"/>
                <a:cs typeface="Arial"/>
              </a:rPr>
              <a:t>, et de </a:t>
            </a:r>
            <a:r>
              <a:rPr lang="en-US" sz="2800" err="1">
                <a:latin typeface="Arial"/>
                <a:cs typeface="Arial"/>
              </a:rPr>
              <a:t>portée</a:t>
            </a:r>
            <a:r>
              <a:rPr lang="en-US" sz="2800">
                <a:latin typeface="Arial"/>
                <a:cs typeface="Arial"/>
              </a:rPr>
              <a:t>, tout </a:t>
            </a:r>
            <a:r>
              <a:rPr lang="en-US" sz="2800" err="1">
                <a:latin typeface="Arial"/>
                <a:cs typeface="Arial"/>
              </a:rPr>
              <a:t>en</a:t>
            </a:r>
            <a:r>
              <a:rPr lang="en-US" sz="2800">
                <a:latin typeface="Arial"/>
                <a:cs typeface="Arial"/>
              </a:rPr>
              <a:t> </a:t>
            </a:r>
            <a:r>
              <a:rPr lang="en-US" sz="2800" err="1">
                <a:latin typeface="Arial"/>
                <a:cs typeface="Arial"/>
              </a:rPr>
              <a:t>répondant</a:t>
            </a:r>
            <a:r>
              <a:rPr lang="en-US" sz="2800">
                <a:latin typeface="Arial"/>
                <a:cs typeface="Arial"/>
              </a:rPr>
              <a:t> aux </a:t>
            </a:r>
            <a:r>
              <a:rPr lang="en-US" sz="2800" err="1">
                <a:latin typeface="Arial"/>
                <a:cs typeface="Arial"/>
              </a:rPr>
              <a:t>attentes</a:t>
            </a:r>
            <a:r>
              <a:rPr lang="en-US" sz="2800">
                <a:latin typeface="Arial"/>
                <a:cs typeface="Arial"/>
              </a:rPr>
              <a:t> des parties </a:t>
            </a:r>
            <a:r>
              <a:rPr lang="en-US" sz="2800" err="1">
                <a:latin typeface="Arial"/>
                <a:cs typeface="Arial"/>
              </a:rPr>
              <a:t>prenantes</a:t>
            </a:r>
            <a:r>
              <a:rPr lang="en-US" sz="2800">
                <a:latin typeface="Arial"/>
                <a:cs typeface="Arial"/>
              </a:rPr>
              <a:t>.</a:t>
            </a:r>
          </a:p>
          <a:p>
            <a:pPr lvl="1"/>
            <a:r>
              <a:rPr lang="en-US" sz="2000">
                <a:latin typeface="Arial"/>
                <a:cs typeface="Arial"/>
              </a:rPr>
              <a:t>Quel </a:t>
            </a:r>
            <a:r>
              <a:rPr lang="en-US" sz="2000" err="1">
                <a:latin typeface="Arial"/>
                <a:cs typeface="Arial"/>
              </a:rPr>
              <a:t>intérêt</a:t>
            </a:r>
            <a:r>
              <a:rPr lang="en-US" sz="2000">
                <a:latin typeface="Arial"/>
                <a:cs typeface="Arial"/>
              </a:rPr>
              <a:t> de </a:t>
            </a:r>
            <a:r>
              <a:rPr lang="en-US" sz="2000" err="1">
                <a:latin typeface="Arial"/>
                <a:cs typeface="Arial"/>
              </a:rPr>
              <a:t>Définir</a:t>
            </a:r>
            <a:r>
              <a:rPr lang="en-US" sz="2000">
                <a:latin typeface="Arial"/>
                <a:cs typeface="Arial"/>
              </a:rPr>
              <a:t> la </a:t>
            </a:r>
            <a:r>
              <a:rPr lang="en-US" sz="2000" err="1">
                <a:latin typeface="Arial"/>
                <a:cs typeface="Arial"/>
              </a:rPr>
              <a:t>Réussite</a:t>
            </a:r>
            <a:r>
              <a:rPr lang="en-US" sz="2000">
                <a:latin typeface="Arial"/>
                <a:cs typeface="Arial"/>
              </a:rPr>
              <a:t> d'un </a:t>
            </a:r>
            <a:r>
              <a:rPr lang="en-US" sz="2000" err="1">
                <a:latin typeface="Arial"/>
                <a:cs typeface="Arial"/>
              </a:rPr>
              <a:t>Projet</a:t>
            </a:r>
            <a:r>
              <a:rPr lang="en-US" sz="2000">
                <a:latin typeface="Arial"/>
                <a:cs typeface="Arial"/>
              </a:rPr>
              <a:t>?</a:t>
            </a:r>
          </a:p>
          <a:p>
            <a:pPr lvl="1"/>
            <a:r>
              <a:rPr lang="en-US" sz="2000">
                <a:latin typeface="Arial"/>
                <a:cs typeface="Arial"/>
              </a:rPr>
              <a:t>Quand?</a:t>
            </a:r>
            <a:endParaRPr lang="en-US" sz="2000"/>
          </a:p>
          <a:p>
            <a:pPr lvl="1"/>
            <a:r>
              <a:rPr lang="en-US" sz="2000">
                <a:latin typeface="Arial"/>
                <a:cs typeface="Arial"/>
              </a:rPr>
              <a:t>Processus?</a:t>
            </a:r>
            <a:endParaRPr lang="en-US" sz="2000"/>
          </a:p>
          <a:p>
            <a:endParaRPr lang="en-US" sz="2800"/>
          </a:p>
        </p:txBody>
      </p:sp>
    </p:spTree>
    <p:extLst>
      <p:ext uri="{BB962C8B-B14F-4D97-AF65-F5344CB8AC3E}">
        <p14:creationId xmlns:p14="http://schemas.microsoft.com/office/powerpoint/2010/main" val="47546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19687-1D09-0141-EEDF-D5BC1AE653E4}"/>
              </a:ext>
            </a:extLst>
          </p:cNvPr>
          <p:cNvSpPr>
            <a:spLocks noGrp="1"/>
          </p:cNvSpPr>
          <p:nvPr>
            <p:ph type="title"/>
          </p:nvPr>
        </p:nvSpPr>
        <p:spPr>
          <a:xfrm>
            <a:off x="0" y="3175"/>
            <a:ext cx="10084496" cy="1561646"/>
          </a:xfrm>
        </p:spPr>
        <p:txBody>
          <a:bodyPr/>
          <a:lstStyle/>
          <a:p>
            <a:r>
              <a:rPr lang="en-US">
                <a:latin typeface="Arial"/>
                <a:cs typeface="Arial"/>
              </a:rPr>
              <a:t>Activité :</a:t>
            </a:r>
            <a:endParaRPr lang="en-US"/>
          </a:p>
        </p:txBody>
      </p:sp>
      <p:sp>
        <p:nvSpPr>
          <p:cNvPr id="3" name="Content Placeholder 2">
            <a:extLst>
              <a:ext uri="{FF2B5EF4-FFF2-40B4-BE49-F238E27FC236}">
                <a16:creationId xmlns:a16="http://schemas.microsoft.com/office/drawing/2014/main" id="{8CCFAEA1-983E-AFDA-7B16-39E16E24E8E2}"/>
              </a:ext>
            </a:extLst>
          </p:cNvPr>
          <p:cNvSpPr>
            <a:spLocks noGrp="1"/>
          </p:cNvSpPr>
          <p:nvPr>
            <p:ph idx="1"/>
          </p:nvPr>
        </p:nvSpPr>
        <p:spPr>
          <a:xfrm>
            <a:off x="714375" y="1712804"/>
            <a:ext cx="10084496" cy="3670126"/>
          </a:xfrm>
        </p:spPr>
        <p:txBody>
          <a:bodyPr vert="horz" lIns="91440" tIns="45720" rIns="91440" bIns="45720" rtlCol="0" anchor="t">
            <a:normAutofit fontScale="92500" lnSpcReduction="10000"/>
          </a:bodyPr>
          <a:lstStyle/>
          <a:p>
            <a:r>
              <a:rPr lang="en-US" err="1">
                <a:latin typeface="Arial"/>
                <a:cs typeface="Arial"/>
              </a:rPr>
              <a:t>Choisissez</a:t>
            </a:r>
            <a:r>
              <a:rPr lang="en-US">
                <a:latin typeface="Arial"/>
                <a:cs typeface="Arial"/>
              </a:rPr>
              <a:t> </a:t>
            </a:r>
            <a:r>
              <a:rPr lang="en-US" err="1">
                <a:latin typeface="Arial"/>
                <a:cs typeface="Arial"/>
              </a:rPr>
              <a:t>l'un</a:t>
            </a:r>
            <a:r>
              <a:rPr lang="en-US">
                <a:latin typeface="Arial"/>
                <a:cs typeface="Arial"/>
              </a:rPr>
              <a:t> des </a:t>
            </a:r>
            <a:r>
              <a:rPr lang="en-US" err="1">
                <a:latin typeface="Arial"/>
                <a:cs typeface="Arial"/>
              </a:rPr>
              <a:t>éléments</a:t>
            </a:r>
            <a:r>
              <a:rPr lang="en-US">
                <a:latin typeface="Arial"/>
                <a:cs typeface="Arial"/>
              </a:rPr>
              <a:t> </a:t>
            </a:r>
            <a:r>
              <a:rPr lang="en-US" err="1">
                <a:latin typeface="Arial"/>
                <a:cs typeface="Arial"/>
              </a:rPr>
              <a:t>suivants</a:t>
            </a:r>
            <a:r>
              <a:rPr lang="en-US">
                <a:latin typeface="Arial"/>
                <a:cs typeface="Arial"/>
              </a:rPr>
              <a:t> et </a:t>
            </a:r>
            <a:r>
              <a:rPr lang="en-US" err="1">
                <a:latin typeface="Arial"/>
                <a:cs typeface="Arial"/>
              </a:rPr>
              <a:t>donnez</a:t>
            </a:r>
            <a:r>
              <a:rPr lang="en-US">
                <a:latin typeface="Arial"/>
                <a:cs typeface="Arial"/>
              </a:rPr>
              <a:t> </a:t>
            </a:r>
            <a:r>
              <a:rPr lang="en-US" err="1">
                <a:latin typeface="Arial"/>
                <a:cs typeface="Arial"/>
              </a:rPr>
              <a:t>une</a:t>
            </a:r>
            <a:r>
              <a:rPr lang="en-US">
                <a:latin typeface="Arial"/>
                <a:cs typeface="Arial"/>
              </a:rPr>
              <a:t> </a:t>
            </a:r>
            <a:r>
              <a:rPr lang="en-US" err="1">
                <a:latin typeface="Arial"/>
                <a:cs typeface="Arial"/>
              </a:rPr>
              <a:t>définition</a:t>
            </a:r>
            <a:r>
              <a:rPr lang="en-US">
                <a:latin typeface="Arial"/>
                <a:cs typeface="Arial"/>
              </a:rPr>
              <a:t> de la </a:t>
            </a:r>
            <a:r>
              <a:rPr lang="en-US" err="1">
                <a:latin typeface="Arial"/>
                <a:cs typeface="Arial"/>
              </a:rPr>
              <a:t>réussite</a:t>
            </a:r>
            <a:r>
              <a:rPr lang="en-US">
                <a:latin typeface="Arial"/>
                <a:cs typeface="Arial"/>
              </a:rPr>
              <a:t> d'un </a:t>
            </a:r>
            <a:r>
              <a:rPr lang="en-US" err="1">
                <a:latin typeface="Arial"/>
                <a:cs typeface="Arial"/>
              </a:rPr>
              <a:t>projet</a:t>
            </a:r>
            <a:r>
              <a:rPr lang="en-US">
                <a:latin typeface="Arial"/>
                <a:cs typeface="Arial"/>
              </a:rPr>
              <a:t> :</a:t>
            </a:r>
          </a:p>
          <a:p>
            <a:endParaRPr lang="en-US">
              <a:latin typeface="Arial"/>
              <a:cs typeface="Arial"/>
            </a:endParaRPr>
          </a:p>
          <a:p>
            <a:pPr lvl="1"/>
            <a:r>
              <a:rPr lang="en-US" err="1">
                <a:latin typeface="Arial"/>
                <a:cs typeface="Arial"/>
              </a:rPr>
              <a:t>Preuve</a:t>
            </a:r>
            <a:r>
              <a:rPr lang="en-US">
                <a:latin typeface="Arial"/>
                <a:cs typeface="Arial"/>
              </a:rPr>
              <a:t> de concept : </a:t>
            </a:r>
            <a:r>
              <a:rPr lang="en-US" err="1">
                <a:latin typeface="Arial"/>
                <a:cs typeface="Arial"/>
              </a:rPr>
              <a:t>suffisamment</a:t>
            </a:r>
            <a:r>
              <a:rPr lang="en-US">
                <a:latin typeface="Arial"/>
                <a:cs typeface="Arial"/>
              </a:rPr>
              <a:t> de données </a:t>
            </a:r>
            <a:r>
              <a:rPr lang="en-US" err="1">
                <a:latin typeface="Arial"/>
                <a:cs typeface="Arial"/>
              </a:rPr>
              <a:t>provenant</a:t>
            </a:r>
            <a:r>
              <a:rPr lang="en-US">
                <a:latin typeface="Arial"/>
                <a:cs typeface="Arial"/>
              </a:rPr>
              <a:t> des </a:t>
            </a:r>
            <a:r>
              <a:rPr lang="en-US" err="1">
                <a:latin typeface="Arial"/>
                <a:cs typeface="Arial"/>
              </a:rPr>
              <a:t>essais</a:t>
            </a:r>
            <a:r>
              <a:rPr lang="en-US">
                <a:latin typeface="Arial"/>
                <a:cs typeface="Arial"/>
              </a:rPr>
              <a:t> sur le terrain pour </a:t>
            </a:r>
            <a:r>
              <a:rPr lang="en-US" err="1">
                <a:latin typeface="Arial"/>
                <a:cs typeface="Arial"/>
              </a:rPr>
              <a:t>évaluer</a:t>
            </a:r>
            <a:r>
              <a:rPr lang="en-US">
                <a:latin typeface="Arial"/>
                <a:cs typeface="Arial"/>
              </a:rPr>
              <a:t> que la </a:t>
            </a:r>
            <a:r>
              <a:rPr lang="en-US" err="1">
                <a:latin typeface="Arial"/>
                <a:cs typeface="Arial"/>
              </a:rPr>
              <a:t>technologie</a:t>
            </a:r>
            <a:r>
              <a:rPr lang="en-US">
                <a:latin typeface="Arial"/>
                <a:cs typeface="Arial"/>
              </a:rPr>
              <a:t> portable </a:t>
            </a:r>
            <a:r>
              <a:rPr lang="en-US" err="1">
                <a:latin typeface="Arial"/>
                <a:cs typeface="Arial"/>
              </a:rPr>
              <a:t>est</a:t>
            </a:r>
            <a:r>
              <a:rPr lang="en-US">
                <a:latin typeface="Arial"/>
                <a:cs typeface="Arial"/>
              </a:rPr>
              <a:t> pratique à </a:t>
            </a:r>
            <a:r>
              <a:rPr lang="en-US" err="1">
                <a:latin typeface="Arial"/>
                <a:cs typeface="Arial"/>
              </a:rPr>
              <a:t>utiliser</a:t>
            </a:r>
            <a:r>
              <a:rPr lang="en-US">
                <a:latin typeface="Arial"/>
                <a:cs typeface="Arial"/>
              </a:rPr>
              <a:t> sur le terrain (</a:t>
            </a:r>
            <a:r>
              <a:rPr lang="en-US" err="1">
                <a:latin typeface="Arial"/>
                <a:cs typeface="Arial"/>
              </a:rPr>
              <a:t>transfert</a:t>
            </a:r>
            <a:r>
              <a:rPr lang="en-US">
                <a:latin typeface="Arial"/>
                <a:cs typeface="Arial"/>
              </a:rPr>
              <a:t> facile des données, </a:t>
            </a:r>
            <a:r>
              <a:rPr lang="en-US" err="1">
                <a:latin typeface="Arial"/>
                <a:cs typeface="Arial"/>
              </a:rPr>
              <a:t>suffisamment</a:t>
            </a:r>
            <a:r>
              <a:rPr lang="en-US">
                <a:latin typeface="Arial"/>
                <a:cs typeface="Arial"/>
              </a:rPr>
              <a:t> </a:t>
            </a:r>
            <a:r>
              <a:rPr lang="en-US" err="1">
                <a:latin typeface="Arial"/>
                <a:cs typeface="Arial"/>
              </a:rPr>
              <a:t>robuste</a:t>
            </a:r>
            <a:r>
              <a:rPr lang="en-US">
                <a:latin typeface="Arial"/>
                <a:cs typeface="Arial"/>
              </a:rPr>
              <a:t> pour que les gens la portent).</a:t>
            </a:r>
          </a:p>
          <a:p>
            <a:pPr lvl="1"/>
            <a:r>
              <a:rPr lang="en-US" err="1">
                <a:latin typeface="Arial"/>
                <a:cs typeface="Arial"/>
              </a:rPr>
              <a:t>Preuve</a:t>
            </a:r>
            <a:r>
              <a:rPr lang="en-US">
                <a:latin typeface="Arial"/>
                <a:cs typeface="Arial"/>
              </a:rPr>
              <a:t> de concept : données </a:t>
            </a:r>
            <a:r>
              <a:rPr lang="en-US" err="1">
                <a:latin typeface="Arial"/>
                <a:cs typeface="Arial"/>
              </a:rPr>
              <a:t>provenant</a:t>
            </a:r>
            <a:r>
              <a:rPr lang="en-US">
                <a:latin typeface="Arial"/>
                <a:cs typeface="Arial"/>
              </a:rPr>
              <a:t> </a:t>
            </a:r>
            <a:r>
              <a:rPr lang="en-US" err="1">
                <a:latin typeface="Arial"/>
                <a:cs typeface="Arial"/>
              </a:rPr>
              <a:t>d'essais</a:t>
            </a:r>
            <a:r>
              <a:rPr lang="en-US">
                <a:latin typeface="Arial"/>
                <a:cs typeface="Arial"/>
              </a:rPr>
              <a:t> sur le terrain pour </a:t>
            </a:r>
            <a:r>
              <a:rPr lang="en-US" err="1">
                <a:latin typeface="Arial"/>
                <a:cs typeface="Arial"/>
              </a:rPr>
              <a:t>voir</a:t>
            </a:r>
            <a:r>
              <a:rPr lang="en-US">
                <a:latin typeface="Arial"/>
                <a:cs typeface="Arial"/>
              </a:rPr>
              <a:t> </a:t>
            </a:r>
            <a:r>
              <a:rPr lang="en-US" err="1">
                <a:latin typeface="Arial"/>
                <a:cs typeface="Arial"/>
              </a:rPr>
              <a:t>si</a:t>
            </a:r>
            <a:r>
              <a:rPr lang="en-US">
                <a:latin typeface="Arial"/>
                <a:cs typeface="Arial"/>
              </a:rPr>
              <a:t> </a:t>
            </a:r>
            <a:r>
              <a:rPr lang="en-US" err="1">
                <a:latin typeface="Arial"/>
                <a:cs typeface="Arial"/>
              </a:rPr>
              <a:t>une</a:t>
            </a:r>
            <a:r>
              <a:rPr lang="en-US">
                <a:latin typeface="Arial"/>
                <a:cs typeface="Arial"/>
              </a:rPr>
              <a:t> </a:t>
            </a:r>
            <a:r>
              <a:rPr lang="en-US" err="1">
                <a:latin typeface="Arial"/>
                <a:cs typeface="Arial"/>
              </a:rPr>
              <a:t>plateforme</a:t>
            </a:r>
            <a:r>
              <a:rPr lang="en-US">
                <a:latin typeface="Arial"/>
                <a:cs typeface="Arial"/>
              </a:rPr>
              <a:t> numérique </a:t>
            </a:r>
            <a:r>
              <a:rPr lang="en-US" err="1">
                <a:latin typeface="Arial"/>
                <a:cs typeface="Arial"/>
              </a:rPr>
              <a:t>innovante</a:t>
            </a:r>
            <a:r>
              <a:rPr lang="en-US">
                <a:latin typeface="Arial"/>
                <a:cs typeface="Arial"/>
              </a:rPr>
              <a:t> </a:t>
            </a:r>
            <a:r>
              <a:rPr lang="en-US" err="1">
                <a:latin typeface="Arial"/>
                <a:cs typeface="Arial"/>
              </a:rPr>
              <a:t>peut</a:t>
            </a:r>
            <a:r>
              <a:rPr lang="en-US">
                <a:latin typeface="Arial"/>
                <a:cs typeface="Arial"/>
              </a:rPr>
              <a:t> </a:t>
            </a:r>
            <a:r>
              <a:rPr lang="en-US" err="1">
                <a:latin typeface="Arial"/>
                <a:cs typeface="Arial"/>
              </a:rPr>
              <a:t>surmonter</a:t>
            </a:r>
            <a:r>
              <a:rPr lang="en-US">
                <a:latin typeface="Arial"/>
                <a:cs typeface="Arial"/>
              </a:rPr>
              <a:t> les </a:t>
            </a:r>
            <a:r>
              <a:rPr lang="en-US" err="1">
                <a:latin typeface="Arial"/>
                <a:cs typeface="Arial"/>
              </a:rPr>
              <a:t>problèmes</a:t>
            </a:r>
            <a:r>
              <a:rPr lang="en-US">
                <a:latin typeface="Arial"/>
                <a:cs typeface="Arial"/>
              </a:rPr>
              <a:t> </a:t>
            </a:r>
            <a:r>
              <a:rPr lang="en-US" err="1">
                <a:latin typeface="Arial"/>
                <a:cs typeface="Arial"/>
              </a:rPr>
              <a:t>d'alimentation</a:t>
            </a:r>
            <a:r>
              <a:rPr lang="en-US">
                <a:latin typeface="Arial"/>
                <a:cs typeface="Arial"/>
              </a:rPr>
              <a:t> et de </a:t>
            </a:r>
            <a:r>
              <a:rPr lang="en-US" err="1">
                <a:latin typeface="Arial"/>
                <a:cs typeface="Arial"/>
              </a:rPr>
              <a:t>connectivité</a:t>
            </a:r>
            <a:r>
              <a:rPr lang="en-US">
                <a:latin typeface="Arial"/>
                <a:cs typeface="Arial"/>
              </a:rPr>
              <a:t> dans les </a:t>
            </a:r>
            <a:r>
              <a:rPr lang="en-US" err="1">
                <a:latin typeface="Arial"/>
                <a:cs typeface="Arial"/>
              </a:rPr>
              <a:t>environnements</a:t>
            </a:r>
            <a:r>
              <a:rPr lang="en-US">
                <a:latin typeface="Arial"/>
                <a:cs typeface="Arial"/>
              </a:rPr>
              <a:t> du dernier </a:t>
            </a:r>
            <a:r>
              <a:rPr lang="en-US" err="1">
                <a:latin typeface="Arial"/>
                <a:cs typeface="Arial"/>
              </a:rPr>
              <a:t>kilomètre</a:t>
            </a:r>
            <a:r>
              <a:rPr lang="en-US">
                <a:latin typeface="Arial"/>
                <a:cs typeface="Arial"/>
              </a:rPr>
              <a:t>.  </a:t>
            </a:r>
          </a:p>
          <a:p>
            <a:pPr lvl="1"/>
            <a:r>
              <a:rPr lang="en-US" err="1">
                <a:latin typeface="Arial"/>
                <a:cs typeface="Arial"/>
              </a:rPr>
              <a:t>Pilote</a:t>
            </a:r>
            <a:r>
              <a:rPr lang="en-US">
                <a:latin typeface="Arial"/>
                <a:cs typeface="Arial"/>
              </a:rPr>
              <a:t> : mise </a:t>
            </a:r>
            <a:r>
              <a:rPr lang="en-US" err="1">
                <a:latin typeface="Arial"/>
                <a:cs typeface="Arial"/>
              </a:rPr>
              <a:t>en</a:t>
            </a:r>
            <a:r>
              <a:rPr lang="en-US">
                <a:latin typeface="Arial"/>
                <a:cs typeface="Arial"/>
              </a:rPr>
              <a:t> </a:t>
            </a:r>
            <a:r>
              <a:rPr lang="en-US" err="1">
                <a:latin typeface="Arial"/>
                <a:cs typeface="Arial"/>
              </a:rPr>
              <a:t>œuvre</a:t>
            </a:r>
            <a:r>
              <a:rPr lang="en-US">
                <a:latin typeface="Arial"/>
                <a:cs typeface="Arial"/>
              </a:rPr>
              <a:t> d'un </a:t>
            </a:r>
            <a:r>
              <a:rPr lang="en-US" err="1">
                <a:latin typeface="Arial"/>
                <a:cs typeface="Arial"/>
              </a:rPr>
              <a:t>système</a:t>
            </a:r>
            <a:r>
              <a:rPr lang="en-US">
                <a:latin typeface="Arial"/>
                <a:cs typeface="Arial"/>
              </a:rPr>
              <a:t> au sein d'un agent de </a:t>
            </a:r>
            <a:r>
              <a:rPr lang="en-US" err="1">
                <a:latin typeface="Arial"/>
                <a:cs typeface="Arial"/>
              </a:rPr>
              <a:t>santé</a:t>
            </a:r>
            <a:r>
              <a:rPr lang="en-US">
                <a:latin typeface="Arial"/>
                <a:cs typeface="Arial"/>
              </a:rPr>
              <a:t> </a:t>
            </a:r>
            <a:r>
              <a:rPr lang="en-US" err="1">
                <a:latin typeface="Arial"/>
                <a:cs typeface="Arial"/>
              </a:rPr>
              <a:t>communautaire</a:t>
            </a:r>
            <a:r>
              <a:rPr lang="en-US">
                <a:latin typeface="Arial"/>
                <a:cs typeface="Arial"/>
              </a:rPr>
              <a:t> dans un </a:t>
            </a:r>
            <a:r>
              <a:rPr lang="en-US" err="1">
                <a:latin typeface="Arial"/>
                <a:cs typeface="Arial"/>
              </a:rPr>
              <a:t>contexte</a:t>
            </a:r>
            <a:r>
              <a:rPr lang="en-US">
                <a:latin typeface="Arial"/>
                <a:cs typeface="Arial"/>
              </a:rPr>
              <a:t> </a:t>
            </a:r>
            <a:r>
              <a:rPr lang="en-US" err="1">
                <a:latin typeface="Arial"/>
                <a:cs typeface="Arial"/>
              </a:rPr>
              <a:t>spécifique</a:t>
            </a:r>
            <a:r>
              <a:rPr lang="en-US">
                <a:latin typeface="Arial"/>
                <a:cs typeface="Arial"/>
              </a:rPr>
              <a:t> </a:t>
            </a:r>
            <a:r>
              <a:rPr lang="en-US" err="1">
                <a:latin typeface="Arial"/>
                <a:cs typeface="Arial"/>
              </a:rPr>
              <a:t>afin</a:t>
            </a:r>
            <a:r>
              <a:rPr lang="en-US">
                <a:latin typeface="Arial"/>
                <a:cs typeface="Arial"/>
              </a:rPr>
              <a:t> de </a:t>
            </a:r>
            <a:r>
              <a:rPr lang="en-US" err="1">
                <a:latin typeface="Arial"/>
                <a:cs typeface="Arial"/>
              </a:rPr>
              <a:t>recueillir</a:t>
            </a:r>
            <a:r>
              <a:rPr lang="en-US">
                <a:latin typeface="Arial"/>
                <a:cs typeface="Arial"/>
              </a:rPr>
              <a:t> des </a:t>
            </a:r>
            <a:r>
              <a:rPr lang="en-US" err="1">
                <a:latin typeface="Arial"/>
                <a:cs typeface="Arial"/>
              </a:rPr>
              <a:t>informations</a:t>
            </a:r>
            <a:r>
              <a:rPr lang="en-US">
                <a:latin typeface="Arial"/>
                <a:cs typeface="Arial"/>
              </a:rPr>
              <a:t> </a:t>
            </a:r>
            <a:r>
              <a:rPr lang="en-US" err="1">
                <a:latin typeface="Arial"/>
                <a:cs typeface="Arial"/>
              </a:rPr>
              <a:t>permettant</a:t>
            </a:r>
            <a:r>
              <a:rPr lang="en-US">
                <a:latin typeface="Arial"/>
                <a:cs typeface="Arial"/>
              </a:rPr>
              <a:t> </a:t>
            </a:r>
            <a:r>
              <a:rPr lang="en-US" err="1">
                <a:latin typeface="Arial"/>
                <a:cs typeface="Arial"/>
              </a:rPr>
              <a:t>d'affiner</a:t>
            </a:r>
            <a:r>
              <a:rPr lang="en-US">
                <a:latin typeface="Arial"/>
                <a:cs typeface="Arial"/>
              </a:rPr>
              <a:t> le </a:t>
            </a:r>
            <a:r>
              <a:rPr lang="en-US" err="1">
                <a:latin typeface="Arial"/>
                <a:cs typeface="Arial"/>
              </a:rPr>
              <a:t>modèle</a:t>
            </a:r>
            <a:r>
              <a:rPr lang="en-US">
                <a:latin typeface="Arial"/>
                <a:cs typeface="Arial"/>
              </a:rPr>
              <a:t> de mise </a:t>
            </a:r>
            <a:r>
              <a:rPr lang="en-US" err="1">
                <a:latin typeface="Arial"/>
                <a:cs typeface="Arial"/>
              </a:rPr>
              <a:t>en</a:t>
            </a:r>
            <a:r>
              <a:rPr lang="en-US">
                <a:latin typeface="Arial"/>
                <a:cs typeface="Arial"/>
              </a:rPr>
              <a:t> </a:t>
            </a:r>
            <a:r>
              <a:rPr lang="en-US" err="1">
                <a:latin typeface="Arial"/>
                <a:cs typeface="Arial"/>
              </a:rPr>
              <a:t>œuvre</a:t>
            </a:r>
            <a:r>
              <a:rPr lang="en-US">
                <a:latin typeface="Arial"/>
                <a:cs typeface="Arial"/>
              </a:rPr>
              <a:t> </a:t>
            </a:r>
            <a:r>
              <a:rPr lang="en-US" err="1">
                <a:latin typeface="Arial"/>
                <a:cs typeface="Arial"/>
              </a:rPr>
              <a:t>en</a:t>
            </a:r>
            <a:r>
              <a:rPr lang="en-US">
                <a:latin typeface="Arial"/>
                <a:cs typeface="Arial"/>
              </a:rPr>
              <a:t> </a:t>
            </a:r>
            <a:r>
              <a:rPr lang="en-US" err="1">
                <a:latin typeface="Arial"/>
                <a:cs typeface="Arial"/>
              </a:rPr>
              <a:t>vue</a:t>
            </a:r>
            <a:r>
              <a:rPr lang="en-US">
                <a:latin typeface="Arial"/>
                <a:cs typeface="Arial"/>
              </a:rPr>
              <a:t> d'un </a:t>
            </a:r>
            <a:r>
              <a:rPr lang="en-US" err="1">
                <a:latin typeface="Arial"/>
                <a:cs typeface="Arial"/>
              </a:rPr>
              <a:t>déploiement</a:t>
            </a:r>
            <a:r>
              <a:rPr lang="en-US">
                <a:latin typeface="Arial"/>
                <a:cs typeface="Arial"/>
              </a:rPr>
              <a:t> plus large du </a:t>
            </a:r>
            <a:r>
              <a:rPr lang="en-US" err="1">
                <a:latin typeface="Arial"/>
                <a:cs typeface="Arial"/>
              </a:rPr>
              <a:t>système</a:t>
            </a:r>
            <a:r>
              <a:rPr lang="en-US">
                <a:latin typeface="Arial"/>
                <a:cs typeface="Arial"/>
              </a:rPr>
              <a:t>.</a:t>
            </a:r>
          </a:p>
          <a:p>
            <a:pPr lvl="1"/>
            <a:r>
              <a:rPr lang="en-US" err="1">
                <a:latin typeface="Arial"/>
                <a:cs typeface="Arial"/>
              </a:rPr>
              <a:t>Changement</a:t>
            </a:r>
            <a:r>
              <a:rPr lang="en-US">
                <a:latin typeface="Arial"/>
                <a:cs typeface="Arial"/>
              </a:rPr>
              <a:t> dans le </a:t>
            </a:r>
            <a:r>
              <a:rPr lang="en-US" err="1">
                <a:latin typeface="Arial"/>
                <a:cs typeface="Arial"/>
              </a:rPr>
              <a:t>domaine</a:t>
            </a:r>
            <a:r>
              <a:rPr lang="en-US">
                <a:latin typeface="Arial"/>
                <a:cs typeface="Arial"/>
              </a:rPr>
              <a:t> de la </a:t>
            </a:r>
            <a:r>
              <a:rPr lang="en-US" err="1">
                <a:latin typeface="Arial"/>
                <a:cs typeface="Arial"/>
              </a:rPr>
              <a:t>santé</a:t>
            </a:r>
            <a:r>
              <a:rPr lang="en-US">
                <a:latin typeface="Arial"/>
                <a:cs typeface="Arial"/>
              </a:rPr>
              <a:t> : Augmentation de </a:t>
            </a:r>
            <a:r>
              <a:rPr lang="en-US" err="1">
                <a:latin typeface="Arial"/>
                <a:cs typeface="Arial"/>
              </a:rPr>
              <a:t>l'incidence</a:t>
            </a:r>
            <a:r>
              <a:rPr lang="en-US">
                <a:latin typeface="Arial"/>
                <a:cs typeface="Arial"/>
              </a:rPr>
              <a:t> de </a:t>
            </a:r>
            <a:r>
              <a:rPr lang="en-US" err="1">
                <a:latin typeface="Arial"/>
                <a:cs typeface="Arial"/>
              </a:rPr>
              <a:t>l'identification</a:t>
            </a:r>
            <a:r>
              <a:rPr lang="en-US">
                <a:latin typeface="Arial"/>
                <a:cs typeface="Arial"/>
              </a:rPr>
              <a:t> et de </a:t>
            </a:r>
            <a:r>
              <a:rPr lang="en-US" err="1">
                <a:latin typeface="Arial"/>
                <a:cs typeface="Arial"/>
              </a:rPr>
              <a:t>l'orientation</a:t>
            </a:r>
            <a:r>
              <a:rPr lang="en-US">
                <a:latin typeface="Arial"/>
                <a:cs typeface="Arial"/>
              </a:rPr>
              <a:t> des patients </a:t>
            </a:r>
            <a:r>
              <a:rPr lang="en-US" err="1">
                <a:latin typeface="Arial"/>
                <a:cs typeface="Arial"/>
              </a:rPr>
              <a:t>tuberculeux</a:t>
            </a:r>
            <a:r>
              <a:rPr lang="en-US">
                <a:latin typeface="Arial"/>
                <a:cs typeface="Arial"/>
              </a:rPr>
              <a:t> </a:t>
            </a:r>
            <a:r>
              <a:rPr lang="en-US" err="1">
                <a:latin typeface="Arial"/>
                <a:cs typeface="Arial"/>
              </a:rPr>
              <a:t>vers</a:t>
            </a:r>
            <a:r>
              <a:rPr lang="en-US">
                <a:latin typeface="Arial"/>
                <a:cs typeface="Arial"/>
              </a:rPr>
              <a:t> les </a:t>
            </a:r>
            <a:r>
              <a:rPr lang="en-US" err="1">
                <a:latin typeface="Arial"/>
                <a:cs typeface="Arial"/>
              </a:rPr>
              <a:t>établissements</a:t>
            </a:r>
            <a:r>
              <a:rPr lang="en-US">
                <a:latin typeface="Arial"/>
                <a:cs typeface="Arial"/>
              </a:rPr>
              <a:t> de </a:t>
            </a:r>
            <a:r>
              <a:rPr lang="en-US" err="1">
                <a:latin typeface="Arial"/>
                <a:cs typeface="Arial"/>
              </a:rPr>
              <a:t>santé</a:t>
            </a:r>
            <a:r>
              <a:rPr lang="en-US">
                <a:latin typeface="Arial"/>
                <a:cs typeface="Arial"/>
              </a:rPr>
              <a:t> au </a:t>
            </a:r>
            <a:r>
              <a:rPr lang="en-US" err="1">
                <a:latin typeface="Arial"/>
                <a:cs typeface="Arial"/>
              </a:rPr>
              <a:t>niveau</a:t>
            </a:r>
            <a:r>
              <a:rPr lang="en-US">
                <a:latin typeface="Arial"/>
                <a:cs typeface="Arial"/>
              </a:rPr>
              <a:t> du district pour le </a:t>
            </a:r>
            <a:r>
              <a:rPr lang="en-US" err="1">
                <a:latin typeface="Arial"/>
                <a:cs typeface="Arial"/>
              </a:rPr>
              <a:t>dépistage</a:t>
            </a:r>
            <a:r>
              <a:rPr lang="en-US">
                <a:latin typeface="Arial"/>
                <a:cs typeface="Arial"/>
              </a:rPr>
              <a:t> et le </a:t>
            </a:r>
            <a:r>
              <a:rPr lang="en-US" err="1">
                <a:latin typeface="Arial"/>
                <a:cs typeface="Arial"/>
              </a:rPr>
              <a:t>traitement</a:t>
            </a:r>
            <a:r>
              <a:rPr lang="en-US">
                <a:latin typeface="Arial"/>
                <a:cs typeface="Arial"/>
              </a:rPr>
              <a:t> de la MDR</a:t>
            </a:r>
          </a:p>
        </p:txBody>
      </p:sp>
    </p:spTree>
    <p:extLst>
      <p:ext uri="{BB962C8B-B14F-4D97-AF65-F5344CB8AC3E}">
        <p14:creationId xmlns:p14="http://schemas.microsoft.com/office/powerpoint/2010/main" val="3187944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A031-82CE-3F71-2239-B25218ADE5D6}"/>
              </a:ext>
            </a:extLst>
          </p:cNvPr>
          <p:cNvSpPr>
            <a:spLocks noGrp="1"/>
          </p:cNvSpPr>
          <p:nvPr>
            <p:ph type="title"/>
          </p:nvPr>
        </p:nvSpPr>
        <p:spPr/>
        <p:txBody>
          <a:bodyPr/>
          <a:lstStyle/>
          <a:p>
            <a:r>
              <a:rPr lang="en-US">
                <a:latin typeface="Arial"/>
                <a:cs typeface="Arial"/>
              </a:rPr>
              <a:t>Réponse possible</a:t>
            </a:r>
            <a:endParaRPr lang="en-US"/>
          </a:p>
        </p:txBody>
      </p:sp>
      <p:sp>
        <p:nvSpPr>
          <p:cNvPr id="3" name="Content Placeholder 2">
            <a:extLst>
              <a:ext uri="{FF2B5EF4-FFF2-40B4-BE49-F238E27FC236}">
                <a16:creationId xmlns:a16="http://schemas.microsoft.com/office/drawing/2014/main" id="{5E029D0F-CB1A-88EC-2FF7-C2EBBA7E1A72}"/>
              </a:ext>
            </a:extLst>
          </p:cNvPr>
          <p:cNvSpPr>
            <a:spLocks noGrp="1"/>
          </p:cNvSpPr>
          <p:nvPr>
            <p:ph idx="1"/>
          </p:nvPr>
        </p:nvSpPr>
        <p:spPr/>
        <p:txBody>
          <a:bodyPr vert="horz" lIns="91440" tIns="45720" rIns="91440" bIns="45720" rtlCol="0" anchor="t">
            <a:normAutofit/>
          </a:bodyPr>
          <a:lstStyle/>
          <a:p>
            <a:r>
              <a:rPr lang="en-US">
                <a:latin typeface="Arial"/>
                <a:cs typeface="Arial"/>
              </a:rPr>
              <a:t>Preuve de concept : </a:t>
            </a:r>
            <a:endParaRPr lang="en-US"/>
          </a:p>
          <a:p>
            <a:pPr lvl="1"/>
            <a:r>
              <a:rPr lang="en-US">
                <a:latin typeface="Arial"/>
                <a:cs typeface="Arial"/>
              </a:rPr>
              <a:t>suffisamment de données provenant des essais sur le terrain pour évaluer si la technologie portable est pratique à utiliser sur le terrain (transfert facile des données, suffisamment robuste pour être portée par les gens).</a:t>
            </a:r>
            <a:endParaRPr lang="en-US"/>
          </a:p>
          <a:p>
            <a:endParaRPr lang="en-US">
              <a:latin typeface="Arial"/>
              <a:cs typeface="Arial"/>
            </a:endParaRPr>
          </a:p>
          <a:p>
            <a:r>
              <a:rPr lang="en-US">
                <a:latin typeface="Arial"/>
                <a:cs typeface="Arial"/>
              </a:rPr>
              <a:t>Définition de la réussite : </a:t>
            </a:r>
            <a:endParaRPr lang="en-US"/>
          </a:p>
          <a:p>
            <a:pPr lvl="1"/>
            <a:r>
              <a:rPr lang="en-US">
                <a:latin typeface="Arial"/>
                <a:cs typeface="Arial"/>
              </a:rPr>
              <a:t>Des essais sur le terrain ont été menés pendant 9 mois dans 5 établissements du district de Goma afin de produire des données permettant d'évaluer si un dispositif fonctionne de manière cohérente sur le terrain.</a:t>
            </a:r>
            <a:endParaRPr lang="en-US"/>
          </a:p>
        </p:txBody>
      </p:sp>
    </p:spTree>
    <p:extLst>
      <p:ext uri="{BB962C8B-B14F-4D97-AF65-F5344CB8AC3E}">
        <p14:creationId xmlns:p14="http://schemas.microsoft.com/office/powerpoint/2010/main" val="209213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838200" y="365125"/>
            <a:ext cx="9027221" cy="1561646"/>
          </a:xfrm>
        </p:spPr>
        <p:txBody>
          <a:bodyPr>
            <a:normAutofit/>
          </a:bodyPr>
          <a:lstStyle/>
          <a:p>
            <a:r>
              <a:rPr lang="en-US" err="1">
                <a:latin typeface="Arial"/>
                <a:cs typeface="Arial"/>
              </a:rPr>
              <a:t>Pourquoi</a:t>
            </a:r>
            <a:r>
              <a:rPr lang="en-US">
                <a:latin typeface="Arial"/>
                <a:cs typeface="Arial"/>
              </a:rPr>
              <a:t> la documentation </a:t>
            </a:r>
            <a:r>
              <a:rPr lang="en-US" err="1">
                <a:latin typeface="Arial"/>
                <a:cs typeface="Arial"/>
              </a:rPr>
              <a:t>est-elle</a:t>
            </a:r>
            <a:r>
              <a:rPr lang="en-US">
                <a:latin typeface="Arial"/>
                <a:cs typeface="Arial"/>
              </a:rPr>
              <a:t> la </a:t>
            </a:r>
            <a:r>
              <a:rPr lang="en-US" err="1">
                <a:latin typeface="Arial"/>
                <a:cs typeface="Arial"/>
              </a:rPr>
              <a:t>clé</a:t>
            </a:r>
            <a:r>
              <a:rPr lang="en-US">
                <a:latin typeface="Arial"/>
                <a:cs typeface="Arial"/>
              </a:rPr>
              <a:t> </a:t>
            </a:r>
            <a:r>
              <a:rPr lang="en-US" err="1">
                <a:latin typeface="Arial"/>
                <a:cs typeface="Arial"/>
              </a:rPr>
              <a:t>d'une</a:t>
            </a:r>
            <a:r>
              <a:rPr lang="en-US">
                <a:latin typeface="Arial"/>
                <a:cs typeface="Arial"/>
              </a:rPr>
              <a:t> de la gestion de </a:t>
            </a:r>
            <a:r>
              <a:rPr lang="en-US" err="1">
                <a:latin typeface="Arial"/>
                <a:cs typeface="Arial"/>
              </a:rPr>
              <a:t>projet</a:t>
            </a:r>
            <a:r>
              <a:rPr lang="en-US">
                <a:latin typeface="Arial"/>
                <a:cs typeface="Arial"/>
              </a:rPr>
              <a:t> ?</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pPr marL="0" indent="0">
              <a:buNone/>
            </a:pPr>
            <a:r>
              <a:rPr lang="en-US" sz="1800">
                <a:latin typeface="Arial"/>
                <a:cs typeface="Arial"/>
              </a:rPr>
              <a:t>La documentation est un élément essentiel du processus de planification et de gestion de projet. </a:t>
            </a:r>
            <a:endParaRPr lang="en-US"/>
          </a:p>
          <a:p>
            <a:pPr>
              <a:buFont typeface="Calibri" panose="020B0604020202020204" pitchFamily="34" charset="0"/>
              <a:buChar char="-"/>
            </a:pPr>
            <a:r>
              <a:rPr lang="en-US" sz="1800">
                <a:latin typeface="Arial"/>
                <a:cs typeface="Arial"/>
              </a:rPr>
              <a:t>Il s'agit d'un document d'accord</a:t>
            </a:r>
            <a:endParaRPr lang="en-US"/>
          </a:p>
          <a:p>
            <a:pPr>
              <a:buFont typeface="Calibri" panose="020B0604020202020204" pitchFamily="34" charset="0"/>
              <a:buChar char="-"/>
            </a:pPr>
            <a:r>
              <a:rPr lang="en-US" sz="1800">
                <a:latin typeface="Arial"/>
                <a:cs typeface="Arial"/>
              </a:rPr>
              <a:t>Un moyen de communiquer avec toutes les parties prenantes </a:t>
            </a:r>
            <a:endParaRPr lang="en-US"/>
          </a:p>
          <a:p>
            <a:pPr>
              <a:buFont typeface="Calibri" panose="020B0604020202020204" pitchFamily="34" charset="0"/>
              <a:buChar char="-"/>
            </a:pPr>
            <a:r>
              <a:rPr lang="en-US" sz="1800">
                <a:latin typeface="Arial"/>
                <a:cs typeface="Arial"/>
              </a:rPr>
              <a:t>Aide à l'intégration des personnes dans un projet</a:t>
            </a:r>
            <a:endParaRPr lang="en-US"/>
          </a:p>
          <a:p>
            <a:pPr>
              <a:buFont typeface="Calibri" panose="020B0604020202020204" pitchFamily="34" charset="0"/>
              <a:buChar char="-"/>
            </a:pPr>
            <a:r>
              <a:rPr lang="en-US" sz="1800">
                <a:latin typeface="Arial"/>
                <a:cs typeface="Arial"/>
              </a:rPr>
              <a:t>Permet d'identifier les lacunes et les domaines de désalignement dans votre planification</a:t>
            </a:r>
          </a:p>
          <a:p>
            <a:pPr>
              <a:buFont typeface="Calibri" panose="020B0604020202020204" pitchFamily="34" charset="0"/>
              <a:buChar char="-"/>
            </a:pPr>
            <a:r>
              <a:rPr lang="en-US" sz="1800">
                <a:latin typeface="Arial"/>
                <a:cs typeface="Arial"/>
              </a:rPr>
              <a:t>Clarifie les voies du changement et la manière de mesurer la réalisation de la définition de la réussite.</a:t>
            </a:r>
            <a:endParaRPr lang="en-US" sz="1800"/>
          </a:p>
        </p:txBody>
      </p:sp>
    </p:spTree>
    <p:extLst>
      <p:ext uri="{BB962C8B-B14F-4D97-AF65-F5344CB8AC3E}">
        <p14:creationId xmlns:p14="http://schemas.microsoft.com/office/powerpoint/2010/main" val="10382914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88F1-0B67-0414-1F8C-82C13F851D44}"/>
              </a:ext>
            </a:extLst>
          </p:cNvPr>
          <p:cNvSpPr>
            <a:spLocks noGrp="1"/>
          </p:cNvSpPr>
          <p:nvPr>
            <p:ph type="title"/>
          </p:nvPr>
        </p:nvSpPr>
        <p:spPr/>
        <p:txBody>
          <a:bodyPr/>
          <a:lstStyle/>
          <a:p>
            <a:r>
              <a:rPr lang="en-US">
                <a:latin typeface="Arial"/>
                <a:cs typeface="Arial"/>
              </a:rPr>
              <a:t>La charte du projet</a:t>
            </a:r>
            <a:endParaRPr lang="en-US"/>
          </a:p>
        </p:txBody>
      </p:sp>
      <p:sp>
        <p:nvSpPr>
          <p:cNvPr id="3" name="Content Placeholder 2">
            <a:extLst>
              <a:ext uri="{FF2B5EF4-FFF2-40B4-BE49-F238E27FC236}">
                <a16:creationId xmlns:a16="http://schemas.microsoft.com/office/drawing/2014/main" id="{649012DC-8D1A-A2A3-18C0-AB29D38AB422}"/>
              </a:ext>
            </a:extLst>
          </p:cNvPr>
          <p:cNvSpPr>
            <a:spLocks noGrp="1"/>
          </p:cNvSpPr>
          <p:nvPr>
            <p:ph idx="1"/>
          </p:nvPr>
        </p:nvSpPr>
        <p:spPr>
          <a:xfrm>
            <a:off x="304800" y="1717568"/>
            <a:ext cx="8001070" cy="4067693"/>
          </a:xfrm>
        </p:spPr>
        <p:txBody>
          <a:bodyPr vert="horz" lIns="91440" tIns="45720" rIns="91440" bIns="45720" rtlCol="0" anchor="t">
            <a:normAutofit/>
          </a:bodyPr>
          <a:lstStyle/>
          <a:p>
            <a:r>
              <a:rPr lang="en-US">
                <a:latin typeface="Arial"/>
                <a:cs typeface="Arial"/>
              </a:rPr>
              <a:t>Il </a:t>
            </a:r>
            <a:r>
              <a:rPr lang="en-US" err="1">
                <a:latin typeface="Arial"/>
                <a:cs typeface="Arial"/>
              </a:rPr>
              <a:t>s'agit</a:t>
            </a:r>
            <a:r>
              <a:rPr lang="en-US">
                <a:latin typeface="Arial"/>
                <a:cs typeface="Arial"/>
              </a:rPr>
              <a:t> du document initial </a:t>
            </a:r>
            <a:r>
              <a:rPr lang="en-US" err="1">
                <a:latin typeface="Arial"/>
                <a:cs typeface="Arial"/>
              </a:rPr>
              <a:t>créé</a:t>
            </a:r>
            <a:r>
              <a:rPr lang="en-US">
                <a:latin typeface="Arial"/>
                <a:cs typeface="Arial"/>
              </a:rPr>
              <a:t> pour aider à </a:t>
            </a:r>
            <a:r>
              <a:rPr lang="en-US" err="1">
                <a:latin typeface="Arial"/>
                <a:cs typeface="Arial"/>
              </a:rPr>
              <a:t>définir</a:t>
            </a:r>
            <a:r>
              <a:rPr lang="en-US">
                <a:latin typeface="Arial"/>
                <a:cs typeface="Arial"/>
              </a:rPr>
              <a:t> le </a:t>
            </a:r>
            <a:r>
              <a:rPr lang="en-US" err="1">
                <a:latin typeface="Arial"/>
                <a:cs typeface="Arial"/>
              </a:rPr>
              <a:t>projet</a:t>
            </a:r>
            <a:r>
              <a:rPr lang="en-US">
                <a:latin typeface="Arial"/>
                <a:cs typeface="Arial"/>
              </a:rPr>
              <a:t> et </a:t>
            </a:r>
            <a:r>
              <a:rPr lang="en-US" err="1">
                <a:latin typeface="Arial"/>
                <a:cs typeface="Arial"/>
              </a:rPr>
              <a:t>obtenir</a:t>
            </a:r>
            <a:r>
              <a:rPr lang="en-US">
                <a:latin typeface="Arial"/>
                <a:cs typeface="Arial"/>
              </a:rPr>
              <a:t> </a:t>
            </a:r>
            <a:r>
              <a:rPr lang="en-US" err="1">
                <a:latin typeface="Arial"/>
                <a:cs typeface="Arial"/>
              </a:rPr>
              <a:t>l'accord</a:t>
            </a:r>
            <a:r>
              <a:rPr lang="en-US">
                <a:latin typeface="Arial"/>
                <a:cs typeface="Arial"/>
              </a:rPr>
              <a:t> des parties </a:t>
            </a:r>
            <a:r>
              <a:rPr lang="en-US" err="1">
                <a:latin typeface="Arial"/>
                <a:cs typeface="Arial"/>
              </a:rPr>
              <a:t>prenantes</a:t>
            </a:r>
            <a:r>
              <a:rPr lang="en-US">
                <a:latin typeface="Arial"/>
                <a:cs typeface="Arial"/>
              </a:rPr>
              <a:t> au </a:t>
            </a:r>
            <a:r>
              <a:rPr lang="en-US" err="1">
                <a:latin typeface="Arial"/>
                <a:cs typeface="Arial"/>
              </a:rPr>
              <a:t>cours</a:t>
            </a:r>
            <a:r>
              <a:rPr lang="en-US">
                <a:latin typeface="Arial"/>
                <a:cs typeface="Arial"/>
              </a:rPr>
              <a:t> de la </a:t>
            </a:r>
            <a:r>
              <a:rPr lang="en-US" b="1">
                <a:latin typeface="Arial"/>
                <a:cs typeface="Arial"/>
              </a:rPr>
              <a:t>phase de </a:t>
            </a:r>
            <a:r>
              <a:rPr lang="en-US" b="1" err="1">
                <a:latin typeface="Arial"/>
                <a:cs typeface="Arial"/>
              </a:rPr>
              <a:t>lancement</a:t>
            </a:r>
            <a:r>
              <a:rPr lang="en-US" b="1">
                <a:latin typeface="Arial"/>
                <a:cs typeface="Arial"/>
              </a:rPr>
              <a:t> du </a:t>
            </a:r>
            <a:r>
              <a:rPr lang="en-US" b="1" err="1">
                <a:latin typeface="Arial"/>
                <a:cs typeface="Arial"/>
              </a:rPr>
              <a:t>projet</a:t>
            </a:r>
            <a:r>
              <a:rPr lang="en-US" b="1">
                <a:latin typeface="Arial"/>
                <a:cs typeface="Arial"/>
              </a:rPr>
              <a:t> (Initier).</a:t>
            </a:r>
          </a:p>
          <a:p>
            <a:r>
              <a:rPr lang="en-US">
                <a:latin typeface="Arial"/>
                <a:cs typeface="Arial"/>
              </a:rPr>
              <a:t>Les </a:t>
            </a:r>
            <a:r>
              <a:rPr lang="en-US" err="1">
                <a:latin typeface="Arial"/>
                <a:cs typeface="Arial"/>
              </a:rPr>
              <a:t>principaux</a:t>
            </a:r>
            <a:r>
              <a:rPr lang="en-US">
                <a:latin typeface="Arial"/>
                <a:cs typeface="Arial"/>
              </a:rPr>
              <a:t> </a:t>
            </a:r>
            <a:r>
              <a:rPr lang="en-US" err="1">
                <a:latin typeface="Arial"/>
                <a:cs typeface="Arial"/>
              </a:rPr>
              <a:t>éléments</a:t>
            </a:r>
            <a:r>
              <a:rPr lang="en-US">
                <a:latin typeface="Arial"/>
                <a:cs typeface="Arial"/>
              </a:rPr>
              <a:t> de la </a:t>
            </a:r>
            <a:r>
              <a:rPr lang="en-US" err="1">
                <a:latin typeface="Arial"/>
                <a:cs typeface="Arial"/>
              </a:rPr>
              <a:t>charte</a:t>
            </a:r>
            <a:r>
              <a:rPr lang="en-US">
                <a:latin typeface="Arial"/>
                <a:cs typeface="Arial"/>
              </a:rPr>
              <a:t> de </a:t>
            </a:r>
            <a:r>
              <a:rPr lang="en-US" err="1">
                <a:latin typeface="Arial"/>
                <a:cs typeface="Arial"/>
              </a:rPr>
              <a:t>projet</a:t>
            </a:r>
            <a:r>
              <a:rPr lang="en-US">
                <a:latin typeface="Arial"/>
                <a:cs typeface="Arial"/>
              </a:rPr>
              <a:t> </a:t>
            </a:r>
            <a:r>
              <a:rPr lang="en-US" err="1">
                <a:latin typeface="Arial"/>
                <a:cs typeface="Arial"/>
              </a:rPr>
              <a:t>sont</a:t>
            </a:r>
            <a:r>
              <a:rPr lang="en-US">
                <a:latin typeface="Arial"/>
                <a:cs typeface="Arial"/>
              </a:rPr>
              <a:t> les </a:t>
            </a:r>
            <a:r>
              <a:rPr lang="en-US" err="1">
                <a:latin typeface="Arial"/>
                <a:cs typeface="Arial"/>
              </a:rPr>
              <a:t>suivants</a:t>
            </a:r>
          </a:p>
          <a:p>
            <a:pPr lvl="1"/>
            <a:r>
              <a:rPr lang="en-US" sz="2000" err="1">
                <a:latin typeface="Arial"/>
                <a:cs typeface="Arial"/>
              </a:rPr>
              <a:t>Définition</a:t>
            </a:r>
            <a:r>
              <a:rPr lang="en-US" sz="2000">
                <a:latin typeface="Arial"/>
                <a:cs typeface="Arial"/>
              </a:rPr>
              <a:t> des </a:t>
            </a:r>
            <a:r>
              <a:rPr lang="en-US" sz="2000" err="1">
                <a:latin typeface="Arial"/>
                <a:cs typeface="Arial"/>
              </a:rPr>
              <a:t>rôles</a:t>
            </a:r>
            <a:r>
              <a:rPr lang="en-US" sz="2000">
                <a:latin typeface="Arial"/>
                <a:cs typeface="Arial"/>
              </a:rPr>
              <a:t> et </a:t>
            </a:r>
            <a:r>
              <a:rPr lang="en-US" sz="2000" err="1">
                <a:latin typeface="Arial"/>
                <a:cs typeface="Arial"/>
              </a:rPr>
              <a:t>responsabilités</a:t>
            </a:r>
            <a:r>
              <a:rPr lang="en-US" sz="2000">
                <a:latin typeface="Arial"/>
                <a:cs typeface="Arial"/>
              </a:rPr>
              <a:t> des parties </a:t>
            </a:r>
            <a:r>
              <a:rPr lang="en-US" sz="2000" err="1">
                <a:latin typeface="Arial"/>
                <a:cs typeface="Arial"/>
              </a:rPr>
              <a:t>prenantes</a:t>
            </a:r>
            <a:r>
              <a:rPr lang="en-US" sz="2000">
                <a:latin typeface="Arial"/>
                <a:cs typeface="Arial"/>
              </a:rPr>
              <a:t> et structure de </a:t>
            </a:r>
            <a:r>
              <a:rPr lang="en-US" sz="2000" err="1">
                <a:latin typeface="Arial"/>
                <a:cs typeface="Arial"/>
              </a:rPr>
              <a:t>gouvernance</a:t>
            </a:r>
            <a:r>
              <a:rPr lang="en-US" sz="2000">
                <a:latin typeface="Arial"/>
                <a:cs typeface="Arial"/>
              </a:rPr>
              <a:t> du </a:t>
            </a:r>
            <a:r>
              <a:rPr lang="en-US" sz="2000" err="1">
                <a:latin typeface="Arial"/>
                <a:cs typeface="Arial"/>
              </a:rPr>
              <a:t>projet</a:t>
            </a:r>
            <a:r>
              <a:rPr lang="en-US" sz="2000">
                <a:latin typeface="Arial"/>
                <a:cs typeface="Arial"/>
              </a:rPr>
              <a:t>.</a:t>
            </a:r>
            <a:endParaRPr lang="en-US" sz="2000"/>
          </a:p>
          <a:p>
            <a:pPr lvl="1"/>
            <a:r>
              <a:rPr lang="en-US" sz="2000">
                <a:latin typeface="Arial"/>
                <a:cs typeface="Arial"/>
              </a:rPr>
              <a:t>Plan de communication avec les parties </a:t>
            </a:r>
            <a:r>
              <a:rPr lang="en-US" sz="2000" err="1">
                <a:latin typeface="Arial"/>
                <a:cs typeface="Arial"/>
              </a:rPr>
              <a:t>prenantes</a:t>
            </a:r>
            <a:endParaRPr lang="en-US" sz="2000" err="1"/>
          </a:p>
          <a:p>
            <a:pPr lvl="1"/>
            <a:r>
              <a:rPr lang="en-US" sz="2000">
                <a:latin typeface="Arial"/>
                <a:cs typeface="Arial"/>
              </a:rPr>
              <a:t>Processus de gestion des </a:t>
            </a:r>
            <a:r>
              <a:rPr lang="en-US" sz="2000" err="1">
                <a:latin typeface="Arial"/>
                <a:cs typeface="Arial"/>
              </a:rPr>
              <a:t>changements</a:t>
            </a:r>
            <a:r>
              <a:rPr lang="en-US" sz="2000">
                <a:latin typeface="Arial"/>
                <a:cs typeface="Arial"/>
              </a:rPr>
              <a:t> dans les </a:t>
            </a:r>
            <a:r>
              <a:rPr lang="en-US" sz="2000" err="1">
                <a:latin typeface="Arial"/>
                <a:cs typeface="Arial"/>
              </a:rPr>
              <a:t>projets</a:t>
            </a:r>
            <a:endParaRPr lang="en-US" sz="2000" err="1"/>
          </a:p>
          <a:p>
            <a:pPr lvl="1"/>
            <a:r>
              <a:rPr lang="en-US" sz="2000" err="1">
                <a:latin typeface="Arial"/>
                <a:cs typeface="Arial"/>
              </a:rPr>
              <a:t>Définition</a:t>
            </a:r>
            <a:r>
              <a:rPr lang="en-US" sz="2000">
                <a:latin typeface="Arial"/>
                <a:cs typeface="Arial"/>
              </a:rPr>
              <a:t> du champ </a:t>
            </a:r>
            <a:r>
              <a:rPr lang="en-US" sz="2000" err="1">
                <a:latin typeface="Arial"/>
                <a:cs typeface="Arial"/>
              </a:rPr>
              <a:t>d'application</a:t>
            </a:r>
            <a:r>
              <a:rPr lang="en-US" sz="2000">
                <a:latin typeface="Arial"/>
                <a:cs typeface="Arial"/>
              </a:rPr>
              <a:t> et des </a:t>
            </a:r>
            <a:r>
              <a:rPr lang="en-US" sz="2000" err="1">
                <a:latin typeface="Arial"/>
                <a:cs typeface="Arial"/>
              </a:rPr>
              <a:t>principaux</a:t>
            </a:r>
            <a:r>
              <a:rPr lang="en-US" sz="2000">
                <a:latin typeface="Arial"/>
                <a:cs typeface="Arial"/>
              </a:rPr>
              <a:t> </a:t>
            </a:r>
            <a:r>
              <a:rPr lang="en-US" sz="2000" err="1">
                <a:latin typeface="Arial"/>
                <a:cs typeface="Arial"/>
              </a:rPr>
              <a:t>produits</a:t>
            </a:r>
            <a:r>
              <a:rPr lang="en-US" sz="2000">
                <a:latin typeface="Arial"/>
                <a:cs typeface="Arial"/>
              </a:rPr>
              <a:t> à </a:t>
            </a:r>
            <a:r>
              <a:rPr lang="en-US" sz="2000" err="1">
                <a:latin typeface="Arial"/>
                <a:cs typeface="Arial"/>
              </a:rPr>
              <a:t>fournir</a:t>
            </a:r>
          </a:p>
          <a:p>
            <a:pPr lvl="1"/>
            <a:r>
              <a:rPr lang="en-US" sz="2000" err="1">
                <a:latin typeface="Arial"/>
                <a:cs typeface="Arial"/>
              </a:rPr>
              <a:t>Calendrier</a:t>
            </a:r>
            <a:r>
              <a:rPr lang="en-US" sz="2000">
                <a:latin typeface="Arial"/>
                <a:cs typeface="Arial"/>
              </a:rPr>
              <a:t> des </a:t>
            </a:r>
            <a:r>
              <a:rPr lang="en-US" sz="2000" err="1">
                <a:latin typeface="Arial"/>
                <a:cs typeface="Arial"/>
              </a:rPr>
              <a:t>livrables</a:t>
            </a:r>
            <a:r>
              <a:rPr lang="en-US" sz="2000">
                <a:latin typeface="Arial"/>
                <a:cs typeface="Arial"/>
              </a:rPr>
              <a:t> de haut </a:t>
            </a:r>
            <a:r>
              <a:rPr lang="en-US" sz="2000" err="1">
                <a:latin typeface="Arial"/>
                <a:cs typeface="Arial"/>
              </a:rPr>
              <a:t>niveau</a:t>
            </a:r>
            <a:r>
              <a:rPr lang="en-US" sz="2000">
                <a:latin typeface="Arial"/>
                <a:cs typeface="Arial"/>
              </a:rPr>
              <a:t> </a:t>
            </a:r>
          </a:p>
          <a:p>
            <a:pPr lvl="1"/>
            <a:r>
              <a:rPr lang="en-US" sz="2000">
                <a:latin typeface="Arial"/>
                <a:cs typeface="Arial"/>
              </a:rPr>
              <a:t>Budget de haut </a:t>
            </a:r>
            <a:r>
              <a:rPr lang="en-US" sz="2000" err="1">
                <a:latin typeface="Arial"/>
                <a:cs typeface="Arial"/>
              </a:rPr>
              <a:t>niveau</a:t>
            </a:r>
          </a:p>
          <a:p>
            <a:pPr lvl="1"/>
            <a:endParaRPr lang="en-US">
              <a:latin typeface="Arial"/>
              <a:cs typeface="Arial"/>
            </a:endParaRPr>
          </a:p>
        </p:txBody>
      </p:sp>
      <p:sp>
        <p:nvSpPr>
          <p:cNvPr id="6" name="Oval 5">
            <a:extLst>
              <a:ext uri="{FF2B5EF4-FFF2-40B4-BE49-F238E27FC236}">
                <a16:creationId xmlns:a16="http://schemas.microsoft.com/office/drawing/2014/main" id="{91CD82E1-47A2-84B7-9999-42AD71B0369C}"/>
              </a:ext>
            </a:extLst>
          </p:cNvPr>
          <p:cNvSpPr/>
          <p:nvPr/>
        </p:nvSpPr>
        <p:spPr>
          <a:xfrm>
            <a:off x="9608188" y="1407980"/>
            <a:ext cx="1250726" cy="122215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company&#10;&#10;Description automatically generated">
            <a:extLst>
              <a:ext uri="{FF2B5EF4-FFF2-40B4-BE49-F238E27FC236}">
                <a16:creationId xmlns:a16="http://schemas.microsoft.com/office/drawing/2014/main" id="{E70914EF-F5D9-251F-7C45-FE774FE70358}"/>
              </a:ext>
            </a:extLst>
          </p:cNvPr>
          <p:cNvPicPr>
            <a:picLocks noChangeAspect="1"/>
          </p:cNvPicPr>
          <p:nvPr/>
        </p:nvPicPr>
        <p:blipFill>
          <a:blip r:embed="rId2"/>
          <a:stretch>
            <a:fillRect/>
          </a:stretch>
        </p:blipFill>
        <p:spPr>
          <a:xfrm>
            <a:off x="8459561" y="1502909"/>
            <a:ext cx="3597729" cy="3516086"/>
          </a:xfrm>
          <a:prstGeom prst="rect">
            <a:avLst/>
          </a:prstGeom>
        </p:spPr>
      </p:pic>
    </p:spTree>
    <p:extLst>
      <p:ext uri="{BB962C8B-B14F-4D97-AF65-F5344CB8AC3E}">
        <p14:creationId xmlns:p14="http://schemas.microsoft.com/office/powerpoint/2010/main" val="1765237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Structure du cours</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179529"/>
            <a:ext cx="4847961" cy="4102843"/>
          </a:xfrm>
          <a:solidFill>
            <a:srgbClr val="1E4B74"/>
          </a:solidFill>
          <a:ln w="28575">
            <a:solidFill>
              <a:srgbClr val="1E4B74"/>
            </a:solidFill>
          </a:ln>
        </p:spPr>
        <p:txBody>
          <a:bodyPr vert="horz" lIns="91440" tIns="45720" rIns="91440" bIns="45720" rtlCol="0" anchor="t">
            <a:normAutofit/>
          </a:bodyPr>
          <a:lstStyle/>
          <a:p>
            <a:pPr>
              <a:buNone/>
            </a:pPr>
            <a:r>
              <a:rPr lang="en-US" b="1">
                <a:solidFill>
                  <a:srgbClr val="FFFFFF"/>
                </a:solidFill>
                <a:latin typeface="Arial"/>
                <a:cs typeface="Arial"/>
              </a:rPr>
              <a:t>Jour 1 : </a:t>
            </a:r>
            <a:endParaRPr lang="en-US">
              <a:solidFill>
                <a:srgbClr val="FFFFFF"/>
              </a:solidFill>
              <a:latin typeface="Arial"/>
              <a:cs typeface="Arial"/>
            </a:endParaRPr>
          </a:p>
          <a:p>
            <a:pPr marL="457200" lvl="1" indent="0">
              <a:buNone/>
            </a:pPr>
            <a:r>
              <a:rPr lang="en-US" sz="2000">
                <a:solidFill>
                  <a:srgbClr val="FFFFFF"/>
                </a:solidFill>
                <a:latin typeface="Arial"/>
                <a:cs typeface="Arial"/>
              </a:rPr>
              <a:t>Module 00 Termes et concepts </a:t>
            </a:r>
            <a:r>
              <a:rPr lang="en-US" sz="2000" err="1">
                <a:solidFill>
                  <a:srgbClr val="FFFFFF"/>
                </a:solidFill>
                <a:latin typeface="Arial"/>
                <a:cs typeface="Arial"/>
              </a:rPr>
              <a:t>introductifs</a:t>
            </a:r>
            <a:r>
              <a:rPr lang="en-US" sz="2000">
                <a:solidFill>
                  <a:srgbClr val="FFFFFF"/>
                </a:solidFill>
                <a:latin typeface="Arial"/>
                <a:cs typeface="Arial"/>
              </a:rPr>
              <a:t> </a:t>
            </a:r>
          </a:p>
          <a:p>
            <a:pPr marL="457200" lvl="1" indent="0">
              <a:buNone/>
            </a:pPr>
            <a:r>
              <a:rPr lang="en-US" sz="2000">
                <a:solidFill>
                  <a:srgbClr val="FFFFFF"/>
                </a:solidFill>
                <a:latin typeface="Arial"/>
                <a:cs typeface="Arial"/>
              </a:rPr>
              <a:t>Module 01 Cycles de vie </a:t>
            </a:r>
          </a:p>
          <a:p>
            <a:pPr>
              <a:buNone/>
            </a:pPr>
            <a:endParaRPr lang="en-US">
              <a:solidFill>
                <a:srgbClr val="FFFFFF"/>
              </a:solidFill>
              <a:latin typeface="Arial"/>
              <a:cs typeface="Arial"/>
            </a:endParaRPr>
          </a:p>
          <a:p>
            <a:pPr marL="0" indent="0">
              <a:buNone/>
            </a:pPr>
            <a:r>
              <a:rPr lang="en-US" b="1">
                <a:solidFill>
                  <a:srgbClr val="FFFFFF"/>
                </a:solidFill>
                <a:latin typeface="Arial"/>
                <a:cs typeface="Arial"/>
              </a:rPr>
              <a:t>Jour 2 :</a:t>
            </a:r>
            <a:endParaRPr lang="en-US" b="1">
              <a:solidFill>
                <a:srgbClr val="FFFFFF"/>
              </a:solidFill>
            </a:endParaRPr>
          </a:p>
          <a:p>
            <a:pPr marL="457200" lvl="1" indent="0">
              <a:buNone/>
            </a:pPr>
            <a:r>
              <a:rPr lang="en-US" sz="2000">
                <a:solidFill>
                  <a:srgbClr val="FFFFFF"/>
                </a:solidFill>
                <a:latin typeface="Arial"/>
                <a:cs typeface="Arial"/>
              </a:rPr>
              <a:t>Module 02 : </a:t>
            </a:r>
            <a:r>
              <a:rPr lang="en-US" sz="2000" err="1">
                <a:solidFill>
                  <a:srgbClr val="FFFFFF"/>
                </a:solidFill>
                <a:latin typeface="Arial"/>
                <a:cs typeface="Arial"/>
              </a:rPr>
              <a:t>Planifier</a:t>
            </a:r>
            <a:r>
              <a:rPr lang="en-US" sz="2000">
                <a:solidFill>
                  <a:srgbClr val="FFFFFF"/>
                </a:solidFill>
                <a:latin typeface="Arial"/>
                <a:cs typeface="Arial"/>
              </a:rPr>
              <a:t> pour </a:t>
            </a:r>
            <a:r>
              <a:rPr lang="en-US" sz="2000" err="1">
                <a:solidFill>
                  <a:srgbClr val="FFFFFF"/>
                </a:solidFill>
                <a:latin typeface="Arial"/>
                <a:cs typeface="Arial"/>
              </a:rPr>
              <a:t>réussir</a:t>
            </a:r>
            <a:r>
              <a:rPr lang="en-US" sz="2000">
                <a:solidFill>
                  <a:srgbClr val="FFFFFF"/>
                </a:solidFill>
                <a:latin typeface="Arial"/>
                <a:cs typeface="Arial"/>
              </a:rPr>
              <a:t>    </a:t>
            </a:r>
            <a:endParaRPr lang="en-US" sz="2000">
              <a:solidFill>
                <a:srgbClr val="FFFFFF"/>
              </a:solidFill>
            </a:endParaRPr>
          </a:p>
          <a:p>
            <a:pPr marL="457200" lvl="1" indent="0">
              <a:buNone/>
            </a:pPr>
            <a:r>
              <a:rPr lang="en-US" sz="2000">
                <a:solidFill>
                  <a:srgbClr val="FFFFFF"/>
                </a:solidFill>
                <a:latin typeface="Arial"/>
                <a:cs typeface="Arial"/>
              </a:rPr>
              <a:t>Module 04 Suivi et Evaluation </a:t>
            </a:r>
            <a:endParaRPr lang="en-US" sz="2000">
              <a:solidFill>
                <a:srgbClr val="FFFFFF"/>
              </a:solidFill>
            </a:endParaRPr>
          </a:p>
        </p:txBody>
      </p:sp>
      <p:sp>
        <p:nvSpPr>
          <p:cNvPr id="5" name="Content Placeholder 2">
            <a:extLst>
              <a:ext uri="{FF2B5EF4-FFF2-40B4-BE49-F238E27FC236}">
                <a16:creationId xmlns:a16="http://schemas.microsoft.com/office/drawing/2014/main" id="{45B33E18-FC17-3DCA-F089-A3F1F71A9F59}"/>
              </a:ext>
            </a:extLst>
          </p:cNvPr>
          <p:cNvSpPr txBox="1">
            <a:spLocks/>
          </p:cNvSpPr>
          <p:nvPr/>
        </p:nvSpPr>
        <p:spPr>
          <a:xfrm>
            <a:off x="5881577" y="2181303"/>
            <a:ext cx="5220100" cy="4102843"/>
          </a:xfrm>
          <a:prstGeom prst="rect">
            <a:avLst/>
          </a:prstGeom>
          <a:solidFill>
            <a:srgbClr val="1E4B74"/>
          </a:solidFill>
          <a:ln w="28575">
            <a:solidFill>
              <a:srgbClr val="1E4B74"/>
            </a:solidFill>
          </a:ln>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b="1" err="1">
                <a:solidFill>
                  <a:srgbClr val="FFFFFF"/>
                </a:solidFill>
                <a:latin typeface="Arial"/>
                <a:cs typeface="Arial"/>
              </a:rPr>
              <a:t>Troisième</a:t>
            </a:r>
            <a:r>
              <a:rPr lang="en-US" b="1">
                <a:solidFill>
                  <a:srgbClr val="FFFFFF"/>
                </a:solidFill>
                <a:latin typeface="Arial"/>
                <a:cs typeface="Arial"/>
              </a:rPr>
              <a:t> jour :</a:t>
            </a:r>
            <a:endParaRPr lang="en-US">
              <a:solidFill>
                <a:srgbClr val="FFFFFF"/>
              </a:solidFill>
              <a:latin typeface="Arial"/>
              <a:cs typeface="Arial"/>
            </a:endParaRPr>
          </a:p>
          <a:p>
            <a:pPr marL="457200" lvl="1" indent="0">
              <a:buNone/>
            </a:pPr>
            <a:r>
              <a:rPr lang="en-US" sz="2000">
                <a:solidFill>
                  <a:srgbClr val="FFFFFF"/>
                </a:solidFill>
                <a:latin typeface="Arial"/>
                <a:cs typeface="Arial"/>
              </a:rPr>
              <a:t>Module 05 Phase de conception et de </a:t>
            </a:r>
            <a:r>
              <a:rPr lang="en-US" sz="2000" err="1">
                <a:solidFill>
                  <a:srgbClr val="FFFFFF"/>
                </a:solidFill>
                <a:latin typeface="Arial"/>
                <a:cs typeface="Arial"/>
              </a:rPr>
              <a:t>développement</a:t>
            </a:r>
            <a:r>
              <a:rPr lang="en-US" sz="2000">
                <a:solidFill>
                  <a:srgbClr val="FFFFFF"/>
                </a:solidFill>
                <a:latin typeface="Arial"/>
                <a:cs typeface="Arial"/>
              </a:rPr>
              <a:t> </a:t>
            </a:r>
            <a:endParaRPr lang="en-US" sz="2000">
              <a:solidFill>
                <a:srgbClr val="FFFFFF"/>
              </a:solidFill>
            </a:endParaRPr>
          </a:p>
          <a:p>
            <a:pPr>
              <a:buNone/>
            </a:pPr>
            <a:endParaRPr lang="en-US">
              <a:solidFill>
                <a:srgbClr val="FFFFFF"/>
              </a:solidFill>
              <a:latin typeface="Arial"/>
              <a:cs typeface="Arial"/>
            </a:endParaRPr>
          </a:p>
          <a:p>
            <a:pPr marL="0" indent="0">
              <a:buNone/>
            </a:pPr>
            <a:r>
              <a:rPr lang="en-US" b="1">
                <a:solidFill>
                  <a:srgbClr val="FFFFFF"/>
                </a:solidFill>
                <a:latin typeface="Arial"/>
                <a:cs typeface="Arial"/>
              </a:rPr>
              <a:t>Jour 4 : </a:t>
            </a:r>
            <a:endParaRPr lang="en-US" b="1">
              <a:solidFill>
                <a:srgbClr val="FFFFFF"/>
              </a:solidFill>
            </a:endParaRPr>
          </a:p>
          <a:p>
            <a:pPr lvl="1">
              <a:buNone/>
            </a:pPr>
            <a:r>
              <a:rPr lang="en-US" sz="2000">
                <a:solidFill>
                  <a:srgbClr val="FFFFFF"/>
                </a:solidFill>
                <a:latin typeface="Arial"/>
                <a:cs typeface="Arial"/>
              </a:rPr>
              <a:t>Module 06 Phase de test et de mise </a:t>
            </a:r>
            <a:r>
              <a:rPr lang="en-US" sz="2000" err="1">
                <a:solidFill>
                  <a:srgbClr val="FFFFFF"/>
                </a:solidFill>
                <a:latin typeface="Arial"/>
                <a:cs typeface="Arial"/>
              </a:rPr>
              <a:t>en</a:t>
            </a:r>
            <a:r>
              <a:rPr lang="en-US" sz="2000">
                <a:solidFill>
                  <a:srgbClr val="FFFFFF"/>
                </a:solidFill>
                <a:latin typeface="Arial"/>
                <a:cs typeface="Arial"/>
              </a:rPr>
              <a:t> </a:t>
            </a:r>
            <a:r>
              <a:rPr lang="en-US" sz="2000" err="1">
                <a:solidFill>
                  <a:srgbClr val="FFFFFF"/>
                </a:solidFill>
                <a:latin typeface="Arial"/>
                <a:cs typeface="Arial"/>
              </a:rPr>
              <a:t>œuvre</a:t>
            </a:r>
            <a:r>
              <a:rPr lang="en-US" sz="2000">
                <a:solidFill>
                  <a:srgbClr val="FFFFFF"/>
                </a:solidFill>
                <a:latin typeface="Arial"/>
                <a:cs typeface="Arial"/>
              </a:rPr>
              <a:t> </a:t>
            </a:r>
            <a:endParaRPr lang="en-US" sz="2000">
              <a:solidFill>
                <a:srgbClr val="FFFFFF"/>
              </a:solidFill>
            </a:endParaRPr>
          </a:p>
          <a:p>
            <a:pPr lvl="1">
              <a:buNone/>
            </a:pPr>
            <a:r>
              <a:rPr lang="en-US" sz="2000">
                <a:solidFill>
                  <a:srgbClr val="FFFFFF"/>
                </a:solidFill>
                <a:latin typeface="Arial"/>
                <a:cs typeface="Arial"/>
              </a:rPr>
              <a:t>Module 07 </a:t>
            </a:r>
            <a:r>
              <a:rPr lang="en-US" sz="2000" err="1">
                <a:solidFill>
                  <a:srgbClr val="FFFFFF"/>
                </a:solidFill>
                <a:latin typeface="Arial"/>
                <a:cs typeface="Arial"/>
              </a:rPr>
              <a:t>conformité</a:t>
            </a:r>
            <a:endParaRPr lang="en-US" sz="2000" err="1">
              <a:solidFill>
                <a:srgbClr val="FFFFFF"/>
              </a:solidFill>
            </a:endParaRPr>
          </a:p>
          <a:p>
            <a:pPr lvl="1">
              <a:buNone/>
            </a:pPr>
            <a:r>
              <a:rPr lang="en-US" sz="2000">
                <a:solidFill>
                  <a:srgbClr val="FFFFFF"/>
                </a:solidFill>
                <a:latin typeface="Arial"/>
                <a:cs typeface="Arial"/>
              </a:rPr>
              <a:t>Module 03: </a:t>
            </a:r>
            <a:r>
              <a:rPr lang="en-US" sz="2000" err="1">
                <a:solidFill>
                  <a:srgbClr val="FFFFFF"/>
                </a:solidFill>
                <a:latin typeface="Arial"/>
                <a:cs typeface="Arial"/>
              </a:rPr>
              <a:t>exercices</a:t>
            </a:r>
            <a:r>
              <a:rPr lang="en-US" sz="2000">
                <a:solidFill>
                  <a:srgbClr val="FFFFFF"/>
                </a:solidFill>
                <a:latin typeface="Arial"/>
                <a:cs typeface="Arial"/>
              </a:rPr>
              <a:t> pratiques</a:t>
            </a:r>
            <a:endParaRPr lang="en-US">
              <a:solidFill>
                <a:srgbClr val="FFFFFF"/>
              </a:solidFill>
              <a:latin typeface="Arial"/>
              <a:cs typeface="Arial"/>
            </a:endParaRPr>
          </a:p>
          <a:p>
            <a:pPr>
              <a:buNone/>
            </a:pPr>
            <a:endParaRPr lang="en-US" b="1">
              <a:solidFill>
                <a:srgbClr val="FFFFFF"/>
              </a:solidFill>
              <a:latin typeface="Arial"/>
              <a:cs typeface="Arial"/>
            </a:endParaRPr>
          </a:p>
          <a:p>
            <a:pPr>
              <a:buNone/>
            </a:pPr>
            <a:r>
              <a:rPr lang="en-US" b="1">
                <a:solidFill>
                  <a:srgbClr val="FFFFFF"/>
                </a:solidFill>
                <a:latin typeface="Arial"/>
                <a:cs typeface="Arial"/>
              </a:rPr>
              <a:t>Jour 5 :</a:t>
            </a:r>
            <a:endParaRPr lang="en-US"/>
          </a:p>
          <a:p>
            <a:pPr lvl="1">
              <a:buNone/>
            </a:pPr>
            <a:endParaRPr lang="en-US" sz="2000">
              <a:solidFill>
                <a:srgbClr val="FFFFFF"/>
              </a:solidFill>
            </a:endParaRPr>
          </a:p>
          <a:p>
            <a:pPr lvl="1">
              <a:buNone/>
            </a:pPr>
            <a:r>
              <a:rPr lang="en-US" sz="2000">
                <a:solidFill>
                  <a:srgbClr val="FFFFFF"/>
                </a:solidFill>
                <a:latin typeface="Arial"/>
                <a:cs typeface="Arial"/>
              </a:rPr>
              <a:t>Module 08 transition et </a:t>
            </a:r>
            <a:r>
              <a:rPr lang="en-US" sz="2000" err="1">
                <a:solidFill>
                  <a:srgbClr val="FFFFFF"/>
                </a:solidFill>
                <a:latin typeface="Arial"/>
                <a:cs typeface="Arial"/>
              </a:rPr>
              <a:t>clôture</a:t>
            </a:r>
            <a:r>
              <a:rPr lang="en-US" sz="2000">
                <a:solidFill>
                  <a:srgbClr val="FFFFFF"/>
                </a:solidFill>
                <a:latin typeface="Arial"/>
                <a:cs typeface="Arial"/>
              </a:rPr>
              <a:t> du </a:t>
            </a:r>
            <a:r>
              <a:rPr lang="en-US" sz="2000" err="1">
                <a:solidFill>
                  <a:srgbClr val="FFFFFF"/>
                </a:solidFill>
                <a:latin typeface="Arial"/>
                <a:cs typeface="Arial"/>
              </a:rPr>
              <a:t>projet</a:t>
            </a:r>
            <a:r>
              <a:rPr lang="en-US" sz="2000">
                <a:solidFill>
                  <a:srgbClr val="FFFFFF"/>
                </a:solidFill>
                <a:latin typeface="Arial"/>
                <a:cs typeface="Arial"/>
              </a:rPr>
              <a:t>  </a:t>
            </a:r>
            <a:endParaRPr lang="en-US" sz="2000"/>
          </a:p>
        </p:txBody>
      </p:sp>
    </p:spTree>
    <p:extLst>
      <p:ext uri="{BB962C8B-B14F-4D97-AF65-F5344CB8AC3E}">
        <p14:creationId xmlns:p14="http://schemas.microsoft.com/office/powerpoint/2010/main" val="1286094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4F3D-51D6-1ED0-FAE2-ED9A15CAB4BC}"/>
              </a:ext>
            </a:extLst>
          </p:cNvPr>
          <p:cNvSpPr>
            <a:spLocks noGrp="1"/>
          </p:cNvSpPr>
          <p:nvPr>
            <p:ph type="title"/>
          </p:nvPr>
        </p:nvSpPr>
        <p:spPr>
          <a:xfrm>
            <a:off x="205740" y="224631"/>
            <a:ext cx="10084496" cy="1561646"/>
          </a:xfrm>
        </p:spPr>
        <p:txBody>
          <a:bodyPr/>
          <a:lstStyle/>
          <a:p>
            <a:r>
              <a:rPr lang="en-US">
                <a:latin typeface="Arial"/>
                <a:cs typeface="Arial"/>
              </a:rPr>
              <a:t>CDC TAP : Modèle de charte de projet</a:t>
            </a:r>
            <a:endParaRPr lang="en-US"/>
          </a:p>
        </p:txBody>
      </p:sp>
      <p:sp>
        <p:nvSpPr>
          <p:cNvPr id="3" name="Content Placeholder 2">
            <a:extLst>
              <a:ext uri="{FF2B5EF4-FFF2-40B4-BE49-F238E27FC236}">
                <a16:creationId xmlns:a16="http://schemas.microsoft.com/office/drawing/2014/main" id="{EFE00AEE-E187-B831-B3A9-88C93D6FBE5E}"/>
              </a:ext>
            </a:extLst>
          </p:cNvPr>
          <p:cNvSpPr>
            <a:spLocks noGrp="1"/>
          </p:cNvSpPr>
          <p:nvPr>
            <p:ph idx="1"/>
          </p:nvPr>
        </p:nvSpPr>
        <p:spPr>
          <a:xfrm>
            <a:off x="3048" y="1786396"/>
            <a:ext cx="4559436" cy="3670126"/>
          </a:xfrm>
        </p:spPr>
        <p:txBody>
          <a:bodyPr vert="horz" lIns="91440" tIns="45720" rIns="91440" bIns="45720" rtlCol="0" anchor="t">
            <a:normAutofit/>
          </a:bodyPr>
          <a:lstStyle/>
          <a:p>
            <a:r>
              <a:rPr lang="en-US" dirty="0">
                <a:latin typeface="Arial"/>
                <a:cs typeface="Arial"/>
              </a:rPr>
              <a:t>Le CDC TAP a </a:t>
            </a:r>
            <a:r>
              <a:rPr lang="en-US" dirty="0" err="1">
                <a:latin typeface="Arial"/>
                <a:cs typeface="Arial"/>
              </a:rPr>
              <a:t>créé</a:t>
            </a:r>
            <a:r>
              <a:rPr lang="en-US" dirty="0">
                <a:latin typeface="Arial"/>
                <a:cs typeface="Arial"/>
              </a:rPr>
              <a:t> un </a:t>
            </a:r>
            <a:r>
              <a:rPr lang="en-US" dirty="0" err="1">
                <a:latin typeface="Arial"/>
                <a:cs typeface="Arial"/>
              </a:rPr>
              <a:t>modèle</a:t>
            </a:r>
            <a:r>
              <a:rPr lang="en-US" dirty="0">
                <a:latin typeface="Arial"/>
                <a:cs typeface="Arial"/>
              </a:rPr>
              <a:t> de </a:t>
            </a:r>
            <a:r>
              <a:rPr lang="en-US" dirty="0" err="1">
                <a:latin typeface="Arial"/>
                <a:cs typeface="Arial"/>
              </a:rPr>
              <a:t>charte</a:t>
            </a:r>
            <a:r>
              <a:rPr lang="en-US" dirty="0">
                <a:latin typeface="Arial"/>
                <a:cs typeface="Arial"/>
              </a:rPr>
              <a:t> de </a:t>
            </a:r>
            <a:r>
              <a:rPr lang="en-US" dirty="0" err="1">
                <a:latin typeface="Arial"/>
                <a:cs typeface="Arial"/>
              </a:rPr>
              <a:t>projet</a:t>
            </a:r>
            <a:r>
              <a:rPr lang="en-US" dirty="0">
                <a:latin typeface="Arial"/>
                <a:cs typeface="Arial"/>
              </a:rPr>
              <a:t> pour aider les </a:t>
            </a:r>
            <a:r>
              <a:rPr lang="en-US" dirty="0" err="1">
                <a:latin typeface="Arial"/>
                <a:cs typeface="Arial"/>
              </a:rPr>
              <a:t>gouvernements</a:t>
            </a:r>
            <a:r>
              <a:rPr lang="en-US" dirty="0">
                <a:latin typeface="Arial"/>
                <a:cs typeface="Arial"/>
              </a:rPr>
              <a:t> et les </a:t>
            </a:r>
            <a:r>
              <a:rPr lang="en-US" dirty="0" err="1">
                <a:latin typeface="Arial"/>
                <a:cs typeface="Arial"/>
              </a:rPr>
              <a:t>partenaires</a:t>
            </a:r>
            <a:r>
              <a:rPr lang="en-US" dirty="0">
                <a:latin typeface="Arial"/>
                <a:cs typeface="Arial"/>
              </a:rPr>
              <a:t> de mise </a:t>
            </a:r>
            <a:r>
              <a:rPr lang="en-US" dirty="0" err="1">
                <a:latin typeface="Arial"/>
                <a:cs typeface="Arial"/>
              </a:rPr>
              <a:t>en</a:t>
            </a:r>
            <a:r>
              <a:rPr lang="en-US" dirty="0">
                <a:latin typeface="Arial"/>
                <a:cs typeface="Arial"/>
              </a:rPr>
              <a:t> </a:t>
            </a:r>
            <a:r>
              <a:rPr lang="en-US" dirty="0" err="1">
                <a:latin typeface="Arial"/>
                <a:cs typeface="Arial"/>
              </a:rPr>
              <a:t>œuvre</a:t>
            </a:r>
            <a:r>
              <a:rPr lang="en-US" dirty="0">
                <a:latin typeface="Arial"/>
                <a:cs typeface="Arial"/>
              </a:rPr>
              <a:t> à structurer </a:t>
            </a:r>
            <a:r>
              <a:rPr lang="en-US" dirty="0" err="1">
                <a:latin typeface="Arial"/>
                <a:cs typeface="Arial"/>
              </a:rPr>
              <a:t>leurs</a:t>
            </a:r>
            <a:r>
              <a:rPr lang="en-US" dirty="0">
                <a:latin typeface="Arial"/>
                <a:cs typeface="Arial"/>
              </a:rPr>
              <a:t> </a:t>
            </a:r>
            <a:r>
              <a:rPr lang="en-US" dirty="0" err="1">
                <a:latin typeface="Arial"/>
                <a:cs typeface="Arial"/>
              </a:rPr>
              <a:t>idées</a:t>
            </a:r>
            <a:r>
              <a:rPr lang="en-US" dirty="0">
                <a:latin typeface="Arial"/>
                <a:cs typeface="Arial"/>
              </a:rPr>
              <a:t> </a:t>
            </a:r>
            <a:r>
              <a:rPr lang="en-US" dirty="0" err="1">
                <a:latin typeface="Arial"/>
                <a:cs typeface="Arial"/>
              </a:rPr>
              <a:t>d'une</a:t>
            </a:r>
            <a:r>
              <a:rPr lang="en-US" dirty="0">
                <a:latin typeface="Arial"/>
                <a:cs typeface="Arial"/>
              </a:rPr>
              <a:t> manière commune qui les </a:t>
            </a:r>
            <a:r>
              <a:rPr lang="en-US" dirty="0" err="1">
                <a:latin typeface="Arial"/>
                <a:cs typeface="Arial"/>
              </a:rPr>
              <a:t>rende</a:t>
            </a:r>
            <a:r>
              <a:rPr lang="en-US" dirty="0">
                <a:latin typeface="Arial"/>
                <a:cs typeface="Arial"/>
              </a:rPr>
              <a:t> </a:t>
            </a:r>
            <a:r>
              <a:rPr lang="en-US" dirty="0" err="1">
                <a:latin typeface="Arial"/>
                <a:cs typeface="Arial"/>
              </a:rPr>
              <a:t>faciles</a:t>
            </a:r>
            <a:r>
              <a:rPr lang="en-US" dirty="0">
                <a:latin typeface="Arial"/>
                <a:cs typeface="Arial"/>
              </a:rPr>
              <a:t> à </a:t>
            </a:r>
            <a:r>
              <a:rPr lang="en-US" dirty="0" err="1">
                <a:latin typeface="Arial"/>
                <a:cs typeface="Arial"/>
              </a:rPr>
              <a:t>partager</a:t>
            </a:r>
            <a:r>
              <a:rPr lang="en-US" dirty="0">
                <a:latin typeface="Arial"/>
                <a:cs typeface="Arial"/>
              </a:rPr>
              <a:t>.</a:t>
            </a:r>
            <a:endParaRPr lang="en-US" dirty="0"/>
          </a:p>
          <a:p>
            <a:endParaRPr lang="en-US">
              <a:latin typeface="Arial"/>
              <a:cs typeface="Arial"/>
            </a:endParaRPr>
          </a:p>
          <a:p>
            <a:r>
              <a:rPr lang="en-US" dirty="0">
                <a:latin typeface="Arial"/>
                <a:cs typeface="Arial"/>
              </a:rPr>
              <a:t>Le </a:t>
            </a:r>
            <a:r>
              <a:rPr lang="en-US" dirty="0" err="1">
                <a:latin typeface="Arial"/>
                <a:cs typeface="Arial"/>
              </a:rPr>
              <a:t>modèle</a:t>
            </a:r>
            <a:r>
              <a:rPr lang="en-US" dirty="0">
                <a:latin typeface="Arial"/>
                <a:cs typeface="Arial"/>
              </a:rPr>
              <a:t> </a:t>
            </a:r>
            <a:r>
              <a:rPr lang="en-US" dirty="0" err="1">
                <a:latin typeface="Arial"/>
                <a:cs typeface="Arial"/>
              </a:rPr>
              <a:t>est</a:t>
            </a:r>
            <a:r>
              <a:rPr lang="en-US" dirty="0">
                <a:latin typeface="Arial"/>
                <a:cs typeface="Arial"/>
              </a:rPr>
              <a:t> disponible </a:t>
            </a:r>
            <a:r>
              <a:rPr lang="en-US" dirty="0" err="1">
                <a:latin typeface="Arial"/>
                <a:cs typeface="Arial"/>
              </a:rPr>
              <a:t>ici</a:t>
            </a:r>
            <a:r>
              <a:rPr lang="en-US" dirty="0">
                <a:latin typeface="Arial"/>
                <a:cs typeface="Arial"/>
              </a:rPr>
              <a:t> :  </a:t>
            </a:r>
            <a:r>
              <a:rPr lang="en-US" dirty="0">
                <a:solidFill>
                  <a:srgbClr val="000000"/>
                </a:solidFill>
                <a:latin typeface="Arial"/>
                <a:cs typeface="Arial"/>
                <a:hlinkClick r:id="rId3"/>
              </a:rPr>
              <a:t>Modèle de plan de projet/charte de projet</a:t>
            </a:r>
          </a:p>
        </p:txBody>
      </p:sp>
      <p:pic>
        <p:nvPicPr>
          <p:cNvPr id="4" name="Picture 3" descr="A screenshot of a project&#10;&#10;Description automatically generated">
            <a:extLst>
              <a:ext uri="{FF2B5EF4-FFF2-40B4-BE49-F238E27FC236}">
                <a16:creationId xmlns:a16="http://schemas.microsoft.com/office/drawing/2014/main" id="{5FF3EA97-8B96-4B8F-6FE7-2E270D68D6FE}"/>
              </a:ext>
            </a:extLst>
          </p:cNvPr>
          <p:cNvPicPr>
            <a:picLocks noChangeAspect="1"/>
          </p:cNvPicPr>
          <p:nvPr/>
        </p:nvPicPr>
        <p:blipFill>
          <a:blip r:embed="rId4"/>
          <a:stretch>
            <a:fillRect/>
          </a:stretch>
        </p:blipFill>
        <p:spPr>
          <a:xfrm>
            <a:off x="4623716" y="1788235"/>
            <a:ext cx="3268526" cy="4126230"/>
          </a:xfrm>
          <a:prstGeom prst="rect">
            <a:avLst/>
          </a:prstGeom>
        </p:spPr>
      </p:pic>
    </p:spTree>
    <p:extLst>
      <p:ext uri="{BB962C8B-B14F-4D97-AF65-F5344CB8AC3E}">
        <p14:creationId xmlns:p14="http://schemas.microsoft.com/office/powerpoint/2010/main" val="1746733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228600" y="146050"/>
            <a:ext cx="10084496" cy="1561646"/>
          </a:xfrm>
        </p:spPr>
        <p:txBody>
          <a:bodyPr/>
          <a:lstStyle/>
          <a:p>
            <a:r>
              <a:rPr lang="en-US">
                <a:latin typeface="Arial"/>
                <a:cs typeface="Arial"/>
              </a:rPr>
              <a:t>Liste de contrôle PM : Charte du projet</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408004"/>
            <a:ext cx="10084496" cy="4453683"/>
          </a:xfrm>
        </p:spPr>
        <p:txBody>
          <a:bodyPr vert="horz" lIns="91440" tIns="45720" rIns="91440" bIns="45720" rtlCol="0" anchor="t">
            <a:noAutofit/>
          </a:bodyPr>
          <a:lstStyle/>
          <a:p>
            <a:pPr marL="0" indent="0">
              <a:buNone/>
            </a:pPr>
            <a:endParaRPr lang="en-US" sz="1800" b="1"/>
          </a:p>
          <a:p>
            <a:pPr>
              <a:buFont typeface="Wingdings" panose="020B0604020202020204" pitchFamily="34" charset="0"/>
              <a:buChar char="q"/>
            </a:pPr>
            <a:endParaRPr lang="en-US" sz="1800">
              <a:latin typeface="Arial"/>
              <a:cs typeface="Arial"/>
            </a:endParaRPr>
          </a:p>
          <a:p>
            <a:pPr>
              <a:buFont typeface="Wingdings" panose="020B0604020202020204" pitchFamily="34" charset="0"/>
              <a:buChar char="q"/>
            </a:pPr>
            <a:endParaRPr lang="en-US" sz="1800">
              <a:latin typeface="Arial"/>
              <a:cs typeface="Arial"/>
            </a:endParaRPr>
          </a:p>
          <a:p>
            <a:pPr>
              <a:buFont typeface="Wingdings" panose="020B0604020202020204" pitchFamily="34" charset="0"/>
              <a:buChar char="q"/>
            </a:pPr>
            <a:endParaRPr lang="en-US" sz="1800">
              <a:latin typeface="Arial"/>
              <a:cs typeface="Arial"/>
            </a:endParaRPr>
          </a:p>
        </p:txBody>
      </p:sp>
      <p:sp>
        <p:nvSpPr>
          <p:cNvPr id="4" name="TextBox 3">
            <a:extLst>
              <a:ext uri="{FF2B5EF4-FFF2-40B4-BE49-F238E27FC236}">
                <a16:creationId xmlns:a16="http://schemas.microsoft.com/office/drawing/2014/main" id="{AAF33F41-1C0F-E3B2-93AA-3471E06F750E}"/>
              </a:ext>
            </a:extLst>
          </p:cNvPr>
          <p:cNvSpPr txBox="1"/>
          <p:nvPr/>
        </p:nvSpPr>
        <p:spPr>
          <a:xfrm>
            <a:off x="224528" y="1410712"/>
            <a:ext cx="11401150" cy="5003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q"/>
            </a:pPr>
            <a:r>
              <a:rPr lang="en-US">
                <a:latin typeface="Arial"/>
                <a:cs typeface="Calibri"/>
              </a:rPr>
              <a:t>Le champ d'application du projet est clairement défini : le lecteur peut facilement comprendre quel produit, service ou résultat sera fourni par le projet et quelles activités de haut niveau seront réalisées.</a:t>
            </a:r>
            <a:endParaRPr lang="en-US">
              <a:solidFill>
                <a:srgbClr val="444444"/>
              </a:solidFill>
              <a:latin typeface="Arial"/>
              <a:cs typeface="Calibri"/>
            </a:endParaRPr>
          </a:p>
          <a:p>
            <a:pPr marL="171450" indent="-171450">
              <a:buFont typeface="Wingdings"/>
              <a:buChar char="q"/>
            </a:pPr>
            <a:r>
              <a:rPr lang="en-US">
                <a:latin typeface="Arial"/>
                <a:cs typeface="Calibri"/>
              </a:rPr>
              <a:t> Le calendrier et les échéances du projet sont clairs.</a:t>
            </a:r>
            <a:endParaRPr lang="en-US">
              <a:solidFill>
                <a:srgbClr val="444444"/>
              </a:solidFill>
              <a:latin typeface="Arial"/>
              <a:cs typeface="Calibri"/>
            </a:endParaRPr>
          </a:p>
          <a:p>
            <a:pPr marL="171450" indent="-171450">
              <a:buFont typeface="Wingdings"/>
              <a:buChar char="q"/>
            </a:pPr>
            <a:r>
              <a:rPr lang="en-US">
                <a:latin typeface="Arial"/>
                <a:cs typeface="Calibri"/>
              </a:rPr>
              <a:t> Les principaux risques ont été identifiés et évalués.</a:t>
            </a:r>
            <a:endParaRPr lang="en-US">
              <a:solidFill>
                <a:srgbClr val="444444"/>
              </a:solidFill>
              <a:latin typeface="Arial"/>
              <a:cs typeface="Calibri"/>
            </a:endParaRPr>
          </a:p>
          <a:p>
            <a:pPr marL="171450" indent="-171450">
              <a:buFont typeface="Wingdings"/>
              <a:buChar char="q"/>
            </a:pPr>
            <a:r>
              <a:rPr lang="en-US">
                <a:latin typeface="Arial"/>
                <a:cs typeface="Calibri"/>
              </a:rPr>
              <a:t> Un projet de processus de gouvernance a été convenu : il sera utilisé pour approuver la portée et le plan initiaux du projet, pour aider à résoudre les problèmes le cas échéant, pour approuver les changements apportés au projet (portée, artefacts, budget, calendrier) et pour examiner les produits livrables.</a:t>
            </a:r>
            <a:endParaRPr lang="en-US">
              <a:solidFill>
                <a:srgbClr val="444444"/>
              </a:solidFill>
              <a:latin typeface="Arial"/>
              <a:cs typeface="Calibri"/>
            </a:endParaRPr>
          </a:p>
          <a:p>
            <a:pPr marL="171450" indent="-171450">
              <a:buFont typeface="Wingdings"/>
              <a:buChar char="q"/>
            </a:pPr>
            <a:r>
              <a:rPr lang="en-US">
                <a:latin typeface="Arial"/>
                <a:cs typeface="Calibri"/>
              </a:rPr>
              <a:t> Les rôles et responsabilités de haut niveau du projet ont été définis et attribués à des groupes, des organisations ou des personnes clés. </a:t>
            </a:r>
            <a:endParaRPr lang="en-US">
              <a:solidFill>
                <a:srgbClr val="444444"/>
              </a:solidFill>
              <a:latin typeface="Arial"/>
              <a:cs typeface="Calibri"/>
            </a:endParaRPr>
          </a:p>
          <a:p>
            <a:pPr marL="171450" indent="-171450">
              <a:buFont typeface="Wingdings"/>
              <a:buChar char="q"/>
            </a:pPr>
            <a:r>
              <a:rPr lang="en-US">
                <a:latin typeface="Arial"/>
                <a:cs typeface="Calibri"/>
              </a:rPr>
              <a:t> Avant d'entamer la phase de planification, la charte de projet a été signée par les principaux représentants de la direction (par exemple, le gouvernement, les responsables de la mise en œuvre et/ou les sponsors).</a:t>
            </a:r>
            <a:endParaRPr lang="en-US">
              <a:solidFill>
                <a:srgbClr val="444444"/>
              </a:solidFill>
              <a:latin typeface="Arial"/>
              <a:cs typeface="Calibri"/>
            </a:endParaRPr>
          </a:p>
          <a:p>
            <a:endParaRPr lang="en-US">
              <a:latin typeface="Arial"/>
              <a:cs typeface="Calibri"/>
            </a:endParaRPr>
          </a:p>
          <a:p>
            <a:r>
              <a:rPr lang="en-US">
                <a:latin typeface="Arial"/>
                <a:cs typeface="Calibri"/>
              </a:rPr>
              <a:t>NOTE : </a:t>
            </a:r>
            <a:endParaRPr lang="en-US">
              <a:solidFill>
                <a:srgbClr val="444444"/>
              </a:solidFill>
              <a:latin typeface="Arial"/>
              <a:cs typeface="Calibri"/>
            </a:endParaRPr>
          </a:p>
          <a:p>
            <a:pPr marL="171450" indent="-171450">
              <a:buFont typeface="Wingdings"/>
              <a:buChar char="q"/>
            </a:pPr>
            <a:r>
              <a:rPr lang="en-US">
                <a:latin typeface="Arial"/>
                <a:cs typeface="Calibri"/>
              </a:rPr>
              <a:t>Lorsque des modifications importantes sont apportées à ce document, le numéro de version doit être mis à jour et les principales parties prenantes doivent approuver la nouvelle version.</a:t>
            </a:r>
            <a:endParaRPr lang="en-US">
              <a:solidFill>
                <a:srgbClr val="444444"/>
              </a:solidFill>
              <a:latin typeface="Arial"/>
              <a:cs typeface="Calibri"/>
            </a:endParaRPr>
          </a:p>
          <a:p>
            <a:endParaRPr lang="en-US" sz="1200">
              <a:solidFill>
                <a:srgbClr val="000000"/>
              </a:solidFill>
              <a:cs typeface="Calibri"/>
            </a:endParaRPr>
          </a:p>
          <a:p>
            <a:pPr>
              <a:lnSpc>
                <a:spcPct val="90000"/>
              </a:lnSpc>
              <a:spcBef>
                <a:spcPts val="1000"/>
              </a:spcBef>
            </a:pPr>
            <a:endParaRPr lang="en-US" sz="1200">
              <a:solidFill>
                <a:srgbClr val="444444"/>
              </a:solidFill>
              <a:cs typeface="Calibri"/>
            </a:endParaRPr>
          </a:p>
          <a:p>
            <a:pPr algn="l"/>
            <a:endParaRPr lang="en-US">
              <a:cs typeface="Calibri"/>
            </a:endParaRPr>
          </a:p>
        </p:txBody>
      </p:sp>
    </p:spTree>
    <p:extLst>
      <p:ext uri="{BB962C8B-B14F-4D97-AF65-F5344CB8AC3E}">
        <p14:creationId xmlns:p14="http://schemas.microsoft.com/office/powerpoint/2010/main" val="1534132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209550" y="279400"/>
            <a:ext cx="10084496" cy="1561646"/>
          </a:xfrm>
        </p:spPr>
        <p:txBody>
          <a:bodyPr>
            <a:normAutofit fontScale="90000"/>
          </a:bodyPr>
          <a:lstStyle/>
          <a:p>
            <a:r>
              <a:rPr lang="en-US">
                <a:latin typeface="Arial"/>
                <a:cs typeface="Arial"/>
              </a:rPr>
              <a:t>Les aspects clés de la gouvernance dans la gestion de projet qui contribuent à la réussite du projet</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r>
              <a:rPr lang="en-US">
                <a:latin typeface="Arial"/>
                <a:cs typeface="Arial"/>
              </a:rPr>
              <a:t>Définition des parties prenantes</a:t>
            </a:r>
          </a:p>
          <a:p>
            <a:r>
              <a:rPr lang="en-US">
                <a:latin typeface="Arial"/>
                <a:cs typeface="Arial"/>
              </a:rPr>
              <a:t>Coordination de multiples parties prenantes</a:t>
            </a:r>
          </a:p>
          <a:p>
            <a:r>
              <a:rPr lang="en-US">
                <a:latin typeface="Arial"/>
                <a:cs typeface="Arial"/>
              </a:rPr>
              <a:t>Gestion du champ d'application</a:t>
            </a:r>
          </a:p>
        </p:txBody>
      </p:sp>
    </p:spTree>
    <p:extLst>
      <p:ext uri="{BB962C8B-B14F-4D97-AF65-F5344CB8AC3E}">
        <p14:creationId xmlns:p14="http://schemas.microsoft.com/office/powerpoint/2010/main" val="371512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266700" y="155575"/>
            <a:ext cx="9002948" cy="1561646"/>
          </a:xfrm>
        </p:spPr>
        <p:txBody>
          <a:bodyPr/>
          <a:lstStyle/>
          <a:p>
            <a:r>
              <a:rPr lang="en-US">
                <a:latin typeface="Arial"/>
                <a:cs typeface="Arial"/>
              </a:rPr>
              <a:t>Bonne gouvernance : définition des parties prenantes</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Les parties prenantes (ou "stakeholders") sont toutes les personnes, groupes ou organisations qui peuvent affecter ou être affectés par le projet. Elles jouent un rôle crucial dans le succès ou l'échec d'un projet.</a:t>
            </a:r>
          </a:p>
          <a:p>
            <a:r>
              <a:rPr lang="en-US">
                <a:latin typeface="Arial"/>
                <a:cs typeface="Arial"/>
              </a:rPr>
              <a:t>Les </a:t>
            </a:r>
            <a:r>
              <a:rPr lang="en-US" err="1">
                <a:latin typeface="Arial"/>
                <a:cs typeface="Arial"/>
              </a:rPr>
              <a:t>projets</a:t>
            </a:r>
            <a:r>
              <a:rPr lang="en-US">
                <a:latin typeface="Arial"/>
                <a:cs typeface="Arial"/>
              </a:rPr>
              <a:t> de </a:t>
            </a:r>
            <a:r>
              <a:rPr lang="en-US" err="1">
                <a:latin typeface="Arial"/>
                <a:cs typeface="Arial"/>
              </a:rPr>
              <a:t>santé</a:t>
            </a:r>
            <a:r>
              <a:rPr lang="en-US">
                <a:latin typeface="Arial"/>
                <a:cs typeface="Arial"/>
              </a:rPr>
              <a:t> numérique </a:t>
            </a:r>
            <a:r>
              <a:rPr lang="en-US" err="1">
                <a:latin typeface="Arial"/>
                <a:cs typeface="Arial"/>
              </a:rPr>
              <a:t>solides</a:t>
            </a:r>
            <a:r>
              <a:rPr lang="en-US">
                <a:latin typeface="Arial"/>
                <a:cs typeface="Arial"/>
              </a:rPr>
              <a:t> </a:t>
            </a:r>
            <a:r>
              <a:rPr lang="en-US" err="1">
                <a:latin typeface="Arial"/>
                <a:cs typeface="Arial"/>
              </a:rPr>
              <a:t>rassemblent</a:t>
            </a:r>
            <a:r>
              <a:rPr lang="en-US">
                <a:latin typeface="Arial"/>
                <a:cs typeface="Arial"/>
              </a:rPr>
              <a:t> des parties </a:t>
            </a:r>
            <a:r>
              <a:rPr lang="en-US" err="1">
                <a:latin typeface="Arial"/>
                <a:cs typeface="Arial"/>
              </a:rPr>
              <a:t>prenantes</a:t>
            </a:r>
            <a:r>
              <a:rPr lang="en-US">
                <a:latin typeface="Arial"/>
                <a:cs typeface="Arial"/>
              </a:rPr>
              <a:t> </a:t>
            </a:r>
            <a:r>
              <a:rPr lang="en-US" err="1">
                <a:latin typeface="Arial"/>
                <a:cs typeface="Arial"/>
              </a:rPr>
              <a:t>multisectorielles</a:t>
            </a:r>
            <a:r>
              <a:rPr lang="en-US">
                <a:latin typeface="Arial"/>
                <a:cs typeface="Arial"/>
              </a:rPr>
              <a:t> qui </a:t>
            </a:r>
            <a:r>
              <a:rPr lang="en-US" err="1">
                <a:latin typeface="Arial"/>
                <a:cs typeface="Arial"/>
              </a:rPr>
              <a:t>représentent</a:t>
            </a:r>
            <a:r>
              <a:rPr lang="en-US">
                <a:latin typeface="Arial"/>
                <a:cs typeface="Arial"/>
              </a:rPr>
              <a:t> </a:t>
            </a:r>
            <a:r>
              <a:rPr lang="en-US" err="1">
                <a:latin typeface="Arial"/>
                <a:cs typeface="Arial"/>
              </a:rPr>
              <a:t>toutes</a:t>
            </a:r>
            <a:r>
              <a:rPr lang="en-US">
                <a:latin typeface="Arial"/>
                <a:cs typeface="Arial"/>
              </a:rPr>
              <a:t> les </a:t>
            </a:r>
            <a:r>
              <a:rPr lang="en-US" err="1">
                <a:latin typeface="Arial"/>
                <a:cs typeface="Arial"/>
              </a:rPr>
              <a:t>facettes</a:t>
            </a:r>
            <a:r>
              <a:rPr lang="en-US">
                <a:latin typeface="Arial"/>
                <a:cs typeface="Arial"/>
              </a:rPr>
              <a:t> du </a:t>
            </a:r>
            <a:r>
              <a:rPr lang="en-US" err="1">
                <a:latin typeface="Arial"/>
                <a:cs typeface="Arial"/>
              </a:rPr>
              <a:t>projet</a:t>
            </a:r>
            <a:r>
              <a:rPr lang="en-US">
                <a:latin typeface="Arial"/>
                <a:cs typeface="Arial"/>
              </a:rPr>
              <a:t> : infrastructure, finance, </a:t>
            </a:r>
            <a:r>
              <a:rPr lang="en-US" err="1">
                <a:latin typeface="Arial"/>
                <a:cs typeface="Arial"/>
              </a:rPr>
              <a:t>santé</a:t>
            </a:r>
            <a:r>
              <a:rPr lang="en-US">
                <a:latin typeface="Arial"/>
                <a:cs typeface="Arial"/>
              </a:rPr>
              <a:t>, </a:t>
            </a:r>
            <a:r>
              <a:rPr lang="en-US" err="1">
                <a:latin typeface="Arial"/>
                <a:cs typeface="Arial"/>
              </a:rPr>
              <a:t>bailleur</a:t>
            </a:r>
            <a:r>
              <a:rPr lang="en-US">
                <a:latin typeface="Arial"/>
                <a:cs typeface="Arial"/>
              </a:rPr>
              <a:t> de fonds, </a:t>
            </a:r>
            <a:r>
              <a:rPr lang="en-US" err="1">
                <a:latin typeface="Arial"/>
                <a:cs typeface="Arial"/>
              </a:rPr>
              <a:t>partenaires</a:t>
            </a:r>
            <a:r>
              <a:rPr lang="en-US">
                <a:latin typeface="Arial"/>
                <a:cs typeface="Arial"/>
              </a:rPr>
              <a:t> de mise </a:t>
            </a:r>
            <a:r>
              <a:rPr lang="en-US" err="1">
                <a:latin typeface="Arial"/>
                <a:cs typeface="Arial"/>
              </a:rPr>
              <a:t>en</a:t>
            </a:r>
            <a:r>
              <a:rPr lang="en-US">
                <a:latin typeface="Arial"/>
                <a:cs typeface="Arial"/>
              </a:rPr>
              <a:t> </a:t>
            </a:r>
            <a:r>
              <a:rPr lang="en-US" err="1">
                <a:latin typeface="Arial"/>
                <a:cs typeface="Arial"/>
              </a:rPr>
              <a:t>œuvre</a:t>
            </a:r>
            <a:r>
              <a:rPr lang="en-US">
                <a:latin typeface="Arial"/>
                <a:cs typeface="Arial"/>
              </a:rPr>
              <a:t>, </a:t>
            </a:r>
            <a:r>
              <a:rPr lang="en-US" err="1">
                <a:latin typeface="Arial"/>
                <a:cs typeface="Arial"/>
              </a:rPr>
              <a:t>syndicats</a:t>
            </a:r>
            <a:r>
              <a:rPr lang="en-US">
                <a:latin typeface="Arial"/>
                <a:cs typeface="Arial"/>
              </a:rPr>
              <a:t> de </a:t>
            </a:r>
            <a:r>
              <a:rPr lang="en-US" err="1">
                <a:latin typeface="Arial"/>
                <a:cs typeface="Arial"/>
              </a:rPr>
              <a:t>travailleurs</a:t>
            </a:r>
            <a:r>
              <a:rPr lang="en-US">
                <a:latin typeface="Arial"/>
                <a:cs typeface="Arial"/>
              </a:rPr>
              <a:t>, </a:t>
            </a:r>
            <a:r>
              <a:rPr lang="en-US" err="1">
                <a:latin typeface="Arial"/>
                <a:cs typeface="Arial"/>
              </a:rPr>
              <a:t>travailleurs</a:t>
            </a:r>
            <a:r>
              <a:rPr lang="en-US">
                <a:latin typeface="Arial"/>
                <a:cs typeface="Arial"/>
              </a:rPr>
              <a:t>, etc.</a:t>
            </a:r>
            <a:endParaRPr lang="en-US"/>
          </a:p>
          <a:p>
            <a:r>
              <a:rPr lang="en-US">
                <a:latin typeface="Arial"/>
                <a:cs typeface="Arial"/>
              </a:rPr>
              <a:t>Les parties prenantes doivent être composées à la fois de personnes ayant une influence politique et de technocrates possédant un niveau élevé de connaissances spécialisées dans les domaines concernés. Représentation mixte</a:t>
            </a:r>
          </a:p>
          <a:p>
            <a:r>
              <a:rPr lang="en-US">
                <a:latin typeface="Arial"/>
                <a:cs typeface="Arial"/>
              </a:rPr>
              <a:t>Les rôles et les responsabilités doivent être clairement définis, notamment en ce qui concerne l'autorisation de modifier le champ d'application, le calendrier et le budget.</a:t>
            </a:r>
          </a:p>
          <a:p>
            <a:endParaRPr lang="en-US"/>
          </a:p>
        </p:txBody>
      </p:sp>
    </p:spTree>
    <p:extLst>
      <p:ext uri="{BB962C8B-B14F-4D97-AF65-F5344CB8AC3E}">
        <p14:creationId xmlns:p14="http://schemas.microsoft.com/office/powerpoint/2010/main" val="229399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Bonne gouvernance : RACI</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endParaRPr lang="en-US" sz="1800">
              <a:latin typeface="Arial"/>
              <a:cs typeface="Arial"/>
            </a:endParaRPr>
          </a:p>
          <a:p>
            <a:endParaRPr lang="en-US"/>
          </a:p>
        </p:txBody>
      </p:sp>
      <p:pic>
        <p:nvPicPr>
          <p:cNvPr id="4" name="Picture 3" descr="A table with text on it&#10;&#10;Description automatically generated">
            <a:extLst>
              <a:ext uri="{FF2B5EF4-FFF2-40B4-BE49-F238E27FC236}">
                <a16:creationId xmlns:a16="http://schemas.microsoft.com/office/drawing/2014/main" id="{07CCAECF-667F-E37C-F845-B7C61676D965}"/>
              </a:ext>
            </a:extLst>
          </p:cNvPr>
          <p:cNvPicPr>
            <a:picLocks noChangeAspect="1"/>
          </p:cNvPicPr>
          <p:nvPr/>
        </p:nvPicPr>
        <p:blipFill>
          <a:blip r:embed="rId2"/>
          <a:stretch>
            <a:fillRect/>
          </a:stretch>
        </p:blipFill>
        <p:spPr>
          <a:xfrm>
            <a:off x="678426" y="1719570"/>
            <a:ext cx="10672482" cy="3086660"/>
          </a:xfrm>
          <a:prstGeom prst="rect">
            <a:avLst/>
          </a:prstGeom>
        </p:spPr>
      </p:pic>
      <p:sp>
        <p:nvSpPr>
          <p:cNvPr id="5" name="TextBox 4">
            <a:extLst>
              <a:ext uri="{FF2B5EF4-FFF2-40B4-BE49-F238E27FC236}">
                <a16:creationId xmlns:a16="http://schemas.microsoft.com/office/drawing/2014/main" id="{3C5A4F8C-8A65-B82F-5E02-3BBF22B9C7DC}"/>
              </a:ext>
            </a:extLst>
          </p:cNvPr>
          <p:cNvSpPr txBox="1"/>
          <p:nvPr/>
        </p:nvSpPr>
        <p:spPr>
          <a:xfrm>
            <a:off x="922338" y="4838498"/>
            <a:ext cx="101608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Tableau RACI du modèle de charte de projet.</a:t>
            </a:r>
            <a:endParaRPr lang="en-US"/>
          </a:p>
        </p:txBody>
      </p:sp>
    </p:spTree>
    <p:extLst>
      <p:ext uri="{BB962C8B-B14F-4D97-AF65-F5344CB8AC3E}">
        <p14:creationId xmlns:p14="http://schemas.microsoft.com/office/powerpoint/2010/main" val="3412198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04775" y="155575"/>
            <a:ext cx="10084496" cy="1561646"/>
          </a:xfrm>
        </p:spPr>
        <p:txBody>
          <a:bodyPr/>
          <a:lstStyle/>
          <a:p>
            <a:r>
              <a:rPr lang="en-US">
                <a:latin typeface="Arial"/>
                <a:cs typeface="Arial"/>
              </a:rPr>
              <a:t>Bonne gouvernance : coordination de </a:t>
            </a:r>
            <a:br>
              <a:rPr lang="en-US">
                <a:latin typeface="Arial"/>
                <a:cs typeface="Arial"/>
              </a:rPr>
            </a:br>
            <a:r>
              <a:rPr lang="en-US">
                <a:latin typeface="Arial"/>
                <a:cs typeface="Arial"/>
              </a:rPr>
              <a:t>multiples parties prenantes</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078676"/>
            <a:ext cx="4907379" cy="3670126"/>
          </a:xfrm>
        </p:spPr>
        <p:txBody>
          <a:bodyPr vert="horz" lIns="91440" tIns="45720" rIns="91440" bIns="45720" rtlCol="0" anchor="t">
            <a:normAutofit/>
          </a:bodyPr>
          <a:lstStyle/>
          <a:p>
            <a:pPr marL="285750" indent="-285750"/>
            <a:r>
              <a:rPr lang="en-US" sz="1800">
                <a:latin typeface="Arial"/>
                <a:cs typeface="Arial"/>
              </a:rPr>
              <a:t>L'établissement et la conservation d'une liste de parties prenantes comprenant le nom, les coordonnées, l'organisation et le rôle est un élément important de la coordination des parties prenantes, car elle facilite la communication.</a:t>
            </a:r>
          </a:p>
          <a:p>
            <a:pPr marL="285750" indent="-285750"/>
            <a:endParaRPr lang="en-US" sz="1800">
              <a:solidFill>
                <a:srgbClr val="000000"/>
              </a:solidFill>
              <a:latin typeface="Arial"/>
              <a:cs typeface="Arial"/>
            </a:endParaRPr>
          </a:p>
          <a:p>
            <a:pPr marL="285750" indent="-285750"/>
            <a:r>
              <a:rPr lang="en-US" sz="1800">
                <a:latin typeface="Arial"/>
                <a:cs typeface="Arial"/>
              </a:rPr>
              <a:t>Le CDC TAP dispose d'un modèle de liste des parties prenantes dans le modèle de charte de projet.</a:t>
            </a:r>
            <a:endParaRPr lang="en-US" sz="1800"/>
          </a:p>
          <a:p>
            <a:endParaRPr lang="en-US"/>
          </a:p>
        </p:txBody>
      </p:sp>
      <p:pic>
        <p:nvPicPr>
          <p:cNvPr id="4" name="Picture 3" descr="A screenshot of a project&#10;&#10;Description automatically generated">
            <a:extLst>
              <a:ext uri="{FF2B5EF4-FFF2-40B4-BE49-F238E27FC236}">
                <a16:creationId xmlns:a16="http://schemas.microsoft.com/office/drawing/2014/main" id="{6AC6E8A9-C3EB-6F78-3E02-887C509D5189}"/>
              </a:ext>
            </a:extLst>
          </p:cNvPr>
          <p:cNvPicPr>
            <a:picLocks noChangeAspect="1"/>
          </p:cNvPicPr>
          <p:nvPr/>
        </p:nvPicPr>
        <p:blipFill>
          <a:blip r:embed="rId2"/>
          <a:stretch>
            <a:fillRect/>
          </a:stretch>
        </p:blipFill>
        <p:spPr>
          <a:xfrm>
            <a:off x="5883088" y="2078475"/>
            <a:ext cx="6096000" cy="3597519"/>
          </a:xfrm>
          <a:prstGeom prst="rect">
            <a:avLst/>
          </a:prstGeom>
        </p:spPr>
      </p:pic>
    </p:spTree>
    <p:extLst>
      <p:ext uri="{BB962C8B-B14F-4D97-AF65-F5344CB8AC3E}">
        <p14:creationId xmlns:p14="http://schemas.microsoft.com/office/powerpoint/2010/main" val="1299206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753A6-CBD5-BBBE-F7C7-4A4D00733365}"/>
              </a:ext>
            </a:extLst>
          </p:cNvPr>
          <p:cNvSpPr>
            <a:spLocks noGrp="1"/>
          </p:cNvSpPr>
          <p:nvPr>
            <p:ph type="title"/>
          </p:nvPr>
        </p:nvSpPr>
        <p:spPr/>
        <p:txBody>
          <a:bodyPr/>
          <a:lstStyle/>
          <a:p>
            <a:r>
              <a:rPr lang="en-US" err="1">
                <a:latin typeface="Arial"/>
                <a:cs typeface="Arial"/>
              </a:rPr>
              <a:t>Outils</a:t>
            </a:r>
            <a:r>
              <a:rPr lang="en-US">
                <a:latin typeface="Arial"/>
                <a:cs typeface="Arial"/>
              </a:rPr>
              <a:t> </a:t>
            </a:r>
            <a:r>
              <a:rPr lang="en-US" err="1">
                <a:latin typeface="Arial"/>
                <a:cs typeface="Arial"/>
              </a:rPr>
              <a:t>disponibles</a:t>
            </a:r>
            <a:r>
              <a:rPr lang="en-US">
                <a:latin typeface="Arial"/>
                <a:cs typeface="Arial"/>
              </a:rPr>
              <a:t> pour </a:t>
            </a:r>
            <a:r>
              <a:rPr lang="en-US" err="1">
                <a:latin typeface="Arial"/>
                <a:cs typeface="Arial"/>
              </a:rPr>
              <a:t>appuyer</a:t>
            </a:r>
            <a:r>
              <a:rPr lang="en-US">
                <a:latin typeface="Arial"/>
                <a:cs typeface="Arial"/>
              </a:rPr>
              <a:t> la coordination des parties </a:t>
            </a:r>
            <a:r>
              <a:rPr lang="en-US" err="1">
                <a:latin typeface="Arial"/>
                <a:cs typeface="Arial"/>
              </a:rPr>
              <a:t>prenantes</a:t>
            </a:r>
            <a:endParaRPr lang="en-US" err="1"/>
          </a:p>
        </p:txBody>
      </p:sp>
      <p:sp>
        <p:nvSpPr>
          <p:cNvPr id="3" name="Content Placeholder 2">
            <a:extLst>
              <a:ext uri="{FF2B5EF4-FFF2-40B4-BE49-F238E27FC236}">
                <a16:creationId xmlns:a16="http://schemas.microsoft.com/office/drawing/2014/main" id="{F60FC279-1265-29D5-51DD-623820942276}"/>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Les </a:t>
            </a:r>
            <a:r>
              <a:rPr lang="en-US" err="1">
                <a:latin typeface="Arial"/>
                <a:cs typeface="Arial"/>
              </a:rPr>
              <a:t>outils</a:t>
            </a:r>
            <a:r>
              <a:rPr lang="en-US">
                <a:latin typeface="Arial"/>
                <a:cs typeface="Arial"/>
              </a:rPr>
              <a:t> </a:t>
            </a:r>
            <a:r>
              <a:rPr lang="en-US" err="1">
                <a:latin typeface="Arial"/>
                <a:cs typeface="Arial"/>
              </a:rPr>
              <a:t>suivants</a:t>
            </a:r>
            <a:r>
              <a:rPr lang="en-US">
                <a:latin typeface="Arial"/>
                <a:cs typeface="Arial"/>
              </a:rPr>
              <a:t> </a:t>
            </a:r>
            <a:r>
              <a:rPr lang="en-US" err="1">
                <a:latin typeface="Arial"/>
                <a:cs typeface="Arial"/>
              </a:rPr>
              <a:t>peuvent</a:t>
            </a:r>
            <a:r>
              <a:rPr lang="en-US">
                <a:latin typeface="Arial"/>
                <a:cs typeface="Arial"/>
              </a:rPr>
              <a:t> </a:t>
            </a:r>
            <a:r>
              <a:rPr lang="en-US" err="1">
                <a:latin typeface="Arial"/>
                <a:cs typeface="Arial"/>
              </a:rPr>
              <a:t>être</a:t>
            </a:r>
            <a:r>
              <a:rPr lang="en-US">
                <a:latin typeface="Arial"/>
                <a:cs typeface="Arial"/>
              </a:rPr>
              <a:t> </a:t>
            </a:r>
            <a:r>
              <a:rPr lang="en-US" err="1">
                <a:latin typeface="Arial"/>
                <a:cs typeface="Arial"/>
              </a:rPr>
              <a:t>utilisés</a:t>
            </a:r>
            <a:r>
              <a:rPr lang="en-US">
                <a:latin typeface="Arial"/>
                <a:cs typeface="Arial"/>
              </a:rPr>
              <a:t> pour la coordination des parties </a:t>
            </a:r>
            <a:r>
              <a:rPr lang="en-US" err="1">
                <a:latin typeface="Arial"/>
                <a:cs typeface="Arial"/>
              </a:rPr>
              <a:t>prenantes</a:t>
            </a:r>
            <a:r>
              <a:rPr lang="en-US">
                <a:latin typeface="Arial"/>
                <a:cs typeface="Arial"/>
              </a:rPr>
              <a:t> :</a:t>
            </a:r>
            <a:endParaRPr lang="en-US"/>
          </a:p>
          <a:p>
            <a:pPr marL="0" indent="0">
              <a:buNone/>
            </a:pPr>
            <a:endParaRPr lang="en-US"/>
          </a:p>
          <a:p>
            <a:pPr lvl="1"/>
            <a:r>
              <a:rPr lang="en-US">
                <a:latin typeface="Arial"/>
                <a:cs typeface="Arial"/>
              </a:rPr>
              <a:t>Invitations au </a:t>
            </a:r>
            <a:r>
              <a:rPr lang="en-US" err="1">
                <a:latin typeface="Arial"/>
                <a:cs typeface="Arial"/>
              </a:rPr>
              <a:t>calendrier</a:t>
            </a:r>
          </a:p>
          <a:p>
            <a:pPr lvl="1"/>
            <a:r>
              <a:rPr lang="en-US">
                <a:latin typeface="Arial"/>
                <a:cs typeface="Arial"/>
              </a:rPr>
              <a:t>Des sondages Doodle </a:t>
            </a:r>
            <a:r>
              <a:rPr lang="en-US" err="1">
                <a:latin typeface="Arial"/>
                <a:cs typeface="Arial"/>
              </a:rPr>
              <a:t>plutôt</a:t>
            </a:r>
            <a:r>
              <a:rPr lang="en-US">
                <a:latin typeface="Arial"/>
                <a:cs typeface="Arial"/>
              </a:rPr>
              <a:t> que des </a:t>
            </a:r>
            <a:r>
              <a:rPr lang="en-US" err="1">
                <a:latin typeface="Arial"/>
                <a:cs typeface="Arial"/>
              </a:rPr>
              <a:t>courriels</a:t>
            </a:r>
            <a:r>
              <a:rPr lang="en-US">
                <a:latin typeface="Arial"/>
                <a:cs typeface="Arial"/>
              </a:rPr>
              <a:t> pour fixer </a:t>
            </a:r>
            <a:r>
              <a:rPr lang="en-US" err="1">
                <a:latin typeface="Arial"/>
                <a:cs typeface="Arial"/>
              </a:rPr>
              <a:t>l'heure</a:t>
            </a:r>
            <a:r>
              <a:rPr lang="en-US">
                <a:latin typeface="Arial"/>
                <a:cs typeface="Arial"/>
              </a:rPr>
              <a:t> des </a:t>
            </a:r>
            <a:r>
              <a:rPr lang="en-US" err="1">
                <a:latin typeface="Arial"/>
                <a:cs typeface="Arial"/>
              </a:rPr>
              <a:t>réunions</a:t>
            </a:r>
          </a:p>
          <a:p>
            <a:pPr lvl="1"/>
            <a:r>
              <a:rPr lang="en-US">
                <a:latin typeface="Arial"/>
                <a:cs typeface="Arial"/>
              </a:rPr>
              <a:t>Résumés des </a:t>
            </a:r>
            <a:r>
              <a:rPr lang="en-US" err="1">
                <a:latin typeface="Arial"/>
                <a:cs typeface="Arial"/>
              </a:rPr>
              <a:t>réunions</a:t>
            </a:r>
            <a:r>
              <a:rPr lang="en-US">
                <a:latin typeface="Arial"/>
                <a:cs typeface="Arial"/>
              </a:rPr>
              <a:t> et points </a:t>
            </a:r>
            <a:r>
              <a:rPr lang="en-US" err="1">
                <a:latin typeface="Arial"/>
                <a:cs typeface="Arial"/>
              </a:rPr>
              <a:t>d'action</a:t>
            </a:r>
          </a:p>
          <a:p>
            <a:pPr lvl="1"/>
            <a:r>
              <a:rPr lang="en-US">
                <a:latin typeface="Arial"/>
                <a:cs typeface="Arial"/>
              </a:rPr>
              <a:t>Valeur d'un </a:t>
            </a:r>
            <a:r>
              <a:rPr lang="en-US" err="1">
                <a:latin typeface="Arial"/>
                <a:cs typeface="Arial"/>
              </a:rPr>
              <a:t>référentiel</a:t>
            </a:r>
            <a:r>
              <a:rPr lang="en-US">
                <a:latin typeface="Arial"/>
                <a:cs typeface="Arial"/>
              </a:rPr>
              <a:t> </a:t>
            </a:r>
            <a:r>
              <a:rPr lang="en-US" err="1">
                <a:latin typeface="Arial"/>
                <a:cs typeface="Arial"/>
              </a:rPr>
              <a:t>partagé</a:t>
            </a:r>
            <a:r>
              <a:rPr lang="en-US">
                <a:latin typeface="Arial"/>
                <a:cs typeface="Arial"/>
              </a:rPr>
              <a:t> de </a:t>
            </a:r>
            <a:r>
              <a:rPr lang="en-US" err="1">
                <a:latin typeface="Arial"/>
                <a:cs typeface="Arial"/>
              </a:rPr>
              <a:t>connaissances</a:t>
            </a:r>
            <a:r>
              <a:rPr lang="en-US">
                <a:latin typeface="Arial"/>
                <a:cs typeface="Arial"/>
              </a:rPr>
              <a:t>/documents/</a:t>
            </a:r>
            <a:r>
              <a:rPr lang="en-US" err="1">
                <a:latin typeface="Arial"/>
                <a:cs typeface="Arial"/>
              </a:rPr>
              <a:t>ressources</a:t>
            </a:r>
          </a:p>
          <a:p>
            <a:pPr lvl="1"/>
            <a:r>
              <a:rPr lang="en-US">
                <a:latin typeface="Arial"/>
                <a:cs typeface="Arial"/>
              </a:rPr>
              <a:t>Excel </a:t>
            </a:r>
            <a:r>
              <a:rPr lang="en-US" err="1">
                <a:latin typeface="Arial"/>
                <a:cs typeface="Arial"/>
              </a:rPr>
              <a:t>ou</a:t>
            </a:r>
            <a:r>
              <a:rPr lang="en-US">
                <a:latin typeface="Arial"/>
                <a:cs typeface="Arial"/>
              </a:rPr>
              <a:t> google spreadsheet </a:t>
            </a:r>
            <a:r>
              <a:rPr lang="en-US" err="1">
                <a:latin typeface="Arial"/>
                <a:cs typeface="Arial"/>
              </a:rPr>
              <a:t>sont</a:t>
            </a:r>
            <a:r>
              <a:rPr lang="en-US">
                <a:latin typeface="Arial"/>
                <a:cs typeface="Arial"/>
              </a:rPr>
              <a:t> </a:t>
            </a:r>
            <a:r>
              <a:rPr lang="en-US" err="1">
                <a:latin typeface="Arial"/>
                <a:cs typeface="Arial"/>
              </a:rPr>
              <a:t>vos</a:t>
            </a:r>
            <a:r>
              <a:rPr lang="en-US">
                <a:latin typeface="Arial"/>
                <a:cs typeface="Arial"/>
              </a:rPr>
              <a:t> </a:t>
            </a:r>
            <a:r>
              <a:rPr lang="en-US" err="1">
                <a:latin typeface="Arial"/>
                <a:cs typeface="Arial"/>
              </a:rPr>
              <a:t>amis</a:t>
            </a:r>
          </a:p>
          <a:p>
            <a:endParaRPr lang="en-US"/>
          </a:p>
        </p:txBody>
      </p:sp>
    </p:spTree>
    <p:extLst>
      <p:ext uri="{BB962C8B-B14F-4D97-AF65-F5344CB8AC3E}">
        <p14:creationId xmlns:p14="http://schemas.microsoft.com/office/powerpoint/2010/main" val="2046195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161925" y="155575"/>
            <a:ext cx="10084496" cy="1561646"/>
          </a:xfrm>
        </p:spPr>
        <p:txBody>
          <a:bodyPr/>
          <a:lstStyle/>
          <a:p>
            <a:r>
              <a:rPr lang="en-US">
                <a:latin typeface="Arial"/>
                <a:cs typeface="Arial"/>
              </a:rPr>
              <a:t>Bonne gouvernance : gestion du champ d'application</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r>
              <a:rPr lang="en-US">
                <a:latin typeface="Arial"/>
                <a:cs typeface="Arial"/>
              </a:rPr>
              <a:t>La portée de votre projet doit être liée à la définition du succès </a:t>
            </a:r>
            <a:endParaRPr lang="en-US"/>
          </a:p>
          <a:p>
            <a:r>
              <a:rPr lang="en-US">
                <a:latin typeface="Arial"/>
                <a:cs typeface="Arial"/>
              </a:rPr>
              <a:t>Clarifie le champ d'application et le hors champ d'application, c'est-à-dire ce que vous faites et ce que vous ne faites PAS.</a:t>
            </a:r>
          </a:p>
          <a:p>
            <a:pPr lvl="1"/>
            <a:r>
              <a:rPr lang="en-US">
                <a:latin typeface="Arial"/>
                <a:cs typeface="Arial"/>
              </a:rPr>
              <a:t>Exemple : Les partenaires chargés de la mise en œuvre du projet de DME assureront la formation des formateurs, mais pas la formation directe des utilisateurs.</a:t>
            </a:r>
          </a:p>
          <a:p>
            <a:pPr lvl="1"/>
            <a:r>
              <a:rPr lang="en-US">
                <a:latin typeface="Arial"/>
                <a:cs typeface="Arial"/>
              </a:rPr>
              <a:t>Exemple :  Le projet définira les exigences d'interopérabilité entre le module du registre des vaccinations et le système d'information sur la gestion logistique (LMIS), mais l'intégration proprement dite n'entre pas dans le champ d'application de ce projet. </a:t>
            </a:r>
          </a:p>
          <a:p>
            <a:pPr marL="0" indent="0">
              <a:buNone/>
            </a:pPr>
            <a:endParaRPr lang="en-US">
              <a:latin typeface="Arial"/>
              <a:cs typeface="Arial"/>
            </a:endParaRPr>
          </a:p>
        </p:txBody>
      </p:sp>
    </p:spTree>
    <p:extLst>
      <p:ext uri="{BB962C8B-B14F-4D97-AF65-F5344CB8AC3E}">
        <p14:creationId xmlns:p14="http://schemas.microsoft.com/office/powerpoint/2010/main" val="2514596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Bonne gouvernance : prise de décision</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179529"/>
            <a:ext cx="5555319" cy="3670126"/>
          </a:xfrm>
        </p:spPr>
        <p:txBody>
          <a:bodyPr vert="horz" lIns="91440" tIns="45720" rIns="91440" bIns="45720" rtlCol="0" anchor="t">
            <a:normAutofit/>
          </a:bodyPr>
          <a:lstStyle/>
          <a:p>
            <a:pPr marL="0" indent="0">
              <a:buNone/>
            </a:pPr>
            <a:r>
              <a:rPr lang="en-US" sz="1800">
                <a:latin typeface="Arial"/>
                <a:cs typeface="Arial"/>
              </a:rPr>
              <a:t>Voir la section 2.1 du modèle Prepare.</a:t>
            </a:r>
          </a:p>
          <a:p>
            <a:pPr marL="0" indent="0">
              <a:buNone/>
            </a:pPr>
            <a:endParaRPr lang="en-US" sz="1800">
              <a:latin typeface="Arial"/>
              <a:cs typeface="Arial"/>
            </a:endParaRPr>
          </a:p>
          <a:p>
            <a:pPr marL="0" indent="0">
              <a:spcBef>
                <a:spcPts val="0"/>
              </a:spcBef>
              <a:buNone/>
            </a:pPr>
            <a:r>
              <a:rPr lang="en-US" sz="2400">
                <a:latin typeface="Verdana"/>
                <a:ea typeface="Verdana"/>
                <a:cs typeface="Arial"/>
              </a:rPr>
              <a:t>Fournir un flux de travail pour réfléchir aux décisions qui ont ou n'ont pas d'implications en matière de financement.</a:t>
            </a:r>
          </a:p>
          <a:p>
            <a:pPr marL="0" indent="0">
              <a:buNone/>
            </a:pPr>
            <a:endParaRPr lang="en-US" sz="1800">
              <a:latin typeface="Arial"/>
              <a:cs typeface="Arial"/>
            </a:endParaRPr>
          </a:p>
        </p:txBody>
      </p:sp>
      <p:pic>
        <p:nvPicPr>
          <p:cNvPr id="4" name="Picture 3" descr="A diagram of a project&#10;&#10;Description automatically generated">
            <a:extLst>
              <a:ext uri="{FF2B5EF4-FFF2-40B4-BE49-F238E27FC236}">
                <a16:creationId xmlns:a16="http://schemas.microsoft.com/office/drawing/2014/main" id="{75B6A036-3E26-1705-BAF3-4E444A278954}"/>
              </a:ext>
            </a:extLst>
          </p:cNvPr>
          <p:cNvPicPr>
            <a:picLocks noChangeAspect="1"/>
          </p:cNvPicPr>
          <p:nvPr/>
        </p:nvPicPr>
        <p:blipFill>
          <a:blip r:embed="rId2"/>
          <a:stretch>
            <a:fillRect/>
          </a:stretch>
        </p:blipFill>
        <p:spPr>
          <a:xfrm>
            <a:off x="6378452" y="1554774"/>
            <a:ext cx="5261464" cy="4522177"/>
          </a:xfrm>
          <a:prstGeom prst="rect">
            <a:avLst/>
          </a:prstGeom>
        </p:spPr>
      </p:pic>
    </p:spTree>
    <p:extLst>
      <p:ext uri="{BB962C8B-B14F-4D97-AF65-F5344CB8AC3E}">
        <p14:creationId xmlns:p14="http://schemas.microsoft.com/office/powerpoint/2010/main" val="3187660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Présentation de notre étude de cas</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561975" y="1711546"/>
            <a:ext cx="10913171" cy="3871409"/>
          </a:xfrm>
        </p:spPr>
        <p:txBody>
          <a:bodyPr vert="horz" lIns="91440" tIns="45720" rIns="91440" bIns="45720" rtlCol="0" anchor="t">
            <a:normAutofit/>
          </a:bodyPr>
          <a:lstStyle/>
          <a:p>
            <a:pPr>
              <a:buNone/>
            </a:pPr>
            <a:endParaRPr lang="en-US" sz="1800">
              <a:latin typeface="Arial"/>
              <a:cs typeface="Arial"/>
            </a:endParaRPr>
          </a:p>
          <a:p>
            <a:pPr marL="0" indent="0">
              <a:buNone/>
            </a:pPr>
            <a:r>
              <a:rPr lang="en-US" sz="1800">
                <a:latin typeface="Arial"/>
                <a:cs typeface="Arial"/>
              </a:rPr>
              <a:t>L'agence nationale de santé numérique de la République démocratique du Congo (RDC) prévoit d'introduire un nouveau système de dossier médical électronique (DME) pour remplacer le système papier existant utilisé dans tout le pays. Le système sera utilisé sur le lieu de soins dans les cliniques ambulatoires et prénatales.</a:t>
            </a:r>
            <a:endParaRPr lang="en-US" sz="1800" i="1">
              <a:solidFill>
                <a:srgbClr val="38761D"/>
              </a:solidFill>
              <a:latin typeface="Arial"/>
              <a:cs typeface="Arial"/>
            </a:endParaRPr>
          </a:p>
          <a:p>
            <a:pPr marL="0" indent="0">
              <a:buNone/>
            </a:pPr>
            <a:r>
              <a:rPr lang="en-US" sz="1800">
                <a:latin typeface="Arial"/>
                <a:cs typeface="Arial"/>
              </a:rPr>
              <a:t>Avant de le mettre en œuvre dans tous les établissements de santé, ils souhaitent mener une phase pilote dans quelques centres de santé très fréquentés : un centre urbain, deux centres périurbains et trois centres ruraux. L'objectif est de s'assurer que le système de DME fonctionne efficacement, qu'il répond aux besoins des prestataires de soins de santé et qu'il améliore les soins aux patients. </a:t>
            </a:r>
            <a:endParaRPr lang="en-US" sz="1800" i="1">
              <a:solidFill>
                <a:srgbClr val="38761D"/>
              </a:solidFill>
              <a:latin typeface="Arial"/>
              <a:cs typeface="Arial"/>
            </a:endParaRPr>
          </a:p>
          <a:p>
            <a:pPr marL="0" indent="0">
              <a:buNone/>
            </a:pPr>
            <a:r>
              <a:rPr lang="en-US" sz="1800">
                <a:solidFill>
                  <a:srgbClr val="000000"/>
                </a:solidFill>
                <a:latin typeface="Arial"/>
                <a:cs typeface="Arial"/>
              </a:rPr>
              <a:t>Les centres urbains et périurbains disposent d'un personnel informatique chargé d'utiliser et de soutenir un autre système utilisé pour la communication des données agrégées. Ces systèmes sont utilisés par le gestionnaire de données dans une pièce de chaque établissement.</a:t>
            </a:r>
          </a:p>
          <a:p>
            <a:pPr>
              <a:buNone/>
            </a:pPr>
            <a:endParaRPr lang="en-US" sz="1800" i="1">
              <a:solidFill>
                <a:srgbClr val="38761D"/>
              </a:solidFill>
              <a:latin typeface="Arial"/>
              <a:cs typeface="Arial"/>
            </a:endParaRPr>
          </a:p>
        </p:txBody>
      </p:sp>
    </p:spTree>
    <p:extLst>
      <p:ext uri="{BB962C8B-B14F-4D97-AF65-F5344CB8AC3E}">
        <p14:creationId xmlns:p14="http://schemas.microsoft.com/office/powerpoint/2010/main" val="24751842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49897B-AE9A-4F98-AD20-1A3EAC104DB5}"/>
              </a:ext>
            </a:extLst>
          </p:cNvPr>
          <p:cNvPicPr>
            <a:picLocks noChangeAspect="1"/>
          </p:cNvPicPr>
          <p:nvPr/>
        </p:nvPicPr>
        <p:blipFill>
          <a:blip r:embed="rId3"/>
          <a:stretch>
            <a:fillRect/>
          </a:stretch>
        </p:blipFill>
        <p:spPr>
          <a:xfrm>
            <a:off x="5531560" y="1376039"/>
            <a:ext cx="6544257" cy="4283476"/>
          </a:xfrm>
          <a:prstGeom prst="rect">
            <a:avLst/>
          </a:prstGeom>
        </p:spPr>
      </p:pic>
      <p:sp>
        <p:nvSpPr>
          <p:cNvPr id="2" name="Title 1">
            <a:extLst>
              <a:ext uri="{FF2B5EF4-FFF2-40B4-BE49-F238E27FC236}">
                <a16:creationId xmlns:a16="http://schemas.microsoft.com/office/drawing/2014/main" id="{D0681768-8E88-4484-8B18-AE554FBBCB5D}"/>
              </a:ext>
            </a:extLst>
          </p:cNvPr>
          <p:cNvSpPr>
            <a:spLocks noGrp="1"/>
          </p:cNvSpPr>
          <p:nvPr>
            <p:ph type="title"/>
          </p:nvPr>
        </p:nvSpPr>
        <p:spPr>
          <a:xfrm>
            <a:off x="412405" y="-1047"/>
            <a:ext cx="9716871" cy="1052419"/>
          </a:xfrm>
        </p:spPr>
        <p:txBody>
          <a:bodyPr anchor="b">
            <a:normAutofit/>
          </a:bodyPr>
          <a:lstStyle/>
          <a:p>
            <a:r>
              <a:rPr lang="fr-FR">
                <a:latin typeface="Arial"/>
                <a:cs typeface="Arial"/>
              </a:rPr>
              <a:t>Compétences de base </a:t>
            </a:r>
            <a:endParaRPr lang="fr-FR" sz="4000"/>
          </a:p>
        </p:txBody>
      </p:sp>
      <p:sp>
        <p:nvSpPr>
          <p:cNvPr id="5" name="TextBox 4">
            <a:extLst>
              <a:ext uri="{FF2B5EF4-FFF2-40B4-BE49-F238E27FC236}">
                <a16:creationId xmlns:a16="http://schemas.microsoft.com/office/drawing/2014/main" id="{358A7A87-95AF-2D15-02CC-A6572DAB5508}"/>
              </a:ext>
            </a:extLst>
          </p:cNvPr>
          <p:cNvSpPr txBox="1"/>
          <p:nvPr/>
        </p:nvSpPr>
        <p:spPr>
          <a:xfrm>
            <a:off x="285080" y="1066097"/>
            <a:ext cx="554892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r-FR" b="1">
                <a:latin typeface="Arial"/>
                <a:cs typeface="Arial"/>
              </a:rPr>
              <a:t>Comprendre </a:t>
            </a:r>
            <a:r>
              <a:rPr lang="fr-FR">
                <a:latin typeface="Arial"/>
                <a:cs typeface="Arial"/>
              </a:rPr>
              <a:t>les fonctions essentielles d'une gestion de projet réussie, le cycle de vie du développement de logiciels, le cycle de vie de la mise en œuvre et le cycle de vie de la gestion de projet.</a:t>
            </a:r>
          </a:p>
          <a:p>
            <a:pPr marL="285750" indent="-285750">
              <a:buFont typeface="Arial"/>
              <a:buChar char="•"/>
            </a:pPr>
            <a:r>
              <a:rPr lang="fr-FR" b="1">
                <a:latin typeface="Arial"/>
                <a:cs typeface="Arial"/>
              </a:rPr>
              <a:t>Appliquer les </a:t>
            </a:r>
            <a:r>
              <a:rPr lang="fr-FR">
                <a:latin typeface="Arial"/>
                <a:cs typeface="Arial"/>
              </a:rPr>
              <a:t>processus et les techniques de gestion de projet tout au long du cycle de vie du projet </a:t>
            </a:r>
          </a:p>
          <a:p>
            <a:pPr marL="285750" indent="-285750">
              <a:buFont typeface="Arial"/>
              <a:buChar char="•"/>
            </a:pPr>
            <a:r>
              <a:rPr lang="fr-FR" b="1">
                <a:latin typeface="Arial"/>
                <a:cs typeface="Arial"/>
              </a:rPr>
              <a:t>Analyser les </a:t>
            </a:r>
            <a:r>
              <a:rPr lang="fr-FR">
                <a:latin typeface="Arial"/>
                <a:cs typeface="Arial"/>
              </a:rPr>
              <a:t>exigences en matière de gouvernance, de planification et de communication en vue d'une utilisation appropriée tout au long du processus de gestion du projet.</a:t>
            </a:r>
          </a:p>
          <a:p>
            <a:pPr marL="285750" indent="-285750">
              <a:buFont typeface="Arial"/>
              <a:buChar char="•"/>
            </a:pPr>
            <a:r>
              <a:rPr lang="fr-FR" b="1">
                <a:latin typeface="Arial"/>
                <a:cs typeface="Arial"/>
              </a:rPr>
              <a:t>Évaluer </a:t>
            </a:r>
            <a:r>
              <a:rPr lang="fr-FR">
                <a:latin typeface="Arial"/>
                <a:cs typeface="Arial"/>
              </a:rPr>
              <a:t>et justifier les décisions de gestion de projet tout au long du cycle de vie du projet.</a:t>
            </a:r>
          </a:p>
          <a:p>
            <a:pPr marL="285750" indent="-285750">
              <a:buFont typeface="Arial"/>
              <a:buChar char="•"/>
            </a:pPr>
            <a:r>
              <a:rPr lang="fr-FR" b="1">
                <a:latin typeface="Arial"/>
                <a:cs typeface="Arial"/>
              </a:rPr>
              <a:t>Créer </a:t>
            </a:r>
            <a:r>
              <a:rPr lang="fr-FR">
                <a:latin typeface="Arial"/>
                <a:cs typeface="Arial"/>
              </a:rPr>
              <a:t>et conserver la documentation clé de la gestion de projet (exemples de modèles fournis)</a:t>
            </a:r>
          </a:p>
          <a:p>
            <a:pPr algn="l"/>
            <a:endParaRPr lang="fr-FR" sz="2000">
              <a:cs typeface="Calibri"/>
            </a:endParaRPr>
          </a:p>
        </p:txBody>
      </p:sp>
    </p:spTree>
    <p:extLst>
      <p:ext uri="{BB962C8B-B14F-4D97-AF65-F5344CB8AC3E}">
        <p14:creationId xmlns:p14="http://schemas.microsoft.com/office/powerpoint/2010/main" val="3874277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Activité : jeu de rôle sur la bonne gouvernance</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935114"/>
            <a:ext cx="10084496" cy="4288352"/>
          </a:xfrm>
        </p:spPr>
        <p:txBody>
          <a:bodyPr vert="horz" lIns="91440" tIns="45720" rIns="91440" bIns="45720" rtlCol="0" anchor="t">
            <a:normAutofit fontScale="92500" lnSpcReduction="20000"/>
          </a:bodyPr>
          <a:lstStyle/>
          <a:p>
            <a:pPr marL="0" lvl="1" indent="0">
              <a:buNone/>
            </a:pPr>
            <a:r>
              <a:rPr lang="en-US">
                <a:latin typeface="Arial"/>
                <a:cs typeface="Arial"/>
              </a:rPr>
              <a:t>Les animateurs vous répartiront en groupes de quatre personnes. </a:t>
            </a:r>
            <a:endParaRPr lang="en-US"/>
          </a:p>
          <a:p>
            <a:pPr marL="0" lvl="1" indent="0">
              <a:buNone/>
            </a:pPr>
            <a:endParaRPr lang="en-US">
              <a:latin typeface="Arial"/>
              <a:cs typeface="Arial"/>
            </a:endParaRPr>
          </a:p>
          <a:p>
            <a:pPr marL="0" lvl="1" indent="0">
              <a:buNone/>
            </a:pPr>
            <a:r>
              <a:rPr lang="en-US">
                <a:latin typeface="Arial"/>
                <a:cs typeface="Arial"/>
              </a:rPr>
              <a:t>Chaque membre du groupe recevra une carte l'identifiant comme l'un des personnages suivants.</a:t>
            </a:r>
            <a:endParaRPr lang="en-US"/>
          </a:p>
          <a:p>
            <a:pPr marL="285750" indent="-285750">
              <a:buFont typeface="Arial,Sans-Serif"/>
              <a:buChar char="•"/>
            </a:pPr>
            <a:r>
              <a:rPr lang="en-US" sz="1800">
                <a:latin typeface="Arial"/>
                <a:cs typeface="Calibri"/>
              </a:rPr>
              <a:t>L'infirmière </a:t>
            </a:r>
            <a:endParaRPr lang="en-US" sz="1800">
              <a:solidFill>
                <a:srgbClr val="444444"/>
              </a:solidFill>
              <a:latin typeface="Arial"/>
              <a:cs typeface="Calibri"/>
            </a:endParaRPr>
          </a:p>
          <a:p>
            <a:pPr marL="285750" indent="-285750">
              <a:buFont typeface="Arial,Sans-Serif"/>
              <a:buChar char="•"/>
            </a:pPr>
            <a:r>
              <a:rPr lang="en-US" sz="1800">
                <a:latin typeface="Arial"/>
                <a:cs typeface="Calibri"/>
              </a:rPr>
              <a:t>Le représentant de l'</a:t>
            </a:r>
            <a:r>
              <a:rPr lang="en-US" sz="1800" b="1">
                <a:latin typeface="Arial"/>
                <a:cs typeface="Calibri"/>
              </a:rPr>
              <a:t>entreprise de développement de logiciels </a:t>
            </a:r>
            <a:endParaRPr lang="en-US" sz="1800">
              <a:solidFill>
                <a:srgbClr val="444444"/>
              </a:solidFill>
              <a:latin typeface="Arial"/>
              <a:cs typeface="Calibri"/>
            </a:endParaRPr>
          </a:p>
          <a:p>
            <a:pPr marL="285750" indent="-285750">
              <a:buFont typeface="Arial,Sans-Serif"/>
              <a:buChar char="•"/>
            </a:pPr>
            <a:r>
              <a:rPr lang="en-US" sz="1800">
                <a:latin typeface="Arial"/>
                <a:cs typeface="Calibri"/>
              </a:rPr>
              <a:t>Le </a:t>
            </a:r>
            <a:r>
              <a:rPr lang="en-US" sz="1800" b="1">
                <a:latin typeface="Arial"/>
                <a:cs typeface="Calibri"/>
              </a:rPr>
              <a:t>représentant du gouvernement </a:t>
            </a:r>
            <a:endParaRPr lang="en-US" sz="1800">
              <a:solidFill>
                <a:srgbClr val="444444"/>
              </a:solidFill>
              <a:latin typeface="Arial"/>
              <a:cs typeface="Calibri"/>
            </a:endParaRPr>
          </a:p>
          <a:p>
            <a:pPr marL="285750" indent="-285750">
              <a:buFont typeface="Arial,Sans-Serif"/>
              <a:buChar char="•"/>
            </a:pPr>
            <a:r>
              <a:rPr lang="en-US" sz="1800">
                <a:latin typeface="Arial"/>
                <a:cs typeface="Calibri"/>
              </a:rPr>
              <a:t>Le chef de</a:t>
            </a:r>
            <a:r>
              <a:rPr lang="en-US" sz="1800" b="1">
                <a:latin typeface="Arial"/>
                <a:cs typeface="Calibri"/>
              </a:rPr>
              <a:t> projet </a:t>
            </a:r>
          </a:p>
          <a:p>
            <a:pPr marL="0" indent="0">
              <a:buNone/>
            </a:pPr>
            <a:endParaRPr lang="en-US" sz="1800">
              <a:latin typeface="Arial"/>
              <a:cs typeface="Calibri"/>
            </a:endParaRPr>
          </a:p>
          <a:p>
            <a:pPr marL="0" indent="0">
              <a:buNone/>
            </a:pPr>
            <a:r>
              <a:rPr lang="en-US" sz="1800">
                <a:latin typeface="Arial"/>
                <a:cs typeface="Calibri"/>
              </a:rPr>
              <a:t>Chaque carte expliquera le rôle que le personnage joue dans le projet et ce qu'il souhaite faire pour que la mise en œuvre du projet pilote soit couronnée de succès.</a:t>
            </a:r>
            <a:endParaRPr lang="en-US"/>
          </a:p>
          <a:p>
            <a:pPr marL="0" indent="0">
              <a:buNone/>
            </a:pPr>
            <a:endParaRPr lang="en-US">
              <a:latin typeface="Arial"/>
              <a:cs typeface="Calibri"/>
            </a:endParaRPr>
          </a:p>
          <a:p>
            <a:pPr marL="0" lvl="3" indent="0">
              <a:buNone/>
            </a:pPr>
            <a:r>
              <a:rPr lang="en-US">
                <a:latin typeface="Arial"/>
                <a:cs typeface="Arial"/>
              </a:rPr>
              <a:t>Sur la base de ces persona, le gestionnaire de projet facilitera une discussion entre les trois parties prenantes, qui devront se mettre d'accord sur la définition de la réussite et la structure de gouvernance de l'étude de cas. </a:t>
            </a:r>
          </a:p>
          <a:p>
            <a:pPr marL="0" lvl="3" indent="0">
              <a:buNone/>
            </a:pPr>
            <a:endParaRPr lang="en-US">
              <a:latin typeface="Arial"/>
              <a:cs typeface="Arial"/>
            </a:endParaRPr>
          </a:p>
          <a:p>
            <a:pPr marL="0" lvl="3" indent="0">
              <a:buNone/>
            </a:pPr>
            <a:r>
              <a:rPr lang="en-US" b="1">
                <a:latin typeface="Arial"/>
                <a:cs typeface="Arial"/>
              </a:rPr>
              <a:t>N'OUBLIEZ PAS : </a:t>
            </a:r>
            <a:r>
              <a:rPr lang="en-US">
                <a:latin typeface="Arial"/>
                <a:cs typeface="Arial"/>
              </a:rPr>
              <a:t>chaque partie prenante aura un point de vue différent et vous devez représenter ce point de vue dans la discussion.</a:t>
            </a:r>
          </a:p>
          <a:p>
            <a:endParaRPr lang="en-US"/>
          </a:p>
        </p:txBody>
      </p:sp>
    </p:spTree>
    <p:extLst>
      <p:ext uri="{BB962C8B-B14F-4D97-AF65-F5344CB8AC3E}">
        <p14:creationId xmlns:p14="http://schemas.microsoft.com/office/powerpoint/2010/main" val="6971709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38B7-C115-0782-E797-2743380DD293}"/>
              </a:ext>
            </a:extLst>
          </p:cNvPr>
          <p:cNvSpPr>
            <a:spLocks noGrp="1"/>
          </p:cNvSpPr>
          <p:nvPr>
            <p:ph type="title"/>
          </p:nvPr>
        </p:nvSpPr>
        <p:spPr/>
        <p:txBody>
          <a:bodyPr/>
          <a:lstStyle/>
          <a:p>
            <a:r>
              <a:rPr lang="en-US">
                <a:latin typeface="Arial"/>
                <a:cs typeface="Arial"/>
              </a:rPr>
              <a:t>Activité : retour sur le jeu de rôle</a:t>
            </a:r>
            <a:endParaRPr lang="en-US"/>
          </a:p>
        </p:txBody>
      </p:sp>
      <p:sp>
        <p:nvSpPr>
          <p:cNvPr id="3" name="Content Placeholder 2">
            <a:extLst>
              <a:ext uri="{FF2B5EF4-FFF2-40B4-BE49-F238E27FC236}">
                <a16:creationId xmlns:a16="http://schemas.microsoft.com/office/drawing/2014/main" id="{4CC4D668-5CA4-E046-7D32-391B93ADAD50}"/>
              </a:ext>
            </a:extLst>
          </p:cNvPr>
          <p:cNvSpPr>
            <a:spLocks noGrp="1"/>
          </p:cNvSpPr>
          <p:nvPr>
            <p:ph idx="1"/>
          </p:nvPr>
        </p:nvSpPr>
        <p:spPr/>
        <p:txBody>
          <a:bodyPr vert="horz" lIns="91440" tIns="45720" rIns="91440" bIns="45720" rtlCol="0" anchor="t">
            <a:normAutofit/>
          </a:bodyPr>
          <a:lstStyle/>
          <a:p>
            <a:pPr marL="0" indent="0">
              <a:buNone/>
            </a:pPr>
            <a:endParaRPr lang="en-US" sz="600" b="1" i="1">
              <a:solidFill>
                <a:srgbClr val="38761D"/>
              </a:solidFill>
              <a:latin typeface="Arial"/>
              <a:cs typeface="Arial"/>
            </a:endParaRPr>
          </a:p>
          <a:p>
            <a:endParaRPr lang="en-US" sz="800"/>
          </a:p>
          <a:p>
            <a:endParaRPr lang="en-US"/>
          </a:p>
        </p:txBody>
      </p:sp>
    </p:spTree>
    <p:extLst>
      <p:ext uri="{BB962C8B-B14F-4D97-AF65-F5344CB8AC3E}">
        <p14:creationId xmlns:p14="http://schemas.microsoft.com/office/powerpoint/2010/main" val="23049609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75023-954A-EAF6-16A3-8B61A4751410}"/>
              </a:ext>
            </a:extLst>
          </p:cNvPr>
          <p:cNvSpPr>
            <a:spLocks noGrp="1"/>
          </p:cNvSpPr>
          <p:nvPr>
            <p:ph type="title"/>
          </p:nvPr>
        </p:nvSpPr>
        <p:spPr/>
        <p:txBody>
          <a:bodyPr>
            <a:normAutofit/>
          </a:bodyPr>
          <a:lstStyle/>
          <a:p>
            <a:r>
              <a:rPr lang="en-US">
                <a:latin typeface="Arial"/>
                <a:cs typeface="Arial"/>
              </a:rPr>
              <a:t>Planification du projet</a:t>
            </a:r>
            <a:endParaRPr lang="en-US"/>
          </a:p>
        </p:txBody>
      </p:sp>
      <p:pic>
        <p:nvPicPr>
          <p:cNvPr id="6" name="Content Placeholder 3" descr="A diagram of a diagram&#10;&#10;Description automatically generated">
            <a:extLst>
              <a:ext uri="{FF2B5EF4-FFF2-40B4-BE49-F238E27FC236}">
                <a16:creationId xmlns:a16="http://schemas.microsoft.com/office/drawing/2014/main" id="{4E2ED110-8E98-79E0-B121-13F5DA3CE224}"/>
              </a:ext>
            </a:extLst>
          </p:cNvPr>
          <p:cNvPicPr>
            <a:picLocks noChangeAspect="1"/>
          </p:cNvPicPr>
          <p:nvPr/>
        </p:nvPicPr>
        <p:blipFill>
          <a:blip r:embed="rId2"/>
          <a:stretch>
            <a:fillRect/>
          </a:stretch>
        </p:blipFill>
        <p:spPr>
          <a:xfrm>
            <a:off x="7416553" y="2067069"/>
            <a:ext cx="3749488" cy="3612216"/>
          </a:xfrm>
          <a:prstGeom prst="rect">
            <a:avLst/>
          </a:prstGeom>
        </p:spPr>
      </p:pic>
      <p:sp>
        <p:nvSpPr>
          <p:cNvPr id="3" name="Content Placeholder 2">
            <a:extLst>
              <a:ext uri="{FF2B5EF4-FFF2-40B4-BE49-F238E27FC236}">
                <a16:creationId xmlns:a16="http://schemas.microsoft.com/office/drawing/2014/main" id="{B12A2323-4163-E45D-D719-CF4FBCFC3A43}"/>
              </a:ext>
            </a:extLst>
          </p:cNvPr>
          <p:cNvSpPr>
            <a:spLocks noGrp="1"/>
          </p:cNvSpPr>
          <p:nvPr>
            <p:ph idx="1"/>
          </p:nvPr>
        </p:nvSpPr>
        <p:spPr>
          <a:xfrm>
            <a:off x="838200" y="2179529"/>
            <a:ext cx="6207261" cy="3670126"/>
          </a:xfrm>
        </p:spPr>
        <p:txBody>
          <a:bodyPr vert="horz" lIns="91440" tIns="45720" rIns="91440" bIns="45720" rtlCol="0" anchor="t">
            <a:normAutofit/>
          </a:bodyPr>
          <a:lstStyle/>
          <a:p>
            <a:pPr marL="228600" lvl="1"/>
            <a:r>
              <a:rPr lang="en-US">
                <a:latin typeface="Arial"/>
                <a:cs typeface="Arial"/>
              </a:rPr>
              <a:t>Votre plan de projet détaille la manière dont vous allez réaliser le projet dans les délais et le budget impartis.</a:t>
            </a:r>
            <a:endParaRPr lang="en-US"/>
          </a:p>
          <a:p>
            <a:pPr marL="228600" lvl="1"/>
            <a:r>
              <a:rPr lang="en-US">
                <a:latin typeface="Arial"/>
                <a:cs typeface="Arial"/>
              </a:rPr>
              <a:t>Il s'appuie sur votre charte de projet en utilisant le même modèle CDC TAP, qui devient alors votre plan de projet.</a:t>
            </a:r>
          </a:p>
          <a:p>
            <a:pPr marL="0" lvl="1" indent="0">
              <a:buNone/>
            </a:pPr>
            <a:endParaRPr lang="en-US">
              <a:latin typeface="Arial"/>
              <a:cs typeface="Arial"/>
            </a:endParaRPr>
          </a:p>
        </p:txBody>
      </p:sp>
      <p:sp>
        <p:nvSpPr>
          <p:cNvPr id="7" name="Oval 6">
            <a:extLst>
              <a:ext uri="{FF2B5EF4-FFF2-40B4-BE49-F238E27FC236}">
                <a16:creationId xmlns:a16="http://schemas.microsoft.com/office/drawing/2014/main" id="{E9A19C6C-79B4-4E13-1459-954700FC64DC}"/>
              </a:ext>
            </a:extLst>
          </p:cNvPr>
          <p:cNvSpPr/>
          <p:nvPr/>
        </p:nvSpPr>
        <p:spPr>
          <a:xfrm>
            <a:off x="9917559" y="2923245"/>
            <a:ext cx="1148366" cy="119129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926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6F743-C70A-DB76-CF3C-325EE7B30321}"/>
              </a:ext>
            </a:extLst>
          </p:cNvPr>
          <p:cNvSpPr>
            <a:spLocks noGrp="1"/>
          </p:cNvSpPr>
          <p:nvPr>
            <p:ph type="title"/>
          </p:nvPr>
        </p:nvSpPr>
        <p:spPr/>
        <p:txBody>
          <a:bodyPr/>
          <a:lstStyle/>
          <a:p>
            <a:r>
              <a:rPr lang="en-US">
                <a:latin typeface="Arial"/>
                <a:cs typeface="Arial"/>
              </a:rPr>
              <a:t>Planification de projet : </a:t>
            </a:r>
            <a:br>
              <a:rPr lang="en-US">
                <a:latin typeface="Arial"/>
                <a:cs typeface="Arial"/>
              </a:rPr>
            </a:br>
            <a:r>
              <a:rPr lang="en-US">
                <a:latin typeface="Arial"/>
                <a:cs typeface="Arial"/>
              </a:rPr>
              <a:t>Plan de projet et diagramme de Gantt </a:t>
            </a:r>
            <a:endParaRPr lang="en-US"/>
          </a:p>
        </p:txBody>
      </p:sp>
      <p:sp>
        <p:nvSpPr>
          <p:cNvPr id="5" name="Text Placeholder 2">
            <a:extLst>
              <a:ext uri="{FF2B5EF4-FFF2-40B4-BE49-F238E27FC236}">
                <a16:creationId xmlns:a16="http://schemas.microsoft.com/office/drawing/2014/main" id="{9B0BC9E8-617E-DD5B-5386-B2F3242DE6EB}"/>
              </a:ext>
            </a:extLst>
          </p:cNvPr>
          <p:cNvSpPr txBox="1">
            <a:spLocks/>
          </p:cNvSpPr>
          <p:nvPr/>
        </p:nvSpPr>
        <p:spPr>
          <a:xfrm>
            <a:off x="838200" y="2522965"/>
            <a:ext cx="4600240" cy="2521760"/>
          </a:xfrm>
          <a:prstGeom prst="rect">
            <a:avLst/>
          </a:prstGeom>
          <a:solidFill>
            <a:srgbClr val="11ABE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FFFFFF"/>
                </a:solidFill>
                <a:latin typeface="Arial"/>
                <a:cs typeface="Arial"/>
              </a:rPr>
              <a:t>Plan du projet</a:t>
            </a:r>
          </a:p>
          <a:p>
            <a:pPr algn="ctr">
              <a:buNone/>
            </a:pPr>
            <a:r>
              <a:rPr lang="en-US" sz="1600">
                <a:solidFill>
                  <a:schemeClr val="bg1"/>
                </a:solidFill>
                <a:latin typeface="Arial"/>
                <a:cs typeface="Arial"/>
              </a:rPr>
              <a:t>Un document complet qui répond aux questions de base sur le projet, y compris la portée, les objectifs, les ressources et les délais.</a:t>
            </a:r>
          </a:p>
          <a:p>
            <a:pPr marL="0" indent="0" algn="ctr">
              <a:buNone/>
            </a:pPr>
            <a:endParaRPr lang="en-US">
              <a:solidFill>
                <a:srgbClr val="FFFFFF"/>
              </a:solidFill>
              <a:latin typeface="Arial"/>
              <a:cs typeface="Arial"/>
            </a:endParaRPr>
          </a:p>
        </p:txBody>
      </p:sp>
      <p:sp>
        <p:nvSpPr>
          <p:cNvPr id="7" name="Content Placeholder 11">
            <a:extLst>
              <a:ext uri="{FF2B5EF4-FFF2-40B4-BE49-F238E27FC236}">
                <a16:creationId xmlns:a16="http://schemas.microsoft.com/office/drawing/2014/main" id="{767FE29F-2C16-6C54-619A-15D5C2EA1215}"/>
              </a:ext>
            </a:extLst>
          </p:cNvPr>
          <p:cNvSpPr txBox="1">
            <a:spLocks/>
          </p:cNvSpPr>
          <p:nvPr/>
        </p:nvSpPr>
        <p:spPr>
          <a:xfrm>
            <a:off x="5979017" y="2520149"/>
            <a:ext cx="4802397" cy="2521760"/>
          </a:xfrm>
          <a:prstGeom prst="rect">
            <a:avLst/>
          </a:prstGeom>
          <a:solidFill>
            <a:srgbClr val="0077AC"/>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solidFill>
                <a:srgbClr val="FFFFFF"/>
              </a:solidFill>
              <a:latin typeface="Arial"/>
              <a:cs typeface="Arial"/>
            </a:endParaRPr>
          </a:p>
          <a:p>
            <a:pPr marL="0" indent="0" algn="ctr">
              <a:buNone/>
            </a:pPr>
            <a:endParaRPr lang="en-US" b="1">
              <a:solidFill>
                <a:srgbClr val="FFFFFF"/>
              </a:solidFill>
              <a:latin typeface="Arial"/>
              <a:cs typeface="Arial"/>
            </a:endParaRPr>
          </a:p>
          <a:p>
            <a:pPr marL="0" indent="0" algn="ctr">
              <a:buNone/>
            </a:pPr>
            <a:r>
              <a:rPr lang="en-US" b="1">
                <a:solidFill>
                  <a:srgbClr val="FFFFFF"/>
                </a:solidFill>
                <a:latin typeface="Arial"/>
                <a:cs typeface="Arial"/>
              </a:rPr>
              <a:t>Diagramme de Gantt</a:t>
            </a:r>
            <a:endParaRPr lang="en-US" b="1">
              <a:solidFill>
                <a:srgbClr val="FFFFFF"/>
              </a:solidFill>
            </a:endParaRPr>
          </a:p>
          <a:p>
            <a:pPr algn="ctr">
              <a:buNone/>
            </a:pPr>
            <a:r>
              <a:rPr lang="en-US" sz="1600">
                <a:solidFill>
                  <a:schemeClr val="bg1"/>
                </a:solidFill>
                <a:latin typeface="Arial"/>
                <a:cs typeface="Arial"/>
              </a:rPr>
              <a:t>Un outil qui représente visuellement le calendrier du projet, en montrant les tâches et leurs dépendances.</a:t>
            </a:r>
          </a:p>
          <a:p>
            <a:pPr marL="0" indent="0" algn="ctr">
              <a:buFont typeface="Arial" panose="020B0604020202020204" pitchFamily="34" charset="0"/>
              <a:buNone/>
            </a:pPr>
            <a:endParaRPr lang="en-US">
              <a:solidFill>
                <a:srgbClr val="FFFFFF"/>
              </a:solidFill>
            </a:endParaRPr>
          </a:p>
          <a:p>
            <a:pPr marL="0" indent="0" algn="ctr">
              <a:buFont typeface="Arial" panose="020B0604020202020204" pitchFamily="34" charset="0"/>
              <a:buNone/>
            </a:pPr>
            <a:endParaRPr lang="en-US">
              <a:solidFill>
                <a:srgbClr val="FFFFFF"/>
              </a:solidFill>
            </a:endParaRPr>
          </a:p>
          <a:p>
            <a:pPr marL="0" indent="0" algn="ctr">
              <a:buNone/>
            </a:pPr>
            <a:endParaRPr lang="en-US">
              <a:solidFill>
                <a:srgbClr val="FFFFFF"/>
              </a:solidFill>
            </a:endParaRPr>
          </a:p>
          <a:p>
            <a:pPr marL="0" indent="0" algn="ctr">
              <a:buNone/>
            </a:pPr>
            <a:endParaRPr lang="en-US">
              <a:solidFill>
                <a:srgbClr val="FFFFFF"/>
              </a:solidFill>
            </a:endParaRPr>
          </a:p>
        </p:txBody>
      </p:sp>
    </p:spTree>
    <p:extLst>
      <p:ext uri="{BB962C8B-B14F-4D97-AF65-F5344CB8AC3E}">
        <p14:creationId xmlns:p14="http://schemas.microsoft.com/office/powerpoint/2010/main" val="2522969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A938-14D6-95EF-61C7-4996DB94CAA1}"/>
              </a:ext>
            </a:extLst>
          </p:cNvPr>
          <p:cNvSpPr>
            <a:spLocks noGrp="1"/>
          </p:cNvSpPr>
          <p:nvPr>
            <p:ph type="title"/>
          </p:nvPr>
        </p:nvSpPr>
        <p:spPr/>
        <p:txBody>
          <a:bodyPr/>
          <a:lstStyle/>
          <a:p>
            <a:r>
              <a:rPr lang="en-US">
                <a:latin typeface="Arial"/>
                <a:cs typeface="Arial"/>
              </a:rPr>
              <a:t>Modèle de plan de projet</a:t>
            </a:r>
            <a:endParaRPr lang="en-US"/>
          </a:p>
        </p:txBody>
      </p:sp>
      <p:pic>
        <p:nvPicPr>
          <p:cNvPr id="4" name="Picture 3" descr="A screenshot of a project plan&#10;&#10;Description automatically generated">
            <a:extLst>
              <a:ext uri="{FF2B5EF4-FFF2-40B4-BE49-F238E27FC236}">
                <a16:creationId xmlns:a16="http://schemas.microsoft.com/office/drawing/2014/main" id="{859A2A00-C2B1-3E81-3BEE-29584CB41E96}"/>
              </a:ext>
            </a:extLst>
          </p:cNvPr>
          <p:cNvPicPr>
            <a:picLocks noChangeAspect="1"/>
          </p:cNvPicPr>
          <p:nvPr/>
        </p:nvPicPr>
        <p:blipFill>
          <a:blip r:embed="rId2"/>
          <a:stretch>
            <a:fillRect/>
          </a:stretch>
        </p:blipFill>
        <p:spPr>
          <a:xfrm>
            <a:off x="7785612" y="1476529"/>
            <a:ext cx="3687711" cy="4863588"/>
          </a:xfrm>
          <a:prstGeom prst="rect">
            <a:avLst/>
          </a:prstGeom>
        </p:spPr>
      </p:pic>
      <p:sp>
        <p:nvSpPr>
          <p:cNvPr id="6" name="TextBox 5">
            <a:extLst>
              <a:ext uri="{FF2B5EF4-FFF2-40B4-BE49-F238E27FC236}">
                <a16:creationId xmlns:a16="http://schemas.microsoft.com/office/drawing/2014/main" id="{70BDD217-3E37-8676-0B42-5ACB2FE54A55}"/>
              </a:ext>
            </a:extLst>
          </p:cNvPr>
          <p:cNvSpPr txBox="1"/>
          <p:nvPr/>
        </p:nvSpPr>
        <p:spPr>
          <a:xfrm>
            <a:off x="567466" y="2100830"/>
            <a:ext cx="696594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highlight>
                <a:srgbClr val="FFFF00"/>
              </a:highlight>
              <a:cs typeface="Calibri"/>
            </a:endParaRPr>
          </a:p>
          <a:p>
            <a:r>
              <a:rPr lang="en-US" sz="2400" dirty="0">
                <a:latin typeface="Arial"/>
                <a:cs typeface="Calibri" panose="020F0502020204030204"/>
              </a:rPr>
              <a:t>Le plan de </a:t>
            </a:r>
            <a:r>
              <a:rPr lang="en-US" sz="2400" dirty="0" err="1">
                <a:latin typeface="Arial"/>
                <a:cs typeface="Calibri" panose="020F0502020204030204"/>
              </a:rPr>
              <a:t>projet</a:t>
            </a:r>
            <a:r>
              <a:rPr lang="en-US" sz="2400" dirty="0">
                <a:latin typeface="Arial"/>
                <a:cs typeface="Calibri" panose="020F0502020204030204"/>
              </a:rPr>
              <a:t> </a:t>
            </a:r>
            <a:r>
              <a:rPr lang="en-US" sz="2400" dirty="0" err="1">
                <a:latin typeface="Arial"/>
                <a:cs typeface="Calibri" panose="020F0502020204030204"/>
              </a:rPr>
              <a:t>est</a:t>
            </a:r>
            <a:r>
              <a:rPr lang="en-US" sz="2400" dirty="0">
                <a:latin typeface="Arial"/>
                <a:cs typeface="Calibri" panose="020F0502020204030204"/>
              </a:rPr>
              <a:t> le document principal de planification qui </a:t>
            </a:r>
            <a:r>
              <a:rPr lang="en-US" sz="2400" dirty="0" err="1">
                <a:latin typeface="Arial"/>
                <a:cs typeface="Calibri" panose="020F0502020204030204"/>
              </a:rPr>
              <a:t>décrit</a:t>
            </a:r>
            <a:r>
              <a:rPr lang="en-US" sz="2400" dirty="0">
                <a:latin typeface="Arial"/>
                <a:cs typeface="Calibri" panose="020F0502020204030204"/>
              </a:rPr>
              <a:t> comment </a:t>
            </a:r>
            <a:r>
              <a:rPr lang="en-US" sz="2400" dirty="0" err="1">
                <a:latin typeface="Arial"/>
                <a:cs typeface="Calibri" panose="020F0502020204030204"/>
              </a:rPr>
              <a:t>tous</a:t>
            </a:r>
            <a:r>
              <a:rPr lang="en-US" sz="2400" dirty="0">
                <a:latin typeface="Arial"/>
                <a:cs typeface="Calibri" panose="020F0502020204030204"/>
              </a:rPr>
              <a:t> les </a:t>
            </a:r>
            <a:r>
              <a:rPr lang="en-US" sz="2400" dirty="0" err="1">
                <a:latin typeface="Arial"/>
                <a:cs typeface="Calibri" panose="020F0502020204030204"/>
              </a:rPr>
              <a:t>principaux</a:t>
            </a:r>
            <a:r>
              <a:rPr lang="en-US" sz="2400" dirty="0">
                <a:latin typeface="Arial"/>
                <a:cs typeface="Calibri" panose="020F0502020204030204"/>
              </a:rPr>
              <a:t> aspects des </a:t>
            </a:r>
            <a:r>
              <a:rPr lang="en-US" sz="2400" dirty="0" err="1">
                <a:latin typeface="Arial"/>
                <a:cs typeface="Calibri" panose="020F0502020204030204"/>
              </a:rPr>
              <a:t>projets</a:t>
            </a:r>
            <a:r>
              <a:rPr lang="en-US" sz="2400" dirty="0">
                <a:latin typeface="Arial"/>
                <a:cs typeface="Calibri" panose="020F0502020204030204"/>
              </a:rPr>
              <a:t> qui </a:t>
            </a:r>
            <a:r>
              <a:rPr lang="en-US" sz="2400" dirty="0" err="1">
                <a:latin typeface="Arial"/>
                <a:cs typeface="Calibri" panose="020F0502020204030204"/>
              </a:rPr>
              <a:t>seront</a:t>
            </a:r>
            <a:r>
              <a:rPr lang="en-US" sz="2400" dirty="0">
                <a:latin typeface="Arial"/>
                <a:cs typeface="Calibri" panose="020F0502020204030204"/>
              </a:rPr>
              <a:t> </a:t>
            </a:r>
            <a:r>
              <a:rPr lang="en-US" sz="2400" dirty="0" err="1">
                <a:latin typeface="Arial"/>
                <a:cs typeface="Calibri" panose="020F0502020204030204"/>
              </a:rPr>
              <a:t>gérés</a:t>
            </a:r>
            <a:r>
              <a:rPr lang="en-US" sz="2400" dirty="0">
                <a:latin typeface="Arial"/>
                <a:cs typeface="Calibri" panose="020F0502020204030204"/>
              </a:rPr>
              <a:t>.  Il affine et </a:t>
            </a:r>
            <a:r>
              <a:rPr lang="en-US" sz="2400" dirty="0" err="1">
                <a:latin typeface="Arial"/>
                <a:cs typeface="Calibri" panose="020F0502020204030204"/>
              </a:rPr>
              <a:t>développe</a:t>
            </a:r>
            <a:r>
              <a:rPr lang="en-US" sz="2400" dirty="0">
                <a:latin typeface="Arial"/>
                <a:cs typeface="Calibri" panose="020F0502020204030204"/>
              </a:rPr>
              <a:t> les </a:t>
            </a:r>
            <a:r>
              <a:rPr lang="en-US" sz="2400" dirty="0" err="1">
                <a:latin typeface="Arial"/>
                <a:cs typeface="Calibri" panose="020F0502020204030204"/>
              </a:rPr>
              <a:t>informations</a:t>
            </a:r>
            <a:r>
              <a:rPr lang="en-US" sz="2400" dirty="0">
                <a:latin typeface="Arial"/>
                <a:cs typeface="Calibri" panose="020F0502020204030204"/>
              </a:rPr>
              <a:t> </a:t>
            </a:r>
            <a:r>
              <a:rPr lang="en-US" sz="2400" dirty="0" err="1">
                <a:latin typeface="Arial"/>
                <a:cs typeface="Calibri" panose="020F0502020204030204"/>
              </a:rPr>
              <a:t>documentées</a:t>
            </a:r>
            <a:r>
              <a:rPr lang="en-US" sz="2400" dirty="0">
                <a:latin typeface="Arial"/>
                <a:cs typeface="Calibri" panose="020F0502020204030204"/>
              </a:rPr>
              <a:t> </a:t>
            </a:r>
            <a:r>
              <a:rPr lang="en-US" sz="2400" dirty="0" err="1">
                <a:latin typeface="Arial"/>
                <a:cs typeface="Calibri" panose="020F0502020204030204"/>
              </a:rPr>
              <a:t>lors</a:t>
            </a:r>
            <a:r>
              <a:rPr lang="en-US" sz="2400" dirty="0">
                <a:latin typeface="Arial"/>
                <a:cs typeface="Calibri" panose="020F0502020204030204"/>
              </a:rPr>
              <a:t> de la phase de </a:t>
            </a:r>
            <a:r>
              <a:rPr lang="en-US" sz="2400" dirty="0" err="1">
                <a:latin typeface="Arial"/>
                <a:cs typeface="Calibri" panose="020F0502020204030204"/>
              </a:rPr>
              <a:t>lancement</a:t>
            </a:r>
            <a:r>
              <a:rPr lang="en-US" sz="2400" dirty="0">
                <a:latin typeface="Arial"/>
                <a:cs typeface="Calibri" panose="020F0502020204030204"/>
              </a:rPr>
              <a:t>.  Il </a:t>
            </a:r>
            <a:r>
              <a:rPr lang="en-US" sz="2400" dirty="0" err="1">
                <a:latin typeface="Arial"/>
                <a:cs typeface="Calibri" panose="020F0502020204030204"/>
              </a:rPr>
              <a:t>s'agit</a:t>
            </a:r>
            <a:r>
              <a:rPr lang="en-US" sz="2400" dirty="0">
                <a:latin typeface="Arial"/>
                <a:cs typeface="Calibri" panose="020F0502020204030204"/>
              </a:rPr>
              <a:t> d'un document </a:t>
            </a:r>
            <a:r>
              <a:rPr lang="en-US" sz="2400" dirty="0" err="1">
                <a:latin typeface="Arial"/>
                <a:cs typeface="Calibri" panose="020F0502020204030204"/>
              </a:rPr>
              <a:t>évolutif</a:t>
            </a:r>
            <a:r>
              <a:rPr lang="en-US" sz="2400" dirty="0">
                <a:latin typeface="Arial"/>
                <a:cs typeface="Calibri" panose="020F0502020204030204"/>
              </a:rPr>
              <a:t> qui doit </a:t>
            </a:r>
            <a:r>
              <a:rPr lang="en-US" sz="2400" dirty="0" err="1">
                <a:latin typeface="Arial"/>
                <a:cs typeface="Calibri" panose="020F0502020204030204"/>
              </a:rPr>
              <a:t>être</a:t>
            </a:r>
            <a:r>
              <a:rPr lang="en-US" sz="2400" dirty="0">
                <a:latin typeface="Arial"/>
                <a:cs typeface="Calibri" panose="020F0502020204030204"/>
              </a:rPr>
              <a:t> mis à jour </a:t>
            </a:r>
            <a:r>
              <a:rPr lang="en-US" sz="2400" dirty="0" err="1">
                <a:latin typeface="Arial"/>
                <a:cs typeface="Calibri" panose="020F0502020204030204"/>
              </a:rPr>
              <a:t>en</a:t>
            </a:r>
            <a:r>
              <a:rPr lang="en-US" sz="2400" dirty="0">
                <a:latin typeface="Arial"/>
                <a:cs typeface="Calibri" panose="020F0502020204030204"/>
              </a:rPr>
              <a:t> permanence tout au long du </a:t>
            </a:r>
            <a:r>
              <a:rPr lang="en-US" sz="2400" dirty="0" err="1">
                <a:latin typeface="Arial"/>
                <a:cs typeface="Calibri" panose="020F0502020204030204"/>
              </a:rPr>
              <a:t>projet</a:t>
            </a:r>
            <a:r>
              <a:rPr lang="en-US" sz="2400" dirty="0">
                <a:latin typeface="Arial"/>
                <a:cs typeface="Calibri" panose="020F0502020204030204"/>
              </a:rPr>
              <a:t>. </a:t>
            </a:r>
          </a:p>
          <a:p>
            <a:endParaRPr lang="en-US" sz="2400">
              <a:latin typeface="Arial"/>
              <a:cs typeface="Calibri" panose="020F0502020204030204"/>
            </a:endParaRPr>
          </a:p>
          <a:p>
            <a:r>
              <a:rPr lang="en-US" sz="2400" dirty="0">
                <a:highlight>
                  <a:srgbClr val="FFFF00"/>
                </a:highlight>
                <a:latin typeface="Arial"/>
                <a:cs typeface="Calibri" panose="020F0502020204030204"/>
              </a:rPr>
              <a:t>Lien </a:t>
            </a:r>
            <a:r>
              <a:rPr lang="en-US" sz="2400" dirty="0" err="1">
                <a:highlight>
                  <a:srgbClr val="FFFF00"/>
                </a:highlight>
                <a:latin typeface="Arial"/>
                <a:cs typeface="Calibri" panose="020F0502020204030204"/>
              </a:rPr>
              <a:t>vers</a:t>
            </a:r>
            <a:r>
              <a:rPr lang="en-US" sz="2400" dirty="0">
                <a:highlight>
                  <a:srgbClr val="FFFF00"/>
                </a:highlight>
                <a:latin typeface="Arial"/>
                <a:cs typeface="Calibri" panose="020F0502020204030204"/>
              </a:rPr>
              <a:t> le </a:t>
            </a:r>
            <a:r>
              <a:rPr lang="en-US" sz="2400" dirty="0">
                <a:highlight>
                  <a:srgbClr val="FFFF00"/>
                </a:highlight>
                <a:latin typeface="Arial"/>
                <a:cs typeface="Calibri" panose="020F0502020204030204"/>
                <a:hlinkClick r:id="rId3"/>
              </a:rPr>
              <a:t>modèle de plan de projet</a:t>
            </a:r>
            <a:endParaRPr lang="en-US" dirty="0">
              <a:latin typeface="Arial"/>
              <a:hlinkClick r:id="rId3"/>
            </a:endParaRPr>
          </a:p>
        </p:txBody>
      </p:sp>
    </p:spTree>
    <p:extLst>
      <p:ext uri="{BB962C8B-B14F-4D97-AF65-F5344CB8AC3E}">
        <p14:creationId xmlns:p14="http://schemas.microsoft.com/office/powerpoint/2010/main" val="31616901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A938-14D6-95EF-61C7-4996DB94CAA1}"/>
              </a:ext>
            </a:extLst>
          </p:cNvPr>
          <p:cNvSpPr>
            <a:spLocks noGrp="1"/>
          </p:cNvSpPr>
          <p:nvPr>
            <p:ph type="title"/>
          </p:nvPr>
        </p:nvSpPr>
        <p:spPr/>
        <p:txBody>
          <a:bodyPr/>
          <a:lstStyle/>
          <a:p>
            <a:r>
              <a:rPr lang="en-US">
                <a:latin typeface="Arial"/>
                <a:cs typeface="Arial"/>
              </a:rPr>
              <a:t>Plan du projet</a:t>
            </a:r>
            <a:endParaRPr lang="en-US"/>
          </a:p>
        </p:txBody>
      </p:sp>
      <p:sp>
        <p:nvSpPr>
          <p:cNvPr id="3" name="Content Placeholder 2">
            <a:extLst>
              <a:ext uri="{FF2B5EF4-FFF2-40B4-BE49-F238E27FC236}">
                <a16:creationId xmlns:a16="http://schemas.microsoft.com/office/drawing/2014/main" id="{61719022-FA28-0036-3ABC-5FB3D0C7612F}"/>
              </a:ext>
            </a:extLst>
          </p:cNvPr>
          <p:cNvSpPr>
            <a:spLocks noGrp="1"/>
          </p:cNvSpPr>
          <p:nvPr>
            <p:ph idx="1"/>
          </p:nvPr>
        </p:nvSpPr>
        <p:spPr>
          <a:xfrm>
            <a:off x="838200" y="1698883"/>
            <a:ext cx="10084496" cy="4150772"/>
          </a:xfrm>
        </p:spPr>
        <p:txBody>
          <a:bodyPr vert="horz" lIns="91440" tIns="45720" rIns="91440" bIns="45720" rtlCol="0" anchor="t">
            <a:normAutofit/>
          </a:bodyPr>
          <a:lstStyle/>
          <a:p>
            <a:r>
              <a:rPr lang="en-US">
                <a:latin typeface="Arial"/>
                <a:cs typeface="Arial"/>
              </a:rPr>
              <a:t>Il comprend</a:t>
            </a:r>
            <a:endParaRPr lang="en-US"/>
          </a:p>
          <a:p>
            <a:pPr lvl="1"/>
            <a:r>
              <a:rPr lang="en-US">
                <a:latin typeface="Arial"/>
                <a:cs typeface="Arial"/>
              </a:rPr>
              <a:t>Liste détaillée des parties prenantes et RACI </a:t>
            </a:r>
          </a:p>
          <a:p>
            <a:pPr lvl="1"/>
            <a:r>
              <a:rPr lang="en-US">
                <a:latin typeface="Arial"/>
                <a:cs typeface="Arial"/>
              </a:rPr>
              <a:t>Portée du projet et activités détaillées, c'est-à-dire approche détaillée de la mise en œuvre, conception et plan d'activités</a:t>
            </a:r>
            <a:endParaRPr lang="en-US"/>
          </a:p>
          <a:p>
            <a:pPr lvl="1"/>
            <a:r>
              <a:rPr lang="en-US">
                <a:latin typeface="Arial"/>
                <a:cs typeface="Arial"/>
              </a:rPr>
              <a:t>Plan de communication</a:t>
            </a:r>
          </a:p>
          <a:p>
            <a:pPr lvl="1"/>
            <a:r>
              <a:rPr lang="en-US">
                <a:latin typeface="Arial"/>
                <a:cs typeface="Arial"/>
              </a:rPr>
              <a:t>Plan de gestion des risques du projet</a:t>
            </a:r>
          </a:p>
          <a:p>
            <a:pPr lvl="1"/>
            <a:r>
              <a:rPr lang="en-US">
                <a:latin typeface="Arial"/>
                <a:cs typeface="Arial"/>
              </a:rPr>
              <a:t>Plan de suivi et d'évaluation</a:t>
            </a:r>
          </a:p>
          <a:p>
            <a:pPr lvl="1"/>
            <a:r>
              <a:rPr lang="en-US">
                <a:latin typeface="Arial"/>
                <a:cs typeface="Arial"/>
              </a:rPr>
              <a:t>Durabilité du projet / plan de clôture</a:t>
            </a:r>
          </a:p>
          <a:p>
            <a:pPr lvl="1"/>
            <a:r>
              <a:rPr lang="en-US">
                <a:latin typeface="Arial"/>
                <a:cs typeface="Arial"/>
              </a:rPr>
              <a:t>Budget du projet</a:t>
            </a:r>
          </a:p>
          <a:p>
            <a:r>
              <a:rPr lang="en-US">
                <a:latin typeface="Arial"/>
                <a:cs typeface="Arial"/>
              </a:rPr>
              <a:t>N'oubliez pas qu'il incombe au gestionnaire du projet de mettre à jour le plan du projet lorsque des changements importants sont apportés à l'approche, à la conception ou aux processus du projet.   </a:t>
            </a:r>
          </a:p>
        </p:txBody>
      </p:sp>
    </p:spTree>
    <p:extLst>
      <p:ext uri="{BB962C8B-B14F-4D97-AF65-F5344CB8AC3E}">
        <p14:creationId xmlns:p14="http://schemas.microsoft.com/office/powerpoint/2010/main" val="1414895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Liste de contrôle PM : Plan du projet</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408004"/>
            <a:ext cx="10084496" cy="4453683"/>
          </a:xfrm>
        </p:spPr>
        <p:txBody>
          <a:bodyPr vert="horz" lIns="91440" tIns="45720" rIns="91440" bIns="45720" rtlCol="0" anchor="t">
            <a:noAutofit/>
          </a:bodyPr>
          <a:lstStyle/>
          <a:p>
            <a:pPr marL="0" indent="0">
              <a:buNone/>
            </a:pPr>
            <a:endParaRPr lang="en-US" sz="1800" b="1"/>
          </a:p>
          <a:p>
            <a:pPr marL="0" indent="0">
              <a:buNone/>
            </a:pPr>
            <a:r>
              <a:rPr lang="en-US" sz="1800">
                <a:latin typeface="Arial"/>
                <a:cs typeface="Calibri"/>
              </a:rPr>
              <a:t>Le plan comprend </a:t>
            </a:r>
          </a:p>
          <a:p>
            <a:pPr marL="285750" indent="-285750">
              <a:buFont typeface="Wingdings,Sans-Serif" panose="020B0604020202020204" pitchFamily="34" charset="0"/>
              <a:buChar char="q"/>
            </a:pPr>
            <a:r>
              <a:rPr lang="en-US" sz="1800">
                <a:latin typeface="Arial"/>
                <a:cs typeface="Calibri"/>
              </a:rPr>
              <a:t>Une définition claire et documentée de la réussite</a:t>
            </a:r>
            <a:endParaRPr lang="en-US"/>
          </a:p>
          <a:p>
            <a:pPr marL="285750" indent="-285750">
              <a:buFont typeface="Wingdings,Sans-Serif" panose="020B0604020202020204" pitchFamily="34" charset="0"/>
              <a:buChar char="q"/>
            </a:pPr>
            <a:r>
              <a:rPr lang="en-US" sz="1800">
                <a:latin typeface="Arial"/>
                <a:cs typeface="Calibri"/>
              </a:rPr>
              <a:t>Une structure de gouvernance et un arbre de décision clairs et convenus</a:t>
            </a:r>
          </a:p>
          <a:p>
            <a:pPr marL="285750" indent="-285750">
              <a:buFont typeface="Wingdings,Sans-Serif" panose="020B0604020202020204" pitchFamily="34" charset="0"/>
              <a:buChar char="q"/>
            </a:pPr>
            <a:r>
              <a:rPr lang="en-US" sz="1800">
                <a:latin typeface="Arial"/>
                <a:cs typeface="Calibri"/>
              </a:rPr>
              <a:t>Un cahier des charges, un budget et un calendrier clairs et documentés, y compris </a:t>
            </a:r>
            <a:r>
              <a:rPr lang="en-US" sz="1800">
                <a:latin typeface="Arial"/>
                <a:cs typeface="Arial"/>
              </a:rPr>
              <a:t>une approche détaillée de la mise en œuvre, une conception et un plan d'activités.</a:t>
            </a:r>
          </a:p>
          <a:p>
            <a:pPr marL="285750" indent="-285750">
              <a:buFont typeface="Wingdings,Sans-Serif" panose="020B0604020202020204" pitchFamily="34" charset="0"/>
              <a:buChar char="q"/>
            </a:pPr>
            <a:r>
              <a:rPr lang="en-US" sz="1800">
                <a:latin typeface="Arial"/>
                <a:cs typeface="Arial"/>
              </a:rPr>
              <a:t>Une liste de parties prenantes et de RACI documentée et conservée </a:t>
            </a:r>
            <a:endParaRPr lang="en-US" sz="1800"/>
          </a:p>
          <a:p>
            <a:pPr marL="285750" indent="-285750">
              <a:buFont typeface="Wingdings,Sans-Serif" panose="020B0604020202020204" pitchFamily="34" charset="0"/>
              <a:buChar char="q"/>
            </a:pPr>
            <a:r>
              <a:rPr lang="en-US" sz="1800">
                <a:latin typeface="Arial"/>
                <a:cs typeface="Arial"/>
              </a:rPr>
              <a:t>Plan de communication</a:t>
            </a:r>
            <a:endParaRPr lang="en-US" sz="1800"/>
          </a:p>
          <a:p>
            <a:pPr marL="285750" indent="-285750">
              <a:buFont typeface="Wingdings,Sans-Serif" panose="020B0604020202020204" pitchFamily="34" charset="0"/>
              <a:buChar char="q"/>
            </a:pPr>
            <a:r>
              <a:rPr lang="en-US" sz="1800">
                <a:latin typeface="Arial"/>
                <a:cs typeface="Arial"/>
              </a:rPr>
              <a:t>Plan de gestion des risques du projet</a:t>
            </a:r>
            <a:endParaRPr lang="en-US" sz="1800"/>
          </a:p>
          <a:p>
            <a:pPr marL="285750" indent="-285750">
              <a:buFont typeface="Wingdings,Sans-Serif" panose="020B0604020202020204" pitchFamily="34" charset="0"/>
              <a:buChar char="q"/>
            </a:pPr>
            <a:r>
              <a:rPr lang="en-US" sz="1800">
                <a:latin typeface="Arial"/>
                <a:cs typeface="Arial"/>
              </a:rPr>
              <a:t>Plan de suivi et d'évaluation</a:t>
            </a:r>
            <a:endParaRPr lang="en-US" sz="1800"/>
          </a:p>
          <a:p>
            <a:pPr marL="285750" indent="-285750">
              <a:buFont typeface="Wingdings,Sans-Serif" panose="020B0604020202020204" pitchFamily="34" charset="0"/>
              <a:buChar char="q"/>
            </a:pPr>
            <a:r>
              <a:rPr lang="en-US" sz="1800">
                <a:latin typeface="Arial"/>
                <a:cs typeface="Arial"/>
              </a:rPr>
              <a:t>Durabilité du projet / plan de clôture</a:t>
            </a:r>
            <a:endParaRPr lang="en-US" sz="1800"/>
          </a:p>
          <a:p>
            <a:pPr marL="285750" indent="-285750">
              <a:buFont typeface="Wingdings,Sans-Serif" panose="020B0604020202020204" pitchFamily="34" charset="0"/>
              <a:buChar char="q"/>
            </a:pPr>
            <a:r>
              <a:rPr lang="en-US" sz="1800">
                <a:latin typeface="Arial"/>
                <a:cs typeface="Arial"/>
              </a:rPr>
              <a:t>Budget du projet</a:t>
            </a:r>
            <a:endParaRPr lang="en-US" sz="1800"/>
          </a:p>
          <a:p>
            <a:pPr marL="285750" indent="-285750">
              <a:buFont typeface="Wingdings,Sans-Serif" panose="020B0604020202020204" pitchFamily="34" charset="0"/>
              <a:buChar char="q"/>
            </a:pPr>
            <a:endParaRPr lang="en-US">
              <a:solidFill>
                <a:srgbClr val="444444"/>
              </a:solidFill>
              <a:latin typeface="Calibri"/>
              <a:cs typeface="Calibri"/>
            </a:endParaRPr>
          </a:p>
          <a:p>
            <a:pPr marL="285750" indent="-285750">
              <a:buFont typeface="Wingdings,Sans-Serif" panose="020B0604020202020204" pitchFamily="34" charset="0"/>
              <a:buChar char="q"/>
            </a:pPr>
            <a:endParaRPr lang="en-US">
              <a:solidFill>
                <a:srgbClr val="444444"/>
              </a:solidFill>
              <a:latin typeface="Calibri"/>
              <a:cs typeface="Calibri"/>
            </a:endParaRPr>
          </a:p>
          <a:p>
            <a:pPr marL="0" indent="0">
              <a:buNone/>
            </a:pPr>
            <a:endParaRPr lang="en-US" sz="1200">
              <a:solidFill>
                <a:srgbClr val="444444"/>
              </a:solidFill>
              <a:latin typeface="Calibri"/>
              <a:cs typeface="Calibri"/>
            </a:endParaRPr>
          </a:p>
          <a:p>
            <a:pPr>
              <a:buFont typeface="Wingdings" panose="020B0604020202020204" pitchFamily="34" charset="0"/>
              <a:buChar char="q"/>
            </a:pPr>
            <a:endParaRPr lang="en-US" sz="1800">
              <a:latin typeface="Arial"/>
              <a:cs typeface="Arial"/>
            </a:endParaRPr>
          </a:p>
          <a:p>
            <a:pPr>
              <a:buFont typeface="Wingdings" panose="020B0604020202020204" pitchFamily="34" charset="0"/>
              <a:buChar char="q"/>
            </a:pPr>
            <a:endParaRPr lang="en-US" sz="1800">
              <a:latin typeface="Arial"/>
              <a:cs typeface="Arial"/>
            </a:endParaRPr>
          </a:p>
        </p:txBody>
      </p:sp>
    </p:spTree>
    <p:extLst>
      <p:ext uri="{BB962C8B-B14F-4D97-AF65-F5344CB8AC3E}">
        <p14:creationId xmlns:p14="http://schemas.microsoft.com/office/powerpoint/2010/main" val="16440664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492B-4950-58A8-5200-A6A13B24A71C}"/>
              </a:ext>
            </a:extLst>
          </p:cNvPr>
          <p:cNvSpPr>
            <a:spLocks noGrp="1"/>
          </p:cNvSpPr>
          <p:nvPr>
            <p:ph type="title"/>
          </p:nvPr>
        </p:nvSpPr>
        <p:spPr/>
        <p:txBody>
          <a:bodyPr/>
          <a:lstStyle/>
          <a:p>
            <a:r>
              <a:rPr lang="en-US">
                <a:latin typeface="Arial"/>
                <a:cs typeface="Arial"/>
              </a:rPr>
              <a:t>Graphiques de Gantt</a:t>
            </a:r>
            <a:endParaRPr lang="en-US"/>
          </a:p>
        </p:txBody>
      </p:sp>
      <p:pic>
        <p:nvPicPr>
          <p:cNvPr id="4" name="Content Placeholder 3" descr="A gantt chart with blue rectangles&#10;&#10;Description automatically generated">
            <a:extLst>
              <a:ext uri="{FF2B5EF4-FFF2-40B4-BE49-F238E27FC236}">
                <a16:creationId xmlns:a16="http://schemas.microsoft.com/office/drawing/2014/main" id="{DDEF2D53-FF95-8349-F776-A7F739CD7261}"/>
              </a:ext>
            </a:extLst>
          </p:cNvPr>
          <p:cNvPicPr>
            <a:picLocks noGrp="1" noChangeAspect="1"/>
          </p:cNvPicPr>
          <p:nvPr>
            <p:ph idx="1"/>
          </p:nvPr>
        </p:nvPicPr>
        <p:blipFill>
          <a:blip r:embed="rId2"/>
          <a:stretch>
            <a:fillRect/>
          </a:stretch>
        </p:blipFill>
        <p:spPr>
          <a:xfrm>
            <a:off x="5987772" y="1911465"/>
            <a:ext cx="5527184" cy="3680367"/>
          </a:xfrm>
        </p:spPr>
      </p:pic>
      <p:sp>
        <p:nvSpPr>
          <p:cNvPr id="6" name="TextBox 5">
            <a:extLst>
              <a:ext uri="{FF2B5EF4-FFF2-40B4-BE49-F238E27FC236}">
                <a16:creationId xmlns:a16="http://schemas.microsoft.com/office/drawing/2014/main" id="{C23917B6-2985-375D-ABBF-614B7717E78D}"/>
              </a:ext>
            </a:extLst>
          </p:cNvPr>
          <p:cNvSpPr txBox="1"/>
          <p:nvPr/>
        </p:nvSpPr>
        <p:spPr>
          <a:xfrm>
            <a:off x="1019129" y="2319860"/>
            <a:ext cx="463180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Arial"/>
                <a:ea typeface="+mn-lt"/>
                <a:cs typeface="Arial"/>
              </a:rPr>
              <a:t>Sont un outil qui représente visuellement le calendrier du projet généralement créé dans des outils de base comme Excel et Google Sheets ou des logiciels spécialisés comme MS Project ou </a:t>
            </a:r>
            <a:r>
              <a:rPr lang="en-US" sz="2000" err="1">
                <a:latin typeface="Arial"/>
                <a:ea typeface="+mn-lt"/>
                <a:cs typeface="Arial"/>
              </a:rPr>
              <a:t>Smartsheets.</a:t>
            </a:r>
            <a:endParaRPr lang="en-US">
              <a:latin typeface="Arial"/>
              <a:ea typeface="+mn-lt"/>
              <a:cs typeface="Calibri" panose="020F0502020204030204"/>
            </a:endParaRPr>
          </a:p>
          <a:p>
            <a:pPr marL="285750" indent="-285750">
              <a:buFont typeface="Arial"/>
              <a:buChar char="•"/>
            </a:pPr>
            <a:r>
              <a:rPr lang="en-US" sz="2000">
                <a:latin typeface="Arial"/>
                <a:ea typeface="+mn-lt"/>
                <a:cs typeface="Arial"/>
              </a:rPr>
              <a:t>Ils dressent la liste des tâches, des délais et des dépendances</a:t>
            </a:r>
          </a:p>
          <a:p>
            <a:pPr marL="285750" indent="-285750">
              <a:buFont typeface="Arial"/>
              <a:buChar char="•"/>
            </a:pPr>
            <a:r>
              <a:rPr lang="en-US" sz="2000">
                <a:latin typeface="Arial"/>
                <a:ea typeface="+mn-lt"/>
                <a:cs typeface="Arial"/>
              </a:rPr>
              <a:t>Doit être régulièrement revu et mis à jour en fonction de l'avancement des activités.</a:t>
            </a:r>
          </a:p>
        </p:txBody>
      </p:sp>
    </p:spTree>
    <p:extLst>
      <p:ext uri="{BB962C8B-B14F-4D97-AF65-F5344CB8AC3E}">
        <p14:creationId xmlns:p14="http://schemas.microsoft.com/office/powerpoint/2010/main" val="3918762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492B-4950-58A8-5200-A6A13B24A71C}"/>
              </a:ext>
            </a:extLst>
          </p:cNvPr>
          <p:cNvSpPr>
            <a:spLocks noGrp="1"/>
          </p:cNvSpPr>
          <p:nvPr>
            <p:ph type="title"/>
          </p:nvPr>
        </p:nvSpPr>
        <p:spPr/>
        <p:txBody>
          <a:bodyPr/>
          <a:lstStyle/>
          <a:p>
            <a:r>
              <a:rPr lang="en-US">
                <a:latin typeface="Arial"/>
                <a:cs typeface="Arial"/>
              </a:rPr>
              <a:t>Modèle de diagramme de Gantt</a:t>
            </a:r>
            <a:endParaRPr lang="en-US"/>
          </a:p>
        </p:txBody>
      </p:sp>
      <p:sp>
        <p:nvSpPr>
          <p:cNvPr id="6" name="TextBox 5">
            <a:extLst>
              <a:ext uri="{FF2B5EF4-FFF2-40B4-BE49-F238E27FC236}">
                <a16:creationId xmlns:a16="http://schemas.microsoft.com/office/drawing/2014/main" id="{C23917B6-2985-375D-ABBF-614B7717E78D}"/>
              </a:ext>
            </a:extLst>
          </p:cNvPr>
          <p:cNvSpPr txBox="1"/>
          <p:nvPr/>
        </p:nvSpPr>
        <p:spPr>
          <a:xfrm>
            <a:off x="843283" y="5696106"/>
            <a:ext cx="96727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highlight>
                  <a:srgbClr val="FFFF00"/>
                </a:highlight>
                <a:latin typeface="Arial"/>
                <a:ea typeface="+mn-lt"/>
                <a:cs typeface="Arial"/>
              </a:rPr>
              <a:t>Lien </a:t>
            </a:r>
            <a:r>
              <a:rPr lang="en-US" sz="2000" dirty="0" err="1">
                <a:highlight>
                  <a:srgbClr val="FFFF00"/>
                </a:highlight>
                <a:latin typeface="Arial"/>
                <a:ea typeface="+mn-lt"/>
                <a:cs typeface="Arial"/>
              </a:rPr>
              <a:t>vers</a:t>
            </a:r>
            <a:r>
              <a:rPr lang="en-US" sz="2000" dirty="0">
                <a:highlight>
                  <a:srgbClr val="FFFF00"/>
                </a:highlight>
                <a:latin typeface="Arial"/>
                <a:ea typeface="+mn-lt"/>
                <a:cs typeface="Arial"/>
              </a:rPr>
              <a:t> le </a:t>
            </a:r>
            <a:r>
              <a:rPr lang="en-US" sz="2000" dirty="0">
                <a:highlight>
                  <a:srgbClr val="FFFF00"/>
                </a:highlight>
                <a:latin typeface="Arial"/>
                <a:ea typeface="+mn-lt"/>
                <a:cs typeface="Arial"/>
                <a:hlinkClick r:id="rId2"/>
              </a:rPr>
              <a:t>modèle</a:t>
            </a:r>
            <a:r>
              <a:rPr lang="en-US" sz="2000" dirty="0">
                <a:highlight>
                  <a:srgbClr val="FFFF00"/>
                </a:highlight>
                <a:latin typeface="Arial"/>
                <a:ea typeface="+mn-lt"/>
                <a:cs typeface="Arial"/>
              </a:rPr>
              <a:t> dans la </a:t>
            </a:r>
            <a:r>
              <a:rPr lang="en-US" sz="2000" dirty="0" err="1">
                <a:highlight>
                  <a:srgbClr val="FFFF00"/>
                </a:highlight>
                <a:latin typeface="Arial"/>
                <a:ea typeface="+mn-lt"/>
                <a:cs typeface="Arial"/>
              </a:rPr>
              <a:t>boîte</a:t>
            </a:r>
            <a:r>
              <a:rPr lang="en-US" sz="2000" dirty="0">
                <a:highlight>
                  <a:srgbClr val="FFFF00"/>
                </a:highlight>
                <a:latin typeface="Arial"/>
                <a:ea typeface="+mn-lt"/>
                <a:cs typeface="Arial"/>
              </a:rPr>
              <a:t> à </a:t>
            </a:r>
            <a:r>
              <a:rPr lang="en-US" sz="2000" dirty="0" err="1">
                <a:highlight>
                  <a:srgbClr val="FFFF00"/>
                </a:highlight>
                <a:latin typeface="Arial"/>
                <a:ea typeface="+mn-lt"/>
                <a:cs typeface="Arial"/>
              </a:rPr>
              <a:t>outils</a:t>
            </a:r>
            <a:r>
              <a:rPr lang="en-US" sz="2000" dirty="0">
                <a:highlight>
                  <a:srgbClr val="FFFF00"/>
                </a:highlight>
                <a:latin typeface="Arial"/>
                <a:ea typeface="+mn-lt"/>
                <a:cs typeface="Arial"/>
              </a:rPr>
              <a:t> HIS PM Toolkit</a:t>
            </a:r>
          </a:p>
        </p:txBody>
      </p:sp>
      <p:pic>
        <p:nvPicPr>
          <p:cNvPr id="5" name="Content Placeholder 4" descr="A screenshot of a project&#10;&#10;Description automatically generated">
            <a:extLst>
              <a:ext uri="{FF2B5EF4-FFF2-40B4-BE49-F238E27FC236}">
                <a16:creationId xmlns:a16="http://schemas.microsoft.com/office/drawing/2014/main" id="{1326A229-6D69-3EAE-BA24-6368FC98774B}"/>
              </a:ext>
            </a:extLst>
          </p:cNvPr>
          <p:cNvPicPr>
            <a:picLocks noGrp="1" noChangeAspect="1"/>
          </p:cNvPicPr>
          <p:nvPr>
            <p:ph idx="1"/>
          </p:nvPr>
        </p:nvPicPr>
        <p:blipFill>
          <a:blip r:embed="rId3"/>
          <a:stretch>
            <a:fillRect/>
          </a:stretch>
        </p:blipFill>
        <p:spPr>
          <a:xfrm>
            <a:off x="530897" y="1727761"/>
            <a:ext cx="9548326" cy="4006051"/>
          </a:xfrm>
        </p:spPr>
      </p:pic>
    </p:spTree>
    <p:extLst>
      <p:ext uri="{BB962C8B-B14F-4D97-AF65-F5344CB8AC3E}">
        <p14:creationId xmlns:p14="http://schemas.microsoft.com/office/powerpoint/2010/main" val="30228631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Liste de contrôle PM : Diagramme de Gantt</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408004"/>
            <a:ext cx="10084496" cy="4453683"/>
          </a:xfrm>
        </p:spPr>
        <p:txBody>
          <a:bodyPr vert="horz" lIns="91440" tIns="45720" rIns="91440" bIns="45720" rtlCol="0" anchor="t">
            <a:noAutofit/>
          </a:bodyPr>
          <a:lstStyle/>
          <a:p>
            <a:pPr marL="0" indent="0">
              <a:buNone/>
            </a:pPr>
            <a:endParaRPr lang="en-US" sz="1800" b="1"/>
          </a:p>
          <a:p>
            <a:pPr>
              <a:buFont typeface="Wingdings" panose="020B0604020202020204" pitchFamily="34" charset="0"/>
              <a:buChar char="q"/>
            </a:pPr>
            <a:r>
              <a:rPr lang="en-US" sz="1800">
                <a:latin typeface="Arial"/>
                <a:cs typeface="Arial"/>
              </a:rPr>
              <a:t>Le calendrier reflète la granularité des activités dans le diagramme de Gantt et la durée du projet (trimestres, mois, semaines, jours).</a:t>
            </a:r>
          </a:p>
          <a:p>
            <a:pPr lvl="1">
              <a:buFont typeface="Wingdings" panose="020B0604020202020204" pitchFamily="34" charset="0"/>
              <a:buChar char="q"/>
            </a:pPr>
            <a:r>
              <a:rPr lang="en-US" sz="1600">
                <a:latin typeface="Arial"/>
                <a:cs typeface="Arial"/>
              </a:rPr>
              <a:t>En règle générale, ces données sont exprimées en trimestres et en mois aux premiers stades d'un projet, puis en semaines et en jours au fur et à mesure de l'avancement du projet. </a:t>
            </a:r>
          </a:p>
          <a:p>
            <a:pPr>
              <a:buFont typeface="Wingdings" panose="020B0604020202020204" pitchFamily="34" charset="0"/>
              <a:buChar char="q"/>
            </a:pPr>
            <a:r>
              <a:rPr lang="en-US" sz="1800">
                <a:latin typeface="Arial"/>
                <a:cs typeface="Arial"/>
              </a:rPr>
              <a:t>Mise en évidence des dépendances et des points de décision critiques</a:t>
            </a:r>
          </a:p>
          <a:p>
            <a:pPr>
              <a:buFont typeface="Wingdings" panose="020B0604020202020204" pitchFamily="34" charset="0"/>
              <a:buChar char="q"/>
            </a:pPr>
            <a:r>
              <a:rPr lang="en-US" sz="1800">
                <a:latin typeface="Arial"/>
                <a:cs typeface="Arial"/>
              </a:rPr>
              <a:t>Les diagrammes de Gantt sont revus régulièrement. </a:t>
            </a:r>
          </a:p>
          <a:p>
            <a:pPr lvl="1">
              <a:buFont typeface="Wingdings" panose="020B0604020202020204" pitchFamily="34" charset="0"/>
              <a:buChar char="q"/>
            </a:pPr>
            <a:r>
              <a:rPr lang="en-US" sz="1600">
                <a:latin typeface="Arial"/>
                <a:cs typeface="Arial"/>
              </a:rPr>
              <a:t>En règle générale, il s'agit d'une fréquence mensuelle aux premiers stades d'un projet, puis d'une fréquence hebdomadaire, voire quotidienne, à l'approche des étapes clés. </a:t>
            </a:r>
            <a:endParaRPr lang="en-US" sz="1600"/>
          </a:p>
          <a:p>
            <a:pPr>
              <a:buFont typeface="Wingdings" panose="020B0604020202020204" pitchFamily="34" charset="0"/>
              <a:buChar char="q"/>
            </a:pPr>
            <a:endParaRPr lang="en-US" sz="1800">
              <a:latin typeface="Arial"/>
              <a:cs typeface="Arial"/>
            </a:endParaRPr>
          </a:p>
          <a:p>
            <a:pPr>
              <a:buFont typeface="Wingdings" panose="020B0604020202020204" pitchFamily="34" charset="0"/>
              <a:buChar char="q"/>
            </a:pPr>
            <a:endParaRPr lang="en-US" sz="1800">
              <a:latin typeface="Arial"/>
              <a:cs typeface="Arial"/>
            </a:endParaRPr>
          </a:p>
        </p:txBody>
      </p:sp>
    </p:spTree>
    <p:extLst>
      <p:ext uri="{BB962C8B-B14F-4D97-AF65-F5344CB8AC3E}">
        <p14:creationId xmlns:p14="http://schemas.microsoft.com/office/powerpoint/2010/main" val="1559027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E792-52ED-9749-D1DC-2F20BE9D22A8}"/>
              </a:ext>
            </a:extLst>
          </p:cNvPr>
          <p:cNvSpPr>
            <a:spLocks noGrp="1"/>
          </p:cNvSpPr>
          <p:nvPr>
            <p:ph type="title"/>
          </p:nvPr>
        </p:nvSpPr>
        <p:spPr/>
        <p:txBody>
          <a:bodyPr>
            <a:normAutofit/>
          </a:bodyPr>
          <a:lstStyle/>
          <a:p>
            <a:r>
              <a:rPr lang="en-US">
                <a:latin typeface="Arial"/>
                <a:cs typeface="Arial"/>
              </a:rPr>
              <a:t>Module 00</a:t>
            </a:r>
            <a:br>
              <a:rPr lang="en-US">
                <a:latin typeface="Arial"/>
                <a:cs typeface="Arial"/>
              </a:rPr>
            </a:br>
            <a:r>
              <a:rPr lang="en-US" sz="3600">
                <a:latin typeface="Arial"/>
                <a:cs typeface="Arial"/>
              </a:rPr>
              <a:t>Termes et </a:t>
            </a:r>
            <a:r>
              <a:rPr lang="en-US">
                <a:latin typeface="Arial"/>
                <a:cs typeface="Arial"/>
              </a:rPr>
              <a:t>concepts  </a:t>
            </a:r>
            <a:endParaRPr lang="en-US"/>
          </a:p>
        </p:txBody>
      </p:sp>
      <p:sp>
        <p:nvSpPr>
          <p:cNvPr id="3" name="Content Placeholder 2">
            <a:extLst>
              <a:ext uri="{FF2B5EF4-FFF2-40B4-BE49-F238E27FC236}">
                <a16:creationId xmlns:a16="http://schemas.microsoft.com/office/drawing/2014/main" id="{D0E2B805-3557-C65E-9193-6124700068C7}"/>
              </a:ext>
            </a:extLst>
          </p:cNvPr>
          <p:cNvSpPr>
            <a:spLocks noGrp="1"/>
          </p:cNvSpPr>
          <p:nvPr>
            <p:ph sz="half" idx="2"/>
          </p:nvPr>
        </p:nvSpPr>
        <p:spPr/>
        <p:txBody>
          <a:bodyPr vert="horz" lIns="91440" tIns="45720" rIns="91440" bIns="45720" rtlCol="0" anchor="t">
            <a:normAutofit/>
          </a:bodyPr>
          <a:lstStyle/>
          <a:p>
            <a:pPr marL="0" indent="0">
              <a:buNone/>
            </a:pPr>
            <a:r>
              <a:rPr lang="en-US">
                <a:latin typeface="Arial"/>
                <a:cs typeface="Arial"/>
              </a:rPr>
              <a:t>Résultats de l'apprentissage :</a:t>
            </a:r>
          </a:p>
          <a:p>
            <a:pPr>
              <a:buFont typeface="Arial"/>
              <a:buChar char="•"/>
            </a:pPr>
            <a:r>
              <a:rPr lang="en-US" sz="1600">
                <a:latin typeface="Arial"/>
                <a:cs typeface="Arial"/>
              </a:rPr>
              <a:t>Décrire l'importance d'une gestion de projet solide pour la réussite d'un projet </a:t>
            </a:r>
          </a:p>
          <a:p>
            <a:pPr>
              <a:buFont typeface="Arial"/>
              <a:buChar char="•"/>
            </a:pPr>
            <a:r>
              <a:rPr lang="en-US" sz="1600">
                <a:latin typeface="Arial"/>
                <a:cs typeface="Arial"/>
              </a:rPr>
              <a:t>Décrire les domaines de connaissance et les fonctions essentielles de la gestion de projet</a:t>
            </a:r>
          </a:p>
          <a:p>
            <a:pPr>
              <a:buFont typeface="Arial"/>
              <a:buChar char="•"/>
            </a:pPr>
            <a:r>
              <a:rPr lang="en-US" sz="1600">
                <a:latin typeface="Arial"/>
                <a:cs typeface="Arial"/>
              </a:rPr>
              <a:t>Identifier et décrire trois types différents de projets de santé numérique</a:t>
            </a:r>
          </a:p>
          <a:p>
            <a:pPr>
              <a:buFont typeface="Arial"/>
              <a:buChar char="•"/>
            </a:pPr>
            <a:r>
              <a:rPr lang="en-US" sz="1600">
                <a:latin typeface="Arial"/>
                <a:cs typeface="Arial"/>
              </a:rPr>
              <a:t>Décrire la différence entre la numérisation et la transformation numérique </a:t>
            </a:r>
          </a:p>
          <a:p>
            <a:pPr marL="0" indent="0">
              <a:buNone/>
            </a:pPr>
            <a:endParaRPr lang="en-US"/>
          </a:p>
        </p:txBody>
      </p:sp>
    </p:spTree>
    <p:extLst>
      <p:ext uri="{BB962C8B-B14F-4D97-AF65-F5344CB8AC3E}">
        <p14:creationId xmlns:p14="http://schemas.microsoft.com/office/powerpoint/2010/main" val="1074876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4CF28-25E8-A467-6333-2F2525D9569F}"/>
              </a:ext>
            </a:extLst>
          </p:cNvPr>
          <p:cNvSpPr>
            <a:spLocks noGrp="1"/>
          </p:cNvSpPr>
          <p:nvPr>
            <p:ph type="title"/>
          </p:nvPr>
        </p:nvSpPr>
        <p:spPr/>
        <p:txBody>
          <a:bodyPr/>
          <a:lstStyle/>
          <a:p>
            <a:r>
              <a:rPr lang="en-US">
                <a:latin typeface="Arial"/>
                <a:cs typeface="Arial"/>
              </a:rPr>
              <a:t>Planification budgétaire</a:t>
            </a:r>
            <a:endParaRPr lang="en-US"/>
          </a:p>
        </p:txBody>
      </p:sp>
      <p:sp>
        <p:nvSpPr>
          <p:cNvPr id="3" name="Content Placeholder 2">
            <a:extLst>
              <a:ext uri="{FF2B5EF4-FFF2-40B4-BE49-F238E27FC236}">
                <a16:creationId xmlns:a16="http://schemas.microsoft.com/office/drawing/2014/main" id="{B4FB5531-57BF-0240-BE82-52D6D7BC1DAB}"/>
              </a:ext>
            </a:extLst>
          </p:cNvPr>
          <p:cNvSpPr>
            <a:spLocks noGrp="1"/>
          </p:cNvSpPr>
          <p:nvPr>
            <p:ph idx="1"/>
          </p:nvPr>
        </p:nvSpPr>
        <p:spPr/>
        <p:txBody>
          <a:bodyPr vert="horz" lIns="91440" tIns="45720" rIns="91440" bIns="45720" rtlCol="0" anchor="t">
            <a:normAutofit/>
          </a:bodyPr>
          <a:lstStyle/>
          <a:p>
            <a:r>
              <a:rPr lang="en-US" dirty="0">
                <a:latin typeface="Arial"/>
                <a:cs typeface="Arial"/>
              </a:rPr>
              <a:t>Identifier les sources de </a:t>
            </a:r>
            <a:r>
              <a:rPr lang="en-US" dirty="0" err="1">
                <a:latin typeface="Arial"/>
                <a:cs typeface="Arial"/>
              </a:rPr>
              <a:t>financement</a:t>
            </a:r>
            <a:r>
              <a:rPr lang="en-US" dirty="0">
                <a:latin typeface="Arial"/>
                <a:cs typeface="Arial"/>
              </a:rPr>
              <a:t> </a:t>
            </a:r>
            <a:r>
              <a:rPr lang="en-US" dirty="0" err="1">
                <a:latin typeface="Arial"/>
                <a:cs typeface="Arial"/>
              </a:rPr>
              <a:t>potentielles</a:t>
            </a:r>
            <a:r>
              <a:rPr lang="en-US" dirty="0">
                <a:latin typeface="Arial"/>
                <a:cs typeface="Arial"/>
              </a:rPr>
              <a:t> et </a:t>
            </a:r>
            <a:r>
              <a:rPr lang="en-US" dirty="0" err="1">
                <a:latin typeface="Arial"/>
                <a:cs typeface="Arial"/>
              </a:rPr>
              <a:t>existantes</a:t>
            </a:r>
            <a:r>
              <a:rPr lang="en-US" dirty="0">
                <a:latin typeface="Arial"/>
                <a:cs typeface="Arial"/>
              </a:rPr>
              <a:t> pour </a:t>
            </a:r>
            <a:r>
              <a:rPr lang="en-US" dirty="0" err="1">
                <a:latin typeface="Arial"/>
                <a:cs typeface="Arial"/>
              </a:rPr>
              <a:t>tous</a:t>
            </a:r>
            <a:r>
              <a:rPr lang="en-US" dirty="0">
                <a:latin typeface="Arial"/>
                <a:cs typeface="Arial"/>
              </a:rPr>
              <a:t> les </a:t>
            </a:r>
            <a:r>
              <a:rPr lang="en-US" dirty="0" err="1">
                <a:latin typeface="Arial"/>
                <a:cs typeface="Arial"/>
              </a:rPr>
              <a:t>coûts</a:t>
            </a:r>
            <a:r>
              <a:rPr lang="en-US" dirty="0">
                <a:latin typeface="Arial"/>
                <a:cs typeface="Arial"/>
              </a:rPr>
              <a:t> des </a:t>
            </a:r>
            <a:r>
              <a:rPr lang="en-US" dirty="0" err="1">
                <a:latin typeface="Arial"/>
                <a:cs typeface="Arial"/>
              </a:rPr>
              <a:t>composantes</a:t>
            </a:r>
            <a:r>
              <a:rPr lang="en-US" dirty="0">
                <a:latin typeface="Arial"/>
                <a:cs typeface="Arial"/>
              </a:rPr>
              <a:t> du </a:t>
            </a:r>
            <a:r>
              <a:rPr lang="en-US" dirty="0" err="1">
                <a:latin typeface="Arial"/>
                <a:cs typeface="Arial"/>
              </a:rPr>
              <a:t>projet</a:t>
            </a:r>
            <a:r>
              <a:rPr lang="en-US" dirty="0">
                <a:latin typeface="Arial"/>
                <a:cs typeface="Arial"/>
              </a:rPr>
              <a:t> pour le </a:t>
            </a:r>
            <a:r>
              <a:rPr lang="en-US" dirty="0" err="1">
                <a:latin typeface="Arial"/>
                <a:cs typeface="Arial"/>
              </a:rPr>
              <a:t>système</a:t>
            </a:r>
            <a:r>
              <a:rPr lang="en-US" dirty="0">
                <a:latin typeface="Arial"/>
                <a:cs typeface="Arial"/>
              </a:rPr>
              <a:t> </a:t>
            </a:r>
            <a:r>
              <a:rPr lang="en-US" dirty="0" err="1">
                <a:latin typeface="Arial"/>
                <a:cs typeface="Arial"/>
              </a:rPr>
              <a:t>préféré</a:t>
            </a:r>
            <a:r>
              <a:rPr lang="en-US" dirty="0">
                <a:latin typeface="Arial"/>
                <a:cs typeface="Arial"/>
              </a:rPr>
              <a:t>. </a:t>
            </a:r>
            <a:endParaRPr lang="en-US" dirty="0"/>
          </a:p>
          <a:p>
            <a:r>
              <a:rPr lang="en-US" dirty="0">
                <a:latin typeface="Arial"/>
                <a:cs typeface="Arial"/>
              </a:rPr>
              <a:t>Tenir </a:t>
            </a:r>
            <a:r>
              <a:rPr lang="en-US" dirty="0" err="1">
                <a:latin typeface="Arial"/>
                <a:cs typeface="Arial"/>
              </a:rPr>
              <a:t>compte</a:t>
            </a:r>
            <a:r>
              <a:rPr lang="en-US" dirty="0">
                <a:latin typeface="Arial"/>
                <a:cs typeface="Arial"/>
              </a:rPr>
              <a:t> </a:t>
            </a:r>
            <a:r>
              <a:rPr lang="en-US" dirty="0" err="1">
                <a:latin typeface="Arial"/>
                <a:cs typeface="Arial"/>
              </a:rPr>
              <a:t>d'éléments</a:t>
            </a:r>
            <a:r>
              <a:rPr lang="en-US" dirty="0">
                <a:latin typeface="Arial"/>
                <a:cs typeface="Arial"/>
              </a:rPr>
              <a:t> </a:t>
            </a:r>
            <a:r>
              <a:rPr lang="en-US" dirty="0" err="1">
                <a:latin typeface="Arial"/>
                <a:cs typeface="Arial"/>
              </a:rPr>
              <a:t>tels</a:t>
            </a:r>
            <a:r>
              <a:rPr lang="en-US" dirty="0">
                <a:latin typeface="Arial"/>
                <a:cs typeface="Arial"/>
              </a:rPr>
              <a:t> </a:t>
            </a:r>
            <a:r>
              <a:rPr lang="en-US" dirty="0" err="1">
                <a:latin typeface="Arial"/>
                <a:cs typeface="Arial"/>
              </a:rPr>
              <a:t>que</a:t>
            </a:r>
            <a:r>
              <a:rPr lang="en-US" dirty="0">
                <a:latin typeface="Arial"/>
                <a:cs typeface="Arial"/>
              </a:rPr>
              <a:t> les </a:t>
            </a:r>
            <a:r>
              <a:rPr lang="en-US" dirty="0" err="1">
                <a:latin typeface="Arial"/>
                <a:cs typeface="Arial"/>
              </a:rPr>
              <a:t>coûts</a:t>
            </a:r>
            <a:r>
              <a:rPr lang="en-US" dirty="0">
                <a:latin typeface="Arial"/>
                <a:cs typeface="Arial"/>
              </a:rPr>
              <a:t> d'investissement, les </a:t>
            </a:r>
            <a:r>
              <a:rPr lang="en-US" dirty="0" err="1">
                <a:latin typeface="Arial"/>
                <a:cs typeface="Arial"/>
              </a:rPr>
              <a:t>coûts</a:t>
            </a:r>
            <a:r>
              <a:rPr lang="en-US" dirty="0">
                <a:latin typeface="Arial"/>
                <a:cs typeface="Arial"/>
              </a:rPr>
              <a:t> </a:t>
            </a:r>
            <a:r>
              <a:rPr lang="en-US" dirty="0" err="1">
                <a:latin typeface="Arial"/>
                <a:cs typeface="Arial"/>
              </a:rPr>
              <a:t>d'exploitation</a:t>
            </a:r>
            <a:r>
              <a:rPr lang="en-US" dirty="0">
                <a:latin typeface="Arial"/>
                <a:cs typeface="Arial"/>
              </a:rPr>
              <a:t>, le </a:t>
            </a:r>
            <a:r>
              <a:rPr lang="en-US" dirty="0" err="1">
                <a:latin typeface="Arial"/>
                <a:cs typeface="Arial"/>
              </a:rPr>
              <a:t>coût</a:t>
            </a:r>
            <a:r>
              <a:rPr lang="en-US" dirty="0">
                <a:latin typeface="Arial"/>
                <a:cs typeface="Arial"/>
              </a:rPr>
              <a:t> total de possession, </a:t>
            </a:r>
            <a:r>
              <a:rPr lang="en-US" dirty="0" err="1">
                <a:latin typeface="Arial"/>
                <a:cs typeface="Arial"/>
              </a:rPr>
              <a:t>l'impact</a:t>
            </a:r>
            <a:r>
              <a:rPr lang="en-US" dirty="0">
                <a:latin typeface="Arial"/>
                <a:cs typeface="Arial"/>
              </a:rPr>
              <a:t> sur </a:t>
            </a:r>
            <a:r>
              <a:rPr lang="en-US" dirty="0" err="1">
                <a:latin typeface="Arial"/>
                <a:cs typeface="Arial"/>
              </a:rPr>
              <a:t>d'autres</a:t>
            </a:r>
            <a:r>
              <a:rPr lang="en-US" dirty="0">
                <a:latin typeface="Arial"/>
                <a:cs typeface="Arial"/>
              </a:rPr>
              <a:t> </a:t>
            </a:r>
            <a:r>
              <a:rPr lang="en-US" dirty="0" err="1">
                <a:latin typeface="Arial"/>
                <a:cs typeface="Arial"/>
              </a:rPr>
              <a:t>projets</a:t>
            </a:r>
            <a:r>
              <a:rPr lang="en-US" dirty="0">
                <a:latin typeface="Arial"/>
                <a:cs typeface="Arial"/>
              </a:rPr>
              <a:t>, les </a:t>
            </a:r>
            <a:r>
              <a:rPr lang="en-US" dirty="0" err="1">
                <a:latin typeface="Arial"/>
                <a:cs typeface="Arial"/>
              </a:rPr>
              <a:t>besoins</a:t>
            </a:r>
            <a:r>
              <a:rPr lang="en-US" dirty="0">
                <a:latin typeface="Arial"/>
                <a:cs typeface="Arial"/>
              </a:rPr>
              <a:t> de </a:t>
            </a:r>
            <a:r>
              <a:rPr lang="en-US" dirty="0" err="1">
                <a:latin typeface="Arial"/>
                <a:cs typeface="Arial"/>
              </a:rPr>
              <a:t>financement</a:t>
            </a:r>
            <a:r>
              <a:rPr lang="en-US" dirty="0">
                <a:latin typeface="Arial"/>
                <a:cs typeface="Arial"/>
              </a:rPr>
              <a:t>, etc.</a:t>
            </a:r>
            <a:endParaRPr lang="en-US" dirty="0"/>
          </a:p>
          <a:p>
            <a:r>
              <a:rPr lang="en-US" dirty="0" err="1">
                <a:latin typeface="Arial"/>
                <a:cs typeface="Arial"/>
              </a:rPr>
              <a:t>Élaborer</a:t>
            </a:r>
            <a:r>
              <a:rPr lang="en-US" dirty="0">
                <a:latin typeface="Arial"/>
                <a:cs typeface="Arial"/>
              </a:rPr>
              <a:t> un plan initial </a:t>
            </a:r>
            <a:r>
              <a:rPr lang="en-US" dirty="0" err="1">
                <a:latin typeface="Arial"/>
                <a:cs typeface="Arial"/>
              </a:rPr>
              <a:t>en</a:t>
            </a:r>
            <a:r>
              <a:rPr lang="en-US" dirty="0">
                <a:latin typeface="Arial"/>
                <a:cs typeface="Arial"/>
              </a:rPr>
              <a:t> </a:t>
            </a:r>
            <a:r>
              <a:rPr lang="en-US" dirty="0" err="1">
                <a:latin typeface="Arial"/>
                <a:cs typeface="Arial"/>
              </a:rPr>
              <a:t>utilisant</a:t>
            </a:r>
            <a:r>
              <a:rPr lang="en-US" dirty="0">
                <a:latin typeface="Arial"/>
                <a:cs typeface="Arial"/>
              </a:rPr>
              <a:t> des </a:t>
            </a:r>
            <a:r>
              <a:rPr lang="en-US" dirty="0" err="1">
                <a:latin typeface="Arial"/>
                <a:cs typeface="Arial"/>
              </a:rPr>
              <a:t>échelles</a:t>
            </a:r>
            <a:r>
              <a:rPr lang="en-US" dirty="0">
                <a:latin typeface="Arial"/>
                <a:cs typeface="Arial"/>
              </a:rPr>
              <a:t> </a:t>
            </a:r>
            <a:r>
              <a:rPr lang="en-US" dirty="0" err="1">
                <a:latin typeface="Arial"/>
                <a:cs typeface="Arial"/>
              </a:rPr>
              <a:t>budgétaires</a:t>
            </a:r>
            <a:r>
              <a:rPr lang="en-US" dirty="0">
                <a:latin typeface="Arial"/>
                <a:cs typeface="Arial"/>
              </a:rPr>
              <a:t> avec le </a:t>
            </a:r>
            <a:r>
              <a:rPr lang="en-US" dirty="0" err="1">
                <a:latin typeface="Arial"/>
                <a:cs typeface="Arial"/>
              </a:rPr>
              <a:t>meilleur</a:t>
            </a:r>
            <a:r>
              <a:rPr lang="en-US" dirty="0">
                <a:latin typeface="Arial"/>
                <a:cs typeface="Arial"/>
              </a:rPr>
              <a:t> </a:t>
            </a:r>
            <a:r>
              <a:rPr lang="en-US" dirty="0" err="1">
                <a:latin typeface="Arial"/>
                <a:cs typeface="Arial"/>
              </a:rPr>
              <a:t>cas</a:t>
            </a:r>
            <a:r>
              <a:rPr lang="en-US" dirty="0">
                <a:latin typeface="Arial"/>
                <a:cs typeface="Arial"/>
              </a:rPr>
              <a:t>, le </a:t>
            </a:r>
            <a:r>
              <a:rPr lang="en-US" dirty="0" err="1">
                <a:latin typeface="Arial"/>
                <a:cs typeface="Arial"/>
              </a:rPr>
              <a:t>pire</a:t>
            </a:r>
            <a:r>
              <a:rPr lang="en-US" dirty="0">
                <a:latin typeface="Arial"/>
                <a:cs typeface="Arial"/>
              </a:rPr>
              <a:t> </a:t>
            </a:r>
            <a:r>
              <a:rPr lang="en-US" dirty="0" err="1">
                <a:latin typeface="Arial"/>
                <a:cs typeface="Arial"/>
              </a:rPr>
              <a:t>cas</a:t>
            </a:r>
            <a:r>
              <a:rPr lang="en-US" dirty="0">
                <a:latin typeface="Arial"/>
                <a:cs typeface="Arial"/>
              </a:rPr>
              <a:t> et le </a:t>
            </a:r>
            <a:r>
              <a:rPr lang="en-US" dirty="0" err="1">
                <a:latin typeface="Arial"/>
                <a:cs typeface="Arial"/>
              </a:rPr>
              <a:t>cas</a:t>
            </a:r>
            <a:r>
              <a:rPr lang="en-US" dirty="0">
                <a:latin typeface="Arial"/>
                <a:cs typeface="Arial"/>
              </a:rPr>
              <a:t> le plus probable - </a:t>
            </a:r>
            <a:r>
              <a:rPr lang="en-US" dirty="0" err="1">
                <a:latin typeface="Arial"/>
                <a:cs typeface="Arial"/>
              </a:rPr>
              <a:t>voir</a:t>
            </a:r>
            <a:r>
              <a:rPr lang="en-US" dirty="0">
                <a:latin typeface="Arial"/>
                <a:cs typeface="Arial"/>
              </a:rPr>
              <a:t> le </a:t>
            </a:r>
            <a:r>
              <a:rPr lang="en-US" dirty="0" err="1">
                <a:latin typeface="Arial"/>
                <a:cs typeface="Arial"/>
              </a:rPr>
              <a:t>modèle</a:t>
            </a:r>
            <a:r>
              <a:rPr lang="en-US" dirty="0">
                <a:latin typeface="Arial"/>
                <a:cs typeface="Arial"/>
              </a:rPr>
              <a:t> CDC TAP </a:t>
            </a:r>
            <a:r>
              <a:rPr lang="en-US" dirty="0" err="1">
                <a:latin typeface="Arial"/>
                <a:cs typeface="Arial"/>
              </a:rPr>
              <a:t>ici</a:t>
            </a:r>
            <a:r>
              <a:rPr lang="en-US" dirty="0">
                <a:latin typeface="Arial"/>
                <a:cs typeface="Arial"/>
              </a:rPr>
              <a:t> </a:t>
            </a:r>
            <a:r>
              <a:rPr lang="en-US" dirty="0">
                <a:latin typeface="Arial"/>
                <a:cs typeface="Arial"/>
                <a:hlinkClick r:id="rId2"/>
              </a:rPr>
              <a:t>HIS PM Toolkit_Tool Pack</a:t>
            </a:r>
            <a:r>
              <a:rPr lang="en-US" dirty="0">
                <a:latin typeface="Arial"/>
                <a:cs typeface="Arial"/>
              </a:rPr>
              <a:t> </a:t>
            </a:r>
            <a:endParaRPr lang="en-US" dirty="0"/>
          </a:p>
          <a:p>
            <a:endParaRPr lang="en-US"/>
          </a:p>
        </p:txBody>
      </p:sp>
    </p:spTree>
    <p:extLst>
      <p:ext uri="{BB962C8B-B14F-4D97-AF65-F5344CB8AC3E}">
        <p14:creationId xmlns:p14="http://schemas.microsoft.com/office/powerpoint/2010/main" val="829278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2363-2454-EFED-0E98-76BBEED82243}"/>
              </a:ext>
            </a:extLst>
          </p:cNvPr>
          <p:cNvSpPr>
            <a:spLocks noGrp="1"/>
          </p:cNvSpPr>
          <p:nvPr>
            <p:ph type="title"/>
          </p:nvPr>
        </p:nvSpPr>
        <p:spPr/>
        <p:txBody>
          <a:bodyPr/>
          <a:lstStyle/>
          <a:p>
            <a:r>
              <a:rPr lang="en-US">
                <a:latin typeface="Arial"/>
                <a:cs typeface="Arial"/>
              </a:rPr>
              <a:t>Budgétisation : Devis / estimations</a:t>
            </a:r>
            <a:endParaRPr lang="en-US"/>
          </a:p>
        </p:txBody>
      </p:sp>
      <p:sp>
        <p:nvSpPr>
          <p:cNvPr id="3" name="Content Placeholder 2">
            <a:extLst>
              <a:ext uri="{FF2B5EF4-FFF2-40B4-BE49-F238E27FC236}">
                <a16:creationId xmlns:a16="http://schemas.microsoft.com/office/drawing/2014/main" id="{AB71A948-E831-B879-D37A-8EA9139D3F96}"/>
              </a:ext>
            </a:extLst>
          </p:cNvPr>
          <p:cNvSpPr>
            <a:spLocks noGrp="1"/>
          </p:cNvSpPr>
          <p:nvPr>
            <p:ph idx="1"/>
          </p:nvPr>
        </p:nvSpPr>
        <p:spPr/>
        <p:txBody>
          <a:bodyPr vert="horz" lIns="91440" tIns="45720" rIns="91440" bIns="45720" rtlCol="0" anchor="t">
            <a:normAutofit/>
          </a:bodyPr>
          <a:lstStyle/>
          <a:p>
            <a:r>
              <a:rPr lang="en-US">
                <a:latin typeface="Arial"/>
                <a:cs typeface="Arial"/>
              </a:rPr>
              <a:t>Les devis ont une date d'expiration - généralement de 30 à 90 jours en fonction des biens ou des services à acquérir. </a:t>
            </a:r>
          </a:p>
          <a:p>
            <a:r>
              <a:rPr lang="en-US">
                <a:latin typeface="Arial"/>
                <a:cs typeface="Arial"/>
              </a:rPr>
              <a:t>Lors de l'établissement de devis pour des biens et des services dont l'acquisition est prévue de longue date, il faut toujours prévoir une marge de manœuvre basée sur le délai d'approvisionnement et le taux d'inflation. </a:t>
            </a:r>
            <a:endParaRPr lang="en-US"/>
          </a:p>
        </p:txBody>
      </p:sp>
    </p:spTree>
    <p:extLst>
      <p:ext uri="{BB962C8B-B14F-4D97-AF65-F5344CB8AC3E}">
        <p14:creationId xmlns:p14="http://schemas.microsoft.com/office/powerpoint/2010/main" val="3934351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CB49-6DC3-C78F-350A-3C44250F5D16}"/>
              </a:ext>
            </a:extLst>
          </p:cNvPr>
          <p:cNvSpPr>
            <a:spLocks noGrp="1"/>
          </p:cNvSpPr>
          <p:nvPr>
            <p:ph type="title"/>
          </p:nvPr>
        </p:nvSpPr>
        <p:spPr/>
        <p:txBody>
          <a:bodyPr/>
          <a:lstStyle/>
          <a:p>
            <a:r>
              <a:rPr lang="en-US">
                <a:latin typeface="Arial"/>
                <a:cs typeface="Arial"/>
              </a:rPr>
              <a:t>Budgétisation : taux de change et inflation</a:t>
            </a:r>
            <a:endParaRPr lang="en-US"/>
          </a:p>
        </p:txBody>
      </p:sp>
      <p:sp>
        <p:nvSpPr>
          <p:cNvPr id="3" name="Content Placeholder 2">
            <a:extLst>
              <a:ext uri="{FF2B5EF4-FFF2-40B4-BE49-F238E27FC236}">
                <a16:creationId xmlns:a16="http://schemas.microsoft.com/office/drawing/2014/main" id="{C1F6EBC5-8D54-2E00-BC05-A2D86A92521F}"/>
              </a:ext>
            </a:extLst>
          </p:cNvPr>
          <p:cNvSpPr>
            <a:spLocks noGrp="1"/>
          </p:cNvSpPr>
          <p:nvPr>
            <p:ph idx="1"/>
          </p:nvPr>
        </p:nvSpPr>
        <p:spPr/>
        <p:txBody>
          <a:bodyPr vert="horz" lIns="91440" tIns="45720" rIns="91440" bIns="45720" rtlCol="0" anchor="t">
            <a:normAutofit/>
          </a:bodyPr>
          <a:lstStyle/>
          <a:p>
            <a:r>
              <a:rPr lang="en-US">
                <a:latin typeface="Arial"/>
                <a:cs typeface="Arial"/>
              </a:rPr>
              <a:t>Les fluctuations des taux de change peuvent entraîner des augmentations ou des diminutions de la trésorerie réelle de votre projet. Lorsque vous établissez le budget de votre projet en USD, utilisez le taux de change médian de l'année précédente.</a:t>
            </a:r>
            <a:endParaRPr lang="en-US"/>
          </a:p>
          <a:p>
            <a:r>
              <a:rPr lang="en-US">
                <a:latin typeface="Arial"/>
                <a:cs typeface="Arial"/>
              </a:rPr>
              <a:t>Lors de la planification de projets pluriannuels, l'inflation doit toujours être prise en considération. Regardez quel est, selon votre ministère des finances, le taux d'inflation dans votre pays - la médiane des 12 derniers mois - et planifiez vos augmentations inflationnistes en conséquence.</a:t>
            </a:r>
            <a:endParaRPr lang="en-US"/>
          </a:p>
        </p:txBody>
      </p:sp>
    </p:spTree>
    <p:extLst>
      <p:ext uri="{BB962C8B-B14F-4D97-AF65-F5344CB8AC3E}">
        <p14:creationId xmlns:p14="http://schemas.microsoft.com/office/powerpoint/2010/main" val="2994934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Budgétisation : catégories de coûts</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922354"/>
            <a:ext cx="4721921" cy="3927301"/>
          </a:xfrm>
        </p:spPr>
        <p:txBody>
          <a:bodyPr vert="horz" lIns="91440" tIns="45720" rIns="91440" bIns="45720" rtlCol="0" anchor="t">
            <a:normAutofit fontScale="92500" lnSpcReduction="10000"/>
          </a:bodyPr>
          <a:lstStyle/>
          <a:p>
            <a:pPr marL="228600" lvl="1">
              <a:buFont typeface=""/>
              <a:buChar char="•"/>
            </a:pPr>
            <a:r>
              <a:rPr lang="en-US">
                <a:latin typeface="Arial"/>
                <a:ea typeface="Arial"/>
                <a:cs typeface="Arial"/>
              </a:rPr>
              <a:t>Une budgétisation et une gestion financière précises sont essentielles pour garantir que votre projet soit livré dans les délais et dans le respect du budget. </a:t>
            </a:r>
            <a:endParaRPr lang="en-US"/>
          </a:p>
          <a:p>
            <a:pPr marL="0" lvl="1" indent="0">
              <a:buNone/>
            </a:pPr>
            <a:endParaRPr lang="en-US">
              <a:latin typeface="Arial"/>
              <a:cs typeface="Arial"/>
            </a:endParaRPr>
          </a:p>
          <a:p>
            <a:pPr marL="228600" lvl="1">
              <a:buFont typeface=""/>
              <a:buChar char="•"/>
            </a:pPr>
            <a:r>
              <a:rPr lang="en-US">
                <a:latin typeface="Arial"/>
                <a:cs typeface="Arial"/>
              </a:rPr>
              <a:t>La budgétisation initiale de haut niveau - effectuée pendant la phase de lancement du projet et incluse dans la charte du projet - est généralement basée sur des catégories de coûts. </a:t>
            </a:r>
            <a:endParaRPr lang="en-US">
              <a:ea typeface="Arial"/>
            </a:endParaRPr>
          </a:p>
          <a:p>
            <a:pPr marL="685800" lvl="2">
              <a:buFont typeface=""/>
              <a:buChar char="•"/>
            </a:pPr>
            <a:endParaRPr lang="en-US">
              <a:ea typeface="Arial"/>
            </a:endParaRPr>
          </a:p>
          <a:p>
            <a:pPr marL="228600" lvl="1">
              <a:buFont typeface="Arial"/>
              <a:buChar char="•"/>
            </a:pPr>
            <a:r>
              <a:rPr lang="en-US">
                <a:latin typeface="Arial"/>
                <a:ea typeface="Arial"/>
                <a:cs typeface="Arial"/>
              </a:rPr>
              <a:t>Des budgets détaillés sont établis pour chacune de ces catégories de coûts sur la base des données salariales de l'organisation et des besoins estimés en personnel, ainsi que des devis pour les activités et les achats entrant dans le champ d'application du projet.</a:t>
            </a:r>
            <a:endParaRPr lang="en-US">
              <a:ea typeface="Arial"/>
            </a:endParaRPr>
          </a:p>
          <a:p>
            <a:pPr marL="228600" lvl="1">
              <a:buFont typeface=""/>
              <a:buChar char="•"/>
            </a:pPr>
            <a:endParaRPr lang="en-US" sz="1000">
              <a:ea typeface="Arial"/>
            </a:endParaRPr>
          </a:p>
        </p:txBody>
      </p:sp>
      <p:graphicFrame>
        <p:nvGraphicFramePr>
          <p:cNvPr id="7" name="Table 6">
            <a:extLst>
              <a:ext uri="{FF2B5EF4-FFF2-40B4-BE49-F238E27FC236}">
                <a16:creationId xmlns:a16="http://schemas.microsoft.com/office/drawing/2014/main" id="{8DC3AEFA-35FF-A7A7-55C4-76D5CB23E261}"/>
              </a:ext>
            </a:extLst>
          </p:cNvPr>
          <p:cNvGraphicFramePr>
            <a:graphicFrameLocks noGrp="1"/>
          </p:cNvGraphicFramePr>
          <p:nvPr>
            <p:extLst>
              <p:ext uri="{D42A27DB-BD31-4B8C-83A1-F6EECF244321}">
                <p14:modId xmlns:p14="http://schemas.microsoft.com/office/powerpoint/2010/main" val="1812799839"/>
              </p:ext>
            </p:extLst>
          </p:nvPr>
        </p:nvGraphicFramePr>
        <p:xfrm>
          <a:off x="7019925" y="1924050"/>
          <a:ext cx="4062833" cy="3756121"/>
        </p:xfrm>
        <a:graphic>
          <a:graphicData uri="http://schemas.openxmlformats.org/drawingml/2006/table">
            <a:tbl>
              <a:tblPr bandRow="1">
                <a:tableStyleId>{5C22544A-7EE6-4342-B048-85BDC9FD1C3A}</a:tableStyleId>
              </a:tblPr>
              <a:tblGrid>
                <a:gridCol w="4062833">
                  <a:extLst>
                    <a:ext uri="{9D8B030D-6E8A-4147-A177-3AD203B41FA5}">
                      <a16:colId xmlns:a16="http://schemas.microsoft.com/office/drawing/2014/main" val="275194998"/>
                    </a:ext>
                  </a:extLst>
                </a:gridCol>
              </a:tblGrid>
              <a:tr h="313010">
                <a:tc>
                  <a:txBody>
                    <a:bodyPr/>
                    <a:lstStyle/>
                    <a:p>
                      <a:r>
                        <a:rPr lang="en-US" b="1">
                          <a:effectLst/>
                          <a:latin typeface="Arial"/>
                        </a:rPr>
                        <a:t>Catégories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788354675"/>
                  </a:ext>
                </a:extLst>
              </a:tr>
              <a:tr h="313010">
                <a:tc>
                  <a:txBody>
                    <a:bodyPr/>
                    <a:lstStyle/>
                    <a:p>
                      <a:r>
                        <a:rPr lang="en-US">
                          <a:effectLst/>
                          <a:latin typeface="Arial"/>
                        </a:rPr>
                        <a:t>Le personnel</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571793556"/>
                  </a:ext>
                </a:extLst>
              </a:tr>
              <a:tr h="313010">
                <a:tc>
                  <a:txBody>
                    <a:bodyPr/>
                    <a:lstStyle/>
                    <a:p>
                      <a:r>
                        <a:rPr lang="en-US">
                          <a:effectLst/>
                          <a:latin typeface="Arial"/>
                        </a:rPr>
                        <a:t>Avantages sociaux</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718474141"/>
                  </a:ext>
                </a:extLst>
              </a:tr>
              <a:tr h="313010">
                <a:tc>
                  <a:txBody>
                    <a:bodyPr/>
                    <a:lstStyle/>
                    <a:p>
                      <a:r>
                        <a:rPr lang="en-US">
                          <a:effectLst/>
                          <a:latin typeface="Arial"/>
                        </a:rPr>
                        <a:t>Voyage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370045991"/>
                  </a:ext>
                </a:extLst>
              </a:tr>
              <a:tr h="313010">
                <a:tc>
                  <a:txBody>
                    <a:bodyPr/>
                    <a:lstStyle/>
                    <a:p>
                      <a:r>
                        <a:rPr lang="en-US">
                          <a:effectLst/>
                          <a:latin typeface="Arial"/>
                        </a:rPr>
                        <a:t>Consultants (</a:t>
                      </a:r>
                      <a:r>
                        <a:rPr lang="en-US" err="1">
                          <a:effectLst/>
                          <a:latin typeface="Arial"/>
                        </a:rPr>
                        <a:t>contractuels</a:t>
                      </a:r>
                      <a:r>
                        <a:rPr lang="en-US">
                          <a:effectLst/>
                          <a:latin typeface="Arial"/>
                        </a:rPr>
                        <a: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015153172"/>
                  </a:ext>
                </a:extLst>
              </a:tr>
              <a:tr h="626021">
                <a:tc>
                  <a:txBody>
                    <a:bodyPr/>
                    <a:lstStyle/>
                    <a:p>
                      <a:r>
                        <a:rPr lang="en-US" err="1">
                          <a:effectLst/>
                          <a:latin typeface="Arial"/>
                        </a:rPr>
                        <a:t>Accords auxiliaires/contrats de sous-traitance </a:t>
                      </a:r>
                      <a:r>
                        <a:rPr lang="en-US">
                          <a:effectLst/>
                          <a:latin typeface="Arial"/>
                        </a:rPr>
                        <a:t>(</a:t>
                      </a:r>
                      <a:r>
                        <a:rPr lang="en-US" err="1">
                          <a:effectLst/>
                          <a:latin typeface="Arial"/>
                        </a:rPr>
                        <a:t>contractuels</a:t>
                      </a:r>
                      <a:r>
                        <a:rPr lang="en-US">
                          <a:effectLst/>
                          <a:latin typeface="Arial"/>
                        </a:rPr>
                        <a: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44174026"/>
                  </a:ext>
                </a:extLst>
              </a:tr>
              <a:tr h="313010">
                <a:tc>
                  <a:txBody>
                    <a:bodyPr/>
                    <a:lstStyle/>
                    <a:p>
                      <a:r>
                        <a:rPr lang="en-US">
                          <a:effectLst/>
                          <a:latin typeface="Arial"/>
                        </a:rPr>
                        <a:t>Equipement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73467578"/>
                  </a:ext>
                </a:extLst>
              </a:tr>
              <a:tr h="313010">
                <a:tc>
                  <a:txBody>
                    <a:bodyPr/>
                    <a:lstStyle/>
                    <a:p>
                      <a:r>
                        <a:rPr lang="en-US">
                          <a:effectLst/>
                          <a:latin typeface="Arial"/>
                        </a:rPr>
                        <a:t>Fournitures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131369453"/>
                  </a:ext>
                </a:extLst>
              </a:tr>
              <a:tr h="313010">
                <a:tc>
                  <a:txBody>
                    <a:bodyPr/>
                    <a:lstStyle/>
                    <a:p>
                      <a:r>
                        <a:rPr lang="en-US">
                          <a:effectLst/>
                          <a:latin typeface="Arial"/>
                        </a:rPr>
                        <a:t>Ateliers et formations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323254908"/>
                  </a:ext>
                </a:extLst>
              </a:tr>
              <a:tr h="313010">
                <a:tc>
                  <a:txBody>
                    <a:bodyPr/>
                    <a:lstStyle/>
                    <a:p>
                      <a:r>
                        <a:rPr lang="en-US">
                          <a:effectLst/>
                          <a:latin typeface="Arial"/>
                        </a:rPr>
                        <a:t>Autres coûts du projet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020605760"/>
                  </a:ext>
                </a:extLst>
              </a:tr>
              <a:tr h="313010">
                <a:tc>
                  <a:txBody>
                    <a:bodyPr/>
                    <a:lstStyle/>
                    <a:p>
                      <a:r>
                        <a:rPr lang="en-US">
                          <a:effectLst/>
                          <a:latin typeface="Arial"/>
                        </a:rPr>
                        <a:t>Frais généraux</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320098293"/>
                  </a:ext>
                </a:extLst>
              </a:tr>
            </a:tbl>
          </a:graphicData>
        </a:graphic>
      </p:graphicFrame>
    </p:spTree>
    <p:extLst>
      <p:ext uri="{BB962C8B-B14F-4D97-AF65-F5344CB8AC3E}">
        <p14:creationId xmlns:p14="http://schemas.microsoft.com/office/powerpoint/2010/main" val="34727004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6C0F-BCFD-E347-4DF2-552E19CFB0EB}"/>
              </a:ext>
            </a:extLst>
          </p:cNvPr>
          <p:cNvSpPr>
            <a:spLocks noGrp="1"/>
          </p:cNvSpPr>
          <p:nvPr>
            <p:ph type="title"/>
          </p:nvPr>
        </p:nvSpPr>
        <p:spPr/>
        <p:txBody>
          <a:bodyPr/>
          <a:lstStyle/>
          <a:p>
            <a:r>
              <a:rPr lang="en-US">
                <a:latin typeface="Arial"/>
                <a:cs typeface="Arial"/>
              </a:rPr>
              <a:t>Modèle de budget du CDC</a:t>
            </a:r>
            <a:endParaRPr lang="en-US"/>
          </a:p>
        </p:txBody>
      </p:sp>
      <p:sp>
        <p:nvSpPr>
          <p:cNvPr id="3" name="Content Placeholder 2">
            <a:extLst>
              <a:ext uri="{FF2B5EF4-FFF2-40B4-BE49-F238E27FC236}">
                <a16:creationId xmlns:a16="http://schemas.microsoft.com/office/drawing/2014/main" id="{814FCB08-2B30-3671-A86D-59EFD847BECD}"/>
              </a:ext>
            </a:extLst>
          </p:cNvPr>
          <p:cNvSpPr>
            <a:spLocks noGrp="1"/>
          </p:cNvSpPr>
          <p:nvPr>
            <p:ph idx="1"/>
          </p:nvPr>
        </p:nvSpPr>
        <p:spPr/>
        <p:txBody>
          <a:bodyPr vert="horz" lIns="91440" tIns="45720" rIns="91440" bIns="45720" rtlCol="0" anchor="t">
            <a:normAutofit/>
          </a:bodyPr>
          <a:lstStyle/>
          <a:p>
            <a:r>
              <a:rPr lang="en-US">
                <a:latin typeface="Arial"/>
                <a:cs typeface="Arial"/>
              </a:rPr>
              <a:t>Le CDC propose des conseils sur la </a:t>
            </a:r>
            <a:r>
              <a:rPr lang="en-US" err="1">
                <a:latin typeface="Arial"/>
                <a:cs typeface="Arial"/>
              </a:rPr>
              <a:t>préparation</a:t>
            </a:r>
            <a:r>
              <a:rPr lang="en-US">
                <a:latin typeface="Arial"/>
                <a:cs typeface="Arial"/>
              </a:rPr>
              <a:t> d'un budget : Budget Preparation Guidelines (cdc.gov)</a:t>
            </a:r>
            <a:endParaRPr lang="en-US"/>
          </a:p>
          <a:p>
            <a:endParaRPr lang="en-US">
              <a:latin typeface="Arial"/>
              <a:cs typeface="Arial"/>
            </a:endParaRPr>
          </a:p>
          <a:p>
            <a:r>
              <a:rPr lang="en-US">
                <a:latin typeface="Arial"/>
                <a:cs typeface="Arial"/>
              </a:rPr>
              <a:t>Un </a:t>
            </a:r>
            <a:r>
              <a:rPr lang="en-US" err="1">
                <a:latin typeface="Arial"/>
                <a:cs typeface="Arial"/>
              </a:rPr>
              <a:t>modèle</a:t>
            </a:r>
            <a:r>
              <a:rPr lang="en-US">
                <a:latin typeface="Arial"/>
                <a:cs typeface="Arial"/>
              </a:rPr>
              <a:t> de budget </a:t>
            </a:r>
            <a:r>
              <a:rPr lang="en-US" err="1">
                <a:latin typeface="Arial"/>
                <a:cs typeface="Arial"/>
              </a:rPr>
              <a:t>est</a:t>
            </a:r>
            <a:r>
              <a:rPr lang="en-US">
                <a:latin typeface="Arial"/>
                <a:cs typeface="Arial"/>
              </a:rPr>
              <a:t> disponible </a:t>
            </a:r>
            <a:r>
              <a:rPr lang="en-US" err="1">
                <a:latin typeface="Arial"/>
                <a:cs typeface="Arial"/>
              </a:rPr>
              <a:t>ici</a:t>
            </a:r>
            <a:r>
              <a:rPr lang="en-US">
                <a:latin typeface="Arial"/>
                <a:cs typeface="Arial"/>
              </a:rPr>
              <a:t> </a:t>
            </a:r>
            <a:r>
              <a:rPr lang="en-US">
                <a:latin typeface="Arial"/>
                <a:cs typeface="Arial"/>
                <a:hlinkClick r:id="rId2"/>
              </a:rPr>
              <a:t>AttA BudgetTemplate Arts RFP.xlsx (live.com)</a:t>
            </a:r>
            <a:endParaRPr lang="en-US"/>
          </a:p>
          <a:p>
            <a:endParaRPr lang="en-US"/>
          </a:p>
        </p:txBody>
      </p:sp>
    </p:spTree>
    <p:extLst>
      <p:ext uri="{BB962C8B-B14F-4D97-AF65-F5344CB8AC3E}">
        <p14:creationId xmlns:p14="http://schemas.microsoft.com/office/powerpoint/2010/main" val="36332432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Liste de contrôle PM : budgétisation</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408004"/>
            <a:ext cx="10084496" cy="4453683"/>
          </a:xfrm>
        </p:spPr>
        <p:txBody>
          <a:bodyPr vert="horz" lIns="91440" tIns="45720" rIns="91440" bIns="45720" rtlCol="0" anchor="t">
            <a:noAutofit/>
          </a:bodyPr>
          <a:lstStyle/>
          <a:p>
            <a:pPr marL="0" indent="0">
              <a:buNone/>
            </a:pPr>
            <a:endParaRPr lang="en-US" sz="1800" b="1"/>
          </a:p>
          <a:p>
            <a:pPr>
              <a:buFont typeface="Wingdings" panose="020B0604020202020204" pitchFamily="34" charset="0"/>
              <a:buChar char="q"/>
            </a:pPr>
            <a:r>
              <a:rPr lang="en-US">
                <a:latin typeface="Arial"/>
                <a:cs typeface="Arial"/>
              </a:rPr>
              <a:t> Vous avez respecté les catégories de coûts admissibles du CDC ou d'autres exigences conformes aux réglementations d'autres bailleurs de fonds.</a:t>
            </a:r>
            <a:endParaRPr lang="en-US"/>
          </a:p>
          <a:p>
            <a:pPr>
              <a:buFont typeface="Wingdings" panose="020B0604020202020204" pitchFamily="34" charset="0"/>
              <a:buChar char="q"/>
            </a:pPr>
            <a:r>
              <a:rPr lang="en-US">
                <a:latin typeface="Arial"/>
                <a:cs typeface="Arial"/>
              </a:rPr>
              <a:t> Tous les aspects de votre projet et de ses activités sont inclus dans le budget du projet (infrastructure, matériel, temps de travail du personnel, données, maintenance du matériel et des logiciels, frais de déplacement, de déploiement et d'atelier, etc.) </a:t>
            </a:r>
            <a:endParaRPr lang="en-US"/>
          </a:p>
          <a:p>
            <a:pPr>
              <a:buFont typeface="Wingdings" panose="020B0604020202020204" pitchFamily="34" charset="0"/>
              <a:buChar char="q"/>
            </a:pPr>
            <a:r>
              <a:rPr lang="en-US">
                <a:latin typeface="Arial"/>
                <a:cs typeface="Arial"/>
              </a:rPr>
              <a:t> Tous les devis sont valables ou incluent une marge pour l'inflation.</a:t>
            </a:r>
          </a:p>
          <a:p>
            <a:pPr>
              <a:buFont typeface="Wingdings" panose="020B0604020202020204" pitchFamily="34" charset="0"/>
              <a:buChar char="q"/>
            </a:pPr>
            <a:r>
              <a:rPr lang="en-US">
                <a:latin typeface="Arial"/>
                <a:cs typeface="Arial"/>
              </a:rPr>
              <a:t> L'inflation est incluse dans les budgets pluriannuels</a:t>
            </a:r>
          </a:p>
          <a:p>
            <a:pPr>
              <a:buFont typeface="Wingdings" panose="020B0604020202020204" pitchFamily="34" charset="0"/>
              <a:buChar char="q"/>
            </a:pPr>
            <a:r>
              <a:rPr lang="en-US">
                <a:latin typeface="Arial"/>
                <a:cs typeface="Arial"/>
              </a:rPr>
              <a:t> Les fluctuations des taux de change sont prévues si votre budget est libellé dans une devise différente de celle dans laquelle vous effectuez vos dépenses.</a:t>
            </a:r>
          </a:p>
          <a:p>
            <a:pPr>
              <a:buFont typeface="Wingdings" panose="020B0604020202020204" pitchFamily="34" charset="0"/>
              <a:buChar char="q"/>
            </a:pPr>
            <a:endParaRPr lang="en-US" sz="1800">
              <a:latin typeface="Arial"/>
              <a:cs typeface="Arial"/>
            </a:endParaRPr>
          </a:p>
          <a:p>
            <a:pPr>
              <a:buFont typeface="Wingdings" panose="020B0604020202020204" pitchFamily="34" charset="0"/>
              <a:buChar char="q"/>
            </a:pPr>
            <a:endParaRPr lang="en-US" sz="1800">
              <a:latin typeface="Arial"/>
              <a:cs typeface="Arial"/>
            </a:endParaRPr>
          </a:p>
        </p:txBody>
      </p:sp>
    </p:spTree>
    <p:extLst>
      <p:ext uri="{BB962C8B-B14F-4D97-AF65-F5344CB8AC3E}">
        <p14:creationId xmlns:p14="http://schemas.microsoft.com/office/powerpoint/2010/main" val="5606985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35789-0D1B-DBF9-1EA0-D40FE2527FD5}"/>
              </a:ext>
            </a:extLst>
          </p:cNvPr>
          <p:cNvSpPr>
            <a:spLocks noGrp="1"/>
          </p:cNvSpPr>
          <p:nvPr>
            <p:ph type="title"/>
          </p:nvPr>
        </p:nvSpPr>
        <p:spPr/>
        <p:txBody>
          <a:bodyPr/>
          <a:lstStyle/>
          <a:p>
            <a:r>
              <a:rPr lang="en-US">
                <a:latin typeface="Arial"/>
                <a:cs typeface="Arial"/>
              </a:rPr>
              <a:t>Gestion des risques de base</a:t>
            </a:r>
            <a:endParaRPr lang="en-US"/>
          </a:p>
        </p:txBody>
      </p:sp>
      <p:sp>
        <p:nvSpPr>
          <p:cNvPr id="3" name="Content Placeholder 2">
            <a:extLst>
              <a:ext uri="{FF2B5EF4-FFF2-40B4-BE49-F238E27FC236}">
                <a16:creationId xmlns:a16="http://schemas.microsoft.com/office/drawing/2014/main" id="{D18D1543-9680-C08E-1F0E-66B3A58CC998}"/>
              </a:ext>
            </a:extLst>
          </p:cNvPr>
          <p:cNvSpPr>
            <a:spLocks noGrp="1"/>
          </p:cNvSpPr>
          <p:nvPr>
            <p:ph idx="1"/>
          </p:nvPr>
        </p:nvSpPr>
        <p:spPr/>
        <p:txBody>
          <a:bodyPr vert="horz" lIns="91440" tIns="45720" rIns="91440" bIns="45720" rtlCol="0" anchor="t">
            <a:normAutofit/>
          </a:bodyPr>
          <a:lstStyle/>
          <a:p>
            <a:pPr marL="285750" indent="-285750"/>
            <a:r>
              <a:rPr lang="en-US">
                <a:latin typeface="Arial"/>
                <a:cs typeface="Arial"/>
              </a:rPr>
              <a:t>Connaître et planifier les risques qui pèsent sur la réussite d'un projet est un élément essentiel de la gestion d'un projet.</a:t>
            </a:r>
          </a:p>
          <a:p>
            <a:pPr marL="285750" indent="-285750"/>
            <a:r>
              <a:rPr lang="en-US">
                <a:latin typeface="Arial"/>
                <a:cs typeface="Arial"/>
              </a:rPr>
              <a:t>Les risques liés au projet peuvent être à la fois sous votre contrôle, en tant que chef de projet ou structure de gouvernance, ou plus larges et hors du contrôle des personnes impliquées dans le projet.</a:t>
            </a:r>
          </a:p>
          <a:p>
            <a:pPr marL="285750" indent="-285750"/>
            <a:r>
              <a:rPr lang="en-US">
                <a:latin typeface="Arial"/>
                <a:cs typeface="Arial"/>
              </a:rPr>
              <a:t>Lorsque vous identifiez les risques liés à votre projet, vous devez également prendre en compte les éléments suivants :</a:t>
            </a:r>
            <a:endParaRPr lang="en-US"/>
          </a:p>
          <a:p>
            <a:pPr marL="742950" lvl="1"/>
            <a:r>
              <a:rPr lang="en-US">
                <a:latin typeface="Arial"/>
                <a:cs typeface="Arial"/>
              </a:rPr>
              <a:t>Ce qu'ils sont</a:t>
            </a:r>
            <a:endParaRPr lang="en-US"/>
          </a:p>
          <a:p>
            <a:pPr marL="742950" lvl="1"/>
            <a:r>
              <a:rPr lang="en-US">
                <a:latin typeface="Arial"/>
                <a:cs typeface="Arial"/>
              </a:rPr>
              <a:t>Quelle est la probabilité qu'ils se produisent et </a:t>
            </a:r>
            <a:endParaRPr lang="en-US"/>
          </a:p>
          <a:p>
            <a:pPr marL="742950" lvl="1"/>
            <a:r>
              <a:rPr lang="en-US">
                <a:latin typeface="Arial"/>
                <a:cs typeface="Arial"/>
              </a:rPr>
              <a:t>L'importance de l'impact qu'ils auront sur le projet s'ils se produisent.</a:t>
            </a:r>
            <a:endParaRPr lang="en-US"/>
          </a:p>
        </p:txBody>
      </p:sp>
    </p:spTree>
    <p:extLst>
      <p:ext uri="{BB962C8B-B14F-4D97-AF65-F5344CB8AC3E}">
        <p14:creationId xmlns:p14="http://schemas.microsoft.com/office/powerpoint/2010/main" val="1385989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A59E-2E26-1293-B3DC-20E8318AB38F}"/>
              </a:ext>
            </a:extLst>
          </p:cNvPr>
          <p:cNvSpPr>
            <a:spLocks noGrp="1"/>
          </p:cNvSpPr>
          <p:nvPr>
            <p:ph type="title"/>
          </p:nvPr>
        </p:nvSpPr>
        <p:spPr/>
        <p:txBody>
          <a:bodyPr/>
          <a:lstStyle/>
          <a:p>
            <a:r>
              <a:rPr lang="en-US">
                <a:latin typeface="Arial"/>
                <a:cs typeface="Arial"/>
              </a:rPr>
              <a:t>Modèle de base pour la gestion des risques</a:t>
            </a:r>
          </a:p>
        </p:txBody>
      </p:sp>
      <p:sp>
        <p:nvSpPr>
          <p:cNvPr id="4" name="Content Placeholder 3">
            <a:extLst>
              <a:ext uri="{FF2B5EF4-FFF2-40B4-BE49-F238E27FC236}">
                <a16:creationId xmlns:a16="http://schemas.microsoft.com/office/drawing/2014/main" id="{741F6A53-5F71-5D24-6F66-E59DB17B3442}"/>
              </a:ext>
            </a:extLst>
          </p:cNvPr>
          <p:cNvSpPr>
            <a:spLocks noGrp="1"/>
          </p:cNvSpPr>
          <p:nvPr>
            <p:ph idx="1"/>
          </p:nvPr>
        </p:nvSpPr>
        <p:spPr/>
        <p:txBody>
          <a:bodyPr vert="horz" lIns="91440" tIns="45720" rIns="91440" bIns="45720" rtlCol="0" anchor="t">
            <a:normAutofit/>
          </a:bodyPr>
          <a:lstStyle/>
          <a:p>
            <a:pPr marL="285750" indent="-285750"/>
            <a:r>
              <a:rPr lang="en-US" dirty="0">
                <a:latin typeface="Arial"/>
                <a:cs typeface="Arial"/>
              </a:rPr>
              <a:t>Le </a:t>
            </a:r>
            <a:r>
              <a:rPr lang="en-US" dirty="0" err="1">
                <a:latin typeface="Arial"/>
                <a:cs typeface="Arial"/>
              </a:rPr>
              <a:t>programme</a:t>
            </a:r>
            <a:r>
              <a:rPr lang="en-US" dirty="0">
                <a:latin typeface="Arial"/>
                <a:cs typeface="Arial"/>
              </a:rPr>
              <a:t> TAP du CDC a </a:t>
            </a:r>
            <a:r>
              <a:rPr lang="en-US" dirty="0" err="1">
                <a:latin typeface="Arial"/>
                <a:cs typeface="Arial"/>
              </a:rPr>
              <a:t>élaboré</a:t>
            </a:r>
            <a:r>
              <a:rPr lang="en-US" dirty="0">
                <a:latin typeface="Arial"/>
                <a:cs typeface="Arial"/>
              </a:rPr>
              <a:t> un </a:t>
            </a:r>
            <a:r>
              <a:rPr lang="en-US" dirty="0" err="1">
                <a:latin typeface="Arial"/>
                <a:cs typeface="Arial"/>
              </a:rPr>
              <a:t>modèle</a:t>
            </a:r>
            <a:r>
              <a:rPr lang="en-US" dirty="0">
                <a:latin typeface="Arial"/>
                <a:cs typeface="Arial"/>
              </a:rPr>
              <a:t> de plan de gestion des </a:t>
            </a:r>
            <a:r>
              <a:rPr lang="en-US" dirty="0" err="1">
                <a:latin typeface="Arial"/>
                <a:cs typeface="Arial"/>
              </a:rPr>
              <a:t>risques</a:t>
            </a:r>
            <a:r>
              <a:rPr lang="en-US" dirty="0">
                <a:latin typeface="Arial"/>
                <a:cs typeface="Arial"/>
              </a:rPr>
              <a:t> pour aider les </a:t>
            </a:r>
            <a:r>
              <a:rPr lang="en-US" dirty="0" err="1">
                <a:latin typeface="Arial"/>
                <a:cs typeface="Arial"/>
              </a:rPr>
              <a:t>gestionnaires</a:t>
            </a:r>
            <a:r>
              <a:rPr lang="en-US" dirty="0">
                <a:latin typeface="Arial"/>
                <a:cs typeface="Arial"/>
              </a:rPr>
              <a:t> de </a:t>
            </a:r>
            <a:r>
              <a:rPr lang="en-US" dirty="0" err="1">
                <a:latin typeface="Arial"/>
                <a:cs typeface="Arial"/>
              </a:rPr>
              <a:t>projet</a:t>
            </a:r>
            <a:r>
              <a:rPr lang="en-US" dirty="0">
                <a:latin typeface="Arial"/>
                <a:cs typeface="Arial"/>
              </a:rPr>
              <a:t> à faire face aux </a:t>
            </a:r>
            <a:r>
              <a:rPr lang="en-US" dirty="0" err="1">
                <a:latin typeface="Arial"/>
                <a:cs typeface="Arial"/>
              </a:rPr>
              <a:t>risques</a:t>
            </a:r>
            <a:r>
              <a:rPr lang="en-US" dirty="0">
                <a:latin typeface="Arial"/>
                <a:cs typeface="Arial"/>
              </a:rPr>
              <a:t>, aux </a:t>
            </a:r>
            <a:r>
              <a:rPr lang="en-US" dirty="0" err="1">
                <a:latin typeface="Arial"/>
                <a:cs typeface="Arial"/>
              </a:rPr>
              <a:t>problèmes</a:t>
            </a:r>
            <a:r>
              <a:rPr lang="en-US" dirty="0">
                <a:latin typeface="Arial"/>
                <a:cs typeface="Arial"/>
              </a:rPr>
              <a:t> et aux </a:t>
            </a:r>
            <a:r>
              <a:rPr lang="en-US" dirty="0" err="1">
                <a:latin typeface="Arial"/>
                <a:cs typeface="Arial"/>
              </a:rPr>
              <a:t>changements</a:t>
            </a:r>
            <a:r>
              <a:rPr lang="en-US" dirty="0">
                <a:latin typeface="Arial"/>
                <a:cs typeface="Arial"/>
              </a:rPr>
              <a:t>.  </a:t>
            </a:r>
            <a:endParaRPr lang="en-US" dirty="0"/>
          </a:p>
          <a:p>
            <a:pPr marL="285750" indent="-285750"/>
            <a:r>
              <a:rPr lang="en-US" dirty="0" err="1">
                <a:latin typeface="Arial"/>
                <a:cs typeface="Arial"/>
              </a:rPr>
              <a:t>L'objectif</a:t>
            </a:r>
            <a:r>
              <a:rPr lang="en-US" dirty="0">
                <a:latin typeface="Arial"/>
                <a:cs typeface="Arial"/>
              </a:rPr>
              <a:t> </a:t>
            </a:r>
            <a:r>
              <a:rPr lang="en-US" dirty="0" err="1">
                <a:latin typeface="Arial"/>
                <a:cs typeface="Arial"/>
              </a:rPr>
              <a:t>est</a:t>
            </a:r>
            <a:r>
              <a:rPr lang="en-US" dirty="0">
                <a:latin typeface="Arial"/>
                <a:cs typeface="Arial"/>
              </a:rPr>
              <a:t> </a:t>
            </a:r>
            <a:r>
              <a:rPr lang="en-US" dirty="0" err="1">
                <a:latin typeface="Arial"/>
                <a:cs typeface="Arial"/>
              </a:rPr>
              <a:t>d'identifier</a:t>
            </a:r>
            <a:r>
              <a:rPr lang="en-US" dirty="0">
                <a:latin typeface="Arial"/>
                <a:cs typeface="Arial"/>
              </a:rPr>
              <a:t>, </a:t>
            </a:r>
            <a:r>
              <a:rPr lang="en-US" dirty="0" err="1">
                <a:latin typeface="Arial"/>
                <a:cs typeface="Arial"/>
              </a:rPr>
              <a:t>d'atténuer</a:t>
            </a:r>
            <a:r>
              <a:rPr lang="en-US" dirty="0">
                <a:latin typeface="Arial"/>
                <a:cs typeface="Arial"/>
              </a:rPr>
              <a:t> et de </a:t>
            </a:r>
            <a:r>
              <a:rPr lang="en-US" dirty="0" err="1">
                <a:latin typeface="Arial"/>
                <a:cs typeface="Arial"/>
              </a:rPr>
              <a:t>gérer</a:t>
            </a:r>
            <a:r>
              <a:rPr lang="en-US" dirty="0">
                <a:latin typeface="Arial"/>
                <a:cs typeface="Arial"/>
              </a:rPr>
              <a:t> les </a:t>
            </a:r>
            <a:r>
              <a:rPr lang="en-US" dirty="0" err="1">
                <a:latin typeface="Arial"/>
                <a:cs typeface="Arial"/>
              </a:rPr>
              <a:t>risques</a:t>
            </a:r>
            <a:r>
              <a:rPr lang="en-US" dirty="0">
                <a:latin typeface="Arial"/>
                <a:cs typeface="Arial"/>
              </a:rPr>
              <a:t> </a:t>
            </a:r>
            <a:r>
              <a:rPr lang="en-US" dirty="0" err="1">
                <a:latin typeface="Arial"/>
                <a:cs typeface="Arial"/>
              </a:rPr>
              <a:t>liés</a:t>
            </a:r>
            <a:r>
              <a:rPr lang="en-US" dirty="0">
                <a:latin typeface="Arial"/>
                <a:cs typeface="Arial"/>
              </a:rPr>
              <a:t> au </a:t>
            </a:r>
            <a:r>
              <a:rPr lang="en-US" dirty="0" err="1">
                <a:latin typeface="Arial"/>
                <a:cs typeface="Arial"/>
              </a:rPr>
              <a:t>projet</a:t>
            </a:r>
            <a:r>
              <a:rPr lang="en-US" dirty="0">
                <a:latin typeface="Arial"/>
                <a:cs typeface="Arial"/>
              </a:rPr>
              <a:t>. </a:t>
            </a:r>
            <a:endParaRPr lang="en-US" dirty="0"/>
          </a:p>
          <a:p>
            <a:pPr marL="285750" indent="-285750"/>
            <a:r>
              <a:rPr lang="en-US" dirty="0">
                <a:latin typeface="Arial"/>
                <a:cs typeface="Arial"/>
              </a:rPr>
              <a:t>Il </a:t>
            </a:r>
            <a:r>
              <a:rPr lang="en-US" dirty="0" err="1">
                <a:latin typeface="Arial"/>
                <a:cs typeface="Arial"/>
              </a:rPr>
              <a:t>peut</a:t>
            </a:r>
            <a:r>
              <a:rPr lang="en-US" dirty="0">
                <a:latin typeface="Arial"/>
                <a:cs typeface="Arial"/>
              </a:rPr>
              <a:t> </a:t>
            </a:r>
            <a:r>
              <a:rPr lang="en-US" dirty="0" err="1">
                <a:latin typeface="Arial"/>
                <a:cs typeface="Arial"/>
              </a:rPr>
              <a:t>être</a:t>
            </a:r>
            <a:r>
              <a:rPr lang="en-US" dirty="0">
                <a:latin typeface="Arial"/>
                <a:cs typeface="Arial"/>
              </a:rPr>
              <a:t> </a:t>
            </a:r>
            <a:r>
              <a:rPr lang="en-US" dirty="0" err="1">
                <a:latin typeface="Arial"/>
                <a:cs typeface="Arial"/>
              </a:rPr>
              <a:t>divisé</a:t>
            </a:r>
            <a:r>
              <a:rPr lang="en-US" dirty="0">
                <a:latin typeface="Arial"/>
                <a:cs typeface="Arial"/>
              </a:rPr>
              <a:t> </a:t>
            </a:r>
            <a:r>
              <a:rPr lang="en-US" dirty="0" err="1">
                <a:latin typeface="Arial"/>
                <a:cs typeface="Arial"/>
              </a:rPr>
              <a:t>en</a:t>
            </a:r>
            <a:r>
              <a:rPr lang="en-US" dirty="0">
                <a:latin typeface="Arial"/>
                <a:cs typeface="Arial"/>
              </a:rPr>
              <a:t> trois sections :</a:t>
            </a:r>
            <a:endParaRPr lang="en-US" dirty="0"/>
          </a:p>
          <a:p>
            <a:pPr marL="742950" lvl="1" indent="-285750"/>
            <a:r>
              <a:rPr lang="en-US" dirty="0">
                <a:latin typeface="Arial"/>
                <a:cs typeface="Arial"/>
              </a:rPr>
              <a:t>Un journal des </a:t>
            </a:r>
            <a:r>
              <a:rPr lang="en-US" dirty="0" err="1">
                <a:latin typeface="Arial"/>
                <a:cs typeface="Arial"/>
              </a:rPr>
              <a:t>problèmes</a:t>
            </a:r>
            <a:endParaRPr lang="en-US" dirty="0" err="1"/>
          </a:p>
          <a:p>
            <a:pPr marL="742950" lvl="1" indent="-285750"/>
            <a:r>
              <a:rPr lang="en-US" dirty="0">
                <a:latin typeface="Arial"/>
                <a:cs typeface="Arial"/>
              </a:rPr>
              <a:t>Un plan </a:t>
            </a:r>
            <a:r>
              <a:rPr lang="en-US" dirty="0" err="1">
                <a:latin typeface="Arial"/>
                <a:cs typeface="Arial"/>
              </a:rPr>
              <a:t>d'action</a:t>
            </a:r>
            <a:endParaRPr lang="en-US" dirty="0" err="1"/>
          </a:p>
          <a:p>
            <a:pPr marL="742950" lvl="1" indent="-285750"/>
            <a:r>
              <a:rPr lang="en-US" dirty="0">
                <a:latin typeface="Arial"/>
                <a:cs typeface="Arial"/>
              </a:rPr>
              <a:t>Un journal des </a:t>
            </a:r>
            <a:r>
              <a:rPr lang="en-US" dirty="0" err="1">
                <a:latin typeface="Arial"/>
                <a:cs typeface="Arial"/>
              </a:rPr>
              <a:t>résolutions</a:t>
            </a:r>
            <a:endParaRPr lang="en-US" dirty="0" err="1"/>
          </a:p>
          <a:p>
            <a:pPr marL="742950" lvl="1" indent="-285750"/>
            <a:endParaRPr lang="en-US" sz="2400"/>
          </a:p>
          <a:p>
            <a:pPr marL="285750" indent="-285750"/>
            <a:r>
              <a:rPr lang="en-US" dirty="0" err="1">
                <a:latin typeface="Arial"/>
                <a:cs typeface="Arial"/>
              </a:rPr>
              <a:t>Voir</a:t>
            </a:r>
            <a:r>
              <a:rPr lang="en-US" dirty="0">
                <a:latin typeface="Arial"/>
                <a:cs typeface="Arial"/>
              </a:rPr>
              <a:t> le </a:t>
            </a:r>
            <a:r>
              <a:rPr lang="en-US" dirty="0">
                <a:latin typeface="Arial"/>
                <a:cs typeface="Arial"/>
                <a:hlinkClick r:id="rId2"/>
              </a:rPr>
              <a:t>journal de </a:t>
            </a:r>
            <a:r>
              <a:rPr lang="en-US" dirty="0">
                <a:latin typeface="Arial"/>
                <a:cs typeface="Arial"/>
              </a:rPr>
              <a:t> gestion des </a:t>
            </a:r>
            <a:r>
              <a:rPr lang="en-US" dirty="0" err="1">
                <a:latin typeface="Arial"/>
                <a:cs typeface="Arial"/>
              </a:rPr>
              <a:t>risques</a:t>
            </a:r>
            <a:r>
              <a:rPr lang="en-US" dirty="0">
                <a:latin typeface="Arial"/>
                <a:cs typeface="Arial"/>
              </a:rPr>
              <a:t> dans le HIS PM Toolkit.  </a:t>
            </a:r>
          </a:p>
          <a:p>
            <a:pPr marL="0" indent="0">
              <a:buNone/>
            </a:pPr>
            <a:endParaRPr lang="en-US"/>
          </a:p>
        </p:txBody>
      </p:sp>
    </p:spTree>
    <p:extLst>
      <p:ext uri="{BB962C8B-B14F-4D97-AF65-F5344CB8AC3E}">
        <p14:creationId xmlns:p14="http://schemas.microsoft.com/office/powerpoint/2010/main" val="17305128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A21D1-1314-020C-B46D-C4BC736BA402}"/>
              </a:ext>
            </a:extLst>
          </p:cNvPr>
          <p:cNvSpPr>
            <a:spLocks noGrp="1"/>
          </p:cNvSpPr>
          <p:nvPr>
            <p:ph type="title"/>
          </p:nvPr>
        </p:nvSpPr>
        <p:spPr/>
        <p:txBody>
          <a:bodyPr/>
          <a:lstStyle/>
          <a:p>
            <a:r>
              <a:rPr lang="en-US">
                <a:latin typeface="Arial"/>
                <a:cs typeface="Arial"/>
              </a:rPr>
              <a:t>Gestion des risques</a:t>
            </a:r>
            <a:endParaRPr lang="en-US"/>
          </a:p>
        </p:txBody>
      </p:sp>
      <p:pic>
        <p:nvPicPr>
          <p:cNvPr id="4" name="Content Placeholder 3" descr="A screenshot of a computer&#10;&#10;Description automatically generated">
            <a:extLst>
              <a:ext uri="{FF2B5EF4-FFF2-40B4-BE49-F238E27FC236}">
                <a16:creationId xmlns:a16="http://schemas.microsoft.com/office/drawing/2014/main" id="{8914EA91-9A66-EA52-5FC1-D974C962FB20}"/>
              </a:ext>
            </a:extLst>
          </p:cNvPr>
          <p:cNvPicPr>
            <a:picLocks noGrp="1" noChangeAspect="1"/>
          </p:cNvPicPr>
          <p:nvPr>
            <p:ph idx="1"/>
          </p:nvPr>
        </p:nvPicPr>
        <p:blipFill>
          <a:blip r:embed="rId3"/>
          <a:stretch>
            <a:fillRect/>
          </a:stretch>
        </p:blipFill>
        <p:spPr>
          <a:xfrm>
            <a:off x="840363" y="2365037"/>
            <a:ext cx="10080170" cy="3288223"/>
          </a:xfrm>
        </p:spPr>
      </p:pic>
    </p:spTree>
    <p:extLst>
      <p:ext uri="{BB962C8B-B14F-4D97-AF65-F5344CB8AC3E}">
        <p14:creationId xmlns:p14="http://schemas.microsoft.com/office/powerpoint/2010/main" val="38534010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C107-1DAF-E784-166C-08B45C84EF76}"/>
              </a:ext>
            </a:extLst>
          </p:cNvPr>
          <p:cNvSpPr>
            <a:spLocks noGrp="1"/>
          </p:cNvSpPr>
          <p:nvPr>
            <p:ph type="title"/>
          </p:nvPr>
        </p:nvSpPr>
        <p:spPr/>
        <p:txBody>
          <a:bodyPr/>
          <a:lstStyle/>
          <a:p>
            <a:r>
              <a:rPr lang="en-US">
                <a:latin typeface="Arial"/>
                <a:cs typeface="Arial"/>
              </a:rPr>
              <a:t>Gestion des risques</a:t>
            </a:r>
            <a:endParaRPr lang="en-US"/>
          </a:p>
        </p:txBody>
      </p:sp>
      <p:pic>
        <p:nvPicPr>
          <p:cNvPr id="4" name="Content Placeholder 3">
            <a:extLst>
              <a:ext uri="{FF2B5EF4-FFF2-40B4-BE49-F238E27FC236}">
                <a16:creationId xmlns:a16="http://schemas.microsoft.com/office/drawing/2014/main" id="{E03C6E11-41CF-B651-0207-D7E0F680D75B}"/>
              </a:ext>
            </a:extLst>
          </p:cNvPr>
          <p:cNvPicPr>
            <a:picLocks noGrp="1" noChangeAspect="1"/>
          </p:cNvPicPr>
          <p:nvPr>
            <p:ph idx="1"/>
          </p:nvPr>
        </p:nvPicPr>
        <p:blipFill>
          <a:blip r:embed="rId3"/>
          <a:stretch>
            <a:fillRect/>
          </a:stretch>
        </p:blipFill>
        <p:spPr>
          <a:xfrm>
            <a:off x="709734" y="2393566"/>
            <a:ext cx="10341428" cy="3242052"/>
          </a:xfrm>
        </p:spPr>
      </p:pic>
    </p:spTree>
    <p:extLst>
      <p:ext uri="{BB962C8B-B14F-4D97-AF65-F5344CB8AC3E}">
        <p14:creationId xmlns:p14="http://schemas.microsoft.com/office/powerpoint/2010/main" val="2447996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Module 00 : Enquête rapide</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179529"/>
            <a:ext cx="6522146" cy="3670126"/>
          </a:xfrm>
        </p:spPr>
        <p:txBody>
          <a:bodyPr vert="horz" lIns="91440" tIns="45720" rIns="91440" bIns="45720" rtlCol="0" anchor="t">
            <a:normAutofit/>
          </a:bodyPr>
          <a:lstStyle/>
          <a:p>
            <a:pPr marL="0" indent="0">
              <a:buNone/>
            </a:pPr>
            <a:r>
              <a:rPr lang="en-US" sz="2400">
                <a:latin typeface="Arial"/>
                <a:cs typeface="Arial"/>
              </a:rPr>
              <a:t>Instructions :</a:t>
            </a:r>
          </a:p>
          <a:p>
            <a:pPr marL="0" indent="0">
              <a:buNone/>
            </a:pPr>
            <a:endParaRPr lang="en-US" sz="2400">
              <a:latin typeface="Arial"/>
              <a:cs typeface="Arial"/>
            </a:endParaRPr>
          </a:p>
          <a:p>
            <a:pPr marL="0" indent="0">
              <a:buNone/>
            </a:pPr>
            <a:r>
              <a:rPr lang="en-US" sz="2400" err="1">
                <a:latin typeface="Arial"/>
                <a:cs typeface="Arial"/>
              </a:rPr>
              <a:t>Utilisez</a:t>
            </a:r>
            <a:r>
              <a:rPr lang="en-US" sz="2400">
                <a:latin typeface="Arial"/>
                <a:cs typeface="Arial"/>
              </a:rPr>
              <a:t> le code QR ci-dessous pour </a:t>
            </a:r>
            <a:r>
              <a:rPr lang="en-US" sz="2400" err="1">
                <a:latin typeface="Arial"/>
                <a:cs typeface="Arial"/>
              </a:rPr>
              <a:t>accéder</a:t>
            </a:r>
            <a:r>
              <a:rPr lang="en-US" sz="2400">
                <a:latin typeface="Arial"/>
                <a:cs typeface="Arial"/>
              </a:rPr>
              <a:t> à </a:t>
            </a:r>
            <a:r>
              <a:rPr lang="en-US" sz="2400" err="1">
                <a:latin typeface="Arial"/>
                <a:cs typeface="Arial"/>
              </a:rPr>
              <a:t>l'enquête</a:t>
            </a:r>
            <a:r>
              <a:rPr lang="en-US" sz="2400">
                <a:latin typeface="Arial"/>
                <a:cs typeface="Arial"/>
              </a:rPr>
              <a:t> de </a:t>
            </a:r>
            <a:r>
              <a:rPr lang="en-US" sz="2400" err="1">
                <a:latin typeface="Arial"/>
                <a:cs typeface="Arial"/>
              </a:rPr>
              <a:t>démarrage</a:t>
            </a:r>
            <a:r>
              <a:rPr lang="en-US" sz="2400">
                <a:latin typeface="Arial"/>
                <a:cs typeface="Arial"/>
              </a:rPr>
              <a:t> </a:t>
            </a:r>
            <a:r>
              <a:rPr lang="en-US" sz="2400" err="1">
                <a:latin typeface="Arial"/>
                <a:cs typeface="Arial"/>
              </a:rPr>
              <a:t>rapide</a:t>
            </a:r>
            <a:r>
              <a:rPr lang="en-US" sz="2400">
                <a:latin typeface="Arial"/>
                <a:cs typeface="Arial"/>
              </a:rPr>
              <a:t> du </a:t>
            </a:r>
            <a:r>
              <a:rPr lang="en-US" sz="2400" err="1">
                <a:latin typeface="Arial"/>
                <a:cs typeface="Arial"/>
              </a:rPr>
              <a:t>cours</a:t>
            </a:r>
            <a:r>
              <a:rPr lang="en-US" sz="2400">
                <a:latin typeface="Arial"/>
                <a:cs typeface="Arial"/>
              </a:rPr>
              <a:t>. </a:t>
            </a:r>
            <a:endParaRPr lang="en-US" sz="2400"/>
          </a:p>
          <a:p>
            <a:pPr marL="0" indent="0">
              <a:buNone/>
            </a:pPr>
            <a:r>
              <a:rPr lang="en-US" sz="2400" err="1">
                <a:latin typeface="Arial"/>
                <a:cs typeface="Arial"/>
              </a:rPr>
              <a:t>L'objectif</a:t>
            </a:r>
            <a:r>
              <a:rPr lang="en-US" sz="2400">
                <a:latin typeface="Arial"/>
                <a:cs typeface="Arial"/>
              </a:rPr>
              <a:t> de </a:t>
            </a:r>
            <a:r>
              <a:rPr lang="en-US" sz="2400" err="1">
                <a:latin typeface="Arial"/>
                <a:cs typeface="Arial"/>
              </a:rPr>
              <a:t>cette</a:t>
            </a:r>
            <a:r>
              <a:rPr lang="en-US" sz="2400">
                <a:latin typeface="Arial"/>
                <a:cs typeface="Arial"/>
              </a:rPr>
              <a:t> </a:t>
            </a:r>
            <a:r>
              <a:rPr lang="en-US" sz="2400" err="1">
                <a:latin typeface="Arial"/>
                <a:cs typeface="Arial"/>
              </a:rPr>
              <a:t>enquête</a:t>
            </a:r>
            <a:r>
              <a:rPr lang="en-US" sz="2400">
                <a:latin typeface="Arial"/>
                <a:cs typeface="Arial"/>
              </a:rPr>
              <a:t> </a:t>
            </a:r>
            <a:r>
              <a:rPr lang="en-US" sz="2400" err="1">
                <a:latin typeface="Arial"/>
                <a:cs typeface="Arial"/>
              </a:rPr>
              <a:t>est</a:t>
            </a:r>
            <a:r>
              <a:rPr lang="en-US" sz="2400">
                <a:latin typeface="Arial"/>
                <a:cs typeface="Arial"/>
              </a:rPr>
              <a:t> de nous donner un premier aperçu de </a:t>
            </a:r>
            <a:r>
              <a:rPr lang="en-US" sz="2400" err="1">
                <a:latin typeface="Arial"/>
                <a:cs typeface="Arial"/>
              </a:rPr>
              <a:t>votre</a:t>
            </a:r>
            <a:r>
              <a:rPr lang="en-US" sz="2400">
                <a:latin typeface="Arial"/>
                <a:cs typeface="Arial"/>
              </a:rPr>
              <a:t> </a:t>
            </a:r>
            <a:r>
              <a:rPr lang="en-US" sz="2400" err="1">
                <a:latin typeface="Arial"/>
                <a:cs typeface="Arial"/>
              </a:rPr>
              <a:t>niveau</a:t>
            </a:r>
            <a:r>
              <a:rPr lang="en-US" sz="2400">
                <a:latin typeface="Arial"/>
                <a:cs typeface="Arial"/>
              </a:rPr>
              <a:t> </a:t>
            </a:r>
            <a:r>
              <a:rPr lang="en-US" sz="2400" err="1">
                <a:latin typeface="Arial"/>
                <a:cs typeface="Arial"/>
              </a:rPr>
              <a:t>actuel</a:t>
            </a:r>
            <a:r>
              <a:rPr lang="en-US" sz="2400">
                <a:latin typeface="Arial"/>
                <a:cs typeface="Arial"/>
              </a:rPr>
              <a:t> de </a:t>
            </a:r>
            <a:r>
              <a:rPr lang="en-US" sz="2400" err="1">
                <a:latin typeface="Arial"/>
                <a:cs typeface="Arial"/>
              </a:rPr>
              <a:t>connaissance</a:t>
            </a:r>
            <a:r>
              <a:rPr lang="en-US" sz="2400">
                <a:latin typeface="Arial"/>
                <a:cs typeface="Arial"/>
              </a:rPr>
              <a:t> des concepts </a:t>
            </a:r>
            <a:r>
              <a:rPr lang="en-US" sz="2400" err="1">
                <a:latin typeface="Arial"/>
                <a:cs typeface="Arial"/>
              </a:rPr>
              <a:t>fondamentaux</a:t>
            </a:r>
            <a:r>
              <a:rPr lang="en-US" sz="2400">
                <a:latin typeface="Arial"/>
                <a:cs typeface="Arial"/>
              </a:rPr>
              <a:t>, de la </a:t>
            </a:r>
            <a:r>
              <a:rPr lang="en-US" sz="2400" err="1">
                <a:latin typeface="Arial"/>
                <a:cs typeface="Arial"/>
              </a:rPr>
              <a:t>théorie</a:t>
            </a:r>
            <a:r>
              <a:rPr lang="en-US" sz="2400">
                <a:latin typeface="Arial"/>
                <a:cs typeface="Arial"/>
              </a:rPr>
              <a:t> et de la pratique de la gestion de </a:t>
            </a:r>
            <a:r>
              <a:rPr lang="en-US" sz="2400" err="1">
                <a:latin typeface="Arial"/>
                <a:cs typeface="Arial"/>
              </a:rPr>
              <a:t>projet</a:t>
            </a:r>
            <a:r>
              <a:rPr lang="en-US" sz="2400">
                <a:latin typeface="Arial"/>
                <a:cs typeface="Arial"/>
              </a:rPr>
              <a:t>.</a:t>
            </a:r>
            <a:endParaRPr lang="en-US" sz="2400"/>
          </a:p>
        </p:txBody>
      </p:sp>
      <p:pic>
        <p:nvPicPr>
          <p:cNvPr id="4" name="Picture 3" descr="A qr code with a white background&#10;&#10;Description automatically generated">
            <a:extLst>
              <a:ext uri="{FF2B5EF4-FFF2-40B4-BE49-F238E27FC236}">
                <a16:creationId xmlns:a16="http://schemas.microsoft.com/office/drawing/2014/main" id="{A5DA6040-ECD4-6D6F-0EF1-C8DAE3153CBD}"/>
              </a:ext>
            </a:extLst>
          </p:cNvPr>
          <p:cNvPicPr>
            <a:picLocks noChangeAspect="1"/>
          </p:cNvPicPr>
          <p:nvPr/>
        </p:nvPicPr>
        <p:blipFill>
          <a:blip r:embed="rId3"/>
          <a:stretch>
            <a:fillRect/>
          </a:stretch>
        </p:blipFill>
        <p:spPr>
          <a:xfrm>
            <a:off x="7934325" y="1714500"/>
            <a:ext cx="4257675" cy="4257675"/>
          </a:xfrm>
          <a:prstGeom prst="rect">
            <a:avLst/>
          </a:prstGeom>
        </p:spPr>
      </p:pic>
    </p:spTree>
    <p:extLst>
      <p:ext uri="{BB962C8B-B14F-4D97-AF65-F5344CB8AC3E}">
        <p14:creationId xmlns:p14="http://schemas.microsoft.com/office/powerpoint/2010/main" val="949242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2C796-26DC-FD14-83F8-0C03CFCD46E7}"/>
              </a:ext>
            </a:extLst>
          </p:cNvPr>
          <p:cNvSpPr>
            <a:spLocks noGrp="1"/>
          </p:cNvSpPr>
          <p:nvPr>
            <p:ph type="title"/>
          </p:nvPr>
        </p:nvSpPr>
        <p:spPr/>
        <p:txBody>
          <a:bodyPr/>
          <a:lstStyle/>
          <a:p>
            <a:r>
              <a:rPr lang="en-US">
                <a:latin typeface="Arial"/>
                <a:cs typeface="Arial"/>
              </a:rPr>
              <a:t>Gestion des risques</a:t>
            </a:r>
            <a:endParaRPr lang="en-US"/>
          </a:p>
        </p:txBody>
      </p:sp>
      <p:pic>
        <p:nvPicPr>
          <p:cNvPr id="4" name="Content Placeholder 3" descr="A screenshot of a log template&#10;&#10;Description automatically generated">
            <a:extLst>
              <a:ext uri="{FF2B5EF4-FFF2-40B4-BE49-F238E27FC236}">
                <a16:creationId xmlns:a16="http://schemas.microsoft.com/office/drawing/2014/main" id="{11297C49-67E4-2E56-ECEE-B77C8130960D}"/>
              </a:ext>
            </a:extLst>
          </p:cNvPr>
          <p:cNvPicPr>
            <a:picLocks noGrp="1" noChangeAspect="1"/>
          </p:cNvPicPr>
          <p:nvPr>
            <p:ph idx="1"/>
          </p:nvPr>
        </p:nvPicPr>
        <p:blipFill>
          <a:blip r:embed="rId3"/>
          <a:stretch>
            <a:fillRect/>
          </a:stretch>
        </p:blipFill>
        <p:spPr>
          <a:xfrm>
            <a:off x="841723" y="2323385"/>
            <a:ext cx="9886950" cy="3334790"/>
          </a:xfrm>
        </p:spPr>
      </p:pic>
    </p:spTree>
    <p:extLst>
      <p:ext uri="{BB962C8B-B14F-4D97-AF65-F5344CB8AC3E}">
        <p14:creationId xmlns:p14="http://schemas.microsoft.com/office/powerpoint/2010/main" val="11270871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Modèle de gestion du changement</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712497"/>
            <a:ext cx="4099109" cy="2809804"/>
          </a:xfrm>
        </p:spPr>
        <p:txBody>
          <a:bodyPr vert="horz" lIns="91440" tIns="45720" rIns="91440" bIns="45720" rtlCol="0" anchor="t">
            <a:normAutofit/>
          </a:bodyPr>
          <a:lstStyle/>
          <a:p>
            <a:pPr marL="0" indent="0">
              <a:buNone/>
            </a:pPr>
            <a:r>
              <a:rPr lang="en-US" err="1">
                <a:latin typeface="Arial"/>
                <a:cs typeface="Arial"/>
              </a:rPr>
              <a:t>Voir</a:t>
            </a:r>
            <a:r>
              <a:rPr lang="en-US">
                <a:latin typeface="Arial"/>
                <a:cs typeface="Arial"/>
              </a:rPr>
              <a:t> le </a:t>
            </a:r>
            <a:r>
              <a:rPr lang="en-US" dirty="0">
                <a:latin typeface="Arial"/>
                <a:cs typeface="Arial"/>
                <a:hlinkClick r:id="rId2"/>
              </a:rPr>
              <a:t>journal des changements du projet</a:t>
            </a:r>
            <a:r>
              <a:rPr lang="en-US">
                <a:latin typeface="Arial"/>
                <a:cs typeface="Arial"/>
              </a:rPr>
              <a:t> dans le HIS PM </a:t>
            </a:r>
            <a:r>
              <a:rPr lang="en-US" sz="2200">
                <a:latin typeface="Arial"/>
                <a:cs typeface="Arial"/>
              </a:rPr>
              <a:t>Toolkit  </a:t>
            </a:r>
            <a:endParaRPr lang="en-US" sz="2200"/>
          </a:p>
        </p:txBody>
      </p:sp>
      <p:pic>
        <p:nvPicPr>
          <p:cNvPr id="4" name="Picture 3" descr="A screenshot of a project management template&#10;&#10;Description automatically generated">
            <a:extLst>
              <a:ext uri="{FF2B5EF4-FFF2-40B4-BE49-F238E27FC236}">
                <a16:creationId xmlns:a16="http://schemas.microsoft.com/office/drawing/2014/main" id="{97408345-5C2C-E9F9-3ED4-7C80CF898302}"/>
              </a:ext>
            </a:extLst>
          </p:cNvPr>
          <p:cNvPicPr>
            <a:picLocks noChangeAspect="1"/>
          </p:cNvPicPr>
          <p:nvPr/>
        </p:nvPicPr>
        <p:blipFill>
          <a:blip r:embed="rId3"/>
          <a:stretch>
            <a:fillRect/>
          </a:stretch>
        </p:blipFill>
        <p:spPr>
          <a:xfrm>
            <a:off x="5215245" y="1588986"/>
            <a:ext cx="6308930" cy="4343707"/>
          </a:xfrm>
          <a:prstGeom prst="rect">
            <a:avLst/>
          </a:prstGeom>
        </p:spPr>
      </p:pic>
    </p:spTree>
    <p:extLst>
      <p:ext uri="{BB962C8B-B14F-4D97-AF65-F5344CB8AC3E}">
        <p14:creationId xmlns:p14="http://schemas.microsoft.com/office/powerpoint/2010/main" val="21572347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Gestion des modifications de la documentation</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2088437"/>
            <a:ext cx="10254137" cy="3583623"/>
          </a:xfrm>
        </p:spPr>
        <p:txBody>
          <a:bodyPr vert="horz" lIns="91440" tIns="45720" rIns="91440" bIns="45720" rtlCol="0" anchor="t">
            <a:normAutofit/>
          </a:bodyPr>
          <a:lstStyle/>
          <a:p>
            <a:pPr marL="342900" indent="-342900"/>
            <a:r>
              <a:rPr lang="en-US">
                <a:latin typeface="Arial"/>
                <a:cs typeface="Arial"/>
              </a:rPr>
              <a:t>Le contrôle des documents est un élément important de la gestion du changement. Chaque fois qu'il y a des changements significatifs, vous devez mettre à jour le contrôle de la version de votre document.  </a:t>
            </a:r>
            <a:endParaRPr lang="en-US"/>
          </a:p>
          <a:p>
            <a:pPr marL="342900" indent="-342900"/>
            <a:r>
              <a:rPr lang="en-US">
                <a:latin typeface="Arial"/>
                <a:cs typeface="Arial"/>
              </a:rPr>
              <a:t>Veillez également à mettre à jour les versions des diagrammes et des feuilles de calcul.</a:t>
            </a:r>
            <a:endParaRPr lang="en-US"/>
          </a:p>
          <a:p>
            <a:pPr marL="342900" indent="-342900"/>
            <a:r>
              <a:rPr lang="en-US">
                <a:latin typeface="Arial"/>
                <a:cs typeface="Arial"/>
              </a:rPr>
              <a:t>Le contrôle des versions des documents doit faire l'objet d'un accord :</a:t>
            </a:r>
          </a:p>
          <a:p>
            <a:pPr marL="571500" indent="-342900"/>
            <a:r>
              <a:rPr lang="en-US" sz="1800">
                <a:latin typeface="Arial"/>
                <a:cs typeface="Arial"/>
              </a:rPr>
              <a:t>déroulement du processus</a:t>
            </a:r>
            <a:endParaRPr lang="en-US" sz="1800"/>
          </a:p>
          <a:p>
            <a:pPr marL="571500" indent="-342900"/>
            <a:r>
              <a:rPr lang="en-US" sz="1800">
                <a:latin typeface="Arial"/>
                <a:cs typeface="Arial"/>
              </a:rPr>
              <a:t>structure du dossier  </a:t>
            </a:r>
            <a:endParaRPr lang="en-US" sz="1800"/>
          </a:p>
          <a:p>
            <a:pPr marL="571500" indent="-342900"/>
            <a:r>
              <a:rPr lang="en-US" sz="1800">
                <a:latin typeface="Arial"/>
                <a:cs typeface="Arial"/>
              </a:rPr>
              <a:t>convention de dénomination des fichiers  </a:t>
            </a:r>
          </a:p>
          <a:p>
            <a:pPr marL="571500" indent="-342900"/>
            <a:endParaRPr lang="en-US" sz="2200"/>
          </a:p>
          <a:p>
            <a:pPr marL="571500" indent="-342900"/>
            <a:endParaRPr lang="en-US" sz="2200"/>
          </a:p>
        </p:txBody>
      </p:sp>
    </p:spTree>
    <p:extLst>
      <p:ext uri="{BB962C8B-B14F-4D97-AF65-F5344CB8AC3E}">
        <p14:creationId xmlns:p14="http://schemas.microsoft.com/office/powerpoint/2010/main" val="38119229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D296A-339D-5E72-411E-0DCA4B8B5A71}"/>
              </a:ext>
            </a:extLst>
          </p:cNvPr>
          <p:cNvSpPr>
            <a:spLocks noGrp="1"/>
          </p:cNvSpPr>
          <p:nvPr>
            <p:ph type="title"/>
          </p:nvPr>
        </p:nvSpPr>
        <p:spPr/>
        <p:txBody>
          <a:bodyPr/>
          <a:lstStyle/>
          <a:p>
            <a:r>
              <a:rPr lang="en-US">
                <a:latin typeface="Arial"/>
                <a:cs typeface="Arial"/>
              </a:rPr>
              <a:t>Documentation sur la qualité</a:t>
            </a:r>
            <a:endParaRPr lang="en-US"/>
          </a:p>
        </p:txBody>
      </p:sp>
      <p:sp>
        <p:nvSpPr>
          <p:cNvPr id="3" name="Content Placeholder 2">
            <a:extLst>
              <a:ext uri="{FF2B5EF4-FFF2-40B4-BE49-F238E27FC236}">
                <a16:creationId xmlns:a16="http://schemas.microsoft.com/office/drawing/2014/main" id="{D813B0BD-0E7F-E1C8-5F80-4BF7FA7F66B8}"/>
              </a:ext>
            </a:extLst>
          </p:cNvPr>
          <p:cNvSpPr>
            <a:spLocks noGrp="1"/>
          </p:cNvSpPr>
          <p:nvPr>
            <p:ph idx="1"/>
          </p:nvPr>
        </p:nvSpPr>
        <p:spPr>
          <a:xfrm>
            <a:off x="838200" y="2179529"/>
            <a:ext cx="10084496" cy="3915054"/>
          </a:xfrm>
        </p:spPr>
        <p:txBody>
          <a:bodyPr vert="horz" lIns="91440" tIns="45720" rIns="91440" bIns="45720" rtlCol="0" anchor="t">
            <a:normAutofit/>
          </a:bodyPr>
          <a:lstStyle/>
          <a:p>
            <a:pPr marL="342900" indent="-342900"/>
            <a:r>
              <a:rPr lang="en-US">
                <a:latin typeface="Arial"/>
                <a:cs typeface="Arial"/>
              </a:rPr>
              <a:t>Toujours utiliser des termes cohérents basés sur un glossaire mis à la disposition de tous les membres de l'équipe de projet et des parties prenantes. </a:t>
            </a:r>
            <a:endParaRPr lang="en-US"/>
          </a:p>
          <a:p>
            <a:pPr marL="342900" indent="-342900"/>
            <a:r>
              <a:rPr lang="en-US">
                <a:latin typeface="Arial"/>
                <a:cs typeface="Arial"/>
              </a:rPr>
              <a:t>Être cohérent sur le plan linguistique (orthographe anglaise ou américaine)</a:t>
            </a:r>
          </a:p>
          <a:p>
            <a:pPr marL="342900" indent="-342900"/>
            <a:r>
              <a:rPr lang="en-US">
                <a:latin typeface="Arial"/>
                <a:cs typeface="Arial"/>
              </a:rPr>
              <a:t>Les documents doivent toujours comporter un résumé afin que les parties prenantes de haut niveau qui n'ont pas besoin de lire l'ensemble du document puissent en comprendre clairement les points essentiels.</a:t>
            </a:r>
          </a:p>
          <a:p>
            <a:pPr marL="342900" indent="-342900"/>
            <a:r>
              <a:rPr lang="en-US">
                <a:latin typeface="Arial"/>
                <a:cs typeface="Arial"/>
              </a:rPr>
              <a:t>Rédigez dans un langage simple et clair, avec le moins de jargon possible - plus le document est facile à lire, plus il est probable que les gens le liront !</a:t>
            </a:r>
            <a:endParaRPr lang="en-US"/>
          </a:p>
        </p:txBody>
      </p:sp>
    </p:spTree>
    <p:extLst>
      <p:ext uri="{BB962C8B-B14F-4D97-AF65-F5344CB8AC3E}">
        <p14:creationId xmlns:p14="http://schemas.microsoft.com/office/powerpoint/2010/main" val="8344255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Activité : classement</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949492"/>
            <a:ext cx="10084496" cy="3900163"/>
          </a:xfrm>
        </p:spPr>
        <p:txBody>
          <a:bodyPr vert="horz" lIns="91440" tIns="45720" rIns="91440" bIns="45720" rtlCol="0" anchor="t">
            <a:normAutofit/>
          </a:bodyPr>
          <a:lstStyle/>
          <a:p>
            <a:pPr marL="0" indent="0">
              <a:buNone/>
            </a:pPr>
            <a:r>
              <a:rPr lang="en-US">
                <a:latin typeface="Arial"/>
                <a:cs typeface="Arial"/>
              </a:rPr>
              <a:t>Concevez individuellement votre propre structure de dossiers et votre convention de dénomination des fichiers [5 minutes]. </a:t>
            </a:r>
            <a:endParaRPr lang="en-US"/>
          </a:p>
          <a:p>
            <a:pPr marL="0" indent="0">
              <a:buNone/>
            </a:pPr>
            <a:endParaRPr lang="en-US">
              <a:latin typeface="Arial"/>
              <a:cs typeface="Arial"/>
            </a:endParaRPr>
          </a:p>
          <a:p>
            <a:pPr marL="0" indent="0">
              <a:buNone/>
            </a:pPr>
            <a:r>
              <a:rPr lang="en-US">
                <a:latin typeface="Arial"/>
                <a:cs typeface="Arial"/>
              </a:rPr>
              <a:t>Former des groupes de 4 personnes</a:t>
            </a:r>
            <a:endParaRPr lang="en-US"/>
          </a:p>
          <a:p>
            <a:pPr marL="0" indent="0">
              <a:buNone/>
            </a:pPr>
            <a:r>
              <a:rPr lang="en-US">
                <a:latin typeface="Arial"/>
                <a:cs typeface="Arial"/>
              </a:rPr>
              <a:t>Retour d'information au groupe sur la structure et la raison d'être du projet</a:t>
            </a:r>
            <a:endParaRPr lang="en-US"/>
          </a:p>
        </p:txBody>
      </p:sp>
    </p:spTree>
    <p:extLst>
      <p:ext uri="{BB962C8B-B14F-4D97-AF65-F5344CB8AC3E}">
        <p14:creationId xmlns:p14="http://schemas.microsoft.com/office/powerpoint/2010/main" val="27203287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310D-C727-7123-CD45-A4DAE5098E32}"/>
              </a:ext>
            </a:extLst>
          </p:cNvPr>
          <p:cNvSpPr>
            <a:spLocks noGrp="1"/>
          </p:cNvSpPr>
          <p:nvPr>
            <p:ph type="title"/>
          </p:nvPr>
        </p:nvSpPr>
        <p:spPr>
          <a:xfrm>
            <a:off x="0" y="3175"/>
            <a:ext cx="10084496" cy="1561646"/>
          </a:xfrm>
        </p:spPr>
        <p:txBody>
          <a:bodyPr/>
          <a:lstStyle/>
          <a:p>
            <a:r>
              <a:rPr lang="en-US">
                <a:latin typeface="Arial"/>
                <a:cs typeface="Arial"/>
              </a:rPr>
              <a:t>Communication</a:t>
            </a:r>
            <a:endParaRPr lang="en-US"/>
          </a:p>
        </p:txBody>
      </p:sp>
      <p:sp>
        <p:nvSpPr>
          <p:cNvPr id="3" name="Content Placeholder 2">
            <a:extLst>
              <a:ext uri="{FF2B5EF4-FFF2-40B4-BE49-F238E27FC236}">
                <a16:creationId xmlns:a16="http://schemas.microsoft.com/office/drawing/2014/main" id="{5969D8EA-3EC1-3CD1-7373-EB37E86CBF51}"/>
              </a:ext>
            </a:extLst>
          </p:cNvPr>
          <p:cNvSpPr>
            <a:spLocks noGrp="1"/>
          </p:cNvSpPr>
          <p:nvPr>
            <p:ph idx="1"/>
          </p:nvPr>
        </p:nvSpPr>
        <p:spPr>
          <a:xfrm>
            <a:off x="361950" y="1564486"/>
            <a:ext cx="11598971" cy="4350483"/>
          </a:xfrm>
        </p:spPr>
        <p:txBody>
          <a:bodyPr vert="horz" lIns="91440" tIns="45720" rIns="91440" bIns="45720" rtlCol="0" anchor="t">
            <a:normAutofit/>
          </a:bodyPr>
          <a:lstStyle/>
          <a:p>
            <a:pPr marL="342900" indent="-342900"/>
            <a:r>
              <a:rPr lang="en-US" sz="1800">
                <a:latin typeface="Arial"/>
                <a:cs typeface="Arial"/>
              </a:rPr>
              <a:t>Il est toujours important de décider du type de communication à utiliser - ce qui doit être dit dans les communications écrites par rapport à ce qui peut être convenu dans les communications verbales. </a:t>
            </a:r>
            <a:endParaRPr lang="en-US" sz="1800"/>
          </a:p>
          <a:p>
            <a:pPr marL="342900" indent="-342900"/>
            <a:r>
              <a:rPr lang="en-US" sz="1800">
                <a:latin typeface="Arial"/>
                <a:cs typeface="Arial"/>
              </a:rPr>
              <a:t>En cas d'incertitude, privilégiez toujours les communications écrites, en particulier lorsque des décisions doivent être prises. </a:t>
            </a:r>
            <a:endParaRPr lang="en-US" sz="1800"/>
          </a:p>
          <a:p>
            <a:pPr marL="342900" indent="-342900"/>
            <a:r>
              <a:rPr lang="en-US" sz="1800">
                <a:solidFill>
                  <a:srgbClr val="000000"/>
                </a:solidFill>
                <a:latin typeface="Arial"/>
                <a:cs typeface="Arial"/>
              </a:rPr>
              <a:t>Si une décision est prise verbalement, elle doit toujours être confirmée par écrit.</a:t>
            </a:r>
          </a:p>
          <a:p>
            <a:pPr marL="342900" indent="-342900"/>
            <a:r>
              <a:rPr lang="en-US" sz="1800">
                <a:solidFill>
                  <a:srgbClr val="000000"/>
                </a:solidFill>
                <a:latin typeface="Arial"/>
                <a:cs typeface="Arial"/>
              </a:rPr>
              <a:t>Différents types de communication couramment utilisés :</a:t>
            </a:r>
          </a:p>
          <a:p>
            <a:pPr lvl="1"/>
            <a:r>
              <a:rPr lang="en-US">
                <a:solidFill>
                  <a:srgbClr val="000000"/>
                </a:solidFill>
                <a:latin typeface="Arial"/>
                <a:cs typeface="Arial"/>
              </a:rPr>
              <a:t>compte-rendu de réunion </a:t>
            </a:r>
          </a:p>
          <a:p>
            <a:pPr lvl="1"/>
            <a:r>
              <a:rPr lang="en-US">
                <a:solidFill>
                  <a:srgbClr val="000000"/>
                </a:solidFill>
                <a:latin typeface="Arial"/>
                <a:cs typeface="Arial"/>
              </a:rPr>
              <a:t>résumés</a:t>
            </a:r>
          </a:p>
          <a:p>
            <a:pPr lvl="1"/>
            <a:r>
              <a:rPr lang="en-US">
                <a:solidFill>
                  <a:srgbClr val="000000"/>
                </a:solidFill>
                <a:latin typeface="Arial"/>
                <a:cs typeface="Arial"/>
              </a:rPr>
              <a:t>rapports de situation</a:t>
            </a:r>
          </a:p>
          <a:p>
            <a:pPr lvl="1"/>
            <a:r>
              <a:rPr lang="en-US">
                <a:solidFill>
                  <a:srgbClr val="000000"/>
                </a:solidFill>
                <a:latin typeface="Arial"/>
                <a:cs typeface="Arial"/>
              </a:rPr>
              <a:t>rapports des donateurs</a:t>
            </a:r>
          </a:p>
          <a:p>
            <a:pPr lvl="1"/>
            <a:r>
              <a:rPr lang="en-US">
                <a:solidFill>
                  <a:srgbClr val="000000"/>
                </a:solidFill>
                <a:latin typeface="Arial"/>
                <a:cs typeface="Arial"/>
              </a:rPr>
              <a:t>articles de blog (médias sociaux)</a:t>
            </a:r>
          </a:p>
          <a:p>
            <a:pPr lvl="1"/>
            <a:r>
              <a:rPr lang="en-US">
                <a:solidFill>
                  <a:srgbClr val="000000"/>
                </a:solidFill>
                <a:latin typeface="Arial"/>
                <a:cs typeface="Arial"/>
              </a:rPr>
              <a:t>séminaires en ligne</a:t>
            </a:r>
            <a:endParaRPr lang="en-US">
              <a:latin typeface="Arial"/>
              <a:cs typeface="Arial"/>
            </a:endParaRPr>
          </a:p>
        </p:txBody>
      </p:sp>
    </p:spTree>
    <p:extLst>
      <p:ext uri="{BB962C8B-B14F-4D97-AF65-F5344CB8AC3E}">
        <p14:creationId xmlns:p14="http://schemas.microsoft.com/office/powerpoint/2010/main" val="38096854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9409-C38E-4E79-6893-6B0AC7AD7603}"/>
              </a:ext>
            </a:extLst>
          </p:cNvPr>
          <p:cNvSpPr>
            <a:spLocks noGrp="1"/>
          </p:cNvSpPr>
          <p:nvPr>
            <p:ph type="title"/>
          </p:nvPr>
        </p:nvSpPr>
        <p:spPr>
          <a:xfrm>
            <a:off x="0" y="3175"/>
            <a:ext cx="10084496" cy="1561646"/>
          </a:xfrm>
        </p:spPr>
        <p:txBody>
          <a:bodyPr/>
          <a:lstStyle/>
          <a:p>
            <a:r>
              <a:rPr lang="en-US">
                <a:latin typeface="Arial"/>
                <a:cs typeface="Arial"/>
              </a:rPr>
              <a:t>Communication</a:t>
            </a:r>
            <a:endParaRPr lang="en-US"/>
          </a:p>
        </p:txBody>
      </p:sp>
      <p:sp>
        <p:nvSpPr>
          <p:cNvPr id="3" name="Content Placeholder 2">
            <a:extLst>
              <a:ext uri="{FF2B5EF4-FFF2-40B4-BE49-F238E27FC236}">
                <a16:creationId xmlns:a16="http://schemas.microsoft.com/office/drawing/2014/main" id="{CEC460F2-6364-1A20-3B81-81F180EF1505}"/>
              </a:ext>
            </a:extLst>
          </p:cNvPr>
          <p:cNvSpPr>
            <a:spLocks noGrp="1"/>
          </p:cNvSpPr>
          <p:nvPr>
            <p:ph idx="1"/>
          </p:nvPr>
        </p:nvSpPr>
        <p:spPr>
          <a:xfrm>
            <a:off x="485775" y="1352695"/>
            <a:ext cx="11322746" cy="4734548"/>
          </a:xfrm>
        </p:spPr>
        <p:txBody>
          <a:bodyPr vert="horz" lIns="91440" tIns="45720" rIns="91440" bIns="45720" rtlCol="0" anchor="t">
            <a:normAutofit fontScale="92500" lnSpcReduction="10000"/>
          </a:bodyPr>
          <a:lstStyle/>
          <a:p>
            <a:pPr marL="0" lvl="1" indent="0">
              <a:buNone/>
            </a:pPr>
            <a:r>
              <a:rPr lang="en-US">
                <a:latin typeface="Arial"/>
                <a:cs typeface="Arial"/>
              </a:rPr>
              <a:t>La manière et les outils que vous utilisez pour communiquer seront probablement différents selon qu'il s'agit de </a:t>
            </a:r>
            <a:r>
              <a:rPr lang="en-US" sz="1800">
                <a:latin typeface="Arial"/>
                <a:cs typeface="Arial"/>
              </a:rPr>
              <a:t>communications </a:t>
            </a:r>
            <a:r>
              <a:rPr lang="en-US">
                <a:latin typeface="Arial"/>
                <a:cs typeface="Arial"/>
              </a:rPr>
              <a:t>internes </a:t>
            </a:r>
            <a:r>
              <a:rPr lang="en-US" sz="1800">
                <a:latin typeface="Arial"/>
                <a:cs typeface="Arial"/>
              </a:rPr>
              <a:t>(équipe de projet</a:t>
            </a:r>
            <a:r>
              <a:rPr lang="en-US">
                <a:latin typeface="Arial"/>
                <a:cs typeface="Arial"/>
              </a:rPr>
              <a:t>) ou de communications externes. Choisissez votre type de communication en fonction de la manière formelle ou informelle dont vous devez vous adresser à votre public.</a:t>
            </a:r>
            <a:endParaRPr lang="en-US"/>
          </a:p>
          <a:p>
            <a:pPr marL="0" lvl="1" indent="0">
              <a:buNone/>
            </a:pPr>
            <a:endParaRPr lang="en-US">
              <a:latin typeface="Arial"/>
              <a:cs typeface="Arial"/>
            </a:endParaRPr>
          </a:p>
          <a:p>
            <a:pPr marL="0" lvl="1" indent="0">
              <a:buNone/>
            </a:pPr>
            <a:r>
              <a:rPr lang="en-US">
                <a:latin typeface="Arial"/>
                <a:cs typeface="Arial"/>
              </a:rPr>
              <a:t>Voici quelques idées de types de communication qui peuvent être utilisés pour ces deux types de communication :</a:t>
            </a:r>
          </a:p>
          <a:p>
            <a:pPr marL="0" lvl="1" indent="0">
              <a:buNone/>
            </a:pPr>
            <a:r>
              <a:rPr lang="en-US">
                <a:latin typeface="Arial"/>
                <a:cs typeface="Arial"/>
              </a:rPr>
              <a:t>Vers l'intérieur</a:t>
            </a:r>
          </a:p>
          <a:p>
            <a:pPr marL="742950" lvl="4" indent="-285750"/>
            <a:r>
              <a:rPr lang="en-US">
                <a:latin typeface="Arial"/>
                <a:cs typeface="Arial"/>
              </a:rPr>
              <a:t>Courriel </a:t>
            </a:r>
            <a:endParaRPr lang="en-US"/>
          </a:p>
          <a:p>
            <a:pPr marL="742950" lvl="4" indent="-285750"/>
            <a:r>
              <a:rPr lang="en-US">
                <a:latin typeface="Arial"/>
                <a:cs typeface="Arial"/>
              </a:rPr>
              <a:t>Chat d'équipe ou Slack </a:t>
            </a:r>
            <a:endParaRPr lang="en-US"/>
          </a:p>
          <a:p>
            <a:pPr marL="742950" lvl="4" indent="-285750"/>
            <a:r>
              <a:rPr lang="en-US">
                <a:latin typeface="Arial"/>
                <a:cs typeface="Arial"/>
              </a:rPr>
              <a:t>Zoom</a:t>
            </a:r>
            <a:endParaRPr lang="en-US"/>
          </a:p>
          <a:p>
            <a:pPr marL="742950" lvl="4" indent="-285750"/>
            <a:r>
              <a:rPr lang="en-US">
                <a:latin typeface="Arial"/>
                <a:cs typeface="Arial"/>
              </a:rPr>
              <a:t>Lecteur partagé / Wiki fermé</a:t>
            </a:r>
          </a:p>
          <a:p>
            <a:pPr marL="0" lvl="2" indent="0">
              <a:buNone/>
            </a:pPr>
            <a:r>
              <a:rPr lang="en-US" sz="1800">
                <a:latin typeface="Arial"/>
                <a:cs typeface="Arial"/>
              </a:rPr>
              <a:t>Communication externe : diffusion de l'information</a:t>
            </a:r>
          </a:p>
          <a:p>
            <a:pPr marL="742950" lvl="4" indent="-285750"/>
            <a:r>
              <a:rPr lang="en-US">
                <a:latin typeface="Arial"/>
                <a:cs typeface="Arial"/>
              </a:rPr>
              <a:t>LinkedIn </a:t>
            </a:r>
          </a:p>
          <a:p>
            <a:pPr marL="742950" lvl="4" indent="-285750"/>
            <a:r>
              <a:rPr lang="en-US">
                <a:latin typeface="Arial"/>
                <a:cs typeface="Arial"/>
              </a:rPr>
              <a:t>Facebook </a:t>
            </a:r>
            <a:endParaRPr lang="en-US"/>
          </a:p>
          <a:p>
            <a:pPr marL="742950" lvl="4" indent="-285750"/>
            <a:r>
              <a:rPr lang="en-US">
                <a:latin typeface="Arial"/>
                <a:cs typeface="Arial"/>
              </a:rPr>
              <a:t>Instagram </a:t>
            </a:r>
            <a:endParaRPr lang="en-US"/>
          </a:p>
          <a:p>
            <a:pPr marL="742950" lvl="4" indent="-285750"/>
            <a:r>
              <a:rPr lang="en-US">
                <a:latin typeface="Arial"/>
                <a:cs typeface="Arial"/>
              </a:rPr>
              <a:t>Twitter / X </a:t>
            </a:r>
            <a:endParaRPr lang="en-US"/>
          </a:p>
          <a:p>
            <a:pPr marL="742950" lvl="4" indent="-285750"/>
            <a:r>
              <a:rPr lang="en-US">
                <a:latin typeface="Arial"/>
                <a:cs typeface="Arial"/>
              </a:rPr>
              <a:t>séminaires en ligne</a:t>
            </a:r>
            <a:endParaRPr lang="en-US"/>
          </a:p>
          <a:p>
            <a:pPr marL="742950" lvl="4" indent="-285750"/>
            <a:r>
              <a:rPr lang="en-US">
                <a:latin typeface="Arial"/>
                <a:cs typeface="Arial"/>
              </a:rPr>
              <a:t>Wiki ouvert / site web ouvert</a:t>
            </a:r>
          </a:p>
          <a:p>
            <a:pPr marL="0" lvl="1" indent="0">
              <a:buNone/>
            </a:pPr>
            <a:endParaRPr lang="en-US">
              <a:latin typeface="Arial"/>
              <a:cs typeface="Arial"/>
            </a:endParaRPr>
          </a:p>
          <a:p>
            <a:endParaRPr lang="en-US"/>
          </a:p>
        </p:txBody>
      </p:sp>
    </p:spTree>
    <p:extLst>
      <p:ext uri="{BB962C8B-B14F-4D97-AF65-F5344CB8AC3E}">
        <p14:creationId xmlns:p14="http://schemas.microsoft.com/office/powerpoint/2010/main" val="12307818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C8948-8807-7361-CFB7-7190D40CF8CD}"/>
              </a:ext>
            </a:extLst>
          </p:cNvPr>
          <p:cNvSpPr>
            <a:spLocks noGrp="1"/>
          </p:cNvSpPr>
          <p:nvPr>
            <p:ph type="title"/>
          </p:nvPr>
        </p:nvSpPr>
        <p:spPr/>
        <p:txBody>
          <a:bodyPr/>
          <a:lstStyle/>
          <a:p>
            <a:r>
              <a:rPr lang="en-US">
                <a:latin typeface="Arial"/>
                <a:cs typeface="Arial"/>
              </a:rPr>
              <a:t>Plan de communication</a:t>
            </a:r>
            <a:endParaRPr lang="en-US"/>
          </a:p>
        </p:txBody>
      </p:sp>
      <p:sp>
        <p:nvSpPr>
          <p:cNvPr id="3" name="Content Placeholder 2">
            <a:extLst>
              <a:ext uri="{FF2B5EF4-FFF2-40B4-BE49-F238E27FC236}">
                <a16:creationId xmlns:a16="http://schemas.microsoft.com/office/drawing/2014/main" id="{9208773D-57F4-84A2-F850-F8644D7FAA09}"/>
              </a:ext>
            </a:extLst>
          </p:cNvPr>
          <p:cNvSpPr>
            <a:spLocks noGrp="1"/>
          </p:cNvSpPr>
          <p:nvPr>
            <p:ph idx="1"/>
          </p:nvPr>
        </p:nvSpPr>
        <p:spPr>
          <a:xfrm>
            <a:off x="653845" y="1589594"/>
            <a:ext cx="10084496" cy="3670126"/>
          </a:xfrm>
        </p:spPr>
        <p:txBody>
          <a:bodyPr vert="horz" lIns="91440" tIns="45720" rIns="91440" bIns="45720" rtlCol="0" anchor="t">
            <a:normAutofit/>
          </a:bodyPr>
          <a:lstStyle/>
          <a:p>
            <a:pPr marL="0" indent="0">
              <a:buNone/>
            </a:pPr>
            <a:r>
              <a:rPr lang="en-US">
                <a:solidFill>
                  <a:srgbClr val="000000"/>
                </a:solidFill>
                <a:latin typeface="Arial"/>
                <a:cs typeface="Arial"/>
              </a:rPr>
              <a:t> voir section 2.2 du modèle Prepare</a:t>
            </a:r>
            <a:endParaRPr lang="en-US">
              <a:solidFill>
                <a:srgbClr val="FF33CC"/>
              </a:solidFill>
              <a:latin typeface="Arial"/>
              <a:cs typeface="Arial"/>
            </a:endParaRPr>
          </a:p>
          <a:p>
            <a:endParaRPr lang="en-US">
              <a:solidFill>
                <a:srgbClr val="FF33CC"/>
              </a:solidFill>
              <a:latin typeface="Arial"/>
              <a:cs typeface="Arial"/>
            </a:endParaRPr>
          </a:p>
          <a:p>
            <a:endParaRPr lang="en-US">
              <a:solidFill>
                <a:srgbClr val="FF33CC"/>
              </a:solidFill>
              <a:latin typeface="Arial"/>
              <a:cs typeface="Arial"/>
            </a:endParaRPr>
          </a:p>
        </p:txBody>
      </p:sp>
      <p:pic>
        <p:nvPicPr>
          <p:cNvPr id="4" name="Picture 3" descr="A white rectangular object with black text&#10;&#10;Description automatically generated">
            <a:extLst>
              <a:ext uri="{FF2B5EF4-FFF2-40B4-BE49-F238E27FC236}">
                <a16:creationId xmlns:a16="http://schemas.microsoft.com/office/drawing/2014/main" id="{33B54DCC-9A67-C585-E669-4AF1159F157A}"/>
              </a:ext>
            </a:extLst>
          </p:cNvPr>
          <p:cNvPicPr>
            <a:picLocks noChangeAspect="1"/>
          </p:cNvPicPr>
          <p:nvPr/>
        </p:nvPicPr>
        <p:blipFill>
          <a:blip r:embed="rId3"/>
          <a:stretch>
            <a:fillRect/>
          </a:stretch>
        </p:blipFill>
        <p:spPr>
          <a:xfrm>
            <a:off x="837101" y="2206042"/>
            <a:ext cx="10712552" cy="3386598"/>
          </a:xfrm>
          <a:prstGeom prst="rect">
            <a:avLst/>
          </a:prstGeom>
        </p:spPr>
      </p:pic>
    </p:spTree>
    <p:extLst>
      <p:ext uri="{BB962C8B-B14F-4D97-AF65-F5344CB8AC3E}">
        <p14:creationId xmlns:p14="http://schemas.microsoft.com/office/powerpoint/2010/main" val="32577371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a:xfrm>
            <a:off x="0" y="3175"/>
            <a:ext cx="10113071" cy="1561646"/>
          </a:xfrm>
        </p:spPr>
        <p:txBody>
          <a:bodyPr/>
          <a:lstStyle/>
          <a:p>
            <a:r>
              <a:rPr lang="en-US">
                <a:latin typeface="Arial"/>
                <a:cs typeface="Arial"/>
              </a:rPr>
              <a:t>Liste de contrôle PM : plan de communication</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408004"/>
            <a:ext cx="10084496" cy="4453683"/>
          </a:xfrm>
        </p:spPr>
        <p:txBody>
          <a:bodyPr vert="horz" lIns="91440" tIns="45720" rIns="91440" bIns="45720" rtlCol="0" anchor="t">
            <a:noAutofit/>
          </a:bodyPr>
          <a:lstStyle/>
          <a:p>
            <a:pPr marL="0" indent="0">
              <a:buNone/>
            </a:pPr>
            <a:endParaRPr lang="en-US" sz="1800" b="1"/>
          </a:p>
          <a:p>
            <a:pPr>
              <a:buFont typeface="Wingdings" panose="020B0604020202020204" pitchFamily="34" charset="0"/>
              <a:buChar char="q"/>
            </a:pPr>
            <a:r>
              <a:rPr lang="en-US" sz="1800">
                <a:latin typeface="Arial"/>
                <a:cs typeface="Arial"/>
              </a:rPr>
              <a:t>Il existe une liste complète des parties prenantes, qui est régulièrement révisée et mise à jour afin de s'assurer que les contacts et leurs coordonnées sont à jour.</a:t>
            </a:r>
          </a:p>
          <a:p>
            <a:pPr>
              <a:buFont typeface="Wingdings" panose="020B0604020202020204" pitchFamily="34" charset="0"/>
              <a:buChar char="q"/>
            </a:pPr>
            <a:r>
              <a:rPr lang="en-US" sz="1800">
                <a:latin typeface="Arial"/>
                <a:cs typeface="Arial"/>
              </a:rPr>
              <a:t> Il existe un plan de communication documenté qui précise qui reçoit quel type de communication et à quel moment.</a:t>
            </a:r>
            <a:endParaRPr lang="en-US"/>
          </a:p>
          <a:p>
            <a:pPr>
              <a:buFont typeface="Wingdings" panose="020B0604020202020204" pitchFamily="34" charset="0"/>
              <a:buChar char="q"/>
            </a:pPr>
            <a:r>
              <a:rPr lang="en-US" sz="1800">
                <a:latin typeface="Arial"/>
                <a:cs typeface="Arial"/>
              </a:rPr>
              <a:t> Les outils adéquats sont disponibles pour mettre en œuvre votre plan de communication : page Wiki, compte Zoom, MS-Teams ou Slack, etc.</a:t>
            </a:r>
          </a:p>
          <a:p>
            <a:pPr>
              <a:buFont typeface="Wingdings" panose="020B0604020202020204" pitchFamily="34" charset="0"/>
              <a:buChar char="q"/>
            </a:pPr>
            <a:endParaRPr lang="en-US" sz="1800">
              <a:latin typeface="Arial"/>
              <a:cs typeface="Arial"/>
            </a:endParaRPr>
          </a:p>
          <a:p>
            <a:pPr>
              <a:buFont typeface="Wingdings" panose="020B0604020202020204" pitchFamily="34" charset="0"/>
              <a:buChar char="q"/>
            </a:pPr>
            <a:endParaRPr lang="en-US" sz="1800">
              <a:latin typeface="Arial"/>
              <a:cs typeface="Arial"/>
            </a:endParaRPr>
          </a:p>
        </p:txBody>
      </p:sp>
    </p:spTree>
    <p:extLst>
      <p:ext uri="{BB962C8B-B14F-4D97-AF65-F5344CB8AC3E}">
        <p14:creationId xmlns:p14="http://schemas.microsoft.com/office/powerpoint/2010/main" val="3719776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3E83-B11D-5624-F883-1C09D906A4CC}"/>
              </a:ext>
            </a:extLst>
          </p:cNvPr>
          <p:cNvSpPr>
            <a:spLocks noGrp="1"/>
          </p:cNvSpPr>
          <p:nvPr>
            <p:ph type="title"/>
          </p:nvPr>
        </p:nvSpPr>
        <p:spPr/>
        <p:txBody>
          <a:bodyPr/>
          <a:lstStyle/>
          <a:p>
            <a:r>
              <a:rPr lang="en-US">
                <a:latin typeface="Arial"/>
                <a:cs typeface="Arial"/>
              </a:rPr>
              <a:t>Module 02 : Enquête rapide</a:t>
            </a:r>
            <a:endParaRPr lang="en-US"/>
          </a:p>
        </p:txBody>
      </p:sp>
      <p:sp>
        <p:nvSpPr>
          <p:cNvPr id="3" name="Content Placeholder 2">
            <a:extLst>
              <a:ext uri="{FF2B5EF4-FFF2-40B4-BE49-F238E27FC236}">
                <a16:creationId xmlns:a16="http://schemas.microsoft.com/office/drawing/2014/main" id="{9FF34E33-A628-8AFE-A09E-1D0C5FBA2E19}"/>
              </a:ext>
            </a:extLst>
          </p:cNvPr>
          <p:cNvSpPr>
            <a:spLocks noGrp="1"/>
          </p:cNvSpPr>
          <p:nvPr>
            <p:ph idx="1"/>
          </p:nvPr>
        </p:nvSpPr>
        <p:spPr/>
        <p:txBody>
          <a:bodyPr vert="horz" lIns="91440" tIns="45720" rIns="91440" bIns="45720" rtlCol="0" anchor="t">
            <a:normAutofit/>
          </a:bodyPr>
          <a:lstStyle/>
          <a:p>
            <a:r>
              <a:rPr lang="en-US">
                <a:latin typeface="Arial"/>
                <a:cs typeface="Arial"/>
              </a:rPr>
              <a:t>Sondage à l'aide d'un mentimètre</a:t>
            </a:r>
          </a:p>
          <a:p>
            <a:pPr lvl="1"/>
            <a:r>
              <a:rPr lang="en-US">
                <a:latin typeface="Arial"/>
                <a:cs typeface="Arial"/>
              </a:rPr>
              <a:t>Quels sont les trois principaux enseignements que vous tirez de cette session ? </a:t>
            </a:r>
            <a:endParaRPr lang="en-US"/>
          </a:p>
        </p:txBody>
      </p:sp>
    </p:spTree>
    <p:extLst>
      <p:ext uri="{BB962C8B-B14F-4D97-AF65-F5344CB8AC3E}">
        <p14:creationId xmlns:p14="http://schemas.microsoft.com/office/powerpoint/2010/main" val="59223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Définition de la gestion de projet</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p:txBody>
          <a:bodyPr vert="horz" lIns="91440" tIns="45720" rIns="91440" bIns="45720" rtlCol="0" anchor="t">
            <a:normAutofit/>
          </a:bodyPr>
          <a:lstStyle/>
          <a:p>
            <a:pPr marL="0" indent="0">
              <a:buNone/>
            </a:pPr>
            <a:r>
              <a:rPr lang="en-US" sz="2400">
                <a:latin typeface="Arial"/>
                <a:cs typeface="Arial"/>
              </a:rPr>
              <a:t>La gestion de </a:t>
            </a:r>
            <a:r>
              <a:rPr lang="en-US" sz="2400" err="1">
                <a:latin typeface="Arial"/>
                <a:cs typeface="Arial"/>
              </a:rPr>
              <a:t>projet</a:t>
            </a:r>
            <a:r>
              <a:rPr lang="en-US" sz="2400">
                <a:latin typeface="Arial"/>
                <a:cs typeface="Arial"/>
              </a:rPr>
              <a:t> </a:t>
            </a:r>
            <a:r>
              <a:rPr lang="en-US" sz="2400" err="1">
                <a:latin typeface="Arial"/>
                <a:cs typeface="Arial"/>
              </a:rPr>
              <a:t>est</a:t>
            </a:r>
            <a:r>
              <a:rPr lang="en-US" sz="2400">
                <a:latin typeface="Arial"/>
                <a:cs typeface="Arial"/>
              </a:rPr>
              <a:t> </a:t>
            </a:r>
            <a:r>
              <a:rPr lang="en-US" sz="2400" err="1">
                <a:latin typeface="Arial"/>
                <a:cs typeface="Arial"/>
              </a:rPr>
              <a:t>l'application</a:t>
            </a:r>
            <a:r>
              <a:rPr lang="en-US" sz="2400">
                <a:latin typeface="Arial"/>
                <a:cs typeface="Arial"/>
              </a:rPr>
              <a:t> des </a:t>
            </a:r>
            <a:r>
              <a:rPr lang="en-US" sz="2400" err="1">
                <a:latin typeface="Arial"/>
                <a:cs typeface="Arial"/>
              </a:rPr>
              <a:t>connaissances</a:t>
            </a:r>
            <a:r>
              <a:rPr lang="en-US" sz="2400">
                <a:latin typeface="Arial"/>
                <a:cs typeface="Arial"/>
              </a:rPr>
              <a:t>, des </a:t>
            </a:r>
            <a:r>
              <a:rPr lang="en-US" sz="2400" err="1">
                <a:latin typeface="Arial"/>
                <a:cs typeface="Arial"/>
              </a:rPr>
              <a:t>compétences</a:t>
            </a:r>
            <a:r>
              <a:rPr lang="en-US" sz="2400">
                <a:latin typeface="Arial"/>
                <a:cs typeface="Arial"/>
              </a:rPr>
              <a:t>, des </a:t>
            </a:r>
            <a:r>
              <a:rPr lang="en-US" sz="2400" err="1">
                <a:latin typeface="Arial"/>
                <a:cs typeface="Arial"/>
              </a:rPr>
              <a:t>outils</a:t>
            </a:r>
            <a:r>
              <a:rPr lang="en-US" sz="2400">
                <a:latin typeface="Arial"/>
                <a:cs typeface="Arial"/>
              </a:rPr>
              <a:t> et des techniques aux </a:t>
            </a:r>
            <a:r>
              <a:rPr lang="en-US" sz="2400" err="1">
                <a:latin typeface="Arial"/>
                <a:cs typeface="Arial"/>
              </a:rPr>
              <a:t>activités</a:t>
            </a:r>
            <a:r>
              <a:rPr lang="en-US" sz="2400">
                <a:latin typeface="Arial"/>
                <a:cs typeface="Arial"/>
              </a:rPr>
              <a:t> du </a:t>
            </a:r>
            <a:r>
              <a:rPr lang="en-US" sz="2400" err="1">
                <a:latin typeface="Arial"/>
                <a:cs typeface="Arial"/>
              </a:rPr>
              <a:t>projet</a:t>
            </a:r>
            <a:r>
              <a:rPr lang="en-US" sz="2400">
                <a:latin typeface="Arial"/>
                <a:cs typeface="Arial"/>
              </a:rPr>
              <a:t> </a:t>
            </a:r>
            <a:r>
              <a:rPr lang="en-US" sz="2400" err="1">
                <a:latin typeface="Arial"/>
                <a:cs typeface="Arial"/>
              </a:rPr>
              <a:t>afin</a:t>
            </a:r>
            <a:r>
              <a:rPr lang="en-US" sz="2400">
                <a:latin typeface="Arial"/>
                <a:cs typeface="Arial"/>
              </a:rPr>
              <a:t> de </a:t>
            </a:r>
            <a:r>
              <a:rPr lang="en-US" sz="2400" err="1">
                <a:latin typeface="Arial"/>
                <a:cs typeface="Arial"/>
              </a:rPr>
              <a:t>répondre</a:t>
            </a:r>
            <a:r>
              <a:rPr lang="en-US" sz="2400">
                <a:latin typeface="Arial"/>
                <a:cs typeface="Arial"/>
              </a:rPr>
              <a:t> à </a:t>
            </a:r>
            <a:r>
              <a:rPr lang="en-US" sz="2400" err="1">
                <a:latin typeface="Arial"/>
                <a:cs typeface="Arial"/>
              </a:rPr>
              <a:t>ses</a:t>
            </a:r>
            <a:r>
              <a:rPr lang="en-US" sz="2400">
                <a:latin typeface="Arial"/>
                <a:cs typeface="Arial"/>
              </a:rPr>
              <a:t> exigences.  Il </a:t>
            </a:r>
            <a:r>
              <a:rPr lang="en-US" sz="2400" err="1">
                <a:latin typeface="Arial"/>
                <a:cs typeface="Arial"/>
              </a:rPr>
              <a:t>s'agit</a:t>
            </a:r>
            <a:r>
              <a:rPr lang="en-US" sz="2400">
                <a:latin typeface="Arial"/>
                <a:cs typeface="Arial"/>
              </a:rPr>
              <a:t> de </a:t>
            </a:r>
            <a:r>
              <a:rPr lang="en-US" sz="2400" err="1">
                <a:latin typeface="Arial"/>
                <a:cs typeface="Arial"/>
              </a:rPr>
              <a:t>planifier</a:t>
            </a:r>
            <a:r>
              <a:rPr lang="en-US" sz="2400">
                <a:latin typeface="Arial"/>
                <a:cs typeface="Arial"/>
              </a:rPr>
              <a:t>, </a:t>
            </a:r>
            <a:r>
              <a:rPr lang="en-US" sz="2400" err="1">
                <a:latin typeface="Arial"/>
                <a:cs typeface="Arial"/>
              </a:rPr>
              <a:t>d'organiser</a:t>
            </a:r>
            <a:r>
              <a:rPr lang="en-US" sz="2400">
                <a:latin typeface="Arial"/>
                <a:cs typeface="Arial"/>
              </a:rPr>
              <a:t> et </a:t>
            </a:r>
            <a:r>
              <a:rPr lang="en-US" sz="2400" err="1">
                <a:latin typeface="Arial"/>
                <a:cs typeface="Arial"/>
              </a:rPr>
              <a:t>d'exécuter</a:t>
            </a:r>
            <a:r>
              <a:rPr lang="en-US" sz="2400">
                <a:latin typeface="Arial"/>
                <a:cs typeface="Arial"/>
              </a:rPr>
              <a:t> les </a:t>
            </a:r>
            <a:r>
              <a:rPr lang="en-US" sz="2400" err="1">
                <a:latin typeface="Arial"/>
                <a:cs typeface="Arial"/>
              </a:rPr>
              <a:t>tâches</a:t>
            </a:r>
            <a:r>
              <a:rPr lang="en-US" sz="2400">
                <a:latin typeface="Arial"/>
                <a:cs typeface="Arial"/>
              </a:rPr>
              <a:t> </a:t>
            </a:r>
            <a:r>
              <a:rPr lang="en-US" sz="2400" err="1">
                <a:latin typeface="Arial"/>
                <a:cs typeface="Arial"/>
              </a:rPr>
              <a:t>nécessaires</a:t>
            </a:r>
            <a:r>
              <a:rPr lang="en-US" sz="2400">
                <a:latin typeface="Arial"/>
                <a:cs typeface="Arial"/>
              </a:rPr>
              <a:t> pour transformer </a:t>
            </a:r>
            <a:r>
              <a:rPr lang="en-US" sz="2400" err="1">
                <a:latin typeface="Arial"/>
                <a:cs typeface="Arial"/>
              </a:rPr>
              <a:t>une</a:t>
            </a:r>
            <a:r>
              <a:rPr lang="en-US" sz="2400">
                <a:latin typeface="Arial"/>
                <a:cs typeface="Arial"/>
              </a:rPr>
              <a:t> idée </a:t>
            </a:r>
            <a:r>
              <a:rPr lang="en-US" sz="2400" err="1">
                <a:latin typeface="Arial"/>
                <a:cs typeface="Arial"/>
              </a:rPr>
              <a:t>en</a:t>
            </a:r>
            <a:r>
              <a:rPr lang="en-US" sz="2400">
                <a:latin typeface="Arial"/>
                <a:cs typeface="Arial"/>
              </a:rPr>
              <a:t> un </a:t>
            </a:r>
            <a:r>
              <a:rPr lang="en-US" sz="2400" err="1">
                <a:latin typeface="Arial"/>
                <a:cs typeface="Arial"/>
              </a:rPr>
              <a:t>produit</a:t>
            </a:r>
            <a:r>
              <a:rPr lang="en-US" sz="2400">
                <a:latin typeface="Arial"/>
                <a:cs typeface="Arial"/>
              </a:rPr>
              <a:t>, un service </a:t>
            </a:r>
            <a:r>
              <a:rPr lang="en-US" sz="2400" err="1">
                <a:latin typeface="Arial"/>
                <a:cs typeface="Arial"/>
              </a:rPr>
              <a:t>ou</a:t>
            </a:r>
            <a:r>
              <a:rPr lang="en-US" sz="2400">
                <a:latin typeface="Arial"/>
                <a:cs typeface="Arial"/>
              </a:rPr>
              <a:t> un </a:t>
            </a:r>
            <a:r>
              <a:rPr lang="en-US" sz="2400" err="1">
                <a:latin typeface="Arial"/>
                <a:cs typeface="Arial"/>
              </a:rPr>
              <a:t>produit</a:t>
            </a:r>
            <a:r>
              <a:rPr lang="en-US" sz="2400">
                <a:latin typeface="Arial"/>
                <a:cs typeface="Arial"/>
              </a:rPr>
              <a:t> </a:t>
            </a:r>
            <a:r>
              <a:rPr lang="en-US" sz="2400" err="1">
                <a:latin typeface="Arial"/>
                <a:cs typeface="Arial"/>
              </a:rPr>
              <a:t>livrable</a:t>
            </a:r>
            <a:r>
              <a:rPr lang="en-US" sz="2400">
                <a:latin typeface="Arial"/>
                <a:cs typeface="Arial"/>
              </a:rPr>
              <a:t> tangible. </a:t>
            </a:r>
            <a:endParaRPr lang="en-US" sz="2400"/>
          </a:p>
          <a:p>
            <a:pPr marL="0" indent="0">
              <a:buNone/>
            </a:pPr>
            <a:endParaRPr lang="en-US" sz="1800">
              <a:latin typeface="Arial"/>
              <a:cs typeface="Arial"/>
            </a:endParaRPr>
          </a:p>
          <a:p>
            <a:pPr marL="0" indent="0">
              <a:buNone/>
            </a:pPr>
            <a:r>
              <a:rPr lang="en-US" sz="1800">
                <a:latin typeface="Arial"/>
                <a:cs typeface="Arial"/>
              </a:rPr>
              <a:t>Ref : Project Management Institute (pmi.org) </a:t>
            </a:r>
            <a:endParaRPr lang="en-US" sz="1800"/>
          </a:p>
        </p:txBody>
      </p:sp>
    </p:spTree>
    <p:extLst>
      <p:ext uri="{BB962C8B-B14F-4D97-AF65-F5344CB8AC3E}">
        <p14:creationId xmlns:p14="http://schemas.microsoft.com/office/powerpoint/2010/main" val="354246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E792-52ED-9749-D1DC-2F20BE9D22A8}"/>
              </a:ext>
            </a:extLst>
          </p:cNvPr>
          <p:cNvSpPr>
            <a:spLocks noGrp="1"/>
          </p:cNvSpPr>
          <p:nvPr>
            <p:ph type="title"/>
          </p:nvPr>
        </p:nvSpPr>
        <p:spPr/>
        <p:txBody>
          <a:bodyPr>
            <a:normAutofit/>
          </a:bodyPr>
          <a:lstStyle/>
          <a:p>
            <a:r>
              <a:rPr lang="en-US">
                <a:latin typeface="Arial"/>
                <a:cs typeface="Arial"/>
              </a:rPr>
              <a:t>Module 02</a:t>
            </a:r>
            <a:br>
              <a:rPr lang="en-US">
                <a:latin typeface="Arial"/>
                <a:cs typeface="Arial"/>
              </a:rPr>
            </a:br>
            <a:r>
              <a:rPr lang="en-US" sz="3600" err="1">
                <a:latin typeface="Arial"/>
                <a:cs typeface="Arial"/>
              </a:rPr>
              <a:t>Planifier</a:t>
            </a:r>
            <a:r>
              <a:rPr lang="en-US" sz="3600">
                <a:latin typeface="Arial"/>
                <a:cs typeface="Arial"/>
              </a:rPr>
              <a:t> pour </a:t>
            </a:r>
            <a:r>
              <a:rPr lang="en-US" sz="3600" err="1">
                <a:latin typeface="Arial"/>
                <a:cs typeface="Arial"/>
              </a:rPr>
              <a:t>réussir</a:t>
            </a:r>
            <a:r>
              <a:rPr lang="en-US" sz="4000">
                <a:latin typeface="Arial"/>
                <a:cs typeface="Arial"/>
              </a:rPr>
              <a:t> </a:t>
            </a:r>
            <a:r>
              <a:rPr lang="en-US">
                <a:latin typeface="Arial"/>
                <a:cs typeface="Arial"/>
              </a:rPr>
              <a:t> </a:t>
            </a:r>
            <a:endParaRPr lang="en-US"/>
          </a:p>
        </p:txBody>
      </p:sp>
      <p:sp>
        <p:nvSpPr>
          <p:cNvPr id="3" name="Content Placeholder 2">
            <a:extLst>
              <a:ext uri="{FF2B5EF4-FFF2-40B4-BE49-F238E27FC236}">
                <a16:creationId xmlns:a16="http://schemas.microsoft.com/office/drawing/2014/main" id="{D0E2B805-3557-C65E-9193-6124700068C7}"/>
              </a:ext>
            </a:extLst>
          </p:cNvPr>
          <p:cNvSpPr>
            <a:spLocks noGrp="1"/>
          </p:cNvSpPr>
          <p:nvPr>
            <p:ph sz="half" idx="2"/>
          </p:nvPr>
        </p:nvSpPr>
        <p:spPr/>
        <p:txBody>
          <a:bodyPr vert="horz" lIns="91440" tIns="45720" rIns="91440" bIns="45720" rtlCol="0" anchor="t">
            <a:normAutofit/>
          </a:bodyPr>
          <a:lstStyle/>
          <a:p>
            <a:pPr marL="0" indent="0">
              <a:buNone/>
            </a:pPr>
            <a:r>
              <a:rPr lang="en-US" sz="2400">
                <a:latin typeface="Calibri"/>
                <a:cs typeface="Arial"/>
              </a:rPr>
              <a:t>Termes clés et à retenir</a:t>
            </a:r>
            <a:endParaRPr lang="en-US" sz="2400">
              <a:latin typeface="Calibri"/>
            </a:endParaRPr>
          </a:p>
          <a:p>
            <a:pPr>
              <a:spcBef>
                <a:spcPts val="500"/>
              </a:spcBef>
            </a:pPr>
            <a:r>
              <a:rPr lang="en-US" sz="2400">
                <a:latin typeface="Calibri"/>
                <a:ea typeface="Verdana"/>
                <a:cs typeface="Arial"/>
              </a:rPr>
              <a:t>Les structures de gouvernance sont essentielles</a:t>
            </a:r>
          </a:p>
          <a:p>
            <a:pPr>
              <a:lnSpc>
                <a:spcPct val="100000"/>
              </a:lnSpc>
              <a:buFont typeface="Arial,Sans-Serif"/>
              <a:buChar char="•"/>
            </a:pPr>
            <a:r>
              <a:rPr lang="en-US" sz="2400">
                <a:latin typeface="Calibri"/>
                <a:ea typeface="Verdana"/>
                <a:cs typeface="Arial"/>
              </a:rPr>
              <a:t>Il est important d'établir les rôles et les responsabilités dans les projets HIS dès le début et de revoir continuellement les rôles.</a:t>
            </a:r>
          </a:p>
          <a:p>
            <a:pPr>
              <a:lnSpc>
                <a:spcPct val="100000"/>
              </a:lnSpc>
              <a:buFont typeface="Arial,Sans-Serif"/>
              <a:buChar char="•"/>
            </a:pPr>
            <a:r>
              <a:rPr lang="en-US" sz="2400">
                <a:latin typeface="Calibri"/>
                <a:ea typeface="Verdana"/>
                <a:cs typeface="Arial"/>
              </a:rPr>
              <a:t>La communication est essentielle et constitue l'une des principales responsabilités du gestionnaire de portefeuille.</a:t>
            </a:r>
          </a:p>
          <a:p>
            <a:pPr>
              <a:lnSpc>
                <a:spcPct val="100000"/>
              </a:lnSpc>
              <a:buFont typeface="Arial,Sans-Serif"/>
              <a:buChar char="•"/>
            </a:pPr>
            <a:r>
              <a:rPr lang="en-US" sz="2400">
                <a:latin typeface="Calibri"/>
                <a:ea typeface="Verdana"/>
                <a:cs typeface="Arial"/>
              </a:rPr>
              <a:t>La gestion des risques est un aspect essentiel que le gestionnaire de projet coordonne et suit.</a:t>
            </a:r>
          </a:p>
          <a:p>
            <a:pPr>
              <a:lnSpc>
                <a:spcPct val="100000"/>
              </a:lnSpc>
              <a:buFont typeface="Arial,Sans-Serif"/>
              <a:buChar char="•"/>
            </a:pPr>
            <a:r>
              <a:rPr lang="en-US" sz="2400">
                <a:latin typeface="Calibri"/>
                <a:ea typeface="Verdana"/>
                <a:cs typeface="Arial"/>
              </a:rPr>
              <a:t>La boîte à outils du HIS PM contient de nombreux outils pour soutenir la documentation et la communication.</a:t>
            </a:r>
          </a:p>
          <a:p>
            <a:pPr marL="0" indent="0">
              <a:buNone/>
            </a:pPr>
            <a:endParaRPr lang="en-US">
              <a:latin typeface="Arial"/>
              <a:cs typeface="Arial"/>
            </a:endParaRPr>
          </a:p>
          <a:p>
            <a:pPr marL="0" indent="0">
              <a:buNone/>
            </a:pPr>
            <a:endParaRPr lang="en-US"/>
          </a:p>
        </p:txBody>
      </p:sp>
    </p:spTree>
    <p:extLst>
      <p:ext uri="{BB962C8B-B14F-4D97-AF65-F5344CB8AC3E}">
        <p14:creationId xmlns:p14="http://schemas.microsoft.com/office/powerpoint/2010/main" val="1284118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2629-389B-41BC-9E8F-1CCD9E5B5641}"/>
              </a:ext>
            </a:extLst>
          </p:cNvPr>
          <p:cNvSpPr>
            <a:spLocks noGrp="1"/>
          </p:cNvSpPr>
          <p:nvPr>
            <p:ph type="title"/>
          </p:nvPr>
        </p:nvSpPr>
        <p:spPr>
          <a:xfrm>
            <a:off x="731520" y="731520"/>
            <a:ext cx="6089904" cy="1426464"/>
          </a:xfrm>
        </p:spPr>
        <p:txBody>
          <a:bodyPr>
            <a:normAutofit fontScale="90000"/>
          </a:bodyPr>
          <a:lstStyle/>
          <a:p>
            <a:r>
              <a:rPr lang="en-US">
                <a:solidFill>
                  <a:srgbClr val="FFFFFF"/>
                </a:solidFill>
                <a:latin typeface="Arial"/>
                <a:cs typeface="Arial"/>
              </a:rPr>
              <a:t>Module 04</a:t>
            </a:r>
            <a:br>
              <a:rPr lang="en-US">
                <a:solidFill>
                  <a:srgbClr val="FFFFFF"/>
                </a:solidFill>
                <a:latin typeface="Arial"/>
                <a:cs typeface="Arial"/>
              </a:rPr>
            </a:br>
            <a:r>
              <a:rPr lang="en-US" sz="3600">
                <a:solidFill>
                  <a:srgbClr val="FFFFFF"/>
                </a:solidFill>
                <a:latin typeface="Arial"/>
                <a:cs typeface="Arial"/>
              </a:rPr>
              <a:t>Suivi et évaluation des projets</a:t>
            </a:r>
            <a:endParaRPr lang="en-US" sz="3600">
              <a:solidFill>
                <a:srgbClr val="FFFFFF"/>
              </a:solidFill>
            </a:endParaRPr>
          </a:p>
        </p:txBody>
      </p:sp>
      <p:sp>
        <p:nvSpPr>
          <p:cNvPr id="3" name="Content Placeholder 2">
            <a:extLst>
              <a:ext uri="{FF2B5EF4-FFF2-40B4-BE49-F238E27FC236}">
                <a16:creationId xmlns:a16="http://schemas.microsoft.com/office/drawing/2014/main" id="{041C8E9B-A186-4288-99C4-F30967392EA1}"/>
              </a:ext>
            </a:extLst>
          </p:cNvPr>
          <p:cNvSpPr>
            <a:spLocks noGrp="1"/>
          </p:cNvSpPr>
          <p:nvPr>
            <p:ph idx="1"/>
          </p:nvPr>
        </p:nvSpPr>
        <p:spPr>
          <a:xfrm>
            <a:off x="745154" y="2798385"/>
            <a:ext cx="10642031" cy="2751633"/>
          </a:xfrm>
        </p:spPr>
        <p:txBody>
          <a:bodyPr anchor="ctr">
            <a:normAutofit/>
          </a:bodyPr>
          <a:lstStyle/>
          <a:p>
            <a:pPr marL="0" indent="0">
              <a:buNone/>
            </a:pPr>
            <a:r>
              <a:rPr lang="en-US" sz="2700">
                <a:latin typeface="Arial"/>
                <a:cs typeface="Arial"/>
              </a:rPr>
              <a:t>Résultats de l'apprentissage</a:t>
            </a:r>
          </a:p>
          <a:p>
            <a:pPr>
              <a:buFont typeface="Arial"/>
              <a:buChar char="•"/>
            </a:pPr>
            <a:r>
              <a:rPr lang="en-US" sz="1600">
                <a:latin typeface="Arial"/>
                <a:cs typeface="Arial"/>
              </a:rPr>
              <a:t>les participants peuvent décrire la distinction entre le suivi et l'évaluation</a:t>
            </a:r>
          </a:p>
          <a:p>
            <a:pPr>
              <a:buFont typeface="Arial"/>
              <a:buChar char="•"/>
            </a:pPr>
            <a:r>
              <a:rPr lang="en-US" sz="1600">
                <a:latin typeface="Arial"/>
                <a:cs typeface="Arial"/>
              </a:rPr>
              <a:t>les participants peuvent réaliser un bilan de santé de base du projet (exemple de modèle fourni)</a:t>
            </a:r>
          </a:p>
          <a:p>
            <a:pPr>
              <a:buFont typeface="Arial"/>
              <a:buChar char="•"/>
            </a:pPr>
            <a:r>
              <a:rPr lang="en-US" sz="1600">
                <a:latin typeface="Arial"/>
                <a:cs typeface="Arial"/>
              </a:rPr>
              <a:t>les participants peuvent créer et conserver un registre de base de gestion des risques (exemple de modèle fourni)</a:t>
            </a:r>
          </a:p>
          <a:p>
            <a:pPr>
              <a:buFont typeface="Arial"/>
              <a:buChar char="•"/>
            </a:pPr>
            <a:r>
              <a:rPr lang="en-US" sz="1600">
                <a:latin typeface="Arial"/>
                <a:cs typeface="Arial"/>
              </a:rPr>
              <a:t>les participants peuvent identifier un </a:t>
            </a:r>
            <a:r>
              <a:rPr lang="en-US" sz="1600" err="1">
                <a:latin typeface="Arial"/>
                <a:cs typeface="Arial"/>
              </a:rPr>
              <a:t>cadre logique </a:t>
            </a:r>
            <a:r>
              <a:rPr lang="en-US" sz="1600">
                <a:latin typeface="Arial"/>
                <a:cs typeface="Arial"/>
              </a:rPr>
              <a:t>et une théorie du changement et décrire les principales caractéristiques de chacun d'entre eux</a:t>
            </a:r>
          </a:p>
          <a:p>
            <a:pPr>
              <a:buFont typeface="Arial"/>
              <a:buChar char="•"/>
            </a:pPr>
            <a:r>
              <a:rPr lang="en-US" sz="1600">
                <a:latin typeface="Arial"/>
                <a:cs typeface="Arial"/>
              </a:rPr>
              <a:t>les participants peuvent décrire la signification des indicateurs SMART et les identifier.</a:t>
            </a:r>
          </a:p>
          <a:p>
            <a:pPr marL="0" indent="0">
              <a:buNone/>
            </a:pPr>
            <a:endParaRPr lang="en-US" sz="1600"/>
          </a:p>
        </p:txBody>
      </p:sp>
      <p:pic>
        <p:nvPicPr>
          <p:cNvPr id="15" name="Picture 14" descr="Logo&#10;&#10;Description automatically generated">
            <a:extLst>
              <a:ext uri="{FF2B5EF4-FFF2-40B4-BE49-F238E27FC236}">
                <a16:creationId xmlns:a16="http://schemas.microsoft.com/office/drawing/2014/main" id="{05F9F508-40BB-4FA1-900B-FA35A5E43F1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939" t="23177" r="33083" b="39211"/>
          <a:stretch/>
        </p:blipFill>
        <p:spPr>
          <a:xfrm>
            <a:off x="11181087" y="5786950"/>
            <a:ext cx="660856" cy="731520"/>
          </a:xfrm>
          <a:prstGeom prst="rect">
            <a:avLst/>
          </a:prstGeom>
        </p:spPr>
      </p:pic>
      <p:pic>
        <p:nvPicPr>
          <p:cNvPr id="16" name="Picture 15" descr="Logo, company name&#10;&#10;Description automatically generated">
            <a:extLst>
              <a:ext uri="{FF2B5EF4-FFF2-40B4-BE49-F238E27FC236}">
                <a16:creationId xmlns:a16="http://schemas.microsoft.com/office/drawing/2014/main" id="{8FDE6D78-8132-4A54-B10F-0702517EC4D0}"/>
              </a:ext>
            </a:extLst>
          </p:cNvPr>
          <p:cNvPicPr>
            <a:picLocks noChangeAspect="1"/>
          </p:cNvPicPr>
          <p:nvPr/>
        </p:nvPicPr>
        <p:blipFill rotWithShape="1">
          <a:blip r:embed="rId4">
            <a:extLst>
              <a:ext uri="{28A0092B-C50C-407E-A947-70E740481C1C}">
                <a14:useLocalDpi xmlns:a14="http://schemas.microsoft.com/office/drawing/2010/main" val="0"/>
              </a:ext>
            </a:extLst>
          </a:blip>
          <a:srcRect l="13222" t="19877" r="19150" b="17284"/>
          <a:stretch/>
        </p:blipFill>
        <p:spPr>
          <a:xfrm>
            <a:off x="9883137" y="5786950"/>
            <a:ext cx="1147023" cy="731520"/>
          </a:xfrm>
          <a:prstGeom prst="rect">
            <a:avLst/>
          </a:prstGeom>
        </p:spPr>
      </p:pic>
    </p:spTree>
    <p:extLst>
      <p:ext uri="{BB962C8B-B14F-4D97-AF65-F5344CB8AC3E}">
        <p14:creationId xmlns:p14="http://schemas.microsoft.com/office/powerpoint/2010/main" val="14368251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Suivi et évaluation</a:t>
            </a:r>
            <a:endParaRPr lang="en-US" err="1"/>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5769634" y="5860133"/>
            <a:ext cx="5814421" cy="377711"/>
          </a:xfrm>
        </p:spPr>
        <p:txBody>
          <a:bodyPr vert="horz" lIns="91440" tIns="45720" rIns="91440" bIns="45720" rtlCol="0" anchor="t">
            <a:noAutofit/>
          </a:bodyPr>
          <a:lstStyle/>
          <a:p>
            <a:pPr marL="0" indent="0">
              <a:buNone/>
            </a:pPr>
            <a:r>
              <a:rPr lang="en-US" sz="1400">
                <a:latin typeface="Arial"/>
                <a:cs typeface="Arial"/>
              </a:rPr>
              <a:t>Source : WHO Monitoring and Evaluating Digital Health Interventions : practical guide </a:t>
            </a:r>
            <a:r>
              <a:rPr lang="en-US" sz="1400">
                <a:latin typeface="Arial"/>
                <a:cs typeface="Arial"/>
                <a:hlinkClick r:id="rId3"/>
              </a:rPr>
              <a:t>9789241511766-eng.pdf;sequence=1 (who.int)</a:t>
            </a:r>
            <a:endParaRPr lang="en-US" sz="1200">
              <a:latin typeface="Arial"/>
              <a:cs typeface="Arial"/>
            </a:endParaRPr>
          </a:p>
        </p:txBody>
      </p:sp>
      <p:pic>
        <p:nvPicPr>
          <p:cNvPr id="4" name="Picture 3" descr="A diagram of a business process&#10;&#10;Description automatically generated">
            <a:extLst>
              <a:ext uri="{FF2B5EF4-FFF2-40B4-BE49-F238E27FC236}">
                <a16:creationId xmlns:a16="http://schemas.microsoft.com/office/drawing/2014/main" id="{D8DF3F66-373A-712B-CF2A-DDA06EC5BF85}"/>
              </a:ext>
            </a:extLst>
          </p:cNvPr>
          <p:cNvPicPr>
            <a:picLocks noChangeAspect="1"/>
          </p:cNvPicPr>
          <p:nvPr/>
        </p:nvPicPr>
        <p:blipFill>
          <a:blip r:embed="rId4"/>
          <a:stretch>
            <a:fillRect/>
          </a:stretch>
        </p:blipFill>
        <p:spPr>
          <a:xfrm>
            <a:off x="1768415" y="2346921"/>
            <a:ext cx="8712679" cy="3055554"/>
          </a:xfrm>
          <a:prstGeom prst="rect">
            <a:avLst/>
          </a:prstGeom>
        </p:spPr>
      </p:pic>
    </p:spTree>
    <p:extLst>
      <p:ext uri="{BB962C8B-B14F-4D97-AF65-F5344CB8AC3E}">
        <p14:creationId xmlns:p14="http://schemas.microsoft.com/office/powerpoint/2010/main" val="10507470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CC6A-3166-A0E7-4618-F50724FD0713}"/>
              </a:ext>
            </a:extLst>
          </p:cNvPr>
          <p:cNvSpPr>
            <a:spLocks noGrp="1"/>
          </p:cNvSpPr>
          <p:nvPr>
            <p:ph type="title"/>
          </p:nvPr>
        </p:nvSpPr>
        <p:spPr/>
        <p:txBody>
          <a:bodyPr/>
          <a:lstStyle/>
          <a:p>
            <a:r>
              <a:rPr lang="en-US">
                <a:latin typeface="Arial"/>
                <a:cs typeface="Arial"/>
              </a:rPr>
              <a:t>Contrôles de santé des projets</a:t>
            </a:r>
            <a:endParaRPr lang="en-US"/>
          </a:p>
        </p:txBody>
      </p:sp>
      <p:sp>
        <p:nvSpPr>
          <p:cNvPr id="3" name="Content Placeholder 2">
            <a:extLst>
              <a:ext uri="{FF2B5EF4-FFF2-40B4-BE49-F238E27FC236}">
                <a16:creationId xmlns:a16="http://schemas.microsoft.com/office/drawing/2014/main" id="{48628235-0677-1C17-78D2-57012F652703}"/>
              </a:ext>
            </a:extLst>
          </p:cNvPr>
          <p:cNvSpPr>
            <a:spLocks noGrp="1"/>
          </p:cNvSpPr>
          <p:nvPr>
            <p:ph idx="1"/>
          </p:nvPr>
        </p:nvSpPr>
        <p:spPr>
          <a:xfrm>
            <a:off x="838200" y="1934601"/>
            <a:ext cx="10084496" cy="3915054"/>
          </a:xfrm>
        </p:spPr>
        <p:txBody>
          <a:bodyPr vert="horz" lIns="91440" tIns="45720" rIns="91440" bIns="45720" rtlCol="0" anchor="t">
            <a:noAutofit/>
          </a:bodyPr>
          <a:lstStyle/>
          <a:p>
            <a:pPr marL="285750" indent="-285750"/>
            <a:r>
              <a:rPr lang="en-US" sz="2200">
                <a:latin typeface="Arial"/>
                <a:cs typeface="Arial"/>
              </a:rPr>
              <a:t>Les bilans de santé des projets combinent un examen de tous les éléments du plan de projet et du diagramme de Gantt décrits dans cette formation.</a:t>
            </a:r>
            <a:endParaRPr lang="en-US" sz="2200">
              <a:latin typeface="Arial"/>
            </a:endParaRPr>
          </a:p>
          <a:p>
            <a:pPr marL="285750" indent="-285750"/>
            <a:r>
              <a:rPr lang="en-US" sz="2200">
                <a:latin typeface="Arial"/>
                <a:cs typeface="Arial"/>
              </a:rPr>
              <a:t>L'activité et l'état de la zone de travail peuvent être classés sur la base d'un système de feux tricolores. </a:t>
            </a:r>
            <a:endParaRPr lang="en-US" sz="2200">
              <a:latin typeface="Arial"/>
            </a:endParaRPr>
          </a:p>
          <a:p>
            <a:pPr marL="742950" lvl="1" indent="-285750"/>
            <a:r>
              <a:rPr lang="en-US" sz="2200">
                <a:latin typeface="Arial"/>
                <a:cs typeface="Arial"/>
              </a:rPr>
              <a:t>Vert - sur la bonne voie</a:t>
            </a:r>
            <a:endParaRPr lang="en-US" sz="2200">
              <a:latin typeface="Arial"/>
            </a:endParaRPr>
          </a:p>
          <a:p>
            <a:pPr marL="742950" lvl="1" indent="-285750"/>
            <a:r>
              <a:rPr lang="en-US" sz="2200">
                <a:latin typeface="Arial"/>
                <a:cs typeface="Arial"/>
              </a:rPr>
              <a:t>Ambre - à risque (inférieur au niveau optimal mais pas encore critique - nécessité de prendre des mesures préventives)</a:t>
            </a:r>
            <a:endParaRPr lang="en-US" sz="2200">
              <a:latin typeface="Arial"/>
            </a:endParaRPr>
          </a:p>
          <a:p>
            <a:pPr marL="742950" lvl="1" indent="-285750"/>
            <a:r>
              <a:rPr lang="en-US" sz="2200">
                <a:latin typeface="Arial"/>
                <a:cs typeface="Arial"/>
              </a:rPr>
              <a:t>Rouge - critique (nécessite une attention immédiate) </a:t>
            </a:r>
          </a:p>
          <a:p>
            <a:pPr marL="285750"/>
            <a:r>
              <a:rPr lang="en-US" sz="2200">
                <a:latin typeface="Arial"/>
                <a:cs typeface="Arial"/>
              </a:rPr>
              <a:t>Les bilans de santé des projets peuvent être aussi complexes ou aussi simples que nécessaire (en fonction du public cible de votre communication).</a:t>
            </a:r>
          </a:p>
          <a:p>
            <a:pPr marL="285750"/>
            <a:r>
              <a:rPr lang="en-US" sz="2200">
                <a:latin typeface="Arial"/>
                <a:cs typeface="Arial"/>
              </a:rPr>
              <a:t>Selon le type de projet, vous pouvez le faire sur une base mensuelle ou en fonction des étapes à venir.</a:t>
            </a:r>
            <a:endParaRPr lang="en-US" sz="2200">
              <a:latin typeface="Arial"/>
            </a:endParaRPr>
          </a:p>
        </p:txBody>
      </p:sp>
    </p:spTree>
    <p:extLst>
      <p:ext uri="{BB962C8B-B14F-4D97-AF65-F5344CB8AC3E}">
        <p14:creationId xmlns:p14="http://schemas.microsoft.com/office/powerpoint/2010/main" val="16633161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D639-EA9C-92B2-2027-A7F759629683}"/>
              </a:ext>
            </a:extLst>
          </p:cNvPr>
          <p:cNvSpPr>
            <a:spLocks noGrp="1"/>
          </p:cNvSpPr>
          <p:nvPr>
            <p:ph type="title"/>
          </p:nvPr>
        </p:nvSpPr>
        <p:spPr/>
        <p:txBody>
          <a:bodyPr/>
          <a:lstStyle/>
          <a:p>
            <a:r>
              <a:rPr lang="en-US">
                <a:latin typeface="Arial"/>
                <a:cs typeface="Arial"/>
              </a:rPr>
              <a:t>Contrôles de santé des projets </a:t>
            </a:r>
            <a:endParaRPr lang="en-US"/>
          </a:p>
        </p:txBody>
      </p:sp>
      <p:sp>
        <p:nvSpPr>
          <p:cNvPr id="3" name="Content Placeholder 2">
            <a:extLst>
              <a:ext uri="{FF2B5EF4-FFF2-40B4-BE49-F238E27FC236}">
                <a16:creationId xmlns:a16="http://schemas.microsoft.com/office/drawing/2014/main" id="{DCF71679-5940-74FE-C4E3-A98216982BB2}"/>
              </a:ext>
            </a:extLst>
          </p:cNvPr>
          <p:cNvSpPr>
            <a:spLocks noGrp="1"/>
          </p:cNvSpPr>
          <p:nvPr>
            <p:ph idx="1"/>
          </p:nvPr>
        </p:nvSpPr>
        <p:spPr>
          <a:xfrm>
            <a:off x="838200" y="1718037"/>
            <a:ext cx="5147595" cy="4410660"/>
          </a:xfrm>
        </p:spPr>
        <p:txBody>
          <a:bodyPr vert="horz" lIns="91440" tIns="45720" rIns="91440" bIns="45720" rtlCol="0" anchor="t">
            <a:normAutofit/>
          </a:bodyPr>
          <a:lstStyle/>
          <a:p>
            <a:r>
              <a:rPr lang="en-US">
                <a:latin typeface="Arial"/>
                <a:cs typeface="Arial"/>
              </a:rPr>
              <a:t>Budget</a:t>
            </a:r>
          </a:p>
          <a:p>
            <a:pPr lvl="1"/>
            <a:r>
              <a:rPr lang="en-US">
                <a:latin typeface="Arial"/>
                <a:cs typeface="Arial"/>
              </a:rPr>
              <a:t>Sous-utilisation</a:t>
            </a:r>
          </a:p>
          <a:p>
            <a:pPr lvl="1"/>
            <a:r>
              <a:rPr lang="en-US">
                <a:latin typeface="Arial"/>
                <a:cs typeface="Arial"/>
              </a:rPr>
              <a:t>Budget respecté</a:t>
            </a:r>
          </a:p>
          <a:p>
            <a:pPr lvl="1"/>
            <a:r>
              <a:rPr lang="en-US">
                <a:latin typeface="Arial"/>
                <a:cs typeface="Arial"/>
              </a:rPr>
              <a:t>Dépenses excessives</a:t>
            </a:r>
          </a:p>
          <a:p>
            <a:r>
              <a:rPr lang="en-US">
                <a:latin typeface="Arial"/>
                <a:cs typeface="Arial"/>
              </a:rPr>
              <a:t>Champ d'application et activités</a:t>
            </a:r>
          </a:p>
          <a:p>
            <a:pPr lvl="1"/>
            <a:r>
              <a:rPr lang="en-US">
                <a:latin typeface="Arial"/>
                <a:cs typeface="Arial"/>
              </a:rPr>
              <a:t>Tout ce qui est nouveau ou qui n'est plus nécessaire</a:t>
            </a:r>
          </a:p>
          <a:p>
            <a:r>
              <a:rPr lang="en-US">
                <a:latin typeface="Arial"/>
                <a:cs typeface="Arial"/>
              </a:rPr>
              <a:t>L'heure</a:t>
            </a:r>
            <a:endParaRPr lang="en-US"/>
          </a:p>
          <a:p>
            <a:pPr lvl="1"/>
            <a:r>
              <a:rPr lang="en-US" sz="1600">
                <a:latin typeface="Arial"/>
                <a:cs typeface="Arial"/>
              </a:rPr>
              <a:t>Une seule voie/un seul plan</a:t>
            </a:r>
          </a:p>
          <a:p>
            <a:pPr lvl="1"/>
            <a:r>
              <a:rPr lang="en-US" sz="1600">
                <a:latin typeface="Arial"/>
                <a:cs typeface="Arial"/>
              </a:rPr>
              <a:t>Tout ce qui est en avance sur le calendrier</a:t>
            </a:r>
          </a:p>
          <a:p>
            <a:pPr lvl="1"/>
            <a:r>
              <a:rPr lang="en-US" sz="1600">
                <a:latin typeface="Arial"/>
                <a:cs typeface="Arial"/>
              </a:rPr>
              <a:t>Tout ce qui est en retard</a:t>
            </a:r>
            <a:endParaRPr lang="en-US"/>
          </a:p>
          <a:p>
            <a:endParaRPr lang="en-US"/>
          </a:p>
        </p:txBody>
      </p:sp>
      <p:sp>
        <p:nvSpPr>
          <p:cNvPr id="6" name="TextBox 5">
            <a:extLst>
              <a:ext uri="{FF2B5EF4-FFF2-40B4-BE49-F238E27FC236}">
                <a16:creationId xmlns:a16="http://schemas.microsoft.com/office/drawing/2014/main" id="{1918DF6D-B087-FAC6-1EB2-63A7976C02D9}"/>
              </a:ext>
            </a:extLst>
          </p:cNvPr>
          <p:cNvSpPr txBox="1"/>
          <p:nvPr/>
        </p:nvSpPr>
        <p:spPr>
          <a:xfrm>
            <a:off x="6543884" y="1850524"/>
            <a:ext cx="4666540" cy="3209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000">
                <a:latin typeface="Arial"/>
                <a:cs typeface="Arial"/>
              </a:rPr>
              <a:t>Qualité</a:t>
            </a:r>
          </a:p>
          <a:p>
            <a:pPr marL="742950" lvl="1" indent="-285750">
              <a:lnSpc>
                <a:spcPct val="90000"/>
              </a:lnSpc>
              <a:spcBef>
                <a:spcPts val="500"/>
              </a:spcBef>
              <a:buFont typeface="Arial"/>
              <a:buChar char="•"/>
            </a:pPr>
            <a:r>
              <a:rPr lang="en-US">
                <a:latin typeface="Arial"/>
                <a:cs typeface="Arial"/>
              </a:rPr>
              <a:t>Les produits livrables sont-ils de qualité suffisante et, dans la négative, que faut-il faire pour les améliorer ?</a:t>
            </a:r>
          </a:p>
          <a:p>
            <a:pPr marL="285750" indent="-285750">
              <a:lnSpc>
                <a:spcPct val="90000"/>
              </a:lnSpc>
              <a:spcBef>
                <a:spcPts val="1000"/>
              </a:spcBef>
              <a:buFont typeface="Arial"/>
              <a:buChar char="•"/>
            </a:pPr>
            <a:r>
              <a:rPr lang="en-US" sz="2000">
                <a:latin typeface="Arial"/>
                <a:cs typeface="Arial"/>
              </a:rPr>
              <a:t>Parties prenantes</a:t>
            </a:r>
          </a:p>
          <a:p>
            <a:pPr marL="742950" lvl="1" indent="-285750">
              <a:lnSpc>
                <a:spcPct val="90000"/>
              </a:lnSpc>
              <a:spcBef>
                <a:spcPts val="500"/>
              </a:spcBef>
              <a:buFont typeface="Arial"/>
              <a:buChar char="•"/>
            </a:pPr>
            <a:r>
              <a:rPr lang="en-US">
                <a:latin typeface="Arial"/>
                <a:cs typeface="Arial"/>
              </a:rPr>
              <a:t>Les principales parties prenantes sont-elles satisfaites des progrès réalisés, etc</a:t>
            </a:r>
            <a:r>
              <a:rPr lang="en-US" sz="2000">
                <a:latin typeface="Arial"/>
                <a:cs typeface="Arial"/>
              </a:rPr>
              <a:t>. </a:t>
            </a:r>
          </a:p>
          <a:p>
            <a:pPr marL="285750" indent="-285750">
              <a:lnSpc>
                <a:spcPct val="90000"/>
              </a:lnSpc>
              <a:spcBef>
                <a:spcPts val="1000"/>
              </a:spcBef>
              <a:buFont typeface="Arial"/>
              <a:buChar char="•"/>
            </a:pPr>
            <a:r>
              <a:rPr lang="en-US" sz="2000">
                <a:latin typeface="Arial"/>
                <a:cs typeface="Arial"/>
              </a:rPr>
              <a:t>L'équipe</a:t>
            </a:r>
          </a:p>
          <a:p>
            <a:pPr marL="742950" lvl="1" indent="-285750">
              <a:lnSpc>
                <a:spcPct val="90000"/>
              </a:lnSpc>
              <a:spcBef>
                <a:spcPts val="500"/>
              </a:spcBef>
              <a:buFont typeface="Arial"/>
              <a:buChar char="•"/>
            </a:pPr>
            <a:r>
              <a:rPr lang="en-US">
                <a:latin typeface="Arial"/>
                <a:cs typeface="Arial"/>
              </a:rPr>
              <a:t>Équilibre de la charge de travail</a:t>
            </a:r>
          </a:p>
          <a:p>
            <a:pPr marL="742950" lvl="1" indent="-285750">
              <a:lnSpc>
                <a:spcPct val="90000"/>
              </a:lnSpc>
              <a:spcBef>
                <a:spcPts val="500"/>
              </a:spcBef>
              <a:buFont typeface="Arial"/>
              <a:buChar char="•"/>
            </a:pPr>
            <a:r>
              <a:rPr lang="en-US">
                <a:latin typeface="Arial"/>
                <a:cs typeface="Arial"/>
              </a:rPr>
              <a:t>Changements de membres de l'équipe</a:t>
            </a:r>
          </a:p>
        </p:txBody>
      </p:sp>
    </p:spTree>
    <p:extLst>
      <p:ext uri="{BB962C8B-B14F-4D97-AF65-F5344CB8AC3E}">
        <p14:creationId xmlns:p14="http://schemas.microsoft.com/office/powerpoint/2010/main" val="11702412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0D75-7571-2661-BD40-D7AA07470AEC}"/>
              </a:ext>
            </a:extLst>
          </p:cNvPr>
          <p:cNvSpPr>
            <a:spLocks noGrp="1"/>
          </p:cNvSpPr>
          <p:nvPr>
            <p:ph type="title"/>
          </p:nvPr>
        </p:nvSpPr>
        <p:spPr/>
        <p:txBody>
          <a:bodyPr/>
          <a:lstStyle/>
          <a:p>
            <a:r>
              <a:rPr lang="en-US">
                <a:latin typeface="Arial"/>
                <a:cs typeface="Arial"/>
              </a:rPr>
              <a:t>Activité</a:t>
            </a:r>
            <a:endParaRPr lang="en-US"/>
          </a:p>
        </p:txBody>
      </p:sp>
      <p:sp>
        <p:nvSpPr>
          <p:cNvPr id="3" name="Content Placeholder 2">
            <a:extLst>
              <a:ext uri="{FF2B5EF4-FFF2-40B4-BE49-F238E27FC236}">
                <a16:creationId xmlns:a16="http://schemas.microsoft.com/office/drawing/2014/main" id="{7E8729E4-0572-EF5B-FC27-8B304D262917}"/>
              </a:ext>
            </a:extLst>
          </p:cNvPr>
          <p:cNvSpPr>
            <a:spLocks noGrp="1"/>
          </p:cNvSpPr>
          <p:nvPr>
            <p:ph idx="1"/>
          </p:nvPr>
        </p:nvSpPr>
        <p:spPr>
          <a:xfrm>
            <a:off x="881129" y="1954149"/>
            <a:ext cx="10041567" cy="3895506"/>
          </a:xfrm>
        </p:spPr>
        <p:txBody>
          <a:bodyPr vert="horz" lIns="91440" tIns="45720" rIns="91440" bIns="45720" rtlCol="0" anchor="t">
            <a:normAutofit/>
          </a:bodyPr>
          <a:lstStyle/>
          <a:p>
            <a:pPr>
              <a:lnSpc>
                <a:spcPct val="100000"/>
              </a:lnSpc>
              <a:spcBef>
                <a:spcPts val="0"/>
              </a:spcBef>
              <a:buAutoNum type="arabicPeriod"/>
            </a:pPr>
            <a:r>
              <a:rPr lang="en-US" sz="1800">
                <a:latin typeface="Arial"/>
                <a:cs typeface="Arial"/>
              </a:rPr>
              <a:t>Vous trouverez ci-dessous une liste de risques. En groupe, classez ces risques selon l'échelle des feux tricolores fournie et indiquez s'ils font partie ou non du contrat du gestionnaire de projet. Notez votre raisonnement pour le partager avec le groupe.</a:t>
            </a:r>
            <a:endParaRPr lang="en-US" sz="1800"/>
          </a:p>
          <a:p>
            <a:pPr marL="0" indent="0">
              <a:lnSpc>
                <a:spcPct val="100000"/>
              </a:lnSpc>
              <a:spcBef>
                <a:spcPts val="0"/>
              </a:spcBef>
              <a:buNone/>
            </a:pPr>
            <a:endParaRPr lang="en-US" sz="1800"/>
          </a:p>
          <a:p>
            <a:pPr>
              <a:lnSpc>
                <a:spcPct val="100000"/>
              </a:lnSpc>
              <a:spcBef>
                <a:spcPts val="0"/>
              </a:spcBef>
              <a:buFont typeface="Arial"/>
              <a:buChar char="•"/>
            </a:pPr>
            <a:endParaRPr lang="en-US"/>
          </a:p>
        </p:txBody>
      </p:sp>
      <p:pic>
        <p:nvPicPr>
          <p:cNvPr id="7" name="Picture 6">
            <a:extLst>
              <a:ext uri="{FF2B5EF4-FFF2-40B4-BE49-F238E27FC236}">
                <a16:creationId xmlns:a16="http://schemas.microsoft.com/office/drawing/2014/main" id="{580823F7-430D-D7EC-E4A7-B34FA9F7BFBF}"/>
              </a:ext>
            </a:extLst>
          </p:cNvPr>
          <p:cNvPicPr>
            <a:picLocks noChangeAspect="1"/>
          </p:cNvPicPr>
          <p:nvPr/>
        </p:nvPicPr>
        <p:blipFill>
          <a:blip r:embed="rId3"/>
          <a:stretch>
            <a:fillRect/>
          </a:stretch>
        </p:blipFill>
        <p:spPr>
          <a:xfrm>
            <a:off x="878325" y="3086953"/>
            <a:ext cx="9498169" cy="3188204"/>
          </a:xfrm>
          <a:prstGeom prst="rect">
            <a:avLst/>
          </a:prstGeom>
          <a:ln w="28575">
            <a:solidFill>
              <a:schemeClr val="tx1"/>
            </a:solidFill>
          </a:ln>
        </p:spPr>
      </p:pic>
    </p:spTree>
    <p:extLst>
      <p:ext uri="{BB962C8B-B14F-4D97-AF65-F5344CB8AC3E}">
        <p14:creationId xmlns:p14="http://schemas.microsoft.com/office/powerpoint/2010/main" val="3473369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1734-60F0-E80B-B3E0-333904BF3C27}"/>
              </a:ext>
            </a:extLst>
          </p:cNvPr>
          <p:cNvSpPr>
            <a:spLocks noGrp="1"/>
          </p:cNvSpPr>
          <p:nvPr>
            <p:ph type="title"/>
          </p:nvPr>
        </p:nvSpPr>
        <p:spPr/>
        <p:txBody>
          <a:bodyPr/>
          <a:lstStyle/>
          <a:p>
            <a:r>
              <a:rPr lang="en-US">
                <a:latin typeface="Arial"/>
                <a:cs typeface="Arial"/>
              </a:rPr>
              <a:t>Retour d'information sur l'activité </a:t>
            </a:r>
            <a:endParaRPr lang="en-US"/>
          </a:p>
        </p:txBody>
      </p:sp>
      <p:sp>
        <p:nvSpPr>
          <p:cNvPr id="3" name="Content Placeholder 2">
            <a:extLst>
              <a:ext uri="{FF2B5EF4-FFF2-40B4-BE49-F238E27FC236}">
                <a16:creationId xmlns:a16="http://schemas.microsoft.com/office/drawing/2014/main" id="{E914F78B-AEFE-7835-474A-4556A6959053}"/>
              </a:ext>
            </a:extLst>
          </p:cNvPr>
          <p:cNvSpPr>
            <a:spLocks noGrp="1"/>
          </p:cNvSpPr>
          <p:nvPr>
            <p:ph idx="1"/>
          </p:nvPr>
        </p:nvSpPr>
        <p:spPr/>
        <p:txBody>
          <a:bodyPr vert="horz" lIns="91440" tIns="45720" rIns="91440" bIns="45720" rtlCol="0" anchor="t">
            <a:normAutofit/>
          </a:bodyPr>
          <a:lstStyle/>
          <a:p>
            <a:pPr marL="171450" indent="-171450"/>
            <a:r>
              <a:rPr lang="en-US">
                <a:latin typeface="Arial"/>
                <a:cs typeface="Arial"/>
              </a:rPr>
              <a:t>Quels sont les articles que vous avez classés comme verts et pourquoi ?</a:t>
            </a:r>
            <a:endParaRPr lang="en-US">
              <a:solidFill>
                <a:srgbClr val="000000"/>
              </a:solidFill>
            </a:endParaRPr>
          </a:p>
          <a:p>
            <a:pPr marL="628650" lvl="1" indent="-171450"/>
            <a:r>
              <a:rPr lang="en-US">
                <a:solidFill>
                  <a:srgbClr val="000000"/>
                </a:solidFill>
                <a:latin typeface="Arial"/>
                <a:cs typeface="Arial"/>
              </a:rPr>
              <a:t>Les autres sont-ils d'accord ?</a:t>
            </a:r>
          </a:p>
          <a:p>
            <a:pPr marL="171450" indent="-171450"/>
            <a:r>
              <a:rPr lang="en-US">
                <a:solidFill>
                  <a:srgbClr val="000000"/>
                </a:solidFill>
                <a:latin typeface="Arial"/>
                <a:cs typeface="Arial"/>
              </a:rPr>
              <a:t>Quels sont les objets que vous avez classés dans la catégorie orange et pourquoi ?</a:t>
            </a:r>
          </a:p>
          <a:p>
            <a:pPr marL="628650" lvl="1" indent="-171450"/>
            <a:r>
              <a:rPr lang="en-US" sz="1600">
                <a:solidFill>
                  <a:srgbClr val="000000"/>
                </a:solidFill>
                <a:latin typeface="Arial"/>
                <a:cs typeface="Arial"/>
              </a:rPr>
              <a:t>Les autres sont-ils d'accord ?</a:t>
            </a:r>
          </a:p>
          <a:p>
            <a:pPr marL="171450" indent="-171450"/>
            <a:r>
              <a:rPr lang="en-US">
                <a:solidFill>
                  <a:srgbClr val="000000"/>
                </a:solidFill>
                <a:latin typeface="Arial"/>
                <a:cs typeface="Arial"/>
              </a:rPr>
              <a:t>Quels objets avez-vous classés comme rouges et pourquoi ?</a:t>
            </a:r>
            <a:endParaRPr lang="en-US">
              <a:solidFill>
                <a:srgbClr val="000000"/>
              </a:solidFill>
            </a:endParaRPr>
          </a:p>
          <a:p>
            <a:pPr marL="628650" lvl="1" indent="-171450"/>
            <a:r>
              <a:rPr lang="en-US" sz="1600">
                <a:solidFill>
                  <a:srgbClr val="000000"/>
                </a:solidFill>
                <a:latin typeface="Arial"/>
                <a:cs typeface="Arial"/>
              </a:rPr>
              <a:t>Les autres sont-ils d'accord ?</a:t>
            </a:r>
          </a:p>
          <a:p>
            <a:pPr marL="171450" indent="-171450"/>
            <a:r>
              <a:rPr lang="en-US">
                <a:solidFill>
                  <a:srgbClr val="000000"/>
                </a:solidFill>
                <a:latin typeface="Arial"/>
                <a:cs typeface="Arial"/>
              </a:rPr>
              <a:t>Quels sont les éléments que vous avez classés comme échappant au contrôle du gestionnaire de projet et pourquoi ? </a:t>
            </a:r>
          </a:p>
          <a:p>
            <a:pPr marL="628650" lvl="1" indent="-171450"/>
            <a:r>
              <a:rPr lang="en-US">
                <a:latin typeface="Arial"/>
                <a:cs typeface="Arial"/>
              </a:rPr>
              <a:t>Les autres sont-ils d'accord ?</a:t>
            </a:r>
          </a:p>
        </p:txBody>
      </p:sp>
    </p:spTree>
    <p:extLst>
      <p:ext uri="{BB962C8B-B14F-4D97-AF65-F5344CB8AC3E}">
        <p14:creationId xmlns:p14="http://schemas.microsoft.com/office/powerpoint/2010/main" val="2220832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146A-FF54-C12E-2DC7-EF8BCA451E33}"/>
              </a:ext>
            </a:extLst>
          </p:cNvPr>
          <p:cNvSpPr>
            <a:spLocks noGrp="1"/>
          </p:cNvSpPr>
          <p:nvPr>
            <p:ph type="title"/>
          </p:nvPr>
        </p:nvSpPr>
        <p:spPr>
          <a:xfrm>
            <a:off x="1361" y="-2268"/>
            <a:ext cx="10084496" cy="1099004"/>
          </a:xfrm>
        </p:spPr>
        <p:txBody>
          <a:bodyPr/>
          <a:lstStyle/>
          <a:p>
            <a:r>
              <a:rPr lang="en-US" err="1">
                <a:latin typeface="Arial"/>
                <a:cs typeface="Arial"/>
              </a:rPr>
              <a:t>Cadres logiques</a:t>
            </a:r>
            <a:endParaRPr lang="en-US" err="1"/>
          </a:p>
        </p:txBody>
      </p:sp>
      <p:sp>
        <p:nvSpPr>
          <p:cNvPr id="3" name="Content Placeholder 2">
            <a:extLst>
              <a:ext uri="{FF2B5EF4-FFF2-40B4-BE49-F238E27FC236}">
                <a16:creationId xmlns:a16="http://schemas.microsoft.com/office/drawing/2014/main" id="{4ADF6B0A-05DB-2ADD-9757-15A6ED322BA6}"/>
              </a:ext>
            </a:extLst>
          </p:cNvPr>
          <p:cNvSpPr>
            <a:spLocks noGrp="1"/>
          </p:cNvSpPr>
          <p:nvPr>
            <p:ph idx="1"/>
          </p:nvPr>
        </p:nvSpPr>
        <p:spPr>
          <a:xfrm>
            <a:off x="198664" y="1242234"/>
            <a:ext cx="6275675" cy="4937482"/>
          </a:xfrm>
        </p:spPr>
        <p:txBody>
          <a:bodyPr vert="horz" lIns="91440" tIns="45720" rIns="91440" bIns="45720" rtlCol="0" anchor="t">
            <a:noAutofit/>
          </a:bodyPr>
          <a:lstStyle/>
          <a:p>
            <a:r>
              <a:rPr lang="en-US" sz="1800" err="1">
                <a:latin typeface="Arial"/>
                <a:cs typeface="Arial"/>
              </a:rPr>
              <a:t>Les cadres logiques </a:t>
            </a:r>
            <a:r>
              <a:rPr lang="en-US" sz="1800">
                <a:latin typeface="Arial"/>
                <a:cs typeface="Arial"/>
              </a:rPr>
              <a:t>sont un outil couramment utilisé pour démontrer le lien entre les intrants, les processus (actions), les extrants, les résultats et l'impact des politiques, des </a:t>
            </a:r>
            <a:r>
              <a:rPr lang="en-US" sz="1800" err="1">
                <a:latin typeface="Arial"/>
                <a:cs typeface="Arial"/>
              </a:rPr>
              <a:t>programmes </a:t>
            </a:r>
            <a:r>
              <a:rPr lang="en-US" sz="1800">
                <a:latin typeface="Arial"/>
                <a:cs typeface="Arial"/>
              </a:rPr>
              <a:t>et des projets.</a:t>
            </a:r>
            <a:endParaRPr lang="en-US" sz="1800"/>
          </a:p>
          <a:p>
            <a:r>
              <a:rPr lang="en-US" sz="1800">
                <a:latin typeface="Arial"/>
                <a:cs typeface="Arial"/>
              </a:rPr>
              <a:t>Ils suivent un schéma linéaire et peuvent être utilisés pour le suivi des activités ainsi que pour l'évaluation des projets à l'aide d'indicateurs SMART. </a:t>
            </a:r>
          </a:p>
          <a:p>
            <a:r>
              <a:rPr lang="en-US" sz="1800">
                <a:solidFill>
                  <a:srgbClr val="383A39"/>
                </a:solidFill>
                <a:latin typeface="Arial"/>
                <a:cs typeface="Arial"/>
              </a:rPr>
              <a:t>Il devrait l'être :</a:t>
            </a:r>
            <a:endParaRPr lang="en-US" sz="1800">
              <a:latin typeface="Arial"/>
              <a:cs typeface="Arial"/>
            </a:endParaRPr>
          </a:p>
          <a:p>
            <a:pPr lvl="1"/>
            <a:r>
              <a:rPr lang="en-US">
                <a:solidFill>
                  <a:srgbClr val="383A39"/>
                </a:solidFill>
                <a:latin typeface="Arial"/>
                <a:cs typeface="Arial"/>
              </a:rPr>
              <a:t>claire, lisible et sans jargon</a:t>
            </a:r>
            <a:endParaRPr lang="en-US"/>
          </a:p>
          <a:p>
            <a:pPr lvl="1"/>
            <a:r>
              <a:rPr lang="en-US">
                <a:solidFill>
                  <a:srgbClr val="383A39"/>
                </a:solidFill>
                <a:latin typeface="Arial"/>
                <a:cs typeface="Arial"/>
              </a:rPr>
              <a:t>conçu idéalement avec la participation des bénéficiaires</a:t>
            </a:r>
            <a:endParaRPr lang="en-US"/>
          </a:p>
          <a:p>
            <a:pPr lvl="1"/>
            <a:r>
              <a:rPr lang="en-US">
                <a:solidFill>
                  <a:srgbClr val="383A39"/>
                </a:solidFill>
                <a:latin typeface="Arial"/>
                <a:cs typeface="Arial"/>
              </a:rPr>
              <a:t>la base du suivi et de l'évaluation ultérieurs et, par conséquent, l'objet d'un examen constant</a:t>
            </a:r>
            <a:endParaRPr lang="en-US"/>
          </a:p>
          <a:p>
            <a:pPr lvl="1"/>
            <a:r>
              <a:rPr lang="en-US">
                <a:solidFill>
                  <a:srgbClr val="383A39"/>
                </a:solidFill>
                <a:latin typeface="Arial"/>
                <a:cs typeface="Arial"/>
              </a:rPr>
              <a:t>rempli initialement avec les données que vous attendez du projet</a:t>
            </a:r>
            <a:endParaRPr lang="en-US"/>
          </a:p>
          <a:p>
            <a:pPr lvl="1"/>
            <a:r>
              <a:rPr lang="en-US">
                <a:solidFill>
                  <a:srgbClr val="383A39"/>
                </a:solidFill>
                <a:latin typeface="Arial"/>
                <a:cs typeface="Arial"/>
              </a:rPr>
              <a:t>complété à mi-parcours et à la fin de votre projet avec les données effectivement collectées</a:t>
            </a:r>
            <a:endParaRPr lang="en-US"/>
          </a:p>
          <a:p>
            <a:endParaRPr lang="en-US" sz="1600">
              <a:latin typeface="Arial"/>
              <a:cs typeface="Arial"/>
            </a:endParaRPr>
          </a:p>
          <a:p>
            <a:endParaRPr lang="en-US">
              <a:latin typeface="Arial"/>
              <a:cs typeface="Arial"/>
            </a:endParaRPr>
          </a:p>
        </p:txBody>
      </p:sp>
      <p:sp>
        <p:nvSpPr>
          <p:cNvPr id="4" name="TextBox 3">
            <a:extLst>
              <a:ext uri="{FF2B5EF4-FFF2-40B4-BE49-F238E27FC236}">
                <a16:creationId xmlns:a16="http://schemas.microsoft.com/office/drawing/2014/main" id="{D870D7F1-B740-3C5B-96F9-59A2483080FE}"/>
              </a:ext>
            </a:extLst>
          </p:cNvPr>
          <p:cNvSpPr txBox="1"/>
          <p:nvPr/>
        </p:nvSpPr>
        <p:spPr>
          <a:xfrm>
            <a:off x="8474913" y="5929315"/>
            <a:ext cx="35106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hlinkClick r:id="rId2"/>
              </a:rPr>
              <a:t>Le cadre logique (thetoolkit.me)</a:t>
            </a:r>
            <a:endParaRPr lang="en-US"/>
          </a:p>
        </p:txBody>
      </p:sp>
      <p:pic>
        <p:nvPicPr>
          <p:cNvPr id="5" name="Picture 4" descr="A diagram of a process&#10;&#10;Description automatically generated">
            <a:extLst>
              <a:ext uri="{FF2B5EF4-FFF2-40B4-BE49-F238E27FC236}">
                <a16:creationId xmlns:a16="http://schemas.microsoft.com/office/drawing/2014/main" id="{68D4F0BD-4367-C366-FC8D-39EDD5FEC706}"/>
              </a:ext>
            </a:extLst>
          </p:cNvPr>
          <p:cNvPicPr>
            <a:picLocks noChangeAspect="1"/>
          </p:cNvPicPr>
          <p:nvPr/>
        </p:nvPicPr>
        <p:blipFill>
          <a:blip r:embed="rId3"/>
          <a:stretch>
            <a:fillRect/>
          </a:stretch>
        </p:blipFill>
        <p:spPr>
          <a:xfrm>
            <a:off x="6481549" y="2706275"/>
            <a:ext cx="5504597" cy="1890139"/>
          </a:xfrm>
          <a:prstGeom prst="rect">
            <a:avLst/>
          </a:prstGeom>
        </p:spPr>
      </p:pic>
      <p:sp>
        <p:nvSpPr>
          <p:cNvPr id="7" name="Rectangle 6">
            <a:extLst>
              <a:ext uri="{FF2B5EF4-FFF2-40B4-BE49-F238E27FC236}">
                <a16:creationId xmlns:a16="http://schemas.microsoft.com/office/drawing/2014/main" id="{E1BAEBB4-F8A1-D98F-E0AA-7106232C04FF}"/>
              </a:ext>
            </a:extLst>
          </p:cNvPr>
          <p:cNvSpPr/>
          <p:nvPr/>
        </p:nvSpPr>
        <p:spPr>
          <a:xfrm>
            <a:off x="5890070" y="3376826"/>
            <a:ext cx="3095625" cy="3619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4327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F715-1D66-59BA-CF44-C8EF50253188}"/>
              </a:ext>
            </a:extLst>
          </p:cNvPr>
          <p:cNvSpPr>
            <a:spLocks noGrp="1"/>
          </p:cNvSpPr>
          <p:nvPr>
            <p:ph type="title"/>
          </p:nvPr>
        </p:nvSpPr>
        <p:spPr>
          <a:xfrm>
            <a:off x="2458" y="-3585"/>
            <a:ext cx="10084496" cy="1561646"/>
          </a:xfrm>
        </p:spPr>
        <p:txBody>
          <a:bodyPr/>
          <a:lstStyle/>
          <a:p>
            <a:r>
              <a:rPr lang="en-US" err="1">
                <a:latin typeface="Arial"/>
                <a:cs typeface="Arial"/>
              </a:rPr>
              <a:t>Cadres logiques</a:t>
            </a:r>
            <a:endParaRPr lang="en-US" err="1"/>
          </a:p>
        </p:txBody>
      </p:sp>
      <p:sp>
        <p:nvSpPr>
          <p:cNvPr id="3" name="Content Placeholder 2">
            <a:extLst>
              <a:ext uri="{FF2B5EF4-FFF2-40B4-BE49-F238E27FC236}">
                <a16:creationId xmlns:a16="http://schemas.microsoft.com/office/drawing/2014/main" id="{000366C4-FE31-2CE1-7D1B-388F3736DF7A}"/>
              </a:ext>
            </a:extLst>
          </p:cNvPr>
          <p:cNvSpPr>
            <a:spLocks noGrp="1"/>
          </p:cNvSpPr>
          <p:nvPr>
            <p:ph idx="1"/>
          </p:nvPr>
        </p:nvSpPr>
        <p:spPr>
          <a:xfrm>
            <a:off x="231877" y="1712497"/>
            <a:ext cx="5341250" cy="4260061"/>
          </a:xfrm>
        </p:spPr>
        <p:txBody>
          <a:bodyPr vert="horz" lIns="91440" tIns="45720" rIns="91440" bIns="45720" rtlCol="0" anchor="t">
            <a:normAutofit/>
          </a:bodyPr>
          <a:lstStyle/>
          <a:p>
            <a:pPr>
              <a:buFont typeface="Arial"/>
              <a:buChar char="•"/>
            </a:pPr>
            <a:r>
              <a:rPr lang="en-US" sz="1800" b="1">
                <a:solidFill>
                  <a:srgbClr val="111111"/>
                </a:solidFill>
                <a:latin typeface="Arial"/>
                <a:cs typeface="Arial"/>
              </a:rPr>
              <a:t>Intrants </a:t>
            </a:r>
            <a:r>
              <a:rPr lang="en-US" sz="1800">
                <a:solidFill>
                  <a:srgbClr val="111111"/>
                </a:solidFill>
                <a:latin typeface="Arial"/>
                <a:cs typeface="Arial"/>
              </a:rPr>
              <a:t>: Ressources utilisées pour réaliser le projet (par exemple, ressources humaines, financement, équipement).</a:t>
            </a:r>
            <a:endParaRPr lang="en-US" sz="1800">
              <a:solidFill>
                <a:srgbClr val="000000"/>
              </a:solidFill>
              <a:latin typeface="Arial"/>
              <a:cs typeface="Arial"/>
            </a:endParaRPr>
          </a:p>
          <a:p>
            <a:r>
              <a:rPr lang="en-US" sz="1800" b="1">
                <a:solidFill>
                  <a:srgbClr val="111111"/>
                </a:solidFill>
                <a:latin typeface="Arial"/>
                <a:cs typeface="Arial"/>
              </a:rPr>
              <a:t>Les activités </a:t>
            </a:r>
            <a:r>
              <a:rPr lang="en-US" sz="1800">
                <a:solidFill>
                  <a:srgbClr val="111111"/>
                </a:solidFill>
                <a:latin typeface="Arial"/>
                <a:cs typeface="Arial"/>
              </a:rPr>
              <a:t>: Il s'agit des tâches effectuées pour obtenir des résultats spécifiques.</a:t>
            </a:r>
            <a:endParaRPr lang="en-US" sz="1800">
              <a:latin typeface="Arial"/>
              <a:cs typeface="Arial"/>
            </a:endParaRPr>
          </a:p>
          <a:p>
            <a:r>
              <a:rPr lang="en-US" sz="1800" b="1">
                <a:solidFill>
                  <a:srgbClr val="111111"/>
                </a:solidFill>
                <a:latin typeface="Arial"/>
                <a:cs typeface="Arial"/>
              </a:rPr>
              <a:t>Produits </a:t>
            </a:r>
            <a:r>
              <a:rPr lang="en-US" sz="1800">
                <a:solidFill>
                  <a:srgbClr val="111111"/>
                </a:solidFill>
                <a:latin typeface="Arial"/>
                <a:cs typeface="Arial"/>
              </a:rPr>
              <a:t>: Produits, biens ou services tangibles résultant des activités.</a:t>
            </a:r>
            <a:endParaRPr lang="en-US" sz="1800">
              <a:latin typeface="Arial"/>
              <a:cs typeface="Arial"/>
            </a:endParaRPr>
          </a:p>
          <a:p>
            <a:r>
              <a:rPr lang="en-US" sz="1800" b="1">
                <a:solidFill>
                  <a:srgbClr val="111111"/>
                </a:solidFill>
                <a:latin typeface="Arial"/>
                <a:cs typeface="Arial"/>
              </a:rPr>
              <a:t>Résultats </a:t>
            </a:r>
            <a:r>
              <a:rPr lang="en-US" sz="1800">
                <a:solidFill>
                  <a:srgbClr val="111111"/>
                </a:solidFill>
                <a:latin typeface="Arial"/>
                <a:cs typeface="Arial"/>
              </a:rPr>
              <a:t>: Résultats primaires qu'un projet vise à atteindre, souvent liés à des changements de connaissances, d'attitudes ou de pratiques.</a:t>
            </a:r>
            <a:endParaRPr lang="en-US" sz="1800">
              <a:latin typeface="Arial"/>
              <a:cs typeface="Arial"/>
            </a:endParaRPr>
          </a:p>
          <a:p>
            <a:r>
              <a:rPr lang="en-US" sz="1800" b="1">
                <a:solidFill>
                  <a:srgbClr val="111111"/>
                </a:solidFill>
                <a:latin typeface="Arial"/>
                <a:cs typeface="Arial"/>
              </a:rPr>
              <a:t>Objectifs (impact) </a:t>
            </a:r>
            <a:r>
              <a:rPr lang="en-US" sz="1800">
                <a:solidFill>
                  <a:srgbClr val="111111"/>
                </a:solidFill>
                <a:latin typeface="Arial"/>
                <a:cs typeface="Arial"/>
              </a:rPr>
              <a:t>: Idéaux élevés qui échappent au contrôle du projet mais qui sont directement influencés par les efforts déployés dans le cadre du projet.</a:t>
            </a:r>
            <a:endParaRPr lang="en-US" sz="1800">
              <a:latin typeface="Arial"/>
              <a:cs typeface="Arial"/>
            </a:endParaRPr>
          </a:p>
          <a:p>
            <a:endParaRPr lang="en-US">
              <a:solidFill>
                <a:srgbClr val="000000"/>
              </a:solidFill>
            </a:endParaRPr>
          </a:p>
        </p:txBody>
      </p:sp>
      <p:sp>
        <p:nvSpPr>
          <p:cNvPr id="6" name="TextBox 5">
            <a:extLst>
              <a:ext uri="{FF2B5EF4-FFF2-40B4-BE49-F238E27FC236}">
                <a16:creationId xmlns:a16="http://schemas.microsoft.com/office/drawing/2014/main" id="{85378839-6102-D9CB-D2CE-F9F7C3E567B3}"/>
              </a:ext>
            </a:extLst>
          </p:cNvPr>
          <p:cNvSpPr txBox="1"/>
          <p:nvPr/>
        </p:nvSpPr>
        <p:spPr>
          <a:xfrm>
            <a:off x="8474913" y="5955896"/>
            <a:ext cx="35106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hlinkClick r:id="rId2"/>
              </a:rPr>
              <a:t>35+ Modèles de modèles logiques - Modèles gratuits et premium (templatet.com)</a:t>
            </a:r>
            <a:endParaRPr lang="en-US" sz="1200"/>
          </a:p>
        </p:txBody>
      </p:sp>
      <p:pic>
        <p:nvPicPr>
          <p:cNvPr id="5" name="Picture 4">
            <a:extLst>
              <a:ext uri="{FF2B5EF4-FFF2-40B4-BE49-F238E27FC236}">
                <a16:creationId xmlns:a16="http://schemas.microsoft.com/office/drawing/2014/main" id="{76CDF333-487D-2932-8520-55C255FD919B}"/>
              </a:ext>
            </a:extLst>
          </p:cNvPr>
          <p:cNvPicPr>
            <a:picLocks noChangeAspect="1"/>
          </p:cNvPicPr>
          <p:nvPr/>
        </p:nvPicPr>
        <p:blipFill>
          <a:blip r:embed="rId3"/>
          <a:stretch>
            <a:fillRect/>
          </a:stretch>
        </p:blipFill>
        <p:spPr>
          <a:xfrm>
            <a:off x="5427903" y="1394460"/>
            <a:ext cx="6765444" cy="4783455"/>
          </a:xfrm>
          <a:prstGeom prst="rect">
            <a:avLst/>
          </a:prstGeom>
        </p:spPr>
      </p:pic>
    </p:spTree>
    <p:extLst>
      <p:ext uri="{BB962C8B-B14F-4D97-AF65-F5344CB8AC3E}">
        <p14:creationId xmlns:p14="http://schemas.microsoft.com/office/powerpoint/2010/main" val="22625303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E9BBD-70FA-D9B6-18E9-12D57C66DC9D}"/>
              </a:ext>
            </a:extLst>
          </p:cNvPr>
          <p:cNvSpPr>
            <a:spLocks noGrp="1"/>
          </p:cNvSpPr>
          <p:nvPr>
            <p:ph type="title"/>
          </p:nvPr>
        </p:nvSpPr>
        <p:spPr>
          <a:xfrm>
            <a:off x="838200" y="365125"/>
            <a:ext cx="10084496" cy="1119195"/>
          </a:xfrm>
        </p:spPr>
        <p:txBody>
          <a:bodyPr/>
          <a:lstStyle/>
          <a:p>
            <a:r>
              <a:rPr lang="en-US" err="1">
                <a:latin typeface="Arial"/>
                <a:cs typeface="Arial"/>
              </a:rPr>
              <a:t>Cadres logiques</a:t>
            </a:r>
            <a:endParaRPr lang="en-US" err="1"/>
          </a:p>
        </p:txBody>
      </p:sp>
      <p:sp>
        <p:nvSpPr>
          <p:cNvPr id="3" name="Content Placeholder 2">
            <a:extLst>
              <a:ext uri="{FF2B5EF4-FFF2-40B4-BE49-F238E27FC236}">
                <a16:creationId xmlns:a16="http://schemas.microsoft.com/office/drawing/2014/main" id="{97DC8103-6DA4-CB38-196B-329B857A4A80}"/>
              </a:ext>
            </a:extLst>
          </p:cNvPr>
          <p:cNvSpPr>
            <a:spLocks noGrp="1"/>
          </p:cNvSpPr>
          <p:nvPr>
            <p:ph idx="1"/>
          </p:nvPr>
        </p:nvSpPr>
        <p:spPr>
          <a:xfrm>
            <a:off x="838200" y="1447828"/>
            <a:ext cx="5010307" cy="4587897"/>
          </a:xfrm>
          <a:solidFill>
            <a:srgbClr val="11ABE9"/>
          </a:solidFill>
        </p:spPr>
        <p:txBody>
          <a:bodyPr vert="horz" lIns="91440" tIns="45720" rIns="91440" bIns="45720" rtlCol="0" anchor="t">
            <a:noAutofit/>
          </a:bodyPr>
          <a:lstStyle/>
          <a:p>
            <a:pPr marL="0" indent="0">
              <a:buNone/>
            </a:pPr>
            <a:r>
              <a:rPr lang="en-US" sz="1800" b="1">
                <a:solidFill>
                  <a:srgbClr val="FFFFFF"/>
                </a:solidFill>
                <a:latin typeface="Arial"/>
                <a:cs typeface="Arial"/>
              </a:rPr>
              <a:t>Avantages :</a:t>
            </a:r>
          </a:p>
          <a:p>
            <a:pPr>
              <a:buFont typeface="Arial"/>
              <a:buChar char="•"/>
            </a:pPr>
            <a:r>
              <a:rPr lang="en-US" sz="1600">
                <a:solidFill>
                  <a:srgbClr val="FFFFFF"/>
                </a:solidFill>
                <a:latin typeface="Arial"/>
                <a:cs typeface="Arial"/>
              </a:rPr>
              <a:t>Permet d'organiser les idées et d'assurer un flux logique entre les activités et les réalisations, les résultats et l'impact. </a:t>
            </a:r>
          </a:p>
          <a:p>
            <a:pPr>
              <a:buFont typeface="Arial"/>
              <a:buChar char="•"/>
            </a:pPr>
            <a:r>
              <a:rPr lang="en-US" sz="1600">
                <a:solidFill>
                  <a:srgbClr val="FFFFFF"/>
                </a:solidFill>
                <a:latin typeface="Arial"/>
                <a:cs typeface="Arial"/>
              </a:rPr>
              <a:t>S'exprime de manière facilement lisible pour les parties prenantes, c'est-à-dire les gouvernements, les donateurs, etc. </a:t>
            </a:r>
            <a:endParaRPr lang="en-US" sz="1600">
              <a:solidFill>
                <a:srgbClr val="000000"/>
              </a:solidFill>
              <a:latin typeface="Arial"/>
              <a:cs typeface="Arial"/>
            </a:endParaRPr>
          </a:p>
          <a:p>
            <a:pPr>
              <a:buFont typeface="Arial"/>
              <a:buChar char="•"/>
            </a:pPr>
            <a:r>
              <a:rPr lang="en-US" sz="1600">
                <a:solidFill>
                  <a:srgbClr val="FFFFFF"/>
                </a:solidFill>
                <a:latin typeface="Arial"/>
                <a:cs typeface="Arial"/>
              </a:rPr>
              <a:t>vous indique ce que vous devez mesurer pour déterminer si vous atteignez vos objectifs</a:t>
            </a:r>
            <a:endParaRPr lang="en-US" sz="1600">
              <a:solidFill>
                <a:srgbClr val="000000"/>
              </a:solidFill>
              <a:latin typeface="Arial"/>
              <a:cs typeface="Arial"/>
            </a:endParaRPr>
          </a:p>
          <a:p>
            <a:pPr>
              <a:buFont typeface="Arial"/>
              <a:buChar char="•"/>
            </a:pPr>
            <a:r>
              <a:rPr lang="en-US" sz="1600">
                <a:solidFill>
                  <a:srgbClr val="FFFFFF"/>
                </a:solidFill>
                <a:latin typeface="Arial"/>
                <a:cs typeface="Arial"/>
              </a:rPr>
              <a:t>Facilite la collecte de preuves concrètes pour démontrer le processus, la réussite ou l'échec du projet</a:t>
            </a:r>
            <a:endParaRPr lang="en-US" sz="1600">
              <a:solidFill>
                <a:srgbClr val="000000"/>
              </a:solidFill>
              <a:latin typeface="Arial"/>
              <a:cs typeface="Arial"/>
            </a:endParaRPr>
          </a:p>
          <a:p>
            <a:pPr>
              <a:buFont typeface="Arial"/>
              <a:buChar char="•"/>
            </a:pPr>
            <a:r>
              <a:rPr lang="en-US" sz="1600">
                <a:solidFill>
                  <a:srgbClr val="FFFFFF"/>
                </a:solidFill>
                <a:latin typeface="Arial"/>
                <a:cs typeface="Arial"/>
              </a:rPr>
              <a:t>Les problèmes sont analysés systématiquement et les risques et hypothèses sont explicités.</a:t>
            </a:r>
            <a:endParaRPr lang="en-US" sz="1600">
              <a:solidFill>
                <a:srgbClr val="000000"/>
              </a:solidFill>
              <a:latin typeface="Arial"/>
              <a:cs typeface="Arial"/>
            </a:endParaRPr>
          </a:p>
          <a:p>
            <a:pPr>
              <a:buFont typeface="Arial"/>
              <a:buChar char="•"/>
            </a:pPr>
            <a:r>
              <a:rPr lang="en-US" sz="1600">
                <a:solidFill>
                  <a:srgbClr val="FFFFFF"/>
                </a:solidFill>
                <a:latin typeface="Arial"/>
                <a:cs typeface="Arial"/>
              </a:rPr>
              <a:t>Facilite les comparaisons entre les </a:t>
            </a:r>
            <a:r>
              <a:rPr lang="en-US" sz="1600" err="1">
                <a:solidFill>
                  <a:srgbClr val="FFFFFF"/>
                </a:solidFill>
                <a:latin typeface="Arial"/>
                <a:cs typeface="Arial"/>
              </a:rPr>
              <a:t>projets/programmes </a:t>
            </a:r>
            <a:r>
              <a:rPr lang="en-US" sz="1600">
                <a:solidFill>
                  <a:srgbClr val="FFFFFF"/>
                </a:solidFill>
                <a:latin typeface="Arial"/>
                <a:cs typeface="Arial"/>
              </a:rPr>
              <a:t>et la documentation des meilleures pratiques </a:t>
            </a:r>
          </a:p>
          <a:p>
            <a:pPr marL="0" indent="0">
              <a:buNone/>
            </a:pPr>
            <a:endParaRPr lang="en-US" sz="1600">
              <a:solidFill>
                <a:srgbClr val="FFFFFF"/>
              </a:solidFill>
              <a:latin typeface="Arial"/>
              <a:cs typeface="Arial"/>
            </a:endParaRPr>
          </a:p>
        </p:txBody>
      </p:sp>
      <p:sp>
        <p:nvSpPr>
          <p:cNvPr id="4" name="TextBox 3">
            <a:extLst>
              <a:ext uri="{FF2B5EF4-FFF2-40B4-BE49-F238E27FC236}">
                <a16:creationId xmlns:a16="http://schemas.microsoft.com/office/drawing/2014/main" id="{BB300B1A-C8C4-1C2A-E899-CFA5D75C3857}"/>
              </a:ext>
            </a:extLst>
          </p:cNvPr>
          <p:cNvSpPr txBox="1"/>
          <p:nvPr/>
        </p:nvSpPr>
        <p:spPr>
          <a:xfrm>
            <a:off x="6126125" y="1447232"/>
            <a:ext cx="5381746" cy="4591030"/>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Arial"/>
                <a:ea typeface="+mn-lt"/>
                <a:cs typeface="+mn-lt"/>
              </a:rPr>
              <a:t>Limites :</a:t>
            </a:r>
          </a:p>
          <a:p>
            <a:pPr marL="285750" indent="-285750">
              <a:buFont typeface="Arial"/>
              <a:buChar char="•"/>
            </a:pPr>
            <a:r>
              <a:rPr lang="en-US" sz="1600">
                <a:solidFill>
                  <a:srgbClr val="FFFFFF"/>
                </a:solidFill>
                <a:latin typeface="Arial"/>
                <a:ea typeface="+mn-lt"/>
                <a:cs typeface="+mn-lt"/>
              </a:rPr>
              <a:t>Ne tient pas compte de la communauté au sens large et du contexte dans lequel s'inscrit votre projet</a:t>
            </a:r>
            <a:endParaRPr lang="en-US" sz="1600">
              <a:solidFill>
                <a:srgbClr val="FFFFFF"/>
              </a:solidFill>
              <a:latin typeface="Arial"/>
              <a:cs typeface="Calibri"/>
            </a:endParaRPr>
          </a:p>
          <a:p>
            <a:pPr marL="285750" indent="-285750">
              <a:buFont typeface="Arial"/>
              <a:buChar char="•"/>
            </a:pPr>
            <a:r>
              <a:rPr lang="en-US" sz="1600">
                <a:solidFill>
                  <a:srgbClr val="FFFFFF"/>
                </a:solidFill>
                <a:latin typeface="Arial"/>
                <a:ea typeface="+mn-lt"/>
                <a:cs typeface="+mn-lt"/>
              </a:rPr>
              <a:t>Il s'agit d'une approche unique qui ne tient pas toujours compte de la complexité et des nuances.</a:t>
            </a:r>
            <a:endParaRPr lang="en-US" sz="1600">
              <a:solidFill>
                <a:srgbClr val="FFFFFF"/>
              </a:solidFill>
              <a:latin typeface="Arial"/>
              <a:cs typeface="Calibri"/>
            </a:endParaRPr>
          </a:p>
          <a:p>
            <a:pPr marL="285750" indent="-285750">
              <a:buFont typeface="Arial"/>
              <a:buChar char="•"/>
            </a:pPr>
            <a:r>
              <a:rPr lang="en-US" sz="1600">
                <a:solidFill>
                  <a:srgbClr val="FFFFFF"/>
                </a:solidFill>
                <a:latin typeface="Arial"/>
                <a:ea typeface="+mn-lt"/>
                <a:cs typeface="+mn-lt"/>
              </a:rPr>
              <a:t>Elle peut accorder trop d</a:t>
            </a:r>
            <a:r>
              <a:rPr lang="en-US" sz="1600" err="1">
                <a:solidFill>
                  <a:srgbClr val="FFFFFF"/>
                </a:solidFill>
                <a:latin typeface="Arial"/>
                <a:ea typeface="+mn-lt"/>
                <a:cs typeface="+mn-lt"/>
              </a:rPr>
              <a:t>'</a:t>
            </a:r>
            <a:r>
              <a:rPr lang="en-US" sz="1600">
                <a:solidFill>
                  <a:srgbClr val="FFFFFF"/>
                </a:solidFill>
                <a:latin typeface="Arial"/>
                <a:ea typeface="+mn-lt"/>
                <a:cs typeface="+mn-lt"/>
              </a:rPr>
              <a:t>importance aux indicateurs mesurables et à la planification et peut nécessiter des ensembles de données </a:t>
            </a:r>
            <a:r>
              <a:rPr lang="en-US" sz="1600" err="1">
                <a:solidFill>
                  <a:srgbClr val="FFFFFF"/>
                </a:solidFill>
                <a:latin typeface="Arial"/>
                <a:ea typeface="+mn-lt"/>
                <a:cs typeface="+mn-lt"/>
              </a:rPr>
              <a:t>prédéfinis </a:t>
            </a:r>
            <a:r>
              <a:rPr lang="en-US" sz="1600">
                <a:solidFill>
                  <a:srgbClr val="FFFFFF"/>
                </a:solidFill>
                <a:latin typeface="Arial"/>
                <a:ea typeface="+mn-lt"/>
                <a:cs typeface="+mn-lt"/>
              </a:rPr>
              <a:t>qui sont impossibles à obtenir dans des contextes où les ressources sont limitées, </a:t>
            </a:r>
            <a:r>
              <a:rPr lang="en-US" sz="1600" err="1">
                <a:solidFill>
                  <a:srgbClr val="FFFFFF"/>
                </a:solidFill>
                <a:latin typeface="Arial"/>
                <a:ea typeface="+mn-lt"/>
                <a:cs typeface="+mn-lt"/>
              </a:rPr>
              <a:t>ou </a:t>
            </a:r>
            <a:r>
              <a:rPr lang="en-US" sz="1600">
                <a:solidFill>
                  <a:srgbClr val="FFFFFF"/>
                </a:solidFill>
                <a:latin typeface="Arial"/>
                <a:ea typeface="+mn-lt"/>
                <a:cs typeface="+mn-lt"/>
              </a:rPr>
              <a:t>exiger une analyse statistique qui n'est pas réalisable.</a:t>
            </a:r>
            <a:endParaRPr lang="en-US" sz="1600">
              <a:solidFill>
                <a:srgbClr val="000000"/>
              </a:solidFill>
              <a:latin typeface="Arial"/>
              <a:ea typeface="+mn-lt"/>
              <a:cs typeface="+mn-lt"/>
            </a:endParaRPr>
          </a:p>
          <a:p>
            <a:pPr marL="285750" indent="-285750">
              <a:buFont typeface="Arial"/>
              <a:buChar char="•"/>
            </a:pPr>
            <a:r>
              <a:rPr lang="en-US" sz="1600">
                <a:solidFill>
                  <a:srgbClr val="FFFFFF"/>
                </a:solidFill>
                <a:latin typeface="Arial"/>
                <a:ea typeface="+mn-lt"/>
                <a:cs typeface="+mn-lt"/>
              </a:rPr>
              <a:t>Les indicateurs peuvent souvent être oubliés jusqu'à ce qu'un rapport soit exigé par les bailleurs de fonds. </a:t>
            </a:r>
          </a:p>
          <a:p>
            <a:pPr marL="285750" indent="-285750">
              <a:buFont typeface="Arial"/>
              <a:buChar char="•"/>
            </a:pPr>
            <a:r>
              <a:rPr lang="en-US" sz="1600">
                <a:solidFill>
                  <a:srgbClr val="FFFFFF"/>
                </a:solidFill>
                <a:latin typeface="Arial"/>
                <a:ea typeface="+mn-lt"/>
                <a:cs typeface="+mn-lt"/>
              </a:rPr>
              <a:t>Elle reflète une tendance à la planification plutôt qu'au suivi</a:t>
            </a:r>
            <a:endParaRPr lang="en-US" sz="1600">
              <a:solidFill>
                <a:srgbClr val="FFFFFF"/>
              </a:solidFill>
              <a:latin typeface="Arial"/>
              <a:cs typeface="Calibri"/>
            </a:endParaRPr>
          </a:p>
          <a:p>
            <a:endParaRPr lang="en-US" sz="1600">
              <a:solidFill>
                <a:srgbClr val="FFFFFF"/>
              </a:solidFill>
              <a:latin typeface="Arial"/>
              <a:cs typeface="Calibri"/>
            </a:endParaRPr>
          </a:p>
          <a:p>
            <a:pPr marL="285750" indent="-285750" algn="l">
              <a:buFont typeface="Arial"/>
              <a:buChar char="•"/>
            </a:pPr>
            <a:endParaRPr lang="en-US" sz="1400">
              <a:solidFill>
                <a:srgbClr val="FFFFFF"/>
              </a:solidFill>
              <a:cs typeface="Calibri"/>
            </a:endParaRPr>
          </a:p>
          <a:p>
            <a:endParaRPr lang="en-US" sz="1400">
              <a:solidFill>
                <a:srgbClr val="FFFFFF"/>
              </a:solidFill>
              <a:cs typeface="Calibri"/>
            </a:endParaRPr>
          </a:p>
        </p:txBody>
      </p:sp>
    </p:spTree>
    <p:extLst>
      <p:ext uri="{BB962C8B-B14F-4D97-AF65-F5344CB8AC3E}">
        <p14:creationId xmlns:p14="http://schemas.microsoft.com/office/powerpoint/2010/main" val="295384298"/>
      </p:ext>
    </p:extLst>
  </p:cSld>
  <p:clrMapOvr>
    <a:masterClrMapping/>
  </p:clrMapOvr>
</p:sld>
</file>

<file path=ppt/theme/theme1.xml><?xml version="1.0" encoding="utf-8"?>
<a:theme xmlns:a="http://schemas.openxmlformats.org/drawingml/2006/main" name="TAP Template">
  <a:themeElements>
    <a:clrScheme name="Custom 11">
      <a:dk1>
        <a:sysClr val="windowText" lastClr="000000"/>
      </a:dk1>
      <a:lt1>
        <a:sysClr val="window" lastClr="FFFFFF"/>
      </a:lt1>
      <a:dk2>
        <a:srgbClr val="002060"/>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 Template" id="{E34AECF8-65DE-4AE7-A5B8-E1B14231ABDD}" vid="{11E73DD6-D110-4344-B3FB-DD184B087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44013A502FBD43BCDFCD12E2740ECE" ma:contentTypeVersion="12" ma:contentTypeDescription="Create a new document." ma:contentTypeScope="" ma:versionID="4e001e63f3f847f664d5e8b528beb8b1">
  <xsd:schema xmlns:xsd="http://www.w3.org/2001/XMLSchema" xmlns:xs="http://www.w3.org/2001/XMLSchema" xmlns:p="http://schemas.microsoft.com/office/2006/metadata/properties" xmlns:ns2="7471d3ce-8476-4655-a0cd-8164d994cefe" xmlns:ns3="c42bdd84-917d-4884-89c3-c751295d8e16" targetNamespace="http://schemas.microsoft.com/office/2006/metadata/properties" ma:root="true" ma:fieldsID="2496c45fbbb244630995c3d594400ac9" ns2:_="" ns3:_="">
    <xsd:import namespace="7471d3ce-8476-4655-a0cd-8164d994cefe"/>
    <xsd:import namespace="c42bdd84-917d-4884-89c3-c751295d8e16"/>
    <xsd:element name="properties">
      <xsd:complexType>
        <xsd:sequence>
          <xsd:element name="documentManagement">
            <xsd:complexType>
              <xsd:all>
                <xsd:element ref="ns2:Category"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71d3ce-8476-4655-a0cd-8164d994cefe" elementFormDefault="qualified">
    <xsd:import namespace="http://schemas.microsoft.com/office/2006/documentManagement/types"/>
    <xsd:import namespace="http://schemas.microsoft.com/office/infopath/2007/PartnerControls"/>
    <xsd:element name="Category" ma:index="4" nillable="true" ma:displayName="Category" ma:default="Webinar" ma:format="Dropdown" ma:internalName="Category" ma:readOnly="false">
      <xsd:simpleType>
        <xsd:restriction base="dms:Choice">
          <xsd:enumeration value="Webinar"/>
          <xsd:enumeration value="Training Material"/>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42bdd84-917d-4884-89c3-c751295d8e1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7471d3ce-8476-4655-a0cd-8164d994cefe">Webinar</Category>
    <SharedWithUsers xmlns="c42bdd84-917d-4884-89c3-c751295d8e16">
      <UserInfo>
        <DisplayName>Yoon, Steven S. (CDC/DDPHSIS/CGH/DGHT)</DisplayName>
        <AccountId>111</AccountId>
        <AccountType/>
      </UserInfo>
      <UserInfo>
        <DisplayName>Lozano, Briana V. (CDC/DDPHSIS/CGH/DGHT)</DisplayName>
        <AccountId>21</AccountId>
        <AccountType/>
      </UserInfo>
      <UserInfo>
        <DisplayName>Wuhib, Tadesse (CDC/DDPHSIS/CGH/DGHT)</DisplayName>
        <AccountId>171</AccountId>
        <AccountType/>
      </UserInfo>
      <UserInfo>
        <DisplayName>Murie, Lisa (CDC/DDPHSIS/CGH/DGHT)</DisplayName>
        <AccountId>81</AccountId>
        <AccountType/>
      </UserInfo>
      <UserInfo>
        <DisplayName>Kariuki, James M. (CDC/DDPHSIS/CGH/DGHT)</DisplayName>
        <AccountId>64</AccountId>
        <AccountType/>
      </UserInfo>
      <UserInfo>
        <DisplayName>Manders, Eric-Jan (CDC/DDPHSIS/CGH/DGHT)</DisplayName>
        <AccountId>72</AccountId>
        <AccountType/>
      </UserInfo>
      <UserInfo>
        <DisplayName>Tolentino, Herman (CDC/DDPHSIS/CGH/DGHT)</DisplayName>
        <AccountId>102</AccountId>
        <AccountType/>
      </UserInfo>
      <UserInfo>
        <DisplayName>De Kerorguen, Nicolas (CDC/DDPHSIS/CGH/DGHT) (CTR)</DisplayName>
        <AccountId>52</AccountId>
        <AccountType/>
      </UserInfo>
      <UserInfo>
        <DisplayName>Norwood, Katherine (CDC/DDPHSIS/CGH/DGHT)</DisplayName>
        <AccountId>87</AccountId>
        <AccountType/>
      </UserInfo>
      <UserInfo>
        <DisplayName>Bryde, Lisa (CDC/DDPHSIS/CGH/DGHT) (CTR)</DisplayName>
        <AccountId>153</AccountId>
        <AccountType/>
      </UserInfo>
      <UserInfo>
        <DisplayName>MacGregor, Jan (CDC/DDPHSIS/CGH/DGHT) (CTR)</DisplayName>
        <AccountId>19</AccountId>
        <AccountType/>
      </UserInfo>
      <UserInfo>
        <DisplayName>Zagar, Terence R. (CDC/DDPHSIS/CGH/DGHT) (CTR)</DisplayName>
        <AccountId>120</AccountId>
        <AccountType/>
      </UserInfo>
      <UserInfo>
        <DisplayName>Dolan, Dana (CDC/DDPHSIS/CGH/DGHT) (CTR)</DisplayName>
        <AccountId>17</AccountId>
        <AccountType/>
      </UserInfo>
    </SharedWithUsers>
  </documentManagement>
</p:properties>
</file>

<file path=customXml/itemProps1.xml><?xml version="1.0" encoding="utf-8"?>
<ds:datastoreItem xmlns:ds="http://schemas.openxmlformats.org/officeDocument/2006/customXml" ds:itemID="{BAF0FFEA-0460-430A-AAE5-3CC27EC6EB05}">
  <ds:schemaRefs>
    <ds:schemaRef ds:uri="7471d3ce-8476-4655-a0cd-8164d994cefe"/>
    <ds:schemaRef ds:uri="c42bdd84-917d-4884-89c3-c751295d8e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72E2AA-B14D-482B-ABB0-DED0E74F1E0A}">
  <ds:schemaRefs>
    <ds:schemaRef ds:uri="http://schemas.microsoft.com/sharepoint/v3/contenttype/forms"/>
  </ds:schemaRefs>
</ds:datastoreItem>
</file>

<file path=customXml/itemProps3.xml><?xml version="1.0" encoding="utf-8"?>
<ds:datastoreItem xmlns:ds="http://schemas.openxmlformats.org/officeDocument/2006/customXml" ds:itemID="{41C3F004-6275-400C-82BA-CDEB59F6467D}">
  <ds:schemaRefs>
    <ds:schemaRef ds:uri="7471d3ce-8476-4655-a0cd-8164d994cefe"/>
    <ds:schemaRef ds:uri="c42bdd84-917d-4884-89c3-c751295d8e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201</Slides>
  <Notes>93</Notes>
  <HiddenSlides>15</HiddenSlides>
  <ScaleCrop>false</ScaleCrop>
  <HeadingPairs>
    <vt:vector size="4" baseType="variant">
      <vt:variant>
        <vt:lpstr>Theme</vt:lpstr>
      </vt:variant>
      <vt:variant>
        <vt:i4>1</vt:i4>
      </vt:variant>
      <vt:variant>
        <vt:lpstr>Slide Titles</vt:lpstr>
      </vt:variant>
      <vt:variant>
        <vt:i4>201</vt:i4>
      </vt:variant>
    </vt:vector>
  </HeadingPairs>
  <TitlesOfParts>
    <vt:vector size="202" baseType="lpstr">
      <vt:lpstr>TAP Template</vt:lpstr>
      <vt:lpstr>PowerPoint Presentation</vt:lpstr>
      <vt:lpstr>Bienvenue</vt:lpstr>
      <vt:lpstr>Informations importantes</vt:lpstr>
      <vt:lpstr>Brise-glace (voir les notes de l'orateur)</vt:lpstr>
      <vt:lpstr>Structure du cours</vt:lpstr>
      <vt:lpstr>Compétences de base </vt:lpstr>
      <vt:lpstr>Module 00 Termes et concepts  </vt:lpstr>
      <vt:lpstr>Module 00 : Enquête rapide</vt:lpstr>
      <vt:lpstr>Définition de la gestion de projet</vt:lpstr>
      <vt:lpstr>Une bonne gestion de projet, pourquoi est-elle importante ?</vt:lpstr>
      <vt:lpstr>Domaines de connaissances en matière de gestion de projet</vt:lpstr>
      <vt:lpstr>Domaines de connaissances en matière de gestion de projet</vt:lpstr>
      <vt:lpstr>Le triangle de fer </vt:lpstr>
      <vt:lpstr>Le triangle de fer, comment est-il lié aux fonctions essentielles ?</vt:lpstr>
      <vt:lpstr>Comment le triangle de fer est-il lié aux fonctions essentielles ?</vt:lpstr>
      <vt:lpstr>Qu'entend-on par fonctions de facilitation ?</vt:lpstr>
      <vt:lpstr>Gestion des parties prenantes</vt:lpstr>
      <vt:lpstr>Gestion des ressources humaines (RH)</vt:lpstr>
      <vt:lpstr>Ce qui fait un bon chef de projet</vt:lpstr>
      <vt:lpstr>Gestion des communications </vt:lpstr>
      <vt:lpstr>Gestion des risques</vt:lpstr>
      <vt:lpstr>Définition de la santé numérique</vt:lpstr>
      <vt:lpstr>Définition de la santé numérique</vt:lpstr>
      <vt:lpstr>La santé numérique en tant que composante du renforcement des systèmes de santé</vt:lpstr>
      <vt:lpstr>Numérisation ou transformation digitale</vt:lpstr>
      <vt:lpstr>Caractéristiques des quatre types de  projets de mise en œuvre de la santé numérique</vt:lpstr>
      <vt:lpstr>Réflexion sur les quatre types de projets  santé numérique :</vt:lpstr>
      <vt:lpstr>Activité : combler les lacunes</vt:lpstr>
      <vt:lpstr>PowerPoint Presentation</vt:lpstr>
      <vt:lpstr>Module 00 : Enquête rapide</vt:lpstr>
      <vt:lpstr>Module 00 Termes et concepts  </vt:lpstr>
      <vt:lpstr>Module 01 Cycles de vie des logiciels, de la mise en œuvre et des projets  </vt:lpstr>
      <vt:lpstr>Cycle de vie du développement logiciel (SDLC)</vt:lpstr>
      <vt:lpstr>Développement de logiciels :  Méthodes en cascade et méthodes agiles  </vt:lpstr>
      <vt:lpstr>Développement de logiciels :  Approche mixte utilisant la chute d'eau et l'agile</vt:lpstr>
      <vt:lpstr>Liste de contrôle PM : SDLC</vt:lpstr>
      <vt:lpstr>Cycle de vie de la mise en œuvre</vt:lpstr>
      <vt:lpstr>Cycle de vie de la gestion de projet  </vt:lpstr>
      <vt:lpstr>Cycle de vie de la gestion de projet  </vt:lpstr>
      <vt:lpstr>Activité : mini jeu de société</vt:lpstr>
      <vt:lpstr>Module 01 : Enquête rapide</vt:lpstr>
      <vt:lpstr>Module 01 Cycles de vie des logiciels, de la mise en œuvre et des projets  </vt:lpstr>
      <vt:lpstr>Module 02 Planifier pour réussir  </vt:lpstr>
      <vt:lpstr>Modèle de préparation</vt:lpstr>
      <vt:lpstr>Définir la réussite</vt:lpstr>
      <vt:lpstr>Activité :</vt:lpstr>
      <vt:lpstr>Réponse possible</vt:lpstr>
      <vt:lpstr>Pourquoi la documentation est-elle la clé d'une de la gestion de projet ?</vt:lpstr>
      <vt:lpstr>La charte du projet</vt:lpstr>
      <vt:lpstr>CDC TAP : Modèle de charte de projet</vt:lpstr>
      <vt:lpstr>Liste de contrôle PM : Charte du projet</vt:lpstr>
      <vt:lpstr>Les aspects clés de la gouvernance dans la gestion de projet qui contribuent à la réussite du projet</vt:lpstr>
      <vt:lpstr>Bonne gouvernance : définition des parties prenantes</vt:lpstr>
      <vt:lpstr>Bonne gouvernance : RACI</vt:lpstr>
      <vt:lpstr>Bonne gouvernance : coordination de  multiples parties prenantes</vt:lpstr>
      <vt:lpstr>Outils disponibles pour appuyer la coordination des parties prenantes</vt:lpstr>
      <vt:lpstr>Bonne gouvernance : gestion du champ d'application</vt:lpstr>
      <vt:lpstr>Bonne gouvernance : prise de décision</vt:lpstr>
      <vt:lpstr>Présentation de notre étude de cas</vt:lpstr>
      <vt:lpstr>Activité : jeu de rôle sur la bonne gouvernance</vt:lpstr>
      <vt:lpstr>Activité : retour sur le jeu de rôle</vt:lpstr>
      <vt:lpstr>Planification du projet</vt:lpstr>
      <vt:lpstr>Planification de projet :  Plan de projet et diagramme de Gantt </vt:lpstr>
      <vt:lpstr>Modèle de plan de projet</vt:lpstr>
      <vt:lpstr>Plan du projet</vt:lpstr>
      <vt:lpstr>Liste de contrôle PM : Plan du projet</vt:lpstr>
      <vt:lpstr>Graphiques de Gantt</vt:lpstr>
      <vt:lpstr>Modèle de diagramme de Gantt</vt:lpstr>
      <vt:lpstr>Liste de contrôle PM : Diagramme de Gantt</vt:lpstr>
      <vt:lpstr>Planification budgétaire</vt:lpstr>
      <vt:lpstr>Budgétisation : Devis / estimations</vt:lpstr>
      <vt:lpstr>Budgétisation : taux de change et inflation</vt:lpstr>
      <vt:lpstr>Budgétisation : catégories de coûts</vt:lpstr>
      <vt:lpstr>Modèle de budget du CDC</vt:lpstr>
      <vt:lpstr>Liste de contrôle PM : budgétisation</vt:lpstr>
      <vt:lpstr>Gestion des risques de base</vt:lpstr>
      <vt:lpstr>Modèle de base pour la gestion des risques</vt:lpstr>
      <vt:lpstr>Gestion des risques</vt:lpstr>
      <vt:lpstr>Gestion des risques</vt:lpstr>
      <vt:lpstr>Gestion des risques</vt:lpstr>
      <vt:lpstr>Modèle de gestion du changement</vt:lpstr>
      <vt:lpstr>Gestion des modifications de la documentation</vt:lpstr>
      <vt:lpstr>Documentation sur la qualité</vt:lpstr>
      <vt:lpstr>Activité : classement</vt:lpstr>
      <vt:lpstr>Communication</vt:lpstr>
      <vt:lpstr>Communication</vt:lpstr>
      <vt:lpstr>Plan de communication</vt:lpstr>
      <vt:lpstr>Liste de contrôle PM : plan de communication</vt:lpstr>
      <vt:lpstr>Module 02 : Enquête rapide</vt:lpstr>
      <vt:lpstr>Module 02 Planifier pour réussir  </vt:lpstr>
      <vt:lpstr>Module 04 Suivi et évaluation des projets</vt:lpstr>
      <vt:lpstr>Suivi et évaluation</vt:lpstr>
      <vt:lpstr>Contrôles de santé des projets</vt:lpstr>
      <vt:lpstr>Contrôles de santé des projets </vt:lpstr>
      <vt:lpstr>Activité</vt:lpstr>
      <vt:lpstr>Retour d'information sur l'activité </vt:lpstr>
      <vt:lpstr>Cadres logiques</vt:lpstr>
      <vt:lpstr>Cadres logiques</vt:lpstr>
      <vt:lpstr>Cadres logiques</vt:lpstr>
      <vt:lpstr>Théorie du changement</vt:lpstr>
      <vt:lpstr>Théorie du changement </vt:lpstr>
      <vt:lpstr>PowerPoint Presentation</vt:lpstr>
      <vt:lpstr>Indicateurs SMART</vt:lpstr>
      <vt:lpstr>Indicateurs SMART</vt:lpstr>
      <vt:lpstr>Activité : Indicateurs SMART</vt:lpstr>
      <vt:lpstr>Module 04 : Enquête rapide</vt:lpstr>
      <vt:lpstr>Module 04 Suivi et évaluation des projets</vt:lpstr>
      <vt:lpstr>Module 05 Phase de conception et de développement</vt:lpstr>
      <vt:lpstr>Plan de conception et de développement</vt:lpstr>
      <vt:lpstr>Analyser  Comprendre l'état actuel et futur</vt:lpstr>
      <vt:lpstr>  </vt:lpstr>
      <vt:lpstr>  </vt:lpstr>
      <vt:lpstr>  </vt:lpstr>
      <vt:lpstr>  </vt:lpstr>
      <vt:lpstr>  </vt:lpstr>
      <vt:lpstr>  </vt:lpstr>
      <vt:lpstr>  </vt:lpstr>
      <vt:lpstr>  </vt:lpstr>
      <vt:lpstr>  </vt:lpstr>
      <vt:lpstr>Activité :  Exigences logicielles </vt:lpstr>
      <vt:lpstr>  </vt:lpstr>
      <vt:lpstr>Exigences en matière de matériel et d'infrastructure</vt:lpstr>
      <vt:lpstr>Modèle de boîte à outils HIS PM</vt:lpstr>
      <vt:lpstr>Activité :  Exigences en matière de matériel et d'infrastructure</vt:lpstr>
      <vt:lpstr>Réponses aux activités :  Exigences en matière de matériel et d'infrastructure</vt:lpstr>
      <vt:lpstr>Conception</vt:lpstr>
      <vt:lpstr>Développer </vt:lpstr>
      <vt:lpstr>Liste de contrôle PM : Conception et développement</vt:lpstr>
      <vt:lpstr>Module 05 : Enquête rapide</vt:lpstr>
      <vt:lpstr>Module 05 Phase de conception et de développement</vt:lpstr>
      <vt:lpstr>Module 06 Phase de test et de mise en œuvre</vt:lpstr>
      <vt:lpstr>Plan de test et de mise en œuvre</vt:lpstr>
      <vt:lpstr>Assurance qualité (AQ) et tests </vt:lpstr>
      <vt:lpstr>Assurance qualité (AQ) et tests </vt:lpstr>
      <vt:lpstr>Assurance qualité (AQ) et tests </vt:lpstr>
      <vt:lpstr>Les phases de test</vt:lpstr>
      <vt:lpstr>Test: rôles et des compétences</vt:lpstr>
      <vt:lpstr>Rôles et compétences des testeurs</vt:lpstr>
      <vt:lpstr>Plan et calendrier des tests</vt:lpstr>
      <vt:lpstr>Cas de test </vt:lpstr>
      <vt:lpstr>Exemple de cas de test : connexion au système</vt:lpstr>
      <vt:lpstr>Exemple de cas de test : Recherche et création d'un dossier patient</vt:lpstr>
      <vt:lpstr>Test d'acceptation par l'utilisateur (UAT) </vt:lpstr>
      <vt:lpstr>Qui est impliqué dans l'UAT ? </vt:lpstr>
      <vt:lpstr>Comment : Activités UAT</vt:lpstr>
      <vt:lpstr>Activité : UAT </vt:lpstr>
      <vt:lpstr>  </vt:lpstr>
      <vt:lpstr>Liste de contrôle PM : Tests et UAT</vt:lpstr>
      <vt:lpstr>Mise en œuvre </vt:lpstr>
      <vt:lpstr>Calendrier de mise en œuvre</vt:lpstr>
      <vt:lpstr>Exigences en matière de renforcement des capacités</vt:lpstr>
      <vt:lpstr>Considérations relatives à la formation</vt:lpstr>
      <vt:lpstr>Plan de formation</vt:lpstr>
      <vt:lpstr>Activité : </vt:lpstr>
      <vt:lpstr>Liste de contrôle PM : Mise en œuvre  </vt:lpstr>
      <vt:lpstr>Module 06 : Enquête rapide</vt:lpstr>
      <vt:lpstr>Module 06 Test et mise en œuvre</vt:lpstr>
      <vt:lpstr>Module 07 Conformité</vt:lpstr>
      <vt:lpstr>Qu'entend-on par conformité ?</vt:lpstr>
      <vt:lpstr>Principaux domaines de conformité dans les  projets de santé numérique</vt:lpstr>
      <vt:lpstr>Priorités à la conformité gouvernementale pour les gestionnaires de projets</vt:lpstr>
      <vt:lpstr>Conformité des bailleurs de fonds</vt:lpstr>
      <vt:lpstr>Activité</vt:lpstr>
      <vt:lpstr>Module 03 : Enquête rapide</vt:lpstr>
      <vt:lpstr>Module 07 Conformité</vt:lpstr>
      <vt:lpstr>Module 03 Exercices pratiques</vt:lpstr>
      <vt:lpstr>Module 08 Transition du système et clôture du projet</vt:lpstr>
      <vt:lpstr>System transition and project close out </vt:lpstr>
      <vt:lpstr>Transition du système et clôture du projet </vt:lpstr>
      <vt:lpstr>Activité :</vt:lpstr>
      <vt:lpstr>Activity:</vt:lpstr>
      <vt:lpstr>Principales caractéristiques d'une transition vers un système durable</vt:lpstr>
      <vt:lpstr>Transition du système</vt:lpstr>
      <vt:lpstr>Check-list PM : transition du système</vt:lpstr>
      <vt:lpstr>Check-list PM : transition du système</vt:lpstr>
      <vt:lpstr>Processus de clôture du projet</vt:lpstr>
      <vt:lpstr>Clôture du projet : archivage et diffuser la documentation du projet</vt:lpstr>
      <vt:lpstr>Clôture du projet : documentation</vt:lpstr>
      <vt:lpstr>Clôture du projet : rassembler les informations relatives à l'évaluation et les enseignements tirés</vt:lpstr>
      <vt:lpstr>Clôture du projet : pourquoi est-il important de rassembler, documenter et diffuser les enseignements tirés ?</vt:lpstr>
      <vt:lpstr>Clôture du projet : Administration et rapports finaux des bailleurs de fonds</vt:lpstr>
      <vt:lpstr>Clôture du projet : rapport narratif final </vt:lpstr>
      <vt:lpstr>Clôture du projet : Le CDC attribue les fonds</vt:lpstr>
      <vt:lpstr>Check-list PM : clôture du projet</vt:lpstr>
      <vt:lpstr>Principales caractéristiques d'une transition vers un système durable</vt:lpstr>
      <vt:lpstr>Transition du système</vt:lpstr>
      <vt:lpstr>Liste de contrôle PM : transition du système</vt:lpstr>
      <vt:lpstr>Liste de contrôle PM : transition du système</vt:lpstr>
      <vt:lpstr>Processus de clôture du projet</vt:lpstr>
      <vt:lpstr>Clôture du projet : archivage et  diffuser la documentation du projet</vt:lpstr>
      <vt:lpstr>Clôture du projet : rassembler les informations relatives à l'évaluation et les enseignements tirés</vt:lpstr>
      <vt:lpstr>Clôture du projet : pourquoi est-il important de rassembler, documenter et diffuser les enseignements tirés ?  documenter et diffuser les enseignements tirés est important</vt:lpstr>
      <vt:lpstr>Clôture du projet : dernier bailleur de fonds  l'administration et l'établissement de rapports</vt:lpstr>
      <vt:lpstr>Liste de contrôle PM : clôture du projet   </vt:lpstr>
      <vt:lpstr>Module 07 : Enquête rapide</vt:lpstr>
      <vt:lpstr>Module 08 Transition du système et clôture du projet</vt:lpstr>
      <vt:lpstr>Module 08 Transition du système et clôture du projet</vt:lpstr>
      <vt:lpstr>Réflexion </vt:lpstr>
      <vt:lpstr>Évaluation des cours </vt:lpstr>
      <vt:lpstr>Merci de votre attention !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Wilmore, Sridevi (CDC/DDPHSIS/CGH/DGHT)</dc:creator>
  <cp:keywords>, docId:B1D9D541BC1AA71E45ABB34DEB089608</cp:keywords>
  <cp:revision>32</cp:revision>
  <dcterms:created xsi:type="dcterms:W3CDTF">2021-03-17T14:32:48Z</dcterms:created>
  <dcterms:modified xsi:type="dcterms:W3CDTF">2025-09-24T16:54:10Z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2021-03-17T14:55:04Z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ab9a9bab-c06c-4b39-8c71-32d37480bb2e</vt:lpwstr>
  </property>
  <property fmtid="{D5CDD505-2E9C-101B-9397-08002B2CF9AE}" pid="8" name="MSIP_Label_7b94a7b8-f06c-4dfe-bdcc-9b548fd58c31_ContentBits">
    <vt:lpwstr>0</vt:lpwstr>
  </property>
  <property fmtid="{D5CDD505-2E9C-101B-9397-08002B2CF9AE}" pid="9" name="ContentTypeId">
    <vt:lpwstr>0x0101002544013A502FBD43BCDFCD12E2740ECE</vt:lpwstr>
  </property>
</Properties>
</file>