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sldIdLst>
    <p:sldId id="2147478195" r:id="rId2"/>
    <p:sldId id="258" r:id="rId3"/>
    <p:sldId id="2147478196" r:id="rId4"/>
    <p:sldId id="2147375729" r:id="rId5"/>
    <p:sldId id="2147478199" r:id="rId6"/>
    <p:sldId id="2147478201" r:id="rId7"/>
    <p:sldId id="2147478197" r:id="rId8"/>
    <p:sldId id="2147478186" r:id="rId9"/>
    <p:sldId id="2147478187" r:id="rId10"/>
    <p:sldId id="2147478166" r:id="rId11"/>
    <p:sldId id="2147481797" r:id="rId12"/>
    <p:sldId id="214747820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lOjKOmrAHwpktTD3bmY0g==" hashData="sEHGEM6gpUReRpJrSJmMHrXgDiVjKpRQE5JWIh2bLf6KNpHZxaElPklpHK0u/kyepsvsnuf8iMTsk/5jHrcXG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FA1D5-EBB0-44AD-9A20-EF2B2450629B}" v="8" dt="2026-02-09T16:49:05.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3" autoAdjust="0"/>
    <p:restoredTop sz="79116" autoAdjust="0"/>
  </p:normalViewPr>
  <p:slideViewPr>
    <p:cSldViewPr snapToGrid="0">
      <p:cViewPr varScale="1">
        <p:scale>
          <a:sx n="85" d="100"/>
          <a:sy n="85" d="100"/>
        </p:scale>
        <p:origin x="16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88723-4529-4208-A401-DA8AE44006B9}"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A2F62-6632-4FEB-B32D-3104A4A887E6}" type="slidenum">
              <a:rPr lang="en-US" smtClean="0"/>
              <a:t>‹#›</a:t>
            </a:fld>
            <a:endParaRPr lang="en-US"/>
          </a:p>
        </p:txBody>
      </p:sp>
    </p:spTree>
    <p:extLst>
      <p:ext uri="{BB962C8B-B14F-4D97-AF65-F5344CB8AC3E}">
        <p14:creationId xmlns:p14="http://schemas.microsoft.com/office/powerpoint/2010/main" val="91788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a:t>
            </a:fld>
            <a:endParaRPr lang="en-US"/>
          </a:p>
        </p:txBody>
      </p:sp>
    </p:spTree>
    <p:extLst>
      <p:ext uri="{BB962C8B-B14F-4D97-AF65-F5344CB8AC3E}">
        <p14:creationId xmlns:p14="http://schemas.microsoft.com/office/powerpoint/2010/main" val="217728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9118" indent="-359118" defTabSz="957649">
              <a:lnSpc>
                <a:spcPct val="107000"/>
              </a:lnSpc>
              <a:buFont typeface="Symbol" panose="05050102010706020507" pitchFamily="18" charset="2"/>
              <a:buChar char=""/>
              <a:defRPr/>
            </a:pPr>
            <a:r>
              <a:rPr lang="en-US" dirty="0"/>
              <a:t>To look at what sort of coverage of a birth dose of RSV </a:t>
            </a:r>
            <a:r>
              <a:rPr lang="en-US" dirty="0" err="1"/>
              <a:t>mAb</a:t>
            </a:r>
            <a:r>
              <a:rPr lang="en-US" dirty="0"/>
              <a:t> might be expected, we can use BCG as the best predictor, since BCG is intended to be given as a birth dose. </a:t>
            </a:r>
          </a:p>
          <a:p>
            <a:pPr marL="359118" indent="-359118" defTabSz="957649">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As this map shows many countries already provide birth dose vaccines like BCG to young infants.</a:t>
            </a:r>
          </a:p>
          <a:p>
            <a:pPr marL="359118" indent="-359118" defTabSz="957649">
              <a:lnSpc>
                <a:spcPct val="107000"/>
              </a:lnSpc>
              <a:buFont typeface="Symbol" panose="05050102010706020507" pitchFamily="18" charset="2"/>
              <a:buChar char=""/>
              <a:defRPr/>
            </a:pPr>
            <a:r>
              <a:rPr lang="en-US" dirty="0"/>
              <a:t>From BCG coverage in 2022, most of Asia has coverage over 90%., indicated by the dark blue.   </a:t>
            </a:r>
          </a:p>
          <a:p>
            <a:pPr marL="359118" indent="-359118" defTabSz="957649">
              <a:lnSpc>
                <a:spcPct val="107000"/>
              </a:lnSpc>
              <a:buFont typeface="Symbol" panose="05050102010706020507" pitchFamily="18" charset="2"/>
              <a:buChar char=""/>
              <a:defRPr/>
            </a:pPr>
            <a:r>
              <a:rPr lang="en-US" dirty="0"/>
              <a:t>In Africa, coverage is not as high.   </a:t>
            </a:r>
          </a:p>
          <a:p>
            <a:pPr marL="830263" lvl="1" indent="-359118" defTabSz="957649">
              <a:lnSpc>
                <a:spcPct val="107000"/>
              </a:lnSpc>
              <a:buFont typeface="Symbol" panose="05050102010706020507" pitchFamily="18" charset="2"/>
              <a:buChar char=""/>
              <a:defRPr/>
            </a:pPr>
            <a:r>
              <a:rPr lang="en-US" dirty="0"/>
              <a:t>Some countries in darker blue have coverage over 90%, more have coverage 80-89% in lighter blue, although almost all countries have coverage 50-79% as indicated in pink.    </a:t>
            </a:r>
          </a:p>
          <a:p>
            <a:pPr marL="359118" indent="-359118" defTabSz="957649">
              <a:lnSpc>
                <a:spcPct val="107000"/>
              </a:lnSpc>
              <a:buFont typeface="Symbol" panose="05050102010706020507" pitchFamily="18" charset="2"/>
              <a:buChar char=""/>
              <a:defRPr/>
            </a:pPr>
            <a:r>
              <a:rPr lang="en-US" dirty="0"/>
              <a:t>A limitation of this data is that we don’t know if BCG was truly given as a birth dose or sometime later.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59118" indent="-359118" defTabSz="957649">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The takeaway here is that vaccination at birth or soon thereafter isn’t new, and countries can leverage prior experience.</a:t>
            </a:r>
          </a:p>
          <a:p>
            <a:pPr marL="359118" indent="-359118" defTabSz="957649">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Still, as this map shows, achieving optimal coverage in some locations has a ways to go.</a:t>
            </a:r>
          </a:p>
          <a:p>
            <a:pPr marL="359118" indent="-359118" defTabSz="957649">
              <a:lnSpc>
                <a:spcPct val="107000"/>
              </a:lnSpc>
              <a:buFont typeface="Symbol" panose="05050102010706020507" pitchFamily="18" charset="2"/>
              <a:buChar char=""/>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9724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Any new product comes with new considerations. </a:t>
            </a:r>
          </a:p>
          <a:p>
            <a:pPr marL="171450" indent="-171450">
              <a:buFont typeface="Arial" panose="020B0604020202020204" pitchFamily="34" charset="0"/>
              <a:buChar char="•"/>
            </a:pPr>
            <a:r>
              <a:rPr lang="en-US" dirty="0"/>
              <a:t>The world is used to delivering vaccines like BCG and Hepatitis B at birth, so those systems are already in place and, for the most part, work well.</a:t>
            </a:r>
          </a:p>
          <a:p>
            <a:pPr marL="628650" lvl="1" indent="-171450">
              <a:buFont typeface="Arial" panose="020B0604020202020204" pitchFamily="34" charset="0"/>
              <a:buChar char="•"/>
            </a:pPr>
            <a:r>
              <a:rPr lang="en-US" dirty="0"/>
              <a:t>These vaccines are widely used and accepted and are based on traditional technologies that people are used to.</a:t>
            </a:r>
          </a:p>
          <a:p>
            <a:pPr marL="171450" lvl="0" indent="-171450">
              <a:buFont typeface="Arial" panose="020B0604020202020204" pitchFamily="34" charset="0"/>
              <a:buChar char="•"/>
            </a:pPr>
            <a:r>
              <a:rPr lang="en-US" dirty="0"/>
              <a:t>The new long-acting </a:t>
            </a:r>
            <a:r>
              <a:rPr lang="en-US" dirty="0" err="1"/>
              <a:t>mAbs</a:t>
            </a:r>
            <a:r>
              <a:rPr lang="en-US" dirty="0"/>
              <a:t>, though given at birth or soon thereafter, bring with them a need for evolution.</a:t>
            </a:r>
          </a:p>
          <a:p>
            <a:pPr marL="628650" lvl="1" indent="-171450">
              <a:buFont typeface="Arial" panose="020B0604020202020204" pitchFamily="34" charset="0"/>
              <a:buChar char="•"/>
            </a:pPr>
            <a:r>
              <a:rPr lang="en-US" dirty="0"/>
              <a:t>Overall, these technologies are a wave of the future for disease prevention but will require market shaping to ensure equitable pricing and access. </a:t>
            </a:r>
          </a:p>
          <a:p>
            <a:pPr marL="628650" lvl="1" indent="-171450">
              <a:buFont typeface="Arial" panose="020B0604020202020204" pitchFamily="34" charset="0"/>
              <a:buChar char="•"/>
            </a:pPr>
            <a:r>
              <a:rPr lang="en-US" dirty="0"/>
              <a:t>They can leverage existing systems widely established in most countries for delivering current birth-dose vaccines.</a:t>
            </a:r>
          </a:p>
          <a:p>
            <a:pPr marL="628650" lvl="1" indent="-171450">
              <a:buFont typeface="Arial" panose="020B0604020202020204" pitchFamily="34" charset="0"/>
              <a:buChar char="•"/>
            </a:pPr>
            <a:r>
              <a:rPr lang="en-US" dirty="0"/>
              <a:t>These are new technologies targeted for routine administration at birth, however, so introduction may require new regulatory and policy territory for some countries. </a:t>
            </a:r>
          </a:p>
          <a:p>
            <a:pPr marL="628650" lvl="1" indent="-171450">
              <a:buFont typeface="Arial" panose="020B0604020202020204" pitchFamily="34" charset="0"/>
              <a:buChar char="•"/>
            </a:pPr>
            <a:r>
              <a:rPr lang="en-US" dirty="0"/>
              <a:t>With new technologies and added jabs also come considerations related to time and capacity of health workers to administer the </a:t>
            </a:r>
            <a:r>
              <a:rPr lang="en-US" dirty="0" err="1"/>
              <a:t>mAb</a:t>
            </a:r>
            <a:r>
              <a:rPr lang="en-US" dirty="0"/>
              <a:t> and issues of acceptability, both within communities and among health workers. </a:t>
            </a:r>
          </a:p>
        </p:txBody>
      </p:sp>
      <p:sp>
        <p:nvSpPr>
          <p:cNvPr id="4" name="Slide Number Placeholder 3"/>
          <p:cNvSpPr>
            <a:spLocks noGrp="1"/>
          </p:cNvSpPr>
          <p:nvPr>
            <p:ph type="sldNum" sz="quarter" idx="5"/>
          </p:nvPr>
        </p:nvSpPr>
        <p:spPr/>
        <p:txBody>
          <a:bodyPr/>
          <a:lstStyle/>
          <a:p>
            <a:fld id="{F5CA2F62-6632-4FEB-B32D-3104A4A887E6}" type="slidenum">
              <a:rPr lang="en-US" smtClean="0"/>
              <a:t>12</a:t>
            </a:fld>
            <a:endParaRPr lang="en-US"/>
          </a:p>
        </p:txBody>
      </p:sp>
    </p:spTree>
    <p:extLst>
      <p:ext uri="{BB962C8B-B14F-4D97-AF65-F5344CB8AC3E}">
        <p14:creationId xmlns:p14="http://schemas.microsoft.com/office/powerpoint/2010/main" val="251408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latin typeface="Calibri"/>
                <a:ea typeface="Calibri" panose="020F0502020204030204" pitchFamily="34" charset="0"/>
                <a:cs typeface="Calibri"/>
              </a:rPr>
              <a:t>In this presentation</a:t>
            </a:r>
            <a:r>
              <a:rPr lang="en-US" sz="1100" dirty="0">
                <a:effectLst/>
                <a:latin typeface="Calibri"/>
                <a:ea typeface="Calibri" panose="020F0502020204030204" pitchFamily="34" charset="0"/>
                <a:cs typeface="Calibri"/>
              </a:rPr>
              <a:t>, I will talk to you about the two flagship approaches that the global health community is pursuing to protect young infants from RSV disease – maternal immunization and long-acting monoclonal antibodies.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a:ea typeface="Calibri" panose="020F0502020204030204" pitchFamily="34" charset="0"/>
                <a:cs typeface="Calibri"/>
              </a:rPr>
              <a:t>We’ll talk about why these approaches are important, how they work, and precedents that can be built upon to increase the chances of success.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14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50009-767E-4386-A766-3154D19A70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28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Maternal immunization is a way to help protect a pregnant woman, her baby, or both from serious infections.</a:t>
            </a:r>
          </a:p>
          <a:p>
            <a:pPr marL="628650" lvl="1" indent="-171450">
              <a:buFont typeface="Arial" panose="020B0604020202020204" pitchFamily="34" charset="0"/>
              <a:buChar char="•"/>
            </a:pPr>
            <a:r>
              <a:rPr lang="en-US" dirty="0"/>
              <a:t>For instance, tetanus maternal immunization is used to protect mother and baby because tetanus can cause severe outcomes for both.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D1D"/>
                </a:solidFill>
                <a:effectLst/>
                <a:latin typeface="NB Akademie"/>
              </a:rPr>
              <a:t>In the case of RSV, however, the benefit of protection is focused on the infant because RSV </a:t>
            </a:r>
            <a:r>
              <a:rPr lang="en-US" dirty="0"/>
              <a:t>can occur when babies are very young when their immune systems are immature and would </a:t>
            </a:r>
            <a:r>
              <a:rPr lang="en-US" b="0" i="0" dirty="0">
                <a:solidFill>
                  <a:srgbClr val="3F3F46"/>
                </a:solidFill>
                <a:effectLst/>
                <a:latin typeface="Open Sans" panose="020B0606030504020204" pitchFamily="34" charset="0"/>
              </a:rPr>
              <a:t>have an inadequate immune response to vaccination.</a:t>
            </a:r>
            <a:endParaRPr lang="en-US" b="0" i="0" dirty="0">
              <a:solidFill>
                <a:srgbClr val="1D1D1D"/>
              </a:solidFill>
              <a:effectLst/>
              <a:latin typeface="NB Akademi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D1D"/>
                </a:solidFill>
                <a:effectLst/>
                <a:latin typeface="NB Akademie"/>
              </a:rPr>
              <a:t>The mother has been exposed to RSV many times and she has built up antibodies and can most likely fight off new infections without the need of a vaccine.</a:t>
            </a:r>
          </a:p>
          <a:p>
            <a:pPr marL="628650" lvl="1" indent="-171450">
              <a:buFont typeface="Arial" panose="020B0604020202020204" pitchFamily="34" charset="0"/>
              <a:buChar char="•"/>
            </a:pPr>
            <a:r>
              <a:rPr lang="en-US" dirty="0"/>
              <a:t>Since young infants are the ones at risk, maternal immunization is an important strategy for protecting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Maternal immunization is a type of active immunization for the mother, but passive immunization for the baby.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D5156"/>
                </a:solidFill>
                <a:effectLst/>
                <a:latin typeface="Google Sans"/>
              </a:rPr>
              <a:t>Active immunity is developed when one’s own body develops the antibodies, while passive immunity is developed when the antibodies are produced </a:t>
            </a:r>
            <a:r>
              <a:rPr lang="en-US" b="1" i="0" dirty="0">
                <a:solidFill>
                  <a:srgbClr val="4D5156"/>
                </a:solidFill>
                <a:effectLst/>
                <a:latin typeface="Google Sans"/>
              </a:rPr>
              <a:t>elsewhere</a:t>
            </a:r>
            <a:r>
              <a:rPr lang="en-US" b="0" i="0" dirty="0">
                <a:solidFill>
                  <a:srgbClr val="4D5156"/>
                </a:solidFill>
                <a:effectLst/>
                <a:latin typeface="Google Sans"/>
              </a:rPr>
              <a:t> and then introduced into the body.</a:t>
            </a:r>
          </a:p>
          <a:p>
            <a:pPr marL="171450" indent="-171450">
              <a:buFont typeface="Arial" panose="020B0604020202020204" pitchFamily="34" charset="0"/>
              <a:buChar char="•"/>
            </a:pPr>
            <a:r>
              <a:rPr lang="en-US" dirty="0"/>
              <a:t>Maternal immunization works by antibodies naturally moving from mother to baby across the placenta</a:t>
            </a:r>
          </a:p>
          <a:p>
            <a:pPr marL="742950" lvl="1" indent="-285750">
              <a:buFont typeface="Arial" panose="020B0604020202020204" pitchFamily="34" charset="0"/>
              <a:buChar char="•"/>
            </a:pPr>
            <a:r>
              <a:rPr lang="en-US" dirty="0"/>
              <a:t>Maternal antibody transfer happens throughout pregnancy, but especially in the last few months and weeks of pregnancy. Maternal antibodies can also pass to baby via breastmilk.</a:t>
            </a:r>
            <a:endParaRPr lang="en-US" dirty="0">
              <a:cs typeface="Calibri"/>
            </a:endParaRPr>
          </a:p>
          <a:p>
            <a:pPr marL="742950" lvl="1" indent="-285750">
              <a:buFont typeface="Arial" panose="020B0604020202020204" pitchFamily="34" charset="0"/>
              <a:buChar char="•"/>
            </a:pPr>
            <a:r>
              <a:rPr lang="en-US" dirty="0"/>
              <a:t>When a mother is vaccinated, she makes even more antibodies to fight against a particular infection </a:t>
            </a:r>
          </a:p>
          <a:p>
            <a:pPr marL="742950" lvl="1" indent="-285750">
              <a:buFont typeface="Arial" panose="020B0604020202020204" pitchFamily="34" charset="0"/>
              <a:buChar char="•"/>
            </a:pPr>
            <a:r>
              <a:rPr lang="en-US" dirty="0"/>
              <a:t>These extra antibodies are passed from mother to baby and give greater protection against disease in the early months of life</a:t>
            </a:r>
          </a:p>
          <a:p>
            <a:pPr marL="742950" lvl="1" indent="-285750">
              <a:buFont typeface="Arial" panose="020B0604020202020204" pitchFamily="34" charset="0"/>
              <a:buChar char="•"/>
            </a:pPr>
            <a:r>
              <a:rPr lang="en-US" dirty="0"/>
              <a:t>The antibodies passed from mother to baby gradually wane over time but provide critical protection during the first 6 months of life when babies are at greatest risk of severe disease and death from pathogens like RSV. </a:t>
            </a:r>
          </a:p>
          <a:p>
            <a:pPr marL="285750" lvl="0" indent="-2857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some infections, maternal immunization is a way to protect both mother and baby against diseases that put them both at risk.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instance, maternal immunization has a great track record around the world against tetanus and in many countries against influenza—pathogens that pose high risks in pregnancy and infancy.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COVID-19 maternal immunization is recommended in many countries because the virus is a pathogen that poses increased risk of severe illness for pregnant women and complications in their newborns.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D1D1D"/>
                </a:solidFill>
                <a:effectLst/>
                <a:latin typeface="NB Akademie"/>
              </a:rPr>
              <a:t>For other infections, the benefit of protection is focused on the infant. </a:t>
            </a:r>
            <a:r>
              <a:rPr lang="en-US" dirty="0"/>
              <a:t>Serious infections can occur when babies are very young and their immune systems are too immature or multiple immunizations would be required to mount an adequate active immune response.</a:t>
            </a:r>
            <a:endParaRPr lang="en-US" b="0" i="0" dirty="0">
              <a:solidFill>
                <a:srgbClr val="1D1D1D"/>
              </a:solidFill>
              <a:effectLst/>
              <a:latin typeface="NB Akademie"/>
            </a:endParaRPr>
          </a:p>
          <a:p>
            <a:pPr marL="628650" lvl="1" indent="-171450">
              <a:buFont typeface="Arial" panose="020B0604020202020204" pitchFamily="34" charset="0"/>
              <a:buChar char="•"/>
            </a:pPr>
            <a:r>
              <a:rPr lang="en-US" b="0" i="0" dirty="0">
                <a:solidFill>
                  <a:srgbClr val="1D1D1D"/>
                </a:solidFill>
                <a:effectLst/>
                <a:latin typeface="NB Akademie"/>
              </a:rPr>
              <a:t>This is the case, for respiratory syncytial virus, or RSV, since over her lifetime, the mother has been exposed to RSV many times and she has built up antibodies and can most likely fight off new infections without the need of a vaccine.</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61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489"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Maternal immunization has long been in used </a:t>
            </a:r>
            <a:r>
              <a:rPr lang="en-US" sz="1200" strike="noStrike" dirty="0">
                <a:latin typeface="Calibri" panose="020F0502020204030204" pitchFamily="34" charset="0"/>
                <a:ea typeface="Calibri" panose="020F0502020204030204" pitchFamily="34" charset="0"/>
                <a:cs typeface="Times New Roman" panose="02020603050405020304" pitchFamily="18" charset="0"/>
              </a:rPr>
              <a:t>in many parts of the world, and in some cases </a:t>
            </a:r>
            <a:r>
              <a:rPr lang="en-US" sz="1200" dirty="0">
                <a:latin typeface="Calibri" panose="020F0502020204030204" pitchFamily="34" charset="0"/>
                <a:ea typeface="Calibri" panose="020F0502020204030204" pitchFamily="34" charset="0"/>
                <a:cs typeface="Times New Roman" panose="02020603050405020304" pitchFamily="18" charset="0"/>
              </a:rPr>
              <a:t>worldwide. </a:t>
            </a:r>
          </a:p>
          <a:p>
            <a:pPr marL="805689" lvl="1"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For instance, tetanus vaccine has been given to tens of millions of women across the globe for decades and has been very successful at preventing maternal and neonatal tetanus.</a:t>
            </a:r>
          </a:p>
          <a:p>
            <a:pPr marL="1262889" lvl="2"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Enormous progress was made in low- and middle-income markets in this regard via the Maternal Neonatal Tetanus Elimination Program, which helped 47 countries eliminate MNT. </a:t>
            </a:r>
          </a:p>
          <a:p>
            <a:pPr marL="805689" lvl="1"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We also saw some countries prioritize COVID-19 maternal immunization during the pandemic, in alignment with WHO interim recommendations.</a:t>
            </a:r>
          </a:p>
          <a:p>
            <a:pPr marL="348489" lvl="0"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Other vaccines, such as influenza and pertussis, are also in use, though in in fewer regions, often where economies are higher income.</a:t>
            </a:r>
          </a:p>
          <a:p>
            <a:pPr marL="348489" lvl="0"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Now, the first RSV maternal vaccine is licensed in a number of countries, with first use occurring during the 2023 RSV season. The vaccine has not yet been scaled up globally.</a:t>
            </a:r>
          </a:p>
          <a:p>
            <a:pPr marL="348489" lvl="0" indent="-348489" defTabSz="929305">
              <a:lnSpc>
                <a:spcPct val="107000"/>
              </a:lnSpc>
              <a:buFont typeface="Symbol" panose="05050102010706020507" pitchFamily="18" charset="2"/>
              <a:buChar char=""/>
              <a:defRPr/>
            </a:pPr>
            <a:r>
              <a:rPr lang="en-US" sz="1200" b="0" dirty="0">
                <a:latin typeface="Calibri" panose="020F0502020204030204" pitchFamily="34" charset="0"/>
                <a:ea typeface="Calibri" panose="020F0502020204030204" pitchFamily="34" charset="0"/>
                <a:cs typeface="Times New Roman" panose="02020603050405020304" pitchFamily="18" charset="0"/>
              </a:rPr>
              <a:t>Starting in September 2024, WHO recommended that all countries introduce RSV immunization, including maternal vaccine, for the prevention of severe RSV disease in young infants.</a:t>
            </a:r>
          </a:p>
          <a:p>
            <a:pPr marL="348489" lvl="0" indent="-348489" defTabSz="929305">
              <a:lnSpc>
                <a:spcPct val="107000"/>
              </a:lnSpc>
              <a:buFont typeface="Symbol" panose="05050102010706020507" pitchFamily="18" charset="2"/>
              <a:buChar char=""/>
              <a:defRPr/>
            </a:pPr>
            <a:r>
              <a:rPr lang="en-US" sz="1200" dirty="0">
                <a:latin typeface="Calibri" panose="020F0502020204030204" pitchFamily="34" charset="0"/>
                <a:ea typeface="Calibri" panose="020F0502020204030204" pitchFamily="34" charset="0"/>
                <a:cs typeface="Times New Roman" panose="02020603050405020304" pitchFamily="18" charset="0"/>
              </a:rPr>
              <a:t>Additionally, new maternal vaccines are in the development pipeline, including against Group B </a:t>
            </a:r>
            <a:r>
              <a:rPr lang="en-US" sz="1200" i="1" dirty="0">
                <a:latin typeface="Calibri" panose="020F0502020204030204" pitchFamily="34" charset="0"/>
                <a:ea typeface="Calibri" panose="020F0502020204030204" pitchFamily="34" charset="0"/>
                <a:cs typeface="Times New Roman" panose="02020603050405020304" pitchFamily="18" charset="0"/>
              </a:rPr>
              <a:t>Streptococcus</a:t>
            </a:r>
            <a:r>
              <a:rPr lang="en-US" sz="1200" dirty="0">
                <a:latin typeface="Calibri" panose="020F0502020204030204" pitchFamily="34" charset="0"/>
                <a:ea typeface="Calibri" panose="020F0502020204030204" pitchFamily="34" charset="0"/>
                <a:cs typeface="Times New Roman" panose="02020603050405020304" pitchFamily="18" charset="0"/>
              </a:rPr>
              <a:t>, a common cause of neonatal sepsis.</a:t>
            </a:r>
          </a:p>
          <a:p>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5</a:t>
            </a:fld>
            <a:endParaRPr lang="en-US"/>
          </a:p>
        </p:txBody>
      </p:sp>
    </p:spTree>
    <p:extLst>
      <p:ext uri="{BB962C8B-B14F-4D97-AF65-F5344CB8AC3E}">
        <p14:creationId xmlns:p14="http://schemas.microsoft.com/office/powerpoint/2010/main" val="288639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489" indent="-348489">
              <a:lnSpc>
                <a:spcPct val="107000"/>
              </a:lnSpc>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seems fairly obvious why disease prevention is important for very young infants. This population is amongst the most vulnerable to certain infections—and RSV is one.</a:t>
            </a:r>
          </a:p>
          <a:p>
            <a:pPr marL="348489" indent="-348489">
              <a:lnSpc>
                <a:spcPct val="107000"/>
              </a:lnSpc>
              <a:buFont typeface="Symbol" panose="05050102010706020507" pitchFamily="18" charset="2"/>
              <a:buChar char=""/>
            </a:pP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Since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newborns have immature immune </a:t>
            </a: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systems, for protection, they rely on the transfer of maternal antibodies against infectious agents that the mother has been exposed to over her lifetime.</a:t>
            </a:r>
          </a:p>
          <a:p>
            <a:pPr marL="348489" indent="-348489">
              <a:lnSpc>
                <a:spcPct val="107000"/>
              </a:lnSpc>
              <a:buFont typeface="Symbol" panose="05050102010706020507" pitchFamily="18" charset="2"/>
              <a:buChar char=""/>
            </a:pP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top figure, we see in the figure in BLUE, the antibody levels in the mother. If not exposed to the pathogen, antibody levels remain constant during pregnancy, just above a threshold level needed for protection.</a:t>
            </a:r>
          </a:p>
          <a:p>
            <a:pPr marL="348489" indent="-348489">
              <a:lnSpc>
                <a:spcPct val="107000"/>
              </a:lnSpc>
              <a:buFont typeface="Symbol" panose="05050102010706020507" pitchFamily="18" charset="2"/>
              <a:buChar char=""/>
            </a:pP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same figure, the RED line indicates the levels of maternal antibody transferred to the fetus during each pregnancy trimester, culminating in a peak right around birth, offering protection to the baby at birth.</a:t>
            </a:r>
          </a:p>
          <a:p>
            <a:pPr marL="348489" indent="-348489">
              <a:lnSpc>
                <a:spcPct val="107000"/>
              </a:lnSpc>
              <a:buFont typeface="Symbol" panose="05050102010706020507" pitchFamily="18" charset="2"/>
              <a:buChar char=""/>
            </a:pP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Note, however, that the level of maternal antibody in the newborn drops off quickly after just a few of weeks of life, which can be below the level of threshold of protection, leaving the young infant vulnerable to infectious diseases. </a:t>
            </a:r>
          </a:p>
          <a:p>
            <a:pPr marL="805689" lvl="1" indent="-348489">
              <a:lnSpc>
                <a:spcPct val="107000"/>
              </a:lnSpc>
              <a:buFont typeface="Symbol" panose="05050102010706020507" pitchFamily="18" charset="2"/>
              <a:buChar char=""/>
            </a:pP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opens up what is called a “window of vulnerability” in the infant, in which the level of maternal antibody is below the threshold needed for protection, but the infant’s own immune system is not yet mature enough to fend off pathogens or respond effectively to most vaccines.</a:t>
            </a:r>
          </a:p>
          <a:p>
            <a:pPr marL="348489" indent="-348489">
              <a:lnSpc>
                <a:spcPct val="107000"/>
              </a:lnSpc>
              <a:buFont typeface="Symbol" panose="05050102010706020507" pitchFamily="18" charset="2"/>
              <a:buChar char=""/>
            </a:pP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Without a preventive intervention, the infant remains extremely vulnerable, particularly in low- and middle-income countries, where disease burdens are highest and health coverage is often limited</a:t>
            </a:r>
          </a:p>
          <a:p>
            <a:pPr marL="348489" marR="0" lvl="0" indent="-348489"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second graphic, you can see how maternal immunization acts to enhance the maternal antibodies in the mother, which then are transferred to baby. Since antibody levels are higher with vaccination, they last longer; this in turn, shortens the window of vulnerability in the infant.</a:t>
            </a:r>
          </a:p>
          <a:p>
            <a:pPr marL="348489" marR="0" lvl="0" indent="-348489"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b="0" dirty="0">
                <a:latin typeface="Calibri" panose="020F0502020204030204" pitchFamily="34" charset="0"/>
                <a:ea typeface="Calibri" panose="020F0502020204030204" pitchFamily="34" charset="0"/>
                <a:cs typeface="Times New Roman" panose="02020603050405020304" pitchFamily="18" charset="0"/>
              </a:rPr>
              <a:t>To maximize antibody transfer for protection against RSV disease, the vaccine needs to be given in late the 2nd or 3rd trimester. Recommendations vary slightly across countries. </a:t>
            </a:r>
          </a:p>
          <a:p>
            <a:pPr marL="805689" marR="0" lvl="1" indent="-348489"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b="0" dirty="0">
                <a:latin typeface="Calibri" panose="020F0502020204030204" pitchFamily="34" charset="0"/>
                <a:ea typeface="Calibri" panose="020F0502020204030204" pitchFamily="34" charset="0"/>
                <a:cs typeface="Times New Roman" panose="02020603050405020304" pitchFamily="18" charset="0"/>
              </a:rPr>
              <a:t>WHO recommends a single dose of vaccine in the third trimester of pregnancy, as defined in the local context. In most settings, the third trimester starts at 28 weeks gestational, but in some places it could be defined as starting earlier (e.g., 27 weeks).</a:t>
            </a:r>
          </a:p>
          <a:p>
            <a:pPr marL="348489" indent="-348489">
              <a:lnSpc>
                <a:spcPct val="107000"/>
              </a:lnSpc>
              <a:buFont typeface="Symbol" panose="05050102010706020507" pitchFamily="18" charset="2"/>
              <a:buChar char=""/>
            </a:pPr>
            <a:endParaRPr lang="en-US" b="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86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Historically, vaccines used for maternal immunization have been licensed for other indications that are then later used in pregnancy.</a:t>
            </a:r>
          </a:p>
          <a:p>
            <a:pPr marL="171450" indent="-171450">
              <a:buFont typeface="Arial" panose="020B0604020202020204" pitchFamily="34" charset="0"/>
              <a:buChar char="•"/>
            </a:pPr>
            <a:r>
              <a:rPr lang="en-US" dirty="0"/>
              <a:t>Now, new vaccines are </a:t>
            </a:r>
            <a:r>
              <a:rPr lang="en-US" b="0" dirty="0"/>
              <a:t>being developed, licensed, and globally recommended </a:t>
            </a:r>
            <a:r>
              <a:rPr lang="en-US" dirty="0"/>
              <a:t>that are designed and indicated specifically for use in pregnancy.</a:t>
            </a:r>
          </a:p>
          <a:p>
            <a:pPr marL="628650" lvl="1" indent="-171450">
              <a:buFont typeface="Arial" panose="020B0604020202020204" pitchFamily="34" charset="0"/>
              <a:buChar char="•"/>
            </a:pPr>
            <a:r>
              <a:rPr lang="en-US" dirty="0"/>
              <a:t>In fact, Pfizer’s RSV maternal vaccine is the first vaccine specifically indicated for use in pregnancy ever to be licensed. It is also now WHO recommended and prequalified.</a:t>
            </a:r>
          </a:p>
          <a:p>
            <a:pPr marL="171450" lvl="0" indent="-171450">
              <a:buFont typeface="Arial" panose="020B0604020202020204" pitchFamily="34" charset="0"/>
              <a:buChar char="•"/>
            </a:pPr>
            <a:r>
              <a:rPr lang="en-US" dirty="0"/>
              <a:t>This new era of specifically indicated maternal vaccines is exciting in terms of vaccine equity because these tools  are being tailored to meet needs of pregnant women and their newborns, two traditionally underserved populations when it comes to disease prevention. </a:t>
            </a:r>
          </a:p>
          <a:p>
            <a:pPr marL="171450" lvl="0" indent="-171450">
              <a:buFont typeface="Arial" panose="020B0604020202020204" pitchFamily="34" charset="0"/>
              <a:buChar char="•"/>
            </a:pPr>
            <a:r>
              <a:rPr lang="en-US" dirty="0"/>
              <a:t>What’s important to understand is that some of these new vaccines also come with new needs that must be accounted for.</a:t>
            </a:r>
          </a:p>
          <a:p>
            <a:pPr marL="628650" lvl="1" indent="-171450">
              <a:buFont typeface="Arial" panose="020B0604020202020204" pitchFamily="34" charset="0"/>
              <a:buChar char="•"/>
            </a:pPr>
            <a:r>
              <a:rPr lang="en-US" dirty="0"/>
              <a:t>While tetanus elimination is often credited with laying the foundation for other vaccines targeting pregnant women, for instance, there are some nuances to the tetanus story that are not completely transferrable to other existing and upcoming maternal vaccines. </a:t>
            </a:r>
          </a:p>
          <a:p>
            <a:pPr marL="628650" lvl="1" indent="-171450">
              <a:buFont typeface="Arial" panose="020B0604020202020204" pitchFamily="34" charset="0"/>
              <a:buChar char="•"/>
            </a:pPr>
            <a:r>
              <a:rPr lang="en-US" dirty="0"/>
              <a:t>For one, the new maternal RSV vaccine is recommended to be given during a certain time window in pregnancy as opposed to tetanus, which can be given throughout pregnancy. </a:t>
            </a:r>
          </a:p>
          <a:p>
            <a:pPr marL="628650" lvl="1" indent="-171450">
              <a:buFont typeface="Arial" panose="020B0604020202020204" pitchFamily="34" charset="0"/>
              <a:buChar char="•"/>
            </a:pPr>
            <a:r>
              <a:rPr lang="en-US" dirty="0"/>
              <a:t>RSV occurs seasonally in many areas of the world, which will influence when immunization is needed. </a:t>
            </a:r>
          </a:p>
          <a:p>
            <a:pPr marL="628650" lvl="1" indent="-171450">
              <a:buFont typeface="Arial" panose="020B0604020202020204" pitchFamily="34" charset="0"/>
              <a:buChar char="•"/>
            </a:pPr>
            <a:r>
              <a:rPr lang="en-US" dirty="0"/>
              <a:t>Campaigns and other supplemental immunization activities used for delivering tetanus vaccine in pregnancy, especially in low- and middle-income markets, are unlikely to be sufficient for some of the new and emerging maternal vaccines, including RSV. </a:t>
            </a:r>
          </a:p>
          <a:p>
            <a:pPr marL="1085850" lvl="2" indent="-171450">
              <a:buFont typeface="Arial" panose="020B0604020202020204" pitchFamily="34" charset="0"/>
              <a:buChar char="•"/>
            </a:pPr>
            <a:r>
              <a:rPr lang="en-US" dirty="0"/>
              <a:t>Antenatal care and Expanded Program on Immunization programs may need to coordinate in new ways to ensure pregnant women are systematically reached at the right times.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7</a:t>
            </a:fld>
            <a:endParaRPr lang="en-US"/>
          </a:p>
        </p:txBody>
      </p:sp>
    </p:spTree>
    <p:extLst>
      <p:ext uri="{BB962C8B-B14F-4D97-AF65-F5344CB8AC3E}">
        <p14:creationId xmlns:p14="http://schemas.microsoft.com/office/powerpoint/2010/main" val="57226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Let’s talk quickly about how monoclonal antibodies work.</a:t>
            </a:r>
          </a:p>
          <a:p>
            <a:pPr marL="176679" indent="-176679" defTabSz="942289">
              <a:buFont typeface="Arial" panose="020B0604020202020204" pitchFamily="34" charset="0"/>
              <a:buChar char="•"/>
              <a:defRPr/>
            </a:pPr>
            <a:r>
              <a:rPr lang="en-US" b="0" i="0" dirty="0">
                <a:solidFill>
                  <a:srgbClr val="00244F"/>
                </a:solidFill>
                <a:effectLst/>
                <a:latin typeface="Merriweather Regular"/>
              </a:rPr>
              <a:t>Mimicking the natural antibodies that our immune systems produce, </a:t>
            </a:r>
            <a:r>
              <a:rPr lang="en-US" b="0" i="0" dirty="0" err="1">
                <a:solidFill>
                  <a:srgbClr val="00244F"/>
                </a:solidFill>
                <a:effectLst/>
                <a:latin typeface="Merriweather Regular"/>
              </a:rPr>
              <a:t>mAbs</a:t>
            </a:r>
            <a:r>
              <a:rPr lang="en-US" b="0" i="0" dirty="0">
                <a:solidFill>
                  <a:srgbClr val="00244F"/>
                </a:solidFill>
                <a:effectLst/>
                <a:latin typeface="Merriweather Regular"/>
              </a:rPr>
              <a:t> are </a:t>
            </a:r>
            <a:r>
              <a:rPr lang="en-US" b="0" dirty="0">
                <a:solidFill>
                  <a:srgbClr val="00244F"/>
                </a:solidFill>
                <a:latin typeface="Merriweather Regular"/>
              </a:rPr>
              <a:t>antibodies </a:t>
            </a:r>
            <a:r>
              <a:rPr lang="en-US" b="0" i="0" dirty="0">
                <a:solidFill>
                  <a:srgbClr val="00244F"/>
                </a:solidFill>
                <a:effectLst/>
                <a:latin typeface="Merriweather Regular"/>
              </a:rPr>
              <a:t>specifically engineered in laboratories to </a:t>
            </a:r>
            <a:r>
              <a:rPr lang="en-US" b="0" dirty="0">
                <a:solidFill>
                  <a:srgbClr val="00244F"/>
                </a:solidFill>
                <a:latin typeface="Merriweather Regular"/>
              </a:rPr>
              <a:t>fend </a:t>
            </a:r>
            <a:r>
              <a:rPr lang="en-US" b="0" i="0" dirty="0">
                <a:solidFill>
                  <a:srgbClr val="00244F"/>
                </a:solidFill>
                <a:effectLst/>
                <a:latin typeface="Merriweather Regular"/>
              </a:rPr>
              <a:t>off a targeted disease or infection.</a:t>
            </a:r>
            <a:r>
              <a:rPr lang="en-US" b="0" dirty="0">
                <a:solidFill>
                  <a:srgbClr val="00244F"/>
                </a:solidFill>
                <a:latin typeface="Merriweather Regular"/>
              </a:rPr>
              <a:t> </a:t>
            </a:r>
            <a:endParaRPr lang="en-US" b="0" i="0" dirty="0">
              <a:solidFill>
                <a:srgbClr val="00244F"/>
              </a:solidFill>
              <a:effectLst/>
              <a:latin typeface="Merriweather Regular"/>
            </a:endParaRPr>
          </a:p>
          <a:p>
            <a:pPr marL="176679" indent="-176679" defTabSz="942289">
              <a:buFont typeface="Arial" panose="020B0604020202020204" pitchFamily="34" charset="0"/>
              <a:buChar char="•"/>
              <a:defRPr/>
            </a:pPr>
            <a:r>
              <a:rPr lang="en-US" b="0" dirty="0">
                <a:solidFill>
                  <a:srgbClr val="00244F"/>
                </a:solidFill>
                <a:latin typeface="Merriweather Regular"/>
              </a:rPr>
              <a:t>They are a form of passive immunization and offer protection immediately.</a:t>
            </a:r>
          </a:p>
          <a:p>
            <a:pPr marL="176679" indent="-176679" defTabSz="942289">
              <a:buFont typeface="Arial" panose="020B0604020202020204" pitchFamily="34" charset="0"/>
              <a:buChar char="•"/>
              <a:defRPr/>
            </a:pPr>
            <a:r>
              <a:rPr lang="en-US" b="0" i="0" dirty="0">
                <a:solidFill>
                  <a:srgbClr val="00244F"/>
                </a:solidFill>
                <a:effectLst/>
                <a:latin typeface="Merriweather Regular"/>
              </a:rPr>
              <a:t>Like antibodies our own bodies make, they work by attaching themselves to harmful pathogens and alerting the immune system to the threat, helping to neutralize the foreign invader and prevent illness.</a:t>
            </a:r>
          </a:p>
          <a:p>
            <a:pPr marL="176679" indent="-176679" defTabSz="942289">
              <a:buFont typeface="Arial" panose="020B0604020202020204" pitchFamily="34" charset="0"/>
              <a:buChar char="•"/>
              <a:defRPr/>
            </a:pPr>
            <a:r>
              <a:rPr lang="en-US" dirty="0" err="1"/>
              <a:t>mAbs</a:t>
            </a:r>
            <a:r>
              <a:rPr lang="en-US" dirty="0"/>
              <a:t> are another powerful tool for preventing diseases like RSV in early life because, when delivered directly to a baby, they provide the antibodies needed without the baby’s immune system needing to generate antibodies of its own.</a:t>
            </a:r>
            <a:endParaRPr lang="en-US" dirty="0">
              <a:cs typeface="Calibri"/>
            </a:endParaRPr>
          </a:p>
          <a:p>
            <a:pPr marL="176679" indent="-176679" defTabSz="942289">
              <a:buFont typeface="Arial" panose="020B0604020202020204" pitchFamily="34" charset="0"/>
              <a:buChar char="•"/>
              <a:defRPr/>
            </a:pPr>
            <a:endParaRPr lang="en-US" dirty="0"/>
          </a:p>
          <a:p>
            <a:pPr marL="176679" indent="-176679" defTabSz="942289">
              <a:buFont typeface="Arial" panose="020B0604020202020204" pitchFamily="34" charset="0"/>
              <a:buChar char="•"/>
              <a:defRPr/>
            </a:pPr>
            <a:r>
              <a:rPr lang="en-US" dirty="0"/>
              <a:t>This technology is also not new.</a:t>
            </a:r>
          </a:p>
          <a:p>
            <a:pPr marL="176679" indent="-176679">
              <a:buFontTx/>
              <a:buChar char="-"/>
            </a:pPr>
            <a:r>
              <a:rPr lang="en-US" dirty="0"/>
              <a:t>For RSV, </a:t>
            </a:r>
            <a:r>
              <a:rPr lang="en-US" b="0" dirty="0"/>
              <a:t>three</a:t>
            </a:r>
            <a:r>
              <a:rPr lang="en-US" dirty="0"/>
              <a:t> </a:t>
            </a:r>
            <a:r>
              <a:rPr lang="en-US" dirty="0" err="1"/>
              <a:t>mAbs</a:t>
            </a:r>
            <a:r>
              <a:rPr lang="en-US" dirty="0"/>
              <a:t> are licensed to prevent disease, one short acting and </a:t>
            </a:r>
            <a:r>
              <a:rPr lang="en-US" b="0" dirty="0"/>
              <a:t>two</a:t>
            </a:r>
            <a:r>
              <a:rPr lang="en-US" dirty="0"/>
              <a:t> long acting. </a:t>
            </a:r>
          </a:p>
          <a:p>
            <a:pPr marL="176679" indent="-176679">
              <a:buFontTx/>
              <a:buChar char="-"/>
            </a:pPr>
            <a:r>
              <a:rPr lang="en-US" dirty="0"/>
              <a:t>Palivizumab gained licensure in 1998.</a:t>
            </a:r>
          </a:p>
          <a:p>
            <a:pPr marL="647824" lvl="1" indent="-176679">
              <a:buFontTx/>
              <a:buChar char="-"/>
            </a:pPr>
            <a:r>
              <a:rPr lang="en-US" dirty="0"/>
              <a:t>It is effective at preventing serious lower-respiratory tract disease leading to hospitalization for at-risk infants and toddlers but is short-acting and requires frequent dosing.</a:t>
            </a:r>
          </a:p>
          <a:p>
            <a:pPr marL="647824" lvl="1" indent="-176679">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In fact, it requires up to five doses to obtain the desired protection—an expensive and impractical prospect for most countries.</a:t>
            </a:r>
          </a:p>
          <a:p>
            <a:pPr marL="647824" lvl="1" indent="-176679">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As such, palivizumab has only been available in high-income markets.</a:t>
            </a:r>
            <a:endParaRPr lang="en-US" dirty="0"/>
          </a:p>
          <a:p>
            <a:pPr marL="176679" indent="-176679" defTabSz="942289">
              <a:buFontTx/>
              <a:buChar char="-"/>
              <a:defRPr/>
            </a:pPr>
            <a:r>
              <a:rPr lang="en-US" dirty="0"/>
              <a:t>A new, longer-acting </a:t>
            </a:r>
            <a:r>
              <a:rPr lang="en-US" dirty="0" err="1"/>
              <a:t>mAb</a:t>
            </a:r>
            <a:r>
              <a:rPr lang="en-US" dirty="0"/>
              <a:t> called </a:t>
            </a:r>
            <a:r>
              <a:rPr lang="en-US" dirty="0" err="1"/>
              <a:t>nirsevimab</a:t>
            </a:r>
            <a:r>
              <a:rPr lang="en-US" dirty="0"/>
              <a:t> is now licensed in several countries and recommended by WHO for global use</a:t>
            </a:r>
            <a:r>
              <a:rPr lang="en-US" b="1" dirty="0"/>
              <a:t>.</a:t>
            </a:r>
          </a:p>
          <a:p>
            <a:pPr marL="647824" lvl="1" indent="-176679" defTabSz="942289">
              <a:buFontTx/>
              <a:buChar char="-"/>
              <a:defRPr/>
            </a:pPr>
            <a:r>
              <a:rPr lang="en-US" dirty="0"/>
              <a:t>It is longer-acting than palivizumab and can be given in one dose soon after birth or prior to/during first RSV season, enabling early protection and easier administration.</a:t>
            </a:r>
          </a:p>
          <a:p>
            <a:pPr marL="647824" lvl="1" indent="-176679" defTabSz="942289">
              <a:buFontTx/>
              <a:buChar char="-"/>
              <a:defRPr/>
            </a:pPr>
            <a:r>
              <a:rPr lang="en-US" dirty="0"/>
              <a:t>It can also be used in the second RSV season in high-risk children.</a:t>
            </a:r>
          </a:p>
          <a:p>
            <a:pPr marL="647824" lvl="1" indent="-176679" defTabSz="942289">
              <a:buFontTx/>
              <a:buChar char="-"/>
              <a:defRPr/>
            </a:pPr>
            <a:r>
              <a:rPr lang="en-US" dirty="0"/>
              <a:t>It’s indicated to prevent lower respiratory tract disease in young infants and children.</a:t>
            </a:r>
          </a:p>
          <a:p>
            <a:pPr marL="190624" lvl="0" indent="-176679" defTabSz="942289">
              <a:buFontTx/>
              <a:buChar char="-"/>
              <a:defRPr/>
            </a:pPr>
            <a:r>
              <a:rPr lang="en-US" dirty="0"/>
              <a:t>From a technical perspective, it’s the longer-acting </a:t>
            </a:r>
            <a:r>
              <a:rPr lang="en-US" dirty="0" err="1"/>
              <a:t>mAb</a:t>
            </a:r>
            <a:r>
              <a:rPr lang="en-US" dirty="0"/>
              <a:t> technology that opens the door for potential broad-scale up to meet global needs.</a:t>
            </a:r>
          </a:p>
          <a:p>
            <a:pPr marL="633879" lvl="1" indent="-176679" defTabSz="942289">
              <a:buFontTx/>
              <a:buChar char="-"/>
              <a:defRPr/>
            </a:pPr>
            <a:r>
              <a:rPr lang="en-US" dirty="0"/>
              <a:t>As things stand now, though, </a:t>
            </a:r>
            <a:r>
              <a:rPr lang="en-US" dirty="0" err="1"/>
              <a:t>nirsevimab</a:t>
            </a:r>
            <a:r>
              <a:rPr lang="en-US" dirty="0"/>
              <a:t> would require marketing shaping efforts for the product to be made available in non-wealthy countries.</a:t>
            </a:r>
          </a:p>
          <a:p>
            <a:pPr marL="176679" lvl="0" indent="-176679" defTabSz="942289">
              <a:buFontTx/>
              <a:buChar char="-"/>
              <a:defRPr/>
            </a:pPr>
            <a:r>
              <a:rPr lang="en-US" b="0" dirty="0"/>
              <a:t>Another long-acting RSV </a:t>
            </a:r>
            <a:r>
              <a:rPr lang="en-US" b="0" dirty="0" err="1"/>
              <a:t>mAb</a:t>
            </a:r>
            <a:r>
              <a:rPr lang="en-US" b="0" dirty="0"/>
              <a:t> candidate developed by MSD (Merck) called </a:t>
            </a:r>
            <a:r>
              <a:rPr lang="en-US" b="0" dirty="0" err="1"/>
              <a:t>clesrovimab</a:t>
            </a:r>
            <a:r>
              <a:rPr lang="en-US" b="0" dirty="0"/>
              <a:t> (trade name ENFLONSIA) received US Food and Drug Administration approval in June 2025.</a:t>
            </a:r>
          </a:p>
          <a:p>
            <a:pPr marL="633879" lvl="1" indent="-176679" defTabSz="942289">
              <a:buFontTx/>
              <a:buChar char="-"/>
              <a:defRPr/>
            </a:pPr>
            <a:r>
              <a:rPr lang="en-US" b="0" dirty="0"/>
              <a:t>Having a second available monoclonal antibody might lead to broader global market access for these effective products.</a:t>
            </a:r>
          </a:p>
          <a:p>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68134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mAbs have been in development since the 1970s; the first licensed was used to prevent kidney transplant rejection. They have also been used to fight certain cancers—mostly in high-income markets.</a:t>
            </a:r>
          </a:p>
          <a:p>
            <a:pPr marL="171450" indent="-171450">
              <a:buFontTx/>
              <a:buChar char="-"/>
            </a:pPr>
            <a:r>
              <a:rPr lang="en-US" dirty="0"/>
              <a:t>Aside from the RSV </a:t>
            </a:r>
            <a:r>
              <a:rPr lang="en-US" dirty="0" err="1"/>
              <a:t>mAbs</a:t>
            </a:r>
            <a:r>
              <a:rPr lang="en-US" dirty="0"/>
              <a:t> already licensed, </a:t>
            </a:r>
            <a:r>
              <a:rPr lang="en-US" dirty="0" err="1"/>
              <a:t>mAbs</a:t>
            </a:r>
            <a:r>
              <a:rPr lang="en-US" dirty="0"/>
              <a:t> have also been used as treatments to some infections and diseases, such as COVID-19 and Ebola and are being pursued for the prevention of other infections, such as malaria. </a:t>
            </a:r>
          </a:p>
          <a:p>
            <a:pPr marL="171450" indent="-171450">
              <a:buFontTx/>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47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7148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1A17F-B1B6-F7C6-736F-FA4B4ABADC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F199C4-7DCC-80CD-57E1-41417B399A56}"/>
              </a:ext>
            </a:extLst>
          </p:cNvPr>
          <p:cNvPicPr>
            <a:picLocks noChangeAspect="1"/>
          </p:cNvPicPr>
          <p:nvPr userDrawn="1"/>
        </p:nvPicPr>
        <p:blipFill>
          <a:blip r:embed="rId2"/>
          <a:srcRect/>
          <a:stretch/>
        </p:blipFill>
        <p:spPr>
          <a:xfrm>
            <a:off x="-1" y="-4979"/>
            <a:ext cx="12207239" cy="5520809"/>
          </a:xfrm>
          <a:prstGeom prst="rect">
            <a:avLst/>
          </a:prstGeom>
        </p:spPr>
      </p:pic>
      <p:sp>
        <p:nvSpPr>
          <p:cNvPr id="2" name="Title 1">
            <a:extLst>
              <a:ext uri="{FF2B5EF4-FFF2-40B4-BE49-F238E27FC236}">
                <a16:creationId xmlns:a16="http://schemas.microsoft.com/office/drawing/2014/main" id="{2823CCF5-9917-2D2D-9EDC-FF9CD02979D5}"/>
              </a:ext>
            </a:extLst>
          </p:cNvPr>
          <p:cNvSpPr>
            <a:spLocks noGrp="1"/>
          </p:cNvSpPr>
          <p:nvPr>
            <p:ph type="ctrTitle"/>
          </p:nvPr>
        </p:nvSpPr>
        <p:spPr>
          <a:xfrm>
            <a:off x="296449" y="395853"/>
            <a:ext cx="9144000" cy="2387600"/>
          </a:xfrm>
        </p:spPr>
        <p:txBody>
          <a:bodyPr anchor="b">
            <a:noAutofit/>
          </a:bodyPr>
          <a:lstStyle>
            <a:lvl1pPr algn="l">
              <a:defRPr sz="4800" b="1" i="0">
                <a:solidFill>
                  <a:schemeClr val="bg1"/>
                </a:solidFill>
                <a:latin typeface="Corbel" panose="020B05030202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9D6EEF1-3A83-3EB1-3A8E-0A018CBC7744}"/>
              </a:ext>
            </a:extLst>
          </p:cNvPr>
          <p:cNvSpPr>
            <a:spLocks noGrp="1"/>
          </p:cNvSpPr>
          <p:nvPr>
            <p:ph type="subTitle" idx="1"/>
          </p:nvPr>
        </p:nvSpPr>
        <p:spPr>
          <a:xfrm>
            <a:off x="296449" y="2875528"/>
            <a:ext cx="9144000" cy="932384"/>
          </a:xfrm>
        </p:spPr>
        <p:txBody>
          <a:bodyPr>
            <a:noAutofit/>
          </a:bodyPr>
          <a:lstStyle>
            <a:lvl1pPr marL="0" indent="0" algn="l">
              <a:buNone/>
              <a:defRPr sz="2400" b="0"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7A181BCE-6B02-705B-6A78-E98DCA9E7625}"/>
              </a:ext>
            </a:extLst>
          </p:cNvPr>
          <p:cNvSpPr>
            <a:spLocks noGrp="1"/>
          </p:cNvSpPr>
          <p:nvPr>
            <p:ph type="body" sz="quarter" idx="10"/>
          </p:nvPr>
        </p:nvSpPr>
        <p:spPr>
          <a:xfrm>
            <a:off x="296863" y="4359515"/>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77CF66F7-F526-BD17-9FB3-92849D7F0B37}"/>
              </a:ext>
            </a:extLst>
          </p:cNvPr>
          <p:cNvSpPr>
            <a:spLocks noGrp="1"/>
          </p:cNvSpPr>
          <p:nvPr>
            <p:ph type="body" sz="quarter" idx="11"/>
          </p:nvPr>
        </p:nvSpPr>
        <p:spPr>
          <a:xfrm>
            <a:off x="4394962" y="4359514"/>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471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7262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18439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874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086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348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4"/>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543" indent="-228543" algn="l" defTabSz="914171" rtl="0" eaLnBrk="1" latinLnBrk="0" hangingPunct="1">
              <a:lnSpc>
                <a:spcPct val="85000"/>
              </a:lnSpc>
              <a:spcBef>
                <a:spcPts val="200"/>
              </a:spcBef>
              <a:buClr>
                <a:schemeClr val="accent2"/>
              </a:buClr>
              <a:buSzPct val="85000"/>
              <a:buFont typeface="Arial" pitchFamily="34" charset="0"/>
              <a:buNone/>
              <a:tabLst>
                <a:tab pos="174582" algn="r"/>
                <a:tab pos="228543"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404449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0B3A-3D11-4E9D-B616-CADFC3F92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ED094-A8DC-4E66-93C8-DB3A40A34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C571C-C8CB-4D36-9D9C-0F4FB0C2E76B}"/>
              </a:ext>
            </a:extLst>
          </p:cNvPr>
          <p:cNvSpPr>
            <a:spLocks noGrp="1"/>
          </p:cNvSpPr>
          <p:nvPr>
            <p:ph type="dt" sz="half" idx="10"/>
          </p:nvPr>
        </p:nvSpPr>
        <p:spPr/>
        <p:txBody>
          <a:bodyPr/>
          <a:lstStyle/>
          <a:p>
            <a:fld id="{F67DCB4D-680E-440E-8248-36F71E89968E}" type="datetimeFigureOut">
              <a:rPr lang="en-US" smtClean="0"/>
              <a:t>2/9/2026</a:t>
            </a:fld>
            <a:endParaRPr lang="en-US"/>
          </a:p>
        </p:txBody>
      </p:sp>
      <p:sp>
        <p:nvSpPr>
          <p:cNvPr id="5" name="Footer Placeholder 4">
            <a:extLst>
              <a:ext uri="{FF2B5EF4-FFF2-40B4-BE49-F238E27FC236}">
                <a16:creationId xmlns:a16="http://schemas.microsoft.com/office/drawing/2014/main" id="{B70E7A77-FF5F-419F-98EE-1E7834ADA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4AB6E-5299-4877-968A-B4D27DECD6A6}"/>
              </a:ext>
            </a:extLst>
          </p:cNvPr>
          <p:cNvSpPr>
            <a:spLocks noGrp="1"/>
          </p:cNvSpPr>
          <p:nvPr>
            <p:ph type="sldNum" sz="quarter" idx="12"/>
          </p:nvPr>
        </p:nvSpPr>
        <p:spPr/>
        <p:txBody>
          <a:bodyPr/>
          <a:lstStyle/>
          <a:p>
            <a:fld id="{AFF8722C-6F50-4174-8DA6-FBA98DC8F232}" type="slidenum">
              <a:rPr lang="en-US" smtClean="0"/>
              <a:t>‹#›</a:t>
            </a:fld>
            <a:endParaRPr lang="en-US"/>
          </a:p>
        </p:txBody>
      </p:sp>
    </p:spTree>
    <p:extLst>
      <p:ext uri="{BB962C8B-B14F-4D97-AF65-F5344CB8AC3E}">
        <p14:creationId xmlns:p14="http://schemas.microsoft.com/office/powerpoint/2010/main" val="56988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63594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12"/>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23956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6A12E0-0AEE-8DF9-D1E8-68FF4F266A04}"/>
              </a:ext>
            </a:extLst>
          </p:cNvPr>
          <p:cNvSpPr>
            <a:spLocks noGrp="1"/>
          </p:cNvSpPr>
          <p:nvPr>
            <p:ph type="title"/>
          </p:nvPr>
        </p:nvSpPr>
        <p:spPr>
          <a:xfrm>
            <a:off x="831849" y="1183645"/>
            <a:ext cx="11123589" cy="2852737"/>
          </a:xfrm>
        </p:spPr>
        <p:txBody>
          <a:bodyPr/>
          <a:lstStyle/>
          <a:p>
            <a:pPr>
              <a:lnSpc>
                <a:spcPts val="5200"/>
              </a:lnSpc>
              <a:spcBef>
                <a:spcPts val="1200"/>
              </a:spcBef>
              <a:spcAft>
                <a:spcPts val="600"/>
              </a:spcAft>
            </a:pPr>
            <a:r>
              <a:rPr lang="en-US" sz="6600" dirty="0"/>
              <a:t>RSV immunization approaches for protecting infants</a:t>
            </a:r>
          </a:p>
        </p:txBody>
      </p:sp>
      <p:sp>
        <p:nvSpPr>
          <p:cNvPr id="3" name="Text Placeholder 2">
            <a:extLst>
              <a:ext uri="{FF2B5EF4-FFF2-40B4-BE49-F238E27FC236}">
                <a16:creationId xmlns:a16="http://schemas.microsoft.com/office/drawing/2014/main" id="{42079364-4853-267A-BDAF-78AD05E6F0EF}"/>
              </a:ext>
            </a:extLst>
          </p:cNvPr>
          <p:cNvSpPr>
            <a:spLocks noGrp="1"/>
          </p:cNvSpPr>
          <p:nvPr>
            <p:ph type="body" idx="1"/>
          </p:nvPr>
        </p:nvSpPr>
        <p:spPr/>
        <p:txBody>
          <a:bodyPr/>
          <a:lstStyle/>
          <a:p>
            <a:r>
              <a:rPr lang="en-US" b="1" dirty="0"/>
              <a:t>maternal immunization and monoclonal antibody strategies</a:t>
            </a:r>
          </a:p>
        </p:txBody>
      </p:sp>
      <p:sp>
        <p:nvSpPr>
          <p:cNvPr id="4" name="Footer Placeholder 2">
            <a:extLst>
              <a:ext uri="{FF2B5EF4-FFF2-40B4-BE49-F238E27FC236}">
                <a16:creationId xmlns:a16="http://schemas.microsoft.com/office/drawing/2014/main" id="{64EA9D5B-6EFD-B1DD-9F6D-E375122536D0}"/>
              </a:ext>
            </a:extLst>
          </p:cNvPr>
          <p:cNvSpPr txBox="1">
            <a:spLocks/>
          </p:cNvSpPr>
          <p:nvPr/>
        </p:nvSpPr>
        <p:spPr>
          <a:xfrm>
            <a:off x="831849" y="6309922"/>
            <a:ext cx="1821040" cy="215056"/>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1000" dirty="0">
                <a:solidFill>
                  <a:schemeClr val="bg1"/>
                </a:solidFill>
              </a:rPr>
              <a:t>Version: February 2026</a:t>
            </a:r>
          </a:p>
        </p:txBody>
      </p:sp>
      <p:grpSp>
        <p:nvGrpSpPr>
          <p:cNvPr id="2" name="Group 1">
            <a:extLst>
              <a:ext uri="{FF2B5EF4-FFF2-40B4-BE49-F238E27FC236}">
                <a16:creationId xmlns:a16="http://schemas.microsoft.com/office/drawing/2014/main" id="{6E566299-014E-7318-F326-87C66C843337}"/>
              </a:ext>
            </a:extLst>
          </p:cNvPr>
          <p:cNvGrpSpPr/>
          <p:nvPr/>
        </p:nvGrpSpPr>
        <p:grpSpPr>
          <a:xfrm>
            <a:off x="8732074" y="5413337"/>
            <a:ext cx="3223364" cy="1206500"/>
            <a:chOff x="8968636" y="5571744"/>
            <a:chExt cx="3223364" cy="1206500"/>
          </a:xfrm>
        </p:grpSpPr>
        <p:sp>
          <p:nvSpPr>
            <p:cNvPr id="5" name="Text Box 1">
              <a:extLst>
                <a:ext uri="{FF2B5EF4-FFF2-40B4-BE49-F238E27FC236}">
                  <a16:creationId xmlns:a16="http://schemas.microsoft.com/office/drawing/2014/main" id="{F861C4B4-35F7-FB12-ABFD-ED942EBE5060}"/>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1104900">
                <a:lnSpc>
                  <a:spcPts val="1300"/>
                </a:lnSpc>
              </a:pPr>
              <a:r>
                <a:rPr lang="en-US" sz="1100" dirty="0">
                  <a:solidFill>
                    <a:srgbClr val="3F3F3F"/>
                  </a:solidFill>
                  <a:latin typeface="Corbel" panose="020B0503020204020204" pitchFamily="34" charset="0"/>
                  <a:ea typeface="Calibri" panose="020F0502020204030204" pitchFamily="34" charset="0"/>
                  <a:cs typeface="Helvetica Neue"/>
                </a:rPr>
                <a:t>Access these and additional slides offered as part of an RSV communications toolkit at:</a:t>
              </a:r>
              <a:br>
                <a:rPr lang="en-US" sz="1100" dirty="0">
                  <a:solidFill>
                    <a:srgbClr val="3F3F3F"/>
                  </a:solidFill>
                  <a:latin typeface="Corbel" panose="020B0503020204020204" pitchFamily="34" charset="0"/>
                  <a:ea typeface="Calibri" panose="020F0502020204030204" pitchFamily="34" charset="0"/>
                  <a:cs typeface="Helvetica Neue"/>
                </a:rPr>
              </a:br>
              <a:r>
                <a:rPr lang="en-US" sz="1100" b="1" dirty="0">
                  <a:solidFill>
                    <a:srgbClr val="304FA1"/>
                  </a:solidFill>
                  <a:effectLst/>
                  <a:latin typeface="Corbel" panose="020B0503020204020204" pitchFamily="34" charset="0"/>
                  <a:ea typeface="Calibri" panose="020F0502020204030204" pitchFamily="34" charset="0"/>
                  <a:cs typeface="Helvetica Neue"/>
                </a:rPr>
                <a:t>bit.ly/</a:t>
              </a:r>
              <a:r>
                <a:rPr lang="en-US" sz="1100" b="1" dirty="0" err="1">
                  <a:solidFill>
                    <a:srgbClr val="304FA1"/>
                  </a:solidFill>
                  <a:effectLst/>
                  <a:latin typeface="Corbel" panose="020B0503020204020204" pitchFamily="34" charset="0"/>
                  <a:ea typeface="Calibri" panose="020F0502020204030204" pitchFamily="34" charset="0"/>
                  <a:cs typeface="Helvetica Neue"/>
                </a:rPr>
                <a:t>RSVInfoToolkit</a:t>
              </a:r>
              <a:r>
                <a:rPr lang="en-US" sz="1100" b="1" dirty="0">
                  <a:solidFill>
                    <a:srgbClr val="304FA1"/>
                  </a:solidFill>
                  <a:effectLst/>
                  <a:latin typeface="Corbel" panose="020B0503020204020204" pitchFamily="34" charset="0"/>
                  <a:ea typeface="Calibri" panose="020F0502020204030204" pitchFamily="34" charset="0"/>
                  <a:cs typeface="Helvetica Neue"/>
                </a:rPr>
                <a:t> </a:t>
              </a:r>
              <a:endParaRPr lang="en-US" sz="9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6" name="Picture 5" descr="A qr code with a few black squares&#10;&#10;Description automatically generated">
              <a:extLst>
                <a:ext uri="{FF2B5EF4-FFF2-40B4-BE49-F238E27FC236}">
                  <a16:creationId xmlns:a16="http://schemas.microsoft.com/office/drawing/2014/main" id="{D19E2158-B652-5D7E-F782-27B169BA8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B653-5C6E-9B0B-0B84-A7208E86C88B}"/>
              </a:ext>
            </a:extLst>
          </p:cNvPr>
          <p:cNvSpPr>
            <a:spLocks noGrp="1"/>
          </p:cNvSpPr>
          <p:nvPr>
            <p:ph type="title"/>
          </p:nvPr>
        </p:nvSpPr>
        <p:spPr/>
        <p:txBody>
          <a:bodyPr/>
          <a:lstStyle/>
          <a:p>
            <a:r>
              <a:rPr lang="en-US" dirty="0" err="1"/>
              <a:t>mAbs</a:t>
            </a:r>
            <a:r>
              <a:rPr lang="en-US" dirty="0"/>
              <a:t> are not new, but using them is new territory for most countries</a:t>
            </a:r>
            <a:br>
              <a:rPr lang="en-US" dirty="0"/>
            </a:br>
            <a:br>
              <a:rPr lang="en-US" dirty="0"/>
            </a:br>
            <a:endParaRPr lang="en-US" dirty="0">
              <a:solidFill>
                <a:schemeClr val="accent1"/>
              </a:solidFill>
            </a:endParaRPr>
          </a:p>
        </p:txBody>
      </p:sp>
      <p:sp>
        <p:nvSpPr>
          <p:cNvPr id="10" name="Content Placeholder 3">
            <a:extLst>
              <a:ext uri="{FF2B5EF4-FFF2-40B4-BE49-F238E27FC236}">
                <a16:creationId xmlns:a16="http://schemas.microsoft.com/office/drawing/2014/main" id="{476FC205-4A99-0D15-69CB-1E4FCBCCD3F4}"/>
              </a:ext>
            </a:extLst>
          </p:cNvPr>
          <p:cNvSpPr txBox="1">
            <a:spLocks/>
          </p:cNvSpPr>
          <p:nvPr/>
        </p:nvSpPr>
        <p:spPr>
          <a:xfrm>
            <a:off x="1224280" y="1790914"/>
            <a:ext cx="4101055" cy="3159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92D4"/>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F549152D-1CAF-C0CA-23A3-F74A224D9D92}"/>
              </a:ext>
            </a:extLst>
          </p:cNvPr>
          <p:cNvSpPr txBox="1"/>
          <p:nvPr/>
        </p:nvSpPr>
        <p:spPr>
          <a:xfrm>
            <a:off x="2441262" y="2776323"/>
            <a:ext cx="3296553" cy="1692771"/>
          </a:xfrm>
          <a:prstGeom prst="rect">
            <a:avLst/>
          </a:prstGeom>
          <a:noFill/>
        </p:spPr>
        <p:txBody>
          <a:bodyPr wrap="square" rtlCol="0">
            <a:spAutoFit/>
          </a:bodyPr>
          <a:lstStyle/>
          <a:p>
            <a:pPr marL="342900" lvl="0" indent="-342900">
              <a:buFont typeface="Arial" panose="020B0604020202020204" pitchFamily="34" charset="0"/>
              <a:buChar char="•"/>
              <a:defRPr/>
            </a:pPr>
            <a:r>
              <a:rPr lang="en-US" sz="2400" b="1" spc="-17" dirty="0">
                <a:solidFill>
                  <a:schemeClr val="accent5"/>
                </a:solidFill>
              </a:rPr>
              <a:t>RSV</a:t>
            </a:r>
          </a:p>
          <a:p>
            <a:pPr marL="342900" lvl="0" indent="-342900">
              <a:buFont typeface="Arial" panose="020B0604020202020204" pitchFamily="34" charset="0"/>
              <a:buChar char="•"/>
              <a:defRPr/>
            </a:pPr>
            <a:r>
              <a:rPr lang="en-US" sz="2000" spc="-17" dirty="0"/>
              <a:t>Certain cancers</a:t>
            </a:r>
          </a:p>
          <a:p>
            <a:pPr marL="342900" lvl="0" indent="-342900">
              <a:buFont typeface="Arial" panose="020B0604020202020204" pitchFamily="34" charset="0"/>
              <a:buChar char="•"/>
              <a:defRPr/>
            </a:pPr>
            <a:r>
              <a:rPr lang="en-US" sz="2000" spc="-17" dirty="0"/>
              <a:t>COVID-19</a:t>
            </a:r>
          </a:p>
          <a:p>
            <a:pPr marL="342900" lvl="0" indent="-342900">
              <a:buFont typeface="Arial" panose="020B0604020202020204" pitchFamily="34" charset="0"/>
              <a:buChar char="•"/>
              <a:defRPr/>
            </a:pPr>
            <a:r>
              <a:rPr lang="en-US" sz="2000" spc="-17" dirty="0"/>
              <a:t>Ebola</a:t>
            </a:r>
          </a:p>
          <a:p>
            <a:pPr marL="342900" lvl="0" indent="-342900">
              <a:buFont typeface="Arial" panose="020B0604020202020204" pitchFamily="34" charset="0"/>
              <a:buChar char="•"/>
              <a:defRPr/>
            </a:pPr>
            <a:r>
              <a:rPr lang="en-US" sz="2000" spc="-17" dirty="0"/>
              <a:t>Rabies</a:t>
            </a:r>
          </a:p>
        </p:txBody>
      </p:sp>
      <p:sp>
        <p:nvSpPr>
          <p:cNvPr id="7" name="object 3">
            <a:extLst>
              <a:ext uri="{FF2B5EF4-FFF2-40B4-BE49-F238E27FC236}">
                <a16:creationId xmlns:a16="http://schemas.microsoft.com/office/drawing/2014/main" id="{F12333A6-EB6B-EF04-C391-E83843272D1C}"/>
              </a:ext>
            </a:extLst>
          </p:cNvPr>
          <p:cNvSpPr/>
          <p:nvPr/>
        </p:nvSpPr>
        <p:spPr>
          <a:xfrm>
            <a:off x="1308038" y="2410109"/>
            <a:ext cx="4429778" cy="201137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8" name="TextBox 7">
            <a:extLst>
              <a:ext uri="{FF2B5EF4-FFF2-40B4-BE49-F238E27FC236}">
                <a16:creationId xmlns:a16="http://schemas.microsoft.com/office/drawing/2014/main" id="{F9592985-D434-5CAF-4D75-27875762CBCF}"/>
              </a:ext>
            </a:extLst>
          </p:cNvPr>
          <p:cNvSpPr txBox="1"/>
          <p:nvPr/>
        </p:nvSpPr>
        <p:spPr>
          <a:xfrm>
            <a:off x="1937896" y="2262620"/>
            <a:ext cx="3170062" cy="465664"/>
          </a:xfrm>
          <a:prstGeom prst="rect">
            <a:avLst/>
          </a:prstGeom>
          <a:solidFill>
            <a:schemeClr val="accent5"/>
          </a:solidFill>
        </p:spPr>
        <p:txBody>
          <a:bodyPr wrap="square" rtlCol="0" anchor="ctr" anchorCtr="0">
            <a:noAutofit/>
          </a:bodyPr>
          <a:lstStyle/>
          <a:p>
            <a:pPr algn="ctr"/>
            <a:r>
              <a:rPr lang="en-US" sz="1600" b="1" dirty="0">
                <a:solidFill>
                  <a:schemeClr val="bg1"/>
                </a:solidFill>
              </a:rPr>
              <a:t>EXISTING</a:t>
            </a:r>
          </a:p>
        </p:txBody>
      </p:sp>
      <p:sp>
        <p:nvSpPr>
          <p:cNvPr id="9" name="TextBox 8">
            <a:extLst>
              <a:ext uri="{FF2B5EF4-FFF2-40B4-BE49-F238E27FC236}">
                <a16:creationId xmlns:a16="http://schemas.microsoft.com/office/drawing/2014/main" id="{8626B299-FB65-FDEB-2DA6-BDF629CF0455}"/>
              </a:ext>
            </a:extLst>
          </p:cNvPr>
          <p:cNvSpPr txBox="1"/>
          <p:nvPr/>
        </p:nvSpPr>
        <p:spPr>
          <a:xfrm>
            <a:off x="7609618" y="2925085"/>
            <a:ext cx="2756659" cy="1323439"/>
          </a:xfrm>
          <a:prstGeom prst="rect">
            <a:avLst/>
          </a:prstGeom>
          <a:noFill/>
        </p:spPr>
        <p:txBody>
          <a:bodyPr wrap="square">
            <a:spAutoFit/>
          </a:bodyPr>
          <a:lstStyle/>
          <a:p>
            <a:pPr marL="285750" indent="-285750">
              <a:buFont typeface="Arial" panose="020B0604020202020204" pitchFamily="34" charset="0"/>
              <a:buChar char="•"/>
            </a:pPr>
            <a:r>
              <a:rPr lang="en-US" sz="2000" dirty="0"/>
              <a:t>Additional Ebola</a:t>
            </a:r>
          </a:p>
          <a:p>
            <a:pPr marL="285750" lvl="0" indent="-285750">
              <a:buFont typeface="Arial" panose="020B0604020202020204" pitchFamily="34" charset="0"/>
              <a:buChar char="•"/>
            </a:pPr>
            <a:r>
              <a:rPr lang="en-US" sz="2000" dirty="0"/>
              <a:t>HIV</a:t>
            </a:r>
          </a:p>
          <a:p>
            <a:pPr marL="285750" lvl="0" indent="-285750">
              <a:buFont typeface="Arial" panose="020B0604020202020204" pitchFamily="34" charset="0"/>
              <a:buChar char="•"/>
            </a:pPr>
            <a:r>
              <a:rPr lang="en-US" sz="2000" dirty="0"/>
              <a:t>Malaria</a:t>
            </a:r>
          </a:p>
          <a:p>
            <a:pPr marL="285750" lvl="0" indent="-285750">
              <a:buFont typeface="Arial" panose="020B0604020202020204" pitchFamily="34" charset="0"/>
              <a:buChar char="•"/>
            </a:pPr>
            <a:endParaRPr lang="en-US" sz="2000" dirty="0"/>
          </a:p>
        </p:txBody>
      </p:sp>
      <p:sp>
        <p:nvSpPr>
          <p:cNvPr id="11" name="object 3">
            <a:extLst>
              <a:ext uri="{FF2B5EF4-FFF2-40B4-BE49-F238E27FC236}">
                <a16:creationId xmlns:a16="http://schemas.microsoft.com/office/drawing/2014/main" id="{EFD4353B-1404-FA08-DA8F-69C95B60656C}"/>
              </a:ext>
            </a:extLst>
          </p:cNvPr>
          <p:cNvSpPr/>
          <p:nvPr/>
        </p:nvSpPr>
        <p:spPr>
          <a:xfrm>
            <a:off x="6476394" y="2459421"/>
            <a:ext cx="4429778" cy="191032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2" name="TextBox 11">
            <a:extLst>
              <a:ext uri="{FF2B5EF4-FFF2-40B4-BE49-F238E27FC236}">
                <a16:creationId xmlns:a16="http://schemas.microsoft.com/office/drawing/2014/main" id="{1F1394BD-3FE7-692B-83DC-71AE3346BD42}"/>
              </a:ext>
            </a:extLst>
          </p:cNvPr>
          <p:cNvSpPr txBox="1"/>
          <p:nvPr/>
        </p:nvSpPr>
        <p:spPr>
          <a:xfrm>
            <a:off x="7106252" y="2242359"/>
            <a:ext cx="3170062" cy="465664"/>
          </a:xfrm>
          <a:prstGeom prst="rect">
            <a:avLst/>
          </a:prstGeom>
          <a:solidFill>
            <a:schemeClr val="accent2"/>
          </a:solidFill>
        </p:spPr>
        <p:txBody>
          <a:bodyPr wrap="square" rtlCol="0" anchor="ctr" anchorCtr="0">
            <a:noAutofit/>
          </a:bodyPr>
          <a:lstStyle/>
          <a:p>
            <a:pPr algn="ctr"/>
            <a:r>
              <a:rPr lang="en-US" sz="1600" b="1" dirty="0">
                <a:solidFill>
                  <a:schemeClr val="bg1"/>
                </a:solidFill>
              </a:rPr>
              <a:t>IN DEVELOPMENT</a:t>
            </a:r>
          </a:p>
        </p:txBody>
      </p:sp>
      <p:sp>
        <p:nvSpPr>
          <p:cNvPr id="4" name="Footer Placeholder 2">
            <a:extLst>
              <a:ext uri="{FF2B5EF4-FFF2-40B4-BE49-F238E27FC236}">
                <a16:creationId xmlns:a16="http://schemas.microsoft.com/office/drawing/2014/main" id="{C0F649C9-26BB-8B51-7F8F-A68A50106E9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54823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F595-7F5D-74FF-782E-E5855F192183}"/>
              </a:ext>
            </a:extLst>
          </p:cNvPr>
          <p:cNvSpPr>
            <a:spLocks noGrp="1"/>
          </p:cNvSpPr>
          <p:nvPr>
            <p:ph type="title"/>
          </p:nvPr>
        </p:nvSpPr>
        <p:spPr>
          <a:xfrm>
            <a:off x="1218734" y="212724"/>
            <a:ext cx="10586900" cy="884555"/>
          </a:xfrm>
        </p:spPr>
        <p:txBody>
          <a:bodyPr/>
          <a:lstStyle/>
          <a:p>
            <a:r>
              <a:rPr lang="en-US" dirty="0"/>
              <a:t>Many countries already deliver vaccines at birth</a:t>
            </a:r>
            <a:br>
              <a:rPr lang="en-US" dirty="0"/>
            </a:br>
            <a:r>
              <a:rPr lang="en-US" sz="2000" b="0" dirty="0">
                <a:solidFill>
                  <a:schemeClr val="accent1"/>
                </a:solidFill>
              </a:rPr>
              <a:t>the bacille Calmette-Guerin (BCG) vaccine example</a:t>
            </a:r>
            <a:endParaRPr lang="en-US" b="0" dirty="0">
              <a:solidFill>
                <a:schemeClr val="accent1"/>
              </a:solidFill>
            </a:endParaRPr>
          </a:p>
        </p:txBody>
      </p:sp>
      <p:pic>
        <p:nvPicPr>
          <p:cNvPr id="5" name="Content Placeholder 4" descr="A map of the world with different colored countries/regions&#10;&#10;Description automatically generated">
            <a:extLst>
              <a:ext uri="{FF2B5EF4-FFF2-40B4-BE49-F238E27FC236}">
                <a16:creationId xmlns:a16="http://schemas.microsoft.com/office/drawing/2014/main" id="{70D6B2CC-7B2A-F27B-770D-F41DC66F2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0195" y="1097279"/>
            <a:ext cx="10423978" cy="5395596"/>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
        <p:nvSpPr>
          <p:cNvPr id="3" name="Footer Placeholder 2">
            <a:extLst>
              <a:ext uri="{FF2B5EF4-FFF2-40B4-BE49-F238E27FC236}">
                <a16:creationId xmlns:a16="http://schemas.microsoft.com/office/drawing/2014/main" id="{E9016A51-6A0E-D33A-BE39-536737AAFF08}"/>
              </a:ext>
            </a:extLst>
          </p:cNvPr>
          <p:cNvSpPr>
            <a:spLocks noGrp="1"/>
          </p:cNvSpPr>
          <p:nvPr>
            <p:ph type="ftr" sz="quarter" idx="3"/>
          </p:nvPr>
        </p:nvSpPr>
        <p:spPr>
          <a:xfrm>
            <a:off x="6850959" y="664527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09485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3151-B7DE-8159-8ED1-95208F928104}"/>
              </a:ext>
            </a:extLst>
          </p:cNvPr>
          <p:cNvSpPr>
            <a:spLocks noGrp="1"/>
          </p:cNvSpPr>
          <p:nvPr>
            <p:ph type="title"/>
          </p:nvPr>
        </p:nvSpPr>
        <p:spPr>
          <a:xfrm>
            <a:off x="1224280" y="365125"/>
            <a:ext cx="10515600" cy="774127"/>
          </a:xfrm>
        </p:spPr>
        <p:txBody>
          <a:bodyPr/>
          <a:lstStyle/>
          <a:p>
            <a:r>
              <a:rPr lang="en-US" dirty="0" err="1"/>
              <a:t>mAbs</a:t>
            </a:r>
            <a:r>
              <a:rPr lang="en-US" dirty="0"/>
              <a:t> introduce new considerations for birth-dose vaccination</a:t>
            </a:r>
            <a:br>
              <a:rPr lang="en-US" dirty="0"/>
            </a:br>
            <a:br>
              <a:rPr lang="en-US" dirty="0"/>
            </a:br>
            <a:endParaRPr lang="en-US" dirty="0"/>
          </a:p>
        </p:txBody>
      </p:sp>
      <p:graphicFrame>
        <p:nvGraphicFramePr>
          <p:cNvPr id="3" name="Table 7">
            <a:extLst>
              <a:ext uri="{FF2B5EF4-FFF2-40B4-BE49-F238E27FC236}">
                <a16:creationId xmlns:a16="http://schemas.microsoft.com/office/drawing/2014/main" id="{89C3CACE-D086-F34B-58C4-911D251F7E62}"/>
              </a:ext>
            </a:extLst>
          </p:cNvPr>
          <p:cNvGraphicFramePr>
            <a:graphicFrameLocks/>
          </p:cNvGraphicFramePr>
          <p:nvPr>
            <p:extLst>
              <p:ext uri="{D42A27DB-BD31-4B8C-83A1-F6EECF244321}">
                <p14:modId xmlns:p14="http://schemas.microsoft.com/office/powerpoint/2010/main" val="131050553"/>
              </p:ext>
            </p:extLst>
          </p:nvPr>
        </p:nvGraphicFramePr>
        <p:xfrm>
          <a:off x="1223963" y="1191939"/>
          <a:ext cx="10515599" cy="5107285"/>
        </p:xfrm>
        <a:graphic>
          <a:graphicData uri="http://schemas.openxmlformats.org/drawingml/2006/table">
            <a:tbl>
              <a:tblPr firstRow="1" bandRow="1">
                <a:tableStyleId>{72833802-FEF1-4C79-8D5D-14CF1EAF98D9}</a:tableStyleId>
              </a:tblPr>
              <a:tblGrid>
                <a:gridCol w="1484731">
                  <a:extLst>
                    <a:ext uri="{9D8B030D-6E8A-4147-A177-3AD203B41FA5}">
                      <a16:colId xmlns:a16="http://schemas.microsoft.com/office/drawing/2014/main" val="3970447072"/>
                    </a:ext>
                  </a:extLst>
                </a:gridCol>
                <a:gridCol w="4247277">
                  <a:extLst>
                    <a:ext uri="{9D8B030D-6E8A-4147-A177-3AD203B41FA5}">
                      <a16:colId xmlns:a16="http://schemas.microsoft.com/office/drawing/2014/main" val="3523872787"/>
                    </a:ext>
                  </a:extLst>
                </a:gridCol>
                <a:gridCol w="4783591">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Precedent birth-dose vaccines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5"/>
                          </a:solidFill>
                          <a:latin typeface="Corbel" panose="020B0503020204020204" pitchFamily="34" charset="0"/>
                        </a:rPr>
                        <a:t>(e.g., BCG, </a:t>
                      </a:r>
                      <a:r>
                        <a:rPr lang="en-US" sz="1600" b="0" i="0" dirty="0" err="1">
                          <a:solidFill>
                            <a:schemeClr val="accent5"/>
                          </a:solidFill>
                          <a:latin typeface="Corbel" panose="020B0503020204020204" pitchFamily="34" charset="0"/>
                        </a:rPr>
                        <a:t>HepB</a:t>
                      </a:r>
                      <a:r>
                        <a:rPr lang="en-US" sz="1600" b="0" i="0" dirty="0">
                          <a:solidFill>
                            <a:schemeClr val="accent5"/>
                          </a:solidFill>
                          <a:latin typeface="Corbel" panose="020B0503020204020204" pitchFamily="34" charset="0"/>
                        </a:rPr>
                        <a:t>)</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New long-acting birth-dose </a:t>
                      </a:r>
                      <a:r>
                        <a:rPr lang="en-US" sz="2400" b="1" i="0" dirty="0" err="1">
                          <a:solidFill>
                            <a:schemeClr val="accent1"/>
                          </a:solidFill>
                          <a:latin typeface="Corbel" panose="020B0503020204020204" pitchFamily="34" charset="0"/>
                        </a:rPr>
                        <a:t>mAbs</a:t>
                      </a:r>
                      <a:endParaRPr lang="en-US" sz="2400" b="1" i="0" dirty="0">
                        <a:solidFill>
                          <a:schemeClr val="accent1"/>
                        </a:solidFill>
                        <a:latin typeface="Corbel" panose="020B05030202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1"/>
                          </a:solidFill>
                          <a:latin typeface="Corbel" panose="020B0503020204020204" pitchFamily="34" charset="0"/>
                        </a:rPr>
                        <a:t>(e.g., RSV)</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Available &amp; accessible on global market </a:t>
                      </a:r>
                    </a:p>
                  </a:txBody>
                  <a:tcPr anchor="ctr"/>
                </a:tc>
                <a:tc>
                  <a:txBody>
                    <a:bodyPr/>
                    <a:lstStyle/>
                    <a:p>
                      <a:pPr marL="12700" lvl="1" indent="0"/>
                      <a:r>
                        <a:rPr lang="en-US" sz="1800" dirty="0"/>
                        <a:t>Not yet available in LMICs; market shaping needed for equitable pricing &amp; access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t>Traditional vaccine technologies</a:t>
                      </a:r>
                    </a:p>
                  </a:txBody>
                  <a:tcPr anchor="ctr"/>
                </a:tc>
                <a:tc>
                  <a:txBody>
                    <a:bodyPr/>
                    <a:lstStyle/>
                    <a:p>
                      <a:pPr marL="12700" lvl="1" indent="0"/>
                      <a:r>
                        <a:rPr lang="en-US" sz="1800" dirty="0"/>
                        <a:t>New policy and regulatory considerations may be necessary for </a:t>
                      </a:r>
                      <a:r>
                        <a:rPr lang="en-US" sz="1800" dirty="0" err="1"/>
                        <a:t>mAb</a:t>
                      </a:r>
                      <a:r>
                        <a:rPr lang="en-US" sz="1800" dirty="0"/>
                        <a:t> technologies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Wide acceptance </a:t>
                      </a:r>
                    </a:p>
                  </a:txBody>
                  <a:tcPr anchor="ctr"/>
                </a:tc>
                <a:tc>
                  <a:txBody>
                    <a:bodyPr/>
                    <a:lstStyle/>
                    <a:p>
                      <a:pPr marL="12700" lvl="1" indent="0"/>
                      <a:r>
                        <a:rPr lang="en-US" sz="1800" dirty="0">
                          <a:sym typeface="Wingdings" panose="05000000000000000000" pitchFamily="2" charset="2"/>
                        </a:rPr>
                        <a:t>New acceptability considerations with adding another birth-dose</a:t>
                      </a:r>
                      <a:r>
                        <a:rPr lang="en-US" sz="1800" dirty="0"/>
                        <a:t> immunization and</a:t>
                      </a:r>
                      <a:r>
                        <a:rPr lang="en-US" sz="1800" dirty="0">
                          <a:sym typeface="Wingdings" panose="05000000000000000000" pitchFamily="2" charset="2"/>
                        </a:rPr>
                        <a:t> new </a:t>
                      </a:r>
                      <a:r>
                        <a:rPr lang="en-US" sz="1800" dirty="0" err="1">
                          <a:sym typeface="Wingdings" panose="05000000000000000000" pitchFamily="2" charset="2"/>
                        </a:rPr>
                        <a:t>mAb</a:t>
                      </a:r>
                      <a:r>
                        <a:rPr lang="en-US" sz="1800" dirty="0"/>
                        <a:t> technology</a:t>
                      </a:r>
                      <a:r>
                        <a:rPr lang="en-US" sz="1800" dirty="0">
                          <a:sym typeface="Wingdings" panose="05000000000000000000" pitchFamily="2" charset="2"/>
                        </a:rPr>
                        <a:t> to immunization schedule</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Systems in place in most countries to vaccinate at birth</a:t>
                      </a:r>
                    </a:p>
                  </a:txBody>
                  <a:tcPr anchor="ctr"/>
                </a:tc>
                <a:tc>
                  <a:txBody>
                    <a:bodyPr/>
                    <a:lstStyle/>
                    <a:p>
                      <a:pPr marL="12700" lvl="1" indent="0"/>
                      <a:r>
                        <a:rPr lang="en-US" sz="1800" dirty="0">
                          <a:sym typeface="Wingdings" panose="05000000000000000000" pitchFamily="2" charset="2"/>
                        </a:rPr>
                        <a:t>Health worker </a:t>
                      </a:r>
                      <a:r>
                        <a:rPr lang="en-US" sz="1800" dirty="0"/>
                        <a:t>sensitization may be needed; extra time</a:t>
                      </a:r>
                      <a:r>
                        <a:rPr lang="en-US" sz="1800" dirty="0">
                          <a:sym typeface="Wingdings" panose="05000000000000000000" pitchFamily="2" charset="2"/>
                        </a:rPr>
                        <a:t>/capacity to administer additional product</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4" name="TextBox 3">
            <a:extLst>
              <a:ext uri="{FF2B5EF4-FFF2-40B4-BE49-F238E27FC236}">
                <a16:creationId xmlns:a16="http://schemas.microsoft.com/office/drawing/2014/main" id="{7F5F866D-8D4B-7F8C-2F0D-ADE057F1DBFD}"/>
              </a:ext>
            </a:extLst>
          </p:cNvPr>
          <p:cNvSpPr txBox="1"/>
          <p:nvPr/>
        </p:nvSpPr>
        <p:spPr>
          <a:xfrm>
            <a:off x="1321067" y="2643640"/>
            <a:ext cx="1280160"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MARKET</a:t>
            </a:r>
          </a:p>
        </p:txBody>
      </p:sp>
      <p:sp>
        <p:nvSpPr>
          <p:cNvPr id="7" name="TextBox 6">
            <a:extLst>
              <a:ext uri="{FF2B5EF4-FFF2-40B4-BE49-F238E27FC236}">
                <a16:creationId xmlns:a16="http://schemas.microsoft.com/office/drawing/2014/main" id="{C71647E5-D7B0-B815-2A49-4DB0D9AA7D4E}"/>
              </a:ext>
            </a:extLst>
          </p:cNvPr>
          <p:cNvSpPr txBox="1"/>
          <p:nvPr/>
        </p:nvSpPr>
        <p:spPr>
          <a:xfrm>
            <a:off x="1321067" y="3668128"/>
            <a:ext cx="1280160"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TECHNOLOGY</a:t>
            </a:r>
          </a:p>
        </p:txBody>
      </p:sp>
      <p:sp>
        <p:nvSpPr>
          <p:cNvPr id="8" name="TextBox 7">
            <a:extLst>
              <a:ext uri="{FF2B5EF4-FFF2-40B4-BE49-F238E27FC236}">
                <a16:creationId xmlns:a16="http://schemas.microsoft.com/office/drawing/2014/main" id="{33C62330-D4B6-44D0-1A15-36E11C4326B9}"/>
              </a:ext>
            </a:extLst>
          </p:cNvPr>
          <p:cNvSpPr txBox="1"/>
          <p:nvPr/>
        </p:nvSpPr>
        <p:spPr>
          <a:xfrm>
            <a:off x="1321066" y="4684082"/>
            <a:ext cx="1280160"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ACCEPTANCE</a:t>
            </a:r>
          </a:p>
        </p:txBody>
      </p:sp>
      <p:sp>
        <p:nvSpPr>
          <p:cNvPr id="9" name="TextBox 8">
            <a:extLst>
              <a:ext uri="{FF2B5EF4-FFF2-40B4-BE49-F238E27FC236}">
                <a16:creationId xmlns:a16="http://schemas.microsoft.com/office/drawing/2014/main" id="{996FBB6E-0738-BB21-0C32-62AA07EFAAC0}"/>
              </a:ext>
            </a:extLst>
          </p:cNvPr>
          <p:cNvSpPr txBox="1"/>
          <p:nvPr/>
        </p:nvSpPr>
        <p:spPr>
          <a:xfrm>
            <a:off x="1321066" y="5704375"/>
            <a:ext cx="1280160" cy="261610"/>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DELIVERY</a:t>
            </a:r>
          </a:p>
        </p:txBody>
      </p:sp>
      <p:sp>
        <p:nvSpPr>
          <p:cNvPr id="6" name="Footer Placeholder 2">
            <a:extLst>
              <a:ext uri="{FF2B5EF4-FFF2-40B4-BE49-F238E27FC236}">
                <a16:creationId xmlns:a16="http://schemas.microsoft.com/office/drawing/2014/main" id="{B7FFA934-EB31-B5C3-FA2E-D3DC137F6D49}"/>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13388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80621893"/>
              </p:ext>
            </p:extLst>
          </p:nvPr>
        </p:nvGraphicFramePr>
        <p:xfrm>
          <a:off x="1224280" y="1249680"/>
          <a:ext cx="9519920" cy="3990634"/>
        </p:xfrm>
        <a:graphic>
          <a:graphicData uri="http://schemas.openxmlformats.org/drawingml/2006/table">
            <a:tbl>
              <a:tblPr firstRow="1" bandRow="1">
                <a:tableStyleId>{2D5ABB26-0587-4C30-8999-92F81FD0307C}</a:tableStyleId>
              </a:tblPr>
              <a:tblGrid>
                <a:gridCol w="1121366">
                  <a:extLst>
                    <a:ext uri="{9D8B030D-6E8A-4147-A177-3AD203B41FA5}">
                      <a16:colId xmlns:a16="http://schemas.microsoft.com/office/drawing/2014/main" val="2573996382"/>
                    </a:ext>
                  </a:extLst>
                </a:gridCol>
                <a:gridCol w="8398554">
                  <a:extLst>
                    <a:ext uri="{9D8B030D-6E8A-4147-A177-3AD203B41FA5}">
                      <a16:colId xmlns:a16="http://schemas.microsoft.com/office/drawing/2014/main" val="20001"/>
                    </a:ext>
                  </a:extLst>
                </a:gridCol>
              </a:tblGrid>
              <a:tr h="2059662">
                <a:tc>
                  <a:txBody>
                    <a:bodyPr/>
                    <a:lstStyle/>
                    <a:p>
                      <a:pPr marL="508000">
                        <a:lnSpc>
                          <a:spcPct val="100000"/>
                        </a:lnSpc>
                        <a:spcBef>
                          <a:spcPts val="0"/>
                        </a:spcBef>
                        <a:spcAft>
                          <a:spcPts val="1200"/>
                        </a:spcAft>
                      </a:pPr>
                      <a:endParaRPr lang="en-US" sz="2800" b="0" dirty="0">
                        <a:latin typeface="Corbel" panose="020B0503020204020204" pitchFamily="34" charset="0"/>
                        <a:cs typeface="Montserrat-SemiBold"/>
                      </a:endParaRPr>
                    </a:p>
                  </a:txBody>
                  <a:tcPr marL="0" marR="0" marT="4233" marB="0" anchor="ctr">
                    <a:lnL w="12700" cap="flat" cmpd="sng" algn="ctr">
                      <a:noFill/>
                      <a:prstDash val="solid"/>
                      <a:round/>
                      <a:headEnd type="none" w="med" len="med"/>
                      <a:tailEnd type="none" w="med" len="med"/>
                    </a:lnL>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spc="55" dirty="0">
                          <a:solidFill>
                            <a:schemeClr val="accent5"/>
                          </a:solidFill>
                          <a:latin typeface="Corbel" panose="020B0503020204020204" pitchFamily="34" charset="0"/>
                          <a:cs typeface="Montserrat-ExtraBold"/>
                        </a:rPr>
                        <a:t>Why maternal immunization?</a:t>
                      </a:r>
                      <a:endParaRPr lang="en-US" sz="2800" dirty="0">
                        <a:solidFill>
                          <a:schemeClr val="accent5"/>
                        </a:solidFill>
                        <a:latin typeface="Corbel" panose="020B0503020204020204" pitchFamily="34" charset="0"/>
                        <a:cs typeface="Montserrat-ExtraBold"/>
                      </a:endParaRPr>
                    </a:p>
                    <a:p>
                      <a:pPr marL="508000">
                        <a:lnSpc>
                          <a:spcPct val="100000"/>
                        </a:lnSpc>
                        <a:spcBef>
                          <a:spcPts val="0"/>
                        </a:spcBef>
                        <a:spcAft>
                          <a:spcPts val="1200"/>
                        </a:spcAft>
                      </a:pPr>
                      <a:r>
                        <a:rPr lang="en-US" sz="2800" b="0" dirty="0">
                          <a:solidFill>
                            <a:schemeClr val="accent5"/>
                          </a:solidFill>
                          <a:latin typeface="Corbel" panose="020B0503020204020204" pitchFamily="34" charset="0"/>
                          <a:cs typeface="Montserrat-SemiBold"/>
                        </a:rPr>
                        <a:t>how vaccination in pregnancy works to protect infants from RSV disease</a:t>
                      </a:r>
                    </a:p>
                  </a:txBody>
                  <a:tcPr marL="0" marR="0" marT="4233" marB="0" anchor="ctr">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1930972">
                <a:tc>
                  <a:txBody>
                    <a:bodyPr/>
                    <a:lstStyle/>
                    <a:p>
                      <a:pPr marL="508000">
                        <a:lnSpc>
                          <a:spcPct val="100000"/>
                        </a:lnSpc>
                        <a:spcBef>
                          <a:spcPts val="0"/>
                        </a:spcBef>
                      </a:pPr>
                      <a:endParaRPr lang="en-US" sz="2800" b="0" kern="1200" dirty="0">
                        <a:solidFill>
                          <a:srgbClr val="314FA1"/>
                        </a:solidFill>
                        <a:latin typeface="Corbel" panose="020B0503020204020204" pitchFamily="34" charset="0"/>
                        <a:ea typeface="+mn-ea"/>
                        <a:cs typeface="Montserrat-SemiBold"/>
                      </a:endParaRPr>
                    </a:p>
                  </a:txBody>
                  <a:tcPr marL="0" marR="0" marT="4233" marB="0" anchor="ctr">
                    <a:lnL w="12700" cap="flat" cmpd="sng" algn="ctr">
                      <a:noFill/>
                      <a:prstDash val="solid"/>
                      <a:round/>
                      <a:headEnd type="none" w="med" len="med"/>
                      <a:tailEnd type="none" w="med" len="med"/>
                    </a:lnL>
                    <a:lnT w="6350" cap="flat" cmpd="sng" algn="ctr">
                      <a:solidFill>
                        <a:srgbClr val="0093D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508000">
                        <a:lnSpc>
                          <a:spcPct val="100000"/>
                        </a:lnSpc>
                        <a:spcBef>
                          <a:spcPts val="0"/>
                        </a:spcBef>
                      </a:pPr>
                      <a:r>
                        <a:rPr lang="en-US" sz="2800" b="1" kern="1200" spc="55" dirty="0">
                          <a:solidFill>
                            <a:schemeClr val="accent1"/>
                          </a:solidFill>
                          <a:latin typeface="Corbel" panose="020B0503020204020204" pitchFamily="34" charset="0"/>
                          <a:ea typeface="+mn-ea"/>
                          <a:cs typeface="Montserrat-ExtraBold"/>
                        </a:rPr>
                        <a:t>Why long-acting monoclonal antibodies (</a:t>
                      </a:r>
                      <a:r>
                        <a:rPr lang="en-US" sz="2800" b="1" kern="1200" spc="55" dirty="0" err="1">
                          <a:solidFill>
                            <a:schemeClr val="accent1"/>
                          </a:solidFill>
                          <a:latin typeface="Corbel" panose="020B0503020204020204" pitchFamily="34" charset="0"/>
                          <a:ea typeface="+mn-ea"/>
                          <a:cs typeface="Montserrat-ExtraBold"/>
                        </a:rPr>
                        <a:t>mAbs</a:t>
                      </a:r>
                      <a:r>
                        <a:rPr lang="en-US" sz="2800" b="1" kern="1200" spc="55" dirty="0">
                          <a:solidFill>
                            <a:schemeClr val="accent1"/>
                          </a:solidFill>
                          <a:latin typeface="Corbel" panose="020B0503020204020204" pitchFamily="34" charset="0"/>
                          <a:ea typeface="+mn-ea"/>
                          <a:cs typeface="Montserrat-ExtraBold"/>
                        </a:rPr>
                        <a:t>)?</a:t>
                      </a:r>
                    </a:p>
                    <a:p>
                      <a:pPr marL="508000">
                        <a:lnSpc>
                          <a:spcPct val="100000"/>
                        </a:lnSpc>
                        <a:spcBef>
                          <a:spcPts val="0"/>
                        </a:spcBef>
                      </a:pPr>
                      <a:r>
                        <a:rPr lang="en-US" sz="2800" b="0" kern="1200" dirty="0">
                          <a:solidFill>
                            <a:schemeClr val="accent1"/>
                          </a:solidFill>
                          <a:latin typeface="Corbel" panose="020B0503020204020204" pitchFamily="34" charset="0"/>
                          <a:ea typeface="+mn-ea"/>
                          <a:cs typeface="Montserrat-SemiBold"/>
                        </a:rPr>
                        <a:t>how antibodies given at birth protect infants from RSV disease</a:t>
                      </a:r>
                    </a:p>
                  </a:txBody>
                  <a:tcPr marL="0" marR="0" marT="4233" marB="0" anchor="ctr">
                    <a:lnT w="6350" cap="flat" cmpd="sng" algn="ctr">
                      <a:solidFill>
                        <a:srgbClr val="0093D5"/>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0" name="object 70"/>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spc="-8" dirty="0">
                <a:solidFill>
                  <a:srgbClr val="0093D5"/>
                </a:solidFill>
                <a:cs typeface="Montserrat"/>
              </a:rPr>
              <a:t>Agenda</a:t>
            </a:r>
          </a:p>
        </p:txBody>
      </p:sp>
      <p:sp>
        <p:nvSpPr>
          <p:cNvPr id="3" name="Footer Placeholder 2">
            <a:extLst>
              <a:ext uri="{FF2B5EF4-FFF2-40B4-BE49-F238E27FC236}">
                <a16:creationId xmlns:a16="http://schemas.microsoft.com/office/drawing/2014/main" id="{12393528-408E-BE3A-C309-8DE436A742B3}"/>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pic>
        <p:nvPicPr>
          <p:cNvPr id="4" name="object 21">
            <a:extLst>
              <a:ext uri="{FF2B5EF4-FFF2-40B4-BE49-F238E27FC236}">
                <a16:creationId xmlns:a16="http://schemas.microsoft.com/office/drawing/2014/main" id="{5D0C64BC-33E7-52E5-6823-2AF459F5B868}"/>
              </a:ext>
            </a:extLst>
          </p:cNvPr>
          <p:cNvPicPr/>
          <p:nvPr/>
        </p:nvPicPr>
        <p:blipFill>
          <a:blip r:embed="rId3"/>
          <a:srcRect/>
          <a:stretch/>
        </p:blipFill>
        <p:spPr>
          <a:xfrm>
            <a:off x="1699406" y="1707749"/>
            <a:ext cx="511531" cy="1122527"/>
          </a:xfrm>
          <a:prstGeom prst="rect">
            <a:avLst/>
          </a:prstGeom>
        </p:spPr>
      </p:pic>
      <p:pic>
        <p:nvPicPr>
          <p:cNvPr id="5" name="object 21">
            <a:extLst>
              <a:ext uri="{FF2B5EF4-FFF2-40B4-BE49-F238E27FC236}">
                <a16:creationId xmlns:a16="http://schemas.microsoft.com/office/drawing/2014/main" id="{A6E111D8-4515-2354-4A74-C0895FB4A924}"/>
              </a:ext>
            </a:extLst>
          </p:cNvPr>
          <p:cNvPicPr/>
          <p:nvPr/>
        </p:nvPicPr>
        <p:blipFill>
          <a:blip r:embed="rId4"/>
          <a:srcRect/>
          <a:stretch/>
        </p:blipFill>
        <p:spPr>
          <a:xfrm>
            <a:off x="1699406" y="3728700"/>
            <a:ext cx="511531" cy="9961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dirty="0"/>
              <a:t>Why maternal immunization? </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384790" cy="1500187"/>
          </a:xfrm>
        </p:spPr>
        <p:txBody>
          <a:bodyPr/>
          <a:lstStyle/>
          <a:p>
            <a:r>
              <a:rPr lang="en-US" dirty="0"/>
              <a:t>how vaccination in pregnancy works to protect infants from RSV</a:t>
            </a:r>
          </a:p>
        </p:txBody>
      </p:sp>
    </p:spTree>
    <p:extLst>
      <p:ext uri="{BB962C8B-B14F-4D97-AF65-F5344CB8AC3E}">
        <p14:creationId xmlns:p14="http://schemas.microsoft.com/office/powerpoint/2010/main" val="42641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8D09BF3-27D6-E4C7-25E4-451F67474070}"/>
              </a:ext>
            </a:extLst>
          </p:cNvPr>
          <p:cNvSpPr>
            <a:spLocks noGrp="1"/>
          </p:cNvSpPr>
          <p:nvPr>
            <p:ph sz="half" idx="1"/>
          </p:nvPr>
        </p:nvSpPr>
        <p:spPr>
          <a:xfrm>
            <a:off x="1224280" y="1293376"/>
            <a:ext cx="10591899" cy="566824"/>
          </a:xfrm>
        </p:spPr>
        <p:txBody>
          <a:bodyPr numCol="1"/>
          <a:lstStyle/>
          <a:p>
            <a:pPr marL="0" indent="0">
              <a:buNone/>
            </a:pPr>
            <a:r>
              <a:rPr lang="en-US" b="1" dirty="0"/>
              <a:t>Enhances protective antibodies for the mother, which naturally transfer to baby through the placenta and protect in the first critical few months after birth.</a:t>
            </a:r>
          </a:p>
        </p:txBody>
      </p:sp>
      <p:sp>
        <p:nvSpPr>
          <p:cNvPr id="2" name="Title 1">
            <a:extLst>
              <a:ext uri="{FF2B5EF4-FFF2-40B4-BE49-F238E27FC236}">
                <a16:creationId xmlns:a16="http://schemas.microsoft.com/office/drawing/2014/main" id="{50397689-7B9F-0E90-B42B-B0174E543DE1}"/>
              </a:ext>
            </a:extLst>
          </p:cNvPr>
          <p:cNvSpPr>
            <a:spLocks noGrp="1"/>
          </p:cNvSpPr>
          <p:nvPr>
            <p:ph type="title"/>
          </p:nvPr>
        </p:nvSpPr>
        <p:spPr/>
        <p:txBody>
          <a:bodyPr/>
          <a:lstStyle/>
          <a:p>
            <a:r>
              <a:rPr lang="en-US" dirty="0"/>
              <a:t>What is maternal immunization?</a:t>
            </a:r>
          </a:p>
        </p:txBody>
      </p:sp>
      <p:sp>
        <p:nvSpPr>
          <p:cNvPr id="12" name="object 3">
            <a:extLst>
              <a:ext uri="{FF2B5EF4-FFF2-40B4-BE49-F238E27FC236}">
                <a16:creationId xmlns:a16="http://schemas.microsoft.com/office/drawing/2014/main" id="{C36901FB-28BD-854E-B9A8-14A3E099144F}"/>
              </a:ext>
            </a:extLst>
          </p:cNvPr>
          <p:cNvSpPr txBox="1"/>
          <p:nvPr/>
        </p:nvSpPr>
        <p:spPr>
          <a:xfrm>
            <a:off x="1317753" y="704791"/>
            <a:ext cx="10274806" cy="380018"/>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lang="en-US" sz="2400" b="0" dirty="0">
                <a:solidFill>
                  <a:schemeClr val="accent1"/>
                </a:solidFill>
              </a:rPr>
              <a:t>vaccination in pregnancy to protect mother, baby, or both from serious infections</a:t>
            </a:r>
            <a:endParaRPr kumimoji="0" sz="2400" b="0" i="0" u="none" strike="noStrike" kern="1200" cap="none" spc="0" normalizeH="0" baseline="0" noProof="0" dirty="0">
              <a:ln>
                <a:noFill/>
              </a:ln>
              <a:solidFill>
                <a:srgbClr val="0092D4"/>
              </a:solidFill>
              <a:effectLst/>
              <a:uLnTx/>
              <a:uFillTx/>
              <a:latin typeface="Corbel" panose="020B0503020204020204" pitchFamily="34" charset="0"/>
              <a:ea typeface="+mn-ea"/>
              <a:cs typeface="Montserrat"/>
            </a:endParaRPr>
          </a:p>
        </p:txBody>
      </p:sp>
      <p:pic>
        <p:nvPicPr>
          <p:cNvPr id="23" name="Picture 22">
            <a:extLst>
              <a:ext uri="{FF2B5EF4-FFF2-40B4-BE49-F238E27FC236}">
                <a16:creationId xmlns:a16="http://schemas.microsoft.com/office/drawing/2014/main" id="{04999689-4E31-7C67-DAFA-CC0D58EBC20F}"/>
              </a:ext>
            </a:extLst>
          </p:cNvPr>
          <p:cNvPicPr>
            <a:picLocks noChangeAspect="1"/>
          </p:cNvPicPr>
          <p:nvPr/>
        </p:nvPicPr>
        <p:blipFill rotWithShape="1">
          <a:blip r:embed="rId3">
            <a:extLst>
              <a:ext uri="{28A0092B-C50C-407E-A947-70E740481C1C}">
                <a14:useLocalDpi xmlns:a14="http://schemas.microsoft.com/office/drawing/2010/main" val="0"/>
              </a:ext>
            </a:extLst>
          </a:blip>
          <a:srcRect l="-1385" r="-1385"/>
          <a:stretch/>
        </p:blipFill>
        <p:spPr>
          <a:xfrm>
            <a:off x="6486568" y="2791116"/>
            <a:ext cx="3453497" cy="3635236"/>
          </a:xfrm>
          <a:prstGeom prst="rect">
            <a:avLst/>
          </a:prstGeom>
        </p:spPr>
      </p:pic>
      <p:pic>
        <p:nvPicPr>
          <p:cNvPr id="30" name="Picture 29">
            <a:extLst>
              <a:ext uri="{FF2B5EF4-FFF2-40B4-BE49-F238E27FC236}">
                <a16:creationId xmlns:a16="http://schemas.microsoft.com/office/drawing/2014/main" id="{22EA9A12-0007-9F98-C06D-5CDF86EB7A0C}"/>
              </a:ext>
            </a:extLst>
          </p:cNvPr>
          <p:cNvPicPr>
            <a:picLocks noChangeAspect="1"/>
          </p:cNvPicPr>
          <p:nvPr/>
        </p:nvPicPr>
        <p:blipFill rotWithShape="1">
          <a:blip r:embed="rId4">
            <a:extLst>
              <a:ext uri="{28A0092B-C50C-407E-A947-70E740481C1C}">
                <a14:useLocalDpi xmlns:a14="http://schemas.microsoft.com/office/drawing/2010/main" val="0"/>
              </a:ext>
            </a:extLst>
          </a:blip>
          <a:srcRect l="-1385" r="-1385"/>
          <a:stretch/>
        </p:blipFill>
        <p:spPr>
          <a:xfrm>
            <a:off x="1695951" y="2778778"/>
            <a:ext cx="3453497" cy="3635236"/>
          </a:xfrm>
          <a:prstGeom prst="rect">
            <a:avLst/>
          </a:prstGeom>
        </p:spPr>
      </p:pic>
      <p:sp>
        <p:nvSpPr>
          <p:cNvPr id="32" name="Rectangle 31">
            <a:extLst>
              <a:ext uri="{FF2B5EF4-FFF2-40B4-BE49-F238E27FC236}">
                <a16:creationId xmlns:a16="http://schemas.microsoft.com/office/drawing/2014/main" id="{91E99564-DC69-8594-1198-CDF1C2E43250}"/>
              </a:ext>
            </a:extLst>
          </p:cNvPr>
          <p:cNvSpPr/>
          <p:nvPr/>
        </p:nvSpPr>
        <p:spPr>
          <a:xfrm>
            <a:off x="1317753" y="2395069"/>
            <a:ext cx="4192438" cy="41924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75CC497-DD67-FAF1-6AC4-13A68DBF13E1}"/>
              </a:ext>
            </a:extLst>
          </p:cNvPr>
          <p:cNvSpPr/>
          <p:nvPr/>
        </p:nvSpPr>
        <p:spPr>
          <a:xfrm>
            <a:off x="6142793" y="2395069"/>
            <a:ext cx="4192438" cy="41924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3">
            <a:extLst>
              <a:ext uri="{FF2B5EF4-FFF2-40B4-BE49-F238E27FC236}">
                <a16:creationId xmlns:a16="http://schemas.microsoft.com/office/drawing/2014/main" id="{D3DF7495-1C39-EFA3-2B9F-7D6851B30891}"/>
              </a:ext>
            </a:extLst>
          </p:cNvPr>
          <p:cNvSpPr txBox="1"/>
          <p:nvPr/>
        </p:nvSpPr>
        <p:spPr>
          <a:xfrm>
            <a:off x="2146618" y="2113480"/>
            <a:ext cx="2534708" cy="491805"/>
          </a:xfrm>
          <a:prstGeom prst="rect">
            <a:avLst/>
          </a:prstGeom>
          <a:solidFill>
            <a:schemeClr val="accent2"/>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lang="en-US" b="1" dirty="0">
                <a:solidFill>
                  <a:schemeClr val="bg1"/>
                </a:solidFill>
                <a:latin typeface="Corbel" panose="020B0503020204020204" pitchFamily="34" charset="0"/>
                <a:cs typeface="Montserrat"/>
              </a:rPr>
              <a:t>NO</a:t>
            </a: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 vaccination</a:t>
            </a:r>
            <a:endParaRPr kumimoji="0"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11" name="object 3">
            <a:extLst>
              <a:ext uri="{FF2B5EF4-FFF2-40B4-BE49-F238E27FC236}">
                <a16:creationId xmlns:a16="http://schemas.microsoft.com/office/drawing/2014/main" id="{3F589351-B38F-7E58-8567-6EA32F3811E1}"/>
              </a:ext>
            </a:extLst>
          </p:cNvPr>
          <p:cNvSpPr txBox="1"/>
          <p:nvPr/>
        </p:nvSpPr>
        <p:spPr>
          <a:xfrm>
            <a:off x="6971658" y="2107384"/>
            <a:ext cx="2534708" cy="491805"/>
          </a:xfrm>
          <a:prstGeom prst="rect">
            <a:avLst/>
          </a:prstGeom>
          <a:solidFill>
            <a:schemeClr val="accent4"/>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WITH vaccination</a:t>
            </a:r>
            <a:endParaRPr kumimoji="0" sz="18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39" name="TextBox 38">
            <a:extLst>
              <a:ext uri="{FF2B5EF4-FFF2-40B4-BE49-F238E27FC236}">
                <a16:creationId xmlns:a16="http://schemas.microsoft.com/office/drawing/2014/main" id="{A9B228E0-04AA-A7B6-0F7C-6DF068613300}"/>
              </a:ext>
            </a:extLst>
          </p:cNvPr>
          <p:cNvSpPr txBox="1"/>
          <p:nvPr/>
        </p:nvSpPr>
        <p:spPr>
          <a:xfrm>
            <a:off x="10638561" y="6260125"/>
            <a:ext cx="1798557" cy="307777"/>
          </a:xfrm>
          <a:prstGeom prst="rect">
            <a:avLst/>
          </a:prstGeom>
          <a:noFill/>
        </p:spPr>
        <p:txBody>
          <a:bodyPr wrap="square">
            <a:spAutoFit/>
          </a:bodyPr>
          <a:lstStyle/>
          <a:p>
            <a:r>
              <a:rPr lang="en-US" sz="1400" dirty="0">
                <a:solidFill>
                  <a:schemeClr val="accent4"/>
                </a:solidFill>
              </a:rPr>
              <a:t>= </a:t>
            </a:r>
            <a:r>
              <a:rPr lang="en-US" sz="1400" dirty="0">
                <a:solidFill>
                  <a:schemeClr val="accent4"/>
                </a:solidFill>
                <a:effectLst/>
              </a:rPr>
              <a:t>RSV antibodies</a:t>
            </a:r>
          </a:p>
        </p:txBody>
      </p:sp>
      <p:pic>
        <p:nvPicPr>
          <p:cNvPr id="44" name="Picture 43" descr="A green and black logo&#10;&#10;Description automatically generated">
            <a:extLst>
              <a:ext uri="{FF2B5EF4-FFF2-40B4-BE49-F238E27FC236}">
                <a16:creationId xmlns:a16="http://schemas.microsoft.com/office/drawing/2014/main" id="{C9403D20-1D41-50B6-CA41-4F7CDC170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2261" y="6326607"/>
            <a:ext cx="149839" cy="174812"/>
          </a:xfrm>
          <a:prstGeom prst="rect">
            <a:avLst/>
          </a:prstGeom>
        </p:spPr>
      </p:pic>
      <p:sp>
        <p:nvSpPr>
          <p:cNvPr id="3" name="Footer Placeholder 2">
            <a:extLst>
              <a:ext uri="{FF2B5EF4-FFF2-40B4-BE49-F238E27FC236}">
                <a16:creationId xmlns:a16="http://schemas.microsoft.com/office/drawing/2014/main" id="{8F170DF5-8B42-CE76-B1C0-5B23E6A662E8}"/>
              </a:ext>
            </a:extLst>
          </p:cNvPr>
          <p:cNvSpPr txBox="1">
            <a:spLocks/>
          </p:cNvSpPr>
          <p:nvPr/>
        </p:nvSpPr>
        <p:spPr>
          <a:xfrm>
            <a:off x="1222786" y="66568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a:t>Last updated: January 2024</a:t>
            </a:r>
            <a:endParaRPr lang="en-US" dirty="0">
              <a:solidFill>
                <a:srgbClr val="000000">
                  <a:tint val="75000"/>
                </a:srgbClr>
              </a:solidFill>
            </a:endParaRPr>
          </a:p>
        </p:txBody>
      </p:sp>
      <p:sp>
        <p:nvSpPr>
          <p:cNvPr id="5" name="Footer Placeholder 2">
            <a:extLst>
              <a:ext uri="{FF2B5EF4-FFF2-40B4-BE49-F238E27FC236}">
                <a16:creationId xmlns:a16="http://schemas.microsoft.com/office/drawing/2014/main" id="{ADE85FB6-38B2-5AA0-5373-35F022DBDD9A}"/>
              </a:ext>
            </a:extLst>
          </p:cNvPr>
          <p:cNvSpPr>
            <a:spLocks noGrp="1"/>
          </p:cNvSpPr>
          <p:nvPr>
            <p:ph type="ftr" sz="quarter" idx="3"/>
          </p:nvPr>
        </p:nvSpPr>
        <p:spPr>
          <a:xfrm>
            <a:off x="6866666" y="6649010"/>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9955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FB9B-58B3-D814-8856-05199132793F}"/>
              </a:ext>
            </a:extLst>
          </p:cNvPr>
          <p:cNvSpPr>
            <a:spLocks noGrp="1"/>
          </p:cNvSpPr>
          <p:nvPr>
            <p:ph type="title"/>
          </p:nvPr>
        </p:nvSpPr>
        <p:spPr/>
        <p:txBody>
          <a:bodyPr/>
          <a:lstStyle/>
          <a:p>
            <a:r>
              <a:rPr lang="en-US" dirty="0"/>
              <a:t>Maternal immunization is not new. We can build on experience.</a:t>
            </a:r>
            <a:br>
              <a:rPr lang="en-US" dirty="0"/>
            </a:br>
            <a:endParaRPr lang="en-US" b="0" dirty="0">
              <a:solidFill>
                <a:schemeClr val="accent1"/>
              </a:solidFill>
            </a:endParaRPr>
          </a:p>
        </p:txBody>
      </p:sp>
      <p:sp>
        <p:nvSpPr>
          <p:cNvPr id="6" name="Content Placeholder 3">
            <a:extLst>
              <a:ext uri="{FF2B5EF4-FFF2-40B4-BE49-F238E27FC236}">
                <a16:creationId xmlns:a16="http://schemas.microsoft.com/office/drawing/2014/main" id="{D8DC099E-C88E-18EE-AB86-D10FA53ABBD8}"/>
              </a:ext>
            </a:extLst>
          </p:cNvPr>
          <p:cNvSpPr txBox="1">
            <a:spLocks/>
          </p:cNvSpPr>
          <p:nvPr/>
        </p:nvSpPr>
        <p:spPr>
          <a:xfrm>
            <a:off x="6096000" y="977717"/>
            <a:ext cx="5240783" cy="5334305"/>
          </a:xfrm>
          <a:prstGeom prst="rect">
            <a:avLst/>
          </a:prstGeom>
          <a:solidFill>
            <a:schemeClr val="tx1"/>
          </a:solidFill>
        </p:spPr>
        <p:txBody>
          <a:bodyPr vert="horz" lIns="274320" tIns="45720" rIns="1280160" bIns="4572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1"/>
                </a:solidFill>
              </a:rPr>
              <a:t>EXAMPLE</a:t>
            </a:r>
            <a:br>
              <a:rPr lang="en-US" sz="2400" b="1" dirty="0">
                <a:solidFill>
                  <a:schemeClr val="bg1"/>
                </a:solidFill>
              </a:rPr>
            </a:br>
            <a:r>
              <a:rPr lang="en-US" b="1" dirty="0">
                <a:solidFill>
                  <a:schemeClr val="accent4"/>
                </a:solidFill>
              </a:rPr>
              <a:t>Maternal and neonatal tetanus (MNT) elimination</a:t>
            </a:r>
          </a:p>
          <a:p>
            <a:r>
              <a:rPr lang="en-US" sz="1800" dirty="0">
                <a:solidFill>
                  <a:schemeClr val="bg1"/>
                </a:solidFill>
              </a:rPr>
              <a:t>Vaccination safely used in pregnancy since the 1960s</a:t>
            </a:r>
          </a:p>
          <a:p>
            <a:pPr lvl="1">
              <a:buClr>
                <a:schemeClr val="accent1"/>
              </a:buClr>
            </a:pPr>
            <a:r>
              <a:rPr lang="en-US" sz="1600" dirty="0">
                <a:solidFill>
                  <a:schemeClr val="bg1"/>
                </a:solidFill>
              </a:rPr>
              <a:t>Tetanus toxoid and </a:t>
            </a:r>
            <a:br>
              <a:rPr lang="en-US" sz="1600" dirty="0">
                <a:solidFill>
                  <a:schemeClr val="bg1"/>
                </a:solidFill>
              </a:rPr>
            </a:br>
            <a:r>
              <a:rPr lang="en-US" sz="1600" dirty="0">
                <a:solidFill>
                  <a:schemeClr val="bg1"/>
                </a:solidFill>
              </a:rPr>
              <a:t>tetanus-diphtheria vaccines</a:t>
            </a:r>
          </a:p>
          <a:p>
            <a:r>
              <a:rPr lang="en-US" sz="1800" dirty="0">
                <a:solidFill>
                  <a:schemeClr val="bg1"/>
                </a:solidFill>
              </a:rPr>
              <a:t>Maternal immunization pivotal in MNT elimination in most countries around the world</a:t>
            </a:r>
          </a:p>
          <a:p>
            <a:r>
              <a:rPr lang="en-US" sz="1800" dirty="0">
                <a:solidFill>
                  <a:schemeClr val="bg1"/>
                </a:solidFill>
              </a:rPr>
              <a:t>Strong WHO guidance / widespread acceptance</a:t>
            </a:r>
          </a:p>
          <a:p>
            <a:r>
              <a:rPr lang="en-US" sz="1800" dirty="0">
                <a:solidFill>
                  <a:schemeClr val="bg1"/>
                </a:solidFill>
              </a:rPr>
              <a:t>In low- and middle-income markets, delivered routinely or via campaigns &amp; supplemental immunization activities</a:t>
            </a:r>
          </a:p>
        </p:txBody>
      </p:sp>
      <p:pic>
        <p:nvPicPr>
          <p:cNvPr id="13" name="Picture 12">
            <a:extLst>
              <a:ext uri="{FF2B5EF4-FFF2-40B4-BE49-F238E27FC236}">
                <a16:creationId xmlns:a16="http://schemas.microsoft.com/office/drawing/2014/main" id="{549C4261-F183-C7E0-D610-9107276274FE}"/>
              </a:ext>
            </a:extLst>
          </p:cNvPr>
          <p:cNvPicPr>
            <a:picLocks noChangeAspect="1"/>
          </p:cNvPicPr>
          <p:nvPr/>
        </p:nvPicPr>
        <p:blipFill rotWithShape="1">
          <a:blip r:embed="rId3"/>
          <a:srcRect t="1289"/>
          <a:stretch/>
        </p:blipFill>
        <p:spPr>
          <a:xfrm>
            <a:off x="10350594" y="1650806"/>
            <a:ext cx="1429111" cy="1994063"/>
          </a:xfrm>
          <a:prstGeom prst="rect">
            <a:avLst/>
          </a:prstGeom>
          <a:ln>
            <a:noFill/>
          </a:ln>
          <a:effectLst>
            <a:outerShdw blurRad="292100" dist="50048" dir="2700000" sx="102847" sy="102847" algn="tl" rotWithShape="0">
              <a:srgbClr val="333333">
                <a:alpha val="50060"/>
              </a:srgbClr>
            </a:outerShdw>
          </a:effectLst>
        </p:spPr>
      </p:pic>
      <p:pic>
        <p:nvPicPr>
          <p:cNvPr id="14" name="Picture 13">
            <a:extLst>
              <a:ext uri="{FF2B5EF4-FFF2-40B4-BE49-F238E27FC236}">
                <a16:creationId xmlns:a16="http://schemas.microsoft.com/office/drawing/2014/main" id="{9CB22622-4660-BC87-C85D-A0A0CE8A9D39}"/>
              </a:ext>
            </a:extLst>
          </p:cNvPr>
          <p:cNvPicPr>
            <a:picLocks noChangeAspect="1"/>
          </p:cNvPicPr>
          <p:nvPr/>
        </p:nvPicPr>
        <p:blipFill>
          <a:blip r:embed="rId4"/>
          <a:stretch>
            <a:fillRect/>
          </a:stretch>
        </p:blipFill>
        <p:spPr>
          <a:xfrm>
            <a:off x="10350594" y="3772266"/>
            <a:ext cx="1442888" cy="2015747"/>
          </a:xfrm>
          <a:prstGeom prst="rect">
            <a:avLst/>
          </a:prstGeom>
          <a:ln>
            <a:noFill/>
          </a:ln>
          <a:effectLst>
            <a:outerShdw blurRad="292100" dist="50048" dir="2700000" sx="102847" sy="102847" algn="tl" rotWithShape="0">
              <a:srgbClr val="333333">
                <a:alpha val="50060"/>
              </a:srgbClr>
            </a:outerShdw>
          </a:effectLst>
        </p:spPr>
      </p:pic>
      <p:graphicFrame>
        <p:nvGraphicFramePr>
          <p:cNvPr id="15" name="Table 14">
            <a:extLst>
              <a:ext uri="{FF2B5EF4-FFF2-40B4-BE49-F238E27FC236}">
                <a16:creationId xmlns:a16="http://schemas.microsoft.com/office/drawing/2014/main" id="{983D0EA8-FEC4-74E2-DA8F-95976C78CBD8}"/>
              </a:ext>
            </a:extLst>
          </p:cNvPr>
          <p:cNvGraphicFramePr>
            <a:graphicFrameLocks noGrp="1"/>
          </p:cNvGraphicFramePr>
          <p:nvPr>
            <p:extLst>
              <p:ext uri="{D42A27DB-BD31-4B8C-83A1-F6EECF244321}">
                <p14:modId xmlns:p14="http://schemas.microsoft.com/office/powerpoint/2010/main" val="1404028769"/>
              </p:ext>
            </p:extLst>
          </p:nvPr>
        </p:nvGraphicFramePr>
        <p:xfrm>
          <a:off x="1212014" y="1249680"/>
          <a:ext cx="4582885" cy="3901440"/>
        </p:xfrm>
        <a:graphic>
          <a:graphicData uri="http://schemas.openxmlformats.org/drawingml/2006/table">
            <a:tbl>
              <a:tblPr firstRow="1" bandRow="1">
                <a:tableStyleId>{5940675A-B579-460E-94D1-54222C63F5DA}</a:tableStyleId>
              </a:tblPr>
              <a:tblGrid>
                <a:gridCol w="1611085">
                  <a:extLst>
                    <a:ext uri="{9D8B030D-6E8A-4147-A177-3AD203B41FA5}">
                      <a16:colId xmlns:a16="http://schemas.microsoft.com/office/drawing/2014/main" val="3462806440"/>
                    </a:ext>
                  </a:extLst>
                </a:gridCol>
                <a:gridCol w="2971800">
                  <a:extLst>
                    <a:ext uri="{9D8B030D-6E8A-4147-A177-3AD203B41FA5}">
                      <a16:colId xmlns:a16="http://schemas.microsoft.com/office/drawing/2014/main" val="2764572406"/>
                    </a:ext>
                  </a:extLst>
                </a:gridCol>
              </a:tblGrid>
              <a:tr h="370840">
                <a:tc>
                  <a:txBody>
                    <a:bodyPr/>
                    <a:lstStyle/>
                    <a:p>
                      <a:endParaRPr lang="en-US" sz="2000" b="1" dirty="0"/>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000" b="1" dirty="0"/>
                        <a:t>Vaccine</a:t>
                      </a:r>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798143"/>
                  </a:ext>
                </a:extLst>
              </a:tr>
              <a:tr h="1097280">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lvl="0" indent="-176213" algn="l" defTabSz="914400" rtl="0" eaLnBrk="1" latinLnBrk="0" hangingPunct="1">
                        <a:buFont typeface="Arial" panose="020B0604020202020204" pitchFamily="34" charset="0"/>
                        <a:buChar char="•"/>
                        <a:tabLst/>
                      </a:pPr>
                      <a:r>
                        <a:rPr lang="en-US" sz="2000" kern="1200" dirty="0">
                          <a:solidFill>
                            <a:schemeClr val="tx1"/>
                          </a:solidFill>
                          <a:latin typeface="+mn-lt"/>
                          <a:ea typeface="+mn-ea"/>
                          <a:cs typeface="+mn-cs"/>
                        </a:rPr>
                        <a:t>Tetanus</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9555936"/>
                  </a:ext>
                </a:extLst>
              </a:tr>
              <a:tr h="1097280">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kern="1200" dirty="0">
                          <a:solidFill>
                            <a:schemeClr val="accent5"/>
                          </a:solidFill>
                          <a:latin typeface="+mn-lt"/>
                          <a:ea typeface="+mn-ea"/>
                          <a:cs typeface="+mn-cs"/>
                        </a:rPr>
                        <a:t>RSV</a:t>
                      </a:r>
                      <a:r>
                        <a:rPr lang="en-US" sz="2000" kern="1200" dirty="0">
                          <a:solidFill>
                            <a:schemeClr val="tx1"/>
                          </a:solidFill>
                          <a:latin typeface="+mn-lt"/>
                          <a:ea typeface="+mn-ea"/>
                          <a:cs typeface="+mn-cs"/>
                        </a:rPr>
                        <a:t>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mn-lt"/>
                          <a:ea typeface="+mn-ea"/>
                          <a:cs typeface="+mn-cs"/>
                        </a:rPr>
                        <a:t>Influenza (seasonal)</a:t>
                      </a:r>
                    </a:p>
                    <a:p>
                      <a:pPr marL="176213" indent="-176213">
                        <a:buFont typeface="Arial" panose="020B0604020202020204" pitchFamily="34" charset="0"/>
                        <a:buChar char="•"/>
                        <a:tabLst/>
                      </a:pPr>
                      <a:r>
                        <a:rPr lang="en-US" sz="2000" kern="1200" dirty="0">
                          <a:solidFill>
                            <a:schemeClr val="tx1"/>
                          </a:solidFill>
                          <a:latin typeface="+mn-lt"/>
                          <a:ea typeface="+mn-ea"/>
                          <a:cs typeface="+mn-cs"/>
                        </a:rPr>
                        <a:t>COVID-19</a:t>
                      </a:r>
                    </a:p>
                    <a:p>
                      <a:pPr marL="176213" indent="-176213">
                        <a:buFont typeface="Arial" panose="020B0604020202020204" pitchFamily="34" charset="0"/>
                        <a:buChar char="•"/>
                        <a:tabLst/>
                      </a:pPr>
                      <a:r>
                        <a:rPr lang="en-US" sz="2000" kern="1200" dirty="0">
                          <a:solidFill>
                            <a:schemeClr val="tx1"/>
                          </a:solidFill>
                          <a:latin typeface="+mn-lt"/>
                          <a:ea typeface="+mn-ea"/>
                          <a:cs typeface="+mn-cs"/>
                        </a:rPr>
                        <a:t>Pertussis</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752996"/>
                  </a:ext>
                </a:extLst>
              </a:tr>
              <a:tr h="1097280">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6213" lvl="0" indent="-176213" algn="l" defTabSz="914400" rtl="0" eaLnBrk="1" latinLnBrk="0" hangingPunct="1">
                        <a:buFont typeface="Arial" panose="020B0604020202020204" pitchFamily="34" charset="0"/>
                        <a:buChar char="•"/>
                        <a:tabLst/>
                      </a:pPr>
                      <a:r>
                        <a:rPr lang="en-US" sz="2000" kern="1200" dirty="0">
                          <a:solidFill>
                            <a:schemeClr val="tx1"/>
                          </a:solidFill>
                          <a:latin typeface="+mn-lt"/>
                          <a:ea typeface="+mn-ea"/>
                          <a:cs typeface="+mn-cs"/>
                        </a:rPr>
                        <a:t>Group B </a:t>
                      </a:r>
                      <a:r>
                        <a:rPr lang="en-US" sz="2000" i="1" kern="1200" dirty="0">
                          <a:solidFill>
                            <a:schemeClr val="tx1"/>
                          </a:solidFill>
                          <a:latin typeface="+mn-lt"/>
                          <a:ea typeface="+mn-ea"/>
                          <a:cs typeface="+mn-cs"/>
                        </a:rPr>
                        <a:t>Streptococcus</a:t>
                      </a:r>
                      <a:r>
                        <a:rPr lang="en-US" sz="2000" kern="1200" dirty="0">
                          <a:solidFill>
                            <a:schemeClr val="tx1"/>
                          </a:solidFill>
                          <a:latin typeface="+mn-lt"/>
                          <a:ea typeface="+mn-ea"/>
                          <a:cs typeface="+mn-cs"/>
                        </a:rPr>
                        <a:t> (GBS)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2313369"/>
                  </a:ext>
                </a:extLst>
              </a:tr>
            </a:tbl>
          </a:graphicData>
        </a:graphic>
      </p:graphicFrame>
      <p:sp>
        <p:nvSpPr>
          <p:cNvPr id="3" name="TextBox 2">
            <a:extLst>
              <a:ext uri="{FF2B5EF4-FFF2-40B4-BE49-F238E27FC236}">
                <a16:creationId xmlns:a16="http://schemas.microsoft.com/office/drawing/2014/main" id="{245DADAE-0CDD-BFC9-2EB6-4A1BEF40A5DA}"/>
              </a:ext>
            </a:extLst>
          </p:cNvPr>
          <p:cNvSpPr txBox="1"/>
          <p:nvPr/>
        </p:nvSpPr>
        <p:spPr>
          <a:xfrm>
            <a:off x="1321067" y="1984851"/>
            <a:ext cx="1280160" cy="430887"/>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Widespread/ </a:t>
            </a:r>
            <a:br>
              <a:rPr lang="en-US" sz="1100" dirty="0">
                <a:solidFill>
                  <a:schemeClr val="bg1"/>
                </a:solidFill>
                <a:latin typeface="Corbel" panose="020B0503020204020204" pitchFamily="34" charset="0"/>
              </a:rPr>
            </a:br>
            <a:r>
              <a:rPr lang="en-US" sz="1100" dirty="0">
                <a:solidFill>
                  <a:schemeClr val="bg1"/>
                </a:solidFill>
                <a:latin typeface="Corbel" panose="020B0503020204020204" pitchFamily="34" charset="0"/>
              </a:rPr>
              <a:t>global use</a:t>
            </a:r>
          </a:p>
        </p:txBody>
      </p:sp>
      <p:sp>
        <p:nvSpPr>
          <p:cNvPr id="4" name="TextBox 3">
            <a:extLst>
              <a:ext uri="{FF2B5EF4-FFF2-40B4-BE49-F238E27FC236}">
                <a16:creationId xmlns:a16="http://schemas.microsoft.com/office/drawing/2014/main" id="{A5606BFA-2819-622D-8E93-B8EB8359FC3E}"/>
              </a:ext>
            </a:extLst>
          </p:cNvPr>
          <p:cNvSpPr txBox="1"/>
          <p:nvPr/>
        </p:nvSpPr>
        <p:spPr>
          <a:xfrm>
            <a:off x="1321067" y="4324380"/>
            <a:ext cx="1280160" cy="430887"/>
          </a:xfrm>
          <a:prstGeom prst="rect">
            <a:avLst/>
          </a:prstGeom>
          <a:solidFill>
            <a:schemeClr val="accent5"/>
          </a:solidFill>
        </p:spPr>
        <p:txBody>
          <a:bodyPr wrap="square" rtlCol="0">
            <a:spAutoFit/>
          </a:bodyPr>
          <a:lstStyle/>
          <a:p>
            <a:pPr algn="ctr"/>
            <a:r>
              <a:rPr lang="en-US" sz="1100" dirty="0">
                <a:solidFill>
                  <a:schemeClr val="bg1"/>
                </a:solidFill>
                <a:latin typeface="Corbel" panose="020B0503020204020204" pitchFamily="34" charset="0"/>
              </a:rPr>
              <a:t>New and emerging opportunities</a:t>
            </a:r>
          </a:p>
        </p:txBody>
      </p:sp>
      <p:sp>
        <p:nvSpPr>
          <p:cNvPr id="7" name="TextBox 6">
            <a:extLst>
              <a:ext uri="{FF2B5EF4-FFF2-40B4-BE49-F238E27FC236}">
                <a16:creationId xmlns:a16="http://schemas.microsoft.com/office/drawing/2014/main" id="{0CA96FA3-5E26-555A-19E3-FAB3B6BE6A45}"/>
              </a:ext>
            </a:extLst>
          </p:cNvPr>
          <p:cNvSpPr txBox="1"/>
          <p:nvPr/>
        </p:nvSpPr>
        <p:spPr>
          <a:xfrm>
            <a:off x="1321067" y="3069977"/>
            <a:ext cx="1280160" cy="769441"/>
          </a:xfrm>
          <a:prstGeom prst="rect">
            <a:avLst/>
          </a:prstGeom>
          <a:solidFill>
            <a:schemeClr val="accent1"/>
          </a:solidFill>
        </p:spPr>
        <p:txBody>
          <a:bodyPr wrap="square" rtlCol="0">
            <a:spAutoFit/>
          </a:bodyPr>
          <a:lstStyle/>
          <a:p>
            <a:pPr algn="ctr"/>
            <a:r>
              <a:rPr lang="en-US" sz="1100" dirty="0">
                <a:solidFill>
                  <a:schemeClr val="bg1"/>
                </a:solidFill>
                <a:latin typeface="Corbel" panose="020B0503020204020204" pitchFamily="34" charset="0"/>
              </a:rPr>
              <a:t>Use in limited (mostly higher income) markets to date</a:t>
            </a:r>
          </a:p>
        </p:txBody>
      </p:sp>
      <p:sp>
        <p:nvSpPr>
          <p:cNvPr id="5" name="Footer Placeholder 2">
            <a:extLst>
              <a:ext uri="{FF2B5EF4-FFF2-40B4-BE49-F238E27FC236}">
                <a16:creationId xmlns:a16="http://schemas.microsoft.com/office/drawing/2014/main" id="{1F94E7B6-C1AD-09CA-51CA-B0479E95291C}"/>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62448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CDFE-F6E0-51FE-10F9-1E7384C31131}"/>
              </a:ext>
            </a:extLst>
          </p:cNvPr>
          <p:cNvSpPr>
            <a:spLocks noGrp="1"/>
          </p:cNvSpPr>
          <p:nvPr>
            <p:ph type="title"/>
          </p:nvPr>
        </p:nvSpPr>
        <p:spPr>
          <a:xfrm>
            <a:off x="1148080" y="291331"/>
            <a:ext cx="10515600" cy="884555"/>
          </a:xfrm>
        </p:spPr>
        <p:txBody>
          <a:bodyPr/>
          <a:lstStyle/>
          <a:p>
            <a:r>
              <a:rPr lang="en-US" dirty="0"/>
              <a:t>Maternal immunization’s importance for RSV prevention</a:t>
            </a:r>
            <a:br>
              <a:rPr lang="en-US" dirty="0"/>
            </a:br>
            <a:r>
              <a:rPr lang="en-US" b="0" dirty="0">
                <a:solidFill>
                  <a:schemeClr val="accent1"/>
                </a:solidFill>
              </a:rPr>
              <a:t>a way to protect very young infants</a:t>
            </a:r>
          </a:p>
        </p:txBody>
      </p:sp>
      <p:sp>
        <p:nvSpPr>
          <p:cNvPr id="3" name="Content Placeholder 2">
            <a:extLst>
              <a:ext uri="{FF2B5EF4-FFF2-40B4-BE49-F238E27FC236}">
                <a16:creationId xmlns:a16="http://schemas.microsoft.com/office/drawing/2014/main" id="{4EB8E070-3B9A-1027-A400-F36EAE5960DC}"/>
              </a:ext>
            </a:extLst>
          </p:cNvPr>
          <p:cNvSpPr>
            <a:spLocks noGrp="1"/>
          </p:cNvSpPr>
          <p:nvPr>
            <p:ph sz="half" idx="1"/>
          </p:nvPr>
        </p:nvSpPr>
        <p:spPr>
          <a:xfrm>
            <a:off x="1148080" y="1157063"/>
            <a:ext cx="6496783" cy="5424890"/>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US" sz="1800" b="1" dirty="0"/>
              <a:t>Severe RSV disease occurs when infants are very young.</a:t>
            </a:r>
          </a:p>
          <a:p>
            <a:pPr marL="342900" indent="-342900">
              <a:lnSpc>
                <a:spcPct val="107000"/>
              </a:lnSpc>
              <a:buFont typeface="Symbol" panose="05050102010706020507" pitchFamily="18" charset="2"/>
              <a:buChar char=""/>
            </a:pPr>
            <a:r>
              <a:rPr lang="en-US" sz="1800" b="1" dirty="0"/>
              <a:t>Young infants rely on maternal antibody transfer for protection.</a:t>
            </a:r>
          </a:p>
          <a:p>
            <a:pPr marL="342900" indent="-342900">
              <a:lnSpc>
                <a:spcPct val="107000"/>
              </a:lnSpc>
              <a:buFont typeface="Symbol" panose="05050102010706020507" pitchFamily="18" charset="2"/>
              <a:buChar char=""/>
            </a:pPr>
            <a:r>
              <a:rPr lang="en-US" sz="1800" dirty="0"/>
              <a:t>By increasing a pregnant woman’s antibodies, maternal immunization can </a:t>
            </a:r>
            <a:r>
              <a:rPr lang="en-US" sz="1800" b="1" dirty="0"/>
              <a:t>extend the duration of protection in the infant by closing the “window of vulnerability” </a:t>
            </a:r>
            <a:r>
              <a:rPr lang="en-US" sz="1800" dirty="0"/>
              <a:t>during which</a:t>
            </a:r>
          </a:p>
          <a:p>
            <a:pPr marL="800100" lvl="1" indent="-342900">
              <a:lnSpc>
                <a:spcPct val="107000"/>
              </a:lnSpc>
              <a:buFont typeface="Symbol" panose="05050102010706020507" pitchFamily="18" charset="2"/>
              <a:buChar char=""/>
            </a:pPr>
            <a:r>
              <a:rPr lang="en-US" dirty="0"/>
              <a:t>maternal antibodies wane</a:t>
            </a:r>
          </a:p>
          <a:p>
            <a:pPr marL="800100" lvl="1" indent="-342900">
              <a:lnSpc>
                <a:spcPct val="107000"/>
              </a:lnSpc>
              <a:buFont typeface="Symbol" panose="05050102010706020507" pitchFamily="18" charset="2"/>
              <a:buChar char=""/>
            </a:pPr>
            <a:r>
              <a:rPr lang="en-US" sz="1800" dirty="0"/>
              <a:t>an infant’s immune system matures to make its own antibodies</a:t>
            </a:r>
          </a:p>
          <a:p>
            <a:pPr marL="342900" indent="-342900">
              <a:lnSpc>
                <a:spcPct val="107000"/>
              </a:lnSpc>
              <a:buFont typeface="Symbol" panose="05050102010706020507" pitchFamily="18" charset="2"/>
              <a:buChar char=""/>
            </a:pPr>
            <a:r>
              <a:rPr lang="en-US" sz="1800" dirty="0"/>
              <a:t>Optimizing protection of infants </a:t>
            </a:r>
            <a:r>
              <a:rPr lang="en-US" sz="1800" b="1" dirty="0"/>
              <a:t>requires vaccination during specified gestational age window.</a:t>
            </a:r>
            <a:r>
              <a:rPr lang="en-US" sz="1800" dirty="0"/>
              <a:t> </a:t>
            </a:r>
          </a:p>
          <a:p>
            <a:pPr marL="800100" lvl="1" indent="-342900">
              <a:lnSpc>
                <a:spcPct val="107000"/>
              </a:lnSpc>
              <a:buFont typeface="Symbol" panose="05050102010706020507" pitchFamily="18" charset="2"/>
              <a:buChar char=""/>
            </a:pPr>
            <a:r>
              <a:rPr lang="en-US" sz="1600" dirty="0"/>
              <a:t>WHO recommends 3</a:t>
            </a:r>
            <a:r>
              <a:rPr lang="en-US" sz="1600" baseline="30000" dirty="0"/>
              <a:t>rd</a:t>
            </a:r>
            <a:r>
              <a:rPr lang="en-US" sz="1600" dirty="0"/>
              <a:t> trimester as defined in local context; windows can vary by regulatory authority and country.</a:t>
            </a:r>
          </a:p>
          <a:p>
            <a:pPr marL="342900" indent="-342900">
              <a:lnSpc>
                <a:spcPct val="107000"/>
              </a:lnSpc>
              <a:buFont typeface="Symbol" panose="05050102010706020507" pitchFamily="18" charset="2"/>
              <a:buChar char=""/>
            </a:pPr>
            <a:r>
              <a:rPr lang="en-US" sz="1800" b="1" dirty="0"/>
              <a:t>Prevention is especially important for young infants in LMICs </a:t>
            </a:r>
            <a:r>
              <a:rPr lang="en-US" sz="1800" dirty="0"/>
              <a:t>where RSV disease burden is highest and healthcare access is often limited.</a:t>
            </a:r>
          </a:p>
          <a:p>
            <a:pPr marL="0" indent="0">
              <a:buNone/>
            </a:pPr>
            <a:endParaRPr lang="en-US" sz="1800" dirty="0"/>
          </a:p>
        </p:txBody>
      </p:sp>
      <p:pic>
        <p:nvPicPr>
          <p:cNvPr id="5" name="Picture 4">
            <a:extLst>
              <a:ext uri="{FF2B5EF4-FFF2-40B4-BE49-F238E27FC236}">
                <a16:creationId xmlns:a16="http://schemas.microsoft.com/office/drawing/2014/main" id="{C7CAE26D-EF7A-33A8-916F-204F12525A98}"/>
              </a:ext>
            </a:extLst>
          </p:cNvPr>
          <p:cNvPicPr>
            <a:picLocks noChangeAspect="1"/>
          </p:cNvPicPr>
          <p:nvPr/>
        </p:nvPicPr>
        <p:blipFill rotWithShape="1">
          <a:blip r:embed="rId3">
            <a:extLst>
              <a:ext uri="{28A0092B-C50C-407E-A947-70E740481C1C}">
                <a14:useLocalDpi xmlns:a14="http://schemas.microsoft.com/office/drawing/2010/main" val="0"/>
              </a:ext>
            </a:extLst>
          </a:blip>
          <a:srcRect l="-1385" r="-1385"/>
          <a:stretch/>
        </p:blipFill>
        <p:spPr>
          <a:xfrm>
            <a:off x="9107237" y="3881091"/>
            <a:ext cx="2406762" cy="2533417"/>
          </a:xfrm>
          <a:prstGeom prst="rect">
            <a:avLst/>
          </a:prstGeom>
        </p:spPr>
      </p:pic>
      <p:pic>
        <p:nvPicPr>
          <p:cNvPr id="6" name="Picture 5">
            <a:extLst>
              <a:ext uri="{FF2B5EF4-FFF2-40B4-BE49-F238E27FC236}">
                <a16:creationId xmlns:a16="http://schemas.microsoft.com/office/drawing/2014/main" id="{12151EE7-93C3-D621-80AA-525D8C43CD6F}"/>
              </a:ext>
            </a:extLst>
          </p:cNvPr>
          <p:cNvPicPr>
            <a:picLocks noChangeAspect="1"/>
          </p:cNvPicPr>
          <p:nvPr/>
        </p:nvPicPr>
        <p:blipFill rotWithShape="1">
          <a:blip r:embed="rId4">
            <a:extLst>
              <a:ext uri="{28A0092B-C50C-407E-A947-70E740481C1C}">
                <a14:useLocalDpi xmlns:a14="http://schemas.microsoft.com/office/drawing/2010/main" val="0"/>
              </a:ext>
            </a:extLst>
          </a:blip>
          <a:srcRect l="-1385" r="-1385"/>
          <a:stretch/>
        </p:blipFill>
        <p:spPr>
          <a:xfrm>
            <a:off x="9089212" y="688564"/>
            <a:ext cx="2406762" cy="2533417"/>
          </a:xfrm>
          <a:prstGeom prst="rect">
            <a:avLst/>
          </a:prstGeom>
        </p:spPr>
      </p:pic>
      <p:sp>
        <p:nvSpPr>
          <p:cNvPr id="11" name="TextBox 10">
            <a:extLst>
              <a:ext uri="{FF2B5EF4-FFF2-40B4-BE49-F238E27FC236}">
                <a16:creationId xmlns:a16="http://schemas.microsoft.com/office/drawing/2014/main" id="{2E1EFF90-DD4C-7477-16CB-AE1D1A2A822E}"/>
              </a:ext>
            </a:extLst>
          </p:cNvPr>
          <p:cNvSpPr txBox="1"/>
          <p:nvPr/>
        </p:nvSpPr>
        <p:spPr>
          <a:xfrm>
            <a:off x="10280653" y="6526441"/>
            <a:ext cx="1798557" cy="307777"/>
          </a:xfrm>
          <a:prstGeom prst="rect">
            <a:avLst/>
          </a:prstGeom>
          <a:noFill/>
        </p:spPr>
        <p:txBody>
          <a:bodyPr wrap="square">
            <a:spAutoFit/>
          </a:bodyPr>
          <a:lstStyle/>
          <a:p>
            <a:r>
              <a:rPr lang="en-US" sz="1400" dirty="0">
                <a:solidFill>
                  <a:schemeClr val="accent4"/>
                </a:solidFill>
              </a:rPr>
              <a:t>= </a:t>
            </a:r>
            <a:r>
              <a:rPr lang="en-US" sz="1400" dirty="0">
                <a:solidFill>
                  <a:schemeClr val="accent4"/>
                </a:solidFill>
                <a:effectLst/>
              </a:rPr>
              <a:t>RSV antibodies</a:t>
            </a:r>
          </a:p>
        </p:txBody>
      </p:sp>
      <p:pic>
        <p:nvPicPr>
          <p:cNvPr id="12" name="Picture 11" descr="A green and black logo&#10;&#10;Description automatically generated">
            <a:extLst>
              <a:ext uri="{FF2B5EF4-FFF2-40B4-BE49-F238E27FC236}">
                <a16:creationId xmlns:a16="http://schemas.microsoft.com/office/drawing/2014/main" id="{88139490-76E4-919B-5E9B-91586DDB8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0814" y="6594235"/>
            <a:ext cx="149839" cy="174812"/>
          </a:xfrm>
          <a:prstGeom prst="rect">
            <a:avLst/>
          </a:prstGeom>
        </p:spPr>
      </p:pic>
      <p:sp>
        <p:nvSpPr>
          <p:cNvPr id="13" name="Rectangle 12">
            <a:extLst>
              <a:ext uri="{FF2B5EF4-FFF2-40B4-BE49-F238E27FC236}">
                <a16:creationId xmlns:a16="http://schemas.microsoft.com/office/drawing/2014/main" id="{B84761AC-D103-4A2A-6C50-48E02790090E}"/>
              </a:ext>
            </a:extLst>
          </p:cNvPr>
          <p:cNvSpPr/>
          <p:nvPr/>
        </p:nvSpPr>
        <p:spPr>
          <a:xfrm>
            <a:off x="9005316" y="3619213"/>
            <a:ext cx="2610604" cy="291131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object 3">
            <a:extLst>
              <a:ext uri="{FF2B5EF4-FFF2-40B4-BE49-F238E27FC236}">
                <a16:creationId xmlns:a16="http://schemas.microsoft.com/office/drawing/2014/main" id="{4123F87C-7B91-0C70-8DD0-64FF163F03F4}"/>
              </a:ext>
            </a:extLst>
          </p:cNvPr>
          <p:cNvSpPr txBox="1"/>
          <p:nvPr/>
        </p:nvSpPr>
        <p:spPr>
          <a:xfrm>
            <a:off x="9447232" y="3403407"/>
            <a:ext cx="1882770" cy="387183"/>
          </a:xfrm>
          <a:prstGeom prst="rect">
            <a:avLst/>
          </a:prstGeom>
          <a:solidFill>
            <a:schemeClr val="accent4"/>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WITH vaccination</a:t>
            </a:r>
            <a:endParaRPr kumimoji="0"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15" name="Rectangle 14">
            <a:extLst>
              <a:ext uri="{FF2B5EF4-FFF2-40B4-BE49-F238E27FC236}">
                <a16:creationId xmlns:a16="http://schemas.microsoft.com/office/drawing/2014/main" id="{CD275EB2-BFA3-BE30-97E8-F0633FA3F085}"/>
              </a:ext>
            </a:extLst>
          </p:cNvPr>
          <p:cNvSpPr/>
          <p:nvPr/>
        </p:nvSpPr>
        <p:spPr>
          <a:xfrm>
            <a:off x="8987291" y="426312"/>
            <a:ext cx="2610604" cy="291131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bject 3">
            <a:extLst>
              <a:ext uri="{FF2B5EF4-FFF2-40B4-BE49-F238E27FC236}">
                <a16:creationId xmlns:a16="http://schemas.microsoft.com/office/drawing/2014/main" id="{D72F3008-456F-5CE3-E63D-C5391EDA4A59}"/>
              </a:ext>
            </a:extLst>
          </p:cNvPr>
          <p:cNvSpPr txBox="1"/>
          <p:nvPr/>
        </p:nvSpPr>
        <p:spPr>
          <a:xfrm>
            <a:off x="9390840" y="210880"/>
            <a:ext cx="1882770" cy="387183"/>
          </a:xfrm>
          <a:prstGeom prst="rect">
            <a:avLst/>
          </a:prstGeom>
          <a:solidFill>
            <a:schemeClr val="accent2"/>
          </a:solidFill>
        </p:spPr>
        <p:txBody>
          <a:bodyPr vert="horz" wrap="square" lIns="0" tIns="10583" rIns="0" bIns="0" rtlCol="0" anchor="ctr" anchorCtr="0">
            <a:no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rPr>
              <a:t>NO vaccination</a:t>
            </a:r>
            <a:endParaRPr kumimoji="0"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ontserrat"/>
            </a:endParaRPr>
          </a:p>
        </p:txBody>
      </p:sp>
      <p:sp>
        <p:nvSpPr>
          <p:cNvPr id="4" name="Footer Placeholder 2">
            <a:extLst>
              <a:ext uri="{FF2B5EF4-FFF2-40B4-BE49-F238E27FC236}">
                <a16:creationId xmlns:a16="http://schemas.microsoft.com/office/drawing/2014/main" id="{4BFA9F40-ADFE-375A-A12D-A6B92975C7F4}"/>
              </a:ext>
            </a:extLst>
          </p:cNvPr>
          <p:cNvSpPr>
            <a:spLocks noGrp="1"/>
          </p:cNvSpPr>
          <p:nvPr>
            <p:ph type="ftr" sz="quarter" idx="3"/>
          </p:nvPr>
        </p:nvSpPr>
        <p:spPr>
          <a:xfrm>
            <a:off x="-65448" y="6660829"/>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04653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3151-B7DE-8159-8ED1-95208F928104}"/>
              </a:ext>
            </a:extLst>
          </p:cNvPr>
          <p:cNvSpPr>
            <a:spLocks noGrp="1"/>
          </p:cNvSpPr>
          <p:nvPr>
            <p:ph type="title"/>
          </p:nvPr>
        </p:nvSpPr>
        <p:spPr>
          <a:xfrm>
            <a:off x="1224280" y="365125"/>
            <a:ext cx="10515600" cy="774127"/>
          </a:xfrm>
        </p:spPr>
        <p:txBody>
          <a:bodyPr/>
          <a:lstStyle/>
          <a:p>
            <a:r>
              <a:rPr lang="en-US" dirty="0"/>
              <a:t>Maternal immunization is evolving, with new considerations</a:t>
            </a:r>
            <a:br>
              <a:rPr lang="en-US" dirty="0"/>
            </a:br>
            <a:br>
              <a:rPr lang="en-US" dirty="0"/>
            </a:br>
            <a:endParaRPr lang="en-US" dirty="0"/>
          </a:p>
        </p:txBody>
      </p:sp>
      <p:graphicFrame>
        <p:nvGraphicFramePr>
          <p:cNvPr id="3" name="Table 7">
            <a:extLst>
              <a:ext uri="{FF2B5EF4-FFF2-40B4-BE49-F238E27FC236}">
                <a16:creationId xmlns:a16="http://schemas.microsoft.com/office/drawing/2014/main" id="{774B294A-5B2E-5370-52CA-4F80277DD634}"/>
              </a:ext>
            </a:extLst>
          </p:cNvPr>
          <p:cNvGraphicFramePr>
            <a:graphicFrameLocks/>
          </p:cNvGraphicFramePr>
          <p:nvPr>
            <p:extLst>
              <p:ext uri="{D42A27DB-BD31-4B8C-83A1-F6EECF244321}">
                <p14:modId xmlns:p14="http://schemas.microsoft.com/office/powerpoint/2010/main" val="2409616805"/>
              </p:ext>
            </p:extLst>
          </p:nvPr>
        </p:nvGraphicFramePr>
        <p:xfrm>
          <a:off x="1223963" y="1191939"/>
          <a:ext cx="10652086" cy="5107285"/>
        </p:xfrm>
        <a:graphic>
          <a:graphicData uri="http://schemas.openxmlformats.org/drawingml/2006/table">
            <a:tbl>
              <a:tblPr firstRow="1" bandRow="1">
                <a:tableStyleId>{72833802-FEF1-4C79-8D5D-14CF1EAF98D9}</a:tableStyleId>
              </a:tblPr>
              <a:tblGrid>
                <a:gridCol w="1504002">
                  <a:extLst>
                    <a:ext uri="{9D8B030D-6E8A-4147-A177-3AD203B41FA5}">
                      <a16:colId xmlns:a16="http://schemas.microsoft.com/office/drawing/2014/main" val="3970447072"/>
                    </a:ext>
                  </a:extLst>
                </a:gridCol>
                <a:gridCol w="4574042">
                  <a:extLst>
                    <a:ext uri="{9D8B030D-6E8A-4147-A177-3AD203B41FA5}">
                      <a16:colId xmlns:a16="http://schemas.microsoft.com/office/drawing/2014/main" val="3523872787"/>
                    </a:ext>
                  </a:extLst>
                </a:gridCol>
                <a:gridCol w="4574042">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Maternal tetanus </a:t>
                      </a:r>
                      <a:br>
                        <a:rPr lang="en-US" sz="2400" b="1" i="0" dirty="0">
                          <a:solidFill>
                            <a:schemeClr val="accent5"/>
                          </a:solidFill>
                          <a:latin typeface="Corbel" panose="020B0503020204020204" pitchFamily="34" charset="0"/>
                        </a:rPr>
                      </a:br>
                      <a:r>
                        <a:rPr lang="en-US" sz="2400" b="1" i="0" dirty="0">
                          <a:solidFill>
                            <a:schemeClr val="accent5"/>
                          </a:solidFill>
                          <a:latin typeface="Corbel" panose="020B0503020204020204" pitchFamily="34" charset="0"/>
                        </a:rPr>
                        <a:t>vaccine precedent</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New maternal </a:t>
                      </a:r>
                      <a:br>
                        <a:rPr lang="en-US" sz="2400" b="1" i="0" dirty="0">
                          <a:solidFill>
                            <a:schemeClr val="accent1"/>
                          </a:solidFill>
                          <a:latin typeface="Corbel" panose="020B0503020204020204" pitchFamily="34" charset="0"/>
                        </a:rPr>
                      </a:br>
                      <a:r>
                        <a:rPr lang="en-US" sz="2400" b="1" i="0" dirty="0">
                          <a:solidFill>
                            <a:schemeClr val="accent1"/>
                          </a:solidFill>
                          <a:latin typeface="Corbel" panose="020B0503020204020204" pitchFamily="34" charset="0"/>
                        </a:rPr>
                        <a:t>RSV vaccine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sym typeface="Wingdings" panose="05000000000000000000" pitchFamily="2" charset="2"/>
                        </a:rPr>
                        <a:t>Vaccines licensed for wider indications,</a:t>
                      </a:r>
                      <a:br>
                        <a:rPr lang="en-US" sz="1600" dirty="0">
                          <a:sym typeface="Wingdings" panose="05000000000000000000" pitchFamily="2" charset="2"/>
                        </a:rPr>
                      </a:br>
                      <a:r>
                        <a:rPr lang="en-US" sz="1600" dirty="0">
                          <a:sym typeface="Wingdings" panose="05000000000000000000" pitchFamily="2" charset="2"/>
                        </a:rPr>
                        <a:t> then used in pregnancy</a:t>
                      </a:r>
                    </a:p>
                  </a:txBody>
                  <a:tcPr anchor="ctr"/>
                </a:tc>
                <a:tc>
                  <a:txBody>
                    <a:bodyPr/>
                    <a:lstStyle/>
                    <a:p>
                      <a:pPr marL="12700" lvl="1" indent="0">
                        <a:tabLst/>
                      </a:pPr>
                      <a:r>
                        <a:rPr lang="en-US" sz="1600" dirty="0"/>
                        <a:t>Designed &amp; indicated for use in pregnancy (licensed in many countries, WHO recommended and prequalified)</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128016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t>Administered year-round with flexible timing during pregnancy</a:t>
                      </a:r>
                    </a:p>
                  </a:txBody>
                  <a:tcPr anchor="ctr"/>
                </a:tc>
                <a:tc>
                  <a:txBody>
                    <a:bodyPr/>
                    <a:lstStyle/>
                    <a:p>
                      <a:pPr marL="12700" lvl="1" indent="0">
                        <a:tabLst/>
                      </a:pPr>
                      <a:r>
                        <a:rPr lang="en-US" sz="1600" dirty="0"/>
                        <a:t>Specific gestational age window for administration</a:t>
                      </a:r>
                    </a:p>
                    <a:p>
                      <a:pPr marL="12700" lvl="1" indent="0">
                        <a:tabLst/>
                      </a:pPr>
                      <a:br>
                        <a:rPr lang="en-US" sz="1600" dirty="0"/>
                      </a:br>
                      <a:r>
                        <a:rPr lang="en-US" sz="1600" dirty="0"/>
                        <a:t>Some countries might consider seasonal administration based on the RSV seasonal peak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sym typeface="Wingdings" panose="05000000000000000000" pitchFamily="2" charset="2"/>
                        </a:rPr>
                        <a:t>Wide acceptance</a:t>
                      </a:r>
                    </a:p>
                  </a:txBody>
                  <a:tcPr anchor="ctr"/>
                </a:tc>
                <a:tc>
                  <a:txBody>
                    <a:bodyPr/>
                    <a:lstStyle/>
                    <a:p>
                      <a:pPr marL="12700" lvl="1" indent="0">
                        <a:tabLst/>
                      </a:pPr>
                      <a:r>
                        <a:rPr lang="en-US" sz="1600" dirty="0">
                          <a:sym typeface="Wingdings" panose="05000000000000000000" pitchFamily="2" charset="2"/>
                        </a:rPr>
                        <a:t>Limited awareness of RSV and maternal vaccine’s potential</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r>
                        <a:rPr lang="en-US" sz="1600" dirty="0"/>
                        <a:t>Given at routine antenatal care visits, but delivery</a:t>
                      </a:r>
                      <a:r>
                        <a:rPr lang="en-US" sz="1600" dirty="0">
                          <a:sym typeface="Wingdings" panose="05000000000000000000" pitchFamily="2" charset="2"/>
                        </a:rPr>
                        <a:t> enhanced via campaigns or supplementary immunization activities</a:t>
                      </a:r>
                    </a:p>
                  </a:txBody>
                  <a:tcPr anchor="ctr"/>
                </a:tc>
                <a:tc>
                  <a:txBody>
                    <a:bodyPr/>
                    <a:lstStyle/>
                    <a:p>
                      <a:pPr marL="12700" lvl="1" indent="0">
                        <a:tabLst/>
                      </a:pPr>
                      <a:r>
                        <a:rPr lang="en-US" sz="1600" dirty="0">
                          <a:sym typeface="Wingdings" panose="05000000000000000000" pitchFamily="2" charset="2"/>
                        </a:rPr>
                        <a:t>Antenatal care / immunization program coordination needed for routine delivery</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4" name="TextBox 3">
            <a:extLst>
              <a:ext uri="{FF2B5EF4-FFF2-40B4-BE49-F238E27FC236}">
                <a16:creationId xmlns:a16="http://schemas.microsoft.com/office/drawing/2014/main" id="{99B1F8D3-B5BA-1FEB-2234-3FD76C945FAB}"/>
              </a:ext>
            </a:extLst>
          </p:cNvPr>
          <p:cNvSpPr txBox="1"/>
          <p:nvPr/>
        </p:nvSpPr>
        <p:spPr>
          <a:xfrm>
            <a:off x="1321067" y="2643640"/>
            <a:ext cx="1280160"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DEVELOPMENT</a:t>
            </a:r>
          </a:p>
        </p:txBody>
      </p:sp>
      <p:sp>
        <p:nvSpPr>
          <p:cNvPr id="7" name="TextBox 6">
            <a:extLst>
              <a:ext uri="{FF2B5EF4-FFF2-40B4-BE49-F238E27FC236}">
                <a16:creationId xmlns:a16="http://schemas.microsoft.com/office/drawing/2014/main" id="{7F5B677A-37E2-6D5E-66D8-E0F349045C5D}"/>
              </a:ext>
            </a:extLst>
          </p:cNvPr>
          <p:cNvSpPr txBox="1"/>
          <p:nvPr/>
        </p:nvSpPr>
        <p:spPr>
          <a:xfrm>
            <a:off x="1321067" y="3733444"/>
            <a:ext cx="1280160"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TIMING</a:t>
            </a:r>
          </a:p>
        </p:txBody>
      </p:sp>
      <p:sp>
        <p:nvSpPr>
          <p:cNvPr id="8" name="TextBox 7">
            <a:extLst>
              <a:ext uri="{FF2B5EF4-FFF2-40B4-BE49-F238E27FC236}">
                <a16:creationId xmlns:a16="http://schemas.microsoft.com/office/drawing/2014/main" id="{7D9F49EC-0032-3D4B-5998-9584C2E84C42}"/>
              </a:ext>
            </a:extLst>
          </p:cNvPr>
          <p:cNvSpPr txBox="1"/>
          <p:nvPr/>
        </p:nvSpPr>
        <p:spPr>
          <a:xfrm>
            <a:off x="1321066" y="4798384"/>
            <a:ext cx="1280160"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ACCEPTANCE</a:t>
            </a:r>
          </a:p>
        </p:txBody>
      </p:sp>
      <p:sp>
        <p:nvSpPr>
          <p:cNvPr id="9" name="TextBox 8">
            <a:extLst>
              <a:ext uri="{FF2B5EF4-FFF2-40B4-BE49-F238E27FC236}">
                <a16:creationId xmlns:a16="http://schemas.microsoft.com/office/drawing/2014/main" id="{5BF4C03F-4692-33EC-574A-35C6562A5299}"/>
              </a:ext>
            </a:extLst>
          </p:cNvPr>
          <p:cNvSpPr txBox="1"/>
          <p:nvPr/>
        </p:nvSpPr>
        <p:spPr>
          <a:xfrm>
            <a:off x="1321066" y="5704375"/>
            <a:ext cx="1280160" cy="261610"/>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DELIVERY</a:t>
            </a:r>
          </a:p>
        </p:txBody>
      </p:sp>
      <p:sp>
        <p:nvSpPr>
          <p:cNvPr id="5" name="Footer Placeholder 2">
            <a:extLst>
              <a:ext uri="{FF2B5EF4-FFF2-40B4-BE49-F238E27FC236}">
                <a16:creationId xmlns:a16="http://schemas.microsoft.com/office/drawing/2014/main" id="{7B08DF47-9D75-C9B1-7E0B-A2646E0255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98734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en-US" dirty="0"/>
              <a:t>Immunization with long-acting </a:t>
            </a:r>
            <a:r>
              <a:rPr lang="en-US" dirty="0" err="1"/>
              <a:t>mAbs</a:t>
            </a:r>
            <a:r>
              <a:rPr lang="en-US" dirty="0"/>
              <a:t> </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384790" cy="1500187"/>
          </a:xfrm>
        </p:spPr>
        <p:txBody>
          <a:bodyPr/>
          <a:lstStyle/>
          <a:p>
            <a:r>
              <a:rPr lang="en-US" dirty="0"/>
              <a:t>how antibodies given at birth </a:t>
            </a:r>
            <a:r>
              <a:rPr lang="en-US"/>
              <a:t>to protect </a:t>
            </a:r>
            <a:r>
              <a:rPr lang="en-US" dirty="0"/>
              <a:t>infants against RSV disease</a:t>
            </a:r>
          </a:p>
        </p:txBody>
      </p:sp>
    </p:spTree>
    <p:extLst>
      <p:ext uri="{BB962C8B-B14F-4D97-AF65-F5344CB8AC3E}">
        <p14:creationId xmlns:p14="http://schemas.microsoft.com/office/powerpoint/2010/main" val="345242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CF29-B8D8-E91E-2D6A-2A6CD2F4F7F7}"/>
              </a:ext>
            </a:extLst>
          </p:cNvPr>
          <p:cNvSpPr>
            <a:spLocks noGrp="1"/>
          </p:cNvSpPr>
          <p:nvPr>
            <p:ph type="title"/>
          </p:nvPr>
        </p:nvSpPr>
        <p:spPr>
          <a:xfrm>
            <a:off x="1224280" y="240430"/>
            <a:ext cx="10833608" cy="884555"/>
          </a:xfrm>
        </p:spPr>
        <p:txBody>
          <a:bodyPr/>
          <a:lstStyle/>
          <a:p>
            <a:r>
              <a:rPr lang="en-US" dirty="0"/>
              <a:t>What are monoclonal antibodies (</a:t>
            </a:r>
            <a:r>
              <a:rPr lang="en-US" dirty="0" err="1"/>
              <a:t>mAbs</a:t>
            </a:r>
            <a:r>
              <a:rPr lang="en-US" dirty="0"/>
              <a:t>)?</a:t>
            </a:r>
            <a:br>
              <a:rPr lang="en-US" dirty="0"/>
            </a:br>
            <a:br>
              <a:rPr kumimoji="0" lang="en-US" sz="1800" b="1" i="0" u="none" strike="noStrike" kern="1200" cap="none" spc="0" normalizeH="0" baseline="0" noProof="0" dirty="0">
                <a:ln>
                  <a:noFill/>
                </a:ln>
                <a:solidFill>
                  <a:srgbClr val="0092D4"/>
                </a:solidFill>
                <a:effectLst/>
                <a:uLnTx/>
                <a:uFillTx/>
                <a:latin typeface="Corbel" panose="020B0503020204020204" pitchFamily="34" charset="0"/>
                <a:ea typeface="+mj-ea"/>
                <a:cs typeface="+mj-cs"/>
              </a:rPr>
            </a:br>
            <a:endParaRPr lang="en-US" dirty="0"/>
          </a:p>
        </p:txBody>
      </p:sp>
      <p:sp>
        <p:nvSpPr>
          <p:cNvPr id="3" name="Content Placeholder 2">
            <a:extLst>
              <a:ext uri="{FF2B5EF4-FFF2-40B4-BE49-F238E27FC236}">
                <a16:creationId xmlns:a16="http://schemas.microsoft.com/office/drawing/2014/main" id="{3D60B698-5EEE-9E13-A528-8F50BB36ADAE}"/>
              </a:ext>
            </a:extLst>
          </p:cNvPr>
          <p:cNvSpPr>
            <a:spLocks noGrp="1"/>
          </p:cNvSpPr>
          <p:nvPr>
            <p:ph sz="half" idx="1"/>
          </p:nvPr>
        </p:nvSpPr>
        <p:spPr>
          <a:xfrm>
            <a:off x="1224280" y="790640"/>
            <a:ext cx="3701499" cy="2147527"/>
          </a:xfrm>
        </p:spPr>
        <p:txBody>
          <a:bodyPr vert="horz" lIns="91440" tIns="45720" rIns="91440" bIns="45720" rtlCol="0" anchor="t">
            <a:noAutofit/>
          </a:bodyPr>
          <a:lstStyle/>
          <a:p>
            <a:r>
              <a:rPr lang="en-US" dirty="0"/>
              <a:t>M</a:t>
            </a:r>
            <a:r>
              <a:rPr lang="en-US" sz="2000" b="0" i="0" dirty="0">
                <a:latin typeface="Corbel" panose="020B0503020204020204" pitchFamily="34" charset="0"/>
              </a:rPr>
              <a:t>anufactured antibodies that can kill a virus or other pathogen</a:t>
            </a:r>
          </a:p>
          <a:p>
            <a:r>
              <a:rPr lang="en-US" dirty="0">
                <a:latin typeface="Corbel"/>
              </a:rPr>
              <a:t>Protect immediately and don’t require infants to produce their own antibodies</a:t>
            </a:r>
          </a:p>
        </p:txBody>
      </p:sp>
      <p:sp>
        <p:nvSpPr>
          <p:cNvPr id="4" name="object 3">
            <a:extLst>
              <a:ext uri="{FF2B5EF4-FFF2-40B4-BE49-F238E27FC236}">
                <a16:creationId xmlns:a16="http://schemas.microsoft.com/office/drawing/2014/main" id="{5ECDC543-043A-5759-97B3-C874B3498C75}"/>
              </a:ext>
            </a:extLst>
          </p:cNvPr>
          <p:cNvSpPr/>
          <p:nvPr/>
        </p:nvSpPr>
        <p:spPr>
          <a:xfrm>
            <a:off x="1207971"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object 4">
            <a:extLst>
              <a:ext uri="{FF2B5EF4-FFF2-40B4-BE49-F238E27FC236}">
                <a16:creationId xmlns:a16="http://schemas.microsoft.com/office/drawing/2014/main" id="{89464977-C817-AE04-2937-C8B56091A194}"/>
              </a:ext>
            </a:extLst>
          </p:cNvPr>
          <p:cNvSpPr txBox="1"/>
          <p:nvPr/>
        </p:nvSpPr>
        <p:spPr>
          <a:xfrm>
            <a:off x="1383442" y="3431227"/>
            <a:ext cx="3053292" cy="837510"/>
          </a:xfrm>
          <a:prstGeom prst="rect">
            <a:avLst/>
          </a:prstGeom>
          <a:solidFill>
            <a:srgbClr val="672672"/>
          </a:solidFill>
        </p:spPr>
        <p:txBody>
          <a:bodyPr vert="horz" wrap="square" lIns="0" tIns="3704"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lang="en-US" sz="125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ontserrat"/>
              </a:rPr>
              <a:t>mAbs</a:t>
            </a:r>
            <a:r>
              <a:rPr kumimoji="0" lang="en-US"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 mimic human antibodies but are created in labs and tailored to a specific condition</a:t>
            </a:r>
            <a:endParaRPr kumimoji="0" sz="125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8" name="object 3">
            <a:extLst>
              <a:ext uri="{FF2B5EF4-FFF2-40B4-BE49-F238E27FC236}">
                <a16:creationId xmlns:a16="http://schemas.microsoft.com/office/drawing/2014/main" id="{0B105F2D-2BC0-A663-137C-A4239427C870}"/>
              </a:ext>
            </a:extLst>
          </p:cNvPr>
          <p:cNvSpPr/>
          <p:nvPr/>
        </p:nvSpPr>
        <p:spPr>
          <a:xfrm>
            <a:off x="4760762"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9" name="object 5">
            <a:extLst>
              <a:ext uri="{FF2B5EF4-FFF2-40B4-BE49-F238E27FC236}">
                <a16:creationId xmlns:a16="http://schemas.microsoft.com/office/drawing/2014/main" id="{701766DC-0A96-B02B-6406-A6780EF6B82C}"/>
              </a:ext>
            </a:extLst>
          </p:cNvPr>
          <p:cNvSpPr txBox="1"/>
          <p:nvPr/>
        </p:nvSpPr>
        <p:spPr>
          <a:xfrm>
            <a:off x="4925779" y="3431227"/>
            <a:ext cx="3053292" cy="837510"/>
          </a:xfrm>
          <a:prstGeom prst="rect">
            <a:avLst/>
          </a:prstGeom>
          <a:solidFill>
            <a:srgbClr val="314FA1"/>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375"/>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Like human antibodies, </a:t>
            </a:r>
            <a:r>
              <a:rPr kumimoji="0" lang="en-US" sz="125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ontserrat"/>
              </a:rPr>
              <a:t>mAbs</a:t>
            </a:r>
            <a:r>
              <a:rPr kumimoji="0" lang="en-US"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 attach to harmful pathogens and antigens, alerting the immune system to a threat</a:t>
            </a:r>
            <a:endParaRPr kumimoji="0" sz="125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10" name="object 3">
            <a:extLst>
              <a:ext uri="{FF2B5EF4-FFF2-40B4-BE49-F238E27FC236}">
                <a16:creationId xmlns:a16="http://schemas.microsoft.com/office/drawing/2014/main" id="{F4C7AC42-B29D-98C7-194B-6820659F4A58}"/>
              </a:ext>
            </a:extLst>
          </p:cNvPr>
          <p:cNvSpPr/>
          <p:nvPr/>
        </p:nvSpPr>
        <p:spPr>
          <a:xfrm>
            <a:off x="8292221" y="3795138"/>
            <a:ext cx="3404658" cy="2650423"/>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1" name="object 5">
            <a:extLst>
              <a:ext uri="{FF2B5EF4-FFF2-40B4-BE49-F238E27FC236}">
                <a16:creationId xmlns:a16="http://schemas.microsoft.com/office/drawing/2014/main" id="{9BE2BC83-9E1B-6C31-B510-58C99F2CA44B}"/>
              </a:ext>
            </a:extLst>
          </p:cNvPr>
          <p:cNvSpPr txBox="1"/>
          <p:nvPr/>
        </p:nvSpPr>
        <p:spPr>
          <a:xfrm>
            <a:off x="8457238" y="3431227"/>
            <a:ext cx="3053292" cy="837510"/>
          </a:xfrm>
          <a:prstGeom prst="rect">
            <a:avLst/>
          </a:prstGeom>
          <a:solidFill>
            <a:schemeClr val="accent4"/>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375"/>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This immune response helps to neutralize the threat and overcome illness</a:t>
            </a:r>
          </a:p>
        </p:txBody>
      </p:sp>
      <p:pic>
        <p:nvPicPr>
          <p:cNvPr id="16" name="Picture 15">
            <a:extLst>
              <a:ext uri="{FF2B5EF4-FFF2-40B4-BE49-F238E27FC236}">
                <a16:creationId xmlns:a16="http://schemas.microsoft.com/office/drawing/2014/main" id="{8B7A0072-F466-1665-2A2B-31381E5205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7688" y="4424932"/>
            <a:ext cx="1491546" cy="1864432"/>
          </a:xfrm>
          <a:prstGeom prst="rect">
            <a:avLst/>
          </a:prstGeom>
        </p:spPr>
      </p:pic>
      <p:pic>
        <p:nvPicPr>
          <p:cNvPr id="18" name="Picture 17">
            <a:extLst>
              <a:ext uri="{FF2B5EF4-FFF2-40B4-BE49-F238E27FC236}">
                <a16:creationId xmlns:a16="http://schemas.microsoft.com/office/drawing/2014/main" id="{B0393963-9AB2-140E-3462-B35403FA36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5401199" y="4253525"/>
            <a:ext cx="1846241" cy="2225436"/>
          </a:xfrm>
          <a:prstGeom prst="rect">
            <a:avLst/>
          </a:prstGeom>
        </p:spPr>
      </p:pic>
      <p:pic>
        <p:nvPicPr>
          <p:cNvPr id="20" name="Picture 19" descr="A pink circle with green lines and flowers&#10;&#10;Description automatically generated">
            <a:extLst>
              <a:ext uri="{FF2B5EF4-FFF2-40B4-BE49-F238E27FC236}">
                <a16:creationId xmlns:a16="http://schemas.microsoft.com/office/drawing/2014/main" id="{4B76435E-840A-8E3B-B6F9-EE837F5D30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367" y="4443122"/>
            <a:ext cx="1713379" cy="1788527"/>
          </a:xfrm>
          <a:prstGeom prst="rect">
            <a:avLst/>
          </a:prstGeom>
        </p:spPr>
      </p:pic>
      <p:graphicFrame>
        <p:nvGraphicFramePr>
          <p:cNvPr id="24" name="Content Placeholder 5">
            <a:extLst>
              <a:ext uri="{FF2B5EF4-FFF2-40B4-BE49-F238E27FC236}">
                <a16:creationId xmlns:a16="http://schemas.microsoft.com/office/drawing/2014/main" id="{184D2919-A81B-54F4-162F-949D04858DD2}"/>
              </a:ext>
            </a:extLst>
          </p:cNvPr>
          <p:cNvGraphicFramePr>
            <a:graphicFrameLocks/>
          </p:cNvGraphicFramePr>
          <p:nvPr>
            <p:extLst>
              <p:ext uri="{D42A27DB-BD31-4B8C-83A1-F6EECF244321}">
                <p14:modId xmlns:p14="http://schemas.microsoft.com/office/powerpoint/2010/main" val="23112641"/>
              </p:ext>
            </p:extLst>
          </p:nvPr>
        </p:nvGraphicFramePr>
        <p:xfrm>
          <a:off x="4976075" y="788830"/>
          <a:ext cx="6763805" cy="2377440"/>
        </p:xfrm>
        <a:graphic>
          <a:graphicData uri="http://schemas.openxmlformats.org/drawingml/2006/table">
            <a:tbl>
              <a:tblPr firstRow="1" bandRow="1">
                <a:tableStyleId>{5C22544A-7EE6-4342-B048-85BDC9FD1C3A}</a:tableStyleId>
              </a:tblPr>
              <a:tblGrid>
                <a:gridCol w="2855960">
                  <a:extLst>
                    <a:ext uri="{9D8B030D-6E8A-4147-A177-3AD203B41FA5}">
                      <a16:colId xmlns:a16="http://schemas.microsoft.com/office/drawing/2014/main" val="708407266"/>
                    </a:ext>
                  </a:extLst>
                </a:gridCol>
                <a:gridCol w="3907845">
                  <a:extLst>
                    <a:ext uri="{9D8B030D-6E8A-4147-A177-3AD203B41FA5}">
                      <a16:colId xmlns:a16="http://schemas.microsoft.com/office/drawing/2014/main" val="3581602491"/>
                    </a:ext>
                  </a:extLst>
                </a:gridCol>
              </a:tblGrid>
              <a:tr h="376929">
                <a:tc gridSpan="2">
                  <a:txBody>
                    <a:bodyPr/>
                    <a:lstStyle/>
                    <a:p>
                      <a:r>
                        <a:rPr lang="en-US" sz="1600" dirty="0">
                          <a:solidFill>
                            <a:schemeClr val="accent2"/>
                          </a:solidFill>
                        </a:rPr>
                        <a:t>Short acting RSV </a:t>
                      </a:r>
                      <a:r>
                        <a:rPr lang="en-US" sz="1600" dirty="0" err="1">
                          <a:solidFill>
                            <a:schemeClr val="accent2"/>
                          </a:solidFill>
                        </a:rPr>
                        <a:t>mAb</a:t>
                      </a:r>
                      <a:r>
                        <a:rPr lang="en-US" sz="1600" dirty="0">
                          <a:solidFill>
                            <a:schemeClr val="accent2"/>
                          </a:solidFill>
                        </a:rPr>
                        <a:t>                      </a:t>
                      </a:r>
                      <a:r>
                        <a:rPr lang="en-US" sz="1600" b="1" dirty="0">
                          <a:solidFill>
                            <a:schemeClr val="tx1"/>
                          </a:solidFill>
                          <a:latin typeface="+mn-lt"/>
                        </a:rPr>
                        <a:t>Palivizumab</a:t>
                      </a:r>
                      <a:r>
                        <a:rPr lang="en-US" sz="1600" dirty="0">
                          <a:solidFill>
                            <a:schemeClr val="tx1"/>
                          </a:solidFill>
                          <a:latin typeface="+mn-lt"/>
                        </a:rPr>
                        <a:t> </a:t>
                      </a:r>
                      <a:r>
                        <a:rPr lang="en-US" sz="1400" b="0" dirty="0">
                          <a:solidFill>
                            <a:schemeClr val="tx1"/>
                          </a:solidFill>
                          <a:latin typeface="+mn-lt"/>
                        </a:rPr>
                        <a:t>(LICENSED since 1998)</a:t>
                      </a:r>
                    </a:p>
                    <a:p>
                      <a:pPr marL="285750" indent="-285750">
                        <a:buFont typeface="Arial" panose="020B0604020202020204" pitchFamily="34" charset="0"/>
                        <a:buChar char="•"/>
                      </a:pPr>
                      <a:r>
                        <a:rPr lang="en-US" sz="1400" b="0" dirty="0">
                          <a:solidFill>
                            <a:schemeClr val="tx1"/>
                          </a:solidFill>
                          <a:latin typeface="+mn-lt"/>
                        </a:rPr>
                        <a:t>For limited use in at-risk infants and toddlers.</a:t>
                      </a:r>
                    </a:p>
                    <a:p>
                      <a:pPr marL="285750" indent="-285750">
                        <a:buFont typeface="Arial" panose="020B0604020202020204" pitchFamily="34" charset="0"/>
                        <a:buChar char="•"/>
                      </a:pPr>
                      <a:r>
                        <a:rPr lang="en-US" sz="1400" b="0" dirty="0">
                          <a:solidFill>
                            <a:schemeClr val="tx1"/>
                          </a:solidFill>
                          <a:latin typeface="+mn-lt"/>
                        </a:rPr>
                        <a:t>Up to 5 monthly doses / costly and impractical for global market.</a:t>
                      </a:r>
                      <a:endParaRPr lang="en-US"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781560"/>
                  </a:ext>
                </a:extLst>
              </a:tr>
              <a:tr h="370840">
                <a:tc rowSpan="2">
                  <a:txBody>
                    <a:bodyPr/>
                    <a:lstStyle/>
                    <a:p>
                      <a:r>
                        <a:rPr lang="en-US" sz="1600" b="1" dirty="0">
                          <a:solidFill>
                            <a:schemeClr val="accent2"/>
                          </a:solidFill>
                        </a:rPr>
                        <a:t>Long-acting RSV </a:t>
                      </a:r>
                      <a:r>
                        <a:rPr lang="en-US" sz="1600" b="1" dirty="0" err="1">
                          <a:solidFill>
                            <a:schemeClr val="accent2"/>
                          </a:solidFill>
                        </a:rPr>
                        <a:t>mAbs</a:t>
                      </a:r>
                      <a:endParaRPr lang="en-US" sz="1600" b="1" dirty="0">
                        <a:solidFill>
                          <a:schemeClr val="accent2"/>
                        </a:solidFill>
                      </a:endParaRPr>
                    </a:p>
                    <a:p>
                      <a:pPr marL="285750" indent="-285750">
                        <a:buFont typeface="Arial" panose="020B0604020202020204" pitchFamily="34" charset="0"/>
                        <a:buChar char="•"/>
                      </a:pPr>
                      <a:r>
                        <a:rPr lang="en-US" sz="1400" dirty="0">
                          <a:latin typeface="+mn-lt"/>
                        </a:rPr>
                        <a:t>For broad-scale use in young infants and children.</a:t>
                      </a:r>
                    </a:p>
                    <a:p>
                      <a:pPr marL="285750" indent="-285750">
                        <a:buFont typeface="Arial" panose="020B0604020202020204" pitchFamily="34" charset="0"/>
                        <a:buChar char="•"/>
                      </a:pPr>
                      <a:r>
                        <a:rPr lang="en-US" sz="1400" dirty="0">
                          <a:latin typeface="+mn-lt"/>
                        </a:rPr>
                        <a:t>One dose at birth or prior to/during first RSV season.</a:t>
                      </a:r>
                    </a:p>
                    <a:p>
                      <a:pPr marL="285750" indent="-285750">
                        <a:buFont typeface="Arial" panose="020B0604020202020204" pitchFamily="34" charset="0"/>
                        <a:buChar char="•"/>
                      </a:pPr>
                      <a:r>
                        <a:rPr lang="en-US" sz="1400" dirty="0">
                          <a:latin typeface="+mn-lt"/>
                        </a:rPr>
                        <a:t>Can be used in second RSV season in high-risk children.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600" b="1" dirty="0" err="1">
                          <a:solidFill>
                            <a:schemeClr val="tx1"/>
                          </a:solidFill>
                        </a:rPr>
                        <a:t>Nirsevimab</a:t>
                      </a:r>
                      <a:r>
                        <a:rPr lang="en-US" sz="1600" dirty="0"/>
                        <a:t> </a:t>
                      </a:r>
                      <a:r>
                        <a:rPr lang="en-US" sz="1400" dirty="0"/>
                        <a:t>(LICENSED since 2023; WHO recommended)</a:t>
                      </a:r>
                      <a:endParaRPr lang="en-US" sz="1600" dirty="0">
                        <a:highlight>
                          <a:srgbClr val="00FF00"/>
                        </a:highlight>
                      </a:endParaRPr>
                    </a:p>
                    <a:p>
                      <a:pPr marL="285750" indent="-285750">
                        <a:buFont typeface="Arial" panose="020B0604020202020204" pitchFamily="34" charset="0"/>
                        <a:buChar char="•"/>
                      </a:pPr>
                      <a:r>
                        <a:rPr lang="en-US" sz="1400" dirty="0">
                          <a:latin typeface="+mn-lt"/>
                        </a:rPr>
                        <a:t>Market shaping needed for global market access.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21482489"/>
                  </a:ext>
                </a:extLst>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600" b="1" dirty="0" err="1">
                          <a:solidFill>
                            <a:schemeClr val="tx1"/>
                          </a:solidFill>
                          <a:latin typeface="+mn-lt"/>
                        </a:rPr>
                        <a:t>Clesrovimab</a:t>
                      </a:r>
                      <a:r>
                        <a:rPr lang="en-US" sz="1600" b="1" dirty="0">
                          <a:latin typeface="+mn-lt"/>
                        </a:rPr>
                        <a:t> </a:t>
                      </a:r>
                      <a:r>
                        <a:rPr lang="en-US" sz="1400" dirty="0">
                          <a:latin typeface="+mn-lt"/>
                        </a:rPr>
                        <a:t>(</a:t>
                      </a:r>
                      <a:r>
                        <a:rPr lang="en-US" sz="1400" strike="noStrike" dirty="0">
                          <a:latin typeface="+mn-lt"/>
                        </a:rPr>
                        <a:t>US Food and Drug Administration approved</a:t>
                      </a:r>
                      <a:r>
                        <a:rPr lang="en-US" sz="1400" dirty="0">
                          <a:latin typeface="+mn-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94247076"/>
                  </a:ext>
                </a:extLst>
              </a:tr>
            </a:tbl>
          </a:graphicData>
        </a:graphic>
      </p:graphicFrame>
      <p:sp>
        <p:nvSpPr>
          <p:cNvPr id="5" name="Footer Placeholder 2">
            <a:extLst>
              <a:ext uri="{FF2B5EF4-FFF2-40B4-BE49-F238E27FC236}">
                <a16:creationId xmlns:a16="http://schemas.microsoft.com/office/drawing/2014/main" id="{F8CE266C-0DE6-043C-5200-A954CC71904C}"/>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Original slide developed by the World Health Organization and PATH.  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055045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3260</Words>
  <Application>Microsoft Office PowerPoint</Application>
  <PresentationFormat>Widescreen</PresentationFormat>
  <Paragraphs>222</Paragraphs>
  <Slides>12</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Arial Narrow</vt:lpstr>
      <vt:lpstr>Calibri</vt:lpstr>
      <vt:lpstr>Corbel</vt:lpstr>
      <vt:lpstr>Google Sans</vt:lpstr>
      <vt:lpstr>Merriweather Regular</vt:lpstr>
      <vt:lpstr>Montserrat</vt:lpstr>
      <vt:lpstr>Montserrat Light</vt:lpstr>
      <vt:lpstr>Montserrat Medium</vt:lpstr>
      <vt:lpstr>NB Akademie</vt:lpstr>
      <vt:lpstr>Open Sans</vt:lpstr>
      <vt:lpstr>Symbol</vt:lpstr>
      <vt:lpstr>Wingdings</vt:lpstr>
      <vt:lpstr>Incoming Products Section</vt:lpstr>
      <vt:lpstr>RSV immunization approaches for protecting infants</vt:lpstr>
      <vt:lpstr>Agenda</vt:lpstr>
      <vt:lpstr>Why maternal immunization? </vt:lpstr>
      <vt:lpstr>What is maternal immunization?</vt:lpstr>
      <vt:lpstr>Maternal immunization is not new. We can build on experience. </vt:lpstr>
      <vt:lpstr>Maternal immunization’s importance for RSV prevention a way to protect very young infants</vt:lpstr>
      <vt:lpstr>Maternal immunization is evolving, with new considerations  </vt:lpstr>
      <vt:lpstr>Immunization with long-acting mAbs </vt:lpstr>
      <vt:lpstr>What are monoclonal antibodies (mAbs)?  </vt:lpstr>
      <vt:lpstr>mAbs are not new, but using them is new territory for most countries  </vt:lpstr>
      <vt:lpstr>Many countries already deliver vaccines at birth the bacille Calmette-Guerin (BCG) vaccine example</vt:lpstr>
      <vt:lpstr>mAbs introduce new considerations for birth-dose vaccination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for preventing RSV disease in infants</dc:title>
  <dc:creator/>
  <cp:lastModifiedBy/>
  <cp:revision>165</cp:revision>
  <dcterms:created xsi:type="dcterms:W3CDTF">2023-08-30T21:12:33Z</dcterms:created>
  <dcterms:modified xsi:type="dcterms:W3CDTF">2026-02-09T16:50:10Z</dcterms:modified>
</cp:coreProperties>
</file>