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67" r:id="rId2"/>
    <p:sldMasterId id="2147483678" r:id="rId3"/>
  </p:sldMasterIdLst>
  <p:notesMasterIdLst>
    <p:notesMasterId r:id="rId32"/>
  </p:notesMasterIdLst>
  <p:sldIdLst>
    <p:sldId id="2147375718" r:id="rId4"/>
    <p:sldId id="277" r:id="rId5"/>
    <p:sldId id="2147480898" r:id="rId6"/>
    <p:sldId id="257" r:id="rId7"/>
    <p:sldId id="2147481828" r:id="rId8"/>
    <p:sldId id="2147481822" r:id="rId9"/>
    <p:sldId id="2147481831" r:id="rId10"/>
    <p:sldId id="2147478202" r:id="rId11"/>
    <p:sldId id="2147481832" r:id="rId12"/>
    <p:sldId id="2147478203" r:id="rId13"/>
    <p:sldId id="2147478204" r:id="rId14"/>
    <p:sldId id="2147481833" r:id="rId15"/>
    <p:sldId id="2147481834" r:id="rId16"/>
    <p:sldId id="2147480914" r:id="rId17"/>
    <p:sldId id="2147480900" r:id="rId18"/>
    <p:sldId id="2147480915" r:id="rId19"/>
    <p:sldId id="2147480916" r:id="rId20"/>
    <p:sldId id="2147480917" r:id="rId21"/>
    <p:sldId id="2147480901" r:id="rId22"/>
    <p:sldId id="2147478238" r:id="rId23"/>
    <p:sldId id="2147478226" r:id="rId24"/>
    <p:sldId id="2147480918" r:id="rId25"/>
    <p:sldId id="2147478207" r:id="rId26"/>
    <p:sldId id="2147478221" r:id="rId27"/>
    <p:sldId id="279" r:id="rId28"/>
    <p:sldId id="280" r:id="rId29"/>
    <p:sldId id="2147481835" r:id="rId30"/>
    <p:sldId id="214748090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WqMRQNuvnxMFWjqfIH2g==" hashData="i+pUGgD6MU2VkVsXSrD9YC6vQlD6EbP2GBJYQqPdAtlvfut8dE7EPq2+wRUNpSMvAa90gNuABcB21JNqgabbog=="/>
  <p:extLst>
    <p:ext uri="{521415D9-36F7-43E2-AB2F-B90AF26B5E84}">
      <p14:sectionLst xmlns:p14="http://schemas.microsoft.com/office/powerpoint/2010/main">
        <p14:section name="Default Section" id="{20943BF1-C247-4557-9A5E-5D2E1042A9CD}">
          <p14:sldIdLst>
            <p14:sldId id="2147375718"/>
            <p14:sldId id="277"/>
            <p14:sldId id="2147480898"/>
            <p14:sldId id="257"/>
            <p14:sldId id="2147481828"/>
            <p14:sldId id="2147481822"/>
            <p14:sldId id="2147481831"/>
            <p14:sldId id="2147478202"/>
            <p14:sldId id="2147481832"/>
            <p14:sldId id="2147478203"/>
            <p14:sldId id="2147478204"/>
            <p14:sldId id="2147481833"/>
            <p14:sldId id="2147481834"/>
            <p14:sldId id="2147480914"/>
            <p14:sldId id="2147480900"/>
            <p14:sldId id="2147480915"/>
            <p14:sldId id="2147480916"/>
            <p14:sldId id="2147480917"/>
            <p14:sldId id="2147480901"/>
            <p14:sldId id="2147478238"/>
            <p14:sldId id="2147478226"/>
            <p14:sldId id="2147480918"/>
            <p14:sldId id="2147478207"/>
            <p14:sldId id="2147478221"/>
            <p14:sldId id="279"/>
            <p14:sldId id="280"/>
            <p14:sldId id="2147481835"/>
            <p14:sldId id="214748090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EF9"/>
    <a:srgbClr val="F9E6E7"/>
    <a:srgbClr val="DCD5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33C830-967B-4616-AE18-23A227A556E1}" v="30" dt="2026-02-09T15:19:52.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74" autoAdjust="0"/>
    <p:restoredTop sz="71792" autoAdjust="0"/>
  </p:normalViewPr>
  <p:slideViewPr>
    <p:cSldViewPr snapToGrid="0">
      <p:cViewPr varScale="1">
        <p:scale>
          <a:sx n="76" d="100"/>
          <a:sy n="76" d="100"/>
        </p:scale>
        <p:origin x="1884" y="96"/>
      </p:cViewPr>
      <p:guideLst/>
    </p:cSldViewPr>
  </p:slid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FA9A3-B711-4C6A-9E4D-1160B9E97647}" type="datetimeFigureOut">
              <a:rPr lang="en-US" smtClean="0"/>
              <a:t>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7BC6A3-D94B-40D3-91EA-55167D1D238C}" type="slidenum">
              <a:rPr lang="en-US" smtClean="0"/>
              <a:t>‹#›</a:t>
            </a:fld>
            <a:endParaRPr lang="en-US"/>
          </a:p>
        </p:txBody>
      </p:sp>
    </p:spTree>
    <p:extLst>
      <p:ext uri="{BB962C8B-B14F-4D97-AF65-F5344CB8AC3E}">
        <p14:creationId xmlns:p14="http://schemas.microsoft.com/office/powerpoint/2010/main" val="3140296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7BC6A3-D94B-40D3-91EA-55167D1D238C}" type="slidenum">
              <a:rPr lang="en-US" smtClean="0"/>
              <a:t>1</a:t>
            </a:fld>
            <a:endParaRPr lang="en-US"/>
          </a:p>
        </p:txBody>
      </p:sp>
    </p:spTree>
    <p:extLst>
      <p:ext uri="{BB962C8B-B14F-4D97-AF65-F5344CB8AC3E}">
        <p14:creationId xmlns:p14="http://schemas.microsoft.com/office/powerpoint/2010/main" val="74857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Historically, vaccines used for maternal immunization have been developed for use in other populations and are then later used in pregnancy.</a:t>
            </a:r>
          </a:p>
          <a:p>
            <a:pPr marL="628650" lvl="1" indent="-171450">
              <a:buFont typeface="Arial" panose="020B0604020202020204" pitchFamily="34" charset="0"/>
              <a:buChar char="•"/>
            </a:pPr>
            <a:r>
              <a:rPr lang="en-US" b="0" dirty="0">
                <a:highlight>
                  <a:srgbClr val="FFFF00"/>
                </a:highlight>
              </a:rPr>
              <a:t>The new RSV vaccine was developed with the administration to pregnant women as a priority pathway to protect young infants. </a:t>
            </a:r>
          </a:p>
          <a:p>
            <a:pPr marL="171450" lvl="0" indent="-171450">
              <a:buFont typeface="Arial" panose="020B0604020202020204" pitchFamily="34" charset="0"/>
              <a:buChar char="•"/>
            </a:pPr>
            <a:r>
              <a:rPr lang="en-US" b="0" dirty="0"/>
              <a:t>This new era of maternal vaccines is exciting in terms of vaccine equity because these products are being tailored to meet the needs of pregnant women and their newborns, two traditionally underserved populations when it comes to disease prevention. </a:t>
            </a:r>
          </a:p>
          <a:p>
            <a:pPr marL="171450" lvl="0" indent="-171450">
              <a:buFont typeface="Arial" panose="020B0604020202020204" pitchFamily="34" charset="0"/>
              <a:buChar char="•"/>
            </a:pPr>
            <a:r>
              <a:rPr lang="en-US" b="0" dirty="0"/>
              <a:t>However, the maternal RSV vaccine also comes with new implementation considerations.</a:t>
            </a:r>
          </a:p>
          <a:p>
            <a:pPr marL="171450" lvl="0" indent="-171450">
              <a:buFont typeface="Arial" panose="020B0604020202020204" pitchFamily="34" charset="0"/>
              <a:buChar char="•"/>
            </a:pPr>
            <a:r>
              <a:rPr lang="en-US" b="0" dirty="0"/>
              <a:t>The Maternal &amp; Neonatal Tetanus Elimination initiative is often credited with laying the foundation for vaccinating pregnant women; however, pieces of the tetanus story are not completely transferrable to RSV. For example:</a:t>
            </a:r>
          </a:p>
          <a:p>
            <a:pPr marL="628650" lvl="1" indent="-171450">
              <a:buFont typeface="Arial" panose="020B0604020202020204" pitchFamily="34" charset="0"/>
              <a:buChar char="•"/>
            </a:pPr>
            <a:r>
              <a:rPr lang="en-US" b="0" dirty="0"/>
              <a:t>Tetanus vaccination is recommended for pregnant women depending on their prior tetanus vaccination status. This is because women of child-bearing age may have already received sufficient tetanus vaccines in childhood or adolescence to provide lifelong protection to herself and to transfer maternal antibodies to protect her newborn in early life. </a:t>
            </a:r>
          </a:p>
          <a:p>
            <a:pPr marL="1085850" lvl="2" indent="-171450">
              <a:buFont typeface="Arial" panose="020B0604020202020204" pitchFamily="34" charset="0"/>
              <a:buChar char="•"/>
            </a:pPr>
            <a:r>
              <a:rPr lang="en-US" b="0" dirty="0"/>
              <a:t>The RSV vaccine may be given to the mother during subsequent pregnancies regardless of past RSV vaccination status.</a:t>
            </a:r>
          </a:p>
          <a:p>
            <a:pPr marL="628650" lvl="1" indent="-171450">
              <a:buFont typeface="Arial" panose="020B0604020202020204" pitchFamily="34" charset="0"/>
              <a:buChar char="•"/>
            </a:pPr>
            <a:r>
              <a:rPr lang="en-US" dirty="0"/>
              <a:t>Another difference is that tetanus vaccine can be given throughout pregnancy, while the new maternal RSV vaccine is recommended to be given during certain gestational age windows during pregnancy. </a:t>
            </a:r>
          </a:p>
          <a:p>
            <a:pPr marL="628650" lvl="1" indent="-171450">
              <a:buFont typeface="Arial" panose="020B0604020202020204" pitchFamily="34" charset="0"/>
              <a:buChar char="•"/>
            </a:pPr>
            <a:r>
              <a:rPr lang="en-US" dirty="0"/>
              <a:t>Also, RSV occurs seasonally in many areas of the world, which may influence when immunization is needed. </a:t>
            </a:r>
          </a:p>
          <a:p>
            <a:pPr marL="628650" lvl="1" indent="-171450">
              <a:buFont typeface="Arial" panose="020B0604020202020204" pitchFamily="34" charset="0"/>
              <a:buChar char="•"/>
            </a:pPr>
            <a:r>
              <a:rPr lang="en-US" dirty="0"/>
              <a:t>Campaigns and other supplemental immunization activities used for delivering tetanus vaccine in pregnancy, especially in low- and middle-income markets, are unlikely to be sufficient for the new and emerging maternal vaccines, including RSV. </a:t>
            </a:r>
          </a:p>
          <a:p>
            <a:pPr marL="628650" lvl="1" indent="-171450">
              <a:buFont typeface="Arial" panose="020B0604020202020204" pitchFamily="34" charset="0"/>
              <a:buChar char="•"/>
            </a:pPr>
            <a:r>
              <a:rPr lang="en-US" dirty="0"/>
              <a:t>ANC and EPI programs will likely need to coordinate in new ways to ensure pregnant women are systematically reached at the right times.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5CA2F62-6632-4FEB-B32D-3104A4A887E6}" type="slidenum">
              <a:rPr lang="en-US" smtClean="0"/>
              <a:t>10</a:t>
            </a:fld>
            <a:endParaRPr lang="en-US"/>
          </a:p>
        </p:txBody>
      </p:sp>
    </p:spTree>
    <p:extLst>
      <p:ext uri="{BB962C8B-B14F-4D97-AF65-F5344CB8AC3E}">
        <p14:creationId xmlns:p14="http://schemas.microsoft.com/office/powerpoint/2010/main" val="57226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Any new product comes with new considerations. </a:t>
            </a:r>
          </a:p>
          <a:p>
            <a:pPr marL="171450" indent="-171450">
              <a:buFont typeface="Arial" panose="020B0604020202020204" pitchFamily="34" charset="0"/>
              <a:buChar char="•"/>
            </a:pPr>
            <a:r>
              <a:rPr lang="en-US" dirty="0"/>
              <a:t>The world is used to delivering vaccines like BCG and Hepatitis B at birth, so there are systems in place that, for the most part, work well.</a:t>
            </a:r>
          </a:p>
          <a:p>
            <a:pPr marL="628650" lvl="1" indent="-171450">
              <a:buFont typeface="Arial" panose="020B0604020202020204" pitchFamily="34" charset="0"/>
              <a:buChar char="•"/>
            </a:pPr>
            <a:r>
              <a:rPr lang="en-US" dirty="0"/>
              <a:t>These existing birth-dose vaccines are widely used and accepted and are based on traditional technologies that people are used to.</a:t>
            </a:r>
          </a:p>
          <a:p>
            <a:pPr marL="171450" lvl="0" indent="-171450">
              <a:buFont typeface="Arial" panose="020B0604020202020204" pitchFamily="34" charset="0"/>
              <a:buChar char="•"/>
            </a:pPr>
            <a:r>
              <a:rPr lang="en-US" dirty="0"/>
              <a:t>The new long-acting RSV mAbs, though given at birth or soon thereafter, bring with them a need for evolution.</a:t>
            </a:r>
          </a:p>
          <a:p>
            <a:pPr marL="628650" lvl="1" indent="-171450">
              <a:buFont typeface="Arial" panose="020B0604020202020204" pitchFamily="34" charset="0"/>
              <a:buChar char="•"/>
            </a:pPr>
            <a:r>
              <a:rPr lang="en-US" dirty="0"/>
              <a:t>Overall, these technologies are a wave of the future for disease prevention but will require market shaping to ensure equitable pricing and access. </a:t>
            </a:r>
          </a:p>
          <a:p>
            <a:pPr marL="628650" lvl="1" indent="-171450">
              <a:buFont typeface="Arial" panose="020B0604020202020204" pitchFamily="34" charset="0"/>
              <a:buChar char="•"/>
            </a:pPr>
            <a:r>
              <a:rPr lang="en-US" dirty="0"/>
              <a:t>They can leverage existing systems widely established in most countries for delivering current birth-dose vaccines.</a:t>
            </a:r>
          </a:p>
          <a:p>
            <a:pPr marL="628650" lvl="1" indent="-171450">
              <a:buFont typeface="Arial" panose="020B0604020202020204" pitchFamily="34" charset="0"/>
              <a:buChar char="•"/>
            </a:pPr>
            <a:r>
              <a:rPr lang="en-US" dirty="0"/>
              <a:t>mAbs are a new immunization technology targeted for routine administration at birth, however, so introduction may require new regulatory and policy territory for some countries. </a:t>
            </a:r>
          </a:p>
          <a:p>
            <a:pPr marL="628650" lvl="1" indent="-171450">
              <a:buFont typeface="Arial" panose="020B0604020202020204" pitchFamily="34" charset="0"/>
              <a:buChar char="•"/>
            </a:pPr>
            <a:r>
              <a:rPr lang="en-US" dirty="0"/>
              <a:t>With new technologies and added jabs also come considerations related to time and capacity of health workers to administer the </a:t>
            </a:r>
            <a:r>
              <a:rPr lang="en-US" dirty="0" err="1"/>
              <a:t>mAb</a:t>
            </a:r>
            <a:r>
              <a:rPr lang="en-US" dirty="0"/>
              <a:t> and issues of education and acceptability, both within communities and among health workers. </a:t>
            </a:r>
          </a:p>
          <a:p>
            <a:pPr marL="171450" lvl="0" indent="-171450">
              <a:buFont typeface="Arial" panose="020B0604020202020204" pitchFamily="34" charset="0"/>
              <a:buChar char="•"/>
            </a:pPr>
            <a:r>
              <a:rPr lang="en-US" dirty="0"/>
              <a:t>We will talk more about these additional implementation considerations for RSV prevention products in subsequent slides</a:t>
            </a:r>
          </a:p>
        </p:txBody>
      </p:sp>
      <p:sp>
        <p:nvSpPr>
          <p:cNvPr id="4" name="Slide Number Placeholder 3"/>
          <p:cNvSpPr>
            <a:spLocks noGrp="1"/>
          </p:cNvSpPr>
          <p:nvPr>
            <p:ph type="sldNum" sz="quarter" idx="5"/>
          </p:nvPr>
        </p:nvSpPr>
        <p:spPr/>
        <p:txBody>
          <a:bodyPr/>
          <a:lstStyle/>
          <a:p>
            <a:fld id="{F5CA2F62-6632-4FEB-B32D-3104A4A887E6}" type="slidenum">
              <a:rPr lang="en-US" smtClean="0"/>
              <a:t>11</a:t>
            </a:fld>
            <a:endParaRPr lang="en-US"/>
          </a:p>
        </p:txBody>
      </p:sp>
    </p:spTree>
    <p:extLst>
      <p:ext uri="{BB962C8B-B14F-4D97-AF65-F5344CB8AC3E}">
        <p14:creationId xmlns:p14="http://schemas.microsoft.com/office/powerpoint/2010/main" val="2162181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While procurement and logistics will likely be similar to other vaccines, introducing these products may require new approaches or ways of doing things.</a:t>
            </a:r>
          </a:p>
          <a:p>
            <a:pPr marL="171450" lvl="0" indent="-171450">
              <a:buFont typeface="Arial" panose="020B0604020202020204" pitchFamily="34" charset="0"/>
              <a:buChar char="•"/>
            </a:pPr>
            <a:r>
              <a:rPr lang="en-US" dirty="0"/>
              <a:t>For the maternal vaccine, a key implementation nuance is having a defined “administration window”. </a:t>
            </a:r>
          </a:p>
          <a:p>
            <a:pPr marL="171450" lvl="0" indent="-171450">
              <a:buFont typeface="Arial" panose="020B0604020202020204" pitchFamily="34" charset="0"/>
              <a:buChar char="•"/>
            </a:pPr>
            <a:r>
              <a:rPr lang="en-US" dirty="0"/>
              <a:t>Unlike the flexible timing with which tetanus vaccines can be given during pregnancy, WHO recommends that maternal RSV vaccines be given </a:t>
            </a:r>
            <a:r>
              <a:rPr lang="en-US" b="0" dirty="0">
                <a:sym typeface="Wingdings" panose="05000000000000000000" pitchFamily="2" charset="2"/>
              </a:rPr>
              <a:t>in the </a:t>
            </a:r>
            <a:r>
              <a:rPr lang="en-US" b="1" dirty="0">
                <a:sym typeface="Wingdings" panose="05000000000000000000" pitchFamily="2" charset="2"/>
              </a:rPr>
              <a:t>third trimester of pregnancy </a:t>
            </a:r>
            <a:r>
              <a:rPr lang="en-US" b="0" dirty="0">
                <a:sym typeface="Wingdings" panose="05000000000000000000" pitchFamily="2" charset="2"/>
              </a:rPr>
              <a:t>as defined in the local context. </a:t>
            </a:r>
          </a:p>
          <a:p>
            <a:pPr marL="628650" lvl="1" indent="-171450">
              <a:buFont typeface="Arial" panose="020B0604020202020204" pitchFamily="34" charset="0"/>
              <a:buChar char="•"/>
            </a:pPr>
            <a:r>
              <a:rPr lang="en-US" b="0" dirty="0">
                <a:sym typeface="Wingdings" panose="05000000000000000000" pitchFamily="2" charset="2"/>
              </a:rPr>
              <a:t>In many places, this is from </a:t>
            </a:r>
            <a:r>
              <a:rPr lang="en-US" b="1" dirty="0">
                <a:sym typeface="Wingdings" panose="05000000000000000000" pitchFamily="2" charset="2"/>
              </a:rPr>
              <a:t>28 weeks of gestation onward</a:t>
            </a:r>
            <a:r>
              <a:rPr lang="en-US" b="0" dirty="0">
                <a:sym typeface="Wingdings" panose="05000000000000000000" pitchFamily="2" charset="2"/>
              </a:rPr>
              <a:t>. </a:t>
            </a:r>
          </a:p>
          <a:p>
            <a:pPr marL="628650" lvl="1" indent="-171450">
              <a:buFont typeface="Arial" panose="020B0604020202020204" pitchFamily="34" charset="0"/>
              <a:buChar char="•"/>
            </a:pPr>
            <a:r>
              <a:rPr lang="en-US" b="0" dirty="0">
                <a:sym typeface="Wingdings" panose="05000000000000000000" pitchFamily="2" charset="2"/>
              </a:rPr>
              <a:t>Note that there is no upper gestational age limit, but administration of the vaccine is </a:t>
            </a:r>
            <a:r>
              <a:rPr lang="en-US" b="1" dirty="0">
                <a:sym typeface="Wingdings" panose="05000000000000000000" pitchFamily="2" charset="2"/>
              </a:rPr>
              <a:t>not recommended during active labor</a:t>
            </a:r>
            <a:r>
              <a:rPr lang="en-US" b="0" dirty="0">
                <a:sym typeface="Wingdings" panose="05000000000000000000" pitchFamily="2" charset="2"/>
              </a:rPr>
              <a:t>.</a:t>
            </a:r>
            <a:endParaRPr lang="en-US" dirty="0"/>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 countries that are currently using maternal RSV vaccine have different administration window recommendations. For example, the United States and WHO’s PAHO region recommend 32-36 weeks gestation; in the European Union, it’s 24-36 weeks; the United Kingdom is from 28 weeks to birth. </a:t>
            </a:r>
          </a:p>
          <a:p>
            <a:pPr marL="628650" lvl="1" indent="-171450">
              <a:buFont typeface="Arial" panose="020B0604020202020204" pitchFamily="34" charset="0"/>
              <a:buChar char="•"/>
            </a:pPr>
            <a:r>
              <a:rPr lang="en-US" dirty="0"/>
              <a:t>Studies have been conducted to identify when women are routinely attending ANC and several more are in progress </a:t>
            </a:r>
            <a:r>
              <a:rPr lang="en-US" b="0" dirty="0"/>
              <a:t>to inform RSV and other maternal vaccine administration timing strategies.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study by Nyiro </a:t>
            </a:r>
            <a:r>
              <a:rPr lang="en-US" i="1" dirty="0"/>
              <a:t>et al</a:t>
            </a:r>
            <a:r>
              <a:rPr lang="en-US" baseline="30000" dirty="0"/>
              <a:t>1</a:t>
            </a:r>
            <a:r>
              <a:rPr lang="en-US" dirty="0"/>
              <a:t> (</a:t>
            </a:r>
            <a:r>
              <a:rPr lang="en-US" sz="1200" baseline="30000" dirty="0"/>
              <a:t>1</a:t>
            </a:r>
            <a:r>
              <a:rPr lang="en-US" sz="1200" dirty="0"/>
              <a:t>Nyiro JU, et al. BMC Public Health 2020; 20:1723 ) </a:t>
            </a:r>
            <a:r>
              <a:rPr lang="en-US" dirty="0"/>
              <a:t>in Kenya found 96% of women attended ANC during the 24-36-week window, however only 77% attended between the narrower 28-32-week window and 85% between the 26-33-week window.  </a:t>
            </a:r>
          </a:p>
          <a:p>
            <a:pPr marL="1200150" lvl="2" indent="-285750">
              <a:buFont typeface="Arial" panose="020B0604020202020204" pitchFamily="34" charset="0"/>
              <a:buChar char="•"/>
            </a:pPr>
            <a:r>
              <a:rPr lang="en-US" dirty="0"/>
              <a:t>Several similar other studies are currently underway in Africa and Asia with results expected starting in 2025</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285750" lvl="0" indent="-285750">
              <a:buFont typeface="Arial" panose="020B0604020202020204" pitchFamily="34" charset="0"/>
              <a:buChar char="•"/>
            </a:pPr>
            <a:r>
              <a:rPr lang="en-US" dirty="0"/>
              <a:t>WHO’s more flexible timing for giving the maternal RSV vaccine recognizes that the key to reaching women at the appropriate time and providing protection to infants is the ability to accurately measure GA. </a:t>
            </a:r>
          </a:p>
          <a:p>
            <a:pPr marL="742950" lvl="1" indent="-285750">
              <a:buFont typeface="Arial" panose="020B0604020202020204" pitchFamily="34" charset="0"/>
              <a:buChar char="•"/>
            </a:pPr>
            <a:r>
              <a:rPr lang="en-US" dirty="0"/>
              <a:t>This can be difficult in some areas, where there is limited or no access to ultrasound early in pregnancy and tracking last menstrual period is not done regularly. </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While these timing recommendations are coming from SAGE, which is the expert group advising WHO’s EPI, the other critically important programs focused on </a:t>
            </a:r>
            <a:r>
              <a:rPr lang="en-US" b="1" dirty="0"/>
              <a:t>maternal and newborn health </a:t>
            </a:r>
            <a:r>
              <a:rPr lang="en-US" dirty="0"/>
              <a:t>have their own set of guidelines around timing of Antenatal Care, which were updated in 2016 and are shown in the table on the left. These guidelines include 8 recommended ANC contacts over the course of a pregnancy.</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b="0" dirty="0">
                <a:sym typeface="Wingdings" panose="05000000000000000000" pitchFamily="2" charset="2"/>
              </a:rPr>
              <a:t>The good news is that SAGE’s GA recommendations overlap the timing of </a:t>
            </a:r>
            <a:r>
              <a:rPr lang="en-US" b="1" dirty="0">
                <a:sym typeface="Wingdings" panose="05000000000000000000" pitchFamily="2" charset="2"/>
              </a:rPr>
              <a:t>5 of the 8 recommended ANC contacts. </a:t>
            </a:r>
            <a:r>
              <a:rPr lang="en-US" b="0" dirty="0">
                <a:sym typeface="Wingdings" panose="05000000000000000000" pitchFamily="2" charset="2"/>
              </a:rPr>
              <a:t>So this provides multiple opportunities to vaccinate pregnant women when they are coming to receive routine ANC as per the schedule. </a:t>
            </a:r>
          </a:p>
          <a:p>
            <a:pPr marL="742950" lvl="1" indent="-285750">
              <a:buFont typeface="Arial" panose="020B0604020202020204" pitchFamily="34" charset="0"/>
              <a:buChar char="•"/>
            </a:pPr>
            <a:r>
              <a:rPr lang="en-US" dirty="0"/>
              <a:t>Fortunately, even if there are delays in care-seeking during pregnancy, later ANC attendance (e.g., a first visit in the third trimester) still aligns well with </a:t>
            </a:r>
            <a:r>
              <a:rPr lang="en-US" b="0" dirty="0"/>
              <a:t>WHO</a:t>
            </a:r>
            <a:r>
              <a:rPr lang="en-US" dirty="0"/>
              <a:t> vaccine recommendations. </a:t>
            </a:r>
          </a:p>
          <a:p>
            <a:endParaRPr lang="en-US" b="0" dirty="0"/>
          </a:p>
          <a:p>
            <a:r>
              <a:rPr lang="en-US" b="0" dirty="0"/>
              <a:t>For </a:t>
            </a:r>
            <a:r>
              <a:rPr lang="en-US" b="1" dirty="0"/>
              <a:t>long-acting </a:t>
            </a:r>
            <a:r>
              <a:rPr lang="en-US" b="1" dirty="0" err="1"/>
              <a:t>mAbs</a:t>
            </a:r>
            <a:r>
              <a:rPr lang="en-US" b="0" dirty="0"/>
              <a:t>, timing is also important.</a:t>
            </a:r>
          </a:p>
          <a:p>
            <a:pPr marL="171450" indent="-171450">
              <a:buFont typeface="Arial" panose="020B0604020202020204" pitchFamily="34" charset="0"/>
              <a:buChar char="•"/>
            </a:pPr>
            <a:r>
              <a:rPr lang="en-US" b="0" dirty="0"/>
              <a:t>The best protection is achieved when vaccination occurs as early as possible in the infant, so countries will need to consider how to reach babies as </a:t>
            </a:r>
            <a:r>
              <a:rPr kumimoji="0" lang="en-US" sz="1200" b="1" i="0" u="none" strike="noStrike" kern="1200" cap="none" spc="0" normalizeH="0" baseline="0" dirty="0">
                <a:ln>
                  <a:noFill/>
                </a:ln>
                <a:solidFill>
                  <a:srgbClr val="000000"/>
                </a:solidFill>
                <a:effectLst/>
                <a:uLnTx/>
                <a:uFillTx/>
                <a:latin typeface="+mn-lt"/>
                <a:ea typeface="+mn-ea"/>
                <a:cs typeface="+mn-cs"/>
              </a:rPr>
              <a:t>soon after birth</a:t>
            </a:r>
            <a:r>
              <a:rPr kumimoji="0" lang="en-US" sz="1200" b="0" i="0" u="none" strike="noStrike" kern="1200" cap="none" spc="0" normalizeH="0" baseline="0" dirty="0">
                <a:ln>
                  <a:noFill/>
                </a:ln>
                <a:solidFill>
                  <a:srgbClr val="000000"/>
                </a:solidFill>
                <a:effectLst/>
                <a:uLnTx/>
                <a:uFillTx/>
                <a:latin typeface="+mn-lt"/>
                <a:ea typeface="+mn-ea"/>
                <a:cs typeface="+mn-cs"/>
              </a:rPr>
              <a:t> during or before the infant’s first RSV season. It will be </a:t>
            </a:r>
            <a:r>
              <a:rPr lang="en-US" b="0" dirty="0"/>
              <a:t>particularly important to plan specifically for reaching those infants who are born outside of the formal health system, as they are often the most vulnerable. </a:t>
            </a:r>
          </a:p>
          <a:p>
            <a:pPr marL="0" indent="0">
              <a:buFont typeface="Arial" panose="020B0604020202020204" pitchFamily="34" charset="0"/>
              <a:buNone/>
            </a:pPr>
            <a:endParaRPr lang="en-US" b="0" dirty="0"/>
          </a:p>
          <a:p>
            <a:pPr marL="0" lvl="0" indent="0">
              <a:buFont typeface="Arial" panose="020B0604020202020204" pitchFamily="34" charset="0"/>
              <a:buNone/>
            </a:pPr>
            <a:r>
              <a:rPr lang="en-US" b="1" dirty="0"/>
              <a:t>Summary of key questions for LMICs to consider:</a:t>
            </a:r>
          </a:p>
          <a:p>
            <a:pPr marL="171450" lvl="0" indent="-171450">
              <a:buFont typeface="Arial" panose="020B0604020202020204" pitchFamily="34" charset="0"/>
              <a:buChar char="•"/>
            </a:pPr>
            <a:r>
              <a:rPr lang="en-US" b="0" dirty="0"/>
              <a:t>What is needed for countries to maximize reaching pregnant women during the optimal RSV vaccination window?</a:t>
            </a:r>
          </a:p>
          <a:p>
            <a:pPr marL="171450" lvl="0" indent="-171450">
              <a:buFont typeface="Arial" panose="020B0604020202020204" pitchFamily="34" charset="0"/>
              <a:buChar char="•"/>
            </a:pPr>
            <a:r>
              <a:rPr lang="en-US" b="0" dirty="0"/>
              <a:t>How can gestational age measurement continue to be improved in ANC?</a:t>
            </a:r>
          </a:p>
          <a:p>
            <a:pPr marL="171450" lvl="0" indent="-171450">
              <a:buFont typeface="Arial" panose="020B0604020202020204" pitchFamily="34" charset="0"/>
              <a:buChar char="•"/>
            </a:pPr>
            <a:r>
              <a:rPr lang="en-US" b="0" dirty="0"/>
              <a:t>How shall the challenge of protecting infants born prematurely, before the mother is eligible for vaccination, be addressed?</a:t>
            </a:r>
          </a:p>
          <a:p>
            <a:pPr mar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60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br>
              <a:rPr lang="en-US" sz="1800" dirty="0">
                <a:effectLst/>
                <a:latin typeface="Segoe UI" panose="020B0502040204020203" pitchFamily="34" charset="0"/>
              </a:rPr>
            </a:br>
            <a:r>
              <a:rPr lang="en-US" sz="1800" dirty="0">
                <a:effectLst/>
                <a:latin typeface="Segoe UI" panose="020B0502040204020203" pitchFamily="34" charset="0"/>
              </a:rPr>
              <a:t>Since the COVID-19 pandemic , there has been increased attention on the seasonality of diseases, including RSV, and we’ve seen strong seasons of RSV circulation in multiple countries over the last couple of years . </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US" sz="1800" b="1" dirty="0">
              <a:effectLst/>
              <a:latin typeface="Segoe UI" panose="020B0502040204020203" pitchFamily="34" charset="0"/>
            </a:endParaRP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b="1" dirty="0"/>
              <a:t>WHO guidance’s for RSV is for year-round vaccination </a:t>
            </a:r>
            <a:r>
              <a:rPr lang="en-US" dirty="0"/>
              <a:t>in most countries, especially in tropical and sub-tropical countries where </a:t>
            </a:r>
            <a:r>
              <a:rPr lang="en-US" b="1" dirty="0"/>
              <a:t>RSV circulates most of the year </a:t>
            </a:r>
            <a:r>
              <a:rPr lang="en-US" dirty="0"/>
              <a:t>or </a:t>
            </a:r>
            <a:r>
              <a:rPr lang="en-US" b="1" dirty="0"/>
              <a:t>seasonality patterns are not well-described</a:t>
            </a:r>
            <a:r>
              <a:rPr lang="en-US" dirty="0"/>
              <a:t>. So, here in pink and orange, these areas typically see year-round virus circulation, so it makes sense to offer vaccine throughout the whole year. </a:t>
            </a:r>
          </a:p>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effectLst/>
                <a:latin typeface="+mn-lt"/>
                <a:ea typeface="+mn-ea"/>
                <a:cs typeface="+mn-cs"/>
              </a:rPr>
              <a:t>A seasonal approach </a:t>
            </a:r>
            <a:r>
              <a:rPr lang="en-US" sz="1200" kern="1200" dirty="0">
                <a:effectLst/>
                <a:latin typeface="+mn-lt"/>
                <a:ea typeface="+mn-ea"/>
                <a:cs typeface="+mn-cs"/>
              </a:rPr>
              <a:t>may be appropriate in more </a:t>
            </a:r>
            <a:r>
              <a:rPr lang="en-US" sz="1200" b="1" kern="1200" dirty="0">
                <a:effectLst/>
                <a:latin typeface="+mn-lt"/>
                <a:ea typeface="+mn-ea"/>
                <a:cs typeface="+mn-cs"/>
              </a:rPr>
              <a:t>temperate areas </a:t>
            </a:r>
            <a:r>
              <a:rPr lang="en-US" sz="1200" kern="1200" dirty="0">
                <a:effectLst/>
                <a:latin typeface="+mn-lt"/>
                <a:ea typeface="+mn-ea"/>
                <a:cs typeface="+mn-cs"/>
              </a:rPr>
              <a:t>(the green areas on the map) where RSV seasonality is more defined </a:t>
            </a:r>
            <a:r>
              <a:rPr lang="en-US" sz="1200" b="1" kern="1200" dirty="0">
                <a:effectLst/>
                <a:latin typeface="+mn-lt"/>
                <a:ea typeface="+mn-ea"/>
                <a:cs typeface="+mn-cs"/>
              </a:rPr>
              <a:t>if immunization program capacity exists. </a:t>
            </a:r>
            <a:r>
              <a:rPr lang="en-US" sz="1200" b="0" kern="1200" dirty="0">
                <a:effectLst/>
                <a:latin typeface="+mn-lt"/>
                <a:ea typeface="+mn-ea"/>
                <a:cs typeface="+mn-cs"/>
              </a:rPr>
              <a:t>However, </a:t>
            </a:r>
            <a:r>
              <a:rPr lang="en-US" sz="1200" dirty="0">
                <a:effectLst/>
                <a:latin typeface="Calibri" panose="020F0502020204030204" pitchFamily="34" charset="0"/>
                <a:ea typeface="Calibri" panose="020F0502020204030204" pitchFamily="34" charset="0"/>
                <a:cs typeface="Times New Roman" panose="02020603050405020304" pitchFamily="18" charset="0"/>
              </a:rPr>
              <a:t>RSV circulation can vary year to year, which may add complexity to seasonal prevention efforts, especially since v</a:t>
            </a:r>
            <a:r>
              <a:rPr lang="en-US" sz="1200" kern="1200" dirty="0">
                <a:effectLst/>
                <a:latin typeface="+mn-lt"/>
                <a:ea typeface="+mn-ea"/>
                <a:cs typeface="+mn-cs"/>
              </a:rPr>
              <a:t>accination should start several months </a:t>
            </a:r>
            <a:r>
              <a:rPr lang="en-US" sz="1200" b="1" kern="1200" dirty="0">
                <a:effectLst/>
                <a:latin typeface="+mn-lt"/>
                <a:ea typeface="+mn-ea"/>
                <a:cs typeface="+mn-cs"/>
              </a:rPr>
              <a:t>before the RSV season starts </a:t>
            </a:r>
            <a:r>
              <a:rPr lang="en-US" sz="1200" kern="1200" dirty="0">
                <a:effectLst/>
                <a:latin typeface="+mn-lt"/>
                <a:ea typeface="+mn-ea"/>
                <a:cs typeface="+mn-cs"/>
              </a:rPr>
              <a:t>and for the maternal vaccine, will also need to consider GA in relation to the RSV season</a:t>
            </a:r>
            <a:r>
              <a:rPr lang="en-US" dirty="0"/>
              <a:t>.</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A seasonal approach </a:t>
            </a:r>
            <a:r>
              <a:rPr lang="en-US" dirty="0"/>
              <a:t>may be more cost-effective, especially for </a:t>
            </a:r>
            <a:r>
              <a:rPr lang="en-US" dirty="0" err="1"/>
              <a:t>mAbs</a:t>
            </a:r>
            <a:r>
              <a:rPr lang="en-US" dirty="0"/>
              <a:t>, whose product costs are higher, but the start/stop nature may add complexity to implementation planning.</a:t>
            </a:r>
          </a:p>
          <a:p>
            <a:pPr marL="342900" marR="0" lvl="0" indent="-342900">
              <a:lnSpc>
                <a:spcPct val="107000"/>
              </a:lnSpc>
              <a:spcBef>
                <a:spcPts val="0"/>
              </a:spcBef>
              <a:spcAft>
                <a:spcPts val="0"/>
              </a:spcAft>
              <a:buFont typeface="Symbol" panose="05050102010706020507" pitchFamily="18" charset="2"/>
              <a:buChar char=""/>
            </a:pPr>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13</a:t>
            </a:fld>
            <a:endParaRPr lang="en-US"/>
          </a:p>
        </p:txBody>
      </p:sp>
    </p:spTree>
    <p:extLst>
      <p:ext uri="{BB962C8B-B14F-4D97-AF65-F5344CB8AC3E}">
        <p14:creationId xmlns:p14="http://schemas.microsoft.com/office/powerpoint/2010/main" val="3646337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US" b="0" dirty="0"/>
              <a:t>For most LMICs overall, a year-round approach to RSV maternal vaccination will be optimal because 1) many LMICs are in equatorial and subtemperate climates that do not have sharp seasonal peaks of RSV like countries in temperate zones., and 2) administering a year-round program is likely to be more programmatically feasible.  </a:t>
            </a:r>
            <a:endParaRPr lang="en-US" dirty="0">
              <a:latin typeface="Segoe UI"/>
              <a:cs typeface="Segoe UI"/>
            </a:endParaRPr>
          </a:p>
          <a:p>
            <a:pPr marL="171450" indent="-171450">
              <a:buFont typeface="Arial" panose="020B0604020202020204" pitchFamily="34" charset="0"/>
              <a:buChar char="•"/>
              <a:defRPr/>
            </a:pPr>
            <a:r>
              <a:rPr lang="en-US" sz="1200" dirty="0">
                <a:effectLst/>
                <a:latin typeface="Segoe UI"/>
                <a:cs typeface="Segoe UI"/>
              </a:rPr>
              <a:t>Regardless, seasonal approaches to delivery of RSV immunization might be considered in some places</a:t>
            </a:r>
            <a:r>
              <a:rPr lang="en-US" dirty="0">
                <a:latin typeface="Segoe UI"/>
                <a:cs typeface="Segoe UI"/>
              </a:rPr>
              <a:t> where the RSV epidemiology and programmatic capability support this approach.</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Segoe UI" panose="020B0502040204020203" pitchFamily="34" charset="0"/>
              </a:rPr>
              <a:t>The e</a:t>
            </a:r>
            <a:r>
              <a:rPr lang="en-US" sz="1200" b="0" dirty="0">
                <a:effectLst/>
                <a:latin typeface="Segoe UI" panose="020B0502040204020203" pitchFamily="34" charset="0"/>
              </a:rPr>
              <a:t>ffectiveness and feasibility of seasonal administration will rely on accurately predicting the RSV season and having reliable data to inform vaccination planning and implementation.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Some countries (e.g., Kenya</a:t>
            </a:r>
            <a:r>
              <a:rPr lang="en-US" b="0" baseline="30000" dirty="0"/>
              <a:t>1</a:t>
            </a:r>
            <a:r>
              <a:rPr lang="en-US" b="0" dirty="0"/>
              <a:t>) have comprehensive epidemiolocal data for RSV. Additional efforts are needed to fill remaining data gaps in other LMICs to </a:t>
            </a:r>
            <a:r>
              <a:rPr lang="en-US" dirty="0"/>
              <a:t>guide seasonal delivery decisions.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Fewer doses required for seasonal RSV immunization delivery could be more cost-effective for some countries.</a:t>
            </a:r>
            <a:endParaRPr lang="en-US" sz="1200" dirty="0">
              <a:effectLst/>
              <a:latin typeface="Segoe UI" panose="020B050204020402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Cost analyses and planning should, however, account for factors such as additional logistical modifications to existing supply mechanisms and vaccine management, advocacy and social mobilization, training, and staffing surges for seasonal service delivery.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Vaccine infrastructure improvements may be needed to deliver RSV immunizations seasonally. </a:t>
            </a:r>
            <a:endParaRPr lang="en-US" b="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For maternal RSV vaccines specifically, seasonal administration will require considering gestational age in relation to RSV season.</a:t>
            </a:r>
          </a:p>
          <a:p>
            <a:pPr lvl="1"/>
            <a:endParaRPr lang="en-US" dirty="0"/>
          </a:p>
          <a:p>
            <a:pPr marL="0" lvl="0" indent="0">
              <a:buFont typeface="Arial" panose="020B0604020202020204" pitchFamily="34" charset="0"/>
              <a:buNone/>
            </a:pPr>
            <a:r>
              <a:rPr lang="en-US" b="1" dirty="0"/>
              <a:t>Summary of key questions for LMICs to consider:</a:t>
            </a:r>
          </a:p>
          <a:p>
            <a:pPr marL="171450" lvl="0" indent="-171450">
              <a:buFont typeface="Arial" panose="020B0604020202020204" pitchFamily="34" charset="0"/>
              <a:buChar char="•"/>
            </a:pPr>
            <a:r>
              <a:rPr lang="en-US" b="0" dirty="0"/>
              <a:t>What are RSV’s seasonal patterns in our context?</a:t>
            </a:r>
          </a:p>
          <a:p>
            <a:pPr marL="171450" lvl="0" indent="-171450">
              <a:buFont typeface="Arial" panose="020B0604020202020204" pitchFamily="34" charset="0"/>
              <a:buChar char="•"/>
            </a:pPr>
            <a:r>
              <a:rPr lang="en-US" b="0" dirty="0"/>
              <a:t>What are the pros and cons of seasonal RSV immunization administration in our context?</a:t>
            </a:r>
          </a:p>
          <a:p>
            <a:pPr marL="171450" lvl="0" indent="-171450">
              <a:buFont typeface="Arial" panose="020B0604020202020204" pitchFamily="34" charset="0"/>
              <a:buChar char="•"/>
            </a:pPr>
            <a:endParaRPr lang="en-US" b="0" dirty="0"/>
          </a:p>
          <a:p>
            <a:pPr marL="0" lvl="0" indent="0">
              <a:buFont typeface="Arial" panose="020B0604020202020204" pitchFamily="34" charset="0"/>
              <a:buNone/>
            </a:pPr>
            <a:r>
              <a:rPr lang="en-US" b="0" baseline="30000" dirty="0"/>
              <a:t>1 </a:t>
            </a:r>
            <a:r>
              <a:rPr lang="en-US" b="0" dirty="0"/>
              <a:t>Rose EB, et al. Respiratory syncytial virus seasonality in three epidemiological zones of Kenya. </a:t>
            </a:r>
            <a:r>
              <a:rPr lang="en-US" b="0" i="1" dirty="0"/>
              <a:t>Influenza and Other Respiratory Viruses</a:t>
            </a:r>
            <a:r>
              <a:rPr lang="en-US" b="0" i="0" dirty="0"/>
              <a:t>. 2021;15(2). </a:t>
            </a:r>
            <a:r>
              <a:rPr lang="en-US" b="0" i="0" dirty="0" err="1"/>
              <a:t>doi</a:t>
            </a:r>
            <a:r>
              <a:rPr lang="en-US" b="0" i="0" dirty="0"/>
              <a:t>: 10.1111/irv.12810.</a:t>
            </a:r>
            <a:endParaRPr lang="en-US" b="0" dirty="0"/>
          </a:p>
          <a:p>
            <a:pPr marL="171450" lvl="0" indent="-171450">
              <a:buFont typeface="Arial" panose="020B0604020202020204" pitchFamily="34" charset="0"/>
              <a:buChar char="•"/>
            </a:pPr>
            <a:endParaRPr lang="en-US" b="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62718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C6A3-D94B-40D3-91EA-55167D1D238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47239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While maternal RSV vaccines and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mAbs</a:t>
            </a:r>
            <a:r>
              <a:rPr lang="en-US" sz="1100" dirty="0">
                <a:effectLst/>
                <a:latin typeface="Calibri" panose="020F0502020204030204" pitchFamily="34" charset="0"/>
                <a:ea typeface="Calibri" panose="020F0502020204030204" pitchFamily="34" charset="0"/>
                <a:cs typeface="Times New Roman" panose="02020603050405020304" pitchFamily="18" charset="0"/>
              </a:rPr>
              <a:t> both offer protection for young infants, their target populations for administration differ and, therefore, will require different strategies for delivery.</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Coordination, however, across two platforms will be relevant for either product—EPI and maternal, newborn, child health programs via antenatal care (ANC).</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Regardless of product, both programs will likely intersect at least to some degree.</a:t>
            </a:r>
            <a:endParaRPr lang="en-US" b="0" dirty="0"/>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As countries decide on RSV prevention products, they will also need to consider the delivery platform. </a:t>
            </a:r>
          </a:p>
          <a:p>
            <a:pPr marL="171450" indent="-171450">
              <a:buFont typeface="Arial" panose="020B0604020202020204" pitchFamily="34" charset="0"/>
              <a:buChar char="•"/>
            </a:pPr>
            <a:r>
              <a:rPr lang="en-US" b="0" dirty="0"/>
              <a:t>Considerations should include:</a:t>
            </a:r>
          </a:p>
          <a:p>
            <a:pPr marL="628650" lvl="1" indent="-171450">
              <a:buFont typeface="Arial" panose="020B0604020202020204" pitchFamily="34" charset="0"/>
              <a:buChar char="•"/>
            </a:pPr>
            <a:r>
              <a:rPr lang="en-US" b="0" dirty="0"/>
              <a:t>Product choice</a:t>
            </a:r>
          </a:p>
          <a:p>
            <a:pPr marL="628650" lvl="1" indent="-171450">
              <a:buFont typeface="Arial" panose="020B0604020202020204" pitchFamily="34" charset="0"/>
              <a:buChar char="•"/>
            </a:pPr>
            <a:r>
              <a:rPr lang="en-US" b="0" dirty="0"/>
              <a:t>Delivery systems that already exist for maternal and birth-dose immunizations</a:t>
            </a:r>
          </a:p>
          <a:p>
            <a:pPr marL="628650" lvl="1" indent="-171450">
              <a:buFont typeface="Arial" panose="020B0604020202020204" pitchFamily="34" charset="0"/>
              <a:buChar char="•"/>
            </a:pPr>
            <a:r>
              <a:rPr lang="en-US" b="0" dirty="0"/>
              <a:t>The coordination dynamics between ANC and EPI programs. In some countries, these two programs are already well coordinated, while others may require substantial effort to do so.</a:t>
            </a:r>
          </a:p>
          <a:p>
            <a:pPr marL="628650" lvl="1" indent="-171450">
              <a:buFont typeface="Arial" panose="020B0604020202020204" pitchFamily="34" charset="0"/>
              <a:buChar char="•"/>
            </a:pPr>
            <a:r>
              <a:rPr lang="en-US" b="0" dirty="0"/>
              <a:t>Another consideration is the capacity of each platform to add a new service. This includes workforce readiness. </a:t>
            </a:r>
          </a:p>
          <a:p>
            <a:pPr marL="628650" lvl="1" indent="-171450">
              <a:buFont typeface="Arial" panose="020B0604020202020204" pitchFamily="34" charset="0"/>
              <a:buChar char="•"/>
            </a:pPr>
            <a:r>
              <a:rPr lang="en-US" b="0" dirty="0"/>
              <a:t>Cost will also be a consideration</a:t>
            </a:r>
          </a:p>
          <a:p>
            <a:pPr marL="628650" lvl="1" indent="-171450">
              <a:buFont typeface="Arial" panose="020B0604020202020204" pitchFamily="34" charset="0"/>
              <a:buChar char="•"/>
            </a:pPr>
            <a:endParaRPr lang="en-US" b="0" dirty="0"/>
          </a:p>
          <a:p>
            <a:pPr marL="171450" lvl="0" indent="-171450">
              <a:buFont typeface="Arial" panose="020B0604020202020204" pitchFamily="34" charset="0"/>
              <a:buChar char="•"/>
            </a:pPr>
            <a:r>
              <a:rPr lang="en-US" b="0" dirty="0"/>
              <a:t>As these decisions are made, mapping the responsibility of specific activities to each program will be important, including:</a:t>
            </a:r>
          </a:p>
          <a:p>
            <a:pPr marL="742950" lvl="1" indent="-285750">
              <a:buFont typeface="Arial" panose="020B0604020202020204" pitchFamily="34" charset="0"/>
              <a:buChar char="•"/>
            </a:pPr>
            <a:r>
              <a:rPr lang="en-US" dirty="0"/>
              <a:t>Vaccine forecasting and logistics, which includes storage, stock management, and transport</a:t>
            </a:r>
          </a:p>
          <a:p>
            <a:pPr marL="742950" lvl="1" indent="-285750">
              <a:buFont typeface="Arial" panose="020B0604020202020204" pitchFamily="34" charset="0"/>
              <a:buChar char="•"/>
            </a:pPr>
            <a:r>
              <a:rPr lang="en-US" dirty="0"/>
              <a:t>Training &amp; supervision</a:t>
            </a:r>
          </a:p>
          <a:p>
            <a:pPr marL="742950" lvl="1" indent="-285750">
              <a:buFont typeface="Arial" panose="020B0604020202020204" pitchFamily="34" charset="0"/>
              <a:buChar char="•"/>
            </a:pPr>
            <a:r>
              <a:rPr lang="en-US" dirty="0"/>
              <a:t>Advocacy &amp; communications, and </a:t>
            </a:r>
          </a:p>
          <a:p>
            <a:pPr marL="742950" lvl="1" indent="-285750">
              <a:buFont typeface="Arial" panose="020B0604020202020204" pitchFamily="34" charset="0"/>
              <a:buChar char="•"/>
            </a:pPr>
            <a:r>
              <a:rPr lang="en-US" dirty="0"/>
              <a:t>Vaccine coverage and safety monitoring</a:t>
            </a:r>
          </a:p>
          <a:p>
            <a:pPr marL="285750" lvl="0" indent="-2857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04FA1"/>
                </a:solidFill>
                <a:effectLst/>
                <a:uLnTx/>
                <a:uFillTx/>
                <a:latin typeface="Corbel" panose="020B0503020204020204"/>
                <a:ea typeface="+mn-ea"/>
                <a:cs typeface="+mn-cs"/>
              </a:rPr>
              <a:t>While delivery pathways will vary by country, a common approach may be that EPI is responsible for vaccine forecasting and logistics, while vaccine administration occurs in ANC clinics.</a:t>
            </a:r>
          </a:p>
          <a:p>
            <a:pPr marL="285750" lvl="0" indent="-285750">
              <a:buFont typeface="Arial" panose="020B0604020202020204" pitchFamily="34" charset="0"/>
              <a:buChar char="•"/>
            </a:pPr>
            <a:endParaRPr lang="en-US" dirty="0"/>
          </a:p>
          <a:p>
            <a:pPr marL="628650" lvl="1" indent="-171450">
              <a:buFont typeface="Arial" panose="020B0604020202020204" pitchFamily="34" charset="0"/>
              <a:buChar char="•"/>
            </a:pPr>
            <a:endParaRPr lang="en-US" b="0" dirty="0"/>
          </a:p>
          <a:p>
            <a:pPr marL="0" lvl="0" indent="0">
              <a:buFont typeface="Arial" panose="020B0604020202020204" pitchFamily="34" charset="0"/>
              <a:buNone/>
            </a:pPr>
            <a:r>
              <a:rPr lang="en-US" b="1" dirty="0"/>
              <a:t>Summary of key questions for LMICs to consider:</a:t>
            </a:r>
          </a:p>
          <a:p>
            <a:pPr marL="171450" lvl="0" indent="-171450">
              <a:buFont typeface="Arial" panose="020B0604020202020204" pitchFamily="34" charset="0"/>
              <a:buChar char="•"/>
            </a:pPr>
            <a:r>
              <a:rPr lang="en-US" b="0" dirty="0"/>
              <a:t>Which product(s) best meet public health needs in our context?</a:t>
            </a:r>
          </a:p>
          <a:p>
            <a:pPr marL="171450" lvl="0" indent="-171450">
              <a:buFont typeface="Arial" panose="020B0604020202020204" pitchFamily="34" charset="0"/>
              <a:buChar char="•"/>
            </a:pPr>
            <a:r>
              <a:rPr lang="en-US" b="0" dirty="0"/>
              <a:t>How will immunization and ANC service delivery programs intersect to implement RSV immunization?</a:t>
            </a:r>
          </a:p>
          <a:p>
            <a:pPr marL="0" lvl="0" indent="0">
              <a:buFont typeface="Arial" panose="020B0604020202020204" pitchFamily="34" charset="0"/>
              <a:buNone/>
            </a:pPr>
            <a:endParaRPr lang="en-US" b="0" dirty="0"/>
          </a:p>
          <a:p>
            <a:pPr marL="628650" lvl="1"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634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ANC is a platform for delivering a wide range of health services (e.g., screening, behavior change communication, and disease prevention and management), including vaccination of pregnant women. </a:t>
            </a:r>
          </a:p>
          <a:p>
            <a:pPr marL="171450" indent="-171450">
              <a:buFont typeface="Arial" panose="020B0604020202020204" pitchFamily="34" charset="0"/>
              <a:buChar char="•"/>
            </a:pPr>
            <a:r>
              <a:rPr lang="en-US" dirty="0"/>
              <a:t>ANC usage has improved markedly over the last several decades, which has greatly increased access for underserved populations. </a:t>
            </a:r>
          </a:p>
          <a:p>
            <a:pPr marL="171450" indent="-171450">
              <a:buFont typeface="Arial" panose="020B0604020202020204" pitchFamily="34" charset="0"/>
              <a:buChar char="•"/>
            </a:pPr>
            <a:r>
              <a:rPr lang="en-US" dirty="0"/>
              <a:t>Despite such progress, ANC strengthening is a continuing need in LMICs to improve maternal and neonatal health and survival. </a:t>
            </a:r>
          </a:p>
          <a:p>
            <a:pPr marL="171450" indent="-171450">
              <a:buFont typeface="Arial" panose="020B0604020202020204" pitchFamily="34" charset="0"/>
              <a:buChar char="•"/>
            </a:pPr>
            <a:r>
              <a:rPr lang="en-US" dirty="0"/>
              <a:t>The care that women receive in ANC varies widely between and within countries based on the number of visits, the category of provider (doctor, nurse, midwife, other), and the quality of care provided.</a:t>
            </a:r>
          </a:p>
          <a:p>
            <a:pPr marL="171450" indent="-171450">
              <a:buFont typeface="Arial" panose="020B0604020202020204" pitchFamily="34" charset="0"/>
              <a:buChar char="•"/>
            </a:pPr>
            <a:r>
              <a:rPr lang="en-US" dirty="0"/>
              <a:t>Identifying mechanisms that support consistently achieving the recommended number of contacts with quality care remains a significant gap and may be a barrier to achieving desired coverage for RSV MI.</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ANC strengthening efforts will not only affect RSV maternal immunization’s chances of success, but RSV MI has the potential to, in turn, support ANC strengthening.</a:t>
            </a:r>
          </a:p>
          <a:p>
            <a:pPr marL="171450" indent="-171450">
              <a:buFont typeface="Arial" panose="020B0604020202020204" pitchFamily="34" charset="0"/>
              <a:buChar char="•"/>
            </a:pPr>
            <a:r>
              <a:rPr lang="en-US" dirty="0"/>
              <a:t>Integrating RSV immunization and ANC has the potential to strengthen collaborations between EPI and MNCH programs, not only for delivering an RSV prevention product but in other ways as well.</a:t>
            </a:r>
          </a:p>
          <a:p>
            <a:pPr marL="171450" indent="-171450">
              <a:buFont typeface="Arial" panose="020B0604020202020204" pitchFamily="34" charset="0"/>
              <a:buChar char="•"/>
            </a:pPr>
            <a:r>
              <a:rPr lang="en-US" dirty="0"/>
              <a:t>It would capitalize on EPI’s robust standard operating procedures for ensuring safe, secure, and effective vaccine storage, handling, transport, and stock management. </a:t>
            </a:r>
          </a:p>
          <a:p>
            <a:pPr marL="171450" indent="-171450">
              <a:buFont typeface="Arial" panose="020B0604020202020204" pitchFamily="34" charset="0"/>
              <a:buChar char="•"/>
            </a:pPr>
            <a:r>
              <a:rPr lang="en-US" dirty="0"/>
              <a:t>An integrated cold chain that allows for incorporating pediatric and maternal medicines with vaccines to leverage the existing EPI cold chain would also address the often relatively fragile cold chain for pharmaceuticals.</a:t>
            </a:r>
          </a:p>
          <a:p>
            <a:pPr marL="171450" indent="-171450">
              <a:buFont typeface="Arial" panose="020B0604020202020204" pitchFamily="34" charset="0"/>
              <a:buChar char="•"/>
            </a:pPr>
            <a:r>
              <a:rPr lang="en-US" dirty="0"/>
              <a:t>Integrating RSV immunization with the ANC platform, which provides a more holistic approach to disease control management of care and health promotion, could also help maximize health impact.</a:t>
            </a:r>
          </a:p>
          <a:p>
            <a:pPr marL="171450" indent="-171450">
              <a:buFont typeface="Arial" panose="020B0604020202020204" pitchFamily="34" charset="0"/>
              <a:buChar char="•"/>
            </a:pPr>
            <a:r>
              <a:rPr lang="en-US" dirty="0"/>
              <a:t>Integration also has the potential to strengthen the broader health system and bring ancillary health benefits, particularly around uptake and perceived quality of services.</a:t>
            </a:r>
          </a:p>
          <a:p>
            <a:pPr marL="628650" lvl="1" indent="-171450">
              <a:buFont typeface="Arial" panose="020B0604020202020204" pitchFamily="34" charset="0"/>
              <a:buChar char="•"/>
            </a:pPr>
            <a:r>
              <a:rPr lang="en-US" dirty="0"/>
              <a:t>If adequately and supported and maintained, an integrated system carries a higher probability of impact (including coverage of immunization services, ANC uptake, continuity of care, and improvements in health outcomes). </a:t>
            </a:r>
          </a:p>
          <a:p>
            <a:pPr marL="171450" lvl="0" indent="-171450">
              <a:buFont typeface="Arial" panose="020B0604020202020204" pitchFamily="34" charset="0"/>
              <a:buChar char="•"/>
            </a:pPr>
            <a:r>
              <a:rPr lang="en-US" dirty="0"/>
              <a:t>Along with strengthening opportunities, there is also the need to ensure adequate workload and skill capacity for ANC RSV immunization providers so as not to overburden logistics and cause service delivery disruptions.</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Summary of key questions for LMICs to consider:</a:t>
            </a:r>
          </a:p>
          <a:p>
            <a:pPr marL="171450" lvl="0" indent="-171450">
              <a:buFont typeface="Arial" panose="020B0604020202020204" pitchFamily="34" charset="0"/>
              <a:buChar char="•"/>
            </a:pPr>
            <a:r>
              <a:rPr lang="en-US" b="0" dirty="0"/>
              <a:t>How can RSV immunization and ANC strengthening efforts complement each other?</a:t>
            </a:r>
          </a:p>
          <a:p>
            <a:pPr marL="171450" lvl="0" indent="-171450">
              <a:buFont typeface="Arial" panose="020B0604020202020204" pitchFamily="34" charset="0"/>
              <a:buChar char="•"/>
            </a:pPr>
            <a:r>
              <a:rPr lang="en-US" b="0" dirty="0"/>
              <a:t>What strategies can be used to ensure that adding RSV immunization does not overburden or disrupt other health services?</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C6A3-D94B-40D3-91EA-55167D1D238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92933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For maternal and neonatal interventions such as the new RSV prevention products, safety is an especially important issue. It also helps ensure acceptability and facilitates benefit-risk balance.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Safety monitoring of RSV immunization products will need to continue following implementation as the size and diversity of vaccinate populations increases.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Safety evaluations of these products have mostly been in high-income populations, and assessment in LMICs must account for additional factors, including differing background rates of obstetric and infant outcomes, different prevalent conditions in the pregnant population (e.g., malaria and HIV), and limitations in healthcare access.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lang="en-US" sz="1800" dirty="0">
                <a:effectLst/>
                <a:latin typeface="Aptos" panose="020B0004020202020204" pitchFamily="34" charset="0"/>
                <a:ea typeface="Aptos" panose="020B0004020202020204" pitchFamily="34" charset="0"/>
                <a:cs typeface="Aptos" panose="020B0004020202020204" pitchFamily="34" charset="0"/>
              </a:rPr>
              <a:t>It’s important to note that having an existing safety monitoring program specific to RSV is not a prerequisite to vaccine introduction. </a:t>
            </a: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Routine passive AEFI surveillance is likely to be the main approach used for RSV in LMICs. </a:t>
            </a:r>
          </a:p>
          <a:p>
            <a:pPr marL="800100" marR="0" lvl="1" indent="-342900">
              <a:spcBef>
                <a:spcPts val="0"/>
              </a:spcBef>
              <a:spcAft>
                <a:spcPts val="0"/>
              </a:spcAft>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Data from these sources can be challenging to interpret because voluntary reporting rates may be low and background rates of adverse outcomes of interest may be high.</a:t>
            </a:r>
          </a:p>
          <a:p>
            <a:pPr marL="800100" marR="0" lvl="1" indent="-342900">
              <a:spcBef>
                <a:spcPts val="0"/>
              </a:spcBef>
              <a:spcAft>
                <a:spcPts val="0"/>
              </a:spcAft>
              <a:buSzPts val="1000"/>
              <a:buFont typeface="Symbol" panose="05050102010706020507" pitchFamily="18" charset="2"/>
              <a:buChar char=""/>
              <a:tabLst>
                <a:tab pos="457200" algn="l"/>
              </a:tabLst>
            </a:pPr>
            <a:r>
              <a:rPr lang="en-US" sz="1800" dirty="0">
                <a:effectLst/>
                <a:latin typeface="Aptos" panose="020B0004020202020204" pitchFamily="34" charset="0"/>
                <a:ea typeface="Aptos" panose="020B0004020202020204" pitchFamily="34" charset="0"/>
                <a:cs typeface="Aptos" panose="020B0004020202020204" pitchFamily="34" charset="0"/>
              </a:rPr>
              <a:t>Active surveillance may be an option and be beneficial in some locations where resources and feasibility allow.</a:t>
            </a: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Additional considerations for RSV immunization safety monitoring in LMIC populations include the need to link mothers-and-infant records, to link intervention data to health outcome data, and to capture births and deaths outside the formal health system.</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In the past, passive surveillance has been sufficient for maternal tetanus immunization programs, but newer interventions (such as RSV immunization products) with smaller safety records will benefit from active safety surveillance methods in at least some locations where resources allow.</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A recent WHO report found that a limited number of pregnancy exposure registries and other active surveillance systems for drugs and vaccines do exist in LMICs and may be leveraged for monitoring the safety of new interventions.</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a:p>
            <a:pPr marL="0" lvl="0" indent="0">
              <a:buFont typeface="Arial" panose="020B0604020202020204" pitchFamily="34" charset="0"/>
              <a:buNone/>
            </a:pPr>
            <a:r>
              <a:rPr lang="en-US" b="1" dirty="0"/>
              <a:t>Summary of key questions for LMICs to consider:</a:t>
            </a:r>
          </a:p>
          <a:p>
            <a:pPr marL="171450" lvl="0" indent="-171450">
              <a:buFont typeface="Arial" panose="020B0604020202020204" pitchFamily="34" charset="0"/>
              <a:buChar char="•"/>
            </a:pPr>
            <a:r>
              <a:rPr lang="en-US" b="0" dirty="0"/>
              <a:t>What safety monitoring systems need to be adapted to track immunization, pregnancy, and infant outcomes following RSV immunization?</a:t>
            </a:r>
          </a:p>
          <a:p>
            <a:pPr marL="0" lvl="0" indent="0">
              <a:buFont typeface="Arial" panose="020B0604020202020204" pitchFamily="34" charset="0"/>
              <a:buNone/>
            </a:pPr>
            <a:endParaRPr lang="en-US" b="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C6A3-D94B-40D3-91EA-55167D1D238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54522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C6A3-D94B-40D3-91EA-55167D1D238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4463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this module, we discuss issues relevant to the implementation of RSV immunization products and identify adaptations that may be needed to introduce and scale in low- and middle-income countries (LMICs).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We’ll cover considerations for the currently licensed RSV maternal vaccine and long-acting </a:t>
            </a:r>
            <a:r>
              <a:rPr lang="en-US" dirty="0" err="1"/>
              <a:t>mAb</a:t>
            </a:r>
            <a:r>
              <a:rPr lang="en-US"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Both products are designed to provide passive protection via antibodies to protect babies in the early, most vulnerable months of life. </a:t>
            </a:r>
            <a:endParaRPr lang="en-US" dirty="0"/>
          </a:p>
          <a:p>
            <a:pPr marL="171450" indent="-171450">
              <a:buFont typeface="Arial" panose="020B0604020202020204" pitchFamily="34" charset="0"/>
              <a:buChar char="•"/>
            </a:pPr>
            <a:r>
              <a:rPr lang="en-US" dirty="0"/>
              <a:t>We’ll talk through product options, the timing of administration, seasonal delivery, and potential system adaptation that may be needed as well as relevant demand, uptake and implementation drivers. </a:t>
            </a:r>
          </a:p>
          <a:p>
            <a:pPr marL="171450" indent="-171450">
              <a:buFont typeface="Arial" panose="020B0604020202020204" pitchFamily="34" charset="0"/>
              <a:buChar char="•"/>
            </a:pPr>
            <a:r>
              <a:rPr lang="en-US" dirty="0"/>
              <a:t>At the end, we’ll recap what sets RSV maternal immunization and </a:t>
            </a:r>
            <a:r>
              <a:rPr lang="en-US" dirty="0" err="1"/>
              <a:t>mAb</a:t>
            </a:r>
            <a:r>
              <a:rPr lang="en-US" dirty="0"/>
              <a:t> implementation apart from traditional childhood vaccine implementation, discuss opportunities and challenges therein, and take a look at progress underway to support introductions in LMICs.</a:t>
            </a:r>
          </a:p>
          <a:p>
            <a:pPr marL="628650" lvl="1" indent="-171450">
              <a:buFont typeface="Arial" panose="020B0604020202020204" pitchFamily="34" charset="0"/>
              <a:buChar char="•"/>
            </a:pPr>
            <a:endParaRPr lang="en-US" dirty="0"/>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690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RSV will be a new disease target for many LMICs.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As such, overall low levels of awareness and knowledge about RSV as a public health problem and new prevention products will need to be addressed.</a:t>
            </a:r>
          </a:p>
          <a:p>
            <a:pPr marL="171450" lvl="0" indent="-171450">
              <a:buFont typeface="Arial" panose="020B0604020202020204" pitchFamily="34" charset="0"/>
              <a:buChar char="•"/>
            </a:pPr>
            <a:r>
              <a:rPr lang="en-US" dirty="0"/>
              <a:t>Clarifying the urgency of RSV prevention will be especially important within LMIC contexts where the vaccine landscape is already crowded and in which health systems are already stretched thin.</a:t>
            </a:r>
          </a:p>
          <a:p>
            <a:pPr marL="171450" indent="-171450">
              <a:buFont typeface="Arial" panose="020B0604020202020204" pitchFamily="34" charset="0"/>
              <a:buChar char="•"/>
            </a:pPr>
            <a:r>
              <a:rPr lang="en-US" dirty="0"/>
              <a:t>Generating demand for these products within these contexts will require clear, evidence-based advocacy &amp; communications (A&amp;C) planning and strategies at national and sub-national levels to inform the public health case for RSV prevention, prioritization decisions, implementation strategies, and demand/acceptability/uptake.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A&amp;C strategies will need to be tailored to the specific information needs of a variety of national and sub-national stakeholders, illustratively shown in the illustration shown here.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For RSV specifically, pregnant women/caregivers and their families/peers as well as healthcare providers and community health workers will be priority stakeholders driving uptake as countries seek to implement RSV immunization.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success of RSV immunization will hinge greatly on confidence amongst these stakeholders around the urgency of preventing RSV in infants and young children as well as the safety and effectiveness of the immunization measures.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97BC6A3-D94B-40D3-91EA-55167D1D238C}" type="slidenum">
              <a:rPr lang="en-US" smtClean="0"/>
              <a:t>20</a:t>
            </a:fld>
            <a:endParaRPr lang="en-US"/>
          </a:p>
        </p:txBody>
      </p:sp>
    </p:spTree>
    <p:extLst>
      <p:ext uri="{BB962C8B-B14F-4D97-AF65-F5344CB8AC3E}">
        <p14:creationId xmlns:p14="http://schemas.microsoft.com/office/powerpoint/2010/main" val="1683184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Effective A&amp;C and social mobilization planning will be essential to facilitating a pathway to uptake for new RSV immunization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Doing so will mean designing strategies that understand intended audiences and their needs, leverage diverse sources of information on which the communities rely on and trust, and identify the channels and activities that will most appropriately reach audiences with specific, targeted, and credible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Activities will range from advocacy at the national, state, and local levels to elevate RSV prevention on LMIC public health agendas to social mobilization at community levels to behavior change communication intended to encourage individual level health practices.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Localized knowledge, awareness, and perceptions (KAP) research is one of a variety of tools that can help provide detailed information on key uptake drivers for specific stakeholders in specific contexts. </a:t>
            </a: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lvl="0" indent="0">
              <a:buFont typeface="Arial" panose="020B0604020202020204" pitchFamily="34" charset="0"/>
              <a:buNone/>
            </a:pPr>
            <a:r>
              <a:rPr lang="en-US" b="1" dirty="0"/>
              <a:t>Summary of key questions for LMICs to consider:</a:t>
            </a:r>
          </a:p>
          <a:p>
            <a:pPr marL="171450" lvl="0" indent="-171450">
              <a:buFont typeface="Arial" panose="020B0604020202020204" pitchFamily="34" charset="0"/>
              <a:buChar char="•"/>
            </a:pPr>
            <a:r>
              <a:rPr lang="en-US" b="0" dirty="0"/>
              <a:t>What are the key barriers to uptake in our context in terms of knowledge, awareness, and perceptions around RSV immunization?</a:t>
            </a:r>
          </a:p>
          <a:p>
            <a:pPr marL="171450" lvl="0" indent="-171450">
              <a:buFont typeface="Arial" panose="020B0604020202020204" pitchFamily="34" charset="0"/>
              <a:buChar char="•"/>
            </a:pPr>
            <a:r>
              <a:rPr lang="en-US" b="0" dirty="0"/>
              <a:t>Who are the key stakeholders who need to be engaged at different levels of the public health hierarchy in our context?</a:t>
            </a:r>
          </a:p>
          <a:p>
            <a:pPr marL="171450" lvl="0" indent="-171450">
              <a:buFont typeface="Arial" panose="020B0604020202020204" pitchFamily="34" charset="0"/>
              <a:buChar char="•"/>
            </a:pPr>
            <a:r>
              <a:rPr lang="en-US" b="0" dirty="0"/>
              <a:t>What are the best A&amp;C and social mobilization strategies and messages at these different levels and who will lead those strategies?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3106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Key messages and dissemination strategies tailored to different stakeholder groups will be needed. Dissemination tactics will also be different depending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latin typeface="Corbel" panose="020B0503020204020204" pitchFamily="34" charset="0"/>
              </a:rPr>
              <a:t>Example topics where messaging and dissemination strategies tailored to specific stakeholders are likely to be needed for RSV include, but are not limited to:</a:t>
            </a:r>
          </a:p>
          <a:p>
            <a:pPr marL="742950" lvl="1" indent="-285750">
              <a:lnSpc>
                <a:spcPct val="90000"/>
              </a:lnSpc>
              <a:spcBef>
                <a:spcPts val="1000"/>
              </a:spcBef>
              <a:buClr>
                <a:schemeClr val="accent1"/>
              </a:buClr>
              <a:buFont typeface="Arial" panose="020B0604020202020204" pitchFamily="34" charset="0"/>
              <a:buChar char="•"/>
            </a:pPr>
            <a:r>
              <a:rPr lang="en-US" b="0" dirty="0">
                <a:latin typeface="Corbel" panose="020B0503020204020204" pitchFamily="34" charset="0"/>
              </a:rPr>
              <a:t>RSV disease burden &amp; case for prioritization</a:t>
            </a:r>
          </a:p>
          <a:p>
            <a:pPr marL="742950" lvl="1" indent="-285750">
              <a:lnSpc>
                <a:spcPct val="90000"/>
              </a:lnSpc>
              <a:spcBef>
                <a:spcPts val="1000"/>
              </a:spcBef>
              <a:buClr>
                <a:schemeClr val="accent1"/>
              </a:buClr>
              <a:buFont typeface="Arial" panose="020B0604020202020204" pitchFamily="34" charset="0"/>
              <a:buChar char="•"/>
            </a:pPr>
            <a:r>
              <a:rPr lang="en-US" b="0" dirty="0">
                <a:latin typeface="Corbel" panose="020B0503020204020204" pitchFamily="34" charset="0"/>
              </a:rPr>
              <a:t>safety &amp;  effectiveness of immunization products &amp; approaches (e.g., vaccination in pregnant or newborn populations, coadministration with other routine vaccines)</a:t>
            </a:r>
          </a:p>
          <a:p>
            <a:pPr marL="742950" lvl="1" indent="-285750">
              <a:lnSpc>
                <a:spcPct val="90000"/>
              </a:lnSpc>
              <a:spcBef>
                <a:spcPts val="1000"/>
              </a:spcBef>
              <a:buClr>
                <a:schemeClr val="accent1"/>
              </a:buClr>
              <a:buFont typeface="Arial" panose="020B0604020202020204" pitchFamily="34" charset="0"/>
              <a:buChar char="•"/>
            </a:pPr>
            <a:r>
              <a:rPr lang="en-US" b="0" dirty="0">
                <a:latin typeface="Corbel" panose="020B0503020204020204" pitchFamily="34" charset="0"/>
              </a:rPr>
              <a:t>delivery (e.g., vaccination timing, coadministration, seasonality)</a:t>
            </a:r>
            <a:endParaRPr lang="en-US" b="0" dirty="0"/>
          </a:p>
          <a:p>
            <a:pPr marL="742950" lvl="1" indent="-285750">
              <a:lnSpc>
                <a:spcPct val="90000"/>
              </a:lnSpc>
              <a:spcBef>
                <a:spcPts val="1000"/>
              </a:spcBef>
              <a:buClr>
                <a:schemeClr val="accent1"/>
              </a:buClr>
              <a:buFont typeface="Arial" panose="020B0604020202020204" pitchFamily="34" charset="0"/>
              <a:buChar char="•"/>
            </a:pPr>
            <a:r>
              <a:rPr lang="en-US" b="0" dirty="0">
                <a:latin typeface="Corbel" panose="020B0503020204020204" pitchFamily="34" charset="0"/>
              </a:rPr>
              <a:t>Status of product recommendations &amp; approvals</a:t>
            </a:r>
          </a:p>
          <a:p>
            <a:pPr marL="742950" lvl="1" indent="-285750">
              <a:lnSpc>
                <a:spcPct val="90000"/>
              </a:lnSpc>
              <a:spcBef>
                <a:spcPts val="1000"/>
              </a:spcBef>
              <a:buClr>
                <a:schemeClr val="accent1"/>
              </a:buClr>
              <a:buFont typeface="Arial" panose="020B0604020202020204" pitchFamily="34" charset="0"/>
              <a:buChar char="•"/>
            </a:pPr>
            <a:r>
              <a:rPr lang="en-US" b="0" dirty="0">
                <a:latin typeface="Corbel" panose="020B0503020204020204" pitchFamily="34" charset="0"/>
              </a:rPr>
              <a:t>financing, cost, &amp; affordability considerations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As mentioned before, healthcare providers will be key messengers for sharing evidence-based information about RSV prevention with pregnant women / caregivers, families, and communities.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Other effective messengers may be community or religious leaders, public health authorities, celebrities, NGOs, health journalists, and other trusted sources of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Communications channels will also vary depending on the audience and could include, but are not limited to: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Traditional media, social media and other online channels, word of mouth, TV, radio, Information Education Communication (IEC) materials, events/community meetings, consultations with healthcare providers, and more.</a:t>
            </a:r>
          </a:p>
          <a:p>
            <a:pPr marL="742950" lvl="1" indent="-285750">
              <a:lnSpc>
                <a:spcPct val="90000"/>
              </a:lnSpc>
              <a:spcBef>
                <a:spcPts val="1000"/>
              </a:spcBef>
              <a:buClr>
                <a:schemeClr val="accent1"/>
              </a:buClr>
              <a:buFont typeface="Arial" panose="020B0604020202020204" pitchFamily="34" charset="0"/>
              <a:buChar char="•"/>
            </a:pPr>
            <a:endParaRPr lang="en-US" b="0" dirty="0"/>
          </a:p>
          <a:p>
            <a:pPr marL="628650" lvl="1" indent="-171450">
              <a:buFont typeface="Arial" panose="020B0604020202020204" pitchFamily="34" charset="0"/>
              <a:buChar char="•"/>
            </a:pPr>
            <a:endParaRPr lang="en-US" b="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C6A3-D94B-40D3-91EA-55167D1D238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2685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Workforce readiness </a:t>
            </a:r>
            <a:r>
              <a:rPr lang="en-US" sz="1200" dirty="0">
                <a:effectLst/>
                <a:latin typeface="Calibri" panose="020F0502020204030204" pitchFamily="34" charset="0"/>
                <a:ea typeface="Calibri" panose="020F0502020204030204" pitchFamily="34" charset="0"/>
                <a:cs typeface="Times New Roman" panose="02020603050405020304" pitchFamily="18" charset="0"/>
              </a:rPr>
              <a:t>will also be an important enabling factor for successful RSV immunization introduction and sustainable implementation.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will be especially true when it comes to ANC and EPI workers operating in conjunction with each other and taking on additional responsibilities, dividing labor, and integrating new immunization technologies.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Furthermore, healthcare providers are in positions to greatly influence the knowledge, perceptions, and service experience that pregnant women, families, and communities will have around RSV immunization.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Ensuring that the healthcare workforce receives the training, resources, and administrative support needed to implement new RSV immunization interventions is one part of the story.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Another part is to ensure workforce education around RSV disease and prevention options to support acceptance and confidence in the interventions.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Providing guidance and resources that enable providers to provide evidence-based consultations with patients, caregivers, and families around the importance of RSV prevention as well as intervention safety and effectiveness is important.</a:t>
            </a:r>
          </a:p>
          <a:p>
            <a:endParaRPr lang="en-US" dirty="0"/>
          </a:p>
          <a:p>
            <a:pPr marL="0" lvl="0" indent="0">
              <a:buFont typeface="Arial" panose="020B0604020202020204" pitchFamily="34" charset="0"/>
              <a:buNone/>
            </a:pPr>
            <a:r>
              <a:rPr lang="en-US" b="1" dirty="0"/>
              <a:t>Summary of key questions for LMICs to consider:</a:t>
            </a:r>
          </a:p>
          <a:p>
            <a:pPr marL="171450" lvl="0" indent="-171450">
              <a:buFont typeface="Arial" panose="020B0604020202020204" pitchFamily="34" charset="0"/>
              <a:buChar char="•"/>
            </a:pPr>
            <a:r>
              <a:rPr lang="en-US" b="0" dirty="0"/>
              <a:t>What kinds of workforce training and other preparations are needed to accommodate RSV immunization?</a:t>
            </a:r>
          </a:p>
          <a:p>
            <a:pPr marL="171450" lvl="0" indent="-171450">
              <a:buFont typeface="Arial" panose="020B0604020202020204" pitchFamily="34" charset="0"/>
              <a:buChar char="•"/>
            </a:pPr>
            <a:r>
              <a:rPr lang="en-US" b="0" dirty="0"/>
              <a:t>What can be done to minimize burden on workforce and optimize opportunities for efficiency?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3831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An RSV maternal vaccine comes with several advantages.</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Many countries can leverage prior experience delivering vaccines to pregnant individuals against diseases like tetanus and COVID-19.</a:t>
            </a:r>
          </a:p>
          <a:p>
            <a:pPr marL="1143000" marR="0" lvl="2" indent="-228600">
              <a:lnSpc>
                <a:spcPct val="107000"/>
              </a:lnSpc>
              <a:spcBef>
                <a:spcPts val="0"/>
              </a:spcBef>
              <a:spcAft>
                <a:spcPts val="0"/>
              </a:spcAft>
              <a:buFont typeface="Wingdings" panose="05000000000000000000" pitchFamily="2"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These strategies, however, may require modifications to account for routine delivery needs, specific gestational age windows for administration, disease seasonality, and other RSV particularities.</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Other benefits could include leveraging resources to improve ANC and vaccine service delivery; encouraging pregnant patients to attend more well-care visits; and establishing vaccine surveillance systems that also monitor pregnancy and other maternal and child health outcomes.</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RSV prevention </a:t>
            </a:r>
            <a:r>
              <a:rPr lang="en-US" sz="1100" b="0">
                <a:effectLst/>
                <a:latin typeface="Calibri" panose="020F0502020204030204" pitchFamily="34" charset="0"/>
                <a:ea typeface="Calibri" panose="020F0502020204030204" pitchFamily="34" charset="0"/>
                <a:cs typeface="Times New Roman" panose="02020603050405020304" pitchFamily="18" charset="0"/>
              </a:rPr>
              <a:t>will benefit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substantially from Gavi’s commitment to supporting maternal RSV vaccines in LMICs.</a:t>
            </a:r>
          </a:p>
          <a:p>
            <a:pPr marL="342900" marR="0" lvl="0" indent="-342900" algn="l" defTabSz="914400" rtl="0" eaLnBrk="1" latinLnBrk="0" hangingPunct="1">
              <a:lnSpc>
                <a:spcPct val="107000"/>
              </a:lnSpc>
              <a:spcBef>
                <a:spcPts val="0"/>
              </a:spcBef>
              <a:spcAft>
                <a:spcPts val="0"/>
              </a:spcAft>
              <a:buFont typeface="Symbol" panose="05050102010706020507" pitchFamily="18" charset="2"/>
              <a:buChar char=""/>
            </a:pPr>
            <a:r>
              <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RSV </a:t>
            </a:r>
            <a:r>
              <a:rPr lang="en-US" sz="1100" b="0" kern="12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mAbs</a:t>
            </a:r>
            <a:r>
              <a:rPr lang="en-US" sz="1100" b="0"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also have advantages.</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 birth-dose RSV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mAb</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could plug into routine birth-dose immunization programs already in place in many countries, including for BCG, Hepatitis B, and polio.</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The EPI program, which is likely to lead delivery, already has a workforce skilled in immunization.</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Both products are promising because they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Are given in one dose, simplifying delivery.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Are potentially cost-effective interventions according to modelling data </a:t>
            </a:r>
            <a:r>
              <a:rPr lang="en-US" sz="1800" dirty="0">
                <a:effectLst/>
                <a:latin typeface="Segoe UI" panose="020B0502040204020203" pitchFamily="34" charset="0"/>
              </a:rPr>
              <a:t>if products are made available at Gavi-approved cost thresholds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And, most of all, will protect babies in the first, most critical months of life.</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25</a:t>
            </a:fld>
            <a:endParaRPr lang="en-US"/>
          </a:p>
        </p:txBody>
      </p:sp>
    </p:spTree>
    <p:extLst>
      <p:ext uri="{BB962C8B-B14F-4D97-AF65-F5344CB8AC3E}">
        <p14:creationId xmlns:p14="http://schemas.microsoft.com/office/powerpoint/2010/main" val="1238781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Countries will need to weigh these advantages with some challenges though.</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For RSV maternal immunization, these challenges include</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ANC and EPI may need to coordinate in uncharted ways including, for example, coverage reporting, safety surveillance, logistics, and workforce training.</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Reaching pregnant women within a specific gestational age window may be difficult and there’s a chance that infants delivered prematurely—those at greater risk for RSV—might miss that window.</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Pregnancy registry surveillance will need to expand to accommodate vaccination safety and link mother-infant records.</a:t>
            </a:r>
          </a:p>
          <a:p>
            <a:pPr marL="342900" marR="0" lvl="0" indent="-342900">
              <a:lnSpc>
                <a:spcPct val="107000"/>
              </a:lnSpc>
              <a:spcBef>
                <a:spcPts val="0"/>
              </a:spcBef>
              <a:spcAft>
                <a:spcPts val="0"/>
              </a:spcAft>
              <a:buFont typeface="Symbol" panose="05050102010706020507" pitchFamily="18" charset="2"/>
              <a:buChar char=""/>
            </a:pPr>
            <a:r>
              <a:rPr lang="en-US" sz="1100" b="0" dirty="0">
                <a:effectLst/>
                <a:latin typeface="Calibri" panose="020F0502020204030204" pitchFamily="34" charset="0"/>
                <a:ea typeface="Calibri" panose="020F0502020204030204" pitchFamily="34" charset="0"/>
                <a:cs typeface="Times New Roman" panose="02020603050405020304" pitchFamily="18" charset="0"/>
              </a:rPr>
              <a:t>RSV </a:t>
            </a:r>
            <a:r>
              <a:rPr lang="en-US" sz="1100" b="0" dirty="0" err="1">
                <a:effectLst/>
                <a:latin typeface="Calibri" panose="020F0502020204030204" pitchFamily="34" charset="0"/>
                <a:ea typeface="Calibri" panose="020F0502020204030204" pitchFamily="34" charset="0"/>
                <a:cs typeface="Times New Roman" panose="02020603050405020304" pitchFamily="18" charset="0"/>
              </a:rPr>
              <a:t>mAbs</a:t>
            </a:r>
            <a:r>
              <a:rPr lang="en-US" sz="1100" b="0" dirty="0">
                <a:effectLst/>
                <a:latin typeface="Calibri" panose="020F0502020204030204" pitchFamily="34" charset="0"/>
                <a:ea typeface="Calibri" panose="020F0502020204030204" pitchFamily="34" charset="0"/>
                <a:cs typeface="Times New Roman" panose="02020603050405020304" pitchFamily="18" charset="0"/>
              </a:rPr>
              <a:t> also comes with challenges, including</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Identifying and reaching infants born at home or outside of the formal healthcare system.</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Venturing into new policy and regulatory territory in some cases.</a:t>
            </a:r>
          </a:p>
          <a:p>
            <a:pPr marL="742950" marR="0" lvl="1" indent="-285750">
              <a:lnSpc>
                <a:spcPct val="107000"/>
              </a:lnSpc>
              <a:spcBef>
                <a:spcPts val="0"/>
              </a:spcBef>
              <a:spcAft>
                <a:spcPts val="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Navigating relatively high cost of goods contributing to price and supply barriers to access.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Several challenges apply to both interventions.</a:t>
            </a:r>
          </a:p>
          <a:p>
            <a:pPr marL="742950" marR="0" lvl="1" indent="-285750" algn="l" defTabSz="9144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Seasonal dosing of both products could add logistical complexity.</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Awareness gaps and perceptions around RSV and its prevention products given either to newborns or in pregnancy may affect demand, acceptability, and uptake.</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Adding RSV prevention services may strain certain health system components</a:t>
            </a:r>
          </a:p>
          <a:p>
            <a:pPr marL="742950" marR="0" lvl="1" indent="-28575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Competing priorities for immunization and maternal, child health programs may be a challenge.</a:t>
            </a:r>
          </a:p>
          <a:p>
            <a:endParaRPr lang="en-US" dirty="0"/>
          </a:p>
        </p:txBody>
      </p:sp>
      <p:sp>
        <p:nvSpPr>
          <p:cNvPr id="4" name="Slide Number Placeholder 3"/>
          <p:cNvSpPr>
            <a:spLocks noGrp="1"/>
          </p:cNvSpPr>
          <p:nvPr>
            <p:ph type="sldNum" sz="quarter" idx="5"/>
          </p:nvPr>
        </p:nvSpPr>
        <p:spPr/>
        <p:txBody>
          <a:bodyPr/>
          <a:lstStyle/>
          <a:p>
            <a:fld id="{C690C06F-62DF-8C49-9437-5B6E342092F3}" type="slidenum">
              <a:rPr lang="en-US" smtClean="0"/>
              <a:t>26</a:t>
            </a:fld>
            <a:endParaRPr lang="en-US"/>
          </a:p>
        </p:txBody>
      </p:sp>
    </p:spTree>
    <p:extLst>
      <p:ext uri="{BB962C8B-B14F-4D97-AF65-F5344CB8AC3E}">
        <p14:creationId xmlns:p14="http://schemas.microsoft.com/office/powerpoint/2010/main" val="1620978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Multiple initiatives are underway to gather evidence, raise awareness, and fill remaining implementation gaps.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ptos" panose="020B0004020202020204" pitchFamily="34" charset="0"/>
              <a:ea typeface="Aptos" panose="020B0004020202020204" pitchFamily="34" charset="0"/>
              <a:cs typeface="Aptos"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 are several </a:t>
            </a:r>
            <a:r>
              <a:rPr lang="en-US" b="1" dirty="0"/>
              <a:t>partnerships</a:t>
            </a:r>
            <a:r>
              <a:rPr lang="en-US" dirty="0"/>
              <a:t> focused on supporting a MI platform, informing country policy, and preparing for introduction in LMICs.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ptos" panose="020B0004020202020204" pitchFamily="34" charset="0"/>
                <a:ea typeface="Aptos" panose="020B0004020202020204" pitchFamily="34" charset="0"/>
                <a:cs typeface="Aptos" panose="020B0004020202020204" pitchFamily="34" charset="0"/>
              </a:rPr>
              <a:t>There are plans for a multi-country </a:t>
            </a:r>
            <a:r>
              <a:rPr lang="en-US" sz="1800" b="1" dirty="0">
                <a:effectLst/>
                <a:latin typeface="Aptos" panose="020B0004020202020204" pitchFamily="34" charset="0"/>
                <a:ea typeface="Aptos" panose="020B0004020202020204" pitchFamily="34" charset="0"/>
                <a:cs typeface="Aptos" panose="020B0004020202020204" pitchFamily="34" charset="0"/>
              </a:rPr>
              <a:t>RSV vaccine impact study </a:t>
            </a:r>
            <a:r>
              <a:rPr lang="en-US" sz="1800" dirty="0">
                <a:effectLst/>
                <a:latin typeface="Aptos" panose="020B0004020202020204" pitchFamily="34" charset="0"/>
                <a:ea typeface="Aptos" panose="020B0004020202020204" pitchFamily="34" charset="0"/>
                <a:cs typeface="Aptos" panose="020B0004020202020204" pitchFamily="34" charset="0"/>
              </a:rPr>
              <a:t>to document the full potential public health impact of RSV products on child health and health systems in LMICs</a:t>
            </a:r>
          </a:p>
          <a:p>
            <a:pPr marL="285750" indent="-285750">
              <a:buFont typeface="Arial" panose="020B0604020202020204" pitchFamily="34" charset="0"/>
              <a:buChar char="•"/>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ptos" panose="020B0004020202020204" pitchFamily="34" charset="0"/>
              </a:rPr>
              <a:t>Multiple </a:t>
            </a:r>
            <a:r>
              <a:rPr lang="en-US" sz="1800" b="1" dirty="0">
                <a:effectLst/>
                <a:latin typeface="Aptos" panose="020B0004020202020204" pitchFamily="34" charset="0"/>
                <a:ea typeface="Aptos" panose="020B0004020202020204" pitchFamily="34" charset="0"/>
                <a:cs typeface="Aptos" panose="020B0004020202020204" pitchFamily="34" charset="0"/>
              </a:rPr>
              <a:t>health economic studies </a:t>
            </a:r>
            <a:r>
              <a:rPr lang="en-US" sz="1800" b="0" dirty="0">
                <a:effectLst/>
                <a:latin typeface="Aptos" panose="020B0004020202020204" pitchFamily="34" charset="0"/>
                <a:ea typeface="Aptos" panose="020B0004020202020204" pitchFamily="34" charset="0"/>
                <a:cs typeface="Aptos" panose="020B0004020202020204" pitchFamily="34" charset="0"/>
              </a:rPr>
              <a:t>have been conducted </a:t>
            </a:r>
            <a:r>
              <a:rPr lang="en-US" sz="1800" dirty="0">
                <a:effectLst/>
                <a:latin typeface="Aptos" panose="020B0004020202020204" pitchFamily="34" charset="0"/>
                <a:ea typeface="Aptos" panose="020B0004020202020204" pitchFamily="34" charset="0"/>
                <a:cs typeface="Aptos" panose="020B0004020202020204" pitchFamily="34" charset="0"/>
              </a:rPr>
              <a:t>in various LMICs to characterize the:</a:t>
            </a:r>
          </a:p>
          <a:p>
            <a:pPr marL="742950" lvl="1" indent="-285750">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ptos" panose="020B0004020202020204" pitchFamily="34" charset="0"/>
              </a:rPr>
              <a:t>Cost of vaccine delivery</a:t>
            </a:r>
          </a:p>
          <a:p>
            <a:pPr marL="742950" lvl="1" indent="-285750">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ptos" panose="020B0004020202020204" pitchFamily="34" charset="0"/>
              </a:rPr>
              <a:t>Cost of RSV illness</a:t>
            </a:r>
          </a:p>
          <a:p>
            <a:pPr marL="742950" lvl="1" indent="-285750">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ptos" panose="020B0004020202020204" pitchFamily="34" charset="0"/>
              </a:rPr>
              <a:t>Cost effectiveness of prevention products</a:t>
            </a:r>
          </a:p>
          <a:p>
            <a:pPr marL="742950" lvl="1" indent="-285750">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ptos" panose="020B0004020202020204" pitchFamily="34" charset="0"/>
              </a:rPr>
              <a:t>And estimate the broader benefits of MI on maternal and infant health</a:t>
            </a:r>
          </a:p>
          <a:p>
            <a:pPr marL="285750" indent="-285750">
              <a:buFont typeface="Arial" panose="020B0604020202020204" pitchFamily="34" charset="0"/>
              <a:buChar char="•"/>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ptos" panose="020B0004020202020204" pitchFamily="34" charset="0"/>
              </a:rPr>
              <a:t>Also, there is ongoing research exploring MI and </a:t>
            </a:r>
            <a:r>
              <a:rPr lang="en-US" sz="1800" dirty="0" err="1">
                <a:effectLst/>
                <a:latin typeface="Aptos" panose="020B0004020202020204" pitchFamily="34" charset="0"/>
                <a:ea typeface="Aptos" panose="020B0004020202020204" pitchFamily="34" charset="0"/>
                <a:cs typeface="Aptos" panose="020B0004020202020204" pitchFamily="34" charset="0"/>
              </a:rPr>
              <a:t>mAb</a:t>
            </a:r>
            <a:r>
              <a:rPr lang="en-US" sz="1800" dirty="0">
                <a:effectLst/>
                <a:latin typeface="Aptos" panose="020B0004020202020204" pitchFamily="34" charset="0"/>
                <a:ea typeface="Aptos" panose="020B0004020202020204" pitchFamily="34" charset="0"/>
                <a:cs typeface="Aptos" panose="020B0004020202020204" pitchFamily="34" charset="0"/>
              </a:rPr>
              <a:t> </a:t>
            </a:r>
            <a:r>
              <a:rPr lang="en-US" sz="1800" b="1" dirty="0">
                <a:effectLst/>
                <a:latin typeface="Aptos" panose="020B0004020202020204" pitchFamily="34" charset="0"/>
                <a:ea typeface="Aptos" panose="020B0004020202020204" pitchFamily="34" charset="0"/>
                <a:cs typeface="Aptos" panose="020B0004020202020204" pitchFamily="34" charset="0"/>
              </a:rPr>
              <a:t>delivery feasibility and readiness </a:t>
            </a:r>
            <a:r>
              <a:rPr lang="en-US" sz="1800" dirty="0">
                <a:effectLst/>
                <a:latin typeface="Aptos" panose="020B0004020202020204" pitchFamily="34" charset="0"/>
                <a:ea typeface="Aptos" panose="020B0004020202020204" pitchFamily="34" charset="0"/>
                <a:cs typeface="Aptos" panose="020B0004020202020204" pitchFamily="34" charset="0"/>
              </a:rPr>
              <a:t>in Africa in Asia</a:t>
            </a:r>
          </a:p>
          <a:p>
            <a:pPr marL="285750" indent="-285750">
              <a:buFont typeface="Arial" panose="020B0604020202020204" pitchFamily="34" charset="0"/>
              <a:buChar char="•"/>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US" sz="1800" b="1" dirty="0">
                <a:effectLst/>
                <a:latin typeface="Aptos" panose="020B0004020202020204" pitchFamily="34" charset="0"/>
                <a:ea typeface="Aptos" panose="020B0004020202020204" pitchFamily="34" charset="0"/>
                <a:cs typeface="Aptos" panose="020B0004020202020204" pitchFamily="34" charset="0"/>
              </a:rPr>
              <a:t>Vaccine monitoring and safety </a:t>
            </a:r>
            <a:r>
              <a:rPr lang="en-US" sz="1800" dirty="0">
                <a:effectLst/>
                <a:latin typeface="Aptos" panose="020B0004020202020204" pitchFamily="34" charset="0"/>
                <a:ea typeface="Aptos" panose="020B0004020202020204" pitchFamily="34" charset="0"/>
                <a:cs typeface="Aptos" panose="020B0004020202020204" pitchFamily="34" charset="0"/>
              </a:rPr>
              <a:t>work is ongoing. </a:t>
            </a:r>
          </a:p>
          <a:p>
            <a:pPr marL="285750" indent="-285750">
              <a:buFont typeface="Arial" panose="020B0604020202020204" pitchFamily="34" charset="0"/>
              <a:buChar char="•"/>
            </a:pP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US" sz="1800" dirty="0">
                <a:effectLst/>
                <a:latin typeface="Aptos" panose="020B0004020202020204" pitchFamily="34" charset="0"/>
                <a:ea typeface="Aptos" panose="020B0004020202020204" pitchFamily="34" charset="0"/>
                <a:cs typeface="Aptos" panose="020B0004020202020204" pitchFamily="34" charset="0"/>
              </a:rPr>
              <a:t>And multiple research efforts &amp; projects around </a:t>
            </a:r>
            <a:r>
              <a:rPr lang="en-US" sz="1800" b="1" dirty="0">
                <a:effectLst/>
                <a:latin typeface="Aptos" panose="020B0004020202020204" pitchFamily="34" charset="0"/>
                <a:ea typeface="Aptos" panose="020B0004020202020204" pitchFamily="34" charset="0"/>
                <a:cs typeface="Aptos" panose="020B0004020202020204" pitchFamily="34" charset="0"/>
              </a:rPr>
              <a:t>vaccine confidence </a:t>
            </a:r>
            <a:r>
              <a:rPr lang="en-US" sz="1800" dirty="0">
                <a:effectLst/>
                <a:latin typeface="Aptos" panose="020B0004020202020204" pitchFamily="34" charset="0"/>
                <a:ea typeface="Aptos" panose="020B0004020202020204" pitchFamily="34" charset="0"/>
                <a:cs typeface="Aptos" panose="020B0004020202020204" pitchFamily="34" charset="0"/>
              </a:rPr>
              <a:t>specific to LMIC contexts.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Finally, there are also ongoing </a:t>
            </a:r>
            <a:r>
              <a:rPr lang="en-US" b="1" dirty="0"/>
              <a:t>clinical trials </a:t>
            </a:r>
            <a:r>
              <a:rPr lang="en-US" dirty="0"/>
              <a:t>for other maternal vaccines, for example, GBS and Mpox that can inform RSV efforts. </a:t>
            </a:r>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970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kumimoji="0" lang="en-US" sz="2000" b="0" i="0" u="none" strike="noStrike" kern="1200" cap="none" spc="0" normalizeH="0" baseline="0" noProof="0" dirty="0">
                <a:ln>
                  <a:noFill/>
                </a:ln>
                <a:solidFill>
                  <a:srgbClr val="231F20"/>
                </a:solidFill>
                <a:effectLst/>
                <a:uLnTx/>
                <a:uFillTx/>
                <a:latin typeface="Corbel" panose="020B0503020204020204" pitchFamily="34" charset="0"/>
                <a:ea typeface="+mn-ea"/>
                <a:cs typeface="Montserrat"/>
              </a:rPr>
              <a:t>RSV is the world's top cause of severe respiratory infections and hospitalization in young children. </a:t>
            </a:r>
          </a:p>
          <a:p>
            <a:pPr marL="285750" indent="-285750">
              <a:buFont typeface="Arial" panose="020B0604020202020204" pitchFamily="34" charset="0"/>
              <a:buChar char="•"/>
            </a:pPr>
            <a:r>
              <a:rPr kumimoji="0" lang="en-US" sz="2000" b="0" i="0" u="none" strike="noStrike" kern="1200" cap="none" spc="0" normalizeH="0" baseline="0" noProof="0" dirty="0">
                <a:ln>
                  <a:noFill/>
                </a:ln>
                <a:solidFill>
                  <a:srgbClr val="231F20"/>
                </a:solidFill>
                <a:effectLst/>
                <a:uLnTx/>
                <a:uFillTx/>
                <a:latin typeface="Corbel" panose="020B0503020204020204" pitchFamily="34" charset="0"/>
                <a:ea typeface="+mn-ea"/>
                <a:cs typeface="Montserrat"/>
              </a:rPr>
              <a:t>While new prevention products are available, each have administration nuances that will need to be addressed.</a:t>
            </a:r>
          </a:p>
          <a:p>
            <a:pPr marL="285750" indent="-285750">
              <a:buFont typeface="Arial" panose="020B0604020202020204" pitchFamily="34" charset="0"/>
              <a:buChar char="•"/>
            </a:pPr>
            <a:r>
              <a:rPr lang="en-US" sz="1400" dirty="0">
                <a:solidFill>
                  <a:srgbClr val="231F20"/>
                </a:solidFill>
                <a:latin typeface="Corbel" panose="020B0503020204020204" pitchFamily="34" charset="0"/>
                <a:cs typeface="Montserrat"/>
              </a:rPr>
              <a:t>While there is experience to build on, system adaptations will likely be needed, including to advance MNCH (ANC) and EPI coordination/strengthening, as well as safety monitoring. </a:t>
            </a:r>
          </a:p>
          <a:p>
            <a:pPr marL="285750" indent="-285750">
              <a:buFont typeface="Arial" panose="020B0604020202020204" pitchFamily="34" charset="0"/>
              <a:buChar char="•"/>
            </a:pPr>
            <a:r>
              <a:rPr kumimoji="0" lang="en-US" sz="2000" b="0" i="0" u="none" strike="noStrike" kern="1200" cap="none" spc="0" normalizeH="0" baseline="0" noProof="0" dirty="0">
                <a:ln>
                  <a:noFill/>
                </a:ln>
                <a:solidFill>
                  <a:srgbClr val="231F20"/>
                </a:solidFill>
                <a:effectLst/>
                <a:uLnTx/>
                <a:uFillTx/>
                <a:latin typeface="Corbel" panose="020B0503020204020204" pitchFamily="34" charset="0"/>
                <a:ea typeface="+mn-ea"/>
                <a:cs typeface="Montserrat"/>
              </a:rPr>
              <a:t>Increasing awareness of RSV disease and products, social mobilization, and preparing the workforce will be important for supporting demand, acceptability, and uptake.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rgbClr val="231F20"/>
                </a:solidFill>
                <a:latin typeface="Corbel" panose="020B0503020204020204" pitchFamily="34" charset="0"/>
                <a:cs typeface="Montserrat"/>
              </a:rPr>
              <a:t>As LMICs face the prospect of considering how RSV prevention can fit into their public health agenda and systems, efforts are underway to support introduction preparedness and inform answers to outstanding implementation questions. </a:t>
            </a:r>
          </a:p>
          <a:p>
            <a:pPr marL="285750" indent="-285750">
              <a:buFont typeface="Arial" panose="020B0604020202020204" pitchFamily="34" charset="0"/>
              <a:buChar char="•"/>
            </a:pPr>
            <a:r>
              <a:rPr lang="en-US" sz="1400" dirty="0">
                <a:solidFill>
                  <a:srgbClr val="231F20"/>
                </a:solidFill>
                <a:latin typeface="Corbel" panose="020B0503020204020204" pitchFamily="34" charset="0"/>
                <a:cs typeface="Montserrat"/>
              </a:rPr>
              <a:t>RSV immunization success will depend on continuing to build on these efforts in ways that meet needs in specific country contexts.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555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C6A3-D94B-40D3-91EA-55167D1D238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9964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defTabSz="942289">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While RSV has long been a significant and under-recognized public health problem, we’ve never had a better opportunity to address it than now.</a:t>
            </a:r>
          </a:p>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New products that prevent severe disease in infants and young children are now licensed and recommended for global use by WHO. They include:  </a:t>
            </a:r>
          </a:p>
          <a:p>
            <a:pPr marL="765610" lvl="1" indent="-294465" defTabSz="942289">
              <a:lnSpc>
                <a:spcPct val="107000"/>
              </a:lnSpc>
              <a:buFont typeface="Courier New" panose="02070309020205020404" pitchFamily="49" charset="0"/>
              <a:buChar char="o"/>
              <a:defRPr/>
            </a:pPr>
            <a:r>
              <a:rPr lang="en-US" sz="1100" dirty="0">
                <a:latin typeface="Calibri" panose="020F0502020204030204" pitchFamily="34" charset="0"/>
                <a:ea typeface="Calibri" panose="020F0502020204030204" pitchFamily="34" charset="0"/>
                <a:cs typeface="Times New Roman" panose="02020603050405020304" pitchFamily="18" charset="0"/>
              </a:rPr>
              <a:t>A maternal RSV vaccine for delivery during pregnancy. </a:t>
            </a:r>
          </a:p>
          <a:p>
            <a:pPr marL="1222810" lvl="2" indent="-294465" defTabSz="942289">
              <a:lnSpc>
                <a:spcPct val="107000"/>
              </a:lnSpc>
              <a:buFont typeface="Courier New" panose="02070309020205020404" pitchFamily="49" charset="0"/>
              <a:buChar char="o"/>
              <a:defRPr/>
            </a:pPr>
            <a:r>
              <a:rPr lang="en-US" sz="1100" dirty="0">
                <a:latin typeface="Calibri" panose="020F0502020204030204" pitchFamily="34" charset="0"/>
                <a:ea typeface="Calibri" panose="020F0502020204030204" pitchFamily="34" charset="0"/>
                <a:cs typeface="Times New Roman" panose="02020603050405020304" pitchFamily="18" charset="0"/>
              </a:rPr>
              <a:t>This product is also prequalified by WHO, making it eligible for purchase by United Nations agencies like UNICEF for use in low- and middle-income markets.</a:t>
            </a:r>
          </a:p>
          <a:p>
            <a:pPr marL="1222810" lvl="2" indent="-294465" defTabSz="942289">
              <a:lnSpc>
                <a:spcPct val="107000"/>
              </a:lnSpc>
              <a:buFont typeface="Courier New" panose="02070309020205020404" pitchFamily="49" charset="0"/>
              <a:buChar char="o"/>
              <a:defRPr/>
            </a:pPr>
            <a:r>
              <a:rPr lang="en-US" sz="1100" b="0" dirty="0">
                <a:latin typeface="Calibri" panose="020F0502020204030204" pitchFamily="34" charset="0"/>
                <a:ea typeface="Calibri" panose="020F0502020204030204" pitchFamily="34" charset="0"/>
                <a:cs typeface="Times New Roman" panose="02020603050405020304" pitchFamily="18" charset="0"/>
              </a:rPr>
              <a:t>Gavi, the Vaccine Alliance approved the opening of a funding window for the establishment of an RSV maternal vaccine program.</a:t>
            </a:r>
          </a:p>
          <a:p>
            <a:pPr marL="765610" lvl="1" indent="-294465">
              <a:lnSpc>
                <a:spcPct val="107000"/>
              </a:lnSpc>
              <a:buFont typeface="Courier New" panose="02070309020205020404" pitchFamily="49" charset="0"/>
              <a:buChar char="o"/>
            </a:pPr>
            <a:r>
              <a:rPr lang="en-US" sz="1100" dirty="0">
                <a:latin typeface="Calibri" panose="020F0502020204030204" pitchFamily="34" charset="0"/>
                <a:ea typeface="Calibri" panose="020F0502020204030204" pitchFamily="34" charset="0"/>
                <a:cs typeface="Times New Roman" panose="02020603050405020304" pitchFamily="18" charset="0"/>
              </a:rPr>
              <a:t>A long-acting monoclonal antibody (</a:t>
            </a:r>
            <a:r>
              <a:rPr lang="en-US" sz="1100" dirty="0" err="1">
                <a:latin typeface="Calibri" panose="020F0502020204030204" pitchFamily="34" charset="0"/>
                <a:ea typeface="Calibri" panose="020F0502020204030204" pitchFamily="34" charset="0"/>
                <a:cs typeface="Times New Roman" panose="02020603050405020304" pitchFamily="18" charset="0"/>
              </a:rPr>
              <a:t>mAb</a:t>
            </a:r>
            <a:r>
              <a:rPr lang="en-US" sz="1100" dirty="0">
                <a:latin typeface="Calibri" panose="020F0502020204030204" pitchFamily="34" charset="0"/>
                <a:ea typeface="Calibri" panose="020F0502020204030204" pitchFamily="34" charset="0"/>
                <a:cs typeface="Times New Roman" panose="02020603050405020304" pitchFamily="18" charset="0"/>
              </a:rPr>
              <a:t>) for delivery to the infant at birth or before/during their first RSV season. </a:t>
            </a:r>
          </a:p>
          <a:p>
            <a:pPr marL="353358" indent="-353358" defTabSz="942289">
              <a:lnSpc>
                <a:spcPct val="107000"/>
              </a:lnSpc>
              <a:buFont typeface="Symbol" panose="05050102010706020507" pitchFamily="18" charset="2"/>
              <a:buChar char=""/>
            </a:pPr>
            <a:r>
              <a:rPr lang="en-US" sz="1100" dirty="0">
                <a:solidFill>
                  <a:srgbClr val="4D5156"/>
                </a:solidFill>
                <a:latin typeface="Google Sans"/>
              </a:rPr>
              <a:t>Both products employ passive immunization, whereby immunity is developed from antibodies that are produced </a:t>
            </a:r>
            <a:r>
              <a:rPr lang="en-US" sz="1100" b="0" dirty="0">
                <a:solidFill>
                  <a:srgbClr val="4D5156"/>
                </a:solidFill>
                <a:latin typeface="Google Sans"/>
              </a:rPr>
              <a:t>elsewhere</a:t>
            </a:r>
            <a:r>
              <a:rPr lang="en-US" sz="1100" dirty="0">
                <a:solidFill>
                  <a:srgbClr val="4D5156"/>
                </a:solidFill>
                <a:latin typeface="Google Sans"/>
              </a:rPr>
              <a:t> and then introduced into the body.</a:t>
            </a:r>
          </a:p>
          <a:p>
            <a:pPr marL="824503" lvl="1" indent="-353358" defTabSz="942289">
              <a:lnSpc>
                <a:spcPct val="107000"/>
              </a:lnSpc>
              <a:buFont typeface="Symbol" panose="05050102010706020507" pitchFamily="18" charset="2"/>
              <a:buChar char=""/>
            </a:pPr>
            <a:r>
              <a:rPr lang="en-US" sz="1100" dirty="0">
                <a:solidFill>
                  <a:srgbClr val="4D5156"/>
                </a:solidFill>
                <a:latin typeface="Google Sans"/>
                <a:ea typeface="Calibri" panose="020F0502020204030204" pitchFamily="34" charset="0"/>
                <a:cs typeface="Times New Roman" panose="02020603050405020304" pitchFamily="18" charset="0"/>
              </a:rPr>
              <a:t>This is opposed to active immunity, which is when the body creates its own antibodies.</a:t>
            </a:r>
          </a:p>
          <a:p>
            <a:pPr marL="367303" marR="0" lvl="0" indent="-353358" algn="l" defTabSz="942289"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100" dirty="0">
                <a:latin typeface="Calibri" panose="020F0502020204030204" pitchFamily="34" charset="0"/>
                <a:ea typeface="Calibri" panose="020F0502020204030204" pitchFamily="34" charset="0"/>
                <a:cs typeface="Times New Roman" panose="02020603050405020304" pitchFamily="18" charset="0"/>
              </a:rPr>
              <a:t>Maternal vaccines given during pregnancy help a mother’s body generate antibodies that are transferred to her baby through the umbilical cord, protecting the baby in the first few months after birth when the risk of RSV complications are greatest. </a:t>
            </a:r>
          </a:p>
          <a:p>
            <a:pPr marL="367303" marR="0" lvl="0" indent="-353358" algn="l" defTabSz="942289"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100" kern="1200" dirty="0">
                <a:solidFill>
                  <a:schemeClr val="tx1"/>
                </a:solidFill>
                <a:latin typeface="+mn-lt"/>
                <a:ea typeface="+mn-ea"/>
                <a:cs typeface="+mn-cs"/>
              </a:rPr>
              <a:t>Monoclonal antibodies are laboratory produced antibodies that can be given to an infant to elicit protection. New long-acting RSV monoclonal antibodies are starting to get licensed that can be delivered at birth or soon thereafter in one dose, improving delivery feasibility over predecessor mAbs that required multiple doses. They also protect in the first few months of a baby’s life after birth when RSV is particularly risky.</a:t>
            </a:r>
          </a:p>
          <a:p>
            <a:pPr marL="367303" marR="0" lvl="0" indent="-353358" algn="l" defTabSz="942289"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67303" lvl="0" indent="-353358" defTabSz="942289">
              <a:lnSpc>
                <a:spcPct val="107000"/>
              </a:lnSpc>
              <a:buFont typeface="Symbol" panose="05050102010706020507" pitchFamily="18" charset="2"/>
              <a:buChar char=""/>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3358" indent="-353358" defTabSz="942289">
              <a:lnSpc>
                <a:spcPct val="107000"/>
              </a:lnSpc>
              <a:buFont typeface="Symbol" panose="05050102010706020507" pitchFamily="18" charset="2"/>
              <a:buChar char=""/>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3358" indent="-353358" defTabSz="942289">
              <a:lnSpc>
                <a:spcPct val="107000"/>
              </a:lnSpc>
              <a:buFont typeface="Symbol" panose="05050102010706020507" pitchFamily="18" charset="2"/>
              <a:buChar char=""/>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defTabSz="942289">
              <a:defRPr/>
            </a:pPr>
            <a:fld id="{C690C06F-62DF-8C49-9437-5B6E342092F3}" type="slidenum">
              <a:rPr lang="en-US">
                <a:solidFill>
                  <a:prstClr val="black"/>
                </a:solidFill>
                <a:latin typeface="Calibri" panose="020F0502020204030204"/>
              </a:rPr>
              <a:pPr defTabSz="942289">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240722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F30D4-4B4D-5B30-5D6C-052C3AF56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0D32BD-2A8E-C7CA-9C8B-A7C3F5028B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51208-0EF0-7294-0D29-42033DB29225}"/>
              </a:ext>
            </a:extLst>
          </p:cNvPr>
          <p:cNvSpPr>
            <a:spLocks noGrp="1"/>
          </p:cNvSpPr>
          <p:nvPr>
            <p:ph type="body" idx="1"/>
          </p:nvPr>
        </p:nvSpPr>
        <p:spPr/>
        <p:txBody>
          <a:bodyPr/>
          <a:lstStyle/>
          <a:p>
            <a:pPr marL="171450" indent="-171450">
              <a:buFont typeface="Arial" panose="020B0604020202020204" pitchFamily="34" charset="0"/>
              <a:buChar char="•"/>
            </a:pPr>
            <a:r>
              <a:rPr lang="en-US" dirty="0"/>
              <a:t>The overarching recommendation from WHO SAGE is that all countries are recommended to introduce immunization products for the prevention of severe RSV disease in infants. Decisions to include either product in an immunization program should consider cost, financing, supply, anticipated coverage and feasibility of implementation within the existing health system.</a:t>
            </a:r>
            <a:endParaRPr lang="en-US" dirty="0">
              <a:ea typeface="Calibri"/>
              <a:cs typeface="Calibri"/>
            </a:endParaRPr>
          </a:p>
          <a:p>
            <a:pPr marL="171450" indent="-171450">
              <a:buFont typeface="Arial" panose="020B0604020202020204" pitchFamily="34" charset="0"/>
              <a:buChar char="•"/>
            </a:pPr>
            <a:r>
              <a:rPr lang="en-US" dirty="0"/>
              <a:t>Also, WHO’s SAGE recommends that both products can be co-administered with vaccines normally given at the same time.</a:t>
            </a:r>
            <a:endParaRPr lang="en-US" dirty="0">
              <a:ea typeface="Calibri"/>
              <a:cs typeface="Calibri"/>
            </a:endParaRPr>
          </a:p>
          <a:p>
            <a:pPr marL="171450" indent="-171450">
              <a:buFont typeface="Arial" panose="020B0604020202020204" pitchFamily="34" charset="0"/>
              <a:buChar char="•"/>
            </a:pPr>
            <a:r>
              <a:rPr lang="en-US" dirty="0"/>
              <a:t>And, just to reiterate, countries will need to consider RSV epidemiology and other programmatic factors to decide on a year-round or seasonal immunization approach. </a:t>
            </a:r>
            <a:endParaRPr lang="en-US" dirty="0">
              <a:cs typeface="+mn-lt"/>
            </a:endParaRPr>
          </a:p>
          <a:p>
            <a:pPr marL="171450" indent="-171450">
              <a:buFont typeface="Arial" panose="020B0604020202020204" pitchFamily="34" charset="0"/>
              <a:buChar char="•"/>
            </a:pPr>
            <a:r>
              <a:rPr lang="en-US" b="0" dirty="0">
                <a:ea typeface="Calibri"/>
                <a:cs typeface="+mn-lt"/>
              </a:rPr>
              <a:t>WHO published its full position paper on RSV vaccines in May 2025.</a:t>
            </a:r>
            <a:endParaRPr lang="en-US" b="0" dirty="0">
              <a:ea typeface="Calibri"/>
              <a:cs typeface="Calibri"/>
            </a:endParaRPr>
          </a:p>
        </p:txBody>
      </p:sp>
      <p:sp>
        <p:nvSpPr>
          <p:cNvPr id="4" name="Slide Number Placeholder 3">
            <a:extLst>
              <a:ext uri="{FF2B5EF4-FFF2-40B4-BE49-F238E27FC236}">
                <a16:creationId xmlns:a16="http://schemas.microsoft.com/office/drawing/2014/main" id="{6FDFE618-DAF4-0BE7-BBB9-FF7691483F08}"/>
              </a:ext>
            </a:extLst>
          </p:cNvPr>
          <p:cNvSpPr>
            <a:spLocks noGrp="1"/>
          </p:cNvSpPr>
          <p:nvPr>
            <p:ph type="sldNum" sz="quarter" idx="5"/>
          </p:nvPr>
        </p:nvSpPr>
        <p:spPr/>
        <p:txBody>
          <a:bodyPr/>
          <a:lstStyle/>
          <a:p>
            <a:fld id="{F11A3028-A739-446F-852A-F60FBA1699D6}" type="slidenum">
              <a:rPr lang="en-US" smtClean="0"/>
              <a:t>5</a:t>
            </a:fld>
            <a:endParaRPr lang="en-US"/>
          </a:p>
        </p:txBody>
      </p:sp>
    </p:spTree>
    <p:extLst>
      <p:ext uri="{BB962C8B-B14F-4D97-AF65-F5344CB8AC3E}">
        <p14:creationId xmlns:p14="http://schemas.microsoft.com/office/powerpoint/2010/main" val="3976407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72AD2-AF78-4CFA-8837-DA1F2220D0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06BE50-A29C-846D-4FBB-DB85B5C6F7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80B439-9E50-9AE7-C54D-820125F64201}"/>
              </a:ext>
            </a:extLst>
          </p:cNvPr>
          <p:cNvSpPr>
            <a:spLocks noGrp="1"/>
          </p:cNvSpPr>
          <p:nvPr>
            <p:ph type="body" idx="1"/>
          </p:nvPr>
        </p:nvSpPr>
        <p:spPr/>
        <p:txBody>
          <a:bodyPr/>
          <a:lstStyle/>
          <a:p>
            <a:endParaRPr lang="en-US" dirty="0"/>
          </a:p>
          <a:p>
            <a:r>
              <a:rPr lang="en-US" b="0" dirty="0"/>
              <a:t>Regarding the maternal vaccine specifically,</a:t>
            </a:r>
            <a:r>
              <a:rPr lang="en-US" dirty="0"/>
              <a:t> </a:t>
            </a:r>
            <a:r>
              <a:rPr lang="en-US" b="0" dirty="0"/>
              <a:t> WHO recommends a single dose in the third trimester of pregnancy, as defined in local context.</a:t>
            </a:r>
            <a:endParaRPr lang="en-US" b="0" dirty="0">
              <a:ea typeface="Calibri"/>
              <a:cs typeface="Calibri"/>
            </a:endParaRPr>
          </a:p>
          <a:p>
            <a:pPr marL="294005" indent="-294005">
              <a:buFont typeface="Arial" panose="020B0604020202020204" pitchFamily="34" charset="0"/>
              <a:buChar char="•"/>
            </a:pPr>
            <a:r>
              <a:rPr lang="en-US" dirty="0"/>
              <a:t>In most settings, the third trimester starts at the gestational age of 28 weeks. </a:t>
            </a:r>
            <a:endParaRPr lang="en-US" dirty="0">
              <a:ea typeface="Calibri"/>
              <a:cs typeface="Calibri"/>
            </a:endParaRPr>
          </a:p>
          <a:p>
            <a:pPr marL="294005" indent="-294005">
              <a:buFont typeface="Arial" panose="020B0604020202020204" pitchFamily="34" charset="0"/>
              <a:buChar char="•"/>
            </a:pPr>
            <a:r>
              <a:rPr lang="en-US" dirty="0"/>
              <a:t>The recommendation allows for flexibility if the third trimester is defined differently in a certain context. For instance, in some contexts, it’s as early as from 25 weeks. </a:t>
            </a:r>
            <a:endParaRPr lang="en-US" dirty="0">
              <a:ea typeface="Calibri" panose="020F0502020204030204"/>
              <a:cs typeface="Calibri" panose="020F0502020204030204"/>
            </a:endParaRPr>
          </a:p>
          <a:p>
            <a:pPr marL="0" indent="0">
              <a:buFont typeface="Arial" panose="020B0604020202020204" pitchFamily="34" charset="0"/>
              <a:buNone/>
            </a:pPr>
            <a:r>
              <a:rPr lang="en-US" dirty="0">
                <a:solidFill>
                  <a:srgbClr val="000000"/>
                </a:solidFill>
                <a:latin typeface="Corbel" panose="020B0503020204020204"/>
              </a:rPr>
              <a:t>WHO also recommends no upper gestational age limit for vaccination, although does not recommend vaccination for pregnant people in active labor.</a:t>
            </a:r>
          </a:p>
          <a:p>
            <a:pPr marL="0" indent="0">
              <a:buFont typeface="Arial" panose="020B0604020202020204" pitchFamily="34" charset="0"/>
              <a:buNone/>
            </a:pPr>
            <a:endParaRPr lang="en-US" b="0" dirty="0">
              <a:solidFill>
                <a:srgbClr val="000000"/>
              </a:solidFill>
              <a:latin typeface="Corbel" panose="020B0503020204020204"/>
            </a:endParaRPr>
          </a:p>
          <a:p>
            <a:r>
              <a:rPr lang="en-US" sz="1200" b="0" dirty="0">
                <a:effectLst/>
                <a:ea typeface="Calibri"/>
              </a:rPr>
              <a:t>For countries deciding to use the monoclonal antibody, </a:t>
            </a:r>
            <a:r>
              <a:rPr lang="en-US" sz="1200" dirty="0">
                <a:effectLst/>
                <a:ea typeface="Calibri"/>
              </a:rPr>
              <a:t>SAGE recommends a single dose to all infants </a:t>
            </a:r>
            <a:r>
              <a:rPr lang="en-US" dirty="0">
                <a:solidFill>
                  <a:srgbClr val="000000"/>
                </a:solidFill>
                <a:latin typeface="Corbel" panose="020B0503020204020204"/>
              </a:rPr>
              <a:t>at birth or at the soonest</a:t>
            </a:r>
            <a:r>
              <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rPr>
              <a:t> </a:t>
            </a:r>
            <a:r>
              <a:rPr lang="en-US" dirty="0">
                <a:solidFill>
                  <a:srgbClr val="000000"/>
                </a:solidFill>
                <a:latin typeface="Corbel" panose="020B0503020204020204"/>
              </a:rPr>
              <a:t>opportunity thereafter for countries opting to use a year-round approach. For countries opting for a seasonal approach, SAGE recommends that the mAbs is administered to infants born just prior to the onset or during the RSV season.  The recommendations also include considerations for countries to also chose to immunize older infants who were born out of the RSV season up to 12 months of age, based on local context. </a:t>
            </a:r>
            <a:r>
              <a:rPr lang="en-US" sz="1200" dirty="0">
                <a:effectLst/>
                <a:ea typeface="Calibri"/>
              </a:rPr>
              <a:t> </a:t>
            </a:r>
            <a:endParaRPr lang="en-US" sz="1200" dirty="0">
              <a:effectLst/>
              <a:ea typeface="Calibri"/>
              <a:cs typeface="Calibri"/>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i="0" u="none" strike="noStrike" baseline="0" dirty="0">
                <a:solidFill>
                  <a:srgbClr val="000000"/>
                </a:solidFill>
              </a:rPr>
              <a:t>SAGE also noted with concern the limited availability and high cost of the monoclonal antibody, which will limit global access and equity. </a:t>
            </a:r>
            <a:endParaRPr lang="en-US" sz="1200" b="0" i="0" u="none" strike="noStrike" baseline="0" dirty="0">
              <a:solidFill>
                <a:srgbClr val="000000"/>
              </a:solidFill>
              <a:ea typeface="Calibri"/>
              <a:cs typeface="Calibri"/>
            </a:endParaRPr>
          </a:p>
          <a:p>
            <a:pPr>
              <a:lnSpc>
                <a:spcPct val="107000"/>
              </a:lnSpc>
            </a:pPr>
            <a:endParaRPr lang="en-US" dirty="0">
              <a:latin typeface="Calibri"/>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0984A4D9-C30F-72F9-42B0-38C53D3C2472}"/>
              </a:ext>
            </a:extLst>
          </p:cNvPr>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415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The product characteristics of the two approaches to protecting young infants against </a:t>
            </a:r>
            <a:r>
              <a:rPr lang="en-US" sz="1100" b="0" dirty="0">
                <a:latin typeface="Calibri" panose="020F0502020204030204" pitchFamily="34" charset="0"/>
                <a:ea typeface="Calibri" panose="020F0502020204030204" pitchFamily="34" charset="0"/>
                <a:cs typeface="Times New Roman" panose="02020603050405020304" pitchFamily="18" charset="0"/>
              </a:rPr>
              <a:t>RSV—maternal immunization (which is vaccinating a woman during pregnancy) and long-acting monoclonal antibodies (or mAbs) (administered to the infant as close to birth as possible) are outlined in this table. </a:t>
            </a:r>
          </a:p>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A reminder that both products are designed to provide passive protection thru antibodies to protect the infant. </a:t>
            </a:r>
          </a:p>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Both products are given in a single dose. </a:t>
            </a:r>
          </a:p>
          <a:p>
            <a:pPr marL="353358" indent="-353358">
              <a:lnSpc>
                <a:spcPct val="107000"/>
              </a:lnSpc>
              <a:buFont typeface="Symbol" panose="05050102010706020507" pitchFamily="18" charset="2"/>
              <a:buChar char=""/>
            </a:pPr>
            <a:r>
              <a:rPr lang="en-US" sz="1100" dirty="0">
                <a:latin typeface="Calibri" panose="020F0502020204030204" pitchFamily="34" charset="0"/>
                <a:ea typeface="Calibri" panose="020F0502020204030204" pitchFamily="34" charset="0"/>
                <a:cs typeface="Times New Roman" panose="02020603050405020304" pitchFamily="18" charset="0"/>
              </a:rPr>
              <a:t>Both products are currently provided in prefilled syringes; the maternal vax is lyophilized (or freeze dried) and requires reconstitution w a liquid, while the </a:t>
            </a:r>
            <a:r>
              <a:rPr lang="en-US" sz="1100" dirty="0" err="1">
                <a:latin typeface="Calibri" panose="020F0502020204030204" pitchFamily="34" charset="0"/>
                <a:ea typeface="Calibri" panose="020F0502020204030204" pitchFamily="34" charset="0"/>
                <a:cs typeface="Times New Roman" panose="02020603050405020304" pitchFamily="18" charset="0"/>
              </a:rPr>
              <a:t>mAb</a:t>
            </a:r>
            <a:r>
              <a:rPr lang="en-US" sz="1100" dirty="0">
                <a:latin typeface="Calibri" panose="020F0502020204030204" pitchFamily="34" charset="0"/>
                <a:ea typeface="Calibri" panose="020F0502020204030204" pitchFamily="34" charset="0"/>
                <a:cs typeface="Times New Roman" panose="02020603050405020304" pitchFamily="18" charset="0"/>
              </a:rPr>
              <a:t> is already in a liquid presentation</a:t>
            </a:r>
          </a:p>
          <a:p>
            <a:pPr marL="353358" indent="-353358">
              <a:lnSpc>
                <a:spcPct val="107000"/>
              </a:lnSpc>
              <a:buFont typeface="Symbol" panose="05050102010706020507" pitchFamily="18" charset="2"/>
              <a:buChar char=""/>
            </a:pPr>
            <a:r>
              <a:rPr lang="en-US" sz="1100" b="0" dirty="0">
                <a:latin typeface="Calibri" panose="020F0502020204030204" pitchFamily="34" charset="0"/>
                <a:ea typeface="Calibri" panose="020F0502020204030204" pitchFamily="34" charset="0"/>
                <a:cs typeface="Times New Roman" panose="02020603050405020304" pitchFamily="18" charset="0"/>
              </a:rPr>
              <a:t>While the maternal vaccine is currently available and WHO prequalified as a single-dose presentation, a multi-dose vial is in development and anticipated to be ready for WHO prequalification in 2026.</a:t>
            </a:r>
          </a:p>
          <a:p>
            <a:pPr marL="353358" marR="0" lvl="0" indent="-353358"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100" dirty="0">
                <a:latin typeface="Calibri" panose="020F0502020204030204" pitchFamily="34" charset="0"/>
                <a:ea typeface="Calibri" panose="020F0502020204030204" pitchFamily="34" charset="0"/>
                <a:cs typeface="Times New Roman" panose="02020603050405020304" pitchFamily="18" charset="0"/>
              </a:rPr>
              <a:t>Both products provide 5-6 months of protection to the infant. </a:t>
            </a:r>
          </a:p>
          <a:p>
            <a:pPr marL="353358" marR="0" lvl="0" indent="-353358"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53358" marR="0" lvl="0" indent="-353358"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D93177-8F6F-427B-A1BF-DD38A72AAF93}" type="slidenum">
              <a:rPr lang="en-US" smtClean="0"/>
              <a:t>7</a:t>
            </a:fld>
            <a:endParaRPr lang="en-US"/>
          </a:p>
        </p:txBody>
      </p:sp>
    </p:spTree>
    <p:extLst>
      <p:ext uri="{BB962C8B-B14F-4D97-AF65-F5344CB8AC3E}">
        <p14:creationId xmlns:p14="http://schemas.microsoft.com/office/powerpoint/2010/main" val="2684487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While RSV prevention products are new and will likely require some adaptations to introduce and scale, countries have a lot of relevant experience to build upon. </a:t>
            </a:r>
          </a:p>
          <a:p>
            <a:pPr marL="171450" indent="-171450">
              <a:buFont typeface="Arial" panose="020B0604020202020204" pitchFamily="34" charset="0"/>
              <a:buChar char="•"/>
            </a:pPr>
            <a:r>
              <a:rPr lang="en-US" dirty="0"/>
              <a:t>Maternal vaccines have long been used in LMICs, particularly to protect against tetanus. </a:t>
            </a:r>
          </a:p>
          <a:p>
            <a:pPr marL="628650" lvl="1" indent="-171450">
              <a:buFont typeface="Arial" panose="020B0604020202020204" pitchFamily="34" charset="0"/>
              <a:buChar char="•"/>
            </a:pPr>
            <a:r>
              <a:rPr lang="en-US" dirty="0"/>
              <a:t>COVID-19 vaccine is also widely used globally, with pregnant women being a key population. </a:t>
            </a:r>
          </a:p>
          <a:p>
            <a:pPr marL="628650" lvl="1" indent="-171450">
              <a:buFont typeface="Arial" panose="020B0604020202020204" pitchFamily="34" charset="0"/>
              <a:buChar char="•"/>
            </a:pPr>
            <a:r>
              <a:rPr lang="en-US" dirty="0"/>
              <a:t>Other vaccines recommended for use in pregnancy, such as seasonal influenza and pertussis, are used mainly in high income areas. </a:t>
            </a:r>
          </a:p>
          <a:p>
            <a:pPr marL="628650" lvl="1" indent="-171450">
              <a:buFont typeface="Arial" panose="020B0604020202020204" pitchFamily="34" charset="0"/>
              <a:buChar char="•"/>
            </a:pPr>
            <a:r>
              <a:rPr lang="en-US" dirty="0"/>
              <a:t>New maternal vaccines are in development, such as against Group B </a:t>
            </a:r>
            <a:r>
              <a:rPr lang="en-US" i="1" dirty="0"/>
              <a:t>Streptococcus</a:t>
            </a:r>
            <a:r>
              <a:rPr lang="en-US" dirty="0"/>
              <a:t>. </a:t>
            </a:r>
          </a:p>
          <a:p>
            <a:pPr marL="171450" lvl="0" indent="-171450">
              <a:buFont typeface="Arial" panose="020B0604020202020204" pitchFamily="34" charset="0"/>
              <a:buChar char="•"/>
            </a:pPr>
            <a:r>
              <a:rPr lang="en-US" dirty="0"/>
              <a:t>While </a:t>
            </a:r>
            <a:r>
              <a:rPr lang="en-US" dirty="0" err="1"/>
              <a:t>mAb</a:t>
            </a:r>
            <a:r>
              <a:rPr lang="en-US" dirty="0"/>
              <a:t> products are available, they have historically been used for treatment of disease, rather than prevention, and are primarily used in high-income markets. </a:t>
            </a:r>
          </a:p>
          <a:p>
            <a:pPr marL="628650" lvl="1" indent="-171450">
              <a:buFont typeface="Arial" panose="020B0604020202020204" pitchFamily="34" charset="0"/>
              <a:buChar char="•"/>
            </a:pPr>
            <a:r>
              <a:rPr lang="en-US" dirty="0"/>
              <a:t>The long-acting RSV </a:t>
            </a:r>
            <a:r>
              <a:rPr lang="en-US" dirty="0" err="1"/>
              <a:t>mAb</a:t>
            </a:r>
            <a:r>
              <a:rPr lang="en-US" dirty="0"/>
              <a:t>, however, is administered similarly to other well-known birth-dose vaccines widely used in LMICs, including against Hepatitis B, polio, and tuberculosis. </a:t>
            </a:r>
          </a:p>
          <a:p>
            <a:pPr marL="171450" lvl="0" indent="-171450">
              <a:buFont typeface="Arial" panose="020B0604020202020204" pitchFamily="34" charset="0"/>
              <a:buChar char="•"/>
            </a:pPr>
            <a:r>
              <a:rPr lang="en-US" dirty="0"/>
              <a:t>Previous experience will provide valuable insights and lessons learned to countries as they begin to consider introducing products to protect young infants against RSV.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0C06F-62DF-8C49-9437-5B6E342092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6751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 </a:t>
            </a:r>
          </a:p>
          <a:p>
            <a:pPr marL="171450" indent="-171450">
              <a:buFont typeface="Arial" panose="020B0604020202020204" pitchFamily="34" charset="0"/>
              <a:buChar char="•"/>
            </a:pPr>
            <a:r>
              <a:rPr lang="en-US" dirty="0"/>
              <a:t>Both RSV maternal vaccine and long-acting </a:t>
            </a:r>
            <a:r>
              <a:rPr lang="en-US" dirty="0" err="1"/>
              <a:t>mAb</a:t>
            </a:r>
            <a:r>
              <a:rPr lang="en-US" dirty="0"/>
              <a:t> products have features that LMIC immunization programs are used to seeing based on our long experience providing tetanus-containing vaccines to pregnant women and birth dose vaccines such as </a:t>
            </a:r>
            <a:r>
              <a:rPr lang="en-US" b="0" i="0" dirty="0">
                <a:solidFill>
                  <a:srgbClr val="001D35"/>
                </a:solidFill>
                <a:effectLst/>
                <a:latin typeface="Google Sans"/>
              </a:rPr>
              <a:t>Bacillus Calmette-Guérin (BCG)</a:t>
            </a:r>
            <a:r>
              <a:rPr lang="en-US" dirty="0"/>
              <a:t>, oral polio (OPV), and Hepatitis B to newborns.</a:t>
            </a:r>
          </a:p>
          <a:p>
            <a:pPr marL="171450" indent="-171450">
              <a:buFont typeface="Arial" panose="020B0604020202020204" pitchFamily="34" charset="0"/>
              <a:buChar char="•"/>
            </a:pPr>
            <a:r>
              <a:rPr lang="en-US" dirty="0"/>
              <a:t>These include vaccine procurement and management through traditional Essential </a:t>
            </a:r>
            <a:r>
              <a:rPr lang="en-US" dirty="0" err="1"/>
              <a:t>Programme</a:t>
            </a:r>
            <a:r>
              <a:rPr lang="en-US" dirty="0"/>
              <a:t> on Immunization (or EPI) pathways and a requirement of a standard cold chain (2-8*C).</a:t>
            </a:r>
          </a:p>
          <a:p>
            <a:pPr marL="171450" indent="-171450">
              <a:buFont typeface="Arial" panose="020B0604020202020204" pitchFamily="34" charset="0"/>
              <a:buChar char="•"/>
            </a:pPr>
            <a:r>
              <a:rPr lang="en-US" dirty="0"/>
              <a:t>Both products will be provided through intramuscular injection. </a:t>
            </a:r>
          </a:p>
          <a:p>
            <a:pPr marL="171450" indent="-171450">
              <a:buFont typeface="Arial" panose="020B0604020202020204" pitchFamily="34" charset="0"/>
              <a:buChar char="•"/>
            </a:pPr>
            <a:r>
              <a:rPr lang="en-US" dirty="0"/>
              <a:t>And they can also be administered with other routine vaccines. </a:t>
            </a:r>
          </a:p>
          <a:p>
            <a:pPr marL="171450" indent="-171450">
              <a:buFont typeface="Arial" panose="020B0604020202020204" pitchFamily="34" charset="0"/>
              <a:buChar char="•"/>
            </a:pPr>
            <a:r>
              <a:rPr lang="en-US" sz="1200" b="0" dirty="0"/>
              <a:t>Now that the maternal vaccine has achieved WHO prequalification</a:t>
            </a:r>
            <a:r>
              <a:rPr lang="en-US" sz="1200" b="1" dirty="0"/>
              <a:t>, </a:t>
            </a:r>
            <a:r>
              <a:rPr lang="en-US" sz="1200" dirty="0"/>
              <a:t>meeting other programmatic suitability needs is important for use in LMICs, such as multi-dose vials, vaccine vile monitors, and auto-disable or reuse-prevention syringes.</a:t>
            </a:r>
            <a:endParaRPr lang="en-US" dirty="0"/>
          </a:p>
          <a:p>
            <a:endParaRPr lang="en-US" dirty="0">
              <a:effectLst/>
            </a:endParaRPr>
          </a:p>
          <a:p>
            <a:pPr marL="628650" lvl="1" indent="-171450">
              <a:buFont typeface="Arial" panose="020B0604020202020204" pitchFamily="34" charset="0"/>
              <a:buChar char="•"/>
            </a:pPr>
            <a:endParaRPr lang="en-US" dirty="0"/>
          </a:p>
          <a:p>
            <a:pPr marL="0" lvl="0" indent="0">
              <a:buFont typeface="Arial" panose="020B0604020202020204" pitchFamily="34" charset="0"/>
              <a:buNone/>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7BC6A3-D94B-40D3-91EA-55167D1D238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83128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5.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EF5096FE-FD85-ABB5-7979-E0B7D85EA0F3}"/>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61747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8517CAB5-68AA-D153-4803-2B09C03F32A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2233144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554DFA0D-C89F-246F-3853-3749D987B724}"/>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2847358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BD13F38-DCAC-96FD-8C2D-4978E8916ED5}"/>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3157743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F82B133F-43D9-A744-4760-29302776CDFF}"/>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845580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63942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35D4532-9478-4B04-12AA-F75F2F991D8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4051525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4F6F2F5F-DF8B-0C50-2E47-CAC4AD02B8A0}"/>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3727557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6F4A516D-8C77-05B9-F710-2D0E58C18811}"/>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2026896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DD14215-1404-5287-83B8-D0E9402F8B22}"/>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1209507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468714826"/>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4" imgW="359" imgH="358" progId="TCLayout.ActiveDocument.1">
                  <p:embed/>
                </p:oleObj>
              </mc:Choice>
              <mc:Fallback>
                <p:oleObj name="think-cell Slide" r:id="rId4" imgW="359" imgH="358" progId="TCLayout.ActiveDocument.1">
                  <p:embed/>
                  <p:pic>
                    <p:nvPicPr>
                      <p:cNvPr id="3" name="Object 2" hidden="1"/>
                      <p:cNvPicPr/>
                      <p:nvPr/>
                    </p:nvPicPr>
                    <p:blipFill>
                      <a:blip r:embed="rId5"/>
                      <a:stretch>
                        <a:fillRect/>
                      </a:stretch>
                    </p:blipFill>
                    <p:spPr>
                      <a:xfrm>
                        <a:off x="1589" y="1589"/>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4852875-E308-4DD1-BE9D-7E58808233F6}"/>
              </a:ext>
            </a:extLst>
          </p:cNvPr>
          <p:cNvSpPr/>
          <p:nvPr userDrawn="1">
            <p:custDataLst>
              <p:tags r:id="rId2"/>
            </p:custDataLst>
          </p:nvPr>
        </p:nvSpPr>
        <p:spPr>
          <a:xfrm>
            <a:off x="0" y="0"/>
            <a:ext cx="158750" cy="158750"/>
          </a:xfrm>
          <a:prstGeom prst="rect">
            <a:avLst/>
          </a:prstGeom>
          <a:solidFill>
            <a:schemeClr val="accent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2400" b="1" i="0" baseline="0">
              <a:solidFill>
                <a:schemeClr val="tx1"/>
              </a:solidFill>
              <a:latin typeface="Arial" panose="020B0604020202020204" pitchFamily="34" charset="0"/>
              <a:ea typeface="+mj-ea"/>
              <a:cs typeface="+mj-cs"/>
              <a:sym typeface="Arial" panose="020B0604020202020204" pitchFamily="34" charset="0"/>
            </a:endParaRPr>
          </a:p>
        </p:txBody>
      </p:sp>
      <p:sp>
        <p:nvSpPr>
          <p:cNvPr id="6" name="Rectangle 5">
            <a:extLst>
              <a:ext uri="{FF2B5EF4-FFF2-40B4-BE49-F238E27FC236}">
                <a16:creationId xmlns:a16="http://schemas.microsoft.com/office/drawing/2014/main" id="{B7BEEE36-EBC5-45F7-B3DE-398CBD065D58}"/>
              </a:ext>
            </a:extLst>
          </p:cNvPr>
          <p:cNvSpPr>
            <a:spLocks/>
          </p:cNvSpPr>
          <p:nvPr userDrawn="1"/>
        </p:nvSpPr>
        <p:spPr bwMode="gray">
          <a:xfrm>
            <a:off x="0" y="0"/>
            <a:ext cx="12192000" cy="11694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600"/>
          </a:p>
        </p:txBody>
      </p:sp>
      <p:sp>
        <p:nvSpPr>
          <p:cNvPr id="7" name="Slide Number"/>
          <p:cNvSpPr txBox="1">
            <a:spLocks/>
          </p:cNvSpPr>
          <p:nvPr userDrawn="1"/>
        </p:nvSpPr>
        <p:spPr bwMode="gray">
          <a:xfrm>
            <a:off x="11273054" y="6108272"/>
            <a:ext cx="309346" cy="123111"/>
          </a:xfrm>
          <a:prstGeom prst="rect">
            <a:avLst/>
          </a:prstGeom>
        </p:spPr>
        <p:txBody>
          <a:bodyPr vert="horz" wrap="none" lIns="0" tIns="0" rIns="0" bIns="0" rtlCol="0" anchor="ctr">
            <a:noAutofit/>
          </a:bodyPr>
          <a:lstStyle>
            <a:defPPr>
              <a:defRPr lang="x-none"/>
            </a:defPPr>
            <a:lvl1pPr>
              <a:defRPr lang="x-none" sz="1000" baseline="0">
                <a:latin typeface="+mn-lt"/>
              </a:defRPr>
            </a:lvl1pPr>
          </a:lstStyle>
          <a:p>
            <a:pPr algn="r"/>
            <a:fld id="{42C328C1-A84F-4A39-A664-DBA00541A8C6}" type="slidenum">
              <a:rPr lang="en-US" sz="1000" smtClean="0">
                <a:solidFill>
                  <a:schemeClr val="tx1"/>
                </a:solidFill>
              </a:rPr>
              <a:pPr algn="r"/>
              <a:t>‹#›</a:t>
            </a:fld>
            <a:endParaRPr lang="en-US" sz="1000">
              <a:solidFill>
                <a:schemeClr val="tx1"/>
              </a:solidFill>
            </a:endParaRPr>
          </a:p>
        </p:txBody>
      </p:sp>
      <p:sp>
        <p:nvSpPr>
          <p:cNvPr id="10" name="Title Placeholder 2"/>
          <p:cNvSpPr>
            <a:spLocks noGrp="1" noChangeArrowheads="1"/>
          </p:cNvSpPr>
          <p:nvPr>
            <p:ph type="title"/>
          </p:nvPr>
        </p:nvSpPr>
        <p:spPr bwMode="gray">
          <a:xfrm>
            <a:off x="609600" y="685239"/>
            <a:ext cx="10972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a:defRPr>
                <a:solidFill>
                  <a:srgbClr val="FFFFFF"/>
                </a:solidFill>
              </a:defRPr>
            </a:lvl1pPr>
          </a:lstStyle>
          <a:p>
            <a:pPr lvl="0" latinLnBrk="0"/>
            <a:r>
              <a:rPr lang="en-US"/>
              <a:t>Click to edit Master title style</a:t>
            </a:r>
            <a:endParaRPr lang="en-US" noProof="0"/>
          </a:p>
        </p:txBody>
      </p:sp>
    </p:spTree>
    <p:extLst>
      <p:ext uri="{BB962C8B-B14F-4D97-AF65-F5344CB8AC3E}">
        <p14:creationId xmlns:p14="http://schemas.microsoft.com/office/powerpoint/2010/main" val="146714044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5146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3D6DB44-5FDC-67D7-6944-20AE552094A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91750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1E16-B29C-8590-6692-63EC3B6C7D5F}"/>
              </a:ext>
            </a:extLst>
          </p:cNvPr>
          <p:cNvSpPr>
            <a:spLocks noGrp="1"/>
          </p:cNvSpPr>
          <p:nvPr>
            <p:ph type="title"/>
          </p:nvPr>
        </p:nvSpPr>
        <p:spPr>
          <a:xfrm>
            <a:off x="122428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B1A8B15-B289-3809-7359-2BD539883650}"/>
              </a:ext>
            </a:extLst>
          </p:cNvPr>
          <p:cNvSpPr>
            <a:spLocks noGrp="1"/>
          </p:cNvSpPr>
          <p:nvPr>
            <p:ph type="body" idx="1"/>
          </p:nvPr>
        </p:nvSpPr>
        <p:spPr>
          <a:xfrm>
            <a:off x="122428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145BED-3DEC-C519-3736-0715FE19AC24}"/>
              </a:ext>
            </a:extLst>
          </p:cNvPr>
          <p:cNvSpPr>
            <a:spLocks noGrp="1"/>
          </p:cNvSpPr>
          <p:nvPr>
            <p:ph sz="half" idx="2"/>
          </p:nvPr>
        </p:nvSpPr>
        <p:spPr>
          <a:xfrm>
            <a:off x="122428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72B8B5-414C-2C64-FFB1-72B95047F2F6}"/>
              </a:ext>
            </a:extLst>
          </p:cNvPr>
          <p:cNvSpPr>
            <a:spLocks noGrp="1"/>
          </p:cNvSpPr>
          <p:nvPr>
            <p:ph type="body" sz="quarter" idx="3"/>
          </p:nvPr>
        </p:nvSpPr>
        <p:spPr>
          <a:xfrm>
            <a:off x="655669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E85704-626E-E0B6-5C48-6725915811B5}"/>
              </a:ext>
            </a:extLst>
          </p:cNvPr>
          <p:cNvSpPr>
            <a:spLocks noGrp="1"/>
          </p:cNvSpPr>
          <p:nvPr>
            <p:ph sz="quarter" idx="4"/>
          </p:nvPr>
        </p:nvSpPr>
        <p:spPr>
          <a:xfrm>
            <a:off x="655669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8517CAB5-68AA-D153-4803-2B09C03F32A3}"/>
              </a:ext>
            </a:extLst>
          </p:cNvPr>
          <p:cNvSpPr>
            <a:spLocks noGrp="1"/>
          </p:cNvSpPr>
          <p:nvPr>
            <p:ph type="ftr" sz="quarter" idx="10"/>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4144249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7EB8C-C58F-F1C0-3048-0379EBF781EE}"/>
              </a:ext>
            </a:extLst>
          </p:cNvPr>
          <p:cNvSpPr>
            <a:spLocks noGrp="1"/>
          </p:cNvSpPr>
          <p:nvPr>
            <p:ph type="title"/>
          </p:nvPr>
        </p:nvSpPr>
        <p:spPr/>
        <p:txBody>
          <a:bodyPr/>
          <a:lstStyle/>
          <a:p>
            <a:r>
              <a:rPr lang="en-US" dirty="0"/>
              <a:t>Click to edit Master title style</a:t>
            </a:r>
          </a:p>
        </p:txBody>
      </p:sp>
      <p:sp>
        <p:nvSpPr>
          <p:cNvPr id="3" name="Footer Placeholder 4">
            <a:extLst>
              <a:ext uri="{FF2B5EF4-FFF2-40B4-BE49-F238E27FC236}">
                <a16:creationId xmlns:a16="http://schemas.microsoft.com/office/drawing/2014/main" id="{554DFA0D-C89F-246F-3853-3749D987B724}"/>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1420349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BD13F38-DCAC-96FD-8C2D-4978E8916ED5}"/>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2319746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15ED-0DD0-7F09-7EA8-32A908AEE9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8DFE69-E7E5-7B25-F956-484278FDF0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EF5096FE-FD85-ABB5-7979-E0B7D85EA0F3}"/>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654942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C051E7-341E-472E-4F46-4145CC7BFD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57E1F4E-8DDC-1C51-AACD-8248E1D5A838}"/>
              </a:ext>
            </a:extLst>
          </p:cNvPr>
          <p:cNvSpPr>
            <a:spLocks noGrp="1"/>
          </p:cNvSpPr>
          <p:nvPr>
            <p:ph type="title"/>
          </p:nvPr>
        </p:nvSpPr>
        <p:spPr>
          <a:xfrm>
            <a:off x="831850" y="1183645"/>
            <a:ext cx="10515600" cy="2852737"/>
          </a:xfrm>
        </p:spPr>
        <p:txBody>
          <a:bodyPr anchor="b">
            <a:noAutofit/>
          </a:bodyPr>
          <a:lstStyle>
            <a:lvl1pPr>
              <a:defRPr sz="8800" b="0" i="0">
                <a:solidFill>
                  <a:schemeClr val="bg1"/>
                </a:solidFill>
                <a:latin typeface="Corbel" panose="020B0503020204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3EF7F6C3-D99F-D75A-97CA-8F80937F6220}"/>
              </a:ext>
            </a:extLst>
          </p:cNvPr>
          <p:cNvSpPr>
            <a:spLocks noGrp="1"/>
          </p:cNvSpPr>
          <p:nvPr>
            <p:ph type="body" idx="1"/>
          </p:nvPr>
        </p:nvSpPr>
        <p:spPr>
          <a:xfrm>
            <a:off x="831850" y="4188630"/>
            <a:ext cx="10515600" cy="1500187"/>
          </a:xfrm>
        </p:spPr>
        <p:txBody>
          <a:bodyPr>
            <a:noAutofit/>
          </a:bodyPr>
          <a:lstStyle>
            <a:lvl1pPr marL="0" indent="0">
              <a:buNone/>
              <a:defRPr sz="2400" b="0" i="0">
                <a:solidFill>
                  <a:schemeClr val="bg1"/>
                </a:solidFill>
                <a:latin typeface="Corbel" panose="020B05030202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5288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591C-7A54-3257-02C4-3CCB17BDE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8F8CE7-9C2A-9E96-E26F-AC7E492B78E0}"/>
              </a:ext>
            </a:extLst>
          </p:cNvPr>
          <p:cNvSpPr>
            <a:spLocks noGrp="1"/>
          </p:cNvSpPr>
          <p:nvPr>
            <p:ph sz="half" idx="1"/>
          </p:nvPr>
        </p:nvSpPr>
        <p:spPr>
          <a:xfrm>
            <a:off x="1224280" y="1465545"/>
            <a:ext cx="5181600" cy="50273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D598F6D-2CF8-EE57-3E2D-8CA66F5B9F97}"/>
              </a:ext>
            </a:extLst>
          </p:cNvPr>
          <p:cNvSpPr>
            <a:spLocks noGrp="1"/>
          </p:cNvSpPr>
          <p:nvPr>
            <p:ph sz="half" idx="2"/>
          </p:nvPr>
        </p:nvSpPr>
        <p:spPr>
          <a:xfrm>
            <a:off x="6558280" y="1465545"/>
            <a:ext cx="5181600" cy="5027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3D6DB44-5FDC-67D7-6944-20AE552094A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80247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3"/>
            <a:ext cx="814915" cy="6857994"/>
          </a:xfrm>
          <a:prstGeom prst="rect">
            <a:avLst/>
          </a:prstGeom>
        </p:spPr>
      </p:pic>
      <p:sp>
        <p:nvSpPr>
          <p:cNvPr id="7" name="Footer Placeholder 4">
            <a:extLst>
              <a:ext uri="{FF2B5EF4-FFF2-40B4-BE49-F238E27FC236}">
                <a16:creationId xmlns:a16="http://schemas.microsoft.com/office/drawing/2014/main" id="{68B186D1-275B-208F-BE53-6F055D1651B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r>
              <a:rPr lang="en-US"/>
              <a:t>Original slide developed by the World Health Organization and PATH</a:t>
            </a:r>
            <a:endParaRPr lang="en-US" dirty="0"/>
          </a:p>
        </p:txBody>
      </p:sp>
    </p:spTree>
    <p:extLst>
      <p:ext uri="{BB962C8B-B14F-4D97-AF65-F5344CB8AC3E}">
        <p14:creationId xmlns:p14="http://schemas.microsoft.com/office/powerpoint/2010/main" val="31214578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dt="0"/>
  <p:txStyles>
    <p:titleStyle>
      <a:lvl1pPr algn="l" defTabSz="914400" rtl="0" eaLnBrk="1" latinLnBrk="0" hangingPunct="1">
        <a:lnSpc>
          <a:spcPct val="90000"/>
        </a:lnSpc>
        <a:spcBef>
          <a:spcPct val="0"/>
        </a:spcBef>
        <a:buNone/>
        <a:defRPr sz="2400" b="1" kern="1200">
          <a:solidFill>
            <a:schemeClr val="accent4"/>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8"/>
          <a:srcRect/>
          <a:stretch/>
        </p:blipFill>
        <p:spPr>
          <a:xfrm>
            <a:off x="0" y="3"/>
            <a:ext cx="814915" cy="6857994"/>
          </a:xfrm>
          <a:prstGeom prst="rect">
            <a:avLst/>
          </a:prstGeom>
        </p:spPr>
      </p:pic>
      <p:sp>
        <p:nvSpPr>
          <p:cNvPr id="7" name="Footer Placeholder 4">
            <a:extLst>
              <a:ext uri="{FF2B5EF4-FFF2-40B4-BE49-F238E27FC236}">
                <a16:creationId xmlns:a16="http://schemas.microsoft.com/office/drawing/2014/main" id="{68B186D1-275B-208F-BE53-6F055D1651B7}"/>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dirty="0"/>
          </a:p>
        </p:txBody>
      </p:sp>
    </p:spTree>
    <p:extLst>
      <p:ext uri="{BB962C8B-B14F-4D97-AF65-F5344CB8AC3E}">
        <p14:creationId xmlns:p14="http://schemas.microsoft.com/office/powerpoint/2010/main" val="131619104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sldNum="0" hdr="0" ftr="0" dt="0"/>
  <p:txStyles>
    <p:titleStyle>
      <a:lvl1pPr algn="l" defTabSz="914400" rtl="0" eaLnBrk="1" latinLnBrk="0" hangingPunct="1">
        <a:lnSpc>
          <a:spcPct val="90000"/>
        </a:lnSpc>
        <a:spcBef>
          <a:spcPct val="0"/>
        </a:spcBef>
        <a:buNone/>
        <a:defRPr sz="2400" b="1" kern="1200">
          <a:solidFill>
            <a:schemeClr val="accent4"/>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53A0C0-65B1-5AFA-5BD0-D9CA48201D81}"/>
              </a:ext>
            </a:extLst>
          </p:cNvPr>
          <p:cNvSpPr>
            <a:spLocks noGrp="1"/>
          </p:cNvSpPr>
          <p:nvPr>
            <p:ph type="title"/>
          </p:nvPr>
        </p:nvSpPr>
        <p:spPr>
          <a:xfrm>
            <a:off x="1224280" y="365125"/>
            <a:ext cx="10515600" cy="884555"/>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30DA26D9-B4B3-670E-156E-690146E34567}"/>
              </a:ext>
            </a:extLst>
          </p:cNvPr>
          <p:cNvSpPr>
            <a:spLocks noGrp="1"/>
          </p:cNvSpPr>
          <p:nvPr>
            <p:ph type="body" idx="1"/>
          </p:nvPr>
        </p:nvSpPr>
        <p:spPr>
          <a:xfrm>
            <a:off x="1224280" y="1391920"/>
            <a:ext cx="10515600" cy="478504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08022356-EC57-EA36-91A7-B7325A303E9B}"/>
              </a:ext>
            </a:extLst>
          </p:cNvPr>
          <p:cNvPicPr>
            <a:picLocks noChangeAspect="1"/>
          </p:cNvPicPr>
          <p:nvPr userDrawn="1"/>
        </p:nvPicPr>
        <p:blipFill>
          <a:blip r:embed="rId9"/>
          <a:srcRect/>
          <a:stretch/>
        </p:blipFill>
        <p:spPr>
          <a:xfrm>
            <a:off x="0" y="0"/>
            <a:ext cx="814916" cy="6858000"/>
          </a:xfrm>
          <a:prstGeom prst="rect">
            <a:avLst/>
          </a:prstGeom>
        </p:spPr>
      </p:pic>
      <p:sp>
        <p:nvSpPr>
          <p:cNvPr id="7" name="Footer Placeholder 4">
            <a:extLst>
              <a:ext uri="{FF2B5EF4-FFF2-40B4-BE49-F238E27FC236}">
                <a16:creationId xmlns:a16="http://schemas.microsoft.com/office/drawing/2014/main" id="{74B10390-4EE5-F0A8-C181-DC43EA259068}"/>
              </a:ext>
            </a:extLst>
          </p:cNvPr>
          <p:cNvSpPr>
            <a:spLocks noGrp="1"/>
          </p:cNvSpPr>
          <p:nvPr>
            <p:ph type="ftr" sz="quarter" idx="3"/>
          </p:nvPr>
        </p:nvSpPr>
        <p:spPr>
          <a:xfrm>
            <a:off x="6866666" y="6548086"/>
            <a:ext cx="4873214" cy="173389"/>
          </a:xfrm>
          <a:prstGeom prst="rect">
            <a:avLst/>
          </a:prstGeom>
        </p:spPr>
        <p:txBody>
          <a:bodyPr vert="horz" lIns="91440" tIns="45720" rIns="91440" bIns="45720" rtlCol="0" anchor="ctr"/>
          <a:lstStyle>
            <a:lvl1pPr algn="r">
              <a:defRPr sz="800">
                <a:solidFill>
                  <a:schemeClr val="tx1">
                    <a:tint val="75000"/>
                  </a:schemeClr>
                </a:solidFill>
                <a:latin typeface="Corbel" panose="020B0503020204020204" pitchFamily="34" charset="0"/>
              </a:defRPr>
            </a:lvl1pPr>
          </a:lstStyle>
          <a:p>
            <a:endParaRPr lang="en-US"/>
          </a:p>
        </p:txBody>
      </p:sp>
    </p:spTree>
    <p:extLst>
      <p:ext uri="{BB962C8B-B14F-4D97-AF65-F5344CB8AC3E}">
        <p14:creationId xmlns:p14="http://schemas.microsoft.com/office/powerpoint/2010/main" val="28247279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hf sldNum="0" hdr="0" dt="0"/>
  <p:txStyles>
    <p:titleStyle>
      <a:lvl1pPr algn="l" defTabSz="914400" rtl="0" eaLnBrk="1" latinLnBrk="0" hangingPunct="1">
        <a:lnSpc>
          <a:spcPct val="90000"/>
        </a:lnSpc>
        <a:spcBef>
          <a:spcPct val="0"/>
        </a:spcBef>
        <a:buNone/>
        <a:defRPr sz="2400" b="1" kern="1200">
          <a:solidFill>
            <a:schemeClr val="accent3"/>
          </a:solidFill>
          <a:latin typeface="Corbel" panose="020B050302020402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who.int/publications/i/item/9789241549912"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sciencedirect.com/science/article/pii/S0264410X22012129?via%3Dihub#t0045"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www.path.org/our-impact/resources/advancing-rsv-maternal-immunization-gap-analysis-repor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who.int/publications/i/item/9789240087941"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www.who.int/publications/i/item/who-wer9949-719-740"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who.int/publications/i/item/who-wer-10022-193-21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p:txBody>
          <a:bodyPr/>
          <a:lstStyle/>
          <a:p>
            <a:r>
              <a:rPr lang="en-US" sz="8000" dirty="0">
                <a:effectLst/>
              </a:rPr>
              <a:t>RSV prevention product implementation</a:t>
            </a:r>
            <a:endParaRPr lang="en-US" sz="8000" dirty="0"/>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p:txBody>
          <a:bodyPr/>
          <a:lstStyle/>
          <a:p>
            <a:r>
              <a:rPr lang="en-US" dirty="0"/>
              <a:t>programmatic use considerations to protect infants in low- and middle-income countries (LMICs)</a:t>
            </a:r>
            <a:endParaRPr lang="en-US" dirty="0">
              <a:effectLst/>
            </a:endParaRPr>
          </a:p>
        </p:txBody>
      </p:sp>
      <p:sp>
        <p:nvSpPr>
          <p:cNvPr id="4" name="Footer Placeholder 57">
            <a:extLst>
              <a:ext uri="{FF2B5EF4-FFF2-40B4-BE49-F238E27FC236}">
                <a16:creationId xmlns:a16="http://schemas.microsoft.com/office/drawing/2014/main" id="{685916FF-75EE-AF08-B536-51C3EB793BAE}"/>
              </a:ext>
            </a:extLst>
          </p:cNvPr>
          <p:cNvSpPr txBox="1">
            <a:spLocks/>
          </p:cNvSpPr>
          <p:nvPr/>
        </p:nvSpPr>
        <p:spPr>
          <a:xfrm>
            <a:off x="481263" y="6367612"/>
            <a:ext cx="1970238" cy="22569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dirty="0">
                <a:solidFill>
                  <a:schemeClr val="bg1"/>
                </a:solidFill>
                <a:latin typeface="Corbel" panose="020B0503020204020204" pitchFamily="34" charset="0"/>
              </a:rPr>
              <a:t>Version: February 2026</a:t>
            </a:r>
          </a:p>
        </p:txBody>
      </p:sp>
      <p:grpSp>
        <p:nvGrpSpPr>
          <p:cNvPr id="5" name="Group 4">
            <a:extLst>
              <a:ext uri="{FF2B5EF4-FFF2-40B4-BE49-F238E27FC236}">
                <a16:creationId xmlns:a16="http://schemas.microsoft.com/office/drawing/2014/main" id="{6E566299-014E-7318-F326-87C66C843337}"/>
              </a:ext>
            </a:extLst>
          </p:cNvPr>
          <p:cNvGrpSpPr/>
          <p:nvPr/>
        </p:nvGrpSpPr>
        <p:grpSpPr>
          <a:xfrm>
            <a:off x="8755528" y="5424965"/>
            <a:ext cx="3223364" cy="1206500"/>
            <a:chOff x="8968636" y="5571744"/>
            <a:chExt cx="3223364" cy="1206500"/>
          </a:xfrm>
        </p:grpSpPr>
        <p:sp>
          <p:nvSpPr>
            <p:cNvPr id="6" name="Text Box 1">
              <a:extLst>
                <a:ext uri="{FF2B5EF4-FFF2-40B4-BE49-F238E27FC236}">
                  <a16:creationId xmlns:a16="http://schemas.microsoft.com/office/drawing/2014/main" id="{F861C4B4-35F7-FB12-ABFD-ED942EBE5060}"/>
                </a:ext>
              </a:extLst>
            </p:cNvPr>
            <p:cNvSpPr txBox="1"/>
            <p:nvPr/>
          </p:nvSpPr>
          <p:spPr>
            <a:xfrm>
              <a:off x="8968636" y="5571744"/>
              <a:ext cx="3223364" cy="1206500"/>
            </a:xfrm>
            <a:prstGeom prst="rect">
              <a:avLst/>
            </a:prstGeom>
            <a:solidFill>
              <a:schemeClr val="lt1"/>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1104900">
                <a:lnSpc>
                  <a:spcPts val="1300"/>
                </a:lnSpc>
              </a:pPr>
              <a:r>
                <a:rPr lang="en-US" sz="1100" dirty="0">
                  <a:solidFill>
                    <a:srgbClr val="3F3F3F"/>
                  </a:solidFill>
                  <a:latin typeface="Corbel" panose="020B0503020204020204" pitchFamily="34" charset="0"/>
                  <a:ea typeface="Calibri" panose="020F0502020204030204" pitchFamily="34" charset="0"/>
                  <a:cs typeface="Helvetica Neue"/>
                </a:rPr>
                <a:t>Access these and additional slides offered as part of an RSV communications toolkit at:</a:t>
              </a:r>
              <a:br>
                <a:rPr lang="en-US" sz="1100" dirty="0">
                  <a:solidFill>
                    <a:srgbClr val="3F3F3F"/>
                  </a:solidFill>
                  <a:latin typeface="Corbel" panose="020B0503020204020204" pitchFamily="34" charset="0"/>
                  <a:ea typeface="Calibri" panose="020F0502020204030204" pitchFamily="34" charset="0"/>
                  <a:cs typeface="Helvetica Neue"/>
                </a:rPr>
              </a:br>
              <a:r>
                <a:rPr lang="en-US" sz="1100" b="1" dirty="0">
                  <a:solidFill>
                    <a:srgbClr val="304FA1"/>
                  </a:solidFill>
                  <a:effectLst/>
                  <a:latin typeface="Corbel" panose="020B0503020204020204" pitchFamily="34" charset="0"/>
                  <a:ea typeface="Calibri" panose="020F0502020204030204" pitchFamily="34" charset="0"/>
                  <a:cs typeface="Helvetica Neue"/>
                </a:rPr>
                <a:t>bit.ly/</a:t>
              </a:r>
              <a:r>
                <a:rPr lang="en-US" sz="1100" b="1" dirty="0" err="1">
                  <a:solidFill>
                    <a:srgbClr val="304FA1"/>
                  </a:solidFill>
                  <a:effectLst/>
                  <a:latin typeface="Corbel" panose="020B0503020204020204" pitchFamily="34" charset="0"/>
                  <a:ea typeface="Calibri" panose="020F0502020204030204" pitchFamily="34" charset="0"/>
                  <a:cs typeface="Helvetica Neue"/>
                </a:rPr>
                <a:t>RSVInfoToolkit</a:t>
              </a:r>
              <a:r>
                <a:rPr lang="en-US" sz="1100" b="1" dirty="0">
                  <a:solidFill>
                    <a:srgbClr val="304FA1"/>
                  </a:solidFill>
                  <a:effectLst/>
                  <a:latin typeface="Corbel" panose="020B0503020204020204" pitchFamily="34" charset="0"/>
                  <a:ea typeface="Calibri" panose="020F0502020204030204" pitchFamily="34" charset="0"/>
                  <a:cs typeface="Helvetica Neue"/>
                </a:rPr>
                <a:t> </a:t>
              </a:r>
              <a:endParaRPr lang="en-US" sz="900" dirty="0">
                <a:solidFill>
                  <a:srgbClr val="000000"/>
                </a:solidFill>
                <a:effectLst/>
                <a:latin typeface="Corbel" panose="020B0503020204020204" pitchFamily="34" charset="0"/>
                <a:ea typeface="Calibri" panose="020F0502020204030204" pitchFamily="34" charset="0"/>
                <a:cs typeface="Times New Roman" panose="02020603050405020304" pitchFamily="18" charset="0"/>
              </a:endParaRPr>
            </a:p>
          </p:txBody>
        </p:sp>
        <p:pic>
          <p:nvPicPr>
            <p:cNvPr id="7" name="Picture 6" descr="A qr code with a few black squares&#10;&#10;Description automatically generated">
              <a:extLst>
                <a:ext uri="{FF2B5EF4-FFF2-40B4-BE49-F238E27FC236}">
                  <a16:creationId xmlns:a16="http://schemas.microsoft.com/office/drawing/2014/main" id="{D19E2158-B652-5D7E-F782-27B169BA8D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4100" y="5787644"/>
              <a:ext cx="762000" cy="762000"/>
            </a:xfrm>
            <a:prstGeom prst="rect">
              <a:avLst/>
            </a:prstGeom>
          </p:spPr>
        </p:pic>
      </p:grpSp>
    </p:spTree>
    <p:extLst>
      <p:ext uri="{BB962C8B-B14F-4D97-AF65-F5344CB8AC3E}">
        <p14:creationId xmlns:p14="http://schemas.microsoft.com/office/powerpoint/2010/main" val="2558632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3151-B7DE-8159-8ED1-95208F928104}"/>
              </a:ext>
            </a:extLst>
          </p:cNvPr>
          <p:cNvSpPr>
            <a:spLocks noGrp="1"/>
          </p:cNvSpPr>
          <p:nvPr>
            <p:ph type="title"/>
          </p:nvPr>
        </p:nvSpPr>
        <p:spPr>
          <a:xfrm>
            <a:off x="1224280" y="232774"/>
            <a:ext cx="10515600" cy="774127"/>
          </a:xfrm>
        </p:spPr>
        <p:txBody>
          <a:bodyPr/>
          <a:lstStyle/>
          <a:p>
            <a:r>
              <a:rPr lang="en-US" dirty="0">
                <a:solidFill>
                  <a:schemeClr val="accent5"/>
                </a:solidFill>
              </a:rPr>
              <a:t>Maternal immunization is evolving</a:t>
            </a:r>
            <a:br>
              <a:rPr lang="en-US" dirty="0">
                <a:solidFill>
                  <a:schemeClr val="accent5"/>
                </a:solidFill>
              </a:rPr>
            </a:br>
            <a:r>
              <a:rPr lang="en-US" b="0" dirty="0">
                <a:solidFill>
                  <a:schemeClr val="accent5"/>
                </a:solidFill>
              </a:rPr>
              <a:t>the</a:t>
            </a:r>
            <a:r>
              <a:rPr lang="en-US" dirty="0">
                <a:solidFill>
                  <a:schemeClr val="accent5"/>
                </a:solidFill>
              </a:rPr>
              <a:t> </a:t>
            </a:r>
            <a:r>
              <a:rPr lang="en-US" b="0" dirty="0">
                <a:solidFill>
                  <a:schemeClr val="accent5"/>
                </a:solidFill>
              </a:rPr>
              <a:t>tetanus experience is a building block, but RSV brings new considerations</a:t>
            </a:r>
            <a:br>
              <a:rPr lang="en-US" dirty="0">
                <a:solidFill>
                  <a:schemeClr val="accent5"/>
                </a:solidFill>
              </a:rPr>
            </a:br>
            <a:br>
              <a:rPr lang="en-US" dirty="0">
                <a:solidFill>
                  <a:schemeClr val="accent5"/>
                </a:solidFill>
              </a:rPr>
            </a:br>
            <a:endParaRPr lang="en-US" dirty="0">
              <a:solidFill>
                <a:schemeClr val="accent5"/>
              </a:solidFill>
            </a:endParaRPr>
          </a:p>
        </p:txBody>
      </p:sp>
      <p:graphicFrame>
        <p:nvGraphicFramePr>
          <p:cNvPr id="3" name="Table 7">
            <a:extLst>
              <a:ext uri="{FF2B5EF4-FFF2-40B4-BE49-F238E27FC236}">
                <a16:creationId xmlns:a16="http://schemas.microsoft.com/office/drawing/2014/main" id="{774B294A-5B2E-5370-52CA-4F80277DD634}"/>
              </a:ext>
            </a:extLst>
          </p:cNvPr>
          <p:cNvGraphicFramePr>
            <a:graphicFrameLocks/>
          </p:cNvGraphicFramePr>
          <p:nvPr>
            <p:extLst>
              <p:ext uri="{D42A27DB-BD31-4B8C-83A1-F6EECF244321}">
                <p14:modId xmlns:p14="http://schemas.microsoft.com/office/powerpoint/2010/main" val="3492359770"/>
              </p:ext>
            </p:extLst>
          </p:nvPr>
        </p:nvGraphicFramePr>
        <p:xfrm>
          <a:off x="1223963" y="963335"/>
          <a:ext cx="10652086" cy="5259685"/>
        </p:xfrm>
        <a:graphic>
          <a:graphicData uri="http://schemas.openxmlformats.org/drawingml/2006/table">
            <a:tbl>
              <a:tblPr firstRow="1" bandRow="1">
                <a:tableStyleId>{72833802-FEF1-4C79-8D5D-14CF1EAF98D9}</a:tableStyleId>
              </a:tblPr>
              <a:tblGrid>
                <a:gridCol w="1504002">
                  <a:extLst>
                    <a:ext uri="{9D8B030D-6E8A-4147-A177-3AD203B41FA5}">
                      <a16:colId xmlns:a16="http://schemas.microsoft.com/office/drawing/2014/main" val="3970447072"/>
                    </a:ext>
                  </a:extLst>
                </a:gridCol>
                <a:gridCol w="4619319">
                  <a:extLst>
                    <a:ext uri="{9D8B030D-6E8A-4147-A177-3AD203B41FA5}">
                      <a16:colId xmlns:a16="http://schemas.microsoft.com/office/drawing/2014/main" val="3523872787"/>
                    </a:ext>
                  </a:extLst>
                </a:gridCol>
                <a:gridCol w="4528765">
                  <a:extLst>
                    <a:ext uri="{9D8B030D-6E8A-4147-A177-3AD203B41FA5}">
                      <a16:colId xmlns:a16="http://schemas.microsoft.com/office/drawing/2014/main" val="2307969937"/>
                    </a:ext>
                  </a:extLst>
                </a:gridCol>
              </a:tblGrid>
              <a:tr h="1083925">
                <a:tc>
                  <a:txBody>
                    <a:bodyPr/>
                    <a:lstStyle/>
                    <a:p>
                      <a:pPr algn="ctr"/>
                      <a:endParaRPr lang="en-US" sz="1800" b="0" i="0" dirty="0">
                        <a:latin typeface="Montserrat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5"/>
                          </a:solidFill>
                          <a:latin typeface="Corbel" panose="020B0503020204020204" pitchFamily="34" charset="0"/>
                        </a:rPr>
                        <a:t>Maternal tetanus </a:t>
                      </a:r>
                      <a:br>
                        <a:rPr lang="en-US" sz="2400" b="1" i="0" dirty="0">
                          <a:solidFill>
                            <a:schemeClr val="accent5"/>
                          </a:solidFill>
                          <a:latin typeface="Corbel" panose="020B0503020204020204" pitchFamily="34" charset="0"/>
                        </a:rPr>
                      </a:br>
                      <a:r>
                        <a:rPr lang="en-US" sz="2400" b="1" i="0" dirty="0">
                          <a:solidFill>
                            <a:schemeClr val="accent5"/>
                          </a:solidFill>
                          <a:latin typeface="Corbel" panose="020B0503020204020204" pitchFamily="34" charset="0"/>
                        </a:rPr>
                        <a:t>vaccine precedent</a:t>
                      </a:r>
                    </a:p>
                  </a:txBody>
                  <a:tcPr anchor="ctr">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1"/>
                          </a:solidFill>
                          <a:latin typeface="Corbel" panose="020B0503020204020204" pitchFamily="34" charset="0"/>
                        </a:rPr>
                        <a:t>New maternal </a:t>
                      </a:r>
                      <a:br>
                        <a:rPr lang="en-US" sz="2400" b="1" i="0" dirty="0">
                          <a:solidFill>
                            <a:schemeClr val="accent1"/>
                          </a:solidFill>
                          <a:latin typeface="Corbel" panose="020B0503020204020204" pitchFamily="34" charset="0"/>
                        </a:rPr>
                      </a:br>
                      <a:r>
                        <a:rPr lang="en-US" sz="2400" b="1" i="0" dirty="0">
                          <a:solidFill>
                            <a:schemeClr val="accent1"/>
                          </a:solidFill>
                          <a:latin typeface="Corbel" panose="020B0503020204020204" pitchFamily="34" charset="0"/>
                        </a:rPr>
                        <a:t>RSV vaccine</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121965904"/>
                  </a:ext>
                </a:extLst>
              </a:tr>
              <a:tr h="91440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600" dirty="0">
                          <a:sym typeface="Wingdings" panose="05000000000000000000" pitchFamily="2" charset="2"/>
                        </a:rPr>
                        <a:t>Vaccination recommended for pregnant women, depending on prior tetanus vaccination status. Protects mother and infant.</a:t>
                      </a:r>
                    </a:p>
                  </a:txBody>
                  <a:tcPr anchor="ctr"/>
                </a:tc>
                <a:tc>
                  <a:txBody>
                    <a:bodyPr/>
                    <a:lstStyle/>
                    <a:p>
                      <a:pPr marL="12700" lvl="1" indent="0">
                        <a:tabLst/>
                      </a:pPr>
                      <a:r>
                        <a:rPr lang="en-US" sz="1600" dirty="0"/>
                        <a:t>Indicated for use in pregnancy to prevent severe RSV disease in infants. To protect infant, vaccination needs to occur during pregnancy.</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55785078"/>
                  </a:ext>
                </a:extLst>
              </a:tr>
              <a:tr h="128016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600" dirty="0"/>
                        <a:t>Possible to vaccinate at any gestational age in pregnancy</a:t>
                      </a:r>
                    </a:p>
                  </a:txBody>
                  <a:tcPr anchor="ctr"/>
                </a:tc>
                <a:tc>
                  <a:txBody>
                    <a:bodyPr/>
                    <a:lstStyle/>
                    <a:p>
                      <a:pPr marL="12700" lvl="1" indent="0">
                        <a:tabLst/>
                      </a:pPr>
                      <a:r>
                        <a:rPr lang="en-US" sz="1600" b="1" dirty="0"/>
                        <a:t>Defined gestational age window for vaccination</a:t>
                      </a:r>
                      <a:endParaRPr lang="en-US" sz="1600" dirty="0"/>
                    </a:p>
                    <a:p>
                      <a:pPr marL="12700" lvl="1" indent="0">
                        <a:tabLst/>
                      </a:pPr>
                      <a:br>
                        <a:rPr lang="en-US" sz="1600" dirty="0"/>
                      </a:br>
                      <a:r>
                        <a:rPr lang="en-US" sz="1600" dirty="0"/>
                        <a:t>Some countries might consider </a:t>
                      </a:r>
                      <a:r>
                        <a:rPr lang="en-US" sz="1600" b="1" dirty="0"/>
                        <a:t>seasonal administration </a:t>
                      </a:r>
                      <a:r>
                        <a:rPr lang="en-US" sz="1600" dirty="0"/>
                        <a:t>based on local RSV epidemiology</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03769356"/>
                  </a:ext>
                </a:extLst>
              </a:tr>
              <a:tr h="91440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600" dirty="0">
                          <a:sym typeface="Wingdings" panose="05000000000000000000" pitchFamily="2" charset="2"/>
                        </a:rPr>
                        <a:t>Wide acceptance</a:t>
                      </a:r>
                    </a:p>
                  </a:txBody>
                  <a:tcPr anchor="ctr"/>
                </a:tc>
                <a:tc>
                  <a:txBody>
                    <a:bodyPr/>
                    <a:lstStyle/>
                    <a:p>
                      <a:pPr marL="12700" marR="0" lvl="1" indent="0" algn="l" defTabSz="914400" rtl="0" eaLnBrk="1" fontAlgn="auto" latinLnBrk="0" hangingPunct="1">
                        <a:lnSpc>
                          <a:spcPct val="100000"/>
                        </a:lnSpc>
                        <a:spcBef>
                          <a:spcPts val="0"/>
                        </a:spcBef>
                        <a:spcAft>
                          <a:spcPts val="0"/>
                        </a:spcAft>
                        <a:buClrTx/>
                        <a:buSzTx/>
                        <a:buFontTx/>
                        <a:buNone/>
                        <a:tabLst/>
                        <a:defRPr/>
                      </a:pPr>
                      <a:r>
                        <a:rPr lang="en-US" sz="1600" b="1" dirty="0">
                          <a:sym typeface="Wingdings" panose="05000000000000000000" pitchFamily="2" charset="2"/>
                        </a:rPr>
                        <a:t>Sensitization likely needed due to limited awareness </a:t>
                      </a:r>
                      <a:r>
                        <a:rPr lang="en-US" sz="1600" dirty="0">
                          <a:sym typeface="Wingdings" panose="05000000000000000000" pitchFamily="2" charset="2"/>
                        </a:rPr>
                        <a:t>of RSV, the urgency of prevention, and maternal vaccine’s public health potential. </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533160346"/>
                  </a:ext>
                </a:extLst>
              </a:tr>
              <a:tr h="91440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r>
                        <a:rPr lang="en-US" sz="1600" dirty="0"/>
                        <a:t>Given via routine antenatal care (ANC) or Essential Program on Immunization (EPI). Also given </a:t>
                      </a:r>
                      <a:r>
                        <a:rPr lang="en-US" sz="1600" dirty="0">
                          <a:sym typeface="Wingdings" panose="05000000000000000000" pitchFamily="2" charset="2"/>
                        </a:rPr>
                        <a:t>via campaigns or supplementary immunization activities (SIAs).</a:t>
                      </a:r>
                    </a:p>
                  </a:txBody>
                  <a:tcPr anchor="ctr"/>
                </a:tc>
                <a:tc>
                  <a:txBody>
                    <a:bodyPr/>
                    <a:lstStyle/>
                    <a:p>
                      <a:pPr marL="12700" lvl="1" indent="0"/>
                      <a:r>
                        <a:rPr lang="en-US" sz="1600" dirty="0">
                          <a:sym typeface="Wingdings" panose="05000000000000000000" pitchFamily="2" charset="2"/>
                        </a:rPr>
                        <a:t>Given via routine ANC</a:t>
                      </a:r>
                      <a:r>
                        <a:rPr lang="en-US" sz="1600" dirty="0"/>
                        <a:t> or at any health or EPI visit. </a:t>
                      </a:r>
                      <a:r>
                        <a:rPr lang="en-US" sz="1600" dirty="0">
                          <a:sym typeface="Wingdings" panose="05000000000000000000" pitchFamily="2" charset="2"/>
                        </a:rPr>
                        <a:t>Campaigns / SIAs not anticipated, though seasonal administration may be considered.</a:t>
                      </a:r>
                      <a:r>
                        <a:rPr lang="en-US" sz="1600" dirty="0"/>
                        <a:t> </a:t>
                      </a:r>
                      <a:endParaRPr lang="en-US" sz="1600" dirty="0">
                        <a:sym typeface="Wingdings" panose="05000000000000000000" pitchFamily="2" charset="2"/>
                      </a:endParaRP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82191762"/>
                  </a:ext>
                </a:extLst>
              </a:tr>
            </a:tbl>
          </a:graphicData>
        </a:graphic>
      </p:graphicFrame>
      <p:sp>
        <p:nvSpPr>
          <p:cNvPr id="4" name="TextBox 3">
            <a:extLst>
              <a:ext uri="{FF2B5EF4-FFF2-40B4-BE49-F238E27FC236}">
                <a16:creationId xmlns:a16="http://schemas.microsoft.com/office/drawing/2014/main" id="{99B1F8D3-B5BA-1FEB-2234-3FD76C945FAB}"/>
              </a:ext>
            </a:extLst>
          </p:cNvPr>
          <p:cNvSpPr txBox="1"/>
          <p:nvPr/>
        </p:nvSpPr>
        <p:spPr>
          <a:xfrm>
            <a:off x="1321067" y="2415036"/>
            <a:ext cx="1280160" cy="261610"/>
          </a:xfrm>
          <a:prstGeom prst="rect">
            <a:avLst/>
          </a:prstGeom>
          <a:solidFill>
            <a:schemeClr val="accent4"/>
          </a:solidFill>
        </p:spPr>
        <p:txBody>
          <a:bodyPr wrap="square" rtlCol="0">
            <a:spAutoFit/>
          </a:bodyPr>
          <a:lstStyle/>
          <a:p>
            <a:pPr algn="ctr"/>
            <a:r>
              <a:rPr lang="en-US" sz="1100" dirty="0">
                <a:solidFill>
                  <a:schemeClr val="bg1"/>
                </a:solidFill>
                <a:latin typeface="Corbel" panose="020B0503020204020204" pitchFamily="34" charset="0"/>
              </a:rPr>
              <a:t>USE</a:t>
            </a:r>
          </a:p>
        </p:txBody>
      </p:sp>
      <p:sp>
        <p:nvSpPr>
          <p:cNvPr id="7" name="TextBox 6">
            <a:extLst>
              <a:ext uri="{FF2B5EF4-FFF2-40B4-BE49-F238E27FC236}">
                <a16:creationId xmlns:a16="http://schemas.microsoft.com/office/drawing/2014/main" id="{7F5B677A-37E2-6D5E-66D8-E0F349045C5D}"/>
              </a:ext>
            </a:extLst>
          </p:cNvPr>
          <p:cNvSpPr txBox="1"/>
          <p:nvPr/>
        </p:nvSpPr>
        <p:spPr>
          <a:xfrm>
            <a:off x="1321067" y="3504840"/>
            <a:ext cx="1280160" cy="261610"/>
          </a:xfrm>
          <a:prstGeom prst="rect">
            <a:avLst/>
          </a:prstGeom>
          <a:solidFill>
            <a:schemeClr val="accent3"/>
          </a:solidFill>
        </p:spPr>
        <p:txBody>
          <a:bodyPr wrap="square" rtlCol="0">
            <a:spAutoFit/>
          </a:bodyPr>
          <a:lstStyle/>
          <a:p>
            <a:pPr algn="ctr"/>
            <a:r>
              <a:rPr lang="en-US" sz="1100" dirty="0">
                <a:solidFill>
                  <a:schemeClr val="bg1"/>
                </a:solidFill>
                <a:latin typeface="Corbel" panose="020B0503020204020204" pitchFamily="34" charset="0"/>
              </a:rPr>
              <a:t>TIMING</a:t>
            </a:r>
          </a:p>
        </p:txBody>
      </p:sp>
      <p:sp>
        <p:nvSpPr>
          <p:cNvPr id="8" name="TextBox 7">
            <a:extLst>
              <a:ext uri="{FF2B5EF4-FFF2-40B4-BE49-F238E27FC236}">
                <a16:creationId xmlns:a16="http://schemas.microsoft.com/office/drawing/2014/main" id="{7D9F49EC-0032-3D4B-5998-9584C2E84C42}"/>
              </a:ext>
            </a:extLst>
          </p:cNvPr>
          <p:cNvSpPr txBox="1"/>
          <p:nvPr/>
        </p:nvSpPr>
        <p:spPr>
          <a:xfrm>
            <a:off x="1321066" y="4569780"/>
            <a:ext cx="1280160" cy="261610"/>
          </a:xfrm>
          <a:prstGeom prst="rect">
            <a:avLst/>
          </a:prstGeom>
          <a:solidFill>
            <a:schemeClr val="accent2"/>
          </a:solidFill>
        </p:spPr>
        <p:txBody>
          <a:bodyPr wrap="square" rtlCol="0">
            <a:spAutoFit/>
          </a:bodyPr>
          <a:lstStyle/>
          <a:p>
            <a:pPr algn="ctr"/>
            <a:r>
              <a:rPr lang="en-US" sz="1100" dirty="0">
                <a:solidFill>
                  <a:schemeClr val="bg1"/>
                </a:solidFill>
                <a:latin typeface="Corbel" panose="020B0503020204020204" pitchFamily="34" charset="0"/>
              </a:rPr>
              <a:t>ACCEPTANCE</a:t>
            </a:r>
          </a:p>
        </p:txBody>
      </p:sp>
      <p:sp>
        <p:nvSpPr>
          <p:cNvPr id="9" name="TextBox 8">
            <a:extLst>
              <a:ext uri="{FF2B5EF4-FFF2-40B4-BE49-F238E27FC236}">
                <a16:creationId xmlns:a16="http://schemas.microsoft.com/office/drawing/2014/main" id="{5BF4C03F-4692-33EC-574A-35C6562A5299}"/>
              </a:ext>
            </a:extLst>
          </p:cNvPr>
          <p:cNvSpPr txBox="1"/>
          <p:nvPr/>
        </p:nvSpPr>
        <p:spPr>
          <a:xfrm>
            <a:off x="1321066" y="5475771"/>
            <a:ext cx="1280160" cy="261610"/>
          </a:xfrm>
          <a:prstGeom prst="rect">
            <a:avLst/>
          </a:prstGeom>
          <a:solidFill>
            <a:schemeClr val="tx2"/>
          </a:solidFill>
        </p:spPr>
        <p:txBody>
          <a:bodyPr wrap="square" rtlCol="0">
            <a:spAutoFit/>
          </a:bodyPr>
          <a:lstStyle/>
          <a:p>
            <a:pPr algn="ctr"/>
            <a:r>
              <a:rPr lang="en-US" sz="1100" dirty="0">
                <a:solidFill>
                  <a:schemeClr val="bg1"/>
                </a:solidFill>
                <a:latin typeface="Corbel" panose="020B0503020204020204" pitchFamily="34" charset="0"/>
              </a:rPr>
              <a:t>DELIVERY</a:t>
            </a:r>
          </a:p>
        </p:txBody>
      </p:sp>
      <p:sp>
        <p:nvSpPr>
          <p:cNvPr id="5" name="Footer Placeholder 57">
            <a:extLst>
              <a:ext uri="{FF2B5EF4-FFF2-40B4-BE49-F238E27FC236}">
                <a16:creationId xmlns:a16="http://schemas.microsoft.com/office/drawing/2014/main" id="{3550C6B6-ADEB-5CC4-FFFD-A238274F07FE}"/>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a:t>
            </a:r>
            <a:r>
              <a:rPr lang="en-US" dirty="0">
                <a:solidFill>
                  <a:srgbClr val="000000">
                    <a:tint val="75000"/>
                  </a:srgbClr>
                </a:solidFill>
              </a:rPr>
              <a:t>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987341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3151-B7DE-8159-8ED1-95208F928104}"/>
              </a:ext>
            </a:extLst>
          </p:cNvPr>
          <p:cNvSpPr>
            <a:spLocks noGrp="1"/>
          </p:cNvSpPr>
          <p:nvPr>
            <p:ph type="title"/>
          </p:nvPr>
        </p:nvSpPr>
        <p:spPr>
          <a:xfrm>
            <a:off x="1224280" y="365125"/>
            <a:ext cx="10515600" cy="774127"/>
          </a:xfrm>
        </p:spPr>
        <p:txBody>
          <a:bodyPr/>
          <a:lstStyle/>
          <a:p>
            <a:r>
              <a:rPr lang="en-US" dirty="0">
                <a:solidFill>
                  <a:schemeClr val="accent5"/>
                </a:solidFill>
              </a:rPr>
              <a:t>RSV </a:t>
            </a:r>
            <a:r>
              <a:rPr lang="en-US" dirty="0" err="1">
                <a:solidFill>
                  <a:schemeClr val="accent5"/>
                </a:solidFill>
              </a:rPr>
              <a:t>mAbs</a:t>
            </a:r>
            <a:r>
              <a:rPr lang="en-US" dirty="0">
                <a:solidFill>
                  <a:schemeClr val="accent5"/>
                </a:solidFill>
              </a:rPr>
              <a:t> introduce new considerations for vaccinating young infants</a:t>
            </a:r>
            <a:br>
              <a:rPr lang="en-US" dirty="0">
                <a:solidFill>
                  <a:schemeClr val="accent5"/>
                </a:solidFill>
              </a:rPr>
            </a:br>
            <a:r>
              <a:rPr lang="en-US" b="0" dirty="0">
                <a:solidFill>
                  <a:schemeClr val="accent5"/>
                </a:solidFill>
              </a:rPr>
              <a:t>opportunity to build on long history of birth-dose vaccine experience</a:t>
            </a:r>
            <a:br>
              <a:rPr lang="en-US" dirty="0">
                <a:solidFill>
                  <a:schemeClr val="accent5"/>
                </a:solidFill>
              </a:rPr>
            </a:br>
            <a:endParaRPr lang="en-US" dirty="0">
              <a:solidFill>
                <a:schemeClr val="accent5"/>
              </a:solidFill>
            </a:endParaRPr>
          </a:p>
        </p:txBody>
      </p:sp>
      <p:graphicFrame>
        <p:nvGraphicFramePr>
          <p:cNvPr id="3" name="Table 7">
            <a:extLst>
              <a:ext uri="{FF2B5EF4-FFF2-40B4-BE49-F238E27FC236}">
                <a16:creationId xmlns:a16="http://schemas.microsoft.com/office/drawing/2014/main" id="{89C3CACE-D086-F34B-58C4-911D251F7E62}"/>
              </a:ext>
            </a:extLst>
          </p:cNvPr>
          <p:cNvGraphicFramePr>
            <a:graphicFrameLocks/>
          </p:cNvGraphicFramePr>
          <p:nvPr>
            <p:extLst>
              <p:ext uri="{D42A27DB-BD31-4B8C-83A1-F6EECF244321}">
                <p14:modId xmlns:p14="http://schemas.microsoft.com/office/powerpoint/2010/main" val="1328018631"/>
              </p:ext>
            </p:extLst>
          </p:nvPr>
        </p:nvGraphicFramePr>
        <p:xfrm>
          <a:off x="1180421" y="1191939"/>
          <a:ext cx="10515599" cy="5107285"/>
        </p:xfrm>
        <a:graphic>
          <a:graphicData uri="http://schemas.openxmlformats.org/drawingml/2006/table">
            <a:tbl>
              <a:tblPr firstRow="1" bandRow="1">
                <a:tableStyleId>{72833802-FEF1-4C79-8D5D-14CF1EAF98D9}</a:tableStyleId>
              </a:tblPr>
              <a:tblGrid>
                <a:gridCol w="1484731">
                  <a:extLst>
                    <a:ext uri="{9D8B030D-6E8A-4147-A177-3AD203B41FA5}">
                      <a16:colId xmlns:a16="http://schemas.microsoft.com/office/drawing/2014/main" val="3970447072"/>
                    </a:ext>
                  </a:extLst>
                </a:gridCol>
                <a:gridCol w="4247277">
                  <a:extLst>
                    <a:ext uri="{9D8B030D-6E8A-4147-A177-3AD203B41FA5}">
                      <a16:colId xmlns:a16="http://schemas.microsoft.com/office/drawing/2014/main" val="3523872787"/>
                    </a:ext>
                  </a:extLst>
                </a:gridCol>
                <a:gridCol w="4783591">
                  <a:extLst>
                    <a:ext uri="{9D8B030D-6E8A-4147-A177-3AD203B41FA5}">
                      <a16:colId xmlns:a16="http://schemas.microsoft.com/office/drawing/2014/main" val="2307969937"/>
                    </a:ext>
                  </a:extLst>
                </a:gridCol>
              </a:tblGrid>
              <a:tr h="1083925">
                <a:tc>
                  <a:txBody>
                    <a:bodyPr/>
                    <a:lstStyle/>
                    <a:p>
                      <a:pPr algn="ctr"/>
                      <a:endParaRPr lang="en-US" sz="1800" b="0" i="0" dirty="0">
                        <a:latin typeface="Montserrat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5"/>
                          </a:solidFill>
                          <a:latin typeface="Corbel" panose="020B0503020204020204" pitchFamily="34" charset="0"/>
                        </a:rPr>
                        <a:t>Birth-dose vaccine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5"/>
                          </a:solidFill>
                          <a:latin typeface="Corbel" panose="020B0503020204020204" pitchFamily="34" charset="0"/>
                        </a:rPr>
                        <a:t>precedent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dirty="0">
                          <a:solidFill>
                            <a:schemeClr val="accent5"/>
                          </a:solidFill>
                          <a:latin typeface="Corbel" panose="020B0503020204020204" pitchFamily="34" charset="0"/>
                        </a:rPr>
                        <a:t>(e.g., BCG, </a:t>
                      </a:r>
                      <a:r>
                        <a:rPr lang="en-US" sz="1600" b="0" i="0" dirty="0" err="1">
                          <a:solidFill>
                            <a:schemeClr val="accent5"/>
                          </a:solidFill>
                          <a:latin typeface="Corbel" panose="020B0503020204020204" pitchFamily="34" charset="0"/>
                        </a:rPr>
                        <a:t>HepB</a:t>
                      </a:r>
                      <a:r>
                        <a:rPr lang="en-US" sz="1600" b="0" i="0" dirty="0">
                          <a:solidFill>
                            <a:schemeClr val="accent5"/>
                          </a:solidFill>
                          <a:latin typeface="Corbel" panose="020B0503020204020204" pitchFamily="34" charset="0"/>
                        </a:rPr>
                        <a:t>)</a:t>
                      </a:r>
                    </a:p>
                  </a:txBody>
                  <a:tcPr anchor="ctr">
                    <a:lnT w="12700" cap="flat" cmpd="sng" algn="ctr">
                      <a:solidFill>
                        <a:schemeClr val="bg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1"/>
                          </a:solidFill>
                          <a:latin typeface="Corbel" panose="020B0503020204020204" pitchFamily="34" charset="0"/>
                        </a:rPr>
                        <a:t>New long-acting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chemeClr val="accent1"/>
                          </a:solidFill>
                          <a:latin typeface="Corbel" panose="020B0503020204020204" pitchFamily="34" charset="0"/>
                        </a:rPr>
                        <a:t>birth-dose mAbs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dirty="0">
                          <a:solidFill>
                            <a:schemeClr val="accent1"/>
                          </a:solidFill>
                          <a:latin typeface="Corbel" panose="020B0503020204020204" pitchFamily="34" charset="0"/>
                        </a:rPr>
                        <a:t>(e.g., RSV)</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121965904"/>
                  </a:ext>
                </a:extLst>
              </a:tr>
              <a:tr h="100584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800" dirty="0">
                          <a:sym typeface="Wingdings" panose="05000000000000000000" pitchFamily="2" charset="2"/>
                        </a:rPr>
                        <a:t>Available &amp; accessible on global market </a:t>
                      </a:r>
                    </a:p>
                  </a:txBody>
                  <a:tcPr anchor="ctr"/>
                </a:tc>
                <a:tc>
                  <a:txBody>
                    <a:bodyPr/>
                    <a:lstStyle/>
                    <a:p>
                      <a:pPr marL="12700" lvl="1" indent="0"/>
                      <a:r>
                        <a:rPr lang="en-US" sz="1800" dirty="0"/>
                        <a:t>Not yet available in LMICs; </a:t>
                      </a:r>
                      <a:r>
                        <a:rPr lang="en-US" sz="1800" b="1" dirty="0"/>
                        <a:t>market shaping needed </a:t>
                      </a:r>
                      <a:r>
                        <a:rPr lang="en-US" sz="1800" dirty="0"/>
                        <a:t>for equitable pricing &amp; access</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855785078"/>
                  </a:ext>
                </a:extLst>
              </a:tr>
              <a:tr h="100584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800" dirty="0"/>
                        <a:t>Traditional vaccine technologies</a:t>
                      </a:r>
                    </a:p>
                  </a:txBody>
                  <a:tcPr anchor="ctr"/>
                </a:tc>
                <a:tc>
                  <a:txBody>
                    <a:bodyPr/>
                    <a:lstStyle/>
                    <a:p>
                      <a:pPr marL="12700" lvl="1" indent="0"/>
                      <a:r>
                        <a:rPr lang="en-US" sz="1800" dirty="0"/>
                        <a:t>Not a vaccine; </a:t>
                      </a:r>
                      <a:r>
                        <a:rPr lang="en-US" sz="1800" b="1" dirty="0"/>
                        <a:t>new policy and regulatory considerations </a:t>
                      </a:r>
                      <a:r>
                        <a:rPr lang="en-US" sz="1800" dirty="0"/>
                        <a:t>needed for </a:t>
                      </a:r>
                      <a:r>
                        <a:rPr lang="en-US" sz="1800" dirty="0" err="1"/>
                        <a:t>mAb</a:t>
                      </a:r>
                      <a:r>
                        <a:rPr lang="en-US" sz="1800" dirty="0"/>
                        <a:t> technologies</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003769356"/>
                  </a:ext>
                </a:extLst>
              </a:tr>
              <a:tr h="100584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800" dirty="0">
                          <a:sym typeface="Wingdings" panose="05000000000000000000" pitchFamily="2" charset="2"/>
                        </a:rPr>
                        <a:t>Wide acceptance </a:t>
                      </a:r>
                    </a:p>
                  </a:txBody>
                  <a:tcPr anchor="ctr"/>
                </a:tc>
                <a:tc>
                  <a:txBody>
                    <a:bodyPr/>
                    <a:lstStyle/>
                    <a:p>
                      <a:pPr marL="12700" marR="0" lvl="1" indent="0" algn="l" defTabSz="914400" rtl="0" eaLnBrk="1" fontAlgn="auto" latinLnBrk="0" hangingPunct="1">
                        <a:lnSpc>
                          <a:spcPct val="100000"/>
                        </a:lnSpc>
                        <a:spcBef>
                          <a:spcPts val="0"/>
                        </a:spcBef>
                        <a:spcAft>
                          <a:spcPts val="0"/>
                        </a:spcAft>
                        <a:buClrTx/>
                        <a:buSzTx/>
                        <a:buFontTx/>
                        <a:buNone/>
                        <a:tabLst/>
                        <a:defRPr/>
                      </a:pPr>
                      <a:r>
                        <a:rPr lang="en-US" sz="1800" b="1" dirty="0">
                          <a:sym typeface="Wingdings" panose="05000000000000000000" pitchFamily="2" charset="2"/>
                        </a:rPr>
                        <a:t>Sensitization likely needed due to limited awareness </a:t>
                      </a:r>
                      <a:r>
                        <a:rPr lang="en-US" sz="1800" dirty="0">
                          <a:sym typeface="Wingdings" panose="05000000000000000000" pitchFamily="2" charset="2"/>
                        </a:rPr>
                        <a:t>of RSV and mAbs, the urgency of prevention, and </a:t>
                      </a:r>
                      <a:r>
                        <a:rPr lang="en-US" sz="1800" dirty="0" err="1">
                          <a:sym typeface="Wingdings" panose="05000000000000000000" pitchFamily="2" charset="2"/>
                        </a:rPr>
                        <a:t>mAb’s</a:t>
                      </a:r>
                      <a:r>
                        <a:rPr lang="en-US" sz="1800" dirty="0">
                          <a:sym typeface="Wingdings" panose="05000000000000000000" pitchFamily="2" charset="2"/>
                        </a:rPr>
                        <a:t> public health potential. </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533160346"/>
                  </a:ext>
                </a:extLst>
              </a:tr>
              <a:tr h="1005840">
                <a:tc>
                  <a:txBody>
                    <a:bodyPr/>
                    <a:lstStyle/>
                    <a:p>
                      <a:endParaRPr lang="en-US" sz="1800" b="0" i="0" dirty="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2700" lvl="1" indent="0">
                        <a:tabLst/>
                      </a:pPr>
                      <a:r>
                        <a:rPr lang="en-US" sz="1800" dirty="0">
                          <a:sym typeface="Wingdings" panose="05000000000000000000" pitchFamily="2" charset="2"/>
                        </a:rPr>
                        <a:t>Systems in place in most countries to vaccinate at birth</a:t>
                      </a:r>
                    </a:p>
                  </a:txBody>
                  <a:tcPr anchor="ctr"/>
                </a:tc>
                <a:tc>
                  <a:txBody>
                    <a:bodyPr/>
                    <a:lstStyle/>
                    <a:p>
                      <a:pPr marL="12700" lvl="1" indent="0">
                        <a:tabLst/>
                      </a:pPr>
                      <a:r>
                        <a:rPr lang="en-US" sz="1800" dirty="0">
                          <a:sym typeface="Wingdings" panose="05000000000000000000" pitchFamily="2" charset="2"/>
                        </a:rPr>
                        <a:t>Systems in place in most countries to vaccinate at birth and via EPI visits. </a:t>
                      </a:r>
                    </a:p>
                  </a:txBody>
                  <a:tcPr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82191762"/>
                  </a:ext>
                </a:extLst>
              </a:tr>
            </a:tbl>
          </a:graphicData>
        </a:graphic>
      </p:graphicFrame>
      <p:sp>
        <p:nvSpPr>
          <p:cNvPr id="4" name="TextBox 3">
            <a:extLst>
              <a:ext uri="{FF2B5EF4-FFF2-40B4-BE49-F238E27FC236}">
                <a16:creationId xmlns:a16="http://schemas.microsoft.com/office/drawing/2014/main" id="{7F5F866D-8D4B-7F8C-2F0D-ADE057F1DBFD}"/>
              </a:ext>
            </a:extLst>
          </p:cNvPr>
          <p:cNvSpPr txBox="1"/>
          <p:nvPr/>
        </p:nvSpPr>
        <p:spPr>
          <a:xfrm>
            <a:off x="1321067" y="2643640"/>
            <a:ext cx="1280160" cy="261610"/>
          </a:xfrm>
          <a:prstGeom prst="rect">
            <a:avLst/>
          </a:prstGeom>
          <a:solidFill>
            <a:schemeClr val="accent4"/>
          </a:solidFill>
        </p:spPr>
        <p:txBody>
          <a:bodyPr wrap="square" rtlCol="0">
            <a:spAutoFit/>
          </a:bodyPr>
          <a:lstStyle/>
          <a:p>
            <a:pPr algn="ctr"/>
            <a:r>
              <a:rPr lang="en-US" sz="1100" dirty="0">
                <a:solidFill>
                  <a:schemeClr val="bg1"/>
                </a:solidFill>
                <a:latin typeface="Corbel" panose="020B0503020204020204" pitchFamily="34" charset="0"/>
              </a:rPr>
              <a:t>MARKET</a:t>
            </a:r>
          </a:p>
        </p:txBody>
      </p:sp>
      <p:sp>
        <p:nvSpPr>
          <p:cNvPr id="7" name="TextBox 6">
            <a:extLst>
              <a:ext uri="{FF2B5EF4-FFF2-40B4-BE49-F238E27FC236}">
                <a16:creationId xmlns:a16="http://schemas.microsoft.com/office/drawing/2014/main" id="{C71647E5-D7B0-B815-2A49-4DB0D9AA7D4E}"/>
              </a:ext>
            </a:extLst>
          </p:cNvPr>
          <p:cNvSpPr txBox="1"/>
          <p:nvPr/>
        </p:nvSpPr>
        <p:spPr>
          <a:xfrm>
            <a:off x="1321067" y="3668128"/>
            <a:ext cx="1280160" cy="261610"/>
          </a:xfrm>
          <a:prstGeom prst="rect">
            <a:avLst/>
          </a:prstGeom>
          <a:solidFill>
            <a:schemeClr val="accent3"/>
          </a:solidFill>
        </p:spPr>
        <p:txBody>
          <a:bodyPr wrap="square" rtlCol="0">
            <a:spAutoFit/>
          </a:bodyPr>
          <a:lstStyle/>
          <a:p>
            <a:pPr algn="ctr"/>
            <a:r>
              <a:rPr lang="en-US" sz="1100" dirty="0">
                <a:solidFill>
                  <a:schemeClr val="bg1"/>
                </a:solidFill>
                <a:latin typeface="Corbel" panose="020B0503020204020204" pitchFamily="34" charset="0"/>
              </a:rPr>
              <a:t>TECHNOLOGY</a:t>
            </a:r>
          </a:p>
        </p:txBody>
      </p:sp>
      <p:sp>
        <p:nvSpPr>
          <p:cNvPr id="8" name="TextBox 7">
            <a:extLst>
              <a:ext uri="{FF2B5EF4-FFF2-40B4-BE49-F238E27FC236}">
                <a16:creationId xmlns:a16="http://schemas.microsoft.com/office/drawing/2014/main" id="{33C62330-D4B6-44D0-1A15-36E11C4326B9}"/>
              </a:ext>
            </a:extLst>
          </p:cNvPr>
          <p:cNvSpPr txBox="1"/>
          <p:nvPr/>
        </p:nvSpPr>
        <p:spPr>
          <a:xfrm>
            <a:off x="1321066" y="4684082"/>
            <a:ext cx="1280160" cy="261610"/>
          </a:xfrm>
          <a:prstGeom prst="rect">
            <a:avLst/>
          </a:prstGeom>
          <a:solidFill>
            <a:schemeClr val="accent2"/>
          </a:solidFill>
        </p:spPr>
        <p:txBody>
          <a:bodyPr wrap="square" rtlCol="0">
            <a:spAutoFit/>
          </a:bodyPr>
          <a:lstStyle/>
          <a:p>
            <a:pPr algn="ctr"/>
            <a:r>
              <a:rPr lang="en-US" sz="1100" dirty="0">
                <a:solidFill>
                  <a:schemeClr val="bg1"/>
                </a:solidFill>
                <a:latin typeface="Corbel" panose="020B0503020204020204" pitchFamily="34" charset="0"/>
              </a:rPr>
              <a:t>ACCEPTANCE</a:t>
            </a:r>
          </a:p>
        </p:txBody>
      </p:sp>
      <p:sp>
        <p:nvSpPr>
          <p:cNvPr id="9" name="TextBox 8">
            <a:extLst>
              <a:ext uri="{FF2B5EF4-FFF2-40B4-BE49-F238E27FC236}">
                <a16:creationId xmlns:a16="http://schemas.microsoft.com/office/drawing/2014/main" id="{996FBB6E-0738-BB21-0C32-62AA07EFAAC0}"/>
              </a:ext>
            </a:extLst>
          </p:cNvPr>
          <p:cNvSpPr txBox="1"/>
          <p:nvPr/>
        </p:nvSpPr>
        <p:spPr>
          <a:xfrm>
            <a:off x="1321066" y="5704375"/>
            <a:ext cx="1280160" cy="261610"/>
          </a:xfrm>
          <a:prstGeom prst="rect">
            <a:avLst/>
          </a:prstGeom>
          <a:solidFill>
            <a:schemeClr val="tx2"/>
          </a:solidFill>
        </p:spPr>
        <p:txBody>
          <a:bodyPr wrap="square" rtlCol="0">
            <a:spAutoFit/>
          </a:bodyPr>
          <a:lstStyle/>
          <a:p>
            <a:pPr algn="ctr"/>
            <a:r>
              <a:rPr lang="en-US" sz="1100" dirty="0">
                <a:solidFill>
                  <a:schemeClr val="bg1"/>
                </a:solidFill>
                <a:latin typeface="Corbel" panose="020B0503020204020204" pitchFamily="34" charset="0"/>
              </a:rPr>
              <a:t>DELIVERY</a:t>
            </a:r>
          </a:p>
        </p:txBody>
      </p:sp>
      <p:sp>
        <p:nvSpPr>
          <p:cNvPr id="6" name="Footer Placeholder 57">
            <a:extLst>
              <a:ext uri="{FF2B5EF4-FFF2-40B4-BE49-F238E27FC236}">
                <a16:creationId xmlns:a16="http://schemas.microsoft.com/office/drawing/2014/main" id="{0052B737-869C-00BC-8373-BC3D6ABFC9C3}"/>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a:t>
            </a:r>
            <a:r>
              <a:rPr lang="en-US" dirty="0">
                <a:solidFill>
                  <a:srgbClr val="000000">
                    <a:tint val="75000"/>
                  </a:srgbClr>
                </a:solidFill>
              </a:rPr>
              <a:t>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246631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148976"/>
            <a:ext cx="10850208" cy="457412"/>
          </a:xfrm>
          <a:prstGeom prst="rect">
            <a:avLst/>
          </a:prstGeom>
        </p:spPr>
        <p:txBody>
          <a:bodyPr vert="horz" wrap="square" lIns="0" tIns="86783" rIns="0" bIns="0" rtlCol="0" anchor="t" anchorCtr="0">
            <a:spAutoFit/>
          </a:bodyPr>
          <a:lstStyle/>
          <a:p>
            <a:pPr marL="10583" marR="4233">
              <a:lnSpc>
                <a:spcPts val="3000"/>
              </a:lnSpc>
              <a:spcBef>
                <a:spcPts val="682"/>
              </a:spcBef>
            </a:pPr>
            <a:r>
              <a:rPr lang="en-US">
                <a:solidFill>
                  <a:schemeClr val="accent5"/>
                </a:solidFill>
              </a:rPr>
              <a:t>Implementation will also have key differences</a:t>
            </a:r>
            <a:endParaRPr b="0" spc="-8">
              <a:solidFill>
                <a:schemeClr val="accent5"/>
              </a:solidFill>
            </a:endParaRPr>
          </a:p>
        </p:txBody>
      </p:sp>
      <p:graphicFrame>
        <p:nvGraphicFramePr>
          <p:cNvPr id="4" name="Table 3">
            <a:extLst>
              <a:ext uri="{FF2B5EF4-FFF2-40B4-BE49-F238E27FC236}">
                <a16:creationId xmlns:a16="http://schemas.microsoft.com/office/drawing/2014/main" id="{9118EB3B-57DB-E367-6093-1DC7CAEE88AF}"/>
              </a:ext>
            </a:extLst>
          </p:cNvPr>
          <p:cNvGraphicFramePr>
            <a:graphicFrameLocks noGrp="1"/>
          </p:cNvGraphicFramePr>
          <p:nvPr/>
        </p:nvGraphicFramePr>
        <p:xfrm>
          <a:off x="1224279" y="1398327"/>
          <a:ext cx="6161705" cy="4523232"/>
        </p:xfrm>
        <a:graphic>
          <a:graphicData uri="http://schemas.openxmlformats.org/drawingml/2006/table">
            <a:tbl>
              <a:tblPr firstRow="1" bandRow="1">
                <a:tableStyleId>{69012ECD-51FC-41F1-AA8D-1B2483CD663E}</a:tableStyleId>
              </a:tblPr>
              <a:tblGrid>
                <a:gridCol w="2505456">
                  <a:extLst>
                    <a:ext uri="{9D8B030D-6E8A-4147-A177-3AD203B41FA5}">
                      <a16:colId xmlns:a16="http://schemas.microsoft.com/office/drawing/2014/main" val="2434390688"/>
                    </a:ext>
                  </a:extLst>
                </a:gridCol>
                <a:gridCol w="3656249">
                  <a:extLst>
                    <a:ext uri="{9D8B030D-6E8A-4147-A177-3AD203B41FA5}">
                      <a16:colId xmlns:a16="http://schemas.microsoft.com/office/drawing/2014/main" val="308104353"/>
                    </a:ext>
                  </a:extLst>
                </a:gridCol>
              </a:tblGrid>
              <a:tr h="3368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2016 WHO ANC model</a:t>
                      </a:r>
                      <a:r>
                        <a:rPr lang="en-US" baseline="3000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30000"/>
                    </a:p>
                  </a:txBody>
                  <a:tcPr/>
                </a:tc>
                <a:extLst>
                  <a:ext uri="{0D108BD9-81ED-4DB2-BD59-A6C34878D82A}">
                    <a16:rowId xmlns:a16="http://schemas.microsoft.com/office/drawing/2014/main" val="831610655"/>
                  </a:ext>
                </a:extLst>
              </a:tr>
              <a:tr h="329184">
                <a:tc>
                  <a:txBody>
                    <a:bodyPr/>
                    <a:lstStyle/>
                    <a:p>
                      <a:pPr algn="ctr"/>
                      <a:r>
                        <a:rPr lang="en-US" sz="1600">
                          <a:solidFill>
                            <a:schemeClr val="accent1"/>
                          </a:solidFill>
                        </a:rPr>
                        <a:t>First trimester</a:t>
                      </a:r>
                      <a:endParaRPr lang="en-US" sz="1600" i="1">
                        <a:solidFill>
                          <a:schemeClr val="accent1"/>
                        </a:solidFill>
                      </a:endParaRPr>
                    </a:p>
                  </a:txBody>
                  <a:tcPr marL="45720" marR="45720" anchor="ctr">
                    <a:lnB w="9525" cap="flat" cmpd="sng" algn="ctr">
                      <a:solidFill>
                        <a:schemeClr val="accent1"/>
                      </a:solidFill>
                      <a:prstDash val="solid"/>
                      <a:round/>
                      <a:headEnd type="none" w="med" len="med"/>
                      <a:tailEnd type="none" w="med" len="med"/>
                    </a:lnB>
                  </a:tcPr>
                </a:tc>
                <a:tc>
                  <a:txBody>
                    <a:bodyPr/>
                    <a:lstStyle/>
                    <a:p>
                      <a:pPr algn="ctr"/>
                      <a:endParaRPr lang="en-US" sz="1600" i="1">
                        <a:solidFill>
                          <a:schemeClr val="accent1"/>
                        </a:solidFill>
                      </a:endParaRPr>
                    </a:p>
                  </a:txBody>
                  <a:tcPr marL="45720" marR="45720" anchor="ctr">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6892741"/>
                  </a:ext>
                </a:extLst>
              </a:tr>
              <a:tr h="329184">
                <a:tc>
                  <a:txBody>
                    <a:bodyPr/>
                    <a:lstStyle/>
                    <a:p>
                      <a:pPr algn="ctr"/>
                      <a:r>
                        <a:rPr lang="en-US" sz="1100" b="0"/>
                        <a:t>CONTACT 1:</a:t>
                      </a:r>
                      <a:r>
                        <a:rPr lang="en-US" sz="1400" b="1"/>
                        <a:t> up to 12 weeks</a:t>
                      </a:r>
                    </a:p>
                  </a:txBody>
                  <a:tcPr marL="45720" marR="4572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endParaRPr lang="en-US" sz="1400" b="1"/>
                    </a:p>
                  </a:txBody>
                  <a:tcPr marL="45720" marR="4572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26529987"/>
                  </a:ext>
                </a:extLst>
              </a:tr>
              <a:tr h="329184">
                <a:tc>
                  <a:txBody>
                    <a:bodyPr/>
                    <a:lstStyle/>
                    <a:p>
                      <a:pPr algn="ctr"/>
                      <a:r>
                        <a:rPr lang="en-US" sz="1600">
                          <a:solidFill>
                            <a:schemeClr val="accent1"/>
                          </a:solidFill>
                        </a:rPr>
                        <a:t>Second trimester</a:t>
                      </a:r>
                      <a:endParaRPr lang="en-US" sz="1600" i="1">
                        <a:solidFill>
                          <a:schemeClr val="accent1"/>
                        </a:solidFill>
                      </a:endParaRPr>
                    </a:p>
                  </a:txBody>
                  <a:tcPr marL="45720" marR="4572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endParaRPr lang="en-US" sz="1600" i="1">
                        <a:solidFill>
                          <a:schemeClr val="accent1"/>
                        </a:solidFill>
                      </a:endParaRPr>
                    </a:p>
                  </a:txBody>
                  <a:tcPr marL="45720" marR="4572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64186150"/>
                  </a:ext>
                </a:extLst>
              </a:tr>
              <a:tr h="329184">
                <a:tc>
                  <a:txBody>
                    <a:bodyPr/>
                    <a:lstStyle/>
                    <a:p>
                      <a:pPr algn="ctr"/>
                      <a:r>
                        <a:rPr kumimoji="0" lang="en-US" sz="1100" b="0" i="0" u="none" strike="noStrike" kern="1200" cap="none" spc="0" normalizeH="0" baseline="0" noProof="0">
                          <a:ln>
                            <a:noFill/>
                          </a:ln>
                          <a:solidFill>
                            <a:srgbClr val="000000"/>
                          </a:solidFill>
                          <a:effectLst/>
                          <a:uLnTx/>
                          <a:uFillTx/>
                          <a:latin typeface="+mn-lt"/>
                          <a:ea typeface="+mn-ea"/>
                          <a:cs typeface="+mn-cs"/>
                        </a:rPr>
                        <a:t>CONTACT 2:</a:t>
                      </a:r>
                      <a:r>
                        <a:rPr kumimoji="0" lang="en-US" sz="1400" b="1" i="0" u="none" strike="noStrike" kern="1200" cap="none" spc="0" normalizeH="0" baseline="0" noProof="0">
                          <a:ln>
                            <a:noFill/>
                          </a:ln>
                          <a:solidFill>
                            <a:srgbClr val="000000"/>
                          </a:solidFill>
                          <a:effectLst/>
                          <a:uLnTx/>
                          <a:uFillTx/>
                          <a:latin typeface="+mn-lt"/>
                          <a:ea typeface="+mn-ea"/>
                          <a:cs typeface="+mn-cs"/>
                        </a:rPr>
                        <a:t> </a:t>
                      </a:r>
                      <a:r>
                        <a:rPr lang="en-US" sz="1400" b="1"/>
                        <a:t>20 weeks</a:t>
                      </a:r>
                    </a:p>
                  </a:txBody>
                  <a:tcPr marL="45720" marR="45720" marT="0" marB="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endParaRPr lang="en-US" sz="1400" b="1"/>
                    </a:p>
                  </a:txBody>
                  <a:tcPr marL="45720" marR="45720" marT="0" marB="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64471170"/>
                  </a:ext>
                </a:extLst>
              </a:tr>
              <a:tr h="3291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a:ln>
                            <a:noFill/>
                          </a:ln>
                          <a:solidFill>
                            <a:srgbClr val="000000"/>
                          </a:solidFill>
                          <a:effectLst/>
                          <a:uLnTx/>
                          <a:uFillTx/>
                          <a:latin typeface="+mn-lt"/>
                          <a:ea typeface="+mn-ea"/>
                          <a:cs typeface="+mn-cs"/>
                        </a:rPr>
                        <a:t>CONTACT 3: </a:t>
                      </a:r>
                      <a:r>
                        <a:rPr lang="en-US" sz="1400" b="1"/>
                        <a:t>26 weeks</a:t>
                      </a:r>
                    </a:p>
                  </a:txBody>
                  <a:tcPr marL="45720" marR="45720" marT="0" marB="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a:p>
                  </a:txBody>
                  <a:tcPr marL="45720" marR="45720" marT="0" marB="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20380556"/>
                  </a:ext>
                </a:extLst>
              </a:tr>
              <a:tr h="329184">
                <a:tc>
                  <a:txBody>
                    <a:bodyPr/>
                    <a:lstStyle/>
                    <a:p>
                      <a:pPr algn="ctr"/>
                      <a:r>
                        <a:rPr lang="en-US" sz="1600">
                          <a:solidFill>
                            <a:schemeClr val="accent1"/>
                          </a:solidFill>
                        </a:rPr>
                        <a:t>Third trimester</a:t>
                      </a:r>
                      <a:endParaRPr lang="en-US" sz="1600" i="1">
                        <a:solidFill>
                          <a:schemeClr val="accent1"/>
                        </a:solidFill>
                      </a:endParaRPr>
                    </a:p>
                  </a:txBody>
                  <a:tcPr marL="45720" marR="4572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endParaRPr lang="en-US" sz="1600" i="1">
                        <a:solidFill>
                          <a:schemeClr val="accent1"/>
                        </a:solidFill>
                      </a:endParaRPr>
                    </a:p>
                  </a:txBody>
                  <a:tcPr marL="45720" marR="4572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9893594"/>
                  </a:ext>
                </a:extLst>
              </a:tr>
              <a:tr h="329184">
                <a:tc>
                  <a:txBody>
                    <a:bodyPr/>
                    <a:lstStyle/>
                    <a:p>
                      <a:pPr algn="ctr"/>
                      <a:r>
                        <a:rPr kumimoji="0" lang="en-US" sz="1100" b="0" i="0" u="none" strike="noStrike" kern="1200" cap="none" spc="0" normalizeH="0" baseline="0" noProof="0">
                          <a:ln>
                            <a:noFill/>
                          </a:ln>
                          <a:solidFill>
                            <a:srgbClr val="000000"/>
                          </a:solidFill>
                          <a:effectLst/>
                          <a:uLnTx/>
                          <a:uFillTx/>
                          <a:latin typeface="+mn-lt"/>
                          <a:ea typeface="+mn-ea"/>
                          <a:cs typeface="+mn-cs"/>
                        </a:rPr>
                        <a:t>CONTACT 4:</a:t>
                      </a:r>
                      <a:r>
                        <a:rPr kumimoji="0" lang="en-US" sz="1400" b="1" i="0" u="none" strike="noStrike" kern="1200" cap="none" spc="0" normalizeH="0" baseline="0" noProof="0">
                          <a:ln>
                            <a:noFill/>
                          </a:ln>
                          <a:solidFill>
                            <a:srgbClr val="000000"/>
                          </a:solidFill>
                          <a:effectLst/>
                          <a:uLnTx/>
                          <a:uFillTx/>
                          <a:latin typeface="+mn-lt"/>
                          <a:ea typeface="+mn-ea"/>
                          <a:cs typeface="+mn-cs"/>
                        </a:rPr>
                        <a:t> </a:t>
                      </a:r>
                      <a:r>
                        <a:rPr lang="en-US" sz="1400" b="1"/>
                        <a:t>30 weeks</a:t>
                      </a:r>
                    </a:p>
                  </a:txBody>
                  <a:tcPr marL="45720" marR="4572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endParaRPr lang="en-US" sz="1400" b="1"/>
                    </a:p>
                  </a:txBody>
                  <a:tcPr marL="45720" marR="4572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601705848"/>
                  </a:ext>
                </a:extLst>
              </a:tr>
              <a:tr h="3291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mn-lt"/>
                          <a:ea typeface="+mn-ea"/>
                          <a:cs typeface="+mn-cs"/>
                        </a:rPr>
                        <a:t>CONTACT 5:</a:t>
                      </a:r>
                      <a:r>
                        <a:rPr kumimoji="0" lang="en-US" sz="1400" b="1" i="0" u="none" strike="noStrike" kern="1200" cap="none" spc="0" normalizeH="0" baseline="0" noProof="0">
                          <a:ln>
                            <a:noFill/>
                          </a:ln>
                          <a:solidFill>
                            <a:srgbClr val="000000"/>
                          </a:solidFill>
                          <a:effectLst/>
                          <a:uLnTx/>
                          <a:uFillTx/>
                          <a:latin typeface="+mn-lt"/>
                          <a:ea typeface="+mn-ea"/>
                          <a:cs typeface="+mn-cs"/>
                        </a:rPr>
                        <a:t> </a:t>
                      </a:r>
                      <a:r>
                        <a:rPr lang="en-US" sz="1400" b="1"/>
                        <a:t>34 weeks</a:t>
                      </a:r>
                    </a:p>
                  </a:txBody>
                  <a:tcPr marL="45720" marR="4572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a:p>
                  </a:txBody>
                  <a:tcPr marL="45720" marR="4572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41701769"/>
                  </a:ext>
                </a:extLst>
              </a:tr>
              <a:tr h="3291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mn-lt"/>
                          <a:ea typeface="+mn-ea"/>
                          <a:cs typeface="+mn-cs"/>
                        </a:rPr>
                        <a:t>CONTACT 6:</a:t>
                      </a:r>
                      <a:r>
                        <a:rPr kumimoji="0" lang="en-US" sz="1400" b="1" i="0" u="none" strike="noStrike" kern="1200" cap="none" spc="0" normalizeH="0" baseline="0" noProof="0">
                          <a:ln>
                            <a:noFill/>
                          </a:ln>
                          <a:solidFill>
                            <a:srgbClr val="000000"/>
                          </a:solidFill>
                          <a:effectLst/>
                          <a:uLnTx/>
                          <a:uFillTx/>
                          <a:latin typeface="+mn-lt"/>
                          <a:ea typeface="+mn-ea"/>
                          <a:cs typeface="+mn-cs"/>
                        </a:rPr>
                        <a:t> </a:t>
                      </a:r>
                      <a:r>
                        <a:rPr lang="en-US" sz="1400" b="1"/>
                        <a:t>36 weeks</a:t>
                      </a:r>
                    </a:p>
                  </a:txBody>
                  <a:tcPr marL="45720" marR="4572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a:p>
                  </a:txBody>
                  <a:tcPr marL="45720" marR="4572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90816776"/>
                  </a:ext>
                </a:extLst>
              </a:tr>
              <a:tr h="3291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mn-lt"/>
                          <a:ea typeface="+mn-ea"/>
                          <a:cs typeface="+mn-cs"/>
                        </a:rPr>
                        <a:t>CONTACT 7:</a:t>
                      </a:r>
                      <a:r>
                        <a:rPr kumimoji="0" lang="en-US" sz="1400" b="1" i="0" u="none" strike="noStrike" kern="1200" cap="none" spc="0" normalizeH="0" baseline="0" noProof="0">
                          <a:ln>
                            <a:noFill/>
                          </a:ln>
                          <a:solidFill>
                            <a:srgbClr val="000000"/>
                          </a:solidFill>
                          <a:effectLst/>
                          <a:uLnTx/>
                          <a:uFillTx/>
                          <a:latin typeface="+mn-lt"/>
                          <a:ea typeface="+mn-ea"/>
                          <a:cs typeface="+mn-cs"/>
                        </a:rPr>
                        <a:t> </a:t>
                      </a:r>
                      <a:r>
                        <a:rPr lang="en-US" sz="1400" b="1"/>
                        <a:t>38 weeks</a:t>
                      </a:r>
                    </a:p>
                  </a:txBody>
                  <a:tcPr marL="45720" marR="45720" marT="0" marB="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a:p>
                  </a:txBody>
                  <a:tcPr marL="45720" marR="45720" marT="0" marB="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59319775"/>
                  </a:ext>
                </a:extLst>
              </a:tr>
              <a:tr h="3291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mn-lt"/>
                          <a:ea typeface="+mn-ea"/>
                          <a:cs typeface="+mn-cs"/>
                        </a:rPr>
                        <a:t>CONTACT 8:</a:t>
                      </a:r>
                      <a:r>
                        <a:rPr kumimoji="0" lang="en-US" sz="1400" b="1" i="0" u="none" strike="noStrike" kern="1200" cap="none" spc="0" normalizeH="0" baseline="0" noProof="0">
                          <a:ln>
                            <a:noFill/>
                          </a:ln>
                          <a:solidFill>
                            <a:srgbClr val="000000"/>
                          </a:solidFill>
                          <a:effectLst/>
                          <a:uLnTx/>
                          <a:uFillTx/>
                          <a:latin typeface="+mn-lt"/>
                          <a:ea typeface="+mn-ea"/>
                          <a:cs typeface="+mn-cs"/>
                        </a:rPr>
                        <a:t> </a:t>
                      </a:r>
                      <a:r>
                        <a:rPr lang="en-US" sz="1400" b="1"/>
                        <a:t>40 weeks</a:t>
                      </a:r>
                    </a:p>
                  </a:txBody>
                  <a:tcPr marL="45720" marR="45720" marT="0" marB="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a:p>
                  </a:txBody>
                  <a:tcPr marL="45720" marR="45720" marT="0" marB="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308125777"/>
                  </a:ext>
                </a:extLst>
              </a:tr>
              <a:tr h="329184">
                <a:tc>
                  <a:txBody>
                    <a:bodyPr/>
                    <a:lstStyle/>
                    <a:p>
                      <a:pPr algn="ctr"/>
                      <a:r>
                        <a:rPr lang="en-US" sz="1400" b="1"/>
                        <a:t>Return for delivery at </a:t>
                      </a:r>
                      <a:br>
                        <a:rPr lang="en-US" sz="1400" b="1"/>
                      </a:br>
                      <a:r>
                        <a:rPr lang="en-US" sz="1400" b="1"/>
                        <a:t>41 weeks if not given birth.</a:t>
                      </a:r>
                      <a:endParaRPr lang="en-US" sz="1400" b="1" i="1"/>
                    </a:p>
                  </a:txBody>
                  <a:tcPr marL="45720" marR="45720" anchor="ctr">
                    <a:lnT w="9525" cap="flat" cmpd="sng" algn="ctr">
                      <a:solidFill>
                        <a:schemeClr val="accent1"/>
                      </a:solidFill>
                      <a:prstDash val="solid"/>
                      <a:round/>
                      <a:headEnd type="none" w="med" len="med"/>
                      <a:tailEnd type="none" w="med" len="med"/>
                    </a:lnT>
                  </a:tcPr>
                </a:tc>
                <a:tc>
                  <a:txBody>
                    <a:bodyPr/>
                    <a:lstStyle/>
                    <a:p>
                      <a:pPr algn="ctr"/>
                      <a:endParaRPr lang="en-US" sz="1400" b="1" i="1"/>
                    </a:p>
                  </a:txBody>
                  <a:tcPr marL="45720" marR="45720"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2661535151"/>
                  </a:ext>
                </a:extLst>
              </a:tr>
            </a:tbl>
          </a:graphicData>
        </a:graphic>
      </p:graphicFrame>
      <p:sp>
        <p:nvSpPr>
          <p:cNvPr id="3" name="TextBox 2">
            <a:extLst>
              <a:ext uri="{FF2B5EF4-FFF2-40B4-BE49-F238E27FC236}">
                <a16:creationId xmlns:a16="http://schemas.microsoft.com/office/drawing/2014/main" id="{C17989D3-B18D-CC01-01D2-1DADC205E451}"/>
              </a:ext>
            </a:extLst>
          </p:cNvPr>
          <p:cNvSpPr txBox="1"/>
          <p:nvPr/>
        </p:nvSpPr>
        <p:spPr>
          <a:xfrm>
            <a:off x="1077944" y="6444476"/>
            <a:ext cx="5609690"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a:ln>
                  <a:noFill/>
                </a:ln>
                <a:solidFill>
                  <a:srgbClr val="000000"/>
                </a:solidFill>
                <a:effectLst/>
                <a:uLnTx/>
                <a:uFillTx/>
                <a:latin typeface="Corbel" panose="020B0503020204020204"/>
                <a:ea typeface="+mn-ea"/>
                <a:cs typeface="+mn-cs"/>
              </a:rPr>
              <a:t>1 </a:t>
            </a:r>
            <a:r>
              <a:rPr kumimoji="0" lang="en-US" sz="800" b="0" i="0" u="none" strike="noStrike" kern="1200" cap="none" spc="0" normalizeH="0" baseline="0" noProof="0">
                <a:ln>
                  <a:noFill/>
                </a:ln>
                <a:solidFill>
                  <a:srgbClr val="000000"/>
                </a:solidFill>
                <a:effectLst/>
                <a:uLnTx/>
                <a:uFillTx/>
                <a:latin typeface="Corbel" panose="020B0503020204020204"/>
                <a:ea typeface="+mn-ea"/>
                <a:cs typeface="+mn-cs"/>
              </a:rPr>
              <a:t>WHO. “</a:t>
            </a:r>
            <a:r>
              <a:rPr kumimoji="0" lang="en-US" sz="800" b="0" i="0" u="none" strike="noStrike" kern="1200" cap="none" spc="0" normalizeH="0" baseline="0" noProof="0">
                <a:ln>
                  <a:noFill/>
                </a:ln>
                <a:solidFill>
                  <a:srgbClr val="3C4245"/>
                </a:solidFill>
                <a:effectLst/>
                <a:highlight>
                  <a:srgbClr val="FFFFFF"/>
                </a:highlight>
                <a:uLnTx/>
                <a:uFillTx/>
                <a:latin typeface="Noto Sans" panose="020B0502040504020204" pitchFamily="34" charset="0"/>
                <a:ea typeface="+mn-ea"/>
                <a:cs typeface="+mn-cs"/>
              </a:rPr>
              <a:t>WHO recommendations on antenatal care for a positive pregnancy experience.” 2016. Accessed at: </a:t>
            </a:r>
            <a:r>
              <a:rPr kumimoji="0" lang="en-US" sz="800" b="0" i="0" u="none" strike="noStrike" kern="1200" cap="none" spc="0" normalizeH="0" baseline="0" noProof="0">
                <a:ln>
                  <a:noFill/>
                </a:ln>
                <a:solidFill>
                  <a:srgbClr val="3C4245"/>
                </a:solidFill>
                <a:effectLst/>
                <a:highlight>
                  <a:srgbClr val="FFFFFF"/>
                </a:highlight>
                <a:uLnTx/>
                <a:uFillTx/>
                <a:latin typeface="Noto Sans" panose="020B0502040504020204" pitchFamily="34" charset="0"/>
                <a:ea typeface="+mn-ea"/>
                <a:cs typeface="+mn-cs"/>
                <a:hlinkClick r:id="rId3"/>
              </a:rPr>
              <a:t>https://www.who.int/publications/i/item/9789241549912</a:t>
            </a:r>
            <a:r>
              <a:rPr kumimoji="0" lang="en-US" sz="800" b="0" i="0" u="none" strike="noStrike" kern="1200" cap="none" spc="0" normalizeH="0" baseline="0" noProof="0">
                <a:ln>
                  <a:noFill/>
                </a:ln>
                <a:solidFill>
                  <a:srgbClr val="3C4245"/>
                </a:solidFill>
                <a:effectLst/>
                <a:highlight>
                  <a:srgbClr val="FFFFFF"/>
                </a:highlight>
                <a:uLnTx/>
                <a:uFillTx/>
                <a:latin typeface="Noto Sans" panose="020B0502040504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Corbel" panose="020B0503020204020204"/>
              <a:ea typeface="+mn-ea"/>
              <a:cs typeface="+mn-cs"/>
            </a:endParaRPr>
          </a:p>
        </p:txBody>
      </p:sp>
      <p:graphicFrame>
        <p:nvGraphicFramePr>
          <p:cNvPr id="12" name="Table 11">
            <a:extLst>
              <a:ext uri="{FF2B5EF4-FFF2-40B4-BE49-F238E27FC236}">
                <a16:creationId xmlns:a16="http://schemas.microsoft.com/office/drawing/2014/main" id="{991D01E7-3683-9753-B1F0-3B9E7BC4870A}"/>
              </a:ext>
            </a:extLst>
          </p:cNvPr>
          <p:cNvGraphicFramePr>
            <a:graphicFrameLocks noGrp="1"/>
          </p:cNvGraphicFramePr>
          <p:nvPr>
            <p:extLst>
              <p:ext uri="{D42A27DB-BD31-4B8C-83A1-F6EECF244321}">
                <p14:modId xmlns:p14="http://schemas.microsoft.com/office/powerpoint/2010/main" val="226903554"/>
              </p:ext>
            </p:extLst>
          </p:nvPr>
        </p:nvGraphicFramePr>
        <p:xfrm>
          <a:off x="4145280" y="3567509"/>
          <a:ext cx="3239679" cy="2373505"/>
        </p:xfrm>
        <a:graphic>
          <a:graphicData uri="http://schemas.openxmlformats.org/drawingml/2006/table">
            <a:tbl>
              <a:tblPr firstRow="1" bandRow="1">
                <a:tableStyleId>{5C22544A-7EE6-4342-B048-85BDC9FD1C3A}</a:tableStyleId>
              </a:tblPr>
              <a:tblGrid>
                <a:gridCol w="3239679">
                  <a:extLst>
                    <a:ext uri="{9D8B030D-6E8A-4147-A177-3AD203B41FA5}">
                      <a16:colId xmlns:a16="http://schemas.microsoft.com/office/drawing/2014/main" val="3174381215"/>
                    </a:ext>
                  </a:extLst>
                </a:gridCol>
              </a:tblGrid>
              <a:tr h="2373505">
                <a:tc>
                  <a:txBody>
                    <a:bodyPr/>
                    <a:lstStyle/>
                    <a:p>
                      <a:pPr marL="0" marR="0" lvl="0" indent="0" algn="ctr" defTabSz="914400" rtl="0" eaLnBrk="1" fontAlgn="auto" latinLnBrk="0" hangingPunct="1">
                        <a:lnSpc>
                          <a:spcPct val="7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WHO-recommended </a:t>
                      </a:r>
                      <a:br>
                        <a:rPr kumimoji="0" lang="en-US" sz="1800" b="1" i="0" u="none" strike="noStrike" kern="1200" cap="none" spc="0" normalizeH="0" baseline="0" noProof="0" dirty="0">
                          <a:ln>
                            <a:noFill/>
                          </a:ln>
                          <a:solidFill>
                            <a:schemeClr val="tx1"/>
                          </a:solidFill>
                          <a:effectLst/>
                          <a:uLnTx/>
                          <a:uFillTx/>
                          <a:latin typeface="+mn-lt"/>
                          <a:ea typeface="+mn-ea"/>
                          <a:cs typeface="+mn-cs"/>
                        </a:rPr>
                      </a:br>
                      <a:r>
                        <a:rPr kumimoji="0" lang="en-US" sz="1800" b="1" i="0" u="none" strike="noStrike" kern="1200" cap="none" spc="0" normalizeH="0" baseline="0" noProof="0" dirty="0">
                          <a:ln>
                            <a:noFill/>
                          </a:ln>
                          <a:solidFill>
                            <a:schemeClr val="tx1"/>
                          </a:solidFill>
                          <a:effectLst/>
                          <a:uLnTx/>
                          <a:uFillTx/>
                          <a:latin typeface="+mn-lt"/>
                          <a:ea typeface="+mn-ea"/>
                          <a:cs typeface="+mn-cs"/>
                        </a:rPr>
                        <a:t>RSV maternal immunization window</a:t>
                      </a:r>
                    </a:p>
                    <a:p>
                      <a:pPr marL="0" marR="0" lvl="0" indent="0" algn="ctr" defTabSz="914400" rtl="0" eaLnBrk="1" fontAlgn="auto" latinLnBrk="0" hangingPunct="1">
                        <a:lnSpc>
                          <a:spcPct val="7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800" b="1" i="0" u="none" strike="noStrike" kern="1200" cap="all" spc="0" normalizeH="0" baseline="0" noProof="0" dirty="0">
                          <a:ln>
                            <a:noFill/>
                          </a:ln>
                          <a:solidFill>
                            <a:schemeClr val="accent5"/>
                          </a:solidFill>
                          <a:effectLst/>
                          <a:uLnTx/>
                          <a:uFillTx/>
                          <a:latin typeface="+mn-lt"/>
                          <a:ea typeface="+mn-ea"/>
                          <a:cs typeface="+mn-cs"/>
                        </a:rPr>
                        <a:t>3rd trimester as defined in local context </a:t>
                      </a:r>
                      <a:br>
                        <a:rPr kumimoji="0" lang="en-US" sz="1800" b="1" i="0" u="none" strike="noStrike" kern="1200" cap="none" spc="0" normalizeH="0" baseline="0" noProof="0" dirty="0">
                          <a:ln>
                            <a:noFill/>
                          </a:ln>
                          <a:solidFill>
                            <a:srgbClr val="D61E62"/>
                          </a:solidFill>
                          <a:effectLst/>
                          <a:uLnTx/>
                          <a:uFillTx/>
                          <a:latin typeface="+mn-lt"/>
                          <a:ea typeface="+mn-ea"/>
                          <a:cs typeface="+mn-cs"/>
                        </a:rPr>
                      </a:br>
                      <a:endParaRPr kumimoji="0" lang="en-US" sz="1800" b="1" i="0" u="none" strike="noStrike" kern="1200" cap="none" spc="0" normalizeH="0" baseline="0" noProof="0" dirty="0">
                        <a:ln>
                          <a:noFill/>
                        </a:ln>
                        <a:solidFill>
                          <a:srgbClr val="D61E62"/>
                        </a:solidFill>
                        <a:effectLst/>
                        <a:uLnTx/>
                        <a:uFillTx/>
                        <a:latin typeface="+mn-lt"/>
                        <a:ea typeface="+mn-ea"/>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(from 28 weeks gestational age in most places)</a:t>
                      </a:r>
                      <a:endParaRPr lang="en-US" sz="2000" b="0" dirty="0">
                        <a:solidFill>
                          <a:schemeClr val="tx1"/>
                        </a:solidFill>
                      </a:endParaRPr>
                    </a:p>
                    <a:p>
                      <a:pPr marL="0" marR="0" lvl="0" indent="0" algn="ctr" defTabSz="914400" rtl="0" eaLnBrk="1" fontAlgn="auto" latinLnBrk="0" hangingPunct="1">
                        <a:lnSpc>
                          <a:spcPct val="7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n-lt"/>
                        <a:ea typeface="+mn-ea"/>
                        <a:cs typeface="+mn-cs"/>
                      </a:endParaRPr>
                    </a:p>
                  </a:txBody>
                  <a:tcPr anchor="ctr">
                    <a:lnL w="12700" cmpd="sng">
                      <a:noFill/>
                    </a:lnL>
                    <a:lnR w="12700" cmpd="sng">
                      <a:noFill/>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F9E6E7"/>
                    </a:solidFill>
                  </a:tcPr>
                </a:tc>
                <a:extLst>
                  <a:ext uri="{0D108BD9-81ED-4DB2-BD59-A6C34878D82A}">
                    <a16:rowId xmlns:a16="http://schemas.microsoft.com/office/drawing/2014/main" val="239066146"/>
                  </a:ext>
                </a:extLst>
              </a:tr>
            </a:tbl>
          </a:graphicData>
        </a:graphic>
      </p:graphicFrame>
      <p:sp>
        <p:nvSpPr>
          <p:cNvPr id="6" name="TextBox 5">
            <a:extLst>
              <a:ext uri="{FF2B5EF4-FFF2-40B4-BE49-F238E27FC236}">
                <a16:creationId xmlns:a16="http://schemas.microsoft.com/office/drawing/2014/main" id="{0A0E7D62-5B84-F577-C282-79A943C2D2B6}"/>
              </a:ext>
            </a:extLst>
          </p:cNvPr>
          <p:cNvSpPr txBox="1"/>
          <p:nvPr/>
        </p:nvSpPr>
        <p:spPr>
          <a:xfrm>
            <a:off x="8407399" y="4420505"/>
            <a:ext cx="3492500" cy="1908215"/>
          </a:xfrm>
          <a:prstGeom prst="rect">
            <a:avLst/>
          </a:prstGeom>
          <a:solidFill>
            <a:schemeClr val="accent2">
              <a:lumMod val="20000"/>
              <a:lumOff val="80000"/>
            </a:schemeClr>
          </a:solid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b="1">
                <a:solidFill>
                  <a:srgbClr val="000000"/>
                </a:solidFill>
              </a:rPr>
              <a:t>Important for </a:t>
            </a:r>
            <a:r>
              <a:rPr lang="en-US" b="1" err="1">
                <a:solidFill>
                  <a:srgbClr val="000000"/>
                </a:solidFill>
              </a:rPr>
              <a:t>mAbs</a:t>
            </a:r>
            <a:endParaRPr lang="en-US" b="1">
              <a:solidFill>
                <a:srgbClr val="000000"/>
              </a:solidFill>
            </a:endParaRPr>
          </a:p>
          <a:p>
            <a:pPr marR="0" lvl="0" algn="l" defTabSz="914400" rtl="0" eaLnBrk="1" fontAlgn="auto" latinLnBrk="0" hangingPunct="1">
              <a:lnSpc>
                <a:spcPct val="100000"/>
              </a:lnSpc>
              <a:spcBef>
                <a:spcPts val="0"/>
              </a:spcBef>
              <a:spcAft>
                <a:spcPts val="600"/>
              </a:spcAft>
              <a:buClrTx/>
              <a:buSzTx/>
              <a:tabLst/>
              <a:defRPr/>
            </a:pPr>
            <a:r>
              <a:rPr lang="en-US">
                <a:solidFill>
                  <a:schemeClr val="tx2"/>
                </a:solidFill>
              </a:rPr>
              <a:t>Reaching babies born outside health system that miss birth dose. </a:t>
            </a:r>
          </a:p>
          <a:p>
            <a:pPr marR="0" lvl="0" algn="l" defTabSz="914400" rtl="0" eaLnBrk="1" fontAlgn="auto" latinLnBrk="0" hangingPunct="1">
              <a:lnSpc>
                <a:spcPct val="100000"/>
              </a:lnSpc>
              <a:spcBef>
                <a:spcPts val="0"/>
              </a:spcBef>
              <a:spcAft>
                <a:spcPts val="0"/>
              </a:spcAft>
              <a:buClrTx/>
              <a:buSzTx/>
              <a:tabLst/>
              <a:defRPr/>
            </a:pPr>
            <a:r>
              <a:rPr lang="en-US">
                <a:solidFill>
                  <a:schemeClr val="tx2"/>
                </a:solidFill>
              </a:rPr>
              <a:t>Timing vaccination prior to or during 1st RSV season, if using seasonal approach.</a:t>
            </a:r>
          </a:p>
        </p:txBody>
      </p:sp>
      <p:pic>
        <p:nvPicPr>
          <p:cNvPr id="8" name="Picture 7" descr="Icon&#10;&#10;Description automatically generated">
            <a:extLst>
              <a:ext uri="{FF2B5EF4-FFF2-40B4-BE49-F238E27FC236}">
                <a16:creationId xmlns:a16="http://schemas.microsoft.com/office/drawing/2014/main" id="{7910CF71-40F5-5F82-956E-34E070119A86}"/>
              </a:ext>
            </a:extLst>
          </p:cNvPr>
          <p:cNvPicPr>
            <a:picLocks noChangeAspect="1"/>
          </p:cNvPicPr>
          <p:nvPr/>
        </p:nvPicPr>
        <p:blipFill>
          <a:blip r:embed="rId4"/>
          <a:stretch>
            <a:fillRect/>
          </a:stretch>
        </p:blipFill>
        <p:spPr>
          <a:xfrm>
            <a:off x="7828547" y="4878059"/>
            <a:ext cx="464554" cy="897070"/>
          </a:xfrm>
          <a:prstGeom prst="rect">
            <a:avLst/>
          </a:prstGeom>
        </p:spPr>
      </p:pic>
      <p:sp>
        <p:nvSpPr>
          <p:cNvPr id="10" name="TextBox 9">
            <a:extLst>
              <a:ext uri="{FF2B5EF4-FFF2-40B4-BE49-F238E27FC236}">
                <a16:creationId xmlns:a16="http://schemas.microsoft.com/office/drawing/2014/main" id="{F7267F6B-D53F-134E-45DC-45EE6857098A}"/>
              </a:ext>
            </a:extLst>
          </p:cNvPr>
          <p:cNvSpPr txBox="1"/>
          <p:nvPr/>
        </p:nvSpPr>
        <p:spPr>
          <a:xfrm>
            <a:off x="1163988" y="590253"/>
            <a:ext cx="5962583" cy="461665"/>
          </a:xfrm>
          <a:prstGeom prst="rect">
            <a:avLst/>
          </a:prstGeom>
          <a:noFill/>
        </p:spPr>
        <p:txBody>
          <a:bodyPr wrap="square" rtlCol="0">
            <a:spAutoFit/>
          </a:bodyPr>
          <a:lstStyle/>
          <a:p>
            <a:r>
              <a:rPr lang="en-US" sz="2400">
                <a:solidFill>
                  <a:schemeClr val="accent5"/>
                </a:solidFill>
              </a:rPr>
              <a:t>reaching populations at the right time</a:t>
            </a:r>
            <a:endParaRPr lang="en-US" sz="2400"/>
          </a:p>
        </p:txBody>
      </p:sp>
      <p:pic>
        <p:nvPicPr>
          <p:cNvPr id="7" name="Picture 6">
            <a:extLst>
              <a:ext uri="{FF2B5EF4-FFF2-40B4-BE49-F238E27FC236}">
                <a16:creationId xmlns:a16="http://schemas.microsoft.com/office/drawing/2014/main" id="{16E18E4B-C8CD-9D97-5D06-69C7B45302F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594131" y="2767615"/>
            <a:ext cx="1298588" cy="1212015"/>
          </a:xfrm>
          <a:prstGeom prst="rect">
            <a:avLst/>
          </a:prstGeom>
        </p:spPr>
      </p:pic>
      <p:pic>
        <p:nvPicPr>
          <p:cNvPr id="15" name="Picture 14">
            <a:extLst>
              <a:ext uri="{FF2B5EF4-FFF2-40B4-BE49-F238E27FC236}">
                <a16:creationId xmlns:a16="http://schemas.microsoft.com/office/drawing/2014/main" id="{E672371C-8D52-C6D8-97F7-79C93490E75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956330" y="2475515"/>
            <a:ext cx="747215" cy="1590228"/>
          </a:xfrm>
          <a:prstGeom prst="rect">
            <a:avLst/>
          </a:prstGeom>
        </p:spPr>
      </p:pic>
      <p:sp>
        <p:nvSpPr>
          <p:cNvPr id="5" name="Rectangle 4">
            <a:extLst>
              <a:ext uri="{FF2B5EF4-FFF2-40B4-BE49-F238E27FC236}">
                <a16:creationId xmlns:a16="http://schemas.microsoft.com/office/drawing/2014/main" id="{6B43101C-1CDE-D2D2-963C-9770B57D48D6}"/>
              </a:ext>
            </a:extLst>
          </p:cNvPr>
          <p:cNvSpPr/>
          <p:nvPr/>
        </p:nvSpPr>
        <p:spPr>
          <a:xfrm>
            <a:off x="7721600" y="451744"/>
            <a:ext cx="4141537" cy="3764656"/>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593E2BAB-EE76-E89D-CA94-64E31E61F9F3}"/>
              </a:ext>
            </a:extLst>
          </p:cNvPr>
          <p:cNvGraphicFramePr>
            <a:graphicFrameLocks noGrp="1"/>
          </p:cNvGraphicFramePr>
          <p:nvPr/>
        </p:nvGraphicFramePr>
        <p:xfrm>
          <a:off x="7721600" y="468709"/>
          <a:ext cx="4133759" cy="1853501"/>
        </p:xfrm>
        <a:graphic>
          <a:graphicData uri="http://schemas.openxmlformats.org/drawingml/2006/table">
            <a:tbl>
              <a:tblPr firstRow="1" bandRow="1">
                <a:tableStyleId>{5C22544A-7EE6-4342-B048-85BDC9FD1C3A}</a:tableStyleId>
              </a:tblPr>
              <a:tblGrid>
                <a:gridCol w="4133759">
                  <a:extLst>
                    <a:ext uri="{9D8B030D-6E8A-4147-A177-3AD203B41FA5}">
                      <a16:colId xmlns:a16="http://schemas.microsoft.com/office/drawing/2014/main" val="3174381215"/>
                    </a:ext>
                  </a:extLst>
                </a:gridCol>
              </a:tblGrid>
              <a:tr h="1853501">
                <a:tc>
                  <a:txBody>
                    <a:bodyPr/>
                    <a:lstStyle/>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mn-lt"/>
                          <a:ea typeface="+mn-ea"/>
                          <a:cs typeface="+mn-cs"/>
                        </a:rPr>
                        <a:t>Important for maternal immunization</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800" b="1" i="0" u="none" strike="noStrike" kern="1200" cap="all" spc="0" normalizeH="0" baseline="0" noProof="0">
                          <a:ln>
                            <a:noFill/>
                          </a:ln>
                          <a:solidFill>
                            <a:srgbClr val="000000"/>
                          </a:solidFill>
                          <a:effectLst/>
                          <a:uLnTx/>
                          <a:uFillTx/>
                          <a:latin typeface="+mn-lt"/>
                          <a:ea typeface="+mn-ea"/>
                          <a:cs typeface="+mn-cs"/>
                        </a:rPr>
                        <a:t> </a:t>
                      </a: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800" b="1" i="0" u="none" strike="noStrike" kern="1200" cap="all" spc="0" normalizeH="0" baseline="0" noProof="0">
                          <a:ln>
                            <a:noFill/>
                          </a:ln>
                          <a:solidFill>
                            <a:schemeClr val="accent5"/>
                          </a:solidFill>
                          <a:effectLst/>
                          <a:uLnTx/>
                          <a:uFillTx/>
                          <a:latin typeface="+mn-lt"/>
                          <a:ea typeface="+mn-ea"/>
                          <a:cs typeface="+mn-cs"/>
                        </a:rPr>
                        <a:t>Accurate</a:t>
                      </a:r>
                      <a:br>
                        <a:rPr kumimoji="0" lang="en-US" sz="1800" b="1" i="0" u="none" strike="noStrike" kern="1200" cap="all" spc="0" normalizeH="0" baseline="0" noProof="0">
                          <a:ln>
                            <a:noFill/>
                          </a:ln>
                          <a:solidFill>
                            <a:schemeClr val="accent5"/>
                          </a:solidFill>
                          <a:effectLst/>
                          <a:uLnTx/>
                          <a:uFillTx/>
                          <a:latin typeface="+mn-lt"/>
                          <a:ea typeface="+mn-ea"/>
                          <a:cs typeface="+mn-cs"/>
                        </a:rPr>
                      </a:br>
                      <a:r>
                        <a:rPr kumimoji="0" lang="en-US" sz="1800" b="1" i="0" u="none" strike="noStrike" kern="1200" cap="all" spc="0" normalizeH="0" baseline="0" noProof="0">
                          <a:ln>
                            <a:noFill/>
                          </a:ln>
                          <a:solidFill>
                            <a:schemeClr val="accent5"/>
                          </a:solidFill>
                          <a:effectLst/>
                          <a:uLnTx/>
                          <a:uFillTx/>
                          <a:latin typeface="+mn-lt"/>
                          <a:ea typeface="+mn-ea"/>
                          <a:cs typeface="+mn-cs"/>
                        </a:rPr>
                        <a:t>gestational age measurement</a:t>
                      </a:r>
                      <a:r>
                        <a:rPr kumimoji="0" lang="en-US" sz="1800" b="1" i="0" u="none" strike="noStrike" kern="1200" cap="none" spc="0" normalizeH="0" baseline="0" noProof="0">
                          <a:ln>
                            <a:noFill/>
                          </a:ln>
                          <a:solidFill>
                            <a:schemeClr val="accent5"/>
                          </a:solidFill>
                          <a:effectLst/>
                          <a:uLnTx/>
                          <a:uFillTx/>
                          <a:latin typeface="+mn-lt"/>
                          <a:ea typeface="+mn-ea"/>
                          <a:cs typeface="+mn-cs"/>
                        </a:rPr>
                        <a:t> </a:t>
                      </a:r>
                    </a:p>
                    <a:p>
                      <a:pPr marL="0" marR="0" lvl="0" indent="0" algn="ctr" defTabSz="914400" rtl="0" eaLnBrk="1" fontAlgn="auto" latinLnBrk="0" hangingPunct="1">
                        <a:lnSpc>
                          <a:spcPct val="7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7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2"/>
                          </a:solidFill>
                          <a:effectLst/>
                          <a:uLnTx/>
                          <a:uFillTx/>
                          <a:latin typeface="+mn-lt"/>
                          <a:ea typeface="+mn-ea"/>
                          <a:cs typeface="+mn-cs"/>
                        </a:rPr>
                        <a:t>Care-seeking delays and limited access to ultrasound are challenges in many LMICs.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9E6E7"/>
                    </a:solidFill>
                  </a:tcPr>
                </a:tc>
                <a:extLst>
                  <a:ext uri="{0D108BD9-81ED-4DB2-BD59-A6C34878D82A}">
                    <a16:rowId xmlns:a16="http://schemas.microsoft.com/office/drawing/2014/main" val="239066146"/>
                  </a:ext>
                </a:extLst>
              </a:tr>
            </a:tbl>
          </a:graphicData>
        </a:graphic>
      </p:graphicFrame>
      <p:sp>
        <p:nvSpPr>
          <p:cNvPr id="16" name="Rectangle 15">
            <a:extLst>
              <a:ext uri="{FF2B5EF4-FFF2-40B4-BE49-F238E27FC236}">
                <a16:creationId xmlns:a16="http://schemas.microsoft.com/office/drawing/2014/main" id="{60C1A91A-4AE3-0EC7-8DE9-02850104A939}"/>
              </a:ext>
            </a:extLst>
          </p:cNvPr>
          <p:cNvSpPr/>
          <p:nvPr/>
        </p:nvSpPr>
        <p:spPr>
          <a:xfrm>
            <a:off x="7721600" y="4420506"/>
            <a:ext cx="4178299" cy="1908214"/>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57">
            <a:extLst>
              <a:ext uri="{FF2B5EF4-FFF2-40B4-BE49-F238E27FC236}">
                <a16:creationId xmlns:a16="http://schemas.microsoft.com/office/drawing/2014/main" id="{6195EA98-98E3-53DD-345F-BDD0A8A04DDA}"/>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a:t>
            </a:r>
            <a:r>
              <a:rPr lang="en-US" dirty="0">
                <a:solidFill>
                  <a:srgbClr val="000000">
                    <a:tint val="75000"/>
                  </a:srgbClr>
                </a:solidFill>
              </a:rPr>
              <a:t>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797647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AC7620D-41FA-6B72-6C3C-D240EDC11AE4}"/>
              </a:ext>
            </a:extLst>
          </p:cNvPr>
          <p:cNvSpPr/>
          <p:nvPr/>
        </p:nvSpPr>
        <p:spPr>
          <a:xfrm>
            <a:off x="3863874" y="2309138"/>
            <a:ext cx="8092078" cy="655110"/>
          </a:xfrm>
          <a:prstGeom prst="rect">
            <a:avLst/>
          </a:prstGeom>
          <a:gradFill>
            <a:gsLst>
              <a:gs pos="8000">
                <a:schemeClr val="bg1"/>
              </a:gs>
              <a:gs pos="74000">
                <a:srgbClr val="B9DCB5"/>
              </a:gs>
              <a:gs pos="30000">
                <a:srgbClr val="AFD7AA"/>
              </a:gs>
              <a:gs pos="50000">
                <a:schemeClr val="accent4"/>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B7D6958-CF45-3C43-E7F6-AC5CC7006F2B}"/>
              </a:ext>
            </a:extLst>
          </p:cNvPr>
          <p:cNvSpPr/>
          <p:nvPr/>
        </p:nvSpPr>
        <p:spPr>
          <a:xfrm>
            <a:off x="3863874" y="4805039"/>
            <a:ext cx="8092078" cy="748902"/>
          </a:xfrm>
          <a:prstGeom prst="rect">
            <a:avLst/>
          </a:prstGeom>
          <a:gradFill>
            <a:gsLst>
              <a:gs pos="8000">
                <a:schemeClr val="bg1"/>
              </a:gs>
              <a:gs pos="74000">
                <a:srgbClr val="B9DCB5"/>
              </a:gs>
              <a:gs pos="30000">
                <a:srgbClr val="AFD7AA"/>
              </a:gs>
              <a:gs pos="50000">
                <a:schemeClr val="accent4"/>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7C8E3BA-B80C-E89E-49E8-BB29DCF18FCF}"/>
              </a:ext>
            </a:extLst>
          </p:cNvPr>
          <p:cNvSpPr/>
          <p:nvPr/>
        </p:nvSpPr>
        <p:spPr>
          <a:xfrm>
            <a:off x="3863874" y="3323185"/>
            <a:ext cx="8092078" cy="955147"/>
          </a:xfrm>
          <a:prstGeom prst="rect">
            <a:avLst/>
          </a:prstGeom>
          <a:gradFill>
            <a:gsLst>
              <a:gs pos="75000">
                <a:srgbClr val="F3BCD0"/>
              </a:gs>
              <a:gs pos="30000">
                <a:srgbClr val="EFAAC3"/>
              </a:gs>
              <a:gs pos="8000">
                <a:schemeClr val="bg1"/>
              </a:gs>
              <a:gs pos="50000">
                <a:schemeClr val="accent5"/>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F23476E-7A3F-FBFB-A00C-DC94043E4136}"/>
              </a:ext>
            </a:extLst>
          </p:cNvPr>
          <p:cNvSpPr/>
          <p:nvPr/>
        </p:nvSpPr>
        <p:spPr>
          <a:xfrm>
            <a:off x="3863874" y="2964250"/>
            <a:ext cx="8092078" cy="358933"/>
          </a:xfrm>
          <a:prstGeom prst="rect">
            <a:avLst/>
          </a:prstGeom>
          <a:gradFill>
            <a:gsLst>
              <a:gs pos="30000">
                <a:srgbClr val="F4B999"/>
              </a:gs>
              <a:gs pos="71000">
                <a:srgbClr val="F5BD9E"/>
              </a:gs>
              <a:gs pos="8000">
                <a:schemeClr val="bg1"/>
              </a:gs>
              <a:gs pos="50000">
                <a:srgbClr val="E45000"/>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8B94583-E098-30E6-67E9-4BDEDFF2445C}"/>
              </a:ext>
            </a:extLst>
          </p:cNvPr>
          <p:cNvSpPr/>
          <p:nvPr/>
        </p:nvSpPr>
        <p:spPr>
          <a:xfrm>
            <a:off x="3863874" y="4278333"/>
            <a:ext cx="8092078" cy="543738"/>
          </a:xfrm>
          <a:prstGeom prst="rect">
            <a:avLst/>
          </a:prstGeom>
          <a:gradFill>
            <a:gsLst>
              <a:gs pos="30000">
                <a:srgbClr val="F4B999"/>
              </a:gs>
              <a:gs pos="71000">
                <a:srgbClr val="F5BD9E"/>
              </a:gs>
              <a:gs pos="8000">
                <a:schemeClr val="bg1"/>
              </a:gs>
              <a:gs pos="50000">
                <a:srgbClr val="E45000"/>
              </a:gs>
              <a:gs pos="92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bject 6"/>
          <p:cNvSpPr txBox="1">
            <a:spLocks noGrp="1"/>
          </p:cNvSpPr>
          <p:nvPr>
            <p:ph type="title"/>
          </p:nvPr>
        </p:nvSpPr>
        <p:spPr>
          <a:xfrm>
            <a:off x="1224280" y="365125"/>
            <a:ext cx="10515600" cy="585203"/>
          </a:xfrm>
          <a:prstGeom prst="rect">
            <a:avLst/>
          </a:prstGeom>
        </p:spPr>
        <p:txBody>
          <a:bodyPr vert="horz" wrap="square" lIns="0" tIns="10583" rIns="0" bIns="0" rtlCol="0" anchor="t" anchorCtr="0">
            <a:spAutoFit/>
          </a:bodyPr>
          <a:lstStyle/>
          <a:p>
            <a:pPr marL="10583">
              <a:lnSpc>
                <a:spcPct val="100000"/>
              </a:lnSpc>
              <a:spcBef>
                <a:spcPts val="83"/>
              </a:spcBef>
            </a:pPr>
            <a:r>
              <a:rPr lang="en-US">
                <a:solidFill>
                  <a:schemeClr val="accent5"/>
                </a:solidFill>
              </a:rPr>
              <a:t>RSV</a:t>
            </a:r>
            <a:r>
              <a:rPr lang="en-US" spc="-42">
                <a:solidFill>
                  <a:schemeClr val="accent5"/>
                </a:solidFill>
              </a:rPr>
              <a:t> prevention strategies may need to account for </a:t>
            </a:r>
            <a:r>
              <a:rPr lang="en-US">
                <a:solidFill>
                  <a:schemeClr val="accent5"/>
                </a:solidFill>
              </a:rPr>
              <a:t>seasonality</a:t>
            </a:r>
            <a:br>
              <a:rPr lang="en-US" spc="-8">
                <a:solidFill>
                  <a:schemeClr val="accent5"/>
                </a:solidFill>
              </a:rPr>
            </a:br>
            <a:endParaRPr lang="en-US" sz="1800" b="0" spc="-8" baseline="30000">
              <a:solidFill>
                <a:schemeClr val="accent5"/>
              </a:solidFill>
            </a:endParaRPr>
          </a:p>
        </p:txBody>
      </p:sp>
      <p:sp>
        <p:nvSpPr>
          <p:cNvPr id="10" name="object 10"/>
          <p:cNvSpPr txBox="1"/>
          <p:nvPr/>
        </p:nvSpPr>
        <p:spPr>
          <a:xfrm>
            <a:off x="10891934" y="3490954"/>
            <a:ext cx="1118658" cy="543739"/>
          </a:xfrm>
          <a:prstGeom prst="rect">
            <a:avLst/>
          </a:prstGeom>
          <a:solidFill>
            <a:schemeClr val="accent5"/>
          </a:solidFill>
        </p:spPr>
        <p:txBody>
          <a:bodyPr vert="horz" wrap="square" lIns="91440" tIns="91440" rIns="91440" bIns="91440" rtlCol="0">
            <a:spAutoFit/>
          </a:bodyPr>
          <a:lstStyle/>
          <a:p>
            <a:pPr marL="529" algn="ctr">
              <a:lnSpc>
                <a:spcPts val="1187"/>
              </a:lnSpc>
              <a:spcBef>
                <a:spcPts val="108"/>
              </a:spcBef>
            </a:pPr>
            <a:r>
              <a:rPr sz="1042" b="1" spc="-8" dirty="0">
                <a:solidFill>
                  <a:srgbClr val="FFFFFF"/>
                </a:solidFill>
                <a:latin typeface="Montserrat"/>
                <a:cs typeface="Montserrat"/>
              </a:rPr>
              <a:t>EQUATORIAL</a:t>
            </a:r>
            <a:endParaRPr sz="1042" dirty="0">
              <a:latin typeface="Montserrat"/>
              <a:cs typeface="Montserrat"/>
            </a:endParaRPr>
          </a:p>
          <a:p>
            <a:pPr algn="ctr">
              <a:lnSpc>
                <a:spcPts val="837"/>
              </a:lnSpc>
            </a:pPr>
            <a:r>
              <a:rPr lang="en-US" sz="750" dirty="0">
                <a:solidFill>
                  <a:srgbClr val="FFFFFF"/>
                </a:solidFill>
                <a:latin typeface="Montserrat"/>
                <a:cs typeface="Montserrat"/>
              </a:rPr>
              <a:t>Y</a:t>
            </a:r>
            <a:r>
              <a:rPr sz="750" dirty="0">
                <a:solidFill>
                  <a:srgbClr val="FFFFFF"/>
                </a:solidFill>
                <a:latin typeface="Montserrat"/>
                <a:cs typeface="Montserrat"/>
              </a:rPr>
              <a:t>ear</a:t>
            </a:r>
            <a:r>
              <a:rPr lang="en-US" sz="750" spc="79" dirty="0">
                <a:solidFill>
                  <a:srgbClr val="FFFFFF"/>
                </a:solidFill>
                <a:latin typeface="Montserrat"/>
                <a:cs typeface="Montserrat"/>
              </a:rPr>
              <a:t>-</a:t>
            </a:r>
            <a:r>
              <a:rPr sz="750" dirty="0">
                <a:solidFill>
                  <a:srgbClr val="FFFFFF"/>
                </a:solidFill>
                <a:latin typeface="Montserrat"/>
                <a:cs typeface="Montserrat"/>
              </a:rPr>
              <a:t>round</a:t>
            </a:r>
            <a:r>
              <a:rPr sz="750" spc="79" dirty="0">
                <a:solidFill>
                  <a:srgbClr val="FFFFFF"/>
                </a:solidFill>
                <a:latin typeface="Montserrat"/>
                <a:cs typeface="Montserrat"/>
              </a:rPr>
              <a:t> </a:t>
            </a:r>
            <a:r>
              <a:rPr sz="750" spc="-8" dirty="0">
                <a:solidFill>
                  <a:srgbClr val="FFFFFF"/>
                </a:solidFill>
                <a:latin typeface="Montserrat"/>
                <a:cs typeface="Montserrat"/>
              </a:rPr>
              <a:t>circulation</a:t>
            </a:r>
            <a:endParaRPr sz="750" dirty="0">
              <a:latin typeface="Montserrat"/>
              <a:cs typeface="Montserrat"/>
            </a:endParaRPr>
          </a:p>
        </p:txBody>
      </p:sp>
      <p:pic>
        <p:nvPicPr>
          <p:cNvPr id="16" name="Picture 15">
            <a:extLst>
              <a:ext uri="{FF2B5EF4-FFF2-40B4-BE49-F238E27FC236}">
                <a16:creationId xmlns:a16="http://schemas.microsoft.com/office/drawing/2014/main" id="{853A785D-7B55-995B-D15B-64970B6562BD}"/>
              </a:ext>
            </a:extLst>
          </p:cNvPr>
          <p:cNvPicPr>
            <a:picLocks noChangeAspect="1"/>
          </p:cNvPicPr>
          <p:nvPr/>
        </p:nvPicPr>
        <p:blipFill>
          <a:blip r:embed="rId3"/>
          <a:srcRect/>
          <a:stretch/>
        </p:blipFill>
        <p:spPr>
          <a:xfrm>
            <a:off x="4111049" y="1859248"/>
            <a:ext cx="7495862" cy="3694693"/>
          </a:xfrm>
          <a:prstGeom prst="rect">
            <a:avLst/>
          </a:prstGeom>
        </p:spPr>
      </p:pic>
      <p:sp>
        <p:nvSpPr>
          <p:cNvPr id="2" name="TextBox 1">
            <a:extLst>
              <a:ext uri="{FF2B5EF4-FFF2-40B4-BE49-F238E27FC236}">
                <a16:creationId xmlns:a16="http://schemas.microsoft.com/office/drawing/2014/main" id="{3137E40D-A763-FF99-0A14-C336D566189F}"/>
              </a:ext>
            </a:extLst>
          </p:cNvPr>
          <p:cNvSpPr txBox="1"/>
          <p:nvPr/>
        </p:nvSpPr>
        <p:spPr>
          <a:xfrm>
            <a:off x="10161871" y="5547092"/>
            <a:ext cx="1794081" cy="215444"/>
          </a:xfrm>
          <a:prstGeom prst="rect">
            <a:avLst/>
          </a:prstGeom>
          <a:noFill/>
        </p:spPr>
        <p:txBody>
          <a:bodyPr wrap="none" rtlCol="0">
            <a:spAutoFit/>
          </a:bodyPr>
          <a:lstStyle/>
          <a:p>
            <a:r>
              <a:rPr lang="en-US" sz="800" baseline="30000">
                <a:solidFill>
                  <a:srgbClr val="000000"/>
                </a:solidFill>
              </a:rPr>
              <a:t>1</a:t>
            </a:r>
            <a:r>
              <a:rPr lang="en-US" sz="800">
                <a:solidFill>
                  <a:srgbClr val="000000"/>
                </a:solidFill>
              </a:rPr>
              <a:t>Li Y et al, </a:t>
            </a:r>
            <a:r>
              <a:rPr lang="en-US" sz="800" i="1">
                <a:solidFill>
                  <a:srgbClr val="000000"/>
                </a:solidFill>
              </a:rPr>
              <a:t>Lancet Global Health. </a:t>
            </a:r>
            <a:r>
              <a:rPr lang="en-US" sz="800">
                <a:solidFill>
                  <a:srgbClr val="000000"/>
                </a:solidFill>
              </a:rPr>
              <a:t>2019. </a:t>
            </a:r>
            <a:endParaRPr lang="en-US" sz="800"/>
          </a:p>
        </p:txBody>
      </p:sp>
      <p:sp>
        <p:nvSpPr>
          <p:cNvPr id="9" name="object 9"/>
          <p:cNvSpPr txBox="1"/>
          <p:nvPr/>
        </p:nvSpPr>
        <p:spPr>
          <a:xfrm>
            <a:off x="10891934" y="2362255"/>
            <a:ext cx="1118658" cy="543739"/>
          </a:xfrm>
          <a:prstGeom prst="rect">
            <a:avLst/>
          </a:prstGeom>
          <a:solidFill>
            <a:schemeClr val="accent4"/>
          </a:solidFill>
        </p:spPr>
        <p:txBody>
          <a:bodyPr vert="horz" wrap="square" lIns="91440" tIns="91440" rIns="91440" bIns="91440" rtlCol="0">
            <a:spAutoFit/>
          </a:bodyPr>
          <a:lstStyle/>
          <a:p>
            <a:pPr marL="529" algn="ctr">
              <a:lnSpc>
                <a:spcPts val="1187"/>
              </a:lnSpc>
              <a:spcBef>
                <a:spcPts val="108"/>
              </a:spcBef>
            </a:pPr>
            <a:r>
              <a:rPr sz="1042" b="1" spc="-8">
                <a:solidFill>
                  <a:srgbClr val="FFFFFF"/>
                </a:solidFill>
                <a:latin typeface="Montserrat"/>
                <a:cs typeface="Montserrat"/>
              </a:rPr>
              <a:t>TEMPERATE</a:t>
            </a:r>
            <a:endParaRPr sz="1042">
              <a:latin typeface="Montserrat"/>
              <a:cs typeface="Montserrat"/>
            </a:endParaRPr>
          </a:p>
          <a:p>
            <a:pPr marL="10054" marR="4233" algn="ctr">
              <a:lnSpc>
                <a:spcPts val="833"/>
              </a:lnSpc>
              <a:spcBef>
                <a:spcPts val="21"/>
              </a:spcBef>
            </a:pPr>
            <a:r>
              <a:rPr sz="750">
                <a:solidFill>
                  <a:srgbClr val="FFFFFF"/>
                </a:solidFill>
                <a:latin typeface="Montserrat"/>
                <a:cs typeface="Montserrat"/>
              </a:rPr>
              <a:t>well-</a:t>
            </a:r>
            <a:r>
              <a:rPr sz="750" spc="-8">
                <a:solidFill>
                  <a:srgbClr val="FFFFFF"/>
                </a:solidFill>
                <a:latin typeface="Montserrat"/>
                <a:cs typeface="Montserrat"/>
              </a:rPr>
              <a:t>circumscribed seasonality</a:t>
            </a:r>
            <a:endParaRPr sz="750">
              <a:latin typeface="Montserrat"/>
              <a:cs typeface="Montserrat"/>
            </a:endParaRPr>
          </a:p>
        </p:txBody>
      </p:sp>
      <p:sp>
        <p:nvSpPr>
          <p:cNvPr id="11" name="object 11"/>
          <p:cNvSpPr txBox="1"/>
          <p:nvPr/>
        </p:nvSpPr>
        <p:spPr>
          <a:xfrm>
            <a:off x="10544783" y="4261503"/>
            <a:ext cx="1432445" cy="813171"/>
          </a:xfrm>
          <a:prstGeom prst="rect">
            <a:avLst/>
          </a:prstGeom>
          <a:solidFill>
            <a:srgbClr val="E45000"/>
          </a:solidFill>
        </p:spPr>
        <p:txBody>
          <a:bodyPr vert="horz" wrap="square" lIns="91440" tIns="91440" rIns="91440" bIns="91440" rtlCol="0">
            <a:spAutoFit/>
          </a:bodyPr>
          <a:lstStyle/>
          <a:p>
            <a:pPr marL="10583" marR="4233" algn="ctr">
              <a:spcBef>
                <a:spcPts val="108"/>
              </a:spcBef>
            </a:pPr>
            <a:r>
              <a:rPr sz="1042" b="1">
                <a:solidFill>
                  <a:srgbClr val="FFFFFF"/>
                </a:solidFill>
                <a:latin typeface="Montserrat"/>
                <a:cs typeface="Montserrat"/>
              </a:rPr>
              <a:t>SUBTEMPARATE</a:t>
            </a:r>
            <a:r>
              <a:rPr sz="1042" b="1" spc="412">
                <a:solidFill>
                  <a:srgbClr val="FFFFFF"/>
                </a:solidFill>
                <a:latin typeface="Montserrat"/>
                <a:cs typeface="Montserrat"/>
              </a:rPr>
              <a:t> </a:t>
            </a:r>
            <a:r>
              <a:rPr sz="1042" b="1" spc="-42">
                <a:solidFill>
                  <a:srgbClr val="FFFFFF"/>
                </a:solidFill>
                <a:latin typeface="Montserrat"/>
                <a:cs typeface="Montserrat"/>
              </a:rPr>
              <a:t>/ </a:t>
            </a:r>
            <a:r>
              <a:rPr sz="1042" b="1" spc="-8">
                <a:solidFill>
                  <a:srgbClr val="FFFFFF"/>
                </a:solidFill>
                <a:latin typeface="Montserrat"/>
                <a:cs typeface="Montserrat"/>
              </a:rPr>
              <a:t>SUBTROPICAL</a:t>
            </a:r>
            <a:endParaRPr sz="1042">
              <a:latin typeface="Montserrat"/>
              <a:cs typeface="Montserrat"/>
            </a:endParaRPr>
          </a:p>
          <a:p>
            <a:pPr marL="2117" algn="ctr">
              <a:lnSpc>
                <a:spcPts val="742"/>
              </a:lnSpc>
            </a:pPr>
            <a:r>
              <a:rPr sz="750">
                <a:solidFill>
                  <a:srgbClr val="FFFFFF"/>
                </a:solidFill>
                <a:latin typeface="Montserrat"/>
                <a:cs typeface="Montserrat"/>
              </a:rPr>
              <a:t>seasonal</a:t>
            </a:r>
            <a:r>
              <a:rPr sz="750" spc="108">
                <a:solidFill>
                  <a:srgbClr val="FFFFFF"/>
                </a:solidFill>
                <a:latin typeface="Montserrat"/>
                <a:cs typeface="Montserrat"/>
              </a:rPr>
              <a:t> </a:t>
            </a:r>
            <a:r>
              <a:rPr sz="750">
                <a:solidFill>
                  <a:srgbClr val="FFFFFF"/>
                </a:solidFill>
                <a:latin typeface="Montserrat"/>
                <a:cs typeface="Montserrat"/>
              </a:rPr>
              <a:t>peaks</a:t>
            </a:r>
            <a:r>
              <a:rPr sz="750" spc="112">
                <a:solidFill>
                  <a:srgbClr val="FFFFFF"/>
                </a:solidFill>
                <a:latin typeface="Montserrat"/>
                <a:cs typeface="Montserrat"/>
              </a:rPr>
              <a:t> </a:t>
            </a:r>
            <a:r>
              <a:rPr sz="750" spc="-17">
                <a:solidFill>
                  <a:srgbClr val="FFFFFF"/>
                </a:solidFill>
                <a:latin typeface="Montserrat"/>
                <a:cs typeface="Montserrat"/>
              </a:rPr>
              <a:t>with</a:t>
            </a:r>
            <a:endParaRPr sz="750">
              <a:latin typeface="Montserrat"/>
              <a:cs typeface="Montserrat"/>
            </a:endParaRPr>
          </a:p>
          <a:p>
            <a:pPr marL="161919" marR="155569" algn="ctr">
              <a:lnSpc>
                <a:spcPts val="833"/>
              </a:lnSpc>
              <a:spcBef>
                <a:spcPts val="50"/>
              </a:spcBef>
            </a:pPr>
            <a:r>
              <a:rPr sz="750">
                <a:solidFill>
                  <a:srgbClr val="FFFFFF"/>
                </a:solidFill>
                <a:latin typeface="Montserrat"/>
                <a:cs typeface="Montserrat"/>
              </a:rPr>
              <a:t>low</a:t>
            </a:r>
            <a:r>
              <a:rPr sz="750" spc="95">
                <a:solidFill>
                  <a:srgbClr val="FFFFFF"/>
                </a:solidFill>
                <a:latin typeface="Montserrat"/>
                <a:cs typeface="Montserrat"/>
              </a:rPr>
              <a:t> </a:t>
            </a:r>
            <a:r>
              <a:rPr sz="750">
                <a:solidFill>
                  <a:srgbClr val="FFFFFF"/>
                </a:solidFill>
                <a:latin typeface="Montserrat"/>
                <a:cs typeface="Montserrat"/>
              </a:rPr>
              <a:t>level</a:t>
            </a:r>
            <a:r>
              <a:rPr sz="750" spc="95">
                <a:solidFill>
                  <a:srgbClr val="FFFFFF"/>
                </a:solidFill>
                <a:latin typeface="Montserrat"/>
                <a:cs typeface="Montserrat"/>
              </a:rPr>
              <a:t> </a:t>
            </a:r>
            <a:r>
              <a:rPr sz="750">
                <a:solidFill>
                  <a:srgbClr val="FFFFFF"/>
                </a:solidFill>
                <a:latin typeface="Montserrat"/>
                <a:cs typeface="Montserrat"/>
              </a:rPr>
              <a:t>year-</a:t>
            </a:r>
            <a:r>
              <a:rPr sz="750" spc="-8">
                <a:solidFill>
                  <a:srgbClr val="FFFFFF"/>
                </a:solidFill>
                <a:latin typeface="Montserrat"/>
                <a:cs typeface="Montserrat"/>
              </a:rPr>
              <a:t>round circulation</a:t>
            </a:r>
            <a:endParaRPr sz="750">
              <a:latin typeface="Montserrat"/>
              <a:cs typeface="Montserrat"/>
            </a:endParaRPr>
          </a:p>
        </p:txBody>
      </p:sp>
      <p:sp>
        <p:nvSpPr>
          <p:cNvPr id="5" name="TextBox 4">
            <a:extLst>
              <a:ext uri="{FF2B5EF4-FFF2-40B4-BE49-F238E27FC236}">
                <a16:creationId xmlns:a16="http://schemas.microsoft.com/office/drawing/2014/main" id="{85626ADA-EE79-C66C-D96E-856814C3F171}"/>
              </a:ext>
            </a:extLst>
          </p:cNvPr>
          <p:cNvSpPr txBox="1"/>
          <p:nvPr/>
        </p:nvSpPr>
        <p:spPr>
          <a:xfrm>
            <a:off x="1181100" y="984935"/>
            <a:ext cx="10774852" cy="769441"/>
          </a:xfrm>
          <a:prstGeom prst="rect">
            <a:avLst/>
          </a:prstGeom>
          <a:noFill/>
        </p:spPr>
        <p:txBody>
          <a:bodyPr wrap="square">
            <a:spAutoFit/>
          </a:bodyPr>
          <a:lstStyle/>
          <a:p>
            <a:pPr marL="0" indent="0">
              <a:buNone/>
              <a:defRPr/>
            </a:pPr>
            <a:r>
              <a:rPr lang="en-US" sz="2200" b="1"/>
              <a:t>Year-round vaccination </a:t>
            </a:r>
            <a:r>
              <a:rPr lang="en-US" sz="2200"/>
              <a:t>preferable where RSV circulates most of year or seasonality not well-described.</a:t>
            </a:r>
          </a:p>
        </p:txBody>
      </p:sp>
      <p:sp>
        <p:nvSpPr>
          <p:cNvPr id="13" name="Content Placeholder 12">
            <a:extLst>
              <a:ext uri="{FF2B5EF4-FFF2-40B4-BE49-F238E27FC236}">
                <a16:creationId xmlns:a16="http://schemas.microsoft.com/office/drawing/2014/main" id="{B2393165-034D-2FB8-1233-ACA07B6862C9}"/>
              </a:ext>
            </a:extLst>
          </p:cNvPr>
          <p:cNvSpPr>
            <a:spLocks noGrp="1"/>
          </p:cNvSpPr>
          <p:nvPr>
            <p:ph sz="half" idx="1"/>
          </p:nvPr>
        </p:nvSpPr>
        <p:spPr>
          <a:xfrm>
            <a:off x="1171754" y="1575519"/>
            <a:ext cx="3585984" cy="4250973"/>
          </a:xfrm>
        </p:spPr>
        <p:txBody>
          <a:bodyPr/>
          <a:lstStyle/>
          <a:p>
            <a:pPr marL="0" marR="0" lvl="0" indent="0" algn="l" defTabSz="914400" rtl="0" eaLnBrk="1" fontAlgn="auto" latinLnBrk="0" hangingPunct="1">
              <a:lnSpc>
                <a:spcPct val="100000"/>
              </a:lnSpc>
              <a:spcBef>
                <a:spcPts val="0"/>
              </a:spcBef>
              <a:spcAft>
                <a:spcPts val="0"/>
              </a:spcAft>
              <a:buClrTx/>
              <a:buSzTx/>
              <a:buNone/>
              <a:tabLst/>
              <a:defRPr/>
            </a:pPr>
            <a:endParaRPr lang="en-US" sz="2200" b="1"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None/>
              <a:tabLst/>
              <a:defRPr/>
            </a:pPr>
            <a:r>
              <a:rPr lang="en-US" sz="2200" b="1" dirty="0">
                <a:latin typeface="+mn-lt"/>
              </a:rPr>
              <a:t>For a</a:t>
            </a:r>
            <a:r>
              <a:rPr lang="en-US" sz="2200" b="1" kern="1200" dirty="0">
                <a:effectLst/>
                <a:latin typeface="+mn-lt"/>
                <a:ea typeface="+mn-ea"/>
                <a:cs typeface="+mn-cs"/>
              </a:rPr>
              <a:t> seasonal approach </a:t>
            </a:r>
          </a:p>
          <a:p>
            <a:pPr>
              <a:lnSpc>
                <a:spcPct val="100000"/>
              </a:lnSpc>
              <a:spcBef>
                <a:spcPts val="0"/>
              </a:spcBef>
              <a:buClrTx/>
              <a:defRPr/>
            </a:pPr>
            <a:r>
              <a:rPr lang="en-US" sz="2200" kern="1200" dirty="0">
                <a:effectLst/>
                <a:latin typeface="+mn-lt"/>
                <a:ea typeface="+mn-ea"/>
                <a:cs typeface="+mn-cs"/>
              </a:rPr>
              <a:t>Consider if RSV seasonality is clear, and program capacity exists </a:t>
            </a:r>
          </a:p>
          <a:p>
            <a:pPr>
              <a:lnSpc>
                <a:spcPct val="100000"/>
              </a:lnSpc>
              <a:spcBef>
                <a:spcPts val="0"/>
              </a:spcBef>
              <a:buClrTx/>
              <a:defRPr/>
            </a:pPr>
            <a:r>
              <a:rPr lang="en-US" sz="2200" dirty="0">
                <a:latin typeface="+mn-lt"/>
              </a:rPr>
              <a:t>S</a:t>
            </a:r>
            <a:r>
              <a:rPr lang="en-US" sz="2200" kern="1200" dirty="0">
                <a:effectLst/>
                <a:latin typeface="+mn-lt"/>
                <a:ea typeface="+mn-ea"/>
                <a:cs typeface="+mn-cs"/>
              </a:rPr>
              <a:t>tart several months before season</a:t>
            </a:r>
            <a:endParaRPr lang="en-US" sz="22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t>May be more cost-effective, especially for </a:t>
            </a:r>
            <a:r>
              <a:rPr lang="en-US" sz="2200" dirty="0" err="1"/>
              <a:t>mAbs</a:t>
            </a:r>
            <a:r>
              <a:rPr lang="en-US" sz="2200" dirty="0"/>
              <a:t>, whose product costs are higher</a:t>
            </a:r>
          </a:p>
        </p:txBody>
      </p:sp>
      <p:sp>
        <p:nvSpPr>
          <p:cNvPr id="4" name="Footer Placeholder 57">
            <a:extLst>
              <a:ext uri="{FF2B5EF4-FFF2-40B4-BE49-F238E27FC236}">
                <a16:creationId xmlns:a16="http://schemas.microsoft.com/office/drawing/2014/main" id="{29AFA164-02AC-8F69-47F3-E2717CF9B1F1}"/>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a:t>
            </a:r>
            <a:r>
              <a:rPr lang="en-US" dirty="0">
                <a:solidFill>
                  <a:srgbClr val="000000">
                    <a:tint val="75000"/>
                  </a:srgbClr>
                </a:solidFill>
              </a:rPr>
              <a:t>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1276357" y="362111"/>
            <a:ext cx="10915643" cy="1118682"/>
          </a:xfrm>
          <a:prstGeom prst="rect">
            <a:avLst/>
          </a:prstGeom>
        </p:spPr>
        <p:txBody>
          <a:bodyPr vert="horz" wrap="square" lIns="0" tIns="10583" rIns="0" bIns="0" rtlCol="0" anchor="t" anchorCtr="0">
            <a:spAutoFit/>
          </a:bodyPr>
          <a:lstStyle/>
          <a:p>
            <a:pPr marL="10583">
              <a:lnSpc>
                <a:spcPct val="100000"/>
              </a:lnSpc>
              <a:spcBef>
                <a:spcPts val="83"/>
              </a:spcBef>
            </a:pPr>
            <a:r>
              <a:rPr lang="en-US" dirty="0">
                <a:solidFill>
                  <a:schemeClr val="accent5"/>
                </a:solidFill>
              </a:rPr>
              <a:t>For LMICs with appropriate RSV epidemiology and programmatic capacity, seasonal administration may be an option</a:t>
            </a:r>
            <a:br>
              <a:rPr lang="en-US" dirty="0">
                <a:solidFill>
                  <a:schemeClr val="accent5"/>
                </a:solidFill>
              </a:rPr>
            </a:br>
            <a:endParaRPr dirty="0">
              <a:solidFill>
                <a:schemeClr val="accent5"/>
              </a:solidFill>
            </a:endParaRPr>
          </a:p>
        </p:txBody>
      </p:sp>
      <p:sp>
        <p:nvSpPr>
          <p:cNvPr id="13" name="Content Placeholder 12">
            <a:extLst>
              <a:ext uri="{FF2B5EF4-FFF2-40B4-BE49-F238E27FC236}">
                <a16:creationId xmlns:a16="http://schemas.microsoft.com/office/drawing/2014/main" id="{B2393165-034D-2FB8-1233-ACA07B6862C9}"/>
              </a:ext>
            </a:extLst>
          </p:cNvPr>
          <p:cNvSpPr>
            <a:spLocks noGrp="1"/>
          </p:cNvSpPr>
          <p:nvPr>
            <p:ph sz="half" idx="1"/>
          </p:nvPr>
        </p:nvSpPr>
        <p:spPr>
          <a:xfrm>
            <a:off x="1247560" y="1626723"/>
            <a:ext cx="10492319" cy="3986900"/>
          </a:xfrm>
        </p:spPr>
        <p:txBody>
          <a:bodyPr vert="horz" lIns="91440" tIns="45720" rIns="91440" bIns="45720" rtlCol="0" anchor="t">
            <a:noAutofit/>
          </a:bodyPr>
          <a:lstStyle/>
          <a:p>
            <a:pPr marL="0" indent="0">
              <a:buNone/>
            </a:pPr>
            <a:r>
              <a:rPr lang="en-US" b="1" dirty="0">
                <a:latin typeface="Corbel"/>
              </a:rPr>
              <a:t>For most LMICs, a year-round approach to RSV maternal vaccination will be optimal.</a:t>
            </a:r>
          </a:p>
          <a:p>
            <a:pPr marL="0" indent="0">
              <a:buNone/>
            </a:pPr>
            <a:r>
              <a:rPr lang="en-US" b="1" dirty="0">
                <a:latin typeface="Corbel"/>
              </a:rPr>
              <a:t>Context-specific information will help guide seasonal delivery decisions. </a:t>
            </a:r>
            <a:r>
              <a:rPr lang="en-US" dirty="0">
                <a:latin typeface="Corbel"/>
              </a:rPr>
              <a:t>Key questions include:</a:t>
            </a:r>
          </a:p>
          <a:p>
            <a:r>
              <a:rPr lang="en-US" dirty="0"/>
              <a:t>Do local RSV disease patterns justify seasonal delivery?</a:t>
            </a:r>
          </a:p>
          <a:p>
            <a:r>
              <a:rPr lang="en-US" dirty="0"/>
              <a:t>Would requiring fewer doses than for year-round delivery make seasonal delivery a more cost-effective option? </a:t>
            </a:r>
          </a:p>
          <a:p>
            <a:pPr>
              <a:lnSpc>
                <a:spcPct val="100000"/>
              </a:lnSpc>
            </a:pPr>
            <a:r>
              <a:rPr lang="en-US" dirty="0"/>
              <a:t>What additional factors might affect cost-effectiveness and programmatic feasibility when considering seasonal delivery?</a:t>
            </a:r>
          </a:p>
          <a:p>
            <a:pPr lvl="1"/>
            <a:r>
              <a:rPr lang="en-US" dirty="0"/>
              <a:t>FOR EXAMPLE: modifications to supply or vaccine management mechanisms, infrastructure, communications and social mobilization, training, staffing capacity, etc.</a:t>
            </a:r>
          </a:p>
          <a:p>
            <a:pPr marL="0" indent="0">
              <a:buNone/>
            </a:pPr>
            <a:r>
              <a:rPr lang="en-US" b="1" dirty="0"/>
              <a:t>Note for maternal RSV vaccines: </a:t>
            </a:r>
            <a:r>
              <a:rPr lang="en-US" dirty="0"/>
              <a:t>seasonal administration will require considering gestational age during pregnancy in relation to RSV season.</a:t>
            </a:r>
          </a:p>
          <a:p>
            <a:pPr marL="0" indent="0">
              <a:buNone/>
            </a:pPr>
            <a:endParaRPr lang="en-US" dirty="0"/>
          </a:p>
        </p:txBody>
      </p:sp>
      <p:sp>
        <p:nvSpPr>
          <p:cNvPr id="2" name="Footer Placeholder 57">
            <a:extLst>
              <a:ext uri="{FF2B5EF4-FFF2-40B4-BE49-F238E27FC236}">
                <a16:creationId xmlns:a16="http://schemas.microsoft.com/office/drawing/2014/main" id="{888D9F5C-1DA5-C221-EDD5-B7ADBD1C3C42}"/>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a:t>
            </a:r>
            <a:r>
              <a:rPr lang="en-US" dirty="0">
                <a:solidFill>
                  <a:srgbClr val="000000">
                    <a:tint val="75000"/>
                  </a:srgbClr>
                </a:solidFill>
              </a:rPr>
              <a:t>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854188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a:xfrm>
            <a:off x="831849" y="1183645"/>
            <a:ext cx="11360151" cy="2852737"/>
          </a:xfrm>
        </p:spPr>
        <p:txBody>
          <a:bodyPr/>
          <a:lstStyle/>
          <a:p>
            <a:r>
              <a:rPr lang="en-US" sz="6600" dirty="0"/>
              <a:t>Potential system adaptations</a:t>
            </a:r>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a:xfrm>
            <a:off x="831849" y="4174168"/>
            <a:ext cx="10680777" cy="1500187"/>
          </a:xfrm>
        </p:spPr>
        <p:txBody>
          <a:bodyPr/>
          <a:lstStyle/>
          <a:p>
            <a:r>
              <a:rPr lang="en-US" dirty="0"/>
              <a:t>cross-program coordination/strengthening &amp; safety monitoring</a:t>
            </a:r>
            <a:endParaRPr lang="en-US" dirty="0">
              <a:effectLst/>
            </a:endParaRPr>
          </a:p>
        </p:txBody>
      </p:sp>
    </p:spTree>
    <p:extLst>
      <p:ext uri="{BB962C8B-B14F-4D97-AF65-F5344CB8AC3E}">
        <p14:creationId xmlns:p14="http://schemas.microsoft.com/office/powerpoint/2010/main" val="3802431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194307"/>
            <a:ext cx="10515600" cy="1226853"/>
          </a:xfrm>
          <a:prstGeom prst="rect">
            <a:avLst/>
          </a:prstGeom>
        </p:spPr>
        <p:txBody>
          <a:bodyPr vert="horz" wrap="square" lIns="0" tIns="86783" rIns="0" bIns="0" rtlCol="0" anchor="t" anchorCtr="0">
            <a:spAutoFit/>
          </a:bodyPr>
          <a:lstStyle/>
          <a:p>
            <a:pPr marL="10583" marR="4233">
              <a:lnSpc>
                <a:spcPts val="3000"/>
              </a:lnSpc>
              <a:spcBef>
                <a:spcPts val="682"/>
              </a:spcBef>
            </a:pPr>
            <a:r>
              <a:rPr lang="en-US" dirty="0">
                <a:solidFill>
                  <a:schemeClr val="accent2"/>
                </a:solidFill>
              </a:rPr>
              <a:t>Delivering products will depend on coordination across two platforms</a:t>
            </a:r>
            <a:br>
              <a:rPr lang="en-US" dirty="0">
                <a:solidFill>
                  <a:schemeClr val="accent2"/>
                </a:solidFill>
              </a:rPr>
            </a:br>
            <a:r>
              <a:rPr lang="en-US" b="0" dirty="0">
                <a:solidFill>
                  <a:schemeClr val="accent2"/>
                </a:solidFill>
              </a:rPr>
              <a:t>product choice, existing systems, &amp; implementation feasibility</a:t>
            </a:r>
            <a:br>
              <a:rPr lang="en-US" b="0" dirty="0">
                <a:solidFill>
                  <a:schemeClr val="accent2"/>
                </a:solidFill>
              </a:rPr>
            </a:br>
            <a:endParaRPr b="0" spc="-8" dirty="0">
              <a:solidFill>
                <a:schemeClr val="accent2"/>
              </a:solidFill>
            </a:endParaRPr>
          </a:p>
        </p:txBody>
      </p:sp>
      <p:graphicFrame>
        <p:nvGraphicFramePr>
          <p:cNvPr id="11" name="Table 10">
            <a:extLst>
              <a:ext uri="{FF2B5EF4-FFF2-40B4-BE49-F238E27FC236}">
                <a16:creationId xmlns:a16="http://schemas.microsoft.com/office/drawing/2014/main" id="{325FFA19-E44F-8C6D-1625-4EB2671424D9}"/>
              </a:ext>
            </a:extLst>
          </p:cNvPr>
          <p:cNvGraphicFramePr>
            <a:graphicFrameLocks noGrp="1"/>
          </p:cNvGraphicFramePr>
          <p:nvPr>
            <p:extLst>
              <p:ext uri="{D42A27DB-BD31-4B8C-83A1-F6EECF244321}">
                <p14:modId xmlns:p14="http://schemas.microsoft.com/office/powerpoint/2010/main" val="638715903"/>
              </p:ext>
            </p:extLst>
          </p:nvPr>
        </p:nvGraphicFramePr>
        <p:xfrm>
          <a:off x="1079528" y="1215588"/>
          <a:ext cx="5402552" cy="3222943"/>
        </p:xfrm>
        <a:graphic>
          <a:graphicData uri="http://schemas.openxmlformats.org/drawingml/2006/table">
            <a:tbl>
              <a:tblPr firstRow="1" bandRow="1">
                <a:tableStyleId>{5C22544A-7EE6-4342-B048-85BDC9FD1C3A}</a:tableStyleId>
              </a:tblPr>
              <a:tblGrid>
                <a:gridCol w="5402552">
                  <a:extLst>
                    <a:ext uri="{9D8B030D-6E8A-4147-A177-3AD203B41FA5}">
                      <a16:colId xmlns:a16="http://schemas.microsoft.com/office/drawing/2014/main" val="1935074941"/>
                    </a:ext>
                  </a:extLst>
                </a:gridCol>
              </a:tblGrid>
              <a:tr h="3883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Considerations for RSV prevention implementation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9653123"/>
                  </a:ext>
                </a:extLst>
              </a:tr>
              <a:tr h="776605">
                <a:tc>
                  <a:txBody>
                    <a:bodyPr/>
                    <a:lstStyle/>
                    <a:p>
                      <a:pPr marL="285750" indent="-285750">
                        <a:buFont typeface="Arial" panose="020B0604020202020204" pitchFamily="34" charset="0"/>
                        <a:buChar char="•"/>
                      </a:pPr>
                      <a:r>
                        <a:rPr lang="en-US" sz="1800" dirty="0">
                          <a:solidFill>
                            <a:schemeClr val="tx1"/>
                          </a:solidFill>
                        </a:rPr>
                        <a:t>Product choice</a:t>
                      </a:r>
                    </a:p>
                    <a:p>
                      <a:pPr marL="285750" indent="-285750">
                        <a:buFont typeface="Arial" panose="020B0604020202020204" pitchFamily="34" charset="0"/>
                        <a:buChar char="•"/>
                      </a:pPr>
                      <a:r>
                        <a:rPr lang="en-US" sz="1800" dirty="0">
                          <a:solidFill>
                            <a:schemeClr val="tx1"/>
                          </a:solidFill>
                        </a:rPr>
                        <a:t>Existing delivery systems for maternal &amp; birth-dose immunizations that can be leveraged</a:t>
                      </a:r>
                    </a:p>
                    <a:p>
                      <a:pPr marL="285750" indent="-285750">
                        <a:buFont typeface="Arial" panose="020B0604020202020204" pitchFamily="34" charset="0"/>
                        <a:buChar char="•"/>
                      </a:pPr>
                      <a:r>
                        <a:rPr lang="en-US" sz="1800" dirty="0">
                          <a:solidFill>
                            <a:schemeClr val="tx1"/>
                          </a:solidFill>
                        </a:rPr>
                        <a:t>ANC &amp; EPI program coordination dynamics</a:t>
                      </a:r>
                    </a:p>
                    <a:p>
                      <a:pPr marL="285750" indent="-285750">
                        <a:buFont typeface="Arial" panose="020B0604020202020204" pitchFamily="34" charset="0"/>
                        <a:buChar char="•"/>
                      </a:pPr>
                      <a:r>
                        <a:rPr lang="en-US" sz="1800" dirty="0">
                          <a:solidFill>
                            <a:schemeClr val="tx1"/>
                          </a:solidFill>
                        </a:rPr>
                        <a:t>Platform capacity to add services</a:t>
                      </a:r>
                    </a:p>
                    <a:p>
                      <a:pPr marL="285750" indent="-285750">
                        <a:buFont typeface="Arial" panose="020B0604020202020204" pitchFamily="34" charset="0"/>
                        <a:buChar char="•"/>
                      </a:pPr>
                      <a:r>
                        <a:rPr lang="en-US" sz="1800" dirty="0">
                          <a:solidFill>
                            <a:schemeClr val="tx1"/>
                          </a:solidFill>
                        </a:rPr>
                        <a:t>Workforce readiness</a:t>
                      </a:r>
                    </a:p>
                    <a:p>
                      <a:pPr marL="285750" indent="-285750">
                        <a:buFont typeface="Arial" panose="020B0604020202020204" pitchFamily="34" charset="0"/>
                        <a:buChar char="•"/>
                      </a:pPr>
                      <a:r>
                        <a:rPr lang="en-US" sz="1800" dirty="0">
                          <a:solidFill>
                            <a:schemeClr val="tx1"/>
                          </a:solidFill>
                        </a:rPr>
                        <a:t>Cost</a:t>
                      </a:r>
                    </a:p>
                    <a:p>
                      <a:pPr marL="285750" indent="-285750">
                        <a:buFont typeface="Arial" panose="020B0604020202020204" pitchFamily="34" charset="0"/>
                        <a:buChar char="•"/>
                      </a:pPr>
                      <a:r>
                        <a:rPr lang="en-US" sz="1800" dirty="0">
                          <a:solidFill>
                            <a:schemeClr val="tx1"/>
                          </a:solidFill>
                        </a:rPr>
                        <a:t>Patient preferences</a:t>
                      </a:r>
                    </a:p>
                    <a:p>
                      <a:pPr marL="285750" indent="-285750">
                        <a:buFont typeface="Arial" panose="020B0604020202020204" pitchFamily="34" charset="0"/>
                        <a:buChar char="•"/>
                      </a:pPr>
                      <a:endParaRPr lang="en-US" sz="1800" dirty="0">
                        <a:solidFill>
                          <a:schemeClr val="tx1"/>
                        </a:solidFill>
                      </a:endParaRPr>
                    </a:p>
                    <a:p>
                      <a:pPr marL="0" indent="0">
                        <a:buFont typeface="Arial" panose="020B0604020202020204" pitchFamily="34" charset="0"/>
                        <a:buNone/>
                      </a:pPr>
                      <a:endParaRPr lang="en-US" sz="18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0090389"/>
                  </a:ext>
                </a:extLst>
              </a:tr>
            </a:tbl>
          </a:graphicData>
        </a:graphic>
      </p:graphicFrame>
      <p:sp>
        <p:nvSpPr>
          <p:cNvPr id="12" name="TextBox 11">
            <a:extLst>
              <a:ext uri="{FF2B5EF4-FFF2-40B4-BE49-F238E27FC236}">
                <a16:creationId xmlns:a16="http://schemas.microsoft.com/office/drawing/2014/main" id="{F76DE2E5-6B0A-9418-296F-536B89546B73}"/>
              </a:ext>
            </a:extLst>
          </p:cNvPr>
          <p:cNvSpPr txBox="1"/>
          <p:nvPr/>
        </p:nvSpPr>
        <p:spPr>
          <a:xfrm>
            <a:off x="1075668" y="6513989"/>
            <a:ext cx="5395079"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Reference: </a:t>
            </a:r>
            <a:r>
              <a:rPr kumimoji="0" lang="en-US" sz="105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3"/>
              </a:rPr>
              <a:t>Fleming J, et al. </a:t>
            </a:r>
            <a:r>
              <a:rPr kumimoji="0" lang="en-US" sz="1050" b="0" i="1"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3"/>
              </a:rPr>
              <a:t>Vaccine. </a:t>
            </a:r>
            <a:r>
              <a:rPr kumimoji="0" lang="en-US" sz="105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hlinkClick r:id="rId3"/>
              </a:rPr>
              <a:t>2023; 41(2).</a:t>
            </a:r>
            <a:endParaRPr kumimoji="0" lang="en-US" sz="105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3" name="TextBox 12">
            <a:extLst>
              <a:ext uri="{FF2B5EF4-FFF2-40B4-BE49-F238E27FC236}">
                <a16:creationId xmlns:a16="http://schemas.microsoft.com/office/drawing/2014/main" id="{8AD21020-44A3-3CF5-BBC4-4A3B1BA1548F}"/>
              </a:ext>
            </a:extLst>
          </p:cNvPr>
          <p:cNvSpPr txBox="1"/>
          <p:nvPr/>
        </p:nvSpPr>
        <p:spPr>
          <a:xfrm>
            <a:off x="7194215" y="1424486"/>
            <a:ext cx="4545665" cy="64633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4" name="Picture 3">
            <a:extLst>
              <a:ext uri="{FF2B5EF4-FFF2-40B4-BE49-F238E27FC236}">
                <a16:creationId xmlns:a16="http://schemas.microsoft.com/office/drawing/2014/main" id="{B94FC915-0A27-B33D-FAC3-DCE4285F5478}"/>
              </a:ext>
            </a:extLst>
          </p:cNvPr>
          <p:cNvPicPr>
            <a:picLocks noChangeAspect="1"/>
          </p:cNvPicPr>
          <p:nvPr/>
        </p:nvPicPr>
        <p:blipFill>
          <a:blip r:embed="rId4"/>
          <a:stretch>
            <a:fillRect/>
          </a:stretch>
        </p:blipFill>
        <p:spPr>
          <a:xfrm>
            <a:off x="6766924" y="3745324"/>
            <a:ext cx="4688112" cy="2417385"/>
          </a:xfrm>
          <a:prstGeom prst="rect">
            <a:avLst/>
          </a:prstGeom>
        </p:spPr>
      </p:pic>
      <p:sp>
        <p:nvSpPr>
          <p:cNvPr id="24" name="TextBox 23">
            <a:extLst>
              <a:ext uri="{FF2B5EF4-FFF2-40B4-BE49-F238E27FC236}">
                <a16:creationId xmlns:a16="http://schemas.microsoft.com/office/drawing/2014/main" id="{2E5503AC-F075-02FB-B982-9DA5F91B01F4}"/>
              </a:ext>
            </a:extLst>
          </p:cNvPr>
          <p:cNvSpPr txBox="1"/>
          <p:nvPr/>
        </p:nvSpPr>
        <p:spPr>
          <a:xfrm>
            <a:off x="6626832" y="1235773"/>
            <a:ext cx="5503419" cy="18312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rPr>
              <a:t>Program roles &amp; responsibilities to clarify include:</a:t>
            </a: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Vaccine forecasting and logistics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Training &amp; supervision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Advocacy &amp; communications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rPr>
              <a:t>Vaccine coverage &amp; safety monitoring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BC79193B-CECE-7D3C-4411-CBF487BEA60E}"/>
              </a:ext>
            </a:extLst>
          </p:cNvPr>
          <p:cNvSpPr txBox="1"/>
          <p:nvPr/>
        </p:nvSpPr>
        <p:spPr>
          <a:xfrm>
            <a:off x="919577" y="4253824"/>
            <a:ext cx="5847347" cy="984885"/>
          </a:xfrm>
          <a:prstGeom prst="rect">
            <a:avLst/>
          </a:prstGeom>
          <a:noFill/>
        </p:spPr>
        <p:txBody>
          <a:bodyPr wrap="square">
            <a:spAutoFit/>
          </a:bodyPr>
          <a:lstStyle/>
          <a:p>
            <a:pPr algn="r">
              <a:spcAft>
                <a:spcPts val="1200"/>
              </a:spcAft>
              <a:defRPr/>
            </a:pPr>
            <a:r>
              <a:rPr kumimoji="0" lang="en-US" sz="1600" i="0" u="none" strike="noStrike" kern="1200" cap="none" spc="0" normalizeH="0" baseline="0" noProof="0" dirty="0">
                <a:ln>
                  <a:noFill/>
                </a:ln>
                <a:solidFill>
                  <a:srgbClr val="304FA1"/>
                </a:solidFill>
                <a:effectLst/>
                <a:uLnTx/>
                <a:uFillTx/>
                <a:latin typeface="Corbel" panose="020B0503020204020204"/>
                <a:ea typeface="+mn-ea"/>
                <a:cs typeface="+mn-cs"/>
              </a:rPr>
              <a:t>Delivery pathways will vary by country.</a:t>
            </a:r>
          </a:p>
          <a:p>
            <a:pPr algn="r">
              <a:spcAft>
                <a:spcPts val="600"/>
              </a:spcAft>
              <a:defRPr/>
            </a:pPr>
            <a:r>
              <a:rPr lang="en-US" sz="1600" dirty="0">
                <a:solidFill>
                  <a:srgbClr val="304FA1"/>
                </a:solidFill>
                <a:latin typeface="Corbel" panose="020B0503020204020204"/>
              </a:rPr>
              <a:t>A </a:t>
            </a:r>
            <a:r>
              <a:rPr kumimoji="0" lang="en-US" sz="1600" i="0" u="none" strike="noStrike" kern="1200" cap="none" spc="0" normalizeH="0" baseline="0" noProof="0" dirty="0">
                <a:ln>
                  <a:noFill/>
                </a:ln>
                <a:solidFill>
                  <a:srgbClr val="304FA1"/>
                </a:solidFill>
                <a:effectLst/>
                <a:uLnTx/>
                <a:uFillTx/>
                <a:latin typeface="Corbel" panose="020B0503020204020204"/>
                <a:ea typeface="+mn-ea"/>
                <a:cs typeface="+mn-cs"/>
              </a:rPr>
              <a:t>common approach may be that EPI handles vaccine forecasting/logistics, &amp; ANC manages vaccine administration.</a:t>
            </a:r>
          </a:p>
        </p:txBody>
      </p:sp>
      <p:sp>
        <p:nvSpPr>
          <p:cNvPr id="8" name="TextBox 7">
            <a:extLst>
              <a:ext uri="{FF2B5EF4-FFF2-40B4-BE49-F238E27FC236}">
                <a16:creationId xmlns:a16="http://schemas.microsoft.com/office/drawing/2014/main" id="{3DC9AF06-1B01-6522-943F-B05EA73D04A9}"/>
              </a:ext>
            </a:extLst>
          </p:cNvPr>
          <p:cNvSpPr txBox="1"/>
          <p:nvPr/>
        </p:nvSpPr>
        <p:spPr>
          <a:xfrm>
            <a:off x="7236407" y="3321880"/>
            <a:ext cx="3749146" cy="338554"/>
          </a:xfrm>
          <a:prstGeom prst="rect">
            <a:avLst/>
          </a:prstGeom>
          <a:noFill/>
        </p:spPr>
        <p:txBody>
          <a:bodyPr wrap="square">
            <a:spAutoFit/>
          </a:bodyPr>
          <a:lstStyle/>
          <a:p>
            <a:pPr algn="ctr">
              <a:spcAft>
                <a:spcPts val="1200"/>
              </a:spcAft>
              <a:defRPr/>
            </a:pPr>
            <a:r>
              <a:rPr kumimoji="0" lang="en-US" sz="1600" b="1" i="0" u="none" strike="noStrike" kern="1200" cap="none" spc="0" normalizeH="0" baseline="0" noProof="0" dirty="0">
                <a:ln>
                  <a:noFill/>
                </a:ln>
                <a:solidFill>
                  <a:srgbClr val="304FA1"/>
                </a:solidFill>
                <a:effectLst/>
                <a:uLnTx/>
                <a:uFillTx/>
                <a:latin typeface="Corbel" panose="020B0503020204020204"/>
                <a:ea typeface="+mn-ea"/>
                <a:cs typeface="+mn-cs"/>
              </a:rPr>
              <a:t>Who does what?</a:t>
            </a:r>
          </a:p>
        </p:txBody>
      </p:sp>
      <p:sp>
        <p:nvSpPr>
          <p:cNvPr id="3" name="Footer Placeholder 57">
            <a:extLst>
              <a:ext uri="{FF2B5EF4-FFF2-40B4-BE49-F238E27FC236}">
                <a16:creationId xmlns:a16="http://schemas.microsoft.com/office/drawing/2014/main" id="{C300FCDB-B896-4EA8-BE2B-4DC87143E5F3}"/>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a:t>
            </a:r>
            <a:r>
              <a:rPr lang="en-US" dirty="0">
                <a:solidFill>
                  <a:srgbClr val="000000">
                    <a:tint val="75000"/>
                  </a:srgbClr>
                </a:solidFill>
              </a:rPr>
              <a:t>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684472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5706-8B80-DDEC-6349-AF056DA82380}"/>
              </a:ext>
            </a:extLst>
          </p:cNvPr>
          <p:cNvSpPr>
            <a:spLocks noGrp="1"/>
          </p:cNvSpPr>
          <p:nvPr>
            <p:ph type="title"/>
          </p:nvPr>
        </p:nvSpPr>
        <p:spPr>
          <a:xfrm>
            <a:off x="1224280" y="365125"/>
            <a:ext cx="10711046" cy="983990"/>
          </a:xfrm>
        </p:spPr>
        <p:txBody>
          <a:bodyPr/>
          <a:lstStyle/>
          <a:p>
            <a:r>
              <a:rPr lang="en-US" dirty="0">
                <a:solidFill>
                  <a:schemeClr val="accent2"/>
                </a:solidFill>
              </a:rPr>
              <a:t>ANC strengthening is a continuing need</a:t>
            </a:r>
            <a:br>
              <a:rPr lang="en-US" dirty="0">
                <a:solidFill>
                  <a:schemeClr val="accent2"/>
                </a:solidFill>
              </a:rPr>
            </a:br>
            <a:r>
              <a:rPr lang="en-US" b="0" dirty="0">
                <a:solidFill>
                  <a:schemeClr val="accent2"/>
                </a:solidFill>
              </a:rPr>
              <a:t>RSV immunization depends on this, but can also contribute to strengthening efforts</a:t>
            </a:r>
          </a:p>
        </p:txBody>
      </p:sp>
      <p:sp>
        <p:nvSpPr>
          <p:cNvPr id="3" name="Content Placeholder 2">
            <a:extLst>
              <a:ext uri="{FF2B5EF4-FFF2-40B4-BE49-F238E27FC236}">
                <a16:creationId xmlns:a16="http://schemas.microsoft.com/office/drawing/2014/main" id="{8D5210F3-BECE-A262-19B9-AA86AC0659A4}"/>
              </a:ext>
            </a:extLst>
          </p:cNvPr>
          <p:cNvSpPr>
            <a:spLocks noGrp="1"/>
          </p:cNvSpPr>
          <p:nvPr>
            <p:ph sz="half" idx="1"/>
          </p:nvPr>
        </p:nvSpPr>
        <p:spPr>
          <a:xfrm>
            <a:off x="1224280" y="1465545"/>
            <a:ext cx="4871720" cy="5027330"/>
          </a:xfrm>
        </p:spPr>
        <p:txBody>
          <a:bodyPr/>
          <a:lstStyle/>
          <a:p>
            <a:pPr marL="0" indent="0">
              <a:buNone/>
            </a:pPr>
            <a:r>
              <a:rPr lang="en-US" b="1" dirty="0"/>
              <a:t>Current status</a:t>
            </a:r>
          </a:p>
          <a:p>
            <a:r>
              <a:rPr lang="en-US" dirty="0"/>
              <a:t>ANC provides a wide range of health services</a:t>
            </a:r>
            <a:r>
              <a:rPr lang="en-US" b="1" dirty="0"/>
              <a:t> </a:t>
            </a:r>
            <a:r>
              <a:rPr lang="en-US" dirty="0"/>
              <a:t>and service utilization.</a:t>
            </a:r>
          </a:p>
          <a:p>
            <a:r>
              <a:rPr lang="en-US" dirty="0"/>
              <a:t>ANC varies widely between and within countries (e.g., # visits; provider category, quality of care).</a:t>
            </a:r>
          </a:p>
          <a:p>
            <a:r>
              <a:rPr lang="en-US" dirty="0"/>
              <a:t>Mechanisms to achieve recommended number of contacts with quality care needed to support RSV MI coverage.</a:t>
            </a:r>
          </a:p>
        </p:txBody>
      </p:sp>
      <p:sp>
        <p:nvSpPr>
          <p:cNvPr id="4" name="Content Placeholder 3">
            <a:extLst>
              <a:ext uri="{FF2B5EF4-FFF2-40B4-BE49-F238E27FC236}">
                <a16:creationId xmlns:a16="http://schemas.microsoft.com/office/drawing/2014/main" id="{082431BA-9250-F94B-F59E-22ACAF78A5D7}"/>
              </a:ext>
            </a:extLst>
          </p:cNvPr>
          <p:cNvSpPr>
            <a:spLocks noGrp="1"/>
          </p:cNvSpPr>
          <p:nvPr>
            <p:ph sz="half" idx="2"/>
          </p:nvPr>
        </p:nvSpPr>
        <p:spPr>
          <a:xfrm>
            <a:off x="6405879" y="1487301"/>
            <a:ext cx="5529447" cy="5027330"/>
          </a:xfrm>
        </p:spPr>
        <p:txBody>
          <a:bodyPr/>
          <a:lstStyle/>
          <a:p>
            <a:pPr marL="0" indent="0">
              <a:buNone/>
            </a:pPr>
            <a:r>
              <a:rPr lang="en-US" b="1" dirty="0"/>
              <a:t>Opportunities and considerations</a:t>
            </a:r>
          </a:p>
          <a:p>
            <a:r>
              <a:rPr lang="en-US" dirty="0"/>
              <a:t>RSV maternal immunization &amp; ANC integration could strengthen EPI and MNCH programs.</a:t>
            </a:r>
          </a:p>
          <a:p>
            <a:pPr lvl="1"/>
            <a:r>
              <a:rPr lang="en-US" dirty="0"/>
              <a:t>Capitalize on robust EPI standard operating procedures</a:t>
            </a:r>
          </a:p>
          <a:p>
            <a:pPr lvl="1"/>
            <a:r>
              <a:rPr lang="en-US" dirty="0"/>
              <a:t>Integrate cold chain </a:t>
            </a:r>
            <a:r>
              <a:rPr lang="en-US" dirty="0">
                <a:sym typeface="Wingdings" panose="05000000000000000000" pitchFamily="2" charset="2"/>
              </a:rPr>
              <a:t> </a:t>
            </a:r>
            <a:r>
              <a:rPr lang="en-US" dirty="0"/>
              <a:t>pediatric &amp; maternal medicines with vaccines</a:t>
            </a:r>
          </a:p>
          <a:p>
            <a:pPr lvl="1"/>
            <a:r>
              <a:rPr lang="en-US" dirty="0"/>
              <a:t>More holistic approach to care management</a:t>
            </a:r>
          </a:p>
          <a:p>
            <a:pPr lvl="1"/>
            <a:r>
              <a:rPr lang="en-US" dirty="0"/>
              <a:t>Improve ancillary health benefits such as uptake and perceived quality of services</a:t>
            </a:r>
          </a:p>
          <a:p>
            <a:r>
              <a:rPr lang="en-US" dirty="0"/>
              <a:t>Need to manage workload/logistics and support skill capacity for healthcare providers.</a:t>
            </a:r>
          </a:p>
        </p:txBody>
      </p:sp>
      <p:sp>
        <p:nvSpPr>
          <p:cNvPr id="6" name="TextBox 5">
            <a:extLst>
              <a:ext uri="{FF2B5EF4-FFF2-40B4-BE49-F238E27FC236}">
                <a16:creationId xmlns:a16="http://schemas.microsoft.com/office/drawing/2014/main" id="{3015E46D-B924-39D1-848F-8C0C0651B8E3}"/>
              </a:ext>
            </a:extLst>
          </p:cNvPr>
          <p:cNvSpPr txBox="1"/>
          <p:nvPr/>
        </p:nvSpPr>
        <p:spPr>
          <a:xfrm>
            <a:off x="1224280" y="6308209"/>
            <a:ext cx="5334000"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Citation: Advancing Maternal Immunization “Advancing RSV Maternal Immunization: A Gap Analysis.” 2018. Accessed at: </a:t>
            </a:r>
            <a:r>
              <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hlinkClick r:id="rId3"/>
              </a:rPr>
              <a:t>https://www.path.org/our-impact/resources/advancing-rsv-maternal-immunization-gap-analysis-report/</a:t>
            </a:r>
            <a:r>
              <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a:t>
            </a:r>
            <a:endParaRPr kumimoji="0" lang="en-US" sz="9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Footer Placeholder 57">
            <a:extLst>
              <a:ext uri="{FF2B5EF4-FFF2-40B4-BE49-F238E27FC236}">
                <a16:creationId xmlns:a16="http://schemas.microsoft.com/office/drawing/2014/main" id="{838CF2A0-E11C-AC33-0AF1-06BFC6423A0C}"/>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a:t>
            </a:r>
            <a:r>
              <a:rPr lang="en-US" dirty="0">
                <a:solidFill>
                  <a:srgbClr val="000000">
                    <a:tint val="75000"/>
                  </a:srgbClr>
                </a:solidFill>
              </a:rPr>
              <a:t>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4017743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0E5FE-F2FC-ED1F-6245-A0EBCA38697A}"/>
              </a:ext>
            </a:extLst>
          </p:cNvPr>
          <p:cNvSpPr>
            <a:spLocks noGrp="1"/>
          </p:cNvSpPr>
          <p:nvPr>
            <p:ph type="title"/>
          </p:nvPr>
        </p:nvSpPr>
        <p:spPr>
          <a:xfrm>
            <a:off x="1224279" y="365125"/>
            <a:ext cx="10734839" cy="884555"/>
          </a:xfrm>
        </p:spPr>
        <p:txBody>
          <a:bodyPr/>
          <a:lstStyle/>
          <a:p>
            <a:r>
              <a:rPr lang="en-US" spc="-8" dirty="0">
                <a:solidFill>
                  <a:schemeClr val="accent2"/>
                </a:solidFill>
              </a:rPr>
              <a:t>Tracking maternal and newborn RSV immunization safety</a:t>
            </a:r>
            <a:br>
              <a:rPr lang="en-US" spc="-8" dirty="0">
                <a:solidFill>
                  <a:schemeClr val="accent2"/>
                </a:solidFill>
              </a:rPr>
            </a:br>
            <a:r>
              <a:rPr lang="en-US" b="0" spc="-8" dirty="0">
                <a:solidFill>
                  <a:schemeClr val="accent2"/>
                </a:solidFill>
              </a:rPr>
              <a:t>safety monitoring helps ensure acceptability and facilitates a benefit-risk balance</a:t>
            </a:r>
            <a:endParaRPr lang="en-US" dirty="0">
              <a:solidFill>
                <a:schemeClr val="accent2"/>
              </a:solidFill>
            </a:endParaRPr>
          </a:p>
        </p:txBody>
      </p:sp>
      <p:sp>
        <p:nvSpPr>
          <p:cNvPr id="3" name="Content Placeholder 2">
            <a:extLst>
              <a:ext uri="{FF2B5EF4-FFF2-40B4-BE49-F238E27FC236}">
                <a16:creationId xmlns:a16="http://schemas.microsoft.com/office/drawing/2014/main" id="{D65BD754-4DF0-3A73-FB8C-02649E4B1477}"/>
              </a:ext>
            </a:extLst>
          </p:cNvPr>
          <p:cNvSpPr>
            <a:spLocks noGrp="1"/>
          </p:cNvSpPr>
          <p:nvPr>
            <p:ph sz="half" idx="1"/>
          </p:nvPr>
        </p:nvSpPr>
        <p:spPr>
          <a:xfrm>
            <a:off x="1224280" y="1465545"/>
            <a:ext cx="5786120" cy="5027330"/>
          </a:xfrm>
        </p:spPr>
        <p:txBody>
          <a:bodyPr/>
          <a:lstStyle/>
          <a:p>
            <a:pPr marL="0" indent="0">
              <a:buNone/>
            </a:pPr>
            <a:r>
              <a:rPr lang="en-US" sz="1800" b="1" dirty="0">
                <a:latin typeface="Aptos" panose="020B0004020202020204" pitchFamily="34" charset="0"/>
                <a:ea typeface="Times New Roman" panose="02020603050405020304" pitchFamily="18" charset="0"/>
                <a:cs typeface="Aptos" panose="020B0004020202020204" pitchFamily="34" charset="0"/>
              </a:rPr>
              <a:t>Routine </a:t>
            </a:r>
            <a:r>
              <a:rPr lang="en-US" sz="1800" b="1" dirty="0">
                <a:solidFill>
                  <a:schemeClr val="accent2"/>
                </a:solidFill>
                <a:latin typeface="Aptos" panose="020B0004020202020204" pitchFamily="34" charset="0"/>
                <a:ea typeface="Times New Roman" panose="02020603050405020304" pitchFamily="18" charset="0"/>
                <a:cs typeface="Aptos" panose="020B0004020202020204" pitchFamily="34" charset="0"/>
              </a:rPr>
              <a:t>passive</a:t>
            </a:r>
            <a:r>
              <a:rPr lang="en-US" sz="1800" b="1" dirty="0">
                <a:latin typeface="Aptos" panose="020B0004020202020204" pitchFamily="34" charset="0"/>
                <a:ea typeface="Times New Roman" panose="02020603050405020304" pitchFamily="18" charset="0"/>
                <a:cs typeface="Aptos" panose="020B0004020202020204" pitchFamily="34" charset="0"/>
              </a:rPr>
              <a:t> </a:t>
            </a:r>
            <a:r>
              <a:rPr lang="en-US" sz="1800" b="1" dirty="0">
                <a:solidFill>
                  <a:schemeClr val="accent2"/>
                </a:solidFill>
                <a:latin typeface="Aptos" panose="020B0004020202020204" pitchFamily="34" charset="0"/>
                <a:ea typeface="Times New Roman" panose="02020603050405020304" pitchFamily="18" charset="0"/>
                <a:cs typeface="Aptos" panose="020B0004020202020204" pitchFamily="34" charset="0"/>
              </a:rPr>
              <a:t>adverse event following immunization (AEFI) surveillance </a:t>
            </a:r>
            <a:r>
              <a:rPr lang="en-US" sz="1800" b="1" dirty="0">
                <a:latin typeface="Aptos" panose="020B0004020202020204" pitchFamily="34" charset="0"/>
                <a:ea typeface="Times New Roman" panose="02020603050405020304" pitchFamily="18" charset="0"/>
                <a:cs typeface="Aptos" panose="020B0004020202020204" pitchFamily="34" charset="0"/>
              </a:rPr>
              <a:t>is likely to be the main approach used for RSV in LMICs.</a:t>
            </a:r>
          </a:p>
          <a:p>
            <a:r>
              <a:rPr lang="en-US" sz="1800" dirty="0">
                <a:solidFill>
                  <a:schemeClr val="accent2"/>
                </a:solidFill>
                <a:latin typeface="Aptos" panose="020B0004020202020204" pitchFamily="34" charset="0"/>
                <a:ea typeface="Times New Roman" panose="02020603050405020304" pitchFamily="18" charset="0"/>
                <a:cs typeface="Aptos" panose="020B0004020202020204" pitchFamily="34" charset="0"/>
              </a:rPr>
              <a:t>Active surveillance </a:t>
            </a:r>
            <a:r>
              <a:rPr lang="en-US" sz="1800" dirty="0">
                <a:latin typeface="Aptos" panose="020B0004020202020204" pitchFamily="34" charset="0"/>
                <a:ea typeface="Times New Roman" panose="02020603050405020304" pitchFamily="18" charset="0"/>
                <a:cs typeface="Aptos" panose="020B0004020202020204" pitchFamily="34" charset="0"/>
              </a:rPr>
              <a:t>may be beneficial in some locations where resources allow.</a:t>
            </a:r>
          </a:p>
          <a:p>
            <a:r>
              <a:rPr lang="en-US" sz="1800" dirty="0">
                <a:latin typeface="Aptos" panose="020B0004020202020204" pitchFamily="34" charset="0"/>
              </a:rPr>
              <a:t>Limited </a:t>
            </a:r>
            <a:r>
              <a:rPr lang="en-US" sz="1800" dirty="0">
                <a:solidFill>
                  <a:schemeClr val="accent2"/>
                </a:solidFill>
                <a:latin typeface="Aptos" panose="020B0004020202020204" pitchFamily="34" charset="0"/>
              </a:rPr>
              <a:t>pregnancy exposure registries </a:t>
            </a:r>
            <a:r>
              <a:rPr lang="en-US" sz="1800" dirty="0">
                <a:latin typeface="Aptos" panose="020B0004020202020204" pitchFamily="34" charset="0"/>
              </a:rPr>
              <a:t>and other active surveillance systems exist to be leveraged in LMICs .</a:t>
            </a:r>
            <a:r>
              <a:rPr lang="en-US" sz="1800" baseline="30000" dirty="0">
                <a:latin typeface="Aptos" panose="020B0004020202020204" pitchFamily="34" charset="0"/>
              </a:rPr>
              <a:t>1</a:t>
            </a:r>
          </a:p>
          <a:p>
            <a:endParaRPr lang="en-US" sz="1800" dirty="0"/>
          </a:p>
        </p:txBody>
      </p:sp>
      <p:sp>
        <p:nvSpPr>
          <p:cNvPr id="4" name="Content Placeholder 3">
            <a:extLst>
              <a:ext uri="{FF2B5EF4-FFF2-40B4-BE49-F238E27FC236}">
                <a16:creationId xmlns:a16="http://schemas.microsoft.com/office/drawing/2014/main" id="{5A912A03-1851-96A7-6D9F-2E5B60946022}"/>
              </a:ext>
            </a:extLst>
          </p:cNvPr>
          <p:cNvSpPr>
            <a:spLocks noGrp="1"/>
          </p:cNvSpPr>
          <p:nvPr>
            <p:ph sz="half" idx="2"/>
          </p:nvPr>
        </p:nvSpPr>
        <p:spPr>
          <a:xfrm>
            <a:off x="6927520" y="1465545"/>
            <a:ext cx="5264480" cy="2877855"/>
          </a:xfrm>
        </p:spPr>
        <p:txBody>
          <a:bodyPr/>
          <a:lstStyle/>
          <a:p>
            <a:pPr marL="0" marR="0" lvl="0" indent="0">
              <a:spcBef>
                <a:spcPts val="0"/>
              </a:spcBef>
              <a:spcAft>
                <a:spcPts val="600"/>
              </a:spcAft>
              <a:buSzPts val="1000"/>
              <a:buNone/>
              <a:tabLst>
                <a:tab pos="457200" algn="l"/>
              </a:tabLst>
            </a:pPr>
            <a:r>
              <a:rPr lang="en-US" sz="1800" b="1" dirty="0">
                <a:latin typeface="Aptos" panose="020B0004020202020204" pitchFamily="34" charset="0"/>
                <a:ea typeface="Times New Roman" panose="02020603050405020304" pitchFamily="18" charset="0"/>
                <a:cs typeface="Aptos" panose="020B0004020202020204" pitchFamily="34" charset="0"/>
              </a:rPr>
              <a:t>Safety monitoring in LMICs should also consider:</a:t>
            </a:r>
          </a:p>
          <a:p>
            <a:pPr marL="342900" indent="-342900">
              <a:spcBef>
                <a:spcPts val="0"/>
              </a:spcBef>
              <a:spcAft>
                <a:spcPts val="1200"/>
              </a:spcAft>
              <a:buSzPts val="1000"/>
              <a:buFont typeface="Symbol" panose="05050102010706020507" pitchFamily="18" charset="2"/>
              <a:buChar char=""/>
              <a:tabLst>
                <a:tab pos="457200" algn="l"/>
              </a:tabLst>
            </a:pPr>
            <a:r>
              <a:rPr lang="en-US" sz="1800" dirty="0">
                <a:latin typeface="Aptos" panose="020B0004020202020204" pitchFamily="34" charset="0"/>
                <a:ea typeface="Times New Roman" panose="02020603050405020304" pitchFamily="18" charset="0"/>
                <a:cs typeface="Aptos" panose="020B0004020202020204" pitchFamily="34" charset="0"/>
              </a:rPr>
              <a:t>monitoring background rates of </a:t>
            </a:r>
            <a:r>
              <a:rPr lang="en-US" sz="1800" dirty="0">
                <a:solidFill>
                  <a:schemeClr val="accent2"/>
                </a:solidFill>
                <a:latin typeface="Aptos" panose="020B0004020202020204" pitchFamily="34" charset="0"/>
                <a:ea typeface="Times New Roman" panose="02020603050405020304" pitchFamily="18" charset="0"/>
                <a:cs typeface="Aptos" panose="020B0004020202020204" pitchFamily="34" charset="0"/>
              </a:rPr>
              <a:t>obstetric and infant outcomes</a:t>
            </a:r>
          </a:p>
          <a:p>
            <a:pPr marL="342900" indent="-342900">
              <a:spcBef>
                <a:spcPts val="0"/>
              </a:spcBef>
              <a:spcAft>
                <a:spcPts val="1200"/>
              </a:spcAft>
              <a:buSzPts val="1000"/>
              <a:buFont typeface="Symbol" panose="05050102010706020507" pitchFamily="18" charset="2"/>
              <a:buChar char=""/>
              <a:tabLst>
                <a:tab pos="457200" algn="l"/>
              </a:tabLst>
            </a:pPr>
            <a:r>
              <a:rPr lang="en-US" sz="1800" dirty="0">
                <a:latin typeface="Aptos" panose="020B0004020202020204" pitchFamily="34" charset="0"/>
              </a:rPr>
              <a:t>tracking </a:t>
            </a:r>
            <a:r>
              <a:rPr lang="en-US" sz="1800" dirty="0">
                <a:solidFill>
                  <a:schemeClr val="accent2"/>
                </a:solidFill>
                <a:latin typeface="Aptos" panose="020B0004020202020204" pitchFamily="34" charset="0"/>
                <a:ea typeface="Times New Roman" panose="02020603050405020304" pitchFamily="18" charset="0"/>
                <a:cs typeface="Aptos" panose="020B0004020202020204" pitchFamily="34" charset="0"/>
              </a:rPr>
              <a:t>prevalent conditions </a:t>
            </a:r>
            <a:r>
              <a:rPr lang="en-US" sz="1800" dirty="0">
                <a:latin typeface="Aptos" panose="020B0004020202020204" pitchFamily="34" charset="0"/>
                <a:ea typeface="Times New Roman" panose="02020603050405020304" pitchFamily="18" charset="0"/>
                <a:cs typeface="Aptos" panose="020B0004020202020204" pitchFamily="34" charset="0"/>
              </a:rPr>
              <a:t>in pregnant populations (e.g., malaria and HIV)</a:t>
            </a:r>
          </a:p>
          <a:p>
            <a:pPr marL="342900" indent="-342900">
              <a:spcBef>
                <a:spcPts val="0"/>
              </a:spcBef>
              <a:spcAft>
                <a:spcPts val="1200"/>
              </a:spcAft>
              <a:buSzPts val="1000"/>
              <a:buFont typeface="Symbol" panose="05050102010706020507" pitchFamily="18" charset="2"/>
              <a:buChar char=""/>
              <a:tabLst>
                <a:tab pos="457200" algn="l"/>
              </a:tabLst>
            </a:pPr>
            <a:r>
              <a:rPr lang="en-US" sz="1800" dirty="0">
                <a:latin typeface="Aptos" panose="020B0004020202020204" pitchFamily="34" charset="0"/>
              </a:rPr>
              <a:t>accounting for </a:t>
            </a:r>
            <a:r>
              <a:rPr lang="en-US" sz="1800" dirty="0">
                <a:solidFill>
                  <a:schemeClr val="accent2"/>
                </a:solidFill>
                <a:latin typeface="Aptos" panose="020B0004020202020204" pitchFamily="34" charset="0"/>
                <a:ea typeface="Times New Roman" panose="02020603050405020304" pitchFamily="18" charset="0"/>
                <a:cs typeface="Aptos" panose="020B0004020202020204" pitchFamily="34" charset="0"/>
              </a:rPr>
              <a:t>healthcare access </a:t>
            </a:r>
            <a:r>
              <a:rPr lang="en-US" sz="1800" dirty="0">
                <a:latin typeface="Aptos" panose="020B0004020202020204" pitchFamily="34" charset="0"/>
                <a:ea typeface="Times New Roman" panose="02020603050405020304" pitchFamily="18" charset="0"/>
                <a:cs typeface="Aptos" panose="020B0004020202020204" pitchFamily="34" charset="0"/>
              </a:rPr>
              <a:t>limitations</a:t>
            </a:r>
          </a:p>
          <a:p>
            <a:pPr marL="342900" indent="-342900">
              <a:spcBef>
                <a:spcPts val="0"/>
              </a:spcBef>
              <a:spcAft>
                <a:spcPts val="1200"/>
              </a:spcAft>
              <a:buSzPts val="1000"/>
              <a:buFont typeface="Symbol" panose="05050102010706020507" pitchFamily="18" charset="2"/>
              <a:buChar char=""/>
              <a:tabLst>
                <a:tab pos="457200" algn="l"/>
              </a:tabLst>
            </a:pPr>
            <a:r>
              <a:rPr lang="en-US" sz="1800" dirty="0">
                <a:latin typeface="Aptos" panose="020B0004020202020204" pitchFamily="34" charset="0"/>
              </a:rPr>
              <a:t>linking </a:t>
            </a:r>
            <a:r>
              <a:rPr lang="en-US" sz="1800" dirty="0">
                <a:solidFill>
                  <a:schemeClr val="accent2"/>
                </a:solidFill>
                <a:latin typeface="Aptos" panose="020B0004020202020204" pitchFamily="34" charset="0"/>
              </a:rPr>
              <a:t>mother-infant health records </a:t>
            </a:r>
            <a:r>
              <a:rPr lang="en-US" sz="1800" dirty="0">
                <a:latin typeface="Aptos" panose="020B0004020202020204" pitchFamily="34" charset="0"/>
              </a:rPr>
              <a:t>and </a:t>
            </a:r>
            <a:r>
              <a:rPr lang="en-US" sz="1800" dirty="0">
                <a:solidFill>
                  <a:schemeClr val="accent2"/>
                </a:solidFill>
                <a:latin typeface="Aptos" panose="020B0004020202020204" pitchFamily="34" charset="0"/>
              </a:rPr>
              <a:t>intervention-health outcome </a:t>
            </a:r>
            <a:r>
              <a:rPr lang="en-US" sz="1800" dirty="0">
                <a:latin typeface="Aptos" panose="020B0004020202020204" pitchFamily="34" charset="0"/>
              </a:rPr>
              <a:t>data </a:t>
            </a:r>
          </a:p>
          <a:p>
            <a:pPr marL="342900" indent="-342900">
              <a:spcBef>
                <a:spcPts val="0"/>
              </a:spcBef>
              <a:buSzPts val="1000"/>
              <a:buFont typeface="Symbol" panose="05050102010706020507" pitchFamily="18" charset="2"/>
              <a:buChar char=""/>
              <a:tabLst>
                <a:tab pos="457200" algn="l"/>
              </a:tabLst>
            </a:pPr>
            <a:r>
              <a:rPr lang="en-US" sz="1800" dirty="0">
                <a:latin typeface="Aptos" panose="020B0004020202020204" pitchFamily="34" charset="0"/>
              </a:rPr>
              <a:t>capturing births and deaths </a:t>
            </a:r>
            <a:r>
              <a:rPr lang="en-US" sz="1800" dirty="0">
                <a:solidFill>
                  <a:schemeClr val="accent2"/>
                </a:solidFill>
                <a:latin typeface="Aptos" panose="020B0004020202020204" pitchFamily="34" charset="0"/>
              </a:rPr>
              <a:t>outside the formal health system</a:t>
            </a:r>
            <a:r>
              <a:rPr lang="en-US" sz="1800" dirty="0">
                <a:latin typeface="Aptos" panose="020B0004020202020204" pitchFamily="34" charset="0"/>
              </a:rPr>
              <a:t>—where many RSV deaths occur</a:t>
            </a:r>
          </a:p>
          <a:p>
            <a:pPr marL="0" indent="0">
              <a:buNone/>
            </a:pPr>
            <a:endParaRPr lang="en-US" sz="1800" baseline="30000" dirty="0">
              <a:latin typeface="Aptos" panose="020B0004020202020204" pitchFamily="34" charset="0"/>
            </a:endParaRPr>
          </a:p>
        </p:txBody>
      </p:sp>
      <p:sp>
        <p:nvSpPr>
          <p:cNvPr id="6" name="TextBox 5">
            <a:extLst>
              <a:ext uri="{FF2B5EF4-FFF2-40B4-BE49-F238E27FC236}">
                <a16:creationId xmlns:a16="http://schemas.microsoft.com/office/drawing/2014/main" id="{F7E4BDA8-2EF4-9C84-9396-3E671799F08F}"/>
              </a:ext>
            </a:extLst>
          </p:cNvPr>
          <p:cNvSpPr txBox="1"/>
          <p:nvPr/>
        </p:nvSpPr>
        <p:spPr>
          <a:xfrm>
            <a:off x="1224280" y="6368369"/>
            <a:ext cx="5334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a:ln>
                  <a:noFill/>
                </a:ln>
                <a:solidFill>
                  <a:srgbClr val="000000"/>
                </a:solidFill>
                <a:effectLst/>
                <a:uLnTx/>
                <a:uFillTx/>
                <a:latin typeface="Segoe UI" panose="020B0502040204020203" pitchFamily="34" charset="0"/>
                <a:ea typeface="+mn-ea"/>
                <a:cs typeface="+mn-cs"/>
              </a:rPr>
              <a:t>1</a:t>
            </a:r>
            <a:r>
              <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WHO. “Landscape analysis of pregnancy exposure registries in low- and middle-income countries.” 2024. Accessed at: </a:t>
            </a:r>
            <a:r>
              <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hlinkClick r:id="rId3"/>
              </a:rPr>
              <a:t>https://www.who.int/publications/i/item/9789240087941</a:t>
            </a:r>
            <a:r>
              <a:rPr kumimoji="0" lang="en-US" sz="900" b="0" i="0" u="none" strike="noStrike" kern="1200" cap="none" spc="0" normalizeH="0" baseline="0" noProof="0" dirty="0">
                <a:ln>
                  <a:noFill/>
                </a:ln>
                <a:solidFill>
                  <a:srgbClr val="000000"/>
                </a:solidFill>
                <a:effectLst/>
                <a:uLnTx/>
                <a:uFillTx/>
                <a:latin typeface="Segoe UI" panose="020B0502040204020203" pitchFamily="34" charset="0"/>
                <a:ea typeface="+mn-ea"/>
                <a:cs typeface="+mn-cs"/>
              </a:rPr>
              <a:t>  </a:t>
            </a:r>
            <a:endParaRPr kumimoji="0" lang="en-US" sz="9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8" name="Rectangle 7">
            <a:extLst>
              <a:ext uri="{FF2B5EF4-FFF2-40B4-BE49-F238E27FC236}">
                <a16:creationId xmlns:a16="http://schemas.microsoft.com/office/drawing/2014/main" id="{FE868B16-971F-D99E-2080-3E131C70FE24}"/>
              </a:ext>
            </a:extLst>
          </p:cNvPr>
          <p:cNvSpPr/>
          <p:nvPr/>
        </p:nvSpPr>
        <p:spPr>
          <a:xfrm>
            <a:off x="1224279" y="4810551"/>
            <a:ext cx="5491479" cy="1203158"/>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dirty="0">
                <a:latin typeface="Aptos" panose="020B0004020202020204" pitchFamily="34" charset="0"/>
                <a:ea typeface="Times New Roman" panose="02020603050405020304" pitchFamily="18" charset="0"/>
                <a:cs typeface="Aptos" panose="020B0004020202020204" pitchFamily="34" charset="0"/>
              </a:rPr>
              <a:t>NOTE: </a:t>
            </a:r>
            <a:r>
              <a:rPr lang="en-US" sz="1800" dirty="0">
                <a:latin typeface="Aptos" panose="020B0004020202020204" pitchFamily="34" charset="0"/>
                <a:ea typeface="Times New Roman" panose="02020603050405020304" pitchFamily="18" charset="0"/>
                <a:cs typeface="Aptos" panose="020B0004020202020204" pitchFamily="34" charset="0"/>
              </a:rPr>
              <a:t>Though important, having an existing safety monitoring program specific to RSV is not a prerequisite to vaccine introduction.</a:t>
            </a:r>
            <a:endParaRPr lang="en-US" sz="1800" b="1" dirty="0">
              <a:latin typeface="Aptos" panose="020B0004020202020204" pitchFamily="34" charset="0"/>
              <a:ea typeface="Times New Roman" panose="02020603050405020304" pitchFamily="18" charset="0"/>
              <a:cs typeface="Aptos" panose="020B0004020202020204" pitchFamily="34" charset="0"/>
            </a:endParaRPr>
          </a:p>
        </p:txBody>
      </p:sp>
      <p:sp>
        <p:nvSpPr>
          <p:cNvPr id="7" name="Footer Placeholder 57">
            <a:extLst>
              <a:ext uri="{FF2B5EF4-FFF2-40B4-BE49-F238E27FC236}">
                <a16:creationId xmlns:a16="http://schemas.microsoft.com/office/drawing/2014/main" id="{6341A6BA-6201-7743-70F6-F5AAD70684DF}"/>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a:t>
            </a:r>
            <a:r>
              <a:rPr lang="en-US" dirty="0">
                <a:solidFill>
                  <a:srgbClr val="000000">
                    <a:tint val="75000"/>
                  </a:srgbClr>
                </a:solidFill>
              </a:rPr>
              <a:t>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82538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a:xfrm>
            <a:off x="831849" y="1183645"/>
            <a:ext cx="11360151" cy="2852737"/>
          </a:xfrm>
        </p:spPr>
        <p:txBody>
          <a:bodyPr/>
          <a:lstStyle/>
          <a:p>
            <a:r>
              <a:rPr lang="en-US" sz="6600" dirty="0"/>
              <a:t>Demand, uptake, &amp; implementation drivers</a:t>
            </a:r>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a:xfrm>
            <a:off x="831849" y="4174168"/>
            <a:ext cx="10680777" cy="1500187"/>
          </a:xfrm>
        </p:spPr>
        <p:txBody>
          <a:bodyPr/>
          <a:lstStyle/>
          <a:p>
            <a:r>
              <a:rPr lang="en-US" dirty="0"/>
              <a:t>advancing awareness, social mobilization, &amp; workforce readiness</a:t>
            </a:r>
            <a:endParaRPr lang="en-US" dirty="0">
              <a:effectLst/>
            </a:endParaRPr>
          </a:p>
        </p:txBody>
      </p:sp>
    </p:spTree>
    <p:extLst>
      <p:ext uri="{BB962C8B-B14F-4D97-AF65-F5344CB8AC3E}">
        <p14:creationId xmlns:p14="http://schemas.microsoft.com/office/powerpoint/2010/main" val="64348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pPr>
            <a:r>
              <a:rPr lang="en-US" dirty="0"/>
              <a:t>Agenda</a:t>
            </a:r>
            <a:endParaRPr spc="-8" dirty="0"/>
          </a:p>
        </p:txBody>
      </p:sp>
      <p:graphicFrame>
        <p:nvGraphicFramePr>
          <p:cNvPr id="12" name="object 2">
            <a:extLst>
              <a:ext uri="{FF2B5EF4-FFF2-40B4-BE49-F238E27FC236}">
                <a16:creationId xmlns:a16="http://schemas.microsoft.com/office/drawing/2014/main" id="{4D98EA66-1DC2-54A9-B9B6-DB04250B97BB}"/>
              </a:ext>
            </a:extLst>
          </p:cNvPr>
          <p:cNvGraphicFramePr>
            <a:graphicFrameLocks noGrp="1"/>
          </p:cNvGraphicFramePr>
          <p:nvPr>
            <p:extLst>
              <p:ext uri="{D42A27DB-BD31-4B8C-83A1-F6EECF244321}">
                <p14:modId xmlns:p14="http://schemas.microsoft.com/office/powerpoint/2010/main" val="2342082498"/>
              </p:ext>
            </p:extLst>
          </p:nvPr>
        </p:nvGraphicFramePr>
        <p:xfrm>
          <a:off x="1224280" y="1788332"/>
          <a:ext cx="10607673" cy="3649708"/>
        </p:xfrm>
        <a:graphic>
          <a:graphicData uri="http://schemas.openxmlformats.org/drawingml/2006/table">
            <a:tbl>
              <a:tblPr firstRow="1" bandRow="1">
                <a:tableStyleId>{2D5ABB26-0587-4C30-8999-92F81FD0307C}</a:tableStyleId>
              </a:tblPr>
              <a:tblGrid>
                <a:gridCol w="1375303">
                  <a:extLst>
                    <a:ext uri="{9D8B030D-6E8A-4147-A177-3AD203B41FA5}">
                      <a16:colId xmlns:a16="http://schemas.microsoft.com/office/drawing/2014/main" val="20000"/>
                    </a:ext>
                  </a:extLst>
                </a:gridCol>
                <a:gridCol w="9232370">
                  <a:extLst>
                    <a:ext uri="{9D8B030D-6E8A-4147-A177-3AD203B41FA5}">
                      <a16:colId xmlns:a16="http://schemas.microsoft.com/office/drawing/2014/main" val="20001"/>
                    </a:ext>
                  </a:extLst>
                </a:gridCol>
              </a:tblGrid>
              <a:tr h="912427">
                <a:tc>
                  <a:txBody>
                    <a:bodyPr/>
                    <a:lstStyle/>
                    <a:p>
                      <a:pPr>
                        <a:lnSpc>
                          <a:spcPct val="100000"/>
                        </a:lnSpc>
                      </a:pPr>
                      <a:endParaRPr sz="1600" dirty="0">
                        <a:latin typeface="Times New Roman"/>
                        <a:cs typeface="Times New Roman"/>
                      </a:endParaRPr>
                    </a:p>
                  </a:txBody>
                  <a:tcPr marL="0" marR="0" marT="0" marB="0">
                    <a:lnR w="6350" cap="flat" cmpd="sng" algn="ctr">
                      <a:solidFill>
                        <a:srgbClr val="0093D5"/>
                      </a:solidFill>
                      <a:prstDash val="solid"/>
                      <a:round/>
                      <a:headEnd type="none" w="med" len="med"/>
                      <a:tailEnd type="none" w="med" len="med"/>
                    </a:lnR>
                    <a:lnB w="6350">
                      <a:solidFill>
                        <a:srgbClr val="0093D5"/>
                      </a:solidFill>
                      <a:prstDash val="solid"/>
                    </a:lnB>
                  </a:tcPr>
                </a:tc>
                <a:tc>
                  <a:txBody>
                    <a:bodyPr/>
                    <a:lstStyle/>
                    <a:p>
                      <a:pPr marL="508000" marR="0" lvl="0" indent="0" algn="l" defTabSz="914400" rtl="0" eaLnBrk="1" fontAlgn="auto" latinLnBrk="0" hangingPunct="1">
                        <a:lnSpc>
                          <a:spcPct val="100000"/>
                        </a:lnSpc>
                        <a:spcBef>
                          <a:spcPts val="0"/>
                        </a:spcBef>
                        <a:spcAft>
                          <a:spcPts val="0"/>
                        </a:spcAft>
                        <a:buClrTx/>
                        <a:buSzTx/>
                        <a:buFontTx/>
                        <a:buNone/>
                        <a:tabLst/>
                        <a:defRPr/>
                      </a:pPr>
                      <a:r>
                        <a:rPr lang="fr-FR" sz="2000" b="1" dirty="0">
                          <a:solidFill>
                            <a:schemeClr val="accent5"/>
                          </a:solidFill>
                          <a:latin typeface="Corbel" panose="020B0503020204020204" pitchFamily="34" charset="0"/>
                          <a:cs typeface="Montserrat-ExtraBold"/>
                        </a:rPr>
                        <a:t>RSV </a:t>
                      </a:r>
                      <a:r>
                        <a:rPr lang="fr-FR" sz="2000" b="1" dirty="0" err="1">
                          <a:solidFill>
                            <a:schemeClr val="accent5"/>
                          </a:solidFill>
                          <a:latin typeface="Corbel" panose="020B0503020204020204" pitchFamily="34" charset="0"/>
                          <a:cs typeface="Montserrat-ExtraBold"/>
                        </a:rPr>
                        <a:t>maternal</a:t>
                      </a:r>
                      <a:r>
                        <a:rPr lang="fr-FR" sz="2000" b="1" dirty="0">
                          <a:solidFill>
                            <a:schemeClr val="accent5"/>
                          </a:solidFill>
                          <a:latin typeface="Corbel" panose="020B0503020204020204" pitchFamily="34" charset="0"/>
                          <a:cs typeface="Montserrat-ExtraBold"/>
                        </a:rPr>
                        <a:t> vaccine &amp; monoclonal </a:t>
                      </a:r>
                      <a:r>
                        <a:rPr lang="fr-FR" sz="2000" b="1" dirty="0" err="1">
                          <a:solidFill>
                            <a:schemeClr val="accent5"/>
                          </a:solidFill>
                          <a:latin typeface="Corbel" panose="020B0503020204020204" pitchFamily="34" charset="0"/>
                          <a:cs typeface="Montserrat-ExtraBold"/>
                        </a:rPr>
                        <a:t>antibody</a:t>
                      </a:r>
                      <a:r>
                        <a:rPr lang="fr-FR" sz="2000" b="1" dirty="0">
                          <a:solidFill>
                            <a:schemeClr val="accent5"/>
                          </a:solidFill>
                          <a:latin typeface="Corbel" panose="020B0503020204020204" pitchFamily="34" charset="0"/>
                          <a:cs typeface="Montserrat-ExtraBold"/>
                        </a:rPr>
                        <a:t> (</a:t>
                      </a:r>
                      <a:r>
                        <a:rPr lang="fr-FR" sz="2000" b="1" dirty="0" err="1">
                          <a:solidFill>
                            <a:schemeClr val="accent5"/>
                          </a:solidFill>
                          <a:latin typeface="Corbel" panose="020B0503020204020204" pitchFamily="34" charset="0"/>
                          <a:cs typeface="Montserrat-ExtraBold"/>
                        </a:rPr>
                        <a:t>mAb</a:t>
                      </a:r>
                      <a:r>
                        <a:rPr lang="fr-FR" sz="2000" b="1" dirty="0">
                          <a:solidFill>
                            <a:schemeClr val="accent5"/>
                          </a:solidFill>
                          <a:latin typeface="Corbel" panose="020B0503020204020204" pitchFamily="34" charset="0"/>
                          <a:cs typeface="Montserrat-ExtraBold"/>
                        </a:rPr>
                        <a:t>) </a:t>
                      </a:r>
                      <a:r>
                        <a:rPr lang="fr-FR" sz="2000" b="1" dirty="0" err="1">
                          <a:solidFill>
                            <a:schemeClr val="accent5"/>
                          </a:solidFill>
                          <a:latin typeface="Corbel" panose="020B0503020204020204" pitchFamily="34" charset="0"/>
                          <a:cs typeface="Montserrat-ExtraBold"/>
                        </a:rPr>
                        <a:t>implementation</a:t>
                      </a:r>
                      <a:br>
                        <a:rPr lang="fr-FR" sz="2000" b="1" dirty="0">
                          <a:solidFill>
                            <a:schemeClr val="accent5"/>
                          </a:solidFill>
                          <a:latin typeface="Corbel" panose="020B0503020204020204" pitchFamily="34" charset="0"/>
                          <a:cs typeface="Montserrat-ExtraBold"/>
                        </a:rPr>
                      </a:br>
                      <a:r>
                        <a:rPr lang="fr-FR" sz="1800" b="0" kern="1200" dirty="0" err="1">
                          <a:solidFill>
                            <a:schemeClr val="accent5"/>
                          </a:solidFill>
                          <a:latin typeface="Corbel" panose="020B0503020204020204" pitchFamily="34" charset="0"/>
                          <a:ea typeface="+mn-ea"/>
                          <a:cs typeface="Montserrat-ExtraBold"/>
                        </a:rPr>
                        <a:t>product</a:t>
                      </a:r>
                      <a:r>
                        <a:rPr lang="fr-FR" sz="1800" b="0" kern="1200" dirty="0">
                          <a:solidFill>
                            <a:schemeClr val="accent5"/>
                          </a:solidFill>
                          <a:latin typeface="Corbel" panose="020B0503020204020204" pitchFamily="34" charset="0"/>
                          <a:ea typeface="+mn-ea"/>
                          <a:cs typeface="Montserrat-ExtraBold"/>
                        </a:rPr>
                        <a:t> options, administration</a:t>
                      </a:r>
                      <a:r>
                        <a:rPr lang="en-US" sz="1800" b="0" dirty="0">
                          <a:solidFill>
                            <a:schemeClr val="accent5"/>
                          </a:solidFill>
                          <a:latin typeface="Corbel" panose="020B0503020204020204" pitchFamily="34" charset="0"/>
                          <a:cs typeface="Montserrat-SemiBold"/>
                        </a:rPr>
                        <a:t> timing, &amp; seasonality</a:t>
                      </a:r>
                    </a:p>
                  </a:txBody>
                  <a:tcPr marL="0" marR="0" marT="4233" marB="0" anchor="ctr">
                    <a:lnL w="6350" cap="flat" cmpd="sng" algn="ctr">
                      <a:solidFill>
                        <a:srgbClr val="0093D5"/>
                      </a:solidFill>
                      <a:prstDash val="solid"/>
                      <a:round/>
                      <a:headEnd type="none" w="med" len="med"/>
                      <a:tailEnd type="none" w="med" len="med"/>
                    </a:lnL>
                    <a:lnB w="6350">
                      <a:solidFill>
                        <a:srgbClr val="0093D5"/>
                      </a:solidFill>
                      <a:prstDash val="solid"/>
                    </a:lnB>
                  </a:tcPr>
                </a:tc>
                <a:extLst>
                  <a:ext uri="{0D108BD9-81ED-4DB2-BD59-A6C34878D82A}">
                    <a16:rowId xmlns:a16="http://schemas.microsoft.com/office/drawing/2014/main" val="1037067451"/>
                  </a:ext>
                </a:extLst>
              </a:tr>
              <a:tr h="912427">
                <a:tc>
                  <a:txBody>
                    <a:bodyPr/>
                    <a:lstStyle/>
                    <a:p>
                      <a:pPr>
                        <a:lnSpc>
                          <a:spcPct val="100000"/>
                        </a:lnSpc>
                      </a:pPr>
                      <a:endParaRPr sz="1600" dirty="0">
                        <a:latin typeface="Times New Roman"/>
                        <a:cs typeface="Times New Roman"/>
                      </a:endParaRPr>
                    </a:p>
                  </a:txBody>
                  <a:tcPr marL="0" marR="0" marT="0" marB="0">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a:solidFill>
                        <a:srgbClr val="0093D5"/>
                      </a:solidFill>
                      <a:prstDash val="solid"/>
                    </a:lnB>
                  </a:tcPr>
                </a:tc>
                <a:tc>
                  <a:txBody>
                    <a:bodyPr/>
                    <a:lstStyle/>
                    <a:p>
                      <a:pPr marL="508000" marR="0" lvl="0" indent="0" algn="l" defTabSz="914400" rtl="0" eaLnBrk="1" fontAlgn="auto" latinLnBrk="0" hangingPunct="1">
                        <a:lnSpc>
                          <a:spcPct val="100000"/>
                        </a:lnSpc>
                        <a:spcBef>
                          <a:spcPts val="0"/>
                        </a:spcBef>
                        <a:spcAft>
                          <a:spcPts val="0"/>
                        </a:spcAft>
                        <a:buClrTx/>
                        <a:buSzTx/>
                        <a:buFontTx/>
                        <a:buNone/>
                        <a:tabLst/>
                        <a:defRPr/>
                      </a:pPr>
                      <a:r>
                        <a:rPr lang="fr-FR" sz="2000" b="1" dirty="0" err="1">
                          <a:solidFill>
                            <a:schemeClr val="accent2"/>
                          </a:solidFill>
                          <a:latin typeface="Corbel" panose="020B0503020204020204" pitchFamily="34" charset="0"/>
                          <a:cs typeface="Montserrat-ExtraBold"/>
                        </a:rPr>
                        <a:t>Potential</a:t>
                      </a:r>
                      <a:r>
                        <a:rPr lang="fr-FR" sz="2000" b="1" dirty="0">
                          <a:solidFill>
                            <a:schemeClr val="accent2"/>
                          </a:solidFill>
                          <a:latin typeface="Corbel" panose="020B0503020204020204" pitchFamily="34" charset="0"/>
                          <a:cs typeface="Montserrat-ExtraBold"/>
                        </a:rPr>
                        <a:t> system adaptations</a:t>
                      </a:r>
                      <a:br>
                        <a:rPr lang="fr-FR" sz="2000" b="1" dirty="0">
                          <a:solidFill>
                            <a:schemeClr val="accent2"/>
                          </a:solidFill>
                          <a:latin typeface="Corbel" panose="020B0503020204020204" pitchFamily="34" charset="0"/>
                          <a:cs typeface="Montserrat-ExtraBold"/>
                        </a:rPr>
                      </a:br>
                      <a:r>
                        <a:rPr lang="en-US" sz="1800" b="0" dirty="0">
                          <a:solidFill>
                            <a:schemeClr val="accent2"/>
                          </a:solidFill>
                          <a:latin typeface="Corbel" panose="020B0503020204020204" pitchFamily="34" charset="0"/>
                          <a:cs typeface="Montserrat-SemiBold"/>
                        </a:rPr>
                        <a:t>cross-program coordination/strengthening &amp; safety monitoring</a:t>
                      </a:r>
                    </a:p>
                  </a:txBody>
                  <a:tcPr marL="0" marR="0" marT="4233" marB="0" anchor="ctr">
                    <a:lnL w="6350" cap="flat" cmpd="sng" algn="ctr">
                      <a:solidFill>
                        <a:srgbClr val="0093D5"/>
                      </a:solidFill>
                      <a:prstDash val="solid"/>
                      <a:round/>
                      <a:headEnd type="none" w="med" len="med"/>
                      <a:tailEnd type="none" w="med" len="med"/>
                    </a:lnL>
                    <a:lnT w="6350" cap="flat" cmpd="sng" algn="ctr">
                      <a:solidFill>
                        <a:srgbClr val="0093D5"/>
                      </a:solidFill>
                      <a:prstDash val="solid"/>
                      <a:round/>
                      <a:headEnd type="none" w="med" len="med"/>
                      <a:tailEnd type="none" w="med" len="med"/>
                    </a:lnT>
                    <a:lnB w="6350">
                      <a:solidFill>
                        <a:srgbClr val="0093D5"/>
                      </a:solidFill>
                      <a:prstDash val="solid"/>
                    </a:lnB>
                  </a:tcPr>
                </a:tc>
                <a:extLst>
                  <a:ext uri="{0D108BD9-81ED-4DB2-BD59-A6C34878D82A}">
                    <a16:rowId xmlns:a16="http://schemas.microsoft.com/office/drawing/2014/main" val="2115232378"/>
                  </a:ext>
                </a:extLst>
              </a:tr>
              <a:tr h="912427">
                <a:tc>
                  <a:txBody>
                    <a:bodyPr/>
                    <a:lstStyle/>
                    <a:p>
                      <a:pPr>
                        <a:lnSpc>
                          <a:spcPct val="100000"/>
                        </a:lnSpc>
                      </a:pPr>
                      <a:endParaRPr sz="1600" dirty="0">
                        <a:latin typeface="Times New Roman"/>
                        <a:cs typeface="Times New Roman"/>
                      </a:endParaRPr>
                    </a:p>
                  </a:txBody>
                  <a:tcPr marL="0" marR="0" marT="0" marB="0">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lnB w="6350">
                      <a:solidFill>
                        <a:srgbClr val="0093D5"/>
                      </a:solidFill>
                      <a:prstDash val="solid"/>
                    </a:lnB>
                  </a:tcPr>
                </a:tc>
                <a:tc>
                  <a:txBody>
                    <a:bodyPr/>
                    <a:lstStyle/>
                    <a:p>
                      <a:pPr marL="508000" marR="0" lvl="0" indent="0" algn="l" defTabSz="914400" rtl="0" eaLnBrk="1" fontAlgn="auto" latinLnBrk="0" hangingPunct="1">
                        <a:lnSpc>
                          <a:spcPct val="100000"/>
                        </a:lnSpc>
                        <a:spcBef>
                          <a:spcPts val="0"/>
                        </a:spcBef>
                        <a:spcAft>
                          <a:spcPts val="0"/>
                        </a:spcAft>
                        <a:buClrTx/>
                        <a:buSzTx/>
                        <a:buFontTx/>
                        <a:buNone/>
                        <a:tabLst/>
                        <a:defRPr/>
                      </a:pPr>
                      <a:r>
                        <a:rPr lang="fr-FR" sz="2000" b="1" dirty="0">
                          <a:solidFill>
                            <a:schemeClr val="accent3"/>
                          </a:solidFill>
                          <a:latin typeface="Corbel" panose="020B0503020204020204" pitchFamily="34" charset="0"/>
                          <a:cs typeface="Montserrat-ExtraBold"/>
                        </a:rPr>
                        <a:t>Demand, </a:t>
                      </a:r>
                      <a:r>
                        <a:rPr lang="fr-FR" sz="2000" b="1" dirty="0" err="1">
                          <a:solidFill>
                            <a:schemeClr val="accent3"/>
                          </a:solidFill>
                          <a:latin typeface="Corbel" panose="020B0503020204020204" pitchFamily="34" charset="0"/>
                          <a:cs typeface="Montserrat-ExtraBold"/>
                        </a:rPr>
                        <a:t>uptake</a:t>
                      </a:r>
                      <a:r>
                        <a:rPr lang="fr-FR" sz="2000" b="1" dirty="0">
                          <a:solidFill>
                            <a:schemeClr val="accent3"/>
                          </a:solidFill>
                          <a:latin typeface="Corbel" panose="020B0503020204020204" pitchFamily="34" charset="0"/>
                          <a:cs typeface="Montserrat-ExtraBold"/>
                        </a:rPr>
                        <a:t>, &amp; </a:t>
                      </a:r>
                      <a:r>
                        <a:rPr lang="fr-FR" sz="2000" b="1" dirty="0" err="1">
                          <a:solidFill>
                            <a:schemeClr val="accent3"/>
                          </a:solidFill>
                          <a:latin typeface="Corbel" panose="020B0503020204020204" pitchFamily="34" charset="0"/>
                          <a:cs typeface="Montserrat-ExtraBold"/>
                        </a:rPr>
                        <a:t>implementation</a:t>
                      </a:r>
                      <a:r>
                        <a:rPr lang="fr-FR" sz="2000" b="1" dirty="0">
                          <a:solidFill>
                            <a:schemeClr val="accent3"/>
                          </a:solidFill>
                          <a:latin typeface="Corbel" panose="020B0503020204020204" pitchFamily="34" charset="0"/>
                          <a:cs typeface="Montserrat-ExtraBold"/>
                        </a:rPr>
                        <a:t> drivers</a:t>
                      </a:r>
                      <a:br>
                        <a:rPr lang="fr-FR" sz="2000" b="1" dirty="0">
                          <a:solidFill>
                            <a:schemeClr val="accent3"/>
                          </a:solidFill>
                          <a:latin typeface="Corbel" panose="020B0503020204020204" pitchFamily="34" charset="0"/>
                          <a:cs typeface="Montserrat-ExtraBold"/>
                        </a:rPr>
                      </a:br>
                      <a:r>
                        <a:rPr lang="en-US" sz="1800" b="0" dirty="0">
                          <a:solidFill>
                            <a:schemeClr val="accent3"/>
                          </a:solidFill>
                          <a:latin typeface="Corbel" panose="020B0503020204020204" pitchFamily="34" charset="0"/>
                          <a:cs typeface="Montserrat-ExtraBold"/>
                        </a:rPr>
                        <a:t>advancing awareness, social mobilization, &amp; workforce readiness</a:t>
                      </a:r>
                      <a:endParaRPr lang="en-US" sz="1800" b="0" dirty="0">
                        <a:solidFill>
                          <a:schemeClr val="accent3"/>
                        </a:solidFill>
                        <a:latin typeface="Corbel" panose="020B0503020204020204" pitchFamily="34" charset="0"/>
                        <a:cs typeface="Montserrat-SemiBold"/>
                      </a:endParaRPr>
                    </a:p>
                  </a:txBody>
                  <a:tcPr marL="0" marR="0" marT="4233" marB="0" anchor="ctr">
                    <a:lnL w="6350" cap="flat" cmpd="sng" algn="ctr">
                      <a:solidFill>
                        <a:srgbClr val="0093D5"/>
                      </a:solidFill>
                      <a:prstDash val="solid"/>
                      <a:round/>
                      <a:headEnd type="none" w="med" len="med"/>
                      <a:tailEnd type="none" w="med" len="med"/>
                    </a:lnL>
                    <a:lnT w="6350" cap="flat" cmpd="sng" algn="ctr">
                      <a:solidFill>
                        <a:srgbClr val="0093D5"/>
                      </a:solidFill>
                      <a:prstDash val="solid"/>
                      <a:round/>
                      <a:headEnd type="none" w="med" len="med"/>
                      <a:tailEnd type="none" w="med" len="med"/>
                    </a:lnT>
                    <a:lnB w="6350">
                      <a:solidFill>
                        <a:srgbClr val="0093D5"/>
                      </a:solidFill>
                      <a:prstDash val="solid"/>
                    </a:lnB>
                  </a:tcPr>
                </a:tc>
                <a:extLst>
                  <a:ext uri="{0D108BD9-81ED-4DB2-BD59-A6C34878D82A}">
                    <a16:rowId xmlns:a16="http://schemas.microsoft.com/office/drawing/2014/main" val="2080094453"/>
                  </a:ext>
                </a:extLst>
              </a:tr>
              <a:tr h="912427">
                <a:tc>
                  <a:txBody>
                    <a:bodyPr/>
                    <a:lstStyle/>
                    <a:p>
                      <a:pPr>
                        <a:lnSpc>
                          <a:spcPct val="100000"/>
                        </a:lnSpc>
                      </a:pPr>
                      <a:endParaRPr sz="1600">
                        <a:latin typeface="Times New Roman"/>
                        <a:cs typeface="Times New Roman"/>
                      </a:endParaRPr>
                    </a:p>
                  </a:txBody>
                  <a:tcPr marL="0" marR="0" marT="0" marB="0">
                    <a:lnR w="6350" cap="flat" cmpd="sng" algn="ctr">
                      <a:solidFill>
                        <a:srgbClr val="0093D5"/>
                      </a:solidFill>
                      <a:prstDash val="solid"/>
                      <a:round/>
                      <a:headEnd type="none" w="med" len="med"/>
                      <a:tailEnd type="none" w="med" len="med"/>
                    </a:lnR>
                    <a:lnT w="6350" cap="flat" cmpd="sng" algn="ctr">
                      <a:solidFill>
                        <a:srgbClr val="0093D5"/>
                      </a:solidFill>
                      <a:prstDash val="solid"/>
                      <a:round/>
                      <a:headEnd type="none" w="med" len="med"/>
                      <a:tailEnd type="none" w="med" len="med"/>
                    </a:lnT>
                  </a:tcPr>
                </a:tc>
                <a:tc>
                  <a:txBody>
                    <a:bodyPr/>
                    <a:lstStyle/>
                    <a:p>
                      <a:pPr marL="508000">
                        <a:lnSpc>
                          <a:spcPct val="100000"/>
                        </a:lnSpc>
                        <a:spcBef>
                          <a:spcPts val="0"/>
                        </a:spcBef>
                      </a:pPr>
                      <a:r>
                        <a:rPr lang="en-US" sz="2000" b="1" dirty="0">
                          <a:solidFill>
                            <a:schemeClr val="accent4"/>
                          </a:solidFill>
                          <a:latin typeface="Corbel" panose="020B0503020204020204" pitchFamily="34" charset="0"/>
                          <a:cs typeface="Montserrat-ExtraBold"/>
                        </a:rPr>
                        <a:t>A look to the future</a:t>
                      </a:r>
                      <a:endParaRPr sz="2000" dirty="0">
                        <a:solidFill>
                          <a:schemeClr val="accent4"/>
                        </a:solidFill>
                        <a:latin typeface="Corbel" panose="020B0503020204020204" pitchFamily="34" charset="0"/>
                        <a:cs typeface="Montserrat-ExtraBold"/>
                      </a:endParaRPr>
                    </a:p>
                    <a:p>
                      <a:pPr marL="508000">
                        <a:lnSpc>
                          <a:spcPct val="100000"/>
                        </a:lnSpc>
                        <a:spcBef>
                          <a:spcPts val="0"/>
                        </a:spcBef>
                      </a:pPr>
                      <a:r>
                        <a:rPr lang="en-US" sz="1800" b="0" dirty="0">
                          <a:solidFill>
                            <a:schemeClr val="accent4"/>
                          </a:solidFill>
                          <a:latin typeface="Corbel" panose="020B0503020204020204" pitchFamily="34" charset="0"/>
                          <a:cs typeface="Montserrat-SemiBold"/>
                        </a:rPr>
                        <a:t>opportunities, challenges, ongoing progress, &amp; remaining needs</a:t>
                      </a:r>
                    </a:p>
                  </a:txBody>
                  <a:tcPr marL="0" marR="0" marT="4233" marB="0" anchor="ctr">
                    <a:lnL w="6350" cap="flat" cmpd="sng" algn="ctr">
                      <a:solidFill>
                        <a:srgbClr val="0093D5"/>
                      </a:solidFill>
                      <a:prstDash val="solid"/>
                      <a:round/>
                      <a:headEnd type="none" w="med" len="med"/>
                      <a:tailEnd type="none" w="med" len="med"/>
                    </a:lnL>
                    <a:lnT w="6350" cap="flat" cmpd="sng" algn="ctr">
                      <a:solidFill>
                        <a:srgbClr val="0093D5"/>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pic>
        <p:nvPicPr>
          <p:cNvPr id="4" name="Picture 3" descr="A blue circle with arrows&#10;&#10;Description automatically generated">
            <a:extLst>
              <a:ext uri="{FF2B5EF4-FFF2-40B4-BE49-F238E27FC236}">
                <a16:creationId xmlns:a16="http://schemas.microsoft.com/office/drawing/2014/main" id="{22DD9075-94B1-F741-32D4-6A14C485B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444" y="2809089"/>
            <a:ext cx="529665" cy="621338"/>
          </a:xfrm>
          <a:prstGeom prst="rect">
            <a:avLst/>
          </a:prstGeom>
        </p:spPr>
      </p:pic>
      <p:pic>
        <p:nvPicPr>
          <p:cNvPr id="6" name="Picture 5" descr="A calendar with check mark and a check mark&#10;&#10;Description automatically generated">
            <a:extLst>
              <a:ext uri="{FF2B5EF4-FFF2-40B4-BE49-F238E27FC236}">
                <a16:creationId xmlns:a16="http://schemas.microsoft.com/office/drawing/2014/main" id="{A7DADC79-B14D-BD0E-C233-F4E6A305DF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329" y="1927176"/>
            <a:ext cx="651895" cy="611152"/>
          </a:xfrm>
          <a:prstGeom prst="rect">
            <a:avLst/>
          </a:prstGeom>
        </p:spPr>
      </p:pic>
      <p:pic>
        <p:nvPicPr>
          <p:cNvPr id="8" name="Picture 7" descr="A purple line art of a megaphone&#10;&#10;Description automatically generated">
            <a:extLst>
              <a:ext uri="{FF2B5EF4-FFF2-40B4-BE49-F238E27FC236}">
                <a16:creationId xmlns:a16="http://schemas.microsoft.com/office/drawing/2014/main" id="{A39123ED-9CE9-36F7-7720-EE974BFA0F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1329" y="3765045"/>
            <a:ext cx="651895" cy="621337"/>
          </a:xfrm>
          <a:prstGeom prst="rect">
            <a:avLst/>
          </a:prstGeom>
        </p:spPr>
      </p:pic>
      <p:pic>
        <p:nvPicPr>
          <p:cNvPr id="14" name="Picture 13" descr="A green line drawing of a mountain with a flag on top&#10;&#10;Description automatically generated">
            <a:extLst>
              <a:ext uri="{FF2B5EF4-FFF2-40B4-BE49-F238E27FC236}">
                <a16:creationId xmlns:a16="http://schemas.microsoft.com/office/drawing/2014/main" id="{2C4DC322-9211-72A5-34FE-E5591E7AF2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1329" y="4752114"/>
            <a:ext cx="651895" cy="651895"/>
          </a:xfrm>
          <a:prstGeom prst="rect">
            <a:avLst/>
          </a:prstGeom>
        </p:spPr>
      </p:pic>
      <p:sp>
        <p:nvSpPr>
          <p:cNvPr id="5" name="Footer Placeholder 57">
            <a:extLst>
              <a:ext uri="{FF2B5EF4-FFF2-40B4-BE49-F238E27FC236}">
                <a16:creationId xmlns:a16="http://schemas.microsoft.com/office/drawing/2014/main" id="{676FB8AD-BB8B-37A3-ABEB-57B467E44EFC}"/>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a:t>
            </a:r>
            <a:r>
              <a:rPr lang="en-US" dirty="0">
                <a:solidFill>
                  <a:srgbClr val="000000">
                    <a:tint val="75000"/>
                  </a:srgbClr>
                </a:solidFill>
              </a:rPr>
              <a:t>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381210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3">
            <a:extLst>
              <a:ext uri="{FF2B5EF4-FFF2-40B4-BE49-F238E27FC236}">
                <a16:creationId xmlns:a16="http://schemas.microsoft.com/office/drawing/2014/main" id="{B2A29620-DD50-1E4F-8743-96C64C672E8B}"/>
              </a:ext>
            </a:extLst>
          </p:cNvPr>
          <p:cNvSpPr/>
          <p:nvPr/>
        </p:nvSpPr>
        <p:spPr>
          <a:xfrm>
            <a:off x="5312040" y="3000118"/>
            <a:ext cx="3243343" cy="2878971"/>
          </a:xfrm>
          <a:custGeom>
            <a:avLst/>
            <a:gdLst/>
            <a:ahLst/>
            <a:cxnLst/>
            <a:rect l="l" t="t" r="r" b="b"/>
            <a:pathLst>
              <a:path w="2857500" h="365760">
                <a:moveTo>
                  <a:pt x="2857119" y="0"/>
                </a:moveTo>
                <a:lnTo>
                  <a:pt x="0" y="0"/>
                </a:lnTo>
                <a:lnTo>
                  <a:pt x="0" y="365760"/>
                </a:lnTo>
                <a:lnTo>
                  <a:pt x="2857119" y="365760"/>
                </a:lnTo>
                <a:lnTo>
                  <a:pt x="2857119" y="0"/>
                </a:lnTo>
                <a:close/>
              </a:path>
            </a:pathLst>
          </a:custGeom>
          <a:noFill/>
          <a:ln>
            <a:solidFill>
              <a:schemeClr val="accent5"/>
            </a:solidFill>
          </a:ln>
        </p:spPr>
        <p:txBody>
          <a:bodyPr wrap="square" lIns="0" tIns="0" rIns="0" bIns="0" rtlCol="0" anchor="ctr" anchorCtr="0"/>
          <a:lstStyle/>
          <a:p>
            <a:pPr algn="ctr"/>
            <a:endParaRPr lang="en-US" sz="1200" b="1" spc="45" dirty="0">
              <a:solidFill>
                <a:srgbClr val="FFFFFF"/>
              </a:solidFill>
              <a:latin typeface="Corbel" panose="020B0503020204020204" pitchFamily="34" charset="0"/>
              <a:cs typeface="Montserrat"/>
            </a:endParaRPr>
          </a:p>
        </p:txBody>
      </p:sp>
      <p:sp>
        <p:nvSpPr>
          <p:cNvPr id="26" name="object 3">
            <a:extLst>
              <a:ext uri="{FF2B5EF4-FFF2-40B4-BE49-F238E27FC236}">
                <a16:creationId xmlns:a16="http://schemas.microsoft.com/office/drawing/2014/main" id="{0570CBCA-3CD8-34F6-C00A-3A3985D24481}"/>
              </a:ext>
            </a:extLst>
          </p:cNvPr>
          <p:cNvSpPr/>
          <p:nvPr/>
        </p:nvSpPr>
        <p:spPr>
          <a:xfrm>
            <a:off x="5520638" y="2847719"/>
            <a:ext cx="2826146"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5"/>
          </a:solidFill>
        </p:spPr>
        <p:txBody>
          <a:bodyPr wrap="square" lIns="0" tIns="0" rIns="0" bIns="0" rtlCol="0" anchor="ctr" anchorCtr="0"/>
          <a:lstStyle/>
          <a:p>
            <a:pPr algn="ctr"/>
            <a:r>
              <a:rPr lang="en-US" sz="1400" b="1" spc="45" dirty="0">
                <a:solidFill>
                  <a:srgbClr val="FFFFFF"/>
                </a:solidFill>
                <a:latin typeface="Corbel" panose="020B0503020204020204" pitchFamily="34" charset="0"/>
                <a:cs typeface="Montserrat"/>
              </a:rPr>
              <a:t>NATIONAL</a:t>
            </a:r>
            <a:endParaRPr lang="en-US" sz="1200" b="1" spc="45" dirty="0">
              <a:solidFill>
                <a:srgbClr val="FFFFFF"/>
              </a:solidFill>
              <a:latin typeface="Corbel" panose="020B0503020204020204" pitchFamily="34" charset="0"/>
              <a:cs typeface="Montserrat"/>
            </a:endParaRPr>
          </a:p>
        </p:txBody>
      </p:sp>
      <p:sp>
        <p:nvSpPr>
          <p:cNvPr id="27" name="object 3">
            <a:extLst>
              <a:ext uri="{FF2B5EF4-FFF2-40B4-BE49-F238E27FC236}">
                <a16:creationId xmlns:a16="http://schemas.microsoft.com/office/drawing/2014/main" id="{9E098867-36BB-F824-22AE-B4D78F35C56E}"/>
              </a:ext>
            </a:extLst>
          </p:cNvPr>
          <p:cNvSpPr/>
          <p:nvPr/>
        </p:nvSpPr>
        <p:spPr>
          <a:xfrm>
            <a:off x="8665304" y="3000118"/>
            <a:ext cx="3243343" cy="2885953"/>
          </a:xfrm>
          <a:custGeom>
            <a:avLst/>
            <a:gdLst/>
            <a:ahLst/>
            <a:cxnLst/>
            <a:rect l="l" t="t" r="r" b="b"/>
            <a:pathLst>
              <a:path w="2857500" h="365760">
                <a:moveTo>
                  <a:pt x="2857119" y="0"/>
                </a:moveTo>
                <a:lnTo>
                  <a:pt x="0" y="0"/>
                </a:lnTo>
                <a:lnTo>
                  <a:pt x="0" y="365760"/>
                </a:lnTo>
                <a:lnTo>
                  <a:pt x="2857119" y="365760"/>
                </a:lnTo>
                <a:lnTo>
                  <a:pt x="2857119" y="0"/>
                </a:lnTo>
                <a:close/>
              </a:path>
            </a:pathLst>
          </a:custGeom>
          <a:noFill/>
          <a:ln>
            <a:solidFill>
              <a:schemeClr val="accent4"/>
            </a:solidFill>
          </a:ln>
        </p:spPr>
        <p:txBody>
          <a:bodyPr wrap="square" lIns="0" tIns="0" rIns="0" bIns="0" rtlCol="0" anchor="ctr" anchorCtr="0"/>
          <a:lstStyle/>
          <a:p>
            <a:pPr algn="ctr"/>
            <a:endParaRPr lang="en-US" sz="1200" b="1" spc="45" dirty="0">
              <a:solidFill>
                <a:srgbClr val="FFFFFF"/>
              </a:solidFill>
              <a:latin typeface="Corbel" panose="020B0503020204020204" pitchFamily="34" charset="0"/>
              <a:cs typeface="Montserrat"/>
            </a:endParaRPr>
          </a:p>
        </p:txBody>
      </p:sp>
      <p:sp>
        <p:nvSpPr>
          <p:cNvPr id="28" name="object 3">
            <a:extLst>
              <a:ext uri="{FF2B5EF4-FFF2-40B4-BE49-F238E27FC236}">
                <a16:creationId xmlns:a16="http://schemas.microsoft.com/office/drawing/2014/main" id="{247A6CF7-6EB0-3357-5FDD-0AA0C9E9B092}"/>
              </a:ext>
            </a:extLst>
          </p:cNvPr>
          <p:cNvSpPr/>
          <p:nvPr/>
        </p:nvSpPr>
        <p:spPr>
          <a:xfrm>
            <a:off x="8873902" y="2847719"/>
            <a:ext cx="2826146"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4"/>
          </a:solidFill>
        </p:spPr>
        <p:txBody>
          <a:bodyPr wrap="square" lIns="0" tIns="0" rIns="0" bIns="0" rtlCol="0" anchor="ctr" anchorCtr="0"/>
          <a:lstStyle/>
          <a:p>
            <a:pPr algn="ctr"/>
            <a:r>
              <a:rPr lang="en-US" sz="1400" b="1" spc="45" dirty="0">
                <a:solidFill>
                  <a:srgbClr val="FFFFFF"/>
                </a:solidFill>
                <a:latin typeface="Corbel" panose="020B0503020204020204" pitchFamily="34" charset="0"/>
                <a:cs typeface="Montserrat"/>
              </a:rPr>
              <a:t>SUB-NATIONAL</a:t>
            </a:r>
            <a:endParaRPr lang="en-US" sz="1200" b="1" spc="45" dirty="0">
              <a:solidFill>
                <a:srgbClr val="FFFFFF"/>
              </a:solidFill>
              <a:latin typeface="Corbel" panose="020B0503020204020204" pitchFamily="34" charset="0"/>
              <a:cs typeface="Montserrat"/>
            </a:endParaRPr>
          </a:p>
        </p:txBody>
      </p:sp>
      <p:sp>
        <p:nvSpPr>
          <p:cNvPr id="16" name="TextBox 15">
            <a:extLst>
              <a:ext uri="{FF2B5EF4-FFF2-40B4-BE49-F238E27FC236}">
                <a16:creationId xmlns:a16="http://schemas.microsoft.com/office/drawing/2014/main" id="{2AED464F-82E4-0C1C-EA28-93ED4432946E}"/>
              </a:ext>
            </a:extLst>
          </p:cNvPr>
          <p:cNvSpPr txBox="1"/>
          <p:nvPr/>
        </p:nvSpPr>
        <p:spPr>
          <a:xfrm>
            <a:off x="5425961" y="3340367"/>
            <a:ext cx="3015500" cy="9050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US" sz="1400" kern="1200" dirty="0">
                <a:solidFill>
                  <a:schemeClr val="accent5"/>
                </a:solidFill>
              </a:rPr>
              <a:t>A&amp;C can inform country health </a:t>
            </a:r>
            <a:r>
              <a:rPr lang="en-US" sz="1400" b="1" kern="1200" dirty="0">
                <a:solidFill>
                  <a:schemeClr val="accent5"/>
                </a:solidFill>
              </a:rPr>
              <a:t>policy</a:t>
            </a:r>
            <a:r>
              <a:rPr lang="en-US" sz="1400" kern="1200" dirty="0">
                <a:solidFill>
                  <a:schemeClr val="accent5"/>
                </a:solidFill>
              </a:rPr>
              <a:t>, </a:t>
            </a:r>
            <a:r>
              <a:rPr lang="en-US" sz="1400" b="1" kern="1200" dirty="0">
                <a:solidFill>
                  <a:schemeClr val="accent5"/>
                </a:solidFill>
              </a:rPr>
              <a:t>introduction</a:t>
            </a:r>
            <a:r>
              <a:rPr lang="en-US" sz="1400" kern="1200" dirty="0">
                <a:solidFill>
                  <a:schemeClr val="accent5"/>
                </a:solidFill>
              </a:rPr>
              <a:t> decisions, </a:t>
            </a:r>
            <a:r>
              <a:rPr lang="en-US" sz="1400" b="1" kern="1200" dirty="0">
                <a:solidFill>
                  <a:schemeClr val="accent5"/>
                </a:solidFill>
              </a:rPr>
              <a:t>implementation</a:t>
            </a:r>
            <a:r>
              <a:rPr lang="en-US" sz="1400" kern="1200" dirty="0">
                <a:solidFill>
                  <a:schemeClr val="accent5"/>
                </a:solidFill>
              </a:rPr>
              <a:t> strategies, &amp; </a:t>
            </a:r>
            <a:r>
              <a:rPr lang="en-US" sz="1400" b="1" kern="1200" dirty="0">
                <a:solidFill>
                  <a:schemeClr val="accent5"/>
                </a:solidFill>
              </a:rPr>
              <a:t>demand</a:t>
            </a:r>
            <a:r>
              <a:rPr lang="en-US" sz="1400" kern="1200" dirty="0">
                <a:solidFill>
                  <a:schemeClr val="accent5"/>
                </a:solidFill>
              </a:rPr>
              <a:t>.</a:t>
            </a:r>
          </a:p>
        </p:txBody>
      </p:sp>
      <p:sp>
        <p:nvSpPr>
          <p:cNvPr id="14" name="TextBox 13">
            <a:extLst>
              <a:ext uri="{FF2B5EF4-FFF2-40B4-BE49-F238E27FC236}">
                <a16:creationId xmlns:a16="http://schemas.microsoft.com/office/drawing/2014/main" id="{A3445827-9BE2-9441-72C9-206670ACE762}"/>
              </a:ext>
            </a:extLst>
          </p:cNvPr>
          <p:cNvSpPr txBox="1"/>
          <p:nvPr/>
        </p:nvSpPr>
        <p:spPr>
          <a:xfrm>
            <a:off x="8797752" y="3340367"/>
            <a:ext cx="2978447" cy="9050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US" sz="1400" kern="1200" dirty="0">
                <a:solidFill>
                  <a:schemeClr val="accent4"/>
                </a:solidFill>
              </a:rPr>
              <a:t>A&amp;C can support </a:t>
            </a:r>
            <a:r>
              <a:rPr lang="en-US" sz="1400" b="1" kern="1200" dirty="0">
                <a:solidFill>
                  <a:schemeClr val="accent4"/>
                </a:solidFill>
              </a:rPr>
              <a:t>social mobilization </a:t>
            </a:r>
            <a:r>
              <a:rPr lang="en-US" sz="1400" b="0" kern="1200" dirty="0">
                <a:solidFill>
                  <a:schemeClr val="accent4"/>
                </a:solidFill>
              </a:rPr>
              <a:t>to encourage </a:t>
            </a:r>
            <a:r>
              <a:rPr lang="en-US" sz="1400" b="1" kern="1200" dirty="0">
                <a:solidFill>
                  <a:schemeClr val="accent4"/>
                </a:solidFill>
              </a:rPr>
              <a:t>uptake </a:t>
            </a:r>
            <a:r>
              <a:rPr lang="en-US" sz="1400" kern="1200" dirty="0">
                <a:solidFill>
                  <a:schemeClr val="accent4"/>
                </a:solidFill>
              </a:rPr>
              <a:t>and </a:t>
            </a:r>
            <a:r>
              <a:rPr lang="en-US" sz="1400" b="1" kern="1200" dirty="0">
                <a:solidFill>
                  <a:schemeClr val="accent4"/>
                </a:solidFill>
              </a:rPr>
              <a:t>health seeking behaviors </a:t>
            </a:r>
            <a:r>
              <a:rPr lang="en-US" sz="1400" kern="1200" dirty="0">
                <a:solidFill>
                  <a:schemeClr val="accent4"/>
                </a:solidFill>
              </a:rPr>
              <a:t>at facility, community, and individual levels.</a:t>
            </a:r>
          </a:p>
        </p:txBody>
      </p:sp>
      <p:sp>
        <p:nvSpPr>
          <p:cNvPr id="22" name="object 3">
            <a:extLst>
              <a:ext uri="{FF2B5EF4-FFF2-40B4-BE49-F238E27FC236}">
                <a16:creationId xmlns:a16="http://schemas.microsoft.com/office/drawing/2014/main" id="{D9A636C4-D165-18A5-4B22-BAE6EBE57D47}"/>
              </a:ext>
            </a:extLst>
          </p:cNvPr>
          <p:cNvSpPr/>
          <p:nvPr/>
        </p:nvSpPr>
        <p:spPr>
          <a:xfrm>
            <a:off x="1268460" y="2992367"/>
            <a:ext cx="1906526" cy="2860995"/>
          </a:xfrm>
          <a:custGeom>
            <a:avLst/>
            <a:gdLst/>
            <a:ahLst/>
            <a:cxnLst/>
            <a:rect l="l" t="t" r="r" b="b"/>
            <a:pathLst>
              <a:path w="2857500" h="365760">
                <a:moveTo>
                  <a:pt x="2857119" y="0"/>
                </a:moveTo>
                <a:lnTo>
                  <a:pt x="0" y="0"/>
                </a:lnTo>
                <a:lnTo>
                  <a:pt x="0" y="365760"/>
                </a:lnTo>
                <a:lnTo>
                  <a:pt x="2857119" y="365760"/>
                </a:lnTo>
                <a:lnTo>
                  <a:pt x="2857119" y="0"/>
                </a:lnTo>
                <a:close/>
              </a:path>
            </a:pathLst>
          </a:custGeom>
          <a:noFill/>
          <a:ln>
            <a:solidFill>
              <a:schemeClr val="accent2"/>
            </a:solidFill>
          </a:ln>
        </p:spPr>
        <p:txBody>
          <a:bodyPr wrap="square" lIns="0" tIns="0" rIns="0" bIns="0" rtlCol="0" anchor="ctr" anchorCtr="0"/>
          <a:lstStyle/>
          <a:p>
            <a:pPr algn="ctr"/>
            <a:endParaRPr lang="en-US" sz="1200" b="1" spc="45" dirty="0">
              <a:solidFill>
                <a:srgbClr val="FFFFFF"/>
              </a:solidFill>
              <a:latin typeface="Corbel" panose="020B0503020204020204" pitchFamily="34" charset="0"/>
              <a:cs typeface="Montserrat"/>
            </a:endParaRPr>
          </a:p>
        </p:txBody>
      </p:sp>
      <p:sp>
        <p:nvSpPr>
          <p:cNvPr id="20" name="TextBox 19">
            <a:extLst>
              <a:ext uri="{FF2B5EF4-FFF2-40B4-BE49-F238E27FC236}">
                <a16:creationId xmlns:a16="http://schemas.microsoft.com/office/drawing/2014/main" id="{BB7CCD13-F0C5-8D34-7821-CC816C30F42B}"/>
              </a:ext>
            </a:extLst>
          </p:cNvPr>
          <p:cNvSpPr txBox="1"/>
          <p:nvPr/>
        </p:nvSpPr>
        <p:spPr>
          <a:xfrm>
            <a:off x="1537978" y="3340367"/>
            <a:ext cx="1367490" cy="24603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Font typeface="Arial" panose="020B0604020202020204" pitchFamily="34" charset="0"/>
              <a:buNone/>
            </a:pPr>
            <a:r>
              <a:rPr lang="en-US" sz="1400" kern="1200" dirty="0">
                <a:solidFill>
                  <a:schemeClr val="accent2"/>
                </a:solidFill>
              </a:rPr>
              <a:t>A&amp;C at the global level can help </a:t>
            </a:r>
            <a:r>
              <a:rPr lang="en-US" sz="1400" b="1" kern="1200" dirty="0">
                <a:solidFill>
                  <a:schemeClr val="accent2"/>
                </a:solidFill>
              </a:rPr>
              <a:t>seed an ecosystem</a:t>
            </a:r>
            <a:r>
              <a:rPr lang="en-US" sz="1400" kern="1200" dirty="0">
                <a:solidFill>
                  <a:schemeClr val="accent2"/>
                </a:solidFill>
              </a:rPr>
              <a:t> that supports broader understanding &amp; urgency at regional and country levels.</a:t>
            </a:r>
          </a:p>
        </p:txBody>
      </p:sp>
      <p:sp>
        <p:nvSpPr>
          <p:cNvPr id="21" name="object 3">
            <a:extLst>
              <a:ext uri="{FF2B5EF4-FFF2-40B4-BE49-F238E27FC236}">
                <a16:creationId xmlns:a16="http://schemas.microsoft.com/office/drawing/2014/main" id="{79AE06DB-E6F3-E1C1-91C1-7954F6BED3D5}"/>
              </a:ext>
            </a:extLst>
          </p:cNvPr>
          <p:cNvSpPr/>
          <p:nvPr/>
        </p:nvSpPr>
        <p:spPr>
          <a:xfrm>
            <a:off x="1391080" y="2839968"/>
            <a:ext cx="1661286"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2"/>
          </a:solidFill>
        </p:spPr>
        <p:txBody>
          <a:bodyPr wrap="square" lIns="0" tIns="0" rIns="0" bIns="0" rtlCol="0" anchor="ctr" anchorCtr="0"/>
          <a:lstStyle/>
          <a:p>
            <a:pPr algn="ctr"/>
            <a:r>
              <a:rPr lang="en-US" sz="1400" b="1" spc="45" dirty="0">
                <a:solidFill>
                  <a:srgbClr val="FFFFFF"/>
                </a:solidFill>
                <a:latin typeface="Corbel" panose="020B0503020204020204" pitchFamily="34" charset="0"/>
                <a:cs typeface="Montserrat"/>
              </a:rPr>
              <a:t>GLOBAL</a:t>
            </a:r>
            <a:endParaRPr lang="en-US" sz="1200" b="1" spc="45" dirty="0">
              <a:solidFill>
                <a:srgbClr val="FFFFFF"/>
              </a:solidFill>
              <a:latin typeface="Corbel" panose="020B0503020204020204" pitchFamily="34" charset="0"/>
              <a:cs typeface="Montserrat"/>
            </a:endParaRPr>
          </a:p>
        </p:txBody>
      </p:sp>
      <p:sp>
        <p:nvSpPr>
          <p:cNvPr id="23" name="object 3">
            <a:extLst>
              <a:ext uri="{FF2B5EF4-FFF2-40B4-BE49-F238E27FC236}">
                <a16:creationId xmlns:a16="http://schemas.microsoft.com/office/drawing/2014/main" id="{1E71891D-F5BC-D4E2-A23B-2C9446FEFAEF}"/>
              </a:ext>
            </a:extLst>
          </p:cNvPr>
          <p:cNvSpPr/>
          <p:nvPr/>
        </p:nvSpPr>
        <p:spPr>
          <a:xfrm>
            <a:off x="3290250" y="2992367"/>
            <a:ext cx="1906526" cy="2878971"/>
          </a:xfrm>
          <a:custGeom>
            <a:avLst/>
            <a:gdLst/>
            <a:ahLst/>
            <a:cxnLst/>
            <a:rect l="l" t="t" r="r" b="b"/>
            <a:pathLst>
              <a:path w="2857500" h="365760">
                <a:moveTo>
                  <a:pt x="2857119" y="0"/>
                </a:moveTo>
                <a:lnTo>
                  <a:pt x="0" y="0"/>
                </a:lnTo>
                <a:lnTo>
                  <a:pt x="0" y="365760"/>
                </a:lnTo>
                <a:lnTo>
                  <a:pt x="2857119" y="365760"/>
                </a:lnTo>
                <a:lnTo>
                  <a:pt x="2857119" y="0"/>
                </a:lnTo>
                <a:close/>
              </a:path>
            </a:pathLst>
          </a:custGeom>
          <a:noFill/>
          <a:ln>
            <a:solidFill>
              <a:schemeClr val="accent2"/>
            </a:solidFill>
          </a:ln>
        </p:spPr>
        <p:txBody>
          <a:bodyPr wrap="square" lIns="0" tIns="0" rIns="0" bIns="0" rtlCol="0" anchor="ctr" anchorCtr="0"/>
          <a:lstStyle/>
          <a:p>
            <a:pPr algn="ctr"/>
            <a:endParaRPr lang="en-US" sz="1200" b="1" spc="45" dirty="0">
              <a:solidFill>
                <a:srgbClr val="FFFFFF"/>
              </a:solidFill>
              <a:latin typeface="Corbel" panose="020B0503020204020204" pitchFamily="34" charset="0"/>
              <a:cs typeface="Montserrat"/>
            </a:endParaRPr>
          </a:p>
        </p:txBody>
      </p:sp>
      <p:sp>
        <p:nvSpPr>
          <p:cNvPr id="24" name="object 3">
            <a:extLst>
              <a:ext uri="{FF2B5EF4-FFF2-40B4-BE49-F238E27FC236}">
                <a16:creationId xmlns:a16="http://schemas.microsoft.com/office/drawing/2014/main" id="{7923849A-0095-1E80-C490-1ABB088B21ED}"/>
              </a:ext>
            </a:extLst>
          </p:cNvPr>
          <p:cNvSpPr/>
          <p:nvPr/>
        </p:nvSpPr>
        <p:spPr>
          <a:xfrm>
            <a:off x="3412870" y="2839968"/>
            <a:ext cx="1661286"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1"/>
          </a:solidFill>
        </p:spPr>
        <p:txBody>
          <a:bodyPr wrap="square" lIns="0" tIns="0" rIns="0" bIns="0" rtlCol="0" anchor="ctr" anchorCtr="0"/>
          <a:lstStyle/>
          <a:p>
            <a:pPr algn="ctr"/>
            <a:r>
              <a:rPr lang="en-US" sz="1400" b="1" spc="45" dirty="0">
                <a:solidFill>
                  <a:srgbClr val="FFFFFF"/>
                </a:solidFill>
                <a:latin typeface="Corbel" panose="020B0503020204020204" pitchFamily="34" charset="0"/>
                <a:cs typeface="Montserrat"/>
              </a:rPr>
              <a:t>REGIONAL</a:t>
            </a:r>
            <a:endParaRPr lang="en-US" sz="1200" b="1" spc="45" dirty="0">
              <a:solidFill>
                <a:srgbClr val="FFFFFF"/>
              </a:solidFill>
              <a:latin typeface="Corbel" panose="020B0503020204020204" pitchFamily="34" charset="0"/>
              <a:cs typeface="Montserrat"/>
            </a:endParaRPr>
          </a:p>
        </p:txBody>
      </p:sp>
      <p:sp>
        <p:nvSpPr>
          <p:cNvPr id="18" name="TextBox 17">
            <a:extLst>
              <a:ext uri="{FF2B5EF4-FFF2-40B4-BE49-F238E27FC236}">
                <a16:creationId xmlns:a16="http://schemas.microsoft.com/office/drawing/2014/main" id="{005244A7-7E82-53E0-42AF-B665D09CF46D}"/>
              </a:ext>
            </a:extLst>
          </p:cNvPr>
          <p:cNvSpPr txBox="1"/>
          <p:nvPr/>
        </p:nvSpPr>
        <p:spPr>
          <a:xfrm>
            <a:off x="3572645" y="3340367"/>
            <a:ext cx="1341736" cy="1398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t" anchorCtr="0">
            <a:noAutofit/>
          </a:bodyPr>
          <a:lstStyle/>
          <a:p>
            <a:pPr marL="0" lvl="0" indent="0" algn="ctr" defTabSz="488950">
              <a:lnSpc>
                <a:spcPct val="90000"/>
              </a:lnSpc>
              <a:spcBef>
                <a:spcPct val="0"/>
              </a:spcBef>
              <a:spcAft>
                <a:spcPct val="35000"/>
              </a:spcAft>
              <a:buNone/>
            </a:pPr>
            <a:r>
              <a:rPr lang="en-US" sz="1400" kern="1200" dirty="0">
                <a:solidFill>
                  <a:schemeClr val="accent1"/>
                </a:solidFill>
              </a:rPr>
              <a:t>Regional A&amp;C can help establish a </a:t>
            </a:r>
            <a:r>
              <a:rPr lang="en-US" sz="1400" b="1" kern="1200" dirty="0">
                <a:solidFill>
                  <a:schemeClr val="accent1"/>
                </a:solidFill>
              </a:rPr>
              <a:t>foundation of collective buy-in &amp; support </a:t>
            </a:r>
            <a:r>
              <a:rPr lang="en-US" sz="1400" kern="1200" dirty="0">
                <a:solidFill>
                  <a:schemeClr val="accent1"/>
                </a:solidFill>
              </a:rPr>
              <a:t>for decision-makers across countries in a region.</a:t>
            </a:r>
          </a:p>
        </p:txBody>
      </p:sp>
      <p:sp>
        <p:nvSpPr>
          <p:cNvPr id="30" name="TextBox 29">
            <a:extLst>
              <a:ext uri="{FF2B5EF4-FFF2-40B4-BE49-F238E27FC236}">
                <a16:creationId xmlns:a16="http://schemas.microsoft.com/office/drawing/2014/main" id="{9C726423-AA18-04A0-C1D7-9E0E29485B46}"/>
              </a:ext>
            </a:extLst>
          </p:cNvPr>
          <p:cNvSpPr txBox="1"/>
          <p:nvPr/>
        </p:nvSpPr>
        <p:spPr>
          <a:xfrm>
            <a:off x="5462162" y="4318636"/>
            <a:ext cx="2943097" cy="15604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2" spcCol="92710" anchor="t" anchorCtr="0">
            <a:noAutofit/>
          </a:bodyPr>
          <a:lstStyle/>
          <a:p>
            <a:pPr marL="0" lvl="0" indent="0" defTabSz="488950">
              <a:lnSpc>
                <a:spcPct val="90000"/>
              </a:lnSpc>
              <a:spcBef>
                <a:spcPct val="0"/>
              </a:spcBef>
              <a:spcAft>
                <a:spcPct val="35000"/>
              </a:spcAft>
              <a:buNone/>
            </a:pPr>
            <a:r>
              <a:rPr lang="en-US" sz="1200" b="1" kern="1200" dirty="0">
                <a:solidFill>
                  <a:schemeClr val="accent5"/>
                </a:solidFill>
              </a:rPr>
              <a:t>Stakeholders: </a:t>
            </a:r>
          </a:p>
          <a:p>
            <a:pPr marL="0" lvl="0" indent="0" defTabSz="488950">
              <a:lnSpc>
                <a:spcPct val="90000"/>
              </a:lnSpc>
              <a:spcBef>
                <a:spcPct val="0"/>
              </a:spcBef>
              <a:spcAft>
                <a:spcPct val="35000"/>
              </a:spcAft>
              <a:buNone/>
            </a:pPr>
            <a:r>
              <a:rPr lang="en-US" sz="1200" kern="1200" dirty="0">
                <a:solidFill>
                  <a:schemeClr val="accent5"/>
                </a:solidFill>
              </a:rPr>
              <a:t>NITAGs / technical working groups</a:t>
            </a:r>
          </a:p>
          <a:p>
            <a:pPr marL="0" lvl="0" indent="0" defTabSz="488950">
              <a:lnSpc>
                <a:spcPct val="90000"/>
              </a:lnSpc>
              <a:spcBef>
                <a:spcPct val="0"/>
              </a:spcBef>
              <a:spcAft>
                <a:spcPct val="35000"/>
              </a:spcAft>
              <a:buNone/>
            </a:pPr>
            <a:r>
              <a:rPr lang="en-US" sz="1200" kern="1200" dirty="0">
                <a:solidFill>
                  <a:schemeClr val="accent5"/>
                </a:solidFill>
              </a:rPr>
              <a:t>Reproductive MNCH working groups</a:t>
            </a:r>
          </a:p>
          <a:p>
            <a:pPr marL="0" lvl="0" indent="0" defTabSz="488950">
              <a:lnSpc>
                <a:spcPct val="90000"/>
              </a:lnSpc>
              <a:spcBef>
                <a:spcPct val="0"/>
              </a:spcBef>
              <a:spcAft>
                <a:spcPct val="35000"/>
              </a:spcAft>
              <a:buNone/>
            </a:pPr>
            <a:r>
              <a:rPr lang="en-US" sz="1200" kern="1200" dirty="0">
                <a:solidFill>
                  <a:schemeClr val="accent5"/>
                </a:solidFill>
              </a:rPr>
              <a:t>Ministries of health (EPI, MNCH)</a:t>
            </a:r>
          </a:p>
          <a:p>
            <a:pPr marL="0" lvl="0" indent="0" defTabSz="488950">
              <a:lnSpc>
                <a:spcPct val="90000"/>
              </a:lnSpc>
              <a:spcBef>
                <a:spcPct val="0"/>
              </a:spcBef>
              <a:spcAft>
                <a:spcPct val="35000"/>
              </a:spcAft>
              <a:buNone/>
            </a:pPr>
            <a:endParaRPr lang="en-US" sz="1200" kern="1200" dirty="0">
              <a:solidFill>
                <a:schemeClr val="accent5"/>
              </a:solidFill>
            </a:endParaRPr>
          </a:p>
          <a:p>
            <a:pPr marL="0" lvl="0" indent="0" defTabSz="488950">
              <a:lnSpc>
                <a:spcPct val="90000"/>
              </a:lnSpc>
              <a:spcBef>
                <a:spcPct val="0"/>
              </a:spcBef>
              <a:spcAft>
                <a:spcPct val="35000"/>
              </a:spcAft>
              <a:buNone/>
            </a:pPr>
            <a:r>
              <a:rPr lang="en-US" sz="1200" kern="1200" dirty="0">
                <a:solidFill>
                  <a:schemeClr val="accent5"/>
                </a:solidFill>
              </a:rPr>
              <a:t>Professional organizations</a:t>
            </a:r>
          </a:p>
          <a:p>
            <a:pPr marL="0" lvl="0" indent="0" defTabSz="488950">
              <a:lnSpc>
                <a:spcPct val="90000"/>
              </a:lnSpc>
              <a:spcBef>
                <a:spcPct val="0"/>
              </a:spcBef>
              <a:spcAft>
                <a:spcPct val="35000"/>
              </a:spcAft>
              <a:buNone/>
            </a:pPr>
            <a:r>
              <a:rPr lang="en-US" sz="1200" kern="1200" dirty="0">
                <a:solidFill>
                  <a:schemeClr val="accent5"/>
                </a:solidFill>
              </a:rPr>
              <a:t>NGOs</a:t>
            </a:r>
          </a:p>
          <a:p>
            <a:pPr marL="0" lvl="0" indent="0" defTabSz="488950">
              <a:lnSpc>
                <a:spcPct val="90000"/>
              </a:lnSpc>
              <a:spcBef>
                <a:spcPct val="0"/>
              </a:spcBef>
              <a:spcAft>
                <a:spcPct val="35000"/>
              </a:spcAft>
              <a:buNone/>
            </a:pPr>
            <a:r>
              <a:rPr lang="en-US" sz="1200" kern="1200" dirty="0">
                <a:solidFill>
                  <a:schemeClr val="accent5"/>
                </a:solidFill>
              </a:rPr>
              <a:t>Pharmacovigilance centers</a:t>
            </a:r>
          </a:p>
        </p:txBody>
      </p:sp>
      <p:sp>
        <p:nvSpPr>
          <p:cNvPr id="33" name="TextBox 32">
            <a:extLst>
              <a:ext uri="{FF2B5EF4-FFF2-40B4-BE49-F238E27FC236}">
                <a16:creationId xmlns:a16="http://schemas.microsoft.com/office/drawing/2014/main" id="{00E13FE0-461F-89F1-6A30-2560EED42A11}"/>
              </a:ext>
            </a:extLst>
          </p:cNvPr>
          <p:cNvSpPr txBox="1"/>
          <p:nvPr/>
        </p:nvSpPr>
        <p:spPr>
          <a:xfrm>
            <a:off x="8756951" y="4292909"/>
            <a:ext cx="3060049" cy="15604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2" spcCol="92710" anchor="t" anchorCtr="0">
            <a:noAutofit/>
          </a:bodyPr>
          <a:lstStyle/>
          <a:p>
            <a:pPr marL="0" lvl="0" indent="0" defTabSz="488950">
              <a:lnSpc>
                <a:spcPct val="90000"/>
              </a:lnSpc>
              <a:spcBef>
                <a:spcPct val="0"/>
              </a:spcBef>
              <a:spcAft>
                <a:spcPct val="35000"/>
              </a:spcAft>
              <a:buNone/>
            </a:pPr>
            <a:r>
              <a:rPr lang="en-US" sz="1200" b="1" kern="1200" dirty="0">
                <a:solidFill>
                  <a:schemeClr val="accent4"/>
                </a:solidFill>
              </a:rPr>
              <a:t>Stakeholders: </a:t>
            </a:r>
          </a:p>
          <a:p>
            <a:pPr marL="0" lvl="0" indent="0" defTabSz="488950">
              <a:lnSpc>
                <a:spcPct val="90000"/>
              </a:lnSpc>
              <a:spcBef>
                <a:spcPct val="0"/>
              </a:spcBef>
              <a:spcAft>
                <a:spcPct val="35000"/>
              </a:spcAft>
              <a:buNone/>
            </a:pPr>
            <a:r>
              <a:rPr lang="en-US" sz="1200" kern="1200" dirty="0">
                <a:solidFill>
                  <a:schemeClr val="accent4"/>
                </a:solidFill>
              </a:rPr>
              <a:t>Pregnant women/ caregivers</a:t>
            </a:r>
          </a:p>
          <a:p>
            <a:pPr marL="0" lvl="0" indent="0" defTabSz="488950">
              <a:lnSpc>
                <a:spcPct val="90000"/>
              </a:lnSpc>
              <a:spcBef>
                <a:spcPct val="0"/>
              </a:spcBef>
              <a:spcAft>
                <a:spcPct val="35000"/>
              </a:spcAft>
              <a:buNone/>
            </a:pPr>
            <a:r>
              <a:rPr lang="en-US" sz="1200" kern="1200" dirty="0">
                <a:solidFill>
                  <a:schemeClr val="accent4"/>
                </a:solidFill>
              </a:rPr>
              <a:t>Healthcare providers</a:t>
            </a:r>
          </a:p>
          <a:p>
            <a:pPr marL="0" lvl="0" indent="0" defTabSz="488950">
              <a:lnSpc>
                <a:spcPct val="90000"/>
              </a:lnSpc>
              <a:spcBef>
                <a:spcPct val="0"/>
              </a:spcBef>
              <a:spcAft>
                <a:spcPct val="35000"/>
              </a:spcAft>
              <a:buNone/>
            </a:pPr>
            <a:r>
              <a:rPr lang="en-US" sz="1200" kern="1200" dirty="0">
                <a:solidFill>
                  <a:schemeClr val="accent4"/>
                </a:solidFill>
              </a:rPr>
              <a:t>Community health workers</a:t>
            </a:r>
          </a:p>
          <a:p>
            <a:pPr marL="0" lvl="0" indent="0" defTabSz="488950">
              <a:lnSpc>
                <a:spcPct val="90000"/>
              </a:lnSpc>
              <a:spcBef>
                <a:spcPct val="0"/>
              </a:spcBef>
              <a:spcAft>
                <a:spcPct val="35000"/>
              </a:spcAft>
              <a:buNone/>
            </a:pPr>
            <a:r>
              <a:rPr lang="en-US" sz="1200" kern="1200" dirty="0">
                <a:solidFill>
                  <a:schemeClr val="accent4"/>
                </a:solidFill>
              </a:rPr>
              <a:t>Families/peers</a:t>
            </a:r>
          </a:p>
          <a:p>
            <a:pPr marL="0" lvl="0" indent="0" defTabSz="488950">
              <a:lnSpc>
                <a:spcPct val="90000"/>
              </a:lnSpc>
              <a:spcBef>
                <a:spcPct val="0"/>
              </a:spcBef>
              <a:spcAft>
                <a:spcPct val="35000"/>
              </a:spcAft>
              <a:buNone/>
            </a:pPr>
            <a:endParaRPr lang="en-US" sz="1200" kern="1200" dirty="0">
              <a:solidFill>
                <a:schemeClr val="accent4"/>
              </a:solidFill>
            </a:endParaRPr>
          </a:p>
          <a:p>
            <a:pPr marL="0" lvl="0" indent="0" defTabSz="488950">
              <a:lnSpc>
                <a:spcPct val="90000"/>
              </a:lnSpc>
              <a:spcBef>
                <a:spcPct val="0"/>
              </a:spcBef>
              <a:spcAft>
                <a:spcPct val="35000"/>
              </a:spcAft>
              <a:buNone/>
            </a:pPr>
            <a:r>
              <a:rPr lang="en-US" sz="1200" kern="1200" dirty="0">
                <a:solidFill>
                  <a:schemeClr val="accent4"/>
                </a:solidFill>
              </a:rPr>
              <a:t>NGOs/community/ religious groups</a:t>
            </a:r>
          </a:p>
          <a:p>
            <a:pPr marL="0" lvl="0" indent="0" defTabSz="488950">
              <a:lnSpc>
                <a:spcPct val="90000"/>
              </a:lnSpc>
              <a:spcBef>
                <a:spcPct val="0"/>
              </a:spcBef>
              <a:spcAft>
                <a:spcPct val="35000"/>
              </a:spcAft>
              <a:buNone/>
            </a:pPr>
            <a:r>
              <a:rPr lang="en-US" sz="1200" kern="1200" dirty="0">
                <a:solidFill>
                  <a:schemeClr val="accent4"/>
                </a:solidFill>
              </a:rPr>
              <a:t>EPI &amp; MNCH (ANC) program managers</a:t>
            </a:r>
          </a:p>
          <a:p>
            <a:pPr marL="0" lvl="0" indent="0" defTabSz="488950">
              <a:lnSpc>
                <a:spcPct val="90000"/>
              </a:lnSpc>
              <a:spcBef>
                <a:spcPct val="0"/>
              </a:spcBef>
              <a:spcAft>
                <a:spcPct val="35000"/>
              </a:spcAft>
              <a:buNone/>
            </a:pPr>
            <a:r>
              <a:rPr lang="en-US" sz="1200" kern="1200" dirty="0">
                <a:solidFill>
                  <a:schemeClr val="accent4"/>
                </a:solidFill>
              </a:rPr>
              <a:t>Media</a:t>
            </a:r>
          </a:p>
          <a:p>
            <a:pPr marL="0" lvl="0" indent="0" defTabSz="488950">
              <a:lnSpc>
                <a:spcPct val="90000"/>
              </a:lnSpc>
              <a:spcBef>
                <a:spcPct val="0"/>
              </a:spcBef>
              <a:spcAft>
                <a:spcPct val="35000"/>
              </a:spcAft>
              <a:buNone/>
            </a:pPr>
            <a:r>
              <a:rPr lang="en-US" sz="1200" kern="1200" dirty="0">
                <a:solidFill>
                  <a:schemeClr val="accent4"/>
                </a:solidFill>
              </a:rPr>
              <a:t>Other influencers</a:t>
            </a:r>
          </a:p>
        </p:txBody>
      </p:sp>
      <p:sp>
        <p:nvSpPr>
          <p:cNvPr id="9" name="Title 1">
            <a:extLst>
              <a:ext uri="{FF2B5EF4-FFF2-40B4-BE49-F238E27FC236}">
                <a16:creationId xmlns:a16="http://schemas.microsoft.com/office/drawing/2014/main" id="{3CA135D1-865C-D3C1-CF29-460911B583B9}"/>
              </a:ext>
            </a:extLst>
          </p:cNvPr>
          <p:cNvSpPr>
            <a:spLocks noGrp="1"/>
          </p:cNvSpPr>
          <p:nvPr>
            <p:ph type="title"/>
          </p:nvPr>
        </p:nvSpPr>
        <p:spPr>
          <a:xfrm>
            <a:off x="1224280" y="365125"/>
            <a:ext cx="11108088" cy="428959"/>
          </a:xfrm>
        </p:spPr>
        <p:txBody>
          <a:bodyPr/>
          <a:lstStyle/>
          <a:p>
            <a:r>
              <a:rPr lang="en-US" dirty="0">
                <a:solidFill>
                  <a:schemeClr val="accent3"/>
                </a:solidFill>
              </a:rPr>
              <a:t>RSV is new for immunization programs—awareness gaps need to be addressed</a:t>
            </a:r>
          </a:p>
        </p:txBody>
      </p:sp>
      <p:sp>
        <p:nvSpPr>
          <p:cNvPr id="13" name="Content Placeholder 2">
            <a:extLst>
              <a:ext uri="{FF2B5EF4-FFF2-40B4-BE49-F238E27FC236}">
                <a16:creationId xmlns:a16="http://schemas.microsoft.com/office/drawing/2014/main" id="{82294B58-6F45-0E93-27AD-94E5E2AE5017}"/>
              </a:ext>
            </a:extLst>
          </p:cNvPr>
          <p:cNvSpPr>
            <a:spLocks noGrp="1"/>
          </p:cNvSpPr>
          <p:nvPr>
            <p:ph sz="half" idx="1"/>
          </p:nvPr>
        </p:nvSpPr>
        <p:spPr>
          <a:xfrm>
            <a:off x="1296351" y="1210518"/>
            <a:ext cx="4174466" cy="2243083"/>
          </a:xfrm>
        </p:spPr>
        <p:txBody>
          <a:bodyPr/>
          <a:lstStyle/>
          <a:p>
            <a:pPr marL="0" indent="0">
              <a:buNone/>
            </a:pPr>
            <a:r>
              <a:rPr lang="en-US" dirty="0">
                <a:solidFill>
                  <a:schemeClr val="accent3"/>
                </a:solidFill>
              </a:rPr>
              <a:t>Advocacy &amp; communications (A&amp;C) strategies </a:t>
            </a:r>
            <a:r>
              <a:rPr lang="en-US" dirty="0"/>
              <a:t>across the global-to-sub-national continuum will support RSV immunization demand in LMICs.</a:t>
            </a:r>
          </a:p>
          <a:p>
            <a:pPr marL="285750" indent="-285750"/>
            <a:endParaRPr lang="en-US" dirty="0"/>
          </a:p>
          <a:p>
            <a:pPr marL="0" indent="0">
              <a:buNone/>
            </a:pPr>
            <a:endParaRPr lang="en-US" sz="2400" dirty="0"/>
          </a:p>
          <a:p>
            <a:endParaRPr lang="en-US" sz="2400" dirty="0"/>
          </a:p>
        </p:txBody>
      </p:sp>
      <p:sp>
        <p:nvSpPr>
          <p:cNvPr id="15" name="TextBox 14">
            <a:extLst>
              <a:ext uri="{FF2B5EF4-FFF2-40B4-BE49-F238E27FC236}">
                <a16:creationId xmlns:a16="http://schemas.microsoft.com/office/drawing/2014/main" id="{7FD978C1-13AE-70E3-C980-A8AD64252383}"/>
              </a:ext>
            </a:extLst>
          </p:cNvPr>
          <p:cNvSpPr txBox="1"/>
          <p:nvPr/>
        </p:nvSpPr>
        <p:spPr>
          <a:xfrm>
            <a:off x="5401706" y="1103070"/>
            <a:ext cx="6506941" cy="1714828"/>
          </a:xfrm>
          <a:prstGeom prst="rect">
            <a:avLst/>
          </a:prstGeom>
          <a:noFill/>
        </p:spPr>
        <p:txBody>
          <a:bodyPr wrap="square" rtlCol="0">
            <a:spAutoFit/>
          </a:bodyPr>
          <a:lstStyle/>
          <a:p>
            <a:pPr marL="285750" marR="0" lvl="0" indent="-28575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a:pPr>
            <a:r>
              <a:rPr lang="en-US" sz="1600" dirty="0">
                <a:solidFill>
                  <a:srgbClr val="000000"/>
                </a:solidFill>
                <a:latin typeface="Corbel" panose="020B0503020204020204" pitchFamily="34" charset="0"/>
              </a:rPr>
              <a:t>B</a:t>
            </a:r>
            <a:r>
              <a:rPr kumimoji="0" lang="en-US" sz="16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uild</a:t>
            </a:r>
            <a:r>
              <a:rPr kumimoji="0" lang="en-US" sz="16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greater awareness about RSV as a public health problem, urgency of prevention, and new immunization products</a:t>
            </a:r>
          </a:p>
          <a:p>
            <a:pPr marL="285750" marR="0" lvl="0" indent="-28575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a:pPr>
            <a:r>
              <a:rPr lang="en-US" sz="1600" dirty="0">
                <a:solidFill>
                  <a:srgbClr val="000000"/>
                </a:solidFill>
                <a:latin typeface="Corbel" panose="020B0503020204020204" pitchFamily="34" charset="0"/>
              </a:rPr>
              <a:t>E</a:t>
            </a:r>
            <a:r>
              <a:rPr kumimoji="0" lang="en-US" sz="16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levate</a:t>
            </a:r>
            <a:r>
              <a:rPr kumimoji="0" lang="en-US" sz="16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RSV on public health agendas / support introduction decision-making</a:t>
            </a:r>
          </a:p>
          <a:p>
            <a:pPr marL="285750" marR="0" lvl="0" indent="-28575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a:pPr>
            <a:r>
              <a:rPr lang="en-US" sz="1600" dirty="0">
                <a:solidFill>
                  <a:srgbClr val="000000"/>
                </a:solidFill>
                <a:latin typeface="Corbel" panose="020B0503020204020204" pitchFamily="34" charset="0"/>
              </a:rPr>
              <a:t>S</a:t>
            </a:r>
            <a:r>
              <a:rPr kumimoji="0" lang="en-US" sz="1600" b="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upport</a:t>
            </a:r>
            <a:r>
              <a:rPr kumimoji="0" lang="en-US" sz="16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social mobilization for RSV immunization acceptance and use</a:t>
            </a:r>
          </a:p>
          <a:p>
            <a:pPr marL="742950" marR="0" lvl="1" indent="-285750" algn="l" defTabSz="914400" rtl="0" eaLnBrk="1" fontAlgn="auto" latinLnBrk="0" hangingPunct="1">
              <a:lnSpc>
                <a:spcPct val="90000"/>
              </a:lnSpc>
              <a:spcBef>
                <a:spcPts val="500"/>
              </a:spcBef>
              <a:spcAft>
                <a:spcPts val="0"/>
              </a:spcAft>
              <a:buClr>
                <a:schemeClr val="accent3"/>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7" name="Rectangle 16">
            <a:extLst>
              <a:ext uri="{FF2B5EF4-FFF2-40B4-BE49-F238E27FC236}">
                <a16:creationId xmlns:a16="http://schemas.microsoft.com/office/drawing/2014/main" id="{A36193D0-055C-BEEE-840F-D342A28DD6E6}"/>
              </a:ext>
            </a:extLst>
          </p:cNvPr>
          <p:cNvSpPr/>
          <p:nvPr/>
        </p:nvSpPr>
        <p:spPr>
          <a:xfrm>
            <a:off x="8705504" y="4494555"/>
            <a:ext cx="1471551" cy="1306194"/>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9" name="TextBox 18">
            <a:extLst>
              <a:ext uri="{FF2B5EF4-FFF2-40B4-BE49-F238E27FC236}">
                <a16:creationId xmlns:a16="http://schemas.microsoft.com/office/drawing/2014/main" id="{2F09F2F6-1F4E-5D52-5997-5C3129485005}"/>
              </a:ext>
            </a:extLst>
          </p:cNvPr>
          <p:cNvSpPr txBox="1"/>
          <p:nvPr/>
        </p:nvSpPr>
        <p:spPr>
          <a:xfrm>
            <a:off x="4186988" y="6113120"/>
            <a:ext cx="4050539" cy="523220"/>
          </a:xfrm>
          <a:prstGeom prst="rect">
            <a:avLst/>
          </a:prstGeom>
          <a:noFill/>
          <a:ln>
            <a:solidFill>
              <a:schemeClr val="accent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4"/>
                </a:solidFill>
                <a:latin typeface="Corbel" panose="020B0503020204020204"/>
              </a:rPr>
              <a:t>G</a:t>
            </a:r>
            <a:r>
              <a:rPr kumimoji="0" lang="en-US" sz="1400" b="1" i="0" u="none" strike="noStrike" kern="1200" cap="none" spc="0" normalizeH="0" baseline="0" noProof="0" dirty="0" err="1">
                <a:ln>
                  <a:noFill/>
                </a:ln>
                <a:solidFill>
                  <a:schemeClr val="accent4"/>
                </a:solidFill>
                <a:effectLst/>
                <a:uLnTx/>
                <a:uFillTx/>
                <a:latin typeface="Corbel" panose="020B0503020204020204"/>
                <a:ea typeface="+mn-ea"/>
                <a:cs typeface="+mn-cs"/>
              </a:rPr>
              <a:t>roups</a:t>
            </a:r>
            <a:r>
              <a:rPr kumimoji="0" lang="en-US" sz="1400" b="1" i="0" u="none" strike="noStrike" kern="1200" cap="none" spc="0" normalizeH="0" baseline="0" noProof="0" dirty="0">
                <a:ln>
                  <a:noFill/>
                </a:ln>
                <a:solidFill>
                  <a:schemeClr val="accent4"/>
                </a:solidFill>
                <a:effectLst/>
                <a:uLnTx/>
                <a:uFillTx/>
                <a:latin typeface="Corbel" panose="020B0503020204020204"/>
                <a:ea typeface="+mn-ea"/>
                <a:cs typeface="+mn-cs"/>
              </a:rPr>
              <a:t> likely to be key drivers of </a:t>
            </a:r>
            <a:br>
              <a:rPr kumimoji="0" lang="en-US" sz="1400" b="1" i="0" u="none" strike="noStrike" kern="1200" cap="none" spc="0" normalizeH="0" baseline="0" noProof="0" dirty="0">
                <a:ln>
                  <a:noFill/>
                </a:ln>
                <a:solidFill>
                  <a:schemeClr val="accent4"/>
                </a:solidFill>
                <a:effectLst/>
                <a:uLnTx/>
                <a:uFillTx/>
                <a:latin typeface="Corbel" panose="020B0503020204020204"/>
                <a:ea typeface="+mn-ea"/>
                <a:cs typeface="+mn-cs"/>
              </a:rPr>
            </a:br>
            <a:r>
              <a:rPr kumimoji="0" lang="en-US" sz="1400" b="1" i="0" u="none" strike="noStrike" kern="1200" cap="none" spc="0" normalizeH="0" baseline="0" noProof="0" dirty="0">
                <a:ln>
                  <a:noFill/>
                </a:ln>
                <a:solidFill>
                  <a:schemeClr val="accent4"/>
                </a:solidFill>
                <a:effectLst/>
                <a:uLnTx/>
                <a:uFillTx/>
                <a:latin typeface="Corbel" panose="020B0503020204020204"/>
                <a:ea typeface="+mn-ea"/>
                <a:cs typeface="+mn-cs"/>
              </a:rPr>
              <a:t>RSV immunization implementation and uptake</a:t>
            </a:r>
          </a:p>
        </p:txBody>
      </p:sp>
      <p:cxnSp>
        <p:nvCxnSpPr>
          <p:cNvPr id="32" name="Connector: Elbow 31">
            <a:extLst>
              <a:ext uri="{FF2B5EF4-FFF2-40B4-BE49-F238E27FC236}">
                <a16:creationId xmlns:a16="http://schemas.microsoft.com/office/drawing/2014/main" id="{8DF8F114-EA62-0BD2-7F38-EBDB4ADC97D1}"/>
              </a:ext>
            </a:extLst>
          </p:cNvPr>
          <p:cNvCxnSpPr>
            <a:cxnSpLocks/>
            <a:stCxn id="19" idx="3"/>
            <a:endCxn id="17" idx="2"/>
          </p:cNvCxnSpPr>
          <p:nvPr/>
        </p:nvCxnSpPr>
        <p:spPr>
          <a:xfrm flipV="1">
            <a:off x="8237527" y="5800749"/>
            <a:ext cx="1203753" cy="573981"/>
          </a:xfrm>
          <a:prstGeom prst="bentConnector2">
            <a:avLst/>
          </a:prstGeom>
        </p:spPr>
        <p:style>
          <a:lnRef idx="1">
            <a:schemeClr val="accent4"/>
          </a:lnRef>
          <a:fillRef idx="0">
            <a:schemeClr val="accent4"/>
          </a:fillRef>
          <a:effectRef idx="0">
            <a:schemeClr val="accent4"/>
          </a:effectRef>
          <a:fontRef idx="minor">
            <a:schemeClr val="tx1"/>
          </a:fontRef>
        </p:style>
      </p:cxnSp>
      <p:sp>
        <p:nvSpPr>
          <p:cNvPr id="2" name="Footer Placeholder 57">
            <a:extLst>
              <a:ext uri="{FF2B5EF4-FFF2-40B4-BE49-F238E27FC236}">
                <a16:creationId xmlns:a16="http://schemas.microsoft.com/office/drawing/2014/main" id="{EEFD48CA-1603-4E7C-12EA-DA56EDDB2B22}"/>
              </a:ext>
            </a:extLst>
          </p:cNvPr>
          <p:cNvSpPr>
            <a:spLocks noGrp="1"/>
          </p:cNvSpPr>
          <p:nvPr>
            <p:ph type="ftr" sz="quarter" idx="3"/>
          </p:nvPr>
        </p:nvSpPr>
        <p:spPr>
          <a:xfrm>
            <a:off x="7035433" y="6636340"/>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a:t>
            </a:r>
            <a:r>
              <a:rPr lang="en-US" dirty="0">
                <a:solidFill>
                  <a:srgbClr val="000000">
                    <a:tint val="75000"/>
                  </a:srgbClr>
                </a:solidFill>
              </a:rPr>
              <a:t>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780247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3A2238-1B13-0144-48E8-E30739FA2DE6}"/>
              </a:ext>
            </a:extLst>
          </p:cNvPr>
          <p:cNvSpPr/>
          <p:nvPr/>
        </p:nvSpPr>
        <p:spPr>
          <a:xfrm>
            <a:off x="1087529" y="1529749"/>
            <a:ext cx="4794275" cy="4794275"/>
          </a:xfrm>
          <a:prstGeom prst="rect">
            <a:avLst/>
          </a:prstGeom>
          <a:solidFill>
            <a:srgbClr val="E4EEF9"/>
          </a:solidFill>
          <a:ln w="28575">
            <a:solidFill>
              <a:schemeClr val="accent1"/>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576442" tIns="317945" rIns="1576444" bIns="4153367" numCol="1" spcCol="1270" anchor="ctr" anchorCtr="0">
            <a:noAutofit/>
          </a:bodyPr>
          <a:lstStyle/>
          <a:p>
            <a:pPr marL="0" lvl="0" indent="0" algn="ctr" defTabSz="466725">
              <a:lnSpc>
                <a:spcPct val="90000"/>
              </a:lnSpc>
              <a:spcBef>
                <a:spcPct val="0"/>
              </a:spcBef>
              <a:spcAft>
                <a:spcPct val="35000"/>
              </a:spcAft>
              <a:buNone/>
            </a:pPr>
            <a:endParaRPr lang="en-US" sz="1050" kern="1200" dirty="0"/>
          </a:p>
        </p:txBody>
      </p:sp>
      <p:sp>
        <p:nvSpPr>
          <p:cNvPr id="8" name="Rectangle 7">
            <a:extLst>
              <a:ext uri="{FF2B5EF4-FFF2-40B4-BE49-F238E27FC236}">
                <a16:creationId xmlns:a16="http://schemas.microsoft.com/office/drawing/2014/main" id="{D425761C-47A5-7AAD-52F3-D479A2F5F48F}"/>
              </a:ext>
            </a:extLst>
          </p:cNvPr>
          <p:cNvSpPr/>
          <p:nvPr/>
        </p:nvSpPr>
        <p:spPr>
          <a:xfrm>
            <a:off x="1087529" y="2248890"/>
            <a:ext cx="4635552" cy="4075133"/>
          </a:xfrm>
          <a:prstGeom prst="rect">
            <a:avLst/>
          </a:prstGeom>
          <a:solidFill>
            <a:srgbClr val="DCD5DE"/>
          </a:solidFill>
          <a:ln w="28575"/>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37098" tIns="312552" rIns="1237098" bIns="3450405" numCol="1" spcCol="1270" anchor="ctr" anchorCtr="0">
            <a:noAutofit/>
          </a:bodyPr>
          <a:lstStyle/>
          <a:p>
            <a:pPr marL="0" lvl="0" indent="0" algn="ctr" defTabSz="466725">
              <a:lnSpc>
                <a:spcPct val="90000"/>
              </a:lnSpc>
              <a:spcBef>
                <a:spcPct val="0"/>
              </a:spcBef>
              <a:spcAft>
                <a:spcPct val="35000"/>
              </a:spcAft>
              <a:buNone/>
            </a:pPr>
            <a:endParaRPr lang="en-US" sz="1050" b="0" kern="1200" dirty="0"/>
          </a:p>
        </p:txBody>
      </p:sp>
      <p:sp>
        <p:nvSpPr>
          <p:cNvPr id="9" name="Rectangle 8">
            <a:extLst>
              <a:ext uri="{FF2B5EF4-FFF2-40B4-BE49-F238E27FC236}">
                <a16:creationId xmlns:a16="http://schemas.microsoft.com/office/drawing/2014/main" id="{B3ADB3D8-3182-4940-6F6A-03812A6843B7}"/>
              </a:ext>
            </a:extLst>
          </p:cNvPr>
          <p:cNvSpPr/>
          <p:nvPr/>
        </p:nvSpPr>
        <p:spPr>
          <a:xfrm>
            <a:off x="1087529" y="3216825"/>
            <a:ext cx="4486794" cy="3107197"/>
          </a:xfrm>
          <a:prstGeom prst="rect">
            <a:avLst/>
          </a:prstGeom>
          <a:solidFill>
            <a:srgbClr val="F9E6E7"/>
          </a:solidFill>
          <a:ln w="28575">
            <a:solidFill>
              <a:schemeClr val="accent5"/>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87865" tIns="309795" rIns="887865" bIns="2739535" numCol="1" spcCol="1270" anchor="ctr" anchorCtr="0">
            <a:noAutofit/>
          </a:bodyPr>
          <a:lstStyle/>
          <a:p>
            <a:pPr marL="0" lvl="0" indent="0" algn="ctr" defTabSz="466725">
              <a:lnSpc>
                <a:spcPct val="90000"/>
              </a:lnSpc>
              <a:spcBef>
                <a:spcPct val="0"/>
              </a:spcBef>
              <a:spcAft>
                <a:spcPct val="35000"/>
              </a:spcAft>
              <a:buNone/>
            </a:pPr>
            <a:endParaRPr lang="en-US" sz="1050" kern="1200" dirty="0"/>
          </a:p>
        </p:txBody>
      </p:sp>
      <p:sp>
        <p:nvSpPr>
          <p:cNvPr id="11" name="Rectangle 10">
            <a:extLst>
              <a:ext uri="{FF2B5EF4-FFF2-40B4-BE49-F238E27FC236}">
                <a16:creationId xmlns:a16="http://schemas.microsoft.com/office/drawing/2014/main" id="{1D7C881B-0604-2C3A-14B5-404A5BA26725}"/>
              </a:ext>
            </a:extLst>
          </p:cNvPr>
          <p:cNvSpPr/>
          <p:nvPr/>
        </p:nvSpPr>
        <p:spPr>
          <a:xfrm>
            <a:off x="1087529" y="4207142"/>
            <a:ext cx="4318937" cy="2116881"/>
          </a:xfrm>
          <a:prstGeom prst="rect">
            <a:avLst/>
          </a:prstGeom>
          <a:solidFill>
            <a:schemeClr val="accent4">
              <a:lumMod val="20000"/>
              <a:lumOff val="80000"/>
            </a:schemeClr>
          </a:solidFill>
          <a:ln w="28575">
            <a:solidFill>
              <a:schemeClr val="accent4"/>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684708" tIns="315549" rIns="684708" bIns="2003133" numCol="1" spcCol="1270" anchor="ctr" anchorCtr="0">
            <a:noAutofit/>
          </a:bodyPr>
          <a:lstStyle/>
          <a:p>
            <a:pPr marL="0" lvl="0" indent="0" algn="ctr" defTabSz="466725">
              <a:lnSpc>
                <a:spcPct val="90000"/>
              </a:lnSpc>
              <a:spcBef>
                <a:spcPct val="0"/>
              </a:spcBef>
              <a:spcAft>
                <a:spcPct val="35000"/>
              </a:spcAft>
              <a:buNone/>
            </a:pPr>
            <a:endParaRPr lang="en-US" sz="1050" b="0" kern="1200" dirty="0"/>
          </a:p>
        </p:txBody>
      </p:sp>
      <p:sp>
        <p:nvSpPr>
          <p:cNvPr id="14" name="Rectangle 13">
            <a:extLst>
              <a:ext uri="{FF2B5EF4-FFF2-40B4-BE49-F238E27FC236}">
                <a16:creationId xmlns:a16="http://schemas.microsoft.com/office/drawing/2014/main" id="{EDA62C93-C4A4-1795-11D5-366506057AEE}"/>
              </a:ext>
            </a:extLst>
          </p:cNvPr>
          <p:cNvSpPr/>
          <p:nvPr/>
        </p:nvSpPr>
        <p:spPr>
          <a:xfrm>
            <a:off x="1087529" y="5320624"/>
            <a:ext cx="4166482" cy="1003399"/>
          </a:xfrm>
          <a:prstGeom prst="rect">
            <a:avLst/>
          </a:prstGeom>
          <a:solidFill>
            <a:srgbClr val="E4EEF9"/>
          </a:solidFill>
          <a:ln w="28575">
            <a:solidFill>
              <a:schemeClr val="accent2"/>
            </a:solidFill>
          </a:ln>
        </p:spPr>
        <p:style>
          <a:lnRef idx="2">
            <a:schemeClr val="accent3">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359074" tIns="557659" rIns="359075" bIns="557660" numCol="1" spcCol="1270" anchor="ctr" anchorCtr="0">
            <a:noAutofit/>
          </a:bodyPr>
          <a:lstStyle/>
          <a:p>
            <a:pPr marL="0" lvl="0" indent="0" algn="ctr" defTabSz="466725">
              <a:lnSpc>
                <a:spcPct val="90000"/>
              </a:lnSpc>
              <a:spcBef>
                <a:spcPct val="0"/>
              </a:spcBef>
              <a:spcAft>
                <a:spcPct val="35000"/>
              </a:spcAft>
              <a:buNone/>
            </a:pPr>
            <a:endParaRPr lang="en-US" sz="1050" b="0" kern="1200" dirty="0"/>
          </a:p>
        </p:txBody>
      </p:sp>
      <p:sp>
        <p:nvSpPr>
          <p:cNvPr id="5" name="TextBox 4">
            <a:extLst>
              <a:ext uri="{FF2B5EF4-FFF2-40B4-BE49-F238E27FC236}">
                <a16:creationId xmlns:a16="http://schemas.microsoft.com/office/drawing/2014/main" id="{B4C62CEF-1447-D154-34B3-79671F74FF78}"/>
              </a:ext>
            </a:extLst>
          </p:cNvPr>
          <p:cNvSpPr txBox="1"/>
          <p:nvPr/>
        </p:nvSpPr>
        <p:spPr>
          <a:xfrm>
            <a:off x="1027354" y="1069615"/>
            <a:ext cx="5272940" cy="338554"/>
          </a:xfrm>
          <a:prstGeom prst="rect">
            <a:avLst/>
          </a:prstGeom>
          <a:noFill/>
        </p:spPr>
        <p:txBody>
          <a:bodyPr wrap="square" rtlCol="0">
            <a:spAutoFit/>
          </a:bodyPr>
          <a:lstStyle/>
          <a:p>
            <a:r>
              <a:rPr lang="en-US" sz="1600" dirty="0"/>
              <a:t>A&amp;C roles/approaches depend on context and audiences</a:t>
            </a:r>
            <a:endParaRPr lang="en-US" sz="1600" baseline="30000" dirty="0"/>
          </a:p>
        </p:txBody>
      </p:sp>
      <p:sp>
        <p:nvSpPr>
          <p:cNvPr id="6" name="TextBox 5">
            <a:extLst>
              <a:ext uri="{FF2B5EF4-FFF2-40B4-BE49-F238E27FC236}">
                <a16:creationId xmlns:a16="http://schemas.microsoft.com/office/drawing/2014/main" id="{6EDFB217-7706-96D9-032D-BA6AC2C516E8}"/>
              </a:ext>
            </a:extLst>
          </p:cNvPr>
          <p:cNvSpPr txBox="1"/>
          <p:nvPr/>
        </p:nvSpPr>
        <p:spPr>
          <a:xfrm>
            <a:off x="7896112" y="1709480"/>
            <a:ext cx="3509511" cy="584775"/>
          </a:xfrm>
          <a:prstGeom prst="rect">
            <a:avLst/>
          </a:prstGeom>
          <a:noFill/>
        </p:spPr>
        <p:txBody>
          <a:bodyPr wrap="square" rtlCol="0">
            <a:spAutoFit/>
          </a:bodyPr>
          <a:lstStyle/>
          <a:p>
            <a:r>
              <a:rPr lang="en-US" sz="1600" dirty="0"/>
              <a:t>Elevate RSV prevention on LMIC public health agendas. </a:t>
            </a:r>
          </a:p>
        </p:txBody>
      </p:sp>
      <p:sp>
        <p:nvSpPr>
          <p:cNvPr id="7" name="TextBox 6">
            <a:extLst>
              <a:ext uri="{FF2B5EF4-FFF2-40B4-BE49-F238E27FC236}">
                <a16:creationId xmlns:a16="http://schemas.microsoft.com/office/drawing/2014/main" id="{F44485E8-9109-B8F0-71BF-0E1923C44DE8}"/>
              </a:ext>
            </a:extLst>
          </p:cNvPr>
          <p:cNvSpPr txBox="1"/>
          <p:nvPr/>
        </p:nvSpPr>
        <p:spPr>
          <a:xfrm>
            <a:off x="7896113" y="4335452"/>
            <a:ext cx="3952228" cy="1738938"/>
          </a:xfrm>
          <a:prstGeom prst="rect">
            <a:avLst/>
          </a:prstGeom>
          <a:noFill/>
        </p:spPr>
        <p:txBody>
          <a:bodyPr wrap="square" rtlCol="0">
            <a:spAutoFit/>
          </a:bodyPr>
          <a:lstStyle/>
          <a:p>
            <a:pPr>
              <a:spcAft>
                <a:spcPts val="600"/>
              </a:spcAft>
            </a:pPr>
            <a:r>
              <a:rPr lang="en-US" sz="1600" dirty="0"/>
              <a:t>Bring together cross-sector allies at country and community levels to:</a:t>
            </a:r>
          </a:p>
          <a:p>
            <a:pPr marL="285750" indent="-285750">
              <a:buFont typeface="Arial" panose="020B0604020202020204" pitchFamily="34" charset="0"/>
              <a:buChar char="•"/>
            </a:pPr>
            <a:r>
              <a:rPr lang="en-US" sz="1400" b="1" dirty="0"/>
              <a:t>raise awareness </a:t>
            </a:r>
            <a:r>
              <a:rPr lang="en-US" sz="1400" dirty="0"/>
              <a:t>of and </a:t>
            </a:r>
            <a:r>
              <a:rPr lang="en-US" sz="1400" b="1" dirty="0"/>
              <a:t>demand</a:t>
            </a:r>
            <a:r>
              <a:rPr lang="en-US" sz="1400" dirty="0"/>
              <a:t> for RSV prevention adoption</a:t>
            </a:r>
          </a:p>
          <a:p>
            <a:pPr marL="285750" indent="-285750">
              <a:buFont typeface="Arial" panose="020B0604020202020204" pitchFamily="34" charset="0"/>
              <a:buChar char="•"/>
            </a:pPr>
            <a:r>
              <a:rPr lang="en-US" sz="1400" dirty="0"/>
              <a:t>support </a:t>
            </a:r>
            <a:r>
              <a:rPr lang="en-US" sz="1400" b="1" dirty="0"/>
              <a:t>service delivery</a:t>
            </a:r>
          </a:p>
          <a:p>
            <a:pPr marL="285750" indent="-285750">
              <a:buFont typeface="Arial" panose="020B0604020202020204" pitchFamily="34" charset="0"/>
              <a:buChar char="•"/>
            </a:pPr>
            <a:r>
              <a:rPr lang="en-US" sz="1400" b="1" dirty="0"/>
              <a:t>strengthen community participation </a:t>
            </a:r>
            <a:r>
              <a:rPr lang="en-US" sz="1400" dirty="0"/>
              <a:t>for sustainability</a:t>
            </a:r>
          </a:p>
        </p:txBody>
      </p:sp>
      <p:sp>
        <p:nvSpPr>
          <p:cNvPr id="12" name="object 12">
            <a:extLst>
              <a:ext uri="{FF2B5EF4-FFF2-40B4-BE49-F238E27FC236}">
                <a16:creationId xmlns:a16="http://schemas.microsoft.com/office/drawing/2014/main" id="{4919C33A-1C8B-979D-650D-42B91F7B9A8B}"/>
              </a:ext>
            </a:extLst>
          </p:cNvPr>
          <p:cNvSpPr txBox="1"/>
          <p:nvPr/>
        </p:nvSpPr>
        <p:spPr>
          <a:xfrm>
            <a:off x="1102644" y="6586577"/>
            <a:ext cx="5764022" cy="164575"/>
          </a:xfrm>
          <a:prstGeom prst="rect">
            <a:avLst/>
          </a:prstGeom>
        </p:spPr>
        <p:txBody>
          <a:bodyPr vert="horz" wrap="square" lIns="0" tIns="10583" rIns="0" bIns="0" rtlCol="0">
            <a:spAutoFit/>
          </a:bodyPr>
          <a:lstStyle/>
          <a:p>
            <a:pPr marL="10583">
              <a:spcBef>
                <a:spcPts val="83"/>
              </a:spcBef>
            </a:pPr>
            <a:r>
              <a:rPr lang="fr-FR" sz="1000" spc="-12" dirty="0">
                <a:solidFill>
                  <a:srgbClr val="231F20"/>
                </a:solidFill>
                <a:latin typeface="Corbel" panose="020B0503020204020204" pitchFamily="34" charset="0"/>
                <a:cs typeface="WorkSans-Light"/>
              </a:rPr>
              <a:t> Graphic </a:t>
            </a:r>
            <a:r>
              <a:rPr lang="fr-FR" sz="1000" spc="-12" dirty="0" err="1">
                <a:solidFill>
                  <a:srgbClr val="231F20"/>
                </a:solidFill>
                <a:latin typeface="Corbel" panose="020B0503020204020204" pitchFamily="34" charset="0"/>
                <a:cs typeface="WorkSans-Light"/>
              </a:rPr>
              <a:t>adapted</a:t>
            </a:r>
            <a:r>
              <a:rPr lang="fr-FR" sz="1000" spc="-12" dirty="0">
                <a:solidFill>
                  <a:srgbClr val="231F20"/>
                </a:solidFill>
                <a:latin typeface="Corbel" panose="020B0503020204020204" pitchFamily="34" charset="0"/>
                <a:cs typeface="WorkSans-Light"/>
              </a:rPr>
              <a:t> </a:t>
            </a:r>
            <a:r>
              <a:rPr lang="fr-FR" sz="1000" spc="-12" dirty="0" err="1">
                <a:solidFill>
                  <a:srgbClr val="231F20"/>
                </a:solidFill>
                <a:latin typeface="Corbel" panose="020B0503020204020204" pitchFamily="34" charset="0"/>
                <a:cs typeface="WorkSans-Light"/>
              </a:rPr>
              <a:t>from</a:t>
            </a:r>
            <a:r>
              <a:rPr lang="fr-FR" sz="1000" spc="-12" dirty="0">
                <a:solidFill>
                  <a:srgbClr val="231F20"/>
                </a:solidFill>
                <a:latin typeface="Corbel" panose="020B0503020204020204" pitchFamily="34" charset="0"/>
                <a:cs typeface="WorkSans-Light"/>
              </a:rPr>
              <a:t> </a:t>
            </a:r>
            <a:r>
              <a:rPr lang="fr-FR" sz="1000" dirty="0" err="1">
                <a:solidFill>
                  <a:srgbClr val="231F20"/>
                </a:solidFill>
                <a:latin typeface="Corbel" panose="020B0503020204020204" pitchFamily="34" charset="0"/>
                <a:cs typeface="WorkSans-Light"/>
              </a:rPr>
              <a:t>UNICEF’s</a:t>
            </a:r>
            <a:r>
              <a:rPr lang="fr-FR" sz="1000" dirty="0">
                <a:solidFill>
                  <a:srgbClr val="231F20"/>
                </a:solidFill>
                <a:latin typeface="Corbel" panose="020B0503020204020204" pitchFamily="34" charset="0"/>
                <a:cs typeface="WorkSans-Light"/>
              </a:rPr>
              <a:t> model of communication for </a:t>
            </a:r>
            <a:r>
              <a:rPr lang="fr-FR" sz="1000" dirty="0" err="1">
                <a:solidFill>
                  <a:srgbClr val="231F20"/>
                </a:solidFill>
                <a:latin typeface="Corbel" panose="020B0503020204020204" pitchFamily="34" charset="0"/>
                <a:cs typeface="WorkSans-Light"/>
              </a:rPr>
              <a:t>development</a:t>
            </a:r>
            <a:r>
              <a:rPr lang="fr-FR" sz="1000" dirty="0">
                <a:solidFill>
                  <a:srgbClr val="231F20"/>
                </a:solidFill>
                <a:latin typeface="Corbel" panose="020B0503020204020204" pitchFamily="34" charset="0"/>
                <a:cs typeface="WorkSans-Light"/>
              </a:rPr>
              <a:t> (C4D)</a:t>
            </a:r>
            <a:r>
              <a:rPr lang="fr-FR" sz="1000" spc="-8" dirty="0">
                <a:solidFill>
                  <a:srgbClr val="231F20"/>
                </a:solidFill>
                <a:latin typeface="Corbel" panose="020B0503020204020204" pitchFamily="34" charset="0"/>
                <a:cs typeface="WorkSans-Light"/>
              </a:rPr>
              <a:t>. 2017, 2020. </a:t>
            </a:r>
            <a:endParaRPr sz="1000" dirty="0">
              <a:latin typeface="Corbel" panose="020B0503020204020204" pitchFamily="34" charset="0"/>
              <a:cs typeface="WorkSans-Light"/>
            </a:endParaRPr>
          </a:p>
        </p:txBody>
      </p:sp>
      <p:sp>
        <p:nvSpPr>
          <p:cNvPr id="13" name="object 2">
            <a:extLst>
              <a:ext uri="{FF2B5EF4-FFF2-40B4-BE49-F238E27FC236}">
                <a16:creationId xmlns:a16="http://schemas.microsoft.com/office/drawing/2014/main" id="{5A6988FF-C86F-2DBB-4794-1040329D0817}"/>
              </a:ext>
            </a:extLst>
          </p:cNvPr>
          <p:cNvSpPr txBox="1">
            <a:spLocks/>
          </p:cNvSpPr>
          <p:nvPr/>
        </p:nvSpPr>
        <p:spPr>
          <a:xfrm>
            <a:off x="1117784" y="125864"/>
            <a:ext cx="10515600" cy="842132"/>
          </a:xfrm>
          <a:prstGeom prst="rect">
            <a:avLst/>
          </a:prstGeom>
        </p:spPr>
        <p:txBody>
          <a:bodyPr vert="horz" wrap="square" lIns="0" tIns="86783" rIns="0" bIns="0" rtlCol="0" anchor="t" anchorCtr="0">
            <a:spAutoFit/>
          </a:bodyPr>
          <a:lstStyle>
            <a:lvl1pPr algn="l" defTabSz="914400" rtl="0" eaLnBrk="1" latinLnBrk="0" hangingPunct="1">
              <a:lnSpc>
                <a:spcPct val="90000"/>
              </a:lnSpc>
              <a:spcBef>
                <a:spcPct val="0"/>
              </a:spcBef>
              <a:buNone/>
              <a:defRPr sz="2400" b="1" kern="1200">
                <a:solidFill>
                  <a:schemeClr val="accent4"/>
                </a:solidFill>
                <a:latin typeface="Corbel" panose="020B0503020204020204" pitchFamily="34" charset="0"/>
                <a:ea typeface="+mj-ea"/>
                <a:cs typeface="+mj-cs"/>
              </a:defRPr>
            </a:lvl1pPr>
          </a:lstStyle>
          <a:p>
            <a:pPr marL="10583" marR="4233">
              <a:lnSpc>
                <a:spcPts val="3000"/>
              </a:lnSpc>
              <a:spcBef>
                <a:spcPts val="682"/>
              </a:spcBef>
            </a:pPr>
            <a:r>
              <a:rPr lang="en-US" dirty="0">
                <a:solidFill>
                  <a:schemeClr val="accent3"/>
                </a:solidFill>
              </a:rPr>
              <a:t>A&amp;C and social mobilization</a:t>
            </a:r>
            <a:br>
              <a:rPr lang="en-US" dirty="0">
                <a:solidFill>
                  <a:schemeClr val="accent3"/>
                </a:solidFill>
              </a:rPr>
            </a:br>
            <a:r>
              <a:rPr lang="en-US" b="0" dirty="0">
                <a:solidFill>
                  <a:schemeClr val="accent3"/>
                </a:solidFill>
              </a:rPr>
              <a:t>supporting RSV prevention awareness, confidence, &amp; demand at the country level</a:t>
            </a:r>
            <a:endParaRPr lang="en-US" b="0" spc="-8" dirty="0">
              <a:solidFill>
                <a:schemeClr val="accent3"/>
              </a:solidFill>
            </a:endParaRPr>
          </a:p>
        </p:txBody>
      </p:sp>
      <p:sp>
        <p:nvSpPr>
          <p:cNvPr id="29" name="TextBox 28">
            <a:extLst>
              <a:ext uri="{FF2B5EF4-FFF2-40B4-BE49-F238E27FC236}">
                <a16:creationId xmlns:a16="http://schemas.microsoft.com/office/drawing/2014/main" id="{450251BF-1181-F11B-3A14-1456625A84D1}"/>
              </a:ext>
            </a:extLst>
          </p:cNvPr>
          <p:cNvSpPr txBox="1"/>
          <p:nvPr/>
        </p:nvSpPr>
        <p:spPr>
          <a:xfrm>
            <a:off x="7896113" y="2632805"/>
            <a:ext cx="3952228" cy="1308050"/>
          </a:xfrm>
          <a:prstGeom prst="rect">
            <a:avLst/>
          </a:prstGeom>
          <a:noFill/>
        </p:spPr>
        <p:txBody>
          <a:bodyPr wrap="square" rtlCol="0">
            <a:spAutoFit/>
          </a:bodyPr>
          <a:lstStyle/>
          <a:p>
            <a:pPr>
              <a:spcAft>
                <a:spcPts val="600"/>
              </a:spcAft>
            </a:pPr>
            <a:r>
              <a:rPr lang="en-US" sz="1600" dirty="0"/>
              <a:t>Exchange evidence-based information about RSV prevention tailored to key stakeholders.</a:t>
            </a:r>
          </a:p>
          <a:p>
            <a:pPr marL="285750" indent="-285750">
              <a:buFont typeface="Arial" panose="020B0604020202020204" pitchFamily="34" charset="0"/>
              <a:buChar char="•"/>
            </a:pPr>
            <a:r>
              <a:rPr lang="en-US" sz="1400" dirty="0"/>
              <a:t>Includes </a:t>
            </a:r>
            <a:r>
              <a:rPr lang="en-US" sz="1400" b="1" dirty="0"/>
              <a:t>behavior change communication</a:t>
            </a:r>
            <a:r>
              <a:rPr lang="en-US" sz="1400" dirty="0"/>
              <a:t> encouraging adoption of healthy practices, including immunization.</a:t>
            </a:r>
          </a:p>
        </p:txBody>
      </p:sp>
      <p:sp>
        <p:nvSpPr>
          <p:cNvPr id="16" name="TextBox 15">
            <a:extLst>
              <a:ext uri="{FF2B5EF4-FFF2-40B4-BE49-F238E27FC236}">
                <a16:creationId xmlns:a16="http://schemas.microsoft.com/office/drawing/2014/main" id="{6AF93368-157A-21DB-0E0C-D28EFB85AEA1}"/>
              </a:ext>
            </a:extLst>
          </p:cNvPr>
          <p:cNvSpPr txBox="1"/>
          <p:nvPr/>
        </p:nvSpPr>
        <p:spPr>
          <a:xfrm>
            <a:off x="1656581" y="4437858"/>
            <a:ext cx="3597430" cy="757130"/>
          </a:xfrm>
          <a:prstGeom prst="rect">
            <a:avLst/>
          </a:prstGeom>
          <a:noFill/>
        </p:spPr>
        <p:txBody>
          <a:bodyPr wrap="square">
            <a:spAutoFit/>
          </a:bodyPr>
          <a:lstStyle/>
          <a:p>
            <a:pPr marL="0" lvl="0" indent="0" algn="r" defTabSz="466725">
              <a:lnSpc>
                <a:spcPct val="90000"/>
              </a:lnSpc>
              <a:spcBef>
                <a:spcPct val="0"/>
              </a:spcBef>
              <a:spcAft>
                <a:spcPct val="35000"/>
              </a:spcAft>
              <a:buNone/>
            </a:pPr>
            <a:r>
              <a:rPr lang="en-US" sz="1600" b="1" kern="1200" dirty="0">
                <a:solidFill>
                  <a:schemeClr val="accent4"/>
                </a:solidFill>
              </a:rPr>
              <a:t>INTERPERSONAL</a:t>
            </a:r>
            <a:br>
              <a:rPr lang="en-US" sz="1600" b="1" kern="1200" dirty="0">
                <a:solidFill>
                  <a:schemeClr val="accent4"/>
                </a:solidFill>
              </a:rPr>
            </a:br>
            <a:r>
              <a:rPr lang="en-US" sz="1600" b="0" kern="1200" dirty="0">
                <a:solidFill>
                  <a:schemeClr val="accent4"/>
                </a:solidFill>
              </a:rPr>
              <a:t>healthcare providers, family, peers, social networks</a:t>
            </a:r>
          </a:p>
        </p:txBody>
      </p:sp>
      <p:sp>
        <p:nvSpPr>
          <p:cNvPr id="18" name="TextBox 17">
            <a:extLst>
              <a:ext uri="{FF2B5EF4-FFF2-40B4-BE49-F238E27FC236}">
                <a16:creationId xmlns:a16="http://schemas.microsoft.com/office/drawing/2014/main" id="{B705E537-F592-0B37-8A72-02B6D57755B9}"/>
              </a:ext>
            </a:extLst>
          </p:cNvPr>
          <p:cNvSpPr txBox="1"/>
          <p:nvPr/>
        </p:nvSpPr>
        <p:spPr>
          <a:xfrm>
            <a:off x="1112493" y="5554558"/>
            <a:ext cx="3988969" cy="535531"/>
          </a:xfrm>
          <a:prstGeom prst="rect">
            <a:avLst/>
          </a:prstGeom>
          <a:noFill/>
        </p:spPr>
        <p:txBody>
          <a:bodyPr wrap="square">
            <a:spAutoFit/>
          </a:bodyPr>
          <a:lstStyle/>
          <a:p>
            <a:pPr marL="0" lvl="0" indent="0" algn="r" defTabSz="466725">
              <a:lnSpc>
                <a:spcPct val="90000"/>
              </a:lnSpc>
              <a:spcBef>
                <a:spcPct val="0"/>
              </a:spcBef>
              <a:spcAft>
                <a:spcPct val="35000"/>
              </a:spcAft>
              <a:buNone/>
            </a:pPr>
            <a:r>
              <a:rPr lang="en-US" sz="1600" b="1" kern="1200" dirty="0">
                <a:solidFill>
                  <a:schemeClr val="accent2"/>
                </a:solidFill>
              </a:rPr>
              <a:t>INDIVIDUAL</a:t>
            </a:r>
            <a:br>
              <a:rPr lang="en-US" sz="1600" b="1" kern="1200" dirty="0">
                <a:solidFill>
                  <a:schemeClr val="accent2"/>
                </a:solidFill>
              </a:rPr>
            </a:br>
            <a:r>
              <a:rPr lang="en-US" sz="1600" b="0" kern="1200" dirty="0">
                <a:solidFill>
                  <a:schemeClr val="accent2"/>
                </a:solidFill>
              </a:rPr>
              <a:t>knowledge, attitudes, behaviors</a:t>
            </a:r>
          </a:p>
        </p:txBody>
      </p:sp>
      <p:sp>
        <p:nvSpPr>
          <p:cNvPr id="20" name="TextBox 19">
            <a:extLst>
              <a:ext uri="{FF2B5EF4-FFF2-40B4-BE49-F238E27FC236}">
                <a16:creationId xmlns:a16="http://schemas.microsoft.com/office/drawing/2014/main" id="{B8051738-5005-520C-38EB-A274E06DECE9}"/>
              </a:ext>
            </a:extLst>
          </p:cNvPr>
          <p:cNvSpPr txBox="1"/>
          <p:nvPr/>
        </p:nvSpPr>
        <p:spPr>
          <a:xfrm>
            <a:off x="1438297" y="3312549"/>
            <a:ext cx="3968169" cy="757130"/>
          </a:xfrm>
          <a:prstGeom prst="rect">
            <a:avLst/>
          </a:prstGeom>
          <a:noFill/>
        </p:spPr>
        <p:txBody>
          <a:bodyPr wrap="square">
            <a:spAutoFit/>
          </a:bodyPr>
          <a:lstStyle/>
          <a:p>
            <a:pPr marL="0" lvl="0" indent="0" algn="r" defTabSz="466725">
              <a:lnSpc>
                <a:spcPct val="90000"/>
              </a:lnSpc>
              <a:spcBef>
                <a:spcPct val="0"/>
              </a:spcBef>
              <a:spcAft>
                <a:spcPct val="35000"/>
              </a:spcAft>
              <a:buNone/>
            </a:pPr>
            <a:r>
              <a:rPr lang="en-US" sz="1600" b="1" kern="1200" dirty="0">
                <a:solidFill>
                  <a:schemeClr val="accent5"/>
                </a:solidFill>
              </a:rPr>
              <a:t>COMMUNITY</a:t>
            </a:r>
            <a:br>
              <a:rPr lang="en-US" sz="1600" kern="1200" dirty="0">
                <a:solidFill>
                  <a:schemeClr val="accent5"/>
                </a:solidFill>
              </a:rPr>
            </a:br>
            <a:r>
              <a:rPr lang="en-US" sz="1600" kern="1200" dirty="0">
                <a:solidFill>
                  <a:schemeClr val="accent5"/>
                </a:solidFill>
              </a:rPr>
              <a:t>community- &amp; faith-based organizations, local leaders, women &amp; youth groups</a:t>
            </a:r>
          </a:p>
        </p:txBody>
      </p:sp>
      <p:sp>
        <p:nvSpPr>
          <p:cNvPr id="22" name="TextBox 21">
            <a:extLst>
              <a:ext uri="{FF2B5EF4-FFF2-40B4-BE49-F238E27FC236}">
                <a16:creationId xmlns:a16="http://schemas.microsoft.com/office/drawing/2014/main" id="{D0F9151D-45A6-F3B1-131A-FF665BDCD891}"/>
              </a:ext>
            </a:extLst>
          </p:cNvPr>
          <p:cNvSpPr txBox="1"/>
          <p:nvPr/>
        </p:nvSpPr>
        <p:spPr>
          <a:xfrm>
            <a:off x="1753326" y="2455580"/>
            <a:ext cx="3820997" cy="535531"/>
          </a:xfrm>
          <a:prstGeom prst="rect">
            <a:avLst/>
          </a:prstGeom>
          <a:noFill/>
        </p:spPr>
        <p:txBody>
          <a:bodyPr wrap="square">
            <a:spAutoFit/>
          </a:bodyPr>
          <a:lstStyle/>
          <a:p>
            <a:pPr marL="0" lvl="0" indent="0" algn="r" defTabSz="466725">
              <a:lnSpc>
                <a:spcPct val="90000"/>
              </a:lnSpc>
              <a:spcBef>
                <a:spcPct val="0"/>
              </a:spcBef>
              <a:spcAft>
                <a:spcPct val="35000"/>
              </a:spcAft>
              <a:buNone/>
            </a:pPr>
            <a:r>
              <a:rPr lang="en-US" sz="1600" b="1" kern="1200">
                <a:solidFill>
                  <a:schemeClr val="accent3"/>
                </a:solidFill>
              </a:rPr>
              <a:t>INSTITUTIONAL</a:t>
            </a:r>
            <a:br>
              <a:rPr lang="en-US" sz="1600" b="1" kern="1200" dirty="0">
                <a:solidFill>
                  <a:schemeClr val="accent3"/>
                </a:solidFill>
              </a:rPr>
            </a:br>
            <a:r>
              <a:rPr lang="en-US" sz="1600" b="0" kern="1200" dirty="0">
                <a:solidFill>
                  <a:schemeClr val="accent3"/>
                </a:solidFill>
              </a:rPr>
              <a:t>health &amp; social services, media</a:t>
            </a:r>
          </a:p>
        </p:txBody>
      </p:sp>
      <p:sp>
        <p:nvSpPr>
          <p:cNvPr id="24" name="TextBox 23">
            <a:extLst>
              <a:ext uri="{FF2B5EF4-FFF2-40B4-BE49-F238E27FC236}">
                <a16:creationId xmlns:a16="http://schemas.microsoft.com/office/drawing/2014/main" id="{67D7B770-3593-D95F-4CD5-ECCE3A1C1275}"/>
              </a:ext>
            </a:extLst>
          </p:cNvPr>
          <p:cNvSpPr txBox="1"/>
          <p:nvPr/>
        </p:nvSpPr>
        <p:spPr>
          <a:xfrm>
            <a:off x="1556599" y="1633883"/>
            <a:ext cx="4166482" cy="535531"/>
          </a:xfrm>
          <a:prstGeom prst="rect">
            <a:avLst/>
          </a:prstGeom>
          <a:noFill/>
        </p:spPr>
        <p:txBody>
          <a:bodyPr wrap="square">
            <a:spAutoFit/>
          </a:bodyPr>
          <a:lstStyle/>
          <a:p>
            <a:pPr marL="0" lvl="0" indent="0" algn="r" defTabSz="466725">
              <a:lnSpc>
                <a:spcPct val="90000"/>
              </a:lnSpc>
              <a:spcBef>
                <a:spcPct val="0"/>
              </a:spcBef>
              <a:spcAft>
                <a:spcPct val="35000"/>
              </a:spcAft>
              <a:buNone/>
            </a:pPr>
            <a:r>
              <a:rPr lang="en-US" sz="1600" b="1" kern="1200" dirty="0">
                <a:solidFill>
                  <a:schemeClr val="accent1"/>
                </a:solidFill>
              </a:rPr>
              <a:t>POLICY/SYSTEMS </a:t>
            </a:r>
            <a:br>
              <a:rPr lang="en-US" sz="1600" kern="1200" dirty="0">
                <a:solidFill>
                  <a:schemeClr val="accent1"/>
                </a:solidFill>
              </a:rPr>
            </a:br>
            <a:r>
              <a:rPr lang="en-US" sz="1600" kern="1200" dirty="0">
                <a:solidFill>
                  <a:schemeClr val="accent1"/>
                </a:solidFill>
              </a:rPr>
              <a:t>national, state, local</a:t>
            </a:r>
          </a:p>
        </p:txBody>
      </p:sp>
      <p:sp>
        <p:nvSpPr>
          <p:cNvPr id="2" name="object 3">
            <a:extLst>
              <a:ext uri="{FF2B5EF4-FFF2-40B4-BE49-F238E27FC236}">
                <a16:creationId xmlns:a16="http://schemas.microsoft.com/office/drawing/2014/main" id="{CEB26E40-43AB-C132-EB0E-8BCDF44606E4}"/>
              </a:ext>
            </a:extLst>
          </p:cNvPr>
          <p:cNvSpPr/>
          <p:nvPr/>
        </p:nvSpPr>
        <p:spPr>
          <a:xfrm>
            <a:off x="7067797" y="1540368"/>
            <a:ext cx="4794275" cy="922999"/>
          </a:xfrm>
          <a:custGeom>
            <a:avLst/>
            <a:gdLst/>
            <a:ahLst/>
            <a:cxnLst/>
            <a:rect l="l" t="t" r="r" b="b"/>
            <a:pathLst>
              <a:path w="2857500" h="365760">
                <a:moveTo>
                  <a:pt x="2857119" y="0"/>
                </a:moveTo>
                <a:lnTo>
                  <a:pt x="0" y="0"/>
                </a:lnTo>
                <a:lnTo>
                  <a:pt x="0" y="365760"/>
                </a:lnTo>
                <a:lnTo>
                  <a:pt x="2857119" y="365760"/>
                </a:lnTo>
                <a:lnTo>
                  <a:pt x="2857119" y="0"/>
                </a:lnTo>
                <a:close/>
              </a:path>
            </a:pathLst>
          </a:custGeom>
          <a:noFill/>
          <a:ln>
            <a:solidFill>
              <a:schemeClr val="accent3"/>
            </a:solidFill>
          </a:ln>
        </p:spPr>
        <p:txBody>
          <a:bodyPr wrap="square" lIns="0" tIns="0" rIns="0" bIns="0" rtlCol="0" anchor="ctr" anchorCtr="0"/>
          <a:lstStyle/>
          <a:p>
            <a:pPr algn="ctr"/>
            <a:endParaRPr lang="en-US" sz="1200" b="1" spc="45" dirty="0">
              <a:solidFill>
                <a:srgbClr val="FFFFFF"/>
              </a:solidFill>
              <a:latin typeface="Corbel" panose="020B0503020204020204" pitchFamily="34" charset="0"/>
              <a:cs typeface="Montserrat"/>
            </a:endParaRPr>
          </a:p>
        </p:txBody>
      </p:sp>
      <p:sp>
        <p:nvSpPr>
          <p:cNvPr id="3" name="object 3">
            <a:extLst>
              <a:ext uri="{FF2B5EF4-FFF2-40B4-BE49-F238E27FC236}">
                <a16:creationId xmlns:a16="http://schemas.microsoft.com/office/drawing/2014/main" id="{6C6469E8-74F7-4F64-D187-7F3EAA1F3800}"/>
              </a:ext>
            </a:extLst>
          </p:cNvPr>
          <p:cNvSpPr/>
          <p:nvPr/>
        </p:nvSpPr>
        <p:spPr>
          <a:xfrm>
            <a:off x="6294168" y="1684683"/>
            <a:ext cx="1479041" cy="634369"/>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3"/>
          </a:solidFill>
        </p:spPr>
        <p:txBody>
          <a:bodyPr wrap="square" lIns="0" tIns="0" rIns="0" bIns="0" rtlCol="0" anchor="ctr" anchorCtr="0"/>
          <a:lstStyle/>
          <a:p>
            <a:pPr algn="ctr"/>
            <a:r>
              <a:rPr lang="en-US" sz="1200" b="1" spc="45" dirty="0">
                <a:solidFill>
                  <a:srgbClr val="FFFFFF"/>
                </a:solidFill>
                <a:latin typeface="Corbel" panose="020B0503020204020204" pitchFamily="34" charset="0"/>
                <a:cs typeface="Montserrat"/>
              </a:rPr>
              <a:t>ADVOCACY</a:t>
            </a:r>
            <a:endParaRPr lang="en-US" sz="1100" b="1" spc="45" dirty="0">
              <a:solidFill>
                <a:srgbClr val="FFFFFF"/>
              </a:solidFill>
              <a:latin typeface="Corbel" panose="020B0503020204020204" pitchFamily="34" charset="0"/>
              <a:cs typeface="Montserrat"/>
            </a:endParaRPr>
          </a:p>
        </p:txBody>
      </p:sp>
      <p:sp>
        <p:nvSpPr>
          <p:cNvPr id="15" name="object 3">
            <a:extLst>
              <a:ext uri="{FF2B5EF4-FFF2-40B4-BE49-F238E27FC236}">
                <a16:creationId xmlns:a16="http://schemas.microsoft.com/office/drawing/2014/main" id="{19046EBC-29F4-A152-9318-E5E751CADF8B}"/>
              </a:ext>
            </a:extLst>
          </p:cNvPr>
          <p:cNvSpPr/>
          <p:nvPr/>
        </p:nvSpPr>
        <p:spPr>
          <a:xfrm>
            <a:off x="7067797" y="2584930"/>
            <a:ext cx="4794275" cy="1619245"/>
          </a:xfrm>
          <a:custGeom>
            <a:avLst/>
            <a:gdLst/>
            <a:ahLst/>
            <a:cxnLst/>
            <a:rect l="l" t="t" r="r" b="b"/>
            <a:pathLst>
              <a:path w="2857500" h="365760">
                <a:moveTo>
                  <a:pt x="2857119" y="0"/>
                </a:moveTo>
                <a:lnTo>
                  <a:pt x="0" y="0"/>
                </a:lnTo>
                <a:lnTo>
                  <a:pt x="0" y="365760"/>
                </a:lnTo>
                <a:lnTo>
                  <a:pt x="2857119" y="365760"/>
                </a:lnTo>
                <a:lnTo>
                  <a:pt x="2857119" y="0"/>
                </a:lnTo>
                <a:close/>
              </a:path>
            </a:pathLst>
          </a:custGeom>
          <a:noFill/>
          <a:ln>
            <a:solidFill>
              <a:schemeClr val="accent3"/>
            </a:solidFill>
          </a:ln>
        </p:spPr>
        <p:txBody>
          <a:bodyPr wrap="square" lIns="0" tIns="0" rIns="0" bIns="0" rtlCol="0" anchor="ctr" anchorCtr="0"/>
          <a:lstStyle/>
          <a:p>
            <a:pPr algn="ctr"/>
            <a:endParaRPr lang="en-US" sz="1200" b="1" spc="45" dirty="0">
              <a:solidFill>
                <a:srgbClr val="FFFFFF"/>
              </a:solidFill>
              <a:latin typeface="Corbel" panose="020B0503020204020204" pitchFamily="34" charset="0"/>
              <a:cs typeface="Montserrat"/>
            </a:endParaRPr>
          </a:p>
        </p:txBody>
      </p:sp>
      <p:sp>
        <p:nvSpPr>
          <p:cNvPr id="17" name="object 3">
            <a:extLst>
              <a:ext uri="{FF2B5EF4-FFF2-40B4-BE49-F238E27FC236}">
                <a16:creationId xmlns:a16="http://schemas.microsoft.com/office/drawing/2014/main" id="{D1A6E5D2-0823-D367-9CE3-0976B33514BD}"/>
              </a:ext>
            </a:extLst>
          </p:cNvPr>
          <p:cNvSpPr/>
          <p:nvPr/>
        </p:nvSpPr>
        <p:spPr>
          <a:xfrm>
            <a:off x="6294168" y="3077368"/>
            <a:ext cx="1479041" cy="634369"/>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3"/>
          </a:solidFill>
        </p:spPr>
        <p:txBody>
          <a:bodyPr wrap="square" lIns="0" tIns="0" rIns="0" bIns="0" rtlCol="0" anchor="ctr" anchorCtr="0"/>
          <a:lstStyle/>
          <a:p>
            <a:pPr algn="ctr"/>
            <a:r>
              <a:rPr lang="en-US" sz="1200" b="1" spc="45" dirty="0">
                <a:solidFill>
                  <a:srgbClr val="FFFFFF"/>
                </a:solidFill>
                <a:latin typeface="Corbel" panose="020B0503020204020204" pitchFamily="34" charset="0"/>
                <a:cs typeface="Montserrat"/>
              </a:rPr>
              <a:t>COMMUNICATION</a:t>
            </a:r>
            <a:endParaRPr lang="en-US" sz="1100" b="1" spc="45" dirty="0">
              <a:solidFill>
                <a:srgbClr val="FFFFFF"/>
              </a:solidFill>
              <a:latin typeface="Corbel" panose="020B0503020204020204" pitchFamily="34" charset="0"/>
              <a:cs typeface="Montserrat"/>
            </a:endParaRPr>
          </a:p>
        </p:txBody>
      </p:sp>
      <p:sp>
        <p:nvSpPr>
          <p:cNvPr id="19" name="object 3">
            <a:extLst>
              <a:ext uri="{FF2B5EF4-FFF2-40B4-BE49-F238E27FC236}">
                <a16:creationId xmlns:a16="http://schemas.microsoft.com/office/drawing/2014/main" id="{08755313-4564-C4F4-588F-A7FC4AD0187C}"/>
              </a:ext>
            </a:extLst>
          </p:cNvPr>
          <p:cNvSpPr/>
          <p:nvPr/>
        </p:nvSpPr>
        <p:spPr>
          <a:xfrm>
            <a:off x="7067797" y="4326468"/>
            <a:ext cx="4794275" cy="1763621"/>
          </a:xfrm>
          <a:custGeom>
            <a:avLst/>
            <a:gdLst/>
            <a:ahLst/>
            <a:cxnLst/>
            <a:rect l="l" t="t" r="r" b="b"/>
            <a:pathLst>
              <a:path w="2857500" h="365760">
                <a:moveTo>
                  <a:pt x="2857119" y="0"/>
                </a:moveTo>
                <a:lnTo>
                  <a:pt x="0" y="0"/>
                </a:lnTo>
                <a:lnTo>
                  <a:pt x="0" y="365760"/>
                </a:lnTo>
                <a:lnTo>
                  <a:pt x="2857119" y="365760"/>
                </a:lnTo>
                <a:lnTo>
                  <a:pt x="2857119" y="0"/>
                </a:lnTo>
                <a:close/>
              </a:path>
            </a:pathLst>
          </a:custGeom>
          <a:noFill/>
          <a:ln>
            <a:solidFill>
              <a:schemeClr val="accent3"/>
            </a:solidFill>
          </a:ln>
        </p:spPr>
        <p:txBody>
          <a:bodyPr wrap="square" lIns="0" tIns="0" rIns="0" bIns="0" rtlCol="0" anchor="ctr" anchorCtr="0"/>
          <a:lstStyle/>
          <a:p>
            <a:pPr algn="ctr"/>
            <a:endParaRPr lang="en-US" sz="1200" b="1" spc="45" dirty="0">
              <a:solidFill>
                <a:srgbClr val="FFFFFF"/>
              </a:solidFill>
              <a:latin typeface="Corbel" panose="020B0503020204020204" pitchFamily="34" charset="0"/>
              <a:cs typeface="Montserrat"/>
            </a:endParaRPr>
          </a:p>
        </p:txBody>
      </p:sp>
      <p:sp>
        <p:nvSpPr>
          <p:cNvPr id="21" name="object 3">
            <a:extLst>
              <a:ext uri="{FF2B5EF4-FFF2-40B4-BE49-F238E27FC236}">
                <a16:creationId xmlns:a16="http://schemas.microsoft.com/office/drawing/2014/main" id="{A10B36B3-E98D-B6EB-C126-0AFA32B7D810}"/>
              </a:ext>
            </a:extLst>
          </p:cNvPr>
          <p:cNvSpPr/>
          <p:nvPr/>
        </p:nvSpPr>
        <p:spPr>
          <a:xfrm>
            <a:off x="6294168" y="4683263"/>
            <a:ext cx="1479041" cy="634369"/>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3"/>
          </a:solidFill>
        </p:spPr>
        <p:txBody>
          <a:bodyPr wrap="square" lIns="0" tIns="0" rIns="0" bIns="0" rtlCol="0" anchor="ctr" anchorCtr="0"/>
          <a:lstStyle/>
          <a:p>
            <a:pPr algn="ctr"/>
            <a:r>
              <a:rPr lang="en-US" sz="1200" b="1" spc="45" dirty="0">
                <a:solidFill>
                  <a:srgbClr val="FFFFFF"/>
                </a:solidFill>
                <a:latin typeface="Corbel" panose="020B0503020204020204" pitchFamily="34" charset="0"/>
                <a:cs typeface="Montserrat"/>
              </a:rPr>
              <a:t>SOCIAL MOBILIZATION</a:t>
            </a:r>
            <a:endParaRPr lang="en-US" sz="1100" b="1" spc="45" dirty="0">
              <a:solidFill>
                <a:srgbClr val="FFFFFF"/>
              </a:solidFill>
              <a:latin typeface="Corbel" panose="020B0503020204020204" pitchFamily="34" charset="0"/>
              <a:cs typeface="Montserrat"/>
            </a:endParaRPr>
          </a:p>
        </p:txBody>
      </p:sp>
      <p:sp>
        <p:nvSpPr>
          <p:cNvPr id="10" name="Footer Placeholder 57">
            <a:extLst>
              <a:ext uri="{FF2B5EF4-FFF2-40B4-BE49-F238E27FC236}">
                <a16:creationId xmlns:a16="http://schemas.microsoft.com/office/drawing/2014/main" id="{ABBA8127-8114-12C7-0E8B-945F5986B233}"/>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a:t>
            </a:r>
            <a:r>
              <a:rPr lang="en-US" dirty="0">
                <a:solidFill>
                  <a:srgbClr val="000000">
                    <a:tint val="75000"/>
                  </a:srgbClr>
                </a:solidFill>
              </a:rPr>
              <a:t>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482999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F865-665A-8610-7F81-D93F2C08EBDF}"/>
              </a:ext>
            </a:extLst>
          </p:cNvPr>
          <p:cNvSpPr>
            <a:spLocks noGrp="1"/>
          </p:cNvSpPr>
          <p:nvPr>
            <p:ph type="title"/>
          </p:nvPr>
        </p:nvSpPr>
        <p:spPr>
          <a:xfrm>
            <a:off x="988649" y="193571"/>
            <a:ext cx="11203351" cy="884555"/>
          </a:xfrm>
        </p:spPr>
        <p:txBody>
          <a:bodyPr/>
          <a:lstStyle/>
          <a:p>
            <a:r>
              <a:rPr lang="en-US" sz="2400" b="1" dirty="0">
                <a:solidFill>
                  <a:schemeClr val="accent3"/>
                </a:solidFill>
                <a:latin typeface="Corbel" panose="020B0503020204020204" pitchFamily="34" charset="0"/>
              </a:rPr>
              <a:t>Tailored key messages </a:t>
            </a:r>
            <a:r>
              <a:rPr lang="en-US" sz="2400" dirty="0">
                <a:solidFill>
                  <a:schemeClr val="accent3"/>
                </a:solidFill>
                <a:latin typeface="Corbel" panose="020B0503020204020204" pitchFamily="34" charset="0"/>
              </a:rPr>
              <a:t>and</a:t>
            </a:r>
            <a:r>
              <a:rPr lang="en-US" sz="2400" b="1" dirty="0">
                <a:solidFill>
                  <a:schemeClr val="accent3"/>
                </a:solidFill>
                <a:latin typeface="Corbel" panose="020B0503020204020204" pitchFamily="34" charset="0"/>
              </a:rPr>
              <a:t> trusted messengers will be </a:t>
            </a:r>
            <a:r>
              <a:rPr lang="en-US" sz="2400" dirty="0">
                <a:solidFill>
                  <a:schemeClr val="accent3"/>
                </a:solidFill>
                <a:latin typeface="Corbel" panose="020B0503020204020204" pitchFamily="34" charset="0"/>
              </a:rPr>
              <a:t>needed</a:t>
            </a:r>
            <a:br>
              <a:rPr lang="en-US" sz="2400" b="1" dirty="0">
                <a:solidFill>
                  <a:schemeClr val="accent3"/>
                </a:solidFill>
                <a:latin typeface="Corbel" panose="020B0503020204020204" pitchFamily="34" charset="0"/>
              </a:rPr>
            </a:br>
            <a:r>
              <a:rPr lang="en-US" sz="2400" b="0" dirty="0">
                <a:solidFill>
                  <a:schemeClr val="accent3"/>
                </a:solidFill>
                <a:latin typeface="Corbel" panose="020B0503020204020204" pitchFamily="34" charset="0"/>
              </a:rPr>
              <a:t>informing RSV decision-making and addressing questions at the implementation level</a:t>
            </a:r>
            <a:endParaRPr lang="en-US" b="0" dirty="0">
              <a:solidFill>
                <a:schemeClr val="accent3"/>
              </a:solidFill>
            </a:endParaRPr>
          </a:p>
        </p:txBody>
      </p:sp>
      <p:sp>
        <p:nvSpPr>
          <p:cNvPr id="10" name="TextBox 9">
            <a:extLst>
              <a:ext uri="{FF2B5EF4-FFF2-40B4-BE49-F238E27FC236}">
                <a16:creationId xmlns:a16="http://schemas.microsoft.com/office/drawing/2014/main" id="{0C9FB5E3-34A4-A7D1-AF22-9D3A2360B85B}"/>
              </a:ext>
            </a:extLst>
          </p:cNvPr>
          <p:cNvSpPr txBox="1"/>
          <p:nvPr/>
        </p:nvSpPr>
        <p:spPr>
          <a:xfrm>
            <a:off x="1284894" y="2538700"/>
            <a:ext cx="5777643" cy="4037003"/>
          </a:xfrm>
          <a:prstGeom prst="rect">
            <a:avLst/>
          </a:prstGeom>
          <a:noFill/>
        </p:spPr>
        <p:txBody>
          <a:bodyPr wrap="square">
            <a:spAutoFit/>
          </a:bodyPr>
          <a:lstStyle/>
          <a:p>
            <a:pPr marR="0" lvl="0" defTabSz="914400" rtl="0" eaLnBrk="1" fontAlgn="auto" latinLnBrk="0" hangingPunct="1">
              <a:lnSpc>
                <a:spcPct val="90000"/>
              </a:lnSpc>
              <a:spcBef>
                <a:spcPts val="1000"/>
              </a:spcBef>
              <a:spcAft>
                <a:spcPts val="0"/>
              </a:spcAft>
              <a:buClr>
                <a:schemeClr val="accent3"/>
              </a:buClr>
              <a:buSzTx/>
              <a:tabLst/>
              <a:defRPr/>
            </a:pPr>
            <a:r>
              <a:rPr lang="en-US" sz="2000" b="1" dirty="0">
                <a:latin typeface="Corbel" panose="020B0503020204020204" pitchFamily="34" charset="0"/>
              </a:rPr>
              <a:t>Key message topics</a:t>
            </a:r>
          </a:p>
          <a:p>
            <a:pPr marL="342900" marR="0" lvl="0" indent="-3429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accent3"/>
                </a:solidFill>
                <a:effectLst/>
                <a:uLnTx/>
                <a:uFillTx/>
                <a:latin typeface="Corbel" panose="020B0503020204020204" pitchFamily="34" charset="0"/>
                <a:ea typeface="+mn-ea"/>
                <a:cs typeface="+mn-cs"/>
              </a:rPr>
              <a:t>RSV disease burden </a:t>
            </a:r>
            <a:r>
              <a:rPr kumimoji="0" 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&amp; </a:t>
            </a:r>
            <a:r>
              <a:rPr lang="en-US" sz="2000" dirty="0">
                <a:solidFill>
                  <a:srgbClr val="000000"/>
                </a:solidFill>
                <a:latin typeface="Corbel" panose="020B0503020204020204" pitchFamily="34" charset="0"/>
              </a:rPr>
              <a:t>urgency of prevention</a:t>
            </a:r>
            <a:endParaRPr kumimoji="0" 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342900" marR="0" lvl="0" indent="-3429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a:pPr>
            <a:r>
              <a:rPr lang="en-US" sz="2000" dirty="0">
                <a:solidFill>
                  <a:schemeClr val="accent3"/>
                </a:solidFill>
                <a:latin typeface="Corbel" panose="020B0503020204020204" pitchFamily="34" charset="0"/>
              </a:rPr>
              <a:t>p</a:t>
            </a:r>
            <a:r>
              <a:rPr kumimoji="0" lang="en-US" sz="2000" b="0" i="0" u="none" strike="noStrike" kern="1200" cap="none" spc="0" normalizeH="0" baseline="0" noProof="0" dirty="0" err="1">
                <a:ln>
                  <a:noFill/>
                </a:ln>
                <a:solidFill>
                  <a:schemeClr val="accent3"/>
                </a:solidFill>
                <a:effectLst/>
                <a:uLnTx/>
                <a:uFillTx/>
                <a:latin typeface="Corbel" panose="020B0503020204020204" pitchFamily="34" charset="0"/>
                <a:ea typeface="+mn-ea"/>
                <a:cs typeface="+mn-cs"/>
              </a:rPr>
              <a:t>roduct</a:t>
            </a:r>
            <a:r>
              <a:rPr kumimoji="0" lang="en-US" sz="2000" b="0" i="0" u="none" strike="noStrike" kern="1200" cap="none" spc="0" normalizeH="0" baseline="0" noProof="0" dirty="0">
                <a:ln>
                  <a:noFill/>
                </a:ln>
                <a:solidFill>
                  <a:schemeClr val="accent3"/>
                </a:solidFill>
                <a:effectLst/>
                <a:uLnTx/>
                <a:uFillTx/>
                <a:latin typeface="Corbel" panose="020B0503020204020204" pitchFamily="34" charset="0"/>
                <a:ea typeface="+mn-ea"/>
                <a:cs typeface="+mn-cs"/>
              </a:rPr>
              <a:t> safety &amp;  effectiveness </a:t>
            </a:r>
            <a:r>
              <a:rPr kumimoji="0" 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(e.g., vaccination in pregnant or newborn populations, coadministration with other routine vaccines)</a:t>
            </a:r>
          </a:p>
          <a:p>
            <a:pPr marL="342900" marR="0" lvl="0" indent="-3429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a:pPr>
            <a:r>
              <a:rPr kumimoji="0" lang="en-US" sz="2000" i="0" u="none" strike="noStrike" kern="1200" cap="none" spc="0" normalizeH="0" baseline="0" noProof="0" dirty="0">
                <a:ln>
                  <a:noFill/>
                </a:ln>
                <a:solidFill>
                  <a:schemeClr val="accent3"/>
                </a:solidFill>
                <a:effectLst/>
                <a:uLnTx/>
                <a:uFillTx/>
                <a:latin typeface="Corbel" panose="020B0503020204020204" pitchFamily="34" charset="0"/>
                <a:ea typeface="+mn-ea"/>
                <a:cs typeface="+mn-cs"/>
              </a:rPr>
              <a:t>delivery nuances </a:t>
            </a:r>
            <a:r>
              <a:rPr kumimoji="0" 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(e.g., vaccination timing, seasonality)</a:t>
            </a:r>
          </a:p>
          <a:p>
            <a:pPr marL="342900" marR="0" lvl="0" indent="-3429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status of product </a:t>
            </a:r>
            <a:r>
              <a:rPr kumimoji="0" lang="en-US" sz="2000" b="0" i="0" u="none" strike="noStrike" kern="1200" cap="none" spc="0" normalizeH="0" baseline="0" noProof="0" dirty="0">
                <a:ln>
                  <a:noFill/>
                </a:ln>
                <a:solidFill>
                  <a:schemeClr val="accent3"/>
                </a:solidFill>
                <a:effectLst/>
                <a:uLnTx/>
                <a:uFillTx/>
                <a:latin typeface="Corbel" panose="020B0503020204020204" pitchFamily="34" charset="0"/>
                <a:ea typeface="+mn-ea"/>
                <a:cs typeface="+mn-cs"/>
              </a:rPr>
              <a:t>recommendations &amp; approvals</a:t>
            </a:r>
          </a:p>
          <a:p>
            <a:pPr marL="342900" marR="0" lvl="0" indent="-3429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accent3"/>
                </a:solidFill>
                <a:effectLst/>
                <a:uLnTx/>
                <a:uFillTx/>
                <a:latin typeface="Corbel" panose="020B0503020204020204" pitchFamily="34" charset="0"/>
                <a:ea typeface="+mn-ea"/>
                <a:cs typeface="+mn-cs"/>
              </a:rPr>
              <a:t>financing, cost, &amp; affordability</a:t>
            </a:r>
            <a:endParaRPr kumimoji="0" 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R="0" lvl="0" algn="l" defTabSz="914400" rtl="0" eaLnBrk="1" fontAlgn="auto" latinLnBrk="0" hangingPunct="1">
              <a:lnSpc>
                <a:spcPct val="90000"/>
              </a:lnSpc>
              <a:spcBef>
                <a:spcPts val="1000"/>
              </a:spcBef>
              <a:spcAft>
                <a:spcPts val="0"/>
              </a:spcAft>
              <a:buClr>
                <a:schemeClr val="accent3"/>
              </a:buClr>
              <a:buSzTx/>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342900" marR="0" lvl="0" indent="-3429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a:pPr>
            <a:endParaRPr kumimoji="0" lang="en-US" sz="20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pic>
        <p:nvPicPr>
          <p:cNvPr id="18" name="Picture 17" descr="A purple line art of a megaphone&#10;&#10;Description automatically generated">
            <a:extLst>
              <a:ext uri="{FF2B5EF4-FFF2-40B4-BE49-F238E27FC236}">
                <a16:creationId xmlns:a16="http://schemas.microsoft.com/office/drawing/2014/main" id="{EDA21F8F-000D-F6C4-9268-4F1451263F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8201" y="1189874"/>
            <a:ext cx="715597" cy="682053"/>
          </a:xfrm>
          <a:prstGeom prst="rect">
            <a:avLst/>
          </a:prstGeom>
        </p:spPr>
      </p:pic>
      <p:sp>
        <p:nvSpPr>
          <p:cNvPr id="20" name="TextBox 19">
            <a:extLst>
              <a:ext uri="{FF2B5EF4-FFF2-40B4-BE49-F238E27FC236}">
                <a16:creationId xmlns:a16="http://schemas.microsoft.com/office/drawing/2014/main" id="{8B048C8E-7CB7-C5EF-D4E6-BD2BAB528197}"/>
              </a:ext>
            </a:extLst>
          </p:cNvPr>
          <p:cNvSpPr txBox="1"/>
          <p:nvPr/>
        </p:nvSpPr>
        <p:spPr>
          <a:xfrm>
            <a:off x="5309458" y="1983675"/>
            <a:ext cx="2490537" cy="461665"/>
          </a:xfrm>
          <a:prstGeom prst="rect">
            <a:avLst/>
          </a:prstGeom>
          <a:noFill/>
        </p:spPr>
        <p:txBody>
          <a:bodyPr wrap="square" rtlCol="0">
            <a:spAutoFit/>
          </a:bodyPr>
          <a:lstStyle/>
          <a:p>
            <a:r>
              <a:rPr lang="en-US" sz="2400" b="1" dirty="0">
                <a:solidFill>
                  <a:schemeClr val="accent3"/>
                </a:solidFill>
              </a:rPr>
              <a:t>EXAMPLES</a:t>
            </a:r>
          </a:p>
        </p:txBody>
      </p:sp>
      <p:sp>
        <p:nvSpPr>
          <p:cNvPr id="21" name="TextBox 20">
            <a:extLst>
              <a:ext uri="{FF2B5EF4-FFF2-40B4-BE49-F238E27FC236}">
                <a16:creationId xmlns:a16="http://schemas.microsoft.com/office/drawing/2014/main" id="{7725F7A8-2483-9783-B24F-0FA67C72DE8F}"/>
              </a:ext>
            </a:extLst>
          </p:cNvPr>
          <p:cNvSpPr txBox="1"/>
          <p:nvPr/>
        </p:nvSpPr>
        <p:spPr>
          <a:xfrm>
            <a:off x="7062537" y="2614958"/>
            <a:ext cx="5129463" cy="3483005"/>
          </a:xfrm>
          <a:prstGeom prst="rect">
            <a:avLst/>
          </a:prstGeom>
          <a:noFill/>
        </p:spPr>
        <p:txBody>
          <a:bodyPr wrap="square">
            <a:spAutoFit/>
          </a:bodyPr>
          <a:lstStyle/>
          <a:p>
            <a:pPr marR="0" lvl="0" defTabSz="914400" rtl="0" eaLnBrk="1" fontAlgn="auto" latinLnBrk="0" hangingPunct="1">
              <a:lnSpc>
                <a:spcPct val="90000"/>
              </a:lnSpc>
              <a:spcBef>
                <a:spcPts val="1000"/>
              </a:spcBef>
              <a:spcAft>
                <a:spcPts val="0"/>
              </a:spcAft>
              <a:buClr>
                <a:schemeClr val="accent3"/>
              </a:buClr>
              <a:buSzTx/>
              <a:tabLst/>
              <a:defRPr/>
            </a:pPr>
            <a:r>
              <a:rPr lang="en-US" sz="2000" b="1" dirty="0">
                <a:latin typeface="Corbel" panose="020B0503020204020204" pitchFamily="34" charset="0"/>
              </a:rPr>
              <a:t>Communications channels</a:t>
            </a:r>
          </a:p>
          <a:p>
            <a:pPr marL="342900" indent="-342900">
              <a:lnSpc>
                <a:spcPct val="90000"/>
              </a:lnSpc>
              <a:spcBef>
                <a:spcPts val="1000"/>
              </a:spcBef>
              <a:buClr>
                <a:schemeClr val="accent3"/>
              </a:buClr>
              <a:buFont typeface="Arial" panose="020B0604020202020204" pitchFamily="34" charset="0"/>
              <a:buChar char="•"/>
              <a:defRPr/>
            </a:pPr>
            <a:r>
              <a:rPr lang="en-US" sz="2000" dirty="0">
                <a:solidFill>
                  <a:srgbClr val="000000"/>
                </a:solidFill>
                <a:latin typeface="Corbel" panose="020B0503020204020204" pitchFamily="34" charset="0"/>
              </a:rPr>
              <a:t>provider-patient/caregiver consultations</a:t>
            </a:r>
          </a:p>
          <a:p>
            <a:pPr marL="342900" marR="0" lvl="0" indent="-3429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a:pPr>
            <a:r>
              <a:rPr lang="en-US" sz="2000" dirty="0">
                <a:latin typeface="Corbel" panose="020B0503020204020204" pitchFamily="34" charset="0"/>
              </a:rPr>
              <a:t>t</a:t>
            </a:r>
            <a:r>
              <a:rPr kumimoji="0" lang="en-US" sz="2000" b="0" i="0" u="none" strike="noStrike" kern="1200" cap="none" spc="0" normalizeH="0" baseline="0" noProof="0" dirty="0" err="1">
                <a:ln>
                  <a:noFill/>
                </a:ln>
                <a:effectLst/>
                <a:uLnTx/>
                <a:uFillTx/>
                <a:latin typeface="Corbel" panose="020B0503020204020204" pitchFamily="34" charset="0"/>
                <a:ea typeface="+mn-ea"/>
                <a:cs typeface="+mn-cs"/>
              </a:rPr>
              <a:t>raditional</a:t>
            </a:r>
            <a:r>
              <a:rPr kumimoji="0" lang="en-US" sz="2000" b="0" i="0" u="none" strike="noStrike" kern="1200" cap="none" spc="0" normalizeH="0" baseline="0" noProof="0" dirty="0">
                <a:ln>
                  <a:noFill/>
                </a:ln>
                <a:effectLst/>
                <a:uLnTx/>
                <a:uFillTx/>
                <a:latin typeface="Corbel" panose="020B0503020204020204" pitchFamily="34" charset="0"/>
                <a:ea typeface="+mn-ea"/>
                <a:cs typeface="+mn-cs"/>
              </a:rPr>
              <a:t> &amp; social media</a:t>
            </a:r>
          </a:p>
          <a:p>
            <a:pPr marL="342900" marR="0" lvl="0" indent="-3429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a:pPr>
            <a:r>
              <a:rPr lang="en-US" sz="2000" dirty="0">
                <a:solidFill>
                  <a:srgbClr val="000000"/>
                </a:solidFill>
                <a:latin typeface="Corbel" panose="020B0503020204020204" pitchFamily="34" charset="0"/>
              </a:rPr>
              <a:t>w</a:t>
            </a:r>
            <a:r>
              <a:rPr kumimoji="0" lang="en-US" sz="2000" i="0" u="none" strike="noStrike" kern="1200" cap="none" spc="0" normalizeH="0" baseline="0" noProof="0" dirty="0" err="1">
                <a:ln>
                  <a:noFill/>
                </a:ln>
                <a:solidFill>
                  <a:srgbClr val="000000"/>
                </a:solidFill>
                <a:effectLst/>
                <a:uLnTx/>
                <a:uFillTx/>
                <a:latin typeface="Corbel" panose="020B0503020204020204" pitchFamily="34" charset="0"/>
                <a:ea typeface="+mn-ea"/>
                <a:cs typeface="+mn-cs"/>
              </a:rPr>
              <a:t>ord</a:t>
            </a:r>
            <a:r>
              <a:rPr kumimoji="0" lang="en-US" sz="20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of mouth</a:t>
            </a:r>
          </a:p>
          <a:p>
            <a:pPr marL="342900" indent="-342900">
              <a:lnSpc>
                <a:spcPct val="90000"/>
              </a:lnSpc>
              <a:spcBef>
                <a:spcPts val="1000"/>
              </a:spcBef>
              <a:buClr>
                <a:schemeClr val="accent3"/>
              </a:buClr>
              <a:buFont typeface="Arial" panose="020B0604020202020204" pitchFamily="34" charset="0"/>
              <a:buChar char="•"/>
            </a:pPr>
            <a:r>
              <a:rPr lang="en-US" sz="2000" dirty="0">
                <a:solidFill>
                  <a:srgbClr val="000000"/>
                </a:solidFill>
                <a:latin typeface="Corbel" panose="020B0503020204020204" pitchFamily="34" charset="0"/>
              </a:rPr>
              <a:t>events / community meetings</a:t>
            </a:r>
          </a:p>
          <a:p>
            <a:pPr marL="342900" marR="0" lvl="0" indent="-3429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a:pPr>
            <a:r>
              <a:rPr lang="en-US" sz="2000" dirty="0">
                <a:solidFill>
                  <a:srgbClr val="000000"/>
                </a:solidFill>
                <a:latin typeface="Corbel" panose="020B0503020204020204" pitchFamily="34" charset="0"/>
              </a:rPr>
              <a:t>TV / radio</a:t>
            </a:r>
          </a:p>
          <a:p>
            <a:pPr marL="342900" marR="0" lvl="0" indent="-342900" algn="l" defTabSz="914400" rtl="0" eaLnBrk="1" fontAlgn="auto" latinLnBrk="0" hangingPunct="1">
              <a:lnSpc>
                <a:spcPct val="90000"/>
              </a:lnSpc>
              <a:spcBef>
                <a:spcPts val="1000"/>
              </a:spcBef>
              <a:spcAft>
                <a:spcPts val="0"/>
              </a:spcAft>
              <a:buClr>
                <a:schemeClr val="accent3"/>
              </a:buClr>
              <a:buSzTx/>
              <a:buFont typeface="Arial" panose="020B0604020202020204" pitchFamily="34" charset="0"/>
              <a:buChar char="•"/>
              <a:tabLst/>
              <a:defRPr/>
            </a:pPr>
            <a:r>
              <a:rPr lang="en-US" sz="2000" dirty="0">
                <a:solidFill>
                  <a:srgbClr val="000000"/>
                </a:solidFill>
                <a:latin typeface="Corbel" panose="020B0503020204020204" pitchFamily="34" charset="0"/>
              </a:rPr>
              <a:t>Information Education Communication (IEC) materials</a:t>
            </a:r>
          </a:p>
          <a:p>
            <a:pPr marR="0" lvl="0" algn="l" defTabSz="914400" rtl="0" eaLnBrk="1" fontAlgn="auto" latinLnBrk="0" hangingPunct="1">
              <a:lnSpc>
                <a:spcPct val="90000"/>
              </a:lnSpc>
              <a:spcBef>
                <a:spcPts val="1000"/>
              </a:spcBef>
              <a:spcAft>
                <a:spcPts val="0"/>
              </a:spcAft>
              <a:buClr>
                <a:schemeClr val="accent3"/>
              </a:buClr>
              <a:buSzTx/>
              <a:tabLst/>
              <a:defRPr/>
            </a:pPr>
            <a:endParaRPr kumimoji="0" lang="en-US" sz="20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 name="Footer Placeholder 57">
            <a:extLst>
              <a:ext uri="{FF2B5EF4-FFF2-40B4-BE49-F238E27FC236}">
                <a16:creationId xmlns:a16="http://schemas.microsoft.com/office/drawing/2014/main" id="{6EFD55A3-A21C-46BD-9280-BBFBAD8BC106}"/>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a:t>
            </a:r>
            <a:r>
              <a:rPr lang="en-US" dirty="0">
                <a:solidFill>
                  <a:srgbClr val="000000">
                    <a:tint val="75000"/>
                  </a:srgbClr>
                </a:solidFill>
              </a:rPr>
              <a:t>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876166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pPr>
            <a:r>
              <a:rPr lang="en-US" spc="-8" dirty="0">
                <a:solidFill>
                  <a:schemeClr val="accent3"/>
                </a:solidFill>
              </a:rPr>
              <a:t>Workforce readiness</a:t>
            </a:r>
          </a:p>
        </p:txBody>
      </p:sp>
      <p:sp>
        <p:nvSpPr>
          <p:cNvPr id="3" name="Content Placeholder 2">
            <a:extLst>
              <a:ext uri="{FF2B5EF4-FFF2-40B4-BE49-F238E27FC236}">
                <a16:creationId xmlns:a16="http://schemas.microsoft.com/office/drawing/2014/main" id="{86F499FF-3379-8238-F0C6-A2E715810D4B}"/>
              </a:ext>
            </a:extLst>
          </p:cNvPr>
          <p:cNvSpPr>
            <a:spLocks noGrp="1"/>
          </p:cNvSpPr>
          <p:nvPr>
            <p:ph sz="half" idx="1"/>
          </p:nvPr>
        </p:nvSpPr>
        <p:spPr>
          <a:xfrm>
            <a:off x="1224280" y="2516787"/>
            <a:ext cx="5181600" cy="3577219"/>
          </a:xfrm>
        </p:spPr>
        <p:txBody>
          <a:bodyPr vert="horz" lIns="91440" tIns="45720" rIns="91440" bIns="45720" numCol="2" rtlCol="0" anchor="t">
            <a:noAutofit/>
          </a:bodyPr>
          <a:lstStyle/>
          <a:p>
            <a:pPr marL="0" indent="0">
              <a:buNone/>
            </a:pPr>
            <a:r>
              <a:rPr lang="en-US" sz="1800" b="1" dirty="0">
                <a:solidFill>
                  <a:schemeClr val="accent3"/>
                </a:solidFill>
              </a:rPr>
              <a:t>MATERNAL IMMUNIZATION</a:t>
            </a:r>
          </a:p>
          <a:p>
            <a:r>
              <a:rPr lang="en-US" dirty="0"/>
              <a:t>Training on either vaccine administration or referrals, depending on delivery platform </a:t>
            </a:r>
          </a:p>
          <a:p>
            <a:r>
              <a:rPr lang="en-US" dirty="0"/>
              <a:t>Estimating GA and reaching women during vaccination window for RSV</a:t>
            </a:r>
          </a:p>
          <a:p>
            <a:pPr marL="0" indent="0">
              <a:buNone/>
            </a:pPr>
            <a:r>
              <a:rPr lang="en-US" sz="1800" b="1" dirty="0">
                <a:solidFill>
                  <a:schemeClr val="accent3"/>
                </a:solidFill>
                <a:latin typeface="Corbel"/>
              </a:rPr>
              <a:t>MONOCLONAL ANTIBODY</a:t>
            </a:r>
            <a:endParaRPr lang="en-US" sz="1800" b="1" dirty="0">
              <a:solidFill>
                <a:schemeClr val="accent3"/>
              </a:solidFill>
            </a:endParaRPr>
          </a:p>
          <a:p>
            <a:r>
              <a:rPr lang="en-US" dirty="0"/>
              <a:t>Capacity &amp; confidence in answering questions about </a:t>
            </a:r>
            <a:r>
              <a:rPr lang="en-US" dirty="0" err="1"/>
              <a:t>mAb</a:t>
            </a:r>
            <a:r>
              <a:rPr lang="en-US" dirty="0"/>
              <a:t> technology</a:t>
            </a:r>
          </a:p>
        </p:txBody>
      </p:sp>
      <p:sp>
        <p:nvSpPr>
          <p:cNvPr id="5" name="Content Placeholder 3">
            <a:extLst>
              <a:ext uri="{FF2B5EF4-FFF2-40B4-BE49-F238E27FC236}">
                <a16:creationId xmlns:a16="http://schemas.microsoft.com/office/drawing/2014/main" id="{9679C34E-A908-9C7B-4CD3-EC6C68473C30}"/>
              </a:ext>
            </a:extLst>
          </p:cNvPr>
          <p:cNvSpPr txBox="1">
            <a:spLocks/>
          </p:cNvSpPr>
          <p:nvPr/>
        </p:nvSpPr>
        <p:spPr>
          <a:xfrm>
            <a:off x="6611415" y="2516788"/>
            <a:ext cx="5181600" cy="3873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dirty="0">
                <a:solidFill>
                  <a:schemeClr val="accent3"/>
                </a:solidFill>
              </a:rPr>
              <a:t>CROSS-CUTTING</a:t>
            </a:r>
          </a:p>
          <a:p>
            <a:r>
              <a:rPr lang="en-US" b="1" dirty="0">
                <a:solidFill>
                  <a:schemeClr val="accent3"/>
                </a:solidFill>
              </a:rPr>
              <a:t>Awareness</a:t>
            </a:r>
            <a:r>
              <a:rPr lang="en-US" dirty="0"/>
              <a:t> about RSV disease &amp; prevention interventions</a:t>
            </a:r>
          </a:p>
          <a:p>
            <a:r>
              <a:rPr lang="en-US" b="1" dirty="0">
                <a:solidFill>
                  <a:schemeClr val="accent3"/>
                </a:solidFill>
              </a:rPr>
              <a:t>Acceptance &amp; confidence </a:t>
            </a:r>
            <a:r>
              <a:rPr lang="en-US" dirty="0"/>
              <a:t>in interventions</a:t>
            </a:r>
          </a:p>
          <a:p>
            <a:r>
              <a:rPr lang="en-US" dirty="0"/>
              <a:t>Training on how to </a:t>
            </a:r>
            <a:r>
              <a:rPr lang="en-US" b="1" dirty="0">
                <a:solidFill>
                  <a:schemeClr val="accent3"/>
                </a:solidFill>
              </a:rPr>
              <a:t>consult</a:t>
            </a:r>
            <a:r>
              <a:rPr lang="en-US" dirty="0"/>
              <a:t> with patient and families about: </a:t>
            </a:r>
          </a:p>
          <a:p>
            <a:pPr lvl="1"/>
            <a:r>
              <a:rPr lang="en-US" dirty="0"/>
              <a:t>Importance of RSV prevention</a:t>
            </a:r>
          </a:p>
          <a:p>
            <a:pPr lvl="1"/>
            <a:r>
              <a:rPr lang="en-US" dirty="0"/>
              <a:t>RSV immunization safety &amp; effectiveness, concomitant injections</a:t>
            </a:r>
          </a:p>
          <a:p>
            <a:r>
              <a:rPr lang="en-US" dirty="0"/>
              <a:t>Understand </a:t>
            </a:r>
            <a:r>
              <a:rPr lang="en-US" b="1" dirty="0">
                <a:solidFill>
                  <a:schemeClr val="accent3"/>
                </a:solidFill>
              </a:rPr>
              <a:t>reporting</a:t>
            </a:r>
            <a:r>
              <a:rPr lang="en-US" dirty="0"/>
              <a:t> requirements</a:t>
            </a:r>
          </a:p>
          <a:p>
            <a:r>
              <a:rPr lang="en-US" b="1" dirty="0">
                <a:solidFill>
                  <a:schemeClr val="accent3"/>
                </a:solidFill>
              </a:rPr>
              <a:t>Workload</a:t>
            </a:r>
            <a:r>
              <a:rPr lang="en-US" dirty="0"/>
              <a:t> management</a:t>
            </a:r>
          </a:p>
          <a:p>
            <a:pPr marL="0" indent="0">
              <a:buNone/>
            </a:pPr>
            <a:endParaRPr lang="en-US" dirty="0"/>
          </a:p>
        </p:txBody>
      </p:sp>
      <p:sp>
        <p:nvSpPr>
          <p:cNvPr id="6" name="TextBox 5">
            <a:extLst>
              <a:ext uri="{FF2B5EF4-FFF2-40B4-BE49-F238E27FC236}">
                <a16:creationId xmlns:a16="http://schemas.microsoft.com/office/drawing/2014/main" id="{1D93557A-D390-86F0-1249-8112527585B9}"/>
              </a:ext>
            </a:extLst>
          </p:cNvPr>
          <p:cNvSpPr txBox="1"/>
          <p:nvPr/>
        </p:nvSpPr>
        <p:spPr>
          <a:xfrm>
            <a:off x="6678407" y="1186343"/>
            <a:ext cx="3925667" cy="1077218"/>
          </a:xfrm>
          <a:prstGeom prst="rect">
            <a:avLst/>
          </a:prstGeom>
          <a:noFill/>
        </p:spPr>
        <p:txBody>
          <a:bodyPr wrap="square" numCol="1" rtlCol="0">
            <a:spAutoFit/>
          </a:bodyPr>
          <a:lstStyle/>
          <a:p>
            <a:pPr marL="285750" indent="-285750">
              <a:buFont typeface="Arial" panose="020B0604020202020204" pitchFamily="34" charset="0"/>
              <a:buChar char="•"/>
            </a:pPr>
            <a:r>
              <a:rPr lang="en-US" sz="1600" dirty="0">
                <a:solidFill>
                  <a:schemeClr val="accent3"/>
                </a:solidFill>
              </a:rPr>
              <a:t>Community health workers</a:t>
            </a:r>
          </a:p>
          <a:p>
            <a:pPr marL="285750" indent="-285750">
              <a:buFont typeface="Arial" panose="020B0604020202020204" pitchFamily="34" charset="0"/>
              <a:buChar char="•"/>
            </a:pPr>
            <a:r>
              <a:rPr lang="en-US" sz="1600" dirty="0">
                <a:solidFill>
                  <a:schemeClr val="accent3"/>
                </a:solidFill>
              </a:rPr>
              <a:t>EPI/MNCH program managers</a:t>
            </a:r>
          </a:p>
          <a:p>
            <a:pPr marL="285750" indent="-285750">
              <a:buFont typeface="Arial" panose="020B0604020202020204" pitchFamily="34" charset="0"/>
              <a:buChar char="•"/>
            </a:pPr>
            <a:r>
              <a:rPr lang="en-US" sz="1600" dirty="0">
                <a:solidFill>
                  <a:schemeClr val="accent3"/>
                </a:solidFill>
              </a:rPr>
              <a:t>Facility administrators</a:t>
            </a:r>
          </a:p>
          <a:p>
            <a:pPr marL="285750" indent="-285750">
              <a:buFont typeface="Arial" panose="020B0604020202020204" pitchFamily="34" charset="0"/>
              <a:buChar char="•"/>
            </a:pPr>
            <a:r>
              <a:rPr lang="en-US" sz="1600" dirty="0">
                <a:solidFill>
                  <a:schemeClr val="accent3"/>
                </a:solidFill>
              </a:rPr>
              <a:t>Other healthcare workers</a:t>
            </a:r>
          </a:p>
        </p:txBody>
      </p:sp>
      <p:sp>
        <p:nvSpPr>
          <p:cNvPr id="8" name="TextBox 7">
            <a:extLst>
              <a:ext uri="{FF2B5EF4-FFF2-40B4-BE49-F238E27FC236}">
                <a16:creationId xmlns:a16="http://schemas.microsoft.com/office/drawing/2014/main" id="{7D4C4CE6-1F9D-BDC8-48D4-6C5A84DD8923}"/>
              </a:ext>
            </a:extLst>
          </p:cNvPr>
          <p:cNvSpPr txBox="1"/>
          <p:nvPr/>
        </p:nvSpPr>
        <p:spPr>
          <a:xfrm>
            <a:off x="4021267" y="1186342"/>
            <a:ext cx="6099586" cy="1077218"/>
          </a:xfrm>
          <a:prstGeom prst="rect">
            <a:avLst/>
          </a:prstGeom>
          <a:noFill/>
        </p:spPr>
        <p:txBody>
          <a:bodyPr wrap="square">
            <a:spAutoFit/>
          </a:bodyPr>
          <a:lstStyle/>
          <a:p>
            <a:pPr marL="285750" indent="-285750">
              <a:buFont typeface="Arial" panose="020B0604020202020204" pitchFamily="34" charset="0"/>
              <a:buChar char="•"/>
            </a:pPr>
            <a:r>
              <a:rPr lang="en-US" sz="1600" dirty="0" err="1">
                <a:solidFill>
                  <a:schemeClr val="accent3"/>
                </a:solidFill>
              </a:rPr>
              <a:t>ObGYNs</a:t>
            </a:r>
            <a:endParaRPr lang="en-US" sz="1600" dirty="0">
              <a:solidFill>
                <a:schemeClr val="accent3"/>
              </a:solidFill>
            </a:endParaRPr>
          </a:p>
          <a:p>
            <a:pPr marL="285750" indent="-285750">
              <a:buFont typeface="Arial" panose="020B0604020202020204" pitchFamily="34" charset="0"/>
              <a:buChar char="•"/>
            </a:pPr>
            <a:r>
              <a:rPr lang="en-US" sz="1600" dirty="0">
                <a:solidFill>
                  <a:schemeClr val="accent3"/>
                </a:solidFill>
              </a:rPr>
              <a:t>General practitioners</a:t>
            </a:r>
          </a:p>
          <a:p>
            <a:pPr marL="285750" indent="-285750">
              <a:buFont typeface="Arial" panose="020B0604020202020204" pitchFamily="34" charset="0"/>
              <a:buChar char="•"/>
            </a:pPr>
            <a:r>
              <a:rPr lang="en-US" sz="1600" dirty="0">
                <a:solidFill>
                  <a:schemeClr val="accent3"/>
                </a:solidFill>
              </a:rPr>
              <a:t>Nurses</a:t>
            </a:r>
          </a:p>
          <a:p>
            <a:pPr marL="285750" indent="-285750">
              <a:buFont typeface="Arial" panose="020B0604020202020204" pitchFamily="34" charset="0"/>
              <a:buChar char="•"/>
            </a:pPr>
            <a:r>
              <a:rPr lang="en-US" sz="1600" dirty="0">
                <a:solidFill>
                  <a:schemeClr val="accent3"/>
                </a:solidFill>
              </a:rPr>
              <a:t>Midwives</a:t>
            </a:r>
          </a:p>
        </p:txBody>
      </p:sp>
      <p:sp>
        <p:nvSpPr>
          <p:cNvPr id="9" name="Rectangle 8">
            <a:extLst>
              <a:ext uri="{FF2B5EF4-FFF2-40B4-BE49-F238E27FC236}">
                <a16:creationId xmlns:a16="http://schemas.microsoft.com/office/drawing/2014/main" id="{7A3CC9D9-7370-2261-56A1-F79EA1AEDE07}"/>
              </a:ext>
            </a:extLst>
          </p:cNvPr>
          <p:cNvSpPr/>
          <p:nvPr/>
        </p:nvSpPr>
        <p:spPr>
          <a:xfrm>
            <a:off x="1966557" y="1075765"/>
            <a:ext cx="9773323" cy="1187795"/>
          </a:xfrm>
          <a:prstGeom prst="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62ACDD4-AEDF-879D-28D3-F262DC68C938}"/>
              </a:ext>
            </a:extLst>
          </p:cNvPr>
          <p:cNvSpPr txBox="1"/>
          <p:nvPr/>
        </p:nvSpPr>
        <p:spPr>
          <a:xfrm>
            <a:off x="1224280" y="1300330"/>
            <a:ext cx="2485016" cy="738664"/>
          </a:xfrm>
          <a:prstGeom prst="rect">
            <a:avLst/>
          </a:prstGeom>
          <a:solidFill>
            <a:schemeClr val="accent3"/>
          </a:solidFill>
        </p:spPr>
        <p:txBody>
          <a:bodyPr wrap="square" rtlCol="0">
            <a:spAutoFit/>
          </a:bodyPr>
          <a:lstStyle/>
          <a:p>
            <a:pPr algn="r"/>
            <a:r>
              <a:rPr lang="en-US" sz="1400" b="1" dirty="0">
                <a:solidFill>
                  <a:schemeClr val="bg1"/>
                </a:solidFill>
              </a:rPr>
              <a:t>Healthcare providers will play a crucial role in influencing RSV immunization uptake.</a:t>
            </a:r>
          </a:p>
        </p:txBody>
      </p:sp>
      <p:sp>
        <p:nvSpPr>
          <p:cNvPr id="4" name="Footer Placeholder 57">
            <a:extLst>
              <a:ext uri="{FF2B5EF4-FFF2-40B4-BE49-F238E27FC236}">
                <a16:creationId xmlns:a16="http://schemas.microsoft.com/office/drawing/2014/main" id="{E7C57986-D810-84D5-CBAB-96BA05544925}"/>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a:t>
            </a:r>
            <a:r>
              <a:rPr lang="en-US" dirty="0">
                <a:solidFill>
                  <a:srgbClr val="000000">
                    <a:tint val="75000"/>
                  </a:srgbClr>
                </a:solidFill>
              </a:rPr>
              <a:t>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317323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a:xfrm>
            <a:off x="831850" y="1183645"/>
            <a:ext cx="11198569" cy="2852737"/>
          </a:xfrm>
        </p:spPr>
        <p:txBody>
          <a:bodyPr/>
          <a:lstStyle/>
          <a:p>
            <a:r>
              <a:rPr lang="en-US" sz="6600" dirty="0">
                <a:effectLst/>
              </a:rPr>
              <a:t>A look to the future</a:t>
            </a:r>
            <a:endParaRPr lang="en-US" sz="6600" dirty="0"/>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p:txBody>
          <a:bodyPr/>
          <a:lstStyle/>
          <a:p>
            <a:r>
              <a:rPr lang="en-US" dirty="0"/>
              <a:t>opportunities, challenges, ongoing progress, </a:t>
            </a:r>
            <a:r>
              <a:rPr lang="en-US" dirty="0">
                <a:effectLst/>
              </a:rPr>
              <a:t>&amp; remaining needs</a:t>
            </a:r>
          </a:p>
        </p:txBody>
      </p:sp>
    </p:spTree>
    <p:extLst>
      <p:ext uri="{BB962C8B-B14F-4D97-AF65-F5344CB8AC3E}">
        <p14:creationId xmlns:p14="http://schemas.microsoft.com/office/powerpoint/2010/main" val="3398928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p:cNvGraphicFramePr>
            <a:graphicFrameLocks noGrp="1"/>
          </p:cNvGraphicFramePr>
          <p:nvPr>
            <p:extLst>
              <p:ext uri="{D42A27DB-BD31-4B8C-83A1-F6EECF244321}">
                <p14:modId xmlns:p14="http://schemas.microsoft.com/office/powerpoint/2010/main" val="852962447"/>
              </p:ext>
            </p:extLst>
          </p:nvPr>
        </p:nvGraphicFramePr>
        <p:xfrm>
          <a:off x="1200468" y="1153583"/>
          <a:ext cx="10701020" cy="5117529"/>
        </p:xfrm>
        <a:graphic>
          <a:graphicData uri="http://schemas.openxmlformats.org/drawingml/2006/table">
            <a:tbl>
              <a:tblPr firstRow="1" bandRow="1">
                <a:tableStyleId>{2D5ABB26-0587-4C30-8999-92F81FD0307C}</a:tableStyleId>
              </a:tblPr>
              <a:tblGrid>
                <a:gridCol w="4714557">
                  <a:extLst>
                    <a:ext uri="{9D8B030D-6E8A-4147-A177-3AD203B41FA5}">
                      <a16:colId xmlns:a16="http://schemas.microsoft.com/office/drawing/2014/main" val="20000"/>
                    </a:ext>
                  </a:extLst>
                </a:gridCol>
                <a:gridCol w="3086100">
                  <a:extLst>
                    <a:ext uri="{9D8B030D-6E8A-4147-A177-3AD203B41FA5}">
                      <a16:colId xmlns:a16="http://schemas.microsoft.com/office/drawing/2014/main" val="20001"/>
                    </a:ext>
                  </a:extLst>
                </a:gridCol>
                <a:gridCol w="2900363">
                  <a:extLst>
                    <a:ext uri="{9D8B030D-6E8A-4147-A177-3AD203B41FA5}">
                      <a16:colId xmlns:a16="http://schemas.microsoft.com/office/drawing/2014/main" val="20002"/>
                    </a:ext>
                  </a:extLst>
                </a:gridCol>
              </a:tblGrid>
              <a:tr h="1157817">
                <a:tc>
                  <a:txBody>
                    <a:bodyPr/>
                    <a:lstStyle/>
                    <a:p>
                      <a:pPr>
                        <a:lnSpc>
                          <a:spcPct val="100000"/>
                        </a:lnSpc>
                      </a:pPr>
                      <a:endParaRPr sz="1200" dirty="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a:lnSpc>
                          <a:spcPct val="100000"/>
                        </a:lnSpc>
                      </a:pPr>
                      <a:endParaRPr sz="1200" dirty="0">
                        <a:latin typeface="Times New Roman"/>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nSpc>
                          <a:spcPct val="100000"/>
                        </a:lnSpc>
                      </a:pPr>
                      <a:endParaRPr sz="1200" dirty="0">
                        <a:latin typeface="Times New Roman"/>
                        <a:cs typeface="Times New Roman"/>
                      </a:endParaRPr>
                    </a:p>
                  </a:txBody>
                  <a:tcPr marL="0" marR="0" marT="0" marB="0">
                    <a:lnL w="6350">
                      <a:solidFill>
                        <a:srgbClr val="0093D5"/>
                      </a:solidFill>
                      <a:prstDash val="solid"/>
                    </a:lnL>
                    <a:lnR w="6350">
                      <a:noFill/>
                      <a:prstDash val="solid"/>
                    </a:lnR>
                    <a:lnB w="6350">
                      <a:solidFill>
                        <a:srgbClr val="0093D5"/>
                      </a:solidFill>
                      <a:prstDash val="solid"/>
                    </a:lnB>
                  </a:tcPr>
                </a:tc>
                <a:extLst>
                  <a:ext uri="{0D108BD9-81ED-4DB2-BD59-A6C34878D82A}">
                    <a16:rowId xmlns:a16="http://schemas.microsoft.com/office/drawing/2014/main" val="10000"/>
                  </a:ext>
                </a:extLst>
              </a:tr>
              <a:tr h="710671">
                <a:tc>
                  <a:txBody>
                    <a:bodyPr/>
                    <a:lstStyle/>
                    <a:p>
                      <a:pPr>
                        <a:lnSpc>
                          <a:spcPct val="100000"/>
                        </a:lnSpc>
                        <a:spcBef>
                          <a:spcPts val="25"/>
                        </a:spcBef>
                      </a:pPr>
                      <a:endParaRPr sz="2000" dirty="0">
                        <a:latin typeface="Times New Roman"/>
                        <a:cs typeface="Times New Roman"/>
                      </a:endParaRPr>
                    </a:p>
                  </a:txBody>
                  <a:tcPr marL="0" marR="0" marT="2646"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5"/>
                        </a:spcBef>
                      </a:pPr>
                      <a:endParaRPr sz="2000" dirty="0">
                        <a:latin typeface="Times New Roman"/>
                        <a:cs typeface="Times New Roman"/>
                      </a:endParaRPr>
                    </a:p>
                    <a:p>
                      <a:pPr marL="3810" algn="ctr">
                        <a:lnSpc>
                          <a:spcPct val="100000"/>
                        </a:lnSpc>
                      </a:pPr>
                      <a:r>
                        <a:rPr sz="1000" b="1" dirty="0">
                          <a:solidFill>
                            <a:srgbClr val="FFFFFF"/>
                          </a:solidFill>
                          <a:latin typeface="Montserrat"/>
                          <a:cs typeface="Montserrat"/>
                        </a:rPr>
                        <a:t>MATERNAL</a:t>
                      </a:r>
                      <a:r>
                        <a:rPr sz="1000" b="1" spc="380" dirty="0">
                          <a:solidFill>
                            <a:srgbClr val="FFFFFF"/>
                          </a:solidFill>
                          <a:latin typeface="Montserrat"/>
                          <a:cs typeface="Montserrat"/>
                        </a:rPr>
                        <a:t> </a:t>
                      </a:r>
                      <a:r>
                        <a:rPr sz="1000" b="1" spc="-10" dirty="0">
                          <a:solidFill>
                            <a:srgbClr val="FFFFFF"/>
                          </a:solidFill>
                          <a:latin typeface="Montserrat"/>
                          <a:cs typeface="Montserrat"/>
                        </a:rPr>
                        <a:t>VACCINE</a:t>
                      </a:r>
                      <a:endParaRPr sz="1000" dirty="0">
                        <a:latin typeface="Montserrat"/>
                        <a:cs typeface="Montserrat"/>
                      </a:endParaRPr>
                    </a:p>
                  </a:txBody>
                  <a:tcPr marL="0" marR="0" marT="2646" marB="0">
                    <a:lnL w="6350">
                      <a:solidFill>
                        <a:srgbClr val="0093D5"/>
                      </a:solidFill>
                      <a:prstDash val="solid"/>
                    </a:lnL>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5"/>
                        </a:spcBef>
                      </a:pPr>
                      <a:endParaRPr sz="2000" dirty="0">
                        <a:latin typeface="Times New Roman"/>
                        <a:cs typeface="Times New Roman"/>
                      </a:endParaRPr>
                    </a:p>
                    <a:p>
                      <a:pPr algn="ctr">
                        <a:lnSpc>
                          <a:spcPct val="100000"/>
                        </a:lnSpc>
                      </a:pPr>
                      <a:r>
                        <a:rPr sz="1000" b="1" dirty="0">
                          <a:solidFill>
                            <a:srgbClr val="FFFFFF"/>
                          </a:solidFill>
                          <a:latin typeface="Montserrat"/>
                          <a:cs typeface="Montserrat"/>
                        </a:rPr>
                        <a:t>COMMON</a:t>
                      </a:r>
                      <a:r>
                        <a:rPr sz="1000" b="1" spc="320" dirty="0">
                          <a:solidFill>
                            <a:srgbClr val="FFFFFF"/>
                          </a:solidFill>
                          <a:latin typeface="Montserrat"/>
                          <a:cs typeface="Montserrat"/>
                        </a:rPr>
                        <a:t> </a:t>
                      </a:r>
                      <a:r>
                        <a:rPr sz="1000" b="1" dirty="0">
                          <a:solidFill>
                            <a:srgbClr val="FFFFFF"/>
                          </a:solidFill>
                          <a:latin typeface="Montserrat"/>
                          <a:cs typeface="Montserrat"/>
                        </a:rPr>
                        <a:t>ACROSS</a:t>
                      </a:r>
                      <a:r>
                        <a:rPr sz="1000" b="1" spc="320" dirty="0">
                          <a:solidFill>
                            <a:srgbClr val="FFFFFF"/>
                          </a:solidFill>
                          <a:latin typeface="Montserrat"/>
                          <a:cs typeface="Montserrat"/>
                        </a:rPr>
                        <a:t> </a:t>
                      </a:r>
                      <a:r>
                        <a:rPr sz="1000" b="1" spc="-10" dirty="0">
                          <a:solidFill>
                            <a:srgbClr val="FFFFFF"/>
                          </a:solidFill>
                          <a:latin typeface="Montserrat"/>
                          <a:cs typeface="Montserrat"/>
                        </a:rPr>
                        <a:t>PRODUCTS</a:t>
                      </a:r>
                      <a:endParaRPr sz="1000" dirty="0">
                        <a:latin typeface="Montserrat"/>
                        <a:cs typeface="Montserrat"/>
                      </a:endParaRPr>
                    </a:p>
                  </a:txBody>
                  <a:tcPr marL="0" marR="0" marT="2646" marB="0">
                    <a:lnL w="6350">
                      <a:solidFill>
                        <a:srgbClr val="0093D5"/>
                      </a:solidFill>
                      <a:prstDash val="solid"/>
                    </a:lnL>
                    <a:lnR w="6350">
                      <a:noFill/>
                      <a:prstDash val="solid"/>
                    </a:lnR>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2953279">
                <a:tc>
                  <a:txBody>
                    <a:bodyPr/>
                    <a:lstStyle/>
                    <a:p>
                      <a:pPr marL="170815" marR="567055">
                        <a:lnSpc>
                          <a:spcPct val="100000"/>
                        </a:lnSpc>
                        <a:spcBef>
                          <a:spcPts val="0"/>
                        </a:spcBef>
                        <a:spcAft>
                          <a:spcPts val="600"/>
                        </a:spcAft>
                      </a:pPr>
                      <a:r>
                        <a:rPr lang="en-US" sz="1600" spc="-60" dirty="0">
                          <a:solidFill>
                            <a:srgbClr val="231F20"/>
                          </a:solidFill>
                          <a:latin typeface="Corbel" panose="020B0503020204020204" pitchFamily="34" charset="0"/>
                          <a:cs typeface="Montserrat"/>
                        </a:rPr>
                        <a:t>Existing</a:t>
                      </a:r>
                      <a:r>
                        <a:rPr lang="en-US" sz="1600" spc="-70" dirty="0">
                          <a:solidFill>
                            <a:srgbClr val="231F20"/>
                          </a:solidFill>
                          <a:latin typeface="Corbel" panose="020B0503020204020204" pitchFamily="34" charset="0"/>
                          <a:cs typeface="Montserrat"/>
                        </a:rPr>
                        <a:t> </a:t>
                      </a:r>
                      <a:r>
                        <a:rPr lang="en-US" sz="1600" spc="-65" dirty="0">
                          <a:solidFill>
                            <a:srgbClr val="231F20"/>
                          </a:solidFill>
                          <a:latin typeface="Corbel" panose="020B0503020204020204" pitchFamily="34" charset="0"/>
                          <a:cs typeface="Montserrat"/>
                        </a:rPr>
                        <a:t>tetanus</a:t>
                      </a:r>
                      <a:r>
                        <a:rPr lang="en-US" sz="1600" spc="-70" dirty="0">
                          <a:solidFill>
                            <a:srgbClr val="231F20"/>
                          </a:solidFill>
                          <a:latin typeface="Corbel" panose="020B0503020204020204" pitchFamily="34" charset="0"/>
                          <a:cs typeface="Montserrat"/>
                        </a:rPr>
                        <a:t> </a:t>
                      </a:r>
                      <a:r>
                        <a:rPr lang="en-US" sz="1600" spc="-45" dirty="0">
                          <a:solidFill>
                            <a:srgbClr val="231F20"/>
                          </a:solidFill>
                          <a:latin typeface="Corbel" panose="020B0503020204020204" pitchFamily="34" charset="0"/>
                          <a:cs typeface="Montserrat"/>
                        </a:rPr>
                        <a:t>and</a:t>
                      </a:r>
                      <a:r>
                        <a:rPr lang="en-US" sz="1600" spc="-70" dirty="0">
                          <a:solidFill>
                            <a:srgbClr val="231F20"/>
                          </a:solidFill>
                          <a:latin typeface="Corbel" panose="020B0503020204020204" pitchFamily="34" charset="0"/>
                          <a:cs typeface="Montserrat"/>
                        </a:rPr>
                        <a:t> </a:t>
                      </a:r>
                      <a:r>
                        <a:rPr lang="en-US" sz="1600" spc="-55" dirty="0">
                          <a:solidFill>
                            <a:srgbClr val="231F20"/>
                          </a:solidFill>
                          <a:latin typeface="Corbel" panose="020B0503020204020204" pitchFamily="34" charset="0"/>
                          <a:cs typeface="Montserrat"/>
                        </a:rPr>
                        <a:t>other</a:t>
                      </a:r>
                      <a:r>
                        <a:rPr lang="en-US" sz="1600" spc="-70" dirty="0">
                          <a:solidFill>
                            <a:srgbClr val="231F20"/>
                          </a:solidFill>
                          <a:latin typeface="Corbel" panose="020B0503020204020204" pitchFamily="34" charset="0"/>
                          <a:cs typeface="Montserrat"/>
                        </a:rPr>
                        <a:t> </a:t>
                      </a:r>
                      <a:r>
                        <a:rPr lang="en-US" sz="1600" spc="-60" dirty="0">
                          <a:solidFill>
                            <a:srgbClr val="231F20"/>
                          </a:solidFill>
                          <a:latin typeface="Corbel" panose="020B0503020204020204" pitchFamily="34" charset="0"/>
                          <a:cs typeface="Montserrat"/>
                        </a:rPr>
                        <a:t>maternal </a:t>
                      </a:r>
                      <a:r>
                        <a:rPr lang="en-US" sz="1600" spc="-55" dirty="0">
                          <a:solidFill>
                            <a:srgbClr val="231F20"/>
                          </a:solidFill>
                          <a:latin typeface="Corbel" panose="020B0503020204020204" pitchFamily="34" charset="0"/>
                          <a:cs typeface="Montserrat"/>
                        </a:rPr>
                        <a:t>immunization</a:t>
                      </a:r>
                      <a:r>
                        <a:rPr lang="en-US" sz="1600" spc="-95" dirty="0">
                          <a:solidFill>
                            <a:srgbClr val="231F20"/>
                          </a:solidFill>
                          <a:latin typeface="Corbel" panose="020B0503020204020204" pitchFamily="34" charset="0"/>
                          <a:cs typeface="Montserrat"/>
                        </a:rPr>
                        <a:t> </a:t>
                      </a:r>
                      <a:r>
                        <a:rPr lang="en-US" sz="1600" spc="-65" dirty="0">
                          <a:solidFill>
                            <a:srgbClr val="231F20"/>
                          </a:solidFill>
                          <a:latin typeface="Corbel" panose="020B0503020204020204" pitchFamily="34" charset="0"/>
                          <a:cs typeface="Montserrat"/>
                        </a:rPr>
                        <a:t>programs</a:t>
                      </a:r>
                      <a:r>
                        <a:rPr lang="en-US" sz="1600" spc="-90" dirty="0">
                          <a:solidFill>
                            <a:srgbClr val="231F20"/>
                          </a:solidFill>
                          <a:latin typeface="Corbel" panose="020B0503020204020204" pitchFamily="34" charset="0"/>
                          <a:cs typeface="Montserrat"/>
                        </a:rPr>
                        <a:t> </a:t>
                      </a:r>
                      <a:r>
                        <a:rPr lang="en-US" sz="1600" spc="-50" dirty="0">
                          <a:solidFill>
                            <a:srgbClr val="231F20"/>
                          </a:solidFill>
                          <a:latin typeface="Corbel" panose="020B0503020204020204" pitchFamily="34" charset="0"/>
                          <a:cs typeface="Montserrat"/>
                        </a:rPr>
                        <a:t>may</a:t>
                      </a:r>
                      <a:r>
                        <a:rPr lang="en-US" sz="1600" spc="-90" dirty="0">
                          <a:solidFill>
                            <a:srgbClr val="231F20"/>
                          </a:solidFill>
                          <a:latin typeface="Corbel" panose="020B0503020204020204" pitchFamily="34" charset="0"/>
                          <a:cs typeface="Montserrat"/>
                        </a:rPr>
                        <a:t> </a:t>
                      </a:r>
                      <a:r>
                        <a:rPr lang="en-US" sz="1600" spc="-30" dirty="0">
                          <a:solidFill>
                            <a:srgbClr val="231F20"/>
                          </a:solidFill>
                          <a:latin typeface="Corbel" panose="020B0503020204020204" pitchFamily="34" charset="0"/>
                          <a:cs typeface="Montserrat"/>
                        </a:rPr>
                        <a:t>be</a:t>
                      </a:r>
                      <a:r>
                        <a:rPr lang="en-US" sz="1600" spc="-90" dirty="0">
                          <a:solidFill>
                            <a:srgbClr val="231F20"/>
                          </a:solidFill>
                          <a:latin typeface="Corbel" panose="020B0503020204020204" pitchFamily="34" charset="0"/>
                          <a:cs typeface="Montserrat"/>
                        </a:rPr>
                        <a:t> </a:t>
                      </a:r>
                      <a:r>
                        <a:rPr lang="en-US" sz="1600" spc="-10" dirty="0">
                          <a:solidFill>
                            <a:srgbClr val="231F20"/>
                          </a:solidFill>
                          <a:latin typeface="Corbel" panose="020B0503020204020204" pitchFamily="34" charset="0"/>
                          <a:cs typeface="Montserrat"/>
                        </a:rPr>
                        <a:t>leveraged</a:t>
                      </a:r>
                      <a:endParaRPr lang="en-US" sz="1600" dirty="0">
                        <a:latin typeface="Corbel" panose="020B0503020204020204" pitchFamily="34" charset="0"/>
                        <a:cs typeface="Montserrat"/>
                      </a:endParaRPr>
                    </a:p>
                    <a:p>
                      <a:pPr marL="170815" marR="462280">
                        <a:lnSpc>
                          <a:spcPct val="100000"/>
                        </a:lnSpc>
                        <a:spcBef>
                          <a:spcPts val="0"/>
                        </a:spcBef>
                        <a:spcAft>
                          <a:spcPts val="600"/>
                        </a:spcAft>
                      </a:pPr>
                      <a:r>
                        <a:rPr lang="en-US" sz="1600" spc="-60" dirty="0">
                          <a:solidFill>
                            <a:srgbClr val="231F20"/>
                          </a:solidFill>
                          <a:latin typeface="Corbel" panose="020B0503020204020204" pitchFamily="34" charset="0"/>
                          <a:cs typeface="Montserrat"/>
                        </a:rPr>
                        <a:t>Opportunity to </a:t>
                      </a:r>
                      <a:r>
                        <a:rPr lang="en-US" sz="1600" spc="-65" dirty="0">
                          <a:solidFill>
                            <a:srgbClr val="231F20"/>
                          </a:solidFill>
                          <a:latin typeface="Corbel" panose="020B0503020204020204" pitchFamily="34" charset="0"/>
                          <a:cs typeface="Montserrat"/>
                        </a:rPr>
                        <a:t>leverage</a:t>
                      </a:r>
                      <a:r>
                        <a:rPr lang="en-US" sz="1600" spc="-80" dirty="0">
                          <a:solidFill>
                            <a:srgbClr val="231F20"/>
                          </a:solidFill>
                          <a:latin typeface="Corbel" panose="020B0503020204020204" pitchFamily="34" charset="0"/>
                          <a:cs typeface="Montserrat"/>
                        </a:rPr>
                        <a:t> </a:t>
                      </a:r>
                      <a:r>
                        <a:rPr lang="en-US" sz="1600" spc="-65" dirty="0">
                          <a:solidFill>
                            <a:srgbClr val="231F20"/>
                          </a:solidFill>
                          <a:latin typeface="Corbel" panose="020B0503020204020204" pitchFamily="34" charset="0"/>
                          <a:cs typeface="Montserrat"/>
                        </a:rPr>
                        <a:t>resources</a:t>
                      </a:r>
                      <a:r>
                        <a:rPr lang="en-US" sz="1600" spc="-80" dirty="0">
                          <a:solidFill>
                            <a:srgbClr val="231F20"/>
                          </a:solidFill>
                          <a:latin typeface="Corbel" panose="020B0503020204020204" pitchFamily="34" charset="0"/>
                          <a:cs typeface="Montserrat"/>
                        </a:rPr>
                        <a:t> </a:t>
                      </a:r>
                      <a:r>
                        <a:rPr lang="en-US" sz="1600" spc="-50" dirty="0">
                          <a:solidFill>
                            <a:srgbClr val="231F20"/>
                          </a:solidFill>
                          <a:latin typeface="Corbel" panose="020B0503020204020204" pitchFamily="34" charset="0"/>
                          <a:cs typeface="Montserrat"/>
                        </a:rPr>
                        <a:t>to</a:t>
                      </a:r>
                      <a:r>
                        <a:rPr lang="en-US" sz="1600" spc="-80" dirty="0">
                          <a:solidFill>
                            <a:srgbClr val="231F20"/>
                          </a:solidFill>
                          <a:latin typeface="Corbel" panose="020B0503020204020204" pitchFamily="34" charset="0"/>
                          <a:cs typeface="Montserrat"/>
                        </a:rPr>
                        <a:t> </a:t>
                      </a:r>
                      <a:r>
                        <a:rPr lang="en-US" sz="1600" spc="-65" dirty="0">
                          <a:solidFill>
                            <a:srgbClr val="231F20"/>
                          </a:solidFill>
                          <a:latin typeface="Corbel" panose="020B0503020204020204" pitchFamily="34" charset="0"/>
                          <a:cs typeface="Montserrat"/>
                        </a:rPr>
                        <a:t>improve</a:t>
                      </a:r>
                      <a:r>
                        <a:rPr lang="en-US" sz="1600" spc="-80" dirty="0">
                          <a:solidFill>
                            <a:srgbClr val="231F20"/>
                          </a:solidFill>
                          <a:latin typeface="Corbel" panose="020B0503020204020204" pitchFamily="34" charset="0"/>
                          <a:cs typeface="Montserrat"/>
                        </a:rPr>
                        <a:t> </a:t>
                      </a:r>
                      <a:r>
                        <a:rPr lang="en-US" sz="1600" spc="-40" dirty="0">
                          <a:solidFill>
                            <a:srgbClr val="231F20"/>
                          </a:solidFill>
                          <a:latin typeface="Corbel" panose="020B0503020204020204" pitchFamily="34" charset="0"/>
                          <a:cs typeface="Montserrat"/>
                        </a:rPr>
                        <a:t>ANC</a:t>
                      </a:r>
                      <a:r>
                        <a:rPr lang="en-US" sz="1600" spc="-75" dirty="0">
                          <a:solidFill>
                            <a:srgbClr val="231F20"/>
                          </a:solidFill>
                          <a:latin typeface="Corbel" panose="020B0503020204020204" pitchFamily="34" charset="0"/>
                          <a:cs typeface="Montserrat"/>
                        </a:rPr>
                        <a:t> </a:t>
                      </a:r>
                      <a:r>
                        <a:rPr lang="en-US" sz="1600" spc="-25" dirty="0">
                          <a:solidFill>
                            <a:srgbClr val="231F20"/>
                          </a:solidFill>
                          <a:latin typeface="Corbel" panose="020B0503020204020204" pitchFamily="34" charset="0"/>
                          <a:cs typeface="Montserrat"/>
                        </a:rPr>
                        <a:t>and </a:t>
                      </a:r>
                      <a:r>
                        <a:rPr lang="en-US" sz="1600" spc="-60" dirty="0">
                          <a:solidFill>
                            <a:srgbClr val="231F20"/>
                          </a:solidFill>
                          <a:latin typeface="Corbel" panose="020B0503020204020204" pitchFamily="34" charset="0"/>
                          <a:cs typeface="Montserrat"/>
                        </a:rPr>
                        <a:t>vaccine</a:t>
                      </a:r>
                      <a:r>
                        <a:rPr lang="en-US" sz="1600" spc="-70" dirty="0">
                          <a:solidFill>
                            <a:srgbClr val="231F20"/>
                          </a:solidFill>
                          <a:latin typeface="Corbel" panose="020B0503020204020204" pitchFamily="34" charset="0"/>
                          <a:cs typeface="Montserrat"/>
                        </a:rPr>
                        <a:t> </a:t>
                      </a:r>
                      <a:r>
                        <a:rPr lang="en-US" sz="1600" spc="-55" dirty="0">
                          <a:solidFill>
                            <a:srgbClr val="231F20"/>
                          </a:solidFill>
                          <a:latin typeface="Corbel" panose="020B0503020204020204" pitchFamily="34" charset="0"/>
                          <a:cs typeface="Montserrat"/>
                        </a:rPr>
                        <a:t>service</a:t>
                      </a:r>
                      <a:r>
                        <a:rPr lang="en-US" sz="1600" spc="-60" dirty="0">
                          <a:solidFill>
                            <a:srgbClr val="231F20"/>
                          </a:solidFill>
                          <a:latin typeface="Corbel" panose="020B0503020204020204" pitchFamily="34" charset="0"/>
                          <a:cs typeface="Montserrat"/>
                        </a:rPr>
                        <a:t> </a:t>
                      </a:r>
                      <a:r>
                        <a:rPr lang="en-US" sz="1600" spc="-75" dirty="0">
                          <a:solidFill>
                            <a:srgbClr val="231F20"/>
                          </a:solidFill>
                          <a:latin typeface="Corbel" panose="020B0503020204020204" pitchFamily="34" charset="0"/>
                          <a:cs typeface="Montserrat"/>
                        </a:rPr>
                        <a:t>delivery</a:t>
                      </a:r>
                      <a:endParaRPr lang="en-US" sz="1600" dirty="0">
                        <a:latin typeface="Corbel" panose="020B0503020204020204" pitchFamily="34" charset="0"/>
                        <a:cs typeface="Montserrat"/>
                      </a:endParaRPr>
                    </a:p>
                    <a:p>
                      <a:pPr marL="170815" marR="224154">
                        <a:lnSpc>
                          <a:spcPct val="100000"/>
                        </a:lnSpc>
                        <a:spcBef>
                          <a:spcPts val="0"/>
                        </a:spcBef>
                        <a:spcAft>
                          <a:spcPts val="600"/>
                        </a:spcAft>
                      </a:pPr>
                      <a:r>
                        <a:rPr lang="en-US" sz="1600" spc="-60" dirty="0">
                          <a:solidFill>
                            <a:srgbClr val="231F20"/>
                          </a:solidFill>
                          <a:latin typeface="Corbel" panose="020B0503020204020204" pitchFamily="34" charset="0"/>
                          <a:cs typeface="Montserrat"/>
                        </a:rPr>
                        <a:t>Offering</a:t>
                      </a:r>
                      <a:r>
                        <a:rPr lang="en-US" sz="1600" spc="-95" dirty="0">
                          <a:solidFill>
                            <a:srgbClr val="231F20"/>
                          </a:solidFill>
                          <a:latin typeface="Corbel" panose="020B0503020204020204" pitchFamily="34" charset="0"/>
                          <a:cs typeface="Montserrat"/>
                        </a:rPr>
                        <a:t> </a:t>
                      </a:r>
                      <a:r>
                        <a:rPr lang="en-US" sz="1600" spc="-40" dirty="0">
                          <a:solidFill>
                            <a:srgbClr val="231F20"/>
                          </a:solidFill>
                          <a:latin typeface="Corbel" panose="020B0503020204020204" pitchFamily="34" charset="0"/>
                          <a:cs typeface="Montserrat"/>
                        </a:rPr>
                        <a:t>RSV</a:t>
                      </a:r>
                      <a:r>
                        <a:rPr lang="en-US" sz="1600" spc="-85" dirty="0">
                          <a:solidFill>
                            <a:srgbClr val="231F20"/>
                          </a:solidFill>
                          <a:latin typeface="Corbel" panose="020B0503020204020204" pitchFamily="34" charset="0"/>
                          <a:cs typeface="Montserrat"/>
                        </a:rPr>
                        <a:t> </a:t>
                      </a:r>
                      <a:r>
                        <a:rPr lang="en-US" sz="1600" spc="-60" dirty="0">
                          <a:solidFill>
                            <a:srgbClr val="231F20"/>
                          </a:solidFill>
                          <a:latin typeface="Corbel" panose="020B0503020204020204" pitchFamily="34" charset="0"/>
                          <a:cs typeface="Montserrat"/>
                        </a:rPr>
                        <a:t>vaccine</a:t>
                      </a:r>
                      <a:r>
                        <a:rPr lang="en-US" sz="1600" spc="-85" dirty="0">
                          <a:solidFill>
                            <a:srgbClr val="231F20"/>
                          </a:solidFill>
                          <a:latin typeface="Corbel" panose="020B0503020204020204" pitchFamily="34" charset="0"/>
                          <a:cs typeface="Montserrat"/>
                        </a:rPr>
                        <a:t> </a:t>
                      </a:r>
                      <a:r>
                        <a:rPr lang="en-US" sz="1600" spc="-60" dirty="0">
                          <a:solidFill>
                            <a:srgbClr val="231F20"/>
                          </a:solidFill>
                          <a:latin typeface="Corbel" panose="020B0503020204020204" pitchFamily="34" charset="0"/>
                          <a:cs typeface="Montserrat"/>
                        </a:rPr>
                        <a:t>during</a:t>
                      </a:r>
                      <a:r>
                        <a:rPr lang="en-US" sz="1600" spc="-80" dirty="0">
                          <a:solidFill>
                            <a:srgbClr val="231F20"/>
                          </a:solidFill>
                          <a:latin typeface="Corbel" panose="020B0503020204020204" pitchFamily="34" charset="0"/>
                          <a:cs typeface="Montserrat"/>
                        </a:rPr>
                        <a:t> </a:t>
                      </a:r>
                      <a:r>
                        <a:rPr lang="en-US" sz="1600" spc="-40" dirty="0">
                          <a:solidFill>
                            <a:srgbClr val="231F20"/>
                          </a:solidFill>
                          <a:latin typeface="Corbel" panose="020B0503020204020204" pitchFamily="34" charset="0"/>
                          <a:cs typeface="Montserrat"/>
                        </a:rPr>
                        <a:t>ANC</a:t>
                      </a:r>
                      <a:r>
                        <a:rPr lang="en-US" sz="1600" spc="-85" dirty="0">
                          <a:solidFill>
                            <a:srgbClr val="231F20"/>
                          </a:solidFill>
                          <a:latin typeface="Corbel" panose="020B0503020204020204" pitchFamily="34" charset="0"/>
                          <a:cs typeface="Montserrat"/>
                        </a:rPr>
                        <a:t> </a:t>
                      </a:r>
                      <a:r>
                        <a:rPr lang="en-US" sz="1600" spc="-50" dirty="0">
                          <a:solidFill>
                            <a:srgbClr val="231F20"/>
                          </a:solidFill>
                          <a:latin typeface="Corbel" panose="020B0503020204020204" pitchFamily="34" charset="0"/>
                          <a:cs typeface="Montserrat"/>
                        </a:rPr>
                        <a:t>to</a:t>
                      </a:r>
                      <a:r>
                        <a:rPr lang="en-US" sz="1600" spc="-85" dirty="0">
                          <a:solidFill>
                            <a:srgbClr val="231F20"/>
                          </a:solidFill>
                          <a:latin typeface="Corbel" panose="020B0503020204020204" pitchFamily="34" charset="0"/>
                          <a:cs typeface="Montserrat"/>
                        </a:rPr>
                        <a:t> </a:t>
                      </a:r>
                      <a:r>
                        <a:rPr lang="en-US" sz="1600" spc="-65" dirty="0">
                          <a:solidFill>
                            <a:srgbClr val="231F20"/>
                          </a:solidFill>
                          <a:latin typeface="Corbel" panose="020B0503020204020204" pitchFamily="34" charset="0"/>
                          <a:cs typeface="Montserrat"/>
                        </a:rPr>
                        <a:t>protect</a:t>
                      </a:r>
                      <a:r>
                        <a:rPr lang="en-US" sz="1600" spc="-80" dirty="0">
                          <a:solidFill>
                            <a:srgbClr val="231F20"/>
                          </a:solidFill>
                          <a:latin typeface="Corbel" panose="020B0503020204020204" pitchFamily="34" charset="0"/>
                          <a:cs typeface="Montserrat"/>
                        </a:rPr>
                        <a:t> </a:t>
                      </a:r>
                      <a:r>
                        <a:rPr lang="en-US" sz="1600" spc="-55" dirty="0">
                          <a:solidFill>
                            <a:srgbClr val="231F20"/>
                          </a:solidFill>
                          <a:latin typeface="Corbel" panose="020B0503020204020204" pitchFamily="34" charset="0"/>
                          <a:cs typeface="Montserrat"/>
                        </a:rPr>
                        <a:t>infants </a:t>
                      </a:r>
                      <a:r>
                        <a:rPr lang="en-US" sz="1600" spc="-50" dirty="0">
                          <a:solidFill>
                            <a:srgbClr val="231F20"/>
                          </a:solidFill>
                          <a:latin typeface="Corbel" panose="020B0503020204020204" pitchFamily="34" charset="0"/>
                          <a:cs typeface="Montserrat"/>
                        </a:rPr>
                        <a:t>may</a:t>
                      </a:r>
                      <a:r>
                        <a:rPr lang="en-US" sz="1600" spc="-95" dirty="0">
                          <a:solidFill>
                            <a:srgbClr val="231F20"/>
                          </a:solidFill>
                          <a:latin typeface="Corbel" panose="020B0503020204020204" pitchFamily="34" charset="0"/>
                          <a:cs typeface="Montserrat"/>
                        </a:rPr>
                        <a:t> </a:t>
                      </a:r>
                      <a:r>
                        <a:rPr lang="en-US" sz="1600" spc="-45" dirty="0">
                          <a:solidFill>
                            <a:srgbClr val="231F20"/>
                          </a:solidFill>
                          <a:latin typeface="Corbel" panose="020B0503020204020204" pitchFamily="34" charset="0"/>
                          <a:cs typeface="Montserrat"/>
                        </a:rPr>
                        <a:t>also</a:t>
                      </a:r>
                      <a:r>
                        <a:rPr lang="en-US" sz="1600" spc="-90" dirty="0">
                          <a:solidFill>
                            <a:srgbClr val="231F20"/>
                          </a:solidFill>
                          <a:latin typeface="Corbel" panose="020B0503020204020204" pitchFamily="34" charset="0"/>
                          <a:cs typeface="Montserrat"/>
                        </a:rPr>
                        <a:t> </a:t>
                      </a:r>
                      <a:r>
                        <a:rPr lang="en-US" sz="1600" spc="-35" dirty="0">
                          <a:solidFill>
                            <a:srgbClr val="231F20"/>
                          </a:solidFill>
                          <a:latin typeface="Corbel" panose="020B0503020204020204" pitchFamily="34" charset="0"/>
                          <a:cs typeface="Montserrat"/>
                        </a:rPr>
                        <a:t>benefit</a:t>
                      </a:r>
                      <a:r>
                        <a:rPr lang="en-US" sz="1600" spc="-90" dirty="0">
                          <a:solidFill>
                            <a:srgbClr val="231F20"/>
                          </a:solidFill>
                          <a:latin typeface="Corbel" panose="020B0503020204020204" pitchFamily="34" charset="0"/>
                          <a:cs typeface="Montserrat"/>
                        </a:rPr>
                        <a:t> </a:t>
                      </a:r>
                      <a:r>
                        <a:rPr lang="en-US" sz="1600" spc="-40" dirty="0">
                          <a:solidFill>
                            <a:srgbClr val="231F20"/>
                          </a:solidFill>
                          <a:latin typeface="Corbel" panose="020B0503020204020204" pitchFamily="34" charset="0"/>
                          <a:cs typeface="Montserrat"/>
                        </a:rPr>
                        <a:t>ANC</a:t>
                      </a:r>
                      <a:r>
                        <a:rPr lang="en-US" sz="1600" spc="-90" dirty="0">
                          <a:solidFill>
                            <a:srgbClr val="231F20"/>
                          </a:solidFill>
                          <a:latin typeface="Corbel" panose="020B0503020204020204" pitchFamily="34" charset="0"/>
                          <a:cs typeface="Montserrat"/>
                        </a:rPr>
                        <a:t> </a:t>
                      </a:r>
                      <a:r>
                        <a:rPr lang="en-US" sz="1600" spc="-65" dirty="0">
                          <a:solidFill>
                            <a:srgbClr val="231F20"/>
                          </a:solidFill>
                          <a:latin typeface="Corbel" panose="020B0503020204020204" pitchFamily="34" charset="0"/>
                          <a:cs typeface="Montserrat"/>
                        </a:rPr>
                        <a:t>coverage,</a:t>
                      </a:r>
                      <a:r>
                        <a:rPr lang="en-US" sz="1600" spc="-90" dirty="0">
                          <a:solidFill>
                            <a:srgbClr val="231F20"/>
                          </a:solidFill>
                          <a:latin typeface="Corbel" panose="020B0503020204020204" pitchFamily="34" charset="0"/>
                          <a:cs typeface="Montserrat"/>
                        </a:rPr>
                        <a:t> </a:t>
                      </a:r>
                      <a:r>
                        <a:rPr lang="en-US" sz="1600" spc="-10" dirty="0">
                          <a:solidFill>
                            <a:srgbClr val="231F20"/>
                          </a:solidFill>
                          <a:latin typeface="Corbel" panose="020B0503020204020204" pitchFamily="34" charset="0"/>
                          <a:cs typeface="Montserrat"/>
                        </a:rPr>
                        <a:t>uptake, </a:t>
                      </a:r>
                      <a:r>
                        <a:rPr lang="en-US" sz="1600" spc="-75" dirty="0">
                          <a:solidFill>
                            <a:srgbClr val="231F20"/>
                          </a:solidFill>
                          <a:latin typeface="Corbel" panose="020B0503020204020204" pitchFamily="34" charset="0"/>
                          <a:cs typeface="Montserrat"/>
                        </a:rPr>
                        <a:t>and perceived</a:t>
                      </a:r>
                      <a:r>
                        <a:rPr lang="en-US" sz="1600" spc="-55" dirty="0">
                          <a:solidFill>
                            <a:srgbClr val="231F20"/>
                          </a:solidFill>
                          <a:latin typeface="Corbel" panose="020B0503020204020204" pitchFamily="34" charset="0"/>
                          <a:cs typeface="Montserrat"/>
                        </a:rPr>
                        <a:t> </a:t>
                      </a:r>
                      <a:r>
                        <a:rPr lang="en-US" sz="1600" spc="-60" dirty="0">
                          <a:solidFill>
                            <a:srgbClr val="231F20"/>
                          </a:solidFill>
                          <a:latin typeface="Corbel" panose="020B0503020204020204" pitchFamily="34" charset="0"/>
                          <a:cs typeface="Montserrat"/>
                        </a:rPr>
                        <a:t>quality </a:t>
                      </a:r>
                      <a:r>
                        <a:rPr lang="en-US" sz="1600" spc="-30" dirty="0">
                          <a:solidFill>
                            <a:srgbClr val="231F20"/>
                          </a:solidFill>
                          <a:latin typeface="Corbel" panose="020B0503020204020204" pitchFamily="34" charset="0"/>
                          <a:cs typeface="Montserrat"/>
                        </a:rPr>
                        <a:t>of</a:t>
                      </a:r>
                      <a:r>
                        <a:rPr lang="en-US" sz="1600" spc="-55" dirty="0">
                          <a:solidFill>
                            <a:srgbClr val="231F20"/>
                          </a:solidFill>
                          <a:latin typeface="Corbel" panose="020B0503020204020204" pitchFamily="34" charset="0"/>
                          <a:cs typeface="Montserrat"/>
                        </a:rPr>
                        <a:t> </a:t>
                      </a:r>
                      <a:r>
                        <a:rPr lang="en-US" sz="1600" spc="-30" dirty="0">
                          <a:solidFill>
                            <a:srgbClr val="231F20"/>
                          </a:solidFill>
                          <a:latin typeface="Corbel" panose="020B0503020204020204" pitchFamily="34" charset="0"/>
                          <a:cs typeface="Montserrat"/>
                        </a:rPr>
                        <a:t>care</a:t>
                      </a:r>
                      <a:endParaRPr lang="en-US" sz="1600" dirty="0">
                        <a:latin typeface="Corbel" panose="020B0503020204020204" pitchFamily="34" charset="0"/>
                        <a:cs typeface="Montserrat"/>
                      </a:endParaRPr>
                    </a:p>
                    <a:p>
                      <a:pPr marL="170815" marR="236854">
                        <a:lnSpc>
                          <a:spcPct val="100000"/>
                        </a:lnSpc>
                        <a:spcBef>
                          <a:spcPts val="0"/>
                        </a:spcBef>
                        <a:spcAft>
                          <a:spcPts val="600"/>
                        </a:spcAft>
                      </a:pPr>
                      <a:r>
                        <a:rPr lang="en-US" sz="1600" spc="-70" dirty="0">
                          <a:solidFill>
                            <a:srgbClr val="231F20"/>
                          </a:solidFill>
                          <a:latin typeface="Corbel" panose="020B0503020204020204" pitchFamily="34" charset="0"/>
                          <a:cs typeface="Montserrat"/>
                        </a:rPr>
                        <a:t>Vaccine</a:t>
                      </a:r>
                      <a:r>
                        <a:rPr lang="en-US" sz="1600" spc="-100" dirty="0">
                          <a:solidFill>
                            <a:srgbClr val="231F20"/>
                          </a:solidFill>
                          <a:latin typeface="Corbel" panose="020B0503020204020204" pitchFamily="34" charset="0"/>
                          <a:cs typeface="Montserrat"/>
                        </a:rPr>
                        <a:t> </a:t>
                      </a:r>
                      <a:r>
                        <a:rPr lang="en-US" sz="1600" spc="-55" dirty="0">
                          <a:solidFill>
                            <a:srgbClr val="231F20"/>
                          </a:solidFill>
                          <a:latin typeface="Corbel" panose="020B0503020204020204" pitchFamily="34" charset="0"/>
                          <a:cs typeface="Montserrat"/>
                        </a:rPr>
                        <a:t>safety monitoring</a:t>
                      </a:r>
                      <a:r>
                        <a:rPr lang="en-US" sz="1600" spc="-95" dirty="0">
                          <a:solidFill>
                            <a:srgbClr val="231F20"/>
                          </a:solidFill>
                          <a:latin typeface="Corbel" panose="020B0503020204020204" pitchFamily="34" charset="0"/>
                          <a:cs typeface="Montserrat"/>
                        </a:rPr>
                        <a:t> systems </a:t>
                      </a:r>
                      <a:r>
                        <a:rPr lang="en-US" sz="1600" spc="-50" dirty="0">
                          <a:solidFill>
                            <a:srgbClr val="231F20"/>
                          </a:solidFill>
                          <a:latin typeface="Corbel" panose="020B0503020204020204" pitchFamily="34" charset="0"/>
                          <a:cs typeface="Montserrat"/>
                        </a:rPr>
                        <a:t>could</a:t>
                      </a:r>
                      <a:r>
                        <a:rPr lang="en-US" sz="1600" spc="-95" dirty="0">
                          <a:solidFill>
                            <a:srgbClr val="231F20"/>
                          </a:solidFill>
                          <a:latin typeface="Corbel" panose="020B0503020204020204" pitchFamily="34" charset="0"/>
                          <a:cs typeface="Montserrat"/>
                        </a:rPr>
                        <a:t> </a:t>
                      </a:r>
                      <a:r>
                        <a:rPr lang="en-US" sz="1600" spc="-45" dirty="0">
                          <a:solidFill>
                            <a:srgbClr val="231F20"/>
                          </a:solidFill>
                          <a:latin typeface="Corbel" panose="020B0503020204020204" pitchFamily="34" charset="0"/>
                          <a:cs typeface="Montserrat"/>
                        </a:rPr>
                        <a:t>also</a:t>
                      </a:r>
                      <a:r>
                        <a:rPr lang="en-US" sz="1600" spc="-95" dirty="0">
                          <a:solidFill>
                            <a:srgbClr val="231F20"/>
                          </a:solidFill>
                          <a:latin typeface="Corbel" panose="020B0503020204020204" pitchFamily="34" charset="0"/>
                          <a:cs typeface="Montserrat"/>
                        </a:rPr>
                        <a:t> </a:t>
                      </a:r>
                      <a:r>
                        <a:rPr lang="en-US" sz="1600" spc="-60" dirty="0">
                          <a:solidFill>
                            <a:srgbClr val="231F20"/>
                          </a:solidFill>
                          <a:latin typeface="Corbel" panose="020B0503020204020204" pitchFamily="34" charset="0"/>
                          <a:cs typeface="Montserrat"/>
                        </a:rPr>
                        <a:t>track </a:t>
                      </a:r>
                      <a:r>
                        <a:rPr lang="en-US" sz="1600" spc="-95" dirty="0">
                          <a:solidFill>
                            <a:srgbClr val="231F20"/>
                          </a:solidFill>
                          <a:latin typeface="Corbel" panose="020B0503020204020204" pitchFamily="34" charset="0"/>
                          <a:cs typeface="Montserrat"/>
                        </a:rPr>
                        <a:t> </a:t>
                      </a:r>
                      <a:r>
                        <a:rPr lang="en-US" sz="1600" spc="-50" dirty="0">
                          <a:solidFill>
                            <a:srgbClr val="231F20"/>
                          </a:solidFill>
                          <a:latin typeface="Corbel" panose="020B0503020204020204" pitchFamily="34" charset="0"/>
                          <a:cs typeface="Montserrat"/>
                        </a:rPr>
                        <a:t>pregnancy </a:t>
                      </a:r>
                      <a:r>
                        <a:rPr lang="en-US" sz="1600" spc="-45" dirty="0">
                          <a:solidFill>
                            <a:srgbClr val="231F20"/>
                          </a:solidFill>
                          <a:latin typeface="Corbel" panose="020B0503020204020204" pitchFamily="34" charset="0"/>
                          <a:cs typeface="Montserrat"/>
                        </a:rPr>
                        <a:t>and</a:t>
                      </a:r>
                      <a:r>
                        <a:rPr lang="en-US" sz="1600" spc="-55" dirty="0">
                          <a:solidFill>
                            <a:srgbClr val="231F20"/>
                          </a:solidFill>
                          <a:latin typeface="Corbel" panose="020B0503020204020204" pitchFamily="34" charset="0"/>
                          <a:cs typeface="Montserrat"/>
                        </a:rPr>
                        <a:t> other </a:t>
                      </a:r>
                      <a:r>
                        <a:rPr lang="en-US" sz="1600" spc="-75" dirty="0">
                          <a:solidFill>
                            <a:srgbClr val="231F20"/>
                          </a:solidFill>
                          <a:latin typeface="Corbel" panose="020B0503020204020204" pitchFamily="34" charset="0"/>
                          <a:cs typeface="Montserrat"/>
                        </a:rPr>
                        <a:t>maternal/child</a:t>
                      </a:r>
                      <a:r>
                        <a:rPr lang="en-US" sz="1600" spc="-55" dirty="0">
                          <a:solidFill>
                            <a:srgbClr val="231F20"/>
                          </a:solidFill>
                          <a:latin typeface="Corbel" panose="020B0503020204020204" pitchFamily="34" charset="0"/>
                          <a:cs typeface="Montserrat"/>
                        </a:rPr>
                        <a:t> </a:t>
                      </a:r>
                      <a:r>
                        <a:rPr lang="en-US" sz="1600" spc="-60" dirty="0">
                          <a:solidFill>
                            <a:srgbClr val="231F20"/>
                          </a:solidFill>
                          <a:latin typeface="Corbel" panose="020B0503020204020204" pitchFamily="34" charset="0"/>
                          <a:cs typeface="Montserrat"/>
                        </a:rPr>
                        <a:t>health</a:t>
                      </a:r>
                      <a:r>
                        <a:rPr lang="en-US" sz="1600" spc="-55" dirty="0">
                          <a:solidFill>
                            <a:srgbClr val="231F20"/>
                          </a:solidFill>
                          <a:latin typeface="Corbel" panose="020B0503020204020204" pitchFamily="34" charset="0"/>
                          <a:cs typeface="Montserrat"/>
                        </a:rPr>
                        <a:t> </a:t>
                      </a:r>
                      <a:r>
                        <a:rPr lang="en-US" sz="1600" spc="-10" dirty="0">
                          <a:solidFill>
                            <a:srgbClr val="231F20"/>
                          </a:solidFill>
                          <a:latin typeface="Corbel" panose="020B0503020204020204" pitchFamily="34" charset="0"/>
                          <a:cs typeface="Montserrat"/>
                        </a:rPr>
                        <a:t>outcomes</a:t>
                      </a:r>
                    </a:p>
                    <a:p>
                      <a:pPr marL="170815" marR="236854">
                        <a:lnSpc>
                          <a:spcPct val="100000"/>
                        </a:lnSpc>
                        <a:spcBef>
                          <a:spcPts val="0"/>
                        </a:spcBef>
                        <a:spcAft>
                          <a:spcPts val="600"/>
                        </a:spcAft>
                      </a:pPr>
                      <a:r>
                        <a:rPr lang="en-US" sz="1600" spc="-10" dirty="0">
                          <a:solidFill>
                            <a:srgbClr val="231F20"/>
                          </a:solidFill>
                          <a:latin typeface="Corbel" panose="020B0503020204020204" pitchFamily="34" charset="0"/>
                          <a:cs typeface="Montserrat"/>
                        </a:rPr>
                        <a:t>Gavi commitment to supporting introduction</a:t>
                      </a:r>
                      <a:endParaRPr lang="en-US" sz="1600" dirty="0">
                        <a:latin typeface="Corbel" panose="020B0503020204020204" pitchFamily="34" charset="0"/>
                        <a:cs typeface="Montserrat"/>
                      </a:endParaRPr>
                    </a:p>
                  </a:txBody>
                  <a:tcPr marL="45720" marR="45720">
                    <a:lnR w="6350">
                      <a:solidFill>
                        <a:srgbClr val="0093D5"/>
                      </a:solidFill>
                      <a:prstDash val="solid"/>
                    </a:lnR>
                    <a:lnT w="6350">
                      <a:solidFill>
                        <a:srgbClr val="0093D5"/>
                      </a:solidFill>
                      <a:prstDash val="solid"/>
                    </a:lnT>
                  </a:tcPr>
                </a:tc>
                <a:tc>
                  <a:txBody>
                    <a:bodyPr/>
                    <a:lstStyle/>
                    <a:p>
                      <a:pPr marL="171450" marR="438784">
                        <a:lnSpc>
                          <a:spcPct val="100000"/>
                        </a:lnSpc>
                        <a:spcBef>
                          <a:spcPts val="0"/>
                        </a:spcBef>
                        <a:spcAft>
                          <a:spcPts val="600"/>
                        </a:spcAft>
                      </a:pPr>
                      <a:r>
                        <a:rPr lang="en-US" sz="1600" spc="-60" dirty="0">
                          <a:solidFill>
                            <a:srgbClr val="231F20"/>
                          </a:solidFill>
                          <a:latin typeface="Corbel" panose="020B0503020204020204" pitchFamily="34" charset="0"/>
                          <a:cs typeface="Montserrat"/>
                        </a:rPr>
                        <a:t>Delivered similarly </a:t>
                      </a:r>
                      <a:r>
                        <a:rPr lang="en-US" sz="1600" spc="-50" dirty="0">
                          <a:solidFill>
                            <a:srgbClr val="231F20"/>
                          </a:solidFill>
                          <a:latin typeface="Corbel" panose="020B0503020204020204" pitchFamily="34" charset="0"/>
                          <a:cs typeface="Montserrat"/>
                        </a:rPr>
                        <a:t>to</a:t>
                      </a:r>
                      <a:r>
                        <a:rPr lang="en-US" sz="1600" spc="-70" dirty="0">
                          <a:solidFill>
                            <a:srgbClr val="231F20"/>
                          </a:solidFill>
                          <a:latin typeface="Corbel" panose="020B0503020204020204" pitchFamily="34" charset="0"/>
                          <a:cs typeface="Montserrat"/>
                        </a:rPr>
                        <a:t> </a:t>
                      </a:r>
                      <a:r>
                        <a:rPr lang="en-US" sz="1600" spc="-55" dirty="0">
                          <a:solidFill>
                            <a:srgbClr val="231F20"/>
                          </a:solidFill>
                          <a:latin typeface="Corbel" panose="020B0503020204020204" pitchFamily="34" charset="0"/>
                          <a:cs typeface="Montserrat"/>
                        </a:rPr>
                        <a:t>BCG,</a:t>
                      </a:r>
                      <a:r>
                        <a:rPr lang="en-US" sz="1600" spc="-75" dirty="0">
                          <a:solidFill>
                            <a:srgbClr val="231F20"/>
                          </a:solidFill>
                          <a:latin typeface="Corbel" panose="020B0503020204020204" pitchFamily="34" charset="0"/>
                          <a:cs typeface="Montserrat"/>
                        </a:rPr>
                        <a:t> </a:t>
                      </a:r>
                      <a:r>
                        <a:rPr lang="en-US" sz="1600" spc="-60" dirty="0">
                          <a:solidFill>
                            <a:srgbClr val="231F20"/>
                          </a:solidFill>
                          <a:latin typeface="Corbel" panose="020B0503020204020204" pitchFamily="34" charset="0"/>
                          <a:cs typeface="Montserrat"/>
                        </a:rPr>
                        <a:t>hepatitis</a:t>
                      </a:r>
                      <a:r>
                        <a:rPr lang="en-US" sz="1600" spc="-75" dirty="0">
                          <a:solidFill>
                            <a:srgbClr val="231F20"/>
                          </a:solidFill>
                          <a:latin typeface="Corbel" panose="020B0503020204020204" pitchFamily="34" charset="0"/>
                          <a:cs typeface="Montserrat"/>
                        </a:rPr>
                        <a:t> </a:t>
                      </a:r>
                      <a:r>
                        <a:rPr lang="en-US" sz="1600" spc="-35" dirty="0">
                          <a:solidFill>
                            <a:srgbClr val="231F20"/>
                          </a:solidFill>
                          <a:latin typeface="Corbel" panose="020B0503020204020204" pitchFamily="34" charset="0"/>
                          <a:cs typeface="Montserrat"/>
                        </a:rPr>
                        <a:t>B,</a:t>
                      </a:r>
                      <a:r>
                        <a:rPr lang="en-US" sz="1600" spc="-70" dirty="0">
                          <a:solidFill>
                            <a:srgbClr val="231F20"/>
                          </a:solidFill>
                          <a:latin typeface="Corbel" panose="020B0503020204020204" pitchFamily="34" charset="0"/>
                          <a:cs typeface="Montserrat"/>
                        </a:rPr>
                        <a:t> </a:t>
                      </a:r>
                      <a:r>
                        <a:rPr lang="en-US" sz="1600" spc="-30" dirty="0">
                          <a:solidFill>
                            <a:srgbClr val="231F20"/>
                          </a:solidFill>
                          <a:latin typeface="Corbel" panose="020B0503020204020204" pitchFamily="34" charset="0"/>
                          <a:cs typeface="Montserrat"/>
                        </a:rPr>
                        <a:t>OPV </a:t>
                      </a:r>
                      <a:r>
                        <a:rPr lang="en-US" sz="1600" spc="-50" dirty="0">
                          <a:solidFill>
                            <a:srgbClr val="231F20"/>
                          </a:solidFill>
                          <a:latin typeface="Corbel" panose="020B0503020204020204" pitchFamily="34" charset="0"/>
                          <a:cs typeface="Montserrat"/>
                        </a:rPr>
                        <a:t>birth</a:t>
                      </a:r>
                      <a:r>
                        <a:rPr lang="en-US" sz="1600" spc="-110" dirty="0">
                          <a:solidFill>
                            <a:srgbClr val="231F20"/>
                          </a:solidFill>
                          <a:latin typeface="Corbel" panose="020B0503020204020204" pitchFamily="34" charset="0"/>
                          <a:cs typeface="Montserrat"/>
                        </a:rPr>
                        <a:t> </a:t>
                      </a:r>
                      <a:r>
                        <a:rPr lang="en-US" sz="1600" spc="-45" dirty="0">
                          <a:solidFill>
                            <a:srgbClr val="231F20"/>
                          </a:solidFill>
                          <a:latin typeface="Corbel" panose="020B0503020204020204" pitchFamily="34" charset="0"/>
                          <a:cs typeface="Montserrat"/>
                        </a:rPr>
                        <a:t>dose</a:t>
                      </a:r>
                      <a:r>
                        <a:rPr lang="en-US" sz="1600" spc="-95" dirty="0">
                          <a:solidFill>
                            <a:srgbClr val="231F20"/>
                          </a:solidFill>
                          <a:latin typeface="Corbel" panose="020B0503020204020204" pitchFamily="34" charset="0"/>
                          <a:cs typeface="Montserrat"/>
                        </a:rPr>
                        <a:t> </a:t>
                      </a:r>
                      <a:r>
                        <a:rPr lang="en-US" sz="1600" spc="-10" dirty="0">
                          <a:solidFill>
                            <a:srgbClr val="231F20"/>
                          </a:solidFill>
                          <a:latin typeface="Corbel" panose="020B0503020204020204" pitchFamily="34" charset="0"/>
                          <a:cs typeface="Montserrat"/>
                        </a:rPr>
                        <a:t>vaccines</a:t>
                      </a:r>
                    </a:p>
                    <a:p>
                      <a:pPr marL="171450" marR="438784">
                        <a:lnSpc>
                          <a:spcPct val="100000"/>
                        </a:lnSpc>
                        <a:spcBef>
                          <a:spcPts val="0"/>
                        </a:spcBef>
                        <a:spcAft>
                          <a:spcPts val="600"/>
                        </a:spcAft>
                      </a:pPr>
                      <a:r>
                        <a:rPr lang="en-US" sz="1600" spc="-10" dirty="0">
                          <a:solidFill>
                            <a:srgbClr val="231F20"/>
                          </a:solidFill>
                          <a:latin typeface="Corbel" panose="020B0503020204020204" pitchFamily="34" charset="0"/>
                          <a:cs typeface="Montserrat"/>
                        </a:rPr>
                        <a:t>Intramuscular injection, like many vaccines</a:t>
                      </a:r>
                      <a:endParaRPr lang="en-US" sz="1600" dirty="0">
                        <a:latin typeface="Corbel" panose="020B0503020204020204" pitchFamily="34" charset="0"/>
                        <a:cs typeface="Montserrat"/>
                      </a:endParaRPr>
                    </a:p>
                    <a:p>
                      <a:pPr marL="171450" marR="357505">
                        <a:lnSpc>
                          <a:spcPct val="100000"/>
                        </a:lnSpc>
                        <a:spcBef>
                          <a:spcPts val="0"/>
                        </a:spcBef>
                        <a:spcAft>
                          <a:spcPts val="600"/>
                        </a:spcAft>
                      </a:pPr>
                      <a:r>
                        <a:rPr lang="en-US" sz="1600" spc="-50" dirty="0">
                          <a:solidFill>
                            <a:srgbClr val="231F20"/>
                          </a:solidFill>
                          <a:latin typeface="Corbel" panose="020B0503020204020204" pitchFamily="34" charset="0"/>
                          <a:cs typeface="Montserrat"/>
                        </a:rPr>
                        <a:t>Robust</a:t>
                      </a:r>
                      <a:r>
                        <a:rPr lang="en-US" sz="1600" spc="-85" dirty="0">
                          <a:solidFill>
                            <a:srgbClr val="231F20"/>
                          </a:solidFill>
                          <a:latin typeface="Corbel" panose="020B0503020204020204" pitchFamily="34" charset="0"/>
                          <a:cs typeface="Montserrat"/>
                        </a:rPr>
                        <a:t> </a:t>
                      </a:r>
                      <a:r>
                        <a:rPr lang="en-US" sz="1600" spc="-55" dirty="0">
                          <a:solidFill>
                            <a:srgbClr val="231F20"/>
                          </a:solidFill>
                          <a:latin typeface="Corbel" panose="020B0503020204020204" pitchFamily="34" charset="0"/>
                          <a:cs typeface="Montserrat"/>
                        </a:rPr>
                        <a:t>immunization</a:t>
                      </a:r>
                      <a:r>
                        <a:rPr lang="en-US" sz="1600" spc="-85" dirty="0">
                          <a:solidFill>
                            <a:srgbClr val="231F20"/>
                          </a:solidFill>
                          <a:latin typeface="Corbel" panose="020B0503020204020204" pitchFamily="34" charset="0"/>
                          <a:cs typeface="Montserrat"/>
                        </a:rPr>
                        <a:t> </a:t>
                      </a:r>
                      <a:r>
                        <a:rPr lang="en-US" sz="1600" spc="-55" dirty="0">
                          <a:solidFill>
                            <a:srgbClr val="231F20"/>
                          </a:solidFill>
                          <a:latin typeface="Corbel" panose="020B0503020204020204" pitchFamily="34" charset="0"/>
                          <a:cs typeface="Montserrat"/>
                        </a:rPr>
                        <a:t>infrastructure</a:t>
                      </a:r>
                      <a:r>
                        <a:rPr lang="en-US" sz="1600" spc="-85" dirty="0">
                          <a:solidFill>
                            <a:srgbClr val="231F20"/>
                          </a:solidFill>
                          <a:latin typeface="Corbel" panose="020B0503020204020204" pitchFamily="34" charset="0"/>
                          <a:cs typeface="Montserrat"/>
                        </a:rPr>
                        <a:t> </a:t>
                      </a:r>
                      <a:r>
                        <a:rPr lang="en-US" sz="1600" spc="-25" dirty="0">
                          <a:solidFill>
                            <a:srgbClr val="231F20"/>
                          </a:solidFill>
                          <a:latin typeface="Corbel" panose="020B0503020204020204" pitchFamily="34" charset="0"/>
                          <a:cs typeface="Montserrat"/>
                        </a:rPr>
                        <a:t>and </a:t>
                      </a:r>
                      <a:r>
                        <a:rPr lang="en-US" sz="1600" spc="-65" dirty="0">
                          <a:solidFill>
                            <a:srgbClr val="231F20"/>
                          </a:solidFill>
                          <a:latin typeface="Corbel" panose="020B0503020204020204" pitchFamily="34" charset="0"/>
                          <a:cs typeface="Montserrat"/>
                        </a:rPr>
                        <a:t>systems</a:t>
                      </a:r>
                      <a:r>
                        <a:rPr lang="en-US" sz="1600" spc="-90" dirty="0">
                          <a:solidFill>
                            <a:srgbClr val="231F20"/>
                          </a:solidFill>
                          <a:latin typeface="Corbel" panose="020B0503020204020204" pitchFamily="34" charset="0"/>
                          <a:cs typeface="Montserrat"/>
                        </a:rPr>
                        <a:t> </a:t>
                      </a:r>
                      <a:r>
                        <a:rPr lang="en-US" sz="1600" spc="-30" dirty="0">
                          <a:solidFill>
                            <a:srgbClr val="231F20"/>
                          </a:solidFill>
                          <a:latin typeface="Corbel" panose="020B0503020204020204" pitchFamily="34" charset="0"/>
                          <a:cs typeface="Montserrat"/>
                        </a:rPr>
                        <a:t>in</a:t>
                      </a:r>
                      <a:r>
                        <a:rPr lang="en-US" sz="1600" spc="-85" dirty="0">
                          <a:solidFill>
                            <a:srgbClr val="231F20"/>
                          </a:solidFill>
                          <a:latin typeface="Corbel" panose="020B0503020204020204" pitchFamily="34" charset="0"/>
                          <a:cs typeface="Montserrat"/>
                        </a:rPr>
                        <a:t> </a:t>
                      </a:r>
                      <a:r>
                        <a:rPr lang="en-US" sz="1600" spc="-10" dirty="0">
                          <a:solidFill>
                            <a:srgbClr val="231F20"/>
                          </a:solidFill>
                          <a:latin typeface="Corbel" panose="020B0503020204020204" pitchFamily="34" charset="0"/>
                          <a:cs typeface="Montserrat"/>
                        </a:rPr>
                        <a:t>place</a:t>
                      </a:r>
                      <a:endParaRPr lang="en-US" sz="1600" dirty="0">
                        <a:latin typeface="Corbel" panose="020B0503020204020204" pitchFamily="34" charset="0"/>
                        <a:cs typeface="Montserrat"/>
                      </a:endParaRPr>
                    </a:p>
                    <a:p>
                      <a:pPr marL="171450" marR="311150">
                        <a:lnSpc>
                          <a:spcPct val="100000"/>
                        </a:lnSpc>
                        <a:spcBef>
                          <a:spcPts val="0"/>
                        </a:spcBef>
                        <a:spcAft>
                          <a:spcPts val="600"/>
                        </a:spcAft>
                      </a:pPr>
                      <a:r>
                        <a:rPr lang="en-US" sz="1600" spc="-60" dirty="0">
                          <a:solidFill>
                            <a:srgbClr val="231F20"/>
                          </a:solidFill>
                          <a:latin typeface="Corbel" panose="020B0503020204020204" pitchFamily="34" charset="0"/>
                          <a:cs typeface="Montserrat"/>
                        </a:rPr>
                        <a:t>Skilled</a:t>
                      </a:r>
                      <a:r>
                        <a:rPr lang="en-US" sz="1600" spc="-70" dirty="0">
                          <a:solidFill>
                            <a:srgbClr val="231F20"/>
                          </a:solidFill>
                          <a:latin typeface="Corbel" panose="020B0503020204020204" pitchFamily="34" charset="0"/>
                          <a:cs typeface="Montserrat"/>
                        </a:rPr>
                        <a:t> workforce</a:t>
                      </a:r>
                      <a:r>
                        <a:rPr lang="en-US" sz="1600" spc="-65" dirty="0">
                          <a:solidFill>
                            <a:srgbClr val="231F20"/>
                          </a:solidFill>
                          <a:latin typeface="Corbel" panose="020B0503020204020204" pitchFamily="34" charset="0"/>
                          <a:cs typeface="Montserrat"/>
                        </a:rPr>
                        <a:t> </a:t>
                      </a:r>
                      <a:r>
                        <a:rPr lang="en-US" sz="1600" spc="-60" dirty="0">
                          <a:solidFill>
                            <a:srgbClr val="231F20"/>
                          </a:solidFill>
                          <a:latin typeface="Corbel" panose="020B0503020204020204" pitchFamily="34" charset="0"/>
                          <a:cs typeface="Montserrat"/>
                        </a:rPr>
                        <a:t>familiar</a:t>
                      </a:r>
                      <a:r>
                        <a:rPr lang="en-US" sz="1600" spc="-70" dirty="0">
                          <a:solidFill>
                            <a:srgbClr val="231F20"/>
                          </a:solidFill>
                          <a:latin typeface="Corbel" panose="020B0503020204020204" pitchFamily="34" charset="0"/>
                          <a:cs typeface="Montserrat"/>
                        </a:rPr>
                        <a:t> </a:t>
                      </a:r>
                      <a:r>
                        <a:rPr lang="en-US" sz="1600" spc="-45" dirty="0">
                          <a:solidFill>
                            <a:srgbClr val="231F20"/>
                          </a:solidFill>
                          <a:latin typeface="Corbel" panose="020B0503020204020204" pitchFamily="34" charset="0"/>
                          <a:cs typeface="Montserrat"/>
                        </a:rPr>
                        <a:t>with</a:t>
                      </a:r>
                      <a:r>
                        <a:rPr lang="en-US" sz="1600" spc="-65" dirty="0">
                          <a:solidFill>
                            <a:srgbClr val="231F20"/>
                          </a:solidFill>
                          <a:latin typeface="Corbel" panose="020B0503020204020204" pitchFamily="34" charset="0"/>
                          <a:cs typeface="Montserrat"/>
                        </a:rPr>
                        <a:t> </a:t>
                      </a:r>
                      <a:r>
                        <a:rPr lang="en-US" sz="1600" spc="-60" dirty="0">
                          <a:solidFill>
                            <a:srgbClr val="231F20"/>
                          </a:solidFill>
                          <a:latin typeface="Corbel" panose="020B0503020204020204" pitchFamily="34" charset="0"/>
                          <a:cs typeface="Montserrat"/>
                        </a:rPr>
                        <a:t>nuances</a:t>
                      </a:r>
                      <a:r>
                        <a:rPr lang="en-US" sz="1600" spc="-65" dirty="0">
                          <a:solidFill>
                            <a:srgbClr val="231F20"/>
                          </a:solidFill>
                          <a:latin typeface="Corbel" panose="020B0503020204020204" pitchFamily="34" charset="0"/>
                          <a:cs typeface="Montserrat"/>
                        </a:rPr>
                        <a:t> </a:t>
                      </a:r>
                      <a:r>
                        <a:rPr lang="en-US" sz="1600" spc="-25" dirty="0">
                          <a:solidFill>
                            <a:srgbClr val="231F20"/>
                          </a:solidFill>
                          <a:latin typeface="Corbel" panose="020B0503020204020204" pitchFamily="34" charset="0"/>
                          <a:cs typeface="Montserrat"/>
                        </a:rPr>
                        <a:t>of </a:t>
                      </a:r>
                      <a:r>
                        <a:rPr lang="en-US" sz="1600" spc="-10" dirty="0">
                          <a:solidFill>
                            <a:srgbClr val="231F20"/>
                          </a:solidFill>
                          <a:latin typeface="Corbel" panose="020B0503020204020204" pitchFamily="34" charset="0"/>
                          <a:cs typeface="Montserrat"/>
                        </a:rPr>
                        <a:t>immunization</a:t>
                      </a:r>
                      <a:endParaRPr lang="en-US" sz="1600" dirty="0">
                        <a:latin typeface="Corbel" panose="020B0503020204020204" pitchFamily="34" charset="0"/>
                        <a:cs typeface="Montserrat"/>
                      </a:endParaRPr>
                    </a:p>
                    <a:p>
                      <a:pPr marL="170815" marR="567055">
                        <a:lnSpc>
                          <a:spcPct val="107200"/>
                        </a:lnSpc>
                        <a:spcBef>
                          <a:spcPts val="1335"/>
                        </a:spcBef>
                        <a:spcAft>
                          <a:spcPts val="300"/>
                        </a:spcAft>
                      </a:pPr>
                      <a:endParaRPr sz="1600" dirty="0">
                        <a:latin typeface="Corbel" panose="020B0503020204020204" pitchFamily="34" charset="0"/>
                        <a:cs typeface="Montserrat"/>
                      </a:endParaRPr>
                    </a:p>
                  </a:txBody>
                  <a:tcPr marL="45720" marR="4572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170815" marR="280035" algn="l" defTabSz="914400" rtl="0" eaLnBrk="1" latinLnBrk="0" hangingPunct="1">
                        <a:lnSpc>
                          <a:spcPct val="100000"/>
                        </a:lnSpc>
                        <a:spcBef>
                          <a:spcPts val="1200"/>
                        </a:spcBef>
                        <a:spcAft>
                          <a:spcPts val="300"/>
                        </a:spcAft>
                      </a:pPr>
                      <a:r>
                        <a:rPr lang="en-US" sz="1600" kern="1200" spc="-65" dirty="0">
                          <a:solidFill>
                            <a:srgbClr val="231F20"/>
                          </a:solidFill>
                          <a:latin typeface="Corbel" panose="020B0503020204020204" pitchFamily="34" charset="0"/>
                          <a:ea typeface="+mn-ea"/>
                          <a:cs typeface="Montserrat"/>
                        </a:rPr>
                        <a:t>Both products will protect babies during the most critical first six months of life</a:t>
                      </a:r>
                    </a:p>
                    <a:p>
                      <a:pPr marL="170815" marR="573405">
                        <a:lnSpc>
                          <a:spcPct val="100000"/>
                        </a:lnSpc>
                        <a:spcBef>
                          <a:spcPts val="340"/>
                        </a:spcBef>
                        <a:spcAft>
                          <a:spcPts val="300"/>
                        </a:spcAft>
                      </a:pPr>
                      <a:r>
                        <a:rPr sz="1600" spc="-70" dirty="0">
                          <a:solidFill>
                            <a:srgbClr val="231F20"/>
                          </a:solidFill>
                          <a:latin typeface="Corbel" panose="020B0503020204020204" pitchFamily="34" charset="0"/>
                          <a:cs typeface="Montserrat"/>
                        </a:rPr>
                        <a:t>Provide</a:t>
                      </a:r>
                      <a:r>
                        <a:rPr sz="1600" spc="-65" dirty="0">
                          <a:solidFill>
                            <a:srgbClr val="231F20"/>
                          </a:solidFill>
                          <a:latin typeface="Corbel" panose="020B0503020204020204" pitchFamily="34" charset="0"/>
                          <a:cs typeface="Montserrat"/>
                        </a:rPr>
                        <a:t> </a:t>
                      </a:r>
                      <a:r>
                        <a:rPr sz="1600" spc="-55" dirty="0">
                          <a:solidFill>
                            <a:srgbClr val="231F20"/>
                          </a:solidFill>
                          <a:latin typeface="Corbel" panose="020B0503020204020204" pitchFamily="34" charset="0"/>
                          <a:cs typeface="Montserrat"/>
                        </a:rPr>
                        <a:t>passive</a:t>
                      </a:r>
                      <a:r>
                        <a:rPr sz="1600" spc="-60" dirty="0">
                          <a:solidFill>
                            <a:srgbClr val="231F20"/>
                          </a:solidFill>
                          <a:latin typeface="Corbel" panose="020B0503020204020204" pitchFamily="34" charset="0"/>
                          <a:cs typeface="Montserrat"/>
                        </a:rPr>
                        <a:t> </a:t>
                      </a:r>
                      <a:r>
                        <a:rPr sz="1600" spc="-65" dirty="0">
                          <a:solidFill>
                            <a:srgbClr val="231F20"/>
                          </a:solidFill>
                          <a:latin typeface="Corbel" panose="020B0503020204020204" pitchFamily="34" charset="0"/>
                          <a:cs typeface="Montserrat"/>
                        </a:rPr>
                        <a:t>protection </a:t>
                      </a:r>
                      <a:r>
                        <a:rPr sz="1600" spc="-60" dirty="0">
                          <a:solidFill>
                            <a:srgbClr val="231F20"/>
                          </a:solidFill>
                          <a:latin typeface="Corbel" panose="020B0503020204020204" pitchFamily="34" charset="0"/>
                          <a:cs typeface="Montserrat"/>
                        </a:rPr>
                        <a:t>against </a:t>
                      </a:r>
                      <a:r>
                        <a:rPr sz="1600" spc="-25" dirty="0">
                          <a:solidFill>
                            <a:srgbClr val="231F20"/>
                          </a:solidFill>
                          <a:latin typeface="Corbel" panose="020B0503020204020204" pitchFamily="34" charset="0"/>
                          <a:cs typeface="Montserrat"/>
                        </a:rPr>
                        <a:t>RSV </a:t>
                      </a:r>
                      <a:endParaRPr lang="en-US" sz="1600" spc="-60" dirty="0">
                        <a:solidFill>
                          <a:srgbClr val="231F20"/>
                        </a:solidFill>
                        <a:latin typeface="Corbel" panose="020B0503020204020204" pitchFamily="34" charset="0"/>
                        <a:cs typeface="Montserrat"/>
                      </a:endParaRPr>
                    </a:p>
                    <a:p>
                      <a:pPr marL="170815" marR="573405">
                        <a:lnSpc>
                          <a:spcPct val="100000"/>
                        </a:lnSpc>
                        <a:spcBef>
                          <a:spcPts val="340"/>
                        </a:spcBef>
                        <a:spcAft>
                          <a:spcPts val="300"/>
                        </a:spcAft>
                      </a:pPr>
                      <a:r>
                        <a:rPr lang="en-US" sz="1600" spc="-55" dirty="0">
                          <a:solidFill>
                            <a:srgbClr val="231F20"/>
                          </a:solidFill>
                          <a:latin typeface="Corbel" panose="020B0503020204020204" pitchFamily="34" charset="0"/>
                          <a:cs typeface="Montserrat"/>
                        </a:rPr>
                        <a:t>Only one dose needed, which simplifies </a:t>
                      </a:r>
                      <a:r>
                        <a:rPr sz="1600" spc="-45" dirty="0">
                          <a:solidFill>
                            <a:srgbClr val="231F20"/>
                          </a:solidFill>
                          <a:latin typeface="Corbel" panose="020B0503020204020204" pitchFamily="34" charset="0"/>
                          <a:cs typeface="Montserrat"/>
                        </a:rPr>
                        <a:t>delivery</a:t>
                      </a:r>
                      <a:endParaRPr sz="1600" dirty="0">
                        <a:latin typeface="Corbel" panose="020B0503020204020204" pitchFamily="34" charset="0"/>
                        <a:cs typeface="Montserrat"/>
                      </a:endParaRPr>
                    </a:p>
                    <a:p>
                      <a:pPr marL="170815" marR="280035">
                        <a:lnSpc>
                          <a:spcPct val="100000"/>
                        </a:lnSpc>
                        <a:spcBef>
                          <a:spcPts val="994"/>
                        </a:spcBef>
                        <a:spcAft>
                          <a:spcPts val="300"/>
                        </a:spcAft>
                      </a:pPr>
                      <a:r>
                        <a:rPr sz="1600" spc="-65" dirty="0">
                          <a:solidFill>
                            <a:srgbClr val="231F20"/>
                          </a:solidFill>
                          <a:latin typeface="Corbel" panose="020B0503020204020204" pitchFamily="34" charset="0"/>
                          <a:cs typeface="Montserrat"/>
                        </a:rPr>
                        <a:t>Potential</a:t>
                      </a:r>
                      <a:r>
                        <a:rPr sz="1600" spc="-75" dirty="0">
                          <a:solidFill>
                            <a:srgbClr val="231F20"/>
                          </a:solidFill>
                          <a:latin typeface="Corbel" panose="020B0503020204020204" pitchFamily="34" charset="0"/>
                          <a:cs typeface="Montserrat"/>
                        </a:rPr>
                        <a:t> </a:t>
                      </a:r>
                      <a:r>
                        <a:rPr sz="1600" spc="-50" dirty="0">
                          <a:solidFill>
                            <a:srgbClr val="231F20"/>
                          </a:solidFill>
                          <a:latin typeface="Corbel" panose="020B0503020204020204" pitchFamily="34" charset="0"/>
                          <a:cs typeface="Montserrat"/>
                        </a:rPr>
                        <a:t>to</a:t>
                      </a:r>
                      <a:r>
                        <a:rPr sz="1600" spc="-75" dirty="0">
                          <a:solidFill>
                            <a:srgbClr val="231F20"/>
                          </a:solidFill>
                          <a:latin typeface="Corbel" panose="020B0503020204020204" pitchFamily="34" charset="0"/>
                          <a:cs typeface="Montserrat"/>
                        </a:rPr>
                        <a:t> </a:t>
                      </a:r>
                      <a:r>
                        <a:rPr sz="1600" spc="-30" dirty="0">
                          <a:solidFill>
                            <a:srgbClr val="231F20"/>
                          </a:solidFill>
                          <a:latin typeface="Corbel" panose="020B0503020204020204" pitchFamily="34" charset="0"/>
                          <a:cs typeface="Montserrat"/>
                        </a:rPr>
                        <a:t>be</a:t>
                      </a:r>
                      <a:r>
                        <a:rPr sz="1600" spc="-75" dirty="0">
                          <a:solidFill>
                            <a:srgbClr val="231F20"/>
                          </a:solidFill>
                          <a:latin typeface="Corbel" panose="020B0503020204020204" pitchFamily="34" charset="0"/>
                          <a:cs typeface="Montserrat"/>
                        </a:rPr>
                        <a:t> </a:t>
                      </a:r>
                      <a:r>
                        <a:rPr sz="1600" spc="-70" dirty="0">
                          <a:solidFill>
                            <a:srgbClr val="231F20"/>
                          </a:solidFill>
                          <a:latin typeface="Corbel" panose="020B0503020204020204" pitchFamily="34" charset="0"/>
                          <a:cs typeface="Montserrat"/>
                        </a:rPr>
                        <a:t>cost-</a:t>
                      </a:r>
                      <a:r>
                        <a:rPr sz="1600" spc="-65" dirty="0">
                          <a:solidFill>
                            <a:srgbClr val="231F20"/>
                          </a:solidFill>
                          <a:latin typeface="Corbel" panose="020B0503020204020204" pitchFamily="34" charset="0"/>
                          <a:cs typeface="Montserrat"/>
                        </a:rPr>
                        <a:t>effective</a:t>
                      </a:r>
                      <a:r>
                        <a:rPr sz="1600" spc="-75" dirty="0">
                          <a:solidFill>
                            <a:srgbClr val="231F20"/>
                          </a:solidFill>
                          <a:latin typeface="Corbel" panose="020B0503020204020204" pitchFamily="34" charset="0"/>
                          <a:cs typeface="Montserrat"/>
                        </a:rPr>
                        <a:t> </a:t>
                      </a:r>
                      <a:r>
                        <a:rPr sz="1600" spc="-30" dirty="0">
                          <a:solidFill>
                            <a:srgbClr val="231F20"/>
                          </a:solidFill>
                          <a:latin typeface="Corbel" panose="020B0503020204020204" pitchFamily="34" charset="0"/>
                          <a:cs typeface="Montserrat"/>
                        </a:rPr>
                        <a:t>in</a:t>
                      </a:r>
                      <a:r>
                        <a:rPr sz="1600" spc="-75" dirty="0">
                          <a:solidFill>
                            <a:srgbClr val="231F20"/>
                          </a:solidFill>
                          <a:latin typeface="Corbel" panose="020B0503020204020204" pitchFamily="34" charset="0"/>
                          <a:cs typeface="Montserrat"/>
                        </a:rPr>
                        <a:t> </a:t>
                      </a:r>
                      <a:r>
                        <a:rPr lang="en-US" sz="1600" spc="-60" dirty="0">
                          <a:solidFill>
                            <a:srgbClr val="231F20"/>
                          </a:solidFill>
                          <a:latin typeface="Corbel" panose="020B0503020204020204" pitchFamily="34" charset="0"/>
                          <a:cs typeface="Montserrat"/>
                        </a:rPr>
                        <a:t>low- and middle-income economies</a:t>
                      </a:r>
                      <a:r>
                        <a:rPr sz="1600" spc="-70" dirty="0">
                          <a:solidFill>
                            <a:srgbClr val="231F20"/>
                          </a:solidFill>
                          <a:latin typeface="Corbel" panose="020B0503020204020204" pitchFamily="34" charset="0"/>
                          <a:cs typeface="Montserrat"/>
                        </a:rPr>
                        <a:t> </a:t>
                      </a:r>
                      <a:r>
                        <a:rPr sz="1600" spc="-60" dirty="0">
                          <a:solidFill>
                            <a:srgbClr val="231F20"/>
                          </a:solidFill>
                          <a:latin typeface="Corbel" panose="020B0503020204020204" pitchFamily="34" charset="0"/>
                          <a:cs typeface="Montserrat"/>
                        </a:rPr>
                        <a:t>(context </a:t>
                      </a:r>
                      <a:r>
                        <a:rPr sz="1600" spc="-10" dirty="0">
                          <a:solidFill>
                            <a:srgbClr val="231F20"/>
                          </a:solidFill>
                          <a:latin typeface="Corbel" panose="020B0503020204020204" pitchFamily="34" charset="0"/>
                          <a:cs typeface="Montserrat"/>
                        </a:rPr>
                        <a:t>dependent)</a:t>
                      </a:r>
                      <a:endParaRPr sz="1600" dirty="0">
                        <a:latin typeface="Corbel" panose="020B0503020204020204" pitchFamily="34" charset="0"/>
                        <a:cs typeface="Montserrat"/>
                      </a:endParaRPr>
                    </a:p>
                  </a:txBody>
                  <a:tcPr marL="45720" marR="45720">
                    <a:lnL w="6350">
                      <a:solidFill>
                        <a:srgbClr val="0093D5"/>
                      </a:solidFill>
                      <a:prstDash val="solid"/>
                    </a:lnL>
                    <a:lnR w="6350">
                      <a:noFill/>
                      <a:prstDash val="solid"/>
                    </a:lnR>
                    <a:lnT w="6350">
                      <a:solidFill>
                        <a:srgbClr val="0093D5"/>
                      </a:solidFill>
                      <a:prstDash val="solid"/>
                    </a:lnT>
                  </a:tcPr>
                </a:tc>
                <a:extLst>
                  <a:ext uri="{0D108BD9-81ED-4DB2-BD59-A6C34878D82A}">
                    <a16:rowId xmlns:a16="http://schemas.microsoft.com/office/drawing/2014/main" val="10002"/>
                  </a:ext>
                </a:extLst>
              </a:tr>
            </a:tbl>
          </a:graphicData>
        </a:graphic>
      </p:graphicFrame>
      <p:sp>
        <p:nvSpPr>
          <p:cNvPr id="4" name="object 4"/>
          <p:cNvSpPr/>
          <p:nvPr/>
        </p:nvSpPr>
        <p:spPr>
          <a:xfrm>
            <a:off x="2303205" y="2515023"/>
            <a:ext cx="2164292" cy="304800"/>
          </a:xfrm>
          <a:custGeom>
            <a:avLst/>
            <a:gdLst/>
            <a:ahLst/>
            <a:cxnLst/>
            <a:rect l="l" t="t" r="r" b="b"/>
            <a:pathLst>
              <a:path w="2597150" h="365760">
                <a:moveTo>
                  <a:pt x="2596895" y="0"/>
                </a:moveTo>
                <a:lnTo>
                  <a:pt x="0" y="0"/>
                </a:lnTo>
                <a:lnTo>
                  <a:pt x="0" y="365760"/>
                </a:lnTo>
                <a:lnTo>
                  <a:pt x="2596895" y="365760"/>
                </a:lnTo>
                <a:lnTo>
                  <a:pt x="2596895" y="0"/>
                </a:lnTo>
                <a:close/>
              </a:path>
            </a:pathLst>
          </a:custGeom>
          <a:solidFill>
            <a:srgbClr val="D71E6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45" normalizeH="0" baseline="0" noProof="0" dirty="0">
                <a:ln>
                  <a:noFill/>
                </a:ln>
                <a:solidFill>
                  <a:srgbClr val="FFFFFF"/>
                </a:solidFill>
                <a:effectLst/>
                <a:uLnTx/>
                <a:uFillTx/>
                <a:latin typeface="Corbel" panose="020B0503020204020204" pitchFamily="34" charset="0"/>
                <a:ea typeface="+mn-ea"/>
                <a:cs typeface="Montserrat"/>
              </a:rPr>
              <a:t>MATERNAL VACCINE</a:t>
            </a:r>
            <a:endPar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5" name="object 5"/>
          <p:cNvSpPr/>
          <p:nvPr/>
        </p:nvSpPr>
        <p:spPr>
          <a:xfrm>
            <a:off x="9116812" y="2515023"/>
            <a:ext cx="2717800" cy="304800"/>
          </a:xfrm>
          <a:custGeom>
            <a:avLst/>
            <a:gdLst/>
            <a:ahLst/>
            <a:cxnLst/>
            <a:rect l="l" t="t" r="r" b="b"/>
            <a:pathLst>
              <a:path w="3261359" h="365760">
                <a:moveTo>
                  <a:pt x="3260890" y="0"/>
                </a:moveTo>
                <a:lnTo>
                  <a:pt x="0" y="0"/>
                </a:lnTo>
                <a:lnTo>
                  <a:pt x="0" y="365760"/>
                </a:lnTo>
                <a:lnTo>
                  <a:pt x="3260890" y="365760"/>
                </a:lnTo>
                <a:lnTo>
                  <a:pt x="3260890" y="0"/>
                </a:lnTo>
                <a:close/>
              </a:path>
            </a:pathLst>
          </a:custGeom>
          <a:solidFill>
            <a:srgbClr val="67267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45" normalizeH="0" baseline="0" noProof="0" dirty="0">
                <a:ln>
                  <a:noFill/>
                </a:ln>
                <a:solidFill>
                  <a:srgbClr val="FFFFFF"/>
                </a:solidFill>
                <a:effectLst/>
                <a:uLnTx/>
                <a:uFillTx/>
                <a:latin typeface="Corbel" panose="020B0503020204020204" pitchFamily="34" charset="0"/>
                <a:ea typeface="+mn-ea"/>
                <a:cs typeface="Montserrat"/>
              </a:rPr>
              <a:t>COMMON ACROSS PRODUCTS</a:t>
            </a:r>
            <a:endPar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2" name="object 2"/>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dirty="0"/>
              <a:t>Programmatic</a:t>
            </a:r>
            <a:r>
              <a:rPr spc="-75" dirty="0"/>
              <a:t> </a:t>
            </a:r>
            <a:r>
              <a:rPr dirty="0"/>
              <a:t>considerations</a:t>
            </a:r>
            <a:r>
              <a:rPr lang="en-US" dirty="0"/>
              <a:t> summary</a:t>
            </a:r>
            <a:r>
              <a:rPr dirty="0"/>
              <a:t>:</a:t>
            </a:r>
            <a:r>
              <a:rPr spc="-75" dirty="0"/>
              <a:t> </a:t>
            </a:r>
            <a:r>
              <a:rPr dirty="0"/>
              <a:t>likely</a:t>
            </a:r>
            <a:endParaRPr spc="-8" dirty="0">
              <a:cs typeface="Montserrat-ExtraBold"/>
            </a:endParaRPr>
          </a:p>
        </p:txBody>
      </p:sp>
      <p:pic>
        <p:nvPicPr>
          <p:cNvPr id="43" name="object 21">
            <a:extLst>
              <a:ext uri="{FF2B5EF4-FFF2-40B4-BE49-F238E27FC236}">
                <a16:creationId xmlns:a16="http://schemas.microsoft.com/office/drawing/2014/main" id="{86F5439A-E86E-536A-9E75-5C3BEADA9269}"/>
              </a:ext>
            </a:extLst>
          </p:cNvPr>
          <p:cNvPicPr/>
          <p:nvPr/>
        </p:nvPicPr>
        <p:blipFill>
          <a:blip r:embed="rId3"/>
          <a:srcRect/>
          <a:stretch/>
        </p:blipFill>
        <p:spPr>
          <a:xfrm>
            <a:off x="3204513" y="1314331"/>
            <a:ext cx="395957" cy="868906"/>
          </a:xfrm>
          <a:prstGeom prst="rect">
            <a:avLst/>
          </a:prstGeom>
        </p:spPr>
      </p:pic>
      <p:pic>
        <p:nvPicPr>
          <p:cNvPr id="45" name="object 21">
            <a:extLst>
              <a:ext uri="{FF2B5EF4-FFF2-40B4-BE49-F238E27FC236}">
                <a16:creationId xmlns:a16="http://schemas.microsoft.com/office/drawing/2014/main" id="{16CA1B38-58CE-7684-06E8-B014A4F14839}"/>
              </a:ext>
            </a:extLst>
          </p:cNvPr>
          <p:cNvPicPr>
            <a:picLocks noChangeAspect="1"/>
          </p:cNvPicPr>
          <p:nvPr/>
        </p:nvPicPr>
        <p:blipFill>
          <a:blip r:embed="rId4"/>
          <a:srcRect/>
          <a:stretch/>
        </p:blipFill>
        <p:spPr>
          <a:xfrm>
            <a:off x="10068861" y="1314557"/>
            <a:ext cx="813702" cy="868680"/>
          </a:xfrm>
          <a:prstGeom prst="rect">
            <a:avLst/>
          </a:prstGeom>
        </p:spPr>
      </p:pic>
      <p:pic>
        <p:nvPicPr>
          <p:cNvPr id="46" name="object 21">
            <a:extLst>
              <a:ext uri="{FF2B5EF4-FFF2-40B4-BE49-F238E27FC236}">
                <a16:creationId xmlns:a16="http://schemas.microsoft.com/office/drawing/2014/main" id="{E48425C7-91B5-9FF7-BC00-DC6EE9AC952D}"/>
              </a:ext>
            </a:extLst>
          </p:cNvPr>
          <p:cNvPicPr/>
          <p:nvPr/>
        </p:nvPicPr>
        <p:blipFill>
          <a:blip r:embed="rId5"/>
          <a:srcRect/>
          <a:stretch/>
        </p:blipFill>
        <p:spPr>
          <a:xfrm>
            <a:off x="7236772" y="1439176"/>
            <a:ext cx="395957" cy="771074"/>
          </a:xfrm>
          <a:prstGeom prst="rect">
            <a:avLst/>
          </a:prstGeom>
        </p:spPr>
      </p:pic>
      <p:sp>
        <p:nvSpPr>
          <p:cNvPr id="47" name="object 3">
            <a:extLst>
              <a:ext uri="{FF2B5EF4-FFF2-40B4-BE49-F238E27FC236}">
                <a16:creationId xmlns:a16="http://schemas.microsoft.com/office/drawing/2014/main" id="{A60CE947-289B-07EC-C646-DE397CC9A180}"/>
              </a:ext>
            </a:extLst>
          </p:cNvPr>
          <p:cNvSpPr/>
          <p:nvPr/>
        </p:nvSpPr>
        <p:spPr>
          <a:xfrm>
            <a:off x="7343197" y="315667"/>
            <a:ext cx="1876571" cy="478934"/>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4"/>
          </a:solidFill>
        </p:spPr>
        <p:txBody>
          <a:bodyPr wrap="square" lIns="0" tIns="0" rIns="0" bIns="0" rtlCol="0" anchor="ctr" anchorCtr="0"/>
          <a:lstStyle/>
          <a:p>
            <a:pPr algn="ctr"/>
            <a:r>
              <a:rPr lang="en-US" sz="2400" b="1" spc="45" dirty="0">
                <a:solidFill>
                  <a:srgbClr val="FFFFFF"/>
                </a:solidFill>
                <a:latin typeface="Corbel" panose="020B0503020204020204" pitchFamily="34" charset="0"/>
                <a:cs typeface="Montserrat"/>
              </a:rPr>
              <a:t>advantages</a:t>
            </a:r>
            <a:endParaRPr lang="en-US" sz="2400" dirty="0">
              <a:latin typeface="Corbel" panose="020B0503020204020204" pitchFamily="34" charset="0"/>
              <a:cs typeface="Montserrat"/>
            </a:endParaRPr>
          </a:p>
        </p:txBody>
      </p:sp>
      <p:sp>
        <p:nvSpPr>
          <p:cNvPr id="8" name="object 3"/>
          <p:cNvSpPr/>
          <p:nvPr/>
        </p:nvSpPr>
        <p:spPr>
          <a:xfrm>
            <a:off x="6244125" y="2515023"/>
            <a:ext cx="2381250"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rgbClr val="0093D5"/>
          </a:solidFill>
        </p:spPr>
        <p:txBody>
          <a:bodyPr wrap="square" lIns="0" tIns="0" rIns="0" bIns="0" rtlCol="0" anchor="ctr" anchorCtr="0"/>
          <a:lstStyle/>
          <a:p>
            <a:pPr algn="ctr"/>
            <a:r>
              <a:rPr lang="en-US" sz="1200" b="1" spc="45" dirty="0">
                <a:solidFill>
                  <a:srgbClr val="FFFFFF"/>
                </a:solidFill>
                <a:latin typeface="Corbel" panose="020B0503020204020204" pitchFamily="34" charset="0"/>
                <a:cs typeface="Montserrat"/>
              </a:rPr>
              <a:t>LONG-ACTING</a:t>
            </a:r>
            <a:r>
              <a:rPr lang="en-US" sz="1200" b="1" spc="229" dirty="0">
                <a:solidFill>
                  <a:srgbClr val="FFFFFF"/>
                </a:solidFill>
                <a:latin typeface="Corbel" panose="020B0503020204020204" pitchFamily="34" charset="0"/>
                <a:cs typeface="Montserrat"/>
              </a:rPr>
              <a:t> </a:t>
            </a:r>
            <a:r>
              <a:rPr lang="en-US" sz="1200" b="1" spc="25" dirty="0">
                <a:solidFill>
                  <a:srgbClr val="FFFFFF"/>
                </a:solidFill>
                <a:latin typeface="Corbel" panose="020B0503020204020204" pitchFamily="34" charset="0"/>
                <a:cs typeface="Montserrat"/>
              </a:rPr>
              <a:t>MAB</a:t>
            </a:r>
            <a:endParaRPr lang="en-US" sz="1200" dirty="0">
              <a:latin typeface="Corbel" panose="020B0503020204020204" pitchFamily="34" charset="0"/>
              <a:cs typeface="Montserrat"/>
            </a:endParaRPr>
          </a:p>
        </p:txBody>
      </p:sp>
      <p:sp>
        <p:nvSpPr>
          <p:cNvPr id="3" name="Footer Placeholder 57">
            <a:extLst>
              <a:ext uri="{FF2B5EF4-FFF2-40B4-BE49-F238E27FC236}">
                <a16:creationId xmlns:a16="http://schemas.microsoft.com/office/drawing/2014/main" id="{8FCD48B4-A41E-D715-27D4-132CE1BB32C8}"/>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a:t>
            </a:r>
            <a:r>
              <a:rPr lang="en-US" dirty="0">
                <a:solidFill>
                  <a:srgbClr val="000000">
                    <a:tint val="75000"/>
                  </a:srgbClr>
                </a:solidFill>
              </a:rPr>
              <a:t>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74972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380018"/>
          </a:xfrm>
          <a:prstGeom prst="rect">
            <a:avLst/>
          </a:prstGeom>
        </p:spPr>
        <p:txBody>
          <a:bodyPr vert="horz" wrap="square" lIns="0" tIns="10583" rIns="0" bIns="0" rtlCol="0" anchor="t" anchorCtr="0">
            <a:spAutoFit/>
          </a:bodyPr>
          <a:lstStyle/>
          <a:p>
            <a:pPr marL="10583">
              <a:lnSpc>
                <a:spcPct val="100000"/>
              </a:lnSpc>
              <a:spcBef>
                <a:spcPts val="83"/>
              </a:spcBef>
            </a:pPr>
            <a:r>
              <a:rPr dirty="0"/>
              <a:t>Programmatic</a:t>
            </a:r>
            <a:r>
              <a:rPr spc="-79" dirty="0"/>
              <a:t> </a:t>
            </a:r>
            <a:r>
              <a:rPr dirty="0"/>
              <a:t>considerations</a:t>
            </a:r>
            <a:r>
              <a:rPr lang="en-US" dirty="0"/>
              <a:t> summary</a:t>
            </a:r>
            <a:r>
              <a:rPr dirty="0"/>
              <a:t>:</a:t>
            </a:r>
            <a:r>
              <a:rPr spc="-71" dirty="0"/>
              <a:t> </a:t>
            </a:r>
            <a:r>
              <a:rPr dirty="0"/>
              <a:t>potential</a:t>
            </a:r>
            <a:endParaRPr spc="-8" dirty="0">
              <a:latin typeface="Montserrat-ExtraBold"/>
              <a:cs typeface="Montserrat-ExtraBold"/>
            </a:endParaRPr>
          </a:p>
        </p:txBody>
      </p:sp>
      <p:graphicFrame>
        <p:nvGraphicFramePr>
          <p:cNvPr id="41" name="object 6">
            <a:extLst>
              <a:ext uri="{FF2B5EF4-FFF2-40B4-BE49-F238E27FC236}">
                <a16:creationId xmlns:a16="http://schemas.microsoft.com/office/drawing/2014/main" id="{3FF72204-7DAB-B91D-0264-9279F41A4905}"/>
              </a:ext>
            </a:extLst>
          </p:cNvPr>
          <p:cNvGraphicFramePr>
            <a:graphicFrameLocks noGrp="1"/>
          </p:cNvGraphicFramePr>
          <p:nvPr>
            <p:extLst>
              <p:ext uri="{D42A27DB-BD31-4B8C-83A1-F6EECF244321}">
                <p14:modId xmlns:p14="http://schemas.microsoft.com/office/powerpoint/2010/main" val="3900715117"/>
              </p:ext>
            </p:extLst>
          </p:nvPr>
        </p:nvGraphicFramePr>
        <p:xfrm>
          <a:off x="1200468" y="1083246"/>
          <a:ext cx="10858854" cy="5148644"/>
        </p:xfrm>
        <a:graphic>
          <a:graphicData uri="http://schemas.openxmlformats.org/drawingml/2006/table">
            <a:tbl>
              <a:tblPr firstRow="1" bandRow="1">
                <a:tableStyleId>{2D5ABB26-0587-4C30-8999-92F81FD0307C}</a:tableStyleId>
              </a:tblPr>
              <a:tblGrid>
                <a:gridCol w="3727420">
                  <a:extLst>
                    <a:ext uri="{9D8B030D-6E8A-4147-A177-3AD203B41FA5}">
                      <a16:colId xmlns:a16="http://schemas.microsoft.com/office/drawing/2014/main" val="20000"/>
                    </a:ext>
                  </a:extLst>
                </a:gridCol>
                <a:gridCol w="3392489">
                  <a:extLst>
                    <a:ext uri="{9D8B030D-6E8A-4147-A177-3AD203B41FA5}">
                      <a16:colId xmlns:a16="http://schemas.microsoft.com/office/drawing/2014/main" val="20001"/>
                    </a:ext>
                  </a:extLst>
                </a:gridCol>
                <a:gridCol w="3738945">
                  <a:extLst>
                    <a:ext uri="{9D8B030D-6E8A-4147-A177-3AD203B41FA5}">
                      <a16:colId xmlns:a16="http://schemas.microsoft.com/office/drawing/2014/main" val="20002"/>
                    </a:ext>
                  </a:extLst>
                </a:gridCol>
              </a:tblGrid>
              <a:tr h="1157817">
                <a:tc>
                  <a:txBody>
                    <a:bodyPr/>
                    <a:lstStyle/>
                    <a:p>
                      <a:pPr>
                        <a:lnSpc>
                          <a:spcPct val="100000"/>
                        </a:lnSpc>
                      </a:pPr>
                      <a:endParaRPr sz="1200" dirty="0">
                        <a:latin typeface="Times New Roman"/>
                        <a:cs typeface="Times New Roman"/>
                      </a:endParaRPr>
                    </a:p>
                  </a:txBody>
                  <a:tcPr marL="0" marR="0" marT="0" marB="0">
                    <a:lnR w="6350">
                      <a:solidFill>
                        <a:srgbClr val="0093D5"/>
                      </a:solidFill>
                      <a:prstDash val="solid"/>
                    </a:lnR>
                    <a:lnB w="6350">
                      <a:solidFill>
                        <a:srgbClr val="0093D5"/>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93D5"/>
                      </a:solidFill>
                      <a:prstDash val="solid"/>
                    </a:lnL>
                    <a:lnR w="6350">
                      <a:solidFill>
                        <a:srgbClr val="0093D5"/>
                      </a:solidFill>
                      <a:prstDash val="solid"/>
                    </a:lnR>
                    <a:lnB w="6350">
                      <a:solidFill>
                        <a:srgbClr val="0093D5"/>
                      </a:solidFill>
                      <a:prstDash val="solid"/>
                    </a:lnB>
                  </a:tcPr>
                </a:tc>
                <a:tc>
                  <a:txBody>
                    <a:bodyPr/>
                    <a:lstStyle/>
                    <a:p>
                      <a:pPr>
                        <a:lnSpc>
                          <a:spcPct val="100000"/>
                        </a:lnSpc>
                      </a:pPr>
                      <a:endParaRPr sz="1200" dirty="0">
                        <a:latin typeface="Times New Roman"/>
                        <a:cs typeface="Times New Roman"/>
                      </a:endParaRPr>
                    </a:p>
                  </a:txBody>
                  <a:tcPr marL="0" marR="0" marT="0" marB="0">
                    <a:lnL w="6350">
                      <a:solidFill>
                        <a:srgbClr val="0093D5"/>
                      </a:solidFill>
                      <a:prstDash val="solid"/>
                    </a:lnL>
                    <a:lnR w="6350">
                      <a:noFill/>
                      <a:prstDash val="solid"/>
                    </a:lnR>
                    <a:lnB w="6350">
                      <a:solidFill>
                        <a:srgbClr val="0093D5"/>
                      </a:solidFill>
                      <a:prstDash val="solid"/>
                    </a:lnB>
                  </a:tcPr>
                </a:tc>
                <a:extLst>
                  <a:ext uri="{0D108BD9-81ED-4DB2-BD59-A6C34878D82A}">
                    <a16:rowId xmlns:a16="http://schemas.microsoft.com/office/drawing/2014/main" val="10000"/>
                  </a:ext>
                </a:extLst>
              </a:tr>
              <a:tr h="710671">
                <a:tc>
                  <a:txBody>
                    <a:bodyPr/>
                    <a:lstStyle/>
                    <a:p>
                      <a:pPr>
                        <a:lnSpc>
                          <a:spcPct val="100000"/>
                        </a:lnSpc>
                        <a:spcBef>
                          <a:spcPts val="25"/>
                        </a:spcBef>
                      </a:pPr>
                      <a:endParaRPr sz="2000" dirty="0">
                        <a:latin typeface="Times New Roman"/>
                        <a:cs typeface="Times New Roman"/>
                      </a:endParaRPr>
                    </a:p>
                  </a:txBody>
                  <a:tcPr marL="0" marR="0" marT="2646" marB="0">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5"/>
                        </a:spcBef>
                      </a:pPr>
                      <a:endParaRPr sz="2000" dirty="0">
                        <a:latin typeface="Times New Roman"/>
                        <a:cs typeface="Times New Roman"/>
                      </a:endParaRPr>
                    </a:p>
                    <a:p>
                      <a:pPr marL="3810" algn="ctr">
                        <a:lnSpc>
                          <a:spcPct val="100000"/>
                        </a:lnSpc>
                      </a:pPr>
                      <a:r>
                        <a:rPr sz="1000" b="1" dirty="0">
                          <a:solidFill>
                            <a:srgbClr val="FFFFFF"/>
                          </a:solidFill>
                          <a:latin typeface="Montserrat"/>
                          <a:cs typeface="Montserrat"/>
                        </a:rPr>
                        <a:t>MATERNAL</a:t>
                      </a:r>
                      <a:r>
                        <a:rPr sz="1000" b="1" spc="380" dirty="0">
                          <a:solidFill>
                            <a:srgbClr val="FFFFFF"/>
                          </a:solidFill>
                          <a:latin typeface="Montserrat"/>
                          <a:cs typeface="Montserrat"/>
                        </a:rPr>
                        <a:t> </a:t>
                      </a:r>
                      <a:r>
                        <a:rPr sz="1000" b="1" spc="-10" dirty="0">
                          <a:solidFill>
                            <a:srgbClr val="FFFFFF"/>
                          </a:solidFill>
                          <a:latin typeface="Montserrat"/>
                          <a:cs typeface="Montserrat"/>
                        </a:rPr>
                        <a:t>VACCINE</a:t>
                      </a:r>
                      <a:endParaRPr sz="1000" dirty="0">
                        <a:latin typeface="Montserrat"/>
                        <a:cs typeface="Montserrat"/>
                      </a:endParaRPr>
                    </a:p>
                  </a:txBody>
                  <a:tcPr marL="0" marR="0" marT="2646" marB="0">
                    <a:lnL w="6350">
                      <a:solidFill>
                        <a:srgbClr val="0093D5"/>
                      </a:solidFill>
                      <a:prstDash val="solid"/>
                    </a:lnL>
                    <a:lnR w="6350">
                      <a:solidFill>
                        <a:srgbClr val="0093D5"/>
                      </a:solidFill>
                      <a:prstDash val="solid"/>
                    </a:lnR>
                    <a:lnT w="6350">
                      <a:solidFill>
                        <a:srgbClr val="0093D5"/>
                      </a:solidFill>
                      <a:prstDash val="solid"/>
                    </a:lnT>
                    <a:lnB w="6350">
                      <a:solidFill>
                        <a:srgbClr val="0093D5"/>
                      </a:solidFill>
                      <a:prstDash val="solid"/>
                    </a:lnB>
                  </a:tcPr>
                </a:tc>
                <a:tc>
                  <a:txBody>
                    <a:bodyPr/>
                    <a:lstStyle/>
                    <a:p>
                      <a:pPr>
                        <a:lnSpc>
                          <a:spcPct val="100000"/>
                        </a:lnSpc>
                        <a:spcBef>
                          <a:spcPts val="25"/>
                        </a:spcBef>
                      </a:pPr>
                      <a:endParaRPr sz="2000">
                        <a:latin typeface="Times New Roman"/>
                        <a:cs typeface="Times New Roman"/>
                      </a:endParaRPr>
                    </a:p>
                    <a:p>
                      <a:pPr algn="ctr">
                        <a:lnSpc>
                          <a:spcPct val="100000"/>
                        </a:lnSpc>
                      </a:pPr>
                      <a:r>
                        <a:rPr sz="1000" b="1" dirty="0">
                          <a:solidFill>
                            <a:srgbClr val="FFFFFF"/>
                          </a:solidFill>
                          <a:latin typeface="Montserrat"/>
                          <a:cs typeface="Montserrat"/>
                        </a:rPr>
                        <a:t>COMMON</a:t>
                      </a:r>
                      <a:r>
                        <a:rPr sz="1000" b="1" spc="320" dirty="0">
                          <a:solidFill>
                            <a:srgbClr val="FFFFFF"/>
                          </a:solidFill>
                          <a:latin typeface="Montserrat"/>
                          <a:cs typeface="Montserrat"/>
                        </a:rPr>
                        <a:t> </a:t>
                      </a:r>
                      <a:r>
                        <a:rPr sz="1000" b="1" dirty="0">
                          <a:solidFill>
                            <a:srgbClr val="FFFFFF"/>
                          </a:solidFill>
                          <a:latin typeface="Montserrat"/>
                          <a:cs typeface="Montserrat"/>
                        </a:rPr>
                        <a:t>ACROSS</a:t>
                      </a:r>
                      <a:r>
                        <a:rPr sz="1000" b="1" spc="320" dirty="0">
                          <a:solidFill>
                            <a:srgbClr val="FFFFFF"/>
                          </a:solidFill>
                          <a:latin typeface="Montserrat"/>
                          <a:cs typeface="Montserrat"/>
                        </a:rPr>
                        <a:t> </a:t>
                      </a:r>
                      <a:r>
                        <a:rPr sz="1000" b="1" spc="-10" dirty="0">
                          <a:solidFill>
                            <a:srgbClr val="FFFFFF"/>
                          </a:solidFill>
                          <a:latin typeface="Montserrat"/>
                          <a:cs typeface="Montserrat"/>
                        </a:rPr>
                        <a:t>PRODUCTS</a:t>
                      </a:r>
                      <a:endParaRPr sz="1000">
                        <a:latin typeface="Montserrat"/>
                        <a:cs typeface="Montserrat"/>
                      </a:endParaRPr>
                    </a:p>
                  </a:txBody>
                  <a:tcPr marL="0" marR="0" marT="2646" marB="0">
                    <a:lnL w="6350">
                      <a:solidFill>
                        <a:srgbClr val="0093D5"/>
                      </a:solidFill>
                      <a:prstDash val="solid"/>
                    </a:lnL>
                    <a:lnR w="6350">
                      <a:noFill/>
                      <a:prstDash val="solid"/>
                    </a:lnR>
                    <a:lnT w="6350">
                      <a:solidFill>
                        <a:srgbClr val="0093D5"/>
                      </a:solidFill>
                      <a:prstDash val="solid"/>
                    </a:lnT>
                    <a:lnB w="6350">
                      <a:solidFill>
                        <a:srgbClr val="0093D5"/>
                      </a:solidFill>
                      <a:prstDash val="solid"/>
                    </a:lnB>
                  </a:tcPr>
                </a:tc>
                <a:extLst>
                  <a:ext uri="{0D108BD9-81ED-4DB2-BD59-A6C34878D82A}">
                    <a16:rowId xmlns:a16="http://schemas.microsoft.com/office/drawing/2014/main" val="10001"/>
                  </a:ext>
                </a:extLst>
              </a:tr>
              <a:tr h="2953279">
                <a:tc>
                  <a:txBody>
                    <a:bodyPr/>
                    <a:lstStyle/>
                    <a:p>
                      <a:pPr marL="170815" marR="567055">
                        <a:lnSpc>
                          <a:spcPct val="107200"/>
                        </a:lnSpc>
                        <a:spcBef>
                          <a:spcPts val="1335"/>
                        </a:spcBef>
                      </a:pPr>
                      <a:r>
                        <a:rPr lang="en-US" sz="1600" kern="1200" spc="-35" dirty="0">
                          <a:solidFill>
                            <a:srgbClr val="231F20"/>
                          </a:solidFill>
                          <a:latin typeface="Corbel" panose="020B0503020204020204" pitchFamily="34" charset="0"/>
                          <a:ea typeface="+mn-ea"/>
                          <a:cs typeface="Montserrat"/>
                        </a:rPr>
                        <a:t>ANC/EPI coordination and readiness needs may be uncharted in some countries (e.g., safety monitoring, logistics, training)</a:t>
                      </a:r>
                    </a:p>
                    <a:p>
                      <a:pPr marL="170815" marR="567055">
                        <a:lnSpc>
                          <a:spcPct val="107200"/>
                        </a:lnSpc>
                        <a:spcBef>
                          <a:spcPts val="1335"/>
                        </a:spcBef>
                      </a:pPr>
                      <a:r>
                        <a:rPr lang="en-US" sz="1600" kern="1200" spc="-35" dirty="0">
                          <a:solidFill>
                            <a:srgbClr val="231F20"/>
                          </a:solidFill>
                          <a:latin typeface="Corbel" panose="020B0503020204020204" pitchFamily="34" charset="0"/>
                          <a:ea typeface="+mn-ea"/>
                          <a:cs typeface="Montserrat"/>
                        </a:rPr>
                        <a:t>Reaching pregnant women in specific gestational age windows  and approaches to protect preterm infants that miss the window</a:t>
                      </a:r>
                    </a:p>
                    <a:p>
                      <a:pPr marL="170815" marR="567055">
                        <a:lnSpc>
                          <a:spcPct val="107200"/>
                        </a:lnSpc>
                        <a:spcBef>
                          <a:spcPts val="1335"/>
                        </a:spcBef>
                      </a:pPr>
                      <a:r>
                        <a:rPr lang="en-US" sz="1600" kern="1200" spc="-35" dirty="0">
                          <a:solidFill>
                            <a:srgbClr val="231F20"/>
                          </a:solidFill>
                          <a:latin typeface="Corbel" panose="020B0503020204020204" pitchFamily="34" charset="0"/>
                          <a:ea typeface="+mn-ea"/>
                          <a:cs typeface="Montserrat"/>
                        </a:rPr>
                        <a:t>Expanding pregnancy registry surveillance/linking mother-infant records</a:t>
                      </a:r>
                    </a:p>
                  </a:txBody>
                  <a:tcPr marL="45720" marR="0">
                    <a:lnR w="6350">
                      <a:solidFill>
                        <a:srgbClr val="0093D5"/>
                      </a:solidFill>
                      <a:prstDash val="solid"/>
                    </a:lnR>
                    <a:lnT w="6350">
                      <a:solidFill>
                        <a:srgbClr val="0093D5"/>
                      </a:solidFill>
                      <a:prstDash val="solid"/>
                    </a:lnT>
                  </a:tcPr>
                </a:tc>
                <a:tc>
                  <a:txBody>
                    <a:bodyPr/>
                    <a:lstStyle/>
                    <a:p>
                      <a:pPr marL="170815" marR="567055" algn="l" defTabSz="914400" rtl="0" eaLnBrk="1" latinLnBrk="0" hangingPunct="1">
                        <a:lnSpc>
                          <a:spcPct val="107200"/>
                        </a:lnSpc>
                        <a:spcBef>
                          <a:spcPts val="1335"/>
                        </a:spcBef>
                      </a:pPr>
                      <a:r>
                        <a:rPr lang="en-US" sz="1600" kern="1200" spc="-35" dirty="0">
                          <a:solidFill>
                            <a:srgbClr val="231F20"/>
                          </a:solidFill>
                          <a:latin typeface="Corbel" panose="020B0503020204020204" pitchFamily="34" charset="0"/>
                          <a:ea typeface="+mn-ea"/>
                          <a:cs typeface="Montserrat"/>
                        </a:rPr>
                        <a:t>Identifying and reaching infants born outside formal healthcare settings</a:t>
                      </a:r>
                    </a:p>
                    <a:p>
                      <a:pPr marL="170815" marR="567055" algn="l" defTabSz="914400" rtl="0" eaLnBrk="1" latinLnBrk="0" hangingPunct="1">
                        <a:lnSpc>
                          <a:spcPct val="107200"/>
                        </a:lnSpc>
                        <a:spcBef>
                          <a:spcPts val="1335"/>
                        </a:spcBef>
                      </a:pPr>
                      <a:r>
                        <a:rPr lang="en-US" sz="1600" kern="1200" spc="-35" dirty="0" err="1">
                          <a:solidFill>
                            <a:srgbClr val="231F20"/>
                          </a:solidFill>
                          <a:latin typeface="Corbel" panose="020B0503020204020204" pitchFamily="34" charset="0"/>
                          <a:ea typeface="+mn-ea"/>
                          <a:cs typeface="Montserrat"/>
                        </a:rPr>
                        <a:t>mAbs</a:t>
                      </a:r>
                      <a:r>
                        <a:rPr lang="en-US" sz="1600" kern="1200" spc="-35" dirty="0">
                          <a:solidFill>
                            <a:srgbClr val="231F20"/>
                          </a:solidFill>
                          <a:latin typeface="Corbel" panose="020B0503020204020204" pitchFamily="34" charset="0"/>
                          <a:ea typeface="+mn-ea"/>
                          <a:cs typeface="Montserrat"/>
                        </a:rPr>
                        <a:t> may be new policy and regulatory territory for some countries</a:t>
                      </a:r>
                    </a:p>
                    <a:p>
                      <a:pPr marL="170815" marR="567055" algn="l" defTabSz="914400" rtl="0" eaLnBrk="1" latinLnBrk="0" hangingPunct="1">
                        <a:lnSpc>
                          <a:spcPct val="107200"/>
                        </a:lnSpc>
                        <a:spcBef>
                          <a:spcPts val="1335"/>
                        </a:spcBef>
                      </a:pPr>
                      <a:r>
                        <a:rPr lang="en-US" sz="1600" kern="1200" spc="-35" dirty="0">
                          <a:solidFill>
                            <a:srgbClr val="231F20"/>
                          </a:solidFill>
                          <a:latin typeface="Corbel" panose="020B0503020204020204" pitchFamily="34" charset="0"/>
                          <a:ea typeface="+mn-ea"/>
                          <a:cs typeface="Montserrat"/>
                        </a:rPr>
                        <a:t>Cost and supply barriers </a:t>
                      </a:r>
                    </a:p>
                  </a:txBody>
                  <a:tcPr marL="45720" marR="0">
                    <a:lnL w="6350">
                      <a:solidFill>
                        <a:srgbClr val="0093D5"/>
                      </a:solidFill>
                      <a:prstDash val="solid"/>
                    </a:lnL>
                    <a:lnR w="6350">
                      <a:solidFill>
                        <a:srgbClr val="0093D5"/>
                      </a:solidFill>
                      <a:prstDash val="solid"/>
                    </a:lnR>
                    <a:lnT w="6350">
                      <a:solidFill>
                        <a:srgbClr val="0093D5"/>
                      </a:solidFill>
                      <a:prstDash val="solid"/>
                    </a:lnT>
                  </a:tcPr>
                </a:tc>
                <a:tc>
                  <a:txBody>
                    <a:bodyPr/>
                    <a:lstStyle/>
                    <a:p>
                      <a:pPr marL="63500" marR="567055" lvl="0" indent="0" algn="l" defTabSz="914400" rtl="0" eaLnBrk="1" fontAlgn="auto" latinLnBrk="0" hangingPunct="1">
                        <a:lnSpc>
                          <a:spcPct val="107200"/>
                        </a:lnSpc>
                        <a:spcBef>
                          <a:spcPts val="1335"/>
                        </a:spcBef>
                        <a:spcAft>
                          <a:spcPts val="0"/>
                        </a:spcAft>
                        <a:buClrTx/>
                        <a:buSzTx/>
                        <a:buFontTx/>
                        <a:buNone/>
                        <a:tabLst>
                          <a:tab pos="3478213" algn="l"/>
                        </a:tabLst>
                        <a:defRPr/>
                      </a:pPr>
                      <a:r>
                        <a:rPr lang="en-US" sz="1600" kern="1200" spc="-35" dirty="0">
                          <a:solidFill>
                            <a:srgbClr val="231F20"/>
                          </a:solidFill>
                          <a:latin typeface="Corbel" panose="020B0503020204020204" pitchFamily="34" charset="0"/>
                          <a:ea typeface="+mn-ea"/>
                          <a:cs typeface="Montserrat"/>
                        </a:rPr>
                        <a:t>Seasonal dosing could be logistically challenging</a:t>
                      </a:r>
                    </a:p>
                    <a:p>
                      <a:pPr marL="63500" marR="567055" indent="0" algn="l" defTabSz="914400" rtl="0" eaLnBrk="1" latinLnBrk="0" hangingPunct="1">
                        <a:lnSpc>
                          <a:spcPct val="107200"/>
                        </a:lnSpc>
                        <a:spcBef>
                          <a:spcPts val="1335"/>
                        </a:spcBef>
                        <a:tabLst>
                          <a:tab pos="3478213" algn="l"/>
                        </a:tabLst>
                      </a:pPr>
                      <a:r>
                        <a:rPr lang="en-US" sz="1600" kern="1200" spc="-35" dirty="0">
                          <a:solidFill>
                            <a:srgbClr val="231F20"/>
                          </a:solidFill>
                          <a:latin typeface="Corbel" panose="020B0503020204020204" pitchFamily="34" charset="0"/>
                          <a:ea typeface="+mn-ea"/>
                          <a:cs typeface="Montserrat"/>
                        </a:rPr>
                        <a:t>Awareness gaps or perceptions about new RSV products given to young infants or in pregnancy may affect acceptability/ uptake</a:t>
                      </a:r>
                    </a:p>
                    <a:p>
                      <a:pPr marL="63500" marR="567055" indent="0" algn="l" defTabSz="914400" rtl="0" eaLnBrk="1" latinLnBrk="0" hangingPunct="1">
                        <a:lnSpc>
                          <a:spcPct val="107200"/>
                        </a:lnSpc>
                        <a:spcBef>
                          <a:spcPts val="1335"/>
                        </a:spcBef>
                        <a:tabLst>
                          <a:tab pos="3478213" algn="l"/>
                        </a:tabLst>
                      </a:pPr>
                      <a:r>
                        <a:rPr lang="en-US" sz="1600" kern="1200" spc="-35" dirty="0">
                          <a:solidFill>
                            <a:srgbClr val="231F20"/>
                          </a:solidFill>
                          <a:latin typeface="Corbel" panose="020B0503020204020204" pitchFamily="34" charset="0"/>
                          <a:ea typeface="+mn-ea"/>
                          <a:cs typeface="Montserrat"/>
                        </a:rPr>
                        <a:t>Additional services may strain certain health system components</a:t>
                      </a:r>
                    </a:p>
                    <a:p>
                      <a:pPr marL="63500" marR="567055" indent="0" algn="l" defTabSz="914400" rtl="0" eaLnBrk="1" latinLnBrk="0" hangingPunct="1">
                        <a:lnSpc>
                          <a:spcPct val="107200"/>
                        </a:lnSpc>
                        <a:spcBef>
                          <a:spcPts val="1335"/>
                        </a:spcBef>
                        <a:tabLst>
                          <a:tab pos="3478213" algn="l"/>
                        </a:tabLst>
                      </a:pPr>
                      <a:r>
                        <a:rPr lang="en-US" sz="1600" kern="1200" spc="-35" dirty="0">
                          <a:solidFill>
                            <a:srgbClr val="231F20"/>
                          </a:solidFill>
                          <a:latin typeface="Corbel" panose="020B0503020204020204" pitchFamily="34" charset="0"/>
                          <a:ea typeface="+mn-ea"/>
                          <a:cs typeface="Montserrat"/>
                        </a:rPr>
                        <a:t>Competing priorities for immunization and maternal, child health programs</a:t>
                      </a:r>
                    </a:p>
                  </a:txBody>
                  <a:tcPr marL="45720" marR="0">
                    <a:lnL w="6350">
                      <a:solidFill>
                        <a:srgbClr val="0093D5"/>
                      </a:solidFill>
                      <a:prstDash val="solid"/>
                    </a:lnL>
                    <a:lnR w="6350">
                      <a:noFill/>
                      <a:prstDash val="solid"/>
                    </a:lnR>
                    <a:lnT w="6350">
                      <a:solidFill>
                        <a:srgbClr val="0093D5"/>
                      </a:solidFill>
                      <a:prstDash val="solid"/>
                    </a:lnT>
                  </a:tcPr>
                </a:tc>
                <a:extLst>
                  <a:ext uri="{0D108BD9-81ED-4DB2-BD59-A6C34878D82A}">
                    <a16:rowId xmlns:a16="http://schemas.microsoft.com/office/drawing/2014/main" val="10002"/>
                  </a:ext>
                </a:extLst>
              </a:tr>
            </a:tbl>
          </a:graphicData>
        </a:graphic>
      </p:graphicFrame>
      <p:sp>
        <p:nvSpPr>
          <p:cNvPr id="42" name="object 4">
            <a:extLst>
              <a:ext uri="{FF2B5EF4-FFF2-40B4-BE49-F238E27FC236}">
                <a16:creationId xmlns:a16="http://schemas.microsoft.com/office/drawing/2014/main" id="{755B49F0-EEBB-2BBC-1D38-F3BE6A4C858D}"/>
              </a:ext>
            </a:extLst>
          </p:cNvPr>
          <p:cNvSpPr/>
          <p:nvPr/>
        </p:nvSpPr>
        <p:spPr>
          <a:xfrm>
            <a:off x="1743953" y="2444686"/>
            <a:ext cx="2164292" cy="304800"/>
          </a:xfrm>
          <a:custGeom>
            <a:avLst/>
            <a:gdLst/>
            <a:ahLst/>
            <a:cxnLst/>
            <a:rect l="l" t="t" r="r" b="b"/>
            <a:pathLst>
              <a:path w="2597150" h="365760">
                <a:moveTo>
                  <a:pt x="2596895" y="0"/>
                </a:moveTo>
                <a:lnTo>
                  <a:pt x="0" y="0"/>
                </a:lnTo>
                <a:lnTo>
                  <a:pt x="0" y="365760"/>
                </a:lnTo>
                <a:lnTo>
                  <a:pt x="2596895" y="365760"/>
                </a:lnTo>
                <a:lnTo>
                  <a:pt x="2596895" y="0"/>
                </a:lnTo>
                <a:close/>
              </a:path>
            </a:pathLst>
          </a:custGeom>
          <a:solidFill>
            <a:srgbClr val="D71E6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45" normalizeH="0" baseline="0" noProof="0" dirty="0">
                <a:ln>
                  <a:noFill/>
                </a:ln>
                <a:solidFill>
                  <a:srgbClr val="FFFFFF"/>
                </a:solidFill>
                <a:effectLst/>
                <a:uLnTx/>
                <a:uFillTx/>
                <a:latin typeface="Corbel" panose="020B0503020204020204" pitchFamily="34" charset="0"/>
                <a:ea typeface="+mn-ea"/>
                <a:cs typeface="Montserrat"/>
              </a:rPr>
              <a:t>MATERNAL VACCINE</a:t>
            </a:r>
            <a:endPar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sp>
        <p:nvSpPr>
          <p:cNvPr id="43" name="object 5">
            <a:extLst>
              <a:ext uri="{FF2B5EF4-FFF2-40B4-BE49-F238E27FC236}">
                <a16:creationId xmlns:a16="http://schemas.microsoft.com/office/drawing/2014/main" id="{D1F94F9C-4303-B2FC-F6FF-7B35B37F4E4D}"/>
              </a:ext>
            </a:extLst>
          </p:cNvPr>
          <p:cNvSpPr/>
          <p:nvPr/>
        </p:nvSpPr>
        <p:spPr>
          <a:xfrm>
            <a:off x="8682111" y="2444686"/>
            <a:ext cx="2717800" cy="304800"/>
          </a:xfrm>
          <a:custGeom>
            <a:avLst/>
            <a:gdLst/>
            <a:ahLst/>
            <a:cxnLst/>
            <a:rect l="l" t="t" r="r" b="b"/>
            <a:pathLst>
              <a:path w="3261359" h="365760">
                <a:moveTo>
                  <a:pt x="3260890" y="0"/>
                </a:moveTo>
                <a:lnTo>
                  <a:pt x="0" y="0"/>
                </a:lnTo>
                <a:lnTo>
                  <a:pt x="0" y="365760"/>
                </a:lnTo>
                <a:lnTo>
                  <a:pt x="3260890" y="365760"/>
                </a:lnTo>
                <a:lnTo>
                  <a:pt x="3260890" y="0"/>
                </a:lnTo>
                <a:close/>
              </a:path>
            </a:pathLst>
          </a:custGeom>
          <a:solidFill>
            <a:srgbClr val="672672"/>
          </a:solidFill>
        </p:spPr>
        <p:txBody>
          <a:bodyPr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45" normalizeH="0" baseline="0" noProof="0" dirty="0">
                <a:ln>
                  <a:noFill/>
                </a:ln>
                <a:solidFill>
                  <a:srgbClr val="FFFFFF"/>
                </a:solidFill>
                <a:effectLst/>
                <a:uLnTx/>
                <a:uFillTx/>
                <a:latin typeface="Corbel" panose="020B0503020204020204" pitchFamily="34" charset="0"/>
                <a:ea typeface="+mn-ea"/>
                <a:cs typeface="Montserrat"/>
              </a:rPr>
              <a:t>COMMON ACROSS PRODUCTS</a:t>
            </a:r>
            <a:endParaRPr kumimoji="0" lang="en-US"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ontserrat"/>
            </a:endParaRPr>
          </a:p>
        </p:txBody>
      </p:sp>
      <p:pic>
        <p:nvPicPr>
          <p:cNvPr id="46" name="object 21">
            <a:extLst>
              <a:ext uri="{FF2B5EF4-FFF2-40B4-BE49-F238E27FC236}">
                <a16:creationId xmlns:a16="http://schemas.microsoft.com/office/drawing/2014/main" id="{08AD45A6-D6DF-4509-0790-11D6BCB8ACD4}"/>
              </a:ext>
            </a:extLst>
          </p:cNvPr>
          <p:cNvPicPr/>
          <p:nvPr/>
        </p:nvPicPr>
        <p:blipFill>
          <a:blip r:embed="rId3"/>
          <a:srcRect/>
          <a:stretch/>
        </p:blipFill>
        <p:spPr>
          <a:xfrm>
            <a:off x="2627454" y="1212886"/>
            <a:ext cx="395957" cy="868906"/>
          </a:xfrm>
          <a:prstGeom prst="rect">
            <a:avLst/>
          </a:prstGeom>
        </p:spPr>
      </p:pic>
      <p:pic>
        <p:nvPicPr>
          <p:cNvPr id="47" name="object 21">
            <a:extLst>
              <a:ext uri="{FF2B5EF4-FFF2-40B4-BE49-F238E27FC236}">
                <a16:creationId xmlns:a16="http://schemas.microsoft.com/office/drawing/2014/main" id="{60E876BF-D94B-325D-649B-AB8C9E30FB53}"/>
              </a:ext>
            </a:extLst>
          </p:cNvPr>
          <p:cNvPicPr>
            <a:picLocks noChangeAspect="1"/>
          </p:cNvPicPr>
          <p:nvPr/>
        </p:nvPicPr>
        <p:blipFill>
          <a:blip r:embed="rId4"/>
          <a:srcRect/>
          <a:stretch/>
        </p:blipFill>
        <p:spPr>
          <a:xfrm>
            <a:off x="9634160" y="1244220"/>
            <a:ext cx="813702" cy="868680"/>
          </a:xfrm>
          <a:prstGeom prst="rect">
            <a:avLst/>
          </a:prstGeom>
        </p:spPr>
      </p:pic>
      <p:pic>
        <p:nvPicPr>
          <p:cNvPr id="48" name="object 21">
            <a:extLst>
              <a:ext uri="{FF2B5EF4-FFF2-40B4-BE49-F238E27FC236}">
                <a16:creationId xmlns:a16="http://schemas.microsoft.com/office/drawing/2014/main" id="{CEAEF3B6-7E83-477A-F859-3581B38DB9E0}"/>
              </a:ext>
            </a:extLst>
          </p:cNvPr>
          <p:cNvPicPr/>
          <p:nvPr/>
        </p:nvPicPr>
        <p:blipFill>
          <a:blip r:embed="rId5"/>
          <a:srcRect/>
          <a:stretch/>
        </p:blipFill>
        <p:spPr>
          <a:xfrm>
            <a:off x="6163800" y="1383932"/>
            <a:ext cx="395957" cy="771074"/>
          </a:xfrm>
          <a:prstGeom prst="rect">
            <a:avLst/>
          </a:prstGeom>
        </p:spPr>
      </p:pic>
      <p:sp>
        <p:nvSpPr>
          <p:cNvPr id="49" name="object 3">
            <a:extLst>
              <a:ext uri="{FF2B5EF4-FFF2-40B4-BE49-F238E27FC236}">
                <a16:creationId xmlns:a16="http://schemas.microsoft.com/office/drawing/2014/main" id="{D320A004-4D45-08A2-3DA3-4AC40B15CC6B}"/>
              </a:ext>
            </a:extLst>
          </p:cNvPr>
          <p:cNvSpPr/>
          <p:nvPr/>
        </p:nvSpPr>
        <p:spPr>
          <a:xfrm>
            <a:off x="7823065" y="315667"/>
            <a:ext cx="1632773" cy="478934"/>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chemeClr val="accent4"/>
          </a:solidFill>
        </p:spPr>
        <p:txBody>
          <a:bodyPr wrap="square" lIns="0" tIns="0" rIns="0" bIns="0" rtlCol="0" anchor="ctr" anchorCtr="0"/>
          <a:lstStyle/>
          <a:p>
            <a:pPr algn="ctr"/>
            <a:r>
              <a:rPr lang="en-US" sz="2400" b="1" spc="45" dirty="0">
                <a:solidFill>
                  <a:srgbClr val="FFFFFF"/>
                </a:solidFill>
                <a:latin typeface="Corbel" panose="020B0503020204020204" pitchFamily="34" charset="0"/>
                <a:cs typeface="Montserrat"/>
              </a:rPr>
              <a:t>challenges</a:t>
            </a:r>
            <a:endParaRPr lang="en-US" sz="2400" dirty="0">
              <a:latin typeface="Corbel" panose="020B0503020204020204" pitchFamily="34" charset="0"/>
              <a:cs typeface="Montserrat"/>
            </a:endParaRPr>
          </a:p>
        </p:txBody>
      </p:sp>
      <p:sp>
        <p:nvSpPr>
          <p:cNvPr id="4" name="object 3">
            <a:extLst>
              <a:ext uri="{FF2B5EF4-FFF2-40B4-BE49-F238E27FC236}">
                <a16:creationId xmlns:a16="http://schemas.microsoft.com/office/drawing/2014/main" id="{9A3AC2C4-5A71-4EB1-A048-49A541CEB292}"/>
              </a:ext>
            </a:extLst>
          </p:cNvPr>
          <p:cNvSpPr/>
          <p:nvPr/>
        </p:nvSpPr>
        <p:spPr>
          <a:xfrm>
            <a:off x="5219256" y="2444686"/>
            <a:ext cx="2381250" cy="304800"/>
          </a:xfrm>
          <a:custGeom>
            <a:avLst/>
            <a:gdLst/>
            <a:ahLst/>
            <a:cxnLst/>
            <a:rect l="l" t="t" r="r" b="b"/>
            <a:pathLst>
              <a:path w="2857500" h="365760">
                <a:moveTo>
                  <a:pt x="2857119" y="0"/>
                </a:moveTo>
                <a:lnTo>
                  <a:pt x="0" y="0"/>
                </a:lnTo>
                <a:lnTo>
                  <a:pt x="0" y="365760"/>
                </a:lnTo>
                <a:lnTo>
                  <a:pt x="2857119" y="365760"/>
                </a:lnTo>
                <a:lnTo>
                  <a:pt x="2857119" y="0"/>
                </a:lnTo>
                <a:close/>
              </a:path>
            </a:pathLst>
          </a:custGeom>
          <a:solidFill>
            <a:srgbClr val="0093D5"/>
          </a:solidFill>
        </p:spPr>
        <p:txBody>
          <a:bodyPr wrap="square" lIns="0" tIns="0" rIns="0" bIns="0" rtlCol="0" anchor="ctr" anchorCtr="0"/>
          <a:lstStyle/>
          <a:p>
            <a:pPr algn="ctr"/>
            <a:r>
              <a:rPr lang="en-US" sz="1200" b="1" spc="45" dirty="0">
                <a:solidFill>
                  <a:srgbClr val="FFFFFF"/>
                </a:solidFill>
                <a:latin typeface="Corbel" panose="020B0503020204020204" pitchFamily="34" charset="0"/>
                <a:cs typeface="Montserrat"/>
              </a:rPr>
              <a:t>LONG-ACTING </a:t>
            </a:r>
            <a:r>
              <a:rPr lang="en-US" sz="1200" b="1" spc="25" dirty="0">
                <a:solidFill>
                  <a:srgbClr val="FFFFFF"/>
                </a:solidFill>
                <a:latin typeface="Corbel" panose="020B0503020204020204" pitchFamily="34" charset="0"/>
                <a:cs typeface="Montserrat"/>
              </a:rPr>
              <a:t>MAB</a:t>
            </a:r>
            <a:endParaRPr lang="en-US" sz="1200" dirty="0">
              <a:latin typeface="Corbel" panose="020B0503020204020204" pitchFamily="34" charset="0"/>
              <a:cs typeface="Montserrat"/>
            </a:endParaRPr>
          </a:p>
        </p:txBody>
      </p:sp>
      <p:sp>
        <p:nvSpPr>
          <p:cNvPr id="6" name="Footer Placeholder 57">
            <a:extLst>
              <a:ext uri="{FF2B5EF4-FFF2-40B4-BE49-F238E27FC236}">
                <a16:creationId xmlns:a16="http://schemas.microsoft.com/office/drawing/2014/main" id="{1A22180A-AD93-8992-FE72-79775B2172DC}"/>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a:t>
            </a:r>
            <a:r>
              <a:rPr lang="en-US" dirty="0">
                <a:solidFill>
                  <a:srgbClr val="000000">
                    <a:tint val="75000"/>
                  </a:srgbClr>
                </a:solidFill>
              </a:rPr>
              <a:t>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26829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pPr>
            <a:r>
              <a:rPr lang="en-US"/>
              <a:t>Progress underway to gather evidence, raise awareness, and fill gaps</a:t>
            </a:r>
            <a:endParaRPr spc="-8"/>
          </a:p>
        </p:txBody>
      </p:sp>
      <p:sp>
        <p:nvSpPr>
          <p:cNvPr id="6" name="Content Placeholder 5">
            <a:extLst>
              <a:ext uri="{FF2B5EF4-FFF2-40B4-BE49-F238E27FC236}">
                <a16:creationId xmlns:a16="http://schemas.microsoft.com/office/drawing/2014/main" id="{38783C76-3231-56D8-BDA8-FC9D0921D1DE}"/>
              </a:ext>
            </a:extLst>
          </p:cNvPr>
          <p:cNvSpPr>
            <a:spLocks noGrp="1"/>
          </p:cNvSpPr>
          <p:nvPr>
            <p:ph sz="quarter" idx="4"/>
          </p:nvPr>
        </p:nvSpPr>
        <p:spPr>
          <a:xfrm>
            <a:off x="1224280" y="1987915"/>
            <a:ext cx="10270948" cy="3766485"/>
          </a:xfrm>
        </p:spPr>
        <p:txBody>
          <a:bodyPr/>
          <a:lstStyle/>
          <a:p>
            <a:pPr>
              <a:buClr>
                <a:schemeClr val="accent4"/>
              </a:buClr>
            </a:pPr>
            <a:r>
              <a:rPr lang="en-US" sz="2400" dirty="0">
                <a:solidFill>
                  <a:schemeClr val="accent4"/>
                </a:solidFill>
              </a:rPr>
              <a:t>Partnerships </a:t>
            </a:r>
            <a:r>
              <a:rPr lang="en-US" sz="2400" dirty="0"/>
              <a:t>operating in LMICs supporting new maternal vaccine introduction preparedness.</a:t>
            </a:r>
          </a:p>
          <a:p>
            <a:pPr>
              <a:buClr>
                <a:schemeClr val="accent4"/>
              </a:buClr>
            </a:pPr>
            <a:r>
              <a:rPr lang="en-US" sz="2400" dirty="0"/>
              <a:t>Multi-country RSV immunization product </a:t>
            </a:r>
            <a:r>
              <a:rPr lang="en-US" sz="2400" dirty="0">
                <a:solidFill>
                  <a:schemeClr val="accent4"/>
                </a:solidFill>
              </a:rPr>
              <a:t>impact study </a:t>
            </a:r>
            <a:r>
              <a:rPr lang="en-US" sz="2400" dirty="0"/>
              <a:t>planning.</a:t>
            </a:r>
          </a:p>
          <a:p>
            <a:pPr>
              <a:buClr>
                <a:schemeClr val="accent4"/>
              </a:buClr>
            </a:pPr>
            <a:r>
              <a:rPr lang="en-US" sz="2400" dirty="0">
                <a:solidFill>
                  <a:schemeClr val="accent4"/>
                </a:solidFill>
              </a:rPr>
              <a:t>Health economics research </a:t>
            </a:r>
            <a:r>
              <a:rPr lang="en-US" sz="2400" dirty="0"/>
              <a:t>in multiple LMICs </a:t>
            </a:r>
          </a:p>
          <a:p>
            <a:pPr>
              <a:buClr>
                <a:schemeClr val="accent4"/>
              </a:buClr>
            </a:pPr>
            <a:r>
              <a:rPr lang="en-US" sz="2400" dirty="0"/>
              <a:t>Research on </a:t>
            </a:r>
            <a:r>
              <a:rPr lang="en-US" sz="2400" dirty="0">
                <a:solidFill>
                  <a:schemeClr val="accent4"/>
                </a:solidFill>
              </a:rPr>
              <a:t>delivery feasibility and readiness </a:t>
            </a:r>
            <a:r>
              <a:rPr lang="en-US" sz="2400" dirty="0"/>
              <a:t>in multiple countries in Africa and Asia.</a:t>
            </a:r>
          </a:p>
          <a:p>
            <a:pPr>
              <a:buClr>
                <a:schemeClr val="accent4"/>
              </a:buClr>
            </a:pPr>
            <a:r>
              <a:rPr lang="en-US" sz="2400" dirty="0"/>
              <a:t>Vaccine </a:t>
            </a:r>
            <a:r>
              <a:rPr lang="en-US" sz="2400" dirty="0">
                <a:solidFill>
                  <a:schemeClr val="accent4"/>
                </a:solidFill>
              </a:rPr>
              <a:t>monitoring and safety </a:t>
            </a:r>
            <a:r>
              <a:rPr lang="en-US" sz="2400" dirty="0"/>
              <a:t>work.</a:t>
            </a:r>
            <a:endParaRPr lang="en-US" sz="2400" dirty="0">
              <a:solidFill>
                <a:schemeClr val="accent4"/>
              </a:solidFill>
            </a:endParaRPr>
          </a:p>
          <a:p>
            <a:pPr>
              <a:buClr>
                <a:schemeClr val="accent4"/>
              </a:buClr>
            </a:pPr>
            <a:r>
              <a:rPr lang="en-US" sz="2400" dirty="0">
                <a:solidFill>
                  <a:schemeClr val="accent4"/>
                </a:solidFill>
              </a:rPr>
              <a:t>Vaccine confidence research</a:t>
            </a:r>
            <a:r>
              <a:rPr lang="en-US" sz="2400" dirty="0"/>
              <a:t> to inform immunization implementation &amp; A&amp;C strategies.</a:t>
            </a:r>
            <a:r>
              <a:rPr lang="en-US" sz="2400" dirty="0">
                <a:solidFill>
                  <a:schemeClr val="accent4"/>
                </a:solidFill>
              </a:rPr>
              <a:t> </a:t>
            </a:r>
          </a:p>
          <a:p>
            <a:pPr>
              <a:buClr>
                <a:schemeClr val="accent4"/>
              </a:buClr>
            </a:pPr>
            <a:r>
              <a:rPr lang="en-US" sz="2400" dirty="0">
                <a:solidFill>
                  <a:schemeClr val="accent4"/>
                </a:solidFill>
              </a:rPr>
              <a:t>Clinical trials </a:t>
            </a:r>
            <a:r>
              <a:rPr lang="en-US" sz="2400" dirty="0"/>
              <a:t>for maternal vaccines against Group B </a:t>
            </a:r>
            <a:r>
              <a:rPr lang="en-US" sz="2400" i="1" dirty="0" err="1"/>
              <a:t>Streptotoccus</a:t>
            </a:r>
            <a:r>
              <a:rPr lang="en-US" sz="2400" dirty="0"/>
              <a:t> and mpox.</a:t>
            </a:r>
            <a:endParaRPr lang="en-US" sz="2400" dirty="0">
              <a:solidFill>
                <a:schemeClr val="accent4"/>
              </a:solidFill>
            </a:endParaRPr>
          </a:p>
        </p:txBody>
      </p:sp>
      <p:sp>
        <p:nvSpPr>
          <p:cNvPr id="3" name="TextBox 2">
            <a:extLst>
              <a:ext uri="{FF2B5EF4-FFF2-40B4-BE49-F238E27FC236}">
                <a16:creationId xmlns:a16="http://schemas.microsoft.com/office/drawing/2014/main" id="{621724C1-0369-4BF2-D891-D3EB01A41D37}"/>
              </a:ext>
            </a:extLst>
          </p:cNvPr>
          <p:cNvSpPr txBox="1"/>
          <p:nvPr/>
        </p:nvSpPr>
        <p:spPr>
          <a:xfrm>
            <a:off x="1236472" y="1204026"/>
            <a:ext cx="5154108" cy="644250"/>
          </a:xfrm>
          <a:prstGeom prst="rect">
            <a:avLst/>
          </a:prstGeom>
          <a:solidFill>
            <a:schemeClr val="accent4"/>
          </a:solidFill>
        </p:spPr>
        <p:txBody>
          <a:bodyPr wrap="square" rtlCol="0" anchor="ctr" anchorCtr="0">
            <a:noAutofit/>
          </a:bodyPr>
          <a:lstStyle/>
          <a:p>
            <a:pPr algn="ctr"/>
            <a:r>
              <a:rPr lang="en-US" b="1">
                <a:solidFill>
                  <a:schemeClr val="bg1"/>
                </a:solidFill>
              </a:rPr>
              <a:t>Examples of ongoing research and partnerships</a:t>
            </a:r>
          </a:p>
        </p:txBody>
      </p:sp>
      <p:sp>
        <p:nvSpPr>
          <p:cNvPr id="9" name="Footer Placeholder 57">
            <a:extLst>
              <a:ext uri="{FF2B5EF4-FFF2-40B4-BE49-F238E27FC236}">
                <a16:creationId xmlns:a16="http://schemas.microsoft.com/office/drawing/2014/main" id="{4CB5B5DF-2139-8BD4-C58C-93D5D7CFEDAF}"/>
              </a:ext>
            </a:extLst>
          </p:cNvPr>
          <p:cNvSpPr txBox="1">
            <a:spLocks/>
          </p:cNvSpPr>
          <p:nvPr/>
        </p:nvSpPr>
        <p:spPr>
          <a:xfrm>
            <a:off x="6866666" y="6548086"/>
            <a:ext cx="4873214" cy="173389"/>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400" b="1" kern="1200">
                <a:solidFill>
                  <a:schemeClr val="tx1"/>
                </a:solidFill>
                <a:latin typeface="Corbel" panose="020B0503020204020204" pitchFamily="34" charset="0"/>
                <a:ea typeface="+mn-ea"/>
                <a:cs typeface="+mn-cs"/>
              </a:defRPr>
            </a:lvl1pPr>
            <a:lvl2pPr marL="457200" indent="0" algn="l" defTabSz="914400" rtl="0" eaLnBrk="1" latinLnBrk="0" hangingPunct="1">
              <a:lnSpc>
                <a:spcPct val="90000"/>
              </a:lnSpc>
              <a:spcBef>
                <a:spcPts val="500"/>
              </a:spcBef>
              <a:buClr>
                <a:schemeClr val="accent3"/>
              </a:buClr>
              <a:buFont typeface="Arial" panose="020B0604020202020204" pitchFamily="34" charset="0"/>
              <a:buNone/>
              <a:defRPr sz="2000" b="1" kern="1200">
                <a:solidFill>
                  <a:schemeClr val="tx1"/>
                </a:solidFill>
                <a:latin typeface="Corbel" panose="020B0503020204020204" pitchFamily="34" charset="0"/>
                <a:ea typeface="+mn-ea"/>
                <a:cs typeface="+mn-cs"/>
              </a:defRPr>
            </a:lvl2pPr>
            <a:lvl3pPr marL="914400" indent="0" algn="l" defTabSz="914400" rtl="0" eaLnBrk="1" latinLnBrk="0" hangingPunct="1">
              <a:lnSpc>
                <a:spcPct val="90000"/>
              </a:lnSpc>
              <a:spcBef>
                <a:spcPts val="500"/>
              </a:spcBef>
              <a:buClr>
                <a:schemeClr val="accent4"/>
              </a:buClr>
              <a:buFont typeface="Arial" panose="020B0604020202020204" pitchFamily="34" charset="0"/>
              <a:buNone/>
              <a:defRPr sz="1800" b="1" kern="1200">
                <a:solidFill>
                  <a:schemeClr val="tx1"/>
                </a:solidFill>
                <a:latin typeface="Corbel" panose="020B0503020204020204" pitchFamily="34" charset="0"/>
                <a:ea typeface="+mn-ea"/>
                <a:cs typeface="+mn-cs"/>
              </a:defRPr>
            </a:lvl3pPr>
            <a:lvl4pPr marL="1371600" indent="0" algn="l" defTabSz="914400" rtl="0" eaLnBrk="1" latinLnBrk="0" hangingPunct="1">
              <a:lnSpc>
                <a:spcPct val="90000"/>
              </a:lnSpc>
              <a:spcBef>
                <a:spcPts val="500"/>
              </a:spcBef>
              <a:buClr>
                <a:schemeClr val="accent5"/>
              </a:buClr>
              <a:buFont typeface="Arial" panose="020B0604020202020204" pitchFamily="34" charset="0"/>
              <a:buNone/>
              <a:defRPr sz="1600" b="1" i="0" kern="1200">
                <a:solidFill>
                  <a:schemeClr val="tx1"/>
                </a:solidFill>
                <a:latin typeface="Corbel" panose="020B0503020204020204" pitchFamily="34" charset="0"/>
                <a:ea typeface="+mn-ea"/>
                <a:cs typeface="+mn-cs"/>
              </a:defRPr>
            </a:lvl4pPr>
            <a:lvl5pPr marL="1828800" indent="0" algn="l" defTabSz="914400" rtl="0" eaLnBrk="1" latinLnBrk="0" hangingPunct="1">
              <a:lnSpc>
                <a:spcPct val="90000"/>
              </a:lnSpc>
              <a:spcBef>
                <a:spcPts val="500"/>
              </a:spcBef>
              <a:buClr>
                <a:schemeClr val="accent2"/>
              </a:buClr>
              <a:buFont typeface="Arial" panose="020B0604020202020204" pitchFamily="34" charset="0"/>
              <a:buNone/>
              <a:defRPr sz="1600" b="1" kern="1200">
                <a:solidFill>
                  <a:schemeClr val="tx1">
                    <a:lumMod val="50000"/>
                    <a:lumOff val="50000"/>
                  </a:schemeClr>
                </a:solidFill>
                <a:latin typeface="Corbel" panose="020B0503020204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r">
              <a:lnSpc>
                <a:spcPct val="100000"/>
              </a:lnSpc>
              <a:spcBef>
                <a:spcPts val="0"/>
              </a:spcBef>
              <a:buClrTx/>
              <a:buFontTx/>
              <a:buNone/>
              <a:defRPr/>
            </a:pPr>
            <a:r>
              <a:rPr lang="en-US" sz="800" b="0" dirty="0">
                <a:solidFill>
                  <a:srgbClr val="000000">
                    <a:tint val="75000"/>
                  </a:srgbClr>
                </a:solidFill>
              </a:rPr>
              <a:t>Original slide developed by the World Health Organization and PATH. February 2026</a:t>
            </a:r>
          </a:p>
        </p:txBody>
      </p:sp>
    </p:spTree>
    <p:extLst>
      <p:ext uri="{BB962C8B-B14F-4D97-AF65-F5344CB8AC3E}">
        <p14:creationId xmlns:p14="http://schemas.microsoft.com/office/powerpoint/2010/main" val="2052835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4280" y="365125"/>
            <a:ext cx="10515600" cy="457412"/>
          </a:xfrm>
          <a:prstGeom prst="rect">
            <a:avLst/>
          </a:prstGeom>
        </p:spPr>
        <p:txBody>
          <a:bodyPr vert="horz" wrap="square" lIns="0" tIns="86783" rIns="0" bIns="0" rtlCol="0" anchor="t" anchorCtr="0">
            <a:spAutoFit/>
          </a:bodyPr>
          <a:lstStyle/>
          <a:p>
            <a:pPr marL="10583" marR="4233">
              <a:lnSpc>
                <a:spcPts val="3000"/>
              </a:lnSpc>
              <a:spcBef>
                <a:spcPts val="682"/>
              </a:spcBef>
            </a:pPr>
            <a:r>
              <a:rPr lang="en-US" dirty="0"/>
              <a:t>Key takeaways for RSV immunization implementation</a:t>
            </a:r>
            <a:endParaRPr spc="-8" dirty="0"/>
          </a:p>
        </p:txBody>
      </p:sp>
      <p:graphicFrame>
        <p:nvGraphicFramePr>
          <p:cNvPr id="4" name="Table 3">
            <a:extLst>
              <a:ext uri="{FF2B5EF4-FFF2-40B4-BE49-F238E27FC236}">
                <a16:creationId xmlns:a16="http://schemas.microsoft.com/office/drawing/2014/main" id="{A0EF5B01-9B89-A5BD-2E84-6BD1FBEE9B8B}"/>
              </a:ext>
            </a:extLst>
          </p:cNvPr>
          <p:cNvGraphicFramePr>
            <a:graphicFrameLocks noGrp="1"/>
          </p:cNvGraphicFramePr>
          <p:nvPr>
            <p:extLst>
              <p:ext uri="{D42A27DB-BD31-4B8C-83A1-F6EECF244321}">
                <p14:modId xmlns:p14="http://schemas.microsoft.com/office/powerpoint/2010/main" val="1948984728"/>
              </p:ext>
            </p:extLst>
          </p:nvPr>
        </p:nvGraphicFramePr>
        <p:xfrm>
          <a:off x="1224279" y="1312672"/>
          <a:ext cx="10515600" cy="4084320"/>
        </p:xfrm>
        <a:graphic>
          <a:graphicData uri="http://schemas.openxmlformats.org/drawingml/2006/table">
            <a:tbl>
              <a:tblPr firstRow="1" bandRow="1">
                <a:tableStyleId>{5C22544A-7EE6-4342-B048-85BDC9FD1C3A}</a:tableStyleId>
              </a:tblPr>
              <a:tblGrid>
                <a:gridCol w="1225007">
                  <a:extLst>
                    <a:ext uri="{9D8B030D-6E8A-4147-A177-3AD203B41FA5}">
                      <a16:colId xmlns:a16="http://schemas.microsoft.com/office/drawing/2014/main" val="3630152748"/>
                    </a:ext>
                  </a:extLst>
                </a:gridCol>
                <a:gridCol w="9290593">
                  <a:extLst>
                    <a:ext uri="{9D8B030D-6E8A-4147-A177-3AD203B41FA5}">
                      <a16:colId xmlns:a16="http://schemas.microsoft.com/office/drawing/2014/main" val="3554243773"/>
                    </a:ext>
                  </a:extLst>
                </a:gridCol>
              </a:tblGrid>
              <a:tr h="731520">
                <a:tc>
                  <a:txBody>
                    <a:bodyPr/>
                    <a:lstStyle/>
                    <a:p>
                      <a:endParaRPr lang="en-US"/>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5"/>
                          </a:solidFill>
                          <a:effectLst/>
                          <a:uLnTx/>
                          <a:uFillTx/>
                          <a:latin typeface="Corbel" panose="020B0503020204020204" pitchFamily="34" charset="0"/>
                          <a:ea typeface="+mn-ea"/>
                          <a:cs typeface="Montserrat"/>
                        </a:rPr>
                        <a:t>New prevention products (maternal vaccine and long-acting </a:t>
                      </a:r>
                      <a:r>
                        <a:rPr kumimoji="0" lang="en-US" sz="2000" b="0" i="0" u="none" strike="noStrike" kern="1200" cap="none" spc="0" normalizeH="0" baseline="0" noProof="0" dirty="0" err="1">
                          <a:ln>
                            <a:noFill/>
                          </a:ln>
                          <a:solidFill>
                            <a:schemeClr val="accent5"/>
                          </a:solidFill>
                          <a:effectLst/>
                          <a:uLnTx/>
                          <a:uFillTx/>
                          <a:latin typeface="Corbel" panose="020B0503020204020204" pitchFamily="34" charset="0"/>
                          <a:ea typeface="+mn-ea"/>
                          <a:cs typeface="Montserrat"/>
                        </a:rPr>
                        <a:t>mAb</a:t>
                      </a:r>
                      <a:r>
                        <a:rPr kumimoji="0" lang="en-US" sz="2000" b="0" i="0" u="none" strike="noStrike" kern="1200" cap="none" spc="0" normalizeH="0" baseline="0" noProof="0" dirty="0">
                          <a:ln>
                            <a:noFill/>
                          </a:ln>
                          <a:solidFill>
                            <a:schemeClr val="accent5"/>
                          </a:solidFill>
                          <a:effectLst/>
                          <a:uLnTx/>
                          <a:uFillTx/>
                          <a:latin typeface="Corbel" panose="020B0503020204020204" pitchFamily="34" charset="0"/>
                          <a:ea typeface="+mn-ea"/>
                          <a:cs typeface="Montserrat"/>
                        </a:rPr>
                        <a:t>) are available.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accent5"/>
                          </a:solidFill>
                          <a:effectLst/>
                          <a:uLnTx/>
                          <a:uFillTx/>
                          <a:latin typeface="Corbel" panose="020B0503020204020204" pitchFamily="34" charset="0"/>
                          <a:ea typeface="+mn-ea"/>
                          <a:cs typeface="Montserrat"/>
                        </a:rPr>
                        <a:t>Implementation has some similarities to vaccines that countries are used to seeing.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accent5"/>
                          </a:solidFill>
                          <a:effectLst/>
                          <a:uLnTx/>
                          <a:uFillTx/>
                          <a:latin typeface="Corbel" panose="020B0503020204020204" pitchFamily="34" charset="0"/>
                          <a:ea typeface="+mn-ea"/>
                          <a:cs typeface="Montserrat"/>
                        </a:rPr>
                        <a:t>Implementation also has nuances that will need to be addressed (e.g., defined gestational age windows and </a:t>
                      </a:r>
                      <a:r>
                        <a:rPr kumimoji="0" lang="en-US" sz="2000" b="0" i="0" u="none" strike="noStrike" kern="1200" cap="none" spc="0" normalizeH="0" baseline="0" dirty="0">
                          <a:ln>
                            <a:noFill/>
                          </a:ln>
                          <a:solidFill>
                            <a:schemeClr val="accent5"/>
                          </a:solidFill>
                          <a:effectLst/>
                          <a:uLnTx/>
                          <a:uFillTx/>
                          <a:latin typeface="Corbel" panose="020B0503020204020204" pitchFamily="34" charset="0"/>
                          <a:ea typeface="+mn-ea"/>
                          <a:cs typeface="+mn-cs"/>
                        </a:rPr>
                        <a:t>vaccination in subsequent pregnancies </a:t>
                      </a:r>
                      <a:r>
                        <a:rPr kumimoji="0" lang="en-US" sz="2000" b="0" i="0" u="none" strike="noStrike" kern="1200" cap="none" spc="0" normalizeH="0" baseline="0" noProof="0" dirty="0">
                          <a:ln>
                            <a:noFill/>
                          </a:ln>
                          <a:solidFill>
                            <a:schemeClr val="accent5"/>
                          </a:solidFill>
                          <a:effectLst/>
                          <a:uLnTx/>
                          <a:uFillTx/>
                          <a:latin typeface="Corbel" panose="020B0503020204020204" pitchFamily="34" charset="0"/>
                          <a:ea typeface="+mn-ea"/>
                          <a:cs typeface="Montserrat"/>
                        </a:rPr>
                        <a:t>for maternal vaccines, potential seasonal delivery).</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0091625"/>
                  </a:ext>
                </a:extLst>
              </a:tr>
              <a:tr h="731520">
                <a:tc>
                  <a:txBody>
                    <a:bodyPr/>
                    <a:lstStyle/>
                    <a:p>
                      <a:endParaRPr lang="en-US"/>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sz="2000" dirty="0">
                          <a:solidFill>
                            <a:schemeClr val="accent2"/>
                          </a:solidFill>
                          <a:latin typeface="Corbel" panose="020B0503020204020204" pitchFamily="34" charset="0"/>
                          <a:cs typeface="Montserrat"/>
                        </a:rPr>
                        <a:t>While previous experience can be built upon, system adaptations will likely be needed and will vary by country context (e.g., MNCH / ANC program and EPI coordination, s</a:t>
                      </a:r>
                      <a:r>
                        <a:rPr kumimoji="0" lang="en-US" sz="2000" b="0" i="0" u="none" strike="noStrike" kern="1200" cap="none" spc="0" normalizeH="0" baseline="0" noProof="0" dirty="0" err="1">
                          <a:ln>
                            <a:noFill/>
                          </a:ln>
                          <a:solidFill>
                            <a:schemeClr val="accent2"/>
                          </a:solidFill>
                          <a:effectLst/>
                          <a:uLnTx/>
                          <a:uFillTx/>
                          <a:latin typeface="Corbel" panose="020B0503020204020204" pitchFamily="34" charset="0"/>
                          <a:ea typeface="+mn-ea"/>
                          <a:cs typeface="Montserrat"/>
                        </a:rPr>
                        <a:t>afety</a:t>
                      </a:r>
                      <a:r>
                        <a:rPr kumimoji="0" lang="en-US" sz="2000" b="0" i="0" u="none" strike="noStrike" kern="1200" cap="none" spc="0" normalizeH="0" baseline="0" noProof="0" dirty="0">
                          <a:ln>
                            <a:noFill/>
                          </a:ln>
                          <a:solidFill>
                            <a:schemeClr val="accent2"/>
                          </a:solidFill>
                          <a:effectLst/>
                          <a:uLnTx/>
                          <a:uFillTx/>
                          <a:latin typeface="Corbel" panose="020B0503020204020204" pitchFamily="34" charset="0"/>
                          <a:ea typeface="+mn-ea"/>
                          <a:cs typeface="Montserrat"/>
                        </a:rPr>
                        <a:t> monitoring).</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1065839"/>
                  </a:ext>
                </a:extLst>
              </a:tr>
              <a:tr h="731520">
                <a:tc>
                  <a:txBody>
                    <a:bodyPr/>
                    <a:lstStyle/>
                    <a:p>
                      <a:endParaRPr lang="en-US">
                        <a:solidFill>
                          <a:schemeClr val="accent3"/>
                        </a:solidFill>
                      </a:endParaRP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accent3"/>
                          </a:solidFill>
                          <a:effectLst/>
                          <a:uLnTx/>
                          <a:uFillTx/>
                          <a:latin typeface="Corbel" panose="020B0503020204020204" pitchFamily="34" charset="0"/>
                          <a:ea typeface="+mn-ea"/>
                          <a:cs typeface="Montserrat"/>
                        </a:rPr>
                        <a:t>Increasing awareness of disease and products, social mobilization, and preparing the workforce will be important.</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6416745"/>
                  </a:ext>
                </a:extLst>
              </a:tr>
              <a:tr h="731520">
                <a:tc>
                  <a:txBody>
                    <a:bodyPr/>
                    <a:lstStyle/>
                    <a:p>
                      <a:endParaRPr lang="en-US"/>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accent4"/>
                          </a:solidFill>
                          <a:latin typeface="Corbel" panose="020B0503020204020204" pitchFamily="34" charset="0"/>
                          <a:cs typeface="Montserrat"/>
                        </a:rPr>
                        <a:t>Partnerships and research are underway to generate additional evidence and help support RSV immunization implementation in LMICs. </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1865283"/>
                  </a:ext>
                </a:extLst>
              </a:tr>
            </a:tbl>
          </a:graphicData>
        </a:graphic>
      </p:graphicFrame>
      <p:pic>
        <p:nvPicPr>
          <p:cNvPr id="5" name="Picture 4" descr="A blue circle with arrows&#10;&#10;Description automatically generated">
            <a:extLst>
              <a:ext uri="{FF2B5EF4-FFF2-40B4-BE49-F238E27FC236}">
                <a16:creationId xmlns:a16="http://schemas.microsoft.com/office/drawing/2014/main" id="{8375FAFE-47C8-9C15-3ACA-EA6CB5E1A7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307" y="3120554"/>
            <a:ext cx="407151" cy="477620"/>
          </a:xfrm>
          <a:prstGeom prst="rect">
            <a:avLst/>
          </a:prstGeom>
        </p:spPr>
      </p:pic>
      <p:pic>
        <p:nvPicPr>
          <p:cNvPr id="6" name="Picture 5" descr="A calendar with check mark and a check mark&#10;&#10;Description automatically generated">
            <a:extLst>
              <a:ext uri="{FF2B5EF4-FFF2-40B4-BE49-F238E27FC236}">
                <a16:creationId xmlns:a16="http://schemas.microsoft.com/office/drawing/2014/main" id="{72CF80DB-94E4-BC27-8046-CA1F4C4004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329" y="1763135"/>
            <a:ext cx="501109" cy="469790"/>
          </a:xfrm>
          <a:prstGeom prst="rect">
            <a:avLst/>
          </a:prstGeom>
        </p:spPr>
      </p:pic>
      <p:pic>
        <p:nvPicPr>
          <p:cNvPr id="7" name="Picture 6" descr="A purple line art of a megaphone&#10;&#10;Description automatically generated">
            <a:extLst>
              <a:ext uri="{FF2B5EF4-FFF2-40B4-BE49-F238E27FC236}">
                <a16:creationId xmlns:a16="http://schemas.microsoft.com/office/drawing/2014/main" id="{2707D9ED-1C04-093F-B359-C0F7D62108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1329" y="4044889"/>
            <a:ext cx="501109" cy="477619"/>
          </a:xfrm>
          <a:prstGeom prst="rect">
            <a:avLst/>
          </a:prstGeom>
        </p:spPr>
      </p:pic>
      <p:pic>
        <p:nvPicPr>
          <p:cNvPr id="9" name="Picture 8" descr="A green line drawing of a mountain with a flag on top&#10;&#10;Description automatically generated">
            <a:extLst>
              <a:ext uri="{FF2B5EF4-FFF2-40B4-BE49-F238E27FC236}">
                <a16:creationId xmlns:a16="http://schemas.microsoft.com/office/drawing/2014/main" id="{DCA6A8EC-4A52-D49E-BC74-FFEA7F8EE9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8307" y="4794958"/>
            <a:ext cx="501109" cy="501109"/>
          </a:xfrm>
          <a:prstGeom prst="rect">
            <a:avLst/>
          </a:prstGeom>
        </p:spPr>
      </p:pic>
      <p:sp>
        <p:nvSpPr>
          <p:cNvPr id="3" name="Footer Placeholder 57">
            <a:extLst>
              <a:ext uri="{FF2B5EF4-FFF2-40B4-BE49-F238E27FC236}">
                <a16:creationId xmlns:a16="http://schemas.microsoft.com/office/drawing/2014/main" id="{7FDE8924-CEFD-CD0D-4F95-35068EC0D823}"/>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a:t>
            </a:r>
            <a:r>
              <a:rPr lang="en-US" dirty="0">
                <a:solidFill>
                  <a:srgbClr val="000000">
                    <a:tint val="75000"/>
                  </a:srgbClr>
                </a:solidFill>
              </a:rPr>
              <a:t>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09642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E532-C5A8-732C-71EA-2A9AC97D0F20}"/>
              </a:ext>
            </a:extLst>
          </p:cNvPr>
          <p:cNvSpPr>
            <a:spLocks noGrp="1"/>
          </p:cNvSpPr>
          <p:nvPr>
            <p:ph type="title"/>
          </p:nvPr>
        </p:nvSpPr>
        <p:spPr>
          <a:xfrm>
            <a:off x="831849" y="1183645"/>
            <a:ext cx="11360151" cy="2852737"/>
          </a:xfrm>
        </p:spPr>
        <p:txBody>
          <a:bodyPr/>
          <a:lstStyle/>
          <a:p>
            <a:r>
              <a:rPr lang="fr-FR" sz="6600" dirty="0"/>
              <a:t>Maternal vaccine &amp; </a:t>
            </a:r>
            <a:r>
              <a:rPr lang="fr-FR" sz="6600" dirty="0" err="1"/>
              <a:t>mAb</a:t>
            </a:r>
            <a:r>
              <a:rPr lang="fr-FR" sz="6600" dirty="0"/>
              <a:t> </a:t>
            </a:r>
            <a:r>
              <a:rPr lang="fr-FR" sz="6600" dirty="0" err="1"/>
              <a:t>implementation</a:t>
            </a:r>
            <a:endParaRPr lang="en-US" sz="6600" dirty="0"/>
          </a:p>
        </p:txBody>
      </p:sp>
      <p:sp>
        <p:nvSpPr>
          <p:cNvPr id="3" name="Text Placeholder 2">
            <a:extLst>
              <a:ext uri="{FF2B5EF4-FFF2-40B4-BE49-F238E27FC236}">
                <a16:creationId xmlns:a16="http://schemas.microsoft.com/office/drawing/2014/main" id="{BE5E00B4-C4C7-7405-2E11-6BE51ED614DA}"/>
              </a:ext>
            </a:extLst>
          </p:cNvPr>
          <p:cNvSpPr>
            <a:spLocks noGrp="1"/>
          </p:cNvSpPr>
          <p:nvPr>
            <p:ph type="body" idx="1"/>
          </p:nvPr>
        </p:nvSpPr>
        <p:spPr>
          <a:xfrm>
            <a:off x="831849" y="4174168"/>
            <a:ext cx="10680777" cy="1500187"/>
          </a:xfrm>
        </p:spPr>
        <p:txBody>
          <a:bodyPr/>
          <a:lstStyle/>
          <a:p>
            <a:r>
              <a:rPr lang="en-US" dirty="0"/>
              <a:t>product options, vaccination timing, &amp; seasonality</a:t>
            </a:r>
            <a:endParaRPr lang="en-US" dirty="0">
              <a:effectLst/>
            </a:endParaRPr>
          </a:p>
        </p:txBody>
      </p:sp>
    </p:spTree>
    <p:extLst>
      <p:ext uri="{BB962C8B-B14F-4D97-AF65-F5344CB8AC3E}">
        <p14:creationId xmlns:p14="http://schemas.microsoft.com/office/powerpoint/2010/main" val="3533424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608124" y="4847129"/>
            <a:ext cx="9447846" cy="1131506"/>
          </a:xfrm>
          <a:prstGeom prst="rect">
            <a:avLst/>
          </a:prstGeom>
        </p:spPr>
        <p:txBody>
          <a:bodyPr vert="horz" wrap="square" lIns="0" tIns="10583" rIns="0" bIns="0" rtlCol="0">
            <a:spAutoFit/>
          </a:bodyPr>
          <a:lstStyle/>
          <a:p>
            <a:pPr marL="10583" marR="4233" lvl="0" indent="0" algn="ctr" defTabSz="914400" rtl="0" eaLnBrk="1" fontAlgn="auto" latinLnBrk="0" hangingPunct="1">
              <a:lnSpc>
                <a:spcPct val="100000"/>
              </a:lnSpc>
              <a:spcBef>
                <a:spcPts val="83"/>
              </a:spcBef>
              <a:spcAft>
                <a:spcPts val="0"/>
              </a:spcAft>
              <a:buClrTx/>
              <a:buSzTx/>
              <a:buFontTx/>
              <a:buNone/>
              <a:tabLst/>
              <a:defRPr/>
            </a:pPr>
            <a:r>
              <a:rPr lang="en-US" sz="2400" dirty="0">
                <a:latin typeface="Corbel" panose="020B0503020204020204" pitchFamily="34" charset="0"/>
              </a:rPr>
              <a:t>These are licensed in many countries and are now recommended for global use by the World Health Organization (WHO). The maternal vaccine is also WHO prequalified.</a:t>
            </a:r>
          </a:p>
        </p:txBody>
      </p:sp>
      <p:sp>
        <p:nvSpPr>
          <p:cNvPr id="4" name="object 4"/>
          <p:cNvSpPr txBox="1"/>
          <p:nvPr/>
        </p:nvSpPr>
        <p:spPr>
          <a:xfrm>
            <a:off x="1192530" y="1872948"/>
            <a:ext cx="10279034" cy="284287"/>
          </a:xfrm>
          <a:prstGeom prst="rect">
            <a:avLst/>
          </a:prstGeom>
        </p:spPr>
        <p:txBody>
          <a:bodyPr vert="horz" wrap="square" lIns="0" tIns="10583" rIns="0" bIns="0" rtlCol="0">
            <a:spAutoFit/>
          </a:bodyPr>
          <a:lstStyle/>
          <a:p>
            <a:pPr marL="10583" marR="4233" lvl="0" indent="0" algn="ctr" defTabSz="914400" rtl="0" eaLnBrk="1" fontAlgn="auto" latinLnBrk="0" hangingPunct="1">
              <a:lnSpc>
                <a:spcPts val="2020"/>
              </a:lnSpc>
              <a:spcBef>
                <a:spcPts val="83"/>
              </a:spcBef>
              <a:spcAft>
                <a:spcPts val="0"/>
              </a:spcAft>
              <a:buClrTx/>
              <a:buSzTx/>
              <a:buFontTx/>
              <a:buNone/>
              <a:tabLst/>
              <a:defRPr/>
            </a:pPr>
            <a:r>
              <a:rPr kumimoji="0" lang="en-US" sz="2400" i="0" u="none" strike="noStrike" kern="1200" cap="none" spc="0" normalizeH="0" baseline="0" noProof="0" dirty="0">
                <a:ln>
                  <a:noFill/>
                </a:ln>
                <a:effectLst/>
                <a:uLnTx/>
                <a:uFillTx/>
                <a:latin typeface="Corbel" panose="020B0503020204020204" pitchFamily="34" charset="0"/>
                <a:ea typeface="+mn-ea"/>
                <a:cs typeface="Montserrat"/>
              </a:rPr>
              <a:t>New RSV </a:t>
            </a:r>
            <a:r>
              <a:rPr lang="en-US" sz="2400" dirty="0">
                <a:latin typeface="Corbel" panose="020B0503020204020204" pitchFamily="34" charset="0"/>
                <a:cs typeface="Montserrat"/>
              </a:rPr>
              <a:t>prevention</a:t>
            </a:r>
            <a:r>
              <a:rPr kumimoji="0" lang="en-US" sz="2400" i="0" u="none" strike="noStrike" kern="1200" cap="none" spc="0" normalizeH="0" baseline="0" noProof="0" dirty="0">
                <a:ln>
                  <a:noFill/>
                </a:ln>
                <a:effectLst/>
                <a:uLnTx/>
                <a:uFillTx/>
                <a:latin typeface="Corbel" panose="020B0503020204020204" pitchFamily="34" charset="0"/>
                <a:ea typeface="+mn-ea"/>
                <a:cs typeface="Montserrat"/>
              </a:rPr>
              <a:t> products do this in two ways. </a:t>
            </a:r>
          </a:p>
        </p:txBody>
      </p:sp>
      <p:sp>
        <p:nvSpPr>
          <p:cNvPr id="9" name="object 9"/>
          <p:cNvSpPr txBox="1">
            <a:spLocks noGrp="1"/>
          </p:cNvSpPr>
          <p:nvPr>
            <p:ph type="title"/>
          </p:nvPr>
        </p:nvSpPr>
        <p:spPr>
          <a:xfrm>
            <a:off x="1224280" y="365125"/>
            <a:ext cx="10515600" cy="1303348"/>
          </a:xfrm>
          <a:prstGeom prst="rect">
            <a:avLst/>
          </a:prstGeom>
        </p:spPr>
        <p:txBody>
          <a:bodyPr vert="horz" wrap="square" lIns="0" tIns="10583" rIns="0" bIns="0" rtlCol="0" anchor="t" anchorCtr="0">
            <a:spAutoFit/>
          </a:bodyPr>
          <a:lstStyle/>
          <a:p>
            <a:pPr marL="10583">
              <a:lnSpc>
                <a:spcPct val="100000"/>
              </a:lnSpc>
              <a:spcBef>
                <a:spcPts val="83"/>
              </a:spcBef>
              <a:tabLst>
                <a:tab pos="1048237" algn="l"/>
                <a:tab pos="2239873" algn="l"/>
                <a:tab pos="2860561" algn="l"/>
                <a:tab pos="3999811" algn="l"/>
                <a:tab pos="4928990" algn="l"/>
                <a:tab pos="5880923" algn="l"/>
              </a:tabLst>
            </a:pPr>
            <a:r>
              <a:rPr lang="en-US" sz="2800" dirty="0">
                <a:solidFill>
                  <a:schemeClr val="accent5"/>
                </a:solidFill>
              </a:rPr>
              <a:t>The best way to protect infants from RSV disease is by giving them antibodies via passive immunization</a:t>
            </a:r>
            <a:br>
              <a:rPr lang="en-US" sz="2800" dirty="0">
                <a:solidFill>
                  <a:schemeClr val="accent5"/>
                </a:solidFill>
              </a:rPr>
            </a:br>
            <a:endParaRPr sz="2800" spc="-17" dirty="0">
              <a:solidFill>
                <a:schemeClr val="accent5"/>
              </a:solidFill>
              <a:cs typeface="Montserrat"/>
            </a:endParaRPr>
          </a:p>
        </p:txBody>
      </p:sp>
      <p:pic>
        <p:nvPicPr>
          <p:cNvPr id="27" name="Picture 26" descr="Icon&#10;&#10;Description automatically generated">
            <a:extLst>
              <a:ext uri="{FF2B5EF4-FFF2-40B4-BE49-F238E27FC236}">
                <a16:creationId xmlns:a16="http://schemas.microsoft.com/office/drawing/2014/main" id="{1E1B19D3-1C4C-3DE7-5322-DC8758B73466}"/>
              </a:ext>
            </a:extLst>
          </p:cNvPr>
          <p:cNvPicPr>
            <a:picLocks noChangeAspect="1"/>
          </p:cNvPicPr>
          <p:nvPr/>
        </p:nvPicPr>
        <p:blipFill>
          <a:blip r:embed="rId3"/>
          <a:stretch>
            <a:fillRect/>
          </a:stretch>
        </p:blipFill>
        <p:spPr>
          <a:xfrm>
            <a:off x="1796672" y="2494845"/>
            <a:ext cx="660950" cy="1450418"/>
          </a:xfrm>
          <a:prstGeom prst="rect">
            <a:avLst/>
          </a:prstGeom>
        </p:spPr>
      </p:pic>
      <p:pic>
        <p:nvPicPr>
          <p:cNvPr id="15" name="object 21">
            <a:extLst>
              <a:ext uri="{FF2B5EF4-FFF2-40B4-BE49-F238E27FC236}">
                <a16:creationId xmlns:a16="http://schemas.microsoft.com/office/drawing/2014/main" id="{0718657D-F609-2410-E7A5-6A503A26ED17}"/>
              </a:ext>
            </a:extLst>
          </p:cNvPr>
          <p:cNvPicPr/>
          <p:nvPr/>
        </p:nvPicPr>
        <p:blipFill>
          <a:blip r:embed="rId4"/>
          <a:srcRect/>
          <a:stretch/>
        </p:blipFill>
        <p:spPr>
          <a:xfrm>
            <a:off x="6765271" y="2640804"/>
            <a:ext cx="660950" cy="1357041"/>
          </a:xfrm>
          <a:prstGeom prst="rect">
            <a:avLst/>
          </a:prstGeom>
        </p:spPr>
      </p:pic>
      <p:sp>
        <p:nvSpPr>
          <p:cNvPr id="18" name="TextBox 17">
            <a:extLst>
              <a:ext uri="{FF2B5EF4-FFF2-40B4-BE49-F238E27FC236}">
                <a16:creationId xmlns:a16="http://schemas.microsoft.com/office/drawing/2014/main" id="{665FF3E6-92CE-B554-FC75-811875F614FE}"/>
              </a:ext>
            </a:extLst>
          </p:cNvPr>
          <p:cNvSpPr txBox="1"/>
          <p:nvPr/>
        </p:nvSpPr>
        <p:spPr>
          <a:xfrm>
            <a:off x="2711244" y="2776015"/>
            <a:ext cx="2909454" cy="1200329"/>
          </a:xfrm>
          <a:prstGeom prst="rect">
            <a:avLst/>
          </a:prstGeom>
          <a:noFill/>
        </p:spPr>
        <p:txBody>
          <a:bodyPr wrap="square" rtlCol="0">
            <a:spAutoFit/>
          </a:bodyPr>
          <a:lstStyle/>
          <a:p>
            <a:pPr algn="ctr"/>
            <a:r>
              <a:rPr lang="en-US" sz="2400" b="1" dirty="0">
                <a:solidFill>
                  <a:schemeClr val="accent2"/>
                </a:solidFill>
              </a:rPr>
              <a:t>Maternal vaccine </a:t>
            </a:r>
            <a:r>
              <a:rPr lang="en-US" sz="2400" dirty="0">
                <a:solidFill>
                  <a:schemeClr val="accent2"/>
                </a:solidFill>
              </a:rPr>
              <a:t>given during pregnancy</a:t>
            </a:r>
          </a:p>
        </p:txBody>
      </p:sp>
      <p:sp>
        <p:nvSpPr>
          <p:cNvPr id="19" name="TextBox 18">
            <a:extLst>
              <a:ext uri="{FF2B5EF4-FFF2-40B4-BE49-F238E27FC236}">
                <a16:creationId xmlns:a16="http://schemas.microsoft.com/office/drawing/2014/main" id="{37F7FB47-4004-18FB-BC40-89A97AAC5292}"/>
              </a:ext>
            </a:extLst>
          </p:cNvPr>
          <p:cNvSpPr txBox="1"/>
          <p:nvPr/>
        </p:nvSpPr>
        <p:spPr>
          <a:xfrm>
            <a:off x="7846918" y="2652776"/>
            <a:ext cx="3700022" cy="1938992"/>
          </a:xfrm>
          <a:prstGeom prst="rect">
            <a:avLst/>
          </a:prstGeom>
          <a:noFill/>
        </p:spPr>
        <p:txBody>
          <a:bodyPr wrap="square" rtlCol="0">
            <a:spAutoFit/>
          </a:bodyPr>
          <a:lstStyle/>
          <a:p>
            <a:pPr algn="ctr"/>
            <a:r>
              <a:rPr lang="en-US" sz="2400" b="1" dirty="0">
                <a:solidFill>
                  <a:schemeClr val="accent2"/>
                </a:solidFill>
              </a:rPr>
              <a:t>Long-acting monoclonal antibody (</a:t>
            </a:r>
            <a:r>
              <a:rPr lang="en-US" sz="2400" b="1" dirty="0" err="1">
                <a:solidFill>
                  <a:schemeClr val="accent2"/>
                </a:solidFill>
              </a:rPr>
              <a:t>mAb</a:t>
            </a:r>
            <a:r>
              <a:rPr lang="en-US" sz="2400" b="1" dirty="0">
                <a:solidFill>
                  <a:schemeClr val="accent2"/>
                </a:solidFill>
              </a:rPr>
              <a:t>) </a:t>
            </a:r>
            <a:br>
              <a:rPr lang="en-US" sz="2400" b="1" dirty="0">
                <a:solidFill>
                  <a:schemeClr val="accent2"/>
                </a:solidFill>
              </a:rPr>
            </a:br>
            <a:r>
              <a:rPr lang="en-US" sz="2400" dirty="0">
                <a:solidFill>
                  <a:schemeClr val="accent2"/>
                </a:solidFill>
              </a:rPr>
              <a:t>given to infant soon after birth or before/during first RSV season</a:t>
            </a:r>
          </a:p>
        </p:txBody>
      </p:sp>
      <p:cxnSp>
        <p:nvCxnSpPr>
          <p:cNvPr id="21" name="Straight Connector 20">
            <a:extLst>
              <a:ext uri="{FF2B5EF4-FFF2-40B4-BE49-F238E27FC236}">
                <a16:creationId xmlns:a16="http://schemas.microsoft.com/office/drawing/2014/main" id="{81917784-D34B-7C4E-2926-ACA40D20EA8A}"/>
              </a:ext>
            </a:extLst>
          </p:cNvPr>
          <p:cNvCxnSpPr/>
          <p:nvPr/>
        </p:nvCxnSpPr>
        <p:spPr>
          <a:xfrm>
            <a:off x="5860475" y="2452255"/>
            <a:ext cx="0" cy="1787236"/>
          </a:xfrm>
          <a:prstGeom prst="line">
            <a:avLst/>
          </a:prstGeom>
          <a:ln/>
        </p:spPr>
        <p:style>
          <a:lnRef idx="1">
            <a:schemeClr val="accent1"/>
          </a:lnRef>
          <a:fillRef idx="0">
            <a:schemeClr val="accent1"/>
          </a:fillRef>
          <a:effectRef idx="0">
            <a:schemeClr val="accent1"/>
          </a:effectRef>
          <a:fontRef idx="minor">
            <a:schemeClr val="tx1"/>
          </a:fontRef>
        </p:style>
      </p:cxnSp>
      <p:sp>
        <p:nvSpPr>
          <p:cNvPr id="2" name="Footer Placeholder 57">
            <a:extLst>
              <a:ext uri="{FF2B5EF4-FFF2-40B4-BE49-F238E27FC236}">
                <a16:creationId xmlns:a16="http://schemas.microsoft.com/office/drawing/2014/main" id="{2FF31956-980B-088B-0C73-838DE2A1E063}"/>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a:t>
            </a:r>
            <a:r>
              <a:rPr lang="en-US" dirty="0">
                <a:solidFill>
                  <a:srgbClr val="000000">
                    <a:tint val="75000"/>
                  </a:srgbClr>
                </a:solidFill>
              </a:rPr>
              <a:t>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1E5A8-755B-0D76-3D87-7B92F8833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2AC87-267A-68DE-11D5-7B59AD3D0133}"/>
              </a:ext>
            </a:extLst>
          </p:cNvPr>
          <p:cNvSpPr>
            <a:spLocks noGrp="1"/>
          </p:cNvSpPr>
          <p:nvPr>
            <p:ph type="title"/>
          </p:nvPr>
        </p:nvSpPr>
        <p:spPr/>
        <p:txBody>
          <a:bodyPr/>
          <a:lstStyle/>
          <a:p>
            <a:r>
              <a:rPr lang="en-US" dirty="0">
                <a:solidFill>
                  <a:schemeClr val="accent5"/>
                </a:solidFill>
              </a:rPr>
              <a:t>Aspects of World Health Organization Strategic Advisory Group of Experts (WHO SAGE) recommendation across both products</a:t>
            </a:r>
          </a:p>
        </p:txBody>
      </p:sp>
      <p:sp>
        <p:nvSpPr>
          <p:cNvPr id="3" name="Content Placeholder 2">
            <a:extLst>
              <a:ext uri="{FF2B5EF4-FFF2-40B4-BE49-F238E27FC236}">
                <a16:creationId xmlns:a16="http://schemas.microsoft.com/office/drawing/2014/main" id="{34B02E71-65F0-8D2E-C946-B2381786F2F5}"/>
              </a:ext>
            </a:extLst>
          </p:cNvPr>
          <p:cNvSpPr>
            <a:spLocks noGrp="1"/>
          </p:cNvSpPr>
          <p:nvPr>
            <p:ph idx="1"/>
          </p:nvPr>
        </p:nvSpPr>
        <p:spPr>
          <a:xfrm>
            <a:off x="1303021" y="2572872"/>
            <a:ext cx="4792980" cy="4100629"/>
          </a:xfrm>
        </p:spPr>
        <p:txBody>
          <a:bodyPr vert="horz" lIns="91440" tIns="45720" rIns="91440" bIns="45720" rtlCol="0" anchor="t">
            <a:normAutofit/>
          </a:bodyPr>
          <a:lstStyle/>
          <a:p>
            <a:pPr marL="0" indent="0">
              <a:spcAft>
                <a:spcPts val="1200"/>
              </a:spcAft>
              <a:buNone/>
            </a:pPr>
            <a:r>
              <a:rPr lang="en-US" sz="1800" b="1" i="0" u="none" strike="noStrike" baseline="0" dirty="0">
                <a:solidFill>
                  <a:srgbClr val="000000"/>
                </a:solidFill>
              </a:rPr>
              <a:t>Introduction decisions</a:t>
            </a:r>
          </a:p>
          <a:p>
            <a:pPr>
              <a:spcAft>
                <a:spcPts val="600"/>
              </a:spcAft>
            </a:pPr>
            <a:r>
              <a:rPr lang="en-US" sz="1800" b="0" i="0" u="none" strike="noStrike" baseline="0" dirty="0">
                <a:solidFill>
                  <a:srgbClr val="000000"/>
                </a:solidFill>
              </a:rPr>
              <a:t>Consider cost, financing, supply, anticipated coverage and feasibility of implementation within the existing health system. </a:t>
            </a:r>
          </a:p>
          <a:p>
            <a:pPr marL="0" indent="0">
              <a:spcAft>
                <a:spcPts val="600"/>
              </a:spcAft>
              <a:buFont typeface="Arial" panose="020B0604020202020204" pitchFamily="34" charset="0"/>
              <a:buNone/>
            </a:pPr>
            <a:r>
              <a:rPr lang="en-US" sz="1800" b="1" dirty="0">
                <a:solidFill>
                  <a:srgbClr val="000000"/>
                </a:solidFill>
              </a:rPr>
              <a:t>Co-administration</a:t>
            </a:r>
          </a:p>
          <a:p>
            <a:pPr fontAlgn="base">
              <a:spcAft>
                <a:spcPts val="600"/>
              </a:spcAft>
            </a:pPr>
            <a:r>
              <a:rPr lang="en-US" sz="1800" dirty="0">
                <a:solidFill>
                  <a:srgbClr val="000000"/>
                </a:solidFill>
              </a:rPr>
              <a:t>Both products can be co-administered with vaccines normally given at the same time.  </a:t>
            </a:r>
          </a:p>
          <a:p>
            <a:pPr marL="0" indent="0" fontAlgn="base">
              <a:spcAft>
                <a:spcPts val="600"/>
              </a:spcAft>
              <a:buFont typeface="Arial" panose="020B0604020202020204" pitchFamily="34" charset="0"/>
              <a:buNone/>
            </a:pPr>
            <a:r>
              <a:rPr lang="en-US" sz="1800" dirty="0">
                <a:solidFill>
                  <a:srgbClr val="000000"/>
                </a:solidFill>
                <a:latin typeface="Corbel"/>
              </a:rPr>
              <a:t> </a:t>
            </a:r>
          </a:p>
          <a:p>
            <a:pPr marL="0" indent="0">
              <a:buNone/>
            </a:pPr>
            <a:endParaRPr lang="en-US" dirty="0"/>
          </a:p>
        </p:txBody>
      </p:sp>
      <p:sp>
        <p:nvSpPr>
          <p:cNvPr id="5" name="TextBox 4">
            <a:extLst>
              <a:ext uri="{FF2B5EF4-FFF2-40B4-BE49-F238E27FC236}">
                <a16:creationId xmlns:a16="http://schemas.microsoft.com/office/drawing/2014/main" id="{5C730E43-AC95-FD2A-346A-403541DDF72B}"/>
              </a:ext>
            </a:extLst>
          </p:cNvPr>
          <p:cNvSpPr txBox="1"/>
          <p:nvPr/>
        </p:nvSpPr>
        <p:spPr>
          <a:xfrm>
            <a:off x="1224280" y="1575498"/>
            <a:ext cx="10249503" cy="707886"/>
          </a:xfrm>
          <a:prstGeom prst="rect">
            <a:avLst/>
          </a:prstGeom>
          <a:noFill/>
        </p:spPr>
        <p:txBody>
          <a:bodyPr wrap="square" lIns="91440" tIns="45720" rIns="91440" bIns="45720" anchor="t">
            <a:spAutoFit/>
          </a:bodyPr>
          <a:lstStyle/>
          <a:p>
            <a:pPr>
              <a:defRPr/>
            </a:pPr>
            <a:r>
              <a:rPr kumimoji="0" lang="en-US" sz="2000" b="1" i="0" u="none" strike="noStrike" kern="1200" cap="none" spc="0" normalizeH="0" baseline="0" noProof="0" dirty="0">
                <a:ln>
                  <a:noFill/>
                </a:ln>
                <a:solidFill>
                  <a:srgbClr val="0092D4"/>
                </a:solidFill>
                <a:effectLst/>
                <a:uLnTx/>
                <a:uFillTx/>
                <a:latin typeface="Corbel" panose="020B0503020204020204"/>
                <a:ea typeface="+mn-ea"/>
                <a:cs typeface="+mn-cs"/>
              </a:rPr>
              <a:t>All countries are recommended to introduce </a:t>
            </a:r>
            <a:r>
              <a:rPr lang="en-US" sz="2000" b="1" dirty="0">
                <a:solidFill>
                  <a:srgbClr val="0092D4"/>
                </a:solidFill>
                <a:latin typeface="Corbel" panose="020B0503020204020204"/>
              </a:rPr>
              <a:t>immunization</a:t>
            </a:r>
            <a:r>
              <a:rPr kumimoji="0" lang="en-US" sz="2000" b="1" i="0" u="none" strike="noStrike" kern="1200" cap="none" spc="0" normalizeH="0" baseline="0" noProof="0" dirty="0">
                <a:ln>
                  <a:noFill/>
                </a:ln>
                <a:solidFill>
                  <a:srgbClr val="0092D4"/>
                </a:solidFill>
                <a:effectLst/>
                <a:uLnTx/>
                <a:uFillTx/>
                <a:latin typeface="Corbel" panose="020B0503020204020204"/>
                <a:ea typeface="+mn-ea"/>
                <a:cs typeface="+mn-cs"/>
              </a:rPr>
              <a:t> </a:t>
            </a:r>
            <a:r>
              <a:rPr lang="en-US" sz="2000" b="1" dirty="0">
                <a:solidFill>
                  <a:srgbClr val="0092D4"/>
                </a:solidFill>
                <a:latin typeface="Corbel" panose="020B0503020204020204"/>
              </a:rPr>
              <a:t>products </a:t>
            </a:r>
            <a:r>
              <a:rPr kumimoji="0" lang="en-US" sz="2000" b="1" i="0" u="none" strike="noStrike" kern="1200" cap="none" spc="0" normalizeH="0" baseline="0" noProof="0" dirty="0">
                <a:ln>
                  <a:noFill/>
                </a:ln>
                <a:solidFill>
                  <a:srgbClr val="0092D4"/>
                </a:solidFill>
                <a:effectLst/>
                <a:uLnTx/>
                <a:uFillTx/>
                <a:latin typeface="Corbel" panose="020B0503020204020204"/>
                <a:ea typeface="+mn-ea"/>
                <a:cs typeface="+mn-cs"/>
              </a:rPr>
              <a:t>for the prevention of severe RSV disease in </a:t>
            </a:r>
            <a:r>
              <a:rPr lang="en-US" sz="2000" b="1" dirty="0">
                <a:solidFill>
                  <a:srgbClr val="0092D4"/>
                </a:solidFill>
                <a:latin typeface="Corbel" panose="020B0503020204020204"/>
              </a:rPr>
              <a:t>infants</a:t>
            </a:r>
            <a:r>
              <a:rPr kumimoji="0" lang="en-US" sz="2000" b="1" i="0" u="none" strike="noStrike" kern="1200" cap="none" spc="0" normalizeH="0" baseline="0" noProof="0" dirty="0">
                <a:ln>
                  <a:noFill/>
                </a:ln>
                <a:solidFill>
                  <a:srgbClr val="0092D4"/>
                </a:solidFill>
                <a:effectLst/>
                <a:uLnTx/>
                <a:uFillTx/>
                <a:latin typeface="Corbel" panose="020B0503020204020204"/>
                <a:ea typeface="+mn-ea"/>
                <a:cs typeface="+mn-cs"/>
              </a:rPr>
              <a:t>. </a:t>
            </a:r>
          </a:p>
        </p:txBody>
      </p:sp>
      <p:sp>
        <p:nvSpPr>
          <p:cNvPr id="8" name="Content Placeholder 2">
            <a:extLst>
              <a:ext uri="{FF2B5EF4-FFF2-40B4-BE49-F238E27FC236}">
                <a16:creationId xmlns:a16="http://schemas.microsoft.com/office/drawing/2014/main" id="{EBF13ED3-53A8-9F99-B2AF-931572934611}"/>
              </a:ext>
            </a:extLst>
          </p:cNvPr>
          <p:cNvSpPr txBox="1">
            <a:spLocks/>
          </p:cNvSpPr>
          <p:nvPr/>
        </p:nvSpPr>
        <p:spPr>
          <a:xfrm>
            <a:off x="6753787" y="1794329"/>
            <a:ext cx="4986093" cy="41006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Corbel" panose="020B0503020204020204" pitchFamily="34" charset="0"/>
                <a:ea typeface="+mn-ea"/>
                <a:cs typeface="+mn-cs"/>
              </a:defRPr>
            </a:lvl1pPr>
            <a:lvl2pPr marL="6858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Corbel" panose="020B0503020204020204" pitchFamily="34" charset="0"/>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Clr>
                <a:schemeClr val="accent5"/>
              </a:buClr>
              <a:buFont typeface="Arial" panose="020B0604020202020204" pitchFamily="34" charset="0"/>
              <a:buChar char="•"/>
              <a:defRPr sz="1600" b="0" i="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lumMod val="50000"/>
                    <a:lumOff val="50000"/>
                  </a:schemeClr>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p:txBody>
      </p:sp>
      <p:sp>
        <p:nvSpPr>
          <p:cNvPr id="10" name="TextBox 9">
            <a:extLst>
              <a:ext uri="{FF2B5EF4-FFF2-40B4-BE49-F238E27FC236}">
                <a16:creationId xmlns:a16="http://schemas.microsoft.com/office/drawing/2014/main" id="{CE3E2FB7-C465-0F83-0C6C-A0D93A340AA7}"/>
              </a:ext>
            </a:extLst>
          </p:cNvPr>
          <p:cNvSpPr txBox="1"/>
          <p:nvPr/>
        </p:nvSpPr>
        <p:spPr>
          <a:xfrm>
            <a:off x="6148660" y="2596063"/>
            <a:ext cx="5591220" cy="2524794"/>
          </a:xfrm>
          <a:prstGeom prst="rect">
            <a:avLst/>
          </a:prstGeom>
          <a:noFill/>
        </p:spPr>
        <p:txBody>
          <a:bodyPr wrap="square">
            <a:spAutoFit/>
          </a:bodyPr>
          <a:lstStyle/>
          <a:p>
            <a:pPr marL="0" marR="0" indent="0" fontAlgn="base">
              <a:spcAft>
                <a:spcPts val="600"/>
              </a:spcAft>
              <a:buNone/>
            </a:pPr>
            <a:r>
              <a:rPr lang="en-US" sz="1800" b="1" dirty="0">
                <a:solidFill>
                  <a:srgbClr val="000000"/>
                </a:solidFill>
              </a:rPr>
              <a:t>Seasonality</a:t>
            </a:r>
          </a:p>
          <a:p>
            <a:pPr marL="228600" marR="0" indent="-228600" fontAlgn="base">
              <a:lnSpc>
                <a:spcPct val="90000"/>
              </a:lnSpc>
              <a:spcBef>
                <a:spcPts val="1000"/>
              </a:spcBef>
              <a:spcAft>
                <a:spcPts val="600"/>
              </a:spcAft>
              <a:buClr>
                <a:schemeClr val="accent1"/>
              </a:buClr>
              <a:buFont typeface="Arial" panose="020B0604020202020204" pitchFamily="34" charset="0"/>
              <a:buChar char="•"/>
            </a:pPr>
            <a:r>
              <a:rPr lang="en-US" dirty="0">
                <a:solidFill>
                  <a:srgbClr val="000000"/>
                </a:solidFill>
                <a:latin typeface="Corbel" panose="020B0503020204020204" pitchFamily="34" charset="0"/>
              </a:rPr>
              <a:t>Year-round immunization preferable in most tropical/ sub-tropical locations where RSV circulates for much of the year without clear seasonality and where seasonality patterns are not well-described. </a:t>
            </a:r>
          </a:p>
          <a:p>
            <a:pPr marL="228600" indent="-228600" fontAlgn="base">
              <a:lnSpc>
                <a:spcPct val="90000"/>
              </a:lnSpc>
              <a:spcBef>
                <a:spcPts val="1000"/>
              </a:spcBef>
              <a:spcAft>
                <a:spcPts val="600"/>
              </a:spcAft>
              <a:buClr>
                <a:schemeClr val="accent1"/>
              </a:buClr>
              <a:buFont typeface="Arial" panose="020B0604020202020204" pitchFamily="34" charset="0"/>
              <a:buChar char="•"/>
            </a:pPr>
            <a:r>
              <a:rPr lang="en-US" dirty="0">
                <a:solidFill>
                  <a:srgbClr val="000000"/>
                </a:solidFill>
                <a:latin typeface="Corbel" panose="020B0503020204020204" pitchFamily="34" charset="0"/>
              </a:rPr>
              <a:t>Where RSV circulation has clearly documented seasonal peaks, seasonal immunization may be considered per program and cost considerations. </a:t>
            </a:r>
          </a:p>
        </p:txBody>
      </p:sp>
      <p:sp>
        <p:nvSpPr>
          <p:cNvPr id="6" name="TextBox 5">
            <a:extLst>
              <a:ext uri="{FF2B5EF4-FFF2-40B4-BE49-F238E27FC236}">
                <a16:creationId xmlns:a16="http://schemas.microsoft.com/office/drawing/2014/main" id="{7F7BC84E-47F2-792E-5ECE-196DE367D204}"/>
              </a:ext>
            </a:extLst>
          </p:cNvPr>
          <p:cNvSpPr txBox="1"/>
          <p:nvPr/>
        </p:nvSpPr>
        <p:spPr>
          <a:xfrm>
            <a:off x="1434671" y="5903440"/>
            <a:ext cx="987510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t>SAGE meeting report, September 2024: </a:t>
            </a:r>
            <a:r>
              <a:rPr lang="en-US" sz="1600" i="1" dirty="0">
                <a:ea typeface="+mn-lt"/>
                <a:cs typeface="+mn-lt"/>
                <a:hlinkClick r:id="rId3"/>
              </a:rPr>
              <a:t>https://www.who.int/publications/i/item/who-wer9949-719-740</a:t>
            </a:r>
            <a:endParaRPr lang="en-US" sz="1600" i="1" dirty="0"/>
          </a:p>
          <a:p>
            <a:r>
              <a:rPr lang="en-US" sz="1600" i="1" dirty="0"/>
              <a:t>Full WHO position paper, May 2025: </a:t>
            </a:r>
            <a:r>
              <a:rPr lang="en-US" sz="1600" i="1" dirty="0">
                <a:hlinkClick r:id="rId4"/>
              </a:rPr>
              <a:t>https://www.who.int/publications/i/item/who-wer-10022-193-218</a:t>
            </a:r>
            <a:endParaRPr lang="en-US" sz="1600" i="1" dirty="0"/>
          </a:p>
          <a:p>
            <a:endParaRPr lang="en-US" sz="1600" i="1" dirty="0"/>
          </a:p>
        </p:txBody>
      </p:sp>
      <p:sp>
        <p:nvSpPr>
          <p:cNvPr id="7" name="Footer Placeholder 57">
            <a:extLst>
              <a:ext uri="{FF2B5EF4-FFF2-40B4-BE49-F238E27FC236}">
                <a16:creationId xmlns:a16="http://schemas.microsoft.com/office/drawing/2014/main" id="{179B0937-7F7E-6F69-4F90-9A4354C1FA61}"/>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a:t>
            </a:r>
            <a:r>
              <a:rPr lang="en-US" dirty="0">
                <a:solidFill>
                  <a:srgbClr val="000000">
                    <a:tint val="75000"/>
                  </a:srgbClr>
                </a:solidFill>
              </a:rPr>
              <a:t>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253213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51FF2-66CC-A4EB-D649-D645D2572B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AA35A4-FACC-76A6-B735-053CAFC1EF8B}"/>
              </a:ext>
            </a:extLst>
          </p:cNvPr>
          <p:cNvSpPr>
            <a:spLocks noGrp="1"/>
          </p:cNvSpPr>
          <p:nvPr>
            <p:ph type="title"/>
          </p:nvPr>
        </p:nvSpPr>
        <p:spPr>
          <a:xfrm>
            <a:off x="1050801" y="268129"/>
            <a:ext cx="10977914" cy="496660"/>
          </a:xfrm>
        </p:spPr>
        <p:txBody>
          <a:bodyPr>
            <a:noAutofit/>
          </a:bodyPr>
          <a:lstStyle/>
          <a:p>
            <a:r>
              <a:rPr lang="en-US" dirty="0">
                <a:solidFill>
                  <a:schemeClr val="accent5"/>
                </a:solidFill>
                <a:latin typeface="Corbel"/>
              </a:rPr>
              <a:t>WHO’s global recommendation summary—RSV immunization approach specifics</a:t>
            </a:r>
          </a:p>
        </p:txBody>
      </p:sp>
      <p:sp>
        <p:nvSpPr>
          <p:cNvPr id="7" name="TextBox 6">
            <a:extLst>
              <a:ext uri="{FF2B5EF4-FFF2-40B4-BE49-F238E27FC236}">
                <a16:creationId xmlns:a16="http://schemas.microsoft.com/office/drawing/2014/main" id="{3ED8AF4A-08E1-5993-C07C-492CAA00C562}"/>
              </a:ext>
            </a:extLst>
          </p:cNvPr>
          <p:cNvSpPr txBox="1"/>
          <p:nvPr/>
        </p:nvSpPr>
        <p:spPr>
          <a:xfrm>
            <a:off x="1050801" y="3327273"/>
            <a:ext cx="9020871" cy="3634072"/>
          </a:xfrm>
          <a:prstGeom prst="rect">
            <a:avLst/>
          </a:prstGeom>
          <a:noFill/>
        </p:spPr>
        <p:txBody>
          <a:bodyPr wrap="square" lIns="91440" tIns="45720" rIns="91440" bIns="45720" anchor="t">
            <a:spAutoFit/>
          </a:bodyPr>
          <a:lstStyle/>
          <a:p>
            <a:pPr marL="0" marR="0" lvl="1" indent="0" algn="l" defTabSz="914400" rtl="0" eaLnBrk="1" fontAlgn="base" latinLnBrk="0" hangingPunct="1">
              <a:lnSpc>
                <a:spcPct val="85000"/>
              </a:lnSpc>
              <a:spcBef>
                <a:spcPct val="0"/>
              </a:spcBef>
              <a:spcAft>
                <a:spcPct val="0"/>
              </a:spcAft>
              <a:buClr>
                <a:srgbClr val="0092D4"/>
              </a:buClr>
              <a:buSzTx/>
              <a:buFontTx/>
              <a:buNone/>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1" indent="0" algn="l" defTabSz="914400" rtl="0" eaLnBrk="1" fontAlgn="base" latinLnBrk="0" hangingPunct="1">
              <a:lnSpc>
                <a:spcPct val="85000"/>
              </a:lnSpc>
              <a:spcBef>
                <a:spcPct val="0"/>
              </a:spcBef>
              <a:spcAft>
                <a:spcPts val="600"/>
              </a:spcAft>
              <a:buClr>
                <a:srgbClr val="0092D4"/>
              </a:buClr>
              <a:buSzTx/>
              <a:buFontTx/>
              <a:buNone/>
              <a:tabLst/>
              <a:defRPr/>
            </a:pPr>
            <a:r>
              <a:rPr kumimoji="0" lang="en-US" sz="2000" b="1" i="0" u="none" strike="noStrike" kern="1200" cap="none" spc="0" normalizeH="0" baseline="0" noProof="0" dirty="0">
                <a:ln>
                  <a:noFill/>
                </a:ln>
                <a:solidFill>
                  <a:srgbClr val="000000"/>
                </a:solidFill>
                <a:effectLst/>
                <a:uLnTx/>
                <a:uFillTx/>
                <a:latin typeface="Corbel" panose="020B0503020204020204"/>
                <a:ea typeface="+mn-ea"/>
                <a:cs typeface="+mn-cs"/>
              </a:rPr>
              <a:t>For countries deciding to use the </a:t>
            </a:r>
            <a:r>
              <a:rPr kumimoji="0" lang="en-US" sz="2000" b="1" i="0" u="none" strike="noStrike" kern="1200" cap="none" spc="0" normalizeH="0" baseline="0" noProof="0" dirty="0" err="1">
                <a:ln>
                  <a:noFill/>
                </a:ln>
                <a:solidFill>
                  <a:srgbClr val="000000"/>
                </a:solidFill>
                <a:effectLst/>
                <a:uLnTx/>
                <a:uFillTx/>
                <a:latin typeface="Corbel" panose="020B0503020204020204"/>
                <a:ea typeface="+mn-ea"/>
                <a:cs typeface="+mn-cs"/>
              </a:rPr>
              <a:t>mAb</a:t>
            </a:r>
            <a:r>
              <a:rPr kumimoji="0" lang="en-US" sz="2000" b="1" i="0" u="none" strike="noStrike" kern="1200" cap="none" spc="0" normalizeH="0" baseline="0" noProof="0" dirty="0">
                <a:ln>
                  <a:noFill/>
                </a:ln>
                <a:solidFill>
                  <a:srgbClr val="000000"/>
                </a:solidFill>
                <a:effectLst/>
                <a:uLnTx/>
                <a:uFillTx/>
                <a:latin typeface="Corbel" panose="020B0503020204020204"/>
                <a:ea typeface="+mn-ea"/>
                <a:cs typeface="+mn-cs"/>
              </a:rPr>
              <a:t>:</a:t>
            </a:r>
            <a:endParaRPr lang="en-US" sz="2000" b="1" i="0" u="none" strike="noStrike" kern="1200" cap="none" spc="0" normalizeH="0" baseline="0" noProof="0" dirty="0">
              <a:ln>
                <a:noFill/>
              </a:ln>
              <a:solidFill>
                <a:srgbClr val="000000"/>
              </a:solidFill>
              <a:effectLst/>
              <a:uLnTx/>
              <a:uFillTx/>
              <a:latin typeface="Corbel" panose="020B0503020204020204"/>
            </a:endParaRPr>
          </a:p>
          <a:p>
            <a:pPr marL="342900" lvl="1" indent="-342900" fontAlgn="base">
              <a:lnSpc>
                <a:spcPct val="85000"/>
              </a:lnSpc>
              <a:spcBef>
                <a:spcPct val="0"/>
              </a:spcBef>
              <a:spcAft>
                <a:spcPts val="600"/>
              </a:spcAft>
              <a:buClr>
                <a:srgbClr val="0092D4"/>
              </a:buClr>
              <a:buFont typeface="Arial" panose="020B0604020202020204" pitchFamily="34" charset="0"/>
              <a:buChar char="•"/>
              <a:defRPr/>
            </a:pPr>
            <a:r>
              <a:rPr kumimoji="0" lang="en-US" sz="2000" b="0" i="0" u="none" strike="noStrike" kern="1200" cap="none" spc="0" normalizeH="0" baseline="0" noProof="0" dirty="0">
                <a:ln>
                  <a:noFill/>
                </a:ln>
                <a:effectLst/>
                <a:uLnTx/>
                <a:uFillTx/>
                <a:latin typeface="Corbel" panose="020B0503020204020204"/>
                <a:ea typeface="+mn-ea"/>
                <a:cs typeface="+mn-cs"/>
              </a:rPr>
              <a:t>Product given in a </a:t>
            </a:r>
            <a:r>
              <a:rPr kumimoji="0" lang="en-US" sz="2000" i="0" u="none" strike="noStrike" kern="1200" cap="none" spc="0" normalizeH="0" baseline="0" noProof="0" dirty="0">
                <a:ln>
                  <a:noFill/>
                </a:ln>
                <a:effectLst/>
                <a:uLnTx/>
                <a:uFillTx/>
                <a:latin typeface="Corbel" panose="020B0503020204020204"/>
                <a:ea typeface="+mn-ea"/>
                <a:cs typeface="+mn-cs"/>
              </a:rPr>
              <a:t>single dose </a:t>
            </a:r>
            <a:r>
              <a:rPr kumimoji="0" lang="en-US" sz="2000" b="0" i="0" u="none" strike="noStrike" kern="1200" cap="none" spc="0" normalizeH="0" baseline="0" noProof="0" dirty="0">
                <a:ln>
                  <a:noFill/>
                </a:ln>
                <a:effectLst/>
                <a:uLnTx/>
                <a:uFillTx/>
                <a:latin typeface="Corbel" panose="020B0503020204020204"/>
                <a:ea typeface="+mn-ea"/>
                <a:cs typeface="+mn-cs"/>
              </a:rPr>
              <a:t>to all infants</a:t>
            </a:r>
            <a:r>
              <a:rPr lang="en-US" sz="2000" dirty="0">
                <a:ea typeface="+mn-lt"/>
                <a:cs typeface="+mn-lt"/>
              </a:rPr>
              <a:t> at birth, </a:t>
            </a:r>
            <a:r>
              <a:rPr kumimoji="0" lang="en-US" sz="2000" b="0" i="0" u="none" strike="noStrike" kern="1200" cap="none" spc="0" normalizeH="0" baseline="0" noProof="0" dirty="0">
                <a:ln>
                  <a:noFill/>
                </a:ln>
                <a:effectLst/>
                <a:uLnTx/>
                <a:uFillTx/>
                <a:ea typeface="+mn-lt"/>
                <a:cs typeface="+mn-lt"/>
              </a:rPr>
              <a:t>or </a:t>
            </a:r>
            <a:r>
              <a:rPr lang="en-US" sz="2000" dirty="0">
                <a:ea typeface="+mn-lt"/>
                <a:cs typeface="+mn-lt"/>
              </a:rPr>
              <a:t>at the earliest opportunity after birth, if </a:t>
            </a:r>
            <a:r>
              <a:rPr kumimoji="0" lang="en-US" sz="2000" b="0" i="0" u="none" strike="noStrike" kern="1200" cap="none" spc="0" normalizeH="0" baseline="0" noProof="0" dirty="0">
                <a:ln>
                  <a:noFill/>
                </a:ln>
                <a:effectLst/>
                <a:uLnTx/>
                <a:uFillTx/>
                <a:ea typeface="+mn-lt"/>
                <a:cs typeface="+mn-lt"/>
              </a:rPr>
              <a:t>a </a:t>
            </a:r>
            <a:r>
              <a:rPr lang="en-US" sz="2000" dirty="0">
                <a:ea typeface="+mn-lt"/>
                <a:cs typeface="+mn-lt"/>
              </a:rPr>
              <a:t>year-round </a:t>
            </a:r>
            <a:r>
              <a:rPr kumimoji="0" lang="en-US" sz="2000" b="0" i="0" u="none" strike="noStrike" kern="1200" cap="none" spc="0" normalizeH="0" baseline="0" noProof="0" dirty="0">
                <a:ln>
                  <a:noFill/>
                </a:ln>
                <a:effectLst/>
                <a:uLnTx/>
                <a:uFillTx/>
                <a:ea typeface="+mn-lt"/>
                <a:cs typeface="+mn-lt"/>
              </a:rPr>
              <a:t>approach is </a:t>
            </a:r>
            <a:r>
              <a:rPr lang="en-US" sz="2000" dirty="0">
                <a:ea typeface="+mn-lt"/>
                <a:cs typeface="+mn-lt"/>
              </a:rPr>
              <a:t>adopted</a:t>
            </a:r>
            <a:endParaRPr lang="en-US" sz="2000" b="0" i="0" u="none" strike="noStrike" kern="1200" cap="none" spc="0" normalizeH="0" baseline="0" noProof="0" dirty="0">
              <a:ln>
                <a:noFill/>
              </a:ln>
              <a:effectLst/>
              <a:uLnTx/>
              <a:uFillTx/>
              <a:ea typeface="+mn-lt"/>
              <a:cs typeface="+mn-lt"/>
            </a:endParaRPr>
          </a:p>
          <a:p>
            <a:pPr marL="342900" lvl="1" indent="-342900">
              <a:lnSpc>
                <a:spcPct val="85000"/>
              </a:lnSpc>
              <a:spcBef>
                <a:spcPct val="0"/>
              </a:spcBef>
              <a:spcAft>
                <a:spcPts val="600"/>
              </a:spcAft>
              <a:buClr>
                <a:srgbClr val="0092D4"/>
              </a:buClr>
              <a:buFont typeface="Arial" panose="020B0604020202020204" pitchFamily="34" charset="0"/>
              <a:buChar char="•"/>
            </a:pPr>
            <a:r>
              <a:rPr lang="en-US" sz="2000" dirty="0">
                <a:ea typeface="+mn-lt"/>
                <a:cs typeface="+mn-lt"/>
              </a:rPr>
              <a:t>With a seasonal approach, administration of </a:t>
            </a:r>
            <a:r>
              <a:rPr lang="en-US" sz="2000" dirty="0" err="1">
                <a:ea typeface="+mn-lt"/>
                <a:cs typeface="+mn-lt"/>
              </a:rPr>
              <a:t>nirsevimab</a:t>
            </a:r>
            <a:r>
              <a:rPr lang="en-US" sz="2000" dirty="0">
                <a:ea typeface="+mn-lt"/>
                <a:cs typeface="+mn-lt"/>
              </a:rPr>
              <a:t> is recommended for all infants born just prior to, or during the RSV season, and can also be used for those aged up to 12 months entering the season. </a:t>
            </a:r>
            <a:endParaRPr lang="en-US" dirty="0"/>
          </a:p>
          <a:p>
            <a:pPr marL="0" lvl="1">
              <a:lnSpc>
                <a:spcPct val="85000"/>
              </a:lnSpc>
              <a:spcBef>
                <a:spcPct val="0"/>
              </a:spcBef>
              <a:spcAft>
                <a:spcPts val="600"/>
              </a:spcAft>
              <a:buClr>
                <a:srgbClr val="0092D4"/>
              </a:buClr>
            </a:pPr>
            <a:endParaRPr lang="en-US" sz="2000" dirty="0">
              <a:solidFill>
                <a:srgbClr val="000000"/>
              </a:solidFill>
            </a:endParaRPr>
          </a:p>
          <a:p>
            <a:pPr marL="0" indent="0">
              <a:buNone/>
            </a:pPr>
            <a:r>
              <a:rPr lang="en-US" sz="1800" b="1" i="0" u="none" strike="noStrike" baseline="0" dirty="0">
                <a:solidFill>
                  <a:srgbClr val="000000"/>
                </a:solidFill>
              </a:rPr>
              <a:t>Key notes</a:t>
            </a:r>
          </a:p>
          <a:p>
            <a:pPr marL="342900" lvl="1" indent="-342900" fontAlgn="base">
              <a:lnSpc>
                <a:spcPct val="85000"/>
              </a:lnSpc>
              <a:spcBef>
                <a:spcPct val="0"/>
              </a:spcBef>
              <a:spcAft>
                <a:spcPts val="600"/>
              </a:spcAft>
              <a:buClr>
                <a:srgbClr val="0092D4"/>
              </a:buClr>
              <a:buFont typeface="Arial" panose="020B0604020202020204" pitchFamily="34" charset="0"/>
              <a:buChar char="•"/>
              <a:defRPr/>
            </a:pPr>
            <a:r>
              <a:rPr lang="en-US" sz="2000" dirty="0">
                <a:solidFill>
                  <a:srgbClr val="000000"/>
                </a:solidFill>
                <a:latin typeface="Corbel" panose="020B0503020204020204"/>
              </a:rPr>
              <a:t>SAGE noted with concern the limited availability and high cost of the current </a:t>
            </a:r>
            <a:r>
              <a:rPr lang="en-US" sz="2000" dirty="0" err="1">
                <a:solidFill>
                  <a:srgbClr val="000000"/>
                </a:solidFill>
                <a:latin typeface="Corbel" panose="020B0503020204020204"/>
              </a:rPr>
              <a:t>mAb</a:t>
            </a:r>
            <a:r>
              <a:rPr lang="en-US" sz="2000" dirty="0">
                <a:solidFill>
                  <a:srgbClr val="000000"/>
                </a:solidFill>
                <a:latin typeface="Corbel" panose="020B0503020204020204"/>
              </a:rPr>
              <a:t>, which will limit global access. </a:t>
            </a:r>
            <a:endParaRPr kumimoji="0" lang="en-US" sz="2000" b="0" i="0" u="none" strike="noStrike" kern="1200" cap="none" spc="0" normalizeH="0" baseline="0" noProof="0" dirty="0">
              <a:ln>
                <a:noFill/>
              </a:ln>
              <a:effectLst/>
              <a:uLnTx/>
              <a:uFillTx/>
              <a:latin typeface="Corbel" panose="020B0503020204020204"/>
              <a:ea typeface="+mn-ea"/>
              <a:cs typeface="+mn-cs"/>
            </a:endParaRPr>
          </a:p>
          <a:p>
            <a:pPr marL="342900" marR="0" lvl="1" indent="-342900" algn="l" defTabSz="914400" rtl="0" eaLnBrk="1" fontAlgn="base" latinLnBrk="0" hangingPunct="1">
              <a:lnSpc>
                <a:spcPct val="85000"/>
              </a:lnSpc>
              <a:spcBef>
                <a:spcPct val="0"/>
              </a:spcBef>
              <a:spcAft>
                <a:spcPts val="600"/>
              </a:spcAft>
              <a:buClr>
                <a:srgbClr val="0092D4"/>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4" name="Picture 3" descr="Icon&#10;&#10;Description automatically generated">
            <a:extLst>
              <a:ext uri="{FF2B5EF4-FFF2-40B4-BE49-F238E27FC236}">
                <a16:creationId xmlns:a16="http://schemas.microsoft.com/office/drawing/2014/main" id="{85B51250-0036-1802-7F6E-F7BB52DF0F38}"/>
              </a:ext>
            </a:extLst>
          </p:cNvPr>
          <p:cNvPicPr>
            <a:picLocks noChangeAspect="1"/>
          </p:cNvPicPr>
          <p:nvPr/>
        </p:nvPicPr>
        <p:blipFill>
          <a:blip r:embed="rId3">
            <a:alphaModFix amt="15000"/>
          </a:blip>
          <a:stretch>
            <a:fillRect/>
          </a:stretch>
        </p:blipFill>
        <p:spPr>
          <a:xfrm>
            <a:off x="10076243" y="3993041"/>
            <a:ext cx="1217794" cy="2371491"/>
          </a:xfrm>
          <a:prstGeom prst="rect">
            <a:avLst/>
          </a:prstGeom>
        </p:spPr>
      </p:pic>
      <p:sp>
        <p:nvSpPr>
          <p:cNvPr id="3" name="TextBox 2">
            <a:extLst>
              <a:ext uri="{FF2B5EF4-FFF2-40B4-BE49-F238E27FC236}">
                <a16:creationId xmlns:a16="http://schemas.microsoft.com/office/drawing/2014/main" id="{6FB8CC1F-06E0-65E4-310A-7EA1B3BD8C30}"/>
              </a:ext>
            </a:extLst>
          </p:cNvPr>
          <p:cNvSpPr txBox="1"/>
          <p:nvPr/>
        </p:nvSpPr>
        <p:spPr>
          <a:xfrm>
            <a:off x="1050800" y="752212"/>
            <a:ext cx="8958329" cy="2833853"/>
          </a:xfrm>
          <a:prstGeom prst="rect">
            <a:avLst/>
          </a:prstGeom>
          <a:noFill/>
        </p:spPr>
        <p:txBody>
          <a:bodyPr wrap="square" lIns="91440" tIns="45720" rIns="91440" bIns="45720" anchor="t">
            <a:spAutoFit/>
          </a:bodyPr>
          <a:lstStyle/>
          <a:p>
            <a:pPr marL="0" marR="0" lvl="1" indent="0" algn="l" defTabSz="914400" rtl="0" eaLnBrk="1" fontAlgn="base" latinLnBrk="0" hangingPunct="1">
              <a:lnSpc>
                <a:spcPct val="85000"/>
              </a:lnSpc>
              <a:spcBef>
                <a:spcPct val="0"/>
              </a:spcBef>
              <a:spcAft>
                <a:spcPct val="0"/>
              </a:spcAft>
              <a:buClr>
                <a:srgbClr val="0092D4"/>
              </a:buClr>
              <a:buSzTx/>
              <a:buFontTx/>
              <a:buNone/>
              <a:tabLst/>
              <a:defRPr/>
            </a:pPr>
            <a:endPar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endParaRPr>
          </a:p>
          <a:p>
            <a:pPr marL="0" marR="0" lvl="1" algn="l" defTabSz="914400" rtl="0" eaLnBrk="1" fontAlgn="base" latinLnBrk="0" hangingPunct="1">
              <a:lnSpc>
                <a:spcPct val="85000"/>
              </a:lnSpc>
              <a:spcBef>
                <a:spcPct val="0"/>
              </a:spcBef>
              <a:spcAft>
                <a:spcPts val="600"/>
              </a:spcAft>
              <a:buClr>
                <a:srgbClr val="0092D4"/>
              </a:buClr>
              <a:buSzTx/>
              <a:tabLst/>
              <a:defRPr/>
            </a:pPr>
            <a:r>
              <a:rPr kumimoji="0" lang="en-US" sz="2000" b="1" u="none" strike="noStrike" kern="1200" cap="none" spc="0" normalizeH="0" baseline="0" noProof="0" dirty="0">
                <a:ln>
                  <a:noFill/>
                </a:ln>
                <a:solidFill>
                  <a:srgbClr val="000000"/>
                </a:solidFill>
                <a:effectLst/>
                <a:uLnTx/>
                <a:uFillTx/>
                <a:latin typeface="Corbel" panose="020B0503020204020204"/>
                <a:ea typeface="+mn-ea"/>
                <a:cs typeface="+mn-cs"/>
              </a:rPr>
              <a:t>For countries deciding to use the maternal vaccine:</a:t>
            </a:r>
          </a:p>
          <a:p>
            <a:pPr marL="342900" lvl="1" indent="-342900" fontAlgn="base">
              <a:lnSpc>
                <a:spcPct val="85000"/>
              </a:lnSpc>
              <a:spcBef>
                <a:spcPct val="0"/>
              </a:spcBef>
              <a:spcAft>
                <a:spcPts val="600"/>
              </a:spcAft>
              <a:buClr>
                <a:srgbClr val="0092D4"/>
              </a:buClr>
              <a:buFont typeface="Arial" panose="020B0604020202020204" pitchFamily="34" charset="0"/>
              <a:buChar char="•"/>
              <a:defRPr/>
            </a:pPr>
            <a:r>
              <a:rPr lang="en-US" sz="2000" dirty="0">
                <a:solidFill>
                  <a:srgbClr val="000000"/>
                </a:solidFill>
                <a:latin typeface="Corbel" panose="020B0503020204020204"/>
              </a:rPr>
              <a:t>Product given in a</a:t>
            </a: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 single dose in the </a:t>
            </a:r>
            <a:r>
              <a:rPr kumimoji="0" lang="en-US" sz="2000" b="0" i="0" u="sng" strike="noStrike" kern="1200" cap="none" spc="0" normalizeH="0" baseline="0" noProof="0" dirty="0">
                <a:ln>
                  <a:noFill/>
                </a:ln>
                <a:solidFill>
                  <a:srgbClr val="000000"/>
                </a:solidFill>
                <a:effectLst/>
                <a:uLnTx/>
                <a:uFillTx/>
                <a:latin typeface="Corbel" panose="020B0503020204020204"/>
                <a:ea typeface="+mn-ea"/>
                <a:cs typeface="+mn-cs"/>
              </a:rPr>
              <a:t>3rd trimester</a:t>
            </a:r>
            <a:r>
              <a:rPr kumimoji="0" lang="en-US" sz="2000" b="0" i="0" strike="noStrike" kern="1200" cap="none" spc="0" normalizeH="0" baseline="0" noProof="0" dirty="0">
                <a:ln>
                  <a:noFill/>
                </a:ln>
                <a:solidFill>
                  <a:srgbClr val="000000"/>
                </a:solidFill>
                <a:effectLst/>
                <a:uLnTx/>
                <a:uFillTx/>
                <a:latin typeface="Corbel" panose="020B0503020204020204"/>
                <a:ea typeface="+mn-ea"/>
                <a:cs typeface="+mn-cs"/>
              </a:rPr>
              <a:t> of</a:t>
            </a: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 pregnancy, as defined in local context. </a:t>
            </a:r>
          </a:p>
          <a:p>
            <a:pPr marL="800100" lvl="2" indent="-342900" fontAlgn="base">
              <a:lnSpc>
                <a:spcPct val="85000"/>
              </a:lnSpc>
              <a:spcBef>
                <a:spcPct val="0"/>
              </a:spcBef>
              <a:spcAft>
                <a:spcPts val="600"/>
              </a:spcAft>
              <a:buClr>
                <a:srgbClr val="0092D4"/>
              </a:buClr>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Starting at 28 weeks gestation in most settings but could be earlier in some places.</a:t>
            </a:r>
          </a:p>
          <a:p>
            <a:pPr marL="342900" lvl="1" indent="-342900" fontAlgn="base">
              <a:lnSpc>
                <a:spcPct val="85000"/>
              </a:lnSpc>
              <a:spcBef>
                <a:spcPct val="0"/>
              </a:spcBef>
              <a:spcAft>
                <a:spcPts val="1200"/>
              </a:spcAft>
              <a:buClr>
                <a:srgbClr val="0092D4"/>
              </a:buClr>
              <a:buFont typeface="Arial" panose="020B0604020202020204" pitchFamily="34" charset="0"/>
              <a:buChar char="•"/>
              <a:defRPr/>
            </a:pPr>
            <a:r>
              <a:rPr kumimoji="0" lang="en-US" sz="2000" b="0" i="0" u="none" strike="noStrike" kern="1200" cap="none" spc="0" normalizeH="0" baseline="0" noProof="0" dirty="0">
                <a:ln>
                  <a:noFill/>
                </a:ln>
                <a:solidFill>
                  <a:srgbClr val="000000"/>
                </a:solidFill>
                <a:effectLst/>
                <a:uLnTx/>
                <a:uFillTx/>
                <a:latin typeface="Corbel" panose="020B0503020204020204"/>
                <a:ea typeface="+mn-ea"/>
                <a:cs typeface="+mn-cs"/>
              </a:rPr>
              <a:t>No upper gestational age limit for vaccination, although not recommended for pregnant people in active labor</a:t>
            </a:r>
          </a:p>
          <a:p>
            <a:pPr marL="342900" lvl="1" indent="-342900" fontAlgn="base">
              <a:lnSpc>
                <a:spcPct val="85000"/>
              </a:lnSpc>
              <a:spcBef>
                <a:spcPct val="0"/>
              </a:spcBef>
              <a:spcAft>
                <a:spcPts val="1200"/>
              </a:spcAft>
              <a:buClr>
                <a:srgbClr val="0092D4"/>
              </a:buClr>
              <a:buFont typeface="Arial" panose="020B0604020202020204" pitchFamily="34" charset="0"/>
              <a:buChar char="•"/>
              <a:defRPr/>
            </a:pPr>
            <a:endParaRPr kumimoji="0" lang="en-US" sz="2000" b="0" i="0" u="none" strike="noStrike" kern="1200" cap="none" spc="0" normalizeH="0" baseline="0" noProof="0" dirty="0">
              <a:ln>
                <a:noFill/>
              </a:ln>
              <a:effectLst/>
              <a:uLnTx/>
              <a:uFillTx/>
              <a:latin typeface="Corbel" panose="020B0503020204020204"/>
              <a:ea typeface="+mn-ea"/>
              <a:cs typeface="+mn-cs"/>
            </a:endParaRPr>
          </a:p>
        </p:txBody>
      </p:sp>
      <p:pic>
        <p:nvPicPr>
          <p:cNvPr id="5" name="Picture 4" descr="Icon&#10;&#10;Description automatically generated">
            <a:extLst>
              <a:ext uri="{FF2B5EF4-FFF2-40B4-BE49-F238E27FC236}">
                <a16:creationId xmlns:a16="http://schemas.microsoft.com/office/drawing/2014/main" id="{82FD6933-B1FC-92A0-F6B3-CAAB8AE85F6A}"/>
              </a:ext>
            </a:extLst>
          </p:cNvPr>
          <p:cNvPicPr>
            <a:picLocks noChangeAspect="1"/>
          </p:cNvPicPr>
          <p:nvPr/>
        </p:nvPicPr>
        <p:blipFill>
          <a:blip r:embed="rId4">
            <a:alphaModFix amt="15000"/>
          </a:blip>
          <a:stretch>
            <a:fillRect/>
          </a:stretch>
        </p:blipFill>
        <p:spPr>
          <a:xfrm>
            <a:off x="10005061" y="874670"/>
            <a:ext cx="1114253" cy="2445163"/>
          </a:xfrm>
          <a:prstGeom prst="rect">
            <a:avLst/>
          </a:prstGeom>
        </p:spPr>
      </p:pic>
      <p:cxnSp>
        <p:nvCxnSpPr>
          <p:cNvPr id="10" name="Straight Connector 9">
            <a:extLst>
              <a:ext uri="{FF2B5EF4-FFF2-40B4-BE49-F238E27FC236}">
                <a16:creationId xmlns:a16="http://schemas.microsoft.com/office/drawing/2014/main" id="{D2940BD6-328D-3F62-5BA9-7BCD7FC09AED}"/>
              </a:ext>
            </a:extLst>
          </p:cNvPr>
          <p:cNvCxnSpPr/>
          <p:nvPr/>
        </p:nvCxnSpPr>
        <p:spPr>
          <a:xfrm>
            <a:off x="822960" y="3425737"/>
            <a:ext cx="11369040" cy="0"/>
          </a:xfrm>
          <a:prstGeom prst="line">
            <a:avLst/>
          </a:prstGeom>
        </p:spPr>
        <p:style>
          <a:lnRef idx="1">
            <a:schemeClr val="accent4"/>
          </a:lnRef>
          <a:fillRef idx="0">
            <a:schemeClr val="accent4"/>
          </a:fillRef>
          <a:effectRef idx="0">
            <a:schemeClr val="accent4"/>
          </a:effectRef>
          <a:fontRef idx="minor">
            <a:schemeClr val="tx1"/>
          </a:fontRef>
        </p:style>
      </p:cxnSp>
      <p:sp>
        <p:nvSpPr>
          <p:cNvPr id="6" name="Footer Placeholder 57">
            <a:extLst>
              <a:ext uri="{FF2B5EF4-FFF2-40B4-BE49-F238E27FC236}">
                <a16:creationId xmlns:a16="http://schemas.microsoft.com/office/drawing/2014/main" id="{298918ED-B6F4-0A7C-F428-6F12D0AB7603}"/>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a:t>
            </a:r>
            <a:r>
              <a:rPr lang="en-US" dirty="0">
                <a:solidFill>
                  <a:srgbClr val="000000">
                    <a:tint val="75000"/>
                  </a:srgbClr>
                </a:solidFill>
              </a:rPr>
              <a:t>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247548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E351EB-7DD3-A072-F3D3-97200B66D6B3}"/>
              </a:ext>
            </a:extLst>
          </p:cNvPr>
          <p:cNvSpPr>
            <a:spLocks noGrp="1"/>
          </p:cNvSpPr>
          <p:nvPr>
            <p:ph type="title"/>
          </p:nvPr>
        </p:nvSpPr>
        <p:spPr/>
        <p:txBody>
          <a:bodyPr>
            <a:noAutofit/>
          </a:bodyPr>
          <a:lstStyle/>
          <a:p>
            <a:r>
              <a:rPr lang="en-US" sz="2800" dirty="0">
                <a:solidFill>
                  <a:schemeClr val="accent5"/>
                </a:solidFill>
                <a:ea typeface="+mn-ea"/>
                <a:cs typeface="+mn-cs"/>
              </a:rPr>
              <a:t>Product characteristics</a:t>
            </a:r>
          </a:p>
        </p:txBody>
      </p:sp>
      <p:graphicFrame>
        <p:nvGraphicFramePr>
          <p:cNvPr id="7" name="Table 7">
            <a:extLst>
              <a:ext uri="{FF2B5EF4-FFF2-40B4-BE49-F238E27FC236}">
                <a16:creationId xmlns:a16="http://schemas.microsoft.com/office/drawing/2014/main" id="{36E85D03-D683-5689-2B08-1827815550A7}"/>
              </a:ext>
            </a:extLst>
          </p:cNvPr>
          <p:cNvGraphicFramePr>
            <a:graphicFrameLocks noGrp="1"/>
          </p:cNvGraphicFramePr>
          <p:nvPr>
            <p:ph idx="1"/>
            <p:extLst>
              <p:ext uri="{D42A27DB-BD31-4B8C-83A1-F6EECF244321}">
                <p14:modId xmlns:p14="http://schemas.microsoft.com/office/powerpoint/2010/main" val="1419104183"/>
              </p:ext>
            </p:extLst>
          </p:nvPr>
        </p:nvGraphicFramePr>
        <p:xfrm>
          <a:off x="1240292" y="937939"/>
          <a:ext cx="10515599" cy="4766591"/>
        </p:xfrm>
        <a:graphic>
          <a:graphicData uri="http://schemas.openxmlformats.org/drawingml/2006/table">
            <a:tbl>
              <a:tblPr firstRow="1" bandRow="1">
                <a:tableStyleId>{72833802-FEF1-4C79-8D5D-14CF1EAF98D9}</a:tableStyleId>
              </a:tblPr>
              <a:tblGrid>
                <a:gridCol w="1068955">
                  <a:extLst>
                    <a:ext uri="{9D8B030D-6E8A-4147-A177-3AD203B41FA5}">
                      <a16:colId xmlns:a16="http://schemas.microsoft.com/office/drawing/2014/main" val="3970447072"/>
                    </a:ext>
                  </a:extLst>
                </a:gridCol>
                <a:gridCol w="4293031">
                  <a:extLst>
                    <a:ext uri="{9D8B030D-6E8A-4147-A177-3AD203B41FA5}">
                      <a16:colId xmlns:a16="http://schemas.microsoft.com/office/drawing/2014/main" val="3523872787"/>
                    </a:ext>
                  </a:extLst>
                </a:gridCol>
                <a:gridCol w="5153613">
                  <a:extLst>
                    <a:ext uri="{9D8B030D-6E8A-4147-A177-3AD203B41FA5}">
                      <a16:colId xmlns:a16="http://schemas.microsoft.com/office/drawing/2014/main" val="2307969937"/>
                    </a:ext>
                  </a:extLst>
                </a:gridCol>
              </a:tblGrid>
              <a:tr h="1749071">
                <a:tc>
                  <a:txBody>
                    <a:bodyPr/>
                    <a:lstStyle/>
                    <a:p>
                      <a:pPr algn="ctr"/>
                      <a:endParaRPr lang="en-US" sz="1800" b="0" i="0">
                        <a:latin typeface="Montserrat Light" pitchFamily="2" charset="77"/>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noFill/>
                  </a:tcPr>
                </a:tc>
                <a:tc>
                  <a:txBody>
                    <a:bodyPr/>
                    <a:lstStyle/>
                    <a:p>
                      <a:pPr algn="ctr"/>
                      <a:r>
                        <a:rPr lang="en-US" sz="2400" b="1" i="0">
                          <a:solidFill>
                            <a:schemeClr val="accent5"/>
                          </a:solidFill>
                          <a:latin typeface="Corbel" panose="020B0503020204020204" pitchFamily="34" charset="0"/>
                        </a:rPr>
                        <a:t>Maternal vaccine</a:t>
                      </a:r>
                    </a:p>
                  </a:txBody>
                  <a:tcPr anchor="ctr">
                    <a:lnT w="12700" cap="flat" cmpd="sng" algn="ctr">
                      <a:solidFill>
                        <a:schemeClr val="bg1"/>
                      </a:solidFill>
                      <a:prstDash val="solid"/>
                      <a:round/>
                      <a:headEnd type="none" w="med" len="med"/>
                      <a:tailEnd type="none" w="med" len="med"/>
                    </a:lnT>
                    <a:noFill/>
                  </a:tcPr>
                </a:tc>
                <a:tc>
                  <a:txBody>
                    <a:bodyPr/>
                    <a:lstStyle/>
                    <a:p>
                      <a:pPr algn="ctr"/>
                      <a:r>
                        <a:rPr lang="en-US" sz="2400" b="1" i="0" dirty="0">
                          <a:solidFill>
                            <a:schemeClr val="accent1"/>
                          </a:solidFill>
                          <a:latin typeface="Corbel" panose="020B0503020204020204" pitchFamily="34" charset="0"/>
                        </a:rPr>
                        <a:t>Long-acting </a:t>
                      </a:r>
                      <a:br>
                        <a:rPr lang="en-US" sz="2400" b="1" i="0" dirty="0">
                          <a:solidFill>
                            <a:schemeClr val="accent1"/>
                          </a:solidFill>
                          <a:latin typeface="Corbel" panose="020B0503020204020204" pitchFamily="34" charset="0"/>
                        </a:rPr>
                      </a:br>
                      <a:r>
                        <a:rPr lang="en-US" sz="2400" b="1" i="0" dirty="0">
                          <a:solidFill>
                            <a:schemeClr val="accent1"/>
                          </a:solidFill>
                          <a:latin typeface="Corbel" panose="020B0503020204020204" pitchFamily="34" charset="0"/>
                        </a:rPr>
                        <a:t>monoclonal antibody (</a:t>
                      </a:r>
                      <a:r>
                        <a:rPr lang="en-US" sz="2400" b="1" i="0" dirty="0" err="1">
                          <a:solidFill>
                            <a:schemeClr val="accent1"/>
                          </a:solidFill>
                          <a:latin typeface="Corbel" panose="020B0503020204020204" pitchFamily="34" charset="0"/>
                        </a:rPr>
                        <a:t>mAb</a:t>
                      </a:r>
                      <a:r>
                        <a:rPr lang="en-US" sz="2400" b="1" i="0" dirty="0">
                          <a:solidFill>
                            <a:schemeClr val="accent1"/>
                          </a:solidFill>
                          <a:latin typeface="Corbel" panose="020B0503020204020204" pitchFamily="34" charset="0"/>
                        </a:rPr>
                        <a:t>)</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121965904"/>
                  </a:ext>
                </a:extLst>
              </a:tr>
              <a:tr h="2901851">
                <a:tc>
                  <a:txBody>
                    <a:bodyPr/>
                    <a:lstStyle/>
                    <a:p>
                      <a:endParaRPr lang="en-US" sz="1800" b="0" i="0">
                        <a:latin typeface="Montserrat Medium" pitchFamily="2" charset="77"/>
                      </a:endParaRPr>
                    </a:p>
                  </a:txBody>
                  <a:tcPr anchor="ctr">
                    <a:lnL w="12700" cap="flat" cmpd="sng" algn="ctr">
                      <a:solidFill>
                        <a:schemeClr val="bg1"/>
                      </a:solidFill>
                      <a:prstDash val="solid"/>
                      <a:round/>
                      <a:headEnd type="none" w="med" len="med"/>
                      <a:tailEnd type="none" w="med" len="med"/>
                    </a:lnL>
                  </a:tcPr>
                </a:tc>
                <a:tc>
                  <a:txBody>
                    <a:bodyPr/>
                    <a:lstStyle/>
                    <a:p>
                      <a:pPr marL="171450" indent="-171450">
                        <a:buFont typeface="Arial" panose="020B0604020202020204" pitchFamily="34" charset="0"/>
                        <a:buChar char="•"/>
                      </a:pPr>
                      <a:r>
                        <a:rPr lang="en-US" sz="2400" b="0" i="0" dirty="0">
                          <a:latin typeface="Corbel" panose="020B0503020204020204" pitchFamily="34" charset="0"/>
                        </a:rPr>
                        <a:t>Given in one dose</a:t>
                      </a:r>
                    </a:p>
                    <a:p>
                      <a:pPr marL="171450" indent="-171450">
                        <a:buFont typeface="Arial" panose="020B0604020202020204" pitchFamily="34" charset="0"/>
                        <a:buChar char="•"/>
                      </a:pPr>
                      <a:r>
                        <a:rPr lang="en-US" sz="2400" b="0" i="0" dirty="0">
                          <a:latin typeface="Corbel" panose="020B0503020204020204" pitchFamily="34" charset="0"/>
                        </a:rPr>
                        <a:t>Lyophilized prefilled syringe</a:t>
                      </a:r>
                    </a:p>
                    <a:p>
                      <a:pPr marL="171450" indent="-171450">
                        <a:buFont typeface="Arial" panose="020B0604020202020204" pitchFamily="34" charset="0"/>
                        <a:buChar char="•"/>
                      </a:pPr>
                      <a:r>
                        <a:rPr lang="en-US" sz="2400" b="0" i="0" dirty="0">
                          <a:latin typeface="Corbel" panose="020B0503020204020204" pitchFamily="34" charset="0"/>
                        </a:rPr>
                        <a:t>Single-dose WHO prequalified; multi-dose vial presentation in development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dirty="0">
                          <a:latin typeface="Corbel" panose="020B0503020204020204" pitchFamily="34" charset="0"/>
                        </a:rPr>
                        <a:t>At least 5-6 months protection after birth</a:t>
                      </a:r>
                    </a:p>
                    <a:p>
                      <a:pPr marL="171450" indent="-171450">
                        <a:buFont typeface="Arial" panose="020B0604020202020204" pitchFamily="34" charset="0"/>
                        <a:buChar char="•"/>
                      </a:pPr>
                      <a:endParaRPr lang="en-US" sz="2400" b="0" i="0" dirty="0">
                        <a:latin typeface="Corbel" panose="020B0503020204020204" pitchFamily="34" charset="0"/>
                      </a:endParaRPr>
                    </a:p>
                  </a:txBody>
                  <a:tcPr/>
                </a:tc>
                <a:tc>
                  <a:txBody>
                    <a:bodyPr/>
                    <a:lstStyle/>
                    <a:p>
                      <a:pPr marL="285750" indent="-285750">
                        <a:buFont typeface="Arial" panose="020B0604020202020204" pitchFamily="34" charset="0"/>
                        <a:buChar char="•"/>
                      </a:pPr>
                      <a:r>
                        <a:rPr lang="en-US" sz="2400" b="0" i="0" dirty="0">
                          <a:latin typeface="Corbel" panose="020B0503020204020204" pitchFamily="34" charset="0"/>
                        </a:rPr>
                        <a:t>Given in one dose</a:t>
                      </a:r>
                    </a:p>
                    <a:p>
                      <a:pPr marL="285750" indent="-285750">
                        <a:buFont typeface="Arial" panose="020B0604020202020204" pitchFamily="34" charset="0"/>
                        <a:buChar char="•"/>
                      </a:pPr>
                      <a:r>
                        <a:rPr lang="en-US" sz="2400" b="0" i="0" dirty="0">
                          <a:latin typeface="Corbel" panose="020B0503020204020204" pitchFamily="34" charset="0"/>
                        </a:rPr>
                        <a:t>Liquid prefilled syringe </a:t>
                      </a:r>
                    </a:p>
                    <a:p>
                      <a:pPr marL="285750" indent="-285750">
                        <a:buFont typeface="Arial" panose="020B0604020202020204" pitchFamily="34" charset="0"/>
                        <a:buChar char="•"/>
                      </a:pPr>
                      <a:r>
                        <a:rPr lang="en-US" sz="2400" b="0" i="0" dirty="0">
                          <a:latin typeface="Corbel" panose="020B0503020204020204" pitchFamily="34" charset="0"/>
                        </a:rPr>
                        <a:t>0.5 mL for infants &lt;5 kg or 1.0 mL dose for infants ≥5 kg.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dirty="0">
                          <a:latin typeface="Corbel" panose="020B0503020204020204" pitchFamily="34" charset="0"/>
                        </a:rPr>
                        <a:t>At least 5-6 months protection after administration</a:t>
                      </a:r>
                    </a:p>
                    <a:p>
                      <a:pPr marL="285750" indent="-285750">
                        <a:buFont typeface="Arial" panose="020B0604020202020204" pitchFamily="34" charset="0"/>
                        <a:buChar char="•"/>
                      </a:pPr>
                      <a:endParaRPr lang="en-US" sz="2400" b="0" i="0" dirty="0">
                        <a:latin typeface="Corbel" panose="020B0503020204020204" pitchFamily="34" charset="0"/>
                      </a:endParaRPr>
                    </a:p>
                  </a:txBody>
                  <a:tcP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382191762"/>
                  </a:ext>
                </a:extLst>
              </a:tr>
            </a:tbl>
          </a:graphicData>
        </a:graphic>
      </p:graphicFrame>
      <p:pic>
        <p:nvPicPr>
          <p:cNvPr id="11" name="Picture 10" descr="Icon&#10;&#10;Description automatically generated">
            <a:extLst>
              <a:ext uri="{FF2B5EF4-FFF2-40B4-BE49-F238E27FC236}">
                <a16:creationId xmlns:a16="http://schemas.microsoft.com/office/drawing/2014/main" id="{2F7535B4-24A6-73E9-8216-9FE3C4D8A2BB}"/>
              </a:ext>
            </a:extLst>
          </p:cNvPr>
          <p:cNvPicPr>
            <a:picLocks noChangeAspect="1"/>
          </p:cNvPicPr>
          <p:nvPr/>
        </p:nvPicPr>
        <p:blipFill>
          <a:blip r:embed="rId3"/>
          <a:stretch>
            <a:fillRect/>
          </a:stretch>
        </p:blipFill>
        <p:spPr>
          <a:xfrm>
            <a:off x="6693281" y="1476999"/>
            <a:ext cx="368300" cy="711200"/>
          </a:xfrm>
          <a:prstGeom prst="rect">
            <a:avLst/>
          </a:prstGeom>
        </p:spPr>
      </p:pic>
      <p:pic>
        <p:nvPicPr>
          <p:cNvPr id="13" name="Picture 12" descr="Icon&#10;&#10;Description automatically generated">
            <a:extLst>
              <a:ext uri="{FF2B5EF4-FFF2-40B4-BE49-F238E27FC236}">
                <a16:creationId xmlns:a16="http://schemas.microsoft.com/office/drawing/2014/main" id="{3DC2D284-3482-192D-7B88-9EFBFECD8E16}"/>
              </a:ext>
            </a:extLst>
          </p:cNvPr>
          <p:cNvPicPr>
            <a:picLocks noChangeAspect="1"/>
          </p:cNvPicPr>
          <p:nvPr/>
        </p:nvPicPr>
        <p:blipFill>
          <a:blip r:embed="rId4"/>
          <a:stretch>
            <a:fillRect/>
          </a:stretch>
        </p:blipFill>
        <p:spPr>
          <a:xfrm>
            <a:off x="2698019" y="1367028"/>
            <a:ext cx="368300" cy="808214"/>
          </a:xfrm>
          <a:prstGeom prst="rect">
            <a:avLst/>
          </a:prstGeom>
        </p:spPr>
      </p:pic>
      <p:sp>
        <p:nvSpPr>
          <p:cNvPr id="2" name="Footer Placeholder 57">
            <a:extLst>
              <a:ext uri="{FF2B5EF4-FFF2-40B4-BE49-F238E27FC236}">
                <a16:creationId xmlns:a16="http://schemas.microsoft.com/office/drawing/2014/main" id="{38FE4A5E-F3BD-6A33-53D3-8778C3ADD3BA}"/>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a:t>
            </a:r>
            <a:r>
              <a:rPr lang="en-US" dirty="0">
                <a:solidFill>
                  <a:srgbClr val="000000">
                    <a:tint val="75000"/>
                  </a:srgbClr>
                </a:solidFill>
              </a:rPr>
              <a:t>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519782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CDBA1BA-9EF8-0B01-03E6-BA8F32BFF2C8}"/>
              </a:ext>
            </a:extLst>
          </p:cNvPr>
          <p:cNvSpPr/>
          <p:nvPr/>
        </p:nvSpPr>
        <p:spPr>
          <a:xfrm>
            <a:off x="2614613" y="2114550"/>
            <a:ext cx="9258299" cy="1314450"/>
          </a:xfrm>
          <a:prstGeom prst="rect">
            <a:avLst/>
          </a:prstGeom>
          <a:solidFill>
            <a:schemeClr val="accent4">
              <a:lumMod val="20000"/>
              <a:lumOff val="80000"/>
            </a:schemeClr>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311F65B8-9F77-C671-BB5F-48A744381610}"/>
              </a:ext>
            </a:extLst>
          </p:cNvPr>
          <p:cNvSpPr>
            <a:spLocks noGrp="1"/>
          </p:cNvSpPr>
          <p:nvPr>
            <p:ph type="title"/>
          </p:nvPr>
        </p:nvSpPr>
        <p:spPr>
          <a:xfrm>
            <a:off x="1224280" y="365125"/>
            <a:ext cx="10515600" cy="884555"/>
          </a:xfrm>
        </p:spPr>
        <p:txBody>
          <a:bodyPr/>
          <a:lstStyle/>
          <a:p>
            <a:r>
              <a:rPr lang="en-US" dirty="0">
                <a:solidFill>
                  <a:schemeClr val="accent5"/>
                </a:solidFill>
              </a:rPr>
              <a:t>These immunization approaches are not new</a:t>
            </a:r>
            <a:br>
              <a:rPr lang="en-US" dirty="0">
                <a:solidFill>
                  <a:schemeClr val="accent5"/>
                </a:solidFill>
              </a:rPr>
            </a:br>
            <a:r>
              <a:rPr lang="en-US" sz="2000" b="0" dirty="0">
                <a:solidFill>
                  <a:schemeClr val="accent5"/>
                </a:solidFill>
              </a:rPr>
              <a:t>RSV prevention is an opportunity to build on experience</a:t>
            </a:r>
            <a:br>
              <a:rPr lang="en-US" sz="2000" dirty="0">
                <a:solidFill>
                  <a:schemeClr val="accent5"/>
                </a:solidFill>
              </a:rPr>
            </a:br>
            <a:endParaRPr lang="en-US" b="0" dirty="0">
              <a:solidFill>
                <a:schemeClr val="accent5"/>
              </a:solidFill>
            </a:endParaRPr>
          </a:p>
        </p:txBody>
      </p:sp>
      <p:graphicFrame>
        <p:nvGraphicFramePr>
          <p:cNvPr id="9" name="Table 8">
            <a:extLst>
              <a:ext uri="{FF2B5EF4-FFF2-40B4-BE49-F238E27FC236}">
                <a16:creationId xmlns:a16="http://schemas.microsoft.com/office/drawing/2014/main" id="{37024CF3-57F0-A97D-193E-48DDA6F1900D}"/>
              </a:ext>
            </a:extLst>
          </p:cNvPr>
          <p:cNvGraphicFramePr>
            <a:graphicFrameLocks noGrp="1"/>
          </p:cNvGraphicFramePr>
          <p:nvPr>
            <p:extLst>
              <p:ext uri="{D42A27DB-BD31-4B8C-83A1-F6EECF244321}">
                <p14:modId xmlns:p14="http://schemas.microsoft.com/office/powerpoint/2010/main" val="400051310"/>
              </p:ext>
            </p:extLst>
          </p:nvPr>
        </p:nvGraphicFramePr>
        <p:xfrm>
          <a:off x="1585913" y="1668326"/>
          <a:ext cx="10153968" cy="4756741"/>
        </p:xfrm>
        <a:graphic>
          <a:graphicData uri="http://schemas.openxmlformats.org/drawingml/2006/table">
            <a:tbl>
              <a:tblPr firstRow="1" bandRow="1">
                <a:tableStyleId>{5940675A-B579-460E-94D1-54222C63F5DA}</a:tableStyleId>
              </a:tblPr>
              <a:tblGrid>
                <a:gridCol w="1554072">
                  <a:extLst>
                    <a:ext uri="{9D8B030D-6E8A-4147-A177-3AD203B41FA5}">
                      <a16:colId xmlns:a16="http://schemas.microsoft.com/office/drawing/2014/main" val="3462806440"/>
                    </a:ext>
                  </a:extLst>
                </a:gridCol>
                <a:gridCol w="2866632">
                  <a:extLst>
                    <a:ext uri="{9D8B030D-6E8A-4147-A177-3AD203B41FA5}">
                      <a16:colId xmlns:a16="http://schemas.microsoft.com/office/drawing/2014/main" val="2764572406"/>
                    </a:ext>
                  </a:extLst>
                </a:gridCol>
                <a:gridCol w="2558244">
                  <a:extLst>
                    <a:ext uri="{9D8B030D-6E8A-4147-A177-3AD203B41FA5}">
                      <a16:colId xmlns:a16="http://schemas.microsoft.com/office/drawing/2014/main" val="778637079"/>
                    </a:ext>
                  </a:extLst>
                </a:gridCol>
                <a:gridCol w="3175020">
                  <a:extLst>
                    <a:ext uri="{9D8B030D-6E8A-4147-A177-3AD203B41FA5}">
                      <a16:colId xmlns:a16="http://schemas.microsoft.com/office/drawing/2014/main" val="1046649637"/>
                    </a:ext>
                  </a:extLst>
                </a:gridCol>
              </a:tblGrid>
              <a:tr h="370840">
                <a:tc>
                  <a:txBody>
                    <a:bodyPr/>
                    <a:lstStyle/>
                    <a:p>
                      <a:endParaRPr lang="en-US" sz="2000" b="1" dirty="0"/>
                    </a:p>
                  </a:txBody>
                  <a:tcPr>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2000" b="1" dirty="0"/>
                        <a:t>Maternal immunization</a:t>
                      </a:r>
                    </a:p>
                  </a:txBody>
                  <a:tcPr>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2000" b="1" dirty="0"/>
                        <a:t>Monoclonal antibody</a:t>
                      </a:r>
                    </a:p>
                  </a:txBody>
                  <a:tcPr>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dirty="0"/>
                        <a:t>Birth-dose immunization</a:t>
                      </a:r>
                    </a:p>
                  </a:txBody>
                  <a:tcPr>
                    <a:lnL w="12700" cmpd="sng">
                      <a:noFill/>
                    </a:lnL>
                    <a:lnR w="12700" cmpd="sng">
                      <a:noFill/>
                    </a:lnR>
                    <a:lnT w="12700" cmpd="sng">
                      <a:noFill/>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2798143"/>
                  </a:ext>
                </a:extLst>
              </a:tr>
              <a:tr h="1434421">
                <a:tc>
                  <a:txBody>
                    <a:bodyPr/>
                    <a:lstStyle/>
                    <a:p>
                      <a:endParaRPr lang="en-US" sz="2000" b="1" dirty="0"/>
                    </a:p>
                  </a:txBody>
                  <a:tcP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6213" indent="-176213">
                        <a:buFont typeface="Arial" panose="020B0604020202020204" pitchFamily="34" charset="0"/>
                        <a:buChar char="•"/>
                        <a:tabLst/>
                      </a:pPr>
                      <a:r>
                        <a:rPr lang="en-US" sz="1800" dirty="0"/>
                        <a:t>Tetanus</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342900" lvl="0" indent="-342900">
                        <a:buFont typeface="Arial" panose="020B0604020202020204" pitchFamily="34" charset="0"/>
                        <a:buChar char="•"/>
                        <a:defRPr/>
                      </a:pPr>
                      <a:endParaRPr lang="en-US" sz="1800" kern="1200" dirty="0">
                        <a:solidFill>
                          <a:schemeClr val="tx1"/>
                        </a:solidFill>
                        <a:latin typeface="+mn-lt"/>
                        <a:ea typeface="+mn-ea"/>
                        <a:cs typeface="+mn-cs"/>
                      </a:endParaRP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6213" indent="-176213" algn="l" defTabSz="914400" rtl="0" eaLnBrk="1" latinLnBrk="0" hangingPunct="1">
                        <a:buFont typeface="Arial" panose="020B0604020202020204" pitchFamily="34" charset="0"/>
                        <a:buChar char="•"/>
                        <a:tabLst/>
                      </a:pPr>
                      <a:r>
                        <a:rPr lang="en-US" sz="1800" kern="1200" dirty="0">
                          <a:solidFill>
                            <a:schemeClr val="tx1"/>
                          </a:solidFill>
                          <a:latin typeface="+mn-lt"/>
                          <a:ea typeface="+mn-ea"/>
                          <a:cs typeface="+mn-cs"/>
                        </a:rPr>
                        <a:t>Hepatitis B</a:t>
                      </a:r>
                    </a:p>
                    <a:p>
                      <a:pPr marL="176213" indent="-176213" algn="l" defTabSz="914400" rtl="0" eaLnBrk="1" latinLnBrk="0" hangingPunct="1">
                        <a:buFont typeface="Arial" panose="020B0604020202020204" pitchFamily="34" charset="0"/>
                        <a:buChar char="•"/>
                        <a:tabLst/>
                      </a:pPr>
                      <a:r>
                        <a:rPr lang="en-US" sz="1800" kern="1200" dirty="0">
                          <a:solidFill>
                            <a:schemeClr val="tx1"/>
                          </a:solidFill>
                          <a:latin typeface="+mn-lt"/>
                          <a:ea typeface="+mn-ea"/>
                          <a:cs typeface="+mn-cs"/>
                        </a:rPr>
                        <a:t>Oral polio virus (OPV)</a:t>
                      </a:r>
                    </a:p>
                    <a:p>
                      <a:pPr marL="176213" indent="-176213" algn="l" defTabSz="914400" rtl="0" eaLnBrk="1" latinLnBrk="0" hangingPunct="1">
                        <a:buFont typeface="Arial" panose="020B0604020202020204" pitchFamily="34" charset="0"/>
                        <a:buChar char="•"/>
                        <a:tabLst/>
                      </a:pPr>
                      <a:r>
                        <a:rPr lang="en-US" sz="1800" kern="1200" dirty="0">
                          <a:solidFill>
                            <a:schemeClr val="tx1"/>
                          </a:solidFill>
                          <a:latin typeface="+mn-lt"/>
                          <a:ea typeface="+mn-ea"/>
                          <a:cs typeface="+mn-cs"/>
                        </a:rPr>
                        <a:t>Bacille Calmette-Guerin (BCG)</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9555936"/>
                  </a:ext>
                </a:extLst>
              </a:tr>
              <a:tr h="1097280">
                <a:tc>
                  <a:txBody>
                    <a:bodyPr/>
                    <a:lstStyle/>
                    <a:p>
                      <a:endParaRPr lang="en-US" sz="2000" b="1" dirty="0"/>
                    </a:p>
                  </a:txBody>
                  <a:tcP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spc="-17" dirty="0">
                          <a:solidFill>
                            <a:schemeClr val="accent5"/>
                          </a:solidFill>
                        </a:rPr>
                        <a:t>RSV</a:t>
                      </a:r>
                      <a:r>
                        <a:rPr lang="en-US" sz="2400" b="1" dirty="0">
                          <a:solidFill>
                            <a:schemeClr val="accent5"/>
                          </a:solidFill>
                        </a:rPr>
                        <a:t> </a:t>
                      </a:r>
                      <a:endParaRPr lang="en-US" sz="1800" dirty="0"/>
                    </a:p>
                    <a:p>
                      <a:pPr marL="176213" lvl="0" indent="-176213" algn="l" defTabSz="914400" rtl="0" eaLnBrk="1" latinLnBrk="0" hangingPunct="1">
                        <a:buFont typeface="Arial" panose="020B0604020202020204" pitchFamily="34" charset="0"/>
                        <a:buChar char="•"/>
                        <a:tabLst/>
                        <a:defRPr/>
                      </a:pPr>
                      <a:r>
                        <a:rPr lang="en-US" sz="1800" kern="1200" dirty="0">
                          <a:solidFill>
                            <a:schemeClr val="tx1"/>
                          </a:solidFill>
                          <a:latin typeface="+mn-lt"/>
                          <a:ea typeface="+mn-ea"/>
                          <a:cs typeface="+mn-cs"/>
                        </a:rPr>
                        <a:t>Influenza (seasonal)</a:t>
                      </a:r>
                    </a:p>
                    <a:p>
                      <a:pPr marL="176213" lvl="0" indent="-176213" algn="l" defTabSz="914400" rtl="0" eaLnBrk="1" latinLnBrk="0" hangingPunct="1">
                        <a:buFont typeface="Arial" panose="020B0604020202020204" pitchFamily="34" charset="0"/>
                        <a:buChar char="•"/>
                        <a:tabLst/>
                        <a:defRPr/>
                      </a:pPr>
                      <a:r>
                        <a:rPr lang="en-US" sz="1800" kern="1200" dirty="0">
                          <a:solidFill>
                            <a:schemeClr val="tx1"/>
                          </a:solidFill>
                          <a:latin typeface="+mn-lt"/>
                          <a:ea typeface="+mn-ea"/>
                          <a:cs typeface="+mn-cs"/>
                        </a:rPr>
                        <a:t>COVID-19</a:t>
                      </a:r>
                    </a:p>
                    <a:p>
                      <a:pPr marL="176213" lvl="0" indent="-176213" algn="l" defTabSz="914400" rtl="0" eaLnBrk="1" latinLnBrk="0" hangingPunct="1">
                        <a:buFont typeface="Arial" panose="020B0604020202020204" pitchFamily="34" charset="0"/>
                        <a:buChar char="•"/>
                        <a:tabLst/>
                        <a:defRPr/>
                      </a:pPr>
                      <a:r>
                        <a:rPr lang="en-US" sz="1800" kern="1200" dirty="0">
                          <a:solidFill>
                            <a:schemeClr val="tx1"/>
                          </a:solidFill>
                          <a:latin typeface="+mn-lt"/>
                          <a:ea typeface="+mn-ea"/>
                          <a:cs typeface="+mn-cs"/>
                        </a:rPr>
                        <a:t>Pertussis</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lvl="0" indent="-285750">
                        <a:buFont typeface="Arial" panose="020B0604020202020204" pitchFamily="34" charset="0"/>
                        <a:buChar char="•"/>
                        <a:defRPr/>
                      </a:pPr>
                      <a:r>
                        <a:rPr lang="en-US" sz="1800" b="1" spc="-17" dirty="0">
                          <a:solidFill>
                            <a:schemeClr val="accent5"/>
                          </a:solidFill>
                        </a:rPr>
                        <a:t>RSV</a:t>
                      </a:r>
                      <a:endParaRPr lang="en-US" sz="2000" b="1" spc="-17" dirty="0">
                        <a:solidFill>
                          <a:schemeClr val="accent5"/>
                        </a:solidFill>
                      </a:endParaRPr>
                    </a:p>
                    <a:p>
                      <a:pPr marL="285750" lvl="0" indent="-285750" algn="l" defTabSz="914400" rtl="0" eaLnBrk="1" latinLnBrk="0" hangingPunct="1">
                        <a:buFont typeface="Arial" panose="020B0604020202020204" pitchFamily="34" charset="0"/>
                        <a:buChar char="•"/>
                        <a:tabLst/>
                        <a:defRPr/>
                      </a:pPr>
                      <a:r>
                        <a:rPr lang="en-US" sz="1800" kern="1200" dirty="0">
                          <a:solidFill>
                            <a:schemeClr val="tx1"/>
                          </a:solidFill>
                          <a:latin typeface="+mn-lt"/>
                          <a:ea typeface="+mn-ea"/>
                          <a:cs typeface="+mn-cs"/>
                        </a:rPr>
                        <a:t>Certain cancers</a:t>
                      </a:r>
                    </a:p>
                    <a:p>
                      <a:pPr marL="285750" lvl="0" indent="-285750" algn="l" defTabSz="914400" rtl="0" eaLnBrk="1" latinLnBrk="0" hangingPunct="1">
                        <a:buFont typeface="Arial" panose="020B0604020202020204" pitchFamily="34" charset="0"/>
                        <a:buChar char="•"/>
                        <a:tabLst/>
                        <a:defRPr/>
                      </a:pPr>
                      <a:r>
                        <a:rPr lang="en-US" sz="1800" kern="1200" dirty="0">
                          <a:solidFill>
                            <a:schemeClr val="tx1"/>
                          </a:solidFill>
                          <a:latin typeface="+mn-lt"/>
                          <a:ea typeface="+mn-ea"/>
                          <a:cs typeface="+mn-cs"/>
                        </a:rPr>
                        <a:t>COVID-19</a:t>
                      </a:r>
                    </a:p>
                    <a:p>
                      <a:pPr marL="285750" lvl="0" indent="-285750" algn="l" defTabSz="914400" rtl="0" eaLnBrk="1" latinLnBrk="0" hangingPunct="1">
                        <a:buFont typeface="Arial" panose="020B0604020202020204" pitchFamily="34" charset="0"/>
                        <a:buChar char="•"/>
                        <a:tabLst/>
                        <a:defRPr/>
                      </a:pPr>
                      <a:r>
                        <a:rPr lang="en-US" sz="1800" kern="1200" dirty="0">
                          <a:solidFill>
                            <a:schemeClr val="tx1"/>
                          </a:solidFill>
                          <a:latin typeface="+mn-lt"/>
                          <a:ea typeface="+mn-ea"/>
                          <a:cs typeface="+mn-cs"/>
                        </a:rPr>
                        <a:t>Rabies</a:t>
                      </a:r>
                    </a:p>
                    <a:p>
                      <a:pPr marL="285750" lvl="0" indent="-285750" algn="l" defTabSz="914400" rtl="0" eaLnBrk="1" latinLnBrk="0" hangingPunct="1">
                        <a:buFont typeface="Arial" panose="020B0604020202020204" pitchFamily="34" charset="0"/>
                        <a:buChar char="•"/>
                        <a:tabLst/>
                        <a:defRPr/>
                      </a:pPr>
                      <a:r>
                        <a:rPr lang="en-US" sz="1800" kern="1200" dirty="0">
                          <a:solidFill>
                            <a:schemeClr val="tx1"/>
                          </a:solidFill>
                          <a:latin typeface="+mn-lt"/>
                          <a:ea typeface="+mn-ea"/>
                          <a:cs typeface="+mn-cs"/>
                        </a:rPr>
                        <a:t>Ebola</a:t>
                      </a:r>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176213" indent="-176213">
                        <a:buFont typeface="Arial" panose="020B0604020202020204" pitchFamily="34" charset="0"/>
                        <a:buChar char="•"/>
                        <a:tabLst/>
                      </a:pPr>
                      <a:endParaRPr lang="en-US" sz="1800" dirty="0"/>
                    </a:p>
                  </a:txBody>
                  <a:tcPr anchor="ctr">
                    <a:lnL w="12700" cmpd="sng">
                      <a:noFill/>
                    </a:lnL>
                    <a:lnR w="12700" cmpd="sng">
                      <a:noFill/>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13752996"/>
                  </a:ext>
                </a:extLst>
              </a:tr>
              <a:tr h="1097280">
                <a:tc>
                  <a:txBody>
                    <a:bodyPr/>
                    <a:lstStyle/>
                    <a:p>
                      <a:endParaRPr lang="en-US" sz="2000" b="1" dirty="0"/>
                    </a:p>
                  </a:txBody>
                  <a:tcPr>
                    <a:lnL w="12700" cmpd="sng">
                      <a:noFill/>
                    </a:lnL>
                    <a:lnR w="12700" cmpd="sng">
                      <a:noFill/>
                    </a:lnR>
                    <a:lnT w="63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75895" lvl="0" indent="-175895">
                        <a:buFont typeface="Arial" panose="020B0604020202020204" pitchFamily="34" charset="0"/>
                        <a:buChar char="•"/>
                      </a:pPr>
                      <a:r>
                        <a:rPr lang="en-US" sz="1800" dirty="0"/>
                        <a:t>Group B </a:t>
                      </a:r>
                      <a:r>
                        <a:rPr lang="en-US" sz="1800" i="1" dirty="0"/>
                        <a:t>Streptococcus</a:t>
                      </a:r>
                      <a:endParaRPr lang="en-US" sz="1800" dirty="0"/>
                    </a:p>
                  </a:txBody>
                  <a:tcPr anchor="ctr">
                    <a:lnL w="12700" cmpd="sng">
                      <a:noFill/>
                    </a:lnL>
                    <a:lnR w="12700" cmpd="sng">
                      <a:noFill/>
                    </a:lnR>
                    <a:lnT w="63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schemeClr val="accent5"/>
                          </a:solidFill>
                        </a:rPr>
                        <a:t>Additional RSV</a:t>
                      </a:r>
                    </a:p>
                    <a:p>
                      <a:pPr marL="285750" lvl="0" indent="-285750">
                        <a:buFont typeface="Arial" panose="020B0604020202020204" pitchFamily="34" charset="0"/>
                        <a:buChar char="•"/>
                      </a:pPr>
                      <a:r>
                        <a:rPr lang="en-US" sz="1800" dirty="0"/>
                        <a:t>Malaria</a:t>
                      </a:r>
                    </a:p>
                    <a:p>
                      <a:pPr marL="285750" lvl="0" indent="-285750">
                        <a:buFont typeface="Arial" panose="020B0604020202020204" pitchFamily="34" charset="0"/>
                        <a:buChar char="•"/>
                      </a:pPr>
                      <a:r>
                        <a:rPr lang="en-US" sz="1800" dirty="0"/>
                        <a:t>HIV</a:t>
                      </a:r>
                    </a:p>
                    <a:p>
                      <a:pPr marL="285750" lvl="0" indent="-285750">
                        <a:buFont typeface="Arial" panose="020B0604020202020204" pitchFamily="34" charset="0"/>
                        <a:buChar char="•"/>
                      </a:pPr>
                      <a:r>
                        <a:rPr lang="en-US" sz="1800" dirty="0"/>
                        <a:t>Additional Ebola</a:t>
                      </a:r>
                    </a:p>
                    <a:p>
                      <a:pPr marL="285750" lvl="0" indent="-285750">
                        <a:buFont typeface="Arial" panose="020B0604020202020204" pitchFamily="34" charset="0"/>
                        <a:buChar char="•"/>
                      </a:pPr>
                      <a:endParaRPr lang="en-US" sz="1800" dirty="0"/>
                    </a:p>
                  </a:txBody>
                  <a:tcPr anchor="ctr">
                    <a:lnL w="12700" cmpd="sng">
                      <a:noFill/>
                    </a:lnL>
                    <a:lnR w="12700" cmpd="sng">
                      <a:noFill/>
                    </a:lnR>
                    <a:lnT w="63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175895" lvl="0" indent="-175895">
                        <a:buFont typeface="Arial" panose="020B0604020202020204" pitchFamily="34" charset="0"/>
                        <a:buChar char="•"/>
                      </a:pPr>
                      <a:endParaRPr lang="en-US" sz="1800" dirty="0"/>
                    </a:p>
                  </a:txBody>
                  <a:tcPr anchor="ctr">
                    <a:lnL w="12700" cmpd="sng">
                      <a:noFill/>
                    </a:lnL>
                    <a:lnR w="12700" cmpd="sng">
                      <a:noFill/>
                    </a:lnR>
                    <a:lnT w="6350" cap="flat" cmpd="sng" algn="ctr">
                      <a:solidFill>
                        <a:schemeClr val="accent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62313369"/>
                  </a:ext>
                </a:extLst>
              </a:tr>
            </a:tbl>
          </a:graphicData>
        </a:graphic>
      </p:graphicFrame>
      <p:sp>
        <p:nvSpPr>
          <p:cNvPr id="11" name="TextBox 10">
            <a:extLst>
              <a:ext uri="{FF2B5EF4-FFF2-40B4-BE49-F238E27FC236}">
                <a16:creationId xmlns:a16="http://schemas.microsoft.com/office/drawing/2014/main" id="{727EADB4-2F92-8FA4-F3C9-633AE975238F}"/>
              </a:ext>
            </a:extLst>
          </p:cNvPr>
          <p:cNvSpPr txBox="1"/>
          <p:nvPr/>
        </p:nvSpPr>
        <p:spPr>
          <a:xfrm>
            <a:off x="1321066" y="2495269"/>
            <a:ext cx="1607871" cy="523220"/>
          </a:xfrm>
          <a:prstGeom prst="rect">
            <a:avLst/>
          </a:prstGeom>
          <a:solidFill>
            <a:schemeClr val="accent4"/>
          </a:solidFill>
        </p:spPr>
        <p:txBody>
          <a:bodyPr wrap="square" rtlCol="0">
            <a:spAutoFit/>
          </a:bodyPr>
          <a:lstStyle/>
          <a:p>
            <a:pPr algn="ctr"/>
            <a:r>
              <a:rPr lang="en-US" sz="1400" b="1" dirty="0">
                <a:solidFill>
                  <a:schemeClr val="bg1"/>
                </a:solidFill>
                <a:latin typeface="Corbel" panose="020B0503020204020204" pitchFamily="34" charset="0"/>
              </a:rPr>
              <a:t>WIDESPREAD/ </a:t>
            </a:r>
            <a:br>
              <a:rPr lang="en-US" sz="1400" b="1" dirty="0">
                <a:solidFill>
                  <a:schemeClr val="bg1"/>
                </a:solidFill>
                <a:latin typeface="Corbel" panose="020B0503020204020204" pitchFamily="34" charset="0"/>
              </a:rPr>
            </a:br>
            <a:r>
              <a:rPr lang="en-US" sz="1400" b="1" dirty="0">
                <a:solidFill>
                  <a:schemeClr val="bg1"/>
                </a:solidFill>
                <a:latin typeface="Corbel" panose="020B0503020204020204" pitchFamily="34" charset="0"/>
              </a:rPr>
              <a:t>GLOBAL USE</a:t>
            </a:r>
          </a:p>
        </p:txBody>
      </p:sp>
      <p:sp>
        <p:nvSpPr>
          <p:cNvPr id="12" name="TextBox 11">
            <a:extLst>
              <a:ext uri="{FF2B5EF4-FFF2-40B4-BE49-F238E27FC236}">
                <a16:creationId xmlns:a16="http://schemas.microsoft.com/office/drawing/2014/main" id="{3506A4EC-A53C-3ACE-D88F-480FA62266FC}"/>
              </a:ext>
            </a:extLst>
          </p:cNvPr>
          <p:cNvSpPr txBox="1"/>
          <p:nvPr/>
        </p:nvSpPr>
        <p:spPr>
          <a:xfrm>
            <a:off x="1321066" y="5189674"/>
            <a:ext cx="1607871" cy="738664"/>
          </a:xfrm>
          <a:prstGeom prst="rect">
            <a:avLst/>
          </a:prstGeom>
          <a:solidFill>
            <a:schemeClr val="accent5"/>
          </a:solidFill>
        </p:spPr>
        <p:txBody>
          <a:bodyPr wrap="square" rtlCol="0">
            <a:spAutoFit/>
          </a:bodyPr>
          <a:lstStyle/>
          <a:p>
            <a:pPr algn="ctr"/>
            <a:r>
              <a:rPr lang="en-US" sz="1400" b="1" dirty="0">
                <a:solidFill>
                  <a:schemeClr val="bg1"/>
                </a:solidFill>
                <a:latin typeface="Corbel" panose="020B0503020204020204" pitchFamily="34" charset="0"/>
              </a:rPr>
              <a:t>IN THE DEVELOPMENT PIPELINE</a:t>
            </a:r>
          </a:p>
        </p:txBody>
      </p:sp>
      <p:sp>
        <p:nvSpPr>
          <p:cNvPr id="13" name="TextBox 12">
            <a:extLst>
              <a:ext uri="{FF2B5EF4-FFF2-40B4-BE49-F238E27FC236}">
                <a16:creationId xmlns:a16="http://schemas.microsoft.com/office/drawing/2014/main" id="{900A4D96-78CD-11A2-F6DF-657AEE69E0C6}"/>
              </a:ext>
            </a:extLst>
          </p:cNvPr>
          <p:cNvSpPr txBox="1"/>
          <p:nvPr/>
        </p:nvSpPr>
        <p:spPr>
          <a:xfrm>
            <a:off x="1321066" y="3609612"/>
            <a:ext cx="1607871" cy="1169551"/>
          </a:xfrm>
          <a:prstGeom prst="rect">
            <a:avLst/>
          </a:prstGeom>
          <a:solidFill>
            <a:schemeClr val="accent1"/>
          </a:solidFill>
        </p:spPr>
        <p:txBody>
          <a:bodyPr wrap="square" rtlCol="0">
            <a:spAutoFit/>
          </a:bodyPr>
          <a:lstStyle/>
          <a:p>
            <a:pPr algn="ctr"/>
            <a:r>
              <a:rPr lang="en-US" sz="1400" b="1" dirty="0">
                <a:solidFill>
                  <a:schemeClr val="bg1"/>
                </a:solidFill>
                <a:latin typeface="Corbel" panose="020B0503020204020204" pitchFamily="34" charset="0"/>
              </a:rPr>
              <a:t>USE IN LIMITED (MOSTLY HIGHER INCOME) MARKETS TO DATE</a:t>
            </a:r>
          </a:p>
        </p:txBody>
      </p:sp>
      <p:sp>
        <p:nvSpPr>
          <p:cNvPr id="2" name="Footer Placeholder 57">
            <a:extLst>
              <a:ext uri="{FF2B5EF4-FFF2-40B4-BE49-F238E27FC236}">
                <a16:creationId xmlns:a16="http://schemas.microsoft.com/office/drawing/2014/main" id="{15515C16-95BD-FDF3-57FB-D4CF44205C6B}"/>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a:t>
            </a:r>
            <a:r>
              <a:rPr lang="en-US" dirty="0">
                <a:solidFill>
                  <a:srgbClr val="000000">
                    <a:tint val="75000"/>
                  </a:srgbClr>
                </a:solidFill>
              </a:rPr>
              <a:t>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73848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C33DB-2B5A-787C-0056-58A1AE626AAA}"/>
              </a:ext>
            </a:extLst>
          </p:cNvPr>
          <p:cNvSpPr>
            <a:spLocks noGrp="1"/>
          </p:cNvSpPr>
          <p:nvPr>
            <p:ph type="title"/>
          </p:nvPr>
        </p:nvSpPr>
        <p:spPr>
          <a:xfrm>
            <a:off x="981645" y="363224"/>
            <a:ext cx="10967720" cy="1104079"/>
          </a:xfrm>
        </p:spPr>
        <p:txBody>
          <a:bodyPr/>
          <a:lstStyle/>
          <a:p>
            <a:r>
              <a:rPr lang="en-US">
                <a:solidFill>
                  <a:schemeClr val="accent5"/>
                </a:solidFill>
              </a:rPr>
              <a:t>Implementing RSV immunization will be familiar in key areas</a:t>
            </a:r>
            <a:endParaRPr lang="en-US" b="0">
              <a:solidFill>
                <a:schemeClr val="accent5"/>
              </a:solidFill>
            </a:endParaRPr>
          </a:p>
        </p:txBody>
      </p:sp>
      <p:sp>
        <p:nvSpPr>
          <p:cNvPr id="3" name="Content Placeholder 2">
            <a:extLst>
              <a:ext uri="{FF2B5EF4-FFF2-40B4-BE49-F238E27FC236}">
                <a16:creationId xmlns:a16="http://schemas.microsoft.com/office/drawing/2014/main" id="{EF1BBE58-6266-1ADC-A110-4104F28E0432}"/>
              </a:ext>
            </a:extLst>
          </p:cNvPr>
          <p:cNvSpPr>
            <a:spLocks noGrp="1"/>
          </p:cNvSpPr>
          <p:nvPr>
            <p:ph sz="half" idx="1"/>
          </p:nvPr>
        </p:nvSpPr>
        <p:spPr>
          <a:xfrm>
            <a:off x="3109143" y="1459890"/>
            <a:ext cx="5596156" cy="1353567"/>
          </a:xfrm>
        </p:spPr>
        <p:txBody>
          <a:bodyPr/>
          <a:lstStyle/>
          <a:p>
            <a:pPr marL="0" indent="0">
              <a:buNone/>
            </a:pPr>
            <a:r>
              <a:rPr lang="en-US" sz="2400" dirty="0">
                <a:solidFill>
                  <a:schemeClr val="accent5"/>
                </a:solidFill>
              </a:rPr>
              <a:t>Product procurement &amp; management </a:t>
            </a:r>
            <a:br>
              <a:rPr lang="en-US" sz="2400" b="1" dirty="0">
                <a:solidFill>
                  <a:schemeClr val="accent1"/>
                </a:solidFill>
              </a:rPr>
            </a:br>
            <a:r>
              <a:rPr lang="en-US" sz="2400" dirty="0"/>
              <a:t>traditional Expanded </a:t>
            </a:r>
            <a:r>
              <a:rPr lang="en-US" sz="2400" dirty="0" err="1"/>
              <a:t>Programme</a:t>
            </a:r>
            <a:r>
              <a:rPr lang="en-US" sz="2400" dirty="0"/>
              <a:t> on Immunization (EPI) pathways &amp; systems</a:t>
            </a:r>
          </a:p>
          <a:p>
            <a:pPr marL="0" indent="0">
              <a:buNone/>
            </a:pPr>
            <a:endParaRPr lang="en-US" sz="2400" dirty="0"/>
          </a:p>
        </p:txBody>
      </p:sp>
      <p:sp>
        <p:nvSpPr>
          <p:cNvPr id="4" name="Content Placeholder 3">
            <a:extLst>
              <a:ext uri="{FF2B5EF4-FFF2-40B4-BE49-F238E27FC236}">
                <a16:creationId xmlns:a16="http://schemas.microsoft.com/office/drawing/2014/main" id="{D0950DBF-0921-36AC-9B35-635D591A4E61}"/>
              </a:ext>
            </a:extLst>
          </p:cNvPr>
          <p:cNvSpPr>
            <a:spLocks noGrp="1"/>
          </p:cNvSpPr>
          <p:nvPr>
            <p:ph sz="half" idx="2"/>
          </p:nvPr>
        </p:nvSpPr>
        <p:spPr>
          <a:xfrm>
            <a:off x="1055758" y="5616242"/>
            <a:ext cx="10967720" cy="1353567"/>
          </a:xfrm>
        </p:spPr>
        <p:txBody>
          <a:bodyPr/>
          <a:lstStyle/>
          <a:p>
            <a:pPr marL="0" indent="0">
              <a:spcAft>
                <a:spcPts val="600"/>
              </a:spcAft>
              <a:buNone/>
            </a:pPr>
            <a:r>
              <a:rPr lang="en-US" sz="1800" b="1" dirty="0">
                <a:solidFill>
                  <a:schemeClr val="accent5"/>
                </a:solidFill>
              </a:rPr>
              <a:t>Note: </a:t>
            </a:r>
            <a:r>
              <a:rPr lang="en-US" sz="1800" dirty="0"/>
              <a:t>Now that the maternal vaccine has achieved WHO prequalification, meeting other programmatic suitability needs is important for use in LMICs, such as multi-dose vials, vaccine vile monitors, and auto-disable or reuse-prevention syringes.</a:t>
            </a:r>
          </a:p>
        </p:txBody>
      </p:sp>
      <p:sp>
        <p:nvSpPr>
          <p:cNvPr id="7" name="TextBox 6">
            <a:extLst>
              <a:ext uri="{FF2B5EF4-FFF2-40B4-BE49-F238E27FC236}">
                <a16:creationId xmlns:a16="http://schemas.microsoft.com/office/drawing/2014/main" id="{A3895854-579D-980C-7883-E3FEEA895FB2}"/>
              </a:ext>
            </a:extLst>
          </p:cNvPr>
          <p:cNvSpPr txBox="1"/>
          <p:nvPr/>
        </p:nvSpPr>
        <p:spPr>
          <a:xfrm>
            <a:off x="3144789" y="4044544"/>
            <a:ext cx="791305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chemeClr val="accent5"/>
                </a:solidFill>
                <a:effectLst/>
                <a:uLnTx/>
                <a:uFillTx/>
                <a:latin typeface="Corbel" panose="020B0503020204020204"/>
                <a:ea typeface="+mn-ea"/>
                <a:cs typeface="+mn-cs"/>
              </a:rPr>
              <a:t>Immunization administration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Corbel" panose="020B0503020204020204"/>
                <a:ea typeface="+mn-ea"/>
                <a:cs typeface="+mn-cs"/>
              </a:rPr>
              <a:t>intramuscular injection for both products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solidFill>
                  <a:srgbClr val="000000"/>
                </a:solidFill>
                <a:latin typeface="Corbel" panose="020B0503020204020204"/>
              </a:rPr>
              <a:t>can be provided </a:t>
            </a:r>
            <a:r>
              <a:rPr kumimoji="0" lang="en-US" sz="2400" b="0" i="0" u="none" strike="noStrike" kern="1200" cap="none" spc="0" normalizeH="0" baseline="0" noProof="0">
                <a:ln>
                  <a:noFill/>
                </a:ln>
                <a:solidFill>
                  <a:srgbClr val="000000"/>
                </a:solidFill>
                <a:effectLst/>
                <a:uLnTx/>
                <a:uFillTx/>
                <a:latin typeface="Corbel" panose="020B0503020204020204"/>
                <a:ea typeface="+mn-ea"/>
                <a:cs typeface="+mn-cs"/>
              </a:rPr>
              <a:t>with other routine vaccines</a:t>
            </a:r>
          </a:p>
        </p:txBody>
      </p:sp>
      <p:sp>
        <p:nvSpPr>
          <p:cNvPr id="9" name="TextBox 8">
            <a:extLst>
              <a:ext uri="{FF2B5EF4-FFF2-40B4-BE49-F238E27FC236}">
                <a16:creationId xmlns:a16="http://schemas.microsoft.com/office/drawing/2014/main" id="{B7CE6622-91C6-AD96-88B5-3BC01E7B3228}"/>
              </a:ext>
            </a:extLst>
          </p:cNvPr>
          <p:cNvSpPr txBox="1"/>
          <p:nvPr/>
        </p:nvSpPr>
        <p:spPr>
          <a:xfrm>
            <a:off x="3144789" y="2928767"/>
            <a:ext cx="472195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a:ln>
                  <a:noFill/>
                </a:ln>
                <a:solidFill>
                  <a:schemeClr val="accent5"/>
                </a:solidFill>
                <a:effectLst/>
                <a:uLnTx/>
                <a:uFillTx/>
                <a:latin typeface="Corbel" panose="020B0503020204020204"/>
                <a:ea typeface="+mn-ea"/>
                <a:cs typeface="+mn-cs"/>
              </a:rPr>
              <a:t>Storage</a:t>
            </a:r>
            <a:r>
              <a:rPr kumimoji="0" lang="en-US" sz="2400" b="1" i="0" u="none" strike="noStrike" kern="1200" cap="none" spc="0" normalizeH="0" baseline="0" noProof="0">
                <a:ln>
                  <a:noFill/>
                </a:ln>
                <a:solidFill>
                  <a:srgbClr val="000000"/>
                </a:solidFill>
                <a:effectLst/>
                <a:uLnTx/>
                <a:uFillTx/>
                <a:latin typeface="Corbel" panose="020B0503020204020204"/>
                <a:ea typeface="+mn-ea"/>
                <a:cs typeface="+mn-cs"/>
              </a:rPr>
              <a:t> </a:t>
            </a:r>
            <a:br>
              <a:rPr kumimoji="0" lang="en-US" sz="2400" b="1" i="0" u="none" strike="noStrike" kern="1200" cap="none" spc="0" normalizeH="0" baseline="0" noProof="0">
                <a:ln>
                  <a:noFill/>
                </a:ln>
                <a:solidFill>
                  <a:srgbClr val="000000"/>
                </a:solidFill>
                <a:effectLst/>
                <a:uLnTx/>
                <a:uFillTx/>
                <a:latin typeface="Corbel" panose="020B0503020204020204"/>
                <a:ea typeface="+mn-ea"/>
                <a:cs typeface="+mn-cs"/>
              </a:rPr>
            </a:br>
            <a:r>
              <a:rPr kumimoji="0" lang="en-US" sz="2400" b="0" i="0" u="none" strike="noStrike" kern="1200" cap="none" spc="0" normalizeH="0" baseline="0" noProof="0">
                <a:ln>
                  <a:noFill/>
                </a:ln>
                <a:solidFill>
                  <a:srgbClr val="000000"/>
                </a:solidFill>
                <a:effectLst/>
                <a:uLnTx/>
                <a:uFillTx/>
                <a:latin typeface="Corbel" panose="020B0503020204020204"/>
                <a:ea typeface="+mn-ea"/>
                <a:cs typeface="+mn-cs"/>
              </a:rPr>
              <a:t>standard cold chain</a:t>
            </a:r>
          </a:p>
        </p:txBody>
      </p:sp>
      <p:pic>
        <p:nvPicPr>
          <p:cNvPr id="6" name="Picture 5">
            <a:extLst>
              <a:ext uri="{FF2B5EF4-FFF2-40B4-BE49-F238E27FC236}">
                <a16:creationId xmlns:a16="http://schemas.microsoft.com/office/drawing/2014/main" id="{20738841-5318-8264-6B51-368155C428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63582" y="2994252"/>
            <a:ext cx="526596" cy="869495"/>
          </a:xfrm>
          <a:prstGeom prst="rect">
            <a:avLst/>
          </a:prstGeom>
        </p:spPr>
      </p:pic>
      <p:pic>
        <p:nvPicPr>
          <p:cNvPr id="8" name="Picture 7">
            <a:extLst>
              <a:ext uri="{FF2B5EF4-FFF2-40B4-BE49-F238E27FC236}">
                <a16:creationId xmlns:a16="http://schemas.microsoft.com/office/drawing/2014/main" id="{82F50641-57C7-9A6C-0B41-046EFC76EB3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20805" y="1752083"/>
            <a:ext cx="812150" cy="676792"/>
          </a:xfrm>
          <a:prstGeom prst="rect">
            <a:avLst/>
          </a:prstGeom>
        </p:spPr>
      </p:pic>
      <p:pic>
        <p:nvPicPr>
          <p:cNvPr id="11" name="Picture 10">
            <a:extLst>
              <a:ext uri="{FF2B5EF4-FFF2-40B4-BE49-F238E27FC236}">
                <a16:creationId xmlns:a16="http://schemas.microsoft.com/office/drawing/2014/main" id="{E7034D64-BC51-4668-1DA6-A9DB839B6F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67396" y="4181370"/>
            <a:ext cx="1718968" cy="958113"/>
          </a:xfrm>
          <a:prstGeom prst="rect">
            <a:avLst/>
          </a:prstGeom>
        </p:spPr>
      </p:pic>
      <p:sp>
        <p:nvSpPr>
          <p:cNvPr id="10" name="Footer Placeholder 57">
            <a:extLst>
              <a:ext uri="{FF2B5EF4-FFF2-40B4-BE49-F238E27FC236}">
                <a16:creationId xmlns:a16="http://schemas.microsoft.com/office/drawing/2014/main" id="{1646D8B4-F47C-72E7-0BC1-B0AFB00EA723}"/>
              </a:ext>
            </a:extLst>
          </p:cNvPr>
          <p:cNvSpPr>
            <a:spLocks noGrp="1"/>
          </p:cNvSpPr>
          <p:nvPr>
            <p:ph type="ftr" sz="quarter" idx="3"/>
          </p:nvPr>
        </p:nvSpPr>
        <p:spPr>
          <a:xfrm>
            <a:off x="6866666" y="6548086"/>
            <a:ext cx="4873214" cy="17338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rPr>
              <a:t>Original slide developed by the World Health Organization and PATH. </a:t>
            </a:r>
            <a:r>
              <a:rPr lang="en-US" dirty="0">
                <a:solidFill>
                  <a:srgbClr val="000000">
                    <a:tint val="75000"/>
                  </a:srgbClr>
                </a:solidFill>
              </a:rPr>
              <a:t>February 2026</a:t>
            </a:r>
            <a:endParaRPr kumimoji="0" lang="en-US" sz="800" b="0" i="0" u="none" strike="noStrike" kern="1200" cap="none" spc="0" normalizeH="0" baseline="0" noProof="0" dirty="0">
              <a:ln>
                <a:noFill/>
              </a:ln>
              <a:solidFill>
                <a:srgbClr val="000000">
                  <a:tint val="75000"/>
                </a:srgbClr>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697661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IFp2EmPrA0qkrvaO5t4BCg"/>
</p:tagLst>
</file>

<file path=ppt/theme/theme1.xml><?xml version="1.0" encoding="utf-8"?>
<a:theme xmlns:a="http://schemas.openxmlformats.org/drawingml/2006/main" name="Road to Preventio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Road to Preventio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noAutofit/>
      </a:bodyPr>
      <a:lstStyle>
        <a:defPPr algn="l">
          <a:defRPr sz="1400" b="1" dirty="0" smtClean="0">
            <a:latin typeface="Corbel" panose="020B0503020204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ase Burden Section">
  <a:themeElements>
    <a:clrScheme name="RSV">
      <a:dk1>
        <a:srgbClr val="000000"/>
      </a:dk1>
      <a:lt1>
        <a:srgbClr val="FFFFFF"/>
      </a:lt1>
      <a:dk2>
        <a:srgbClr val="25245B"/>
      </a:dk2>
      <a:lt2>
        <a:srgbClr val="E7E6E6"/>
      </a:lt2>
      <a:accent1>
        <a:srgbClr val="0092D4"/>
      </a:accent1>
      <a:accent2>
        <a:srgbClr val="304FA1"/>
      </a:accent2>
      <a:accent3>
        <a:srgbClr val="672572"/>
      </a:accent3>
      <a:accent4>
        <a:srgbClr val="51A847"/>
      </a:accent4>
      <a:accent5>
        <a:srgbClr val="D61E62"/>
      </a:accent5>
      <a:accent6>
        <a:srgbClr val="0A4747"/>
      </a:accent6>
      <a:hlink>
        <a:srgbClr val="304FA1"/>
      </a:hlink>
      <a:folHlink>
        <a:srgbClr val="6725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9003</Words>
  <Application>Microsoft Office PowerPoint</Application>
  <PresentationFormat>Widescreen</PresentationFormat>
  <Paragraphs>681</Paragraphs>
  <Slides>28</Slides>
  <Notes>27</Notes>
  <HiddenSlides>0</HiddenSlides>
  <MMClips>0</MMClips>
  <ScaleCrop>false</ScaleCrop>
  <HeadingPairs>
    <vt:vector size="8" baseType="variant">
      <vt:variant>
        <vt:lpstr>Fonts Used</vt:lpstr>
      </vt:variant>
      <vt:variant>
        <vt:i4>15</vt:i4>
      </vt:variant>
      <vt:variant>
        <vt:lpstr>Theme</vt:lpstr>
      </vt:variant>
      <vt:variant>
        <vt:i4>3</vt:i4>
      </vt:variant>
      <vt:variant>
        <vt:lpstr>Embedded OLE Servers</vt:lpstr>
      </vt:variant>
      <vt:variant>
        <vt:i4>1</vt:i4>
      </vt:variant>
      <vt:variant>
        <vt:lpstr>Slide Titles</vt:lpstr>
      </vt:variant>
      <vt:variant>
        <vt:i4>28</vt:i4>
      </vt:variant>
    </vt:vector>
  </HeadingPairs>
  <TitlesOfParts>
    <vt:vector size="47" baseType="lpstr">
      <vt:lpstr>Aptos</vt:lpstr>
      <vt:lpstr>Arial</vt:lpstr>
      <vt:lpstr>Calibri</vt:lpstr>
      <vt:lpstr>Corbel</vt:lpstr>
      <vt:lpstr>Courier New</vt:lpstr>
      <vt:lpstr>Google Sans</vt:lpstr>
      <vt:lpstr>Montserrat</vt:lpstr>
      <vt:lpstr>Montserrat Light</vt:lpstr>
      <vt:lpstr>Montserrat Medium</vt:lpstr>
      <vt:lpstr>Montserrat-ExtraBold</vt:lpstr>
      <vt:lpstr>Noto Sans</vt:lpstr>
      <vt:lpstr>Segoe UI</vt:lpstr>
      <vt:lpstr>Symbol</vt:lpstr>
      <vt:lpstr>Times New Roman</vt:lpstr>
      <vt:lpstr>Wingdings</vt:lpstr>
      <vt:lpstr>Road to Prevention Section</vt:lpstr>
      <vt:lpstr>1_Road to Prevention Section</vt:lpstr>
      <vt:lpstr>Disease Burden Section</vt:lpstr>
      <vt:lpstr>think-cell Slide</vt:lpstr>
      <vt:lpstr>RSV prevention product implementation</vt:lpstr>
      <vt:lpstr>Agenda</vt:lpstr>
      <vt:lpstr>Maternal vaccine &amp; mAb implementation</vt:lpstr>
      <vt:lpstr>The best way to protect infants from RSV disease is by giving them antibodies via passive immunization </vt:lpstr>
      <vt:lpstr>Aspects of World Health Organization Strategic Advisory Group of Experts (WHO SAGE) recommendation across both products</vt:lpstr>
      <vt:lpstr>WHO’s global recommendation summary—RSV immunization approach specifics</vt:lpstr>
      <vt:lpstr>Product characteristics</vt:lpstr>
      <vt:lpstr>These immunization approaches are not new RSV prevention is an opportunity to build on experience </vt:lpstr>
      <vt:lpstr>Implementing RSV immunization will be familiar in key areas</vt:lpstr>
      <vt:lpstr>Maternal immunization is evolving the tetanus experience is a building block, but RSV brings new considerations  </vt:lpstr>
      <vt:lpstr>RSV mAbs introduce new considerations for vaccinating young infants opportunity to build on long history of birth-dose vaccine experience </vt:lpstr>
      <vt:lpstr>Implementation will also have key differences</vt:lpstr>
      <vt:lpstr>RSV prevention strategies may need to account for seasonality </vt:lpstr>
      <vt:lpstr>For LMICs with appropriate RSV epidemiology and programmatic capacity, seasonal administration may be an option </vt:lpstr>
      <vt:lpstr>Potential system adaptations</vt:lpstr>
      <vt:lpstr>Delivering products will depend on coordination across two platforms product choice, existing systems, &amp; implementation feasibility </vt:lpstr>
      <vt:lpstr>ANC strengthening is a continuing need RSV immunization depends on this, but can also contribute to strengthening efforts</vt:lpstr>
      <vt:lpstr>Tracking maternal and newborn RSV immunization safety safety monitoring helps ensure acceptability and facilitates a benefit-risk balance</vt:lpstr>
      <vt:lpstr>Demand, uptake, &amp; implementation drivers</vt:lpstr>
      <vt:lpstr>RSV is new for immunization programs—awareness gaps need to be addressed</vt:lpstr>
      <vt:lpstr>PowerPoint Presentation</vt:lpstr>
      <vt:lpstr>Tailored key messages and trusted messengers will be needed informing RSV decision-making and addressing questions at the implementation level</vt:lpstr>
      <vt:lpstr>Workforce readiness</vt:lpstr>
      <vt:lpstr>A look to the future</vt:lpstr>
      <vt:lpstr>Programmatic considerations summary: likely</vt:lpstr>
      <vt:lpstr>Programmatic considerations summary: potential</vt:lpstr>
      <vt:lpstr>Progress underway to gather evidence, raise awareness, and fill gaps</vt:lpstr>
      <vt:lpstr>Key takeaways for RSV immunization implementation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RSV prevention product implementation</dc:title>
  <dc:creator/>
  <cp:lastModifiedBy/>
  <cp:revision>338</cp:revision>
  <dcterms:created xsi:type="dcterms:W3CDTF">2024-04-24T15:30:11Z</dcterms:created>
  <dcterms:modified xsi:type="dcterms:W3CDTF">2026-02-09T15:21:10Z</dcterms:modified>
</cp:coreProperties>
</file>