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7FFE5B27_B11E0088.xml" ContentType="application/vnd.ms-powerpoint.comments+xml"/>
  <Override PartName="/ppt/notesSlides/notesSlide8.xml" ContentType="application/vnd.openxmlformats-officedocument.presentationml.notesSlide+xml"/>
  <Override PartName="/ppt/comments/modernComment_7FFE5B28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7FFE5B2F_DB6F592B.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Lst>
  <p:notesMasterIdLst>
    <p:notesMasterId r:id="rId29"/>
  </p:notesMasterIdLst>
  <p:sldIdLst>
    <p:sldId id="271" r:id="rId6"/>
    <p:sldId id="2147375921" r:id="rId7"/>
    <p:sldId id="262" r:id="rId8"/>
    <p:sldId id="2147375821" r:id="rId9"/>
    <p:sldId id="2147375810" r:id="rId10"/>
    <p:sldId id="2147375910" r:id="rId11"/>
    <p:sldId id="2147375911" r:id="rId12"/>
    <p:sldId id="2147375912" r:id="rId13"/>
    <p:sldId id="2147375743" r:id="rId14"/>
    <p:sldId id="2147375877" r:id="rId15"/>
    <p:sldId id="2147375844" r:id="rId16"/>
    <p:sldId id="2147375914" r:id="rId17"/>
    <p:sldId id="2147375895" r:id="rId18"/>
    <p:sldId id="2147375926" r:id="rId19"/>
    <p:sldId id="2147375917" r:id="rId20"/>
    <p:sldId id="2147375762" r:id="rId21"/>
    <p:sldId id="2147375920" r:id="rId22"/>
    <p:sldId id="2147375919" r:id="rId23"/>
    <p:sldId id="2147375903" r:id="rId24"/>
    <p:sldId id="2147375856" r:id="rId25"/>
    <p:sldId id="2147375836" r:id="rId26"/>
    <p:sldId id="2147375927" r:id="rId27"/>
    <p:sldId id="214737587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7uOa3xsk2Q+IRNokVEUHFg==" hashData="HMTr3cOFwL3jBouedyAVvY8jArs5FU2jXdiixAxgpkuuG2pDw1tv0hAcRm6Lap2qUemC9i+laUgk+nhVDriH4g=="/>
  <p:extLst>
    <p:ext uri="{521415D9-36F7-43E2-AB2F-B90AF26B5E84}">
      <p14:sectionLst xmlns:p14="http://schemas.microsoft.com/office/powerpoint/2010/main">
        <p14:section name="Default Section" id="{9E90A502-766C-43B7-971E-582B527E2AA0}">
          <p14:sldIdLst>
            <p14:sldId id="271"/>
            <p14:sldId id="2147375921"/>
            <p14:sldId id="262"/>
            <p14:sldId id="2147375821"/>
            <p14:sldId id="2147375810"/>
            <p14:sldId id="2147375910"/>
            <p14:sldId id="2147375911"/>
            <p14:sldId id="2147375912"/>
            <p14:sldId id="2147375743"/>
            <p14:sldId id="2147375877"/>
            <p14:sldId id="2147375844"/>
            <p14:sldId id="2147375914"/>
            <p14:sldId id="2147375895"/>
            <p14:sldId id="2147375926"/>
            <p14:sldId id="2147375917"/>
            <p14:sldId id="2147375762"/>
            <p14:sldId id="2147375920"/>
            <p14:sldId id="2147375919"/>
            <p14:sldId id="2147375903"/>
            <p14:sldId id="2147375856"/>
            <p14:sldId id="2147375836"/>
            <p14:sldId id="2147375927"/>
          </p14:sldIdLst>
        </p14:section>
        <p14:section name="Summary" id="{D065F2A2-E82C-4811-8D16-C424C404AE24}">
          <p14:sldIdLst>
            <p14:sldId id="214737587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929"/>
    <a:srgbClr val="B2DBEF"/>
    <a:srgbClr val="C88308"/>
    <a:srgbClr val="7186BE"/>
    <a:srgbClr val="672572"/>
    <a:srgbClr val="69A9C7"/>
    <a:srgbClr val="D61E62"/>
    <a:srgbClr val="0194D6"/>
    <a:srgbClr val="0093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7467FD-2A5D-4115-8040-B530263D34C1}" v="21" dt="2026-09-11T20:55:51.3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94"/>
    <p:restoredTop sz="76851" autoAdjust="0"/>
  </p:normalViewPr>
  <p:slideViewPr>
    <p:cSldViewPr snapToGrid="0">
      <p:cViewPr varScale="1">
        <p:scale>
          <a:sx n="78" d="100"/>
          <a:sy n="78" d="100"/>
        </p:scale>
        <p:origin x="188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3.xml"/></Relationships>
</file>

<file path=ppt/comments/modernComment_7FFE5B2F_DB6F592B.xml><?xml version="1.0" encoding="utf-8"?>
<p188:cmLst xmlns:a="http://schemas.openxmlformats.org/drawingml/2006/main" xmlns:r="http://schemas.openxmlformats.org/officeDocument/2006/relationships" xmlns:p188="http://schemas.microsoft.com/office/powerpoint/2018/8/main">
  <p188:cm id="{7F9E2DD2-A10C-4A8B-BF9D-1CF800A00D55}" authorId="{00000000-0000-0000-0000-000000000000}" created="2026-07-13T17:18:01.823">
    <pc:sldMkLst xmlns:pc="http://schemas.microsoft.com/office/powerpoint/2013/main/command">
      <pc:docMk/>
      <pc:sldMk cId="3681507627" sldId="2147375919"/>
    </pc:sldMkLst>
    <p188:replyLst>
      <p188:reply id="{744C6C6B-1220-4503-A5E6-834E556E17DF}" authorId="{00000000-0000-0000-0000-000000000000}" created="2026-08-20T18:38:10.122">
        <p188:txBody>
          <a:bodyPr/>
          <a:lstStyle/>
          <a:p>
            <a:r>
              <a:rPr lang="en-US"/>
              <a:t>Erin, any insights or thoughts on who can help update?</a:t>
            </a:r>
          </a:p>
        </p188:txBody>
      </p188:reply>
    </p188:replyLst>
    <p188:txBody>
      <a:bodyPr/>
      <a:lstStyle/>
      <a:p>
        <a:r>
          <a:rPr lang="en-US"/>
          <a:t>Need to figure out what changes to this map may be necessary.</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comments/modernComment_7FFE5B27_B11E0088.xml><?xml version="1.0" encoding="utf-8"?>
<p188:cmLst xmlns:a="http://schemas.openxmlformats.org/drawingml/2006/main" xmlns:r="http://schemas.openxmlformats.org/officeDocument/2006/relationships" xmlns:p188="http://schemas.microsoft.com/office/powerpoint/2018/8/main">
  <p188:cm id="{D60E803E-5B6F-4C12-9EEE-0144CBF59401}" authorId="{00000000-0000-0000-0000-000000000000}" created="2026-07-13T17:15:29.964">
    <pc:sldMkLst xmlns:pc="http://schemas.microsoft.com/office/powerpoint/2013/main/command">
      <pc:docMk/>
      <pc:sldMk cId="2971533448" sldId="2147375911"/>
    </pc:sldMkLst>
    <p188:txBody>
      <a:bodyPr/>
      <a:lstStyle/>
      <a:p>
        <a:r>
          <a:rPr lang="en-US"/>
          <a:t>This slide may need to be updated depending on Leo’s burden data updates.</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comments/modernComment_7FFE5B28_0.xml><?xml version="1.0" encoding="utf-8"?>
<p188:cmLst xmlns:a="http://schemas.openxmlformats.org/drawingml/2006/main" xmlns:r="http://schemas.openxmlformats.org/officeDocument/2006/relationships" xmlns:p188="http://schemas.microsoft.com/office/powerpoint/2018/8/main">
  <p188:cm id="{A563DE84-3C14-42EC-9621-87650BE79DDE}" authorId="{00000000-0000-0000-0000-000000000000}" created="2026-07-13T17:15:58.003">
    <pc:sldMkLst xmlns:pc="http://schemas.microsoft.com/office/powerpoint/2013/main/command">
      <pc:docMk/>
      <pc:sldMk cId="0" sldId="2147375912"/>
    </pc:sldMkLst>
    <p188:txBody>
      <a:bodyPr/>
      <a:lstStyle/>
      <a:p>
        <a:r>
          <a:rPr lang="en-US"/>
          <a:t>Depending on Leo’s new data, may need to update this.</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4386B-C7CE-4E04-A8EB-B5467AEC34A0}"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9A2D67-68D5-477C-8DEF-6F5AD594CE4A}" type="slidenum">
              <a:rPr lang="en-US" smtClean="0"/>
              <a:t>‹#›</a:t>
            </a:fld>
            <a:endParaRPr lang="en-US"/>
          </a:p>
        </p:txBody>
      </p:sp>
    </p:spTree>
    <p:extLst>
      <p:ext uri="{BB962C8B-B14F-4D97-AF65-F5344CB8AC3E}">
        <p14:creationId xmlns:p14="http://schemas.microsoft.com/office/powerpoint/2010/main" val="446234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We are going to talk about respiratory syncytial virus (RSV) surveillance in pediatric populations, particularly </a:t>
            </a:r>
            <a:r>
              <a:rPr lang="en-US" sz="1800" dirty="0">
                <a:effectLst/>
                <a:latin typeface="Segoe UI" panose="020B0502040204020203" pitchFamily="34" charset="0"/>
              </a:rPr>
              <a:t>infants and young children</a:t>
            </a:r>
            <a:r>
              <a:rPr lang="en-US" dirty="0"/>
              <a:t> in this session. We will also cover systems that can provide information on the burden of disease in a given context, identify high risk groups, or support RSV product deployment as products become available. </a:t>
            </a:r>
          </a:p>
        </p:txBody>
      </p:sp>
      <p:sp>
        <p:nvSpPr>
          <p:cNvPr id="4" name="Slide Number Placeholder 3"/>
          <p:cNvSpPr>
            <a:spLocks noGrp="1"/>
          </p:cNvSpPr>
          <p:nvPr>
            <p:ph type="sldNum" sz="quarter" idx="5"/>
          </p:nvPr>
        </p:nvSpPr>
        <p:spPr/>
        <p:txBody>
          <a:bodyPr/>
          <a:lstStyle/>
          <a:p>
            <a:fld id="{AB9A2D67-68D5-477C-8DEF-6F5AD594CE4A}" type="slidenum">
              <a:rPr lang="en-US" smtClean="0"/>
              <a:t>1</a:t>
            </a:fld>
            <a:endParaRPr lang="en-US"/>
          </a:p>
        </p:txBody>
      </p:sp>
    </p:spTree>
    <p:extLst>
      <p:ext uri="{BB962C8B-B14F-4D97-AF65-F5344CB8AC3E}">
        <p14:creationId xmlns:p14="http://schemas.microsoft.com/office/powerpoint/2010/main" val="668259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Today, we’ll discuss the basic considerations around RSV surveillance</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Key surveillance concepts as they pertain to RSV and informing public health action</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Sentinel surveillance’s role as a key option for LMICs to track RSV and other disease activity</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Additional surveillance options if more information is desired and extra resource allocation is feasible</a:t>
            </a:r>
            <a:endParaRPr lang="en-US" dirty="0"/>
          </a:p>
        </p:txBody>
      </p:sp>
      <p:sp>
        <p:nvSpPr>
          <p:cNvPr id="4" name="Slide Number Placeholder 3"/>
          <p:cNvSpPr>
            <a:spLocks noGrp="1"/>
          </p:cNvSpPr>
          <p:nvPr>
            <p:ph type="sldNum" sz="quarter" idx="5"/>
          </p:nvPr>
        </p:nvSpPr>
        <p:spPr/>
        <p:txBody>
          <a:bodyPr/>
          <a:lstStyle/>
          <a:p>
            <a:fld id="{C690C06F-62DF-8C49-9437-5B6E342092F3}" type="slidenum">
              <a:rPr lang="en-US" smtClean="0"/>
              <a:t>2</a:t>
            </a:fld>
            <a:endParaRPr lang="en-US"/>
          </a:p>
        </p:txBody>
      </p:sp>
    </p:spTree>
    <p:extLst>
      <p:ext uri="{BB962C8B-B14F-4D97-AF65-F5344CB8AC3E}">
        <p14:creationId xmlns:p14="http://schemas.microsoft.com/office/powerpoint/2010/main" val="191081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4465" indent="-294465">
              <a:lnSpc>
                <a:spcPct val="107000"/>
              </a:lnSpc>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RSV is a virus that is easily spread throughout a community. </a:t>
            </a:r>
          </a:p>
          <a:p>
            <a:pPr marL="294465" indent="-294465">
              <a:lnSpc>
                <a:spcPct val="107000"/>
              </a:lnSpc>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Virtually everyone gets RSV at some point in their lives, usually by two years of age.</a:t>
            </a:r>
          </a:p>
          <a:p>
            <a:pPr marL="294465" indent="-294465">
              <a:lnSpc>
                <a:spcPct val="107000"/>
              </a:lnSpc>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RSV disease is often mild, like a cold, but can be severe (or deadly) for infants.</a:t>
            </a:r>
          </a:p>
          <a:p>
            <a:pPr marL="294465" indent="-294465">
              <a:lnSpc>
                <a:spcPct val="107000"/>
              </a:lnSpc>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Transmission can occur through sneezing, coughing, and transference from contaminated surfaces.</a:t>
            </a:r>
          </a:p>
          <a:p>
            <a:pPr marL="294465" indent="-294465">
              <a:lnSpc>
                <a:spcPct val="107000"/>
              </a:lnSpc>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Repeated infections can occur over a lifespan since infections induce only partial immunity.</a:t>
            </a:r>
          </a:p>
          <a:p>
            <a:pPr marL="294465" indent="-294465">
              <a:lnSpc>
                <a:spcPct val="107000"/>
              </a:lnSpc>
              <a:spcAft>
                <a:spcPts val="824"/>
              </a:spcAft>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Although any child can get severely ill or hospitalized due to RSV, children are at highest risk if they are under 6 months of age, have co-morbidities like heart and lung disease and prematurity, or live in a socioeconomically disadvantaged area.</a:t>
            </a:r>
          </a:p>
        </p:txBody>
      </p:sp>
      <p:sp>
        <p:nvSpPr>
          <p:cNvPr id="4" name="Slide Number Placeholder 3"/>
          <p:cNvSpPr>
            <a:spLocks noGrp="1"/>
          </p:cNvSpPr>
          <p:nvPr>
            <p:ph type="sldNum" sz="quarter" idx="5"/>
          </p:nvPr>
        </p:nvSpPr>
        <p:spPr/>
        <p:txBody>
          <a:bodyPr/>
          <a:lstStyle/>
          <a:p>
            <a:fld id="{C690C06F-62DF-8C49-9437-5B6E342092F3}" type="slidenum">
              <a:rPr lang="en-US" smtClean="0"/>
              <a:t>3</a:t>
            </a:fld>
            <a:endParaRPr lang="en-US"/>
          </a:p>
        </p:txBody>
      </p:sp>
    </p:spTree>
    <p:extLst>
      <p:ext uri="{BB962C8B-B14F-4D97-AF65-F5344CB8AC3E}">
        <p14:creationId xmlns:p14="http://schemas.microsoft.com/office/powerpoint/2010/main" val="845819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AB9A2D67-68D5-477C-8DEF-6F5AD594CE4A}" type="slidenum">
              <a:rPr lang="en-US" smtClean="0"/>
              <a:t>4</a:t>
            </a:fld>
            <a:endParaRPr lang="en-US"/>
          </a:p>
        </p:txBody>
      </p:sp>
    </p:spTree>
    <p:extLst>
      <p:ext uri="{BB962C8B-B14F-4D97-AF65-F5344CB8AC3E}">
        <p14:creationId xmlns:p14="http://schemas.microsoft.com/office/powerpoint/2010/main" val="3034474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a:t>Disease surveillance is an ongoing process involving the systematic collection, analysis, interpretation, and dissemination of information regarding the occurrence of disease in defined populations.</a:t>
            </a:r>
          </a:p>
          <a:p>
            <a:pPr marL="171450" indent="-171450">
              <a:buFont typeface="Arial" panose="020B0604020202020204" pitchFamily="34" charset="0"/>
              <a:buChar char="•"/>
            </a:pPr>
            <a:r>
              <a:rPr lang="en-US" sz="1200"/>
              <a:t>Different kinds of surveillance can help enhance understanding disease activity at global, regional, and national levels, which is important for information public health action.</a:t>
            </a:r>
            <a:br>
              <a:rPr lang="en-US" sz="1200">
                <a:effectLst/>
                <a:latin typeface="+mn-lt"/>
              </a:rPr>
            </a:br>
            <a:endParaRPr lang="en-US"/>
          </a:p>
        </p:txBody>
      </p:sp>
      <p:sp>
        <p:nvSpPr>
          <p:cNvPr id="4" name="Slide Number Placeholder 3"/>
          <p:cNvSpPr>
            <a:spLocks noGrp="1"/>
          </p:cNvSpPr>
          <p:nvPr>
            <p:ph type="sldNum" sz="quarter" idx="5"/>
          </p:nvPr>
        </p:nvSpPr>
        <p:spPr/>
        <p:txBody>
          <a:bodyPr/>
          <a:lstStyle/>
          <a:p>
            <a:fld id="{AB9A2D67-68D5-477C-8DEF-6F5AD594CE4A}" type="slidenum">
              <a:rPr lang="en-US" smtClean="0"/>
              <a:t>5</a:t>
            </a:fld>
            <a:endParaRPr lang="en-US"/>
          </a:p>
        </p:txBody>
      </p:sp>
    </p:spTree>
    <p:extLst>
      <p:ext uri="{BB962C8B-B14F-4D97-AF65-F5344CB8AC3E}">
        <p14:creationId xmlns:p14="http://schemas.microsoft.com/office/powerpoint/2010/main" val="2376795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a:highlight>
                  <a:srgbClr val="FFFF00"/>
                </a:highlight>
              </a:rPr>
              <a:t>Respiratory syncytial virus (or RSV) is a </a:t>
            </a:r>
            <a:r>
              <a:rPr lang="en-US" sz="1200" b="0">
                <a:effectLst/>
                <a:latin typeface="Calibri" panose="020F0502020204030204" pitchFamily="34" charset="0"/>
                <a:ea typeface="Calibri" panose="020F0502020204030204" pitchFamily="34" charset="0"/>
                <a:cs typeface="Times New Roman" panose="02020603050405020304" pitchFamily="18" charset="0"/>
              </a:rPr>
              <a:t>common respiratory virus with a large disease burden worldwide </a:t>
            </a:r>
            <a:r>
              <a:rPr kumimoji="0" lang="en-US" sz="1200" b="0" i="0" u="none" strike="noStrike" kern="1200" cap="none" spc="0" normalizeH="0" baseline="0" noProof="0">
                <a:ln>
                  <a:noFill/>
                </a:ln>
                <a:solidFill>
                  <a:srgbClr val="000000"/>
                </a:solidFill>
                <a:effectLst/>
                <a:uLnTx/>
                <a:uFillTx/>
                <a:latin typeface="Corbel" panose="020B0503020204020204"/>
                <a:ea typeface="+mn-ea"/>
                <a:cs typeface="+mn-cs"/>
              </a:rPr>
              <a:t>and urgently needs to be addressed</a:t>
            </a:r>
            <a:r>
              <a:rPr lang="en-US" sz="1200" b="0">
                <a:effectLst/>
                <a:latin typeface="Calibri" panose="020F0502020204030204" pitchFamily="34" charset="0"/>
                <a:ea typeface="Calibri" panose="020F0502020204030204" pitchFamily="34" charset="0"/>
                <a:cs typeface="Times New Roman" panose="02020603050405020304" pitchFamily="18" charset="0"/>
              </a:rPr>
              <a:t>.</a:t>
            </a:r>
            <a:endParaRPr kumimoji="0" lang="en-US" sz="1200" b="0" i="0" u="none" strike="noStrike" kern="1200" cap="none" spc="0" normalizeH="0" baseline="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kumimoji="0" lang="en-US" sz="1200" b="0" i="0" u="none" strike="noStrike" kern="1200" cap="none" spc="0" normalizeH="0" baseline="0" noProof="0">
                <a:ln>
                  <a:noFill/>
                </a:ln>
                <a:solidFill>
                  <a:srgbClr val="000000"/>
                </a:solidFill>
                <a:effectLst/>
                <a:uLnTx/>
                <a:uFillTx/>
                <a:latin typeface="Corbel" panose="020B0503020204020204"/>
                <a:ea typeface="+mn-ea"/>
                <a:cs typeface="+mn-cs"/>
              </a:rPr>
              <a:t>Surveillance is critical for informing strategies to reduce RSV disease, particularly among at-risk populations (e.g., young children, older adults).</a:t>
            </a:r>
          </a:p>
          <a:p>
            <a:pPr marL="171450" indent="-171450">
              <a:buFont typeface="Arial" panose="020B0604020202020204" pitchFamily="34" charset="0"/>
              <a:buChar char="•"/>
            </a:pPr>
            <a:r>
              <a:rPr lang="en-US" sz="1200" b="0">
                <a:effectLst/>
                <a:latin typeface="Calibri" panose="020F0502020204030204" pitchFamily="34" charset="0"/>
                <a:ea typeface="Calibri" panose="020F0502020204030204" pitchFamily="34" charset="0"/>
                <a:cs typeface="Times New Roman"/>
              </a:rPr>
              <a:t>With such a large disease burden, understanding RSV’s disease activity is essential for information prevention programs—including the use of new RSV maternal vaccines and long-acting monoclonal antibodies.</a:t>
            </a:r>
          </a:p>
          <a:p>
            <a:pPr marL="285750" lvl="0" indent="-285750">
              <a:buFont typeface="Arial" panose="020B0604020202020204" pitchFamily="34" charset="0"/>
              <a:buChar char="•"/>
            </a:pPr>
            <a:endParaRPr lang="en-US" sz="1200" b="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endParaRPr lang="en-US" sz="24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9244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highlight>
                  <a:srgbClr val="FFFF00"/>
                </a:highlight>
              </a:rPr>
              <a:t>Respiratory syncytial virus (or RSV) is a </a:t>
            </a:r>
            <a:r>
              <a:rPr lang="en-US" sz="1200" dirty="0">
                <a:effectLst/>
                <a:latin typeface="Calibri" panose="020F0502020204030204" pitchFamily="34" charset="0"/>
                <a:ea typeface="Calibri" panose="020F0502020204030204" pitchFamily="34" charset="0"/>
                <a:cs typeface="Times New Roman" panose="02020603050405020304" pitchFamily="18" charset="0"/>
              </a:rPr>
              <a:t>common respiratory virus with a large disease burden worldwide.</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In 2022, the global annual RSV burden estimates were updated and published in the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Lancet</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These estimates found that, in 2019, RSV was responsible for a staggering 33 million episodes of acute lower respiratory tract infection, approximately 3.5 million hospitalizations, and over 100,000 RSV deaths among children less than five years of age worldwide.   </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Overall RSV accounts for 2% of the global mortality burden in children under 5 years of age and 3.6% among children under 6 months of age.</a:t>
            </a:r>
          </a:p>
          <a:p>
            <a:pPr marL="342900" marR="0" lvl="0" indent="-342900">
              <a:lnSpc>
                <a:spcPct val="107000"/>
              </a:lnSpc>
              <a:spcBef>
                <a:spcPts val="0"/>
              </a:spcBef>
              <a:spcAft>
                <a:spcPts val="800"/>
              </a:spcAft>
              <a:buFont typeface="Symbol" panose="05050102010706020507" pitchFamily="18" charset="2"/>
              <a:buChar cha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RSV in children under 6 months of age accounts for 20% of acute lower respiratory infection episodes and almost half of all RSV deaths in children under 5 years of age.  </a:t>
            </a:r>
          </a:p>
          <a:p>
            <a:pPr marL="742950" lvl="1" indent="-285750">
              <a:buFont typeface="Arial" panose="020B0604020202020204" pitchFamily="34" charset="0"/>
              <a:buChar char="•"/>
            </a:pPr>
            <a:r>
              <a:rPr lang="en-US" sz="1200" dirty="0">
                <a:effectLst/>
                <a:ea typeface="Calibri" panose="020F0502020204030204" pitchFamily="34" charset="0"/>
                <a:cs typeface="Times New Roman"/>
              </a:rPr>
              <a:t>Young children are at particularly high risk of severe RSV infection because of lack of pre-existing immunity</a:t>
            </a:r>
            <a:r>
              <a:rPr lang="en-US" sz="1200" dirty="0">
                <a:ea typeface="Calibri" panose="020F0502020204030204" pitchFamily="34" charset="0"/>
                <a:cs typeface="Times New Roman"/>
              </a:rPr>
              <a:t> </a:t>
            </a:r>
            <a:endParaRPr lang="en-US" sz="1200" dirty="0">
              <a:effectLst/>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The disparity in RSV mortality between  low- and high-income contexts is substantial.</a:t>
            </a:r>
          </a:p>
          <a:p>
            <a:pPr marL="285750" lvl="0" indent="-285750">
              <a:buFont typeface="Arial" panose="020B0604020202020204" pitchFamily="34" charset="0"/>
              <a:buChar cha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Font typeface="Arial" panose="020B0604020202020204" pitchFamily="34" charset="0"/>
              <a:buChar char="•"/>
            </a:pPr>
            <a:endParaRPr lang="en-US" sz="24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5121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mj-lt"/>
                <a:ea typeface="+mn-ea"/>
                <a:cs typeface="+mn-cs"/>
              </a:rPr>
              <a:t>As product availability broadens, expanded surveillance is needed </a:t>
            </a:r>
            <a:r>
              <a:rPr kumimoji="0" lang="en-US" sz="2400" b="1" i="0" u="none" strike="noStrike" kern="1200" cap="none" spc="0" normalizeH="0" baseline="0" noProof="0" dirty="0">
                <a:ln>
                  <a:noFill/>
                </a:ln>
                <a:solidFill>
                  <a:srgbClr val="672572"/>
                </a:solidFill>
                <a:effectLst/>
                <a:uLnTx/>
                <a:uFillTx/>
                <a:latin typeface="+mj-lt"/>
                <a:ea typeface="+mn-ea"/>
                <a:cs typeface="+mn-cs"/>
              </a:rPr>
              <a:t>in LMICs </a:t>
            </a:r>
            <a:r>
              <a:rPr kumimoji="0" lang="en-US" sz="2400" b="0" i="0" u="none" strike="noStrike" kern="1200" cap="none" spc="0" normalizeH="0" baseline="0" noProof="0" dirty="0">
                <a:ln>
                  <a:noFill/>
                </a:ln>
                <a:solidFill>
                  <a:srgbClr val="000000"/>
                </a:solidFill>
                <a:effectLst/>
                <a:uLnTx/>
                <a:uFillTx/>
                <a:latin typeface="+mj-lt"/>
                <a:ea typeface="+mn-ea"/>
                <a:cs typeface="+mn-cs"/>
              </a:rPr>
              <a:t>where RSV’s </a:t>
            </a:r>
            <a:r>
              <a:rPr kumimoji="0" lang="en-US" sz="2400" b="1" i="0" u="none" strike="noStrike" kern="1200" cap="none" spc="0" normalizeH="0" baseline="0" noProof="0" dirty="0">
                <a:ln>
                  <a:noFill/>
                </a:ln>
                <a:solidFill>
                  <a:srgbClr val="672572"/>
                </a:solidFill>
                <a:effectLst/>
                <a:uLnTx/>
                <a:uFillTx/>
                <a:latin typeface="+mj-lt"/>
                <a:ea typeface="+mn-ea"/>
                <a:cs typeface="+mn-cs"/>
              </a:rPr>
              <a:t>disease burden is disproportionately high.</a:t>
            </a:r>
            <a:endParaRPr kumimoji="0" lang="en-US" sz="2400" b="1" i="0" u="none" strike="noStrike" kern="1200" cap="none" spc="0" normalizeH="0" baseline="0" noProof="0" dirty="0">
              <a:ln>
                <a:noFill/>
              </a:ln>
              <a:solidFill>
                <a:srgbClr val="000000"/>
              </a:solidFill>
              <a:effectLst/>
              <a:uLnTx/>
              <a:uFillTx/>
              <a:latin typeface="+mj-lt"/>
              <a:ea typeface="+mn-ea"/>
              <a:cs typeface="+mn-cs"/>
            </a:endParaRP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mj-lt"/>
                <a:ea typeface="+mn-ea"/>
                <a:cs typeface="+mn-cs"/>
              </a:rPr>
              <a:t>Estimating burden of RSV can help countries </a:t>
            </a:r>
            <a:r>
              <a:rPr kumimoji="0" lang="en-US" sz="2400" b="1" i="0" u="none" strike="noStrike" kern="1200" cap="none" spc="0" normalizeH="0" baseline="0" noProof="0" dirty="0">
                <a:ln>
                  <a:noFill/>
                </a:ln>
                <a:solidFill>
                  <a:srgbClr val="672572"/>
                </a:solidFill>
                <a:effectLst/>
                <a:uLnTx/>
                <a:uFillTx/>
                <a:latin typeface="+mj-lt"/>
                <a:ea typeface="+mn-ea"/>
                <a:cs typeface="+mn-cs"/>
              </a:rPr>
              <a:t>justify introducing interventions and monitor impact.</a:t>
            </a:r>
            <a:endParaRPr lang="en-US" sz="2400" dirty="0">
              <a:solidFill>
                <a:srgbClr val="000000"/>
              </a:solidFill>
              <a:latin typeface="+mj-lt"/>
            </a:endParaRPr>
          </a:p>
          <a:p>
            <a:pPr marL="342900" indent="-342900">
              <a:spcAft>
                <a:spcPts val="1200"/>
              </a:spcAft>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mj-lt"/>
                <a:ea typeface="+mn-ea"/>
                <a:cs typeface="+mn-cs"/>
              </a:rPr>
              <a:t>Understanding </a:t>
            </a:r>
            <a:r>
              <a:rPr kumimoji="0" lang="en-US" sz="2400" i="0" u="none" strike="noStrike" kern="1200" cap="none" spc="0" normalizeH="0" baseline="0" noProof="0" dirty="0">
                <a:ln>
                  <a:noFill/>
                </a:ln>
                <a:solidFill>
                  <a:srgbClr val="000000"/>
                </a:solidFill>
                <a:effectLst/>
                <a:uLnTx/>
                <a:uFillTx/>
                <a:latin typeface="+mj-lt"/>
                <a:ea typeface="+mn-ea"/>
                <a:cs typeface="+mn-cs"/>
              </a:rPr>
              <a:t>epidemiology </a:t>
            </a:r>
            <a:r>
              <a:rPr lang="en-US" sz="2400" dirty="0">
                <a:solidFill>
                  <a:srgbClr val="000000"/>
                </a:solidFill>
                <a:latin typeface="+mj-lt"/>
              </a:rPr>
              <a:t>of RSV can help </a:t>
            </a:r>
            <a:r>
              <a:rPr lang="en-US" sz="2400" b="1" dirty="0">
                <a:solidFill>
                  <a:schemeClr val="accent3"/>
                </a:solidFill>
                <a:latin typeface="+mj-lt"/>
              </a:rPr>
              <a:t>inform when, where, how, and for whom vaccines </a:t>
            </a:r>
            <a:r>
              <a:rPr lang="en-US" sz="2400" dirty="0">
                <a:solidFill>
                  <a:srgbClr val="000000"/>
                </a:solidFill>
                <a:latin typeface="+mj-lt"/>
              </a:rPr>
              <a:t>can be introduced (i.e., through understanding of the seasonality within the country, understanding the populations at highest risk).</a:t>
            </a:r>
          </a:p>
          <a:p>
            <a:pPr marL="342900" indent="-342900">
              <a:spcAft>
                <a:spcPts val="1200"/>
              </a:spcAft>
              <a:buFont typeface="Arial" panose="020B0604020202020204" pitchFamily="34" charset="0"/>
              <a:buChar char="•"/>
              <a:defRPr/>
            </a:pPr>
            <a:r>
              <a:rPr lang="en-US" sz="2400" dirty="0">
                <a:effectLst/>
                <a:latin typeface="+mj-lt"/>
              </a:rPr>
              <a:t>Ongoing surveillance can </a:t>
            </a:r>
            <a:r>
              <a:rPr lang="en-US" sz="2400" b="1" dirty="0">
                <a:effectLst/>
                <a:latin typeface="+mj-lt"/>
              </a:rPr>
              <a:t>monitor impact </a:t>
            </a:r>
            <a:r>
              <a:rPr lang="en-US" sz="2400" dirty="0">
                <a:effectLst/>
                <a:latin typeface="+mj-lt"/>
              </a:rPr>
              <a:t>and </a:t>
            </a:r>
            <a:r>
              <a:rPr lang="en-US" sz="2400" b="1" dirty="0">
                <a:effectLst/>
                <a:latin typeface="+mj-lt"/>
              </a:rPr>
              <a:t>understand burden averted </a:t>
            </a:r>
            <a:r>
              <a:rPr lang="en-US" sz="2400" dirty="0">
                <a:effectLst/>
                <a:latin typeface="+mj-lt"/>
              </a:rPr>
              <a:t>post introduction of interventions.</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mj-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0C06F-62DF-8C49-9437-5B6E342092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9945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800" dirty="0">
                <a:effectLst/>
                <a:latin typeface="Segoe UI" panose="020B0502040204020203" pitchFamily="34" charset="0"/>
              </a:rPr>
              <a:t>Tracking the activity of multiple respiratory pathogens is possible by integrating cross-pathogen surveillance (including for influenza, COVID-19, and RSV).</a:t>
            </a:r>
          </a:p>
          <a:p>
            <a:pPr marL="342900" marR="0" lvl="0" indent="-3429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800" dirty="0">
                <a:effectLst/>
                <a:latin typeface="Segoe UI" panose="020B0502040204020203" pitchFamily="34" charset="0"/>
              </a:rPr>
              <a:t>Before getting into the specifics of how RSV surveillance currently works and considerations for the future, it's good to first understand some general considerations that form the basis for any surveillance effort, including for RSV.</a:t>
            </a:r>
          </a:p>
          <a:p>
            <a:pPr marL="342900" indent="-342900">
              <a:spcBef>
                <a:spcPts val="600"/>
              </a:spcBef>
              <a:spcAft>
                <a:spcPts val="600"/>
              </a:spcAft>
              <a:buFont typeface="Arial" panose="020B0604020202020204" pitchFamily="34" charset="0"/>
              <a:buChar char="•"/>
            </a:pPr>
            <a:r>
              <a:rPr lang="en-US" sz="2400" dirty="0"/>
              <a:t>There are different surveillance designs available that can be used alone or together, providing complementary information.</a:t>
            </a:r>
          </a:p>
          <a:p>
            <a:pPr marL="342900" indent="-342900">
              <a:spcBef>
                <a:spcPts val="600"/>
              </a:spcBef>
              <a:spcAft>
                <a:spcPts val="600"/>
              </a:spcAft>
              <a:buFont typeface="Arial" panose="020B0604020202020204" pitchFamily="34" charset="0"/>
              <a:buChar char="•"/>
            </a:pPr>
            <a:r>
              <a:rPr lang="en-US" sz="2400" dirty="0"/>
              <a:t>Each design has different aims and resource requirements, which we will describe over the next few slides. </a:t>
            </a:r>
          </a:p>
          <a:p>
            <a:pPr marL="342900" indent="-342900">
              <a:spcBef>
                <a:spcPts val="600"/>
              </a:spcBef>
              <a:spcAft>
                <a:spcPts val="600"/>
              </a:spcAft>
              <a:buFont typeface="Arial" panose="020B0604020202020204" pitchFamily="34" charset="0"/>
              <a:buChar char="•"/>
            </a:pPr>
            <a:r>
              <a:rPr lang="en-US" sz="2400" dirty="0"/>
              <a:t>A national mosaic surveillance system, including for RSV, should be informed by clear national priorities and disease control objectives.</a:t>
            </a:r>
          </a:p>
          <a:p>
            <a:pPr marL="800100" lvl="1" indent="-342900">
              <a:spcBef>
                <a:spcPts val="600"/>
              </a:spcBef>
              <a:spcAft>
                <a:spcPts val="600"/>
              </a:spcAft>
              <a:buFont typeface="Arial" panose="020B0604020202020204" pitchFamily="34" charset="0"/>
              <a:buChar char="•"/>
            </a:pPr>
            <a:r>
              <a:rPr lang="en-US" sz="2400" dirty="0"/>
              <a:t>A good resource to learn more is via WHO’s “Crafting the mosaic” framework referenced here.</a:t>
            </a:r>
          </a:p>
          <a:p>
            <a:pPr marL="0" indent="0">
              <a:spcBef>
                <a:spcPts val="600"/>
              </a:spcBef>
              <a:spcAft>
                <a:spcPts val="600"/>
              </a:spcAft>
              <a:buFont typeface="Arial" panose="020B0604020202020204" pitchFamily="34" charset="0"/>
              <a:buNone/>
            </a:pPr>
            <a:endParaRPr lang="en-US" sz="2400" dirty="0"/>
          </a:p>
          <a:p>
            <a:endParaRPr lang="en-US" dirty="0"/>
          </a:p>
        </p:txBody>
      </p:sp>
      <p:sp>
        <p:nvSpPr>
          <p:cNvPr id="4" name="Slide Number Placeholder 3"/>
          <p:cNvSpPr>
            <a:spLocks noGrp="1"/>
          </p:cNvSpPr>
          <p:nvPr>
            <p:ph type="sldNum" sz="quarter" idx="5"/>
          </p:nvPr>
        </p:nvSpPr>
        <p:spPr/>
        <p:txBody>
          <a:bodyPr/>
          <a:lstStyle/>
          <a:p>
            <a:fld id="{AB9A2D67-68D5-477C-8DEF-6F5AD594CE4A}" type="slidenum">
              <a:rPr lang="en-US" smtClean="0"/>
              <a:t>9</a:t>
            </a:fld>
            <a:endParaRPr lang="en-US"/>
          </a:p>
        </p:txBody>
      </p:sp>
    </p:spTree>
    <p:extLst>
      <p:ext uri="{BB962C8B-B14F-4D97-AF65-F5344CB8AC3E}">
        <p14:creationId xmlns:p14="http://schemas.microsoft.com/office/powerpoint/2010/main" val="3363589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This slide shows some of the different surveillance approaches that are and could be leveraged for RSV.</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The RSV objectives listed in Domain 2 on the previous slide are priority objectives.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For most countries, monitoring seasonality, identifying at risk groups, and characterizing burden of disease will be priorities of RSV surveillance.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Segoe UI" panose="020B0502040204020203" pitchFamily="34" charset="0"/>
              </a:rPr>
              <a:t>Sentinel surveillance is a core approach for meeting Domain 2 surveillance objectives, and is the </a:t>
            </a:r>
            <a:r>
              <a:rPr lang="en-US" sz="1800" dirty="0">
                <a:effectLst/>
                <a:latin typeface="Calibri" panose="020F0502020204030204" pitchFamily="34" charset="0"/>
                <a:ea typeface="Calibri" panose="020F0502020204030204" pitchFamily="34" charset="0"/>
                <a:cs typeface="Times New Roman" panose="02020603050405020304" pitchFamily="18" charset="0"/>
              </a:rPr>
              <a:t>primary approach for monitoring respiratory diseases globally, most notably influenza and SARS-CoV-2 in recent times.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As a result, sentinel surveillance is a primary (but not the only) approach for monitoring RSV globally.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Sentinel surveillance can achieve a variety of aims depending on national priorities, including monitoring of seasonality and severity, especially in at-risk or target groups; tracking disease spread; and providing data to support disease burden estimation in hospitals, which can be extrapolated to regional or national levels.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AB9A2D67-68D5-477C-8DEF-6F5AD594CE4A}" type="slidenum">
              <a:rPr lang="en-US" smtClean="0"/>
              <a:t>10</a:t>
            </a:fld>
            <a:endParaRPr lang="en-US"/>
          </a:p>
        </p:txBody>
      </p:sp>
    </p:spTree>
    <p:extLst>
      <p:ext uri="{BB962C8B-B14F-4D97-AF65-F5344CB8AC3E}">
        <p14:creationId xmlns:p14="http://schemas.microsoft.com/office/powerpoint/2010/main" val="1354598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AB9A2D67-68D5-477C-8DEF-6F5AD594CE4A}" type="slidenum">
              <a:rPr lang="en-US" smtClean="0"/>
              <a:t>11</a:t>
            </a:fld>
            <a:endParaRPr lang="en-US"/>
          </a:p>
        </p:txBody>
      </p:sp>
    </p:spTree>
    <p:extLst>
      <p:ext uri="{BB962C8B-B14F-4D97-AF65-F5344CB8AC3E}">
        <p14:creationId xmlns:p14="http://schemas.microsoft.com/office/powerpoint/2010/main" val="1358619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One widely used surveillance system for respiratory disease detection is sentinel surveillance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Sentinel surveillance is the systematic collection of data on a routine basis from a select number of “sentinel” sites by applying a standard case definition.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This slide provides an overview of some of the key components of sentinel surveillance, which we will dive into in the next few slides.</a:t>
            </a:r>
          </a:p>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Sentinel surveillance can’t provide the entire RSV picture in a country, because it’s not tracking every single case, but if conducted well, it is a surveillance method with strong data quality and value for money that can leverage existing resources across pathogens.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Strengths include the ability to inform disease seasonality patterns, can also provide information on disease trends, spread, and severity, and inform situational awareness.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It can also provide data to evaluate the impact of disease control programs and act as a platform to support other surveillance and research efforts.</a:t>
            </a:r>
          </a:p>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100" dirty="0">
                <a:effectLst/>
                <a:latin typeface="Calibri" panose="020F0502020204030204" pitchFamily="34" charset="0"/>
                <a:ea typeface="Calibri" panose="020F0502020204030204" pitchFamily="34" charset="0"/>
                <a:cs typeface="Times New Roman" panose="02020603050405020304" pitchFamily="18" charset="0"/>
              </a:rPr>
              <a:t>If a country is seeking country-wide burden of disease, mortality, vaccine impact, cost-effectiveness, virologic diversity, etc.—additional surveillance or studies would be needed.</a:t>
            </a:r>
          </a:p>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A2D67-68D5-477C-8DEF-6F5AD594CE4A}" type="slidenum">
              <a:rPr lang="en-US" smtClean="0"/>
              <a:t>12</a:t>
            </a:fld>
            <a:endParaRPr lang="en-US"/>
          </a:p>
        </p:txBody>
      </p:sp>
    </p:spTree>
    <p:extLst>
      <p:ext uri="{BB962C8B-B14F-4D97-AF65-F5344CB8AC3E}">
        <p14:creationId xmlns:p14="http://schemas.microsoft.com/office/powerpoint/2010/main" val="1274058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04A31-3369-CBF5-077D-617268547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7B8F6-3BD7-8A4A-72CB-083D92F00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C75A9-EEE3-8313-BB37-9BC87CBDE87C}"/>
              </a:ext>
            </a:extLst>
          </p:cNvPr>
          <p:cNvSpPr>
            <a:spLocks noGrp="1"/>
          </p:cNvSpPr>
          <p:nvPr>
            <p:ph type="body" idx="1"/>
          </p:nvPr>
        </p:nvSpPr>
        <p:spPr/>
        <p:txBody>
          <a:bodyPr/>
          <a:lstStyle/>
          <a:p>
            <a:pPr marL="285750" indent="-285750">
              <a:buClr>
                <a:srgbClr val="0092D4"/>
              </a:buClr>
              <a:buFont typeface="Arial" panose="020B0604020202020204" pitchFamily="34" charset="0"/>
              <a:buChar char="•"/>
            </a:pPr>
            <a:r>
              <a:rPr lang="en-US" sz="1600" dirty="0">
                <a:solidFill>
                  <a:srgbClr val="000000"/>
                </a:solidFill>
              </a:rPr>
              <a:t>The goal of sentinel surveillance for RSV is to gather </a:t>
            </a:r>
            <a:r>
              <a:rPr lang="en-US" sz="1600" b="1" dirty="0">
                <a:solidFill>
                  <a:schemeClr val="accent3">
                    <a:lumMod val="75000"/>
                  </a:schemeClr>
                </a:solidFill>
              </a:rPr>
              <a:t>timely and high-quality epidemiological data and specimens </a:t>
            </a:r>
            <a:r>
              <a:rPr lang="en-US" sz="1600" dirty="0">
                <a:solidFill>
                  <a:srgbClr val="000000"/>
                </a:solidFill>
              </a:rPr>
              <a:t>to meet some of the objectives highlighted earlier</a:t>
            </a:r>
          </a:p>
          <a:p>
            <a:pPr marL="285750" indent="-285750">
              <a:buClr>
                <a:srgbClr val="0092D4"/>
              </a:buClr>
              <a:buFont typeface="Arial" panose="020B0604020202020204" pitchFamily="34" charset="0"/>
              <a:buChar char="•"/>
            </a:pPr>
            <a:r>
              <a:rPr kumimoji="0" lang="en-US" sz="11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Sentinel surveillance prioritizes </a:t>
            </a:r>
            <a:r>
              <a:rPr kumimoji="0" lang="en-US" sz="1100" b="1" i="0" u="none" strike="noStrike" kern="1200" cap="none" spc="0" normalizeH="0" baseline="0" noProof="0" dirty="0">
                <a:ln>
                  <a:noFill/>
                </a:ln>
                <a:solidFill>
                  <a:srgbClr val="672572"/>
                </a:solidFill>
                <a:effectLst/>
                <a:uLnTx/>
                <a:uFillTx/>
                <a:latin typeface="Corbel" panose="020B0503020204020204" pitchFamily="34" charset="0"/>
                <a:ea typeface="+mn-ea"/>
                <a:cs typeface="+mn-cs"/>
              </a:rPr>
              <a:t>quality over quantity </a:t>
            </a:r>
            <a:r>
              <a:rPr kumimoji="0" lang="en-US" sz="11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using well trained and supervised staff to collect quality data and specimens from a </a:t>
            </a:r>
            <a:r>
              <a:rPr kumimoji="0" lang="en-US" sz="1100" b="1" i="0" u="none" strike="noStrike" kern="1200" cap="none" spc="0" normalizeH="0" baseline="0" noProof="0" dirty="0">
                <a:ln>
                  <a:noFill/>
                </a:ln>
                <a:solidFill>
                  <a:srgbClr val="672572"/>
                </a:solidFill>
                <a:effectLst/>
                <a:uLnTx/>
                <a:uFillTx/>
                <a:latin typeface="Corbel" panose="020B0503020204020204" pitchFamily="34" charset="0"/>
                <a:ea typeface="+mn-ea"/>
                <a:cs typeface="+mn-cs"/>
              </a:rPr>
              <a:t>subset of health facilities </a:t>
            </a:r>
            <a:r>
              <a:rPr kumimoji="0" lang="en-US" sz="11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that are representative of the larger population rather than collecting data from all health facilities</a:t>
            </a:r>
          </a:p>
          <a:p>
            <a:pPr marL="285750" indent="-285750">
              <a:buClr>
                <a:srgbClr val="0092D4"/>
              </a:buClr>
              <a:buFont typeface="Arial" panose="020B0604020202020204" pitchFamily="34" charset="0"/>
              <a:buChar char="•"/>
            </a:pPr>
            <a:r>
              <a:rPr lang="en-US" sz="1600" dirty="0">
                <a:solidFill>
                  <a:srgbClr val="000000"/>
                </a:solidFill>
              </a:rPr>
              <a:t>Given the burden of RSV on young children, </a:t>
            </a:r>
            <a:r>
              <a:rPr lang="en-US" sz="1600" b="1" dirty="0">
                <a:solidFill>
                  <a:schemeClr val="accent3"/>
                </a:solidFill>
              </a:rPr>
              <a:t>health facilities that serve pediatric populations</a:t>
            </a:r>
            <a:r>
              <a:rPr lang="en-US" sz="1600" dirty="0">
                <a:solidFill>
                  <a:srgbClr val="000000"/>
                </a:solidFill>
              </a:rPr>
              <a:t> should be selected for sentinel surveillance</a:t>
            </a:r>
          </a:p>
          <a:p>
            <a:pPr marL="285750" indent="-285750">
              <a:buClr>
                <a:srgbClr val="0092D4"/>
              </a:buClr>
              <a:buFont typeface="Arial" panose="020B0604020202020204" pitchFamily="34" charset="0"/>
              <a:buChar char="•"/>
            </a:pPr>
            <a:r>
              <a:rPr kumimoji="0" lang="en-US" sz="11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Data is collected from a </a:t>
            </a:r>
            <a:r>
              <a:rPr kumimoji="0" lang="en-US" sz="1100" b="1" i="0" u="none" strike="noStrike" kern="1200" cap="none" spc="0" normalizeH="0" baseline="0" noProof="0" dirty="0">
                <a:ln>
                  <a:noFill/>
                </a:ln>
                <a:solidFill>
                  <a:srgbClr val="672572"/>
                </a:solidFill>
                <a:effectLst/>
                <a:uLnTx/>
                <a:uFillTx/>
                <a:latin typeface="Corbel" panose="020B0503020204020204" pitchFamily="34" charset="0"/>
                <a:ea typeface="+mn-ea"/>
                <a:cs typeface="+mn-cs"/>
              </a:rPr>
              <a:t>representative sample of cases enrolled </a:t>
            </a:r>
            <a:r>
              <a:rPr kumimoji="0" lang="en-US" sz="11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from those select sites, not all cases </a:t>
            </a:r>
          </a:p>
          <a:p>
            <a:pPr marL="285750" indent="-285750">
              <a:buClr>
                <a:srgbClr val="0092D4"/>
              </a:buClr>
              <a:buFont typeface="Arial" panose="020B0604020202020204" pitchFamily="34" charset="0"/>
              <a:buChar char="•"/>
            </a:pPr>
            <a:r>
              <a:rPr lang="en-US" sz="1600" dirty="0">
                <a:solidFill>
                  <a:srgbClr val="000000"/>
                </a:solidFill>
                <a:latin typeface="Corbel"/>
              </a:rPr>
              <a:t>If available, existing </a:t>
            </a:r>
            <a:r>
              <a:rPr kumimoji="0" lang="en-US" sz="1100" b="0" i="0" u="none" strike="noStrike" kern="1200" cap="none" spc="0" normalizeH="0" baseline="0" noProof="0" dirty="0">
                <a:ln>
                  <a:noFill/>
                </a:ln>
                <a:solidFill>
                  <a:srgbClr val="000000"/>
                </a:solidFill>
                <a:effectLst/>
                <a:uLnTx/>
                <a:uFillTx/>
                <a:latin typeface="Corbel"/>
                <a:ea typeface="+mn-ea"/>
                <a:cs typeface="+mn-cs"/>
              </a:rPr>
              <a:t>sentinel surveillance systems (e.g., for other respiratory diseases like influenza) can be leveraged with adjustments for RSV</a:t>
            </a:r>
          </a:p>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457200" algn="l"/>
              </a:tabLs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indent="-171450">
              <a:lnSpc>
                <a:spcPct val="107000"/>
              </a:lnSpc>
              <a:spcBef>
                <a:spcPts val="0"/>
              </a:spcBef>
              <a:spcAft>
                <a:spcPts val="800"/>
              </a:spcAft>
              <a:buFont typeface="Arial" panose="020B0604020202020204" pitchFamily="34" charset="0"/>
              <a:buChar char="•"/>
            </a:pPr>
            <a:endParaRPr lang="en-US" b="0" i="0" dirty="0">
              <a:solidFill>
                <a:srgbClr val="1C1D1E"/>
              </a:solidFill>
              <a:effectLst/>
              <a:latin typeface="Open Sans" panose="020B0606030504020204" pitchFamily="34" charset="0"/>
            </a:endParaRPr>
          </a:p>
        </p:txBody>
      </p:sp>
      <p:sp>
        <p:nvSpPr>
          <p:cNvPr id="4" name="Slide Number Placeholder 3">
            <a:extLst>
              <a:ext uri="{FF2B5EF4-FFF2-40B4-BE49-F238E27FC236}">
                <a16:creationId xmlns:a16="http://schemas.microsoft.com/office/drawing/2014/main" id="{E8BC6B49-2C7A-1D9B-54F7-6D6DA3DD83C5}"/>
              </a:ext>
            </a:extLst>
          </p:cNvPr>
          <p:cNvSpPr>
            <a:spLocks noGrp="1"/>
          </p:cNvSpPr>
          <p:nvPr>
            <p:ph type="sldNum" sz="quarter" idx="5"/>
          </p:nvPr>
        </p:nvSpPr>
        <p:spPr/>
        <p:txBody>
          <a:bodyPr/>
          <a:lstStyle/>
          <a:p>
            <a:fld id="{AB9A2D67-68D5-477C-8DEF-6F5AD594CE4A}" type="slidenum">
              <a:rPr lang="en-US" smtClean="0"/>
              <a:t>13</a:t>
            </a:fld>
            <a:endParaRPr lang="en-US"/>
          </a:p>
        </p:txBody>
      </p:sp>
    </p:spTree>
    <p:extLst>
      <p:ext uri="{BB962C8B-B14F-4D97-AF65-F5344CB8AC3E}">
        <p14:creationId xmlns:p14="http://schemas.microsoft.com/office/powerpoint/2010/main" val="3867490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04A31-3369-CBF5-077D-617268547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7B8F6-3BD7-8A4A-72CB-083D92F00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C75A9-EEE3-8313-BB37-9BC87CBDE87C}"/>
              </a:ext>
            </a:extLst>
          </p:cNvPr>
          <p:cNvSpPr>
            <a:spLocks noGrp="1"/>
          </p:cNvSpPr>
          <p:nvPr>
            <p:ph type="body" idx="1"/>
          </p:nvPr>
        </p:nvSpPr>
        <p:spPr/>
        <p:txBody>
          <a:bodyPr/>
          <a:lstStyle/>
          <a:p>
            <a:pPr marL="342900" marR="1201420" lvl="0" indent="-285750" algn="l" defTabSz="914400" rtl="0" eaLnBrk="1" fontAlgn="auto" latinLnBrk="0" hangingPunct="1">
              <a:lnSpc>
                <a:spcPct val="111100"/>
              </a:lnSpc>
              <a:spcBef>
                <a:spcPts val="1135"/>
              </a:spcBef>
              <a:spcAft>
                <a:spcPts val="0"/>
              </a:spcAft>
              <a:buClrTx/>
              <a:buSzTx/>
              <a:buFont typeface="Arial" panose="020B0604020202020204" pitchFamily="34" charset="0"/>
              <a:buChar char="•"/>
              <a:tabLst/>
              <a:defRPr/>
            </a:pPr>
            <a:r>
              <a:rPr lang="en-US" sz="1200" dirty="0"/>
              <a:t>RSV surveillance should primarily aim to capture severe RSV infections requiring hospitalization</a:t>
            </a:r>
          </a:p>
          <a:p>
            <a:pPr marL="342900" marR="1201420" indent="-285750">
              <a:lnSpc>
                <a:spcPct val="111100"/>
              </a:lnSpc>
              <a:spcBef>
                <a:spcPts val="1135"/>
              </a:spcBef>
              <a:buFont typeface="Arial" panose="020B0604020202020204" pitchFamily="34" charset="0"/>
              <a:buChar char="•"/>
              <a:defRPr/>
            </a:pPr>
            <a:r>
              <a:rPr lang="en-US" sz="1200" dirty="0"/>
              <a:t>The burden of severe RSV disease is high in </a:t>
            </a:r>
            <a:r>
              <a:rPr lang="en-US" sz="1200" b="1" dirty="0">
                <a:solidFill>
                  <a:schemeClr val="accent3"/>
                </a:solidFill>
              </a:rPr>
              <a:t>children less than 2 years</a:t>
            </a:r>
            <a:r>
              <a:rPr lang="en-US" sz="1200" dirty="0"/>
              <a:t>, particularly in infants during their first 3 months of life</a:t>
            </a:r>
          </a:p>
          <a:p>
            <a:pPr marL="342900" marR="1201420" indent="-285750">
              <a:lnSpc>
                <a:spcPct val="111100"/>
              </a:lnSpc>
              <a:spcBef>
                <a:spcPts val="1135"/>
              </a:spcBef>
              <a:buFont typeface="Arial" panose="020B0604020202020204" pitchFamily="34" charset="0"/>
              <a:buChar char="•"/>
              <a:defRPr/>
            </a:pPr>
            <a:r>
              <a:rPr lang="en-US" sz="1200" dirty="0"/>
              <a:t>Surveillance should be focused among children less than 2 years, an age group that has often not been well covered by surveillance in all settings.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dirty="0">
              <a:effectLst/>
              <a:latin typeface="+mj-lt"/>
            </a:endParaRPr>
          </a:p>
        </p:txBody>
      </p:sp>
      <p:sp>
        <p:nvSpPr>
          <p:cNvPr id="4" name="Slide Number Placeholder 3">
            <a:extLst>
              <a:ext uri="{FF2B5EF4-FFF2-40B4-BE49-F238E27FC236}">
                <a16:creationId xmlns:a16="http://schemas.microsoft.com/office/drawing/2014/main" id="{E8BC6B49-2C7A-1D9B-54F7-6D6DA3DD83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2D67-68D5-477C-8DEF-6F5AD594CE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2929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04A31-3369-CBF5-077D-617268547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7B8F6-3BD7-8A4A-72CB-083D92F003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C75A9-EEE3-8313-BB37-9BC87CBDE87C}"/>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1C1D1E"/>
                </a:solidFill>
                <a:effectLst/>
                <a:latin typeface="Open Sans" panose="020B0606030504020204" pitchFamily="34" charset="0"/>
              </a:rPr>
              <a:t>A commonly used case definition for capturing severe respiratory disease such as influenza or COVID-19, is the WHO </a:t>
            </a:r>
            <a:r>
              <a:rPr lang="en-US" b="1" i="0" dirty="0">
                <a:solidFill>
                  <a:srgbClr val="1C1D1E"/>
                </a:solidFill>
                <a:effectLst/>
                <a:latin typeface="Open Sans" panose="020B0606030504020204" pitchFamily="34" charset="0"/>
              </a:rPr>
              <a:t>SARI, or Severe Acute Respiratory Infection</a:t>
            </a:r>
            <a:r>
              <a:rPr lang="en-US" b="0" i="0" dirty="0">
                <a:solidFill>
                  <a:srgbClr val="1C1D1E"/>
                </a:solidFill>
                <a:effectLst/>
                <a:latin typeface="Open Sans" panose="020B0606030504020204" pitchFamily="34" charset="0"/>
              </a:rPr>
              <a:t>, definition, which is described a</a:t>
            </a:r>
            <a:r>
              <a:rPr lang="en-US" sz="1200" b="0" i="0" dirty="0">
                <a:effectLst/>
                <a:latin typeface="+mj-lt"/>
              </a:rPr>
              <a:t>n acute respiratory infection with: history of fever or measured fever of ≥ 38 C° and cough; with onset within the last 10 days and requires hospitalization.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effectLst/>
                <a:latin typeface="+mj-lt"/>
              </a:rPr>
              <a:t>This case definition has been widely used for influenza surveillance but has some limitations for RSV surveillance.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rgbClr val="3C4245"/>
                </a:solidFill>
                <a:effectLst/>
                <a:latin typeface="+mn-lt"/>
              </a:rPr>
              <a:t>A significant proportion (often &gt;50%) of RSV-infected young children and elderly patients present without fever and RSV infection often presents with signs of apnea  and / or sepsis in infants less than 6 months age.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Given that burden of severe RSV disease is high in children less than 2 years, and particularly so in infants during their first 3 months of life, surveillance should be focused among children less than 2 years, an age group that has often not been well covered by influenza surveillance using SARI. </a:t>
            </a:r>
            <a:endParaRPr lang="en-US" sz="1200" b="0" i="0" dirty="0">
              <a:solidFill>
                <a:srgbClr val="3C4245"/>
              </a:solidFill>
              <a:effectLst/>
              <a:latin typeface="+mn-lt"/>
            </a:endParaRPr>
          </a:p>
          <a:p>
            <a:pPr marL="91440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dirty="0">
              <a:effectLst/>
              <a:latin typeface="+mj-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highlight>
                  <a:srgbClr val="FFFF00"/>
                </a:highlight>
                <a:latin typeface="+mn-lt"/>
              </a:rPr>
              <a:t>To address this, an 'extended' definition has been proposed for RSV surveillance that is broader than the current SARI to efficiently capture severe RSV cases among those at highest risk</a:t>
            </a:r>
            <a:endParaRPr lang="en-US" dirty="0"/>
          </a:p>
          <a:p>
            <a:pPr marL="171450" indent="-171450">
              <a:buFont typeface="Arial" panose="020B0604020202020204" pitchFamily="34" charset="0"/>
              <a:buChar char="•"/>
            </a:pPr>
            <a:r>
              <a:rPr lang="en-US" sz="1100" b="0" dirty="0">
                <a:latin typeface="+mn-lt"/>
              </a:rPr>
              <a:t>This extended case definition is currently in use by 25 countries participating in the WHO GISRS RSV surveillance pilots, which aims to establish a </a:t>
            </a:r>
            <a:r>
              <a:rPr lang="en-US" sz="1100" b="0" i="0" u="none" strike="noStrike" baseline="0" dirty="0">
                <a:latin typeface="+mn-lt"/>
              </a:rPr>
              <a:t>global system of integrated surveillance and response to influenza and other priority respiratory viruses with epidemic or pandemic potential</a:t>
            </a:r>
            <a:r>
              <a:rPr lang="en-US" sz="1100" b="0" dirty="0">
                <a:latin typeface="+mn-lt"/>
              </a:rPr>
              <a:t>.</a:t>
            </a:r>
          </a:p>
          <a:p>
            <a:pPr marL="171450" indent="-171450">
              <a:buFont typeface="Arial" panose="020B0604020202020204" pitchFamily="34" charset="0"/>
              <a:buChar char="•"/>
            </a:pPr>
            <a:endParaRPr lang="en-US" sz="1100" b="0" dirty="0">
              <a:latin typeface="+mn-lt"/>
            </a:endParaRPr>
          </a:p>
          <a:p>
            <a:pPr marL="171450" indent="-171450" algn="l">
              <a:buFont typeface="Arial" panose="020B0604020202020204" pitchFamily="34" charset="0"/>
              <a:buChar char="•"/>
            </a:pPr>
            <a:r>
              <a:rPr lang="en-US" sz="1100" b="0" i="0" dirty="0">
                <a:solidFill>
                  <a:srgbClr val="3C4245"/>
                </a:solidFill>
                <a:effectLst/>
                <a:latin typeface="+mn-lt"/>
              </a:rPr>
              <a:t>The Extended SARI case definition for hospital-based surveillance for severe RSV infection is similar to the SARI case definition, with one key difference -- that fever is not required for a case to be considered. It should, however, be severe - defined as requiring hospitalization; and acute - defined as onset within the last 10 days; and a respiratory infection - defined as having cough or shortness of breath.</a:t>
            </a:r>
          </a:p>
          <a:p>
            <a:pPr algn="l"/>
            <a:endParaRPr lang="en-US" sz="1100" b="0" i="0" dirty="0">
              <a:solidFill>
                <a:srgbClr val="3C4245"/>
              </a:solidFill>
              <a:effectLst/>
              <a:latin typeface="+mn-lt"/>
            </a:endParaRPr>
          </a:p>
          <a:p>
            <a:pPr marL="171450" indent="-171450" algn="l">
              <a:buFont typeface="Arial" panose="020B0604020202020204" pitchFamily="34" charset="0"/>
              <a:buChar char="•"/>
            </a:pPr>
            <a:r>
              <a:rPr lang="en-US" sz="1100" b="0" i="0" dirty="0">
                <a:solidFill>
                  <a:srgbClr val="3C4245"/>
                </a:solidFill>
                <a:effectLst/>
                <a:latin typeface="+mn-lt"/>
              </a:rPr>
              <a:t>In infants less than 6 months of age, additionally include those who present with apnea - defined as temporary cessation of breathing from any cause, and/or sepsis - defined as</a:t>
            </a:r>
          </a:p>
          <a:p>
            <a:pPr marL="742950" lvl="1" indent="-285750" algn="l">
              <a:buFont typeface="Arial" panose="020B0604020202020204" pitchFamily="34" charset="0"/>
              <a:buChar char="•"/>
            </a:pPr>
            <a:r>
              <a:rPr lang="en-US" sz="1100" b="0" i="0" dirty="0">
                <a:solidFill>
                  <a:srgbClr val="3C4245"/>
                </a:solidFill>
                <a:effectLst/>
                <a:latin typeface="+mn-lt"/>
              </a:rPr>
              <a:t>fever (37.5 °C or above) or hypothermia (less than 35.5 °C), and</a:t>
            </a:r>
          </a:p>
          <a:p>
            <a:pPr marL="742950" lvl="1" indent="-285750" algn="l">
              <a:buFont typeface="Arial" panose="020B0604020202020204" pitchFamily="34" charset="0"/>
              <a:buChar char="•"/>
            </a:pPr>
            <a:r>
              <a:rPr lang="en-US" sz="1100" b="0" i="0" dirty="0">
                <a:solidFill>
                  <a:srgbClr val="3C4245"/>
                </a:solidFill>
                <a:effectLst/>
                <a:latin typeface="+mn-lt"/>
              </a:rPr>
              <a:t>shock (lethargy, fast breathing, cold skin, prolonged capillary refill, fast weak pulse), and</a:t>
            </a:r>
          </a:p>
          <a:p>
            <a:pPr marL="742950" lvl="1" indent="-285750" algn="l">
              <a:buFont typeface="Arial" panose="020B0604020202020204" pitchFamily="34" charset="0"/>
              <a:buChar char="•"/>
            </a:pPr>
            <a:r>
              <a:rPr lang="en-US" sz="1100" b="0" i="0" dirty="0">
                <a:solidFill>
                  <a:srgbClr val="3C4245"/>
                </a:solidFill>
                <a:effectLst/>
                <a:latin typeface="+mn-lt"/>
              </a:rPr>
              <a:t>seriously ill with no apparent cause</a:t>
            </a:r>
          </a:p>
          <a:p>
            <a:pPr marL="0" indent="0">
              <a:buFont typeface="Arial" panose="020B0604020202020204" pitchFamily="34" charset="0"/>
              <a:buNone/>
            </a:pPr>
            <a:endParaRPr lang="en-US" sz="1100" b="0" dirty="0">
              <a:latin typeface="+mn-lt"/>
            </a:endParaRPr>
          </a:p>
          <a:p>
            <a:pPr marL="171450" indent="-171450">
              <a:buFont typeface="Arial" panose="020B0604020202020204" pitchFamily="34" charset="0"/>
              <a:buChar char="•"/>
            </a:pPr>
            <a:endParaRPr lang="en-US" sz="1100" b="0" dirty="0">
              <a:latin typeface="+mn-lt"/>
            </a:endParaRPr>
          </a:p>
          <a:p>
            <a:pPr marL="171450" indent="-171450">
              <a:buFont typeface="Arial" panose="020B0604020202020204" pitchFamily="34" charset="0"/>
              <a:buChar char="•"/>
            </a:pPr>
            <a:endParaRPr lang="en-US" sz="1100" b="0" dirty="0">
              <a:latin typeface="+mn-lt"/>
            </a:endParaRPr>
          </a:p>
          <a:p>
            <a:pPr marL="171450" indent="-171450">
              <a:buFont typeface="Arial" panose="020B0604020202020204" pitchFamily="34" charset="0"/>
              <a:buChar char="•"/>
            </a:pPr>
            <a:endParaRPr lang="en-US" sz="1100" b="0" dirty="0">
              <a:latin typeface="+mn-lt"/>
            </a:endParaRPr>
          </a:p>
          <a:p>
            <a:pPr marL="0" indent="0">
              <a:buFont typeface="Arial" panose="020B0604020202020204" pitchFamily="34" charset="0"/>
              <a:buNone/>
            </a:pP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dirty="0">
              <a:effectLst/>
              <a:latin typeface="+mj-lt"/>
            </a:endParaRPr>
          </a:p>
        </p:txBody>
      </p:sp>
      <p:sp>
        <p:nvSpPr>
          <p:cNvPr id="4" name="Slide Number Placeholder 3">
            <a:extLst>
              <a:ext uri="{FF2B5EF4-FFF2-40B4-BE49-F238E27FC236}">
                <a16:creationId xmlns:a16="http://schemas.microsoft.com/office/drawing/2014/main" id="{E8BC6B49-2C7A-1D9B-54F7-6D6DA3DD83C5}"/>
              </a:ext>
            </a:extLst>
          </p:cNvPr>
          <p:cNvSpPr>
            <a:spLocks noGrp="1"/>
          </p:cNvSpPr>
          <p:nvPr>
            <p:ph type="sldNum" sz="quarter" idx="5"/>
          </p:nvPr>
        </p:nvSpPr>
        <p:spPr/>
        <p:txBody>
          <a:bodyPr/>
          <a:lstStyle/>
          <a:p>
            <a:fld id="{AB9A2D67-68D5-477C-8DEF-6F5AD594CE4A}" type="slidenum">
              <a:rPr lang="en-US" smtClean="0"/>
              <a:t>15</a:t>
            </a:fld>
            <a:endParaRPr lang="en-US"/>
          </a:p>
        </p:txBody>
      </p:sp>
    </p:spTree>
    <p:extLst>
      <p:ext uri="{BB962C8B-B14F-4D97-AF65-F5344CB8AC3E}">
        <p14:creationId xmlns:p14="http://schemas.microsoft.com/office/powerpoint/2010/main" val="3816365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a patient is screened and has been determined to meet the case definition, a respiratory specimen is taken as outlined by the sampling strategy, a predetermined process for selection of patients/specimens to minimize selection bias. </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specimen is collected via a nasal swab (</a:t>
            </a:r>
            <a:r>
              <a:rPr lang="en-US" sz="2800" dirty="0"/>
              <a:t>The optimal type of clinical specimens for the detection of RSV depends on the age of the patient. 2. For infants and young children, a nasal swab taken from the mid-turbinate of each nostril has been found to yield high recovery of respiratory viruses 3. Nasopharyngeal aspirates may also be collected particularly from young children)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Specimen is then sent to the laboratory for testing using a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rRT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-PCR assay </a:t>
            </a:r>
            <a:r>
              <a:rPr lang="en-US" sz="1800" dirty="0">
                <a:effectLst/>
                <a:latin typeface="Calibri" panose="020F0502020204030204" pitchFamily="34" charset="0"/>
                <a:ea typeface="Calibri" panose="020F0502020204030204" pitchFamily="34" charset="0"/>
                <a:cs typeface="Times New Roman" panose="02020603050405020304" pitchFamily="18" charset="0"/>
              </a:rPr>
              <a:t>(Real-Time reverse transcription–polymerase chain reaction assay), the gold standard in RSV detection, which has become more widely available following the COVID-19 pandemic</a:t>
            </a:r>
          </a:p>
          <a:p>
            <a:pPr marL="914400" lvl="1" indent="-457200">
              <a:buClr>
                <a:schemeClr val="accent2"/>
              </a:buClr>
              <a:buFont typeface="Arial" panose="020B0604020202020204" pitchFamily="34" charset="0"/>
              <a:buChar char="•"/>
            </a:pPr>
            <a:r>
              <a:rPr lang="en-US" sz="2800" dirty="0">
                <a:latin typeface="+mn-lt"/>
              </a:rPr>
              <a:t>Can test for multiple respiratory pathogens. </a:t>
            </a:r>
          </a:p>
          <a:p>
            <a:pPr marL="914400" lvl="1" indent="-457200">
              <a:buClr>
                <a:schemeClr val="accent2"/>
              </a:buClr>
              <a:buFont typeface="Arial" panose="020B0604020202020204" pitchFamily="34" charset="0"/>
              <a:buChar char="•"/>
            </a:pPr>
            <a:r>
              <a:rPr lang="en-US" sz="2800" dirty="0">
                <a:latin typeface="+mn-lt"/>
              </a:rPr>
              <a:t>High sensitivity and specificity</a:t>
            </a:r>
          </a:p>
          <a:p>
            <a:pPr marL="914400" lvl="1" indent="-457200">
              <a:buClr>
                <a:schemeClr val="accent2"/>
              </a:buClr>
              <a:buFont typeface="Arial" panose="020B0604020202020204" pitchFamily="34" charset="0"/>
              <a:buChar char="•"/>
            </a:pPr>
            <a:r>
              <a:rPr lang="en-US" sz="2800" dirty="0">
                <a:latin typeface="+mn-lt"/>
              </a:rPr>
              <a:t>Rapid turnaround</a:t>
            </a:r>
          </a:p>
          <a:p>
            <a:pPr marL="914400" lvl="1" indent="-457200">
              <a:buClr>
                <a:schemeClr val="accent2"/>
              </a:buClr>
              <a:buFont typeface="Arial" panose="020B0604020202020204" pitchFamily="34" charset="0"/>
              <a:buChar char="•"/>
            </a:pPr>
            <a:r>
              <a:rPr lang="en-US" sz="2800" dirty="0">
                <a:latin typeface="+mn-lt"/>
              </a:rPr>
              <a:t>Adaptable to changing needs</a:t>
            </a:r>
          </a:p>
          <a:p>
            <a:r>
              <a:rPr lang="en-US" dirty="0">
                <a:latin typeface="+mn-lt"/>
              </a:rPr>
              <a:t>It is recommended </a:t>
            </a:r>
            <a:r>
              <a:rPr lang="en-US" dirty="0">
                <a:solidFill>
                  <a:schemeClr val="accent3"/>
                </a:solidFill>
                <a:latin typeface="+mn-lt"/>
              </a:rPr>
              <a:t>to </a:t>
            </a:r>
            <a:r>
              <a:rPr lang="en-US" b="1" dirty="0">
                <a:solidFill>
                  <a:schemeClr val="accent3"/>
                </a:solidFill>
                <a:latin typeface="+mn-lt"/>
              </a:rPr>
              <a:t>test all pediatric cases </a:t>
            </a:r>
            <a:r>
              <a:rPr lang="en-US" dirty="0">
                <a:latin typeface="+mn-lt"/>
              </a:rPr>
              <a:t>(not just those influenza/SARS-COV-2 negative)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Testing algorithms should be adapted based on country needs and resources.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n-lt"/>
              </a:rPr>
              <a:t>May opt to use either an RSV specific test or a multiplex that includes other respiratory viruses (e.g., influenza and/or SARS-COV-2)</a:t>
            </a:r>
          </a:p>
          <a:p>
            <a:pPr marL="628650" lvl="1" indent="-171450">
              <a:buFont typeface="Arial" panose="020B0604020202020204" pitchFamily="34" charset="0"/>
              <a:buChar char="•"/>
            </a:pPr>
            <a:r>
              <a:rPr lang="en-US" dirty="0">
                <a:latin typeface="+mn-lt"/>
              </a:rPr>
              <a:t>In some settings, typing of RSV (RSV-A v. RSV-B) is recommended</a:t>
            </a:r>
          </a:p>
          <a:p>
            <a:pPr>
              <a:buClr>
                <a:schemeClr val="accent2"/>
              </a:buClr>
            </a:pPr>
            <a:r>
              <a:rPr lang="en-US" b="1" dirty="0">
                <a:solidFill>
                  <a:schemeClr val="accent3"/>
                </a:solidFill>
                <a:latin typeface="+mn-lt"/>
              </a:rPr>
              <a:t>Genomic sequencing of RSV is recommended </a:t>
            </a:r>
          </a:p>
          <a:p>
            <a:pPr lvl="1">
              <a:buClr>
                <a:schemeClr val="accent2"/>
              </a:buClr>
            </a:pPr>
            <a:r>
              <a:rPr lang="en-US" dirty="0">
                <a:latin typeface="+mn-lt"/>
              </a:rPr>
              <a:t>While RSV does not evolve as quickly as other respiratory viruses, it is recommended to sequence 46 specimens a year</a:t>
            </a:r>
            <a:endParaRPr lang="en-US" sz="2800" b="0" i="0" dirty="0">
              <a:solidFill>
                <a:srgbClr val="3C4245"/>
              </a:solidFill>
              <a:effectLst/>
              <a:latin typeface="Noto Sans" panose="020B0502040504020204" pitchFamily="34" charset="0"/>
              <a:ea typeface="+mn-ea"/>
              <a:cs typeface="+mn-cs"/>
            </a:endParaRPr>
          </a:p>
          <a:p>
            <a:pPr marL="742950" marR="0" lvl="1"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9A2D67-68D5-477C-8DEF-6F5AD594CE4A}" type="slidenum">
              <a:rPr lang="en-US" smtClean="0"/>
              <a:t>16</a:t>
            </a:fld>
            <a:endParaRPr lang="en-US"/>
          </a:p>
        </p:txBody>
      </p:sp>
    </p:spTree>
    <p:extLst>
      <p:ext uri="{BB962C8B-B14F-4D97-AF65-F5344CB8AC3E}">
        <p14:creationId xmlns:p14="http://schemas.microsoft.com/office/powerpoint/2010/main" val="3032962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RSV data should be reported routinely.</a:t>
            </a:r>
          </a:p>
          <a:p>
            <a:endParaRPr lang="en-US" dirty="0"/>
          </a:p>
          <a:p>
            <a:pPr marL="342900" indent="-342900">
              <a:spcAft>
                <a:spcPts val="1200"/>
              </a:spcAft>
              <a:buClr>
                <a:schemeClr val="accent2"/>
              </a:buClr>
              <a:buFont typeface="Arial" panose="020B0604020202020204" pitchFamily="34" charset="0"/>
              <a:buChar char="•"/>
            </a:pPr>
            <a:r>
              <a:rPr lang="en-US" sz="2400" b="1" dirty="0">
                <a:solidFill>
                  <a:schemeClr val="accent3"/>
                </a:solidFill>
                <a:latin typeface="+mn-lt"/>
              </a:rPr>
              <a:t>Case-based, clinical, epidemiological and laboratory data should be reported</a:t>
            </a:r>
            <a:r>
              <a:rPr lang="en-US" sz="2400" b="1" dirty="0">
                <a:latin typeface="+mn-lt"/>
              </a:rPr>
              <a:t> </a:t>
            </a:r>
            <a:r>
              <a:rPr lang="en-US" sz="2400" dirty="0">
                <a:latin typeface="+mn-lt"/>
              </a:rPr>
              <a:t>to the national and global surveillance platforms (e.g., GISRS, a platform for global respiratory disease epidemiological and virological surveillance)</a:t>
            </a:r>
          </a:p>
          <a:p>
            <a:pPr marL="800100" lvl="1" indent="-342900">
              <a:spcAft>
                <a:spcPts val="1200"/>
              </a:spcAft>
              <a:buClr>
                <a:schemeClr val="accent2"/>
              </a:buClr>
              <a:buFont typeface="Arial" panose="020B0604020202020204" pitchFamily="34" charset="0"/>
              <a:buChar char="•"/>
            </a:pPr>
            <a:r>
              <a:rPr lang="en-US" sz="2200" b="0" dirty="0">
                <a:solidFill>
                  <a:schemeClr val="accent3"/>
                </a:solidFill>
                <a:latin typeface="+mn-lt"/>
              </a:rPr>
              <a:t>Regular reporting of data enables monitoring of seasonality to inform immunization strategies.</a:t>
            </a:r>
          </a:p>
          <a:p>
            <a:pPr marL="342900" indent="-342900">
              <a:spcAft>
                <a:spcPts val="1200"/>
              </a:spcAft>
              <a:buClr>
                <a:schemeClr val="accent2"/>
              </a:buClr>
              <a:buFont typeface="Arial" panose="020B0604020202020204" pitchFamily="34" charset="0"/>
              <a:buChar char="•"/>
            </a:pPr>
            <a:r>
              <a:rPr lang="en-US" sz="2400" b="1" dirty="0">
                <a:solidFill>
                  <a:schemeClr val="accent3"/>
                </a:solidFill>
                <a:latin typeface="+mn-lt"/>
              </a:rPr>
              <a:t>Genomic sequencing should be uploaded to </a:t>
            </a:r>
            <a:r>
              <a:rPr lang="en-US" sz="2400" dirty="0">
                <a:latin typeface="+mn-lt"/>
              </a:rPr>
              <a:t>global surveillance platforms twice a year.</a:t>
            </a:r>
          </a:p>
          <a:p>
            <a:endParaRPr lang="en-US" dirty="0"/>
          </a:p>
        </p:txBody>
      </p:sp>
      <p:sp>
        <p:nvSpPr>
          <p:cNvPr id="4" name="Slide Number Placeholder 3"/>
          <p:cNvSpPr>
            <a:spLocks noGrp="1"/>
          </p:cNvSpPr>
          <p:nvPr>
            <p:ph type="sldNum" sz="quarter" idx="5"/>
          </p:nvPr>
        </p:nvSpPr>
        <p:spPr/>
        <p:txBody>
          <a:bodyPr/>
          <a:lstStyle/>
          <a:p>
            <a:fld id="{AB9A2D67-68D5-477C-8DEF-6F5AD594CE4A}" type="slidenum">
              <a:rPr lang="en-US" smtClean="0"/>
              <a:t>17</a:t>
            </a:fld>
            <a:endParaRPr lang="en-US"/>
          </a:p>
        </p:txBody>
      </p:sp>
    </p:spTree>
    <p:extLst>
      <p:ext uri="{BB962C8B-B14F-4D97-AF65-F5344CB8AC3E}">
        <p14:creationId xmlns:p14="http://schemas.microsoft.com/office/powerpoint/2010/main" val="2646437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0072-5BB2-47E5-78A8-5735AC245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997CA-9E0D-8790-B6CE-D04BFA5B23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897B96-1BA4-66A6-EDC3-89D8659CCF39}"/>
              </a:ext>
            </a:extLst>
          </p:cNvPr>
          <p:cNvSpPr>
            <a:spLocks noGrp="1"/>
          </p:cNvSpPr>
          <p:nvPr>
            <p:ph type="body" idx="1"/>
          </p:nvPr>
        </p:nvSpPr>
        <p:spPr/>
        <p:txBody>
          <a:bodyPr/>
          <a:lstStyle/>
          <a:p>
            <a:pPr marL="171450" indent="-171450" algn="l" defTabSz="914400" rtl="0" eaLnBrk="1" latinLnBrk="0" hangingPunct="1">
              <a:buClr>
                <a:schemeClr val="accent2"/>
              </a:buClr>
              <a:buFont typeface="Arial" panose="020B0604020202020204" pitchFamily="34" charset="0"/>
              <a:buChar char="•"/>
            </a:pPr>
            <a:r>
              <a:rPr lang="en-US" sz="1200" b="0" kern="1200" dirty="0">
                <a:solidFill>
                  <a:schemeClr val="tx1"/>
                </a:solidFill>
                <a:latin typeface="+mn-lt"/>
                <a:ea typeface="+mn-ea"/>
                <a:cs typeface="+mn-cs"/>
              </a:rPr>
              <a:t>RSV surveillance can leverage existing respiratory disease sentinel surveillance systems.</a:t>
            </a:r>
          </a:p>
          <a:p>
            <a:pPr marL="171450" indent="-171450">
              <a:buClr>
                <a:schemeClr val="accent2"/>
              </a:buClr>
              <a:buFont typeface="Arial" panose="020B0604020202020204" pitchFamily="34" charset="0"/>
              <a:buChar char="•"/>
            </a:pPr>
            <a:r>
              <a:rPr lang="en-US" b="1" dirty="0">
                <a:latin typeface="+mn-lt"/>
              </a:rPr>
              <a:t>Sentinel surveillance is the likeliest system to already be in place and/or be set up in LMICs</a:t>
            </a:r>
            <a:r>
              <a:rPr lang="en-US" dirty="0">
                <a:latin typeface="+mn-lt"/>
              </a:rPr>
              <a:t>, making it a core option when considering RSV surveillance approaches.</a:t>
            </a:r>
          </a:p>
          <a:p>
            <a:pPr marL="171450" indent="-171450">
              <a:buClr>
                <a:schemeClr val="accent2"/>
              </a:buClr>
              <a:buFont typeface="Arial" panose="020B0604020202020204" pitchFamily="34" charset="0"/>
              <a:buChar char="•"/>
            </a:pPr>
            <a:r>
              <a:rPr lang="en-US" b="1" dirty="0">
                <a:latin typeface="Corbel"/>
              </a:rPr>
              <a:t>WHO’s Global Influenza Surveillance and Response System (GISRS)</a:t>
            </a:r>
            <a:r>
              <a:rPr lang="en-US" dirty="0">
                <a:latin typeface="Corbel"/>
              </a:rPr>
              <a:t> is one such system</a:t>
            </a:r>
          </a:p>
          <a:p>
            <a:pPr marL="628650" lvl="1" indent="-171450">
              <a:buClr>
                <a:schemeClr val="accent2"/>
              </a:buClr>
              <a:buFont typeface="Arial" panose="020B0604020202020204" pitchFamily="34" charset="0"/>
              <a:buChar char="•"/>
            </a:pPr>
            <a:r>
              <a:rPr lang="en-US" dirty="0">
                <a:latin typeface="Corbel"/>
              </a:rPr>
              <a:t>First established for influenza and expanded to include </a:t>
            </a:r>
            <a:r>
              <a:rPr lang="en-US" dirty="0">
                <a:effectLst/>
                <a:latin typeface="+mj-lt"/>
              </a:rPr>
              <a:t>SARS-CoV-2</a:t>
            </a:r>
            <a:r>
              <a:rPr lang="en-US" dirty="0">
                <a:latin typeface="Corbel"/>
              </a:rPr>
              <a:t> and RSV</a:t>
            </a:r>
          </a:p>
          <a:p>
            <a:pPr marL="171450" indent="-171450">
              <a:buClr>
                <a:schemeClr val="accent2"/>
              </a:buClr>
              <a:buFont typeface="Arial" panose="020B0604020202020204" pitchFamily="34" charset="0"/>
              <a:buChar char="•"/>
            </a:pPr>
            <a:r>
              <a:rPr lang="en-US" b="1" dirty="0">
                <a:latin typeface="+mn-lt"/>
              </a:rPr>
              <a:t>A </a:t>
            </a:r>
            <a:r>
              <a:rPr lang="en-US" b="1" dirty="0">
                <a:effectLst/>
                <a:latin typeface="+mn-lt"/>
              </a:rPr>
              <a:t>WHO pilot </a:t>
            </a:r>
            <a:r>
              <a:rPr lang="en-US" b="1" dirty="0">
                <a:latin typeface="+mn-lt"/>
              </a:rPr>
              <a:t>study added RSV surveillance</a:t>
            </a:r>
            <a:r>
              <a:rPr lang="en-US" dirty="0">
                <a:latin typeface="+mn-lt"/>
              </a:rPr>
              <a:t> to a subset of GISRS sites, including in LMICs </a:t>
            </a:r>
          </a:p>
          <a:p>
            <a:pPr marL="628650" lvl="1" indent="-171450">
              <a:buClr>
                <a:schemeClr val="accent2"/>
              </a:buClr>
              <a:buFont typeface="Arial" panose="020B0604020202020204" pitchFamily="34" charset="0"/>
              <a:buChar char="•"/>
            </a:pPr>
            <a:r>
              <a:rPr lang="en-US" dirty="0">
                <a:latin typeface="+mj-lt"/>
              </a:rPr>
              <a:t>Mo</a:t>
            </a:r>
            <a:r>
              <a:rPr lang="en-US" dirty="0">
                <a:effectLst/>
                <a:latin typeface="+mj-lt"/>
              </a:rPr>
              <a:t>nitoring of RSV can be achieved without adversely impacting sentinel surveillance of influenza and SARS-CoV-2.</a:t>
            </a:r>
          </a:p>
          <a:p>
            <a:pPr marL="171450" marR="0" lvl="0" indent="-171450" algn="l" defTabSz="914400" rtl="0" eaLnBrk="1" fontAlgn="auto" latinLnBrk="0" hangingPunct="1">
              <a:lnSpc>
                <a:spcPct val="100000"/>
              </a:lnSpc>
              <a:spcBef>
                <a:spcPts val="0"/>
              </a:spcBef>
              <a:spcAft>
                <a:spcPts val="0"/>
              </a:spcAft>
              <a:buClr>
                <a:schemeClr val="accent2"/>
              </a:buClr>
              <a:buSzTx/>
              <a:buFont typeface="Arial" panose="020B0604020202020204" pitchFamily="34" charset="0"/>
              <a:buChar char="•"/>
              <a:tabLst/>
              <a:defRPr/>
            </a:pPr>
            <a:r>
              <a:rPr lang="en-US" sz="1200" dirty="0">
                <a:effectLst/>
                <a:latin typeface="Segoe UI" panose="020B0502040204020203" pitchFamily="34" charset="0"/>
              </a:rPr>
              <a:t>RSV also has the potential to be built into </a:t>
            </a:r>
            <a:r>
              <a:rPr lang="en-US" sz="1200" dirty="0">
                <a:solidFill>
                  <a:schemeClr val="accent2"/>
                </a:solidFill>
                <a:latin typeface="+mn-lt"/>
              </a:rPr>
              <a:t>other existing pediatric sentinel surveillance systems </a:t>
            </a:r>
            <a:r>
              <a:rPr lang="en-US" sz="1200" dirty="0">
                <a:effectLst/>
                <a:latin typeface="Segoe UI" panose="020B0502040204020203" pitchFamily="34" charset="0"/>
              </a:rPr>
              <a:t>for other vaccine preventable diseases (e.g., rotavirus).</a:t>
            </a:r>
            <a:endParaRPr lang="en-US" sz="1200" dirty="0">
              <a:effectLst/>
              <a:latin typeface="+mj-lt"/>
            </a:endParaRPr>
          </a:p>
          <a:p>
            <a:pPr marL="0" lvl="0" indent="0">
              <a:buClr>
                <a:schemeClr val="accent2"/>
              </a:buClr>
              <a:buFont typeface="Arial" panose="020B0604020202020204" pitchFamily="34" charset="0"/>
              <a:buNone/>
            </a:pPr>
            <a:endParaRPr lang="en-US" dirty="0">
              <a:latin typeface="+mj-lt"/>
            </a:endParaRPr>
          </a:p>
          <a:p>
            <a:pPr marL="342900" indent="-342900">
              <a:buFont typeface="Arial" panose="020B0604020202020204" pitchFamily="34" charset="0"/>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D6AD321-53B3-5684-0A12-BB3B2426212C}"/>
              </a:ext>
            </a:extLst>
          </p:cNvPr>
          <p:cNvSpPr>
            <a:spLocks noGrp="1"/>
          </p:cNvSpPr>
          <p:nvPr>
            <p:ph type="sldNum" sz="quarter" idx="5"/>
          </p:nvPr>
        </p:nvSpPr>
        <p:spPr/>
        <p:txBody>
          <a:bodyPr/>
          <a:lstStyle/>
          <a:p>
            <a:fld id="{AB9A2D67-68D5-477C-8DEF-6F5AD594CE4A}" type="slidenum">
              <a:rPr lang="en-US" smtClean="0"/>
              <a:t>18</a:t>
            </a:fld>
            <a:endParaRPr lang="en-US"/>
          </a:p>
        </p:txBody>
      </p:sp>
    </p:spTree>
    <p:extLst>
      <p:ext uri="{BB962C8B-B14F-4D97-AF65-F5344CB8AC3E}">
        <p14:creationId xmlns:p14="http://schemas.microsoft.com/office/powerpoint/2010/main" val="3710710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C39DD-BA22-FAC2-64B0-7A430941C2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00149-11DA-E604-1BA9-F0CB4E03A2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B6DE37-774F-37C4-CA52-9FD4DE0EDCC0}"/>
              </a:ext>
            </a:extLst>
          </p:cNvPr>
          <p:cNvSpPr>
            <a:spLocks noGrp="1"/>
          </p:cNvSpPr>
          <p:nvPr>
            <p:ph type="body" idx="1"/>
          </p:nvPr>
        </p:nvSpPr>
        <p:spPr/>
        <p:txBody>
          <a:bodyPr/>
          <a:lstStyle/>
          <a:p>
            <a:pPr marL="285750" marR="0"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global guidance is to integrate RSV into existing surveillance for other pathogens.</a:t>
            </a:r>
          </a:p>
          <a:p>
            <a:pPr marL="742950" marR="0" lvl="1" indent="-285750">
              <a:lnSpc>
                <a:spcPct val="107000"/>
              </a:lnSpc>
              <a:spcBef>
                <a:spcPts val="0"/>
              </a:spcBef>
              <a:spcAft>
                <a:spcPts val="8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Many countries already have sentinel surveillance in place for other diseases.</a:t>
            </a:r>
          </a:p>
          <a:p>
            <a:pPr marL="285750" marR="0" indent="-285750">
              <a:lnSpc>
                <a:spcPct val="107000"/>
              </a:lnSpc>
              <a:spcBef>
                <a:spcPts val="0"/>
              </a:spcBef>
              <a:spcAft>
                <a:spcPts val="800"/>
              </a:spcAft>
              <a:buFont typeface="Arial" panose="020B0604020202020204" pitchFamily="34" charset="0"/>
              <a:buChar char="•"/>
            </a:pPr>
            <a:r>
              <a:rPr lang="en-US" sz="1800" dirty="0">
                <a:solidFill>
                  <a:srgbClr val="FF0000"/>
                </a:solidFill>
                <a:effectLst/>
                <a:latin typeface="Calibri" panose="020F0502020204030204" pitchFamily="34" charset="0"/>
                <a:cs typeface="Times New Roman" panose="02020603050405020304" pitchFamily="18" charset="0"/>
              </a:rPr>
              <a:t>Integrating RSV into sentinel surveillance requires adding, leveraging, and optimizing resources within existing systems.</a:t>
            </a:r>
          </a:p>
          <a:p>
            <a:pPr marL="742950" lvl="1" indent="-285750">
              <a:buClr>
                <a:schemeClr val="accent2"/>
              </a:buClr>
              <a:buFont typeface="Arial" panose="020B0604020202020204" pitchFamily="34" charset="0"/>
              <a:buChar char="•"/>
            </a:pPr>
            <a:r>
              <a:rPr lang="en-US" sz="1800" dirty="0">
                <a:latin typeface="+mn-lt"/>
              </a:rPr>
              <a:t>Optimizations should allow for prioritizing severe, pediatric populations.</a:t>
            </a:r>
          </a:p>
          <a:p>
            <a:pPr marL="742950" lvl="1" indent="-285750">
              <a:buClr>
                <a:schemeClr val="accent2"/>
              </a:buClr>
              <a:buFont typeface="Arial" panose="020B0604020202020204" pitchFamily="34" charset="0"/>
              <a:buChar char="•"/>
            </a:pPr>
            <a:r>
              <a:rPr lang="en-US" sz="1800" dirty="0">
                <a:latin typeface="+mn-lt"/>
              </a:rPr>
              <a:t>A broader (more sensitive) case definition may be considered to inform vaccine introduction.</a:t>
            </a:r>
            <a:endParaRPr lang="en-US" sz="1800" dirty="0">
              <a:solidFill>
                <a:srgbClr val="FF0000"/>
              </a:solidFill>
              <a:effectLst/>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2200" dirty="0"/>
              <a:t>For RSV detection, </a:t>
            </a:r>
            <a:r>
              <a:rPr lang="en-US" sz="2200" b="1" dirty="0" err="1">
                <a:solidFill>
                  <a:schemeClr val="accent3"/>
                </a:solidFill>
              </a:rPr>
              <a:t>rRT</a:t>
            </a:r>
            <a:r>
              <a:rPr lang="en-US" sz="2200" b="1" dirty="0">
                <a:solidFill>
                  <a:schemeClr val="accent3"/>
                </a:solidFill>
              </a:rPr>
              <a:t>-PCR is considered the gold standard.</a:t>
            </a:r>
          </a:p>
          <a:p>
            <a:pPr marL="800100" lvl="1" indent="-342900">
              <a:buFont typeface="Arial" panose="020B0604020202020204" pitchFamily="34" charset="0"/>
              <a:buChar char="•"/>
            </a:pPr>
            <a:r>
              <a:rPr lang="en-US" sz="2000" dirty="0"/>
              <a:t>Investments during the COVID-19 pandemic triggered progress in LMICs that use </a:t>
            </a:r>
            <a:r>
              <a:rPr lang="en-US" sz="2000" dirty="0" err="1"/>
              <a:t>rRT</a:t>
            </a:r>
            <a:r>
              <a:rPr lang="en-US" sz="2000" dirty="0"/>
              <a:t>-PCR, allowing for more accurate detection than previously feasible. </a:t>
            </a:r>
            <a:endParaRPr lang="en-US" sz="1800" dirty="0">
              <a:solidFill>
                <a:srgbClr val="FF0000"/>
              </a:solidFill>
              <a:effectLst/>
              <a:latin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Arial" panose="020B0604020202020204" pitchFamily="34" charset="0"/>
              <a:buChar char="•"/>
            </a:pPr>
            <a:r>
              <a:rPr lang="en-US" sz="1800" dirty="0">
                <a:solidFill>
                  <a:srgbClr val="FF0000"/>
                </a:solidFill>
                <a:effectLst/>
                <a:latin typeface="Calibri" panose="020F0502020204030204" pitchFamily="34" charset="0"/>
                <a:cs typeface="Times New Roman" panose="02020603050405020304" pitchFamily="18" charset="0"/>
              </a:rPr>
              <a:t>Sentinel surveillance does not, however, provide the complete picture of RSV in a country.</a:t>
            </a:r>
          </a:p>
          <a:p>
            <a:pPr marL="285750" marR="0" indent="-285750">
              <a:lnSpc>
                <a:spcPct val="107000"/>
              </a:lnSpc>
              <a:spcBef>
                <a:spcPts val="0"/>
              </a:spcBef>
              <a:spcAft>
                <a:spcPts val="800"/>
              </a:spcAft>
              <a:buFont typeface="Arial" panose="020B0604020202020204" pitchFamily="34" charset="0"/>
              <a:buChar char="•"/>
            </a:pPr>
            <a:r>
              <a:rPr lang="en-US" sz="1800" dirty="0">
                <a:solidFill>
                  <a:srgbClr val="FF0000"/>
                </a:solidFill>
                <a:effectLst/>
                <a:latin typeface="Calibri" panose="020F0502020204030204" pitchFamily="34" charset="0"/>
                <a:cs typeface="Times New Roman" panose="02020603050405020304" pitchFamily="18" charset="0"/>
              </a:rPr>
              <a:t>In the next few slides, we’ll talk about other kinds of surveillance and studies that can fill gaps in the data package but require additional resources.</a:t>
            </a:r>
          </a:p>
          <a:p>
            <a:pPr marL="742950" marR="0" lvl="1" indent="-285750">
              <a:lnSpc>
                <a:spcPct val="107000"/>
              </a:lnSpc>
              <a:spcBef>
                <a:spcPts val="0"/>
              </a:spcBef>
              <a:spcAft>
                <a:spcPts val="800"/>
              </a:spcAft>
              <a:buFont typeface="Arial" panose="020B0604020202020204" pitchFamily="34" charset="0"/>
              <a:buChar char="•"/>
            </a:pPr>
            <a:r>
              <a:rPr lang="en-US" sz="1800" dirty="0">
                <a:solidFill>
                  <a:srgbClr val="FF0000"/>
                </a:solidFill>
                <a:effectLst/>
                <a:latin typeface="Calibri" panose="020F0502020204030204" pitchFamily="34" charset="0"/>
                <a:cs typeface="Times New Roman" panose="02020603050405020304" pitchFamily="18" charset="0"/>
              </a:rPr>
              <a:t>Countries can decide which of these options are priorities and feasible within their specific contexts.</a:t>
            </a:r>
            <a:endParaRPr lang="en-US" sz="2800" dirty="0">
              <a:solidFill>
                <a:srgbClr val="FF0000"/>
              </a:solidFill>
              <a:latin typeface="Corbel"/>
            </a:endParaRPr>
          </a:p>
        </p:txBody>
      </p:sp>
      <p:sp>
        <p:nvSpPr>
          <p:cNvPr id="4" name="Slide Number Placeholder 3">
            <a:extLst>
              <a:ext uri="{FF2B5EF4-FFF2-40B4-BE49-F238E27FC236}">
                <a16:creationId xmlns:a16="http://schemas.microsoft.com/office/drawing/2014/main" id="{E14A28D7-D58A-11E5-CE57-230530A571AF}"/>
              </a:ext>
            </a:extLst>
          </p:cNvPr>
          <p:cNvSpPr>
            <a:spLocks noGrp="1"/>
          </p:cNvSpPr>
          <p:nvPr>
            <p:ph type="sldNum" sz="quarter" idx="5"/>
          </p:nvPr>
        </p:nvSpPr>
        <p:spPr/>
        <p:txBody>
          <a:bodyPr/>
          <a:lstStyle/>
          <a:p>
            <a:fld id="{AB9A2D67-68D5-477C-8DEF-6F5AD594CE4A}" type="slidenum">
              <a:rPr lang="en-US" smtClean="0"/>
              <a:t>19</a:t>
            </a:fld>
            <a:endParaRPr lang="en-US"/>
          </a:p>
        </p:txBody>
      </p:sp>
    </p:spTree>
    <p:extLst>
      <p:ext uri="{BB962C8B-B14F-4D97-AF65-F5344CB8AC3E}">
        <p14:creationId xmlns:p14="http://schemas.microsoft.com/office/powerpoint/2010/main" val="2877986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AB9A2D67-68D5-477C-8DEF-6F5AD594CE4A}" type="slidenum">
              <a:rPr lang="en-US" smtClean="0"/>
              <a:t>20</a:t>
            </a:fld>
            <a:endParaRPr lang="en-US"/>
          </a:p>
        </p:txBody>
      </p:sp>
    </p:spTree>
    <p:extLst>
      <p:ext uri="{BB962C8B-B14F-4D97-AF65-F5344CB8AC3E}">
        <p14:creationId xmlns:p14="http://schemas.microsoft.com/office/powerpoint/2010/main" val="11940130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kern="1200" dirty="0">
                <a:solidFill>
                  <a:schemeClr val="bg1"/>
                </a:solidFill>
                <a:latin typeface="+mn-lt"/>
                <a:ea typeface="+mn-ea"/>
                <a:cs typeface="+mn-cs"/>
              </a:rPr>
              <a:t>Several surveillance and epidemiologic aims are critical for characterizing RSV and vaccine introduction but not addressed through routine surveillance.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kern="1200" dirty="0">
                <a:solidFill>
                  <a:schemeClr val="bg1"/>
                </a:solidFill>
                <a:latin typeface="+mn-lt"/>
                <a:ea typeface="+mn-ea"/>
                <a:cs typeface="+mn-cs"/>
              </a:rPr>
              <a:t>This slide lists additional surveillance options that may be considered for additional understanding of RSV.</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3200" dirty="0">
              <a:solidFill>
                <a:schemeClr val="bg1"/>
              </a:solidFill>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solidFill>
                  <a:schemeClr val="bg1"/>
                </a:solidFill>
              </a:rPr>
              <a:t>Syndromic surveillance - </a:t>
            </a:r>
            <a:r>
              <a:rPr lang="en-US" sz="4400" b="1" dirty="0"/>
              <a:t>Report total cases with defined clinical features</a:t>
            </a:r>
            <a:r>
              <a:rPr lang="en-US" sz="4400" dirty="0"/>
              <a:t> </a:t>
            </a:r>
            <a:r>
              <a:rPr lang="en-US" sz="4400" b="1" dirty="0"/>
              <a:t>(syndromes)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0" dirty="0">
                <a:solidFill>
                  <a:schemeClr val="bg1"/>
                </a:solidFill>
              </a:rPr>
              <a:t>Electronic medical records (ICD-10) surveillance - </a:t>
            </a:r>
            <a:r>
              <a:rPr lang="en-US" sz="6000" b="1" dirty="0"/>
              <a:t>Use existing administrative or electronic health records as data sources </a:t>
            </a:r>
            <a:r>
              <a:rPr lang="en-US" sz="6000" dirty="0"/>
              <a:t>for disease surveillance.</a:t>
            </a:r>
            <a:endParaRPr lang="en-US" sz="4400" dirty="0">
              <a:solidFill>
                <a:schemeClr val="bg1"/>
              </a:solidFill>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0" dirty="0">
                <a:solidFill>
                  <a:schemeClr val="bg1"/>
                </a:solidFill>
              </a:rPr>
              <a:t>Mortality surveillance - </a:t>
            </a:r>
            <a:r>
              <a:rPr lang="en-US" sz="6000" b="1" dirty="0"/>
              <a:t>Intentionally collect data on deaths </a:t>
            </a:r>
            <a:r>
              <a:rPr lang="en-US" sz="6000" dirty="0"/>
              <a:t>as part of other surveillance platforms.</a:t>
            </a:r>
            <a:endParaRPr lang="en-US" sz="4400" dirty="0">
              <a:solidFill>
                <a:schemeClr val="bg1"/>
              </a:solidFill>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3200" dirty="0">
              <a:solidFill>
                <a:schemeClr val="bg1"/>
              </a:solidFill>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solidFill>
                  <a:schemeClr val="bg1"/>
                </a:solidFill>
              </a:rPr>
              <a:t>Some of these surveillance approaches can be built on top of existing sentinel surveillance platforms.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000" dirty="0"/>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kern="1200" dirty="0">
                <a:solidFill>
                  <a:schemeClr val="bg1"/>
                </a:solidFill>
                <a:latin typeface="+mn-lt"/>
                <a:ea typeface="+mn-ea"/>
                <a:cs typeface="+mn-cs"/>
              </a:rPr>
              <a:t>These designs are not required in all countries. Furthermore, they are resource intensive and may not be feasible or prioritized, especially in low- and middle-income economies.</a:t>
            </a:r>
          </a:p>
          <a:p>
            <a:pPr marL="342900" lvl="0" indent="-342900">
              <a:buFont typeface="Arial" panose="020B0604020202020204" pitchFamily="34" charset="0"/>
              <a:buChar char="•"/>
            </a:pPr>
            <a:endParaRPr lang="en-US" sz="2000" dirty="0">
              <a:latin typeface="+mj-lt"/>
            </a:endParaRPr>
          </a:p>
        </p:txBody>
      </p:sp>
      <p:sp>
        <p:nvSpPr>
          <p:cNvPr id="4" name="Slide Number Placeholder 3"/>
          <p:cNvSpPr>
            <a:spLocks noGrp="1"/>
          </p:cNvSpPr>
          <p:nvPr>
            <p:ph type="sldNum" sz="quarter" idx="5"/>
          </p:nvPr>
        </p:nvSpPr>
        <p:spPr/>
        <p:txBody>
          <a:bodyPr/>
          <a:lstStyle/>
          <a:p>
            <a:fld id="{AB9A2D67-68D5-477C-8DEF-6F5AD594CE4A}" type="slidenum">
              <a:rPr lang="en-US" smtClean="0"/>
              <a:t>21</a:t>
            </a:fld>
            <a:endParaRPr lang="en-US"/>
          </a:p>
        </p:txBody>
      </p:sp>
    </p:spTree>
    <p:extLst>
      <p:ext uri="{BB962C8B-B14F-4D97-AF65-F5344CB8AC3E}">
        <p14:creationId xmlns:p14="http://schemas.microsoft.com/office/powerpoint/2010/main" val="2636851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4FE3-BA33-B1B6-B259-4298C87D3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1C7119-32CB-8711-0E6B-916A9769EE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A3F949-00F0-94F7-169F-5DBF708D5480}"/>
              </a:ext>
            </a:extLst>
          </p:cNvPr>
          <p:cNvSpPr>
            <a:spLocks noGrp="1"/>
          </p:cNvSpPr>
          <p:nvPr>
            <p:ph type="body" idx="1"/>
          </p:nvPr>
        </p:nvSpPr>
        <p:spPr/>
        <p:txBody>
          <a:bodyPr/>
          <a:lstStyle/>
          <a:p>
            <a:pPr marL="342900" indent="-342900">
              <a:buFont typeface="Arial" panose="020B0604020202020204" pitchFamily="34" charset="0"/>
              <a:buChar char="•"/>
            </a:pPr>
            <a:r>
              <a:rPr lang="en-US" sz="2400" dirty="0"/>
              <a:t>Several surveillance and epidemiologic aims are critical for characterizing RSV and vaccine introduction but not addressed through routine surveillance.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chemeClr val="accent2"/>
                </a:solidFill>
                <a:latin typeface="Corbel"/>
              </a:rPr>
              <a:t>This slide lists additional surveillance options that may be considered in the context of vaccine introduction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1" dirty="0"/>
              <a:t>Longitudinal studies, also known as cohort studies</a:t>
            </a:r>
            <a:r>
              <a:rPr lang="en-US" sz="2000" dirty="0"/>
              <a:t>, </a:t>
            </a:r>
            <a:r>
              <a:rPr lang="en-US" sz="2000" dirty="0">
                <a:latin typeface="Corbel" panose="020B0503020204020204"/>
              </a:rPr>
              <a:t>allow for ongoing follow-up of populations of special interest that maybe under-represented in other surveillance designs.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latin typeface="Corbel" panose="020B0503020204020204"/>
              </a:rPr>
              <a:t>For RSV, target populations of particular interest include young children (particularly premature babies and newborns).</a:t>
            </a:r>
            <a:endParaRPr lang="en-US" sz="2000" dirty="0">
              <a:latin typeface="Corbel" panose="020B0503020204020204"/>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latin typeface="Corbel"/>
              </a:rPr>
              <a:t>Burden of disease studies</a:t>
            </a:r>
          </a:p>
          <a:p>
            <a:pPr marL="628650" lvl="1" indent="-171450">
              <a:buFont typeface="Arial" panose="020B0604020202020204" pitchFamily="34" charset="0"/>
              <a:buChar char="•"/>
            </a:pPr>
            <a:r>
              <a:rPr lang="en-US" sz="1200" dirty="0">
                <a:latin typeface="Corbel"/>
              </a:rPr>
              <a:t>For routine surveillance, more specific case definitions are applied, enabling more efficient resource use by capturing a representative sample rather than all cases.</a:t>
            </a:r>
          </a:p>
          <a:p>
            <a:pPr marL="628650" lvl="1" indent="-171450">
              <a:buFont typeface="Arial" panose="020B0604020202020204" pitchFamily="34" charset="0"/>
              <a:buChar char="•"/>
            </a:pPr>
            <a:r>
              <a:rPr lang="en-US" sz="1200" dirty="0">
                <a:latin typeface="Corbel"/>
              </a:rPr>
              <a:t>In contrast, burden requires exhaustively (or more sensitively) capturing cases.</a:t>
            </a:r>
          </a:p>
          <a:p>
            <a:pPr marL="628650" lvl="1" indent="-171450">
              <a:buFont typeface="Arial" panose="020B0604020202020204" pitchFamily="34" charset="0"/>
              <a:buChar char="•"/>
            </a:pPr>
            <a:r>
              <a:rPr lang="en-US" sz="1200" dirty="0">
                <a:latin typeface="Corbel"/>
              </a:rPr>
              <a:t>Calculating burden typically involves modelling (and specialized expertise) of surveillance data – e.g., using data on number of hospitalized RSV cases to estimate total number of RSV cases (including those individuals with more mild symptoms or those not seeking care)</a:t>
            </a:r>
          </a:p>
          <a:p>
            <a:pPr marL="628650" lvl="1" indent="-171450">
              <a:buFont typeface="Arial" panose="020B0604020202020204" pitchFamily="34" charset="0"/>
              <a:buChar char="•"/>
            </a:pPr>
            <a:r>
              <a:rPr lang="en-US" sz="1200" dirty="0">
                <a:latin typeface="Corbel"/>
              </a:rPr>
              <a:t>Characterizing burden of RSV and, therefore, the number of potential cases averted with preventative strategies, can be very compelling to policy makers as part of vaccine-introduction strategies</a:t>
            </a:r>
          </a:p>
          <a:p>
            <a:pPr marL="171450" lvl="0" indent="-171450">
              <a:buFont typeface="Arial" panose="020B0604020202020204" pitchFamily="34" charset="0"/>
              <a:buChar char="•"/>
            </a:pPr>
            <a:r>
              <a:rPr lang="en-US" sz="1200" b="1" dirty="0">
                <a:latin typeface="Corbel"/>
              </a:rPr>
              <a:t>Health economics modelling</a:t>
            </a:r>
          </a:p>
          <a:p>
            <a:pPr marL="628650" lvl="1" indent="-171450">
              <a:buFont typeface="Arial" panose="020B0604020202020204" pitchFamily="34" charset="0"/>
              <a:buChar char="•"/>
            </a:pPr>
            <a:r>
              <a:rPr lang="en-US" sz="1200" b="0" dirty="0">
                <a:latin typeface="Corbel"/>
              </a:rPr>
              <a:t>Helps inform the baseline of RSV disease’s impacts on public health, what immunization will cost, the effects of the intervention on public health, the cost effectiveness of the intervention.</a:t>
            </a:r>
          </a:p>
          <a:p>
            <a:pPr marL="171450" lvl="0" indent="-171450">
              <a:buFont typeface="Arial" panose="020B0604020202020204" pitchFamily="34" charset="0"/>
              <a:buChar char="•"/>
            </a:pPr>
            <a:r>
              <a:rPr lang="en-US" sz="1200" b="1" dirty="0">
                <a:latin typeface="Corbel"/>
              </a:rPr>
              <a:t>Knowledge, attitudes, &amp; perception</a:t>
            </a:r>
          </a:p>
          <a:p>
            <a:pPr marL="628650" lvl="1" indent="-171450">
              <a:buFont typeface="Arial" panose="020B0604020202020204" pitchFamily="34" charset="0"/>
              <a:buChar char="•"/>
            </a:pPr>
            <a:r>
              <a:rPr lang="en-US" sz="1200" b="0" dirty="0">
                <a:latin typeface="Corbel"/>
              </a:rPr>
              <a:t>Assesses health-related beliefs and behaviors in the context of RSV prevention.</a:t>
            </a:r>
          </a:p>
          <a:p>
            <a:pPr marL="171450" lvl="0" indent="-171450">
              <a:buFont typeface="Arial" panose="020B0604020202020204" pitchFamily="34" charset="0"/>
              <a:buChar char="•"/>
            </a:pPr>
            <a:endParaRPr lang="en-US" sz="1200" b="0" dirty="0">
              <a:latin typeface="Corbel"/>
            </a:endParaRPr>
          </a:p>
          <a:p>
            <a:pPr marL="628650" lvl="1" indent="-171450">
              <a:buFont typeface="Arial" panose="020B0604020202020204" pitchFamily="34" charset="0"/>
              <a:buChar char="•"/>
            </a:pPr>
            <a:endParaRPr lang="en-US" sz="1200" b="1" dirty="0">
              <a:latin typeface="Corbel"/>
            </a:endParaRPr>
          </a:p>
          <a:p>
            <a:pPr marL="457200" lvl="1" indent="0">
              <a:buFont typeface="Arial" panose="020B0604020202020204" pitchFamily="34" charset="0"/>
              <a:buNone/>
            </a:pPr>
            <a:endParaRPr lang="en-US" sz="1200" dirty="0">
              <a:latin typeface="Corbel"/>
            </a:endParaRPr>
          </a:p>
          <a:p>
            <a:pPr marL="342900" indent="-342900">
              <a:buFont typeface="Arial" panose="020B0604020202020204" pitchFamily="34" charset="0"/>
              <a:buChar char="•"/>
            </a:pPr>
            <a:r>
              <a:rPr lang="en-US" sz="2400" dirty="0"/>
              <a:t>Some key aims best addressed in special studies are</a:t>
            </a:r>
          </a:p>
          <a:p>
            <a:pPr marL="800100" lvl="1" indent="-342900">
              <a:buFont typeface="Arial" panose="020B0604020202020204" pitchFamily="34" charset="0"/>
              <a:buChar char="•"/>
            </a:pPr>
            <a:r>
              <a:rPr lang="en-US" sz="2000" dirty="0">
                <a:latin typeface="+mj-lt"/>
              </a:rPr>
              <a:t>Estimating burden in priority target groups</a:t>
            </a:r>
          </a:p>
          <a:p>
            <a:pPr marL="800100" lvl="1" indent="-342900">
              <a:buFont typeface="Arial" panose="020B0604020202020204" pitchFamily="34" charset="0"/>
              <a:buChar char="•"/>
            </a:pPr>
            <a:r>
              <a:rPr lang="en-US" sz="2000" dirty="0">
                <a:latin typeface="+mj-lt"/>
              </a:rPr>
              <a:t>Estimating disease incidence</a:t>
            </a:r>
          </a:p>
          <a:p>
            <a:pPr marL="800100" lvl="1" indent="-342900">
              <a:buFont typeface="Arial" panose="020B0604020202020204" pitchFamily="34" charset="0"/>
              <a:buChar char="•"/>
            </a:pPr>
            <a:r>
              <a:rPr lang="en-US" sz="2000" dirty="0">
                <a:latin typeface="+mj-lt"/>
              </a:rPr>
              <a:t>Understanding knowledge, attitudes, and practices related to interventions</a:t>
            </a:r>
          </a:p>
          <a:p>
            <a:pPr marL="800100" lvl="1" indent="-342900">
              <a:buFont typeface="Arial" panose="020B0604020202020204" pitchFamily="34" charset="0"/>
              <a:buChar char="•"/>
            </a:pPr>
            <a:r>
              <a:rPr lang="en-US" sz="2000" dirty="0">
                <a:latin typeface="+mj-lt"/>
              </a:rPr>
              <a:t>Understanding the cost and cost-effectiveness of vaccine introduction</a:t>
            </a:r>
            <a:endParaRPr lang="en-US" sz="2000" dirty="0"/>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kern="1200" dirty="0">
                <a:solidFill>
                  <a:schemeClr val="tx1"/>
                </a:solidFill>
                <a:latin typeface="+mn-lt"/>
                <a:ea typeface="+mn-ea"/>
                <a:cs typeface="+mn-cs"/>
              </a:rPr>
              <a:t>These designs are not required in all countries. Furthermore, they are resource intensive and may not be feasible or prioritized, especially in low- and middle-income economies.</a:t>
            </a:r>
          </a:p>
          <a:p>
            <a:pPr marL="342900" lvl="0" indent="-342900">
              <a:buFont typeface="Arial" panose="020B0604020202020204" pitchFamily="34" charset="0"/>
              <a:buChar char="•"/>
            </a:pPr>
            <a:endParaRPr lang="en-US" sz="2000" dirty="0">
              <a:latin typeface="+mj-lt"/>
            </a:endParaRPr>
          </a:p>
        </p:txBody>
      </p:sp>
      <p:sp>
        <p:nvSpPr>
          <p:cNvPr id="4" name="Slide Number Placeholder 3">
            <a:extLst>
              <a:ext uri="{FF2B5EF4-FFF2-40B4-BE49-F238E27FC236}">
                <a16:creationId xmlns:a16="http://schemas.microsoft.com/office/drawing/2014/main" id="{40234B4C-5404-59B2-F298-FB980EF55C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A2D67-68D5-477C-8DEF-6F5AD594CE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078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orbel"/>
            </a:endParaRPr>
          </a:p>
          <a:p>
            <a:pPr marL="171450" indent="-171450">
              <a:buFont typeface="Arial" panose="020B0604020202020204" pitchFamily="34" charset="0"/>
              <a:buChar char="•"/>
            </a:pPr>
            <a:r>
              <a:rPr lang="en-US" dirty="0">
                <a:latin typeface="Corbel"/>
              </a:rPr>
              <a:t>RSV is </a:t>
            </a:r>
            <a:r>
              <a:rPr lang="en-US" i="0" dirty="0">
                <a:effectLst/>
                <a:latin typeface="+mn-lt"/>
              </a:rPr>
              <a:t>the </a:t>
            </a:r>
            <a:r>
              <a:rPr lang="en-US" b="1" i="0" dirty="0">
                <a:effectLst/>
                <a:latin typeface="+mn-lt"/>
              </a:rPr>
              <a:t>leading cause of hospitalization </a:t>
            </a:r>
            <a:r>
              <a:rPr lang="en-US" i="0" dirty="0">
                <a:effectLst/>
                <a:latin typeface="+mn-lt"/>
              </a:rPr>
              <a:t>and severe respiratory infection in infants and young children—underscoring the importance of surveillance to inform public health action.</a:t>
            </a:r>
          </a:p>
          <a:p>
            <a:pPr marL="742950" lvl="1" indent="-285750">
              <a:buFont typeface="Arial" panose="020B0604020202020204" pitchFamily="34" charset="0"/>
              <a:buChar char="•"/>
            </a:pPr>
            <a:r>
              <a:rPr lang="en-US" dirty="0">
                <a:latin typeface="Corbel"/>
              </a:rPr>
              <a:t>More surveillance data are needed for RSV, especially in LMICs.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orbel"/>
              </a:rPr>
              <a:t>Some systems are already in place and tracking RSV disease, mostly in higher-income countries. Many of the </a:t>
            </a:r>
            <a:r>
              <a:rPr lang="en-US" b="1" dirty="0">
                <a:latin typeface="Corbel"/>
              </a:rPr>
              <a:t>surveillance systems in place can be leveraged </a:t>
            </a:r>
            <a:r>
              <a:rPr lang="en-US" dirty="0">
                <a:latin typeface="Corbel"/>
              </a:rPr>
              <a:t>to improve RSV disease monitoring, but require special attention and investment. </a:t>
            </a:r>
          </a:p>
          <a:p>
            <a:pPr marL="285750" indent="-285750">
              <a:buFont typeface="Arial" panose="020B0604020202020204" pitchFamily="34" charset="0"/>
              <a:buChar char="•"/>
            </a:pPr>
            <a:r>
              <a:rPr lang="en-US" b="1" dirty="0"/>
              <a:t>Sentinel surveillance is the primary system </a:t>
            </a:r>
            <a:r>
              <a:rPr lang="en-US" dirty="0"/>
              <a:t>used where RSV cases are detected worldwide. </a:t>
            </a:r>
          </a:p>
          <a:p>
            <a:pPr marL="742950" lvl="1" indent="-285750">
              <a:buFont typeface="Arial" panose="020B0604020202020204" pitchFamily="34" charset="0"/>
              <a:buChar char="•"/>
            </a:pPr>
            <a:r>
              <a:rPr lang="en-US" dirty="0">
                <a:latin typeface="Corbel"/>
              </a:rPr>
              <a:t>Offers balance between cost and usefulness/completeness of data. </a:t>
            </a:r>
          </a:p>
          <a:p>
            <a:pPr marL="285750" indent="-285750">
              <a:buFont typeface="Arial" panose="020B0604020202020204" pitchFamily="34" charset="0"/>
              <a:buChar char="•"/>
            </a:pPr>
            <a:r>
              <a:rPr lang="en-US" b="1" dirty="0"/>
              <a:t>Data from other surveillance systems </a:t>
            </a:r>
            <a:r>
              <a:rPr lang="en-US" dirty="0"/>
              <a:t>should complement sentinel surveillance. </a:t>
            </a:r>
          </a:p>
          <a:p>
            <a:pPr marL="742950" lvl="1" indent="-285750">
              <a:buFont typeface="Arial" panose="020B0604020202020204" pitchFamily="34" charset="0"/>
              <a:buChar char="•"/>
            </a:pPr>
            <a:r>
              <a:rPr lang="en-US" dirty="0"/>
              <a:t>Can provide a fuller picture of RSV spread, burden of disease, and the impact of new RSV products.</a:t>
            </a:r>
          </a:p>
          <a:p>
            <a:pPr marL="285750" indent="-285750">
              <a:buFont typeface="Arial" panose="020B0604020202020204" pitchFamily="34" charset="0"/>
              <a:buChar char="•"/>
            </a:pPr>
            <a:r>
              <a:rPr lang="en-US" b="1" dirty="0">
                <a:latin typeface="Corbel"/>
              </a:rPr>
              <a:t>Surveillance systems already in place can be leveraged </a:t>
            </a:r>
            <a:r>
              <a:rPr lang="en-US" dirty="0">
                <a:latin typeface="Corbel"/>
              </a:rPr>
              <a:t>to integrate RSV disease monitoring but require special attention and investment. </a:t>
            </a:r>
          </a:p>
          <a:p>
            <a:pPr marL="742950" lvl="1" indent="-285750">
              <a:buFont typeface="Arial" panose="020B0604020202020204" pitchFamily="34" charset="0"/>
              <a:buChar char="•"/>
            </a:pPr>
            <a:r>
              <a:rPr lang="en-US" dirty="0"/>
              <a:t>Countries should consider what modifications to case definition, target groups, and testing algorithms may be needed given national aims.</a:t>
            </a:r>
            <a:endParaRPr lang="en-US" dirty="0">
              <a:latin typeface="Corbel"/>
            </a:endParaRPr>
          </a:p>
          <a:p>
            <a:endParaRPr lang="en-US" dirty="0"/>
          </a:p>
        </p:txBody>
      </p:sp>
      <p:sp>
        <p:nvSpPr>
          <p:cNvPr id="4" name="Slide Number Placeholder 3"/>
          <p:cNvSpPr>
            <a:spLocks noGrp="1"/>
          </p:cNvSpPr>
          <p:nvPr>
            <p:ph type="sldNum" sz="quarter" idx="5"/>
          </p:nvPr>
        </p:nvSpPr>
        <p:spPr/>
        <p:txBody>
          <a:bodyPr/>
          <a:lstStyle/>
          <a:p>
            <a:fld id="{AB9A2D67-68D5-477C-8DEF-6F5AD594CE4A}" type="slidenum">
              <a:rPr lang="en-US" smtClean="0"/>
              <a:t>23</a:t>
            </a:fld>
            <a:endParaRPr lang="en-US"/>
          </a:p>
        </p:txBody>
      </p:sp>
    </p:spTree>
    <p:extLst>
      <p:ext uri="{BB962C8B-B14F-4D97-AF65-F5344CB8AC3E}">
        <p14:creationId xmlns:p14="http://schemas.microsoft.com/office/powerpoint/2010/main" val="52080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15ED-0DD0-7F09-7EA8-32A908AEE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8DFE69-E7E5-7B25-F956-484278FDF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F82B133F-43D9-A744-4760-29302776CDFF}"/>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4107796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051E7-341E-472E-4F46-4145CC7BFDA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7E1F4E-8DDC-1C51-AACD-8248E1D5A838}"/>
              </a:ext>
            </a:extLst>
          </p:cNvPr>
          <p:cNvSpPr>
            <a:spLocks noGrp="1"/>
          </p:cNvSpPr>
          <p:nvPr>
            <p:ph type="title"/>
          </p:nvPr>
        </p:nvSpPr>
        <p:spPr>
          <a:xfrm>
            <a:off x="831850" y="1183645"/>
            <a:ext cx="10515600" cy="2852737"/>
          </a:xfrm>
        </p:spPr>
        <p:txBody>
          <a:bodyPr anchor="b">
            <a:noAutofit/>
          </a:bodyPr>
          <a:lstStyle>
            <a:lvl1pPr>
              <a:defRPr sz="8800" b="0" i="0">
                <a:solidFill>
                  <a:schemeClr val="bg1"/>
                </a:solidFill>
                <a:latin typeface="Corbel" panose="020B05030202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3EF7F6C3-D99F-D75A-97CA-8F80937F6220}"/>
              </a:ext>
            </a:extLst>
          </p:cNvPr>
          <p:cNvSpPr>
            <a:spLocks noGrp="1"/>
          </p:cNvSpPr>
          <p:nvPr>
            <p:ph type="body" idx="1"/>
          </p:nvPr>
        </p:nvSpPr>
        <p:spPr>
          <a:xfrm>
            <a:off x="831850" y="4188630"/>
            <a:ext cx="10515600" cy="1500187"/>
          </a:xfrm>
        </p:spPr>
        <p:txBody>
          <a:bodyPr>
            <a:noAutofit/>
          </a:bodyPr>
          <a:lstStyle>
            <a:lvl1pPr marL="0" indent="0">
              <a:buNone/>
              <a:defRPr sz="2400" b="0" i="0">
                <a:solidFill>
                  <a:schemeClr val="bg1"/>
                </a:solidFill>
                <a:latin typeface="Corbel"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78657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91C-7A54-3257-02C4-3CCB17BDE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F8CE7-9C2A-9E96-E26F-AC7E492B78E0}"/>
              </a:ext>
            </a:extLst>
          </p:cNvPr>
          <p:cNvSpPr>
            <a:spLocks noGrp="1"/>
          </p:cNvSpPr>
          <p:nvPr>
            <p:ph sz="half" idx="1"/>
          </p:nvPr>
        </p:nvSpPr>
        <p:spPr>
          <a:xfrm>
            <a:off x="1224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598F6D-2CF8-EE57-3E2D-8CA66F5B9F97}"/>
              </a:ext>
            </a:extLst>
          </p:cNvPr>
          <p:cNvSpPr>
            <a:spLocks noGrp="1"/>
          </p:cNvSpPr>
          <p:nvPr>
            <p:ph sz="half" idx="2"/>
          </p:nvPr>
        </p:nvSpPr>
        <p:spPr>
          <a:xfrm>
            <a:off x="6558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35D4532-9478-4B04-12AA-F75F2F991D8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373508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E16-B29C-8590-6692-63EC3B6C7D5F}"/>
              </a:ext>
            </a:extLst>
          </p:cNvPr>
          <p:cNvSpPr>
            <a:spLocks noGrp="1"/>
          </p:cNvSpPr>
          <p:nvPr>
            <p:ph type="title"/>
          </p:nvPr>
        </p:nvSpPr>
        <p:spPr>
          <a:xfrm>
            <a:off x="122428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A8B15-B289-3809-7359-2BD539883650}"/>
              </a:ext>
            </a:extLst>
          </p:cNvPr>
          <p:cNvSpPr>
            <a:spLocks noGrp="1"/>
          </p:cNvSpPr>
          <p:nvPr>
            <p:ph type="body" idx="1"/>
          </p:nvPr>
        </p:nvSpPr>
        <p:spPr>
          <a:xfrm>
            <a:off x="122428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45BED-3DEC-C519-3736-0715FE19AC24}"/>
              </a:ext>
            </a:extLst>
          </p:cNvPr>
          <p:cNvSpPr>
            <a:spLocks noGrp="1"/>
          </p:cNvSpPr>
          <p:nvPr>
            <p:ph sz="half" idx="2"/>
          </p:nvPr>
        </p:nvSpPr>
        <p:spPr>
          <a:xfrm>
            <a:off x="122428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B8B5-414C-2C64-FFB1-72B95047F2F6}"/>
              </a:ext>
            </a:extLst>
          </p:cNvPr>
          <p:cNvSpPr>
            <a:spLocks noGrp="1"/>
          </p:cNvSpPr>
          <p:nvPr>
            <p:ph type="body" sz="quarter" idx="3"/>
          </p:nvPr>
        </p:nvSpPr>
        <p:spPr>
          <a:xfrm>
            <a:off x="655669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85704-626E-E0B6-5C48-6725915811B5}"/>
              </a:ext>
            </a:extLst>
          </p:cNvPr>
          <p:cNvSpPr>
            <a:spLocks noGrp="1"/>
          </p:cNvSpPr>
          <p:nvPr>
            <p:ph sz="quarter" idx="4"/>
          </p:nvPr>
        </p:nvSpPr>
        <p:spPr>
          <a:xfrm>
            <a:off x="655669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4F6F2F5F-DF8B-0C50-2E47-CAC4AD02B8A0}"/>
              </a:ext>
            </a:extLst>
          </p:cNvPr>
          <p:cNvSpPr>
            <a:spLocks noGrp="1"/>
          </p:cNvSpPr>
          <p:nvPr>
            <p:ph type="ftr" sz="quarter" idx="10"/>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3544190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B8C-C58F-F1C0-3048-0379EBF781EE}"/>
              </a:ext>
            </a:extLst>
          </p:cNvPr>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6F4A516D-8C77-05B9-F710-2D0E58C18811}"/>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2804081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ADD14215-1404-5287-83B8-D0E9402F8B22}"/>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3464860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468714826"/>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359" imgH="358" progId="TCLayout.ActiveDocument.1">
                  <p:embed/>
                </p:oleObj>
              </mc:Choice>
              <mc:Fallback>
                <p:oleObj name="think-cell Slide" r:id="rId4" imgW="359" imgH="358"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4852875-E308-4DD1-BE9D-7E58808233F6}"/>
              </a:ext>
            </a:extLst>
          </p:cNvPr>
          <p:cNvSpPr/>
          <p:nvPr userDrawn="1">
            <p:custDataLst>
              <p:tags r:id="rId2"/>
            </p:custDataLst>
          </p:nvPr>
        </p:nvSpPr>
        <p:spPr>
          <a:xfrm>
            <a:off x="0" y="0"/>
            <a:ext cx="158750" cy="158750"/>
          </a:xfrm>
          <a:prstGeom prst="rect">
            <a:avLst/>
          </a:prstGeom>
          <a:solidFill>
            <a:schemeClr val="accent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chemeClr val="tx1"/>
              </a:solidFill>
              <a:latin typeface="Arial" panose="020B0604020202020204" pitchFamily="34" charset="0"/>
              <a:ea typeface="+mj-ea"/>
              <a:cs typeface="+mj-cs"/>
              <a:sym typeface="Arial" panose="020B0604020202020204" pitchFamily="34" charset="0"/>
            </a:endParaRPr>
          </a:p>
        </p:txBody>
      </p:sp>
      <p:sp>
        <p:nvSpPr>
          <p:cNvPr id="6" name="Rectangle 5">
            <a:extLst>
              <a:ext uri="{FF2B5EF4-FFF2-40B4-BE49-F238E27FC236}">
                <a16:creationId xmlns:a16="http://schemas.microsoft.com/office/drawing/2014/main" id="{B7BEEE36-EBC5-45F7-B3DE-398CBD065D58}"/>
              </a:ext>
            </a:extLst>
          </p:cNvPr>
          <p:cNvSpPr>
            <a:spLocks/>
          </p:cNvSpPr>
          <p:nvPr userDrawn="1"/>
        </p:nvSpPr>
        <p:spPr bwMode="gray">
          <a:xfrm>
            <a:off x="0" y="0"/>
            <a:ext cx="12192000" cy="11694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a:p>
        </p:txBody>
      </p:sp>
      <p:sp>
        <p:nvSpPr>
          <p:cNvPr id="7" name="Slide Number"/>
          <p:cNvSpPr txBox="1">
            <a:spLocks/>
          </p:cNvSpPr>
          <p:nvPr userDrawn="1"/>
        </p:nvSpPr>
        <p:spPr bwMode="gray">
          <a:xfrm>
            <a:off x="11273054" y="6108272"/>
            <a:ext cx="309346" cy="123111"/>
          </a:xfrm>
          <a:prstGeom prst="rect">
            <a:avLst/>
          </a:prstGeom>
        </p:spPr>
        <p:txBody>
          <a:bodyPr vert="horz" wrap="none" lIns="0" tIns="0" rIns="0" bIns="0" rtlCol="0" anchor="ctr">
            <a:noAutofit/>
          </a:bodyPr>
          <a:lstStyle>
            <a:defPPr>
              <a:defRPr lang="x-none"/>
            </a:defPPr>
            <a:lvl1pPr>
              <a:defRPr lang="x-none" sz="1000" baseline="0">
                <a:latin typeface="+mn-lt"/>
              </a:defRPr>
            </a:lvl1pPr>
          </a:lstStyle>
          <a:p>
            <a:pPr algn="r"/>
            <a:fld id="{42C328C1-A84F-4A39-A664-DBA00541A8C6}" type="slidenum">
              <a:rPr lang="en-US" sz="1000" smtClean="0">
                <a:solidFill>
                  <a:schemeClr val="tx1"/>
                </a:solidFill>
              </a:rPr>
              <a:pPr algn="r"/>
              <a:t>‹#›</a:t>
            </a:fld>
            <a:endParaRPr lang="en-US" sz="1000">
              <a:solidFill>
                <a:schemeClr val="tx1"/>
              </a:solidFill>
            </a:endParaRPr>
          </a:p>
        </p:txBody>
      </p:sp>
      <p:sp>
        <p:nvSpPr>
          <p:cNvPr id="10" name="Title Placeholder 2"/>
          <p:cNvSpPr>
            <a:spLocks noGrp="1" noChangeArrowheads="1"/>
          </p:cNvSpPr>
          <p:nvPr>
            <p:ph type="title"/>
          </p:nvPr>
        </p:nvSpPr>
        <p:spPr bwMode="gray">
          <a:xfrm>
            <a:off x="609600" y="685239"/>
            <a:ext cx="109728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noAutofit/>
          </a:bodyPr>
          <a:lstStyle>
            <a:lvl1pPr>
              <a:defRPr>
                <a:solidFill>
                  <a:srgbClr val="FFFFFF"/>
                </a:solidFill>
              </a:defRPr>
            </a:lvl1pPr>
          </a:lstStyle>
          <a:p>
            <a:pPr lvl="0" latinLnBrk="0"/>
            <a:r>
              <a:rPr lang="en-US"/>
              <a:t>Click to edit Master title style</a:t>
            </a:r>
            <a:endParaRPr lang="en-US" noProof="0"/>
          </a:p>
        </p:txBody>
      </p:sp>
    </p:spTree>
    <p:extLst>
      <p:ext uri="{BB962C8B-B14F-4D97-AF65-F5344CB8AC3E}">
        <p14:creationId xmlns:p14="http://schemas.microsoft.com/office/powerpoint/2010/main" val="215243219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915ED-0DD0-7F09-7EA8-32A908AEE9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8DFE69-E7E5-7B25-F956-484278FDF0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F82B133F-43D9-A744-4760-29302776CDFF}"/>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1428025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C051E7-341E-472E-4F46-4145CC7BFDA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57E1F4E-8DDC-1C51-AACD-8248E1D5A838}"/>
              </a:ext>
            </a:extLst>
          </p:cNvPr>
          <p:cNvSpPr>
            <a:spLocks noGrp="1"/>
          </p:cNvSpPr>
          <p:nvPr>
            <p:ph type="title"/>
          </p:nvPr>
        </p:nvSpPr>
        <p:spPr>
          <a:xfrm>
            <a:off x="831850" y="1183645"/>
            <a:ext cx="10515600" cy="2852737"/>
          </a:xfrm>
        </p:spPr>
        <p:txBody>
          <a:bodyPr anchor="b">
            <a:noAutofit/>
          </a:bodyPr>
          <a:lstStyle>
            <a:lvl1pPr>
              <a:defRPr sz="8800" b="0" i="0">
                <a:solidFill>
                  <a:schemeClr val="bg1"/>
                </a:solidFill>
                <a:latin typeface="Corbel" panose="020B05030202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3EF7F6C3-D99F-D75A-97CA-8F80937F6220}"/>
              </a:ext>
            </a:extLst>
          </p:cNvPr>
          <p:cNvSpPr>
            <a:spLocks noGrp="1"/>
          </p:cNvSpPr>
          <p:nvPr>
            <p:ph type="body" idx="1"/>
          </p:nvPr>
        </p:nvSpPr>
        <p:spPr>
          <a:xfrm>
            <a:off x="831850" y="4188630"/>
            <a:ext cx="10515600" cy="1500187"/>
          </a:xfrm>
        </p:spPr>
        <p:txBody>
          <a:bodyPr>
            <a:noAutofit/>
          </a:bodyPr>
          <a:lstStyle>
            <a:lvl1pPr marL="0" indent="0">
              <a:buNone/>
              <a:defRPr sz="2400" b="0" i="0">
                <a:solidFill>
                  <a:schemeClr val="bg1"/>
                </a:solidFill>
                <a:latin typeface="Corbel" panose="020B05030202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42290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591C-7A54-3257-02C4-3CCB17BDE6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F8CE7-9C2A-9E96-E26F-AC7E492B78E0}"/>
              </a:ext>
            </a:extLst>
          </p:cNvPr>
          <p:cNvSpPr>
            <a:spLocks noGrp="1"/>
          </p:cNvSpPr>
          <p:nvPr>
            <p:ph sz="half" idx="1"/>
          </p:nvPr>
        </p:nvSpPr>
        <p:spPr>
          <a:xfrm>
            <a:off x="1224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598F6D-2CF8-EE57-3E2D-8CA66F5B9F97}"/>
              </a:ext>
            </a:extLst>
          </p:cNvPr>
          <p:cNvSpPr>
            <a:spLocks noGrp="1"/>
          </p:cNvSpPr>
          <p:nvPr>
            <p:ph sz="half" idx="2"/>
          </p:nvPr>
        </p:nvSpPr>
        <p:spPr>
          <a:xfrm>
            <a:off x="6558280" y="1465545"/>
            <a:ext cx="5181600" cy="5027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35D4532-9478-4B04-12AA-F75F2F991D87}"/>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229135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1E16-B29C-8590-6692-63EC3B6C7D5F}"/>
              </a:ext>
            </a:extLst>
          </p:cNvPr>
          <p:cNvSpPr>
            <a:spLocks noGrp="1"/>
          </p:cNvSpPr>
          <p:nvPr>
            <p:ph type="title"/>
          </p:nvPr>
        </p:nvSpPr>
        <p:spPr>
          <a:xfrm>
            <a:off x="1224280"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1A8B15-B289-3809-7359-2BD539883650}"/>
              </a:ext>
            </a:extLst>
          </p:cNvPr>
          <p:cNvSpPr>
            <a:spLocks noGrp="1"/>
          </p:cNvSpPr>
          <p:nvPr>
            <p:ph type="body" idx="1"/>
          </p:nvPr>
        </p:nvSpPr>
        <p:spPr>
          <a:xfrm>
            <a:off x="122428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45BED-3DEC-C519-3736-0715FE19AC24}"/>
              </a:ext>
            </a:extLst>
          </p:cNvPr>
          <p:cNvSpPr>
            <a:spLocks noGrp="1"/>
          </p:cNvSpPr>
          <p:nvPr>
            <p:ph sz="half" idx="2"/>
          </p:nvPr>
        </p:nvSpPr>
        <p:spPr>
          <a:xfrm>
            <a:off x="122428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2B8B5-414C-2C64-FFB1-72B95047F2F6}"/>
              </a:ext>
            </a:extLst>
          </p:cNvPr>
          <p:cNvSpPr>
            <a:spLocks noGrp="1"/>
          </p:cNvSpPr>
          <p:nvPr>
            <p:ph type="body" sz="quarter" idx="3"/>
          </p:nvPr>
        </p:nvSpPr>
        <p:spPr>
          <a:xfrm>
            <a:off x="655669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85704-626E-E0B6-5C48-6725915811B5}"/>
              </a:ext>
            </a:extLst>
          </p:cNvPr>
          <p:cNvSpPr>
            <a:spLocks noGrp="1"/>
          </p:cNvSpPr>
          <p:nvPr>
            <p:ph sz="quarter" idx="4"/>
          </p:nvPr>
        </p:nvSpPr>
        <p:spPr>
          <a:xfrm>
            <a:off x="655669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4F6F2F5F-DF8B-0C50-2E47-CAC4AD02B8A0}"/>
              </a:ext>
            </a:extLst>
          </p:cNvPr>
          <p:cNvSpPr>
            <a:spLocks noGrp="1"/>
          </p:cNvSpPr>
          <p:nvPr>
            <p:ph type="ftr" sz="quarter" idx="10"/>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697344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EB8C-C58F-F1C0-3048-0379EBF781EE}"/>
              </a:ext>
            </a:extLst>
          </p:cNvPr>
          <p:cNvSpPr>
            <a:spLocks noGrp="1"/>
          </p:cNvSpPr>
          <p:nvPr>
            <p:ph type="title"/>
          </p:nvPr>
        </p:nvSpPr>
        <p:spPr/>
        <p:txBody>
          <a:bodyPr/>
          <a:lstStyle/>
          <a:p>
            <a:r>
              <a:rPr lang="en-US"/>
              <a:t>Click to edit Master title style</a:t>
            </a:r>
          </a:p>
        </p:txBody>
      </p:sp>
      <p:sp>
        <p:nvSpPr>
          <p:cNvPr id="3" name="Footer Placeholder 4">
            <a:extLst>
              <a:ext uri="{FF2B5EF4-FFF2-40B4-BE49-F238E27FC236}">
                <a16:creationId xmlns:a16="http://schemas.microsoft.com/office/drawing/2014/main" id="{6F4A516D-8C77-05B9-F710-2D0E58C18811}"/>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1594544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ADD14215-1404-5287-83B8-D0E9402F8B22}"/>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373315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53A0C0-65B1-5AFA-5BD0-D9CA48201D81}"/>
              </a:ext>
            </a:extLst>
          </p:cNvPr>
          <p:cNvSpPr>
            <a:spLocks noGrp="1"/>
          </p:cNvSpPr>
          <p:nvPr>
            <p:ph type="title"/>
          </p:nvPr>
        </p:nvSpPr>
        <p:spPr>
          <a:xfrm>
            <a:off x="1224280" y="365125"/>
            <a:ext cx="10515600" cy="884555"/>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30DA26D9-B4B3-670E-156E-690146E34567}"/>
              </a:ext>
            </a:extLst>
          </p:cNvPr>
          <p:cNvSpPr>
            <a:spLocks noGrp="1"/>
          </p:cNvSpPr>
          <p:nvPr>
            <p:ph type="body" idx="1"/>
          </p:nvPr>
        </p:nvSpPr>
        <p:spPr>
          <a:xfrm>
            <a:off x="1224280" y="1391920"/>
            <a:ext cx="10515600" cy="478504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8022356-EC57-EA36-91A7-B7325A303E9B}"/>
              </a:ext>
            </a:extLst>
          </p:cNvPr>
          <p:cNvPicPr>
            <a:picLocks noChangeAspect="1"/>
          </p:cNvPicPr>
          <p:nvPr userDrawn="1"/>
        </p:nvPicPr>
        <p:blipFill>
          <a:blip r:embed="rId9"/>
          <a:srcRect/>
          <a:stretch/>
        </p:blipFill>
        <p:spPr>
          <a:xfrm>
            <a:off x="0" y="0"/>
            <a:ext cx="814916" cy="6858000"/>
          </a:xfrm>
          <a:prstGeom prst="rect">
            <a:avLst/>
          </a:prstGeom>
        </p:spPr>
      </p:pic>
      <p:sp>
        <p:nvSpPr>
          <p:cNvPr id="7" name="Footer Placeholder 4">
            <a:extLst>
              <a:ext uri="{FF2B5EF4-FFF2-40B4-BE49-F238E27FC236}">
                <a16:creationId xmlns:a16="http://schemas.microsoft.com/office/drawing/2014/main" id="{74B10390-4EE5-F0A8-C181-DC43EA259068}"/>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endParaRPr lang="en-US"/>
          </a:p>
        </p:txBody>
      </p:sp>
    </p:spTree>
    <p:extLst>
      <p:ext uri="{BB962C8B-B14F-4D97-AF65-F5344CB8AC3E}">
        <p14:creationId xmlns:p14="http://schemas.microsoft.com/office/powerpoint/2010/main" val="42767606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4" r:id="rId7"/>
  </p:sldLayoutIdLst>
  <p:hf sldNum="0" hdr="0" dt="0"/>
  <p:txStyles>
    <p:titleStyle>
      <a:lvl1pPr algn="l" defTabSz="914400" rtl="0" eaLnBrk="1" latinLnBrk="0" hangingPunct="1">
        <a:lnSpc>
          <a:spcPct val="90000"/>
        </a:lnSpc>
        <a:spcBef>
          <a:spcPct val="0"/>
        </a:spcBef>
        <a:buNone/>
        <a:defRPr sz="2400" b="1" kern="1200">
          <a:solidFill>
            <a:schemeClr val="accent3"/>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53A0C0-65B1-5AFA-5BD0-D9CA48201D81}"/>
              </a:ext>
            </a:extLst>
          </p:cNvPr>
          <p:cNvSpPr>
            <a:spLocks noGrp="1"/>
          </p:cNvSpPr>
          <p:nvPr>
            <p:ph type="title"/>
          </p:nvPr>
        </p:nvSpPr>
        <p:spPr>
          <a:xfrm>
            <a:off x="1224280" y="365125"/>
            <a:ext cx="10515600" cy="884555"/>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30DA26D9-B4B3-670E-156E-690146E34567}"/>
              </a:ext>
            </a:extLst>
          </p:cNvPr>
          <p:cNvSpPr>
            <a:spLocks noGrp="1"/>
          </p:cNvSpPr>
          <p:nvPr>
            <p:ph type="body" idx="1"/>
          </p:nvPr>
        </p:nvSpPr>
        <p:spPr>
          <a:xfrm>
            <a:off x="1224280" y="1391920"/>
            <a:ext cx="10515600" cy="478504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8022356-EC57-EA36-91A7-B7325A303E9B}"/>
              </a:ext>
            </a:extLst>
          </p:cNvPr>
          <p:cNvPicPr>
            <a:picLocks noChangeAspect="1"/>
          </p:cNvPicPr>
          <p:nvPr userDrawn="1"/>
        </p:nvPicPr>
        <p:blipFill>
          <a:blip r:embed="rId8"/>
          <a:srcRect/>
          <a:stretch/>
        </p:blipFill>
        <p:spPr>
          <a:xfrm>
            <a:off x="0" y="0"/>
            <a:ext cx="814916" cy="6858000"/>
          </a:xfrm>
          <a:prstGeom prst="rect">
            <a:avLst/>
          </a:prstGeom>
        </p:spPr>
      </p:pic>
      <p:sp>
        <p:nvSpPr>
          <p:cNvPr id="7" name="Footer Placeholder 4">
            <a:extLst>
              <a:ext uri="{FF2B5EF4-FFF2-40B4-BE49-F238E27FC236}">
                <a16:creationId xmlns:a16="http://schemas.microsoft.com/office/drawing/2014/main" id="{74B10390-4EE5-F0A8-C181-DC43EA259068}"/>
              </a:ext>
            </a:extLst>
          </p:cNvPr>
          <p:cNvSpPr>
            <a:spLocks noGrp="1"/>
          </p:cNvSpPr>
          <p:nvPr>
            <p:ph type="ftr" sz="quarter" idx="3"/>
          </p:nvPr>
        </p:nvSpPr>
        <p:spPr>
          <a:xfrm>
            <a:off x="6866666" y="6548086"/>
            <a:ext cx="4873214" cy="173389"/>
          </a:xfrm>
          <a:prstGeom prst="rect">
            <a:avLst/>
          </a:prstGeom>
        </p:spPr>
        <p:txBody>
          <a:bodyPr vert="horz" lIns="91440" tIns="45720" rIns="91440" bIns="45720" rtlCol="0" anchor="ctr"/>
          <a:lstStyle>
            <a:lvl1pPr algn="r">
              <a:defRPr sz="800">
                <a:solidFill>
                  <a:schemeClr val="tx1">
                    <a:tint val="75000"/>
                  </a:schemeClr>
                </a:solidFill>
                <a:latin typeface="Corbel" panose="020B0503020204020204" pitchFamily="34" charset="0"/>
              </a:defRPr>
            </a:lvl1pPr>
          </a:lstStyle>
          <a:p>
            <a:r>
              <a:rPr lang="en-US"/>
              <a:t>Original slide developed by the World Health Organization and PATH</a:t>
            </a:r>
          </a:p>
        </p:txBody>
      </p:sp>
    </p:spTree>
    <p:extLst>
      <p:ext uri="{BB962C8B-B14F-4D97-AF65-F5344CB8AC3E}">
        <p14:creationId xmlns:p14="http://schemas.microsoft.com/office/powerpoint/2010/main" val="216861134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hf sldNum="0" hdr="0" dt="0"/>
  <p:txStyles>
    <p:titleStyle>
      <a:lvl1pPr algn="l" defTabSz="914400" rtl="0" eaLnBrk="1" latinLnBrk="0" hangingPunct="1">
        <a:lnSpc>
          <a:spcPct val="90000"/>
        </a:lnSpc>
        <a:spcBef>
          <a:spcPct val="0"/>
        </a:spcBef>
        <a:buNone/>
        <a:defRPr sz="2400" b="1" kern="1200">
          <a:solidFill>
            <a:schemeClr val="accent3"/>
          </a:solidFill>
          <a:latin typeface="Corbel" panose="020B0503020204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cbi.nlm.nih.gov/pmc/articles/PMC9963567/"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hyperlink" Target="https://www.thelancet.com/journals/lancet/article/PIIS0140-6736(22)00478-0/fulltext"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hyperlink" Target="https://www.cdc.gov/mmwr/volumes/72/wr/mm7229a4.htm?s_cid=mm7229a4_w" TargetMode="External"/></Relationships>
</file>

<file path=ppt/slides/_rels/slide7.xml.rels><?xml version="1.0" encoding="UTF-8" standalone="yes"?>
<Relationships xmlns="http://schemas.openxmlformats.org/package/2006/relationships"><Relationship Id="rId3" Type="http://schemas.microsoft.com/office/2018/10/relationships/comments" Target="../comments/modernComment_7FFE5B27_B11E0088.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microsoft.com/office/2018/10/relationships/comments" Target="../comments/modernComment_7FFE5B28_0.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www.who.int/teams/global-influenza-programme/global-respiratory-syncytial-virus-surveillance" TargetMode="External"/><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hyperlink" Target="https://www.who.int/teams/global-influenza-programme/global-respiratory-syncytial-virus-surveillance"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who.int/teams/global-influenza-programme/global-respiratory-syncytial-virus-surveillance"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hyperlink" Target="https://www.who.int/publications/i/item/9789240101432"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hyperlink" Target="http://www.who.int/teams/global-influenza-programme/global-respiratory-syncytial-virus-surveillance/rsv-data-reporting-and-outputs"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microsoft.com/office/2018/10/relationships/comments" Target="../comments/modernComment_7FFE5B2F_DB6F592B.xm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http://www.who.int/teams/global-influenza-programme/global-respiratory-syncytial-virus-surveillance/rsv-data-reporting-and-outputs" TargetMode="Externa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A26967-62EE-8B8A-3914-19A066A8188E}"/>
              </a:ext>
            </a:extLst>
          </p:cNvPr>
          <p:cNvSpPr>
            <a:spLocks noGrp="1"/>
          </p:cNvSpPr>
          <p:nvPr>
            <p:ph type="title"/>
          </p:nvPr>
        </p:nvSpPr>
        <p:spPr>
          <a:xfrm>
            <a:off x="753918" y="2002631"/>
            <a:ext cx="10515600" cy="2852737"/>
          </a:xfrm>
        </p:spPr>
        <p:txBody>
          <a:bodyPr/>
          <a:lstStyle/>
          <a:p>
            <a:r>
              <a:rPr lang="en-US" sz="6600" dirty="0">
                <a:latin typeface="+mj-lt"/>
              </a:rPr>
              <a:t>RSV surveillance in infants and young children</a:t>
            </a:r>
            <a:br>
              <a:rPr lang="en-US" dirty="0"/>
            </a:br>
            <a:r>
              <a:rPr lang="en-US" sz="3200" dirty="0"/>
              <a:t>tracking disease activity and informing vaccine deployment</a:t>
            </a:r>
            <a:endParaRPr lang="en-US" sz="4800" dirty="0"/>
          </a:p>
        </p:txBody>
      </p:sp>
      <p:sp>
        <p:nvSpPr>
          <p:cNvPr id="2" name="Footer Placeholder 2">
            <a:extLst>
              <a:ext uri="{FF2B5EF4-FFF2-40B4-BE49-F238E27FC236}">
                <a16:creationId xmlns:a16="http://schemas.microsoft.com/office/drawing/2014/main" id="{D42AB865-4B93-D86A-3DA5-751749C03E7D}"/>
              </a:ext>
            </a:extLst>
          </p:cNvPr>
          <p:cNvSpPr txBox="1">
            <a:spLocks/>
          </p:cNvSpPr>
          <p:nvPr/>
        </p:nvSpPr>
        <p:spPr>
          <a:xfrm>
            <a:off x="753918" y="6261476"/>
            <a:ext cx="1684987" cy="30956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000" dirty="0">
                <a:solidFill>
                  <a:schemeClr val="bg1"/>
                </a:solidFill>
                <a:latin typeface="Corbel" panose="020B0503020204020204" pitchFamily="34" charset="0"/>
              </a:rPr>
              <a:t>Version: September  2026</a:t>
            </a:r>
          </a:p>
        </p:txBody>
      </p:sp>
      <p:grpSp>
        <p:nvGrpSpPr>
          <p:cNvPr id="3" name="Group 2">
            <a:extLst>
              <a:ext uri="{FF2B5EF4-FFF2-40B4-BE49-F238E27FC236}">
                <a16:creationId xmlns:a16="http://schemas.microsoft.com/office/drawing/2014/main" id="{6E566299-014E-7318-F326-87C66C843337}"/>
              </a:ext>
            </a:extLst>
          </p:cNvPr>
          <p:cNvGrpSpPr/>
          <p:nvPr/>
        </p:nvGrpSpPr>
        <p:grpSpPr>
          <a:xfrm>
            <a:off x="8692902" y="5364538"/>
            <a:ext cx="3223364" cy="1206500"/>
            <a:chOff x="8968636" y="5571744"/>
            <a:chExt cx="3223364" cy="1206500"/>
          </a:xfrm>
        </p:grpSpPr>
        <p:sp>
          <p:nvSpPr>
            <p:cNvPr id="4" name="Text Box 1">
              <a:extLst>
                <a:ext uri="{FF2B5EF4-FFF2-40B4-BE49-F238E27FC236}">
                  <a16:creationId xmlns:a16="http://schemas.microsoft.com/office/drawing/2014/main" id="{F861C4B4-35F7-FB12-ABFD-ED942EBE5060}"/>
                </a:ext>
              </a:extLst>
            </p:cNvPr>
            <p:cNvSpPr txBox="1"/>
            <p:nvPr/>
          </p:nvSpPr>
          <p:spPr>
            <a:xfrm>
              <a:off x="8968636" y="5571744"/>
              <a:ext cx="3223364" cy="1206500"/>
            </a:xfrm>
            <a:prstGeom prst="rect">
              <a:avLst/>
            </a:prstGeom>
            <a:solidFill>
              <a:schemeClr val="lt1"/>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1104900">
                <a:lnSpc>
                  <a:spcPts val="1300"/>
                </a:lnSpc>
              </a:pPr>
              <a:r>
                <a:rPr lang="en-US" sz="1100" dirty="0">
                  <a:solidFill>
                    <a:srgbClr val="3F3F3F"/>
                  </a:solidFill>
                  <a:latin typeface="Corbel" panose="020B0503020204020204" pitchFamily="34" charset="0"/>
                  <a:ea typeface="Calibri" panose="020F0502020204030204" pitchFamily="34" charset="0"/>
                  <a:cs typeface="Helvetica Neue"/>
                </a:rPr>
                <a:t>Access these and additional slides offered as part of an RSV communications toolkit at:</a:t>
              </a:r>
              <a:br>
                <a:rPr lang="en-US" sz="1100" dirty="0">
                  <a:solidFill>
                    <a:srgbClr val="3F3F3F"/>
                  </a:solidFill>
                  <a:latin typeface="Corbel" panose="020B0503020204020204" pitchFamily="34" charset="0"/>
                  <a:ea typeface="Calibri" panose="020F0502020204030204" pitchFamily="34" charset="0"/>
                  <a:cs typeface="Helvetica Neue"/>
                </a:rPr>
              </a:br>
              <a:r>
                <a:rPr lang="en-US" sz="1100" b="1" dirty="0">
                  <a:solidFill>
                    <a:srgbClr val="304FA1"/>
                  </a:solidFill>
                  <a:effectLst/>
                  <a:latin typeface="Corbel" panose="020B0503020204020204" pitchFamily="34" charset="0"/>
                  <a:ea typeface="Calibri" panose="020F0502020204030204" pitchFamily="34" charset="0"/>
                  <a:cs typeface="Helvetica Neue"/>
                </a:rPr>
                <a:t>bit.ly/</a:t>
              </a:r>
              <a:r>
                <a:rPr lang="en-US" sz="1100" b="1" dirty="0" err="1">
                  <a:solidFill>
                    <a:srgbClr val="304FA1"/>
                  </a:solidFill>
                  <a:effectLst/>
                  <a:latin typeface="Corbel" panose="020B0503020204020204" pitchFamily="34" charset="0"/>
                  <a:ea typeface="Calibri" panose="020F0502020204030204" pitchFamily="34" charset="0"/>
                  <a:cs typeface="Helvetica Neue"/>
                </a:rPr>
                <a:t>RSVInfoToolkit</a:t>
              </a:r>
              <a:r>
                <a:rPr lang="en-US" sz="1100" b="1" dirty="0">
                  <a:solidFill>
                    <a:srgbClr val="304FA1"/>
                  </a:solidFill>
                  <a:effectLst/>
                  <a:latin typeface="Corbel" panose="020B0503020204020204" pitchFamily="34" charset="0"/>
                  <a:ea typeface="Calibri" panose="020F0502020204030204" pitchFamily="34" charset="0"/>
                  <a:cs typeface="Helvetica Neue"/>
                </a:rPr>
                <a:t> </a:t>
              </a:r>
              <a:endParaRPr lang="en-US" sz="900" dirty="0">
                <a:solidFill>
                  <a:srgbClr val="000000"/>
                </a:solidFill>
                <a:effectLst/>
                <a:latin typeface="Corbel" panose="020B0503020204020204" pitchFamily="34" charset="0"/>
                <a:ea typeface="Calibri" panose="020F0502020204030204" pitchFamily="34" charset="0"/>
                <a:cs typeface="Times New Roman" panose="02020603050405020304" pitchFamily="18" charset="0"/>
              </a:endParaRPr>
            </a:p>
          </p:txBody>
        </p:sp>
        <p:pic>
          <p:nvPicPr>
            <p:cNvPr id="6" name="Picture 5" descr="A qr code with a few black squares&#10;&#10;Description automatically generated">
              <a:extLst>
                <a:ext uri="{FF2B5EF4-FFF2-40B4-BE49-F238E27FC236}">
                  <a16:creationId xmlns:a16="http://schemas.microsoft.com/office/drawing/2014/main" id="{D19E2158-B652-5D7E-F782-27B169BA8D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4100" y="5787644"/>
              <a:ext cx="762000" cy="7620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64673978"/>
              </p:ext>
            </p:extLst>
          </p:nvPr>
        </p:nvGraphicFramePr>
        <p:xfrm>
          <a:off x="1178243" y="1284414"/>
          <a:ext cx="10607673" cy="4000500"/>
        </p:xfrm>
        <a:graphic>
          <a:graphicData uri="http://schemas.openxmlformats.org/drawingml/2006/table">
            <a:tbl>
              <a:tblPr firstRow="1" bandRow="1">
                <a:tableStyleId>{2D5ABB26-0587-4C30-8999-92F81FD0307C}</a:tableStyleId>
              </a:tblPr>
              <a:tblGrid>
                <a:gridCol w="1375303">
                  <a:extLst>
                    <a:ext uri="{9D8B030D-6E8A-4147-A177-3AD203B41FA5}">
                      <a16:colId xmlns:a16="http://schemas.microsoft.com/office/drawing/2014/main" val="20000"/>
                    </a:ext>
                  </a:extLst>
                </a:gridCol>
                <a:gridCol w="9232370">
                  <a:extLst>
                    <a:ext uri="{9D8B030D-6E8A-4147-A177-3AD203B41FA5}">
                      <a16:colId xmlns:a16="http://schemas.microsoft.com/office/drawing/2014/main" val="20001"/>
                    </a:ext>
                  </a:extLst>
                </a:gridCol>
              </a:tblGrid>
              <a:tr h="1333500">
                <a:tc>
                  <a:txBody>
                    <a:bodyPr/>
                    <a:lstStyle/>
                    <a:p>
                      <a:pPr>
                        <a:lnSpc>
                          <a:spcPct val="100000"/>
                        </a:lnSpc>
                      </a:pPr>
                      <a:endParaRPr sz="2000" dirty="0">
                        <a:latin typeface="Times New Roman"/>
                        <a:cs typeface="Times New Roman"/>
                      </a:endParaRPr>
                    </a:p>
                  </a:txBody>
                  <a:tcPr marL="0" marR="0" marT="0" marB="0">
                    <a:lnR w="6350">
                      <a:solidFill>
                        <a:srgbClr val="0093D5"/>
                      </a:solidFill>
                      <a:prstDash val="solid"/>
                    </a:lnR>
                    <a:lnB w="6350">
                      <a:solidFill>
                        <a:srgbClr val="0093D5"/>
                      </a:solidFill>
                      <a:prstDash val="solid"/>
                    </a:lnB>
                  </a:tcPr>
                </a:tc>
                <a:tc>
                  <a:txBody>
                    <a:bodyPr/>
                    <a:lstStyle/>
                    <a:p>
                      <a:pPr marL="508000">
                        <a:lnSpc>
                          <a:spcPct val="100000"/>
                        </a:lnSpc>
                        <a:spcBef>
                          <a:spcPts val="0"/>
                        </a:spcBef>
                      </a:pPr>
                      <a:r>
                        <a:rPr lang="en-US" sz="2800" b="1">
                          <a:solidFill>
                            <a:srgbClr val="672672"/>
                          </a:solidFill>
                          <a:latin typeface="Corbel" panose="020B0503020204020204" pitchFamily="34" charset="0"/>
                          <a:cs typeface="Montserrat-ExtraBold"/>
                        </a:rPr>
                        <a:t>Why disease surveillance?</a:t>
                      </a:r>
                      <a:endParaRPr sz="2800">
                        <a:latin typeface="Corbel" panose="020B0503020204020204" pitchFamily="34" charset="0"/>
                        <a:cs typeface="Montserrat-ExtraBold"/>
                      </a:endParaRPr>
                    </a:p>
                    <a:p>
                      <a:pPr marL="508000">
                        <a:lnSpc>
                          <a:spcPct val="100000"/>
                        </a:lnSpc>
                        <a:spcBef>
                          <a:spcPts val="0"/>
                        </a:spcBef>
                      </a:pPr>
                      <a:r>
                        <a:rPr lang="en-US" sz="2400" b="0">
                          <a:solidFill>
                            <a:srgbClr val="672672"/>
                          </a:solidFill>
                          <a:latin typeface="Corbel" panose="020B0503020204020204" pitchFamily="34" charset="0"/>
                          <a:cs typeface="Montserrat-SemiBold"/>
                        </a:rPr>
                        <a:t>general concepts and options for RSV</a:t>
                      </a:r>
                      <a:endParaRPr sz="2400" b="0">
                        <a:latin typeface="Corbel" panose="020B0503020204020204" pitchFamily="34" charset="0"/>
                        <a:cs typeface="Montserrat-SemiBold"/>
                      </a:endParaRPr>
                    </a:p>
                  </a:txBody>
                  <a:tcPr marL="0" marR="0" marT="4233" marB="0" anchor="ctr">
                    <a:lnL w="6350">
                      <a:solidFill>
                        <a:srgbClr val="0093D5"/>
                      </a:solidFill>
                      <a:prstDash val="solid"/>
                    </a:lnL>
                    <a:lnB w="6350">
                      <a:solidFill>
                        <a:srgbClr val="0093D5"/>
                      </a:solidFill>
                      <a:prstDash val="solid"/>
                    </a:lnB>
                  </a:tcPr>
                </a:tc>
                <a:extLst>
                  <a:ext uri="{0D108BD9-81ED-4DB2-BD59-A6C34878D82A}">
                    <a16:rowId xmlns:a16="http://schemas.microsoft.com/office/drawing/2014/main" val="10000"/>
                  </a:ext>
                </a:extLst>
              </a:tr>
              <a:tr h="1333500">
                <a:tc>
                  <a:txBody>
                    <a:bodyPr/>
                    <a:lstStyle/>
                    <a:p>
                      <a:pPr>
                        <a:lnSpc>
                          <a:spcPct val="100000"/>
                        </a:lnSpc>
                      </a:pPr>
                      <a:endParaRPr sz="2000">
                        <a:latin typeface="Times New Roman"/>
                        <a:cs typeface="Times New Roman"/>
                      </a:endParaRPr>
                    </a:p>
                  </a:txBody>
                  <a:tcPr marL="0" marR="0" marT="0" marB="0">
                    <a:lnR w="6350">
                      <a:solidFill>
                        <a:srgbClr val="0093D5"/>
                      </a:solidFill>
                      <a:prstDash val="solid"/>
                    </a:lnR>
                    <a:lnT w="6350">
                      <a:solidFill>
                        <a:srgbClr val="0093D5"/>
                      </a:solidFill>
                      <a:prstDash val="solid"/>
                    </a:lnT>
                    <a:lnB w="6350">
                      <a:solidFill>
                        <a:srgbClr val="0093D5"/>
                      </a:solidFill>
                      <a:prstDash val="solid"/>
                    </a:lnB>
                  </a:tcPr>
                </a:tc>
                <a:tc>
                  <a:txBody>
                    <a:bodyPr/>
                    <a:lstStyle/>
                    <a:p>
                      <a:pPr marL="508000">
                        <a:lnSpc>
                          <a:spcPct val="100000"/>
                        </a:lnSpc>
                        <a:spcBef>
                          <a:spcPts val="0"/>
                        </a:spcBef>
                      </a:pPr>
                      <a:r>
                        <a:rPr lang="en-US" sz="2800" b="1" spc="55" dirty="0">
                          <a:solidFill>
                            <a:schemeClr val="accent2"/>
                          </a:solidFill>
                          <a:latin typeface="Corbel" panose="020B0503020204020204" pitchFamily="34" charset="0"/>
                          <a:cs typeface="Montserrat-ExtraBold"/>
                        </a:rPr>
                        <a:t>Sentinel surveillance</a:t>
                      </a:r>
                      <a:endParaRPr sz="2800" dirty="0">
                        <a:solidFill>
                          <a:schemeClr val="accent2"/>
                        </a:solidFill>
                        <a:latin typeface="Corbel" panose="020B0503020204020204" pitchFamily="34" charset="0"/>
                        <a:cs typeface="Montserrat-ExtraBold"/>
                      </a:endParaRPr>
                    </a:p>
                    <a:p>
                      <a:pPr marL="508000">
                        <a:lnSpc>
                          <a:spcPct val="100000"/>
                        </a:lnSpc>
                        <a:spcBef>
                          <a:spcPts val="0"/>
                        </a:spcBef>
                      </a:pPr>
                      <a:r>
                        <a:rPr lang="en-US" sz="2400" b="0" dirty="0">
                          <a:solidFill>
                            <a:schemeClr val="accent2"/>
                          </a:solidFill>
                          <a:latin typeface="Corbel" panose="020B0503020204020204" pitchFamily="34" charset="0"/>
                          <a:cs typeface="Montserrat-SemiBold"/>
                        </a:rPr>
                        <a:t>a core option for low- and middle-income countries (LMICs) to track RSV and other diseases</a:t>
                      </a:r>
                    </a:p>
                  </a:txBody>
                  <a:tcPr marL="0" marR="0" marT="4233" marB="0" anchor="ctr">
                    <a:lnL w="6350">
                      <a:solidFill>
                        <a:srgbClr val="0093D5"/>
                      </a:solidFill>
                      <a:prstDash val="solid"/>
                    </a:lnL>
                    <a:lnT w="6350">
                      <a:solidFill>
                        <a:srgbClr val="0093D5"/>
                      </a:solidFill>
                      <a:prstDash val="solid"/>
                    </a:lnT>
                    <a:lnB w="6350">
                      <a:solidFill>
                        <a:srgbClr val="0093D5"/>
                      </a:solidFill>
                      <a:prstDash val="solid"/>
                    </a:lnB>
                  </a:tcPr>
                </a:tc>
                <a:extLst>
                  <a:ext uri="{0D108BD9-81ED-4DB2-BD59-A6C34878D82A}">
                    <a16:rowId xmlns:a16="http://schemas.microsoft.com/office/drawing/2014/main" val="10001"/>
                  </a:ext>
                </a:extLst>
              </a:tr>
              <a:tr h="1333500">
                <a:tc>
                  <a:txBody>
                    <a:bodyPr/>
                    <a:lstStyle/>
                    <a:p>
                      <a:pPr>
                        <a:lnSpc>
                          <a:spcPct val="100000"/>
                        </a:lnSpc>
                      </a:pPr>
                      <a:endParaRPr sz="2000">
                        <a:latin typeface="Times New Roman"/>
                        <a:cs typeface="Times New Roman"/>
                      </a:endParaRPr>
                    </a:p>
                  </a:txBody>
                  <a:tcPr marL="0" marR="0" marT="0" marB="0">
                    <a:lnR w="6350">
                      <a:solidFill>
                        <a:srgbClr val="0093D5"/>
                      </a:solidFill>
                      <a:prstDash val="solid"/>
                    </a:lnR>
                    <a:lnT w="6350">
                      <a:solidFill>
                        <a:srgbClr val="0093D5"/>
                      </a:solidFill>
                      <a:prstDash val="solid"/>
                    </a:lnT>
                    <a:lnB w="12700" cap="flat" cmpd="sng" algn="ctr">
                      <a:noFill/>
                      <a:prstDash val="solid"/>
                      <a:round/>
                      <a:headEnd type="none" w="med" len="med"/>
                      <a:tailEnd type="none" w="med" len="med"/>
                    </a:lnB>
                  </a:tcPr>
                </a:tc>
                <a:tc>
                  <a:txBody>
                    <a:bodyPr/>
                    <a:lstStyle/>
                    <a:p>
                      <a:pPr marL="508000">
                        <a:lnSpc>
                          <a:spcPct val="100000"/>
                        </a:lnSpc>
                        <a:spcBef>
                          <a:spcPts val="0"/>
                        </a:spcBef>
                      </a:pPr>
                      <a:r>
                        <a:rPr lang="en-US" sz="2800" b="1" dirty="0">
                          <a:solidFill>
                            <a:schemeClr val="accent1"/>
                          </a:solidFill>
                          <a:latin typeface="Corbel" panose="020B0503020204020204" pitchFamily="34" charset="0"/>
                          <a:cs typeface="Montserrat-ExtraBold"/>
                        </a:rPr>
                        <a:t>Additional surveillance approaches for RSV</a:t>
                      </a:r>
                      <a:br>
                        <a:rPr lang="en-US" sz="2800" b="1" dirty="0">
                          <a:solidFill>
                            <a:schemeClr val="accent1"/>
                          </a:solidFill>
                          <a:latin typeface="Corbel" panose="020B0503020204020204" pitchFamily="34" charset="0"/>
                          <a:cs typeface="Montserrat-ExtraBold"/>
                        </a:rPr>
                      </a:br>
                      <a:r>
                        <a:rPr lang="en-US" sz="2400" b="0" dirty="0">
                          <a:solidFill>
                            <a:schemeClr val="accent1"/>
                          </a:solidFill>
                          <a:latin typeface="Corbel" panose="020B0503020204020204" pitchFamily="34" charset="0"/>
                          <a:cs typeface="Montserrat-SemiBold"/>
                        </a:rPr>
                        <a:t>options for generating a fuller data picture</a:t>
                      </a:r>
                    </a:p>
                  </a:txBody>
                  <a:tcPr marL="0" marR="0" marT="4233" marB="0" anchor="ctr">
                    <a:lnL w="6350">
                      <a:solidFill>
                        <a:srgbClr val="0093D5"/>
                      </a:solidFill>
                      <a:prstDash val="solid"/>
                    </a:lnL>
                    <a:lnT w="6350">
                      <a:solidFill>
                        <a:srgbClr val="0093D5"/>
                      </a:solidFill>
                      <a:prstDash val="solid"/>
                    </a:lnT>
                    <a:lnB w="12700" cap="flat" cmpd="sng" algn="ctr">
                      <a:no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70" name="object 70"/>
          <p:cNvSpPr txBox="1">
            <a:spLocks noGrp="1"/>
          </p:cNvSpPr>
          <p:nvPr>
            <p:ph type="title"/>
          </p:nvPr>
        </p:nvSpPr>
        <p:spPr>
          <a:xfrm>
            <a:off x="1224280" y="365125"/>
            <a:ext cx="10515600" cy="380018"/>
          </a:xfrm>
          <a:prstGeom prst="rect">
            <a:avLst/>
          </a:prstGeom>
        </p:spPr>
        <p:txBody>
          <a:bodyPr vert="horz" wrap="square" lIns="0" tIns="10583" rIns="0" bIns="0" rtlCol="0" anchor="t" anchorCtr="0">
            <a:spAutoFit/>
          </a:bodyPr>
          <a:lstStyle/>
          <a:p>
            <a:pPr marL="10583">
              <a:lnSpc>
                <a:spcPct val="100000"/>
              </a:lnSpc>
              <a:spcBef>
                <a:spcPts val="83"/>
              </a:spcBef>
            </a:pPr>
            <a:r>
              <a:rPr spc="-8" dirty="0">
                <a:cs typeface="Montserrat"/>
              </a:rPr>
              <a:t>Agenda</a:t>
            </a:r>
          </a:p>
        </p:txBody>
      </p:sp>
      <p:sp>
        <p:nvSpPr>
          <p:cNvPr id="3" name="Footer Placeholder 2">
            <a:extLst>
              <a:ext uri="{FF2B5EF4-FFF2-40B4-BE49-F238E27FC236}">
                <a16:creationId xmlns:a16="http://schemas.microsoft.com/office/drawing/2014/main" id="{002104BD-F3AB-AA94-F5DF-C6578ABA39CC}"/>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pic>
        <p:nvPicPr>
          <p:cNvPr id="5" name="Picture 4" descr="A blue and black clipboard with check marks&#10;&#10;Description automatically generated">
            <a:extLst>
              <a:ext uri="{FF2B5EF4-FFF2-40B4-BE49-F238E27FC236}">
                <a16:creationId xmlns:a16="http://schemas.microsoft.com/office/drawing/2014/main" id="{444E6EB2-9388-0A68-D204-78B5E0110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5028" y="4178395"/>
            <a:ext cx="609600" cy="812800"/>
          </a:xfrm>
          <a:prstGeom prst="rect">
            <a:avLst/>
          </a:prstGeom>
        </p:spPr>
      </p:pic>
      <p:pic>
        <p:nvPicPr>
          <p:cNvPr id="11" name="Picture 10" descr="A blue and white logo&#10;&#10;Description automatically generated">
            <a:extLst>
              <a:ext uri="{FF2B5EF4-FFF2-40B4-BE49-F238E27FC236}">
                <a16:creationId xmlns:a16="http://schemas.microsoft.com/office/drawing/2014/main" id="{F64AFD09-08B0-F981-CE4B-31A69D3677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1528" y="2878264"/>
            <a:ext cx="736600" cy="812800"/>
          </a:xfrm>
          <a:prstGeom prst="rect">
            <a:avLst/>
          </a:prstGeom>
        </p:spPr>
      </p:pic>
      <p:pic>
        <p:nvPicPr>
          <p:cNvPr id="16" name="Picture 15" descr="A purple logo with a point and dots&#10;&#10;Description automatically generated">
            <a:extLst>
              <a:ext uri="{FF2B5EF4-FFF2-40B4-BE49-F238E27FC236}">
                <a16:creationId xmlns:a16="http://schemas.microsoft.com/office/drawing/2014/main" id="{BAFD6202-BE1C-85D6-12A1-FCCD52CA63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1528" y="1526193"/>
            <a:ext cx="698500" cy="812800"/>
          </a:xfrm>
          <a:prstGeom prst="rect">
            <a:avLst/>
          </a:prstGeom>
        </p:spPr>
      </p:pic>
    </p:spTree>
    <p:extLst>
      <p:ext uri="{BB962C8B-B14F-4D97-AF65-F5344CB8AC3E}">
        <p14:creationId xmlns:p14="http://schemas.microsoft.com/office/powerpoint/2010/main" val="3540660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4280" y="365125"/>
            <a:ext cx="10515600" cy="380018"/>
          </a:xfrm>
          <a:prstGeom prst="rect">
            <a:avLst/>
          </a:prstGeom>
        </p:spPr>
        <p:txBody>
          <a:bodyPr vert="horz" wrap="square" lIns="0" tIns="10583" rIns="0" bIns="0" rtlCol="0" anchor="t" anchorCtr="0">
            <a:spAutoFit/>
          </a:bodyPr>
          <a:lstStyle/>
          <a:p>
            <a:pPr marL="10583">
              <a:lnSpc>
                <a:spcPct val="100000"/>
              </a:lnSpc>
              <a:spcBef>
                <a:spcPts val="83"/>
              </a:spcBef>
              <a:tabLst>
                <a:tab pos="1224972" algn="l"/>
                <a:tab pos="1649876" algn="l"/>
              </a:tabLst>
            </a:pPr>
            <a:r>
              <a:rPr spc="-17" dirty="0">
                <a:solidFill>
                  <a:srgbClr val="672672"/>
                </a:solidFill>
                <a:cs typeface="Montserrat"/>
              </a:rPr>
              <a:t>What</a:t>
            </a:r>
            <a:r>
              <a:rPr lang="en-US" dirty="0">
                <a:solidFill>
                  <a:srgbClr val="672672"/>
                </a:solidFill>
                <a:cs typeface="Montserrat"/>
              </a:rPr>
              <a:t> </a:t>
            </a:r>
            <a:r>
              <a:rPr spc="-21" dirty="0">
                <a:solidFill>
                  <a:srgbClr val="672672"/>
                </a:solidFill>
                <a:cs typeface="Montserrat"/>
              </a:rPr>
              <a:t>is</a:t>
            </a:r>
            <a:r>
              <a:rPr lang="en-US" dirty="0">
                <a:solidFill>
                  <a:srgbClr val="672672"/>
                </a:solidFill>
                <a:cs typeface="Montserrat"/>
              </a:rPr>
              <a:t> </a:t>
            </a:r>
            <a:r>
              <a:rPr lang="en-US" dirty="0">
                <a:solidFill>
                  <a:srgbClr val="672572"/>
                </a:solidFill>
              </a:rPr>
              <a:t>respiratory syncytial virus (RSV)</a:t>
            </a:r>
            <a:r>
              <a:rPr spc="-17" dirty="0">
                <a:solidFill>
                  <a:srgbClr val="672672"/>
                </a:solidFill>
                <a:cs typeface="Montserrat"/>
              </a:rPr>
              <a:t>?</a:t>
            </a:r>
          </a:p>
        </p:txBody>
      </p:sp>
      <p:graphicFrame>
        <p:nvGraphicFramePr>
          <p:cNvPr id="7" name="object 7"/>
          <p:cNvGraphicFramePr>
            <a:graphicFrameLocks noGrp="1"/>
          </p:cNvGraphicFramePr>
          <p:nvPr>
            <p:extLst>
              <p:ext uri="{D42A27DB-BD31-4B8C-83A1-F6EECF244321}">
                <p14:modId xmlns:p14="http://schemas.microsoft.com/office/powerpoint/2010/main" val="369947438"/>
              </p:ext>
            </p:extLst>
          </p:nvPr>
        </p:nvGraphicFramePr>
        <p:xfrm>
          <a:off x="1203114" y="1135069"/>
          <a:ext cx="10434704" cy="5431726"/>
        </p:xfrm>
        <a:graphic>
          <a:graphicData uri="http://schemas.openxmlformats.org/drawingml/2006/table">
            <a:tbl>
              <a:tblPr firstRow="1" bandRow="1">
                <a:tableStyleId>{2D5ABB26-0587-4C30-8999-92F81FD0307C}</a:tableStyleId>
              </a:tblPr>
              <a:tblGrid>
                <a:gridCol w="2263986">
                  <a:extLst>
                    <a:ext uri="{9D8B030D-6E8A-4147-A177-3AD203B41FA5}">
                      <a16:colId xmlns:a16="http://schemas.microsoft.com/office/drawing/2014/main" val="20000"/>
                    </a:ext>
                  </a:extLst>
                </a:gridCol>
                <a:gridCol w="2406575">
                  <a:extLst>
                    <a:ext uri="{9D8B030D-6E8A-4147-A177-3AD203B41FA5}">
                      <a16:colId xmlns:a16="http://schemas.microsoft.com/office/drawing/2014/main" val="20001"/>
                    </a:ext>
                  </a:extLst>
                </a:gridCol>
                <a:gridCol w="2175816">
                  <a:extLst>
                    <a:ext uri="{9D8B030D-6E8A-4147-A177-3AD203B41FA5}">
                      <a16:colId xmlns:a16="http://schemas.microsoft.com/office/drawing/2014/main" val="20002"/>
                    </a:ext>
                  </a:extLst>
                </a:gridCol>
                <a:gridCol w="3588327">
                  <a:extLst>
                    <a:ext uri="{9D8B030D-6E8A-4147-A177-3AD203B41FA5}">
                      <a16:colId xmlns:a16="http://schemas.microsoft.com/office/drawing/2014/main" val="3892087376"/>
                    </a:ext>
                  </a:extLst>
                </a:gridCol>
              </a:tblGrid>
              <a:tr h="898009">
                <a:tc>
                  <a:txBody>
                    <a:bodyPr/>
                    <a:lstStyle/>
                    <a:p>
                      <a:pPr>
                        <a:lnSpc>
                          <a:spcPct val="100000"/>
                        </a:lnSpc>
                      </a:pPr>
                      <a:endParaRPr sz="1400">
                        <a:latin typeface="Times New Roman"/>
                        <a:cs typeface="Times New Roman"/>
                      </a:endParaRPr>
                    </a:p>
                  </a:txBody>
                  <a:tcPr marL="0" marR="0" marT="0" marB="0">
                    <a:lnR w="6350">
                      <a:solidFill>
                        <a:srgbClr val="0093D5"/>
                      </a:solidFill>
                      <a:prstDash val="solid"/>
                    </a:lnR>
                    <a:lnB w="6350">
                      <a:solidFill>
                        <a:srgbClr val="0093D5"/>
                      </a:solidFill>
                      <a:prstDash val="solid"/>
                    </a:lnB>
                  </a:tcPr>
                </a:tc>
                <a:tc>
                  <a:txBody>
                    <a:bodyPr/>
                    <a:lstStyle/>
                    <a:p>
                      <a:pPr>
                        <a:lnSpc>
                          <a:spcPct val="100000"/>
                        </a:lnSpc>
                      </a:pPr>
                      <a:endParaRPr sz="1400">
                        <a:latin typeface="Times New Roman"/>
                        <a:cs typeface="Times New Roman"/>
                      </a:endParaRPr>
                    </a:p>
                  </a:txBody>
                  <a:tcPr marL="0" marR="0" marT="0" marB="0">
                    <a:lnL w="6350">
                      <a:solidFill>
                        <a:srgbClr val="0093D5"/>
                      </a:solidFill>
                      <a:prstDash val="solid"/>
                    </a:lnL>
                    <a:lnR w="6350">
                      <a:solidFill>
                        <a:srgbClr val="0093D5"/>
                      </a:solidFill>
                      <a:prstDash val="solid"/>
                    </a:lnR>
                    <a:lnB w="6350">
                      <a:solidFill>
                        <a:srgbClr val="0093D5"/>
                      </a:solidFill>
                      <a:prstDash val="solid"/>
                    </a:lnB>
                  </a:tcPr>
                </a:tc>
                <a:tc>
                  <a:txBody>
                    <a:bodyPr/>
                    <a:lstStyle/>
                    <a:p>
                      <a:pPr>
                        <a:lnSpc>
                          <a:spcPct val="100000"/>
                        </a:lnSpc>
                      </a:pPr>
                      <a:endParaRPr sz="1400">
                        <a:latin typeface="Times New Roman"/>
                        <a:cs typeface="Times New Roman"/>
                      </a:endParaRPr>
                    </a:p>
                  </a:txBody>
                  <a:tcPr marL="0" marR="0" marT="0" marB="0">
                    <a:lnL w="6350">
                      <a:solidFill>
                        <a:srgbClr val="0093D5"/>
                      </a:solidFill>
                      <a:prstDash val="solid"/>
                    </a:lnL>
                    <a:lnR w="6350" cap="flat" cmpd="sng" algn="ctr">
                      <a:solidFill>
                        <a:srgbClr val="0093D5"/>
                      </a:solidFill>
                      <a:prstDash val="solid"/>
                      <a:round/>
                      <a:headEnd type="none" w="med" len="med"/>
                      <a:tailEnd type="none" w="med" len="med"/>
                    </a:lnR>
                    <a:lnB w="6350">
                      <a:solidFill>
                        <a:srgbClr val="0093D5"/>
                      </a:solidFill>
                      <a:prstDash val="solid"/>
                    </a:lnB>
                  </a:tcPr>
                </a:tc>
                <a:tc>
                  <a:txBody>
                    <a:bodyPr/>
                    <a:lstStyle/>
                    <a:p>
                      <a:pPr>
                        <a:lnSpc>
                          <a:spcPct val="100000"/>
                        </a:lnSpc>
                      </a:pPr>
                      <a:endParaRPr sz="1400">
                        <a:latin typeface="Times New Roman"/>
                        <a:cs typeface="Times New Roman"/>
                      </a:endParaRPr>
                    </a:p>
                  </a:txBody>
                  <a:tcPr marL="0" marR="0" marT="0" marB="0">
                    <a:lnL w="6350">
                      <a:solidFill>
                        <a:srgbClr val="0093D5"/>
                      </a:solidFill>
                      <a:prstDash val="solid"/>
                    </a:lnL>
                    <a:lnR w="6350" cap="flat" cmpd="sng" algn="ctr">
                      <a:noFill/>
                      <a:prstDash val="solid"/>
                      <a:round/>
                      <a:headEnd type="none" w="med" len="med"/>
                      <a:tailEnd type="none" w="med" len="med"/>
                    </a:lnR>
                    <a:lnB w="6350" cap="flat" cmpd="sng" algn="ctr">
                      <a:solidFill>
                        <a:srgbClr val="0093D5"/>
                      </a:solidFill>
                      <a:prstDash val="solid"/>
                      <a:round/>
                      <a:headEnd type="none" w="med" len="med"/>
                      <a:tailEnd type="none" w="med" len="med"/>
                    </a:lnB>
                  </a:tcPr>
                </a:tc>
                <a:extLst>
                  <a:ext uri="{0D108BD9-81ED-4DB2-BD59-A6C34878D82A}">
                    <a16:rowId xmlns:a16="http://schemas.microsoft.com/office/drawing/2014/main" val="10000"/>
                  </a:ext>
                </a:extLst>
              </a:tr>
              <a:tr h="538000">
                <a:tc>
                  <a:txBody>
                    <a:bodyPr/>
                    <a:lstStyle/>
                    <a:p>
                      <a:pPr>
                        <a:lnSpc>
                          <a:spcPct val="100000"/>
                        </a:lnSpc>
                        <a:spcBef>
                          <a:spcPts val="25"/>
                        </a:spcBef>
                      </a:pPr>
                      <a:endParaRPr sz="2000">
                        <a:latin typeface="Corbel" panose="020B0503020204020204" pitchFamily="34" charset="0"/>
                        <a:cs typeface="Times New Roman"/>
                      </a:endParaRPr>
                    </a:p>
                  </a:txBody>
                  <a:tcPr marL="0" marR="0" marT="2646" marB="0">
                    <a:lnR w="6350">
                      <a:solidFill>
                        <a:srgbClr val="0093D5"/>
                      </a:solidFill>
                      <a:prstDash val="soli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a:latin typeface="Corbel" panose="020B0503020204020204" pitchFamily="34" charset="0"/>
                        <a:cs typeface="Times New Roman"/>
                      </a:endParaRPr>
                    </a:p>
                  </a:txBody>
                  <a:tcPr marL="0" marR="0" marT="2646" marB="0">
                    <a:lnL w="6350">
                      <a:solidFill>
                        <a:srgbClr val="0093D5"/>
                      </a:solidFill>
                      <a:prstDash val="solid"/>
                    </a:lnL>
                    <a:lnR w="6350">
                      <a:solidFill>
                        <a:srgbClr val="0093D5"/>
                      </a:solidFill>
                      <a:prstDash val="soli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a:latin typeface="Corbel" panose="020B0503020204020204" pitchFamily="34" charset="0"/>
                        <a:cs typeface="Times New Roman"/>
                      </a:endParaRPr>
                    </a:p>
                  </a:txBody>
                  <a:tcPr marL="0" marR="0" marT="2646" marB="0">
                    <a:lnL w="6350">
                      <a:solidFill>
                        <a:srgbClr val="0093D5"/>
                      </a:solidFill>
                      <a:prstDash val="solid"/>
                    </a:lnL>
                    <a:lnR w="6350" cap="flat" cmpd="sng" algn="ctr">
                      <a:solidFill>
                        <a:srgbClr val="0093D5"/>
                      </a:solidFill>
                      <a:prstDash val="solid"/>
                      <a:round/>
                      <a:headEnd type="none" w="med" len="med"/>
                      <a:tailEnd type="none" w="med" len="med"/>
                    </a:lnR>
                    <a:lnT w="6350">
                      <a:solidFill>
                        <a:srgbClr val="0093D5"/>
                      </a:solidFill>
                      <a:prstDash val="solid"/>
                    </a:lnT>
                    <a:lnB w="6350">
                      <a:solidFill>
                        <a:srgbClr val="0093D5"/>
                      </a:solidFill>
                      <a:prstDash val="solid"/>
                    </a:lnB>
                  </a:tcPr>
                </a:tc>
                <a:tc>
                  <a:txBody>
                    <a:bodyPr/>
                    <a:lstStyle/>
                    <a:p>
                      <a:pPr>
                        <a:lnSpc>
                          <a:spcPct val="100000"/>
                        </a:lnSpc>
                        <a:spcBef>
                          <a:spcPts val="25"/>
                        </a:spcBef>
                      </a:pPr>
                      <a:endParaRPr sz="2000" dirty="0">
                        <a:latin typeface="Corbel" panose="020B0503020204020204" pitchFamily="34" charset="0"/>
                        <a:cs typeface="Times New Roman"/>
                      </a:endParaRPr>
                    </a:p>
                  </a:txBody>
                  <a:tcPr marL="0" marR="0" marT="2646" marB="0">
                    <a:lnL w="6350">
                      <a:solidFill>
                        <a:srgbClr val="0093D5"/>
                      </a:solidFill>
                      <a:prstDash val="solid"/>
                    </a:lnL>
                    <a:lnR w="6350" cap="flat" cmpd="sng" algn="ctr">
                      <a:noFill/>
                      <a:prstDash val="solid"/>
                      <a:round/>
                      <a:headEnd type="none" w="med" len="med"/>
                      <a:tailEnd type="none" w="med" len="med"/>
                    </a:lnR>
                    <a:lnT w="6350" cap="flat" cmpd="sng" algn="ctr">
                      <a:solidFill>
                        <a:srgbClr val="0093D5"/>
                      </a:solidFill>
                      <a:prstDash val="solid"/>
                      <a:round/>
                      <a:headEnd type="none" w="med" len="med"/>
                      <a:tailEnd type="none" w="med" len="med"/>
                    </a:lnT>
                    <a:lnB w="6350" cap="flat" cmpd="sng" algn="ctr">
                      <a:solidFill>
                        <a:srgbClr val="0093D5"/>
                      </a:solidFill>
                      <a:prstDash val="solid"/>
                      <a:round/>
                      <a:headEnd type="none" w="med" len="med"/>
                      <a:tailEnd type="none" w="med" len="med"/>
                    </a:lnB>
                  </a:tcPr>
                </a:tc>
                <a:extLst>
                  <a:ext uri="{0D108BD9-81ED-4DB2-BD59-A6C34878D82A}">
                    <a16:rowId xmlns:a16="http://schemas.microsoft.com/office/drawing/2014/main" val="10001"/>
                  </a:ext>
                </a:extLst>
              </a:tr>
              <a:tr h="3657600">
                <a:tc>
                  <a:txBody>
                    <a:bodyPr/>
                    <a:lstStyle/>
                    <a:p>
                      <a:pPr marL="344488" marR="401320" indent="-119063" defTabSz="1028700">
                        <a:lnSpc>
                          <a:spcPct val="111100"/>
                        </a:lnSpc>
                        <a:spcBef>
                          <a:spcPts val="1200"/>
                        </a:spcBef>
                        <a:buFont typeface="Arial" panose="020B0604020202020204" pitchFamily="34" charset="0"/>
                        <a:buChar char="•"/>
                      </a:pPr>
                      <a:r>
                        <a:rPr sz="1500" b="1" dirty="0">
                          <a:solidFill>
                            <a:srgbClr val="0093D5"/>
                          </a:solidFill>
                          <a:latin typeface="Corbel" panose="020B0503020204020204" pitchFamily="34" charset="0"/>
                          <a:cs typeface="Montserrat-SemiBold"/>
                        </a:rPr>
                        <a:t>Often</a:t>
                      </a:r>
                      <a:r>
                        <a:rPr sz="1500" b="1" spc="-35" dirty="0">
                          <a:solidFill>
                            <a:srgbClr val="0093D5"/>
                          </a:solidFill>
                          <a:latin typeface="Corbel" panose="020B0503020204020204" pitchFamily="34" charset="0"/>
                          <a:cs typeface="Montserrat-SemiBold"/>
                        </a:rPr>
                        <a:t> </a:t>
                      </a:r>
                      <a:r>
                        <a:rPr sz="1500" b="1" dirty="0">
                          <a:solidFill>
                            <a:srgbClr val="0093D5"/>
                          </a:solidFill>
                          <a:latin typeface="Corbel" panose="020B0503020204020204" pitchFamily="34" charset="0"/>
                          <a:cs typeface="Montserrat-SemiBold"/>
                        </a:rPr>
                        <a:t>mild,</a:t>
                      </a:r>
                      <a:r>
                        <a:rPr sz="1500" b="1" spc="-25" dirty="0">
                          <a:solidFill>
                            <a:srgbClr val="0093D5"/>
                          </a:solidFill>
                          <a:latin typeface="Corbel" panose="020B0503020204020204" pitchFamily="34" charset="0"/>
                          <a:cs typeface="Montserrat-SemiBold"/>
                        </a:rPr>
                        <a:t> </a:t>
                      </a:r>
                      <a:r>
                        <a:rPr sz="1500" b="1" dirty="0">
                          <a:solidFill>
                            <a:srgbClr val="0093D5"/>
                          </a:solidFill>
                          <a:latin typeface="Corbel" panose="020B0503020204020204" pitchFamily="34" charset="0"/>
                          <a:cs typeface="Montserrat-SemiBold"/>
                        </a:rPr>
                        <a:t>like</a:t>
                      </a:r>
                      <a:r>
                        <a:rPr sz="1500" b="1" spc="-25" dirty="0">
                          <a:solidFill>
                            <a:srgbClr val="0093D5"/>
                          </a:solidFill>
                          <a:latin typeface="Corbel" panose="020B0503020204020204" pitchFamily="34" charset="0"/>
                          <a:cs typeface="Montserrat-SemiBold"/>
                        </a:rPr>
                        <a:t> </a:t>
                      </a:r>
                      <a:r>
                        <a:rPr sz="1500" b="1" spc="-50" dirty="0">
                          <a:solidFill>
                            <a:srgbClr val="0093D5"/>
                          </a:solidFill>
                          <a:latin typeface="Corbel" panose="020B0503020204020204" pitchFamily="34" charset="0"/>
                          <a:cs typeface="Montserrat-SemiBold"/>
                        </a:rPr>
                        <a:t>a </a:t>
                      </a:r>
                      <a:r>
                        <a:rPr sz="1500" b="1" dirty="0">
                          <a:solidFill>
                            <a:srgbClr val="0093D5"/>
                          </a:solidFill>
                          <a:latin typeface="Corbel" panose="020B0503020204020204" pitchFamily="34" charset="0"/>
                          <a:cs typeface="Montserrat-SemiBold"/>
                        </a:rPr>
                        <a:t>cold,</a:t>
                      </a:r>
                      <a:r>
                        <a:rPr sz="1500" b="1" spc="-5" dirty="0">
                          <a:solidFill>
                            <a:srgbClr val="0093D5"/>
                          </a:solidFill>
                          <a:latin typeface="Corbel" panose="020B0503020204020204" pitchFamily="34" charset="0"/>
                          <a:cs typeface="Montserrat-SemiBold"/>
                        </a:rPr>
                        <a:t> </a:t>
                      </a:r>
                      <a:r>
                        <a:rPr sz="1500" b="1" dirty="0">
                          <a:solidFill>
                            <a:srgbClr val="0093D5"/>
                          </a:solidFill>
                          <a:latin typeface="Corbel" panose="020B0503020204020204" pitchFamily="34" charset="0"/>
                          <a:cs typeface="Montserrat-SemiBold"/>
                        </a:rPr>
                        <a:t>but</a:t>
                      </a:r>
                      <a:r>
                        <a:rPr sz="1500" b="1" spc="-5" dirty="0">
                          <a:solidFill>
                            <a:srgbClr val="0093D5"/>
                          </a:solidFill>
                          <a:latin typeface="Corbel" panose="020B0503020204020204" pitchFamily="34" charset="0"/>
                          <a:cs typeface="Montserrat-SemiBold"/>
                        </a:rPr>
                        <a:t> </a:t>
                      </a:r>
                      <a:r>
                        <a:rPr sz="1500" b="1" dirty="0">
                          <a:solidFill>
                            <a:srgbClr val="0093D5"/>
                          </a:solidFill>
                          <a:latin typeface="Corbel" panose="020B0503020204020204" pitchFamily="34" charset="0"/>
                          <a:cs typeface="Montserrat-SemiBold"/>
                        </a:rPr>
                        <a:t>can</a:t>
                      </a:r>
                      <a:r>
                        <a:rPr sz="1500" b="1" spc="-5" dirty="0">
                          <a:solidFill>
                            <a:srgbClr val="0093D5"/>
                          </a:solidFill>
                          <a:latin typeface="Corbel" panose="020B0503020204020204" pitchFamily="34" charset="0"/>
                          <a:cs typeface="Montserrat-SemiBold"/>
                        </a:rPr>
                        <a:t> </a:t>
                      </a:r>
                      <a:r>
                        <a:rPr sz="1500" b="1" spc="-25" dirty="0">
                          <a:solidFill>
                            <a:srgbClr val="0093D5"/>
                          </a:solidFill>
                          <a:latin typeface="Corbel" panose="020B0503020204020204" pitchFamily="34" charset="0"/>
                          <a:cs typeface="Montserrat-SemiBold"/>
                        </a:rPr>
                        <a:t>be </a:t>
                      </a:r>
                      <a:r>
                        <a:rPr sz="1500" b="1" dirty="0">
                          <a:solidFill>
                            <a:srgbClr val="0093D5"/>
                          </a:solidFill>
                          <a:latin typeface="Corbel" panose="020B0503020204020204" pitchFamily="34" charset="0"/>
                          <a:cs typeface="Montserrat-SemiBold"/>
                        </a:rPr>
                        <a:t>severe</a:t>
                      </a:r>
                      <a:r>
                        <a:rPr sz="1500" b="1" spc="-35" dirty="0">
                          <a:solidFill>
                            <a:srgbClr val="0093D5"/>
                          </a:solidFill>
                          <a:latin typeface="Corbel" panose="020B0503020204020204" pitchFamily="34" charset="0"/>
                          <a:cs typeface="Montserrat-SemiBold"/>
                        </a:rPr>
                        <a:t> </a:t>
                      </a:r>
                      <a:r>
                        <a:rPr sz="1500" b="1" dirty="0">
                          <a:solidFill>
                            <a:srgbClr val="0093D5"/>
                          </a:solidFill>
                          <a:latin typeface="Corbel" panose="020B0503020204020204" pitchFamily="34" charset="0"/>
                          <a:cs typeface="Montserrat-SemiBold"/>
                        </a:rPr>
                        <a:t>(or</a:t>
                      </a:r>
                      <a:r>
                        <a:rPr sz="1500" b="1" spc="-35" dirty="0">
                          <a:solidFill>
                            <a:srgbClr val="0093D5"/>
                          </a:solidFill>
                          <a:latin typeface="Corbel" panose="020B0503020204020204" pitchFamily="34" charset="0"/>
                          <a:cs typeface="Montserrat-SemiBold"/>
                        </a:rPr>
                        <a:t> </a:t>
                      </a:r>
                      <a:r>
                        <a:rPr sz="1500" b="1" spc="-10" dirty="0">
                          <a:solidFill>
                            <a:srgbClr val="0093D5"/>
                          </a:solidFill>
                          <a:latin typeface="Corbel" panose="020B0503020204020204" pitchFamily="34" charset="0"/>
                          <a:cs typeface="Montserrat-SemiBold"/>
                        </a:rPr>
                        <a:t>deadly) </a:t>
                      </a:r>
                      <a:r>
                        <a:rPr sz="1500" b="1" dirty="0">
                          <a:solidFill>
                            <a:srgbClr val="0093D5"/>
                          </a:solidFill>
                          <a:latin typeface="Corbel" panose="020B0503020204020204" pitchFamily="34" charset="0"/>
                          <a:cs typeface="Montserrat-SemiBold"/>
                        </a:rPr>
                        <a:t>for</a:t>
                      </a:r>
                      <a:r>
                        <a:rPr sz="1500" b="1" spc="-15" dirty="0">
                          <a:solidFill>
                            <a:srgbClr val="0093D5"/>
                          </a:solidFill>
                          <a:latin typeface="Corbel" panose="020B0503020204020204" pitchFamily="34" charset="0"/>
                          <a:cs typeface="Montserrat-SemiBold"/>
                        </a:rPr>
                        <a:t> </a:t>
                      </a:r>
                      <a:r>
                        <a:rPr sz="1500" b="1" spc="-10" dirty="0">
                          <a:solidFill>
                            <a:srgbClr val="0093D5"/>
                          </a:solidFill>
                          <a:latin typeface="Corbel" panose="020B0503020204020204" pitchFamily="34" charset="0"/>
                          <a:cs typeface="Montserrat-SemiBold"/>
                        </a:rPr>
                        <a:t>infants.</a:t>
                      </a:r>
                      <a:endParaRPr lang="en-US" sz="1500" b="1" spc="-10" dirty="0">
                        <a:solidFill>
                          <a:srgbClr val="0093D5"/>
                        </a:solidFill>
                        <a:latin typeface="Corbel" panose="020B0503020204020204" pitchFamily="34" charset="0"/>
                        <a:cs typeface="Montserrat-SemiBold"/>
                      </a:endParaRPr>
                    </a:p>
                    <a:p>
                      <a:pPr marL="344488" marR="401320" lvl="0" indent="-119063" algn="l" defTabSz="1084263" rtl="0" eaLnBrk="1" fontAlgn="auto" latinLnBrk="0" hangingPunct="1">
                        <a:lnSpc>
                          <a:spcPct val="111100"/>
                        </a:lnSpc>
                        <a:spcBef>
                          <a:spcPts val="1200"/>
                        </a:spcBef>
                        <a:spcAft>
                          <a:spcPts val="0"/>
                        </a:spcAft>
                        <a:buClrTx/>
                        <a:buSzTx/>
                        <a:buFont typeface="Arial" panose="020B0604020202020204" pitchFamily="34" charset="0"/>
                        <a:buChar char="•"/>
                        <a:tabLst/>
                        <a:defRPr/>
                      </a:pPr>
                      <a:r>
                        <a:rPr lang="en-US" sz="1500" b="1" dirty="0">
                          <a:solidFill>
                            <a:schemeClr val="accent1"/>
                          </a:solidFill>
                          <a:latin typeface="+mn-lt"/>
                        </a:rPr>
                        <a:t>RSV can be hard to distinguish from other respiratory illnesses</a:t>
                      </a:r>
                      <a:r>
                        <a:rPr lang="en-US" sz="1500" b="1" dirty="0">
                          <a:solidFill>
                            <a:schemeClr val="accent1"/>
                          </a:solidFill>
                        </a:rPr>
                        <a:t>.</a:t>
                      </a:r>
                    </a:p>
                    <a:p>
                      <a:pPr marL="344488" marR="401320" lvl="0" indent="-119063" algn="l" defTabSz="1084263" rtl="0" eaLnBrk="1" fontAlgn="auto" latinLnBrk="0" hangingPunct="1">
                        <a:lnSpc>
                          <a:spcPct val="111100"/>
                        </a:lnSpc>
                        <a:spcBef>
                          <a:spcPts val="1200"/>
                        </a:spcBef>
                        <a:spcAft>
                          <a:spcPts val="0"/>
                        </a:spcAft>
                        <a:buClrTx/>
                        <a:buSzTx/>
                        <a:buFont typeface="Arial" panose="020B0604020202020204" pitchFamily="34" charset="0"/>
                        <a:buChar char="•"/>
                        <a:tabLst/>
                        <a:defRPr/>
                      </a:pPr>
                      <a:r>
                        <a:rPr lang="en-US" sz="1500" b="1" kern="1200" dirty="0">
                          <a:solidFill>
                            <a:schemeClr val="accent1"/>
                          </a:solidFill>
                          <a:latin typeface="+mn-lt"/>
                          <a:ea typeface="+mn-ea"/>
                          <a:cs typeface="+mn-cs"/>
                        </a:rPr>
                        <a:t>Lower respiratory symptoms require medical attention and potentially hospitalization.</a:t>
                      </a:r>
                    </a:p>
                  </a:txBody>
                  <a:tcPr marL="0" marR="0" marT="127000" marB="0">
                    <a:lnR w="6350">
                      <a:solidFill>
                        <a:srgbClr val="0093D5"/>
                      </a:solidFill>
                      <a:prstDash val="solid"/>
                    </a:lnR>
                    <a:lnT w="6350">
                      <a:solidFill>
                        <a:srgbClr val="0093D5"/>
                      </a:solidFill>
                      <a:prstDash val="solid"/>
                    </a:lnT>
                    <a:lnB w="6350" cap="flat" cmpd="sng" algn="ctr">
                      <a:solidFill>
                        <a:srgbClr val="0093D5"/>
                      </a:solidFill>
                      <a:prstDash val="solid"/>
                      <a:round/>
                      <a:headEnd type="none" w="med" len="med"/>
                      <a:tailEnd type="none" w="med" len="med"/>
                    </a:lnB>
                  </a:tcPr>
                </a:tc>
                <a:tc>
                  <a:txBody>
                    <a:bodyPr/>
                    <a:lstStyle/>
                    <a:p>
                      <a:pPr marL="171450" marR="487045" indent="0">
                        <a:lnSpc>
                          <a:spcPct val="111100"/>
                        </a:lnSpc>
                        <a:spcBef>
                          <a:spcPts val="1200"/>
                        </a:spcBef>
                      </a:pPr>
                      <a:r>
                        <a:rPr sz="1500" b="1" spc="-10" dirty="0">
                          <a:solidFill>
                            <a:srgbClr val="52A947"/>
                          </a:solidFill>
                          <a:latin typeface="Corbel" panose="020B0503020204020204" pitchFamily="34" charset="0"/>
                          <a:cs typeface="Montserrat-SemiBold"/>
                        </a:rPr>
                        <a:t>Sneezing,</a:t>
                      </a:r>
                      <a:r>
                        <a:rPr lang="en-US" sz="1500" b="1" spc="-10" dirty="0">
                          <a:solidFill>
                            <a:srgbClr val="52A947"/>
                          </a:solidFill>
                          <a:latin typeface="Corbel" panose="020B0503020204020204" pitchFamily="34" charset="0"/>
                          <a:cs typeface="Montserrat-SemiBold"/>
                        </a:rPr>
                        <a:t> </a:t>
                      </a:r>
                      <a:r>
                        <a:rPr sz="1500" b="1" dirty="0">
                          <a:solidFill>
                            <a:srgbClr val="52A947"/>
                          </a:solidFill>
                          <a:latin typeface="Corbel" panose="020B0503020204020204" pitchFamily="34" charset="0"/>
                          <a:cs typeface="Montserrat-SemiBold"/>
                        </a:rPr>
                        <a:t>coughing</a:t>
                      </a:r>
                      <a:r>
                        <a:rPr sz="1500" b="1" spc="-10" dirty="0">
                          <a:solidFill>
                            <a:srgbClr val="52A947"/>
                          </a:solidFill>
                          <a:latin typeface="Corbel" panose="020B0503020204020204" pitchFamily="34" charset="0"/>
                          <a:cs typeface="Montserrat-SemiBold"/>
                        </a:rPr>
                        <a:t>, touching</a:t>
                      </a:r>
                      <a:r>
                        <a:rPr lang="en-US" sz="1500" b="1" spc="-10" dirty="0">
                          <a:solidFill>
                            <a:srgbClr val="52A947"/>
                          </a:solidFill>
                          <a:latin typeface="Corbel" panose="020B0503020204020204" pitchFamily="34" charset="0"/>
                          <a:cs typeface="Montserrat-SemiBold"/>
                        </a:rPr>
                        <a:t> </a:t>
                      </a:r>
                      <a:r>
                        <a:rPr sz="1500" b="1" spc="-10" dirty="0">
                          <a:solidFill>
                            <a:srgbClr val="52A947"/>
                          </a:solidFill>
                          <a:latin typeface="Corbel" panose="020B0503020204020204" pitchFamily="34" charset="0"/>
                          <a:cs typeface="Montserrat-SemiBold"/>
                        </a:rPr>
                        <a:t>contaminated </a:t>
                      </a:r>
                      <a:r>
                        <a:rPr sz="1500" b="1" dirty="0">
                          <a:solidFill>
                            <a:srgbClr val="52A947"/>
                          </a:solidFill>
                          <a:latin typeface="Corbel" panose="020B0503020204020204" pitchFamily="34" charset="0"/>
                          <a:cs typeface="Montserrat-SemiBold"/>
                        </a:rPr>
                        <a:t>surface</a:t>
                      </a:r>
                      <a:r>
                        <a:rPr sz="1500" b="1" spc="-15" dirty="0">
                          <a:solidFill>
                            <a:srgbClr val="52A947"/>
                          </a:solidFill>
                          <a:latin typeface="Corbel" panose="020B0503020204020204" pitchFamily="34" charset="0"/>
                          <a:cs typeface="Montserrat-SemiBold"/>
                        </a:rPr>
                        <a:t> </a:t>
                      </a:r>
                      <a:r>
                        <a:rPr sz="1500" b="1" dirty="0">
                          <a:solidFill>
                            <a:srgbClr val="52A947"/>
                          </a:solidFill>
                          <a:latin typeface="Corbel" panose="020B0503020204020204" pitchFamily="34" charset="0"/>
                          <a:cs typeface="Montserrat-SemiBold"/>
                        </a:rPr>
                        <a:t>and</a:t>
                      </a:r>
                      <a:r>
                        <a:rPr sz="1500" b="1" spc="-10" dirty="0">
                          <a:solidFill>
                            <a:srgbClr val="52A947"/>
                          </a:solidFill>
                          <a:latin typeface="Corbel" panose="020B0503020204020204" pitchFamily="34" charset="0"/>
                          <a:cs typeface="Montserrat-SemiBold"/>
                        </a:rPr>
                        <a:t> </a:t>
                      </a:r>
                      <a:r>
                        <a:rPr sz="1500" b="1" spc="-20" dirty="0">
                          <a:solidFill>
                            <a:srgbClr val="52A947"/>
                          </a:solidFill>
                          <a:latin typeface="Corbel" panose="020B0503020204020204" pitchFamily="34" charset="0"/>
                          <a:cs typeface="Montserrat-SemiBold"/>
                        </a:rPr>
                        <a:t>then </a:t>
                      </a:r>
                      <a:r>
                        <a:rPr sz="1500" b="1" dirty="0">
                          <a:solidFill>
                            <a:srgbClr val="52A947"/>
                          </a:solidFill>
                          <a:latin typeface="Corbel" panose="020B0503020204020204" pitchFamily="34" charset="0"/>
                          <a:cs typeface="Montserrat-SemiBold"/>
                        </a:rPr>
                        <a:t>eyes,</a:t>
                      </a:r>
                      <a:r>
                        <a:rPr sz="1500" b="1" spc="-25" dirty="0">
                          <a:solidFill>
                            <a:srgbClr val="52A947"/>
                          </a:solidFill>
                          <a:latin typeface="Corbel" panose="020B0503020204020204" pitchFamily="34" charset="0"/>
                          <a:cs typeface="Montserrat-SemiBold"/>
                        </a:rPr>
                        <a:t> </a:t>
                      </a:r>
                      <a:r>
                        <a:rPr sz="1500" b="1" dirty="0">
                          <a:solidFill>
                            <a:srgbClr val="52A947"/>
                          </a:solidFill>
                          <a:latin typeface="Corbel" panose="020B0503020204020204" pitchFamily="34" charset="0"/>
                          <a:cs typeface="Montserrat-SemiBold"/>
                        </a:rPr>
                        <a:t>nose,</a:t>
                      </a:r>
                      <a:r>
                        <a:rPr sz="1500" b="1" spc="-20" dirty="0">
                          <a:solidFill>
                            <a:srgbClr val="52A947"/>
                          </a:solidFill>
                          <a:latin typeface="Corbel" panose="020B0503020204020204" pitchFamily="34" charset="0"/>
                          <a:cs typeface="Montserrat-SemiBold"/>
                        </a:rPr>
                        <a:t> </a:t>
                      </a:r>
                      <a:r>
                        <a:rPr sz="1500" b="1" spc="-25" dirty="0">
                          <a:solidFill>
                            <a:srgbClr val="52A947"/>
                          </a:solidFill>
                          <a:latin typeface="Corbel" panose="020B0503020204020204" pitchFamily="34" charset="0"/>
                          <a:cs typeface="Montserrat-SemiBold"/>
                        </a:rPr>
                        <a:t>or</a:t>
                      </a:r>
                      <a:r>
                        <a:rPr lang="en-US" sz="1500" b="1" spc="-25" dirty="0">
                          <a:solidFill>
                            <a:srgbClr val="52A947"/>
                          </a:solidFill>
                          <a:latin typeface="Corbel" panose="020B0503020204020204" pitchFamily="34" charset="0"/>
                          <a:cs typeface="Montserrat-SemiBold"/>
                        </a:rPr>
                        <a:t> </a:t>
                      </a:r>
                      <a:r>
                        <a:rPr sz="1500" b="1" spc="-20" dirty="0">
                          <a:solidFill>
                            <a:srgbClr val="52A947"/>
                          </a:solidFill>
                          <a:latin typeface="Corbel" panose="020B0503020204020204" pitchFamily="34" charset="0"/>
                          <a:cs typeface="Montserrat-SemiBold"/>
                        </a:rPr>
                        <a:t>mouth</a:t>
                      </a:r>
                      <a:endParaRPr sz="1500" dirty="0">
                        <a:latin typeface="Corbel" panose="020B0503020204020204" pitchFamily="34" charset="0"/>
                        <a:cs typeface="Montserrat-SemiBold"/>
                      </a:endParaRPr>
                    </a:p>
                  </a:txBody>
                  <a:tcPr marL="0" marR="0" marT="127000" marB="0">
                    <a:lnL w="6350">
                      <a:solidFill>
                        <a:srgbClr val="0093D5"/>
                      </a:solidFill>
                      <a:prstDash val="solid"/>
                    </a:lnL>
                    <a:lnR w="6350">
                      <a:solidFill>
                        <a:srgbClr val="0093D5"/>
                      </a:solidFill>
                      <a:prstDash val="solid"/>
                    </a:lnR>
                    <a:lnT w="6350">
                      <a:solidFill>
                        <a:srgbClr val="0093D5"/>
                      </a:solidFill>
                      <a:prstDash val="solid"/>
                    </a:lnT>
                    <a:lnB w="6350" cap="flat" cmpd="sng" algn="ctr">
                      <a:solidFill>
                        <a:srgbClr val="0093D5"/>
                      </a:solidFill>
                      <a:prstDash val="solid"/>
                      <a:round/>
                      <a:headEnd type="none" w="med" len="med"/>
                      <a:tailEnd type="none" w="med" len="med"/>
                    </a:lnB>
                  </a:tcPr>
                </a:tc>
                <a:tc>
                  <a:txBody>
                    <a:bodyPr/>
                    <a:lstStyle/>
                    <a:p>
                      <a:pPr marL="290513" marR="374650" indent="-119063">
                        <a:lnSpc>
                          <a:spcPct val="111100"/>
                        </a:lnSpc>
                        <a:spcBef>
                          <a:spcPts val="1195"/>
                        </a:spcBef>
                        <a:buFont typeface="Arial" panose="020B0604020202020204" pitchFamily="34" charset="0"/>
                        <a:buChar char="•"/>
                      </a:pPr>
                      <a:r>
                        <a:rPr sz="1500" b="1" spc="-10" dirty="0">
                          <a:solidFill>
                            <a:srgbClr val="672672"/>
                          </a:solidFill>
                          <a:latin typeface="Corbel" panose="020B0503020204020204" pitchFamily="34" charset="0"/>
                          <a:cs typeface="Montserrat-SemiBold"/>
                        </a:rPr>
                        <a:t>Infection-induced </a:t>
                      </a:r>
                      <a:r>
                        <a:rPr sz="1500" b="1" dirty="0">
                          <a:solidFill>
                            <a:srgbClr val="672672"/>
                          </a:solidFill>
                          <a:latin typeface="Corbel" panose="020B0503020204020204" pitchFamily="34" charset="0"/>
                          <a:cs typeface="Montserrat-SemiBold"/>
                        </a:rPr>
                        <a:t>immunity</a:t>
                      </a:r>
                      <a:r>
                        <a:rPr sz="1500" b="1" spc="-20" dirty="0">
                          <a:solidFill>
                            <a:srgbClr val="672672"/>
                          </a:solidFill>
                          <a:latin typeface="Corbel" panose="020B0503020204020204" pitchFamily="34" charset="0"/>
                          <a:cs typeface="Montserrat-SemiBold"/>
                        </a:rPr>
                        <a:t> </a:t>
                      </a:r>
                      <a:r>
                        <a:rPr sz="1500" b="1" spc="-25" dirty="0">
                          <a:solidFill>
                            <a:srgbClr val="672672"/>
                          </a:solidFill>
                          <a:latin typeface="Corbel" panose="020B0503020204020204" pitchFamily="34" charset="0"/>
                          <a:cs typeface="Montserrat-SemiBold"/>
                        </a:rPr>
                        <a:t>not </a:t>
                      </a:r>
                      <a:r>
                        <a:rPr sz="1500" b="1" dirty="0">
                          <a:solidFill>
                            <a:srgbClr val="672672"/>
                          </a:solidFill>
                          <a:latin typeface="Corbel" panose="020B0503020204020204" pitchFamily="34" charset="0"/>
                          <a:cs typeface="Montserrat-SemiBold"/>
                        </a:rPr>
                        <a:t>fully</a:t>
                      </a:r>
                      <a:r>
                        <a:rPr sz="1500" b="1" spc="-10" dirty="0">
                          <a:solidFill>
                            <a:srgbClr val="672672"/>
                          </a:solidFill>
                          <a:latin typeface="Corbel" panose="020B0503020204020204" pitchFamily="34" charset="0"/>
                          <a:cs typeface="Montserrat-SemiBold"/>
                        </a:rPr>
                        <a:t> protective</a:t>
                      </a:r>
                      <a:endParaRPr lang="en-US" sz="1500" b="1" spc="-10" dirty="0">
                        <a:solidFill>
                          <a:srgbClr val="672672"/>
                        </a:solidFill>
                        <a:latin typeface="Corbel" panose="020B0503020204020204" pitchFamily="34" charset="0"/>
                        <a:cs typeface="Montserrat-SemiBold"/>
                      </a:endParaRPr>
                    </a:p>
                    <a:p>
                      <a:pPr marL="290513" marR="374650" indent="-119063">
                        <a:lnSpc>
                          <a:spcPct val="111100"/>
                        </a:lnSpc>
                        <a:spcBef>
                          <a:spcPts val="1195"/>
                        </a:spcBef>
                        <a:buFont typeface="Arial" panose="020B0604020202020204" pitchFamily="34" charset="0"/>
                        <a:buChar char="•"/>
                      </a:pPr>
                      <a:r>
                        <a:rPr lang="en-US" sz="1500" b="1" spc="-10" dirty="0">
                          <a:solidFill>
                            <a:schemeClr val="accent3">
                              <a:lumMod val="75000"/>
                            </a:schemeClr>
                          </a:solidFill>
                          <a:latin typeface="Corbel" panose="020B0503020204020204" pitchFamily="34" charset="0"/>
                          <a:cs typeface="Montserrat-SemiBold"/>
                        </a:rPr>
                        <a:t>R</a:t>
                      </a:r>
                      <a:r>
                        <a:rPr sz="1500" b="1" dirty="0">
                          <a:solidFill>
                            <a:schemeClr val="accent3">
                              <a:lumMod val="75000"/>
                            </a:schemeClr>
                          </a:solidFill>
                          <a:latin typeface="Corbel" panose="020B0503020204020204" pitchFamily="34" charset="0"/>
                          <a:cs typeface="Montserrat-SemiBold"/>
                        </a:rPr>
                        <a:t>epeated</a:t>
                      </a:r>
                      <a:r>
                        <a:rPr sz="1500" b="1" spc="-85" dirty="0">
                          <a:solidFill>
                            <a:schemeClr val="accent3">
                              <a:lumMod val="75000"/>
                            </a:schemeClr>
                          </a:solidFill>
                          <a:latin typeface="Corbel" panose="020B0503020204020204" pitchFamily="34" charset="0"/>
                          <a:cs typeface="Montserrat-SemiBold"/>
                        </a:rPr>
                        <a:t> </a:t>
                      </a:r>
                      <a:r>
                        <a:rPr sz="1500" b="1" spc="-10" dirty="0">
                          <a:solidFill>
                            <a:schemeClr val="accent3">
                              <a:lumMod val="75000"/>
                            </a:schemeClr>
                          </a:solidFill>
                          <a:latin typeface="Corbel" panose="020B0503020204020204" pitchFamily="34" charset="0"/>
                          <a:cs typeface="Montserrat-SemiBold"/>
                        </a:rPr>
                        <a:t>lifelong infections</a:t>
                      </a:r>
                      <a:endParaRPr sz="1500" dirty="0">
                        <a:solidFill>
                          <a:schemeClr val="accent3">
                            <a:lumMod val="75000"/>
                          </a:schemeClr>
                        </a:solidFill>
                        <a:latin typeface="Corbel" panose="020B0503020204020204" pitchFamily="34" charset="0"/>
                        <a:cs typeface="Montserrat-SemiBold"/>
                      </a:endParaRPr>
                    </a:p>
                  </a:txBody>
                  <a:tcPr marL="0" marR="0" marT="126471" marB="0">
                    <a:lnL w="6350">
                      <a:solidFill>
                        <a:srgbClr val="0093D5"/>
                      </a:solidFill>
                      <a:prstDash val="solid"/>
                    </a:lnL>
                    <a:lnR w="6350" cap="flat" cmpd="sng" algn="ctr">
                      <a:solidFill>
                        <a:srgbClr val="0093D5"/>
                      </a:solidFill>
                      <a:prstDash val="solid"/>
                      <a:round/>
                      <a:headEnd type="none" w="med" len="med"/>
                      <a:tailEnd type="none" w="med" len="med"/>
                    </a:lnR>
                    <a:lnT w="6350">
                      <a:solidFill>
                        <a:srgbClr val="0093D5"/>
                      </a:solidFill>
                      <a:prstDash val="solid"/>
                    </a:lnT>
                    <a:lnB w="6350" cap="flat" cmpd="sng" algn="ctr">
                      <a:solidFill>
                        <a:srgbClr val="0093D5"/>
                      </a:solidFill>
                      <a:prstDash val="solid"/>
                      <a:round/>
                      <a:headEnd type="none" w="med" len="med"/>
                      <a:tailEnd type="none" w="med" len="med"/>
                    </a:lnB>
                  </a:tcPr>
                </a:tc>
                <a:tc>
                  <a:txBody>
                    <a:bodyPr/>
                    <a:lstStyle/>
                    <a:p>
                      <a:pPr marL="290513" marR="374650" indent="-119063">
                        <a:lnSpc>
                          <a:spcPct val="111100"/>
                        </a:lnSpc>
                        <a:spcBef>
                          <a:spcPts val="0"/>
                        </a:spcBef>
                        <a:buFont typeface="Arial" panose="020B0604020202020204" pitchFamily="34" charset="0"/>
                        <a:buChar char="•"/>
                      </a:pPr>
                      <a:r>
                        <a:rPr lang="en-US" sz="1500" b="1" dirty="0">
                          <a:solidFill>
                            <a:schemeClr val="accent2"/>
                          </a:solidFill>
                          <a:latin typeface="Corbel" panose="020B0503020204020204" pitchFamily="34" charset="0"/>
                          <a:cs typeface="Montserrat-SemiBold"/>
                        </a:rPr>
                        <a:t>Any infant or young child can get severely ill and be hospitalized.</a:t>
                      </a:r>
                    </a:p>
                    <a:p>
                      <a:pPr marL="623888" marR="374650" lvl="2" indent="-161925">
                        <a:lnSpc>
                          <a:spcPct val="111100"/>
                        </a:lnSpc>
                        <a:spcBef>
                          <a:spcPts val="0"/>
                        </a:spcBef>
                        <a:buFont typeface="Arial" panose="020B0604020202020204" pitchFamily="34" charset="0"/>
                        <a:buChar char="•"/>
                      </a:pPr>
                      <a:r>
                        <a:rPr lang="en-US" sz="1500" dirty="0">
                          <a:solidFill>
                            <a:schemeClr val="accent2"/>
                          </a:solidFill>
                          <a:latin typeface="Corbel" panose="020B0503020204020204" pitchFamily="34" charset="0"/>
                          <a:cs typeface="Montserrat-SemiBold"/>
                        </a:rPr>
                        <a:t>Most with severe disease are born full term and have no underlying health conditions</a:t>
                      </a:r>
                    </a:p>
                    <a:p>
                      <a:pPr marL="290513" marR="374650" lvl="1" indent="-119063" algn="l" defTabSz="914400" rtl="0" eaLnBrk="1" latinLnBrk="0" hangingPunct="1">
                        <a:lnSpc>
                          <a:spcPct val="111100"/>
                        </a:lnSpc>
                        <a:spcBef>
                          <a:spcPts val="0"/>
                        </a:spcBef>
                        <a:buFont typeface="Arial" panose="020B0604020202020204" pitchFamily="34" charset="0"/>
                        <a:buChar char="•"/>
                      </a:pPr>
                      <a:r>
                        <a:rPr lang="en-US" sz="1500" b="1" kern="1200" dirty="0">
                          <a:solidFill>
                            <a:schemeClr val="accent2"/>
                          </a:solidFill>
                          <a:latin typeface="Corbel" panose="020B0503020204020204" pitchFamily="34" charset="0"/>
                          <a:ea typeface="+mn-ea"/>
                          <a:cs typeface="Montserrat-SemiBold"/>
                        </a:rPr>
                        <a:t>The highest risk is in infants and young children</a:t>
                      </a:r>
                    </a:p>
                    <a:p>
                      <a:pPr marL="290513" marR="374650" indent="-119063">
                        <a:lnSpc>
                          <a:spcPct val="111100"/>
                        </a:lnSpc>
                        <a:spcBef>
                          <a:spcPts val="600"/>
                        </a:spcBef>
                        <a:buFont typeface="Arial" panose="020B0604020202020204" pitchFamily="34" charset="0"/>
                        <a:buChar char="•"/>
                      </a:pPr>
                      <a:r>
                        <a:rPr lang="en-US" sz="1500" b="1" dirty="0">
                          <a:solidFill>
                            <a:schemeClr val="accent2"/>
                          </a:solidFill>
                          <a:latin typeface="Corbel" panose="020B0503020204020204" pitchFamily="34" charset="0"/>
                          <a:cs typeface="Montserrat-SemiBold"/>
                        </a:rPr>
                        <a:t>Additional factors that increase risk:</a:t>
                      </a:r>
                    </a:p>
                    <a:p>
                      <a:pPr marL="623888" marR="374650" lvl="1" indent="-161925">
                        <a:lnSpc>
                          <a:spcPct val="111100"/>
                        </a:lnSpc>
                        <a:spcBef>
                          <a:spcPts val="0"/>
                        </a:spcBef>
                        <a:buFont typeface="Arial" panose="020B0604020202020204" pitchFamily="34" charset="0"/>
                        <a:buChar char="•"/>
                      </a:pPr>
                      <a:r>
                        <a:rPr lang="en-US" sz="1500" dirty="0">
                          <a:solidFill>
                            <a:schemeClr val="accent2"/>
                          </a:solidFill>
                          <a:latin typeface="Corbel" panose="020B0503020204020204" pitchFamily="34" charset="0"/>
                          <a:cs typeface="Montserrat-SemiBold"/>
                        </a:rPr>
                        <a:t>Premature birth</a:t>
                      </a:r>
                    </a:p>
                    <a:p>
                      <a:pPr marL="623888" marR="374650" lvl="1" indent="-161925">
                        <a:lnSpc>
                          <a:spcPct val="111100"/>
                        </a:lnSpc>
                        <a:spcBef>
                          <a:spcPts val="0"/>
                        </a:spcBef>
                        <a:buFont typeface="Arial" panose="020B0604020202020204" pitchFamily="34" charset="0"/>
                        <a:buChar char="•"/>
                      </a:pPr>
                      <a:r>
                        <a:rPr lang="en-US" sz="1500" dirty="0">
                          <a:solidFill>
                            <a:schemeClr val="accent2"/>
                          </a:solidFill>
                          <a:latin typeface="Corbel" panose="020B0503020204020204" pitchFamily="34" charset="0"/>
                          <a:cs typeface="Montserrat-SemiBold"/>
                        </a:rPr>
                        <a:t>Comorbidities (e.g., underlying heart or lung disease)</a:t>
                      </a:r>
                    </a:p>
                    <a:p>
                      <a:pPr marL="623888" marR="374650" lvl="1" indent="-161925">
                        <a:lnSpc>
                          <a:spcPct val="111100"/>
                        </a:lnSpc>
                        <a:spcBef>
                          <a:spcPts val="0"/>
                        </a:spcBef>
                        <a:buFont typeface="Arial" panose="020B0604020202020204" pitchFamily="34" charset="0"/>
                        <a:buChar char="•"/>
                      </a:pPr>
                      <a:r>
                        <a:rPr lang="en-US" sz="1500" dirty="0">
                          <a:solidFill>
                            <a:schemeClr val="accent2"/>
                          </a:solidFill>
                          <a:latin typeface="Corbel" panose="020B0503020204020204" pitchFamily="34" charset="0"/>
                          <a:cs typeface="Montserrat-SemiBold"/>
                        </a:rPr>
                        <a:t>Living in socioeconomically disadvantaged areas</a:t>
                      </a:r>
                    </a:p>
                    <a:p>
                      <a:pPr marL="457200" marR="374650" indent="-285750">
                        <a:lnSpc>
                          <a:spcPct val="111100"/>
                        </a:lnSpc>
                        <a:spcBef>
                          <a:spcPts val="0"/>
                        </a:spcBef>
                        <a:buFont typeface="Arial" panose="020B0604020202020204" pitchFamily="34" charset="0"/>
                        <a:buChar char="•"/>
                      </a:pPr>
                      <a:endParaRPr lang="en-US" sz="1500" dirty="0">
                        <a:solidFill>
                          <a:schemeClr val="accent2"/>
                        </a:solidFill>
                        <a:latin typeface="Corbel" panose="020B0503020204020204" pitchFamily="34" charset="0"/>
                        <a:cs typeface="Montserrat-SemiBold"/>
                      </a:endParaRPr>
                    </a:p>
                  </a:txBody>
                  <a:tcPr marL="0" marR="0" marT="126471" marB="0">
                    <a:lnL w="6350">
                      <a:solidFill>
                        <a:srgbClr val="0093D5"/>
                      </a:solidFill>
                      <a:prstDash val="solid"/>
                    </a:lnL>
                    <a:lnR w="6350" cap="flat" cmpd="sng" algn="ctr">
                      <a:noFill/>
                      <a:prstDash val="solid"/>
                      <a:round/>
                      <a:headEnd type="none" w="med" len="med"/>
                      <a:tailEnd type="none" w="med" len="med"/>
                    </a:lnR>
                    <a:lnT w="6350" cap="flat" cmpd="sng" algn="ctr">
                      <a:solidFill>
                        <a:srgbClr val="0093D5"/>
                      </a:solidFill>
                      <a:prstDash val="solid"/>
                      <a:round/>
                      <a:headEnd type="none" w="med" len="med"/>
                      <a:tailEnd type="none" w="med" len="med"/>
                    </a:lnT>
                    <a:lnB w="6350" cap="flat" cmpd="sng" algn="ctr">
                      <a:solidFill>
                        <a:srgbClr val="0093D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49" name="object 49"/>
          <p:cNvSpPr txBox="1"/>
          <p:nvPr/>
        </p:nvSpPr>
        <p:spPr>
          <a:xfrm>
            <a:off x="1236980" y="738422"/>
            <a:ext cx="10502900" cy="318463"/>
          </a:xfrm>
          <a:prstGeom prst="rect">
            <a:avLst/>
          </a:prstGeom>
        </p:spPr>
        <p:txBody>
          <a:bodyPr vert="horz" wrap="square" lIns="0" tIns="10583" rIns="0" bIns="0" rtlCol="0">
            <a:spAutoFit/>
          </a:bodyPr>
          <a:lstStyle/>
          <a:p>
            <a:pPr marL="10583">
              <a:spcBef>
                <a:spcPts val="83"/>
              </a:spcBef>
            </a:pPr>
            <a:r>
              <a:rPr sz="2000" spc="-17" dirty="0">
                <a:solidFill>
                  <a:schemeClr val="accent1"/>
                </a:solidFill>
                <a:latin typeface="Corbel" panose="020B0503020204020204" pitchFamily="34" charset="0"/>
                <a:cs typeface="Montserrat"/>
              </a:rPr>
              <a:t>RSV</a:t>
            </a:r>
            <a:r>
              <a:rPr sz="2000" spc="-129" dirty="0">
                <a:solidFill>
                  <a:schemeClr val="accent1"/>
                </a:solidFill>
                <a:latin typeface="Corbel" panose="020B0503020204020204" pitchFamily="34" charset="0"/>
                <a:cs typeface="Montserrat"/>
              </a:rPr>
              <a:t> </a:t>
            </a:r>
            <a:r>
              <a:rPr sz="2000" dirty="0">
                <a:solidFill>
                  <a:schemeClr val="accent1"/>
                </a:solidFill>
                <a:latin typeface="Corbel" panose="020B0503020204020204" pitchFamily="34" charset="0"/>
                <a:cs typeface="Montserrat"/>
              </a:rPr>
              <a:t>is</a:t>
            </a:r>
            <a:r>
              <a:rPr sz="2000" spc="-117" dirty="0">
                <a:solidFill>
                  <a:schemeClr val="accent1"/>
                </a:solidFill>
                <a:latin typeface="Corbel" panose="020B0503020204020204" pitchFamily="34" charset="0"/>
                <a:cs typeface="Montserrat"/>
              </a:rPr>
              <a:t> </a:t>
            </a:r>
            <a:r>
              <a:rPr sz="2000" dirty="0">
                <a:solidFill>
                  <a:schemeClr val="accent1"/>
                </a:solidFill>
                <a:latin typeface="Corbel" panose="020B0503020204020204" pitchFamily="34" charset="0"/>
                <a:cs typeface="Montserrat"/>
              </a:rPr>
              <a:t>so</a:t>
            </a:r>
            <a:r>
              <a:rPr sz="2000" spc="-104" dirty="0">
                <a:solidFill>
                  <a:schemeClr val="accent1"/>
                </a:solidFill>
                <a:latin typeface="Corbel" panose="020B0503020204020204" pitchFamily="34" charset="0"/>
                <a:cs typeface="Montserrat"/>
              </a:rPr>
              <a:t> </a:t>
            </a:r>
            <a:r>
              <a:rPr lang="en-US" sz="2000" spc="-46" dirty="0">
                <a:solidFill>
                  <a:schemeClr val="accent1"/>
                </a:solidFill>
                <a:latin typeface="Corbel" panose="020B0503020204020204" pitchFamily="34" charset="0"/>
                <a:cs typeface="Montserrat"/>
              </a:rPr>
              <a:t>common</a:t>
            </a:r>
            <a:r>
              <a:rPr sz="2000" spc="-92" dirty="0">
                <a:solidFill>
                  <a:schemeClr val="accent1"/>
                </a:solidFill>
                <a:latin typeface="Corbel" panose="020B0503020204020204" pitchFamily="34" charset="0"/>
                <a:cs typeface="Montserrat"/>
              </a:rPr>
              <a:t> </a:t>
            </a:r>
            <a:r>
              <a:rPr sz="2000" spc="-25" dirty="0">
                <a:solidFill>
                  <a:schemeClr val="accent1"/>
                </a:solidFill>
                <a:latin typeface="Corbel" panose="020B0503020204020204" pitchFamily="34" charset="0"/>
                <a:cs typeface="Montserrat"/>
              </a:rPr>
              <a:t>that</a:t>
            </a:r>
            <a:r>
              <a:rPr sz="2000" spc="-100" dirty="0">
                <a:solidFill>
                  <a:schemeClr val="accent1"/>
                </a:solidFill>
                <a:latin typeface="Corbel" panose="020B0503020204020204" pitchFamily="34" charset="0"/>
                <a:cs typeface="Montserrat"/>
              </a:rPr>
              <a:t> </a:t>
            </a:r>
            <a:r>
              <a:rPr sz="2000" spc="-33" dirty="0">
                <a:solidFill>
                  <a:schemeClr val="accent1"/>
                </a:solidFill>
                <a:latin typeface="Corbel" panose="020B0503020204020204" pitchFamily="34" charset="0"/>
                <a:cs typeface="Montserrat"/>
              </a:rPr>
              <a:t>almost</a:t>
            </a:r>
            <a:r>
              <a:rPr sz="2000" spc="-100" dirty="0">
                <a:solidFill>
                  <a:schemeClr val="accent1"/>
                </a:solidFill>
                <a:latin typeface="Corbel" panose="020B0503020204020204" pitchFamily="34" charset="0"/>
                <a:cs typeface="Montserrat"/>
              </a:rPr>
              <a:t> </a:t>
            </a:r>
            <a:r>
              <a:rPr sz="2000" spc="-17" dirty="0">
                <a:solidFill>
                  <a:schemeClr val="accent1"/>
                </a:solidFill>
                <a:latin typeface="Corbel" panose="020B0503020204020204" pitchFamily="34" charset="0"/>
                <a:cs typeface="Montserrat"/>
              </a:rPr>
              <a:t>all</a:t>
            </a:r>
            <a:r>
              <a:rPr sz="2000" spc="-104" dirty="0">
                <a:solidFill>
                  <a:schemeClr val="accent1"/>
                </a:solidFill>
                <a:latin typeface="Corbel" panose="020B0503020204020204" pitchFamily="34" charset="0"/>
                <a:cs typeface="Montserrat"/>
              </a:rPr>
              <a:t> </a:t>
            </a:r>
            <a:r>
              <a:rPr sz="2000" spc="-42" dirty="0">
                <a:solidFill>
                  <a:schemeClr val="accent1"/>
                </a:solidFill>
                <a:latin typeface="Corbel" panose="020B0503020204020204" pitchFamily="34" charset="0"/>
                <a:cs typeface="Montserrat"/>
              </a:rPr>
              <a:t>children</a:t>
            </a:r>
            <a:r>
              <a:rPr sz="2000" spc="-92" dirty="0">
                <a:solidFill>
                  <a:schemeClr val="accent1"/>
                </a:solidFill>
                <a:latin typeface="Corbel" panose="020B0503020204020204" pitchFamily="34" charset="0"/>
                <a:cs typeface="Montserrat"/>
              </a:rPr>
              <a:t> </a:t>
            </a:r>
            <a:r>
              <a:rPr sz="2000" spc="-46" dirty="0">
                <a:solidFill>
                  <a:schemeClr val="accent1"/>
                </a:solidFill>
                <a:latin typeface="Corbel" panose="020B0503020204020204" pitchFamily="34" charset="0"/>
                <a:cs typeface="Montserrat"/>
              </a:rPr>
              <a:t>contract</a:t>
            </a:r>
            <a:r>
              <a:rPr sz="2000" spc="-92" dirty="0">
                <a:solidFill>
                  <a:schemeClr val="accent1"/>
                </a:solidFill>
                <a:latin typeface="Corbel" panose="020B0503020204020204" pitchFamily="34" charset="0"/>
                <a:cs typeface="Montserrat"/>
              </a:rPr>
              <a:t> </a:t>
            </a:r>
            <a:r>
              <a:rPr sz="2000" spc="-17" dirty="0">
                <a:solidFill>
                  <a:schemeClr val="accent1"/>
                </a:solidFill>
                <a:latin typeface="Corbel" panose="020B0503020204020204" pitchFamily="34" charset="0"/>
                <a:cs typeface="Montserrat"/>
              </a:rPr>
              <a:t>the</a:t>
            </a:r>
            <a:r>
              <a:rPr sz="2000" spc="-100" dirty="0">
                <a:solidFill>
                  <a:schemeClr val="accent1"/>
                </a:solidFill>
                <a:latin typeface="Corbel" panose="020B0503020204020204" pitchFamily="34" charset="0"/>
                <a:cs typeface="Montserrat"/>
              </a:rPr>
              <a:t> </a:t>
            </a:r>
            <a:r>
              <a:rPr sz="2000" spc="-29" dirty="0">
                <a:solidFill>
                  <a:schemeClr val="accent1"/>
                </a:solidFill>
                <a:latin typeface="Corbel" panose="020B0503020204020204" pitchFamily="34" charset="0"/>
                <a:cs typeface="Montserrat"/>
              </a:rPr>
              <a:t>virus</a:t>
            </a:r>
            <a:r>
              <a:rPr sz="2000" spc="-104" dirty="0">
                <a:solidFill>
                  <a:schemeClr val="accent1"/>
                </a:solidFill>
                <a:latin typeface="Corbel" panose="020B0503020204020204" pitchFamily="34" charset="0"/>
                <a:cs typeface="Montserrat"/>
              </a:rPr>
              <a:t> </a:t>
            </a:r>
            <a:r>
              <a:rPr sz="2000" spc="-42" dirty="0">
                <a:solidFill>
                  <a:schemeClr val="accent1"/>
                </a:solidFill>
                <a:latin typeface="Corbel" panose="020B0503020204020204" pitchFamily="34" charset="0"/>
                <a:cs typeface="Montserrat"/>
              </a:rPr>
              <a:t>before</a:t>
            </a:r>
            <a:r>
              <a:rPr sz="2000" spc="-92" dirty="0">
                <a:solidFill>
                  <a:schemeClr val="accent1"/>
                </a:solidFill>
                <a:latin typeface="Corbel" panose="020B0503020204020204" pitchFamily="34" charset="0"/>
                <a:cs typeface="Montserrat"/>
              </a:rPr>
              <a:t> </a:t>
            </a:r>
            <a:r>
              <a:rPr lang="en-US" sz="2000" spc="-17" dirty="0">
                <a:solidFill>
                  <a:schemeClr val="accent1"/>
                </a:solidFill>
                <a:latin typeface="Corbel" panose="020B0503020204020204" pitchFamily="34" charset="0"/>
                <a:cs typeface="Montserrat"/>
              </a:rPr>
              <a:t>2 years of</a:t>
            </a:r>
            <a:r>
              <a:rPr sz="2000" spc="-104" dirty="0">
                <a:solidFill>
                  <a:schemeClr val="accent1"/>
                </a:solidFill>
                <a:latin typeface="Corbel" panose="020B0503020204020204" pitchFamily="34" charset="0"/>
                <a:cs typeface="Montserrat"/>
              </a:rPr>
              <a:t> </a:t>
            </a:r>
            <a:r>
              <a:rPr sz="2000" spc="-17" dirty="0">
                <a:solidFill>
                  <a:schemeClr val="accent1"/>
                </a:solidFill>
                <a:latin typeface="Corbel" panose="020B0503020204020204" pitchFamily="34" charset="0"/>
                <a:cs typeface="Montserrat"/>
              </a:rPr>
              <a:t>age</a:t>
            </a:r>
            <a:r>
              <a:rPr lang="en-US" sz="2000" spc="-17" dirty="0">
                <a:solidFill>
                  <a:schemeClr val="accent1"/>
                </a:solidFill>
                <a:latin typeface="Corbel" panose="020B0503020204020204" pitchFamily="34" charset="0"/>
                <a:cs typeface="Montserrat"/>
              </a:rPr>
              <a:t>.</a:t>
            </a:r>
            <a:endParaRPr sz="2000" dirty="0">
              <a:solidFill>
                <a:schemeClr val="accent1"/>
              </a:solidFill>
              <a:latin typeface="Corbel" panose="020B0503020204020204" pitchFamily="34" charset="0"/>
              <a:cs typeface="Montserrat"/>
            </a:endParaRPr>
          </a:p>
        </p:txBody>
      </p:sp>
      <p:pic>
        <p:nvPicPr>
          <p:cNvPr id="58" name="Picture 57" descr="Icon&#10;&#10;Description automatically generated">
            <a:extLst>
              <a:ext uri="{FF2B5EF4-FFF2-40B4-BE49-F238E27FC236}">
                <a16:creationId xmlns:a16="http://schemas.microsoft.com/office/drawing/2014/main" id="{CECC6481-87A1-D5C4-49C6-C02664076428}"/>
              </a:ext>
            </a:extLst>
          </p:cNvPr>
          <p:cNvPicPr>
            <a:picLocks noChangeAspect="1"/>
          </p:cNvPicPr>
          <p:nvPr/>
        </p:nvPicPr>
        <p:blipFill>
          <a:blip r:embed="rId3"/>
          <a:stretch>
            <a:fillRect/>
          </a:stretch>
        </p:blipFill>
        <p:spPr>
          <a:xfrm>
            <a:off x="9630228" y="1193617"/>
            <a:ext cx="407192" cy="792952"/>
          </a:xfrm>
          <a:prstGeom prst="rect">
            <a:avLst/>
          </a:prstGeom>
        </p:spPr>
      </p:pic>
      <p:pic>
        <p:nvPicPr>
          <p:cNvPr id="59" name="Picture 58" descr="Icon&#10;&#10;Description automatically generated">
            <a:extLst>
              <a:ext uri="{FF2B5EF4-FFF2-40B4-BE49-F238E27FC236}">
                <a16:creationId xmlns:a16="http://schemas.microsoft.com/office/drawing/2014/main" id="{7ABFC225-9C51-AD12-F446-DF8B959AB2C1}"/>
              </a:ext>
            </a:extLst>
          </p:cNvPr>
          <p:cNvPicPr>
            <a:picLocks noChangeAspect="1"/>
          </p:cNvPicPr>
          <p:nvPr/>
        </p:nvPicPr>
        <p:blipFill>
          <a:blip r:embed="rId4"/>
          <a:stretch>
            <a:fillRect/>
          </a:stretch>
        </p:blipFill>
        <p:spPr>
          <a:xfrm>
            <a:off x="6566916" y="1324448"/>
            <a:ext cx="792953" cy="664366"/>
          </a:xfrm>
          <a:prstGeom prst="rect">
            <a:avLst/>
          </a:prstGeom>
        </p:spPr>
      </p:pic>
      <p:pic>
        <p:nvPicPr>
          <p:cNvPr id="60" name="Picture 59" descr="Icon&#10;&#10;Description automatically generated">
            <a:extLst>
              <a:ext uri="{FF2B5EF4-FFF2-40B4-BE49-F238E27FC236}">
                <a16:creationId xmlns:a16="http://schemas.microsoft.com/office/drawing/2014/main" id="{3BCE0DA0-09A2-C408-2C4D-2E7C7734620F}"/>
              </a:ext>
            </a:extLst>
          </p:cNvPr>
          <p:cNvPicPr>
            <a:picLocks noChangeAspect="1"/>
          </p:cNvPicPr>
          <p:nvPr/>
        </p:nvPicPr>
        <p:blipFill>
          <a:blip r:embed="rId5"/>
          <a:stretch>
            <a:fillRect/>
          </a:stretch>
        </p:blipFill>
        <p:spPr>
          <a:xfrm>
            <a:off x="2019075" y="1353328"/>
            <a:ext cx="589357" cy="589357"/>
          </a:xfrm>
          <a:prstGeom prst="rect">
            <a:avLst/>
          </a:prstGeom>
        </p:spPr>
      </p:pic>
      <p:pic>
        <p:nvPicPr>
          <p:cNvPr id="61" name="Picture 60" descr="Icon&#10;&#10;Description automatically generated">
            <a:extLst>
              <a:ext uri="{FF2B5EF4-FFF2-40B4-BE49-F238E27FC236}">
                <a16:creationId xmlns:a16="http://schemas.microsoft.com/office/drawing/2014/main" id="{BE239C91-4DBE-13C2-36BF-1989CF4A756F}"/>
              </a:ext>
            </a:extLst>
          </p:cNvPr>
          <p:cNvPicPr>
            <a:picLocks noChangeAspect="1"/>
          </p:cNvPicPr>
          <p:nvPr/>
        </p:nvPicPr>
        <p:blipFill>
          <a:blip r:embed="rId6"/>
          <a:stretch>
            <a:fillRect/>
          </a:stretch>
        </p:blipFill>
        <p:spPr>
          <a:xfrm>
            <a:off x="4370696" y="1367372"/>
            <a:ext cx="578641" cy="578641"/>
          </a:xfrm>
          <a:prstGeom prst="rect">
            <a:avLst/>
          </a:prstGeom>
        </p:spPr>
      </p:pic>
      <p:sp>
        <p:nvSpPr>
          <p:cNvPr id="8" name="object 3">
            <a:extLst>
              <a:ext uri="{FF2B5EF4-FFF2-40B4-BE49-F238E27FC236}">
                <a16:creationId xmlns:a16="http://schemas.microsoft.com/office/drawing/2014/main" id="{3B4145BF-9338-EE16-1F79-07E98F427AF9}"/>
              </a:ext>
            </a:extLst>
          </p:cNvPr>
          <p:cNvSpPr/>
          <p:nvPr/>
        </p:nvSpPr>
        <p:spPr>
          <a:xfrm>
            <a:off x="1416120" y="2098129"/>
            <a:ext cx="1795266" cy="408032"/>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tx1"/>
          </a:solidFill>
        </p:spPr>
        <p:txBody>
          <a:bodyPr wrap="square" lIns="0" tIns="0" rIns="0" bIns="0" rtlCol="0" anchor="ctr" anchorCtr="0"/>
          <a:lstStyle/>
          <a:p>
            <a:pPr algn="ctr"/>
            <a:r>
              <a:rPr lang="en-US" sz="1100" b="1" spc="45" dirty="0">
                <a:solidFill>
                  <a:srgbClr val="FFFFFF"/>
                </a:solidFill>
                <a:latin typeface="Corbel" panose="020B0503020204020204" pitchFamily="34" charset="0"/>
                <a:cs typeface="Montserrat"/>
              </a:rPr>
              <a:t>PRESENTATION</a:t>
            </a:r>
          </a:p>
        </p:txBody>
      </p:sp>
      <p:sp>
        <p:nvSpPr>
          <p:cNvPr id="9" name="object 3">
            <a:extLst>
              <a:ext uri="{FF2B5EF4-FFF2-40B4-BE49-F238E27FC236}">
                <a16:creationId xmlns:a16="http://schemas.microsoft.com/office/drawing/2014/main" id="{636F6B71-9745-DE65-71D8-F88F5ACBFC3E}"/>
              </a:ext>
            </a:extLst>
          </p:cNvPr>
          <p:cNvSpPr/>
          <p:nvPr/>
        </p:nvSpPr>
        <p:spPr>
          <a:xfrm>
            <a:off x="3579590" y="2098128"/>
            <a:ext cx="2117965" cy="408032"/>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tx1"/>
          </a:solidFill>
        </p:spPr>
        <p:txBody>
          <a:bodyPr wrap="square" lIns="0" tIns="0" rIns="0" bIns="0" rtlCol="0" anchor="ctr" anchorCtr="0"/>
          <a:lstStyle/>
          <a:p>
            <a:pPr algn="ctr"/>
            <a:r>
              <a:rPr lang="en-US" sz="1100" b="1" spc="45" dirty="0">
                <a:solidFill>
                  <a:srgbClr val="FFFFFF"/>
                </a:solidFill>
                <a:latin typeface="Corbel" panose="020B0503020204020204" pitchFamily="34" charset="0"/>
                <a:cs typeface="Montserrat"/>
              </a:rPr>
              <a:t>TRANSMISSION</a:t>
            </a:r>
          </a:p>
        </p:txBody>
      </p:sp>
      <p:sp>
        <p:nvSpPr>
          <p:cNvPr id="10" name="object 3">
            <a:extLst>
              <a:ext uri="{FF2B5EF4-FFF2-40B4-BE49-F238E27FC236}">
                <a16:creationId xmlns:a16="http://schemas.microsoft.com/office/drawing/2014/main" id="{F9BB486E-AA4C-05B1-9D1C-8E399D4E9128}"/>
              </a:ext>
            </a:extLst>
          </p:cNvPr>
          <p:cNvSpPr/>
          <p:nvPr/>
        </p:nvSpPr>
        <p:spPr>
          <a:xfrm>
            <a:off x="6065759" y="2098128"/>
            <a:ext cx="1795266" cy="408032"/>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tx1"/>
          </a:solidFill>
        </p:spPr>
        <p:txBody>
          <a:bodyPr wrap="square" lIns="0" tIns="0" rIns="0" bIns="0" rtlCol="0" anchor="ctr" anchorCtr="0"/>
          <a:lstStyle/>
          <a:p>
            <a:pPr algn="ctr"/>
            <a:r>
              <a:rPr lang="en-US" sz="1100" b="1" spc="45">
                <a:solidFill>
                  <a:srgbClr val="FFFFFF"/>
                </a:solidFill>
                <a:latin typeface="Corbel" panose="020B0503020204020204" pitchFamily="34" charset="0"/>
                <a:cs typeface="Montserrat"/>
              </a:rPr>
              <a:t>IMMUNITY</a:t>
            </a:r>
          </a:p>
        </p:txBody>
      </p:sp>
      <p:sp>
        <p:nvSpPr>
          <p:cNvPr id="11" name="object 3">
            <a:extLst>
              <a:ext uri="{FF2B5EF4-FFF2-40B4-BE49-F238E27FC236}">
                <a16:creationId xmlns:a16="http://schemas.microsoft.com/office/drawing/2014/main" id="{747B8C49-384C-6787-914B-7FC6A1C3F6D3}"/>
              </a:ext>
            </a:extLst>
          </p:cNvPr>
          <p:cNvSpPr/>
          <p:nvPr/>
        </p:nvSpPr>
        <p:spPr>
          <a:xfrm>
            <a:off x="8229229" y="2098128"/>
            <a:ext cx="3219450" cy="408033"/>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tx1"/>
          </a:solidFill>
        </p:spPr>
        <p:txBody>
          <a:bodyPr wrap="square" lIns="0" tIns="0" rIns="0" bIns="0" rtlCol="0" anchor="ctr" anchorCtr="0"/>
          <a:lstStyle/>
          <a:p>
            <a:pPr algn="ctr"/>
            <a:r>
              <a:rPr lang="en-US" sz="1100" b="1" spc="45" dirty="0">
                <a:solidFill>
                  <a:srgbClr val="FFFFFF"/>
                </a:solidFill>
                <a:latin typeface="Corbel" panose="020B0503020204020204" pitchFamily="34" charset="0"/>
                <a:cs typeface="Montserrat"/>
              </a:rPr>
              <a:t>PEDIATRIC POPULATIONS </a:t>
            </a:r>
            <a:br>
              <a:rPr lang="en-US" sz="1100" b="1" spc="45" dirty="0">
                <a:solidFill>
                  <a:srgbClr val="FFFFFF"/>
                </a:solidFill>
                <a:latin typeface="Corbel" panose="020B0503020204020204" pitchFamily="34" charset="0"/>
                <a:cs typeface="Montserrat"/>
              </a:rPr>
            </a:br>
            <a:r>
              <a:rPr lang="en-US" sz="1100" b="1" spc="45" dirty="0">
                <a:solidFill>
                  <a:srgbClr val="FFFFFF"/>
                </a:solidFill>
                <a:latin typeface="Corbel" panose="020B0503020204020204" pitchFamily="34" charset="0"/>
                <a:cs typeface="Montserrat"/>
              </a:rPr>
              <a:t>AT RISK OF SEVERE DISEASE</a:t>
            </a:r>
          </a:p>
        </p:txBody>
      </p:sp>
      <p:sp>
        <p:nvSpPr>
          <p:cNvPr id="5" name="Footer Placeholder 2">
            <a:extLst>
              <a:ext uri="{FF2B5EF4-FFF2-40B4-BE49-F238E27FC236}">
                <a16:creationId xmlns:a16="http://schemas.microsoft.com/office/drawing/2014/main" id="{4234E24E-7965-CB02-CB66-6F801F64088E}"/>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A26967-62EE-8B8A-3914-19A066A8188E}"/>
              </a:ext>
            </a:extLst>
          </p:cNvPr>
          <p:cNvSpPr>
            <a:spLocks noGrp="1"/>
          </p:cNvSpPr>
          <p:nvPr>
            <p:ph type="title"/>
          </p:nvPr>
        </p:nvSpPr>
        <p:spPr/>
        <p:txBody>
          <a:bodyPr/>
          <a:lstStyle/>
          <a:p>
            <a:r>
              <a:rPr lang="en-US" sz="6600"/>
              <a:t>Why disease surveillance?</a:t>
            </a:r>
          </a:p>
        </p:txBody>
      </p:sp>
      <p:sp>
        <p:nvSpPr>
          <p:cNvPr id="2" name="Text Placeholder 2">
            <a:extLst>
              <a:ext uri="{FF2B5EF4-FFF2-40B4-BE49-F238E27FC236}">
                <a16:creationId xmlns:a16="http://schemas.microsoft.com/office/drawing/2014/main" id="{28A754CF-7F5A-D10F-8DA6-6AEB7FC39707}"/>
              </a:ext>
            </a:extLst>
          </p:cNvPr>
          <p:cNvSpPr>
            <a:spLocks noGrp="1"/>
          </p:cNvSpPr>
          <p:nvPr>
            <p:ph type="body" idx="1"/>
          </p:nvPr>
        </p:nvSpPr>
        <p:spPr>
          <a:xfrm>
            <a:off x="903290" y="4188630"/>
            <a:ext cx="10515600" cy="1500187"/>
          </a:xfrm>
        </p:spPr>
        <p:txBody>
          <a:bodyPr/>
          <a:lstStyle/>
          <a:p>
            <a:r>
              <a:rPr lang="en-US" sz="3200"/>
              <a:t>general concepts and options for RSV</a:t>
            </a:r>
          </a:p>
        </p:txBody>
      </p:sp>
    </p:spTree>
    <p:extLst>
      <p:ext uri="{BB962C8B-B14F-4D97-AF65-F5344CB8AC3E}">
        <p14:creationId xmlns:p14="http://schemas.microsoft.com/office/powerpoint/2010/main" val="145247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31D1C9-B348-D233-307B-1E0B04DBFFFA}"/>
              </a:ext>
            </a:extLst>
          </p:cNvPr>
          <p:cNvSpPr>
            <a:spLocks noGrp="1"/>
          </p:cNvSpPr>
          <p:nvPr>
            <p:ph type="title"/>
          </p:nvPr>
        </p:nvSpPr>
        <p:spPr>
          <a:xfrm>
            <a:off x="1362825" y="455872"/>
            <a:ext cx="8888079" cy="884555"/>
          </a:xfrm>
        </p:spPr>
        <p:txBody>
          <a:bodyPr/>
          <a:lstStyle/>
          <a:p>
            <a:r>
              <a:rPr lang="en-US">
                <a:solidFill>
                  <a:srgbClr val="672572"/>
                </a:solidFill>
              </a:rPr>
              <a:t>What is disease surveillance and why is it useful?</a:t>
            </a:r>
            <a:endParaRPr lang="en-US"/>
          </a:p>
        </p:txBody>
      </p:sp>
      <p:sp>
        <p:nvSpPr>
          <p:cNvPr id="3" name="Footer Placeholder 2">
            <a:extLst>
              <a:ext uri="{FF2B5EF4-FFF2-40B4-BE49-F238E27FC236}">
                <a16:creationId xmlns:a16="http://schemas.microsoft.com/office/drawing/2014/main" id="{BB29B5D7-01E2-54E3-2D13-DE8EDF3D76AD}"/>
              </a:ext>
            </a:extLst>
          </p:cNvPr>
          <p:cNvSpPr txBox="1">
            <a:spLocks/>
          </p:cNvSpPr>
          <p:nvPr/>
        </p:nvSpPr>
        <p:spPr>
          <a:xfrm>
            <a:off x="1080202" y="6548438"/>
            <a:ext cx="5298422" cy="175091"/>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baseline="30000">
                <a:solidFill>
                  <a:schemeClr val="bg2">
                    <a:lumMod val="50000"/>
                  </a:schemeClr>
                </a:solidFill>
                <a:effectLst/>
                <a:latin typeface="Segoe UI" panose="020B0502040204020203" pitchFamily="34" charset="0"/>
              </a:rPr>
              <a:t>1</a:t>
            </a:r>
            <a:r>
              <a:rPr lang="en-US">
                <a:solidFill>
                  <a:schemeClr val="bg2">
                    <a:lumMod val="50000"/>
                  </a:schemeClr>
                </a:solidFill>
                <a:effectLst/>
                <a:latin typeface="Segoe UI" panose="020B0502040204020203" pitchFamily="34" charset="0"/>
              </a:rPr>
              <a:t> </a:t>
            </a:r>
            <a:r>
              <a:rPr lang="en-US">
                <a:solidFill>
                  <a:schemeClr val="bg2">
                    <a:lumMod val="50000"/>
                  </a:schemeClr>
                </a:solidFill>
                <a:effectLst/>
                <a:latin typeface="Segoe UI" panose="020B0502040204020203" pitchFamily="34" charset="0"/>
                <a:hlinkClick r:id="rId3"/>
              </a:rPr>
              <a:t>Prucolli G, et al. </a:t>
            </a:r>
            <a:r>
              <a:rPr lang="en-US" i="1">
                <a:solidFill>
                  <a:schemeClr val="bg2">
                    <a:lumMod val="50000"/>
                  </a:schemeClr>
                </a:solidFill>
                <a:effectLst/>
                <a:latin typeface="Segoe UI" panose="020B0502040204020203" pitchFamily="34" charset="0"/>
                <a:hlinkClick r:id="rId3"/>
              </a:rPr>
              <a:t>Viruses</a:t>
            </a:r>
            <a:r>
              <a:rPr lang="en-US">
                <a:solidFill>
                  <a:schemeClr val="bg2">
                    <a:lumMod val="50000"/>
                  </a:schemeClr>
                </a:solidFill>
                <a:effectLst/>
                <a:latin typeface="Segoe UI" panose="020B0502040204020203" pitchFamily="34" charset="0"/>
                <a:hlinkClick r:id="rId3"/>
              </a:rPr>
              <a:t>. 15(2);2023</a:t>
            </a:r>
            <a:r>
              <a:rPr lang="en-US">
                <a:solidFill>
                  <a:schemeClr val="bg2">
                    <a:lumMod val="50000"/>
                  </a:schemeClr>
                </a:solidFill>
                <a:effectLst/>
                <a:latin typeface="Segoe UI" panose="020B0502040204020203" pitchFamily="34" charset="0"/>
              </a:rPr>
              <a:t>.</a:t>
            </a:r>
            <a:endParaRPr lang="en-US">
              <a:solidFill>
                <a:schemeClr val="bg2">
                  <a:lumMod val="50000"/>
                </a:schemeClr>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30ABB68B-90D5-C5A2-42B7-C9FDB856CA99}"/>
              </a:ext>
            </a:extLst>
          </p:cNvPr>
          <p:cNvGraphicFramePr>
            <a:graphicFrameLocks noGrp="1"/>
          </p:cNvGraphicFramePr>
          <p:nvPr>
            <p:extLst>
              <p:ext uri="{D42A27DB-BD31-4B8C-83A1-F6EECF244321}">
                <p14:modId xmlns:p14="http://schemas.microsoft.com/office/powerpoint/2010/main" val="1146743024"/>
              </p:ext>
            </p:extLst>
          </p:nvPr>
        </p:nvGraphicFramePr>
        <p:xfrm>
          <a:off x="1362825" y="2738880"/>
          <a:ext cx="10493202" cy="426720"/>
        </p:xfrm>
        <a:graphic>
          <a:graphicData uri="http://schemas.openxmlformats.org/drawingml/2006/table">
            <a:tbl>
              <a:tblPr firstRow="1" bandRow="1">
                <a:tableStyleId>{5C22544A-7EE6-4342-B048-85BDC9FD1C3A}</a:tableStyleId>
              </a:tblPr>
              <a:tblGrid>
                <a:gridCol w="5246601">
                  <a:extLst>
                    <a:ext uri="{9D8B030D-6E8A-4147-A177-3AD203B41FA5}">
                      <a16:colId xmlns:a16="http://schemas.microsoft.com/office/drawing/2014/main" val="3808855696"/>
                    </a:ext>
                  </a:extLst>
                </a:gridCol>
                <a:gridCol w="5246601">
                  <a:extLst>
                    <a:ext uri="{9D8B030D-6E8A-4147-A177-3AD203B41FA5}">
                      <a16:colId xmlns:a16="http://schemas.microsoft.com/office/drawing/2014/main" val="1490135070"/>
                    </a:ext>
                  </a:extLst>
                </a:gridCol>
              </a:tblGrid>
              <a:tr h="370840">
                <a:tc>
                  <a:txBody>
                    <a:bodyPr/>
                    <a:lstStyle/>
                    <a:p>
                      <a:pPr>
                        <a:buClr>
                          <a:schemeClr val="accent3"/>
                        </a:buClr>
                      </a:pPr>
                      <a:endParaRPr lang="en-US" sz="2200" b="0">
                        <a:solidFill>
                          <a:schemeClr val="tx1"/>
                        </a:solidFill>
                      </a:endParaRPr>
                    </a:p>
                  </a:txBody>
                  <a:tcPr>
                    <a:noFill/>
                  </a:tcPr>
                </a:tc>
                <a:tc>
                  <a:txBody>
                    <a:bodyPr/>
                    <a:lstStyle/>
                    <a:p>
                      <a:pPr>
                        <a:buClr>
                          <a:schemeClr val="accent3"/>
                        </a:buClr>
                      </a:pPr>
                      <a:endParaRPr lang="en-US" sz="2200" b="0">
                        <a:solidFill>
                          <a:schemeClr val="tx1"/>
                        </a:solidFill>
                      </a:endParaRPr>
                    </a:p>
                  </a:txBody>
                  <a:tcPr>
                    <a:noFill/>
                  </a:tcPr>
                </a:tc>
                <a:extLst>
                  <a:ext uri="{0D108BD9-81ED-4DB2-BD59-A6C34878D82A}">
                    <a16:rowId xmlns:a16="http://schemas.microsoft.com/office/drawing/2014/main" val="1991928179"/>
                  </a:ext>
                </a:extLst>
              </a:tr>
            </a:tbl>
          </a:graphicData>
        </a:graphic>
      </p:graphicFrame>
      <p:graphicFrame>
        <p:nvGraphicFramePr>
          <p:cNvPr id="6" name="Table 5">
            <a:extLst>
              <a:ext uri="{FF2B5EF4-FFF2-40B4-BE49-F238E27FC236}">
                <a16:creationId xmlns:a16="http://schemas.microsoft.com/office/drawing/2014/main" id="{A2924C4B-7F56-A547-D778-D321C1B98FD6}"/>
              </a:ext>
            </a:extLst>
          </p:cNvPr>
          <p:cNvGraphicFramePr>
            <a:graphicFrameLocks noGrp="1"/>
          </p:cNvGraphicFramePr>
          <p:nvPr>
            <p:extLst>
              <p:ext uri="{D42A27DB-BD31-4B8C-83A1-F6EECF244321}">
                <p14:modId xmlns:p14="http://schemas.microsoft.com/office/powerpoint/2010/main" val="2532627387"/>
              </p:ext>
            </p:extLst>
          </p:nvPr>
        </p:nvGraphicFramePr>
        <p:xfrm>
          <a:off x="1417414" y="2224386"/>
          <a:ext cx="10050686" cy="2679485"/>
        </p:xfrm>
        <a:graphic>
          <a:graphicData uri="http://schemas.openxmlformats.org/drawingml/2006/table">
            <a:tbl>
              <a:tblPr firstRow="1" bandRow="1">
                <a:tableStyleId>{5C22544A-7EE6-4342-B048-85BDC9FD1C3A}</a:tableStyleId>
              </a:tblPr>
              <a:tblGrid>
                <a:gridCol w="5025343">
                  <a:extLst>
                    <a:ext uri="{9D8B030D-6E8A-4147-A177-3AD203B41FA5}">
                      <a16:colId xmlns:a16="http://schemas.microsoft.com/office/drawing/2014/main" val="4290988180"/>
                    </a:ext>
                  </a:extLst>
                </a:gridCol>
                <a:gridCol w="5025343">
                  <a:extLst>
                    <a:ext uri="{9D8B030D-6E8A-4147-A177-3AD203B41FA5}">
                      <a16:colId xmlns:a16="http://schemas.microsoft.com/office/drawing/2014/main" val="2533734869"/>
                    </a:ext>
                  </a:extLst>
                </a:gridCol>
              </a:tblGrid>
              <a:tr h="785514">
                <a:tc>
                  <a:txBody>
                    <a:bodyPr/>
                    <a:lstStyle/>
                    <a:p>
                      <a:endParaRPr lang="en-US" dirty="0"/>
                    </a:p>
                  </a:txBody>
                  <a:tcPr>
                    <a:lnL w="12700" cmpd="sng">
                      <a:noFill/>
                    </a:lnL>
                    <a:lnR w="12700" cap="flat" cmpd="sng" algn="ctr">
                      <a:solidFill>
                        <a:schemeClr val="accent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a:p>
                  </a:txBody>
                  <a:tcPr>
                    <a:lnL w="12700" cap="flat" cmpd="sng" algn="ctr">
                      <a:solidFill>
                        <a:schemeClr val="accent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1756773"/>
                  </a:ext>
                </a:extLst>
              </a:tr>
              <a:tr h="18939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Tracking disease occurrence in </a:t>
                      </a:r>
                      <a:br>
                        <a:rPr lang="en-US" sz="2400" dirty="0"/>
                      </a:br>
                      <a:r>
                        <a:rPr lang="en-US" sz="2400" dirty="0"/>
                        <a:t>defined populations via ongoing and systematic data collection and analysis.</a:t>
                      </a:r>
                      <a:r>
                        <a:rPr lang="en-US" sz="2400" baseline="30000" dirty="0"/>
                        <a:t>1</a:t>
                      </a:r>
                      <a:r>
                        <a:rPr lang="en-US" sz="2400" dirty="0"/>
                        <a:t> </a:t>
                      </a:r>
                    </a:p>
                  </a:txBody>
                  <a:tcPr>
                    <a:lnL w="12700" cmpd="sng">
                      <a:noFill/>
                    </a:lnL>
                    <a:lnR w="12700" cap="flat" cmpd="sng" algn="ctr">
                      <a:solidFill>
                        <a:schemeClr val="accent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l"/>
                      <a:r>
                        <a:rPr lang="en-US" sz="2400" dirty="0"/>
                        <a:t>Public health action, such as setting vaccination policy, requires good surveillance data.</a:t>
                      </a:r>
                    </a:p>
                    <a:p>
                      <a:pPr algn="l"/>
                      <a:endParaRPr lang="en-US" sz="2400" dirty="0"/>
                    </a:p>
                  </a:txBody>
                  <a:tcPr>
                    <a:lnL w="12700" cap="flat" cmpd="sng" algn="ctr">
                      <a:solidFill>
                        <a:schemeClr val="accent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05699075"/>
                  </a:ext>
                </a:extLst>
              </a:tr>
            </a:tbl>
          </a:graphicData>
        </a:graphic>
      </p:graphicFrame>
      <p:sp>
        <p:nvSpPr>
          <p:cNvPr id="9" name="object 3">
            <a:extLst>
              <a:ext uri="{FF2B5EF4-FFF2-40B4-BE49-F238E27FC236}">
                <a16:creationId xmlns:a16="http://schemas.microsoft.com/office/drawing/2014/main" id="{0ACBF5C7-363D-BFDA-315B-1031E6A98E76}"/>
              </a:ext>
            </a:extLst>
          </p:cNvPr>
          <p:cNvSpPr/>
          <p:nvPr/>
        </p:nvSpPr>
        <p:spPr>
          <a:xfrm>
            <a:off x="6547012" y="2647440"/>
            <a:ext cx="4660919"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3"/>
          </a:solidFill>
        </p:spPr>
        <p:txBody>
          <a:bodyPr wrap="square" lIns="0" tIns="0" rIns="0" bIns="0" rtlCol="0" anchor="ctr" anchorCtr="0"/>
          <a:lstStyle/>
          <a:p>
            <a:pPr algn="ctr"/>
            <a:r>
              <a:rPr lang="en-US" sz="1400" b="1" spc="45" dirty="0">
                <a:solidFill>
                  <a:srgbClr val="FFFFFF"/>
                </a:solidFill>
                <a:latin typeface="Corbel" panose="020B0503020204020204" pitchFamily="34" charset="0"/>
                <a:cs typeface="Montserrat"/>
              </a:rPr>
              <a:t>INFORM POLICY </a:t>
            </a:r>
            <a:endParaRPr lang="en-US" sz="1100" b="1" spc="45" dirty="0">
              <a:solidFill>
                <a:srgbClr val="FFFFFF"/>
              </a:solidFill>
              <a:latin typeface="Corbel" panose="020B0503020204020204" pitchFamily="34" charset="0"/>
              <a:cs typeface="Montserrat"/>
            </a:endParaRPr>
          </a:p>
        </p:txBody>
      </p:sp>
      <p:sp>
        <p:nvSpPr>
          <p:cNvPr id="11" name="object 3">
            <a:extLst>
              <a:ext uri="{FF2B5EF4-FFF2-40B4-BE49-F238E27FC236}">
                <a16:creationId xmlns:a16="http://schemas.microsoft.com/office/drawing/2014/main" id="{74199753-CA46-608B-3F0E-9A42CD6EAC03}"/>
              </a:ext>
            </a:extLst>
          </p:cNvPr>
          <p:cNvSpPr/>
          <p:nvPr/>
        </p:nvSpPr>
        <p:spPr>
          <a:xfrm>
            <a:off x="1472039" y="2641040"/>
            <a:ext cx="4880458"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1"/>
          </a:solidFill>
        </p:spPr>
        <p:txBody>
          <a:bodyPr wrap="square" lIns="0" tIns="0" rIns="0" bIns="0" rtlCol="0" anchor="ctr" anchorCtr="0"/>
          <a:lstStyle/>
          <a:p>
            <a:pPr algn="ctr"/>
            <a:r>
              <a:rPr lang="en-US" sz="1400" b="1" spc="45" dirty="0">
                <a:solidFill>
                  <a:srgbClr val="FFFFFF"/>
                </a:solidFill>
                <a:latin typeface="Corbel" panose="020B0503020204020204" pitchFamily="34" charset="0"/>
                <a:cs typeface="Montserrat"/>
              </a:rPr>
              <a:t>SYSTEMATIC TRACKING</a:t>
            </a:r>
            <a:endParaRPr lang="en-US" sz="1100" b="1" spc="45" dirty="0">
              <a:solidFill>
                <a:srgbClr val="FFFFFF"/>
              </a:solidFill>
              <a:latin typeface="Corbel" panose="020B0503020204020204" pitchFamily="34" charset="0"/>
              <a:cs typeface="Montserrat"/>
            </a:endParaRPr>
          </a:p>
        </p:txBody>
      </p:sp>
      <p:pic>
        <p:nvPicPr>
          <p:cNvPr id="12" name="Picture 11" descr="A purple circle with a white tick in the middle&#10;&#10;Description automatically generated">
            <a:extLst>
              <a:ext uri="{FF2B5EF4-FFF2-40B4-BE49-F238E27FC236}">
                <a16:creationId xmlns:a16="http://schemas.microsoft.com/office/drawing/2014/main" id="{1046FD8D-A5C2-4808-D698-B355783A57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1871" y="1669491"/>
            <a:ext cx="711200" cy="850900"/>
          </a:xfrm>
          <a:prstGeom prst="rect">
            <a:avLst/>
          </a:prstGeom>
        </p:spPr>
      </p:pic>
      <p:pic>
        <p:nvPicPr>
          <p:cNvPr id="14" name="Picture 13" descr="A blue pin on a black background&#10;&#10;Description automatically generated">
            <a:extLst>
              <a:ext uri="{FF2B5EF4-FFF2-40B4-BE49-F238E27FC236}">
                <a16:creationId xmlns:a16="http://schemas.microsoft.com/office/drawing/2014/main" id="{E07444BF-7D7B-045B-21DB-C6704B6249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0313" y="1633253"/>
            <a:ext cx="838200" cy="812800"/>
          </a:xfrm>
          <a:prstGeom prst="rect">
            <a:avLst/>
          </a:prstGeom>
        </p:spPr>
      </p:pic>
      <p:sp>
        <p:nvSpPr>
          <p:cNvPr id="7" name="Footer Placeholder 2">
            <a:extLst>
              <a:ext uri="{FF2B5EF4-FFF2-40B4-BE49-F238E27FC236}">
                <a16:creationId xmlns:a16="http://schemas.microsoft.com/office/drawing/2014/main" id="{D7D60ECC-BC60-8A6E-8E83-0271DCC44812}"/>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extLst>
      <p:ext uri="{BB962C8B-B14F-4D97-AF65-F5344CB8AC3E}">
        <p14:creationId xmlns:p14="http://schemas.microsoft.com/office/powerpoint/2010/main" val="1142314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1376256" y="6487626"/>
            <a:ext cx="4099386" cy="431186"/>
          </a:xfrm>
          <a:prstGeom prst="rect">
            <a:avLst/>
          </a:prstGeom>
        </p:spPr>
        <p:txBody>
          <a:bodyPr vert="horz" wrap="square" lIns="0" tIns="10583" rIns="0" bIns="0" rtlCol="0">
            <a:spAutoFit/>
          </a:bodyPr>
          <a:lstStyle/>
          <a:p>
            <a:pPr marL="10583" marR="0" lvl="0" indent="0" algn="l" defTabSz="914400" rtl="0" eaLnBrk="1" fontAlgn="auto" latinLnBrk="0" hangingPunct="1">
              <a:lnSpc>
                <a:spcPct val="100000"/>
              </a:lnSpc>
              <a:spcBef>
                <a:spcPts val="83"/>
              </a:spcBef>
              <a:spcAft>
                <a:spcPts val="0"/>
              </a:spcAft>
              <a:buClrTx/>
              <a:buSzTx/>
              <a:buFontTx/>
              <a:buNone/>
              <a:tabLst/>
              <a:defRPr/>
            </a:pPr>
            <a:r>
              <a:rPr kumimoji="0" lang="en-US" sz="833" b="0" i="0" u="none" strike="noStrike" kern="1200" cap="none" spc="183" normalizeH="0" baseline="30000" noProof="0" dirty="0">
                <a:ln>
                  <a:noFill/>
                </a:ln>
                <a:solidFill>
                  <a:srgbClr val="E7E6E6">
                    <a:lumMod val="50000"/>
                  </a:srgbClr>
                </a:solidFill>
                <a:effectLst/>
                <a:uLnTx/>
                <a:uFillTx/>
                <a:latin typeface="WorkSans-Light"/>
                <a:ea typeface="+mn-ea"/>
                <a:cs typeface="WorkSans-Light"/>
              </a:rPr>
              <a:t>1</a:t>
            </a:r>
            <a:r>
              <a:rPr kumimoji="0" sz="833" b="0" i="0" u="none" strike="noStrike" kern="1200" cap="none" spc="183" normalizeH="0" baseline="0" noProof="0" dirty="0">
                <a:ln>
                  <a:noFill/>
                </a:ln>
                <a:solidFill>
                  <a:srgbClr val="E7E6E6">
                    <a:lumMod val="50000"/>
                  </a:srgbClr>
                </a:solidFill>
                <a:effectLst/>
                <a:uLnTx/>
                <a:uFillTx/>
                <a:latin typeface="WorkSans-Light"/>
                <a:ea typeface="+mn-ea"/>
                <a:cs typeface="WorkSans-Light"/>
              </a:rPr>
              <a:t> </a:t>
            </a:r>
            <a:r>
              <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hlinkClick r:id="rId3"/>
              </a:rPr>
              <a:t>Li</a:t>
            </a:r>
            <a:r>
              <a:rPr kumimoji="0" lang="en-US" sz="833" b="0" i="0" u="none" strike="noStrike" kern="1200" cap="none" spc="0" normalizeH="0" baseline="0" noProof="0" dirty="0">
                <a:ln>
                  <a:noFill/>
                </a:ln>
                <a:solidFill>
                  <a:srgbClr val="E7E6E6">
                    <a:lumMod val="50000"/>
                  </a:srgbClr>
                </a:solidFill>
                <a:effectLst/>
                <a:uLnTx/>
                <a:uFillTx/>
                <a:latin typeface="WorkSans-Light"/>
                <a:ea typeface="+mn-ea"/>
                <a:cs typeface="WorkSans-Light"/>
                <a:hlinkClick r:id="rId3"/>
              </a:rPr>
              <a:t> Y</a:t>
            </a:r>
            <a:r>
              <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hlinkClick r:id="rId3"/>
              </a:rPr>
              <a:t>,</a:t>
            </a:r>
            <a:r>
              <a:rPr kumimoji="0" sz="833" b="0" i="0" u="none" strike="noStrike" kern="1200" cap="none" spc="-17" normalizeH="0" baseline="0" noProof="0" dirty="0">
                <a:ln>
                  <a:noFill/>
                </a:ln>
                <a:solidFill>
                  <a:srgbClr val="E7E6E6">
                    <a:lumMod val="50000"/>
                  </a:srgbClr>
                </a:solidFill>
                <a:effectLst/>
                <a:uLnTx/>
                <a:uFillTx/>
                <a:latin typeface="WorkSans-Light"/>
                <a:ea typeface="+mn-ea"/>
                <a:cs typeface="WorkSans-Light"/>
                <a:hlinkClick r:id="rId3"/>
              </a:rPr>
              <a:t> </a:t>
            </a:r>
            <a:r>
              <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hlinkClick r:id="rId3"/>
              </a:rPr>
              <a:t>et</a:t>
            </a:r>
            <a:r>
              <a:rPr kumimoji="0" sz="833" b="0" i="0" u="none" strike="noStrike" kern="1200" cap="none" spc="-21" normalizeH="0" baseline="0" noProof="0" dirty="0">
                <a:ln>
                  <a:noFill/>
                </a:ln>
                <a:solidFill>
                  <a:srgbClr val="E7E6E6">
                    <a:lumMod val="50000"/>
                  </a:srgbClr>
                </a:solidFill>
                <a:effectLst/>
                <a:uLnTx/>
                <a:uFillTx/>
                <a:latin typeface="WorkSans-Light"/>
                <a:ea typeface="+mn-ea"/>
                <a:cs typeface="WorkSans-Light"/>
                <a:hlinkClick r:id="rId3"/>
              </a:rPr>
              <a:t> </a:t>
            </a:r>
            <a:r>
              <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hlinkClick r:id="rId3"/>
              </a:rPr>
              <a:t>al.</a:t>
            </a:r>
            <a:r>
              <a:rPr kumimoji="0" sz="833" b="0" i="0" u="none" strike="noStrike" kern="1200" cap="none" spc="-17" normalizeH="0" baseline="0" noProof="0" dirty="0">
                <a:ln>
                  <a:noFill/>
                </a:ln>
                <a:solidFill>
                  <a:srgbClr val="E7E6E6">
                    <a:lumMod val="50000"/>
                  </a:srgbClr>
                </a:solidFill>
                <a:effectLst/>
                <a:uLnTx/>
                <a:uFillTx/>
                <a:latin typeface="WorkSans-Light"/>
                <a:ea typeface="+mn-ea"/>
                <a:cs typeface="WorkSans-Light"/>
                <a:hlinkClick r:id="rId3"/>
              </a:rPr>
              <a:t> </a:t>
            </a:r>
            <a:r>
              <a:rPr kumimoji="0" sz="833" b="0" i="1" u="none" strike="noStrike" kern="1200" cap="none" spc="0" normalizeH="0" baseline="0" noProof="0" dirty="0">
                <a:ln>
                  <a:noFill/>
                </a:ln>
                <a:solidFill>
                  <a:srgbClr val="E7E6E6">
                    <a:lumMod val="50000"/>
                  </a:srgbClr>
                </a:solidFill>
                <a:effectLst/>
                <a:uLnTx/>
                <a:uFillTx/>
                <a:latin typeface="WorkSans-Light"/>
                <a:ea typeface="+mn-ea"/>
                <a:cs typeface="WorkSans-Light"/>
                <a:hlinkClick r:id="rId3"/>
              </a:rPr>
              <a:t>Lancet</a:t>
            </a:r>
            <a:r>
              <a:rPr kumimoji="0" sz="833" b="0" i="0" u="none" strike="noStrike" kern="1200" cap="none" spc="-21" normalizeH="0" baseline="0" noProof="0" dirty="0">
                <a:ln>
                  <a:noFill/>
                </a:ln>
                <a:solidFill>
                  <a:srgbClr val="E7E6E6">
                    <a:lumMod val="50000"/>
                  </a:srgbClr>
                </a:solidFill>
                <a:effectLst/>
                <a:uLnTx/>
                <a:uFillTx/>
                <a:latin typeface="WorkSans-Light"/>
                <a:ea typeface="+mn-ea"/>
                <a:cs typeface="WorkSans-Light"/>
                <a:hlinkClick r:id="rId3"/>
              </a:rPr>
              <a:t> </a:t>
            </a:r>
            <a:r>
              <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hlinkClick r:id="rId3"/>
              </a:rPr>
              <a:t>2022</a:t>
            </a:r>
            <a:r>
              <a:rPr kumimoji="0" sz="833" b="0" i="0" u="none" strike="noStrike" kern="1200" cap="none" spc="-8" normalizeH="0" baseline="0" noProof="0" dirty="0">
                <a:ln>
                  <a:noFill/>
                </a:ln>
                <a:solidFill>
                  <a:srgbClr val="E7E6E6">
                    <a:lumMod val="50000"/>
                  </a:srgbClr>
                </a:solidFill>
                <a:effectLst/>
                <a:uLnTx/>
                <a:uFillTx/>
                <a:latin typeface="WorkSans-Light"/>
                <a:ea typeface="+mn-ea"/>
                <a:cs typeface="WorkSans-Light"/>
              </a:rPr>
              <a:t>.</a:t>
            </a:r>
            <a:endParaRPr kumimoji="0" lang="en-US" sz="833" b="0" i="0" u="none" strike="noStrike" kern="1200" cap="none" spc="-8" normalizeH="0" baseline="0" noProof="0" dirty="0">
              <a:ln>
                <a:noFill/>
              </a:ln>
              <a:solidFill>
                <a:srgbClr val="E7E6E6">
                  <a:lumMod val="50000"/>
                </a:srgbClr>
              </a:solidFill>
              <a:effectLst/>
              <a:uLnTx/>
              <a:uFillTx/>
              <a:latin typeface="WorkSans-Light"/>
              <a:ea typeface="+mn-ea"/>
              <a:cs typeface="WorkSans-Light"/>
            </a:endParaRPr>
          </a:p>
          <a:p>
            <a:pPr marL="10583">
              <a:spcBef>
                <a:spcPts val="83"/>
              </a:spcBef>
              <a:defRPr/>
            </a:pPr>
            <a:r>
              <a:rPr lang="en-US" sz="900" spc="183" baseline="30000" dirty="0">
                <a:solidFill>
                  <a:srgbClr val="E7E6E6">
                    <a:lumMod val="50000"/>
                  </a:srgbClr>
                </a:solidFill>
                <a:latin typeface="WorkSans-Light"/>
                <a:cs typeface="WorkSans-Light"/>
              </a:rPr>
              <a:t>2</a:t>
            </a:r>
            <a:r>
              <a:rPr kumimoji="0" lang="en-US" sz="900" b="0" i="0" u="none" strike="noStrike" kern="1200" cap="none" spc="183" normalizeH="0" baseline="0" noProof="0" dirty="0">
                <a:ln>
                  <a:noFill/>
                </a:ln>
                <a:solidFill>
                  <a:srgbClr val="E7E6E6">
                    <a:lumMod val="50000"/>
                  </a:srgbClr>
                </a:solidFill>
                <a:effectLst/>
                <a:uLnTx/>
                <a:uFillTx/>
                <a:latin typeface="WorkSans-Light"/>
                <a:ea typeface="+mn-ea"/>
                <a:cs typeface="WorkSans-Light"/>
              </a:rPr>
              <a:t> </a:t>
            </a:r>
            <a:r>
              <a:rPr lang="en-US" sz="900" dirty="0">
                <a:hlinkClick r:id="rId4"/>
              </a:rPr>
              <a:t>Melgar M, et al. </a:t>
            </a:r>
            <a:r>
              <a:rPr lang="en-US" sz="900" i="1" dirty="0">
                <a:hlinkClick r:id="rId4"/>
              </a:rPr>
              <a:t>MMWR </a:t>
            </a:r>
            <a:r>
              <a:rPr lang="en-US" sz="900" i="1" dirty="0" err="1">
                <a:hlinkClick r:id="rId4"/>
              </a:rPr>
              <a:t>Morb</a:t>
            </a:r>
            <a:r>
              <a:rPr lang="en-US" sz="900" i="1" dirty="0">
                <a:hlinkClick r:id="rId4"/>
              </a:rPr>
              <a:t> Mortal </a:t>
            </a:r>
            <a:r>
              <a:rPr lang="en-US" sz="900" i="1" dirty="0" err="1">
                <a:hlinkClick r:id="rId4"/>
              </a:rPr>
              <a:t>Wkly</a:t>
            </a:r>
            <a:r>
              <a:rPr lang="en-US" sz="900" i="1" dirty="0">
                <a:hlinkClick r:id="rId4"/>
              </a:rPr>
              <a:t> Rep </a:t>
            </a:r>
            <a:r>
              <a:rPr lang="en-US" sz="900" dirty="0">
                <a:hlinkClick r:id="rId4"/>
              </a:rPr>
              <a:t>2023;72. </a:t>
            </a:r>
            <a:endParaRPr lang="en-US" sz="900" dirty="0"/>
          </a:p>
          <a:p>
            <a:pPr marL="10583" marR="0" lvl="0" indent="0" algn="l" defTabSz="914400" rtl="0" eaLnBrk="1" fontAlgn="auto" latinLnBrk="0" hangingPunct="1">
              <a:lnSpc>
                <a:spcPct val="100000"/>
              </a:lnSpc>
              <a:spcBef>
                <a:spcPts val="83"/>
              </a:spcBef>
              <a:spcAft>
                <a:spcPts val="0"/>
              </a:spcAft>
              <a:buClrTx/>
              <a:buSzTx/>
              <a:buFontTx/>
              <a:buNone/>
              <a:tabLst/>
              <a:defRPr/>
            </a:pPr>
            <a:endPar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endParaRPr>
          </a:p>
        </p:txBody>
      </p:sp>
      <p:sp>
        <p:nvSpPr>
          <p:cNvPr id="16" name="Title 1">
            <a:extLst>
              <a:ext uri="{FF2B5EF4-FFF2-40B4-BE49-F238E27FC236}">
                <a16:creationId xmlns:a16="http://schemas.microsoft.com/office/drawing/2014/main" id="{988599BD-A838-98D5-B25C-358F4D07FB8A}"/>
              </a:ext>
            </a:extLst>
          </p:cNvPr>
          <p:cNvSpPr>
            <a:spLocks noGrp="1"/>
          </p:cNvSpPr>
          <p:nvPr>
            <p:ph type="title"/>
          </p:nvPr>
        </p:nvSpPr>
        <p:spPr>
          <a:xfrm>
            <a:off x="1162084" y="342813"/>
            <a:ext cx="10515600" cy="544989"/>
          </a:xfrm>
        </p:spPr>
        <p:txBody>
          <a:bodyPr/>
          <a:lstStyle/>
          <a:p>
            <a:r>
              <a:rPr lang="en-US" dirty="0">
                <a:solidFill>
                  <a:srgbClr val="672572"/>
                </a:solidFill>
              </a:rPr>
              <a:t>Why track disease activity for RSV?</a:t>
            </a:r>
            <a:endParaRPr lang="en-US" sz="2000" dirty="0">
              <a:solidFill>
                <a:srgbClr val="672572"/>
              </a:solidFill>
            </a:endParaRPr>
          </a:p>
        </p:txBody>
      </p:sp>
      <p:sp>
        <p:nvSpPr>
          <p:cNvPr id="15" name="TextBox 14">
            <a:extLst>
              <a:ext uri="{FF2B5EF4-FFF2-40B4-BE49-F238E27FC236}">
                <a16:creationId xmlns:a16="http://schemas.microsoft.com/office/drawing/2014/main" id="{C31B1DC7-E69D-4E8B-A6F1-5DF43935A078}"/>
              </a:ext>
            </a:extLst>
          </p:cNvPr>
          <p:cNvSpPr txBox="1"/>
          <p:nvPr/>
        </p:nvSpPr>
        <p:spPr>
          <a:xfrm>
            <a:off x="1292218" y="1270835"/>
            <a:ext cx="10385466" cy="38164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orbel" panose="020B0503020204020204"/>
                <a:ea typeface="+mn-ea"/>
                <a:cs typeface="+mn-cs"/>
              </a:rPr>
              <a:t>RSV’s global disease burden is large, and surveillance is needed to fill geographic gaps in RSV burden data and inform regional and national prevention strategies.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orbel" panose="020B0503020204020204"/>
                <a:ea typeface="+mn-ea"/>
                <a:cs typeface="+mn-cs"/>
              </a:rPr>
              <a:t>Surveillance is critical for informing strategies to reduce RSV disease, particularly among at-risk populations (e.g., young children, older adults).</a:t>
            </a:r>
          </a:p>
          <a:p>
            <a:pPr marL="342900" lvl="0" indent="-342900">
              <a:buFont typeface="Arial" panose="020B0604020202020204" pitchFamily="34" charset="0"/>
              <a:buChar char="•"/>
              <a:defRPr/>
            </a:pPr>
            <a:r>
              <a:rPr lang="en-US" sz="2200" dirty="0">
                <a:solidFill>
                  <a:srgbClr val="000000"/>
                </a:solidFill>
              </a:rPr>
              <a:t>Global RSV </a:t>
            </a:r>
            <a:r>
              <a:rPr kumimoji="0" lang="en-US" sz="2200" b="0" i="0" u="none" strike="noStrike" kern="1200" cap="none" spc="0" normalizeH="0" baseline="0" noProof="0" dirty="0">
                <a:ln>
                  <a:noFill/>
                </a:ln>
                <a:solidFill>
                  <a:srgbClr val="000000"/>
                </a:solidFill>
                <a:effectLst/>
                <a:uLnTx/>
                <a:uFillTx/>
                <a:latin typeface="Corbel" panose="020B0503020204020204"/>
                <a:ea typeface="+mn-ea"/>
                <a:cs typeface="+mn-cs"/>
              </a:rPr>
              <a:t>surveillance currently prioritizes infants and young children given global financing for prevention strategies for these age groups.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orbel" panose="020B0503020204020204"/>
                <a:ea typeface="+mn-ea"/>
                <a:cs typeface="+mn-cs"/>
              </a:rPr>
              <a:t>New tools for preventing RSV in early life are now licensed in several countries and globally recommended by the World Health Organization, including: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orbel" panose="020B0503020204020204"/>
                <a:ea typeface="+mn-ea"/>
                <a:cs typeface="+mn-cs"/>
              </a:rPr>
              <a:t>vaccine given in pregnancy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orbel" panose="020B0503020204020204"/>
                <a:ea typeface="+mn-ea"/>
                <a:cs typeface="+mn-cs"/>
              </a:rPr>
              <a:t>long-acting monoclonal antibodies given at birth or before entering RSV season</a:t>
            </a:r>
            <a:endPar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grpSp>
        <p:nvGrpSpPr>
          <p:cNvPr id="7" name="object 10">
            <a:extLst>
              <a:ext uri="{FF2B5EF4-FFF2-40B4-BE49-F238E27FC236}">
                <a16:creationId xmlns:a16="http://schemas.microsoft.com/office/drawing/2014/main" id="{676FBAAD-FE6E-771B-0AD5-1BC5FD724E4A}"/>
              </a:ext>
            </a:extLst>
          </p:cNvPr>
          <p:cNvGrpSpPr/>
          <p:nvPr/>
        </p:nvGrpSpPr>
        <p:grpSpPr>
          <a:xfrm>
            <a:off x="5379013" y="5259314"/>
            <a:ext cx="1040871" cy="997479"/>
            <a:chOff x="4923519" y="3943200"/>
            <a:chExt cx="1249045" cy="1196975"/>
          </a:xfrm>
        </p:grpSpPr>
        <p:sp>
          <p:nvSpPr>
            <p:cNvPr id="11" name="object 11">
              <a:extLst>
                <a:ext uri="{FF2B5EF4-FFF2-40B4-BE49-F238E27FC236}">
                  <a16:creationId xmlns:a16="http://schemas.microsoft.com/office/drawing/2014/main" id="{2682B97C-E33E-6E34-5522-751B72AB0B32}"/>
                </a:ext>
              </a:extLst>
            </p:cNvPr>
            <p:cNvSpPr/>
            <p:nvPr/>
          </p:nvSpPr>
          <p:spPr>
            <a:xfrm>
              <a:off x="4923510" y="3943209"/>
              <a:ext cx="1249045" cy="1196975"/>
            </a:xfrm>
            <a:custGeom>
              <a:avLst/>
              <a:gdLst/>
              <a:ahLst/>
              <a:cxnLst/>
              <a:rect l="l" t="t" r="r" b="b"/>
              <a:pathLst>
                <a:path w="1249045" h="1196975">
                  <a:moveTo>
                    <a:pt x="639635" y="455841"/>
                  </a:moveTo>
                  <a:lnTo>
                    <a:pt x="617715" y="403136"/>
                  </a:lnTo>
                  <a:lnTo>
                    <a:pt x="587603" y="385864"/>
                  </a:lnTo>
                  <a:lnTo>
                    <a:pt x="587603" y="455841"/>
                  </a:lnTo>
                  <a:lnTo>
                    <a:pt x="587603" y="499897"/>
                  </a:lnTo>
                  <a:lnTo>
                    <a:pt x="585812" y="508736"/>
                  </a:lnTo>
                  <a:lnTo>
                    <a:pt x="580936" y="515950"/>
                  </a:lnTo>
                  <a:lnTo>
                    <a:pt x="573697" y="520827"/>
                  </a:lnTo>
                  <a:lnTo>
                    <a:pt x="564845" y="522605"/>
                  </a:lnTo>
                  <a:lnTo>
                    <a:pt x="550240" y="522605"/>
                  </a:lnTo>
                  <a:lnTo>
                    <a:pt x="550240" y="574484"/>
                  </a:lnTo>
                  <a:lnTo>
                    <a:pt x="550240" y="1082967"/>
                  </a:lnTo>
                  <a:lnTo>
                    <a:pt x="545376" y="1106932"/>
                  </a:lnTo>
                  <a:lnTo>
                    <a:pt x="532117" y="1126515"/>
                  </a:lnTo>
                  <a:lnTo>
                    <a:pt x="512483" y="1139736"/>
                  </a:lnTo>
                  <a:lnTo>
                    <a:pt x="488454" y="1144574"/>
                  </a:lnTo>
                  <a:lnTo>
                    <a:pt x="151180" y="1144574"/>
                  </a:lnTo>
                  <a:lnTo>
                    <a:pt x="127165" y="1139736"/>
                  </a:lnTo>
                  <a:lnTo>
                    <a:pt x="107518" y="1126515"/>
                  </a:lnTo>
                  <a:lnTo>
                    <a:pt x="94272" y="1106932"/>
                  </a:lnTo>
                  <a:lnTo>
                    <a:pt x="89408" y="1082967"/>
                  </a:lnTo>
                  <a:lnTo>
                    <a:pt x="89408" y="574484"/>
                  </a:lnTo>
                  <a:lnTo>
                    <a:pt x="550240" y="574484"/>
                  </a:lnTo>
                  <a:lnTo>
                    <a:pt x="550240" y="522605"/>
                  </a:lnTo>
                  <a:lnTo>
                    <a:pt x="74790" y="522605"/>
                  </a:lnTo>
                  <a:lnTo>
                    <a:pt x="65938" y="520827"/>
                  </a:lnTo>
                  <a:lnTo>
                    <a:pt x="58712" y="515950"/>
                  </a:lnTo>
                  <a:lnTo>
                    <a:pt x="53822" y="508736"/>
                  </a:lnTo>
                  <a:lnTo>
                    <a:pt x="52031" y="499897"/>
                  </a:lnTo>
                  <a:lnTo>
                    <a:pt x="52031" y="455841"/>
                  </a:lnTo>
                  <a:lnTo>
                    <a:pt x="53822" y="447027"/>
                  </a:lnTo>
                  <a:lnTo>
                    <a:pt x="58712" y="439813"/>
                  </a:lnTo>
                  <a:lnTo>
                    <a:pt x="65938" y="434936"/>
                  </a:lnTo>
                  <a:lnTo>
                    <a:pt x="74790" y="433146"/>
                  </a:lnTo>
                  <a:lnTo>
                    <a:pt x="564845" y="433146"/>
                  </a:lnTo>
                  <a:lnTo>
                    <a:pt x="573697" y="434936"/>
                  </a:lnTo>
                  <a:lnTo>
                    <a:pt x="580936" y="439813"/>
                  </a:lnTo>
                  <a:lnTo>
                    <a:pt x="585812" y="447027"/>
                  </a:lnTo>
                  <a:lnTo>
                    <a:pt x="587603" y="455841"/>
                  </a:lnTo>
                  <a:lnTo>
                    <a:pt x="587603" y="385864"/>
                  </a:lnTo>
                  <a:lnTo>
                    <a:pt x="564845" y="381254"/>
                  </a:lnTo>
                  <a:lnTo>
                    <a:pt x="74790" y="381254"/>
                  </a:lnTo>
                  <a:lnTo>
                    <a:pt x="45707" y="387134"/>
                  </a:lnTo>
                  <a:lnTo>
                    <a:pt x="21932" y="403136"/>
                  </a:lnTo>
                  <a:lnTo>
                    <a:pt x="5892" y="426847"/>
                  </a:lnTo>
                  <a:lnTo>
                    <a:pt x="0" y="455841"/>
                  </a:lnTo>
                  <a:lnTo>
                    <a:pt x="0" y="499897"/>
                  </a:lnTo>
                  <a:lnTo>
                    <a:pt x="2717" y="519696"/>
                  </a:lnTo>
                  <a:lnTo>
                    <a:pt x="10350" y="537451"/>
                  </a:lnTo>
                  <a:lnTo>
                    <a:pt x="22161" y="552475"/>
                  </a:lnTo>
                  <a:lnTo>
                    <a:pt x="37376" y="564095"/>
                  </a:lnTo>
                  <a:lnTo>
                    <a:pt x="37376" y="1082967"/>
                  </a:lnTo>
                  <a:lnTo>
                    <a:pt x="46342" y="1127099"/>
                  </a:lnTo>
                  <a:lnTo>
                    <a:pt x="70751" y="1163193"/>
                  </a:lnTo>
                  <a:lnTo>
                    <a:pt x="106934" y="1187538"/>
                  </a:lnTo>
                  <a:lnTo>
                    <a:pt x="151180" y="1196467"/>
                  </a:lnTo>
                  <a:lnTo>
                    <a:pt x="488454" y="1196467"/>
                  </a:lnTo>
                  <a:lnTo>
                    <a:pt x="532714" y="1187538"/>
                  </a:lnTo>
                  <a:lnTo>
                    <a:pt x="568896" y="1163193"/>
                  </a:lnTo>
                  <a:lnTo>
                    <a:pt x="593318" y="1127099"/>
                  </a:lnTo>
                  <a:lnTo>
                    <a:pt x="602272" y="1082967"/>
                  </a:lnTo>
                  <a:lnTo>
                    <a:pt x="602272" y="574484"/>
                  </a:lnTo>
                  <a:lnTo>
                    <a:pt x="602272" y="564095"/>
                  </a:lnTo>
                  <a:lnTo>
                    <a:pt x="617486" y="552475"/>
                  </a:lnTo>
                  <a:lnTo>
                    <a:pt x="629285" y="537451"/>
                  </a:lnTo>
                  <a:lnTo>
                    <a:pt x="635673" y="522605"/>
                  </a:lnTo>
                  <a:lnTo>
                    <a:pt x="636930" y="519696"/>
                  </a:lnTo>
                  <a:lnTo>
                    <a:pt x="639635" y="499897"/>
                  </a:lnTo>
                  <a:lnTo>
                    <a:pt x="639635" y="455841"/>
                  </a:lnTo>
                  <a:close/>
                </a:path>
                <a:path w="1249045" h="1196975">
                  <a:moveTo>
                    <a:pt x="924344" y="290690"/>
                  </a:moveTo>
                  <a:lnTo>
                    <a:pt x="920292" y="269862"/>
                  </a:lnTo>
                  <a:lnTo>
                    <a:pt x="919010" y="263258"/>
                  </a:lnTo>
                  <a:lnTo>
                    <a:pt x="903909" y="240220"/>
                  </a:lnTo>
                  <a:lnTo>
                    <a:pt x="880389" y="224243"/>
                  </a:lnTo>
                  <a:lnTo>
                    <a:pt x="872312" y="222592"/>
                  </a:lnTo>
                  <a:lnTo>
                    <a:pt x="872312" y="290639"/>
                  </a:lnTo>
                  <a:lnTo>
                    <a:pt x="870521" y="299300"/>
                  </a:lnTo>
                  <a:lnTo>
                    <a:pt x="865682" y="306425"/>
                  </a:lnTo>
                  <a:lnTo>
                    <a:pt x="858507" y="311302"/>
                  </a:lnTo>
                  <a:lnTo>
                    <a:pt x="849744" y="313182"/>
                  </a:lnTo>
                  <a:lnTo>
                    <a:pt x="785914" y="314134"/>
                  </a:lnTo>
                  <a:lnTo>
                    <a:pt x="785914" y="366026"/>
                  </a:lnTo>
                  <a:lnTo>
                    <a:pt x="757542" y="895184"/>
                  </a:lnTo>
                  <a:lnTo>
                    <a:pt x="753554" y="895261"/>
                  </a:lnTo>
                  <a:lnTo>
                    <a:pt x="721868" y="367728"/>
                  </a:lnTo>
                  <a:lnTo>
                    <a:pt x="721817" y="366966"/>
                  </a:lnTo>
                  <a:lnTo>
                    <a:pt x="785914" y="366026"/>
                  </a:lnTo>
                  <a:lnTo>
                    <a:pt x="785914" y="314134"/>
                  </a:lnTo>
                  <a:lnTo>
                    <a:pt x="657085" y="316026"/>
                  </a:lnTo>
                  <a:lnTo>
                    <a:pt x="647395" y="313626"/>
                  </a:lnTo>
                  <a:lnTo>
                    <a:pt x="640638" y="308978"/>
                  </a:lnTo>
                  <a:lnTo>
                    <a:pt x="636689" y="302590"/>
                  </a:lnTo>
                  <a:lnTo>
                    <a:pt x="635393" y="294970"/>
                  </a:lnTo>
                  <a:lnTo>
                    <a:pt x="637171" y="286423"/>
                  </a:lnTo>
                  <a:lnTo>
                    <a:pt x="642023" y="279387"/>
                  </a:lnTo>
                  <a:lnTo>
                    <a:pt x="649198" y="274574"/>
                  </a:lnTo>
                  <a:lnTo>
                    <a:pt x="657974" y="272732"/>
                  </a:lnTo>
                  <a:lnTo>
                    <a:pt x="850595" y="269862"/>
                  </a:lnTo>
                  <a:lnTo>
                    <a:pt x="850925" y="269862"/>
                  </a:lnTo>
                  <a:lnTo>
                    <a:pt x="859459" y="271526"/>
                  </a:lnTo>
                  <a:lnTo>
                    <a:pt x="866241" y="276047"/>
                  </a:lnTo>
                  <a:lnTo>
                    <a:pt x="870699" y="282663"/>
                  </a:lnTo>
                  <a:lnTo>
                    <a:pt x="872312" y="290639"/>
                  </a:lnTo>
                  <a:lnTo>
                    <a:pt x="872312" y="222592"/>
                  </a:lnTo>
                  <a:lnTo>
                    <a:pt x="859688" y="220002"/>
                  </a:lnTo>
                  <a:lnTo>
                    <a:pt x="850023" y="218020"/>
                  </a:lnTo>
                  <a:lnTo>
                    <a:pt x="849833" y="217982"/>
                  </a:lnTo>
                  <a:lnTo>
                    <a:pt x="846823" y="218020"/>
                  </a:lnTo>
                  <a:lnTo>
                    <a:pt x="861910" y="123482"/>
                  </a:lnTo>
                  <a:lnTo>
                    <a:pt x="859193" y="77406"/>
                  </a:lnTo>
                  <a:lnTo>
                    <a:pt x="845515" y="51879"/>
                  </a:lnTo>
                  <a:lnTo>
                    <a:pt x="838034" y="37909"/>
                  </a:lnTo>
                  <a:lnTo>
                    <a:pt x="810539" y="17005"/>
                  </a:lnTo>
                  <a:lnTo>
                    <a:pt x="810539" y="115316"/>
                  </a:lnTo>
                  <a:lnTo>
                    <a:pt x="794016" y="218808"/>
                  </a:lnTo>
                  <a:lnTo>
                    <a:pt x="713727" y="220002"/>
                  </a:lnTo>
                  <a:lnTo>
                    <a:pt x="697547" y="117779"/>
                  </a:lnTo>
                  <a:lnTo>
                    <a:pt x="699211" y="93268"/>
                  </a:lnTo>
                  <a:lnTo>
                    <a:pt x="710755" y="72326"/>
                  </a:lnTo>
                  <a:lnTo>
                    <a:pt x="729945" y="57632"/>
                  </a:lnTo>
                  <a:lnTo>
                    <a:pt x="754532" y="51879"/>
                  </a:lnTo>
                  <a:lnTo>
                    <a:pt x="779030" y="57048"/>
                  </a:lnTo>
                  <a:lnTo>
                    <a:pt x="797890" y="70929"/>
                  </a:lnTo>
                  <a:lnTo>
                    <a:pt x="809066" y="91135"/>
                  </a:lnTo>
                  <a:lnTo>
                    <a:pt x="810539" y="115316"/>
                  </a:lnTo>
                  <a:lnTo>
                    <a:pt x="810539" y="17005"/>
                  </a:lnTo>
                  <a:lnTo>
                    <a:pt x="801776" y="10337"/>
                  </a:lnTo>
                  <a:lnTo>
                    <a:pt x="753757" y="0"/>
                  </a:lnTo>
                  <a:lnTo>
                    <a:pt x="707263" y="10934"/>
                  </a:lnTo>
                  <a:lnTo>
                    <a:pt x="670991" y="38887"/>
                  </a:lnTo>
                  <a:lnTo>
                    <a:pt x="649211" y="78867"/>
                  </a:lnTo>
                  <a:lnTo>
                    <a:pt x="646150" y="125882"/>
                  </a:lnTo>
                  <a:lnTo>
                    <a:pt x="661174" y="220789"/>
                  </a:lnTo>
                  <a:lnTo>
                    <a:pt x="657212" y="220840"/>
                  </a:lnTo>
                  <a:lnTo>
                    <a:pt x="628523" y="226999"/>
                  </a:lnTo>
                  <a:lnTo>
                    <a:pt x="605053" y="243001"/>
                  </a:lnTo>
                  <a:lnTo>
                    <a:pt x="589191" y="266433"/>
                  </a:lnTo>
                  <a:lnTo>
                    <a:pt x="583361" y="294919"/>
                  </a:lnTo>
                  <a:lnTo>
                    <a:pt x="589076" y="323392"/>
                  </a:lnTo>
                  <a:lnTo>
                    <a:pt x="604735" y="346583"/>
                  </a:lnTo>
                  <a:lnTo>
                    <a:pt x="628040" y="362191"/>
                  </a:lnTo>
                  <a:lnTo>
                    <a:pt x="656691" y="367906"/>
                  </a:lnTo>
                  <a:lnTo>
                    <a:pt x="657860" y="367906"/>
                  </a:lnTo>
                  <a:lnTo>
                    <a:pt x="669759" y="367728"/>
                  </a:lnTo>
                  <a:lnTo>
                    <a:pt x="703110" y="923099"/>
                  </a:lnTo>
                  <a:lnTo>
                    <a:pt x="705586" y="932700"/>
                  </a:lnTo>
                  <a:lnTo>
                    <a:pt x="711250" y="940447"/>
                  </a:lnTo>
                  <a:lnTo>
                    <a:pt x="719328" y="945616"/>
                  </a:lnTo>
                  <a:lnTo>
                    <a:pt x="729056" y="947496"/>
                  </a:lnTo>
                  <a:lnTo>
                    <a:pt x="782599" y="946721"/>
                  </a:lnTo>
                  <a:lnTo>
                    <a:pt x="809637" y="895261"/>
                  </a:lnTo>
                  <a:lnTo>
                    <a:pt x="838022" y="366026"/>
                  </a:lnTo>
                  <a:lnTo>
                    <a:pt x="838060" y="365252"/>
                  </a:lnTo>
                  <a:lnTo>
                    <a:pt x="850519" y="365074"/>
                  </a:lnTo>
                  <a:lnTo>
                    <a:pt x="879208" y="358863"/>
                  </a:lnTo>
                  <a:lnTo>
                    <a:pt x="902677" y="342798"/>
                  </a:lnTo>
                  <a:lnTo>
                    <a:pt x="918514" y="319265"/>
                  </a:lnTo>
                  <a:lnTo>
                    <a:pt x="919175" y="316026"/>
                  </a:lnTo>
                  <a:lnTo>
                    <a:pt x="924344" y="290690"/>
                  </a:lnTo>
                  <a:close/>
                </a:path>
                <a:path w="1249045" h="1196975">
                  <a:moveTo>
                    <a:pt x="1248676" y="998372"/>
                  </a:moveTo>
                  <a:lnTo>
                    <a:pt x="1246632" y="988275"/>
                  </a:lnTo>
                  <a:lnTo>
                    <a:pt x="1241056" y="980020"/>
                  </a:lnTo>
                  <a:lnTo>
                    <a:pt x="1232789" y="974471"/>
                  </a:lnTo>
                  <a:lnTo>
                    <a:pt x="1222667" y="972426"/>
                  </a:lnTo>
                  <a:lnTo>
                    <a:pt x="1161173" y="972426"/>
                  </a:lnTo>
                  <a:lnTo>
                    <a:pt x="1161173" y="421411"/>
                  </a:lnTo>
                  <a:lnTo>
                    <a:pt x="1161173" y="395465"/>
                  </a:lnTo>
                  <a:lnTo>
                    <a:pt x="1159129" y="385368"/>
                  </a:lnTo>
                  <a:lnTo>
                    <a:pt x="1153553" y="377126"/>
                  </a:lnTo>
                  <a:lnTo>
                    <a:pt x="1145286" y="371563"/>
                  </a:lnTo>
                  <a:lnTo>
                    <a:pt x="1135164" y="369531"/>
                  </a:lnTo>
                  <a:lnTo>
                    <a:pt x="1118425" y="369531"/>
                  </a:lnTo>
                  <a:lnTo>
                    <a:pt x="1118425" y="323062"/>
                  </a:lnTo>
                  <a:lnTo>
                    <a:pt x="1117612" y="318782"/>
                  </a:lnTo>
                  <a:lnTo>
                    <a:pt x="1114488" y="302526"/>
                  </a:lnTo>
                  <a:lnTo>
                    <a:pt x="1109154" y="294068"/>
                  </a:lnTo>
                  <a:lnTo>
                    <a:pt x="1109154" y="421411"/>
                  </a:lnTo>
                  <a:lnTo>
                    <a:pt x="1109154" y="972426"/>
                  </a:lnTo>
                  <a:lnTo>
                    <a:pt x="1061427" y="972426"/>
                  </a:lnTo>
                  <a:lnTo>
                    <a:pt x="1061427" y="1024305"/>
                  </a:lnTo>
                  <a:lnTo>
                    <a:pt x="1061427" y="1135049"/>
                  </a:lnTo>
                  <a:lnTo>
                    <a:pt x="1021969" y="1135049"/>
                  </a:lnTo>
                  <a:lnTo>
                    <a:pt x="1021969" y="1024305"/>
                  </a:lnTo>
                  <a:lnTo>
                    <a:pt x="1061427" y="1024305"/>
                  </a:lnTo>
                  <a:lnTo>
                    <a:pt x="1061427" y="972426"/>
                  </a:lnTo>
                  <a:lnTo>
                    <a:pt x="974255" y="972426"/>
                  </a:lnTo>
                  <a:lnTo>
                    <a:pt x="974255" y="421411"/>
                  </a:lnTo>
                  <a:lnTo>
                    <a:pt x="1109154" y="421411"/>
                  </a:lnTo>
                  <a:lnTo>
                    <a:pt x="1109154" y="294068"/>
                  </a:lnTo>
                  <a:lnTo>
                    <a:pt x="1103718" y="285445"/>
                  </a:lnTo>
                  <a:lnTo>
                    <a:pt x="1087615" y="273278"/>
                  </a:lnTo>
                  <a:lnTo>
                    <a:pt x="1067714" y="267462"/>
                  </a:lnTo>
                  <a:lnTo>
                    <a:pt x="1067714" y="76911"/>
                  </a:lnTo>
                  <a:lnTo>
                    <a:pt x="1066393" y="70383"/>
                  </a:lnTo>
                  <a:lnTo>
                    <a:pt x="1066393" y="320700"/>
                  </a:lnTo>
                  <a:lnTo>
                    <a:pt x="1066393" y="369531"/>
                  </a:lnTo>
                  <a:lnTo>
                    <a:pt x="1017003" y="369531"/>
                  </a:lnTo>
                  <a:lnTo>
                    <a:pt x="1017003" y="320700"/>
                  </a:lnTo>
                  <a:lnTo>
                    <a:pt x="1018933" y="318782"/>
                  </a:lnTo>
                  <a:lnTo>
                    <a:pt x="1064463" y="318782"/>
                  </a:lnTo>
                  <a:lnTo>
                    <a:pt x="1066393" y="320700"/>
                  </a:lnTo>
                  <a:lnTo>
                    <a:pt x="1066393" y="70383"/>
                  </a:lnTo>
                  <a:lnTo>
                    <a:pt x="1065669" y="66802"/>
                  </a:lnTo>
                  <a:lnTo>
                    <a:pt x="1060094" y="58559"/>
                  </a:lnTo>
                  <a:lnTo>
                    <a:pt x="1051826" y="53009"/>
                  </a:lnTo>
                  <a:lnTo>
                    <a:pt x="1041704" y="50965"/>
                  </a:lnTo>
                  <a:lnTo>
                    <a:pt x="1031570" y="53009"/>
                  </a:lnTo>
                  <a:lnTo>
                    <a:pt x="1023302" y="58559"/>
                  </a:lnTo>
                  <a:lnTo>
                    <a:pt x="1017727" y="66802"/>
                  </a:lnTo>
                  <a:lnTo>
                    <a:pt x="1015682" y="76911"/>
                  </a:lnTo>
                  <a:lnTo>
                    <a:pt x="1015682" y="267462"/>
                  </a:lnTo>
                  <a:lnTo>
                    <a:pt x="995781" y="273278"/>
                  </a:lnTo>
                  <a:lnTo>
                    <a:pt x="979690" y="285445"/>
                  </a:lnTo>
                  <a:lnTo>
                    <a:pt x="968921" y="302526"/>
                  </a:lnTo>
                  <a:lnTo>
                    <a:pt x="964984" y="323062"/>
                  </a:lnTo>
                  <a:lnTo>
                    <a:pt x="964984" y="369531"/>
                  </a:lnTo>
                  <a:lnTo>
                    <a:pt x="948232" y="369531"/>
                  </a:lnTo>
                  <a:lnTo>
                    <a:pt x="938110" y="371563"/>
                  </a:lnTo>
                  <a:lnTo>
                    <a:pt x="929843" y="377126"/>
                  </a:lnTo>
                  <a:lnTo>
                    <a:pt x="924267" y="385368"/>
                  </a:lnTo>
                  <a:lnTo>
                    <a:pt x="922223" y="395465"/>
                  </a:lnTo>
                  <a:lnTo>
                    <a:pt x="922223" y="972426"/>
                  </a:lnTo>
                  <a:lnTo>
                    <a:pt x="860729" y="972426"/>
                  </a:lnTo>
                  <a:lnTo>
                    <a:pt x="850607" y="974471"/>
                  </a:lnTo>
                  <a:lnTo>
                    <a:pt x="842340" y="980020"/>
                  </a:lnTo>
                  <a:lnTo>
                    <a:pt x="836764" y="988275"/>
                  </a:lnTo>
                  <a:lnTo>
                    <a:pt x="834720" y="998372"/>
                  </a:lnTo>
                  <a:lnTo>
                    <a:pt x="836764" y="1008481"/>
                  </a:lnTo>
                  <a:lnTo>
                    <a:pt x="842340" y="1016723"/>
                  </a:lnTo>
                  <a:lnTo>
                    <a:pt x="850607" y="1022286"/>
                  </a:lnTo>
                  <a:lnTo>
                    <a:pt x="860729" y="1024318"/>
                  </a:lnTo>
                  <a:lnTo>
                    <a:pt x="969949" y="1024318"/>
                  </a:lnTo>
                  <a:lnTo>
                    <a:pt x="969949" y="1135049"/>
                  </a:lnTo>
                  <a:lnTo>
                    <a:pt x="928344" y="1135049"/>
                  </a:lnTo>
                  <a:lnTo>
                    <a:pt x="918222" y="1137094"/>
                  </a:lnTo>
                  <a:lnTo>
                    <a:pt x="909955" y="1142644"/>
                  </a:lnTo>
                  <a:lnTo>
                    <a:pt x="904379" y="1150899"/>
                  </a:lnTo>
                  <a:lnTo>
                    <a:pt x="902335" y="1160995"/>
                  </a:lnTo>
                  <a:lnTo>
                    <a:pt x="904379" y="1171105"/>
                  </a:lnTo>
                  <a:lnTo>
                    <a:pt x="909955" y="1179347"/>
                  </a:lnTo>
                  <a:lnTo>
                    <a:pt x="918222" y="1184910"/>
                  </a:lnTo>
                  <a:lnTo>
                    <a:pt x="928344" y="1186942"/>
                  </a:lnTo>
                  <a:lnTo>
                    <a:pt x="1155052" y="1186942"/>
                  </a:lnTo>
                  <a:lnTo>
                    <a:pt x="1165174" y="1184910"/>
                  </a:lnTo>
                  <a:lnTo>
                    <a:pt x="1173441" y="1179347"/>
                  </a:lnTo>
                  <a:lnTo>
                    <a:pt x="1179017" y="1171105"/>
                  </a:lnTo>
                  <a:lnTo>
                    <a:pt x="1181061" y="1160995"/>
                  </a:lnTo>
                  <a:lnTo>
                    <a:pt x="1179017" y="1150899"/>
                  </a:lnTo>
                  <a:lnTo>
                    <a:pt x="1173441" y="1142644"/>
                  </a:lnTo>
                  <a:lnTo>
                    <a:pt x="1165174" y="1137094"/>
                  </a:lnTo>
                  <a:lnTo>
                    <a:pt x="1155052" y="1135049"/>
                  </a:lnTo>
                  <a:lnTo>
                    <a:pt x="1113459" y="1135049"/>
                  </a:lnTo>
                  <a:lnTo>
                    <a:pt x="1113459" y="1024318"/>
                  </a:lnTo>
                  <a:lnTo>
                    <a:pt x="1222730" y="1024305"/>
                  </a:lnTo>
                  <a:lnTo>
                    <a:pt x="1232789" y="1022286"/>
                  </a:lnTo>
                  <a:lnTo>
                    <a:pt x="1241056" y="1016723"/>
                  </a:lnTo>
                  <a:lnTo>
                    <a:pt x="1246632" y="1008481"/>
                  </a:lnTo>
                  <a:lnTo>
                    <a:pt x="1248676" y="998372"/>
                  </a:lnTo>
                  <a:close/>
                </a:path>
              </a:pathLst>
            </a:custGeom>
            <a:solidFill>
              <a:srgbClr val="07484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12" name="object 12">
              <a:extLst>
                <a:ext uri="{FF2B5EF4-FFF2-40B4-BE49-F238E27FC236}">
                  <a16:creationId xmlns:a16="http://schemas.microsoft.com/office/drawing/2014/main" id="{34F0099A-DDA1-B272-C85E-2F5CF3F6FD64}"/>
                </a:ext>
              </a:extLst>
            </p:cNvPr>
            <p:cNvSpPr/>
            <p:nvPr/>
          </p:nvSpPr>
          <p:spPr>
            <a:xfrm>
              <a:off x="5048241" y="4755302"/>
              <a:ext cx="386715" cy="275590"/>
            </a:xfrm>
            <a:custGeom>
              <a:avLst/>
              <a:gdLst/>
              <a:ahLst/>
              <a:cxnLst/>
              <a:rect l="l" t="t" r="r" b="b"/>
              <a:pathLst>
                <a:path w="386714" h="275589">
                  <a:moveTo>
                    <a:pt x="386575" y="0"/>
                  </a:moveTo>
                  <a:lnTo>
                    <a:pt x="0" y="0"/>
                  </a:lnTo>
                  <a:lnTo>
                    <a:pt x="0" y="223342"/>
                  </a:lnTo>
                  <a:lnTo>
                    <a:pt x="4079" y="243441"/>
                  </a:lnTo>
                  <a:lnTo>
                    <a:pt x="15198" y="259873"/>
                  </a:lnTo>
                  <a:lnTo>
                    <a:pt x="31675" y="270962"/>
                  </a:lnTo>
                  <a:lnTo>
                    <a:pt x="51828" y="275031"/>
                  </a:lnTo>
                  <a:lnTo>
                    <a:pt x="334746" y="275031"/>
                  </a:lnTo>
                  <a:lnTo>
                    <a:pt x="354899" y="270962"/>
                  </a:lnTo>
                  <a:lnTo>
                    <a:pt x="371376" y="259873"/>
                  </a:lnTo>
                  <a:lnTo>
                    <a:pt x="382495" y="243441"/>
                  </a:lnTo>
                  <a:lnTo>
                    <a:pt x="386575" y="223342"/>
                  </a:lnTo>
                  <a:lnTo>
                    <a:pt x="386575" y="0"/>
                  </a:lnTo>
                  <a:close/>
                </a:path>
              </a:pathLst>
            </a:custGeom>
            <a:solidFill>
              <a:srgbClr val="52A94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grpSp>
      <p:sp>
        <p:nvSpPr>
          <p:cNvPr id="3" name="Footer Placeholder 2">
            <a:extLst>
              <a:ext uri="{FF2B5EF4-FFF2-40B4-BE49-F238E27FC236}">
                <a16:creationId xmlns:a16="http://schemas.microsoft.com/office/drawing/2014/main" id="{CFF8C688-5730-8A6F-01E6-7AF5D48AA707}"/>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extLst>
      <p:ext uri="{BB962C8B-B14F-4D97-AF65-F5344CB8AC3E}">
        <p14:creationId xmlns:p14="http://schemas.microsoft.com/office/powerpoint/2010/main" val="2374761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4">
            <a:extLst>
              <a:ext uri="{FF2B5EF4-FFF2-40B4-BE49-F238E27FC236}">
                <a16:creationId xmlns:a16="http://schemas.microsoft.com/office/drawing/2014/main" id="{7B68DF21-BD02-3209-5B16-C22BBEF2D633}"/>
              </a:ext>
            </a:extLst>
          </p:cNvPr>
          <p:cNvSpPr txBox="1"/>
          <p:nvPr/>
        </p:nvSpPr>
        <p:spPr>
          <a:xfrm>
            <a:off x="1128333" y="1725841"/>
            <a:ext cx="3759671" cy="1044769"/>
          </a:xfrm>
          <a:prstGeom prst="rect">
            <a:avLst/>
          </a:prstGeom>
          <a:noFill/>
          <a:ln>
            <a:solidFill>
              <a:schemeClr val="accent3"/>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15" name="object 5">
            <a:extLst>
              <a:ext uri="{FF2B5EF4-FFF2-40B4-BE49-F238E27FC236}">
                <a16:creationId xmlns:a16="http://schemas.microsoft.com/office/drawing/2014/main" id="{DDB43712-C33C-3433-866D-3472A2912E6C}"/>
              </a:ext>
            </a:extLst>
          </p:cNvPr>
          <p:cNvSpPr txBox="1"/>
          <p:nvPr/>
        </p:nvSpPr>
        <p:spPr>
          <a:xfrm>
            <a:off x="1128333" y="3239833"/>
            <a:ext cx="3759671" cy="1044769"/>
          </a:xfrm>
          <a:prstGeom prst="rect">
            <a:avLst/>
          </a:prstGeom>
          <a:noFill/>
          <a:ln>
            <a:solidFill>
              <a:schemeClr val="accent2"/>
            </a:solidFill>
          </a:ln>
        </p:spPr>
        <p:txBody>
          <a:bodyPr vert="horz" wrap="square" lIns="0" tIns="3704" rIns="0" bIns="0" rtlCol="0" anchor="ctr" anchorCtr="0">
            <a:noAutofit/>
          </a:bodyPr>
          <a:lstStyle/>
          <a:p>
            <a:pPr marL="287020" marR="281940" lvl="0" indent="762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58" name="object 5">
            <a:extLst>
              <a:ext uri="{FF2B5EF4-FFF2-40B4-BE49-F238E27FC236}">
                <a16:creationId xmlns:a16="http://schemas.microsoft.com/office/drawing/2014/main" id="{6449E898-B83B-94E3-421C-F129D10B449E}"/>
              </a:ext>
            </a:extLst>
          </p:cNvPr>
          <p:cNvSpPr txBox="1"/>
          <p:nvPr/>
        </p:nvSpPr>
        <p:spPr>
          <a:xfrm>
            <a:off x="1128333" y="4799833"/>
            <a:ext cx="3759671" cy="1568671"/>
          </a:xfrm>
          <a:prstGeom prst="rect">
            <a:avLst/>
          </a:prstGeom>
          <a:noFill/>
          <a:ln>
            <a:solidFill>
              <a:schemeClr val="accent4"/>
            </a:solidFill>
          </a:ln>
        </p:spPr>
        <p:txBody>
          <a:bodyPr vert="horz" wrap="square" lIns="0" tIns="3704" rIns="0" bIns="0" rtlCol="0" anchor="ctr" anchorCtr="0">
            <a:noAutofit/>
          </a:bodyPr>
          <a:lstStyle/>
          <a:p>
            <a:pPr marL="287020" marR="281940" lvl="0" indent="7620" algn="ctr" defTabSz="914400" rtl="0" eaLnBrk="1" fontAlgn="auto" latinLnBrk="0" hangingPunct="1">
              <a:lnSpc>
                <a:spcPct val="81481"/>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8" name="object 8"/>
          <p:cNvSpPr txBox="1"/>
          <p:nvPr/>
        </p:nvSpPr>
        <p:spPr>
          <a:xfrm>
            <a:off x="1473056" y="1946577"/>
            <a:ext cx="3070225" cy="821999"/>
          </a:xfrm>
          <a:prstGeom prst="rect">
            <a:avLst/>
          </a:prstGeom>
        </p:spPr>
        <p:txBody>
          <a:bodyPr vert="horz" wrap="square" lIns="0" tIns="10583" rIns="0" bIns="0" rtlCol="0" anchor="t">
            <a:spAutoFit/>
          </a:bodyPr>
          <a:lstStyle/>
          <a:p>
            <a:pPr marL="0" marR="0" lvl="0" indent="0" algn="ctr" defTabSz="914400" rtl="0" eaLnBrk="1" fontAlgn="auto" latinLnBrk="0" hangingPunct="1">
              <a:lnSpc>
                <a:spcPct val="101934"/>
              </a:lnSpc>
              <a:spcBef>
                <a:spcPts val="83"/>
              </a:spcBef>
              <a:spcAft>
                <a:spcPts val="0"/>
              </a:spcAft>
              <a:buClrTx/>
              <a:buSzTx/>
              <a:buFontTx/>
              <a:buNone/>
              <a:tabLst/>
              <a:defRPr/>
            </a:pPr>
            <a:r>
              <a:rPr kumimoji="0" lang="en-US" sz="3600" b="1" i="0" u="none" strike="noStrike" kern="1200" cap="none" spc="-8" normalizeH="0" baseline="0" noProof="0" dirty="0">
                <a:ln>
                  <a:noFill/>
                </a:ln>
                <a:solidFill>
                  <a:srgbClr val="672672"/>
                </a:solidFill>
                <a:effectLst/>
                <a:uLnTx/>
                <a:uFillTx/>
                <a:latin typeface="Corbel" panose="020B0503020204020204" pitchFamily="34" charset="0"/>
                <a:ea typeface="+mn-ea"/>
                <a:cs typeface="Montserrat-SemiBold"/>
              </a:rPr>
              <a:t>33 million</a:t>
            </a:r>
            <a:endParaRPr kumimoji="0" lang="en-US" sz="360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SemiBold"/>
            </a:endParaRPr>
          </a:p>
          <a:p>
            <a:pPr marL="0" marR="0" lvl="0" indent="0" algn="ctr" defTabSz="914400" rtl="0" eaLnBrk="1" fontAlgn="auto" latinLnBrk="0" hangingPunct="1">
              <a:lnSpc>
                <a:spcPct val="99722"/>
              </a:lnSpc>
              <a:spcBef>
                <a:spcPts val="0"/>
              </a:spcBef>
              <a:spcAft>
                <a:spcPts val="0"/>
              </a:spcAft>
              <a:buClrTx/>
              <a:buSzTx/>
              <a:buFontTx/>
              <a:buNone/>
              <a:tabLst/>
              <a:defRPr/>
            </a:pPr>
            <a:r>
              <a:rPr kumimoji="0" sz="1600" b="1" i="0" u="none" strike="noStrike" kern="1200" cap="none" spc="-8" normalizeH="0" baseline="0" noProof="0" dirty="0">
                <a:ln>
                  <a:noFill/>
                </a:ln>
                <a:solidFill>
                  <a:srgbClr val="672672"/>
                </a:solidFill>
                <a:effectLst/>
                <a:uLnTx/>
                <a:uFillTx/>
                <a:latin typeface="Corbel" panose="020B0503020204020204" pitchFamily="34" charset="0"/>
                <a:ea typeface="+mn-ea"/>
                <a:cs typeface="Montserrat-SemiBold"/>
              </a:rPr>
              <a:t>episodes</a:t>
            </a:r>
            <a:endParaRPr kumimoji="0"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SemiBold"/>
            </a:endParaRPr>
          </a:p>
        </p:txBody>
      </p:sp>
      <p:sp>
        <p:nvSpPr>
          <p:cNvPr id="9" name="object 9"/>
          <p:cNvSpPr txBox="1"/>
          <p:nvPr/>
        </p:nvSpPr>
        <p:spPr>
          <a:xfrm>
            <a:off x="1771770" y="3559213"/>
            <a:ext cx="2472796" cy="737574"/>
          </a:xfrm>
          <a:prstGeom prst="rect">
            <a:avLst/>
          </a:prstGeom>
        </p:spPr>
        <p:txBody>
          <a:bodyPr vert="horz" wrap="square" lIns="0" tIns="11113" rIns="0" bIns="0" rtlCol="0" anchor="t">
            <a:spAutoFit/>
          </a:bodyPr>
          <a:lstStyle/>
          <a:p>
            <a:pPr marL="9525" marR="0" lvl="0" indent="0" algn="ctr" defTabSz="914400" rtl="0" eaLnBrk="1" fontAlgn="auto" latinLnBrk="0" hangingPunct="1">
              <a:lnSpc>
                <a:spcPct val="98171"/>
              </a:lnSpc>
              <a:spcBef>
                <a:spcPts val="87"/>
              </a:spcBef>
              <a:spcAft>
                <a:spcPts val="0"/>
              </a:spcAft>
              <a:buClrTx/>
              <a:buSzTx/>
              <a:buFontTx/>
              <a:buNone/>
              <a:tabLst/>
              <a:defRPr/>
            </a:pPr>
            <a:r>
              <a:rPr kumimoji="0" sz="3200" b="1" i="0" u="none" strike="noStrike" kern="1200" cap="none" spc="0" normalizeH="0" baseline="0" noProof="0">
                <a:ln>
                  <a:noFill/>
                </a:ln>
                <a:solidFill>
                  <a:srgbClr val="314FA1"/>
                </a:solidFill>
                <a:effectLst/>
                <a:uLnTx/>
                <a:uFillTx/>
                <a:latin typeface="Corbel" panose="020B0503020204020204" pitchFamily="34" charset="0"/>
                <a:ea typeface="+mn-ea"/>
                <a:cs typeface="Montserrat-SemiBold"/>
              </a:rPr>
              <a:t>3.6</a:t>
            </a:r>
            <a:r>
              <a:rPr kumimoji="0" sz="3200" b="1" i="0" u="none" strike="noStrike" kern="1200" cap="none" spc="-54" normalizeH="0" baseline="0" noProof="0">
                <a:ln>
                  <a:noFill/>
                </a:ln>
                <a:solidFill>
                  <a:srgbClr val="314FA1"/>
                </a:solidFill>
                <a:effectLst/>
                <a:uLnTx/>
                <a:uFillTx/>
                <a:latin typeface="Corbel" panose="020B0503020204020204" pitchFamily="34" charset="0"/>
                <a:ea typeface="+mn-ea"/>
                <a:cs typeface="Montserrat-SemiBold"/>
              </a:rPr>
              <a:t> </a:t>
            </a:r>
            <a:r>
              <a:rPr kumimoji="0" sz="3200" b="1" i="0" u="none" strike="noStrike" kern="1200" cap="none" spc="-8" normalizeH="0" baseline="0" noProof="0">
                <a:ln>
                  <a:noFill/>
                </a:ln>
                <a:solidFill>
                  <a:srgbClr val="314FA1"/>
                </a:solidFill>
                <a:effectLst/>
                <a:uLnTx/>
                <a:uFillTx/>
                <a:latin typeface="Corbel" panose="020B0503020204020204" pitchFamily="34" charset="0"/>
                <a:ea typeface="+mn-ea"/>
                <a:cs typeface="Montserrat-SemiBold"/>
              </a:rPr>
              <a:t>million</a:t>
            </a:r>
            <a:endParaRPr kumimoji="0" lang="en-US" sz="3200" b="0" i="0" u="none" strike="noStrike" kern="1200" cap="none" spc="0" normalizeH="0" baseline="0" noProof="0">
              <a:ln>
                <a:noFill/>
              </a:ln>
              <a:solidFill>
                <a:srgbClr val="000000"/>
              </a:solidFill>
              <a:effectLst/>
              <a:uLnTx/>
              <a:uFillTx/>
              <a:latin typeface="Corbel" panose="020B0503020204020204" pitchFamily="34" charset="0"/>
              <a:ea typeface="+mn-ea"/>
              <a:cs typeface="Montserrat-SemiBold"/>
            </a:endParaRPr>
          </a:p>
          <a:p>
            <a:pPr marL="9525" marR="0" lvl="0" indent="0" algn="ctr" defTabSz="914400" rtl="0" eaLnBrk="1" fontAlgn="auto" latinLnBrk="0" hangingPunct="1">
              <a:lnSpc>
                <a:spcPct val="99166"/>
              </a:lnSpc>
              <a:spcBef>
                <a:spcPts val="0"/>
              </a:spcBef>
              <a:spcAft>
                <a:spcPts val="0"/>
              </a:spcAft>
              <a:buClrTx/>
              <a:buSzTx/>
              <a:buFontTx/>
              <a:buNone/>
              <a:tabLst/>
              <a:defRPr/>
            </a:pPr>
            <a:r>
              <a:rPr kumimoji="0" sz="1600" b="1" i="0" u="none" strike="noStrike" kern="1200" cap="none" spc="-8" normalizeH="0" baseline="0" noProof="0">
                <a:ln>
                  <a:noFill/>
                </a:ln>
                <a:solidFill>
                  <a:srgbClr val="314FA1"/>
                </a:solidFill>
                <a:effectLst/>
                <a:uLnTx/>
                <a:uFillTx/>
                <a:latin typeface="Corbel" panose="020B0503020204020204" pitchFamily="34" charset="0"/>
                <a:ea typeface="+mn-ea"/>
                <a:cs typeface="Montserrat-SemiBold"/>
              </a:rPr>
              <a:t>hospitalizations</a:t>
            </a:r>
            <a:endParaRPr kumimoji="0" sz="1600" b="0" i="0" u="none" strike="noStrike" kern="1200" cap="none" spc="0" normalizeH="0" baseline="0" noProof="0">
              <a:ln>
                <a:noFill/>
              </a:ln>
              <a:solidFill>
                <a:srgbClr val="000000"/>
              </a:solidFill>
              <a:effectLst/>
              <a:uLnTx/>
              <a:uFillTx/>
              <a:latin typeface="Corbel" panose="020B0503020204020204" pitchFamily="34" charset="0"/>
              <a:ea typeface="+mn-ea"/>
              <a:cs typeface="Montserrat-SemiBold"/>
            </a:endParaRPr>
          </a:p>
        </p:txBody>
      </p:sp>
      <p:sp>
        <p:nvSpPr>
          <p:cNvPr id="10" name="object 10"/>
          <p:cNvSpPr txBox="1"/>
          <p:nvPr/>
        </p:nvSpPr>
        <p:spPr>
          <a:xfrm>
            <a:off x="1036172" y="6622807"/>
            <a:ext cx="2583921" cy="138863"/>
          </a:xfrm>
          <a:prstGeom prst="rect">
            <a:avLst/>
          </a:prstGeom>
        </p:spPr>
        <p:txBody>
          <a:bodyPr vert="horz" wrap="square" lIns="0" tIns="10583" rIns="0" bIns="0" rtlCol="0">
            <a:spAutoFit/>
          </a:bodyPr>
          <a:lstStyle/>
          <a:p>
            <a:pPr marL="10583" marR="0" lvl="0" indent="0" algn="l" defTabSz="914400" rtl="0" eaLnBrk="1" fontAlgn="auto" latinLnBrk="0" hangingPunct="1">
              <a:lnSpc>
                <a:spcPct val="100000"/>
              </a:lnSpc>
              <a:spcBef>
                <a:spcPts val="83"/>
              </a:spcBef>
              <a:spcAft>
                <a:spcPts val="0"/>
              </a:spcAft>
              <a:buClrTx/>
              <a:buSzTx/>
              <a:buFontTx/>
              <a:buNone/>
              <a:tabLst/>
              <a:defRPr/>
            </a:pPr>
            <a:r>
              <a:rPr kumimoji="0" lang="en-US" sz="833" b="0" i="0" u="none" strike="noStrike" kern="1200" cap="none" spc="183" normalizeH="0" baseline="30000" noProof="0" dirty="0">
                <a:ln>
                  <a:noFill/>
                </a:ln>
                <a:solidFill>
                  <a:srgbClr val="E7E6E6">
                    <a:lumMod val="50000"/>
                  </a:srgbClr>
                </a:solidFill>
                <a:effectLst/>
                <a:uLnTx/>
                <a:uFillTx/>
                <a:latin typeface="WorkSans-Light"/>
                <a:ea typeface="+mn-ea"/>
                <a:cs typeface="WorkSans-Light"/>
              </a:rPr>
              <a:t>1</a:t>
            </a:r>
            <a:r>
              <a:rPr kumimoji="0" sz="833" b="0" i="0" u="none" strike="noStrike" kern="1200" cap="none" spc="183" normalizeH="0" baseline="0" noProof="0" dirty="0">
                <a:ln>
                  <a:noFill/>
                </a:ln>
                <a:solidFill>
                  <a:srgbClr val="E7E6E6">
                    <a:lumMod val="50000"/>
                  </a:srgbClr>
                </a:solidFill>
                <a:effectLst/>
                <a:uLnTx/>
                <a:uFillTx/>
                <a:latin typeface="WorkSans-Light"/>
                <a:ea typeface="+mn-ea"/>
                <a:cs typeface="WorkSans-Light"/>
              </a:rPr>
              <a:t> </a:t>
            </a:r>
            <a:r>
              <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rPr>
              <a:t>Li</a:t>
            </a:r>
            <a:r>
              <a:rPr kumimoji="0" lang="en-US" sz="833" b="0" i="0" u="none" strike="noStrike" kern="1200" cap="none" spc="0" normalizeH="0" baseline="0" noProof="0" dirty="0">
                <a:ln>
                  <a:noFill/>
                </a:ln>
                <a:solidFill>
                  <a:srgbClr val="E7E6E6">
                    <a:lumMod val="50000"/>
                  </a:srgbClr>
                </a:solidFill>
                <a:effectLst/>
                <a:uLnTx/>
                <a:uFillTx/>
                <a:latin typeface="WorkSans-Light"/>
                <a:ea typeface="+mn-ea"/>
                <a:cs typeface="WorkSans-Light"/>
              </a:rPr>
              <a:t> Y</a:t>
            </a:r>
            <a:r>
              <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rPr>
              <a:t>,</a:t>
            </a:r>
            <a:r>
              <a:rPr kumimoji="0" sz="833" b="0" i="0" u="none" strike="noStrike" kern="1200" cap="none" spc="-17" normalizeH="0" baseline="0" noProof="0" dirty="0">
                <a:ln>
                  <a:noFill/>
                </a:ln>
                <a:solidFill>
                  <a:srgbClr val="E7E6E6">
                    <a:lumMod val="50000"/>
                  </a:srgbClr>
                </a:solidFill>
                <a:effectLst/>
                <a:uLnTx/>
                <a:uFillTx/>
                <a:latin typeface="WorkSans-Light"/>
                <a:ea typeface="+mn-ea"/>
                <a:cs typeface="WorkSans-Light"/>
              </a:rPr>
              <a:t> </a:t>
            </a:r>
            <a:r>
              <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rPr>
              <a:t>et</a:t>
            </a:r>
            <a:r>
              <a:rPr kumimoji="0" sz="833" b="0" i="0" u="none" strike="noStrike" kern="1200" cap="none" spc="-21" normalizeH="0" baseline="0" noProof="0" dirty="0">
                <a:ln>
                  <a:noFill/>
                </a:ln>
                <a:solidFill>
                  <a:srgbClr val="E7E6E6">
                    <a:lumMod val="50000"/>
                  </a:srgbClr>
                </a:solidFill>
                <a:effectLst/>
                <a:uLnTx/>
                <a:uFillTx/>
                <a:latin typeface="WorkSans-Light"/>
                <a:ea typeface="+mn-ea"/>
                <a:cs typeface="WorkSans-Light"/>
              </a:rPr>
              <a:t> </a:t>
            </a:r>
            <a:r>
              <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rPr>
              <a:t>al.</a:t>
            </a:r>
            <a:r>
              <a:rPr kumimoji="0" sz="833" b="0" i="0" u="none" strike="noStrike" kern="1200" cap="none" spc="-17" normalizeH="0" baseline="0" noProof="0" dirty="0">
                <a:ln>
                  <a:noFill/>
                </a:ln>
                <a:solidFill>
                  <a:srgbClr val="E7E6E6">
                    <a:lumMod val="50000"/>
                  </a:srgbClr>
                </a:solidFill>
                <a:effectLst/>
                <a:uLnTx/>
                <a:uFillTx/>
                <a:latin typeface="WorkSans-Light"/>
                <a:ea typeface="+mn-ea"/>
                <a:cs typeface="WorkSans-Light"/>
              </a:rPr>
              <a:t> </a:t>
            </a:r>
            <a:r>
              <a:rPr kumimoji="0" sz="833" b="0" i="1" u="none" strike="noStrike" kern="1200" cap="none" spc="0" normalizeH="0" baseline="0" noProof="0" dirty="0">
                <a:ln>
                  <a:noFill/>
                </a:ln>
                <a:solidFill>
                  <a:srgbClr val="E7E6E6">
                    <a:lumMod val="50000"/>
                  </a:srgbClr>
                </a:solidFill>
                <a:effectLst/>
                <a:uLnTx/>
                <a:uFillTx/>
                <a:latin typeface="WorkSans-Light"/>
                <a:ea typeface="+mn-ea"/>
                <a:cs typeface="WorkSans-Light"/>
              </a:rPr>
              <a:t>Lancet</a:t>
            </a:r>
            <a:r>
              <a:rPr kumimoji="0" sz="833" b="0" i="0" u="none" strike="noStrike" kern="1200" cap="none" spc="-21" normalizeH="0" baseline="0" noProof="0" dirty="0">
                <a:ln>
                  <a:noFill/>
                </a:ln>
                <a:solidFill>
                  <a:srgbClr val="E7E6E6">
                    <a:lumMod val="50000"/>
                  </a:srgbClr>
                </a:solidFill>
                <a:effectLst/>
                <a:uLnTx/>
                <a:uFillTx/>
                <a:latin typeface="WorkSans-Light"/>
                <a:ea typeface="+mn-ea"/>
                <a:cs typeface="WorkSans-Light"/>
              </a:rPr>
              <a:t> </a:t>
            </a:r>
            <a:r>
              <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rPr>
              <a:t>2022</a:t>
            </a:r>
            <a:r>
              <a:rPr kumimoji="0" sz="833" b="0" i="0" u="none" strike="noStrike" kern="1200" cap="none" spc="-8" normalizeH="0" baseline="0" noProof="0" dirty="0">
                <a:ln>
                  <a:noFill/>
                </a:ln>
                <a:solidFill>
                  <a:srgbClr val="E7E6E6">
                    <a:lumMod val="50000"/>
                  </a:srgbClr>
                </a:solidFill>
                <a:effectLst/>
                <a:uLnTx/>
                <a:uFillTx/>
                <a:latin typeface="WorkSans-Light"/>
                <a:ea typeface="+mn-ea"/>
                <a:cs typeface="WorkSans-Light"/>
              </a:rPr>
              <a:t>.</a:t>
            </a:r>
            <a:endParaRPr kumimoji="0" sz="833" b="0" i="0" u="none" strike="noStrike" kern="1200" cap="none" spc="0" normalizeH="0" baseline="0" noProof="0" dirty="0">
              <a:ln>
                <a:noFill/>
              </a:ln>
              <a:solidFill>
                <a:srgbClr val="E7E6E6">
                  <a:lumMod val="50000"/>
                </a:srgbClr>
              </a:solidFill>
              <a:effectLst/>
              <a:uLnTx/>
              <a:uFillTx/>
              <a:latin typeface="WorkSans-Light"/>
              <a:ea typeface="+mn-ea"/>
              <a:cs typeface="WorkSans-Light"/>
            </a:endParaRPr>
          </a:p>
        </p:txBody>
      </p:sp>
      <p:sp>
        <p:nvSpPr>
          <p:cNvPr id="34" name="object 9">
            <a:extLst>
              <a:ext uri="{FF2B5EF4-FFF2-40B4-BE49-F238E27FC236}">
                <a16:creationId xmlns:a16="http://schemas.microsoft.com/office/drawing/2014/main" id="{487AD588-59EB-8ABF-C784-1A6A714F41A7}"/>
              </a:ext>
            </a:extLst>
          </p:cNvPr>
          <p:cNvSpPr txBox="1"/>
          <p:nvPr/>
        </p:nvSpPr>
        <p:spPr>
          <a:xfrm>
            <a:off x="1771770" y="5044555"/>
            <a:ext cx="2472796" cy="737574"/>
          </a:xfrm>
          <a:prstGeom prst="rect">
            <a:avLst/>
          </a:prstGeom>
        </p:spPr>
        <p:txBody>
          <a:bodyPr vert="horz" wrap="square" lIns="0" tIns="11113" rIns="0" bIns="0" rtlCol="0" anchor="t">
            <a:spAutoFit/>
          </a:bodyPr>
          <a:lstStyle/>
          <a:p>
            <a:pPr marL="9525" marR="0" lvl="0" indent="0" algn="ctr" defTabSz="914400" rtl="0" eaLnBrk="1" fontAlgn="auto" latinLnBrk="0" hangingPunct="1">
              <a:lnSpc>
                <a:spcPct val="98171"/>
              </a:lnSpc>
              <a:spcBef>
                <a:spcPts val="87"/>
              </a:spcBef>
              <a:spcAft>
                <a:spcPts val="0"/>
              </a:spcAft>
              <a:buClrTx/>
              <a:buSzTx/>
              <a:buFontTx/>
              <a:buNone/>
              <a:tabLst/>
              <a:defRPr/>
            </a:pPr>
            <a:r>
              <a:rPr kumimoji="0" lang="en-US" sz="3200" b="1" i="0" u="none" strike="noStrike" kern="1200" cap="none" spc="0" normalizeH="0" baseline="0" noProof="0" dirty="0">
                <a:ln>
                  <a:noFill/>
                </a:ln>
                <a:solidFill>
                  <a:srgbClr val="51A847"/>
                </a:solidFill>
                <a:effectLst/>
                <a:uLnTx/>
                <a:uFillTx/>
                <a:latin typeface="Corbel" panose="020B0503020204020204" pitchFamily="34" charset="0"/>
                <a:ea typeface="+mn-ea"/>
                <a:cs typeface="Montserrat-SemiBold"/>
              </a:rPr>
              <a:t>101,000</a:t>
            </a:r>
            <a:endParaRPr kumimoji="0" lang="en-US" sz="3200" b="0" i="0" u="none" strike="noStrike" kern="1200" cap="none" spc="0" normalizeH="0" baseline="0" noProof="0" dirty="0">
              <a:ln>
                <a:noFill/>
              </a:ln>
              <a:solidFill>
                <a:srgbClr val="51A847"/>
              </a:solidFill>
              <a:effectLst/>
              <a:uLnTx/>
              <a:uFillTx/>
              <a:latin typeface="Corbel" panose="020B0503020204020204" pitchFamily="34" charset="0"/>
              <a:ea typeface="+mn-ea"/>
              <a:cs typeface="Montserrat-SemiBold"/>
            </a:endParaRPr>
          </a:p>
          <a:p>
            <a:pPr marL="9525" marR="0" lvl="0" indent="0" algn="ctr" defTabSz="914400" rtl="0" eaLnBrk="1" fontAlgn="auto" latinLnBrk="0" hangingPunct="1">
              <a:lnSpc>
                <a:spcPct val="99166"/>
              </a:lnSpc>
              <a:spcBef>
                <a:spcPts val="0"/>
              </a:spcBef>
              <a:spcAft>
                <a:spcPts val="0"/>
              </a:spcAft>
              <a:buClrTx/>
              <a:buSzTx/>
              <a:buFontTx/>
              <a:buNone/>
              <a:tabLst/>
              <a:defRPr/>
            </a:pPr>
            <a:r>
              <a:rPr kumimoji="0" lang="en-US" sz="1600" b="1" i="0" u="none" strike="noStrike" kern="1200" cap="none" spc="-8" normalizeH="0" baseline="0" noProof="0" dirty="0">
                <a:ln>
                  <a:noFill/>
                </a:ln>
                <a:solidFill>
                  <a:srgbClr val="51A847"/>
                </a:solidFill>
                <a:effectLst/>
                <a:uLnTx/>
                <a:uFillTx/>
                <a:latin typeface="Corbel" panose="020B0503020204020204" pitchFamily="34" charset="0"/>
                <a:ea typeface="+mn-ea"/>
                <a:cs typeface="Montserrat-SemiBold"/>
              </a:rPr>
              <a:t>deaths</a:t>
            </a:r>
            <a:endParaRPr kumimoji="0" sz="1600" b="0" i="0" u="none" strike="noStrike" kern="1200" cap="none" spc="0" normalizeH="0" baseline="0" noProof="0" dirty="0">
              <a:ln>
                <a:noFill/>
              </a:ln>
              <a:solidFill>
                <a:srgbClr val="51A847"/>
              </a:solidFill>
              <a:effectLst/>
              <a:uLnTx/>
              <a:uFillTx/>
              <a:latin typeface="Corbel" panose="020B0503020204020204" pitchFamily="34" charset="0"/>
              <a:ea typeface="+mn-ea"/>
              <a:cs typeface="Montserrat-SemiBold"/>
            </a:endParaRPr>
          </a:p>
        </p:txBody>
      </p:sp>
      <p:sp>
        <p:nvSpPr>
          <p:cNvPr id="6" name="Title 24">
            <a:extLst>
              <a:ext uri="{FF2B5EF4-FFF2-40B4-BE49-F238E27FC236}">
                <a16:creationId xmlns:a16="http://schemas.microsoft.com/office/drawing/2014/main" id="{4785DB23-3884-141D-D159-04B905E5B6D7}"/>
              </a:ext>
            </a:extLst>
          </p:cNvPr>
          <p:cNvSpPr txBox="1">
            <a:spLocks/>
          </p:cNvSpPr>
          <p:nvPr/>
        </p:nvSpPr>
        <p:spPr>
          <a:xfrm>
            <a:off x="1036172" y="799651"/>
            <a:ext cx="3943992" cy="88455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400" b="1" kern="1200">
                <a:solidFill>
                  <a:schemeClr val="accent3"/>
                </a:solidFill>
                <a:latin typeface="Corbel" panose="020B0503020204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orbel" panose="020B0503020204020204" pitchFamily="34" charset="0"/>
                <a:ea typeface="+mj-ea"/>
                <a:cs typeface="+mj-cs"/>
              </a:rPr>
              <a:t>Annual global pediatric RSV disease burden (&lt; 5 years of age)</a:t>
            </a:r>
            <a:r>
              <a:rPr kumimoji="0" lang="en-US" sz="1800" b="1" i="0" u="none" strike="noStrike" kern="1200" cap="none" spc="0" normalizeH="0" baseline="30000" noProof="0">
                <a:ln>
                  <a:noFill/>
                </a:ln>
                <a:solidFill>
                  <a:srgbClr val="000000"/>
                </a:solidFill>
                <a:effectLst/>
                <a:uLnTx/>
                <a:uFillTx/>
                <a:latin typeface="Corbel" panose="020B0503020204020204" pitchFamily="34" charset="0"/>
                <a:ea typeface="+mj-ea"/>
                <a:cs typeface="+mj-cs"/>
              </a:rPr>
              <a:t>1</a:t>
            </a:r>
          </a:p>
        </p:txBody>
      </p:sp>
      <p:sp>
        <p:nvSpPr>
          <p:cNvPr id="16" name="Title 1">
            <a:extLst>
              <a:ext uri="{FF2B5EF4-FFF2-40B4-BE49-F238E27FC236}">
                <a16:creationId xmlns:a16="http://schemas.microsoft.com/office/drawing/2014/main" id="{988599BD-A838-98D5-B25C-358F4D07FB8A}"/>
              </a:ext>
            </a:extLst>
          </p:cNvPr>
          <p:cNvSpPr>
            <a:spLocks noGrp="1"/>
          </p:cNvSpPr>
          <p:nvPr>
            <p:ph type="title"/>
          </p:nvPr>
        </p:nvSpPr>
        <p:spPr>
          <a:xfrm>
            <a:off x="1162093" y="188397"/>
            <a:ext cx="10515600" cy="544989"/>
          </a:xfrm>
        </p:spPr>
        <p:txBody>
          <a:bodyPr/>
          <a:lstStyle/>
          <a:p>
            <a:r>
              <a:rPr lang="en-US" dirty="0">
                <a:solidFill>
                  <a:srgbClr val="672572"/>
                </a:solidFill>
              </a:rPr>
              <a:t>RSV global disease burden in children</a:t>
            </a:r>
            <a:br>
              <a:rPr lang="en-US" dirty="0">
                <a:solidFill>
                  <a:srgbClr val="672572"/>
                </a:solidFill>
              </a:rPr>
            </a:br>
            <a:endParaRPr lang="en-US" dirty="0">
              <a:solidFill>
                <a:srgbClr val="672572"/>
              </a:solidFill>
            </a:endParaRPr>
          </a:p>
        </p:txBody>
      </p:sp>
      <p:sp>
        <p:nvSpPr>
          <p:cNvPr id="3" name="object 3">
            <a:extLst>
              <a:ext uri="{FF2B5EF4-FFF2-40B4-BE49-F238E27FC236}">
                <a16:creationId xmlns:a16="http://schemas.microsoft.com/office/drawing/2014/main" id="{B70DC546-B759-1D35-262C-501B4D632721}"/>
              </a:ext>
            </a:extLst>
          </p:cNvPr>
          <p:cNvSpPr/>
          <p:nvPr/>
        </p:nvSpPr>
        <p:spPr>
          <a:xfrm>
            <a:off x="5989033" y="1299089"/>
            <a:ext cx="2716742" cy="4211309"/>
          </a:xfrm>
          <a:custGeom>
            <a:avLst/>
            <a:gdLst/>
            <a:ahLst/>
            <a:cxnLst/>
            <a:rect l="l" t="t" r="r" b="b"/>
            <a:pathLst>
              <a:path w="3260090" h="5741034">
                <a:moveTo>
                  <a:pt x="3259836" y="212115"/>
                </a:moveTo>
                <a:lnTo>
                  <a:pt x="0" y="212115"/>
                </a:lnTo>
                <a:lnTo>
                  <a:pt x="0" y="5740641"/>
                </a:lnTo>
                <a:lnTo>
                  <a:pt x="3259836" y="5740641"/>
                </a:lnTo>
                <a:lnTo>
                  <a:pt x="3259836" y="212115"/>
                </a:lnTo>
                <a:close/>
              </a:path>
              <a:path w="3260090" h="5741034">
                <a:moveTo>
                  <a:pt x="3259836" y="0"/>
                </a:moveTo>
                <a:lnTo>
                  <a:pt x="0" y="0"/>
                </a:lnTo>
                <a:lnTo>
                  <a:pt x="0" y="212102"/>
                </a:lnTo>
                <a:lnTo>
                  <a:pt x="3259836" y="212102"/>
                </a:lnTo>
                <a:lnTo>
                  <a:pt x="3259836" y="0"/>
                </a:lnTo>
                <a:close/>
              </a:path>
            </a:pathLst>
          </a:custGeom>
          <a:solidFill>
            <a:srgbClr val="E5DDE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13" name="object 4">
            <a:extLst>
              <a:ext uri="{FF2B5EF4-FFF2-40B4-BE49-F238E27FC236}">
                <a16:creationId xmlns:a16="http://schemas.microsoft.com/office/drawing/2014/main" id="{6325A165-9282-2331-6FF7-786838916363}"/>
              </a:ext>
            </a:extLst>
          </p:cNvPr>
          <p:cNvSpPr/>
          <p:nvPr/>
        </p:nvSpPr>
        <p:spPr>
          <a:xfrm>
            <a:off x="6107670" y="5313061"/>
            <a:ext cx="2479675" cy="0"/>
          </a:xfrm>
          <a:custGeom>
            <a:avLst/>
            <a:gdLst/>
            <a:ahLst/>
            <a:cxnLst/>
            <a:rect l="l" t="t" r="r" b="b"/>
            <a:pathLst>
              <a:path w="2975609">
                <a:moveTo>
                  <a:pt x="0" y="0"/>
                </a:moveTo>
                <a:lnTo>
                  <a:pt x="2975102" y="0"/>
                </a:lnTo>
              </a:path>
            </a:pathLst>
          </a:custGeom>
          <a:ln w="12700">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14" name="object 6">
            <a:extLst>
              <a:ext uri="{FF2B5EF4-FFF2-40B4-BE49-F238E27FC236}">
                <a16:creationId xmlns:a16="http://schemas.microsoft.com/office/drawing/2014/main" id="{EA44ECA6-F6DA-608F-CB2E-D886CFA4DDAD}"/>
              </a:ext>
            </a:extLst>
          </p:cNvPr>
          <p:cNvSpPr/>
          <p:nvPr/>
        </p:nvSpPr>
        <p:spPr>
          <a:xfrm>
            <a:off x="9148187" y="1299089"/>
            <a:ext cx="2716742" cy="4211309"/>
          </a:xfrm>
          <a:custGeom>
            <a:avLst/>
            <a:gdLst/>
            <a:ahLst/>
            <a:cxnLst/>
            <a:rect l="l" t="t" r="r" b="b"/>
            <a:pathLst>
              <a:path w="3260090" h="5741034">
                <a:moveTo>
                  <a:pt x="3259836" y="212115"/>
                </a:moveTo>
                <a:lnTo>
                  <a:pt x="0" y="212115"/>
                </a:lnTo>
                <a:lnTo>
                  <a:pt x="0" y="5740641"/>
                </a:lnTo>
                <a:lnTo>
                  <a:pt x="3259836" y="5740641"/>
                </a:lnTo>
                <a:lnTo>
                  <a:pt x="3259836" y="212115"/>
                </a:lnTo>
                <a:close/>
              </a:path>
              <a:path w="3260090" h="5741034">
                <a:moveTo>
                  <a:pt x="3259836" y="0"/>
                </a:moveTo>
                <a:lnTo>
                  <a:pt x="0" y="0"/>
                </a:lnTo>
                <a:lnTo>
                  <a:pt x="0" y="212102"/>
                </a:lnTo>
                <a:lnTo>
                  <a:pt x="3259836" y="212102"/>
                </a:lnTo>
                <a:lnTo>
                  <a:pt x="3259836" y="0"/>
                </a:lnTo>
                <a:close/>
              </a:path>
            </a:pathLst>
          </a:custGeom>
          <a:solidFill>
            <a:srgbClr val="E5DDE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17" name="object 7">
            <a:extLst>
              <a:ext uri="{FF2B5EF4-FFF2-40B4-BE49-F238E27FC236}">
                <a16:creationId xmlns:a16="http://schemas.microsoft.com/office/drawing/2014/main" id="{D1D02648-24EC-759D-65FE-FB884292AD5E}"/>
              </a:ext>
            </a:extLst>
          </p:cNvPr>
          <p:cNvSpPr/>
          <p:nvPr/>
        </p:nvSpPr>
        <p:spPr>
          <a:xfrm>
            <a:off x="9363452" y="1232827"/>
            <a:ext cx="2286000" cy="243417"/>
          </a:xfrm>
          <a:custGeom>
            <a:avLst/>
            <a:gdLst/>
            <a:ahLst/>
            <a:cxnLst/>
            <a:rect l="l" t="t" r="r" b="b"/>
            <a:pathLst>
              <a:path w="2743200" h="292100">
                <a:moveTo>
                  <a:pt x="2743199" y="0"/>
                </a:moveTo>
                <a:lnTo>
                  <a:pt x="0" y="0"/>
                </a:lnTo>
                <a:lnTo>
                  <a:pt x="0" y="291617"/>
                </a:lnTo>
                <a:lnTo>
                  <a:pt x="2743199" y="291617"/>
                </a:lnTo>
                <a:lnTo>
                  <a:pt x="2743199" y="0"/>
                </a:lnTo>
                <a:close/>
              </a:path>
            </a:pathLst>
          </a:custGeom>
          <a:solidFill>
            <a:srgbClr val="231F2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18" name="object 9">
            <a:extLst>
              <a:ext uri="{FF2B5EF4-FFF2-40B4-BE49-F238E27FC236}">
                <a16:creationId xmlns:a16="http://schemas.microsoft.com/office/drawing/2014/main" id="{5D672812-3C8E-E35B-1937-155DAFDC1CE4}"/>
              </a:ext>
            </a:extLst>
          </p:cNvPr>
          <p:cNvSpPr txBox="1"/>
          <p:nvPr/>
        </p:nvSpPr>
        <p:spPr>
          <a:xfrm>
            <a:off x="9987899" y="1252446"/>
            <a:ext cx="1040871" cy="183169"/>
          </a:xfrm>
          <a:prstGeom prst="rect">
            <a:avLst/>
          </a:prstGeom>
        </p:spPr>
        <p:txBody>
          <a:bodyPr vert="horz" wrap="square" lIns="0" tIns="13758" rIns="0" bIns="0" rtlCol="0">
            <a:spAutoFit/>
          </a:bodyPr>
          <a:lstStyle/>
          <a:p>
            <a:pPr marL="10583" marR="0" lvl="0" indent="0" algn="ctr" defTabSz="914400" rtl="0" eaLnBrk="1" fontAlgn="auto" latinLnBrk="0" hangingPunct="1">
              <a:lnSpc>
                <a:spcPct val="100000"/>
              </a:lnSpc>
              <a:spcBef>
                <a:spcPts val="108"/>
              </a:spcBef>
              <a:spcAft>
                <a:spcPts val="0"/>
              </a:spcAft>
              <a:buClrTx/>
              <a:buSzTx/>
              <a:buFontTx/>
              <a:buNone/>
              <a:tabLst/>
              <a:defRPr/>
            </a:pPr>
            <a:r>
              <a:rPr kumimoji="0" sz="1100" b="1"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LOW-</a:t>
            </a:r>
            <a:r>
              <a:rPr kumimoji="0" sz="1100" b="1" i="0" u="none" strike="noStrike" kern="1200" cap="none" spc="-8" normalizeH="0" baseline="0" noProof="0" dirty="0">
                <a:ln>
                  <a:noFill/>
                </a:ln>
                <a:solidFill>
                  <a:srgbClr val="FFFFFF"/>
                </a:solidFill>
                <a:effectLst/>
                <a:uLnTx/>
                <a:uFillTx/>
                <a:latin typeface="Corbel" panose="020B0503020204020204" pitchFamily="34" charset="0"/>
                <a:ea typeface="+mn-ea"/>
                <a:cs typeface="Montserrat"/>
              </a:rPr>
              <a:t>INCOME</a:t>
            </a:r>
            <a:endParaRPr kumimoji="0" sz="1042"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19" name="object 10">
            <a:extLst>
              <a:ext uri="{FF2B5EF4-FFF2-40B4-BE49-F238E27FC236}">
                <a16:creationId xmlns:a16="http://schemas.microsoft.com/office/drawing/2014/main" id="{122333F4-6032-1E6B-1632-8833129E6C99}"/>
              </a:ext>
            </a:extLst>
          </p:cNvPr>
          <p:cNvSpPr/>
          <p:nvPr/>
        </p:nvSpPr>
        <p:spPr>
          <a:xfrm>
            <a:off x="6204298" y="1232827"/>
            <a:ext cx="2286000" cy="243417"/>
          </a:xfrm>
          <a:custGeom>
            <a:avLst/>
            <a:gdLst/>
            <a:ahLst/>
            <a:cxnLst/>
            <a:rect l="l" t="t" r="r" b="b"/>
            <a:pathLst>
              <a:path w="2743200" h="292100">
                <a:moveTo>
                  <a:pt x="2743200" y="0"/>
                </a:moveTo>
                <a:lnTo>
                  <a:pt x="0" y="0"/>
                </a:lnTo>
                <a:lnTo>
                  <a:pt x="0" y="291617"/>
                </a:lnTo>
                <a:lnTo>
                  <a:pt x="2743200" y="291617"/>
                </a:lnTo>
                <a:lnTo>
                  <a:pt x="2743200" y="0"/>
                </a:lnTo>
                <a:close/>
              </a:path>
            </a:pathLst>
          </a:custGeom>
          <a:solidFill>
            <a:srgbClr val="231F2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20" name="object 11">
            <a:extLst>
              <a:ext uri="{FF2B5EF4-FFF2-40B4-BE49-F238E27FC236}">
                <a16:creationId xmlns:a16="http://schemas.microsoft.com/office/drawing/2014/main" id="{E903DD50-0298-24A5-9F73-2E38B04BA220}"/>
              </a:ext>
            </a:extLst>
          </p:cNvPr>
          <p:cNvSpPr txBox="1"/>
          <p:nvPr/>
        </p:nvSpPr>
        <p:spPr>
          <a:xfrm>
            <a:off x="6814493" y="1252446"/>
            <a:ext cx="1069446" cy="183169"/>
          </a:xfrm>
          <a:prstGeom prst="rect">
            <a:avLst/>
          </a:prstGeom>
        </p:spPr>
        <p:txBody>
          <a:bodyPr vert="horz" wrap="square" lIns="0" tIns="13758" rIns="0" bIns="0" rtlCol="0">
            <a:spAutoFit/>
          </a:bodyPr>
          <a:lstStyle/>
          <a:p>
            <a:pPr marL="10583" marR="0" lvl="0" indent="0" algn="ctr" defTabSz="914400" rtl="0" eaLnBrk="1" fontAlgn="auto" latinLnBrk="0" hangingPunct="1">
              <a:lnSpc>
                <a:spcPct val="100000"/>
              </a:lnSpc>
              <a:spcBef>
                <a:spcPts val="108"/>
              </a:spcBef>
              <a:spcAft>
                <a:spcPts val="0"/>
              </a:spcAft>
              <a:buClrTx/>
              <a:buSzTx/>
              <a:buFontTx/>
              <a:buNone/>
              <a:tabLst/>
              <a:defRPr/>
            </a:pPr>
            <a:r>
              <a:rPr kumimoji="0" sz="1100" b="1" i="0" u="none" strike="noStrike" kern="1200" cap="none" spc="42" normalizeH="0" baseline="0" noProof="0" dirty="0">
                <a:ln>
                  <a:noFill/>
                </a:ln>
                <a:solidFill>
                  <a:srgbClr val="FFFFFF"/>
                </a:solidFill>
                <a:effectLst/>
                <a:uLnTx/>
                <a:uFillTx/>
                <a:latin typeface="Corbel" panose="020B0503020204020204" pitchFamily="34" charset="0"/>
                <a:ea typeface="+mn-ea"/>
                <a:cs typeface="Montserrat"/>
              </a:rPr>
              <a:t>HIGH-</a:t>
            </a:r>
            <a:r>
              <a:rPr kumimoji="0" sz="1100" b="1" i="0" u="none" strike="noStrike" kern="1200" cap="none" spc="-8" normalizeH="0" baseline="0" noProof="0" dirty="0">
                <a:ln>
                  <a:noFill/>
                </a:ln>
                <a:solidFill>
                  <a:srgbClr val="FFFFFF"/>
                </a:solidFill>
                <a:effectLst/>
                <a:uLnTx/>
                <a:uFillTx/>
                <a:latin typeface="Corbel" panose="020B0503020204020204" pitchFamily="34" charset="0"/>
                <a:ea typeface="+mn-ea"/>
                <a:cs typeface="Montserrat"/>
              </a:rPr>
              <a:t>INCOME</a:t>
            </a:r>
            <a:endParaRPr kumimoji="0" sz="1042"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grpSp>
        <p:nvGrpSpPr>
          <p:cNvPr id="21" name="object 13">
            <a:extLst>
              <a:ext uri="{FF2B5EF4-FFF2-40B4-BE49-F238E27FC236}">
                <a16:creationId xmlns:a16="http://schemas.microsoft.com/office/drawing/2014/main" id="{A636E1E9-641F-FA38-C27B-61CCB28EEE3C}"/>
              </a:ext>
            </a:extLst>
          </p:cNvPr>
          <p:cNvGrpSpPr/>
          <p:nvPr/>
        </p:nvGrpSpPr>
        <p:grpSpPr>
          <a:xfrm>
            <a:off x="9363452" y="1592258"/>
            <a:ext cx="2286000" cy="3710898"/>
            <a:chOff x="1702054" y="2164105"/>
            <a:chExt cx="2743200" cy="5144770"/>
          </a:xfrm>
        </p:grpSpPr>
        <p:sp>
          <p:nvSpPr>
            <p:cNvPr id="22" name="object 14">
              <a:extLst>
                <a:ext uri="{FF2B5EF4-FFF2-40B4-BE49-F238E27FC236}">
                  <a16:creationId xmlns:a16="http://schemas.microsoft.com/office/drawing/2014/main" id="{67D40586-DBDD-1AC9-13E1-19308AD28E14}"/>
                </a:ext>
              </a:extLst>
            </p:cNvPr>
            <p:cNvSpPr/>
            <p:nvPr/>
          </p:nvSpPr>
          <p:spPr>
            <a:xfrm>
              <a:off x="1702054" y="3090075"/>
              <a:ext cx="2743200" cy="4218305"/>
            </a:xfrm>
            <a:custGeom>
              <a:avLst/>
              <a:gdLst/>
              <a:ahLst/>
              <a:cxnLst/>
              <a:rect l="l" t="t" r="r" b="b"/>
              <a:pathLst>
                <a:path w="2743200" h="4218305">
                  <a:moveTo>
                    <a:pt x="2743199" y="0"/>
                  </a:moveTo>
                  <a:lnTo>
                    <a:pt x="0" y="0"/>
                  </a:lnTo>
                  <a:lnTo>
                    <a:pt x="0" y="4218266"/>
                  </a:lnTo>
                  <a:lnTo>
                    <a:pt x="2743199" y="4218266"/>
                  </a:lnTo>
                  <a:lnTo>
                    <a:pt x="2743199" y="0"/>
                  </a:lnTo>
                  <a:close/>
                </a:path>
              </a:pathLst>
            </a:custGeom>
            <a:solidFill>
              <a:srgbClr val="D71E6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23" name="object 15">
              <a:extLst>
                <a:ext uri="{FF2B5EF4-FFF2-40B4-BE49-F238E27FC236}">
                  <a16:creationId xmlns:a16="http://schemas.microsoft.com/office/drawing/2014/main" id="{4B116937-386E-8555-7A2C-62924BBC4238}"/>
                </a:ext>
              </a:extLst>
            </p:cNvPr>
            <p:cNvSpPr/>
            <p:nvPr/>
          </p:nvSpPr>
          <p:spPr>
            <a:xfrm>
              <a:off x="1702054" y="2164105"/>
              <a:ext cx="2743200" cy="926465"/>
            </a:xfrm>
            <a:custGeom>
              <a:avLst/>
              <a:gdLst/>
              <a:ahLst/>
              <a:cxnLst/>
              <a:rect l="l" t="t" r="r" b="b"/>
              <a:pathLst>
                <a:path w="2743200" h="926464">
                  <a:moveTo>
                    <a:pt x="2743199" y="0"/>
                  </a:moveTo>
                  <a:lnTo>
                    <a:pt x="0" y="0"/>
                  </a:lnTo>
                  <a:lnTo>
                    <a:pt x="0" y="925956"/>
                  </a:lnTo>
                  <a:lnTo>
                    <a:pt x="2743199" y="925956"/>
                  </a:lnTo>
                  <a:lnTo>
                    <a:pt x="2743199" y="0"/>
                  </a:lnTo>
                  <a:close/>
                </a:path>
              </a:pathLst>
            </a:custGeom>
            <a:solidFill>
              <a:srgbClr val="67267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grpSp>
      <p:grpSp>
        <p:nvGrpSpPr>
          <p:cNvPr id="24" name="object 16">
            <a:extLst>
              <a:ext uri="{FF2B5EF4-FFF2-40B4-BE49-F238E27FC236}">
                <a16:creationId xmlns:a16="http://schemas.microsoft.com/office/drawing/2014/main" id="{82493387-D4FF-DD51-94E0-B01016BB6D4F}"/>
              </a:ext>
            </a:extLst>
          </p:cNvPr>
          <p:cNvGrpSpPr/>
          <p:nvPr/>
        </p:nvGrpSpPr>
        <p:grpSpPr>
          <a:xfrm>
            <a:off x="6204298" y="5294010"/>
            <a:ext cx="2286000" cy="19050"/>
            <a:chOff x="5279034" y="7285481"/>
            <a:chExt cx="2743200" cy="22860"/>
          </a:xfrm>
        </p:grpSpPr>
        <p:sp>
          <p:nvSpPr>
            <p:cNvPr id="25" name="object 17">
              <a:extLst>
                <a:ext uri="{FF2B5EF4-FFF2-40B4-BE49-F238E27FC236}">
                  <a16:creationId xmlns:a16="http://schemas.microsoft.com/office/drawing/2014/main" id="{1728E948-EAA6-2D0D-CD3E-0344209085E2}"/>
                </a:ext>
              </a:extLst>
            </p:cNvPr>
            <p:cNvSpPr/>
            <p:nvPr/>
          </p:nvSpPr>
          <p:spPr>
            <a:xfrm>
              <a:off x="5279034" y="7285481"/>
              <a:ext cx="2743200" cy="22860"/>
            </a:xfrm>
            <a:custGeom>
              <a:avLst/>
              <a:gdLst/>
              <a:ahLst/>
              <a:cxnLst/>
              <a:rect l="l" t="t" r="r" b="b"/>
              <a:pathLst>
                <a:path w="2743200" h="22859">
                  <a:moveTo>
                    <a:pt x="2743200" y="0"/>
                  </a:moveTo>
                  <a:lnTo>
                    <a:pt x="0" y="0"/>
                  </a:lnTo>
                  <a:lnTo>
                    <a:pt x="0" y="22860"/>
                  </a:lnTo>
                  <a:lnTo>
                    <a:pt x="2743200" y="22860"/>
                  </a:lnTo>
                  <a:lnTo>
                    <a:pt x="2743200" y="0"/>
                  </a:lnTo>
                  <a:close/>
                </a:path>
              </a:pathLst>
            </a:custGeom>
            <a:solidFill>
              <a:srgbClr val="D71E6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26" name="object 18">
              <a:extLst>
                <a:ext uri="{FF2B5EF4-FFF2-40B4-BE49-F238E27FC236}">
                  <a16:creationId xmlns:a16="http://schemas.microsoft.com/office/drawing/2014/main" id="{4C16615C-762E-CFD8-FDC7-C2D01A874C6D}"/>
                </a:ext>
              </a:extLst>
            </p:cNvPr>
            <p:cNvSpPr/>
            <p:nvPr/>
          </p:nvSpPr>
          <p:spPr>
            <a:xfrm>
              <a:off x="5279034" y="7285481"/>
              <a:ext cx="2743200" cy="12065"/>
            </a:xfrm>
            <a:custGeom>
              <a:avLst/>
              <a:gdLst/>
              <a:ahLst/>
              <a:cxnLst/>
              <a:rect l="l" t="t" r="r" b="b"/>
              <a:pathLst>
                <a:path w="2743200" h="12065">
                  <a:moveTo>
                    <a:pt x="2743200" y="0"/>
                  </a:moveTo>
                  <a:lnTo>
                    <a:pt x="0" y="0"/>
                  </a:lnTo>
                  <a:lnTo>
                    <a:pt x="0" y="11938"/>
                  </a:lnTo>
                  <a:lnTo>
                    <a:pt x="2743200" y="11938"/>
                  </a:lnTo>
                  <a:lnTo>
                    <a:pt x="2743200" y="0"/>
                  </a:lnTo>
                  <a:close/>
                </a:path>
              </a:pathLst>
            </a:custGeom>
            <a:solidFill>
              <a:srgbClr val="67267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grpSp>
      <p:sp>
        <p:nvSpPr>
          <p:cNvPr id="27" name="object 19">
            <a:extLst>
              <a:ext uri="{FF2B5EF4-FFF2-40B4-BE49-F238E27FC236}">
                <a16:creationId xmlns:a16="http://schemas.microsoft.com/office/drawing/2014/main" id="{BA326A68-8D3A-CE51-2292-7DD276590AE1}"/>
              </a:ext>
            </a:extLst>
          </p:cNvPr>
          <p:cNvSpPr txBox="1"/>
          <p:nvPr/>
        </p:nvSpPr>
        <p:spPr>
          <a:xfrm>
            <a:off x="10414588" y="1754626"/>
            <a:ext cx="1234861" cy="436893"/>
          </a:xfrm>
          <a:prstGeom prst="rect">
            <a:avLst/>
          </a:prstGeom>
        </p:spPr>
        <p:txBody>
          <a:bodyPr vert="horz" wrap="square" lIns="0" tIns="10583" rIns="0" bIns="0" rtlCol="0" anchor="t">
            <a:spAutoFit/>
          </a:bodyPr>
          <a:lstStyle/>
          <a:p>
            <a:pPr marL="10160" marR="0" lvl="0" indent="0" algn="l" defTabSz="914400" rtl="0" eaLnBrk="1" fontAlgn="auto" latinLnBrk="0" hangingPunct="1">
              <a:lnSpc>
                <a:spcPct val="53364"/>
              </a:lnSpc>
              <a:spcBef>
                <a:spcPts val="83"/>
              </a:spcBef>
              <a:spcAft>
                <a:spcPts val="0"/>
              </a:spcAft>
              <a:buClrTx/>
              <a:buSzTx/>
              <a:buFontTx/>
              <a:buNone/>
              <a:tabLst/>
              <a:defRPr/>
            </a:pPr>
            <a:r>
              <a:rPr kumimoji="0" sz="2400" b="0" i="0" u="none" strike="noStrike" kern="1200" cap="none" spc="-21" normalizeH="0" baseline="0" noProof="0" dirty="0">
                <a:ln>
                  <a:noFill/>
                </a:ln>
                <a:solidFill>
                  <a:srgbClr val="FFFFFF"/>
                </a:solidFill>
                <a:effectLst/>
                <a:uLnTx/>
                <a:uFillTx/>
                <a:latin typeface="Corbel" panose="020B0503020204020204" pitchFamily="34" charset="0"/>
                <a:ea typeface="+mn-ea"/>
                <a:cs typeface="Montserrat"/>
              </a:rPr>
              <a:t>24</a:t>
            </a:r>
            <a:endParaRPr kumimoji="0" lang="en-US" sz="240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a:p>
            <a:pPr marL="10160" marR="0" lvl="0" indent="0" algn="l" defTabSz="914400" rtl="0" eaLnBrk="1" fontAlgn="auto" latinLnBrk="0" hangingPunct="1">
              <a:lnSpc>
                <a:spcPct val="57345"/>
              </a:lnSpc>
              <a:spcBef>
                <a:spcPts val="0"/>
              </a:spcBef>
              <a:spcAft>
                <a:spcPts val="0"/>
              </a:spcAft>
              <a:buClrTx/>
              <a:buSzTx/>
              <a:buFontTx/>
              <a:buNone/>
              <a:tabLst/>
              <a:defRPr/>
            </a:pPr>
            <a:r>
              <a:rPr kumimoji="0" sz="1200" b="0"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Medium"/>
              </a:rPr>
              <a:t>hospital </a:t>
            </a:r>
            <a:r>
              <a:rPr kumimoji="0" sz="1200" b="0" i="0" u="none" strike="noStrike" kern="1200" cap="none" spc="-8" normalizeH="0" baseline="0" noProof="0" dirty="0">
                <a:ln>
                  <a:noFill/>
                </a:ln>
                <a:solidFill>
                  <a:srgbClr val="FFFFFF"/>
                </a:solidFill>
                <a:effectLst/>
                <a:uLnTx/>
                <a:uFillTx/>
                <a:latin typeface="Corbel" panose="020B0503020204020204" pitchFamily="34" charset="0"/>
                <a:ea typeface="+mn-ea"/>
                <a:cs typeface="Montserrat-Medium"/>
              </a:rPr>
              <a:t>deaths</a:t>
            </a:r>
            <a:endParaRPr kumimoji="0" sz="120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Medium"/>
            </a:endParaRPr>
          </a:p>
          <a:p>
            <a:pPr marL="10160" marR="0" lvl="0" indent="0" algn="l" defTabSz="914400" rtl="0" eaLnBrk="1" fontAlgn="auto" latinLnBrk="0" hangingPunct="1">
              <a:lnSpc>
                <a:spcPct val="61481"/>
              </a:lnSpc>
              <a:spcBef>
                <a:spcPts val="0"/>
              </a:spcBef>
              <a:spcAft>
                <a:spcPts val="0"/>
              </a:spcAft>
              <a:buClrTx/>
              <a:buSzTx/>
              <a:buFontTx/>
              <a:buNone/>
              <a:tabLst/>
              <a:defRPr/>
            </a:pPr>
            <a:r>
              <a:rPr kumimoji="0" sz="1200" b="0"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a:t>
            </a:r>
            <a:r>
              <a:rPr kumimoji="0" sz="1200" b="0" i="0" u="none" strike="noStrike" kern="1200" cap="none" spc="-37" normalizeH="0" baseline="0" noProof="0" dirty="0">
                <a:ln>
                  <a:noFill/>
                </a:ln>
                <a:solidFill>
                  <a:srgbClr val="FFFFFF"/>
                </a:solidFill>
                <a:effectLst/>
                <a:uLnTx/>
                <a:uFillTx/>
                <a:latin typeface="Corbel" panose="020B0503020204020204" pitchFamily="34" charset="0"/>
                <a:ea typeface="+mn-ea"/>
                <a:cs typeface="Montserrat"/>
              </a:rPr>
              <a:t> </a:t>
            </a:r>
            <a:r>
              <a:rPr kumimoji="0" sz="1200" b="0"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1</a:t>
            </a:r>
            <a:r>
              <a:rPr kumimoji="0" lang="en-US" sz="1200" b="0"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a:t>
            </a:r>
            <a:r>
              <a:rPr kumimoji="0" sz="1200" b="0"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000</a:t>
            </a:r>
            <a:r>
              <a:rPr kumimoji="0" sz="1200" b="0" i="0" u="none" strike="noStrike" kern="1200" cap="none" spc="83" normalizeH="0" baseline="0" noProof="0" dirty="0">
                <a:ln>
                  <a:noFill/>
                </a:ln>
                <a:solidFill>
                  <a:srgbClr val="FFFFFF"/>
                </a:solidFill>
                <a:effectLst/>
                <a:uLnTx/>
                <a:uFillTx/>
                <a:latin typeface="Corbel" panose="020B0503020204020204" pitchFamily="34" charset="0"/>
                <a:ea typeface="+mn-ea"/>
                <a:cs typeface="Montserrat"/>
              </a:rPr>
              <a:t> </a:t>
            </a:r>
            <a:r>
              <a:rPr kumimoji="0" sz="1200" b="0"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RSV</a:t>
            </a:r>
            <a:r>
              <a:rPr kumimoji="0" sz="1200" b="0" i="0" u="none" strike="noStrike" kern="1200" cap="none" spc="83" normalizeH="0" baseline="0" noProof="0" dirty="0">
                <a:ln>
                  <a:noFill/>
                </a:ln>
                <a:solidFill>
                  <a:srgbClr val="FFFFFF"/>
                </a:solidFill>
                <a:effectLst/>
                <a:uLnTx/>
                <a:uFillTx/>
                <a:latin typeface="Corbel" panose="020B0503020204020204" pitchFamily="34" charset="0"/>
                <a:ea typeface="+mn-ea"/>
                <a:cs typeface="Montserrat"/>
              </a:rPr>
              <a:t> </a:t>
            </a:r>
            <a:r>
              <a:rPr kumimoji="0" sz="1200" b="0" i="0" u="none" strike="noStrike" kern="1200" cap="none" spc="-8" normalizeH="0" baseline="0" noProof="0" dirty="0">
                <a:ln>
                  <a:noFill/>
                </a:ln>
                <a:solidFill>
                  <a:srgbClr val="FFFFFF"/>
                </a:solidFill>
                <a:effectLst/>
                <a:uLnTx/>
                <a:uFillTx/>
                <a:latin typeface="Corbel" panose="020B0503020204020204" pitchFamily="34" charset="0"/>
                <a:ea typeface="+mn-ea"/>
                <a:cs typeface="Montserrat"/>
              </a:rPr>
              <a:t>cases</a:t>
            </a:r>
            <a:endParaRPr kumimoji="0" sz="120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28" name="object 20">
            <a:extLst>
              <a:ext uri="{FF2B5EF4-FFF2-40B4-BE49-F238E27FC236}">
                <a16:creationId xmlns:a16="http://schemas.microsoft.com/office/drawing/2014/main" id="{2854BCAD-16D3-ECC6-438B-AE579CBC8C2D}"/>
              </a:ext>
            </a:extLst>
          </p:cNvPr>
          <p:cNvSpPr txBox="1"/>
          <p:nvPr/>
        </p:nvSpPr>
        <p:spPr>
          <a:xfrm>
            <a:off x="6360458" y="4608305"/>
            <a:ext cx="1070618" cy="431379"/>
          </a:xfrm>
          <a:prstGeom prst="rect">
            <a:avLst/>
          </a:prstGeom>
        </p:spPr>
        <p:txBody>
          <a:bodyPr vert="horz" wrap="square" lIns="0" tIns="10583" rIns="0" bIns="0" rtlCol="0" anchor="t">
            <a:spAutoFit/>
          </a:bodyPr>
          <a:lstStyle/>
          <a:p>
            <a:pPr marL="10160" marR="0" lvl="0" indent="0" algn="l" defTabSz="914400" rtl="0" eaLnBrk="1" fontAlgn="auto" latinLnBrk="0" hangingPunct="1">
              <a:lnSpc>
                <a:spcPct val="53364"/>
              </a:lnSpc>
              <a:spcBef>
                <a:spcPts val="83"/>
              </a:spcBef>
              <a:spcAft>
                <a:spcPts val="0"/>
              </a:spcAft>
              <a:buClrTx/>
              <a:buSzTx/>
              <a:buFontTx/>
              <a:buNone/>
              <a:tabLst/>
              <a:defRPr/>
            </a:pPr>
            <a:r>
              <a:rPr kumimoji="0" sz="2400" b="0" i="0" u="none" strike="noStrike" kern="1200" cap="none" spc="-21" normalizeH="0" baseline="0" noProof="0">
                <a:ln>
                  <a:noFill/>
                </a:ln>
                <a:solidFill>
                  <a:srgbClr val="672672"/>
                </a:solidFill>
                <a:effectLst/>
                <a:uLnTx/>
                <a:uFillTx/>
                <a:latin typeface="Corbel" panose="020B0503020204020204" pitchFamily="34" charset="0"/>
                <a:ea typeface="+mn-ea"/>
                <a:cs typeface="Montserrat"/>
              </a:rPr>
              <a:t>&lt;1</a:t>
            </a:r>
            <a:endParaRPr kumimoji="0" lang="en-US" sz="2400" b="0" i="0" u="none" strike="noStrike" kern="1200" cap="none" spc="0" normalizeH="0" baseline="0" noProof="0">
              <a:ln>
                <a:noFill/>
              </a:ln>
              <a:solidFill>
                <a:srgbClr val="000000"/>
              </a:solidFill>
              <a:effectLst/>
              <a:uLnTx/>
              <a:uFillTx/>
              <a:latin typeface="Corbel" panose="020B0503020204020204" pitchFamily="34" charset="0"/>
              <a:ea typeface="+mn-ea"/>
              <a:cs typeface="Montserrat"/>
            </a:endParaRPr>
          </a:p>
          <a:p>
            <a:pPr marL="10160" marR="0" lvl="0" indent="0" algn="l" defTabSz="914400" rtl="0" eaLnBrk="1" fontAlgn="auto" latinLnBrk="0" hangingPunct="1">
              <a:lnSpc>
                <a:spcPct val="57345"/>
              </a:lnSpc>
              <a:spcBef>
                <a:spcPts val="0"/>
              </a:spcBef>
              <a:spcAft>
                <a:spcPts val="0"/>
              </a:spcAft>
              <a:buClrTx/>
              <a:buSzTx/>
              <a:buFontTx/>
              <a:buNone/>
              <a:tabLst/>
              <a:defRPr/>
            </a:pPr>
            <a:r>
              <a:rPr kumimoji="0" sz="1200" b="0" i="0" u="none" strike="noStrike" kern="1200" cap="none" spc="0" normalizeH="0" baseline="0" noProof="0">
                <a:ln>
                  <a:noFill/>
                </a:ln>
                <a:solidFill>
                  <a:srgbClr val="672672"/>
                </a:solidFill>
                <a:effectLst/>
                <a:uLnTx/>
                <a:uFillTx/>
                <a:latin typeface="Corbel" panose="020B0503020204020204" pitchFamily="34" charset="0"/>
                <a:ea typeface="+mn-ea"/>
                <a:cs typeface="Montserrat-Medium"/>
              </a:rPr>
              <a:t>hospital </a:t>
            </a:r>
            <a:r>
              <a:rPr kumimoji="0" sz="1200" b="0" i="0" u="none" strike="noStrike" kern="1200" cap="none" spc="-8" normalizeH="0" baseline="0" noProof="0">
                <a:ln>
                  <a:noFill/>
                </a:ln>
                <a:solidFill>
                  <a:srgbClr val="672672"/>
                </a:solidFill>
                <a:effectLst/>
                <a:uLnTx/>
                <a:uFillTx/>
                <a:latin typeface="Corbel" panose="020B0503020204020204" pitchFamily="34" charset="0"/>
                <a:ea typeface="+mn-ea"/>
                <a:cs typeface="Montserrat-Medium"/>
              </a:rPr>
              <a:t>deaths</a:t>
            </a:r>
            <a:r>
              <a:rPr kumimoji="0" lang="en-US" sz="1200" b="0" i="0" u="none" strike="noStrike" kern="1200" cap="none" spc="-8" normalizeH="0" baseline="0" noProof="0">
                <a:ln>
                  <a:noFill/>
                </a:ln>
                <a:solidFill>
                  <a:srgbClr val="000000"/>
                </a:solidFill>
                <a:effectLst/>
                <a:uLnTx/>
                <a:uFillTx/>
                <a:latin typeface="Corbel" panose="020B0503020204020204" pitchFamily="34" charset="0"/>
                <a:ea typeface="+mn-ea"/>
                <a:cs typeface="Montserrat-Medium"/>
              </a:rPr>
              <a:t> </a:t>
            </a:r>
            <a:r>
              <a:rPr kumimoji="0" sz="1200" b="0" i="0" u="none" strike="noStrike" kern="1200" cap="none" spc="0" normalizeH="0" baseline="0" noProof="0">
                <a:ln>
                  <a:noFill/>
                </a:ln>
                <a:solidFill>
                  <a:srgbClr val="672672"/>
                </a:solidFill>
                <a:effectLst/>
                <a:uLnTx/>
                <a:uFillTx/>
                <a:latin typeface="Corbel" panose="020B0503020204020204" pitchFamily="34" charset="0"/>
                <a:ea typeface="+mn-ea"/>
                <a:cs typeface="Montserrat"/>
              </a:rPr>
              <a:t>/</a:t>
            </a:r>
            <a:r>
              <a:rPr kumimoji="0" sz="1200" b="0" i="0" u="none" strike="noStrike" kern="1200" cap="none" spc="-37" normalizeH="0" baseline="0" noProof="0">
                <a:ln>
                  <a:noFill/>
                </a:ln>
                <a:solidFill>
                  <a:srgbClr val="672672"/>
                </a:solidFill>
                <a:effectLst/>
                <a:uLnTx/>
                <a:uFillTx/>
                <a:latin typeface="Corbel" panose="020B0503020204020204" pitchFamily="34" charset="0"/>
                <a:ea typeface="+mn-ea"/>
                <a:cs typeface="Montserrat"/>
              </a:rPr>
              <a:t> </a:t>
            </a:r>
            <a:r>
              <a:rPr kumimoji="0" sz="1200" b="0" i="0" u="none" strike="noStrike" kern="1200" cap="none" spc="0" normalizeH="0" baseline="0" noProof="0">
                <a:ln>
                  <a:noFill/>
                </a:ln>
                <a:solidFill>
                  <a:srgbClr val="672672"/>
                </a:solidFill>
                <a:effectLst/>
                <a:uLnTx/>
                <a:uFillTx/>
                <a:latin typeface="Corbel" panose="020B0503020204020204" pitchFamily="34" charset="0"/>
                <a:ea typeface="+mn-ea"/>
                <a:cs typeface="Montserrat"/>
              </a:rPr>
              <a:t>1</a:t>
            </a:r>
            <a:r>
              <a:rPr kumimoji="0" lang="en-US" sz="1200" b="0" i="0" u="none" strike="noStrike" kern="1200" cap="none" spc="0" normalizeH="0" baseline="0" noProof="0">
                <a:ln>
                  <a:noFill/>
                </a:ln>
                <a:solidFill>
                  <a:srgbClr val="672672"/>
                </a:solidFill>
                <a:effectLst/>
                <a:uLnTx/>
                <a:uFillTx/>
                <a:latin typeface="Corbel" panose="020B0503020204020204" pitchFamily="34" charset="0"/>
                <a:ea typeface="+mn-ea"/>
                <a:cs typeface="Montserrat"/>
              </a:rPr>
              <a:t>,</a:t>
            </a:r>
            <a:r>
              <a:rPr kumimoji="0" sz="1200" b="0" i="0" u="none" strike="noStrike" kern="1200" cap="none" spc="0" normalizeH="0" baseline="0" noProof="0">
                <a:ln>
                  <a:noFill/>
                </a:ln>
                <a:solidFill>
                  <a:srgbClr val="672672"/>
                </a:solidFill>
                <a:effectLst/>
                <a:uLnTx/>
                <a:uFillTx/>
                <a:latin typeface="Corbel" panose="020B0503020204020204" pitchFamily="34" charset="0"/>
                <a:ea typeface="+mn-ea"/>
                <a:cs typeface="Montserrat"/>
              </a:rPr>
              <a:t>000</a:t>
            </a:r>
            <a:r>
              <a:rPr kumimoji="0" sz="1200" b="0" i="0" u="none" strike="noStrike" kern="1200" cap="none" spc="83" normalizeH="0" baseline="0" noProof="0">
                <a:ln>
                  <a:noFill/>
                </a:ln>
                <a:solidFill>
                  <a:srgbClr val="672672"/>
                </a:solidFill>
                <a:effectLst/>
                <a:uLnTx/>
                <a:uFillTx/>
                <a:latin typeface="Corbel" panose="020B0503020204020204" pitchFamily="34" charset="0"/>
                <a:ea typeface="+mn-ea"/>
                <a:cs typeface="Montserrat"/>
              </a:rPr>
              <a:t> </a:t>
            </a:r>
            <a:r>
              <a:rPr kumimoji="0" sz="1200" b="0" i="0" u="none" strike="noStrike" kern="1200" cap="none" spc="0" normalizeH="0" baseline="0" noProof="0">
                <a:ln>
                  <a:noFill/>
                </a:ln>
                <a:solidFill>
                  <a:srgbClr val="672672"/>
                </a:solidFill>
                <a:effectLst/>
                <a:uLnTx/>
                <a:uFillTx/>
                <a:latin typeface="Corbel" panose="020B0503020204020204" pitchFamily="34" charset="0"/>
                <a:ea typeface="+mn-ea"/>
                <a:cs typeface="Montserrat"/>
              </a:rPr>
              <a:t>RSV</a:t>
            </a:r>
            <a:r>
              <a:rPr kumimoji="0" sz="1200" b="0" i="0" u="none" strike="noStrike" kern="1200" cap="none" spc="83" normalizeH="0" baseline="0" noProof="0">
                <a:ln>
                  <a:noFill/>
                </a:ln>
                <a:solidFill>
                  <a:srgbClr val="672672"/>
                </a:solidFill>
                <a:effectLst/>
                <a:uLnTx/>
                <a:uFillTx/>
                <a:latin typeface="Corbel" panose="020B0503020204020204" pitchFamily="34" charset="0"/>
                <a:ea typeface="+mn-ea"/>
                <a:cs typeface="Montserrat"/>
              </a:rPr>
              <a:t> </a:t>
            </a:r>
            <a:r>
              <a:rPr kumimoji="0" sz="1200" b="0" i="0" u="none" strike="noStrike" kern="1200" cap="none" spc="-8" normalizeH="0" baseline="0" noProof="0">
                <a:ln>
                  <a:noFill/>
                </a:ln>
                <a:solidFill>
                  <a:srgbClr val="672672"/>
                </a:solidFill>
                <a:effectLst/>
                <a:uLnTx/>
                <a:uFillTx/>
                <a:latin typeface="Corbel" panose="020B0503020204020204" pitchFamily="34" charset="0"/>
                <a:ea typeface="+mn-ea"/>
                <a:cs typeface="Montserrat"/>
              </a:rPr>
              <a:t>cases</a:t>
            </a:r>
            <a:endParaRPr kumimoji="0" sz="1200" b="0" i="0" u="none" strike="noStrike" kern="1200" cap="none" spc="0" normalizeH="0" baseline="0" noProof="0">
              <a:ln>
                <a:noFill/>
              </a:ln>
              <a:solidFill>
                <a:srgbClr val="000000"/>
              </a:solidFill>
              <a:effectLst/>
              <a:uLnTx/>
              <a:uFillTx/>
              <a:latin typeface="Corbel" panose="020B0503020204020204" pitchFamily="34" charset="0"/>
              <a:ea typeface="+mn-ea"/>
              <a:cs typeface="Montserrat"/>
            </a:endParaRPr>
          </a:p>
        </p:txBody>
      </p:sp>
      <p:sp>
        <p:nvSpPr>
          <p:cNvPr id="29" name="object 21">
            <a:extLst>
              <a:ext uri="{FF2B5EF4-FFF2-40B4-BE49-F238E27FC236}">
                <a16:creationId xmlns:a16="http://schemas.microsoft.com/office/drawing/2014/main" id="{B18CC092-8284-3961-4C12-31F8E9C67698}"/>
              </a:ext>
            </a:extLst>
          </p:cNvPr>
          <p:cNvSpPr txBox="1"/>
          <p:nvPr/>
        </p:nvSpPr>
        <p:spPr>
          <a:xfrm>
            <a:off x="9363452" y="3913903"/>
            <a:ext cx="2286000" cy="436893"/>
          </a:xfrm>
          <a:prstGeom prst="rect">
            <a:avLst/>
          </a:prstGeom>
        </p:spPr>
        <p:txBody>
          <a:bodyPr vert="horz" wrap="square" lIns="0" tIns="10583" rIns="0" bIns="0" rtlCol="0" anchor="t">
            <a:spAutoFit/>
          </a:bodyPr>
          <a:lstStyle/>
          <a:p>
            <a:pPr marL="1061085" marR="0" lvl="0" indent="0" algn="l" defTabSz="914400" rtl="0" eaLnBrk="1" fontAlgn="auto" latinLnBrk="0" hangingPunct="1">
              <a:lnSpc>
                <a:spcPct val="53364"/>
              </a:lnSpc>
              <a:spcBef>
                <a:spcPts val="83"/>
              </a:spcBef>
              <a:spcAft>
                <a:spcPts val="0"/>
              </a:spcAft>
              <a:buClrTx/>
              <a:buSzTx/>
              <a:buFontTx/>
              <a:buNone/>
              <a:tabLst/>
              <a:defRPr/>
            </a:pPr>
            <a:r>
              <a:rPr kumimoji="0" sz="2400" b="0" i="0" u="none" strike="noStrike" kern="1200" cap="none" spc="-21" normalizeH="0" baseline="0" noProof="0">
                <a:ln>
                  <a:noFill/>
                </a:ln>
                <a:solidFill>
                  <a:srgbClr val="FFFFFF"/>
                </a:solidFill>
                <a:effectLst/>
                <a:uLnTx/>
                <a:uFillTx/>
                <a:latin typeface="Corbel" panose="020B0503020204020204" pitchFamily="34" charset="0"/>
                <a:ea typeface="+mn-ea"/>
                <a:cs typeface="Montserrat"/>
              </a:rPr>
              <a:t>109</a:t>
            </a:r>
            <a:endParaRPr kumimoji="0" lang="en-US" sz="1500" b="0" i="0" u="none" strike="noStrike" kern="1200" cap="none" spc="0" normalizeH="0" baseline="0" noProof="0">
              <a:ln>
                <a:noFill/>
              </a:ln>
              <a:solidFill>
                <a:srgbClr val="000000"/>
              </a:solidFill>
              <a:effectLst/>
              <a:uLnTx/>
              <a:uFillTx/>
              <a:latin typeface="Corbel" panose="020B0503020204020204" pitchFamily="34" charset="0"/>
              <a:ea typeface="+mn-ea"/>
              <a:cs typeface="Montserrat"/>
            </a:endParaRPr>
          </a:p>
          <a:p>
            <a:pPr marL="1061085" marR="0" lvl="0" indent="0" algn="l" defTabSz="914400" rtl="0" eaLnBrk="1" fontAlgn="auto" latinLnBrk="0" hangingPunct="1">
              <a:lnSpc>
                <a:spcPct val="57345"/>
              </a:lnSpc>
              <a:spcBef>
                <a:spcPts val="0"/>
              </a:spcBef>
              <a:spcAft>
                <a:spcPts val="0"/>
              </a:spcAft>
              <a:buClrTx/>
              <a:buSzTx/>
              <a:buFontTx/>
              <a:buNone/>
              <a:tabLst/>
              <a:defRPr/>
            </a:pPr>
            <a:r>
              <a:rPr kumimoji="0" sz="1200" b="0" i="0" u="none" strike="noStrike" kern="1200" cap="none" spc="0" normalizeH="0" baseline="0" noProof="0">
                <a:ln>
                  <a:noFill/>
                </a:ln>
                <a:solidFill>
                  <a:srgbClr val="FFFFFF"/>
                </a:solidFill>
                <a:effectLst/>
                <a:uLnTx/>
                <a:uFillTx/>
                <a:latin typeface="Corbel" panose="020B0503020204020204" pitchFamily="34" charset="0"/>
                <a:ea typeface="+mn-ea"/>
                <a:cs typeface="Montserrat-Medium"/>
              </a:rPr>
              <a:t>community</a:t>
            </a:r>
            <a:r>
              <a:rPr kumimoji="0" sz="1200" b="0" i="0" u="none" strike="noStrike" kern="1200" cap="none" spc="-21" normalizeH="0" baseline="0" noProof="0">
                <a:ln>
                  <a:noFill/>
                </a:ln>
                <a:solidFill>
                  <a:srgbClr val="FFFFFF"/>
                </a:solidFill>
                <a:effectLst/>
                <a:uLnTx/>
                <a:uFillTx/>
                <a:latin typeface="Corbel" panose="020B0503020204020204" pitchFamily="34" charset="0"/>
                <a:ea typeface="+mn-ea"/>
                <a:cs typeface="Montserrat-Medium"/>
              </a:rPr>
              <a:t> </a:t>
            </a:r>
            <a:r>
              <a:rPr kumimoji="0" sz="1200" b="0" i="0" u="none" strike="noStrike" kern="1200" cap="none" spc="-8" normalizeH="0" baseline="0" noProof="0">
                <a:ln>
                  <a:noFill/>
                </a:ln>
                <a:solidFill>
                  <a:srgbClr val="FFFFFF"/>
                </a:solidFill>
                <a:effectLst/>
                <a:uLnTx/>
                <a:uFillTx/>
                <a:latin typeface="Corbel" panose="020B0503020204020204" pitchFamily="34" charset="0"/>
                <a:ea typeface="+mn-ea"/>
                <a:cs typeface="Montserrat-Medium"/>
              </a:rPr>
              <a:t>deaths</a:t>
            </a:r>
            <a:endParaRPr kumimoji="0" sz="1200" b="0" i="0" u="none" strike="noStrike" kern="1200" cap="none" spc="0" normalizeH="0" baseline="0" noProof="0">
              <a:ln>
                <a:noFill/>
              </a:ln>
              <a:solidFill>
                <a:srgbClr val="000000"/>
              </a:solidFill>
              <a:effectLst/>
              <a:uLnTx/>
              <a:uFillTx/>
              <a:latin typeface="Corbel" panose="020B0503020204020204" pitchFamily="34" charset="0"/>
              <a:ea typeface="+mn-ea"/>
              <a:cs typeface="Montserrat-Medium"/>
            </a:endParaRPr>
          </a:p>
          <a:p>
            <a:pPr marL="1061085" marR="0" lvl="0" indent="0" algn="l" defTabSz="914400" rtl="0" eaLnBrk="1" fontAlgn="auto" latinLnBrk="0" hangingPunct="1">
              <a:lnSpc>
                <a:spcPct val="61481"/>
              </a:lnSpc>
              <a:spcBef>
                <a:spcPts val="0"/>
              </a:spcBef>
              <a:spcAft>
                <a:spcPts val="0"/>
              </a:spcAft>
              <a:buClrTx/>
              <a:buSzTx/>
              <a:buFontTx/>
              <a:buNone/>
              <a:tabLst/>
              <a:defRPr/>
            </a:pPr>
            <a:r>
              <a:rPr kumimoji="0" sz="1200" b="0"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a:t>
            </a:r>
            <a:r>
              <a:rPr kumimoji="0" sz="1200" b="0" i="0" u="none" strike="noStrike" kern="1200" cap="none" spc="-37" normalizeH="0" baseline="0" noProof="0">
                <a:ln>
                  <a:noFill/>
                </a:ln>
                <a:solidFill>
                  <a:srgbClr val="FFFFFF"/>
                </a:solidFill>
                <a:effectLst/>
                <a:uLnTx/>
                <a:uFillTx/>
                <a:latin typeface="Corbel" panose="020B0503020204020204" pitchFamily="34" charset="0"/>
                <a:ea typeface="+mn-ea"/>
                <a:cs typeface="Montserrat"/>
              </a:rPr>
              <a:t> </a:t>
            </a:r>
            <a:r>
              <a:rPr kumimoji="0" sz="1200" b="0"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1</a:t>
            </a:r>
            <a:r>
              <a:rPr kumimoji="0" lang="en-US" sz="1200" b="0"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a:t>
            </a:r>
            <a:r>
              <a:rPr kumimoji="0" sz="1200" b="0"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000</a:t>
            </a:r>
            <a:r>
              <a:rPr kumimoji="0" sz="1200" b="0" i="0" u="none" strike="noStrike" kern="1200" cap="none" spc="83" normalizeH="0" baseline="0" noProof="0">
                <a:ln>
                  <a:noFill/>
                </a:ln>
                <a:solidFill>
                  <a:srgbClr val="FFFFFF"/>
                </a:solidFill>
                <a:effectLst/>
                <a:uLnTx/>
                <a:uFillTx/>
                <a:latin typeface="Corbel" panose="020B0503020204020204" pitchFamily="34" charset="0"/>
                <a:ea typeface="+mn-ea"/>
                <a:cs typeface="Montserrat"/>
              </a:rPr>
              <a:t> </a:t>
            </a:r>
            <a:r>
              <a:rPr kumimoji="0" sz="1200" b="0"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RSV</a:t>
            </a:r>
            <a:r>
              <a:rPr kumimoji="0" sz="1200" b="0" i="0" u="none" strike="noStrike" kern="1200" cap="none" spc="83" normalizeH="0" baseline="0" noProof="0">
                <a:ln>
                  <a:noFill/>
                </a:ln>
                <a:solidFill>
                  <a:srgbClr val="FFFFFF"/>
                </a:solidFill>
                <a:effectLst/>
                <a:uLnTx/>
                <a:uFillTx/>
                <a:latin typeface="Corbel" panose="020B0503020204020204" pitchFamily="34" charset="0"/>
                <a:ea typeface="+mn-ea"/>
                <a:cs typeface="Montserrat"/>
              </a:rPr>
              <a:t> </a:t>
            </a:r>
            <a:r>
              <a:rPr kumimoji="0" sz="1200" b="0" i="0" u="none" strike="noStrike" kern="1200" cap="none" spc="-8" normalizeH="0" baseline="0" noProof="0">
                <a:ln>
                  <a:noFill/>
                </a:ln>
                <a:solidFill>
                  <a:srgbClr val="FFFFFF"/>
                </a:solidFill>
                <a:effectLst/>
                <a:uLnTx/>
                <a:uFillTx/>
                <a:latin typeface="Corbel" panose="020B0503020204020204" pitchFamily="34" charset="0"/>
                <a:ea typeface="+mn-ea"/>
                <a:cs typeface="Montserrat"/>
              </a:rPr>
              <a:t>cases</a:t>
            </a:r>
            <a:endParaRPr kumimoji="0" sz="1200" b="0" i="0" u="none" strike="noStrike" kern="1200" cap="none" spc="0" normalizeH="0" baseline="0" noProof="0">
              <a:ln>
                <a:noFill/>
              </a:ln>
              <a:solidFill>
                <a:srgbClr val="000000"/>
              </a:solidFill>
              <a:effectLst/>
              <a:uLnTx/>
              <a:uFillTx/>
              <a:latin typeface="Corbel" panose="020B0503020204020204" pitchFamily="34" charset="0"/>
              <a:ea typeface="+mn-ea"/>
              <a:cs typeface="Montserrat"/>
            </a:endParaRPr>
          </a:p>
        </p:txBody>
      </p:sp>
      <p:sp>
        <p:nvSpPr>
          <p:cNvPr id="31" name="object 22">
            <a:extLst>
              <a:ext uri="{FF2B5EF4-FFF2-40B4-BE49-F238E27FC236}">
                <a16:creationId xmlns:a16="http://schemas.microsoft.com/office/drawing/2014/main" id="{F61C197D-23AF-3052-6451-D698099E1499}"/>
              </a:ext>
            </a:extLst>
          </p:cNvPr>
          <p:cNvSpPr txBox="1"/>
          <p:nvPr/>
        </p:nvSpPr>
        <p:spPr>
          <a:xfrm>
            <a:off x="7615722" y="4577057"/>
            <a:ext cx="1123486" cy="536664"/>
          </a:xfrm>
          <a:prstGeom prst="rect">
            <a:avLst/>
          </a:prstGeom>
        </p:spPr>
        <p:txBody>
          <a:bodyPr vert="horz" wrap="square" lIns="0" tIns="10583" rIns="0" bIns="0" rtlCol="0" anchor="t">
            <a:spAutoFit/>
          </a:bodyPr>
          <a:lstStyle/>
          <a:p>
            <a:pPr marL="10160" marR="0" lvl="0" indent="0" algn="l" defTabSz="914400" rtl="0" eaLnBrk="1" fontAlgn="auto" latinLnBrk="0" hangingPunct="1">
              <a:lnSpc>
                <a:spcPct val="53364"/>
              </a:lnSpc>
              <a:spcBef>
                <a:spcPts val="83"/>
              </a:spcBef>
              <a:spcAft>
                <a:spcPts val="0"/>
              </a:spcAft>
              <a:buClrTx/>
              <a:buSzTx/>
              <a:buFontTx/>
              <a:buNone/>
              <a:tabLst/>
              <a:defRPr/>
            </a:pPr>
            <a:r>
              <a:rPr kumimoji="0" sz="2400" b="0" i="0" u="none" strike="noStrike" kern="1200" cap="none" spc="-21" normalizeH="0" baseline="0" noProof="0">
                <a:ln>
                  <a:noFill/>
                </a:ln>
                <a:solidFill>
                  <a:srgbClr val="D71E62"/>
                </a:solidFill>
                <a:effectLst/>
                <a:uLnTx/>
                <a:uFillTx/>
                <a:latin typeface="Corbel" panose="020B0503020204020204" pitchFamily="34" charset="0"/>
                <a:ea typeface="+mn-ea"/>
                <a:cs typeface="Montserrat"/>
              </a:rPr>
              <a:t>&lt;1</a:t>
            </a:r>
            <a:endParaRPr kumimoji="0" lang="en-US" sz="2400" b="0" i="0" u="none" strike="noStrike" kern="1200" cap="none" spc="0" normalizeH="0" baseline="0" noProof="0">
              <a:ln>
                <a:noFill/>
              </a:ln>
              <a:solidFill>
                <a:srgbClr val="000000"/>
              </a:solidFill>
              <a:effectLst/>
              <a:uLnTx/>
              <a:uFillTx/>
              <a:latin typeface="Corbel" panose="020B0503020204020204" pitchFamily="34" charset="0"/>
              <a:ea typeface="+mn-ea"/>
              <a:cs typeface="Montserrat"/>
            </a:endParaRPr>
          </a:p>
          <a:p>
            <a:pPr marL="10160" marR="0" lvl="0" indent="0" algn="l" defTabSz="914400" rtl="0" eaLnBrk="1" fontAlgn="auto" latinLnBrk="0" hangingPunct="1">
              <a:lnSpc>
                <a:spcPct val="57345"/>
              </a:lnSpc>
              <a:spcBef>
                <a:spcPts val="0"/>
              </a:spcBef>
              <a:spcAft>
                <a:spcPts val="0"/>
              </a:spcAft>
              <a:buClrTx/>
              <a:buSzTx/>
              <a:buFontTx/>
              <a:buNone/>
              <a:tabLst/>
              <a:defRPr/>
            </a:pPr>
            <a:r>
              <a:rPr kumimoji="0" sz="1200" b="0" i="0" u="none" strike="noStrike" kern="1200" cap="none" spc="0" normalizeH="0" baseline="0" noProof="0">
                <a:ln>
                  <a:noFill/>
                </a:ln>
                <a:solidFill>
                  <a:srgbClr val="D71E62"/>
                </a:solidFill>
                <a:effectLst/>
                <a:uLnTx/>
                <a:uFillTx/>
                <a:latin typeface="Corbel" panose="020B0503020204020204" pitchFamily="34" charset="0"/>
                <a:ea typeface="+mn-ea"/>
                <a:cs typeface="Montserrat-Medium"/>
              </a:rPr>
              <a:t>community</a:t>
            </a:r>
            <a:r>
              <a:rPr kumimoji="0" sz="1200" b="0" i="0" u="none" strike="noStrike" kern="1200" cap="none" spc="-21" normalizeH="0" baseline="0" noProof="0">
                <a:ln>
                  <a:noFill/>
                </a:ln>
                <a:solidFill>
                  <a:srgbClr val="D71E62"/>
                </a:solidFill>
                <a:effectLst/>
                <a:uLnTx/>
                <a:uFillTx/>
                <a:latin typeface="Corbel" panose="020B0503020204020204" pitchFamily="34" charset="0"/>
                <a:ea typeface="+mn-ea"/>
                <a:cs typeface="Montserrat-Medium"/>
              </a:rPr>
              <a:t> </a:t>
            </a:r>
            <a:r>
              <a:rPr kumimoji="0" sz="1200" b="0" i="0" u="none" strike="noStrike" kern="1200" cap="none" spc="-8" normalizeH="0" baseline="0" noProof="0">
                <a:ln>
                  <a:noFill/>
                </a:ln>
                <a:solidFill>
                  <a:srgbClr val="D71E62"/>
                </a:solidFill>
                <a:effectLst/>
                <a:uLnTx/>
                <a:uFillTx/>
                <a:latin typeface="Corbel" panose="020B0503020204020204" pitchFamily="34" charset="0"/>
                <a:ea typeface="+mn-ea"/>
                <a:cs typeface="Montserrat-Medium"/>
              </a:rPr>
              <a:t>deaths</a:t>
            </a:r>
            <a:r>
              <a:rPr kumimoji="0" lang="en-US" sz="1200" b="0" i="0" u="none" strike="noStrike" kern="1200" cap="none" spc="-8" normalizeH="0" baseline="0" noProof="0">
                <a:ln>
                  <a:noFill/>
                </a:ln>
                <a:solidFill>
                  <a:srgbClr val="000000"/>
                </a:solidFill>
                <a:effectLst/>
                <a:uLnTx/>
                <a:uFillTx/>
                <a:latin typeface="Corbel" panose="020B0503020204020204" pitchFamily="34" charset="0"/>
                <a:ea typeface="+mn-ea"/>
                <a:cs typeface="Montserrat-Medium"/>
              </a:rPr>
              <a:t> </a:t>
            </a:r>
            <a:r>
              <a:rPr kumimoji="0" sz="1200" b="0" i="0" u="none" strike="noStrike" kern="1200" cap="none" spc="0" normalizeH="0" baseline="0" noProof="0">
                <a:ln>
                  <a:noFill/>
                </a:ln>
                <a:solidFill>
                  <a:srgbClr val="D71E62"/>
                </a:solidFill>
                <a:effectLst/>
                <a:uLnTx/>
                <a:uFillTx/>
                <a:latin typeface="Corbel" panose="020B0503020204020204" pitchFamily="34" charset="0"/>
                <a:ea typeface="+mn-ea"/>
                <a:cs typeface="Montserrat"/>
              </a:rPr>
              <a:t>/</a:t>
            </a:r>
            <a:r>
              <a:rPr kumimoji="0" sz="1200" b="0" i="0" u="none" strike="noStrike" kern="1200" cap="none" spc="-37" normalizeH="0" baseline="0" noProof="0">
                <a:ln>
                  <a:noFill/>
                </a:ln>
                <a:solidFill>
                  <a:srgbClr val="D71E62"/>
                </a:solidFill>
                <a:effectLst/>
                <a:uLnTx/>
                <a:uFillTx/>
                <a:latin typeface="Corbel" panose="020B0503020204020204" pitchFamily="34" charset="0"/>
                <a:ea typeface="+mn-ea"/>
                <a:cs typeface="Montserrat"/>
              </a:rPr>
              <a:t> </a:t>
            </a:r>
            <a:r>
              <a:rPr kumimoji="0" sz="1200" b="0" i="0" u="none" strike="noStrike" kern="1200" cap="none" spc="0" normalizeH="0" baseline="0" noProof="0">
                <a:ln>
                  <a:noFill/>
                </a:ln>
                <a:solidFill>
                  <a:srgbClr val="D71E62"/>
                </a:solidFill>
                <a:effectLst/>
                <a:uLnTx/>
                <a:uFillTx/>
                <a:latin typeface="Corbel" panose="020B0503020204020204" pitchFamily="34" charset="0"/>
                <a:ea typeface="+mn-ea"/>
                <a:cs typeface="Montserrat"/>
              </a:rPr>
              <a:t>1</a:t>
            </a:r>
            <a:r>
              <a:rPr kumimoji="0" lang="en-US" sz="1200" b="0" i="0" u="none" strike="noStrike" kern="1200" cap="none" spc="0" normalizeH="0" baseline="0" noProof="0">
                <a:ln>
                  <a:noFill/>
                </a:ln>
                <a:solidFill>
                  <a:srgbClr val="D71E62"/>
                </a:solidFill>
                <a:effectLst/>
                <a:uLnTx/>
                <a:uFillTx/>
                <a:latin typeface="Corbel" panose="020B0503020204020204" pitchFamily="34" charset="0"/>
                <a:ea typeface="+mn-ea"/>
                <a:cs typeface="Montserrat"/>
              </a:rPr>
              <a:t>,</a:t>
            </a:r>
            <a:r>
              <a:rPr kumimoji="0" sz="1200" b="0" i="0" u="none" strike="noStrike" kern="1200" cap="none" spc="0" normalizeH="0" baseline="0" noProof="0">
                <a:ln>
                  <a:noFill/>
                </a:ln>
                <a:solidFill>
                  <a:srgbClr val="D71E62"/>
                </a:solidFill>
                <a:effectLst/>
                <a:uLnTx/>
                <a:uFillTx/>
                <a:latin typeface="Corbel" panose="020B0503020204020204" pitchFamily="34" charset="0"/>
                <a:ea typeface="+mn-ea"/>
                <a:cs typeface="Montserrat"/>
              </a:rPr>
              <a:t>000</a:t>
            </a:r>
            <a:r>
              <a:rPr kumimoji="0" sz="1200" b="0" i="0" u="none" strike="noStrike" kern="1200" cap="none" spc="83" normalizeH="0" baseline="0" noProof="0">
                <a:ln>
                  <a:noFill/>
                </a:ln>
                <a:solidFill>
                  <a:srgbClr val="D71E62"/>
                </a:solidFill>
                <a:effectLst/>
                <a:uLnTx/>
                <a:uFillTx/>
                <a:latin typeface="Corbel" panose="020B0503020204020204" pitchFamily="34" charset="0"/>
                <a:ea typeface="+mn-ea"/>
                <a:cs typeface="Montserrat"/>
              </a:rPr>
              <a:t> </a:t>
            </a:r>
            <a:r>
              <a:rPr kumimoji="0" sz="1200" b="0" i="0" u="none" strike="noStrike" kern="1200" cap="none" spc="0" normalizeH="0" baseline="0" noProof="0">
                <a:ln>
                  <a:noFill/>
                </a:ln>
                <a:solidFill>
                  <a:srgbClr val="D71E62"/>
                </a:solidFill>
                <a:effectLst/>
                <a:uLnTx/>
                <a:uFillTx/>
                <a:latin typeface="Corbel" panose="020B0503020204020204" pitchFamily="34" charset="0"/>
                <a:ea typeface="+mn-ea"/>
                <a:cs typeface="Montserrat"/>
              </a:rPr>
              <a:t>RSV</a:t>
            </a:r>
            <a:r>
              <a:rPr kumimoji="0" sz="1200" b="0" i="0" u="none" strike="noStrike" kern="1200" cap="none" spc="83" normalizeH="0" baseline="0" noProof="0">
                <a:ln>
                  <a:noFill/>
                </a:ln>
                <a:solidFill>
                  <a:srgbClr val="D71E62"/>
                </a:solidFill>
                <a:effectLst/>
                <a:uLnTx/>
                <a:uFillTx/>
                <a:latin typeface="Corbel" panose="020B0503020204020204" pitchFamily="34" charset="0"/>
                <a:ea typeface="+mn-ea"/>
                <a:cs typeface="Montserrat"/>
              </a:rPr>
              <a:t> </a:t>
            </a:r>
            <a:r>
              <a:rPr kumimoji="0" sz="1200" b="0" i="0" u="none" strike="noStrike" kern="1200" cap="none" spc="-8" normalizeH="0" baseline="0" noProof="0">
                <a:ln>
                  <a:noFill/>
                </a:ln>
                <a:solidFill>
                  <a:srgbClr val="D71E62"/>
                </a:solidFill>
                <a:effectLst/>
                <a:uLnTx/>
                <a:uFillTx/>
                <a:latin typeface="Corbel" panose="020B0503020204020204" pitchFamily="34" charset="0"/>
                <a:ea typeface="+mn-ea"/>
                <a:cs typeface="Montserrat"/>
              </a:rPr>
              <a:t>cases</a:t>
            </a:r>
            <a:endParaRPr kumimoji="0" sz="1200" b="0" i="0" u="none" strike="noStrike" kern="1200" cap="none" spc="0" normalizeH="0" baseline="0" noProof="0">
              <a:ln>
                <a:noFill/>
              </a:ln>
              <a:solidFill>
                <a:srgbClr val="000000"/>
              </a:solidFill>
              <a:effectLst/>
              <a:uLnTx/>
              <a:uFillTx/>
              <a:latin typeface="Corbel" panose="020B0503020204020204" pitchFamily="34" charset="0"/>
              <a:ea typeface="+mn-ea"/>
              <a:cs typeface="Montserrat"/>
            </a:endParaRPr>
          </a:p>
        </p:txBody>
      </p:sp>
      <p:grpSp>
        <p:nvGrpSpPr>
          <p:cNvPr id="32" name="object 23">
            <a:extLst>
              <a:ext uri="{FF2B5EF4-FFF2-40B4-BE49-F238E27FC236}">
                <a16:creationId xmlns:a16="http://schemas.microsoft.com/office/drawing/2014/main" id="{76755D69-1721-F364-25CA-8842FEB5FE37}"/>
              </a:ext>
            </a:extLst>
          </p:cNvPr>
          <p:cNvGrpSpPr/>
          <p:nvPr/>
        </p:nvGrpSpPr>
        <p:grpSpPr>
          <a:xfrm>
            <a:off x="9291062" y="1677336"/>
            <a:ext cx="2479675" cy="3641709"/>
            <a:chOff x="1615186" y="2266198"/>
            <a:chExt cx="2975610" cy="5048885"/>
          </a:xfrm>
        </p:grpSpPr>
        <p:sp>
          <p:nvSpPr>
            <p:cNvPr id="33" name="object 24">
              <a:extLst>
                <a:ext uri="{FF2B5EF4-FFF2-40B4-BE49-F238E27FC236}">
                  <a16:creationId xmlns:a16="http://schemas.microsoft.com/office/drawing/2014/main" id="{12B46C32-B46E-012C-B1E6-2EA5759F70D0}"/>
                </a:ext>
              </a:extLst>
            </p:cNvPr>
            <p:cNvSpPr/>
            <p:nvPr/>
          </p:nvSpPr>
          <p:spPr>
            <a:xfrm>
              <a:off x="2037040" y="4866794"/>
              <a:ext cx="675005" cy="664845"/>
            </a:xfrm>
            <a:custGeom>
              <a:avLst/>
              <a:gdLst/>
              <a:ahLst/>
              <a:cxnLst/>
              <a:rect l="l" t="t" r="r" b="b"/>
              <a:pathLst>
                <a:path w="675005" h="664845">
                  <a:moveTo>
                    <a:pt x="656678" y="628910"/>
                  </a:moveTo>
                  <a:lnTo>
                    <a:pt x="18122" y="628910"/>
                  </a:lnTo>
                  <a:lnTo>
                    <a:pt x="11125" y="630319"/>
                  </a:lnTo>
                  <a:lnTo>
                    <a:pt x="5413" y="634166"/>
                  </a:lnTo>
                  <a:lnTo>
                    <a:pt x="1563" y="639877"/>
                  </a:lnTo>
                  <a:lnTo>
                    <a:pt x="152" y="646880"/>
                  </a:lnTo>
                  <a:lnTo>
                    <a:pt x="152" y="656799"/>
                  </a:lnTo>
                  <a:lnTo>
                    <a:pt x="8191" y="664825"/>
                  </a:lnTo>
                  <a:lnTo>
                    <a:pt x="666610" y="664825"/>
                  </a:lnTo>
                  <a:lnTo>
                    <a:pt x="674636" y="656799"/>
                  </a:lnTo>
                  <a:lnTo>
                    <a:pt x="674636" y="646880"/>
                  </a:lnTo>
                  <a:lnTo>
                    <a:pt x="673227" y="639877"/>
                  </a:lnTo>
                  <a:lnTo>
                    <a:pt x="669382" y="634166"/>
                  </a:lnTo>
                  <a:lnTo>
                    <a:pt x="663674" y="630319"/>
                  </a:lnTo>
                  <a:lnTo>
                    <a:pt x="656678" y="628910"/>
                  </a:lnTo>
                  <a:close/>
                </a:path>
                <a:path w="675005" h="664845">
                  <a:moveTo>
                    <a:pt x="336186" y="0"/>
                  </a:moveTo>
                  <a:lnTo>
                    <a:pt x="329413" y="1075"/>
                  </a:lnTo>
                  <a:lnTo>
                    <a:pt x="323367" y="4794"/>
                  </a:lnTo>
                  <a:lnTo>
                    <a:pt x="6591" y="300920"/>
                  </a:lnTo>
                  <a:lnTo>
                    <a:pt x="2578" y="304234"/>
                  </a:lnTo>
                  <a:lnTo>
                    <a:pt x="0" y="309213"/>
                  </a:lnTo>
                  <a:lnTo>
                    <a:pt x="0" y="353612"/>
                  </a:lnTo>
                  <a:lnTo>
                    <a:pt x="1411" y="360599"/>
                  </a:lnTo>
                  <a:lnTo>
                    <a:pt x="5259" y="366312"/>
                  </a:lnTo>
                  <a:lnTo>
                    <a:pt x="10967" y="370168"/>
                  </a:lnTo>
                  <a:lnTo>
                    <a:pt x="17957" y="371582"/>
                  </a:lnTo>
                  <a:lnTo>
                    <a:pt x="67767" y="371582"/>
                  </a:lnTo>
                  <a:lnTo>
                    <a:pt x="67767" y="628910"/>
                  </a:lnTo>
                  <a:lnTo>
                    <a:pt x="103695" y="628910"/>
                  </a:lnTo>
                  <a:lnTo>
                    <a:pt x="103695" y="353612"/>
                  </a:lnTo>
                  <a:lnTo>
                    <a:pt x="102280" y="346625"/>
                  </a:lnTo>
                  <a:lnTo>
                    <a:pt x="98426" y="340912"/>
                  </a:lnTo>
                  <a:lnTo>
                    <a:pt x="92717" y="337056"/>
                  </a:lnTo>
                  <a:lnTo>
                    <a:pt x="85737" y="335641"/>
                  </a:lnTo>
                  <a:lnTo>
                    <a:pt x="35928" y="335641"/>
                  </a:lnTo>
                  <a:lnTo>
                    <a:pt x="35928" y="322548"/>
                  </a:lnTo>
                  <a:lnTo>
                    <a:pt x="335648" y="42373"/>
                  </a:lnTo>
                  <a:lnTo>
                    <a:pt x="388254" y="42373"/>
                  </a:lnTo>
                  <a:lnTo>
                    <a:pt x="348653" y="5683"/>
                  </a:lnTo>
                  <a:lnTo>
                    <a:pt x="342871" y="1543"/>
                  </a:lnTo>
                  <a:lnTo>
                    <a:pt x="336186" y="0"/>
                  </a:lnTo>
                  <a:close/>
                </a:path>
                <a:path w="675005" h="664845">
                  <a:moveTo>
                    <a:pt x="388254" y="42373"/>
                  </a:moveTo>
                  <a:lnTo>
                    <a:pt x="335648" y="42373"/>
                  </a:lnTo>
                  <a:lnTo>
                    <a:pt x="638568" y="323005"/>
                  </a:lnTo>
                  <a:lnTo>
                    <a:pt x="638568" y="335641"/>
                  </a:lnTo>
                  <a:lnTo>
                    <a:pt x="589076" y="335641"/>
                  </a:lnTo>
                  <a:lnTo>
                    <a:pt x="582079" y="337056"/>
                  </a:lnTo>
                  <a:lnTo>
                    <a:pt x="576367" y="340912"/>
                  </a:lnTo>
                  <a:lnTo>
                    <a:pt x="572517" y="346625"/>
                  </a:lnTo>
                  <a:lnTo>
                    <a:pt x="571106" y="353612"/>
                  </a:lnTo>
                  <a:lnTo>
                    <a:pt x="571106" y="628910"/>
                  </a:lnTo>
                  <a:lnTo>
                    <a:pt x="607034" y="628910"/>
                  </a:lnTo>
                  <a:lnTo>
                    <a:pt x="607034" y="371582"/>
                  </a:lnTo>
                  <a:lnTo>
                    <a:pt x="656526" y="371582"/>
                  </a:lnTo>
                  <a:lnTo>
                    <a:pt x="663522" y="370168"/>
                  </a:lnTo>
                  <a:lnTo>
                    <a:pt x="669229" y="366312"/>
                  </a:lnTo>
                  <a:lnTo>
                    <a:pt x="673074" y="360599"/>
                  </a:lnTo>
                  <a:lnTo>
                    <a:pt x="674484" y="353612"/>
                  </a:lnTo>
                  <a:lnTo>
                    <a:pt x="674382" y="315283"/>
                  </a:lnTo>
                  <a:lnTo>
                    <a:pt x="674382" y="310470"/>
                  </a:lnTo>
                  <a:lnTo>
                    <a:pt x="672465" y="305695"/>
                  </a:lnTo>
                  <a:lnTo>
                    <a:pt x="388254" y="42373"/>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35" name="object 25">
              <a:extLst>
                <a:ext uri="{FF2B5EF4-FFF2-40B4-BE49-F238E27FC236}">
                  <a16:creationId xmlns:a16="http://schemas.microsoft.com/office/drawing/2014/main" id="{29E222E8-B2F9-0A7E-3E7E-299302D8271B}"/>
                </a:ext>
              </a:extLst>
            </p:cNvPr>
            <p:cNvSpPr/>
            <p:nvPr/>
          </p:nvSpPr>
          <p:spPr>
            <a:xfrm>
              <a:off x="2688783" y="2573112"/>
              <a:ext cx="0" cy="347980"/>
            </a:xfrm>
            <a:custGeom>
              <a:avLst/>
              <a:gdLst/>
              <a:ahLst/>
              <a:cxnLst/>
              <a:rect l="l" t="t" r="r" b="b"/>
              <a:pathLst>
                <a:path h="347980">
                  <a:moveTo>
                    <a:pt x="0" y="0"/>
                  </a:moveTo>
                  <a:lnTo>
                    <a:pt x="0" y="347853"/>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36" name="object 26">
              <a:extLst>
                <a:ext uri="{FF2B5EF4-FFF2-40B4-BE49-F238E27FC236}">
                  <a16:creationId xmlns:a16="http://schemas.microsoft.com/office/drawing/2014/main" id="{36115046-5FF6-221E-D178-D2171FA2A1F1}"/>
                </a:ext>
              </a:extLst>
            </p:cNvPr>
            <p:cNvSpPr/>
            <p:nvPr/>
          </p:nvSpPr>
          <p:spPr>
            <a:xfrm>
              <a:off x="2059929" y="2573113"/>
              <a:ext cx="0" cy="347980"/>
            </a:xfrm>
            <a:custGeom>
              <a:avLst/>
              <a:gdLst/>
              <a:ahLst/>
              <a:cxnLst/>
              <a:rect l="l" t="t" r="r" b="b"/>
              <a:pathLst>
                <a:path h="347980">
                  <a:moveTo>
                    <a:pt x="0" y="347852"/>
                  </a:moveTo>
                  <a:lnTo>
                    <a:pt x="0" y="0"/>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37" name="object 27">
              <a:extLst>
                <a:ext uri="{FF2B5EF4-FFF2-40B4-BE49-F238E27FC236}">
                  <a16:creationId xmlns:a16="http://schemas.microsoft.com/office/drawing/2014/main" id="{10B04875-68E2-2AEE-112A-7C37564A6A83}"/>
                </a:ext>
              </a:extLst>
            </p:cNvPr>
            <p:cNvSpPr/>
            <p:nvPr/>
          </p:nvSpPr>
          <p:spPr>
            <a:xfrm>
              <a:off x="1996536" y="2920965"/>
              <a:ext cx="250190" cy="0"/>
            </a:xfrm>
            <a:custGeom>
              <a:avLst/>
              <a:gdLst/>
              <a:ahLst/>
              <a:cxnLst/>
              <a:rect l="l" t="t" r="r" b="b"/>
              <a:pathLst>
                <a:path w="250189">
                  <a:moveTo>
                    <a:pt x="250024" y="0"/>
                  </a:moveTo>
                  <a:lnTo>
                    <a:pt x="0" y="0"/>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38" name="object 28">
              <a:extLst>
                <a:ext uri="{FF2B5EF4-FFF2-40B4-BE49-F238E27FC236}">
                  <a16:creationId xmlns:a16="http://schemas.microsoft.com/office/drawing/2014/main" id="{EE70E3D7-8FBD-8B26-D81F-E267067383CA}"/>
                </a:ext>
              </a:extLst>
            </p:cNvPr>
            <p:cNvSpPr/>
            <p:nvPr/>
          </p:nvSpPr>
          <p:spPr>
            <a:xfrm>
              <a:off x="2291012" y="2920960"/>
              <a:ext cx="167005" cy="57785"/>
            </a:xfrm>
            <a:custGeom>
              <a:avLst/>
              <a:gdLst/>
              <a:ahLst/>
              <a:cxnLst/>
              <a:rect l="l" t="t" r="r" b="b"/>
              <a:pathLst>
                <a:path w="167005" h="57785">
                  <a:moveTo>
                    <a:pt x="0" y="57492"/>
                  </a:moveTo>
                  <a:lnTo>
                    <a:pt x="0" y="0"/>
                  </a:lnTo>
                  <a:lnTo>
                    <a:pt x="166687" y="0"/>
                  </a:lnTo>
                  <a:lnTo>
                    <a:pt x="166687" y="57492"/>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39" name="object 29">
              <a:extLst>
                <a:ext uri="{FF2B5EF4-FFF2-40B4-BE49-F238E27FC236}">
                  <a16:creationId xmlns:a16="http://schemas.microsoft.com/office/drawing/2014/main" id="{6929757E-9B45-14E9-452D-7F679715D82B}"/>
                </a:ext>
              </a:extLst>
            </p:cNvPr>
            <p:cNvSpPr/>
            <p:nvPr/>
          </p:nvSpPr>
          <p:spPr>
            <a:xfrm>
              <a:off x="2291011" y="2686879"/>
              <a:ext cx="167005" cy="234315"/>
            </a:xfrm>
            <a:custGeom>
              <a:avLst/>
              <a:gdLst/>
              <a:ahLst/>
              <a:cxnLst/>
              <a:rect l="l" t="t" r="r" b="b"/>
              <a:pathLst>
                <a:path w="167005" h="234314">
                  <a:moveTo>
                    <a:pt x="166687" y="234086"/>
                  </a:moveTo>
                  <a:lnTo>
                    <a:pt x="166687" y="0"/>
                  </a:lnTo>
                  <a:lnTo>
                    <a:pt x="0" y="0"/>
                  </a:lnTo>
                  <a:lnTo>
                    <a:pt x="0" y="234086"/>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40" name="object 30">
              <a:extLst>
                <a:ext uri="{FF2B5EF4-FFF2-40B4-BE49-F238E27FC236}">
                  <a16:creationId xmlns:a16="http://schemas.microsoft.com/office/drawing/2014/main" id="{7BBDA7F7-14FC-5D1A-9BEC-1922E2FE1132}"/>
                </a:ext>
              </a:extLst>
            </p:cNvPr>
            <p:cNvSpPr/>
            <p:nvPr/>
          </p:nvSpPr>
          <p:spPr>
            <a:xfrm>
              <a:off x="2755785" y="2412885"/>
              <a:ext cx="62865" cy="101600"/>
            </a:xfrm>
            <a:custGeom>
              <a:avLst/>
              <a:gdLst/>
              <a:ahLst/>
              <a:cxnLst/>
              <a:rect l="l" t="t" r="r" b="b"/>
              <a:pathLst>
                <a:path w="62864" h="101600">
                  <a:moveTo>
                    <a:pt x="62344" y="101142"/>
                  </a:moveTo>
                  <a:lnTo>
                    <a:pt x="0" y="0"/>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41" name="object 31">
              <a:extLst>
                <a:ext uri="{FF2B5EF4-FFF2-40B4-BE49-F238E27FC236}">
                  <a16:creationId xmlns:a16="http://schemas.microsoft.com/office/drawing/2014/main" id="{C092DDBC-8780-F0E3-4185-3883962459D0}"/>
                </a:ext>
              </a:extLst>
            </p:cNvPr>
            <p:cNvSpPr/>
            <p:nvPr/>
          </p:nvSpPr>
          <p:spPr>
            <a:xfrm>
              <a:off x="1926894" y="2412879"/>
              <a:ext cx="62865" cy="101600"/>
            </a:xfrm>
            <a:custGeom>
              <a:avLst/>
              <a:gdLst/>
              <a:ahLst/>
              <a:cxnLst/>
              <a:rect l="l" t="t" r="r" b="b"/>
              <a:pathLst>
                <a:path w="62864" h="101600">
                  <a:moveTo>
                    <a:pt x="62344" y="0"/>
                  </a:moveTo>
                  <a:lnTo>
                    <a:pt x="0" y="101142"/>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42" name="object 32">
              <a:extLst>
                <a:ext uri="{FF2B5EF4-FFF2-40B4-BE49-F238E27FC236}">
                  <a16:creationId xmlns:a16="http://schemas.microsoft.com/office/drawing/2014/main" id="{BF6DCDFC-149E-16BF-0462-C2B9282C0D6F}"/>
                </a:ext>
              </a:extLst>
            </p:cNvPr>
            <p:cNvSpPr/>
            <p:nvPr/>
          </p:nvSpPr>
          <p:spPr>
            <a:xfrm>
              <a:off x="2219808" y="2275723"/>
              <a:ext cx="309245" cy="206375"/>
            </a:xfrm>
            <a:custGeom>
              <a:avLst/>
              <a:gdLst/>
              <a:ahLst/>
              <a:cxnLst/>
              <a:rect l="l" t="t" r="r" b="b"/>
              <a:pathLst>
                <a:path w="309244" h="206375">
                  <a:moveTo>
                    <a:pt x="0" y="205955"/>
                  </a:moveTo>
                  <a:lnTo>
                    <a:pt x="0" y="0"/>
                  </a:lnTo>
                  <a:lnTo>
                    <a:pt x="309092" y="0"/>
                  </a:lnTo>
                  <a:lnTo>
                    <a:pt x="309092" y="205955"/>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43" name="object 33">
              <a:extLst>
                <a:ext uri="{FF2B5EF4-FFF2-40B4-BE49-F238E27FC236}">
                  <a16:creationId xmlns:a16="http://schemas.microsoft.com/office/drawing/2014/main" id="{90BCB182-5EAB-488B-8A37-CF22B2551757}"/>
                </a:ext>
              </a:extLst>
            </p:cNvPr>
            <p:cNvSpPr/>
            <p:nvPr/>
          </p:nvSpPr>
          <p:spPr>
            <a:xfrm>
              <a:off x="1926463" y="2507805"/>
              <a:ext cx="895985" cy="23495"/>
            </a:xfrm>
            <a:custGeom>
              <a:avLst/>
              <a:gdLst/>
              <a:ahLst/>
              <a:cxnLst/>
              <a:rect l="l" t="t" r="r" b="b"/>
              <a:pathLst>
                <a:path w="895985" h="23494">
                  <a:moveTo>
                    <a:pt x="0" y="11639"/>
                  </a:moveTo>
                  <a:lnTo>
                    <a:pt x="15608" y="2909"/>
                  </a:lnTo>
                  <a:lnTo>
                    <a:pt x="34448" y="0"/>
                  </a:lnTo>
                  <a:lnTo>
                    <a:pt x="53288" y="2909"/>
                  </a:lnTo>
                  <a:lnTo>
                    <a:pt x="68897" y="11639"/>
                  </a:lnTo>
                  <a:lnTo>
                    <a:pt x="84513" y="20369"/>
                  </a:lnTo>
                  <a:lnTo>
                    <a:pt x="103357" y="23279"/>
                  </a:lnTo>
                  <a:lnTo>
                    <a:pt x="122198" y="20369"/>
                  </a:lnTo>
                  <a:lnTo>
                    <a:pt x="137807" y="11639"/>
                  </a:lnTo>
                  <a:lnTo>
                    <a:pt x="153423" y="2909"/>
                  </a:lnTo>
                  <a:lnTo>
                    <a:pt x="172267" y="0"/>
                  </a:lnTo>
                  <a:lnTo>
                    <a:pt x="191109" y="2909"/>
                  </a:lnTo>
                  <a:lnTo>
                    <a:pt x="206717" y="11639"/>
                  </a:lnTo>
                  <a:lnTo>
                    <a:pt x="222326" y="20369"/>
                  </a:lnTo>
                  <a:lnTo>
                    <a:pt x="241168" y="23279"/>
                  </a:lnTo>
                  <a:lnTo>
                    <a:pt x="260012" y="20369"/>
                  </a:lnTo>
                  <a:lnTo>
                    <a:pt x="275628" y="11639"/>
                  </a:lnTo>
                  <a:lnTo>
                    <a:pt x="291236" y="2909"/>
                  </a:lnTo>
                  <a:lnTo>
                    <a:pt x="310076" y="0"/>
                  </a:lnTo>
                  <a:lnTo>
                    <a:pt x="328916" y="2909"/>
                  </a:lnTo>
                  <a:lnTo>
                    <a:pt x="344525" y="11639"/>
                  </a:lnTo>
                  <a:lnTo>
                    <a:pt x="360141" y="20369"/>
                  </a:lnTo>
                  <a:lnTo>
                    <a:pt x="378985" y="23279"/>
                  </a:lnTo>
                  <a:lnTo>
                    <a:pt x="397826" y="20369"/>
                  </a:lnTo>
                  <a:lnTo>
                    <a:pt x="413435" y="11639"/>
                  </a:lnTo>
                  <a:lnTo>
                    <a:pt x="429051" y="2909"/>
                  </a:lnTo>
                  <a:lnTo>
                    <a:pt x="447895" y="0"/>
                  </a:lnTo>
                  <a:lnTo>
                    <a:pt x="466737" y="2909"/>
                  </a:lnTo>
                  <a:lnTo>
                    <a:pt x="482345" y="11639"/>
                  </a:lnTo>
                  <a:lnTo>
                    <a:pt x="497954" y="20369"/>
                  </a:lnTo>
                  <a:lnTo>
                    <a:pt x="516796" y="23279"/>
                  </a:lnTo>
                  <a:lnTo>
                    <a:pt x="535640" y="20369"/>
                  </a:lnTo>
                  <a:lnTo>
                    <a:pt x="551256" y="11639"/>
                  </a:lnTo>
                  <a:lnTo>
                    <a:pt x="566864" y="2909"/>
                  </a:lnTo>
                  <a:lnTo>
                    <a:pt x="585704" y="0"/>
                  </a:lnTo>
                  <a:lnTo>
                    <a:pt x="604545" y="2909"/>
                  </a:lnTo>
                  <a:lnTo>
                    <a:pt x="620153" y="11639"/>
                  </a:lnTo>
                  <a:lnTo>
                    <a:pt x="635769" y="20369"/>
                  </a:lnTo>
                  <a:lnTo>
                    <a:pt x="654613" y="23279"/>
                  </a:lnTo>
                  <a:lnTo>
                    <a:pt x="673455" y="20369"/>
                  </a:lnTo>
                  <a:lnTo>
                    <a:pt x="689063" y="11639"/>
                  </a:lnTo>
                  <a:lnTo>
                    <a:pt x="704678" y="2909"/>
                  </a:lnTo>
                  <a:lnTo>
                    <a:pt x="723519" y="0"/>
                  </a:lnTo>
                  <a:lnTo>
                    <a:pt x="742359" y="2909"/>
                  </a:lnTo>
                  <a:lnTo>
                    <a:pt x="757974" y="11639"/>
                  </a:lnTo>
                  <a:lnTo>
                    <a:pt x="773582" y="20369"/>
                  </a:lnTo>
                  <a:lnTo>
                    <a:pt x="792424" y="23279"/>
                  </a:lnTo>
                  <a:lnTo>
                    <a:pt x="811268" y="20369"/>
                  </a:lnTo>
                  <a:lnTo>
                    <a:pt x="826884" y="11639"/>
                  </a:lnTo>
                  <a:lnTo>
                    <a:pt x="842492" y="2909"/>
                  </a:lnTo>
                  <a:lnTo>
                    <a:pt x="861333" y="0"/>
                  </a:lnTo>
                  <a:lnTo>
                    <a:pt x="880173" y="2909"/>
                  </a:lnTo>
                  <a:lnTo>
                    <a:pt x="895781" y="11639"/>
                  </a:lnTo>
                </a:path>
              </a:pathLst>
            </a:custGeom>
            <a:ln w="19049">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44" name="object 34">
              <a:extLst>
                <a:ext uri="{FF2B5EF4-FFF2-40B4-BE49-F238E27FC236}">
                  <a16:creationId xmlns:a16="http://schemas.microsoft.com/office/drawing/2014/main" id="{4432F817-F92E-E983-08C4-91ECA5FA0354}"/>
                </a:ext>
              </a:extLst>
            </p:cNvPr>
            <p:cNvSpPr/>
            <p:nvPr/>
          </p:nvSpPr>
          <p:spPr>
            <a:xfrm>
              <a:off x="1991360" y="2398655"/>
              <a:ext cx="207010" cy="23495"/>
            </a:xfrm>
            <a:custGeom>
              <a:avLst/>
              <a:gdLst/>
              <a:ahLst/>
              <a:cxnLst/>
              <a:rect l="l" t="t" r="r" b="b"/>
              <a:pathLst>
                <a:path w="207010" h="23494">
                  <a:moveTo>
                    <a:pt x="0" y="11639"/>
                  </a:moveTo>
                  <a:lnTo>
                    <a:pt x="15608" y="2909"/>
                  </a:lnTo>
                  <a:lnTo>
                    <a:pt x="34448" y="0"/>
                  </a:lnTo>
                  <a:lnTo>
                    <a:pt x="53288" y="2909"/>
                  </a:lnTo>
                  <a:lnTo>
                    <a:pt x="68897" y="11639"/>
                  </a:lnTo>
                  <a:lnTo>
                    <a:pt x="84513" y="20369"/>
                  </a:lnTo>
                  <a:lnTo>
                    <a:pt x="103357" y="23279"/>
                  </a:lnTo>
                  <a:lnTo>
                    <a:pt x="122198" y="20369"/>
                  </a:lnTo>
                  <a:lnTo>
                    <a:pt x="137807" y="11639"/>
                  </a:lnTo>
                  <a:lnTo>
                    <a:pt x="153423" y="2909"/>
                  </a:lnTo>
                  <a:lnTo>
                    <a:pt x="172267" y="0"/>
                  </a:lnTo>
                  <a:lnTo>
                    <a:pt x="191109" y="2909"/>
                  </a:lnTo>
                  <a:lnTo>
                    <a:pt x="206717" y="11639"/>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45" name="object 35">
              <a:extLst>
                <a:ext uri="{FF2B5EF4-FFF2-40B4-BE49-F238E27FC236}">
                  <a16:creationId xmlns:a16="http://schemas.microsoft.com/office/drawing/2014/main" id="{3C19382D-50B1-E26F-DE7D-F7FF4529221A}"/>
                </a:ext>
              </a:extLst>
            </p:cNvPr>
            <p:cNvSpPr/>
            <p:nvPr/>
          </p:nvSpPr>
          <p:spPr>
            <a:xfrm>
              <a:off x="2546858" y="2398655"/>
              <a:ext cx="207010" cy="23495"/>
            </a:xfrm>
            <a:custGeom>
              <a:avLst/>
              <a:gdLst/>
              <a:ahLst/>
              <a:cxnLst/>
              <a:rect l="l" t="t" r="r" b="b"/>
              <a:pathLst>
                <a:path w="207010" h="23494">
                  <a:moveTo>
                    <a:pt x="0" y="11639"/>
                  </a:moveTo>
                  <a:lnTo>
                    <a:pt x="15608" y="2909"/>
                  </a:lnTo>
                  <a:lnTo>
                    <a:pt x="34448" y="0"/>
                  </a:lnTo>
                  <a:lnTo>
                    <a:pt x="53288" y="2909"/>
                  </a:lnTo>
                  <a:lnTo>
                    <a:pt x="68897" y="11639"/>
                  </a:lnTo>
                  <a:lnTo>
                    <a:pt x="84513" y="20369"/>
                  </a:lnTo>
                  <a:lnTo>
                    <a:pt x="103357" y="23279"/>
                  </a:lnTo>
                  <a:lnTo>
                    <a:pt x="122198" y="20369"/>
                  </a:lnTo>
                  <a:lnTo>
                    <a:pt x="137807" y="11639"/>
                  </a:lnTo>
                  <a:lnTo>
                    <a:pt x="153423" y="2909"/>
                  </a:lnTo>
                  <a:lnTo>
                    <a:pt x="172267" y="0"/>
                  </a:lnTo>
                  <a:lnTo>
                    <a:pt x="191109" y="2909"/>
                  </a:lnTo>
                  <a:lnTo>
                    <a:pt x="206717" y="11639"/>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46" name="object 36">
              <a:extLst>
                <a:ext uri="{FF2B5EF4-FFF2-40B4-BE49-F238E27FC236}">
                  <a16:creationId xmlns:a16="http://schemas.microsoft.com/office/drawing/2014/main" id="{7C24EE20-A33E-47C2-61BA-4D2A33B42B81}"/>
                </a:ext>
              </a:extLst>
            </p:cNvPr>
            <p:cNvSpPr/>
            <p:nvPr/>
          </p:nvSpPr>
          <p:spPr>
            <a:xfrm>
              <a:off x="2497126" y="2920965"/>
              <a:ext cx="255270" cy="0"/>
            </a:xfrm>
            <a:custGeom>
              <a:avLst/>
              <a:gdLst/>
              <a:ahLst/>
              <a:cxnLst/>
              <a:rect l="l" t="t" r="r" b="b"/>
              <a:pathLst>
                <a:path w="255269">
                  <a:moveTo>
                    <a:pt x="255054" y="0"/>
                  </a:moveTo>
                  <a:lnTo>
                    <a:pt x="0" y="0"/>
                  </a:lnTo>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47" name="object 37">
              <a:extLst>
                <a:ext uri="{FF2B5EF4-FFF2-40B4-BE49-F238E27FC236}">
                  <a16:creationId xmlns:a16="http://schemas.microsoft.com/office/drawing/2014/main" id="{5F07FF82-50AB-9DE9-B7CE-7AE4D344A5A2}"/>
                </a:ext>
              </a:extLst>
            </p:cNvPr>
            <p:cNvSpPr/>
            <p:nvPr/>
          </p:nvSpPr>
          <p:spPr>
            <a:xfrm>
              <a:off x="2311323" y="2333446"/>
              <a:ext cx="116205" cy="115570"/>
            </a:xfrm>
            <a:custGeom>
              <a:avLst/>
              <a:gdLst/>
              <a:ahLst/>
              <a:cxnLst/>
              <a:rect l="l" t="t" r="r" b="b"/>
              <a:pathLst>
                <a:path w="116205" h="115569">
                  <a:moveTo>
                    <a:pt x="115951" y="39370"/>
                  </a:moveTo>
                  <a:lnTo>
                    <a:pt x="76517" y="39370"/>
                  </a:lnTo>
                  <a:lnTo>
                    <a:pt x="76517" y="0"/>
                  </a:lnTo>
                  <a:lnTo>
                    <a:pt x="39433" y="0"/>
                  </a:lnTo>
                  <a:lnTo>
                    <a:pt x="39433" y="39370"/>
                  </a:lnTo>
                  <a:lnTo>
                    <a:pt x="0" y="39370"/>
                  </a:lnTo>
                  <a:lnTo>
                    <a:pt x="0" y="76200"/>
                  </a:lnTo>
                  <a:lnTo>
                    <a:pt x="39433" y="76200"/>
                  </a:lnTo>
                  <a:lnTo>
                    <a:pt x="39433" y="115570"/>
                  </a:lnTo>
                  <a:lnTo>
                    <a:pt x="76517" y="115570"/>
                  </a:lnTo>
                  <a:lnTo>
                    <a:pt x="76517" y="76200"/>
                  </a:lnTo>
                  <a:lnTo>
                    <a:pt x="115951" y="76200"/>
                  </a:lnTo>
                  <a:lnTo>
                    <a:pt x="115951" y="3937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48" name="object 38">
              <a:extLst>
                <a:ext uri="{FF2B5EF4-FFF2-40B4-BE49-F238E27FC236}">
                  <a16:creationId xmlns:a16="http://schemas.microsoft.com/office/drawing/2014/main" id="{F11EC007-8373-7857-5B70-EB458F972175}"/>
                </a:ext>
              </a:extLst>
            </p:cNvPr>
            <p:cNvSpPr/>
            <p:nvPr/>
          </p:nvSpPr>
          <p:spPr>
            <a:xfrm>
              <a:off x="1615186" y="7308341"/>
              <a:ext cx="2975610" cy="0"/>
            </a:xfrm>
            <a:custGeom>
              <a:avLst/>
              <a:gdLst/>
              <a:ahLst/>
              <a:cxnLst/>
              <a:rect l="l" t="t" r="r" b="b"/>
              <a:pathLst>
                <a:path w="2975610">
                  <a:moveTo>
                    <a:pt x="0" y="0"/>
                  </a:moveTo>
                  <a:lnTo>
                    <a:pt x="2975102" y="0"/>
                  </a:lnTo>
                </a:path>
              </a:pathLst>
            </a:custGeom>
            <a:ln w="12700">
              <a:solidFill>
                <a:srgbClr val="231F2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grpSp>
      <p:grpSp>
        <p:nvGrpSpPr>
          <p:cNvPr id="49" name="object 41">
            <a:extLst>
              <a:ext uri="{FF2B5EF4-FFF2-40B4-BE49-F238E27FC236}">
                <a16:creationId xmlns:a16="http://schemas.microsoft.com/office/drawing/2014/main" id="{32F90EAA-121F-84EB-0EFB-8FB455B0CA34}"/>
              </a:ext>
            </a:extLst>
          </p:cNvPr>
          <p:cNvGrpSpPr/>
          <p:nvPr/>
        </p:nvGrpSpPr>
        <p:grpSpPr>
          <a:xfrm>
            <a:off x="6237739" y="4737086"/>
            <a:ext cx="1316567" cy="562504"/>
            <a:chOff x="5319163" y="6617171"/>
            <a:chExt cx="1579880" cy="675005"/>
          </a:xfrm>
        </p:grpSpPr>
        <p:sp>
          <p:nvSpPr>
            <p:cNvPr id="50" name="object 42">
              <a:extLst>
                <a:ext uri="{FF2B5EF4-FFF2-40B4-BE49-F238E27FC236}">
                  <a16:creationId xmlns:a16="http://schemas.microsoft.com/office/drawing/2014/main" id="{79ABB184-330E-2597-7A4D-1E9423B37FF5}"/>
                </a:ext>
              </a:extLst>
            </p:cNvPr>
            <p:cNvSpPr/>
            <p:nvPr/>
          </p:nvSpPr>
          <p:spPr>
            <a:xfrm>
              <a:off x="5325513" y="6636249"/>
              <a:ext cx="0" cy="624205"/>
            </a:xfrm>
            <a:custGeom>
              <a:avLst/>
              <a:gdLst/>
              <a:ahLst/>
              <a:cxnLst/>
              <a:rect l="l" t="t" r="r" b="b"/>
              <a:pathLst>
                <a:path h="624204">
                  <a:moveTo>
                    <a:pt x="0" y="623773"/>
                  </a:moveTo>
                  <a:lnTo>
                    <a:pt x="0" y="0"/>
                  </a:lnTo>
                </a:path>
              </a:pathLst>
            </a:custGeom>
            <a:ln w="12700">
              <a:solidFill>
                <a:srgbClr val="D71E62"/>
              </a:solidFill>
              <a:prstDash val="dot"/>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51" name="object 43">
              <a:extLst>
                <a:ext uri="{FF2B5EF4-FFF2-40B4-BE49-F238E27FC236}">
                  <a16:creationId xmlns:a16="http://schemas.microsoft.com/office/drawing/2014/main" id="{C506168A-13D6-AA7B-0CC9-CB7B98E84036}"/>
                </a:ext>
              </a:extLst>
            </p:cNvPr>
            <p:cNvSpPr/>
            <p:nvPr/>
          </p:nvSpPr>
          <p:spPr>
            <a:xfrm>
              <a:off x="5350507" y="6623521"/>
              <a:ext cx="87630" cy="0"/>
            </a:xfrm>
            <a:custGeom>
              <a:avLst/>
              <a:gdLst/>
              <a:ahLst/>
              <a:cxnLst/>
              <a:rect l="l" t="t" r="r" b="b"/>
              <a:pathLst>
                <a:path w="87629">
                  <a:moveTo>
                    <a:pt x="0" y="0"/>
                  </a:moveTo>
                  <a:lnTo>
                    <a:pt x="87477" y="0"/>
                  </a:lnTo>
                </a:path>
              </a:pathLst>
            </a:custGeom>
            <a:ln w="12700">
              <a:solidFill>
                <a:srgbClr val="D71E62"/>
              </a:solidFill>
              <a:prstDash val="dot"/>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52" name="object 44">
              <a:extLst>
                <a:ext uri="{FF2B5EF4-FFF2-40B4-BE49-F238E27FC236}">
                  <a16:creationId xmlns:a16="http://schemas.microsoft.com/office/drawing/2014/main" id="{52A9FE8A-C18A-D606-1D88-528A465B4191}"/>
                </a:ext>
              </a:extLst>
            </p:cNvPr>
            <p:cNvSpPr/>
            <p:nvPr/>
          </p:nvSpPr>
          <p:spPr>
            <a:xfrm>
              <a:off x="5319153" y="6617182"/>
              <a:ext cx="137795" cy="675005"/>
            </a:xfrm>
            <a:custGeom>
              <a:avLst/>
              <a:gdLst/>
              <a:ahLst/>
              <a:cxnLst/>
              <a:rect l="l" t="t" r="r" b="b"/>
              <a:pathLst>
                <a:path w="137795" h="675004">
                  <a:moveTo>
                    <a:pt x="12700" y="668312"/>
                  </a:moveTo>
                  <a:lnTo>
                    <a:pt x="10845" y="663816"/>
                  </a:lnTo>
                  <a:lnTo>
                    <a:pt x="6350" y="661962"/>
                  </a:lnTo>
                  <a:lnTo>
                    <a:pt x="1866" y="663816"/>
                  </a:lnTo>
                  <a:lnTo>
                    <a:pt x="0" y="668312"/>
                  </a:lnTo>
                  <a:lnTo>
                    <a:pt x="1866" y="672795"/>
                  </a:lnTo>
                  <a:lnTo>
                    <a:pt x="6350" y="674662"/>
                  </a:lnTo>
                  <a:lnTo>
                    <a:pt x="10845" y="672795"/>
                  </a:lnTo>
                  <a:lnTo>
                    <a:pt x="12700" y="668312"/>
                  </a:lnTo>
                  <a:close/>
                </a:path>
                <a:path w="137795" h="675004">
                  <a:moveTo>
                    <a:pt x="12700" y="6350"/>
                  </a:moveTo>
                  <a:lnTo>
                    <a:pt x="10845" y="1854"/>
                  </a:lnTo>
                  <a:lnTo>
                    <a:pt x="6350" y="0"/>
                  </a:lnTo>
                  <a:lnTo>
                    <a:pt x="1866" y="1854"/>
                  </a:lnTo>
                  <a:lnTo>
                    <a:pt x="0" y="6350"/>
                  </a:lnTo>
                  <a:lnTo>
                    <a:pt x="1866" y="10833"/>
                  </a:lnTo>
                  <a:lnTo>
                    <a:pt x="6350" y="12700"/>
                  </a:lnTo>
                  <a:lnTo>
                    <a:pt x="10845" y="10833"/>
                  </a:lnTo>
                  <a:lnTo>
                    <a:pt x="12700" y="6350"/>
                  </a:lnTo>
                  <a:close/>
                </a:path>
                <a:path w="137795" h="675004">
                  <a:moveTo>
                    <a:pt x="137668" y="6350"/>
                  </a:moveTo>
                  <a:lnTo>
                    <a:pt x="135813" y="1854"/>
                  </a:lnTo>
                  <a:lnTo>
                    <a:pt x="131318" y="0"/>
                  </a:lnTo>
                  <a:lnTo>
                    <a:pt x="126834" y="1854"/>
                  </a:lnTo>
                  <a:lnTo>
                    <a:pt x="124968" y="6350"/>
                  </a:lnTo>
                  <a:lnTo>
                    <a:pt x="126834" y="10833"/>
                  </a:lnTo>
                  <a:lnTo>
                    <a:pt x="131318" y="12700"/>
                  </a:lnTo>
                  <a:lnTo>
                    <a:pt x="135813" y="10833"/>
                  </a:lnTo>
                  <a:lnTo>
                    <a:pt x="137668" y="6350"/>
                  </a:lnTo>
                  <a:close/>
                </a:path>
              </a:pathLst>
            </a:custGeom>
            <a:solidFill>
              <a:srgbClr val="D71E6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53" name="object 45">
              <a:extLst>
                <a:ext uri="{FF2B5EF4-FFF2-40B4-BE49-F238E27FC236}">
                  <a16:creationId xmlns:a16="http://schemas.microsoft.com/office/drawing/2014/main" id="{A1435B13-B4CB-ED3D-8489-F89B30E96B10}"/>
                </a:ext>
              </a:extLst>
            </p:cNvPr>
            <p:cNvSpPr/>
            <p:nvPr/>
          </p:nvSpPr>
          <p:spPr>
            <a:xfrm>
              <a:off x="6767321" y="6636249"/>
              <a:ext cx="0" cy="624205"/>
            </a:xfrm>
            <a:custGeom>
              <a:avLst/>
              <a:gdLst/>
              <a:ahLst/>
              <a:cxnLst/>
              <a:rect l="l" t="t" r="r" b="b"/>
              <a:pathLst>
                <a:path h="624204">
                  <a:moveTo>
                    <a:pt x="0" y="623773"/>
                  </a:moveTo>
                  <a:lnTo>
                    <a:pt x="0" y="0"/>
                  </a:lnTo>
                </a:path>
              </a:pathLst>
            </a:custGeom>
            <a:ln w="12700">
              <a:solidFill>
                <a:srgbClr val="672672"/>
              </a:solidFill>
              <a:prstDash val="dot"/>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54" name="object 46">
              <a:extLst>
                <a:ext uri="{FF2B5EF4-FFF2-40B4-BE49-F238E27FC236}">
                  <a16:creationId xmlns:a16="http://schemas.microsoft.com/office/drawing/2014/main" id="{58A9BFB4-2BD6-954E-1C0C-9FD42D29CB91}"/>
                </a:ext>
              </a:extLst>
            </p:cNvPr>
            <p:cNvSpPr/>
            <p:nvPr/>
          </p:nvSpPr>
          <p:spPr>
            <a:xfrm>
              <a:off x="6792315" y="6623521"/>
              <a:ext cx="87630" cy="0"/>
            </a:xfrm>
            <a:custGeom>
              <a:avLst/>
              <a:gdLst/>
              <a:ahLst/>
              <a:cxnLst/>
              <a:rect l="l" t="t" r="r" b="b"/>
              <a:pathLst>
                <a:path w="87629">
                  <a:moveTo>
                    <a:pt x="0" y="0"/>
                  </a:moveTo>
                  <a:lnTo>
                    <a:pt x="87477" y="0"/>
                  </a:lnTo>
                </a:path>
              </a:pathLst>
            </a:custGeom>
            <a:ln w="12700">
              <a:solidFill>
                <a:srgbClr val="672672"/>
              </a:solidFill>
              <a:prstDash val="dot"/>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55" name="object 47">
              <a:extLst>
                <a:ext uri="{FF2B5EF4-FFF2-40B4-BE49-F238E27FC236}">
                  <a16:creationId xmlns:a16="http://schemas.microsoft.com/office/drawing/2014/main" id="{731CA7E5-D372-95E4-42D6-E5F507B35E1D}"/>
                </a:ext>
              </a:extLst>
            </p:cNvPr>
            <p:cNvSpPr/>
            <p:nvPr/>
          </p:nvSpPr>
          <p:spPr>
            <a:xfrm>
              <a:off x="6760972" y="6617182"/>
              <a:ext cx="137795" cy="675005"/>
            </a:xfrm>
            <a:custGeom>
              <a:avLst/>
              <a:gdLst/>
              <a:ahLst/>
              <a:cxnLst/>
              <a:rect l="l" t="t" r="r" b="b"/>
              <a:pathLst>
                <a:path w="137795" h="675004">
                  <a:moveTo>
                    <a:pt x="12700" y="668312"/>
                  </a:moveTo>
                  <a:lnTo>
                    <a:pt x="10833" y="663816"/>
                  </a:lnTo>
                  <a:lnTo>
                    <a:pt x="6350" y="661962"/>
                  </a:lnTo>
                  <a:lnTo>
                    <a:pt x="1854" y="663816"/>
                  </a:lnTo>
                  <a:lnTo>
                    <a:pt x="0" y="668312"/>
                  </a:lnTo>
                  <a:lnTo>
                    <a:pt x="1854" y="672795"/>
                  </a:lnTo>
                  <a:lnTo>
                    <a:pt x="6350" y="674662"/>
                  </a:lnTo>
                  <a:lnTo>
                    <a:pt x="10833" y="672795"/>
                  </a:lnTo>
                  <a:lnTo>
                    <a:pt x="12700" y="668312"/>
                  </a:lnTo>
                  <a:close/>
                </a:path>
                <a:path w="137795" h="675004">
                  <a:moveTo>
                    <a:pt x="12700" y="6350"/>
                  </a:moveTo>
                  <a:lnTo>
                    <a:pt x="10833" y="1854"/>
                  </a:lnTo>
                  <a:lnTo>
                    <a:pt x="6350" y="0"/>
                  </a:lnTo>
                  <a:lnTo>
                    <a:pt x="1854" y="1854"/>
                  </a:lnTo>
                  <a:lnTo>
                    <a:pt x="0" y="6350"/>
                  </a:lnTo>
                  <a:lnTo>
                    <a:pt x="1854" y="10833"/>
                  </a:lnTo>
                  <a:lnTo>
                    <a:pt x="6350" y="12700"/>
                  </a:lnTo>
                  <a:lnTo>
                    <a:pt x="10833" y="10833"/>
                  </a:lnTo>
                  <a:lnTo>
                    <a:pt x="12700" y="6350"/>
                  </a:lnTo>
                  <a:close/>
                </a:path>
                <a:path w="137795" h="675004">
                  <a:moveTo>
                    <a:pt x="137668" y="6350"/>
                  </a:moveTo>
                  <a:lnTo>
                    <a:pt x="135801" y="1854"/>
                  </a:lnTo>
                  <a:lnTo>
                    <a:pt x="131318" y="0"/>
                  </a:lnTo>
                  <a:lnTo>
                    <a:pt x="126822" y="1854"/>
                  </a:lnTo>
                  <a:lnTo>
                    <a:pt x="124968" y="6350"/>
                  </a:lnTo>
                  <a:lnTo>
                    <a:pt x="126822" y="10833"/>
                  </a:lnTo>
                  <a:lnTo>
                    <a:pt x="131318" y="12700"/>
                  </a:lnTo>
                  <a:lnTo>
                    <a:pt x="135801" y="10833"/>
                  </a:lnTo>
                  <a:lnTo>
                    <a:pt x="137668" y="6350"/>
                  </a:lnTo>
                  <a:close/>
                </a:path>
              </a:pathLst>
            </a:custGeom>
            <a:solidFill>
              <a:srgbClr val="67267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grpSp>
      <p:sp>
        <p:nvSpPr>
          <p:cNvPr id="56" name="TextBox 55">
            <a:extLst>
              <a:ext uri="{FF2B5EF4-FFF2-40B4-BE49-F238E27FC236}">
                <a16:creationId xmlns:a16="http://schemas.microsoft.com/office/drawing/2014/main" id="{C9357952-8F28-15FA-D2DB-D2A47E1F94EF}"/>
              </a:ext>
            </a:extLst>
          </p:cNvPr>
          <p:cNvSpPr txBox="1"/>
          <p:nvPr/>
        </p:nvSpPr>
        <p:spPr>
          <a:xfrm>
            <a:off x="5843207" y="5671000"/>
            <a:ext cx="5981699" cy="629124"/>
          </a:xfrm>
          <a:prstGeom prst="rect">
            <a:avLst/>
          </a:prstGeom>
          <a:noFill/>
        </p:spPr>
        <p:txBody>
          <a:bodyPr wrap="square" tIns="91440" bIns="27432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orbel" panose="020B0503020204020204" pitchFamily="34" charset="0"/>
                <a:ea typeface="+mn-ea"/>
                <a:cs typeface="+mn-cs"/>
              </a:rPr>
              <a:t>The disparity in RSV mortality between </a:t>
            </a:r>
            <a:br>
              <a:rPr kumimoji="0" lang="en-US" sz="1800" b="1" i="0" u="none" strike="noStrike" kern="1200" cap="none" spc="0" normalizeH="0" baseline="0" noProof="0">
                <a:ln>
                  <a:noFill/>
                </a:ln>
                <a:solidFill>
                  <a:srgbClr val="000000"/>
                </a:solidFill>
                <a:effectLst/>
                <a:uLnTx/>
                <a:uFillTx/>
                <a:latin typeface="Corbel" panose="020B0503020204020204" pitchFamily="34" charset="0"/>
                <a:ea typeface="+mn-ea"/>
                <a:cs typeface="+mn-cs"/>
              </a:rPr>
            </a:br>
            <a:r>
              <a:rPr kumimoji="0" lang="en-US" sz="1800" b="1" i="0" u="none" strike="noStrike" kern="1200" cap="none" spc="0" normalizeH="0" baseline="0" noProof="0">
                <a:ln>
                  <a:noFill/>
                </a:ln>
                <a:solidFill>
                  <a:srgbClr val="000000"/>
                </a:solidFill>
                <a:effectLst/>
                <a:uLnTx/>
                <a:uFillTx/>
                <a:latin typeface="Corbel" panose="020B0503020204020204" pitchFamily="34" charset="0"/>
                <a:ea typeface="+mn-ea"/>
                <a:cs typeface="+mn-cs"/>
              </a:rPr>
              <a:t>low- and high-income contexts is substantial.</a:t>
            </a:r>
          </a:p>
        </p:txBody>
      </p:sp>
      <p:sp>
        <p:nvSpPr>
          <p:cNvPr id="57" name="TextBox 56">
            <a:extLst>
              <a:ext uri="{FF2B5EF4-FFF2-40B4-BE49-F238E27FC236}">
                <a16:creationId xmlns:a16="http://schemas.microsoft.com/office/drawing/2014/main" id="{F7CAD72B-9617-F5B8-66CA-0053C4A7927A}"/>
              </a:ext>
            </a:extLst>
          </p:cNvPr>
          <p:cNvSpPr txBox="1"/>
          <p:nvPr/>
        </p:nvSpPr>
        <p:spPr>
          <a:xfrm>
            <a:off x="6295145" y="851362"/>
            <a:ext cx="5169150" cy="369332"/>
          </a:xfrm>
          <a:prstGeom prst="rect">
            <a:avLst/>
          </a:prstGeom>
          <a:noFill/>
        </p:spPr>
        <p:txBody>
          <a:bodyPr wrap="squar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orbel" panose="020B0503020204020204" pitchFamily="34" charset="0"/>
                <a:ea typeface="+mn-ea"/>
                <a:cs typeface="+mn-cs"/>
              </a:rPr>
              <a:t>In children &lt; 6 months of age, RSV is responsible for:</a:t>
            </a:r>
          </a:p>
        </p:txBody>
      </p:sp>
      <p:sp>
        <p:nvSpPr>
          <p:cNvPr id="11" name="TextBox 10">
            <a:extLst>
              <a:ext uri="{FF2B5EF4-FFF2-40B4-BE49-F238E27FC236}">
                <a16:creationId xmlns:a16="http://schemas.microsoft.com/office/drawing/2014/main" id="{EA7C37F9-0F1E-2138-9750-3C792357579F}"/>
              </a:ext>
            </a:extLst>
          </p:cNvPr>
          <p:cNvSpPr txBox="1"/>
          <p:nvPr/>
        </p:nvSpPr>
        <p:spPr>
          <a:xfrm>
            <a:off x="1574119" y="5845284"/>
            <a:ext cx="2868098" cy="523220"/>
          </a:xfrm>
          <a:prstGeom prst="rect">
            <a:avLst/>
          </a:prstGeom>
          <a:noFill/>
        </p:spPr>
        <p:txBody>
          <a:bodyPr wrap="square">
            <a:spAutoFit/>
          </a:bodyPr>
          <a:lstStyle/>
          <a:p>
            <a:pPr algn="ctr"/>
            <a:r>
              <a:rPr lang="en-US" sz="1400" b="1" dirty="0">
                <a:solidFill>
                  <a:schemeClr val="accent4"/>
                </a:solidFill>
                <a:effectLst/>
              </a:rPr>
              <a:t>nearly half of RSV pediatric deaths occur before 6 months of age</a:t>
            </a:r>
          </a:p>
        </p:txBody>
      </p:sp>
      <p:sp>
        <p:nvSpPr>
          <p:cNvPr id="4" name="object 4"/>
          <p:cNvSpPr txBox="1"/>
          <p:nvPr/>
        </p:nvSpPr>
        <p:spPr>
          <a:xfrm>
            <a:off x="1481522" y="1381262"/>
            <a:ext cx="3053292" cy="635191"/>
          </a:xfrm>
          <a:prstGeom prst="rect">
            <a:avLst/>
          </a:prstGeom>
          <a:solidFill>
            <a:srgbClr val="672672"/>
          </a:solidFill>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r>
              <a:rPr kumimoji="0" sz="1250" b="1"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LEADING</a:t>
            </a:r>
            <a:r>
              <a:rPr kumimoji="0" sz="1250" b="1" i="0" u="none" strike="noStrike" kern="1200" cap="none" spc="-17" normalizeH="0" baseline="0" noProof="0" dirty="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CAUSE</a:t>
            </a:r>
            <a:r>
              <a:rPr kumimoji="0" sz="1250" b="1" i="0" u="none" strike="noStrike" kern="1200" cap="none" spc="-12" normalizeH="0" baseline="0" noProof="0" dirty="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OF</a:t>
            </a:r>
            <a:r>
              <a:rPr kumimoji="0" sz="1250" b="1" i="0" u="none" strike="noStrike" kern="1200" cap="none" spc="-12" normalizeH="0" baseline="0" noProof="0" dirty="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17" normalizeH="0" baseline="0" noProof="0" dirty="0">
                <a:ln>
                  <a:noFill/>
                </a:ln>
                <a:solidFill>
                  <a:srgbClr val="FFFFFF"/>
                </a:solidFill>
                <a:effectLst/>
                <a:uLnTx/>
                <a:uFillTx/>
                <a:latin typeface="Corbel" panose="020B0503020204020204" pitchFamily="34" charset="0"/>
                <a:ea typeface="+mn-ea"/>
                <a:cs typeface="Montserrat"/>
              </a:rPr>
              <a:t>SEVERE </a:t>
            </a:r>
            <a:r>
              <a:rPr kumimoji="0" sz="1250" b="1"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RESPIRATORY</a:t>
            </a:r>
            <a:r>
              <a:rPr kumimoji="0" sz="1250" b="1" i="0" u="none" strike="noStrike" kern="1200" cap="none" spc="-83" normalizeH="0" baseline="0" noProof="0" dirty="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8" normalizeH="0" baseline="0" noProof="0" dirty="0">
                <a:ln>
                  <a:noFill/>
                </a:ln>
                <a:solidFill>
                  <a:srgbClr val="FFFFFF"/>
                </a:solidFill>
                <a:effectLst/>
                <a:uLnTx/>
                <a:uFillTx/>
                <a:latin typeface="Corbel" panose="020B0503020204020204" pitchFamily="34" charset="0"/>
                <a:ea typeface="+mn-ea"/>
                <a:cs typeface="Montserrat"/>
              </a:rPr>
              <a:t>INFECTION</a:t>
            </a: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5" name="object 5"/>
          <p:cNvSpPr txBox="1"/>
          <p:nvPr/>
        </p:nvSpPr>
        <p:spPr>
          <a:xfrm>
            <a:off x="1481522" y="2895254"/>
            <a:ext cx="3053292" cy="635191"/>
          </a:xfrm>
          <a:prstGeom prst="rect">
            <a:avLst/>
          </a:prstGeom>
          <a:solidFill>
            <a:srgbClr val="314FA1"/>
          </a:solidFill>
        </p:spPr>
        <p:txBody>
          <a:bodyPr vert="horz" wrap="square" lIns="0" tIns="3704" rIns="0" bIns="0" rtlCol="0" anchor="ctr" anchorCtr="0">
            <a:noAutofit/>
          </a:bodyPr>
          <a:lstStyle/>
          <a:p>
            <a:pPr marL="287020" marR="281940" lvl="0" indent="7620" algn="ctr" defTabSz="914400" rtl="0" eaLnBrk="1" fontAlgn="auto" latinLnBrk="0" hangingPunct="1">
              <a:lnSpc>
                <a:spcPct val="81481"/>
              </a:lnSpc>
              <a:spcBef>
                <a:spcPts val="0"/>
              </a:spcBef>
              <a:spcAft>
                <a:spcPts val="0"/>
              </a:spcAft>
              <a:buClrTx/>
              <a:buSzTx/>
              <a:buFontTx/>
              <a:buNone/>
              <a:tabLst/>
              <a:defRPr/>
            </a:pPr>
            <a:r>
              <a:rPr kumimoji="0"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LEADING</a:t>
            </a:r>
            <a:r>
              <a:rPr kumimoji="0" sz="1250" b="1" i="0" u="none" strike="noStrike" kern="1200" cap="none" spc="-21" normalizeH="0" baseline="0" noProof="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CAUSE</a:t>
            </a:r>
            <a:r>
              <a:rPr kumimoji="0" sz="1250" b="1" i="0" u="none" strike="noStrike" kern="1200" cap="none" spc="-21" normalizeH="0" baseline="0" noProof="0">
                <a:ln>
                  <a:noFill/>
                </a:ln>
                <a:solidFill>
                  <a:srgbClr val="FFFFFF"/>
                </a:solidFill>
                <a:effectLst/>
                <a:uLnTx/>
                <a:uFillTx/>
                <a:latin typeface="Corbel" panose="020B0503020204020204" pitchFamily="34" charset="0"/>
                <a:ea typeface="+mn-ea"/>
                <a:cs typeface="Montserrat"/>
              </a:rPr>
              <a:t> OF </a:t>
            </a:r>
            <a:r>
              <a:rPr kumimoji="0" sz="1250" b="1" i="0" u="none" strike="noStrike" kern="1200" cap="none" spc="0" normalizeH="0" baseline="0" noProof="0">
                <a:ln>
                  <a:noFill/>
                </a:ln>
                <a:solidFill>
                  <a:srgbClr val="FFFFFF"/>
                </a:solidFill>
                <a:effectLst/>
                <a:uLnTx/>
                <a:uFillTx/>
                <a:latin typeface="Corbel" panose="020B0503020204020204" pitchFamily="34" charset="0"/>
                <a:ea typeface="+mn-ea"/>
                <a:cs typeface="Montserrat"/>
              </a:rPr>
              <a:t>PEDIATRIC</a:t>
            </a:r>
            <a:r>
              <a:rPr kumimoji="0" sz="1250" b="1" i="0" u="none" strike="noStrike" kern="1200" cap="none" spc="-67" normalizeH="0" baseline="0" noProof="0">
                <a:ln>
                  <a:noFill/>
                </a:ln>
                <a:solidFill>
                  <a:srgbClr val="FFFFFF"/>
                </a:solidFill>
                <a:effectLst/>
                <a:uLnTx/>
                <a:uFillTx/>
                <a:latin typeface="Corbel" panose="020B0503020204020204" pitchFamily="34" charset="0"/>
                <a:ea typeface="+mn-ea"/>
                <a:cs typeface="Montserrat"/>
              </a:rPr>
              <a:t> </a:t>
            </a:r>
            <a:r>
              <a:rPr kumimoji="0" sz="1250" b="1" i="0" u="none" strike="noStrike" kern="1200" cap="none" spc="-17" normalizeH="0" baseline="0" noProof="0">
                <a:ln>
                  <a:noFill/>
                </a:ln>
                <a:solidFill>
                  <a:srgbClr val="FFFFFF"/>
                </a:solidFill>
                <a:effectLst/>
                <a:uLnTx/>
                <a:uFillTx/>
                <a:latin typeface="Corbel" panose="020B0503020204020204" pitchFamily="34" charset="0"/>
                <a:ea typeface="+mn-ea"/>
                <a:cs typeface="Montserrat"/>
              </a:rPr>
              <a:t>HOSPITALIZATION</a:t>
            </a:r>
            <a:endParaRPr kumimoji="0" lang="en-US" sz="1250" b="0" i="0" u="none" strike="noStrike" kern="1200" cap="none" spc="0" normalizeH="0" baseline="0" noProof="0">
              <a:ln>
                <a:noFill/>
              </a:ln>
              <a:solidFill>
                <a:srgbClr val="000000"/>
              </a:solidFill>
              <a:effectLst/>
              <a:uLnTx/>
              <a:uFillTx/>
              <a:latin typeface="Corbel" panose="020B0503020204020204" pitchFamily="34" charset="0"/>
              <a:ea typeface="+mn-ea"/>
              <a:cs typeface="Montserrat"/>
            </a:endParaRPr>
          </a:p>
        </p:txBody>
      </p:sp>
      <p:sp>
        <p:nvSpPr>
          <p:cNvPr id="30" name="object 5">
            <a:extLst>
              <a:ext uri="{FF2B5EF4-FFF2-40B4-BE49-F238E27FC236}">
                <a16:creationId xmlns:a16="http://schemas.microsoft.com/office/drawing/2014/main" id="{DC7FFB8A-E509-F295-350F-5B93710CF772}"/>
              </a:ext>
            </a:extLst>
          </p:cNvPr>
          <p:cNvSpPr txBox="1"/>
          <p:nvPr/>
        </p:nvSpPr>
        <p:spPr>
          <a:xfrm>
            <a:off x="1481522" y="4455254"/>
            <a:ext cx="3053292" cy="635191"/>
          </a:xfrm>
          <a:prstGeom prst="rect">
            <a:avLst/>
          </a:prstGeom>
          <a:solidFill>
            <a:schemeClr val="accent4"/>
          </a:solidFill>
        </p:spPr>
        <p:txBody>
          <a:bodyPr vert="horz" wrap="square" lIns="0" tIns="3704" rIns="0" bIns="0" rtlCol="0" anchor="ctr" anchorCtr="0">
            <a:noAutofit/>
          </a:bodyPr>
          <a:lstStyle/>
          <a:p>
            <a:pPr marL="287020" marR="281940" lvl="0" indent="7620" algn="ctr" defTabSz="914400" rtl="0" eaLnBrk="1" fontAlgn="auto" latinLnBrk="0" hangingPunct="1">
              <a:lnSpc>
                <a:spcPct val="81481"/>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FFFFFF"/>
                </a:solidFill>
                <a:effectLst/>
                <a:uLnTx/>
                <a:uFillTx/>
                <a:latin typeface="Corbel" panose="020B0503020204020204" pitchFamily="34" charset="0"/>
                <a:ea typeface="+mn-ea"/>
                <a:cs typeface="Montserrat"/>
              </a:rPr>
              <a:t>IMPORTANT CAUSE OF PEDIATRIC MORTALITY</a:t>
            </a: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7" name="Footer Placeholder 2">
            <a:extLst>
              <a:ext uri="{FF2B5EF4-FFF2-40B4-BE49-F238E27FC236}">
                <a16:creationId xmlns:a16="http://schemas.microsoft.com/office/drawing/2014/main" id="{81DA98B2-B942-4130-295A-53B9FE34F06F}"/>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extLst>
      <p:ext uri="{BB962C8B-B14F-4D97-AF65-F5344CB8AC3E}">
        <p14:creationId xmlns:p14="http://schemas.microsoft.com/office/powerpoint/2010/main" val="2971533448"/>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1174526" y="136525"/>
            <a:ext cx="10906760" cy="717355"/>
          </a:xfrm>
          <a:prstGeom prst="rect">
            <a:avLst/>
          </a:prstGeom>
        </p:spPr>
        <p:txBody>
          <a:bodyPr vert="horz" wrap="square" lIns="0" tIns="86783" rIns="0" bIns="0" rtlCol="0" anchor="t" anchorCtr="0">
            <a:spAutoFit/>
          </a:bodyPr>
          <a:lstStyle/>
          <a:p>
            <a:pPr marL="31115" marR="24765">
              <a:lnSpc>
                <a:spcPct val="92592"/>
              </a:lnSpc>
              <a:spcBef>
                <a:spcPts val="0"/>
              </a:spcBef>
            </a:pPr>
            <a:r>
              <a:rPr lang="en-US" dirty="0">
                <a:solidFill>
                  <a:srgbClr val="672672"/>
                </a:solidFill>
              </a:rPr>
              <a:t>Understanding RSV activity in LMICs is important</a:t>
            </a:r>
            <a:br>
              <a:rPr lang="en-US" sz="2800" dirty="0">
                <a:solidFill>
                  <a:srgbClr val="672672"/>
                </a:solidFill>
              </a:rPr>
            </a:br>
            <a:r>
              <a:rPr sz="2000" b="0" dirty="0">
                <a:solidFill>
                  <a:schemeClr val="accent1"/>
                </a:solidFill>
              </a:rPr>
              <a:t>98%</a:t>
            </a:r>
            <a:r>
              <a:rPr sz="2000" b="0" spc="-21" dirty="0">
                <a:solidFill>
                  <a:schemeClr val="accent1"/>
                </a:solidFill>
              </a:rPr>
              <a:t> </a:t>
            </a:r>
            <a:r>
              <a:rPr sz="2000" b="0" dirty="0">
                <a:solidFill>
                  <a:schemeClr val="accent1"/>
                </a:solidFill>
              </a:rPr>
              <a:t>of</a:t>
            </a:r>
            <a:r>
              <a:rPr sz="2000" b="0" spc="-21" dirty="0">
                <a:solidFill>
                  <a:schemeClr val="accent1"/>
                </a:solidFill>
              </a:rPr>
              <a:t> </a:t>
            </a:r>
            <a:r>
              <a:rPr sz="2000" b="0" dirty="0">
                <a:solidFill>
                  <a:schemeClr val="accent1"/>
                </a:solidFill>
              </a:rPr>
              <a:t>pediatric</a:t>
            </a:r>
            <a:r>
              <a:rPr sz="2000" b="0" spc="-21" dirty="0">
                <a:solidFill>
                  <a:schemeClr val="accent1"/>
                </a:solidFill>
              </a:rPr>
              <a:t> </a:t>
            </a:r>
            <a:r>
              <a:rPr sz="2000" b="0" dirty="0">
                <a:solidFill>
                  <a:schemeClr val="accent1"/>
                </a:solidFill>
              </a:rPr>
              <a:t>RSV</a:t>
            </a:r>
            <a:r>
              <a:rPr sz="2000" b="0" spc="-17" dirty="0">
                <a:solidFill>
                  <a:schemeClr val="accent1"/>
                </a:solidFill>
              </a:rPr>
              <a:t> </a:t>
            </a:r>
            <a:r>
              <a:rPr sz="2000" b="0" dirty="0">
                <a:solidFill>
                  <a:schemeClr val="accent1"/>
                </a:solidFill>
              </a:rPr>
              <a:t>mortality</a:t>
            </a:r>
            <a:r>
              <a:rPr sz="2000" b="0" spc="-21" dirty="0">
                <a:solidFill>
                  <a:schemeClr val="accent1"/>
                </a:solidFill>
              </a:rPr>
              <a:t> </a:t>
            </a:r>
            <a:r>
              <a:rPr sz="2000" b="0" dirty="0">
                <a:solidFill>
                  <a:schemeClr val="accent1"/>
                </a:solidFill>
              </a:rPr>
              <a:t>occurs</a:t>
            </a:r>
            <a:r>
              <a:rPr sz="2000" b="0" spc="-21" dirty="0">
                <a:solidFill>
                  <a:schemeClr val="accent1"/>
                </a:solidFill>
              </a:rPr>
              <a:t> </a:t>
            </a:r>
            <a:r>
              <a:rPr sz="2000" b="0" dirty="0">
                <a:solidFill>
                  <a:schemeClr val="accent1"/>
                </a:solidFill>
              </a:rPr>
              <a:t>in</a:t>
            </a:r>
            <a:r>
              <a:rPr sz="2000" b="0" spc="-21" dirty="0">
                <a:solidFill>
                  <a:schemeClr val="accent1"/>
                </a:solidFill>
              </a:rPr>
              <a:t> </a:t>
            </a:r>
            <a:r>
              <a:rPr lang="en-US" sz="2000" b="0" dirty="0">
                <a:solidFill>
                  <a:schemeClr val="accent1"/>
                </a:solidFill>
              </a:rPr>
              <a:t>these settings</a:t>
            </a:r>
            <a:r>
              <a:rPr sz="2000" b="0" spc="-12" baseline="31746" dirty="0">
                <a:solidFill>
                  <a:schemeClr val="accent1"/>
                </a:solidFill>
              </a:rPr>
              <a:t>1</a:t>
            </a:r>
            <a:endParaRPr lang="en-US" sz="2000" b="0" baseline="31746" dirty="0">
              <a:solidFill>
                <a:schemeClr val="accent1"/>
              </a:solidFill>
            </a:endParaRPr>
          </a:p>
        </p:txBody>
      </p:sp>
      <p:sp>
        <p:nvSpPr>
          <p:cNvPr id="12" name="object 12"/>
          <p:cNvSpPr txBox="1"/>
          <p:nvPr/>
        </p:nvSpPr>
        <p:spPr>
          <a:xfrm>
            <a:off x="1284817" y="6647849"/>
            <a:ext cx="3257550" cy="138863"/>
          </a:xfrm>
          <a:prstGeom prst="rect">
            <a:avLst/>
          </a:prstGeom>
        </p:spPr>
        <p:txBody>
          <a:bodyPr vert="horz" wrap="square" lIns="0" tIns="10583" rIns="0" bIns="0" rtlCol="0">
            <a:spAutoFit/>
          </a:bodyPr>
          <a:lstStyle/>
          <a:p>
            <a:pPr marL="10583" marR="0" lvl="0" indent="0" algn="l" defTabSz="914400" rtl="0" eaLnBrk="1" fontAlgn="auto" latinLnBrk="0" hangingPunct="1">
              <a:lnSpc>
                <a:spcPct val="100000"/>
              </a:lnSpc>
              <a:spcBef>
                <a:spcPts val="83"/>
              </a:spcBef>
              <a:spcAft>
                <a:spcPts val="0"/>
              </a:spcAft>
              <a:buClrTx/>
              <a:buSzTx/>
              <a:buFontTx/>
              <a:buNone/>
              <a:tabLst/>
              <a:defRPr/>
            </a:pPr>
            <a:r>
              <a:rPr kumimoji="0" sz="833" b="0" i="0" u="none" strike="noStrike" kern="1200" cap="none" spc="0" normalizeH="0" baseline="30000" noProof="0" dirty="0">
                <a:ln>
                  <a:noFill/>
                </a:ln>
                <a:solidFill>
                  <a:srgbClr val="231F20"/>
                </a:solidFill>
                <a:effectLst/>
                <a:uLnTx/>
                <a:uFillTx/>
                <a:latin typeface="Corbel" panose="020B0503020204020204" pitchFamily="34" charset="0"/>
                <a:ea typeface="+mn-ea"/>
                <a:cs typeface="WorkSans-Light"/>
              </a:rPr>
              <a:t>1</a:t>
            </a:r>
            <a:r>
              <a:rPr kumimoji="0" sz="833" b="0" i="0" u="none" strike="noStrike" kern="1200" cap="none" spc="-12" normalizeH="0" baseline="0" noProof="0" dirty="0">
                <a:ln>
                  <a:noFill/>
                </a:ln>
                <a:solidFill>
                  <a:srgbClr val="231F20"/>
                </a:solidFill>
                <a:effectLst/>
                <a:uLnTx/>
                <a:uFillTx/>
                <a:latin typeface="Corbel" panose="020B0503020204020204" pitchFamily="34" charset="0"/>
                <a:ea typeface="+mn-ea"/>
                <a:cs typeface="WorkSans-Light"/>
              </a:rPr>
              <a:t> </a:t>
            </a:r>
            <a:r>
              <a:rPr kumimoji="0" sz="833" b="0" i="0" u="none" strike="noStrike" kern="1200" cap="none" spc="0" normalizeH="0" baseline="0" noProof="0" dirty="0">
                <a:ln>
                  <a:noFill/>
                </a:ln>
                <a:solidFill>
                  <a:srgbClr val="231F20"/>
                </a:solidFill>
                <a:effectLst/>
                <a:uLnTx/>
                <a:uFillTx/>
                <a:latin typeface="Corbel" panose="020B0503020204020204" pitchFamily="34" charset="0"/>
                <a:ea typeface="+mn-ea"/>
                <a:cs typeface="WorkSans-Light"/>
              </a:rPr>
              <a:t>Li</a:t>
            </a:r>
            <a:r>
              <a:rPr kumimoji="0" sz="833" b="0" i="0" u="none" strike="noStrike" kern="1200" cap="none" spc="-46" normalizeH="0" baseline="0" noProof="0" dirty="0">
                <a:ln>
                  <a:noFill/>
                </a:ln>
                <a:solidFill>
                  <a:srgbClr val="231F20"/>
                </a:solidFill>
                <a:effectLst/>
                <a:uLnTx/>
                <a:uFillTx/>
                <a:latin typeface="Corbel" panose="020B0503020204020204" pitchFamily="34" charset="0"/>
                <a:ea typeface="+mn-ea"/>
                <a:cs typeface="WorkSans-Light"/>
              </a:rPr>
              <a:t> </a:t>
            </a:r>
            <a:r>
              <a:rPr kumimoji="0" sz="833" b="0" i="0" u="none" strike="noStrike" kern="1200" cap="none" spc="-29" normalizeH="0" baseline="0" noProof="0" dirty="0">
                <a:ln>
                  <a:noFill/>
                </a:ln>
                <a:solidFill>
                  <a:srgbClr val="231F20"/>
                </a:solidFill>
                <a:effectLst/>
                <a:uLnTx/>
                <a:uFillTx/>
                <a:latin typeface="Corbel" panose="020B0503020204020204" pitchFamily="34" charset="0"/>
                <a:ea typeface="+mn-ea"/>
                <a:cs typeface="WorkSans-Light"/>
              </a:rPr>
              <a:t>Y,</a:t>
            </a:r>
            <a:r>
              <a:rPr kumimoji="0" sz="833" b="0" i="0" u="none" strike="noStrike" kern="1200" cap="none" spc="-8" normalizeH="0" baseline="0" noProof="0" dirty="0">
                <a:ln>
                  <a:noFill/>
                </a:ln>
                <a:solidFill>
                  <a:srgbClr val="231F20"/>
                </a:solidFill>
                <a:effectLst/>
                <a:uLnTx/>
                <a:uFillTx/>
                <a:latin typeface="Corbel" panose="020B0503020204020204" pitchFamily="34" charset="0"/>
                <a:ea typeface="+mn-ea"/>
                <a:cs typeface="WorkSans-Light"/>
              </a:rPr>
              <a:t> </a:t>
            </a:r>
            <a:r>
              <a:rPr kumimoji="0" sz="833" b="0" i="0" u="none" strike="noStrike" kern="1200" cap="none" spc="0" normalizeH="0" baseline="0" noProof="0" dirty="0">
                <a:ln>
                  <a:noFill/>
                </a:ln>
                <a:solidFill>
                  <a:srgbClr val="231F20"/>
                </a:solidFill>
                <a:effectLst/>
                <a:uLnTx/>
                <a:uFillTx/>
                <a:latin typeface="Corbel" panose="020B0503020204020204" pitchFamily="34" charset="0"/>
                <a:ea typeface="+mn-ea"/>
                <a:cs typeface="WorkSans-Light"/>
              </a:rPr>
              <a:t>et</a:t>
            </a:r>
            <a:r>
              <a:rPr kumimoji="0" sz="833" b="0" i="0" u="none" strike="noStrike" kern="1200" cap="none" spc="-17" normalizeH="0" baseline="0" noProof="0" dirty="0">
                <a:ln>
                  <a:noFill/>
                </a:ln>
                <a:solidFill>
                  <a:srgbClr val="231F20"/>
                </a:solidFill>
                <a:effectLst/>
                <a:uLnTx/>
                <a:uFillTx/>
                <a:latin typeface="Corbel" panose="020B0503020204020204" pitchFamily="34" charset="0"/>
                <a:ea typeface="+mn-ea"/>
                <a:cs typeface="WorkSans-Light"/>
              </a:rPr>
              <a:t> </a:t>
            </a:r>
            <a:r>
              <a:rPr kumimoji="0" sz="833" b="0" i="0" u="none" strike="noStrike" kern="1200" cap="none" spc="0" normalizeH="0" baseline="0" noProof="0" dirty="0">
                <a:ln>
                  <a:noFill/>
                </a:ln>
                <a:solidFill>
                  <a:srgbClr val="231F20"/>
                </a:solidFill>
                <a:effectLst/>
                <a:uLnTx/>
                <a:uFillTx/>
                <a:latin typeface="Corbel" panose="020B0503020204020204" pitchFamily="34" charset="0"/>
                <a:ea typeface="+mn-ea"/>
                <a:cs typeface="WorkSans-Light"/>
              </a:rPr>
              <a:t>al.</a:t>
            </a:r>
            <a:r>
              <a:rPr kumimoji="0" sz="833" b="0" i="0" u="none" strike="noStrike" kern="1200" cap="none" spc="-12" normalizeH="0" baseline="0" noProof="0" dirty="0">
                <a:ln>
                  <a:noFill/>
                </a:ln>
                <a:solidFill>
                  <a:srgbClr val="231F20"/>
                </a:solidFill>
                <a:effectLst/>
                <a:uLnTx/>
                <a:uFillTx/>
                <a:latin typeface="Corbel" panose="020B0503020204020204" pitchFamily="34" charset="0"/>
                <a:ea typeface="+mn-ea"/>
                <a:cs typeface="WorkSans-Light"/>
              </a:rPr>
              <a:t> </a:t>
            </a:r>
            <a:r>
              <a:rPr kumimoji="0" sz="833" b="0" i="1" u="none" strike="noStrike" kern="1200" cap="none" spc="0" normalizeH="0" baseline="0" noProof="0" dirty="0">
                <a:ln>
                  <a:noFill/>
                </a:ln>
                <a:solidFill>
                  <a:srgbClr val="231F20"/>
                </a:solidFill>
                <a:effectLst/>
                <a:uLnTx/>
                <a:uFillTx/>
                <a:latin typeface="Corbel" panose="020B0503020204020204" pitchFamily="34" charset="0"/>
                <a:ea typeface="+mn-ea"/>
                <a:cs typeface="WorkSans-Light"/>
              </a:rPr>
              <a:t>Lancet</a:t>
            </a:r>
            <a:r>
              <a:rPr kumimoji="0" sz="833" b="0" i="0" u="none" strike="noStrike" kern="1200" cap="none" spc="0" normalizeH="0" baseline="0" noProof="0" dirty="0">
                <a:ln>
                  <a:noFill/>
                </a:ln>
                <a:solidFill>
                  <a:srgbClr val="231F20"/>
                </a:solidFill>
                <a:effectLst/>
                <a:uLnTx/>
                <a:uFillTx/>
                <a:latin typeface="Corbel" panose="020B0503020204020204" pitchFamily="34" charset="0"/>
                <a:ea typeface="+mn-ea"/>
                <a:cs typeface="WorkSans-Light"/>
              </a:rPr>
              <a:t>.</a:t>
            </a:r>
            <a:r>
              <a:rPr kumimoji="0" sz="833" b="0" i="0" u="none" strike="noStrike" kern="1200" cap="none" spc="-8" normalizeH="0" baseline="0" noProof="0" dirty="0">
                <a:ln>
                  <a:noFill/>
                </a:ln>
                <a:solidFill>
                  <a:srgbClr val="231F20"/>
                </a:solidFill>
                <a:effectLst/>
                <a:uLnTx/>
                <a:uFillTx/>
                <a:latin typeface="Corbel" panose="020B0503020204020204" pitchFamily="34" charset="0"/>
                <a:ea typeface="+mn-ea"/>
                <a:cs typeface="WorkSans-Light"/>
              </a:rPr>
              <a:t> </a:t>
            </a:r>
            <a:r>
              <a:rPr kumimoji="0" sz="833" b="0" i="0" u="none" strike="noStrike" kern="1200" cap="none" spc="0" normalizeH="0" baseline="0" noProof="0" dirty="0">
                <a:ln>
                  <a:noFill/>
                </a:ln>
                <a:solidFill>
                  <a:srgbClr val="231F20"/>
                </a:solidFill>
                <a:effectLst/>
                <a:uLnTx/>
                <a:uFillTx/>
                <a:latin typeface="Corbel" panose="020B0503020204020204" pitchFamily="34" charset="0"/>
                <a:ea typeface="+mn-ea"/>
                <a:cs typeface="WorkSans-Light"/>
              </a:rPr>
              <a:t>2022</a:t>
            </a:r>
            <a:endParaRPr kumimoji="0" sz="833" b="0" i="0" u="none" strike="noStrike" kern="1200" cap="none" spc="0" normalizeH="0" baseline="0" noProof="0" dirty="0">
              <a:ln>
                <a:noFill/>
              </a:ln>
              <a:solidFill>
                <a:srgbClr val="000000"/>
              </a:solidFill>
              <a:effectLst/>
              <a:uLnTx/>
              <a:uFillTx/>
              <a:latin typeface="Corbel" panose="020B0503020204020204" pitchFamily="34" charset="0"/>
              <a:ea typeface="+mn-ea"/>
              <a:cs typeface="WorkSans-Light"/>
            </a:endParaRPr>
          </a:p>
        </p:txBody>
      </p:sp>
      <p:sp>
        <p:nvSpPr>
          <p:cNvPr id="39" name="TextBox 38">
            <a:extLst>
              <a:ext uri="{FF2B5EF4-FFF2-40B4-BE49-F238E27FC236}">
                <a16:creationId xmlns:a16="http://schemas.microsoft.com/office/drawing/2014/main" id="{D2A167D8-0F4D-30ED-EB30-AA3C35AABFD1}"/>
              </a:ext>
            </a:extLst>
          </p:cNvPr>
          <p:cNvSpPr txBox="1"/>
          <p:nvPr/>
        </p:nvSpPr>
        <p:spPr>
          <a:xfrm>
            <a:off x="1047677" y="1610306"/>
            <a:ext cx="10692203" cy="4031873"/>
          </a:xfrm>
          <a:prstGeom prst="rect">
            <a:avLst/>
          </a:prstGeom>
          <a:solidFill>
            <a:schemeClr val="bg1"/>
          </a:solidFill>
        </p:spPr>
        <p:txBody>
          <a:bodyPr wrap="square" rtlCol="0">
            <a:spAutoFit/>
          </a:bodyPr>
          <a:lstStyle/>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mj-lt"/>
                <a:ea typeface="+mn-ea"/>
                <a:cs typeface="+mn-cs"/>
              </a:rPr>
              <a:t>As RSV prevention product availability broadens, expanded surveillance is needed </a:t>
            </a:r>
            <a:r>
              <a:rPr kumimoji="0" lang="en-US" sz="2400" b="1" i="0" u="none" strike="noStrike" kern="1200" cap="none" spc="0" normalizeH="0" baseline="0" noProof="0" dirty="0">
                <a:ln>
                  <a:noFill/>
                </a:ln>
                <a:solidFill>
                  <a:srgbClr val="672572"/>
                </a:solidFill>
                <a:effectLst/>
                <a:uLnTx/>
                <a:uFillTx/>
                <a:latin typeface="+mj-lt"/>
                <a:ea typeface="+mn-ea"/>
                <a:cs typeface="+mn-cs"/>
              </a:rPr>
              <a:t>in LMICs</a:t>
            </a:r>
            <a:r>
              <a:rPr kumimoji="0" lang="en-US" sz="2400" i="0" u="none" strike="noStrike" kern="1200" cap="none" spc="0" normalizeH="0" baseline="0" noProof="0" dirty="0">
                <a:ln>
                  <a:noFill/>
                </a:ln>
                <a:solidFill>
                  <a:srgbClr val="672572"/>
                </a:solidFill>
                <a:effectLst/>
                <a:uLnTx/>
                <a:uFillTx/>
                <a:latin typeface="+mj-lt"/>
                <a:ea typeface="+mn-ea"/>
                <a:cs typeface="+mn-cs"/>
              </a:rPr>
              <a:t>,</a:t>
            </a:r>
            <a:r>
              <a:rPr kumimoji="0" lang="en-US" sz="2400" b="1" i="0" u="none" strike="noStrike" kern="1200" cap="none" spc="0" normalizeH="0" baseline="0" noProof="0" dirty="0">
                <a:ln>
                  <a:noFill/>
                </a:ln>
                <a:solidFill>
                  <a:srgbClr val="672572"/>
                </a:solidFill>
                <a:effectLst/>
                <a:uLnTx/>
                <a:uFillTx/>
                <a:latin typeface="+mj-lt"/>
                <a:ea typeface="+mn-ea"/>
                <a:cs typeface="+mn-cs"/>
              </a:rPr>
              <a:t> </a:t>
            </a:r>
            <a:r>
              <a:rPr kumimoji="0" lang="en-US" sz="2400" b="0" i="0" u="none" strike="noStrike" kern="1200" cap="none" spc="0" normalizeH="0" baseline="0" noProof="0" dirty="0">
                <a:ln>
                  <a:noFill/>
                </a:ln>
                <a:solidFill>
                  <a:srgbClr val="000000"/>
                </a:solidFill>
                <a:effectLst/>
                <a:uLnTx/>
                <a:uFillTx/>
                <a:latin typeface="+mj-lt"/>
                <a:ea typeface="+mn-ea"/>
                <a:cs typeface="+mn-cs"/>
              </a:rPr>
              <a:t>where RSV’s </a:t>
            </a:r>
            <a:r>
              <a:rPr kumimoji="0" lang="en-US" sz="2400" b="1" i="0" u="none" strike="noStrike" kern="1200" cap="none" spc="0" normalizeH="0" baseline="0" noProof="0" dirty="0">
                <a:ln>
                  <a:noFill/>
                </a:ln>
                <a:solidFill>
                  <a:srgbClr val="672572"/>
                </a:solidFill>
                <a:effectLst/>
                <a:uLnTx/>
                <a:uFillTx/>
                <a:latin typeface="+mj-lt"/>
                <a:ea typeface="+mn-ea"/>
                <a:cs typeface="+mn-cs"/>
              </a:rPr>
              <a:t>disease burden is disproportionately high.</a:t>
            </a:r>
            <a:endParaRPr kumimoji="0" lang="en-US" sz="2400" b="1" i="0" u="none" strike="noStrike" kern="1200" cap="none" spc="0" normalizeH="0" baseline="0" noProof="0" dirty="0">
              <a:ln>
                <a:noFill/>
              </a:ln>
              <a:solidFill>
                <a:srgbClr val="000000"/>
              </a:solidFill>
              <a:effectLst/>
              <a:uLnTx/>
              <a:uFillTx/>
              <a:latin typeface="+mj-lt"/>
              <a:ea typeface="+mn-ea"/>
              <a:cs typeface="+mn-cs"/>
            </a:endParaRP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mj-lt"/>
                <a:ea typeface="+mn-ea"/>
                <a:cs typeface="+mn-cs"/>
              </a:rPr>
              <a:t>Estimating burden of RSV can help countries </a:t>
            </a:r>
            <a:r>
              <a:rPr kumimoji="0" lang="en-US" sz="2400" b="1" i="0" u="none" strike="noStrike" kern="1200" cap="none" spc="0" normalizeH="0" baseline="0" noProof="0" dirty="0">
                <a:ln>
                  <a:noFill/>
                </a:ln>
                <a:solidFill>
                  <a:srgbClr val="672572"/>
                </a:solidFill>
                <a:effectLst/>
                <a:uLnTx/>
                <a:uFillTx/>
                <a:latin typeface="+mj-lt"/>
                <a:ea typeface="+mn-ea"/>
                <a:cs typeface="+mn-cs"/>
              </a:rPr>
              <a:t>justify introducing interventions and monitor impact.</a:t>
            </a:r>
            <a:endParaRPr lang="en-US" sz="2400" dirty="0">
              <a:solidFill>
                <a:srgbClr val="000000"/>
              </a:solidFill>
              <a:latin typeface="+mj-lt"/>
            </a:endParaRPr>
          </a:p>
          <a:p>
            <a:pPr marL="342900" indent="-342900">
              <a:spcAft>
                <a:spcPts val="1200"/>
              </a:spcAft>
              <a:buFont typeface="Arial" panose="020B0604020202020204" pitchFamily="34" charset="0"/>
              <a:buChar char="•"/>
              <a:defRPr/>
            </a:pPr>
            <a:r>
              <a:rPr kumimoji="0" lang="en-US" sz="2400" b="0" i="0" u="none" strike="noStrike" kern="1200" cap="none" spc="0" normalizeH="0" baseline="0" noProof="0" dirty="0">
                <a:ln>
                  <a:noFill/>
                </a:ln>
                <a:solidFill>
                  <a:srgbClr val="000000"/>
                </a:solidFill>
                <a:effectLst/>
                <a:uLnTx/>
                <a:uFillTx/>
                <a:latin typeface="+mj-lt"/>
                <a:ea typeface="+mn-ea"/>
                <a:cs typeface="+mn-cs"/>
              </a:rPr>
              <a:t>Understanding RSV’s </a:t>
            </a:r>
            <a:r>
              <a:rPr kumimoji="0" lang="en-US" sz="2400" i="0" u="none" strike="noStrike" kern="1200" cap="none" spc="0" normalizeH="0" baseline="0" noProof="0" dirty="0">
                <a:ln>
                  <a:noFill/>
                </a:ln>
                <a:solidFill>
                  <a:srgbClr val="000000"/>
                </a:solidFill>
                <a:effectLst/>
                <a:uLnTx/>
                <a:uFillTx/>
                <a:latin typeface="+mj-lt"/>
                <a:ea typeface="+mn-ea"/>
                <a:cs typeface="+mn-cs"/>
              </a:rPr>
              <a:t>epidemiology </a:t>
            </a:r>
            <a:r>
              <a:rPr lang="en-US" sz="2400" dirty="0">
                <a:solidFill>
                  <a:srgbClr val="000000"/>
                </a:solidFill>
                <a:latin typeface="+mj-lt"/>
              </a:rPr>
              <a:t>can help </a:t>
            </a:r>
            <a:r>
              <a:rPr lang="en-US" sz="2400" b="1" dirty="0">
                <a:solidFill>
                  <a:schemeClr val="accent3"/>
                </a:solidFill>
                <a:latin typeface="+mj-lt"/>
              </a:rPr>
              <a:t>inform when, where, how, and for whom vaccines </a:t>
            </a:r>
            <a:r>
              <a:rPr lang="en-US" sz="2400" dirty="0">
                <a:solidFill>
                  <a:srgbClr val="000000"/>
                </a:solidFill>
                <a:latin typeface="+mj-lt"/>
              </a:rPr>
              <a:t>can be introduced. </a:t>
            </a:r>
          </a:p>
          <a:p>
            <a:pPr marL="342900" indent="-342900">
              <a:spcAft>
                <a:spcPts val="1200"/>
              </a:spcAft>
              <a:buFont typeface="Arial" panose="020B0604020202020204" pitchFamily="34" charset="0"/>
              <a:buChar char="•"/>
              <a:defRPr/>
            </a:pPr>
            <a:r>
              <a:rPr lang="en-US" sz="2400" dirty="0">
                <a:effectLst/>
                <a:latin typeface="+mj-lt"/>
              </a:rPr>
              <a:t>Ongoing surveillance can </a:t>
            </a:r>
            <a:r>
              <a:rPr lang="en-US" sz="2400" b="1" dirty="0">
                <a:solidFill>
                  <a:schemeClr val="accent3"/>
                </a:solidFill>
                <a:effectLst/>
                <a:latin typeface="+mj-lt"/>
              </a:rPr>
              <a:t>monitor impact and understand burden averted </a:t>
            </a:r>
            <a:r>
              <a:rPr lang="en-US" sz="2400" dirty="0">
                <a:effectLst/>
                <a:latin typeface="+mj-lt"/>
              </a:rPr>
              <a:t>post introduction of interventions.</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mj-lt"/>
              <a:ea typeface="+mn-ea"/>
              <a:cs typeface="+mn-cs"/>
            </a:endParaRPr>
          </a:p>
        </p:txBody>
      </p:sp>
      <p:sp>
        <p:nvSpPr>
          <p:cNvPr id="2" name="Footer Placeholder 2">
            <a:extLst>
              <a:ext uri="{FF2B5EF4-FFF2-40B4-BE49-F238E27FC236}">
                <a16:creationId xmlns:a16="http://schemas.microsoft.com/office/drawing/2014/main" id="{27121479-9840-5DD9-5C52-87967C1801BD}"/>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48ED1-92A0-84F4-A7AA-363E3E5BA981}"/>
              </a:ext>
            </a:extLst>
          </p:cNvPr>
          <p:cNvSpPr>
            <a:spLocks noGrp="1"/>
          </p:cNvSpPr>
          <p:nvPr>
            <p:ph type="title"/>
          </p:nvPr>
        </p:nvSpPr>
        <p:spPr>
          <a:xfrm>
            <a:off x="1224279" y="365125"/>
            <a:ext cx="10715943" cy="884555"/>
          </a:xfrm>
        </p:spPr>
        <p:txBody>
          <a:bodyPr/>
          <a:lstStyle/>
          <a:p>
            <a:r>
              <a:rPr lang="en-US" dirty="0"/>
              <a:t>Surveillance can track multiple respiratory pathogens, including RSV</a:t>
            </a:r>
            <a:br>
              <a:rPr lang="en-US" dirty="0"/>
            </a:br>
            <a:endParaRPr lang="en-US" dirty="0"/>
          </a:p>
        </p:txBody>
      </p:sp>
      <p:pic>
        <p:nvPicPr>
          <p:cNvPr id="10" name="Picture 9">
            <a:extLst>
              <a:ext uri="{FF2B5EF4-FFF2-40B4-BE49-F238E27FC236}">
                <a16:creationId xmlns:a16="http://schemas.microsoft.com/office/drawing/2014/main" id="{FECE10A5-7BBB-7C67-EC4B-E2E267A6DE23}"/>
              </a:ext>
            </a:extLst>
          </p:cNvPr>
          <p:cNvPicPr>
            <a:picLocks noChangeAspect="1"/>
          </p:cNvPicPr>
          <p:nvPr/>
        </p:nvPicPr>
        <p:blipFill>
          <a:blip r:embed="rId3"/>
          <a:stretch>
            <a:fillRect/>
          </a:stretch>
        </p:blipFill>
        <p:spPr>
          <a:xfrm>
            <a:off x="1591266" y="1449520"/>
            <a:ext cx="3057116" cy="386217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1" name="Footer Placeholder 2">
            <a:extLst>
              <a:ext uri="{FF2B5EF4-FFF2-40B4-BE49-F238E27FC236}">
                <a16:creationId xmlns:a16="http://schemas.microsoft.com/office/drawing/2014/main" id="{6DD7F746-4B06-B529-942F-AF2E4F0A791E}"/>
              </a:ext>
            </a:extLst>
          </p:cNvPr>
          <p:cNvSpPr txBox="1">
            <a:spLocks/>
          </p:cNvSpPr>
          <p:nvPr/>
        </p:nvSpPr>
        <p:spPr>
          <a:xfrm>
            <a:off x="1334627" y="6507925"/>
            <a:ext cx="3570394" cy="264867"/>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dirty="0">
                <a:solidFill>
                  <a:srgbClr val="000000">
                    <a:tint val="75000"/>
                  </a:srgbClr>
                </a:solidFill>
              </a:rPr>
              <a:t>Reference: WHO. “Crafting the mosaic”: a framework for resilient surveillance for respiratory viruses of epidemic and  pandemic potential. 2023.</a:t>
            </a:r>
          </a:p>
        </p:txBody>
      </p:sp>
      <p:sp>
        <p:nvSpPr>
          <p:cNvPr id="23" name="TextBox 22">
            <a:extLst>
              <a:ext uri="{FF2B5EF4-FFF2-40B4-BE49-F238E27FC236}">
                <a16:creationId xmlns:a16="http://schemas.microsoft.com/office/drawing/2014/main" id="{27EA49C1-C7B0-DC15-67B0-5E5862529678}"/>
              </a:ext>
            </a:extLst>
          </p:cNvPr>
          <p:cNvSpPr txBox="1"/>
          <p:nvPr/>
        </p:nvSpPr>
        <p:spPr>
          <a:xfrm>
            <a:off x="5493656" y="1249680"/>
            <a:ext cx="6110391" cy="4185761"/>
          </a:xfrm>
          <a:prstGeom prst="rect">
            <a:avLst/>
          </a:prstGeom>
          <a:noFill/>
        </p:spPr>
        <p:txBody>
          <a:bodyPr wrap="square">
            <a:spAutoFit/>
          </a:bodyPr>
          <a:lstStyle/>
          <a:p>
            <a:pPr>
              <a:spcAft>
                <a:spcPts val="1800"/>
              </a:spcAft>
            </a:pPr>
            <a:r>
              <a:rPr lang="en-US" sz="2200" dirty="0">
                <a:effectLst/>
              </a:rPr>
              <a:t>Respiratory surveillance requires multiple surveillance designs to address the multitude of objectives—from monitoring epidemiology to evaluating public health interventions</a:t>
            </a:r>
            <a:r>
              <a:rPr lang="en-US" sz="2200" dirty="0"/>
              <a:t>.</a:t>
            </a:r>
          </a:p>
          <a:p>
            <a:pPr>
              <a:spcAft>
                <a:spcPts val="1800"/>
              </a:spcAft>
            </a:pPr>
            <a:r>
              <a:rPr lang="en-US" sz="2200" dirty="0"/>
              <a:t>RSV can be integrated into broader respiratory and other disease surveillance programs.</a:t>
            </a:r>
            <a:endParaRPr lang="en-US" sz="2400" baseline="30000" dirty="0"/>
          </a:p>
          <a:p>
            <a:pPr>
              <a:buClr>
                <a:schemeClr val="accent3"/>
              </a:buClr>
            </a:pPr>
            <a:r>
              <a:rPr lang="en-US" sz="2200" b="1" dirty="0"/>
              <a:t>WHO’s mosaic framework for respiratory virus surveillance.</a:t>
            </a:r>
          </a:p>
          <a:p>
            <a:pPr marL="342900" indent="-342900">
              <a:buClr>
                <a:schemeClr val="accent3"/>
              </a:buClr>
              <a:buFont typeface="Arial" panose="020B0604020202020204" pitchFamily="34" charset="0"/>
              <a:buChar char="•"/>
            </a:pPr>
            <a:r>
              <a:rPr lang="en-US" sz="2000" dirty="0"/>
              <a:t>A helpful resource for countries considering how best to integrate RSV into their network of surveillance systems.</a:t>
            </a:r>
          </a:p>
        </p:txBody>
      </p:sp>
      <p:sp>
        <p:nvSpPr>
          <p:cNvPr id="3" name="Footer Placeholder 2">
            <a:extLst>
              <a:ext uri="{FF2B5EF4-FFF2-40B4-BE49-F238E27FC236}">
                <a16:creationId xmlns:a16="http://schemas.microsoft.com/office/drawing/2014/main" id="{7879BD78-820C-8137-DC79-4DD3E5D8E47C}"/>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extLst>
      <p:ext uri="{BB962C8B-B14F-4D97-AF65-F5344CB8AC3E}">
        <p14:creationId xmlns:p14="http://schemas.microsoft.com/office/powerpoint/2010/main" val="3765270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2558E853-776C-E14C-413F-76DD4FE5D937}"/>
              </a:ext>
            </a:extLst>
          </p:cNvPr>
          <p:cNvSpPr txBox="1">
            <a:spLocks/>
          </p:cNvSpPr>
          <p:nvPr/>
        </p:nvSpPr>
        <p:spPr>
          <a:xfrm>
            <a:off x="1224279" y="288786"/>
            <a:ext cx="10515600" cy="88455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400" b="1" kern="1200">
                <a:solidFill>
                  <a:schemeClr val="accent3"/>
                </a:solidFill>
                <a:latin typeface="Corbel" panose="020B0503020204020204" pitchFamily="34" charset="0"/>
                <a:ea typeface="+mj-ea"/>
                <a:cs typeface="+mj-cs"/>
              </a:defRPr>
            </a:lvl1pPr>
          </a:lstStyle>
          <a:p>
            <a:r>
              <a:rPr lang="en-US" dirty="0"/>
              <a:t>Different surveillance approaches &amp; studies can be applied to inform RSV decision-making in LMICs</a:t>
            </a:r>
          </a:p>
        </p:txBody>
      </p:sp>
      <p:graphicFrame>
        <p:nvGraphicFramePr>
          <p:cNvPr id="24" name="Table 23">
            <a:extLst>
              <a:ext uri="{FF2B5EF4-FFF2-40B4-BE49-F238E27FC236}">
                <a16:creationId xmlns:a16="http://schemas.microsoft.com/office/drawing/2014/main" id="{D3B117A8-2154-F1A9-9DCA-5DAB1929B1BD}"/>
              </a:ext>
            </a:extLst>
          </p:cNvPr>
          <p:cNvGraphicFramePr>
            <a:graphicFrameLocks noGrp="1"/>
          </p:cNvGraphicFramePr>
          <p:nvPr>
            <p:extLst>
              <p:ext uri="{D42A27DB-BD31-4B8C-83A1-F6EECF244321}">
                <p14:modId xmlns:p14="http://schemas.microsoft.com/office/powerpoint/2010/main" val="2312701602"/>
              </p:ext>
            </p:extLst>
          </p:nvPr>
        </p:nvGraphicFramePr>
        <p:xfrm>
          <a:off x="1224280" y="1649405"/>
          <a:ext cx="10515601" cy="4674625"/>
        </p:xfrm>
        <a:graphic>
          <a:graphicData uri="http://schemas.openxmlformats.org/drawingml/2006/table">
            <a:tbl>
              <a:tblPr firstRow="1" bandRow="1">
                <a:tableStyleId>{5C22544A-7EE6-4342-B048-85BDC9FD1C3A}</a:tableStyleId>
              </a:tblPr>
              <a:tblGrid>
                <a:gridCol w="4534173">
                  <a:extLst>
                    <a:ext uri="{9D8B030D-6E8A-4147-A177-3AD203B41FA5}">
                      <a16:colId xmlns:a16="http://schemas.microsoft.com/office/drawing/2014/main" val="2081503232"/>
                    </a:ext>
                  </a:extLst>
                </a:gridCol>
                <a:gridCol w="2990714">
                  <a:extLst>
                    <a:ext uri="{9D8B030D-6E8A-4147-A177-3AD203B41FA5}">
                      <a16:colId xmlns:a16="http://schemas.microsoft.com/office/drawing/2014/main" val="2900601121"/>
                    </a:ext>
                  </a:extLst>
                </a:gridCol>
                <a:gridCol w="2990714">
                  <a:extLst>
                    <a:ext uri="{9D8B030D-6E8A-4147-A177-3AD203B41FA5}">
                      <a16:colId xmlns:a16="http://schemas.microsoft.com/office/drawing/2014/main" val="2213494623"/>
                    </a:ext>
                  </a:extLst>
                </a:gridCol>
              </a:tblGrid>
              <a:tr h="834145">
                <a:tc>
                  <a:txBody>
                    <a:bodyPr/>
                    <a:lstStyle/>
                    <a:p>
                      <a:endParaRPr lang="en-US" dirty="0"/>
                    </a:p>
                  </a:txBody>
                  <a:tcPr>
                    <a:lnL w="12700" cmpd="sng">
                      <a:noFill/>
                    </a:lnL>
                    <a:lnR w="12700" cap="flat" cmpd="sng" algn="ctr">
                      <a:solidFill>
                        <a:schemeClr val="accent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dirty="0"/>
                    </a:p>
                  </a:txBody>
                  <a:tcP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76629897"/>
                  </a:ext>
                </a:extLst>
              </a:tr>
              <a:tr h="822960">
                <a:tc rowSpan="2">
                  <a:txBody>
                    <a:bodyPr/>
                    <a:lstStyle/>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800" b="1" dirty="0">
                          <a:solidFill>
                            <a:schemeClr val="tx1"/>
                          </a:solidFill>
                          <a:latin typeface="+mn-lt"/>
                        </a:rPr>
                        <a:t>Routine data collection from a </a:t>
                      </a:r>
                      <a:r>
                        <a:rPr lang="en-US" sz="1800" b="1" dirty="0">
                          <a:solidFill>
                            <a:schemeClr val="accent2"/>
                          </a:solidFill>
                          <a:latin typeface="+mn-lt"/>
                        </a:rPr>
                        <a:t>select number of sites </a:t>
                      </a:r>
                      <a:r>
                        <a:rPr lang="en-US" sz="1800" b="1" dirty="0">
                          <a:solidFill>
                            <a:schemeClr val="tx1"/>
                          </a:solidFill>
                          <a:latin typeface="+mn-lt"/>
                        </a:rPr>
                        <a:t>applying a standard case definition.</a:t>
                      </a:r>
                      <a:endParaRPr lang="en-US" b="1" dirty="0"/>
                    </a:p>
                    <a:p>
                      <a:pPr marL="342900" indent="-342900">
                        <a:spcAft>
                          <a:spcPts val="600"/>
                        </a:spcAft>
                        <a:buFont typeface="Arial" panose="020B0604020202020204" pitchFamily="34" charset="0"/>
                        <a:buChar char="•"/>
                      </a:pPr>
                      <a:r>
                        <a:rPr lang="en-US" b="1" dirty="0"/>
                        <a:t>For most countries, monitoring </a:t>
                      </a:r>
                      <a:r>
                        <a:rPr lang="en-US" b="1" dirty="0">
                          <a:solidFill>
                            <a:schemeClr val="accent2"/>
                          </a:solidFill>
                        </a:rPr>
                        <a:t>seasonality</a:t>
                      </a:r>
                      <a:r>
                        <a:rPr lang="en-US" b="1" dirty="0"/>
                        <a:t>, identifying </a:t>
                      </a:r>
                      <a:r>
                        <a:rPr lang="en-US" b="1" dirty="0">
                          <a:solidFill>
                            <a:schemeClr val="accent2"/>
                          </a:solidFill>
                        </a:rPr>
                        <a:t>at-risk groups</a:t>
                      </a:r>
                      <a:r>
                        <a:rPr lang="en-US" b="1" dirty="0"/>
                        <a:t>, and characterizing </a:t>
                      </a:r>
                      <a:r>
                        <a:rPr lang="en-US" b="1" dirty="0">
                          <a:solidFill>
                            <a:schemeClr val="accent2"/>
                          </a:solidFill>
                        </a:rPr>
                        <a:t>burden of disease </a:t>
                      </a:r>
                      <a:r>
                        <a:rPr lang="en-US" b="1" dirty="0"/>
                        <a:t>will be priorities for RSV surveillance.</a:t>
                      </a:r>
                      <a:endParaRPr lang="en-US" b="1" dirty="0">
                        <a:solidFill>
                          <a:schemeClr val="accent3"/>
                        </a:solidFill>
                      </a:endParaRPr>
                    </a:p>
                    <a:p>
                      <a:pPr marL="342900" indent="-342900">
                        <a:buFont typeface="Arial" panose="020B0604020202020204" pitchFamily="34" charset="0"/>
                        <a:buChar char="•"/>
                      </a:pPr>
                      <a:r>
                        <a:rPr lang="en-US" b="1" dirty="0">
                          <a:solidFill>
                            <a:schemeClr val="accent2"/>
                          </a:solidFill>
                        </a:rPr>
                        <a:t>Sentinel surveillance </a:t>
                      </a:r>
                      <a:r>
                        <a:rPr lang="en-US" b="1" dirty="0"/>
                        <a:t>is a core surveillance approach for many of these objectives.</a:t>
                      </a:r>
                    </a:p>
                    <a:p>
                      <a:pPr marL="800100" lvl="1" indent="-342900">
                        <a:buFont typeface="Arial" panose="020B0604020202020204" pitchFamily="34" charset="0"/>
                        <a:buChar char="•"/>
                      </a:pPr>
                      <a:r>
                        <a:rPr lang="en-US" b="1" dirty="0"/>
                        <a:t>As a result, sentinel surveillance is a primary (but not the only) approach for monitoring RSV globally.</a:t>
                      </a:r>
                    </a:p>
                  </a:txBody>
                  <a:tcPr>
                    <a:lnL w="12700" cmpd="sng">
                      <a:noFill/>
                    </a:lnL>
                    <a:lnR w="12700" cap="flat" cmpd="sng" algn="ctr">
                      <a:solidFill>
                        <a:schemeClr val="accent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May be relevant for informing decision-making in some LMICs </a:t>
                      </a:r>
                      <a:r>
                        <a:rPr lang="en-US" sz="1800" u="sng" dirty="0"/>
                        <a:t>depending</a:t>
                      </a:r>
                      <a:r>
                        <a:rPr lang="en-US" sz="1800" dirty="0"/>
                        <a:t> on public health priorities and resources/funds available.</a:t>
                      </a:r>
                    </a:p>
                  </a:txBody>
                  <a:tcPr>
                    <a:lnL w="12700" cap="flat" cmpd="sng" algn="ctr">
                      <a:solidFill>
                        <a:schemeClr val="accent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dirty="0"/>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27417931"/>
                  </a:ext>
                </a:extLst>
              </a:tr>
              <a:tr h="2926080">
                <a:tc vMerge="1">
                  <a:txBody>
                    <a:bodyPr/>
                    <a:lstStyle/>
                    <a:p>
                      <a:endParaRPr lang="en-US" dirty="0"/>
                    </a:p>
                  </a:txBody>
                  <a:tcPr>
                    <a:lnL w="12700" cmpd="sng">
                      <a:noFill/>
                    </a:lnL>
                    <a:lnR w="12700" cap="flat" cmpd="sng" algn="ctr">
                      <a:solidFill>
                        <a:schemeClr val="accent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285750" indent="-285750" algn="l">
                        <a:lnSpc>
                          <a:spcPct val="92592"/>
                        </a:lnSpc>
                        <a:spcBef>
                          <a:spcPts val="0"/>
                        </a:spcBef>
                        <a:spcAft>
                          <a:spcPts val="600"/>
                        </a:spcAft>
                        <a:buFont typeface="Arial" panose="020B0604020202020204" pitchFamily="34" charset="0"/>
                        <a:buChar char="•"/>
                      </a:pPr>
                      <a:endParaRPr lang="en-US" dirty="0">
                        <a:solidFill>
                          <a:schemeClr val="accent2"/>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285750" indent="-285750" algn="l">
                        <a:lnSpc>
                          <a:spcPct val="92592"/>
                        </a:lnSpc>
                        <a:spcBef>
                          <a:spcPts val="0"/>
                        </a:spcBef>
                        <a:spcAft>
                          <a:spcPts val="600"/>
                        </a:spcAft>
                        <a:buFont typeface="Arial" panose="020B0604020202020204" pitchFamily="34" charset="0"/>
                        <a:buChar char="•"/>
                      </a:pPr>
                      <a:endParaRPr lang="en-US" dirty="0">
                        <a:solidFill>
                          <a:schemeClr val="accent1"/>
                        </a:solidFill>
                      </a:endParaRPr>
                    </a:p>
                  </a:txBody>
                  <a:tcPr>
                    <a:lnL w="12700" cap="flat" cmpd="sng" algn="ctr">
                      <a:solidFill>
                        <a:schemeClr val="accent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80064195"/>
                  </a:ext>
                </a:extLst>
              </a:tr>
            </a:tbl>
          </a:graphicData>
        </a:graphic>
      </p:graphicFrame>
      <p:sp>
        <p:nvSpPr>
          <p:cNvPr id="26" name="object 3">
            <a:extLst>
              <a:ext uri="{FF2B5EF4-FFF2-40B4-BE49-F238E27FC236}">
                <a16:creationId xmlns:a16="http://schemas.microsoft.com/office/drawing/2014/main" id="{A7354992-C3CD-F648-C876-207FC5C16A0E}"/>
              </a:ext>
            </a:extLst>
          </p:cNvPr>
          <p:cNvSpPr/>
          <p:nvPr/>
        </p:nvSpPr>
        <p:spPr>
          <a:xfrm>
            <a:off x="1224279" y="2075705"/>
            <a:ext cx="4428375"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2"/>
          </a:solidFill>
        </p:spPr>
        <p:txBody>
          <a:bodyPr wrap="square" lIns="0" tIns="0" rIns="0" bIns="0" rtlCol="0" anchor="ctr" anchorCtr="0"/>
          <a:lstStyle/>
          <a:p>
            <a:pPr algn="ctr"/>
            <a:r>
              <a:rPr lang="en-US" sz="1400" b="1" spc="45" dirty="0">
                <a:solidFill>
                  <a:srgbClr val="FFFFFF"/>
                </a:solidFill>
                <a:latin typeface="Corbel" panose="020B0503020204020204" pitchFamily="34" charset="0"/>
                <a:cs typeface="Montserrat"/>
              </a:rPr>
              <a:t>SENTINEL SURVEILLANCE</a:t>
            </a:r>
            <a:endParaRPr lang="en-US" sz="1200" b="1" spc="45" dirty="0">
              <a:solidFill>
                <a:srgbClr val="FFFFFF"/>
              </a:solidFill>
              <a:latin typeface="Corbel" panose="020B0503020204020204" pitchFamily="34" charset="0"/>
              <a:cs typeface="Montserrat"/>
            </a:endParaRPr>
          </a:p>
        </p:txBody>
      </p:sp>
      <p:sp>
        <p:nvSpPr>
          <p:cNvPr id="27" name="object 3">
            <a:extLst>
              <a:ext uri="{FF2B5EF4-FFF2-40B4-BE49-F238E27FC236}">
                <a16:creationId xmlns:a16="http://schemas.microsoft.com/office/drawing/2014/main" id="{2EB8DF09-319A-7DDD-2A03-F53C6709D621}"/>
              </a:ext>
            </a:extLst>
          </p:cNvPr>
          <p:cNvSpPr/>
          <p:nvPr/>
        </p:nvSpPr>
        <p:spPr>
          <a:xfrm>
            <a:off x="5860836" y="2075705"/>
            <a:ext cx="5879044" cy="304800"/>
          </a:xfrm>
          <a:custGeom>
            <a:avLst/>
            <a:gdLst/>
            <a:ahLst/>
            <a:cxnLst/>
            <a:rect l="l" t="t" r="r" b="b"/>
            <a:pathLst>
              <a:path w="2857500" h="365760">
                <a:moveTo>
                  <a:pt x="2857119" y="0"/>
                </a:moveTo>
                <a:lnTo>
                  <a:pt x="0" y="0"/>
                </a:lnTo>
                <a:lnTo>
                  <a:pt x="0" y="365760"/>
                </a:lnTo>
                <a:lnTo>
                  <a:pt x="2857119" y="365760"/>
                </a:lnTo>
                <a:lnTo>
                  <a:pt x="2857119" y="0"/>
                </a:lnTo>
                <a:close/>
              </a:path>
            </a:pathLst>
          </a:custGeom>
          <a:solidFill>
            <a:schemeClr val="accent1"/>
          </a:solidFill>
        </p:spPr>
        <p:txBody>
          <a:bodyPr wrap="square" lIns="0" tIns="0" rIns="0" bIns="0" rtlCol="0" anchor="ctr" anchorCtr="0"/>
          <a:lstStyle/>
          <a:p>
            <a:pPr algn="ctr"/>
            <a:r>
              <a:rPr lang="en-US" sz="1400" b="1" spc="45" dirty="0">
                <a:solidFill>
                  <a:srgbClr val="FFFFFF"/>
                </a:solidFill>
                <a:latin typeface="Corbel" panose="020B0503020204020204" pitchFamily="34" charset="0"/>
                <a:cs typeface="Montserrat"/>
              </a:rPr>
              <a:t>OTHER SURVEILLANCE TYPES AND SPECIAL STUDIES </a:t>
            </a:r>
          </a:p>
        </p:txBody>
      </p:sp>
      <p:sp>
        <p:nvSpPr>
          <p:cNvPr id="30" name="TextBox 29">
            <a:extLst>
              <a:ext uri="{FF2B5EF4-FFF2-40B4-BE49-F238E27FC236}">
                <a16:creationId xmlns:a16="http://schemas.microsoft.com/office/drawing/2014/main" id="{F30D0DE8-2FD7-948A-E948-E4A5B47AE28F}"/>
              </a:ext>
            </a:extLst>
          </p:cNvPr>
          <p:cNvSpPr txBox="1"/>
          <p:nvPr/>
        </p:nvSpPr>
        <p:spPr>
          <a:xfrm>
            <a:off x="5863509" y="4882285"/>
            <a:ext cx="2775393" cy="548640"/>
          </a:xfrm>
          <a:prstGeom prst="rect">
            <a:avLst/>
          </a:prstGeom>
          <a:solidFill>
            <a:schemeClr val="accent3"/>
          </a:solidFill>
        </p:spPr>
        <p:txBody>
          <a:bodyPr wrap="square" lIns="91440" tIns="45720" rIns="91440" bIns="45720" rtlCol="0" anchor="ctr" anchorCtr="0">
            <a:noAutofit/>
          </a:bodyPr>
          <a:lstStyle/>
          <a:p>
            <a:pPr algn="ctr">
              <a:lnSpc>
                <a:spcPct val="92592"/>
              </a:lnSpc>
            </a:pPr>
            <a:r>
              <a:rPr lang="en-US" dirty="0">
                <a:solidFill>
                  <a:schemeClr val="bg1"/>
                </a:solidFill>
              </a:rPr>
              <a:t>Syndromic surveillance</a:t>
            </a:r>
            <a:endParaRPr lang="en-US"/>
          </a:p>
        </p:txBody>
      </p:sp>
      <p:sp>
        <p:nvSpPr>
          <p:cNvPr id="31" name="TextBox 30">
            <a:extLst>
              <a:ext uri="{FF2B5EF4-FFF2-40B4-BE49-F238E27FC236}">
                <a16:creationId xmlns:a16="http://schemas.microsoft.com/office/drawing/2014/main" id="{8C487A84-940A-E3BC-6E9C-84294AA555B6}"/>
              </a:ext>
            </a:extLst>
          </p:cNvPr>
          <p:cNvSpPr txBox="1"/>
          <p:nvPr/>
        </p:nvSpPr>
        <p:spPr>
          <a:xfrm>
            <a:off x="5860837" y="3590866"/>
            <a:ext cx="2778066" cy="548640"/>
          </a:xfrm>
          <a:prstGeom prst="rect">
            <a:avLst/>
          </a:prstGeom>
          <a:solidFill>
            <a:schemeClr val="accent3"/>
          </a:solidFill>
        </p:spPr>
        <p:txBody>
          <a:bodyPr wrap="square" lIns="91440" tIns="45720" rIns="91440" bIns="45720" rtlCol="0" anchor="ctr" anchorCtr="0">
            <a:noAutofit/>
          </a:bodyPr>
          <a:lstStyle/>
          <a:p>
            <a:pPr algn="ctr">
              <a:lnSpc>
                <a:spcPct val="92592"/>
              </a:lnSpc>
            </a:pPr>
            <a:r>
              <a:rPr lang="en-US" dirty="0">
                <a:solidFill>
                  <a:schemeClr val="bg1"/>
                </a:solidFill>
              </a:rPr>
              <a:t>Electronic medical record surveillance </a:t>
            </a:r>
            <a:endParaRPr lang="en-US" dirty="0"/>
          </a:p>
        </p:txBody>
      </p:sp>
      <p:sp>
        <p:nvSpPr>
          <p:cNvPr id="32" name="TextBox 31">
            <a:extLst>
              <a:ext uri="{FF2B5EF4-FFF2-40B4-BE49-F238E27FC236}">
                <a16:creationId xmlns:a16="http://schemas.microsoft.com/office/drawing/2014/main" id="{50B811C0-D0A6-3E77-155C-B403EA724D52}"/>
              </a:ext>
            </a:extLst>
          </p:cNvPr>
          <p:cNvSpPr txBox="1"/>
          <p:nvPr/>
        </p:nvSpPr>
        <p:spPr>
          <a:xfrm>
            <a:off x="5860836" y="4236575"/>
            <a:ext cx="2778066" cy="548640"/>
          </a:xfrm>
          <a:prstGeom prst="rect">
            <a:avLst/>
          </a:prstGeom>
          <a:solidFill>
            <a:schemeClr val="accent3"/>
          </a:solidFill>
        </p:spPr>
        <p:txBody>
          <a:bodyPr wrap="square" lIns="91440" tIns="45720" rIns="91440" bIns="45720" rtlCol="0" anchor="ctr" anchorCtr="0">
            <a:noAutofit/>
          </a:bodyPr>
          <a:lstStyle/>
          <a:p>
            <a:pPr algn="ctr">
              <a:lnSpc>
                <a:spcPct val="92592"/>
              </a:lnSpc>
            </a:pPr>
            <a:r>
              <a:rPr lang="en-US" dirty="0">
                <a:solidFill>
                  <a:schemeClr val="bg1"/>
                </a:solidFill>
              </a:rPr>
              <a:t>Mortality surveillance</a:t>
            </a:r>
            <a:endParaRPr lang="en-US" dirty="0"/>
          </a:p>
        </p:txBody>
      </p:sp>
      <p:sp>
        <p:nvSpPr>
          <p:cNvPr id="35" name="TextBox 34">
            <a:extLst>
              <a:ext uri="{FF2B5EF4-FFF2-40B4-BE49-F238E27FC236}">
                <a16:creationId xmlns:a16="http://schemas.microsoft.com/office/drawing/2014/main" id="{58178BFD-A9AD-D986-BAFD-8685123D5E21}"/>
              </a:ext>
            </a:extLst>
          </p:cNvPr>
          <p:cNvSpPr txBox="1"/>
          <p:nvPr/>
        </p:nvSpPr>
        <p:spPr>
          <a:xfrm>
            <a:off x="8849276" y="3590866"/>
            <a:ext cx="2775393" cy="548640"/>
          </a:xfrm>
          <a:prstGeom prst="rect">
            <a:avLst/>
          </a:prstGeom>
          <a:solidFill>
            <a:schemeClr val="accent1"/>
          </a:solidFill>
        </p:spPr>
        <p:txBody>
          <a:bodyPr wrap="square" lIns="91440" tIns="45720" rIns="91440" bIns="45720" rtlCol="0" anchor="ctr" anchorCtr="0">
            <a:noAutofit/>
          </a:bodyPr>
          <a:lstStyle/>
          <a:p>
            <a:pPr algn="ctr">
              <a:lnSpc>
                <a:spcPct val="92592"/>
              </a:lnSpc>
            </a:pPr>
            <a:r>
              <a:rPr lang="en-US" dirty="0">
                <a:solidFill>
                  <a:schemeClr val="bg1"/>
                </a:solidFill>
              </a:rPr>
              <a:t>Longitudinal/ cohort</a:t>
            </a:r>
            <a:endParaRPr lang="en-US"/>
          </a:p>
          <a:p>
            <a:pPr algn="ctr">
              <a:lnSpc>
                <a:spcPct val="92592"/>
              </a:lnSpc>
            </a:pPr>
            <a:r>
              <a:rPr lang="en-US" dirty="0">
                <a:solidFill>
                  <a:schemeClr val="bg1"/>
                </a:solidFill>
              </a:rPr>
              <a:t>studies</a:t>
            </a:r>
          </a:p>
        </p:txBody>
      </p:sp>
      <p:sp>
        <p:nvSpPr>
          <p:cNvPr id="36" name="TextBox 35">
            <a:extLst>
              <a:ext uri="{FF2B5EF4-FFF2-40B4-BE49-F238E27FC236}">
                <a16:creationId xmlns:a16="http://schemas.microsoft.com/office/drawing/2014/main" id="{D335A6D1-7E9B-6857-D6BD-2740627A849B}"/>
              </a:ext>
            </a:extLst>
          </p:cNvPr>
          <p:cNvSpPr txBox="1"/>
          <p:nvPr/>
        </p:nvSpPr>
        <p:spPr>
          <a:xfrm>
            <a:off x="8849276" y="4236575"/>
            <a:ext cx="2775393" cy="548640"/>
          </a:xfrm>
          <a:prstGeom prst="rect">
            <a:avLst/>
          </a:prstGeom>
          <a:solidFill>
            <a:schemeClr val="accent1"/>
          </a:solidFill>
        </p:spPr>
        <p:txBody>
          <a:bodyPr wrap="square" lIns="91440" tIns="45720" rIns="91440" bIns="45720" rtlCol="0" anchor="ctr" anchorCtr="0">
            <a:noAutofit/>
          </a:bodyPr>
          <a:lstStyle/>
          <a:p>
            <a:pPr algn="ctr">
              <a:lnSpc>
                <a:spcPct val="92592"/>
              </a:lnSpc>
            </a:pPr>
            <a:r>
              <a:rPr lang="en-US" dirty="0">
                <a:solidFill>
                  <a:schemeClr val="bg1"/>
                </a:solidFill>
              </a:rPr>
              <a:t>Health economics modelling studies</a:t>
            </a:r>
            <a:endParaRPr lang="en-US"/>
          </a:p>
        </p:txBody>
      </p:sp>
      <p:sp>
        <p:nvSpPr>
          <p:cNvPr id="37" name="TextBox 36">
            <a:extLst>
              <a:ext uri="{FF2B5EF4-FFF2-40B4-BE49-F238E27FC236}">
                <a16:creationId xmlns:a16="http://schemas.microsoft.com/office/drawing/2014/main" id="{90DFC466-C616-66DD-008C-1782F9602DA9}"/>
              </a:ext>
            </a:extLst>
          </p:cNvPr>
          <p:cNvSpPr txBox="1"/>
          <p:nvPr/>
        </p:nvSpPr>
        <p:spPr>
          <a:xfrm>
            <a:off x="8849275" y="5527995"/>
            <a:ext cx="2775393" cy="548640"/>
          </a:xfrm>
          <a:prstGeom prst="rect">
            <a:avLst/>
          </a:prstGeom>
          <a:solidFill>
            <a:schemeClr val="accent1"/>
          </a:solidFill>
        </p:spPr>
        <p:txBody>
          <a:bodyPr wrap="square" lIns="91440" tIns="45720" rIns="91440" bIns="45720" rtlCol="0" anchor="ctr" anchorCtr="0">
            <a:noAutofit/>
          </a:bodyPr>
          <a:lstStyle/>
          <a:p>
            <a:pPr algn="ctr">
              <a:lnSpc>
                <a:spcPct val="92592"/>
              </a:lnSpc>
            </a:pPr>
            <a:r>
              <a:rPr lang="en-US" dirty="0">
                <a:solidFill>
                  <a:schemeClr val="bg1"/>
                </a:solidFill>
              </a:rPr>
              <a:t>Knowledge, attitudes, perceptions studies</a:t>
            </a:r>
            <a:endParaRPr lang="en-US"/>
          </a:p>
        </p:txBody>
      </p:sp>
      <p:sp>
        <p:nvSpPr>
          <p:cNvPr id="38" name="TextBox 37">
            <a:extLst>
              <a:ext uri="{FF2B5EF4-FFF2-40B4-BE49-F238E27FC236}">
                <a16:creationId xmlns:a16="http://schemas.microsoft.com/office/drawing/2014/main" id="{68BE5BAE-3CC2-F9FB-5A34-925B7FF55903}"/>
              </a:ext>
            </a:extLst>
          </p:cNvPr>
          <p:cNvSpPr txBox="1"/>
          <p:nvPr/>
        </p:nvSpPr>
        <p:spPr>
          <a:xfrm>
            <a:off x="8849276" y="4882285"/>
            <a:ext cx="2775392" cy="548640"/>
          </a:xfrm>
          <a:prstGeom prst="rect">
            <a:avLst/>
          </a:prstGeom>
          <a:solidFill>
            <a:schemeClr val="accent1"/>
          </a:solidFill>
        </p:spPr>
        <p:txBody>
          <a:bodyPr wrap="square" lIns="91440" tIns="45720" rIns="91440" bIns="45720" rtlCol="0" anchor="ctr" anchorCtr="0">
            <a:noAutofit/>
          </a:bodyPr>
          <a:lstStyle/>
          <a:p>
            <a:pPr algn="ctr">
              <a:lnSpc>
                <a:spcPct val="92592"/>
              </a:lnSpc>
            </a:pPr>
            <a:r>
              <a:rPr lang="en-US" dirty="0">
                <a:solidFill>
                  <a:schemeClr val="bg1"/>
                </a:solidFill>
              </a:rPr>
              <a:t>Burden estimation studies</a:t>
            </a:r>
            <a:endParaRPr lang="en-US"/>
          </a:p>
        </p:txBody>
      </p:sp>
      <p:pic>
        <p:nvPicPr>
          <p:cNvPr id="39" name="Picture 38">
            <a:extLst>
              <a:ext uri="{FF2B5EF4-FFF2-40B4-BE49-F238E27FC236}">
                <a16:creationId xmlns:a16="http://schemas.microsoft.com/office/drawing/2014/main" id="{29E39DD1-4067-D514-DC07-432911C672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38111" y="1195331"/>
            <a:ext cx="736600" cy="812800"/>
          </a:xfrm>
          <a:prstGeom prst="rect">
            <a:avLst/>
          </a:prstGeom>
        </p:spPr>
      </p:pic>
      <p:pic>
        <p:nvPicPr>
          <p:cNvPr id="40" name="Picture 39" descr="A blue and black clipboard with check marks&#10;&#10;Description automatically generated">
            <a:extLst>
              <a:ext uri="{FF2B5EF4-FFF2-40B4-BE49-F238E27FC236}">
                <a16:creationId xmlns:a16="http://schemas.microsoft.com/office/drawing/2014/main" id="{75A39C4E-5FC9-EC53-894E-BA2517EF8C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7291" y="1136646"/>
            <a:ext cx="609600" cy="812800"/>
          </a:xfrm>
          <a:prstGeom prst="rect">
            <a:avLst/>
          </a:prstGeom>
        </p:spPr>
      </p:pic>
      <p:sp>
        <p:nvSpPr>
          <p:cNvPr id="2" name="Footer Placeholder 2">
            <a:extLst>
              <a:ext uri="{FF2B5EF4-FFF2-40B4-BE49-F238E27FC236}">
                <a16:creationId xmlns:a16="http://schemas.microsoft.com/office/drawing/2014/main" id="{BED63F0F-4202-EE87-5824-4FB10DD0C6A9}"/>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extLst>
      <p:ext uri="{BB962C8B-B14F-4D97-AF65-F5344CB8AC3E}">
        <p14:creationId xmlns:p14="http://schemas.microsoft.com/office/powerpoint/2010/main" val="4279671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A26967-62EE-8B8A-3914-19A066A8188E}"/>
              </a:ext>
            </a:extLst>
          </p:cNvPr>
          <p:cNvSpPr>
            <a:spLocks noGrp="1"/>
          </p:cNvSpPr>
          <p:nvPr>
            <p:ph type="title"/>
          </p:nvPr>
        </p:nvSpPr>
        <p:spPr>
          <a:xfrm>
            <a:off x="838200" y="1041286"/>
            <a:ext cx="10515600" cy="2852737"/>
          </a:xfrm>
        </p:spPr>
        <p:txBody>
          <a:bodyPr/>
          <a:lstStyle/>
          <a:p>
            <a:r>
              <a:rPr lang="en-US" sz="6600"/>
              <a:t>Sentinel surveillance</a:t>
            </a:r>
          </a:p>
        </p:txBody>
      </p:sp>
      <p:sp>
        <p:nvSpPr>
          <p:cNvPr id="2" name="Text Placeholder 2">
            <a:extLst>
              <a:ext uri="{FF2B5EF4-FFF2-40B4-BE49-F238E27FC236}">
                <a16:creationId xmlns:a16="http://schemas.microsoft.com/office/drawing/2014/main" id="{455D3EF3-D1A0-F2BD-621D-DB3FCAC04FD5}"/>
              </a:ext>
            </a:extLst>
          </p:cNvPr>
          <p:cNvSpPr>
            <a:spLocks noGrp="1"/>
          </p:cNvSpPr>
          <p:nvPr>
            <p:ph type="body" idx="1"/>
          </p:nvPr>
        </p:nvSpPr>
        <p:spPr>
          <a:xfrm>
            <a:off x="838200" y="3949159"/>
            <a:ext cx="10515600" cy="1500187"/>
          </a:xfrm>
        </p:spPr>
        <p:txBody>
          <a:bodyPr/>
          <a:lstStyle/>
          <a:p>
            <a:pPr algn="l"/>
            <a:r>
              <a:rPr lang="en-US" sz="3600">
                <a:latin typeface="+mj-lt"/>
              </a:rPr>
              <a:t>a core option for LMICs to track RSV and other respiratory diseases</a:t>
            </a:r>
          </a:p>
        </p:txBody>
      </p:sp>
    </p:spTree>
    <p:extLst>
      <p:ext uri="{BB962C8B-B14F-4D97-AF65-F5344CB8AC3E}">
        <p14:creationId xmlns:p14="http://schemas.microsoft.com/office/powerpoint/2010/main" val="1897632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4">
            <a:extLst>
              <a:ext uri="{FF2B5EF4-FFF2-40B4-BE49-F238E27FC236}">
                <a16:creationId xmlns:a16="http://schemas.microsoft.com/office/drawing/2014/main" id="{BD7B3991-6BEA-9482-AE37-1B5FEA5C34F5}"/>
              </a:ext>
            </a:extLst>
          </p:cNvPr>
          <p:cNvSpPr txBox="1"/>
          <p:nvPr/>
        </p:nvSpPr>
        <p:spPr>
          <a:xfrm>
            <a:off x="9472029" y="3856306"/>
            <a:ext cx="2416489" cy="2094639"/>
          </a:xfrm>
          <a:prstGeom prst="rect">
            <a:avLst/>
          </a:prstGeom>
          <a:noFill/>
          <a:ln w="12700">
            <a:solidFill>
              <a:schemeClr val="accent4"/>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2" name="Title 1">
            <a:extLst>
              <a:ext uri="{FF2B5EF4-FFF2-40B4-BE49-F238E27FC236}">
                <a16:creationId xmlns:a16="http://schemas.microsoft.com/office/drawing/2014/main" id="{7339F6BC-9C82-9247-34C4-B7E0C70A4301}"/>
              </a:ext>
            </a:extLst>
          </p:cNvPr>
          <p:cNvSpPr>
            <a:spLocks noGrp="1"/>
          </p:cNvSpPr>
          <p:nvPr>
            <p:ph type="title"/>
          </p:nvPr>
        </p:nvSpPr>
        <p:spPr>
          <a:xfrm>
            <a:off x="1224280" y="278039"/>
            <a:ext cx="10515600" cy="785048"/>
          </a:xfrm>
        </p:spPr>
        <p:txBody>
          <a:bodyPr/>
          <a:lstStyle/>
          <a:p>
            <a:pPr>
              <a:spcBef>
                <a:spcPts val="1800"/>
              </a:spcBef>
              <a:spcAft>
                <a:spcPts val="1200"/>
              </a:spcAft>
            </a:pPr>
            <a:r>
              <a:rPr lang="en-US" dirty="0">
                <a:solidFill>
                  <a:schemeClr val="accent2"/>
                </a:solidFill>
              </a:rPr>
              <a:t>Sentinel surveillance overview</a:t>
            </a:r>
            <a:br>
              <a:rPr lang="en-US" dirty="0">
                <a:solidFill>
                  <a:schemeClr val="accent2"/>
                </a:solidFill>
              </a:rPr>
            </a:br>
            <a:r>
              <a:rPr lang="en-US" sz="2000" b="0" dirty="0">
                <a:solidFill>
                  <a:schemeClr val="accent1"/>
                </a:solidFill>
              </a:rPr>
              <a:t>primary approach used globally and in LMICs to monitor respiratory diseases</a:t>
            </a:r>
            <a:endParaRPr lang="en-US" b="0" dirty="0">
              <a:solidFill>
                <a:schemeClr val="accent1"/>
              </a:solidFill>
            </a:endParaRPr>
          </a:p>
        </p:txBody>
      </p:sp>
      <p:sp>
        <p:nvSpPr>
          <p:cNvPr id="3" name="Footer Placeholder 2">
            <a:extLst>
              <a:ext uri="{FF2B5EF4-FFF2-40B4-BE49-F238E27FC236}">
                <a16:creationId xmlns:a16="http://schemas.microsoft.com/office/drawing/2014/main" id="{0486C4A8-97B6-B71F-C918-B3D3A6A92116}"/>
              </a:ext>
            </a:extLst>
          </p:cNvPr>
          <p:cNvSpPr>
            <a:spLocks noGrp="1"/>
          </p:cNvSpPr>
          <p:nvPr>
            <p:ph type="ftr" sz="quarter" idx="3"/>
          </p:nvPr>
        </p:nvSpPr>
        <p:spPr>
          <a:xfrm>
            <a:off x="1257019" y="6385521"/>
            <a:ext cx="4744224" cy="415498"/>
          </a:xfrm>
        </p:spPr>
        <p:txBody>
          <a:bodyPr/>
          <a:lstStyle/>
          <a:p>
            <a:pPr algn="l"/>
            <a:r>
              <a:rPr lang="en-US" baseline="30000" dirty="0"/>
              <a:t>1</a:t>
            </a:r>
            <a:r>
              <a:rPr lang="en-US" dirty="0"/>
              <a:t> WHO. “Global influenza program: Respiratory Syncytial Virus Surveillance. Accessed at: </a:t>
            </a:r>
            <a:r>
              <a:rPr lang="en-US" dirty="0">
                <a:hlinkClick r:id="rId3"/>
              </a:rPr>
              <a:t>https://www.who.int/teams/global-influenza-programme/global-respiratory-syncytial-virus-surveillance</a:t>
            </a:r>
            <a:r>
              <a:rPr lang="en-US" dirty="0"/>
              <a:t> </a:t>
            </a:r>
          </a:p>
        </p:txBody>
      </p:sp>
      <p:sp>
        <p:nvSpPr>
          <p:cNvPr id="9" name="Content Placeholder 2">
            <a:extLst>
              <a:ext uri="{FF2B5EF4-FFF2-40B4-BE49-F238E27FC236}">
                <a16:creationId xmlns:a16="http://schemas.microsoft.com/office/drawing/2014/main" id="{F37BAC96-0CAE-CC78-E460-FA209FED3732}"/>
              </a:ext>
            </a:extLst>
          </p:cNvPr>
          <p:cNvSpPr txBox="1">
            <a:spLocks/>
          </p:cNvSpPr>
          <p:nvPr/>
        </p:nvSpPr>
        <p:spPr>
          <a:xfrm>
            <a:off x="1245981" y="1329801"/>
            <a:ext cx="2083501" cy="4621145"/>
          </a:xfrm>
          <a:prstGeom prst="rect">
            <a:avLst/>
          </a:prstGeom>
          <a:solidFill>
            <a:schemeClr val="accent2"/>
          </a:solidFill>
          <a:ln>
            <a:noFill/>
          </a:ln>
        </p:spPr>
        <p:txBody>
          <a:bodyPr lIns="182880" tIns="45720" rIns="182880" bIns="45720" anchor="ctr" anchorCtr="0"/>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accent4"/>
              </a:buClr>
              <a:buNone/>
            </a:pPr>
            <a:endParaRPr lang="en-US" sz="2400" dirty="0">
              <a:solidFill>
                <a:schemeClr val="bg1"/>
              </a:solidFill>
              <a:latin typeface="Corbel"/>
            </a:endParaRPr>
          </a:p>
          <a:p>
            <a:pPr marL="0" indent="0" algn="ctr">
              <a:buClr>
                <a:schemeClr val="accent4"/>
              </a:buClr>
              <a:buNone/>
            </a:pPr>
            <a:endParaRPr lang="en-US" sz="2400" dirty="0">
              <a:solidFill>
                <a:schemeClr val="bg1"/>
              </a:solidFill>
              <a:latin typeface="Corbel"/>
            </a:endParaRPr>
          </a:p>
          <a:p>
            <a:pPr marL="0" indent="0" algn="ctr">
              <a:buClr>
                <a:schemeClr val="accent4"/>
              </a:buClr>
              <a:buNone/>
            </a:pPr>
            <a:r>
              <a:rPr lang="en-US" sz="2400" dirty="0">
                <a:solidFill>
                  <a:schemeClr val="bg1"/>
                </a:solidFill>
                <a:latin typeface="Corbel"/>
              </a:rPr>
              <a:t>Routine data collection from a </a:t>
            </a:r>
            <a:r>
              <a:rPr lang="en-US" sz="2400" b="1" dirty="0">
                <a:solidFill>
                  <a:schemeClr val="bg1"/>
                </a:solidFill>
                <a:latin typeface="Corbel"/>
              </a:rPr>
              <a:t>select number of sites </a:t>
            </a:r>
            <a:r>
              <a:rPr lang="en-US" sz="2400" dirty="0">
                <a:solidFill>
                  <a:schemeClr val="bg1"/>
                </a:solidFill>
                <a:latin typeface="Corbel"/>
              </a:rPr>
              <a:t>applying a standard case definition.</a:t>
            </a:r>
            <a:r>
              <a:rPr lang="en-US" sz="2400" baseline="30000" dirty="0">
                <a:solidFill>
                  <a:schemeClr val="bg1"/>
                </a:solidFill>
                <a:latin typeface="Corbel"/>
              </a:rPr>
              <a:t>1</a:t>
            </a:r>
          </a:p>
        </p:txBody>
      </p:sp>
      <p:grpSp>
        <p:nvGrpSpPr>
          <p:cNvPr id="4" name="Group 3">
            <a:extLst>
              <a:ext uri="{FF2B5EF4-FFF2-40B4-BE49-F238E27FC236}">
                <a16:creationId xmlns:a16="http://schemas.microsoft.com/office/drawing/2014/main" id="{ABC9D89E-9B90-02B1-4005-BC4F6C36860E}"/>
              </a:ext>
            </a:extLst>
          </p:cNvPr>
          <p:cNvGrpSpPr/>
          <p:nvPr/>
        </p:nvGrpSpPr>
        <p:grpSpPr>
          <a:xfrm>
            <a:off x="9286809" y="4062079"/>
            <a:ext cx="2846538" cy="1544029"/>
            <a:chOff x="8426493" y="4534589"/>
            <a:chExt cx="2846538" cy="1544029"/>
          </a:xfrm>
        </p:grpSpPr>
        <p:sp>
          <p:nvSpPr>
            <p:cNvPr id="21" name="TextBox 20">
              <a:extLst>
                <a:ext uri="{FF2B5EF4-FFF2-40B4-BE49-F238E27FC236}">
                  <a16:creationId xmlns:a16="http://schemas.microsoft.com/office/drawing/2014/main" id="{DB433332-3FEA-4C5E-82BD-E0AF54341DCF}"/>
                </a:ext>
              </a:extLst>
            </p:cNvPr>
            <p:cNvSpPr txBox="1"/>
            <p:nvPr/>
          </p:nvSpPr>
          <p:spPr>
            <a:xfrm>
              <a:off x="8426493" y="4534589"/>
              <a:ext cx="2846538" cy="369332"/>
            </a:xfrm>
            <a:prstGeom prst="rect">
              <a:avLst/>
            </a:prstGeom>
            <a:noFill/>
          </p:spPr>
          <p:txBody>
            <a:bodyPr wrap="square" rtlCol="0">
              <a:spAutoFit/>
            </a:bodyPr>
            <a:lstStyle/>
            <a:p>
              <a:pPr algn="ctr"/>
              <a:endParaRPr lang="en-US" b="1" cap="small" dirty="0">
                <a:solidFill>
                  <a:schemeClr val="accent2"/>
                </a:solidFill>
              </a:endParaRPr>
            </a:p>
          </p:txBody>
        </p:sp>
        <p:sp>
          <p:nvSpPr>
            <p:cNvPr id="20" name="TextBox 19">
              <a:extLst>
                <a:ext uri="{FF2B5EF4-FFF2-40B4-BE49-F238E27FC236}">
                  <a16:creationId xmlns:a16="http://schemas.microsoft.com/office/drawing/2014/main" id="{491EAD8D-3370-4780-5411-430DA97B4A84}"/>
                </a:ext>
              </a:extLst>
            </p:cNvPr>
            <p:cNvSpPr txBox="1"/>
            <p:nvPr/>
          </p:nvSpPr>
          <p:spPr>
            <a:xfrm rot="5400000">
              <a:off x="9554690" y="4252830"/>
              <a:ext cx="556563" cy="2109309"/>
            </a:xfrm>
            <a:prstGeom prst="rect">
              <a:avLst/>
            </a:prstGeom>
            <a:gradFill flip="none" rotWithShape="1">
              <a:gsLst>
                <a:gs pos="40000">
                  <a:schemeClr val="bg1"/>
                </a:gs>
                <a:gs pos="91000">
                  <a:schemeClr val="accent4"/>
                </a:gs>
              </a:gsLst>
              <a:lin ang="5400000" scaled="1"/>
              <a:tileRect/>
            </a:gradFill>
            <a:ln>
              <a:solidFill>
                <a:schemeClr val="accent4"/>
              </a:solidFill>
            </a:ln>
          </p:spPr>
          <p:txBody>
            <a:bodyPr wrap="square" rtlCol="0">
              <a:spAutoFit/>
            </a:bodyPr>
            <a:lstStyle/>
            <a:p>
              <a:endParaRPr lang="en-US"/>
            </a:p>
          </p:txBody>
        </p:sp>
        <p:sp>
          <p:nvSpPr>
            <p:cNvPr id="22" name="TextBox 21">
              <a:extLst>
                <a:ext uri="{FF2B5EF4-FFF2-40B4-BE49-F238E27FC236}">
                  <a16:creationId xmlns:a16="http://schemas.microsoft.com/office/drawing/2014/main" id="{D7C1975C-442B-5820-1330-EF7DB5C8FA13}"/>
                </a:ext>
              </a:extLst>
            </p:cNvPr>
            <p:cNvSpPr txBox="1"/>
            <p:nvPr/>
          </p:nvSpPr>
          <p:spPr>
            <a:xfrm rot="5400000">
              <a:off x="8784123" y="5641528"/>
              <a:ext cx="400110" cy="474066"/>
            </a:xfrm>
            <a:prstGeom prst="rect">
              <a:avLst/>
            </a:prstGeom>
            <a:noFill/>
          </p:spPr>
          <p:txBody>
            <a:bodyPr vert="vert270" wrap="square" rtlCol="0">
              <a:spAutoFit/>
            </a:bodyPr>
            <a:lstStyle/>
            <a:p>
              <a:r>
                <a:rPr lang="en-US" sz="1400"/>
                <a:t>Low</a:t>
              </a:r>
            </a:p>
          </p:txBody>
        </p:sp>
        <p:sp>
          <p:nvSpPr>
            <p:cNvPr id="23" name="TextBox 22">
              <a:extLst>
                <a:ext uri="{FF2B5EF4-FFF2-40B4-BE49-F238E27FC236}">
                  <a16:creationId xmlns:a16="http://schemas.microsoft.com/office/drawing/2014/main" id="{F2CC8A09-36DD-E2B3-DD14-995710CADAF3}"/>
                </a:ext>
              </a:extLst>
            </p:cNvPr>
            <p:cNvSpPr txBox="1"/>
            <p:nvPr/>
          </p:nvSpPr>
          <p:spPr>
            <a:xfrm rot="5400000">
              <a:off x="9605499" y="5480369"/>
              <a:ext cx="400110" cy="796387"/>
            </a:xfrm>
            <a:prstGeom prst="rect">
              <a:avLst/>
            </a:prstGeom>
            <a:noFill/>
          </p:spPr>
          <p:txBody>
            <a:bodyPr vert="vert270" wrap="square" rtlCol="0">
              <a:spAutoFit/>
            </a:bodyPr>
            <a:lstStyle/>
            <a:p>
              <a:r>
                <a:rPr lang="en-US" sz="1400" b="1" dirty="0">
                  <a:solidFill>
                    <a:schemeClr val="accent4"/>
                  </a:solidFill>
                </a:rPr>
                <a:t>Medium</a:t>
              </a:r>
            </a:p>
          </p:txBody>
        </p:sp>
        <p:sp>
          <p:nvSpPr>
            <p:cNvPr id="24" name="TextBox 23">
              <a:extLst>
                <a:ext uri="{FF2B5EF4-FFF2-40B4-BE49-F238E27FC236}">
                  <a16:creationId xmlns:a16="http://schemas.microsoft.com/office/drawing/2014/main" id="{D150A97D-66DF-2667-3120-7B4AF235AFC3}"/>
                </a:ext>
              </a:extLst>
            </p:cNvPr>
            <p:cNvSpPr txBox="1"/>
            <p:nvPr/>
          </p:nvSpPr>
          <p:spPr>
            <a:xfrm rot="5400000">
              <a:off x="10414831" y="5636994"/>
              <a:ext cx="400110" cy="483136"/>
            </a:xfrm>
            <a:prstGeom prst="rect">
              <a:avLst/>
            </a:prstGeom>
            <a:noFill/>
          </p:spPr>
          <p:txBody>
            <a:bodyPr vert="vert270" wrap="square" rtlCol="0">
              <a:spAutoFit/>
            </a:bodyPr>
            <a:lstStyle/>
            <a:p>
              <a:r>
                <a:rPr lang="en-US" sz="1400"/>
                <a:t>High</a:t>
              </a:r>
            </a:p>
          </p:txBody>
        </p:sp>
      </p:grpSp>
      <p:sp>
        <p:nvSpPr>
          <p:cNvPr id="49" name="TextBox 48">
            <a:extLst>
              <a:ext uri="{FF2B5EF4-FFF2-40B4-BE49-F238E27FC236}">
                <a16:creationId xmlns:a16="http://schemas.microsoft.com/office/drawing/2014/main" id="{45791A44-AF96-EB50-300F-DD869B4502EC}"/>
              </a:ext>
            </a:extLst>
          </p:cNvPr>
          <p:cNvSpPr txBox="1"/>
          <p:nvPr/>
        </p:nvSpPr>
        <p:spPr>
          <a:xfrm>
            <a:off x="8255815" y="2233401"/>
            <a:ext cx="3089383" cy="369332"/>
          </a:xfrm>
          <a:prstGeom prst="rect">
            <a:avLst/>
          </a:prstGeom>
          <a:noFill/>
        </p:spPr>
        <p:txBody>
          <a:bodyPr wrap="square" rtlCol="0">
            <a:spAutoFit/>
          </a:bodyPr>
          <a:lstStyle/>
          <a:p>
            <a:pPr algn="ctr"/>
            <a:endParaRPr lang="en-US" b="1" cap="small" dirty="0">
              <a:solidFill>
                <a:schemeClr val="accent2"/>
              </a:solidFill>
            </a:endParaRPr>
          </a:p>
        </p:txBody>
      </p:sp>
      <p:sp>
        <p:nvSpPr>
          <p:cNvPr id="15" name="object 4">
            <a:extLst>
              <a:ext uri="{FF2B5EF4-FFF2-40B4-BE49-F238E27FC236}">
                <a16:creationId xmlns:a16="http://schemas.microsoft.com/office/drawing/2014/main" id="{9A1EA105-B460-7FC5-F59E-66C2EDD091C9}"/>
              </a:ext>
            </a:extLst>
          </p:cNvPr>
          <p:cNvSpPr txBox="1"/>
          <p:nvPr/>
        </p:nvSpPr>
        <p:spPr>
          <a:xfrm>
            <a:off x="3441700" y="1623916"/>
            <a:ext cx="2661997" cy="1805782"/>
          </a:xfrm>
          <a:prstGeom prst="rect">
            <a:avLst/>
          </a:prstGeom>
          <a:noFill/>
          <a:ln w="12700">
            <a:solidFill>
              <a:schemeClr val="accent3"/>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17" name="TextBox 16">
            <a:extLst>
              <a:ext uri="{FF2B5EF4-FFF2-40B4-BE49-F238E27FC236}">
                <a16:creationId xmlns:a16="http://schemas.microsoft.com/office/drawing/2014/main" id="{58059C52-0BAA-4F7A-D87C-504EEE24053E}"/>
              </a:ext>
            </a:extLst>
          </p:cNvPr>
          <p:cNvSpPr txBox="1"/>
          <p:nvPr/>
        </p:nvSpPr>
        <p:spPr>
          <a:xfrm>
            <a:off x="3687209" y="1476489"/>
            <a:ext cx="2328428" cy="400110"/>
          </a:xfrm>
          <a:prstGeom prst="rect">
            <a:avLst/>
          </a:prstGeom>
          <a:solidFill>
            <a:schemeClr val="accent3"/>
          </a:solidFill>
        </p:spPr>
        <p:txBody>
          <a:bodyPr wrap="square" lIns="457200" tIns="91440" bIns="91440" rtlCol="0">
            <a:spAutoFit/>
          </a:bodyPr>
          <a:lstStyle/>
          <a:p>
            <a:r>
              <a:rPr lang="en-US" sz="1400" b="1" cap="small" dirty="0">
                <a:solidFill>
                  <a:schemeClr val="bg1"/>
                </a:solidFill>
              </a:rPr>
              <a:t>QUALITY &gt; QUANTITY</a:t>
            </a:r>
          </a:p>
        </p:txBody>
      </p:sp>
      <p:sp>
        <p:nvSpPr>
          <p:cNvPr id="19" name="object 4">
            <a:extLst>
              <a:ext uri="{FF2B5EF4-FFF2-40B4-BE49-F238E27FC236}">
                <a16:creationId xmlns:a16="http://schemas.microsoft.com/office/drawing/2014/main" id="{DC43CD1A-4ACA-5D07-CAC6-38A17E68CBD6}"/>
              </a:ext>
            </a:extLst>
          </p:cNvPr>
          <p:cNvSpPr txBox="1"/>
          <p:nvPr/>
        </p:nvSpPr>
        <p:spPr>
          <a:xfrm>
            <a:off x="6334110" y="1634338"/>
            <a:ext cx="2908909" cy="1805782"/>
          </a:xfrm>
          <a:prstGeom prst="rect">
            <a:avLst/>
          </a:prstGeom>
          <a:noFill/>
          <a:ln w="12700">
            <a:solidFill>
              <a:schemeClr val="accent4"/>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26" name="TextBox 25">
            <a:extLst>
              <a:ext uri="{FF2B5EF4-FFF2-40B4-BE49-F238E27FC236}">
                <a16:creationId xmlns:a16="http://schemas.microsoft.com/office/drawing/2014/main" id="{2A46F5FF-007D-A920-73FE-3EC7B8748E85}"/>
              </a:ext>
            </a:extLst>
          </p:cNvPr>
          <p:cNvSpPr txBox="1"/>
          <p:nvPr/>
        </p:nvSpPr>
        <p:spPr>
          <a:xfrm>
            <a:off x="6987563" y="1486911"/>
            <a:ext cx="1816432" cy="400110"/>
          </a:xfrm>
          <a:prstGeom prst="rect">
            <a:avLst/>
          </a:prstGeom>
          <a:solidFill>
            <a:schemeClr val="accent4"/>
          </a:solidFill>
        </p:spPr>
        <p:txBody>
          <a:bodyPr wrap="square" lIns="457200" tIns="91440" bIns="91440" rtlCol="0">
            <a:spAutoFit/>
          </a:bodyPr>
          <a:lstStyle/>
          <a:p>
            <a:r>
              <a:rPr lang="en-US" sz="1400" b="1" cap="small" dirty="0">
                <a:solidFill>
                  <a:schemeClr val="bg1"/>
                </a:solidFill>
              </a:rPr>
              <a:t>RECRUITMENT</a:t>
            </a:r>
          </a:p>
        </p:txBody>
      </p:sp>
      <p:sp>
        <p:nvSpPr>
          <p:cNvPr id="28" name="object 4">
            <a:extLst>
              <a:ext uri="{FF2B5EF4-FFF2-40B4-BE49-F238E27FC236}">
                <a16:creationId xmlns:a16="http://schemas.microsoft.com/office/drawing/2014/main" id="{ECCF950E-3E1E-808A-6263-0940DE42E234}"/>
              </a:ext>
            </a:extLst>
          </p:cNvPr>
          <p:cNvSpPr txBox="1"/>
          <p:nvPr/>
        </p:nvSpPr>
        <p:spPr>
          <a:xfrm>
            <a:off x="9472029" y="1634338"/>
            <a:ext cx="2416489" cy="1805782"/>
          </a:xfrm>
          <a:prstGeom prst="rect">
            <a:avLst/>
          </a:prstGeom>
          <a:noFill/>
          <a:ln w="12700">
            <a:solidFill>
              <a:schemeClr val="accent5"/>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29" name="TextBox 28">
            <a:extLst>
              <a:ext uri="{FF2B5EF4-FFF2-40B4-BE49-F238E27FC236}">
                <a16:creationId xmlns:a16="http://schemas.microsoft.com/office/drawing/2014/main" id="{EDF6A56C-737C-B4C2-628B-1A79404B3365}"/>
              </a:ext>
            </a:extLst>
          </p:cNvPr>
          <p:cNvSpPr txBox="1"/>
          <p:nvPr/>
        </p:nvSpPr>
        <p:spPr>
          <a:xfrm>
            <a:off x="9764714" y="1486911"/>
            <a:ext cx="2009818" cy="400110"/>
          </a:xfrm>
          <a:prstGeom prst="rect">
            <a:avLst/>
          </a:prstGeom>
          <a:solidFill>
            <a:schemeClr val="accent5"/>
          </a:solidFill>
        </p:spPr>
        <p:txBody>
          <a:bodyPr wrap="square" lIns="457200" tIns="91440" bIns="91440" rtlCol="0">
            <a:spAutoFit/>
          </a:bodyPr>
          <a:lstStyle/>
          <a:p>
            <a:r>
              <a:rPr lang="en-US" sz="1400" b="1" cap="small" dirty="0">
                <a:solidFill>
                  <a:schemeClr val="bg1"/>
                </a:solidFill>
              </a:rPr>
              <a:t>KEY POPULATION</a:t>
            </a:r>
          </a:p>
        </p:txBody>
      </p:sp>
      <p:sp>
        <p:nvSpPr>
          <p:cNvPr id="30" name="object 4">
            <a:extLst>
              <a:ext uri="{FF2B5EF4-FFF2-40B4-BE49-F238E27FC236}">
                <a16:creationId xmlns:a16="http://schemas.microsoft.com/office/drawing/2014/main" id="{4FA245BA-BC91-17D6-5ECC-4BA1BD6678FF}"/>
              </a:ext>
            </a:extLst>
          </p:cNvPr>
          <p:cNvSpPr txBox="1"/>
          <p:nvPr/>
        </p:nvSpPr>
        <p:spPr>
          <a:xfrm>
            <a:off x="3441700" y="3845884"/>
            <a:ext cx="2661997" cy="2094639"/>
          </a:xfrm>
          <a:prstGeom prst="rect">
            <a:avLst/>
          </a:prstGeom>
          <a:noFill/>
          <a:ln w="12700">
            <a:solidFill>
              <a:schemeClr val="accent5"/>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33" name="TextBox 32">
            <a:extLst>
              <a:ext uri="{FF2B5EF4-FFF2-40B4-BE49-F238E27FC236}">
                <a16:creationId xmlns:a16="http://schemas.microsoft.com/office/drawing/2014/main" id="{63E17FC9-922E-DA6A-289F-094549CCA529}"/>
              </a:ext>
            </a:extLst>
          </p:cNvPr>
          <p:cNvSpPr txBox="1"/>
          <p:nvPr/>
        </p:nvSpPr>
        <p:spPr>
          <a:xfrm>
            <a:off x="3625714" y="3698458"/>
            <a:ext cx="2514444" cy="615553"/>
          </a:xfrm>
          <a:prstGeom prst="rect">
            <a:avLst/>
          </a:prstGeom>
          <a:solidFill>
            <a:schemeClr val="accent5"/>
          </a:solidFill>
        </p:spPr>
        <p:txBody>
          <a:bodyPr wrap="square" lIns="457200" tIns="91440" bIns="91440" rtlCol="0">
            <a:spAutoFit/>
          </a:bodyPr>
          <a:lstStyle/>
          <a:p>
            <a:r>
              <a:rPr lang="en-US" sz="1400" b="1" cap="small" dirty="0">
                <a:solidFill>
                  <a:schemeClr val="bg1"/>
                </a:solidFill>
              </a:rPr>
              <a:t>SPECIMEN COLLECTION &amp; TESTING</a:t>
            </a:r>
          </a:p>
        </p:txBody>
      </p:sp>
      <p:sp>
        <p:nvSpPr>
          <p:cNvPr id="34" name="object 4">
            <a:extLst>
              <a:ext uri="{FF2B5EF4-FFF2-40B4-BE49-F238E27FC236}">
                <a16:creationId xmlns:a16="http://schemas.microsoft.com/office/drawing/2014/main" id="{AAD86EE4-60E4-2261-804D-A0553143E596}"/>
              </a:ext>
            </a:extLst>
          </p:cNvPr>
          <p:cNvSpPr txBox="1"/>
          <p:nvPr/>
        </p:nvSpPr>
        <p:spPr>
          <a:xfrm>
            <a:off x="6334110" y="3856306"/>
            <a:ext cx="2908909" cy="2094639"/>
          </a:xfrm>
          <a:prstGeom prst="rect">
            <a:avLst/>
          </a:prstGeom>
          <a:noFill/>
          <a:ln w="12700">
            <a:solidFill>
              <a:schemeClr val="accent3"/>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35" name="TextBox 34">
            <a:extLst>
              <a:ext uri="{FF2B5EF4-FFF2-40B4-BE49-F238E27FC236}">
                <a16:creationId xmlns:a16="http://schemas.microsoft.com/office/drawing/2014/main" id="{5FFF29F3-DBED-D37B-78C1-0F3D10A26DC9}"/>
              </a:ext>
            </a:extLst>
          </p:cNvPr>
          <p:cNvSpPr txBox="1"/>
          <p:nvPr/>
        </p:nvSpPr>
        <p:spPr>
          <a:xfrm>
            <a:off x="6787034" y="3708880"/>
            <a:ext cx="2224377" cy="615553"/>
          </a:xfrm>
          <a:prstGeom prst="rect">
            <a:avLst/>
          </a:prstGeom>
          <a:solidFill>
            <a:schemeClr val="accent3"/>
          </a:solidFill>
        </p:spPr>
        <p:txBody>
          <a:bodyPr wrap="square" lIns="457200" tIns="91440" bIns="91440" rtlCol="0">
            <a:spAutoFit/>
          </a:bodyPr>
          <a:lstStyle/>
          <a:p>
            <a:r>
              <a:rPr lang="en-US" sz="1400" b="1" cap="small" dirty="0">
                <a:solidFill>
                  <a:schemeClr val="bg1"/>
                </a:solidFill>
              </a:rPr>
              <a:t>EPIDEMIOLOGICAL DATA</a:t>
            </a:r>
          </a:p>
        </p:txBody>
      </p:sp>
      <p:sp>
        <p:nvSpPr>
          <p:cNvPr id="38" name="TextBox 37">
            <a:extLst>
              <a:ext uri="{FF2B5EF4-FFF2-40B4-BE49-F238E27FC236}">
                <a16:creationId xmlns:a16="http://schemas.microsoft.com/office/drawing/2014/main" id="{E9B2C734-2A50-D706-C2F1-08C97AE2DF3E}"/>
              </a:ext>
            </a:extLst>
          </p:cNvPr>
          <p:cNvSpPr txBox="1"/>
          <p:nvPr/>
        </p:nvSpPr>
        <p:spPr>
          <a:xfrm>
            <a:off x="9977474" y="3708880"/>
            <a:ext cx="1668977" cy="615553"/>
          </a:xfrm>
          <a:prstGeom prst="rect">
            <a:avLst/>
          </a:prstGeom>
          <a:solidFill>
            <a:schemeClr val="accent4"/>
          </a:solidFill>
        </p:spPr>
        <p:txBody>
          <a:bodyPr wrap="square" lIns="457200" tIns="91440" bIns="91440" rtlCol="0">
            <a:spAutoFit/>
          </a:bodyPr>
          <a:lstStyle/>
          <a:p>
            <a:r>
              <a:rPr lang="en-US" sz="1400" b="1" cap="small" dirty="0">
                <a:solidFill>
                  <a:schemeClr val="bg1"/>
                </a:solidFill>
              </a:rPr>
              <a:t>RESOURCES REQUIRED</a:t>
            </a:r>
          </a:p>
        </p:txBody>
      </p:sp>
      <p:sp>
        <p:nvSpPr>
          <p:cNvPr id="46" name="TextBox 45">
            <a:extLst>
              <a:ext uri="{FF2B5EF4-FFF2-40B4-BE49-F238E27FC236}">
                <a16:creationId xmlns:a16="http://schemas.microsoft.com/office/drawing/2014/main" id="{AA34A572-FAB4-F8E3-83D7-5658B70193BE}"/>
              </a:ext>
            </a:extLst>
          </p:cNvPr>
          <p:cNvSpPr txBox="1"/>
          <p:nvPr/>
        </p:nvSpPr>
        <p:spPr>
          <a:xfrm>
            <a:off x="3507373" y="1959258"/>
            <a:ext cx="2523829" cy="1384995"/>
          </a:xfrm>
          <a:prstGeom prst="rect">
            <a:avLst/>
          </a:prstGeom>
          <a:noFill/>
        </p:spPr>
        <p:txBody>
          <a:bodyPr wrap="square" lIns="91440" tIns="45720" rIns="91440" bIns="45720" anchor="t">
            <a:spAutoFit/>
          </a:bodyPr>
          <a:lstStyle/>
          <a:p>
            <a:pPr algn="ctr"/>
            <a:r>
              <a:rPr lang="en-US" sz="1400" b="0" dirty="0"/>
              <a:t>Collecting </a:t>
            </a:r>
            <a:r>
              <a:rPr lang="en-US" sz="1400" b="1" dirty="0"/>
              <a:t>timely and high-quality data at sufficient </a:t>
            </a:r>
            <a:r>
              <a:rPr lang="en-US" sz="1400" b="1" u="sng" dirty="0"/>
              <a:t>numbers</a:t>
            </a:r>
            <a:r>
              <a:rPr lang="en-US" sz="1400" b="1" dirty="0"/>
              <a:t> from a few but strongly </a:t>
            </a:r>
            <a:r>
              <a:rPr lang="en-US" sz="1400" b="0" dirty="0"/>
              <a:t>representative health facilities rather than collecting data from many sites</a:t>
            </a:r>
          </a:p>
        </p:txBody>
      </p:sp>
      <p:sp>
        <p:nvSpPr>
          <p:cNvPr id="48" name="TextBox 47">
            <a:extLst>
              <a:ext uri="{FF2B5EF4-FFF2-40B4-BE49-F238E27FC236}">
                <a16:creationId xmlns:a16="http://schemas.microsoft.com/office/drawing/2014/main" id="{D545F9AA-2D42-2EBB-4AF1-A17DBC31A46E}"/>
              </a:ext>
            </a:extLst>
          </p:cNvPr>
          <p:cNvSpPr txBox="1"/>
          <p:nvPr/>
        </p:nvSpPr>
        <p:spPr>
          <a:xfrm>
            <a:off x="6445685" y="2097995"/>
            <a:ext cx="2565726" cy="954107"/>
          </a:xfrm>
          <a:prstGeom prst="rect">
            <a:avLst/>
          </a:prstGeom>
          <a:noFill/>
        </p:spPr>
        <p:txBody>
          <a:bodyPr wrap="square">
            <a:spAutoFit/>
          </a:bodyPr>
          <a:lstStyle/>
          <a:p>
            <a:pPr algn="ctr"/>
            <a:r>
              <a:rPr lang="en-US" sz="1400" b="0" dirty="0"/>
              <a:t>Systematically select patients meeting </a:t>
            </a:r>
            <a:r>
              <a:rPr lang="en-US" sz="1400" b="1" dirty="0"/>
              <a:t>a set case definition </a:t>
            </a:r>
            <a:r>
              <a:rPr lang="en-US" sz="1400" b="0" dirty="0"/>
              <a:t>from a subset of </a:t>
            </a:r>
            <a:r>
              <a:rPr lang="en-US" sz="1400" b="1" dirty="0"/>
              <a:t>participating</a:t>
            </a:r>
            <a:r>
              <a:rPr lang="en-US" sz="1400" b="0" dirty="0"/>
              <a:t> </a:t>
            </a:r>
            <a:r>
              <a:rPr lang="en-US" sz="1400" b="1" dirty="0"/>
              <a:t>health facilities</a:t>
            </a:r>
            <a:r>
              <a:rPr lang="en-US" sz="1400" b="0" dirty="0"/>
              <a:t>.</a:t>
            </a:r>
          </a:p>
        </p:txBody>
      </p:sp>
      <p:sp>
        <p:nvSpPr>
          <p:cNvPr id="63" name="TextBox 62">
            <a:extLst>
              <a:ext uri="{FF2B5EF4-FFF2-40B4-BE49-F238E27FC236}">
                <a16:creationId xmlns:a16="http://schemas.microsoft.com/office/drawing/2014/main" id="{2DF08077-771F-4B1D-4ED9-5242A3507C18}"/>
              </a:ext>
            </a:extLst>
          </p:cNvPr>
          <p:cNvSpPr txBox="1"/>
          <p:nvPr/>
        </p:nvSpPr>
        <p:spPr>
          <a:xfrm>
            <a:off x="3627972" y="4460699"/>
            <a:ext cx="2289452" cy="954107"/>
          </a:xfrm>
          <a:prstGeom prst="rect">
            <a:avLst/>
          </a:prstGeom>
          <a:noFill/>
        </p:spPr>
        <p:txBody>
          <a:bodyPr wrap="square">
            <a:spAutoFit/>
          </a:bodyPr>
          <a:lstStyle/>
          <a:p>
            <a:pPr algn="ctr"/>
            <a:r>
              <a:rPr lang="en-US" sz="1400" dirty="0"/>
              <a:t>Nasal swab tested using reverse-transcriptase polymerase chain reaction (</a:t>
            </a:r>
            <a:r>
              <a:rPr lang="en-US" sz="1400" b="1" dirty="0" err="1"/>
              <a:t>rRT</a:t>
            </a:r>
            <a:r>
              <a:rPr lang="en-US" sz="1400" b="1" dirty="0"/>
              <a:t>-PCR) assay </a:t>
            </a:r>
          </a:p>
        </p:txBody>
      </p:sp>
      <p:sp>
        <p:nvSpPr>
          <p:cNvPr id="1024" name="TextBox 1023">
            <a:extLst>
              <a:ext uri="{FF2B5EF4-FFF2-40B4-BE49-F238E27FC236}">
                <a16:creationId xmlns:a16="http://schemas.microsoft.com/office/drawing/2014/main" id="{ED333B69-9F23-817C-445C-001785CEFA6B}"/>
              </a:ext>
            </a:extLst>
          </p:cNvPr>
          <p:cNvSpPr txBox="1"/>
          <p:nvPr/>
        </p:nvSpPr>
        <p:spPr>
          <a:xfrm>
            <a:off x="6466128" y="4473914"/>
            <a:ext cx="2642197" cy="1384995"/>
          </a:xfrm>
          <a:prstGeom prst="rect">
            <a:avLst/>
          </a:prstGeom>
          <a:noFill/>
        </p:spPr>
        <p:txBody>
          <a:bodyPr wrap="square">
            <a:spAutoFit/>
          </a:bodyPr>
          <a:lstStyle/>
          <a:p>
            <a:pPr marL="285750" indent="-285750">
              <a:buFont typeface="Arial" panose="020B0604020202020204" pitchFamily="34" charset="0"/>
              <a:buChar char="•"/>
            </a:pPr>
            <a:r>
              <a:rPr lang="en-US" sz="1400" dirty="0"/>
              <a:t>Case level data collected, reported in aggregate globally</a:t>
            </a:r>
          </a:p>
          <a:p>
            <a:pPr marL="285750" indent="-285750">
              <a:buFont typeface="Arial" panose="020B0604020202020204" pitchFamily="34" charset="0"/>
              <a:buChar char="•"/>
            </a:pPr>
            <a:r>
              <a:rPr lang="en-US" sz="1400" dirty="0"/>
              <a:t>Informs </a:t>
            </a:r>
            <a:r>
              <a:rPr lang="en-US" sz="1400" b="1" dirty="0"/>
              <a:t>seasonality, disease trends, spread, severity, &amp; situational awareness </a:t>
            </a:r>
          </a:p>
        </p:txBody>
      </p:sp>
      <p:sp>
        <p:nvSpPr>
          <p:cNvPr id="1025" name="TextBox 1024">
            <a:extLst>
              <a:ext uri="{FF2B5EF4-FFF2-40B4-BE49-F238E27FC236}">
                <a16:creationId xmlns:a16="http://schemas.microsoft.com/office/drawing/2014/main" id="{E690EF4A-B177-57FD-C6EB-384F1070E701}"/>
              </a:ext>
            </a:extLst>
          </p:cNvPr>
          <p:cNvSpPr txBox="1"/>
          <p:nvPr/>
        </p:nvSpPr>
        <p:spPr>
          <a:xfrm>
            <a:off x="9578524" y="2241376"/>
            <a:ext cx="2214744" cy="307777"/>
          </a:xfrm>
          <a:prstGeom prst="rect">
            <a:avLst/>
          </a:prstGeom>
          <a:noFill/>
        </p:spPr>
        <p:txBody>
          <a:bodyPr wrap="square">
            <a:spAutoFit/>
          </a:bodyPr>
          <a:lstStyle/>
          <a:p>
            <a:pPr algn="ctr"/>
            <a:r>
              <a:rPr lang="en-US" sz="1400" b="1" dirty="0"/>
              <a:t>Children &lt;2 years of age</a:t>
            </a:r>
            <a:endParaRPr lang="en-US" sz="1400" b="0" dirty="0"/>
          </a:p>
        </p:txBody>
      </p:sp>
      <p:sp>
        <p:nvSpPr>
          <p:cNvPr id="7" name="Oval 6">
            <a:extLst>
              <a:ext uri="{FF2B5EF4-FFF2-40B4-BE49-F238E27FC236}">
                <a16:creationId xmlns:a16="http://schemas.microsoft.com/office/drawing/2014/main" id="{59A7FE6C-B099-07D3-427A-88FB103C9391}"/>
              </a:ext>
            </a:extLst>
          </p:cNvPr>
          <p:cNvSpPr/>
          <p:nvPr/>
        </p:nvSpPr>
        <p:spPr>
          <a:xfrm>
            <a:off x="3484731" y="1329801"/>
            <a:ext cx="582890" cy="629457"/>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white and purple balance scale&#10;&#10;Description automatically generated">
            <a:extLst>
              <a:ext uri="{FF2B5EF4-FFF2-40B4-BE49-F238E27FC236}">
                <a16:creationId xmlns:a16="http://schemas.microsoft.com/office/drawing/2014/main" id="{7E49666C-87D6-B3EE-DCA8-44AFC61C6E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7017" y="1443714"/>
            <a:ext cx="411970" cy="401630"/>
          </a:xfrm>
          <a:prstGeom prst="rect">
            <a:avLst/>
          </a:prstGeom>
        </p:spPr>
      </p:pic>
      <p:sp>
        <p:nvSpPr>
          <p:cNvPr id="8" name="Oval 7">
            <a:extLst>
              <a:ext uri="{FF2B5EF4-FFF2-40B4-BE49-F238E27FC236}">
                <a16:creationId xmlns:a16="http://schemas.microsoft.com/office/drawing/2014/main" id="{8CF76DBE-08CE-EC1F-BB07-C626EACA3A19}"/>
              </a:ext>
            </a:extLst>
          </p:cNvPr>
          <p:cNvSpPr/>
          <p:nvPr/>
        </p:nvSpPr>
        <p:spPr>
          <a:xfrm>
            <a:off x="3349132" y="3702161"/>
            <a:ext cx="629457" cy="629457"/>
          </a:xfrm>
          <a:prstGeom prst="ellips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B4D0BD9-0561-FDB2-38F2-A154D2947EF1}"/>
              </a:ext>
            </a:extLst>
          </p:cNvPr>
          <p:cNvSpPr/>
          <p:nvPr/>
        </p:nvSpPr>
        <p:spPr>
          <a:xfrm>
            <a:off x="6504911" y="3694005"/>
            <a:ext cx="629457" cy="629457"/>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D15AF00-0A8B-F069-7AED-6A8A5D025FEA}"/>
              </a:ext>
            </a:extLst>
          </p:cNvPr>
          <p:cNvSpPr/>
          <p:nvPr/>
        </p:nvSpPr>
        <p:spPr>
          <a:xfrm>
            <a:off x="6683671" y="1383205"/>
            <a:ext cx="629457" cy="629457"/>
          </a:xfrm>
          <a:prstGeom prst="ellipse">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94D7DA7-4E51-4585-FB21-B2A622B7CC60}"/>
              </a:ext>
            </a:extLst>
          </p:cNvPr>
          <p:cNvSpPr/>
          <p:nvPr/>
        </p:nvSpPr>
        <p:spPr>
          <a:xfrm>
            <a:off x="9545927" y="1354818"/>
            <a:ext cx="629457" cy="629457"/>
          </a:xfrm>
          <a:prstGeom prst="ellips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2FD1B10-E75B-DD52-B292-D9559A7237A4}"/>
              </a:ext>
            </a:extLst>
          </p:cNvPr>
          <p:cNvSpPr/>
          <p:nvPr/>
        </p:nvSpPr>
        <p:spPr>
          <a:xfrm>
            <a:off x="9692288" y="3704283"/>
            <a:ext cx="629457" cy="629457"/>
          </a:xfrm>
          <a:prstGeom prst="ellipse">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white outline of a person&#10;&#10;Description automatically generated">
            <a:extLst>
              <a:ext uri="{FF2B5EF4-FFF2-40B4-BE49-F238E27FC236}">
                <a16:creationId xmlns:a16="http://schemas.microsoft.com/office/drawing/2014/main" id="{7CDB8ABE-3479-5605-14BA-B55D57E288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4669" y="1411814"/>
            <a:ext cx="329148" cy="500579"/>
          </a:xfrm>
          <a:prstGeom prst="rect">
            <a:avLst/>
          </a:prstGeom>
        </p:spPr>
      </p:pic>
      <p:pic>
        <p:nvPicPr>
          <p:cNvPr id="27" name="Picture 26" descr="A black and white logo&#10;&#10;Description automatically generated">
            <a:extLst>
              <a:ext uri="{FF2B5EF4-FFF2-40B4-BE49-F238E27FC236}">
                <a16:creationId xmlns:a16="http://schemas.microsoft.com/office/drawing/2014/main" id="{F9BB9A5C-4534-D07E-7C1A-1158BA507B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4343" y="3789094"/>
            <a:ext cx="364271" cy="418525"/>
          </a:xfrm>
          <a:prstGeom prst="rect">
            <a:avLst/>
          </a:prstGeom>
        </p:spPr>
      </p:pic>
      <p:pic>
        <p:nvPicPr>
          <p:cNvPr id="32" name="Picture 31" descr="A white paper money with a star and arrows&#10;&#10;Description automatically generated">
            <a:extLst>
              <a:ext uri="{FF2B5EF4-FFF2-40B4-BE49-F238E27FC236}">
                <a16:creationId xmlns:a16="http://schemas.microsoft.com/office/drawing/2014/main" id="{789BAFBA-A1EC-0187-2F25-11FA043408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01629" y="3797218"/>
            <a:ext cx="410774" cy="449527"/>
          </a:xfrm>
          <a:prstGeom prst="rect">
            <a:avLst/>
          </a:prstGeom>
        </p:spPr>
      </p:pic>
      <p:pic>
        <p:nvPicPr>
          <p:cNvPr id="36" name="Picture 35" descr="A white logo with dots and circles&#10;&#10;Description automatically generated">
            <a:extLst>
              <a:ext uri="{FF2B5EF4-FFF2-40B4-BE49-F238E27FC236}">
                <a16:creationId xmlns:a16="http://schemas.microsoft.com/office/drawing/2014/main" id="{F26BA1F0-0CD7-86D8-FBD4-8CCDB89DE6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85043" y="1582464"/>
            <a:ext cx="736600" cy="812800"/>
          </a:xfrm>
          <a:prstGeom prst="rect">
            <a:avLst/>
          </a:prstGeom>
        </p:spPr>
      </p:pic>
      <p:pic>
        <p:nvPicPr>
          <p:cNvPr id="40" name="Picture 39" descr="A white text with a magnifying glass and a graph&#10;&#10;Description automatically generated">
            <a:extLst>
              <a:ext uri="{FF2B5EF4-FFF2-40B4-BE49-F238E27FC236}">
                <a16:creationId xmlns:a16="http://schemas.microsoft.com/office/drawing/2014/main" id="{6DF5301B-A03E-4B6E-AE3D-01EE62948B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19639" y="1482698"/>
            <a:ext cx="390113" cy="430470"/>
          </a:xfrm>
          <a:prstGeom prst="rect">
            <a:avLst/>
          </a:prstGeom>
        </p:spPr>
      </p:pic>
      <p:pic>
        <p:nvPicPr>
          <p:cNvPr id="42" name="Picture 41" descr="A white line drawing of a nose&#10;&#10;Description automatically generated">
            <a:extLst>
              <a:ext uri="{FF2B5EF4-FFF2-40B4-BE49-F238E27FC236}">
                <a16:creationId xmlns:a16="http://schemas.microsoft.com/office/drawing/2014/main" id="{CF8BB9FE-C696-E483-794F-B355A2420E4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17743" y="3775040"/>
            <a:ext cx="215224" cy="490233"/>
          </a:xfrm>
          <a:prstGeom prst="rect">
            <a:avLst/>
          </a:prstGeom>
        </p:spPr>
      </p:pic>
      <p:sp>
        <p:nvSpPr>
          <p:cNvPr id="5" name="Footer Placeholder 2">
            <a:extLst>
              <a:ext uri="{FF2B5EF4-FFF2-40B4-BE49-F238E27FC236}">
                <a16:creationId xmlns:a16="http://schemas.microsoft.com/office/drawing/2014/main" id="{9BCE30BB-6FAA-CEB0-6022-B11A109D3DAA}"/>
              </a:ext>
            </a:extLst>
          </p:cNvPr>
          <p:cNvSpPr txBox="1">
            <a:spLocks/>
          </p:cNvSpPr>
          <p:nvPr/>
        </p:nvSpPr>
        <p:spPr>
          <a:xfrm>
            <a:off x="5542331" y="6485314"/>
            <a:ext cx="6523328" cy="309562"/>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solidFill>
                  <a:srgbClr val="000000">
                    <a:tint val="75000"/>
                  </a:srgbClr>
                </a:solidFill>
              </a:rPr>
              <a:t>Original slide developed by the US Centers for Disease Control and Prevention, World Health Organization, and PATH. Version: September 2026 </a:t>
            </a:r>
            <a:endParaRPr lang="en-US" dirty="0">
              <a:solidFill>
                <a:srgbClr val="000000">
                  <a:tint val="75000"/>
                </a:srgbClr>
              </a:solidFill>
            </a:endParaRPr>
          </a:p>
        </p:txBody>
      </p:sp>
    </p:spTree>
    <p:extLst>
      <p:ext uri="{BB962C8B-B14F-4D97-AF65-F5344CB8AC3E}">
        <p14:creationId xmlns:p14="http://schemas.microsoft.com/office/powerpoint/2010/main" val="1543667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46651-273B-AB70-D01C-FC78D36C63A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20E2175-52BE-5FE6-B948-E42DEFB3E3B0}"/>
              </a:ext>
            </a:extLst>
          </p:cNvPr>
          <p:cNvSpPr>
            <a:spLocks noGrp="1"/>
          </p:cNvSpPr>
          <p:nvPr>
            <p:ph type="title"/>
          </p:nvPr>
        </p:nvSpPr>
        <p:spPr>
          <a:xfrm>
            <a:off x="2664822" y="289265"/>
            <a:ext cx="9203707" cy="884555"/>
          </a:xfrm>
        </p:spPr>
        <p:txBody>
          <a:bodyPr/>
          <a:lstStyle/>
          <a:p>
            <a:r>
              <a:rPr lang="en-US" dirty="0">
                <a:solidFill>
                  <a:schemeClr val="accent2"/>
                </a:solidFill>
              </a:rPr>
              <a:t>How is sentinel surveillance for RSV conducted?</a:t>
            </a:r>
            <a:br>
              <a:rPr lang="en-US" dirty="0">
                <a:solidFill>
                  <a:schemeClr val="accent2"/>
                </a:solidFill>
              </a:rPr>
            </a:br>
            <a:r>
              <a:rPr lang="en-US" sz="2000" b="0" dirty="0">
                <a:solidFill>
                  <a:schemeClr val="accent2"/>
                </a:solidFill>
              </a:rPr>
              <a:t>quality over quantity</a:t>
            </a:r>
            <a:endParaRPr lang="en-US" sz="3200" b="0" dirty="0">
              <a:solidFill>
                <a:schemeClr val="accent2"/>
              </a:solidFill>
            </a:endParaRPr>
          </a:p>
        </p:txBody>
      </p:sp>
      <p:sp>
        <p:nvSpPr>
          <p:cNvPr id="10" name="Footer Placeholder 2">
            <a:extLst>
              <a:ext uri="{FF2B5EF4-FFF2-40B4-BE49-F238E27FC236}">
                <a16:creationId xmlns:a16="http://schemas.microsoft.com/office/drawing/2014/main" id="{55B9D909-02F1-A745-2615-7F4F873DDD17}"/>
              </a:ext>
            </a:extLst>
          </p:cNvPr>
          <p:cNvSpPr>
            <a:spLocks noGrp="1"/>
          </p:cNvSpPr>
          <p:nvPr>
            <p:ph type="ftr" sz="quarter" idx="3"/>
          </p:nvPr>
        </p:nvSpPr>
        <p:spPr>
          <a:xfrm>
            <a:off x="1257019" y="6385521"/>
            <a:ext cx="4744224" cy="415498"/>
          </a:xfrm>
        </p:spPr>
        <p:txBody>
          <a:bodyPr/>
          <a:lstStyle/>
          <a:p>
            <a:pPr algn="l"/>
            <a:r>
              <a:rPr lang="en-US"/>
              <a:t>Reference: WHO. “Global influenza program: Respiratory Syncytial Virus Surveillance. Accessed at: </a:t>
            </a:r>
            <a:r>
              <a:rPr lang="en-US">
                <a:hlinkClick r:id="rId3"/>
              </a:rPr>
              <a:t>https://www.who.int/teams/global-influenza-programme/global-respiratory-syncytial-virus-surveillance</a:t>
            </a:r>
            <a:r>
              <a:rPr lang="en-US"/>
              <a:t> </a:t>
            </a:r>
          </a:p>
        </p:txBody>
      </p:sp>
      <p:sp>
        <p:nvSpPr>
          <p:cNvPr id="51" name="Content Placeholder 2">
            <a:extLst>
              <a:ext uri="{FF2B5EF4-FFF2-40B4-BE49-F238E27FC236}">
                <a16:creationId xmlns:a16="http://schemas.microsoft.com/office/drawing/2014/main" id="{08554EE1-B362-0B96-FC96-C92CB71BDDED}"/>
              </a:ext>
            </a:extLst>
          </p:cNvPr>
          <p:cNvSpPr txBox="1">
            <a:spLocks/>
          </p:cNvSpPr>
          <p:nvPr/>
        </p:nvSpPr>
        <p:spPr>
          <a:xfrm>
            <a:off x="1349259" y="1372446"/>
            <a:ext cx="10100945" cy="4170248"/>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92D4"/>
              </a:buClr>
            </a:pPr>
            <a:r>
              <a:rPr lang="en-US" sz="2400" b="1" dirty="0">
                <a:solidFill>
                  <a:srgbClr val="000000"/>
                </a:solidFill>
              </a:rPr>
              <a:t>GOAL</a:t>
            </a:r>
            <a:r>
              <a:rPr lang="en-US" sz="2400" dirty="0">
                <a:solidFill>
                  <a:srgbClr val="000000"/>
                </a:solidFill>
              </a:rPr>
              <a:t> </a:t>
            </a:r>
            <a:r>
              <a:rPr lang="en-US" sz="2400" dirty="0">
                <a:solidFill>
                  <a:srgbClr val="000000"/>
                </a:solidFill>
                <a:sym typeface="Wingdings" panose="05000000000000000000" pitchFamily="2" charset="2"/>
              </a:rPr>
              <a:t> </a:t>
            </a:r>
            <a:r>
              <a:rPr lang="en-US" sz="2400" b="1" dirty="0">
                <a:solidFill>
                  <a:schemeClr val="accent3"/>
                </a:solidFill>
              </a:rPr>
              <a:t>timely and high-quality epidemiological data and specimens</a:t>
            </a:r>
            <a:endParaRPr lang="en-US" sz="2400" dirty="0">
              <a:solidFill>
                <a:schemeClr val="accent3"/>
              </a:solidFill>
            </a:endParaRPr>
          </a:p>
          <a:p>
            <a:pPr>
              <a:buClr>
                <a:srgbClr val="0092D4"/>
              </a:buClr>
            </a:pPr>
            <a:r>
              <a:rPr kumimoji="0" lang="en-US" sz="24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Prioritizes </a:t>
            </a:r>
            <a:r>
              <a:rPr kumimoji="0" lang="en-US" sz="2400" b="1" i="0" u="none" strike="noStrike" kern="1200" cap="none" spc="0" normalizeH="0" baseline="0" noProof="0" dirty="0">
                <a:ln>
                  <a:noFill/>
                </a:ln>
                <a:solidFill>
                  <a:srgbClr val="672572"/>
                </a:solidFill>
                <a:effectLst/>
                <a:uLnTx/>
                <a:uFillTx/>
                <a:latin typeface="Corbel" panose="020B0503020204020204" pitchFamily="34" charset="0"/>
                <a:ea typeface="+mn-ea"/>
                <a:cs typeface="+mn-cs"/>
              </a:rPr>
              <a:t>quality over quantity </a:t>
            </a:r>
          </a:p>
          <a:p>
            <a:pPr lvl="1">
              <a:buClr>
                <a:srgbClr val="0092D4"/>
              </a:buClr>
            </a:pPr>
            <a:r>
              <a:rPr kumimoji="0" lang="en-US" sz="20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well trained and supervised staff collect quality data and specimens from a </a:t>
            </a:r>
            <a:r>
              <a:rPr kumimoji="0" lang="en-US" sz="2000" b="1" i="0" u="none" strike="noStrike" kern="1200" cap="none" spc="0" normalizeH="0" baseline="0" noProof="0" dirty="0">
                <a:ln>
                  <a:noFill/>
                </a:ln>
                <a:solidFill>
                  <a:srgbClr val="672572"/>
                </a:solidFill>
                <a:effectLst/>
                <a:uLnTx/>
                <a:uFillTx/>
                <a:latin typeface="Corbel" panose="020B0503020204020204" pitchFamily="34" charset="0"/>
                <a:ea typeface="+mn-ea"/>
                <a:cs typeface="+mn-cs"/>
              </a:rPr>
              <a:t>subset of health facilities </a:t>
            </a:r>
            <a:r>
              <a:rPr kumimoji="0" lang="en-US" sz="20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that are representative of the larger population.</a:t>
            </a:r>
          </a:p>
          <a:p>
            <a:pPr>
              <a:buClr>
                <a:srgbClr val="0092D4"/>
              </a:buClr>
            </a:pPr>
            <a:r>
              <a:rPr lang="en-US" sz="2400" b="1" dirty="0">
                <a:solidFill>
                  <a:schemeClr val="accent3"/>
                </a:solidFill>
              </a:rPr>
              <a:t>Health facilities that serve pediatric populations</a:t>
            </a:r>
            <a:r>
              <a:rPr lang="en-US" sz="2400" dirty="0">
                <a:solidFill>
                  <a:srgbClr val="000000"/>
                </a:solidFill>
              </a:rPr>
              <a:t> should be selected for sentinel surveillance.</a:t>
            </a:r>
          </a:p>
          <a:p>
            <a:pPr>
              <a:buClr>
                <a:srgbClr val="0092D4"/>
              </a:buClr>
            </a:pPr>
            <a:r>
              <a:rPr kumimoji="0" lang="en-US" sz="24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Data collected from a </a:t>
            </a:r>
            <a:r>
              <a:rPr kumimoji="0" lang="en-US" sz="2400" b="1" i="0" u="none" strike="noStrike" kern="1200" cap="none" spc="0" normalizeH="0" baseline="0" noProof="0" dirty="0">
                <a:ln>
                  <a:noFill/>
                </a:ln>
                <a:solidFill>
                  <a:srgbClr val="672572"/>
                </a:solidFill>
                <a:effectLst/>
                <a:uLnTx/>
                <a:uFillTx/>
                <a:latin typeface="Corbel" panose="020B0503020204020204" pitchFamily="34" charset="0"/>
                <a:ea typeface="+mn-ea"/>
                <a:cs typeface="+mn-cs"/>
              </a:rPr>
              <a:t>representative sample of cases enrolled</a:t>
            </a:r>
            <a:r>
              <a:rPr kumimoji="0" lang="en-US" sz="24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not all cases.</a:t>
            </a:r>
          </a:p>
          <a:p>
            <a:pPr lvl="1">
              <a:buClr>
                <a:srgbClr val="0092D4"/>
              </a:buClr>
            </a:pPr>
            <a:r>
              <a:rPr kumimoji="0" lang="en-US" sz="20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Regular reporting of </a:t>
            </a:r>
            <a:r>
              <a:rPr kumimoji="0" lang="en-US" sz="2000" b="1" i="0" u="none" strike="noStrike" kern="1200" cap="none" spc="0" normalizeH="0" baseline="0" noProof="0" dirty="0">
                <a:ln>
                  <a:noFill/>
                </a:ln>
                <a:solidFill>
                  <a:schemeClr val="accent3"/>
                </a:solidFill>
                <a:effectLst/>
                <a:uLnTx/>
                <a:uFillTx/>
                <a:latin typeface="Corbel" panose="020B0503020204020204" pitchFamily="34" charset="0"/>
                <a:ea typeface="+mn-ea"/>
                <a:cs typeface="+mn-cs"/>
              </a:rPr>
              <a:t>total tested </a:t>
            </a:r>
            <a:r>
              <a:rPr kumimoji="0" lang="en-US" sz="20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is critical for monitoring percent positivity</a:t>
            </a:r>
          </a:p>
          <a:p>
            <a:pPr lvl="1">
              <a:buClr>
                <a:srgbClr val="0092D4"/>
              </a:buClr>
            </a:pPr>
            <a:r>
              <a:rPr lang="en-US" sz="2000" dirty="0">
                <a:solidFill>
                  <a:srgbClr val="000000"/>
                </a:solidFill>
              </a:rPr>
              <a:t>Regular reporting of </a:t>
            </a:r>
            <a:r>
              <a:rPr lang="en-US" sz="2000" b="1" dirty="0">
                <a:solidFill>
                  <a:schemeClr val="accent3"/>
                </a:solidFill>
              </a:rPr>
              <a:t>total eligible </a:t>
            </a:r>
            <a:r>
              <a:rPr lang="en-US" sz="2000" dirty="0">
                <a:solidFill>
                  <a:srgbClr val="000000"/>
                </a:solidFill>
              </a:rPr>
              <a:t>is critical for estimating burden of disease</a:t>
            </a:r>
            <a:endParaRPr kumimoji="0" lang="en-US" sz="200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a:buClr>
                <a:srgbClr val="0092D4"/>
              </a:buClr>
            </a:pPr>
            <a:r>
              <a:rPr lang="en-US" sz="2400" dirty="0">
                <a:solidFill>
                  <a:srgbClr val="000000"/>
                </a:solidFill>
                <a:latin typeface="Corbel"/>
              </a:rPr>
              <a:t>Existing </a:t>
            </a:r>
            <a:r>
              <a:rPr kumimoji="0" lang="en-US" sz="2400" b="0" i="0" u="none" strike="noStrike" kern="1200" cap="none" spc="0" normalizeH="0" baseline="0" noProof="0" dirty="0">
                <a:ln>
                  <a:noFill/>
                </a:ln>
                <a:solidFill>
                  <a:srgbClr val="000000"/>
                </a:solidFill>
                <a:effectLst/>
                <a:uLnTx/>
                <a:uFillTx/>
                <a:latin typeface="Corbel"/>
                <a:ea typeface="+mn-ea"/>
                <a:cs typeface="+mn-cs"/>
              </a:rPr>
              <a:t>sentinel surveillance systems (e.g., for other diseases) can be leveraged with adjustments for RSV.</a:t>
            </a:r>
            <a:endParaRPr kumimoji="0" lang="en-US"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
                <a:srgbClr val="0092D4"/>
              </a:buClr>
              <a:buSzTx/>
              <a:buFont typeface="Arial" panose="020B0604020202020204" pitchFamily="34" charset="0"/>
              <a:buChar char="•"/>
              <a:tabLst/>
              <a:defRPr/>
            </a:pPr>
            <a:endParaRPr kumimoji="0" lang="en-US" sz="180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pic>
        <p:nvPicPr>
          <p:cNvPr id="9" name="Picture 8" descr="A scale with balls and a star&#10;&#10;Description automatically generated">
            <a:extLst>
              <a:ext uri="{FF2B5EF4-FFF2-40B4-BE49-F238E27FC236}">
                <a16:creationId xmlns:a16="http://schemas.microsoft.com/office/drawing/2014/main" id="{5DC4AF95-2151-526E-0613-D153920BEE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5796" y="298705"/>
            <a:ext cx="914400" cy="825500"/>
          </a:xfrm>
          <a:prstGeom prst="rect">
            <a:avLst/>
          </a:prstGeom>
        </p:spPr>
      </p:pic>
      <p:sp>
        <p:nvSpPr>
          <p:cNvPr id="3" name="Footer Placeholder 2">
            <a:extLst>
              <a:ext uri="{FF2B5EF4-FFF2-40B4-BE49-F238E27FC236}">
                <a16:creationId xmlns:a16="http://schemas.microsoft.com/office/drawing/2014/main" id="{1984EDF0-9F13-23BE-A4A9-2FD454D06FBB}"/>
              </a:ext>
            </a:extLst>
          </p:cNvPr>
          <p:cNvSpPr txBox="1">
            <a:spLocks/>
          </p:cNvSpPr>
          <p:nvPr/>
        </p:nvSpPr>
        <p:spPr>
          <a:xfrm>
            <a:off x="5488085" y="6491457"/>
            <a:ext cx="6523328" cy="309562"/>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solidFill>
                  <a:srgbClr val="000000">
                    <a:tint val="75000"/>
                  </a:srgbClr>
                </a:solidFill>
              </a:rPr>
              <a:t>Original slide developed by the US Centers for Disease Control and Prevention, World Health Organization, and PATH. Version: September 2026 </a:t>
            </a:r>
            <a:endParaRPr lang="en-US" dirty="0">
              <a:solidFill>
                <a:srgbClr val="000000">
                  <a:tint val="75000"/>
                </a:srgbClr>
              </a:solidFill>
            </a:endParaRPr>
          </a:p>
        </p:txBody>
      </p:sp>
    </p:spTree>
    <p:extLst>
      <p:ext uri="{BB962C8B-B14F-4D97-AF65-F5344CB8AC3E}">
        <p14:creationId xmlns:p14="http://schemas.microsoft.com/office/powerpoint/2010/main" val="3057208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46651-273B-AB70-D01C-FC78D36C63A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20E2175-52BE-5FE6-B948-E42DEFB3E3B0}"/>
              </a:ext>
            </a:extLst>
          </p:cNvPr>
          <p:cNvSpPr>
            <a:spLocks noGrp="1"/>
          </p:cNvSpPr>
          <p:nvPr>
            <p:ph type="title"/>
          </p:nvPr>
        </p:nvSpPr>
        <p:spPr>
          <a:xfrm>
            <a:off x="1985554" y="289265"/>
            <a:ext cx="9882976" cy="884555"/>
          </a:xfrm>
        </p:spPr>
        <p:txBody>
          <a:bodyPr/>
          <a:lstStyle/>
          <a:p>
            <a:r>
              <a:rPr lang="en-US" dirty="0">
                <a:solidFill>
                  <a:schemeClr val="accent2"/>
                </a:solidFill>
              </a:rPr>
              <a:t>Key population for RSV sentinel surveillance</a:t>
            </a:r>
            <a:br>
              <a:rPr lang="en-US" sz="2800" dirty="0">
                <a:solidFill>
                  <a:schemeClr val="accent2"/>
                </a:solidFill>
              </a:rPr>
            </a:br>
            <a:r>
              <a:rPr lang="en-US" sz="2000" b="0" dirty="0">
                <a:solidFill>
                  <a:schemeClr val="accent2"/>
                </a:solidFill>
              </a:rPr>
              <a:t>infants and young children</a:t>
            </a:r>
          </a:p>
        </p:txBody>
      </p:sp>
      <p:sp>
        <p:nvSpPr>
          <p:cNvPr id="10" name="Footer Placeholder 2">
            <a:extLst>
              <a:ext uri="{FF2B5EF4-FFF2-40B4-BE49-F238E27FC236}">
                <a16:creationId xmlns:a16="http://schemas.microsoft.com/office/drawing/2014/main" id="{55B9D909-02F1-A745-2615-7F4F873DDD17}"/>
              </a:ext>
            </a:extLst>
          </p:cNvPr>
          <p:cNvSpPr>
            <a:spLocks noGrp="1"/>
          </p:cNvSpPr>
          <p:nvPr>
            <p:ph type="ftr" sz="quarter" idx="3"/>
          </p:nvPr>
        </p:nvSpPr>
        <p:spPr>
          <a:xfrm>
            <a:off x="1097991" y="6495470"/>
            <a:ext cx="1994181" cy="415498"/>
          </a:xfrm>
        </p:spPr>
        <p:txBody>
          <a:bodyPr/>
          <a:lstStyle/>
          <a:p>
            <a:pPr marL="10583" marR="0" lvl="0" indent="0" algn="r" defTabSz="914400" rtl="0" eaLnBrk="1" fontAlgn="auto" latinLnBrk="0" hangingPunct="1">
              <a:lnSpc>
                <a:spcPct val="100000"/>
              </a:lnSpc>
              <a:spcBef>
                <a:spcPts val="83"/>
              </a:spcBef>
              <a:spcAft>
                <a:spcPts val="0"/>
              </a:spcAft>
              <a:buClrTx/>
              <a:buSzTx/>
              <a:buFontTx/>
              <a:buNone/>
              <a:tabLst/>
              <a:defRPr/>
            </a:pPr>
            <a:r>
              <a:rPr kumimoji="0" lang="en-US" sz="800" b="0" i="0" u="none" strike="noStrike" kern="1200" cap="none" spc="0" normalizeH="0" baseline="0" noProof="0" dirty="0">
                <a:ln>
                  <a:noFill/>
                </a:ln>
                <a:solidFill>
                  <a:srgbClr val="231F20"/>
                </a:solidFill>
                <a:effectLst/>
                <a:uLnTx/>
                <a:uFillTx/>
                <a:latin typeface="WorkSans-Light"/>
                <a:ea typeface="+mn-ea"/>
                <a:cs typeface="WorkSans-Light"/>
              </a:rPr>
              <a:t>Reference:</a:t>
            </a:r>
            <a:r>
              <a:rPr kumimoji="0" lang="en-US" sz="800" b="0" i="0" u="none" strike="noStrike" kern="1200" cap="none" spc="183" normalizeH="0" baseline="0" noProof="0" dirty="0">
                <a:ln>
                  <a:noFill/>
                </a:ln>
                <a:solidFill>
                  <a:srgbClr val="231F20"/>
                </a:solidFill>
                <a:effectLst/>
                <a:uLnTx/>
                <a:uFillTx/>
                <a:latin typeface="WorkSans-Light"/>
                <a:ea typeface="+mn-ea"/>
                <a:cs typeface="WorkSans-Light"/>
              </a:rPr>
              <a:t> </a:t>
            </a:r>
            <a:r>
              <a:rPr kumimoji="0" lang="en-US" sz="800" b="0" i="0" u="none" strike="noStrike" kern="1200" cap="none" spc="0" normalizeH="0" baseline="0" noProof="0" dirty="0">
                <a:ln>
                  <a:noFill/>
                </a:ln>
                <a:solidFill>
                  <a:srgbClr val="231F20"/>
                </a:solidFill>
                <a:effectLst/>
                <a:uLnTx/>
                <a:uFillTx/>
                <a:latin typeface="WorkSans-Light"/>
                <a:ea typeface="+mn-ea"/>
                <a:cs typeface="WorkSans-Light"/>
              </a:rPr>
              <a:t>Li Y,</a:t>
            </a:r>
            <a:r>
              <a:rPr kumimoji="0" lang="en-US" sz="800" b="0" i="0" u="none" strike="noStrike" kern="1200" cap="none" spc="-17" normalizeH="0" baseline="0" noProof="0" dirty="0">
                <a:ln>
                  <a:noFill/>
                </a:ln>
                <a:solidFill>
                  <a:srgbClr val="231F20"/>
                </a:solidFill>
                <a:effectLst/>
                <a:uLnTx/>
                <a:uFillTx/>
                <a:latin typeface="WorkSans-Light"/>
                <a:ea typeface="+mn-ea"/>
                <a:cs typeface="WorkSans-Light"/>
              </a:rPr>
              <a:t> </a:t>
            </a:r>
            <a:r>
              <a:rPr kumimoji="0" lang="en-US" sz="800" b="0" i="0" u="none" strike="noStrike" kern="1200" cap="none" spc="0" normalizeH="0" baseline="0" noProof="0" dirty="0">
                <a:ln>
                  <a:noFill/>
                </a:ln>
                <a:solidFill>
                  <a:srgbClr val="231F20"/>
                </a:solidFill>
                <a:effectLst/>
                <a:uLnTx/>
                <a:uFillTx/>
                <a:latin typeface="WorkSans-Light"/>
                <a:ea typeface="+mn-ea"/>
                <a:cs typeface="WorkSans-Light"/>
              </a:rPr>
              <a:t>et</a:t>
            </a:r>
            <a:r>
              <a:rPr kumimoji="0" lang="en-US" sz="800" b="0" i="0" u="none" strike="noStrike" kern="1200" cap="none" spc="-21" normalizeH="0" baseline="0" noProof="0" dirty="0">
                <a:ln>
                  <a:noFill/>
                </a:ln>
                <a:solidFill>
                  <a:srgbClr val="231F20"/>
                </a:solidFill>
                <a:effectLst/>
                <a:uLnTx/>
                <a:uFillTx/>
                <a:latin typeface="WorkSans-Light"/>
                <a:ea typeface="+mn-ea"/>
                <a:cs typeface="WorkSans-Light"/>
              </a:rPr>
              <a:t> </a:t>
            </a:r>
            <a:r>
              <a:rPr kumimoji="0" lang="en-US" sz="800" b="0" i="0" u="none" strike="noStrike" kern="1200" cap="none" spc="0" normalizeH="0" baseline="0" noProof="0" dirty="0">
                <a:ln>
                  <a:noFill/>
                </a:ln>
                <a:solidFill>
                  <a:srgbClr val="231F20"/>
                </a:solidFill>
                <a:effectLst/>
                <a:uLnTx/>
                <a:uFillTx/>
                <a:latin typeface="WorkSans-Light"/>
                <a:ea typeface="+mn-ea"/>
                <a:cs typeface="WorkSans-Light"/>
              </a:rPr>
              <a:t>al.</a:t>
            </a:r>
            <a:r>
              <a:rPr kumimoji="0" lang="en-US" sz="800" b="0" i="0" u="none" strike="noStrike" kern="1200" cap="none" spc="-17" normalizeH="0" baseline="0" noProof="0" dirty="0">
                <a:ln>
                  <a:noFill/>
                </a:ln>
                <a:solidFill>
                  <a:srgbClr val="231F20"/>
                </a:solidFill>
                <a:effectLst/>
                <a:uLnTx/>
                <a:uFillTx/>
                <a:latin typeface="WorkSans-Light"/>
                <a:ea typeface="+mn-ea"/>
                <a:cs typeface="WorkSans-Light"/>
              </a:rPr>
              <a:t> </a:t>
            </a:r>
            <a:r>
              <a:rPr kumimoji="0" lang="en-US" sz="800" b="0" i="1" u="none" strike="noStrike" kern="1200" cap="none" spc="0" normalizeH="0" baseline="0" noProof="0" dirty="0">
                <a:ln>
                  <a:noFill/>
                </a:ln>
                <a:solidFill>
                  <a:srgbClr val="231F20"/>
                </a:solidFill>
                <a:effectLst/>
                <a:uLnTx/>
                <a:uFillTx/>
                <a:latin typeface="WorkSans-Light"/>
                <a:ea typeface="+mn-ea"/>
                <a:cs typeface="WorkSans-Light"/>
              </a:rPr>
              <a:t>Lancet</a:t>
            </a:r>
            <a:r>
              <a:rPr kumimoji="0" lang="en-US" sz="800" b="0" i="0" u="none" strike="noStrike" kern="1200" cap="none" spc="-21" normalizeH="0" baseline="0" noProof="0" dirty="0">
                <a:ln>
                  <a:noFill/>
                </a:ln>
                <a:solidFill>
                  <a:srgbClr val="231F20"/>
                </a:solidFill>
                <a:effectLst/>
                <a:uLnTx/>
                <a:uFillTx/>
                <a:latin typeface="WorkSans-Light"/>
                <a:ea typeface="+mn-ea"/>
                <a:cs typeface="WorkSans-Light"/>
              </a:rPr>
              <a:t> </a:t>
            </a:r>
            <a:r>
              <a:rPr kumimoji="0" lang="en-US" sz="800" b="0" i="0" u="none" strike="noStrike" kern="1200" cap="none" spc="0" normalizeH="0" baseline="0" noProof="0" dirty="0">
                <a:ln>
                  <a:noFill/>
                </a:ln>
                <a:solidFill>
                  <a:srgbClr val="231F20"/>
                </a:solidFill>
                <a:effectLst/>
                <a:uLnTx/>
                <a:uFillTx/>
                <a:latin typeface="WorkSans-Light"/>
                <a:ea typeface="+mn-ea"/>
                <a:cs typeface="WorkSans-Light"/>
              </a:rPr>
              <a:t>2022</a:t>
            </a:r>
            <a:r>
              <a:rPr kumimoji="0" lang="en-US" sz="800" b="0" i="0" u="none" strike="noStrike" kern="1200" cap="none" spc="-8" normalizeH="0" baseline="0" noProof="0" dirty="0">
                <a:ln>
                  <a:noFill/>
                </a:ln>
                <a:solidFill>
                  <a:srgbClr val="231F20"/>
                </a:solidFill>
                <a:effectLst/>
                <a:uLnTx/>
                <a:uFillTx/>
                <a:latin typeface="WorkSans-Light"/>
                <a:ea typeface="+mn-ea"/>
                <a:cs typeface="WorkSans-Light"/>
              </a:rPr>
              <a:t>.</a:t>
            </a:r>
            <a:endParaRPr kumimoji="0" lang="en-US" sz="800" b="0" i="0" u="none" strike="noStrike" kern="1200" cap="none" spc="0" normalizeH="0" baseline="0" noProof="0" dirty="0">
              <a:ln>
                <a:noFill/>
              </a:ln>
              <a:solidFill>
                <a:srgbClr val="000000">
                  <a:tint val="75000"/>
                </a:srgbClr>
              </a:solidFill>
              <a:effectLst/>
              <a:uLnTx/>
              <a:uFillTx/>
              <a:latin typeface="WorkSans-Light"/>
              <a:ea typeface="+mn-ea"/>
              <a:cs typeface="WorkSans-Light"/>
            </a:endParaRPr>
          </a:p>
        </p:txBody>
      </p:sp>
      <p:sp>
        <p:nvSpPr>
          <p:cNvPr id="5" name="TextBox 4">
            <a:extLst>
              <a:ext uri="{FF2B5EF4-FFF2-40B4-BE49-F238E27FC236}">
                <a16:creationId xmlns:a16="http://schemas.microsoft.com/office/drawing/2014/main" id="{F66B1CCC-7BB3-C546-767B-8041FA299790}"/>
              </a:ext>
            </a:extLst>
          </p:cNvPr>
          <p:cNvSpPr txBox="1"/>
          <p:nvPr/>
        </p:nvSpPr>
        <p:spPr>
          <a:xfrm>
            <a:off x="1473200" y="1328614"/>
            <a:ext cx="10841383" cy="4735207"/>
          </a:xfrm>
          <a:prstGeom prst="rect">
            <a:avLst/>
          </a:prstGeom>
          <a:noFill/>
        </p:spPr>
        <p:txBody>
          <a:bodyPr wrap="square">
            <a:spAutoFit/>
          </a:bodyPr>
          <a:lstStyle/>
          <a:p>
            <a:pPr marL="342900" marR="1201420" lvl="0" indent="-285750" algn="l" defTabSz="914400" rtl="0" eaLnBrk="1" fontAlgn="auto" latinLnBrk="0" hangingPunct="1">
              <a:lnSpc>
                <a:spcPct val="111100"/>
              </a:lnSpc>
              <a:spcBef>
                <a:spcPts val="1135"/>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RSV surveillance should primarily aim to capture severe RSV infections requiring hospitalization.</a:t>
            </a:r>
          </a:p>
          <a:p>
            <a:pPr marL="342900" marR="1201420" lvl="0" indent="-285750" algn="l" defTabSz="914400" rtl="0" eaLnBrk="1" fontAlgn="auto" latinLnBrk="0" hangingPunct="1">
              <a:lnSpc>
                <a:spcPct val="111100"/>
              </a:lnSpc>
              <a:spcBef>
                <a:spcPts val="1135"/>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The burden of severe RSV disease is highest in </a:t>
            </a:r>
            <a:r>
              <a:rPr kumimoji="0" lang="en-US" sz="2400" b="1" i="0" u="none" strike="noStrike" kern="1200" cap="none" spc="0" normalizeH="0" baseline="0" noProof="0" dirty="0">
                <a:ln>
                  <a:noFill/>
                </a:ln>
                <a:solidFill>
                  <a:srgbClr val="672572"/>
                </a:solidFill>
                <a:effectLst/>
                <a:uLnTx/>
                <a:uFillTx/>
                <a:latin typeface="Corbel" panose="020B0503020204020204"/>
                <a:ea typeface="+mn-ea"/>
                <a:cs typeface="+mn-cs"/>
              </a:rPr>
              <a:t>children less than 2 years of age</a:t>
            </a: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 particularly in infants during their first six months of life.</a:t>
            </a:r>
          </a:p>
          <a:p>
            <a:pPr marL="342900" marR="1201420" lvl="0" indent="-285750" algn="l" defTabSz="914400" rtl="0" eaLnBrk="1" fontAlgn="auto" latinLnBrk="0" hangingPunct="1">
              <a:lnSpc>
                <a:spcPct val="111100"/>
              </a:lnSpc>
              <a:spcBef>
                <a:spcPts val="1135"/>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Surveillance should be focused among </a:t>
            </a:r>
            <a:r>
              <a:rPr kumimoji="0" lang="en-US" sz="2400" b="1" i="0" u="none" strike="noStrike" kern="1200" cap="none" spc="0" normalizeH="0" baseline="0" noProof="0" dirty="0">
                <a:ln>
                  <a:noFill/>
                </a:ln>
                <a:solidFill>
                  <a:srgbClr val="672572"/>
                </a:solidFill>
                <a:effectLst/>
                <a:uLnTx/>
                <a:uFillTx/>
                <a:latin typeface="Corbel" panose="020B0503020204020204"/>
                <a:ea typeface="+mn-ea"/>
                <a:cs typeface="+mn-cs"/>
              </a:rPr>
              <a:t>children less than 2 years old</a:t>
            </a: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 an age group that has often not been well covered by surveillance in all settings and is the </a:t>
            </a:r>
            <a:r>
              <a:rPr kumimoji="0" lang="en-US" sz="2400" b="1" i="0" u="none" strike="noStrike" kern="1200" cap="none" spc="0" normalizeH="0" baseline="0" noProof="0" dirty="0">
                <a:ln>
                  <a:noFill/>
                </a:ln>
                <a:solidFill>
                  <a:srgbClr val="672572"/>
                </a:solidFill>
                <a:effectLst/>
                <a:uLnTx/>
                <a:uFillTx/>
                <a:latin typeface="Corbel" panose="020B0503020204020204"/>
                <a:ea typeface="+mn-ea"/>
                <a:cs typeface="+mn-cs"/>
              </a:rPr>
              <a:t>priority target group </a:t>
            </a: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for vaccination and prevention. </a:t>
            </a:r>
          </a:p>
          <a:p>
            <a:pPr marL="342900" marR="1201420" lvl="0" indent="-285750" algn="l" defTabSz="914400" rtl="0" eaLnBrk="1" fontAlgn="auto" latinLnBrk="0" hangingPunct="1">
              <a:lnSpc>
                <a:spcPct val="111100"/>
              </a:lnSpc>
              <a:spcBef>
                <a:spcPts val="1135"/>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Collecting </a:t>
            </a:r>
            <a:r>
              <a:rPr kumimoji="0" lang="en-US" sz="2400" b="1" i="0" u="none" strike="noStrike" kern="1200" cap="none" spc="0" normalizeH="0" baseline="0" noProof="0" dirty="0">
                <a:ln>
                  <a:noFill/>
                </a:ln>
                <a:solidFill>
                  <a:srgbClr val="672572"/>
                </a:solidFill>
                <a:effectLst/>
                <a:uLnTx/>
                <a:uFillTx/>
                <a:latin typeface="Corbel" panose="020B0503020204020204"/>
                <a:ea typeface="+mn-ea"/>
                <a:cs typeface="+mn-cs"/>
              </a:rPr>
              <a:t>case-based data including age </a:t>
            </a:r>
            <a:r>
              <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rPr>
              <a:t>(in months), or stratifying by age (0-5 months, 6-11 months, 12-24 months), is recommended.</a:t>
            </a:r>
          </a:p>
          <a:p>
            <a:pPr marL="342900" marR="1201420" lvl="0" indent="-285750" algn="l" defTabSz="914400" rtl="0" eaLnBrk="1" fontAlgn="auto" latinLnBrk="0" hangingPunct="1">
              <a:lnSpc>
                <a:spcPct val="111100"/>
              </a:lnSpc>
              <a:spcBef>
                <a:spcPts val="1135"/>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pic>
        <p:nvPicPr>
          <p:cNvPr id="4" name="Picture 3" descr="A pink outline of a person&#10;&#10;Description automatically generated">
            <a:extLst>
              <a:ext uri="{FF2B5EF4-FFF2-40B4-BE49-F238E27FC236}">
                <a16:creationId xmlns:a16="http://schemas.microsoft.com/office/drawing/2014/main" id="{47EE06F7-1CC7-5C63-B898-E39239C1E7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7417" y="199000"/>
            <a:ext cx="609600" cy="927100"/>
          </a:xfrm>
          <a:prstGeom prst="rect">
            <a:avLst/>
          </a:prstGeom>
        </p:spPr>
      </p:pic>
      <p:sp>
        <p:nvSpPr>
          <p:cNvPr id="3" name="Footer Placeholder 2">
            <a:extLst>
              <a:ext uri="{FF2B5EF4-FFF2-40B4-BE49-F238E27FC236}">
                <a16:creationId xmlns:a16="http://schemas.microsoft.com/office/drawing/2014/main" id="{2087CCEA-CCBD-FD5C-70B0-3EF63F7750D5}"/>
              </a:ext>
            </a:extLst>
          </p:cNvPr>
          <p:cNvSpPr txBox="1">
            <a:spLocks/>
          </p:cNvSpPr>
          <p:nvPr/>
        </p:nvSpPr>
        <p:spPr>
          <a:xfrm>
            <a:off x="5216236" y="6548438"/>
            <a:ext cx="6523328" cy="309562"/>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solidFill>
                  <a:srgbClr val="000000">
                    <a:tint val="75000"/>
                  </a:srgbClr>
                </a:solidFill>
              </a:rPr>
              <a:t>Original slide developed by the US Centers for Disease Control and Prevention, World Health Organization, and PATH. Version: September 2026 </a:t>
            </a:r>
            <a:endParaRPr lang="en-US" dirty="0">
              <a:solidFill>
                <a:srgbClr val="000000">
                  <a:tint val="75000"/>
                </a:srgbClr>
              </a:solidFill>
            </a:endParaRPr>
          </a:p>
        </p:txBody>
      </p:sp>
    </p:spTree>
    <p:extLst>
      <p:ext uri="{BB962C8B-B14F-4D97-AF65-F5344CB8AC3E}">
        <p14:creationId xmlns:p14="http://schemas.microsoft.com/office/powerpoint/2010/main" val="532871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46651-273B-AB70-D01C-FC78D36C63A1}"/>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49EDAB9-5683-3855-82DB-E37A28BDF14B}"/>
              </a:ext>
            </a:extLst>
          </p:cNvPr>
          <p:cNvSpPr/>
          <p:nvPr/>
        </p:nvSpPr>
        <p:spPr>
          <a:xfrm>
            <a:off x="1224280" y="3107476"/>
            <a:ext cx="4257707" cy="3206238"/>
          </a:xfrm>
          <a:prstGeom prst="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B9768C67-D877-C997-7A69-5CC519AAE427}"/>
              </a:ext>
            </a:extLst>
          </p:cNvPr>
          <p:cNvSpPr txBox="1">
            <a:spLocks/>
          </p:cNvSpPr>
          <p:nvPr/>
        </p:nvSpPr>
        <p:spPr>
          <a:xfrm>
            <a:off x="1224280" y="1564455"/>
            <a:ext cx="10515600" cy="63163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US" sz="2600">
              <a:latin typeface="+mj-lt"/>
            </a:endParaRPr>
          </a:p>
        </p:txBody>
      </p:sp>
      <p:sp>
        <p:nvSpPr>
          <p:cNvPr id="7" name="Title 1">
            <a:extLst>
              <a:ext uri="{FF2B5EF4-FFF2-40B4-BE49-F238E27FC236}">
                <a16:creationId xmlns:a16="http://schemas.microsoft.com/office/drawing/2014/main" id="{520E2175-52BE-5FE6-B948-E42DEFB3E3B0}"/>
              </a:ext>
            </a:extLst>
          </p:cNvPr>
          <p:cNvSpPr>
            <a:spLocks noGrp="1"/>
          </p:cNvSpPr>
          <p:nvPr>
            <p:ph type="title"/>
          </p:nvPr>
        </p:nvSpPr>
        <p:spPr>
          <a:xfrm>
            <a:off x="2116182" y="289265"/>
            <a:ext cx="9752347" cy="884555"/>
          </a:xfrm>
        </p:spPr>
        <p:txBody>
          <a:bodyPr/>
          <a:lstStyle/>
          <a:p>
            <a:r>
              <a:rPr lang="en-US" dirty="0">
                <a:solidFill>
                  <a:schemeClr val="accent2"/>
                </a:solidFill>
              </a:rPr>
              <a:t>Case definition for selecting cases for RSV surveillance </a:t>
            </a:r>
            <a:endParaRPr lang="en-US" sz="2800" b="0" dirty="0">
              <a:solidFill>
                <a:schemeClr val="accent2"/>
              </a:solidFill>
            </a:endParaRPr>
          </a:p>
        </p:txBody>
      </p:sp>
      <p:sp>
        <p:nvSpPr>
          <p:cNvPr id="9" name="Content Placeholder 2">
            <a:extLst>
              <a:ext uri="{FF2B5EF4-FFF2-40B4-BE49-F238E27FC236}">
                <a16:creationId xmlns:a16="http://schemas.microsoft.com/office/drawing/2014/main" id="{9D3183C6-4E58-9900-D5B7-5259294081D2}"/>
              </a:ext>
            </a:extLst>
          </p:cNvPr>
          <p:cNvSpPr txBox="1">
            <a:spLocks/>
          </p:cNvSpPr>
          <p:nvPr/>
        </p:nvSpPr>
        <p:spPr>
          <a:xfrm>
            <a:off x="1784686" y="2808808"/>
            <a:ext cx="3037396" cy="744881"/>
          </a:xfrm>
          <a:prstGeom prst="rect">
            <a:avLst/>
          </a:prstGeom>
          <a:solidFill>
            <a:schemeClr val="accent2"/>
          </a:solidFill>
        </p:spPr>
        <p:txBody>
          <a:bodyPr lIns="91440" tIns="45720" rIns="91440" bIns="45720" anchor="ctr" anchorCtr="0"/>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400" b="1" dirty="0">
                <a:solidFill>
                  <a:schemeClr val="bg1"/>
                </a:solidFill>
                <a:latin typeface="+mn-lt"/>
              </a:rPr>
              <a:t>TRADITIONAL CASE DEFINITION</a:t>
            </a:r>
          </a:p>
          <a:p>
            <a:pPr marL="0" indent="0" algn="ctr">
              <a:lnSpc>
                <a:spcPct val="100000"/>
              </a:lnSpc>
              <a:spcBef>
                <a:spcPts val="0"/>
              </a:spcBef>
              <a:buNone/>
            </a:pPr>
            <a:r>
              <a:rPr lang="en-US" sz="1800" b="1" dirty="0">
                <a:solidFill>
                  <a:schemeClr val="bg1"/>
                </a:solidFill>
                <a:latin typeface="+mn-lt"/>
              </a:rPr>
              <a:t>WITH FEVER</a:t>
            </a:r>
          </a:p>
        </p:txBody>
      </p:sp>
      <p:sp>
        <p:nvSpPr>
          <p:cNvPr id="10" name="Footer Placeholder 2">
            <a:extLst>
              <a:ext uri="{FF2B5EF4-FFF2-40B4-BE49-F238E27FC236}">
                <a16:creationId xmlns:a16="http://schemas.microsoft.com/office/drawing/2014/main" id="{55B9D909-02F1-A745-2615-7F4F873DDD17}"/>
              </a:ext>
            </a:extLst>
          </p:cNvPr>
          <p:cNvSpPr>
            <a:spLocks noGrp="1"/>
          </p:cNvSpPr>
          <p:nvPr>
            <p:ph type="ftr" sz="quarter" idx="3"/>
          </p:nvPr>
        </p:nvSpPr>
        <p:spPr>
          <a:xfrm>
            <a:off x="1257019" y="6385521"/>
            <a:ext cx="4744224" cy="415498"/>
          </a:xfrm>
        </p:spPr>
        <p:txBody>
          <a:bodyPr/>
          <a:lstStyle/>
          <a:p>
            <a:pPr algn="l"/>
            <a:r>
              <a:rPr lang="en-US" dirty="0"/>
              <a:t>Reference: WHO. “Global influenza program: Respiratory Syncytial Virus Surveillance.” Accessed at: </a:t>
            </a:r>
            <a:r>
              <a:rPr lang="en-US" dirty="0">
                <a:hlinkClick r:id="rId3"/>
              </a:rPr>
              <a:t>https://www.who.int/teams/global-influenza-programme/global-respiratory-syncytial-virus-surveillance</a:t>
            </a:r>
            <a:r>
              <a:rPr lang="en-US" dirty="0"/>
              <a:t> </a:t>
            </a:r>
          </a:p>
        </p:txBody>
      </p:sp>
      <p:sp>
        <p:nvSpPr>
          <p:cNvPr id="15" name="TextBox 14">
            <a:extLst>
              <a:ext uri="{FF2B5EF4-FFF2-40B4-BE49-F238E27FC236}">
                <a16:creationId xmlns:a16="http://schemas.microsoft.com/office/drawing/2014/main" id="{7E74C738-9034-C322-082D-E122C4728F5C}"/>
              </a:ext>
            </a:extLst>
          </p:cNvPr>
          <p:cNvSpPr txBox="1"/>
          <p:nvPr/>
        </p:nvSpPr>
        <p:spPr>
          <a:xfrm>
            <a:off x="1224280" y="1008681"/>
            <a:ext cx="10335773" cy="1708160"/>
          </a:xfrm>
          <a:prstGeom prst="rect">
            <a:avLst/>
          </a:prstGeom>
          <a:noFill/>
        </p:spPr>
        <p:txBody>
          <a:bodyPr wrap="square">
            <a:spAutoFit/>
          </a:bodyPr>
          <a:lstStyle/>
          <a:p>
            <a:pPr marL="342900" indent="-342900">
              <a:lnSpc>
                <a:spcPct val="100000"/>
              </a:lnSpc>
              <a:spcBef>
                <a:spcPts val="300"/>
              </a:spcBef>
              <a:buClr>
                <a:schemeClr val="tx1"/>
              </a:buClr>
              <a:buFont typeface="Arial" panose="020B0604020202020204" pitchFamily="34" charset="0"/>
              <a:buChar char="•"/>
            </a:pPr>
            <a:r>
              <a:rPr lang="en-US" sz="2000" dirty="0">
                <a:latin typeface="+mj-lt"/>
              </a:rPr>
              <a:t>A commonly used case definition for capturing severe respiratory disease such as influenza or COVID-19, is the WHO SARI, or </a:t>
            </a:r>
            <a:r>
              <a:rPr lang="en-US" sz="2000" b="1" dirty="0">
                <a:solidFill>
                  <a:schemeClr val="accent3"/>
                </a:solidFill>
                <a:latin typeface="+mj-lt"/>
              </a:rPr>
              <a:t>Severe Acute Respiratory Infection (SARI)</a:t>
            </a:r>
            <a:r>
              <a:rPr lang="en-US" sz="2000" dirty="0">
                <a:latin typeface="+mj-lt"/>
              </a:rPr>
              <a:t>, definition. </a:t>
            </a:r>
          </a:p>
          <a:p>
            <a:pPr marL="342900" indent="-342900">
              <a:lnSpc>
                <a:spcPct val="100000"/>
              </a:lnSpc>
              <a:spcBef>
                <a:spcPts val="300"/>
              </a:spcBef>
              <a:buClr>
                <a:schemeClr val="tx1"/>
              </a:buClr>
              <a:buFont typeface="Arial" panose="020B0604020202020204" pitchFamily="34" charset="0"/>
              <a:buChar char="•"/>
            </a:pPr>
            <a:r>
              <a:rPr lang="en-US" sz="2000" b="1" dirty="0">
                <a:solidFill>
                  <a:schemeClr val="accent3"/>
                </a:solidFill>
                <a:latin typeface="+mj-lt"/>
              </a:rPr>
              <a:t>SARI misses a large proportion of RSV cases because RSV often presents without fever, especially in young children.</a:t>
            </a:r>
          </a:p>
          <a:p>
            <a:pPr marL="800100" lvl="1" indent="-342900">
              <a:spcBef>
                <a:spcPts val="300"/>
              </a:spcBef>
              <a:buClr>
                <a:schemeClr val="tx1"/>
              </a:buClr>
              <a:buFont typeface="Arial" panose="020B0604020202020204" pitchFamily="34" charset="0"/>
              <a:buChar char="•"/>
            </a:pPr>
            <a:r>
              <a:rPr lang="en-US" sz="2000" dirty="0">
                <a:latin typeface="+mj-lt"/>
              </a:rPr>
              <a:t>Additionally, many children under 6 months of age only present with apnea and/or sepsis.</a:t>
            </a:r>
          </a:p>
        </p:txBody>
      </p:sp>
      <p:pic>
        <p:nvPicPr>
          <p:cNvPr id="8" name="Picture 7" descr="A green and black graphic with a magnifying glass and a check mark&#10;&#10;Description automatically generated">
            <a:extLst>
              <a:ext uri="{FF2B5EF4-FFF2-40B4-BE49-F238E27FC236}">
                <a16:creationId xmlns:a16="http://schemas.microsoft.com/office/drawing/2014/main" id="{40644E0C-02D3-82EB-AB5E-B8FF9EFB82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7019" y="158151"/>
            <a:ext cx="653782" cy="721415"/>
          </a:xfrm>
          <a:prstGeom prst="rect">
            <a:avLst/>
          </a:prstGeom>
        </p:spPr>
      </p:pic>
      <p:sp>
        <p:nvSpPr>
          <p:cNvPr id="19" name="TextBox 18">
            <a:extLst>
              <a:ext uri="{FF2B5EF4-FFF2-40B4-BE49-F238E27FC236}">
                <a16:creationId xmlns:a16="http://schemas.microsoft.com/office/drawing/2014/main" id="{6D5C753B-AD1F-649A-C0F5-69C6A2EBCE3C}"/>
              </a:ext>
            </a:extLst>
          </p:cNvPr>
          <p:cNvSpPr txBox="1"/>
          <p:nvPr/>
        </p:nvSpPr>
        <p:spPr>
          <a:xfrm>
            <a:off x="1323776" y="3672445"/>
            <a:ext cx="4158211" cy="2369880"/>
          </a:xfrm>
          <a:prstGeom prst="rect">
            <a:avLst/>
          </a:prstGeom>
          <a:noFill/>
        </p:spPr>
        <p:txBody>
          <a:bodyPr wrap="square">
            <a:spAutoFit/>
          </a:bodyPr>
          <a:lstStyle/>
          <a:p>
            <a:pPr lvl="0">
              <a:spcBef>
                <a:spcPts val="600"/>
              </a:spcBef>
            </a:pPr>
            <a:r>
              <a:rPr lang="en-US" sz="2000" b="1" kern="1200" dirty="0">
                <a:solidFill>
                  <a:schemeClr val="accent2"/>
                </a:solidFill>
              </a:rPr>
              <a:t>SARI</a:t>
            </a:r>
          </a:p>
          <a:p>
            <a:pPr lvl="0">
              <a:spcBef>
                <a:spcPts val="600"/>
              </a:spcBef>
            </a:pPr>
            <a:r>
              <a:rPr lang="en-US" sz="1800" b="1" kern="1200" dirty="0">
                <a:solidFill>
                  <a:schemeClr val="accent2"/>
                </a:solidFill>
              </a:rPr>
              <a:t>S</a:t>
            </a:r>
            <a:r>
              <a:rPr lang="en-US" sz="1800" b="0" kern="1200" dirty="0">
                <a:solidFill>
                  <a:schemeClr val="tx1"/>
                </a:solidFill>
              </a:rPr>
              <a:t>evere (requiring hospitalization) </a:t>
            </a:r>
            <a:r>
              <a:rPr lang="en-US" sz="1800" b="0" i="1" kern="1200" dirty="0">
                <a:solidFill>
                  <a:schemeClr val="tx1"/>
                </a:solidFill>
              </a:rPr>
              <a:t>AND</a:t>
            </a:r>
            <a:endParaRPr lang="en-US" sz="1800" b="0" kern="1200" dirty="0">
              <a:solidFill>
                <a:schemeClr val="tx1"/>
              </a:solidFill>
            </a:endParaRPr>
          </a:p>
          <a:p>
            <a:pPr lvl="0">
              <a:spcBef>
                <a:spcPts val="600"/>
              </a:spcBef>
            </a:pPr>
            <a:r>
              <a:rPr lang="en-US" sz="1800" b="1" kern="1200" dirty="0">
                <a:solidFill>
                  <a:schemeClr val="accent2"/>
                </a:solidFill>
              </a:rPr>
              <a:t>A</a:t>
            </a:r>
            <a:r>
              <a:rPr lang="en-US" sz="1800" b="0" kern="1200" dirty="0">
                <a:solidFill>
                  <a:schemeClr val="tx1"/>
                </a:solidFill>
              </a:rPr>
              <a:t>cute (onset within the last 10 days) </a:t>
            </a:r>
            <a:r>
              <a:rPr lang="en-US" sz="1800" b="0" i="1" kern="1200" dirty="0">
                <a:solidFill>
                  <a:schemeClr val="tx1"/>
                </a:solidFill>
              </a:rPr>
              <a:t>AND</a:t>
            </a:r>
            <a:endParaRPr lang="en-US" sz="1800" b="0" kern="1200" dirty="0">
              <a:solidFill>
                <a:schemeClr val="tx1"/>
              </a:solidFill>
            </a:endParaRPr>
          </a:p>
          <a:p>
            <a:pPr lvl="0">
              <a:spcBef>
                <a:spcPts val="600"/>
              </a:spcBef>
            </a:pPr>
            <a:r>
              <a:rPr lang="en-US" sz="1800" b="0" kern="1200" dirty="0">
                <a:solidFill>
                  <a:schemeClr val="tx1"/>
                </a:solidFill>
              </a:rPr>
              <a:t>History of fever or measured fever of </a:t>
            </a:r>
            <a:br>
              <a:rPr lang="en-US" sz="1800" b="0" kern="1200" dirty="0">
                <a:solidFill>
                  <a:schemeClr val="tx1"/>
                </a:solidFill>
              </a:rPr>
            </a:br>
            <a:r>
              <a:rPr lang="en-US" sz="1800" b="0" kern="1200" dirty="0">
                <a:solidFill>
                  <a:schemeClr val="tx1"/>
                </a:solidFill>
              </a:rPr>
              <a:t>38</a:t>
            </a:r>
            <a:r>
              <a:rPr lang="en-US" sz="1800" kern="1200" dirty="0">
                <a:solidFill>
                  <a:schemeClr val="tx1"/>
                </a:solidFill>
              </a:rPr>
              <a:t>°C or more </a:t>
            </a:r>
            <a:r>
              <a:rPr lang="en-US" sz="1800" i="1" kern="1200" dirty="0">
                <a:solidFill>
                  <a:schemeClr val="tx1"/>
                </a:solidFill>
              </a:rPr>
              <a:t>AND</a:t>
            </a:r>
            <a:endParaRPr lang="en-US" sz="1800" b="0" kern="1200" dirty="0">
              <a:solidFill>
                <a:schemeClr val="tx1"/>
              </a:solidFill>
            </a:endParaRPr>
          </a:p>
          <a:p>
            <a:pPr lvl="0">
              <a:spcBef>
                <a:spcPts val="600"/>
              </a:spcBef>
            </a:pPr>
            <a:r>
              <a:rPr lang="en-US" sz="1800" b="1" kern="1200" dirty="0">
                <a:solidFill>
                  <a:schemeClr val="accent2"/>
                </a:solidFill>
              </a:rPr>
              <a:t>R</a:t>
            </a:r>
            <a:r>
              <a:rPr lang="en-US" sz="1800" b="0" kern="1200" dirty="0">
                <a:solidFill>
                  <a:schemeClr val="tx1"/>
                </a:solidFill>
              </a:rPr>
              <a:t>espiratory </a:t>
            </a:r>
            <a:r>
              <a:rPr lang="en-US" sz="1800" b="1" kern="1200" dirty="0">
                <a:solidFill>
                  <a:schemeClr val="accent2"/>
                </a:solidFill>
              </a:rPr>
              <a:t>I</a:t>
            </a:r>
            <a:r>
              <a:rPr lang="en-US" sz="1800" b="0" kern="1200" dirty="0">
                <a:solidFill>
                  <a:schemeClr val="tx1"/>
                </a:solidFill>
              </a:rPr>
              <a:t>nfection (having cough or shortness of breath)</a:t>
            </a:r>
          </a:p>
        </p:txBody>
      </p:sp>
      <p:sp>
        <p:nvSpPr>
          <p:cNvPr id="20" name="Rectangle 19">
            <a:extLst>
              <a:ext uri="{FF2B5EF4-FFF2-40B4-BE49-F238E27FC236}">
                <a16:creationId xmlns:a16="http://schemas.microsoft.com/office/drawing/2014/main" id="{9219EDEE-4506-6467-C0CD-410CEC0E14E8}"/>
              </a:ext>
            </a:extLst>
          </p:cNvPr>
          <p:cNvSpPr/>
          <p:nvPr/>
        </p:nvSpPr>
        <p:spPr>
          <a:xfrm>
            <a:off x="5777345" y="3105668"/>
            <a:ext cx="6091183" cy="3206238"/>
          </a:xfrm>
          <a:prstGeom prst="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C5A4FB53-6C03-8921-462D-6955C085098E}"/>
              </a:ext>
            </a:extLst>
          </p:cNvPr>
          <p:cNvSpPr txBox="1">
            <a:spLocks/>
          </p:cNvSpPr>
          <p:nvPr/>
        </p:nvSpPr>
        <p:spPr>
          <a:xfrm>
            <a:off x="6957768" y="2808808"/>
            <a:ext cx="3730337" cy="744881"/>
          </a:xfrm>
          <a:prstGeom prst="rect">
            <a:avLst/>
          </a:prstGeom>
          <a:solidFill>
            <a:schemeClr val="accent4"/>
          </a:solidFill>
        </p:spPr>
        <p:txBody>
          <a:bodyPr lIns="91440" tIns="45720" rIns="91440" bIns="45720" anchor="ctr" anchorCtr="0"/>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400" b="1" dirty="0">
                <a:solidFill>
                  <a:schemeClr val="bg1"/>
                </a:solidFill>
                <a:latin typeface="+mn-lt"/>
              </a:rPr>
              <a:t>NEW CASE DEFINITION</a:t>
            </a:r>
          </a:p>
          <a:p>
            <a:pPr marL="0" indent="0" algn="ctr">
              <a:lnSpc>
                <a:spcPct val="100000"/>
              </a:lnSpc>
              <a:spcBef>
                <a:spcPts val="0"/>
              </a:spcBef>
              <a:buNone/>
            </a:pPr>
            <a:r>
              <a:rPr lang="en-US" sz="1800" b="1" dirty="0">
                <a:solidFill>
                  <a:schemeClr val="bg1"/>
                </a:solidFill>
                <a:latin typeface="+mn-lt"/>
              </a:rPr>
              <a:t>WITH OR WITHOUT FEVER</a:t>
            </a:r>
          </a:p>
        </p:txBody>
      </p:sp>
      <p:sp>
        <p:nvSpPr>
          <p:cNvPr id="24" name="TextBox 23">
            <a:extLst>
              <a:ext uri="{FF2B5EF4-FFF2-40B4-BE49-F238E27FC236}">
                <a16:creationId xmlns:a16="http://schemas.microsoft.com/office/drawing/2014/main" id="{17E78106-E6AD-771B-8922-50A905D14FE6}"/>
              </a:ext>
            </a:extLst>
          </p:cNvPr>
          <p:cNvSpPr txBox="1"/>
          <p:nvPr/>
        </p:nvSpPr>
        <p:spPr>
          <a:xfrm>
            <a:off x="5956858" y="3671367"/>
            <a:ext cx="5911670" cy="2772676"/>
          </a:xfrm>
          <a:prstGeom prst="rect">
            <a:avLst/>
          </a:prstGeom>
          <a:noFill/>
        </p:spPr>
        <p:txBody>
          <a:bodyPr wrap="square" numCol="2" spcCol="182880">
            <a:noAutofit/>
          </a:bodyPr>
          <a:lstStyle/>
          <a:p>
            <a:pPr lvl="0">
              <a:spcBef>
                <a:spcPts val="600"/>
              </a:spcBef>
            </a:pPr>
            <a:r>
              <a:rPr lang="en-US" sz="2000" b="1" kern="1200" dirty="0">
                <a:solidFill>
                  <a:schemeClr val="accent4"/>
                </a:solidFill>
              </a:rPr>
              <a:t>Extended SARI </a:t>
            </a:r>
            <a:br>
              <a:rPr lang="en-US" sz="2000" b="1" kern="1200" dirty="0">
                <a:solidFill>
                  <a:schemeClr val="accent4"/>
                </a:solidFill>
              </a:rPr>
            </a:br>
            <a:r>
              <a:rPr lang="en-US" sz="2000" i="1" kern="1200" dirty="0">
                <a:solidFill>
                  <a:schemeClr val="accent4"/>
                </a:solidFill>
              </a:rPr>
              <a:t>piloted in 25 countries</a:t>
            </a:r>
          </a:p>
          <a:p>
            <a:pPr lvl="0">
              <a:spcBef>
                <a:spcPts val="600"/>
              </a:spcBef>
            </a:pPr>
            <a:r>
              <a:rPr lang="en-US" sz="1800" b="1" kern="1200" dirty="0">
                <a:solidFill>
                  <a:schemeClr val="accent4"/>
                </a:solidFill>
              </a:rPr>
              <a:t>S</a:t>
            </a:r>
            <a:r>
              <a:rPr lang="en-US" sz="1800" b="0" kern="1200" dirty="0">
                <a:solidFill>
                  <a:schemeClr val="tx1"/>
                </a:solidFill>
              </a:rPr>
              <a:t>evere (requiring hospitalization) </a:t>
            </a:r>
            <a:r>
              <a:rPr lang="en-US" sz="1800" b="0" i="1" kern="1200" dirty="0">
                <a:solidFill>
                  <a:schemeClr val="tx1"/>
                </a:solidFill>
              </a:rPr>
              <a:t>AND</a:t>
            </a:r>
            <a:endParaRPr lang="en-US" sz="1800" b="0" kern="1200" dirty="0">
              <a:solidFill>
                <a:schemeClr val="tx1"/>
              </a:solidFill>
            </a:endParaRPr>
          </a:p>
          <a:p>
            <a:pPr lvl="0">
              <a:spcBef>
                <a:spcPts val="600"/>
              </a:spcBef>
            </a:pPr>
            <a:r>
              <a:rPr lang="en-US" sz="1800" b="1" kern="1200" dirty="0">
                <a:solidFill>
                  <a:schemeClr val="accent4"/>
                </a:solidFill>
              </a:rPr>
              <a:t>A</a:t>
            </a:r>
            <a:r>
              <a:rPr lang="en-US" sz="1800" b="0" kern="1200" dirty="0">
                <a:solidFill>
                  <a:schemeClr val="tx1"/>
                </a:solidFill>
              </a:rPr>
              <a:t>cute (onset within the last 10 days) </a:t>
            </a:r>
            <a:r>
              <a:rPr lang="en-US" sz="1800" b="0" i="1" kern="1200" dirty="0">
                <a:solidFill>
                  <a:schemeClr val="tx1"/>
                </a:solidFill>
              </a:rPr>
              <a:t>AND</a:t>
            </a:r>
            <a:endParaRPr lang="en-US" sz="1800" b="0" kern="1200" dirty="0">
              <a:solidFill>
                <a:schemeClr val="tx1"/>
              </a:solidFill>
            </a:endParaRPr>
          </a:p>
          <a:p>
            <a:pPr lvl="0">
              <a:spcBef>
                <a:spcPts val="600"/>
              </a:spcBef>
            </a:pPr>
            <a:r>
              <a:rPr lang="en-US" sz="1800" b="1" kern="1200" dirty="0">
                <a:solidFill>
                  <a:schemeClr val="accent4"/>
                </a:solidFill>
              </a:rPr>
              <a:t>R</a:t>
            </a:r>
            <a:r>
              <a:rPr lang="en-US" sz="1800" b="0" kern="1200" dirty="0">
                <a:solidFill>
                  <a:schemeClr val="tx1"/>
                </a:solidFill>
              </a:rPr>
              <a:t>espiratory </a:t>
            </a:r>
            <a:r>
              <a:rPr lang="en-US" sz="1800" b="1" kern="1200" dirty="0">
                <a:solidFill>
                  <a:schemeClr val="accent4"/>
                </a:solidFill>
              </a:rPr>
              <a:t>I</a:t>
            </a:r>
            <a:r>
              <a:rPr lang="en-US" sz="1800" b="0" kern="1200" dirty="0">
                <a:solidFill>
                  <a:schemeClr val="tx1"/>
                </a:solidFill>
              </a:rPr>
              <a:t>nfection (having cough or shortness of breath)</a:t>
            </a:r>
          </a:p>
          <a:p>
            <a:pPr>
              <a:spcBef>
                <a:spcPts val="1200"/>
              </a:spcBef>
            </a:pPr>
            <a:r>
              <a:rPr lang="en-US" sz="1800" b="1" dirty="0">
                <a:solidFill>
                  <a:schemeClr val="accent4"/>
                </a:solidFill>
              </a:rPr>
              <a:t>In infants &lt;6 months old, also include: </a:t>
            </a:r>
            <a:endParaRPr lang="en-US" sz="1800" b="0" dirty="0">
              <a:solidFill>
                <a:schemeClr val="accent4"/>
              </a:solidFill>
            </a:endParaRPr>
          </a:p>
          <a:p>
            <a:pPr lvl="0"/>
            <a:r>
              <a:rPr lang="en-US" sz="1800" b="0" kern="1200" dirty="0">
                <a:solidFill>
                  <a:schemeClr val="tx1"/>
                </a:solidFill>
              </a:rPr>
              <a:t>Apnea </a:t>
            </a:r>
            <a:r>
              <a:rPr lang="en-US" sz="1800" b="0" i="1" kern="1200" dirty="0">
                <a:solidFill>
                  <a:schemeClr val="tx1"/>
                </a:solidFill>
              </a:rPr>
              <a:t>OR</a:t>
            </a:r>
          </a:p>
          <a:p>
            <a:pPr lvl="0"/>
            <a:r>
              <a:rPr lang="en-US" sz="1800" b="0" kern="1200" dirty="0">
                <a:solidFill>
                  <a:schemeClr val="tx1"/>
                </a:solidFill>
              </a:rPr>
              <a:t>Sepsis, defined as:</a:t>
            </a:r>
          </a:p>
          <a:p>
            <a:pPr marL="285750" lvl="0" indent="-285750">
              <a:buFont typeface="Arial" panose="020B0604020202020204" pitchFamily="34" charset="0"/>
              <a:buChar char="•"/>
            </a:pPr>
            <a:r>
              <a:rPr lang="en-US" sz="1800" b="0" kern="1200" dirty="0">
                <a:solidFill>
                  <a:schemeClr val="tx1"/>
                </a:solidFill>
              </a:rPr>
              <a:t>fever (≥ 37.5°C) or hypothermia (&lt; 35.5°C)</a:t>
            </a:r>
          </a:p>
          <a:p>
            <a:pPr marL="285750" lvl="0" indent="-285750">
              <a:buFont typeface="Arial" panose="020B0604020202020204" pitchFamily="34" charset="0"/>
              <a:buChar char="•"/>
            </a:pPr>
            <a:r>
              <a:rPr lang="en-US" sz="1800" b="0" kern="1200" dirty="0">
                <a:solidFill>
                  <a:schemeClr val="tx1"/>
                </a:solidFill>
              </a:rPr>
              <a:t>shock</a:t>
            </a:r>
          </a:p>
          <a:p>
            <a:pPr marL="285750" lvl="0" indent="-285750">
              <a:buFont typeface="Arial" panose="020B0604020202020204" pitchFamily="34" charset="0"/>
              <a:buChar char="•"/>
            </a:pPr>
            <a:r>
              <a:rPr lang="en-US" sz="1800" b="0" kern="1200" dirty="0">
                <a:solidFill>
                  <a:schemeClr val="tx1"/>
                </a:solidFill>
              </a:rPr>
              <a:t>seriously ill with no apparent cause</a:t>
            </a:r>
          </a:p>
        </p:txBody>
      </p:sp>
      <p:sp>
        <p:nvSpPr>
          <p:cNvPr id="3" name="Footer Placeholder 2">
            <a:extLst>
              <a:ext uri="{FF2B5EF4-FFF2-40B4-BE49-F238E27FC236}">
                <a16:creationId xmlns:a16="http://schemas.microsoft.com/office/drawing/2014/main" id="{BFA678E5-A4DD-A27E-6194-7AD1397C0EF6}"/>
              </a:ext>
            </a:extLst>
          </p:cNvPr>
          <p:cNvSpPr txBox="1">
            <a:spLocks/>
          </p:cNvSpPr>
          <p:nvPr/>
        </p:nvSpPr>
        <p:spPr>
          <a:xfrm>
            <a:off x="5345200" y="6515850"/>
            <a:ext cx="6523328" cy="309562"/>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solidFill>
                  <a:srgbClr val="000000">
                    <a:tint val="75000"/>
                  </a:srgbClr>
                </a:solidFill>
              </a:rPr>
              <a:t>Original slide developed by the US Centers for Disease Control and Prevention, World Health Organization, and PATH. Version: September 2026 </a:t>
            </a:r>
            <a:endParaRPr lang="en-US" dirty="0">
              <a:solidFill>
                <a:srgbClr val="000000">
                  <a:tint val="75000"/>
                </a:srgbClr>
              </a:solidFill>
            </a:endParaRPr>
          </a:p>
        </p:txBody>
      </p:sp>
    </p:spTree>
    <p:extLst>
      <p:ext uri="{BB962C8B-B14F-4D97-AF65-F5344CB8AC3E}">
        <p14:creationId xmlns:p14="http://schemas.microsoft.com/office/powerpoint/2010/main" val="2490744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700A7-9AE4-0EC9-3745-F7631A1C55DA}"/>
              </a:ext>
            </a:extLst>
          </p:cNvPr>
          <p:cNvSpPr txBox="1">
            <a:spLocks/>
          </p:cNvSpPr>
          <p:nvPr/>
        </p:nvSpPr>
        <p:spPr>
          <a:xfrm>
            <a:off x="1802674" y="399415"/>
            <a:ext cx="10097972" cy="88455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400" b="1" kern="1200">
                <a:solidFill>
                  <a:schemeClr val="accent3"/>
                </a:solidFill>
                <a:latin typeface="Corbel" panose="020B0503020204020204" pitchFamily="34" charset="0"/>
                <a:ea typeface="+mj-ea"/>
                <a:cs typeface="+mj-cs"/>
              </a:defRPr>
            </a:lvl1pPr>
          </a:lstStyle>
          <a:p>
            <a:r>
              <a:rPr lang="en-US" dirty="0">
                <a:solidFill>
                  <a:schemeClr val="accent2"/>
                </a:solidFill>
                <a:latin typeface="Corbel"/>
              </a:rPr>
              <a:t>How are RSV specimens collected, tested, and reported?</a:t>
            </a:r>
            <a:endParaRPr lang="en-US" b="0" dirty="0">
              <a:solidFill>
                <a:schemeClr val="accent2"/>
              </a:solidFill>
            </a:endParaRPr>
          </a:p>
        </p:txBody>
      </p:sp>
      <p:sp>
        <p:nvSpPr>
          <p:cNvPr id="5" name="Footer Placeholder 2">
            <a:extLst>
              <a:ext uri="{FF2B5EF4-FFF2-40B4-BE49-F238E27FC236}">
                <a16:creationId xmlns:a16="http://schemas.microsoft.com/office/drawing/2014/main" id="{4974B93C-888F-47CE-0380-BCA847BCC748}"/>
              </a:ext>
            </a:extLst>
          </p:cNvPr>
          <p:cNvSpPr>
            <a:spLocks noGrp="1"/>
          </p:cNvSpPr>
          <p:nvPr>
            <p:ph type="ftr" sz="quarter" idx="3"/>
          </p:nvPr>
        </p:nvSpPr>
        <p:spPr>
          <a:xfrm>
            <a:off x="1123849" y="6250836"/>
            <a:ext cx="6224436" cy="415498"/>
          </a:xfrm>
        </p:spPr>
        <p:txBody>
          <a:bodyPr/>
          <a:lstStyle/>
          <a:p>
            <a:pPr algn="l"/>
            <a:r>
              <a:rPr lang="en-US" dirty="0"/>
              <a:t>Reference: </a:t>
            </a:r>
            <a:br>
              <a:rPr lang="en-US" dirty="0"/>
            </a:br>
            <a:r>
              <a:rPr lang="en-US" dirty="0"/>
              <a:t>World Health Organization. Implementing the integrated sentinel surveillance of influenza and other respiratory viruses of epidemic and pandemic potential by the Global Influenza Surveillance and Response System. 2024. Accessed at: </a:t>
            </a:r>
            <a:r>
              <a:rPr lang="en-US" dirty="0">
                <a:hlinkClick r:id="rId3"/>
              </a:rPr>
              <a:t>https://www.who.int/publications/i/item/9789240101432</a:t>
            </a:r>
            <a:r>
              <a:rPr lang="en-US" dirty="0"/>
              <a:t> </a:t>
            </a:r>
            <a:endParaRPr lang="en-US" sz="1800" kern="100" dirty="0">
              <a:effectLst/>
              <a:latin typeface="+mn-lt"/>
              <a:ea typeface="Aptos" panose="020B0004020202020204" pitchFamily="34" charset="0"/>
              <a:cs typeface="Times New Roman" panose="02020603050405020304" pitchFamily="18" charset="0"/>
            </a:endParaRPr>
          </a:p>
          <a:p>
            <a:pPr algn="l"/>
            <a:r>
              <a:rPr lang="en-US" dirty="0"/>
              <a:t>.  </a:t>
            </a:r>
          </a:p>
        </p:txBody>
      </p:sp>
      <p:sp>
        <p:nvSpPr>
          <p:cNvPr id="4" name="Content Placeholder 2">
            <a:extLst>
              <a:ext uri="{FF2B5EF4-FFF2-40B4-BE49-F238E27FC236}">
                <a16:creationId xmlns:a16="http://schemas.microsoft.com/office/drawing/2014/main" id="{EBA13B8E-F290-8ED1-CF6D-446076FE55F6}"/>
              </a:ext>
            </a:extLst>
          </p:cNvPr>
          <p:cNvSpPr txBox="1">
            <a:spLocks/>
          </p:cNvSpPr>
          <p:nvPr/>
        </p:nvSpPr>
        <p:spPr>
          <a:xfrm>
            <a:off x="989442" y="1338667"/>
            <a:ext cx="6358843" cy="477325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2"/>
              </a:buClr>
            </a:pPr>
            <a:r>
              <a:rPr lang="en-US" sz="1800" dirty="0">
                <a:latin typeface="+mn-lt"/>
              </a:rPr>
              <a:t>After meeting case definition, specimen sample collected by nasal swab.</a:t>
            </a:r>
          </a:p>
          <a:p>
            <a:pPr>
              <a:buClr>
                <a:schemeClr val="accent2"/>
              </a:buClr>
            </a:pPr>
            <a:r>
              <a:rPr lang="en-US" sz="1800" b="1" dirty="0" err="1">
                <a:solidFill>
                  <a:schemeClr val="accent3"/>
                </a:solidFill>
                <a:latin typeface="+mn-lt"/>
              </a:rPr>
              <a:t>rRT</a:t>
            </a:r>
            <a:r>
              <a:rPr lang="en-US" sz="1800" b="1" dirty="0">
                <a:solidFill>
                  <a:schemeClr val="accent3"/>
                </a:solidFill>
                <a:latin typeface="+mn-lt"/>
              </a:rPr>
              <a:t>-PCR assay </a:t>
            </a:r>
            <a:r>
              <a:rPr lang="en-US" sz="1800" dirty="0">
                <a:latin typeface="+mn-lt"/>
              </a:rPr>
              <a:t>is</a:t>
            </a:r>
            <a:r>
              <a:rPr lang="en-US" sz="1800" b="1" dirty="0">
                <a:latin typeface="+mn-lt"/>
              </a:rPr>
              <a:t> </a:t>
            </a:r>
            <a:r>
              <a:rPr lang="en-US" sz="1800" dirty="0">
                <a:latin typeface="+mn-lt"/>
              </a:rPr>
              <a:t>the gold standard in RSV detection.</a:t>
            </a:r>
          </a:p>
          <a:p>
            <a:pPr lvl="1">
              <a:buClr>
                <a:schemeClr val="accent2"/>
              </a:buClr>
            </a:pPr>
            <a:r>
              <a:rPr lang="en-US" sz="1600" dirty="0">
                <a:latin typeface="+mn-lt"/>
              </a:rPr>
              <a:t>Test for multiple pathogens; high sensitivity and specificity; rapid turnaround; adaptable to changing needs.</a:t>
            </a:r>
          </a:p>
          <a:p>
            <a:r>
              <a:rPr lang="en-US" sz="1800" dirty="0">
                <a:latin typeface="+mn-lt"/>
              </a:rPr>
              <a:t>Recommended to</a:t>
            </a:r>
            <a:r>
              <a:rPr lang="en-US" sz="1800" dirty="0">
                <a:solidFill>
                  <a:schemeClr val="accent3"/>
                </a:solidFill>
                <a:latin typeface="+mn-lt"/>
              </a:rPr>
              <a:t> </a:t>
            </a:r>
            <a:r>
              <a:rPr lang="en-US" sz="1800" b="1" dirty="0">
                <a:solidFill>
                  <a:schemeClr val="accent3"/>
                </a:solidFill>
                <a:latin typeface="+mn-lt"/>
              </a:rPr>
              <a:t>test all cases less than 2 years </a:t>
            </a:r>
            <a:r>
              <a:rPr lang="en-US" sz="1800" dirty="0">
                <a:latin typeface="+mn-lt"/>
              </a:rPr>
              <a:t>(not just those influenza/SARS-COV-2 negative).</a:t>
            </a:r>
          </a:p>
          <a:p>
            <a:pPr lvl="1"/>
            <a:r>
              <a:rPr lang="en-US" sz="1600" dirty="0">
                <a:latin typeface="+mn-lt"/>
              </a:rPr>
              <a:t>Can use either an RSV-specific test or a multiplex that includes other respiratory viruses (e.g., influenza and/or SARS-COV-2).</a:t>
            </a:r>
          </a:p>
          <a:p>
            <a:pPr lvl="1"/>
            <a:r>
              <a:rPr lang="en-US" sz="1600" dirty="0">
                <a:latin typeface="+mn-lt"/>
              </a:rPr>
              <a:t>In some settings, typing of RSV (RSV-A v. RSV-B) is recommended.</a:t>
            </a:r>
          </a:p>
          <a:p>
            <a:pPr>
              <a:buClr>
                <a:schemeClr val="accent2"/>
              </a:buClr>
            </a:pPr>
            <a:r>
              <a:rPr lang="en-US" sz="1800" b="1" dirty="0">
                <a:solidFill>
                  <a:schemeClr val="accent3"/>
                </a:solidFill>
                <a:latin typeface="+mn-lt"/>
              </a:rPr>
              <a:t>Given that RSV does not evolve as quickly as other respiratory viruses, genomic sequencing on large numbers of specimens for RSV not needed. </a:t>
            </a:r>
          </a:p>
          <a:p>
            <a:pPr lvl="1">
              <a:buClr>
                <a:schemeClr val="accent2"/>
              </a:buClr>
            </a:pPr>
            <a:r>
              <a:rPr lang="en-US" sz="1600" dirty="0">
                <a:latin typeface="+mn-lt"/>
              </a:rPr>
              <a:t>Sequencing a subset of RSV positive cases can be helpful for global monitoring of genetic drift.</a:t>
            </a:r>
            <a:endParaRPr lang="en-US" dirty="0">
              <a:latin typeface="+mn-lt"/>
            </a:endParaRPr>
          </a:p>
          <a:p>
            <a:pPr marL="0" indent="0">
              <a:buNone/>
            </a:pPr>
            <a:endParaRPr lang="en-US" sz="1800" dirty="0">
              <a:latin typeface="+mn-lt"/>
            </a:endParaRPr>
          </a:p>
          <a:p>
            <a:pPr marL="457200" lvl="1" indent="0">
              <a:buNone/>
            </a:pPr>
            <a:endParaRPr lang="en-US" sz="1600" dirty="0">
              <a:latin typeface="+mn-lt"/>
            </a:endParaRPr>
          </a:p>
        </p:txBody>
      </p:sp>
      <p:grpSp>
        <p:nvGrpSpPr>
          <p:cNvPr id="26" name="Group 25">
            <a:extLst>
              <a:ext uri="{FF2B5EF4-FFF2-40B4-BE49-F238E27FC236}">
                <a16:creationId xmlns:a16="http://schemas.microsoft.com/office/drawing/2014/main" id="{3D56F9BD-39FA-6256-6818-E618361158B9}"/>
              </a:ext>
            </a:extLst>
          </p:cNvPr>
          <p:cNvGrpSpPr/>
          <p:nvPr/>
        </p:nvGrpSpPr>
        <p:grpSpPr>
          <a:xfrm>
            <a:off x="7481452" y="1439353"/>
            <a:ext cx="4491808" cy="4672572"/>
            <a:chOff x="7481452" y="1105224"/>
            <a:chExt cx="4491808" cy="4672572"/>
          </a:xfrm>
        </p:grpSpPr>
        <p:cxnSp>
          <p:nvCxnSpPr>
            <p:cNvPr id="22" name="Straight Connector 21">
              <a:extLst>
                <a:ext uri="{FF2B5EF4-FFF2-40B4-BE49-F238E27FC236}">
                  <a16:creationId xmlns:a16="http://schemas.microsoft.com/office/drawing/2014/main" id="{107EC355-ADFF-170D-C02C-88D3C9E9C6D5}"/>
                </a:ext>
              </a:extLst>
            </p:cNvPr>
            <p:cNvCxnSpPr/>
            <p:nvPr/>
          </p:nvCxnSpPr>
          <p:spPr>
            <a:xfrm>
              <a:off x="11319775" y="1477975"/>
              <a:ext cx="0" cy="3656909"/>
            </a:xfrm>
            <a:prstGeom prst="line">
              <a:avLst/>
            </a:prstGeom>
            <a:ln w="28575">
              <a:solidFill>
                <a:schemeClr val="accent5"/>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92A66DA-62D7-C667-4C90-DC410D5B2403}"/>
                </a:ext>
              </a:extLst>
            </p:cNvPr>
            <p:cNvCxnSpPr>
              <a:cxnSpLocks/>
            </p:cNvCxnSpPr>
            <p:nvPr/>
          </p:nvCxnSpPr>
          <p:spPr>
            <a:xfrm>
              <a:off x="8091999" y="1908313"/>
              <a:ext cx="0" cy="3223152"/>
            </a:xfrm>
            <a:prstGeom prst="line">
              <a:avLst/>
            </a:prstGeom>
            <a:ln w="28575">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9553C9B-EE06-176B-A4A2-5EEF714DE035}"/>
                </a:ext>
              </a:extLst>
            </p:cNvPr>
            <p:cNvSpPr txBox="1"/>
            <p:nvPr/>
          </p:nvSpPr>
          <p:spPr>
            <a:xfrm>
              <a:off x="10559487" y="2276830"/>
              <a:ext cx="1413773" cy="3500966"/>
            </a:xfrm>
            <a:prstGeom prst="rect">
              <a:avLst/>
            </a:prstGeom>
            <a:solidFill>
              <a:schemeClr val="bg1"/>
            </a:solidFill>
            <a:ln>
              <a:solidFill>
                <a:schemeClr val="accent5"/>
              </a:solidFill>
            </a:ln>
          </p:spPr>
          <p:txBody>
            <a:bodyPr wrap="square" rtlCol="0" anchor="ctr" anchorCtr="0">
              <a:noAutofit/>
            </a:bodyPr>
            <a:lstStyle/>
            <a:p>
              <a:pPr algn="ctr" defTabSz="1204913"/>
              <a:r>
                <a:rPr lang="en-US" sz="1750" dirty="0">
                  <a:solidFill>
                    <a:schemeClr val="accent5"/>
                  </a:solidFill>
                  <a:effectLst/>
                </a:rPr>
                <a:t>Proceed to test for other pathogens like influenza, SARS-CoV-2, other</a:t>
              </a:r>
              <a:endParaRPr lang="en-US" sz="1750" dirty="0">
                <a:solidFill>
                  <a:schemeClr val="accent5"/>
                </a:solidFill>
              </a:endParaRPr>
            </a:p>
          </p:txBody>
        </p:sp>
        <p:sp>
          <p:nvSpPr>
            <p:cNvPr id="8" name="TextBox 7">
              <a:extLst>
                <a:ext uri="{FF2B5EF4-FFF2-40B4-BE49-F238E27FC236}">
                  <a16:creationId xmlns:a16="http://schemas.microsoft.com/office/drawing/2014/main" id="{1BB9E44F-4496-7B26-2FBE-1D3EFF135E58}"/>
                </a:ext>
              </a:extLst>
            </p:cNvPr>
            <p:cNvSpPr txBox="1"/>
            <p:nvPr/>
          </p:nvSpPr>
          <p:spPr>
            <a:xfrm>
              <a:off x="7481453" y="5131465"/>
              <a:ext cx="2319414" cy="646331"/>
            </a:xfrm>
            <a:prstGeom prst="rect">
              <a:avLst/>
            </a:prstGeom>
            <a:solidFill>
              <a:schemeClr val="bg1"/>
            </a:solidFill>
            <a:ln>
              <a:solidFill>
                <a:schemeClr val="accent4"/>
              </a:solidFill>
            </a:ln>
          </p:spPr>
          <p:txBody>
            <a:bodyPr wrap="square" rtlCol="0">
              <a:spAutoFit/>
            </a:bodyPr>
            <a:lstStyle/>
            <a:p>
              <a:pPr algn="ctr"/>
              <a:r>
                <a:rPr lang="en-US" dirty="0">
                  <a:solidFill>
                    <a:schemeClr val="accent4"/>
                  </a:solidFill>
                  <a:effectLst/>
                </a:rPr>
                <a:t>Report data to public repository(s)</a:t>
              </a:r>
            </a:p>
          </p:txBody>
        </p:sp>
        <p:sp>
          <p:nvSpPr>
            <p:cNvPr id="12" name="TextBox 11">
              <a:extLst>
                <a:ext uri="{FF2B5EF4-FFF2-40B4-BE49-F238E27FC236}">
                  <a16:creationId xmlns:a16="http://schemas.microsoft.com/office/drawing/2014/main" id="{904047A9-8E31-CDE6-7384-E2DC49151C1F}"/>
                </a:ext>
              </a:extLst>
            </p:cNvPr>
            <p:cNvSpPr txBox="1"/>
            <p:nvPr/>
          </p:nvSpPr>
          <p:spPr>
            <a:xfrm>
              <a:off x="10562175" y="1687449"/>
              <a:ext cx="1411085" cy="369332"/>
            </a:xfrm>
            <a:prstGeom prst="rect">
              <a:avLst/>
            </a:prstGeom>
            <a:solidFill>
              <a:schemeClr val="accent5"/>
            </a:solidFill>
          </p:spPr>
          <p:txBody>
            <a:bodyPr wrap="square" rtlCol="0" anchor="ctr" anchorCtr="0">
              <a:noAutofit/>
            </a:bodyPr>
            <a:lstStyle/>
            <a:p>
              <a:pPr algn="ctr"/>
              <a:r>
                <a:rPr lang="en-US" dirty="0">
                  <a:solidFill>
                    <a:schemeClr val="bg1"/>
                  </a:solidFill>
                </a:rPr>
                <a:t>RSV -</a:t>
              </a:r>
            </a:p>
          </p:txBody>
        </p:sp>
        <p:sp>
          <p:nvSpPr>
            <p:cNvPr id="13" name="TextBox 12">
              <a:extLst>
                <a:ext uri="{FF2B5EF4-FFF2-40B4-BE49-F238E27FC236}">
                  <a16:creationId xmlns:a16="http://schemas.microsoft.com/office/drawing/2014/main" id="{7CD0DFE4-BF12-E956-9F92-F063620084B0}"/>
                </a:ext>
              </a:extLst>
            </p:cNvPr>
            <p:cNvSpPr txBox="1"/>
            <p:nvPr/>
          </p:nvSpPr>
          <p:spPr>
            <a:xfrm>
              <a:off x="7481455" y="2269674"/>
              <a:ext cx="1221088" cy="1000406"/>
            </a:xfrm>
            <a:prstGeom prst="rect">
              <a:avLst/>
            </a:prstGeom>
            <a:solidFill>
              <a:schemeClr val="accent4">
                <a:lumMod val="20000"/>
                <a:lumOff val="80000"/>
              </a:schemeClr>
            </a:solidFill>
          </p:spPr>
          <p:txBody>
            <a:bodyPr wrap="square" rtlCol="0" anchor="ctr" anchorCtr="0">
              <a:noAutofit/>
            </a:bodyPr>
            <a:lstStyle/>
            <a:p>
              <a:pPr algn="ctr"/>
              <a:r>
                <a:rPr lang="en-US" dirty="0"/>
                <a:t>RSV A/B+</a:t>
              </a:r>
            </a:p>
          </p:txBody>
        </p:sp>
        <p:sp>
          <p:nvSpPr>
            <p:cNvPr id="15" name="TextBox 14">
              <a:extLst>
                <a:ext uri="{FF2B5EF4-FFF2-40B4-BE49-F238E27FC236}">
                  <a16:creationId xmlns:a16="http://schemas.microsoft.com/office/drawing/2014/main" id="{F2E47627-9B31-4496-9FF8-CF6479B980F2}"/>
                </a:ext>
              </a:extLst>
            </p:cNvPr>
            <p:cNvSpPr txBox="1"/>
            <p:nvPr/>
          </p:nvSpPr>
          <p:spPr>
            <a:xfrm>
              <a:off x="7481454" y="3526524"/>
              <a:ext cx="2319414" cy="1460794"/>
            </a:xfrm>
            <a:prstGeom prst="rect">
              <a:avLst/>
            </a:prstGeom>
            <a:solidFill>
              <a:schemeClr val="bg1"/>
            </a:solidFill>
            <a:ln>
              <a:solidFill>
                <a:schemeClr val="accent4"/>
              </a:solidFill>
            </a:ln>
          </p:spPr>
          <p:txBody>
            <a:bodyPr wrap="square" rtlCol="0" anchor="ctr" anchorCtr="0">
              <a:noAutofit/>
            </a:bodyPr>
            <a:lstStyle/>
            <a:p>
              <a:pPr algn="ctr"/>
              <a:r>
                <a:rPr lang="en-US" sz="1750" dirty="0">
                  <a:solidFill>
                    <a:schemeClr val="accent4"/>
                  </a:solidFill>
                </a:rPr>
                <a:t>Sequence or submit a subset of specimens to WHO RSV reference laboratory (as appropriate)</a:t>
              </a:r>
            </a:p>
          </p:txBody>
        </p:sp>
        <p:cxnSp>
          <p:nvCxnSpPr>
            <p:cNvPr id="20" name="Straight Connector 19">
              <a:extLst>
                <a:ext uri="{FF2B5EF4-FFF2-40B4-BE49-F238E27FC236}">
                  <a16:creationId xmlns:a16="http://schemas.microsoft.com/office/drawing/2014/main" id="{34A27FE3-E8DA-EBC5-AEF7-AAA6D7C12FD5}"/>
                </a:ext>
              </a:extLst>
            </p:cNvPr>
            <p:cNvCxnSpPr>
              <a:cxnSpLocks/>
            </p:cNvCxnSpPr>
            <p:nvPr/>
          </p:nvCxnSpPr>
          <p:spPr>
            <a:xfrm>
              <a:off x="9640954" y="2056781"/>
              <a:ext cx="0" cy="673167"/>
            </a:xfrm>
            <a:prstGeom prst="line">
              <a:avLst/>
            </a:prstGeom>
            <a:ln w="28575">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D6A1086-7F89-BCC8-BAF0-C40D44BDC296}"/>
                </a:ext>
              </a:extLst>
            </p:cNvPr>
            <p:cNvSpPr txBox="1"/>
            <p:nvPr/>
          </p:nvSpPr>
          <p:spPr>
            <a:xfrm>
              <a:off x="9124730" y="2276830"/>
              <a:ext cx="1128191" cy="1000406"/>
            </a:xfrm>
            <a:prstGeom prst="rect">
              <a:avLst/>
            </a:prstGeom>
            <a:solidFill>
              <a:schemeClr val="accent4">
                <a:lumMod val="20000"/>
                <a:lumOff val="80000"/>
              </a:schemeClr>
            </a:solidFill>
          </p:spPr>
          <p:txBody>
            <a:bodyPr wrap="square" rtlCol="0" anchor="ctr" anchorCtr="0">
              <a:noAutofit/>
            </a:bodyPr>
            <a:lstStyle/>
            <a:p>
              <a:pPr algn="ctr"/>
              <a:r>
                <a:rPr lang="en-US" dirty="0"/>
                <a:t>RSV type not identified</a:t>
              </a:r>
            </a:p>
          </p:txBody>
        </p:sp>
        <p:cxnSp>
          <p:nvCxnSpPr>
            <p:cNvPr id="23" name="Straight Connector 22">
              <a:extLst>
                <a:ext uri="{FF2B5EF4-FFF2-40B4-BE49-F238E27FC236}">
                  <a16:creationId xmlns:a16="http://schemas.microsoft.com/office/drawing/2014/main" id="{64D4FA34-E827-8C6C-CDA1-81ACE017EBE2}"/>
                </a:ext>
              </a:extLst>
            </p:cNvPr>
            <p:cNvCxnSpPr>
              <a:cxnSpLocks/>
            </p:cNvCxnSpPr>
            <p:nvPr/>
          </p:nvCxnSpPr>
          <p:spPr>
            <a:xfrm>
              <a:off x="8867187" y="1474556"/>
              <a:ext cx="0" cy="433757"/>
            </a:xfrm>
            <a:prstGeom prst="line">
              <a:avLst/>
            </a:prstGeom>
            <a:ln w="28575">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A3E6166-572A-BC50-AF7D-D7AACD6A6C3D}"/>
                </a:ext>
              </a:extLst>
            </p:cNvPr>
            <p:cNvSpPr txBox="1"/>
            <p:nvPr/>
          </p:nvSpPr>
          <p:spPr>
            <a:xfrm>
              <a:off x="7481453" y="1687449"/>
              <a:ext cx="2771468" cy="369332"/>
            </a:xfrm>
            <a:prstGeom prst="rect">
              <a:avLst/>
            </a:prstGeom>
            <a:solidFill>
              <a:schemeClr val="accent4"/>
            </a:solidFill>
          </p:spPr>
          <p:txBody>
            <a:bodyPr wrap="square" rtlCol="0" anchor="ctr" anchorCtr="0">
              <a:noAutofit/>
            </a:bodyPr>
            <a:lstStyle/>
            <a:p>
              <a:pPr algn="ctr"/>
              <a:r>
                <a:rPr lang="en-US" dirty="0">
                  <a:solidFill>
                    <a:schemeClr val="bg1"/>
                  </a:solidFill>
                </a:rPr>
                <a:t>RSV +</a:t>
              </a:r>
            </a:p>
          </p:txBody>
        </p:sp>
        <p:sp>
          <p:nvSpPr>
            <p:cNvPr id="7" name="TextBox 6">
              <a:extLst>
                <a:ext uri="{FF2B5EF4-FFF2-40B4-BE49-F238E27FC236}">
                  <a16:creationId xmlns:a16="http://schemas.microsoft.com/office/drawing/2014/main" id="{3810E7AC-1D8A-0C51-A09F-8D1D915DD89F}"/>
                </a:ext>
              </a:extLst>
            </p:cNvPr>
            <p:cNvSpPr txBox="1"/>
            <p:nvPr/>
          </p:nvSpPr>
          <p:spPr>
            <a:xfrm>
              <a:off x="7481452" y="1105224"/>
              <a:ext cx="4491806" cy="369332"/>
            </a:xfrm>
            <a:prstGeom prst="rect">
              <a:avLst/>
            </a:prstGeom>
            <a:solidFill>
              <a:schemeClr val="accent2"/>
            </a:solidFill>
          </p:spPr>
          <p:txBody>
            <a:bodyPr wrap="square" rtlCol="0" anchor="ctr" anchorCtr="0">
              <a:noAutofit/>
            </a:bodyPr>
            <a:lstStyle/>
            <a:p>
              <a:pPr algn="ctr"/>
              <a:r>
                <a:rPr lang="en-US" dirty="0">
                  <a:solidFill>
                    <a:schemeClr val="bg1"/>
                  </a:solidFill>
                </a:rPr>
                <a:t>Test respiratory specimen for RSV</a:t>
              </a:r>
            </a:p>
          </p:txBody>
        </p:sp>
      </p:grpSp>
      <p:pic>
        <p:nvPicPr>
          <p:cNvPr id="16" name="Picture 15" descr="A pink line drawing of a nose&#10;&#10;Description automatically generated">
            <a:extLst>
              <a:ext uri="{FF2B5EF4-FFF2-40B4-BE49-F238E27FC236}">
                <a16:creationId xmlns:a16="http://schemas.microsoft.com/office/drawing/2014/main" id="{3A1E148E-A37F-525A-A28E-1AE98ABF2B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5122" y="190990"/>
            <a:ext cx="457200" cy="1041400"/>
          </a:xfrm>
          <a:prstGeom prst="rect">
            <a:avLst/>
          </a:prstGeom>
        </p:spPr>
      </p:pic>
      <p:sp>
        <p:nvSpPr>
          <p:cNvPr id="6" name="Footer Placeholder 2">
            <a:extLst>
              <a:ext uri="{FF2B5EF4-FFF2-40B4-BE49-F238E27FC236}">
                <a16:creationId xmlns:a16="http://schemas.microsoft.com/office/drawing/2014/main" id="{90C0BDE3-D842-8CC1-9BE2-9E5F547B38F9}"/>
              </a:ext>
            </a:extLst>
          </p:cNvPr>
          <p:cNvSpPr txBox="1">
            <a:spLocks/>
          </p:cNvSpPr>
          <p:nvPr/>
        </p:nvSpPr>
        <p:spPr>
          <a:xfrm>
            <a:off x="5216236" y="6548438"/>
            <a:ext cx="6523328" cy="309562"/>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solidFill>
                  <a:srgbClr val="000000">
                    <a:tint val="75000"/>
                  </a:srgbClr>
                </a:solidFill>
              </a:rPr>
              <a:t>Original slide developed by the US Centers for Disease Control and Prevention, World Health Organization, and PATH. Version: September 2026 </a:t>
            </a:r>
            <a:endParaRPr lang="en-US" dirty="0">
              <a:solidFill>
                <a:srgbClr val="000000">
                  <a:tint val="75000"/>
                </a:srgbClr>
              </a:solidFill>
            </a:endParaRPr>
          </a:p>
        </p:txBody>
      </p:sp>
    </p:spTree>
    <p:extLst>
      <p:ext uri="{BB962C8B-B14F-4D97-AF65-F5344CB8AC3E}">
        <p14:creationId xmlns:p14="http://schemas.microsoft.com/office/powerpoint/2010/main" val="2308591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79AB897-E111-BE5C-EC42-F4A70157714A}"/>
              </a:ext>
            </a:extLst>
          </p:cNvPr>
          <p:cNvSpPr>
            <a:spLocks noGrp="1"/>
          </p:cNvSpPr>
          <p:nvPr>
            <p:ph type="ftr" sz="quarter" idx="3"/>
          </p:nvPr>
        </p:nvSpPr>
        <p:spPr>
          <a:xfrm>
            <a:off x="995482" y="6117056"/>
            <a:ext cx="10515601" cy="364684"/>
          </a:xfrm>
        </p:spPr>
        <p:txBody>
          <a:bodyPr/>
          <a:lstStyle/>
          <a:p>
            <a:pPr algn="l"/>
            <a:r>
              <a:rPr lang="en-US" dirty="0"/>
              <a:t>Illustration inspired by: WHO. “Global Influenza Programme: RSV data reporting and outputs.” </a:t>
            </a:r>
            <a:br>
              <a:rPr lang="en-US" dirty="0"/>
            </a:br>
            <a:r>
              <a:rPr lang="en-US" dirty="0"/>
              <a:t>Accessed at: </a:t>
            </a:r>
            <a:r>
              <a:rPr lang="en-US" dirty="0">
                <a:hlinkClick r:id="rId3"/>
              </a:rPr>
              <a:t>www.who.int/teams/global-influenza-programme/global-respiratory-syncytial-virus-surveillance/rsv-data-reporting-and-outputs</a:t>
            </a:r>
            <a:r>
              <a:rPr lang="en-US" dirty="0"/>
              <a:t> </a:t>
            </a:r>
          </a:p>
        </p:txBody>
      </p:sp>
      <p:sp>
        <p:nvSpPr>
          <p:cNvPr id="5" name="TextBox 4">
            <a:extLst>
              <a:ext uri="{FF2B5EF4-FFF2-40B4-BE49-F238E27FC236}">
                <a16:creationId xmlns:a16="http://schemas.microsoft.com/office/drawing/2014/main" id="{31B65763-4A3F-9F90-A6BB-8E6C95F843CB}"/>
              </a:ext>
            </a:extLst>
          </p:cNvPr>
          <p:cNvSpPr txBox="1"/>
          <p:nvPr/>
        </p:nvSpPr>
        <p:spPr>
          <a:xfrm>
            <a:off x="1186266" y="1283970"/>
            <a:ext cx="5067017" cy="4524315"/>
          </a:xfrm>
          <a:prstGeom prst="rect">
            <a:avLst/>
          </a:prstGeom>
          <a:noFill/>
        </p:spPr>
        <p:txBody>
          <a:bodyPr wrap="square">
            <a:spAutoFit/>
          </a:bodyPr>
          <a:lstStyle/>
          <a:p>
            <a:pPr>
              <a:spcAft>
                <a:spcPts val="1200"/>
              </a:spcAft>
              <a:buClr>
                <a:schemeClr val="accent2"/>
              </a:buClr>
            </a:pPr>
            <a:r>
              <a:rPr lang="en-US" sz="2400" dirty="0">
                <a:solidFill>
                  <a:schemeClr val="accent2"/>
                </a:solidFill>
                <a:latin typeface="+mn-lt"/>
              </a:rPr>
              <a:t>Case-based, clinical, epidemiological and laboratory data should be reported </a:t>
            </a:r>
            <a:r>
              <a:rPr lang="en-US" sz="2400" dirty="0">
                <a:latin typeface="+mn-lt"/>
              </a:rPr>
              <a:t>to the national and global surveillance platforms (e.g., GISRS).</a:t>
            </a:r>
          </a:p>
          <a:p>
            <a:pPr marL="342900" indent="-342900">
              <a:spcAft>
                <a:spcPts val="1200"/>
              </a:spcAft>
              <a:buClr>
                <a:schemeClr val="accent2"/>
              </a:buClr>
              <a:buFont typeface="Arial" panose="020B0604020202020204" pitchFamily="34" charset="0"/>
              <a:buChar char="•"/>
            </a:pPr>
            <a:r>
              <a:rPr lang="en-US" sz="2000" dirty="0"/>
              <a:t>Given plans for seasonal vaccine  administration in select countries, </a:t>
            </a:r>
            <a:r>
              <a:rPr lang="en-US" sz="2000" dirty="0">
                <a:solidFill>
                  <a:schemeClr val="accent2"/>
                </a:solidFill>
              </a:rPr>
              <a:t>r</a:t>
            </a:r>
            <a:r>
              <a:rPr lang="en-US" sz="2000" dirty="0">
                <a:solidFill>
                  <a:schemeClr val="accent2"/>
                </a:solidFill>
                <a:latin typeface="+mn-lt"/>
              </a:rPr>
              <a:t>egular reporting </a:t>
            </a:r>
            <a:r>
              <a:rPr lang="en-US" sz="2000" dirty="0">
                <a:latin typeface="+mn-lt"/>
              </a:rPr>
              <a:t>enables monitoring of national seasonality to inform immunization strategies.</a:t>
            </a:r>
          </a:p>
          <a:p>
            <a:pPr>
              <a:spcAft>
                <a:spcPts val="1200"/>
              </a:spcAft>
              <a:buClr>
                <a:schemeClr val="accent2"/>
              </a:buClr>
            </a:pPr>
            <a:r>
              <a:rPr lang="en-US" sz="2400" dirty="0">
                <a:solidFill>
                  <a:schemeClr val="accent2"/>
                </a:solidFill>
                <a:latin typeface="+mn-lt"/>
              </a:rPr>
              <a:t>Genomic sequencing should be uploaded to </a:t>
            </a:r>
            <a:r>
              <a:rPr lang="en-US" sz="2400" dirty="0">
                <a:latin typeface="+mn-lt"/>
              </a:rPr>
              <a:t>global surveillance platforms twice a year.</a:t>
            </a:r>
          </a:p>
        </p:txBody>
      </p:sp>
      <p:sp>
        <p:nvSpPr>
          <p:cNvPr id="9" name="Title 1">
            <a:extLst>
              <a:ext uri="{FF2B5EF4-FFF2-40B4-BE49-F238E27FC236}">
                <a16:creationId xmlns:a16="http://schemas.microsoft.com/office/drawing/2014/main" id="{7CAE42F3-F85F-D815-90CE-3D60849A39CD}"/>
              </a:ext>
            </a:extLst>
          </p:cNvPr>
          <p:cNvSpPr txBox="1">
            <a:spLocks/>
          </p:cNvSpPr>
          <p:nvPr/>
        </p:nvSpPr>
        <p:spPr>
          <a:xfrm>
            <a:off x="2037806" y="399415"/>
            <a:ext cx="9862840" cy="88455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400" b="1" kern="1200">
                <a:solidFill>
                  <a:schemeClr val="accent3"/>
                </a:solidFill>
                <a:latin typeface="Corbel" panose="020B0503020204020204" pitchFamily="34" charset="0"/>
                <a:ea typeface="+mj-ea"/>
                <a:cs typeface="+mj-cs"/>
              </a:defRPr>
            </a:lvl1pPr>
          </a:lstStyle>
          <a:p>
            <a:r>
              <a:rPr lang="en-US" dirty="0">
                <a:solidFill>
                  <a:schemeClr val="accent2"/>
                </a:solidFill>
                <a:latin typeface="Corbel"/>
              </a:rPr>
              <a:t>How and where should RSV data be reported?</a:t>
            </a:r>
            <a:endParaRPr lang="en-US" b="0" dirty="0">
              <a:solidFill>
                <a:schemeClr val="accent2"/>
              </a:solidFill>
            </a:endParaRPr>
          </a:p>
        </p:txBody>
      </p:sp>
      <p:pic>
        <p:nvPicPr>
          <p:cNvPr id="1026" name="Picture 2">
            <a:extLst>
              <a:ext uri="{FF2B5EF4-FFF2-40B4-BE49-F238E27FC236}">
                <a16:creationId xmlns:a16="http://schemas.microsoft.com/office/drawing/2014/main" id="{B14E610B-CCAA-E725-6B7E-A6CA1CA5EA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379251" y="1235796"/>
            <a:ext cx="5395428" cy="487586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urple bars on a black background&#10;&#10;Description automatically generated">
            <a:extLst>
              <a:ext uri="{FF2B5EF4-FFF2-40B4-BE49-F238E27FC236}">
                <a16:creationId xmlns:a16="http://schemas.microsoft.com/office/drawing/2014/main" id="{CDB87D8F-9D57-9B63-83ED-5404233BC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9083" y="155892"/>
            <a:ext cx="596900" cy="685800"/>
          </a:xfrm>
          <a:prstGeom prst="rect">
            <a:avLst/>
          </a:prstGeom>
        </p:spPr>
      </p:pic>
      <p:sp>
        <p:nvSpPr>
          <p:cNvPr id="2" name="TextBox 1">
            <a:extLst>
              <a:ext uri="{FF2B5EF4-FFF2-40B4-BE49-F238E27FC236}">
                <a16:creationId xmlns:a16="http://schemas.microsoft.com/office/drawing/2014/main" id="{9EAF3E3C-75F0-9EA3-4447-073DB65D61FD}"/>
              </a:ext>
            </a:extLst>
          </p:cNvPr>
          <p:cNvSpPr txBox="1"/>
          <p:nvPr/>
        </p:nvSpPr>
        <p:spPr>
          <a:xfrm>
            <a:off x="7336137" y="897242"/>
            <a:ext cx="3653778" cy="338554"/>
          </a:xfrm>
          <a:prstGeom prst="rect">
            <a:avLst/>
          </a:prstGeom>
          <a:noFill/>
        </p:spPr>
        <p:txBody>
          <a:bodyPr wrap="square" rtlCol="0">
            <a:spAutoFit/>
          </a:bodyPr>
          <a:lstStyle/>
          <a:p>
            <a:r>
              <a:rPr lang="en-US" sz="1600" dirty="0">
                <a:solidFill>
                  <a:schemeClr val="accent2"/>
                </a:solidFill>
              </a:rPr>
              <a:t>Global RSV surveillance (illustrative)</a:t>
            </a:r>
          </a:p>
        </p:txBody>
      </p:sp>
      <p:sp>
        <p:nvSpPr>
          <p:cNvPr id="7" name="Footer Placeholder 2">
            <a:extLst>
              <a:ext uri="{FF2B5EF4-FFF2-40B4-BE49-F238E27FC236}">
                <a16:creationId xmlns:a16="http://schemas.microsoft.com/office/drawing/2014/main" id="{11B0B87B-9C38-6498-E641-C306359ED90C}"/>
              </a:ext>
            </a:extLst>
          </p:cNvPr>
          <p:cNvSpPr txBox="1">
            <a:spLocks/>
          </p:cNvSpPr>
          <p:nvPr/>
        </p:nvSpPr>
        <p:spPr>
          <a:xfrm>
            <a:off x="5216236" y="6548438"/>
            <a:ext cx="6523328" cy="309562"/>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solidFill>
                  <a:srgbClr val="000000">
                    <a:tint val="75000"/>
                  </a:srgbClr>
                </a:solidFill>
              </a:rPr>
              <a:t>Original slide developed by the US Centers for Disease Control and Prevention, World Health Organization, and PATH. Version: September 2026 </a:t>
            </a:r>
            <a:endParaRPr lang="en-US" dirty="0">
              <a:solidFill>
                <a:srgbClr val="000000">
                  <a:tint val="75000"/>
                </a:srgbClr>
              </a:solidFill>
            </a:endParaRPr>
          </a:p>
        </p:txBody>
      </p:sp>
    </p:spTree>
    <p:extLst>
      <p:ext uri="{BB962C8B-B14F-4D97-AF65-F5344CB8AC3E}">
        <p14:creationId xmlns:p14="http://schemas.microsoft.com/office/powerpoint/2010/main" val="499456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FBBC5-15C2-FFC5-96CA-EFABCFA890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F3195-E719-9DA3-9808-5C6308BB87D4}"/>
              </a:ext>
            </a:extLst>
          </p:cNvPr>
          <p:cNvSpPr>
            <a:spLocks noGrp="1"/>
          </p:cNvSpPr>
          <p:nvPr>
            <p:ph type="title"/>
          </p:nvPr>
        </p:nvSpPr>
        <p:spPr>
          <a:xfrm>
            <a:off x="1224280" y="278039"/>
            <a:ext cx="11120120" cy="884555"/>
          </a:xfrm>
        </p:spPr>
        <p:txBody>
          <a:bodyPr/>
          <a:lstStyle/>
          <a:p>
            <a:r>
              <a:rPr lang="en-US" dirty="0">
                <a:solidFill>
                  <a:schemeClr val="accent2"/>
                </a:solidFill>
                <a:latin typeface="Corbel"/>
              </a:rPr>
              <a:t>RSV surveillance can leverage existing respiratory disease sentinel surveillance systems</a:t>
            </a:r>
            <a:endParaRPr lang="en-US" b="0" dirty="0">
              <a:solidFill>
                <a:schemeClr val="accent2"/>
              </a:solidFill>
              <a:latin typeface="Corbel"/>
            </a:endParaRPr>
          </a:p>
        </p:txBody>
      </p:sp>
      <p:sp>
        <p:nvSpPr>
          <p:cNvPr id="3" name="Content Placeholder 2">
            <a:extLst>
              <a:ext uri="{FF2B5EF4-FFF2-40B4-BE49-F238E27FC236}">
                <a16:creationId xmlns:a16="http://schemas.microsoft.com/office/drawing/2014/main" id="{222D5BE3-DF47-E928-2906-A339FC25ADC2}"/>
              </a:ext>
            </a:extLst>
          </p:cNvPr>
          <p:cNvSpPr>
            <a:spLocks noGrp="1"/>
          </p:cNvSpPr>
          <p:nvPr>
            <p:ph idx="1"/>
          </p:nvPr>
        </p:nvSpPr>
        <p:spPr>
          <a:xfrm>
            <a:off x="1223355" y="1294293"/>
            <a:ext cx="5560985" cy="4639166"/>
          </a:xfrm>
        </p:spPr>
        <p:txBody>
          <a:bodyPr vert="horz" lIns="91440" tIns="45720" rIns="91440" bIns="45720" rtlCol="0" anchor="t">
            <a:noAutofit/>
          </a:bodyPr>
          <a:lstStyle/>
          <a:p>
            <a:pPr>
              <a:buClr>
                <a:schemeClr val="accent2"/>
              </a:buClr>
            </a:pPr>
            <a:r>
              <a:rPr lang="en-US" dirty="0">
                <a:solidFill>
                  <a:schemeClr val="accent2"/>
                </a:solidFill>
                <a:latin typeface="+mn-lt"/>
              </a:rPr>
              <a:t>Sentinel surveillance is the likeliest system to already be in place and/or be set up in LMICs</a:t>
            </a:r>
            <a:r>
              <a:rPr lang="en-US" dirty="0">
                <a:latin typeface="+mn-lt"/>
              </a:rPr>
              <a:t>, making it a core option when considering RSV surveillance approaches.</a:t>
            </a:r>
          </a:p>
          <a:p>
            <a:pPr>
              <a:buClr>
                <a:schemeClr val="accent2"/>
              </a:buClr>
            </a:pPr>
            <a:r>
              <a:rPr lang="en-US" dirty="0">
                <a:solidFill>
                  <a:schemeClr val="accent2"/>
                </a:solidFill>
                <a:latin typeface="Corbel"/>
              </a:rPr>
              <a:t>WHO’s Global Influenza Surveillance and Response System (GISRS) </a:t>
            </a:r>
            <a:r>
              <a:rPr lang="en-US" dirty="0">
                <a:latin typeface="Corbel"/>
              </a:rPr>
              <a:t>is one such system.</a:t>
            </a:r>
          </a:p>
          <a:p>
            <a:pPr lvl="1">
              <a:buClr>
                <a:schemeClr val="accent2"/>
              </a:buClr>
            </a:pPr>
            <a:r>
              <a:rPr lang="en-US" dirty="0">
                <a:latin typeface="Corbel"/>
              </a:rPr>
              <a:t>First established for influenza and expanded to include </a:t>
            </a:r>
            <a:r>
              <a:rPr lang="en-US" dirty="0">
                <a:effectLst/>
                <a:latin typeface="+mj-lt"/>
              </a:rPr>
              <a:t>SARS-CoV-2</a:t>
            </a:r>
            <a:r>
              <a:rPr lang="en-US" dirty="0">
                <a:latin typeface="Corbel"/>
              </a:rPr>
              <a:t> and RSV.</a:t>
            </a:r>
          </a:p>
          <a:p>
            <a:pPr>
              <a:buClr>
                <a:schemeClr val="accent2"/>
              </a:buClr>
            </a:pPr>
            <a:r>
              <a:rPr lang="en-US" dirty="0">
                <a:solidFill>
                  <a:schemeClr val="accent2"/>
                </a:solidFill>
                <a:latin typeface="+mn-lt"/>
              </a:rPr>
              <a:t>A </a:t>
            </a:r>
            <a:r>
              <a:rPr lang="en-US" dirty="0">
                <a:solidFill>
                  <a:schemeClr val="accent2"/>
                </a:solidFill>
                <a:effectLst/>
                <a:latin typeface="+mn-lt"/>
              </a:rPr>
              <a:t>WHO pilot </a:t>
            </a:r>
            <a:r>
              <a:rPr lang="en-US" dirty="0">
                <a:solidFill>
                  <a:schemeClr val="accent2"/>
                </a:solidFill>
                <a:latin typeface="+mn-lt"/>
              </a:rPr>
              <a:t>study added RSV surveillance </a:t>
            </a:r>
            <a:r>
              <a:rPr lang="en-US" dirty="0">
                <a:latin typeface="+mn-lt"/>
              </a:rPr>
              <a:t>to a subset of GISRS sites, including in LMICs </a:t>
            </a:r>
          </a:p>
          <a:p>
            <a:pPr lvl="1">
              <a:buClr>
                <a:schemeClr val="accent2"/>
              </a:buClr>
            </a:pPr>
            <a:r>
              <a:rPr lang="en-US" dirty="0">
                <a:latin typeface="+mj-lt"/>
              </a:rPr>
              <a:t>RSV mo</a:t>
            </a:r>
            <a:r>
              <a:rPr lang="en-US" dirty="0">
                <a:effectLst/>
                <a:latin typeface="+mj-lt"/>
              </a:rPr>
              <a:t>nitoring can be achieved without adversely impacting sentinel </a:t>
            </a:r>
            <a:r>
              <a:rPr lang="en-US" dirty="0">
                <a:latin typeface="+mj-lt"/>
              </a:rPr>
              <a:t>influenza and SARS-CoV-2 </a:t>
            </a:r>
            <a:r>
              <a:rPr lang="en-US" dirty="0">
                <a:effectLst/>
                <a:latin typeface="+mj-lt"/>
              </a:rPr>
              <a:t>surveillance.</a:t>
            </a:r>
          </a:p>
          <a:p>
            <a:pPr>
              <a:buClr>
                <a:schemeClr val="accent2"/>
              </a:buClr>
            </a:pPr>
            <a:r>
              <a:rPr lang="en-US" sz="1800" dirty="0">
                <a:effectLst/>
                <a:latin typeface="Segoe UI" panose="020B0502040204020203" pitchFamily="34" charset="0"/>
              </a:rPr>
              <a:t>RSV can also be built into </a:t>
            </a:r>
            <a:r>
              <a:rPr lang="en-US" dirty="0">
                <a:solidFill>
                  <a:schemeClr val="accent2"/>
                </a:solidFill>
                <a:latin typeface="+mn-lt"/>
              </a:rPr>
              <a:t>other existing pediatric sentinel surveillance systems </a:t>
            </a:r>
            <a:r>
              <a:rPr lang="en-US" sz="1800" dirty="0">
                <a:effectLst/>
                <a:latin typeface="Segoe UI" panose="020B0502040204020203" pitchFamily="34" charset="0"/>
              </a:rPr>
              <a:t>for other vaccine preventable diseases (e.g., rotavirus).</a:t>
            </a:r>
            <a:endParaRPr lang="en-US" sz="1800" dirty="0">
              <a:effectLst/>
              <a:latin typeface="+mj-lt"/>
            </a:endParaRPr>
          </a:p>
          <a:p>
            <a:pPr>
              <a:buClr>
                <a:schemeClr val="accent2"/>
              </a:buClr>
            </a:pPr>
            <a:endParaRPr lang="en-US" dirty="0">
              <a:latin typeface="+mj-lt"/>
            </a:endParaRPr>
          </a:p>
        </p:txBody>
      </p:sp>
      <p:pic>
        <p:nvPicPr>
          <p:cNvPr id="5" name="Picture 2">
            <a:extLst>
              <a:ext uri="{FF2B5EF4-FFF2-40B4-BE49-F238E27FC236}">
                <a16:creationId xmlns:a16="http://schemas.microsoft.com/office/drawing/2014/main" id="{1BA2893E-2ACD-6640-1182-6B23ED15DB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7198" y="2401433"/>
            <a:ext cx="4980782" cy="3429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461BA9C-D5F1-2FEB-6B79-308C3960A557}"/>
              </a:ext>
            </a:extLst>
          </p:cNvPr>
          <p:cNvSpPr txBox="1"/>
          <p:nvPr/>
        </p:nvSpPr>
        <p:spPr>
          <a:xfrm>
            <a:off x="6900539" y="1366116"/>
            <a:ext cx="4980782" cy="923330"/>
          </a:xfrm>
          <a:prstGeom prst="rect">
            <a:avLst/>
          </a:prstGeom>
          <a:solidFill>
            <a:schemeClr val="tx1"/>
          </a:solidFill>
        </p:spPr>
        <p:txBody>
          <a:bodyPr wrap="square" rtlCol="0">
            <a:spAutoFit/>
          </a:bodyPr>
          <a:lstStyle/>
          <a:p>
            <a:pPr algn="ctr"/>
            <a:r>
              <a:rPr lang="en-US" b="1" dirty="0">
                <a:solidFill>
                  <a:schemeClr val="bg1"/>
                </a:solidFill>
                <a:latin typeface="Corbel"/>
              </a:rPr>
              <a:t>Integration piloted in 25 countries to </a:t>
            </a:r>
          </a:p>
          <a:p>
            <a:pPr algn="ctr"/>
            <a:r>
              <a:rPr lang="en-US" b="1" dirty="0">
                <a:solidFill>
                  <a:schemeClr val="bg1"/>
                </a:solidFill>
                <a:latin typeface="Corbel"/>
              </a:rPr>
              <a:t>test feasibility of leveraging GISRS </a:t>
            </a:r>
          </a:p>
          <a:p>
            <a:pPr algn="ctr"/>
            <a:r>
              <a:rPr lang="en-US" b="1" dirty="0">
                <a:solidFill>
                  <a:schemeClr val="bg1"/>
                </a:solidFill>
                <a:latin typeface="Corbel"/>
              </a:rPr>
              <a:t>for RSV surveillance </a:t>
            </a:r>
          </a:p>
        </p:txBody>
      </p:sp>
      <p:sp>
        <p:nvSpPr>
          <p:cNvPr id="7" name="Footer Placeholder 2">
            <a:extLst>
              <a:ext uri="{FF2B5EF4-FFF2-40B4-BE49-F238E27FC236}">
                <a16:creationId xmlns:a16="http://schemas.microsoft.com/office/drawing/2014/main" id="{8E9DF206-B9BF-2AC4-C3F6-99EBD074CC0C}"/>
              </a:ext>
            </a:extLst>
          </p:cNvPr>
          <p:cNvSpPr>
            <a:spLocks noGrp="1"/>
          </p:cNvSpPr>
          <p:nvPr>
            <p:ph type="ftr" sz="quarter" idx="3"/>
          </p:nvPr>
        </p:nvSpPr>
        <p:spPr>
          <a:xfrm>
            <a:off x="1058554" y="6110119"/>
            <a:ext cx="10515601" cy="364684"/>
          </a:xfrm>
        </p:spPr>
        <p:txBody>
          <a:bodyPr/>
          <a:lstStyle/>
          <a:p>
            <a:pPr algn="l"/>
            <a:r>
              <a:rPr lang="en-US" dirty="0"/>
              <a:t>Reference: WHO. “Global Influenza Programme: RSV data reporting and outputs.” </a:t>
            </a:r>
            <a:br>
              <a:rPr lang="en-US" dirty="0"/>
            </a:br>
            <a:r>
              <a:rPr lang="en-US" dirty="0"/>
              <a:t>Accessed at: </a:t>
            </a:r>
            <a:r>
              <a:rPr lang="en-US" dirty="0">
                <a:hlinkClick r:id="rId5"/>
              </a:rPr>
              <a:t>www.who.int/teams/global-influenza-programme/global-respiratory-syncytial-virus-surveillance/rsv-data-reporting-and-outputs</a:t>
            </a:r>
            <a:r>
              <a:rPr lang="en-US" dirty="0"/>
              <a:t> </a:t>
            </a:r>
          </a:p>
        </p:txBody>
      </p:sp>
      <p:sp>
        <p:nvSpPr>
          <p:cNvPr id="6" name="Footer Placeholder 2">
            <a:extLst>
              <a:ext uri="{FF2B5EF4-FFF2-40B4-BE49-F238E27FC236}">
                <a16:creationId xmlns:a16="http://schemas.microsoft.com/office/drawing/2014/main" id="{7B35D042-0809-B1D1-ABFE-3143126477A1}"/>
              </a:ext>
            </a:extLst>
          </p:cNvPr>
          <p:cNvSpPr txBox="1">
            <a:spLocks/>
          </p:cNvSpPr>
          <p:nvPr/>
        </p:nvSpPr>
        <p:spPr>
          <a:xfrm>
            <a:off x="5216236" y="6548438"/>
            <a:ext cx="6523328" cy="309562"/>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Corbel" panose="020B05030202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solidFill>
                  <a:srgbClr val="000000">
                    <a:tint val="75000"/>
                  </a:srgbClr>
                </a:solidFill>
              </a:rPr>
              <a:t>Original slide developed by the US Centers for Disease Control and Prevention, World Health Organization, and PATH. Version: September 2026 </a:t>
            </a:r>
            <a:endParaRPr lang="en-US" dirty="0">
              <a:solidFill>
                <a:srgbClr val="000000">
                  <a:tint val="75000"/>
                </a:srgbClr>
              </a:solidFill>
            </a:endParaRPr>
          </a:p>
        </p:txBody>
      </p:sp>
    </p:spTree>
    <p:extLst>
      <p:ext uri="{BB962C8B-B14F-4D97-AF65-F5344CB8AC3E}">
        <p14:creationId xmlns:p14="http://schemas.microsoft.com/office/powerpoint/2010/main" val="3681507627"/>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B9709-2638-AE85-AF71-D0094C64F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4C51E-92F7-D6BB-81D2-AF3A46B14949}"/>
              </a:ext>
            </a:extLst>
          </p:cNvPr>
          <p:cNvSpPr>
            <a:spLocks noGrp="1"/>
          </p:cNvSpPr>
          <p:nvPr>
            <p:ph type="title"/>
          </p:nvPr>
        </p:nvSpPr>
        <p:spPr>
          <a:xfrm>
            <a:off x="1224280" y="278039"/>
            <a:ext cx="10515600" cy="884555"/>
          </a:xfrm>
        </p:spPr>
        <p:txBody>
          <a:bodyPr/>
          <a:lstStyle/>
          <a:p>
            <a:r>
              <a:rPr lang="en-US" dirty="0">
                <a:solidFill>
                  <a:schemeClr val="accent2"/>
                </a:solidFill>
                <a:latin typeface="Corbel"/>
              </a:rPr>
              <a:t>Key takeaways around sentinel surveillance</a:t>
            </a:r>
            <a:endParaRPr lang="en-US" b="0" dirty="0">
              <a:solidFill>
                <a:schemeClr val="accent2"/>
              </a:solidFill>
              <a:latin typeface="Corbel"/>
            </a:endParaRPr>
          </a:p>
        </p:txBody>
      </p:sp>
      <p:sp>
        <p:nvSpPr>
          <p:cNvPr id="14" name="object 4">
            <a:extLst>
              <a:ext uri="{FF2B5EF4-FFF2-40B4-BE49-F238E27FC236}">
                <a16:creationId xmlns:a16="http://schemas.microsoft.com/office/drawing/2014/main" id="{60FC2F84-7D33-7088-8B79-9CC14E978CF6}"/>
              </a:ext>
            </a:extLst>
          </p:cNvPr>
          <p:cNvSpPr txBox="1"/>
          <p:nvPr/>
        </p:nvSpPr>
        <p:spPr>
          <a:xfrm>
            <a:off x="9336494" y="1820940"/>
            <a:ext cx="2550706" cy="3756268"/>
          </a:xfrm>
          <a:prstGeom prst="rect">
            <a:avLst/>
          </a:prstGeom>
          <a:noFill/>
          <a:ln w="12700">
            <a:solidFill>
              <a:schemeClr val="tx1"/>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3" name="object 4">
            <a:extLst>
              <a:ext uri="{FF2B5EF4-FFF2-40B4-BE49-F238E27FC236}">
                <a16:creationId xmlns:a16="http://schemas.microsoft.com/office/drawing/2014/main" id="{F78CDBEA-6F16-52FC-897F-94E935654111}"/>
              </a:ext>
            </a:extLst>
          </p:cNvPr>
          <p:cNvSpPr txBox="1"/>
          <p:nvPr/>
        </p:nvSpPr>
        <p:spPr>
          <a:xfrm>
            <a:off x="1076966" y="1817218"/>
            <a:ext cx="2550706" cy="3756268"/>
          </a:xfrm>
          <a:prstGeom prst="rect">
            <a:avLst/>
          </a:prstGeom>
          <a:noFill/>
          <a:ln w="12700">
            <a:solidFill>
              <a:schemeClr val="tx1"/>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4" name="Content Placeholder 2">
            <a:extLst>
              <a:ext uri="{FF2B5EF4-FFF2-40B4-BE49-F238E27FC236}">
                <a16:creationId xmlns:a16="http://schemas.microsoft.com/office/drawing/2014/main" id="{B2BAF90D-66C4-E390-3CC4-02936C38689F}"/>
              </a:ext>
            </a:extLst>
          </p:cNvPr>
          <p:cNvSpPr txBox="1">
            <a:spLocks/>
          </p:cNvSpPr>
          <p:nvPr/>
        </p:nvSpPr>
        <p:spPr>
          <a:xfrm>
            <a:off x="1232462" y="2313957"/>
            <a:ext cx="2330803" cy="2242665"/>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2"/>
              </a:buClr>
              <a:buNone/>
            </a:pPr>
            <a:r>
              <a:rPr lang="en-US" sz="1800" dirty="0">
                <a:latin typeface="+mn-lt"/>
              </a:rPr>
              <a:t>WHO global guidance is to </a:t>
            </a:r>
            <a:r>
              <a:rPr lang="en-US" sz="1800" b="1" dirty="0">
                <a:solidFill>
                  <a:schemeClr val="accent1"/>
                </a:solidFill>
                <a:latin typeface="+mn-lt"/>
              </a:rPr>
              <a:t>integrate RSV into existing surveillance </a:t>
            </a:r>
            <a:r>
              <a:rPr lang="en-US" sz="1800" dirty="0">
                <a:latin typeface="+mn-lt"/>
              </a:rPr>
              <a:t>for other diseases.</a:t>
            </a:r>
          </a:p>
          <a:p>
            <a:pPr>
              <a:buClr>
                <a:schemeClr val="accent2"/>
              </a:buClr>
            </a:pPr>
            <a:r>
              <a:rPr lang="en-US" sz="1400" dirty="0">
                <a:latin typeface="+mn-lt"/>
              </a:rPr>
              <a:t>Many countries already have sentinel surveillance in place for other diseases.</a:t>
            </a:r>
          </a:p>
        </p:txBody>
      </p:sp>
      <p:sp>
        <p:nvSpPr>
          <p:cNvPr id="5" name="TextBox 4">
            <a:extLst>
              <a:ext uri="{FF2B5EF4-FFF2-40B4-BE49-F238E27FC236}">
                <a16:creationId xmlns:a16="http://schemas.microsoft.com/office/drawing/2014/main" id="{3768A79F-A389-4B84-B1AF-6419CB4D6F0E}"/>
              </a:ext>
            </a:extLst>
          </p:cNvPr>
          <p:cNvSpPr txBox="1"/>
          <p:nvPr/>
        </p:nvSpPr>
        <p:spPr>
          <a:xfrm>
            <a:off x="1291595" y="1669791"/>
            <a:ext cx="2121448" cy="400110"/>
          </a:xfrm>
          <a:prstGeom prst="rect">
            <a:avLst/>
          </a:prstGeom>
          <a:solidFill>
            <a:schemeClr val="accent1"/>
          </a:solidFill>
        </p:spPr>
        <p:txBody>
          <a:bodyPr wrap="square" lIns="91440" tIns="91440" bIns="91440" rtlCol="0">
            <a:spAutoFit/>
          </a:bodyPr>
          <a:lstStyle/>
          <a:p>
            <a:pPr marL="7938" algn="ctr"/>
            <a:r>
              <a:rPr lang="en-US" sz="1400" b="1" cap="small" dirty="0">
                <a:solidFill>
                  <a:schemeClr val="bg1"/>
                </a:solidFill>
              </a:rPr>
              <a:t>INTEGRATION</a:t>
            </a:r>
          </a:p>
        </p:txBody>
      </p:sp>
      <p:sp>
        <p:nvSpPr>
          <p:cNvPr id="6" name="TextBox 5">
            <a:extLst>
              <a:ext uri="{FF2B5EF4-FFF2-40B4-BE49-F238E27FC236}">
                <a16:creationId xmlns:a16="http://schemas.microsoft.com/office/drawing/2014/main" id="{2E2F8499-1014-A7AA-3540-6DC251EFB177}"/>
              </a:ext>
            </a:extLst>
          </p:cNvPr>
          <p:cNvSpPr txBox="1"/>
          <p:nvPr/>
        </p:nvSpPr>
        <p:spPr>
          <a:xfrm>
            <a:off x="9443807" y="2313957"/>
            <a:ext cx="2336078" cy="1477328"/>
          </a:xfrm>
          <a:prstGeom prst="rect">
            <a:avLst/>
          </a:prstGeom>
          <a:noFill/>
        </p:spPr>
        <p:txBody>
          <a:bodyPr wrap="square">
            <a:spAutoFit/>
          </a:bodyPr>
          <a:lstStyle/>
          <a:p>
            <a:pPr>
              <a:buClr>
                <a:schemeClr val="accent2"/>
              </a:buClr>
            </a:pPr>
            <a:r>
              <a:rPr lang="en-US" b="1" dirty="0">
                <a:solidFill>
                  <a:schemeClr val="accent5"/>
                </a:solidFill>
                <a:latin typeface="+mn-lt"/>
              </a:rPr>
              <a:t>Sentinel surveillance does not, however, answer all questions </a:t>
            </a:r>
            <a:r>
              <a:rPr lang="en-US" dirty="0">
                <a:latin typeface="+mn-lt"/>
              </a:rPr>
              <a:t>that</a:t>
            </a:r>
            <a:r>
              <a:rPr lang="en-US" b="1" dirty="0">
                <a:solidFill>
                  <a:schemeClr val="accent5"/>
                </a:solidFill>
                <a:latin typeface="+mn-lt"/>
              </a:rPr>
              <a:t> </a:t>
            </a:r>
            <a:r>
              <a:rPr lang="en-US" dirty="0">
                <a:latin typeface="+mn-lt"/>
              </a:rPr>
              <a:t>countries may have about RSV.</a:t>
            </a:r>
          </a:p>
        </p:txBody>
      </p:sp>
      <p:sp>
        <p:nvSpPr>
          <p:cNvPr id="7" name="object 4">
            <a:extLst>
              <a:ext uri="{FF2B5EF4-FFF2-40B4-BE49-F238E27FC236}">
                <a16:creationId xmlns:a16="http://schemas.microsoft.com/office/drawing/2014/main" id="{282CB509-CE57-FB1F-E58C-D0A113C74E24}"/>
              </a:ext>
            </a:extLst>
          </p:cNvPr>
          <p:cNvSpPr txBox="1"/>
          <p:nvPr/>
        </p:nvSpPr>
        <p:spPr>
          <a:xfrm>
            <a:off x="3824062" y="1817218"/>
            <a:ext cx="2550706" cy="3756268"/>
          </a:xfrm>
          <a:prstGeom prst="rect">
            <a:avLst/>
          </a:prstGeom>
          <a:noFill/>
          <a:ln w="12700">
            <a:solidFill>
              <a:schemeClr val="tx1"/>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8" name="TextBox 7">
            <a:extLst>
              <a:ext uri="{FF2B5EF4-FFF2-40B4-BE49-F238E27FC236}">
                <a16:creationId xmlns:a16="http://schemas.microsoft.com/office/drawing/2014/main" id="{B5C48830-AF37-B0CA-122B-99DFE6E3B9F9}"/>
              </a:ext>
            </a:extLst>
          </p:cNvPr>
          <p:cNvSpPr txBox="1"/>
          <p:nvPr/>
        </p:nvSpPr>
        <p:spPr>
          <a:xfrm>
            <a:off x="4038691" y="1669791"/>
            <a:ext cx="2121448" cy="400110"/>
          </a:xfrm>
          <a:prstGeom prst="rect">
            <a:avLst/>
          </a:prstGeom>
          <a:solidFill>
            <a:schemeClr val="accent4"/>
          </a:solidFill>
        </p:spPr>
        <p:txBody>
          <a:bodyPr wrap="square" lIns="91440" tIns="91440" bIns="91440" rtlCol="0">
            <a:spAutoFit/>
          </a:bodyPr>
          <a:lstStyle/>
          <a:p>
            <a:pPr marL="7938" algn="ctr"/>
            <a:r>
              <a:rPr lang="en-US" sz="1400" b="1" cap="small" dirty="0">
                <a:solidFill>
                  <a:schemeClr val="bg1"/>
                </a:solidFill>
              </a:rPr>
              <a:t>OPTIMIZATION</a:t>
            </a:r>
          </a:p>
        </p:txBody>
      </p:sp>
      <p:sp>
        <p:nvSpPr>
          <p:cNvPr id="12" name="object 4">
            <a:extLst>
              <a:ext uri="{FF2B5EF4-FFF2-40B4-BE49-F238E27FC236}">
                <a16:creationId xmlns:a16="http://schemas.microsoft.com/office/drawing/2014/main" id="{8F514860-7461-8906-5E71-DE1E6D7F6830}"/>
              </a:ext>
            </a:extLst>
          </p:cNvPr>
          <p:cNvSpPr txBox="1"/>
          <p:nvPr/>
        </p:nvSpPr>
        <p:spPr>
          <a:xfrm>
            <a:off x="6589397" y="1820940"/>
            <a:ext cx="2550706" cy="3756268"/>
          </a:xfrm>
          <a:prstGeom prst="rect">
            <a:avLst/>
          </a:prstGeom>
          <a:noFill/>
          <a:ln w="12700">
            <a:solidFill>
              <a:schemeClr val="tx1"/>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13" name="TextBox 12">
            <a:extLst>
              <a:ext uri="{FF2B5EF4-FFF2-40B4-BE49-F238E27FC236}">
                <a16:creationId xmlns:a16="http://schemas.microsoft.com/office/drawing/2014/main" id="{6FE80434-E824-ADB4-9580-4DAD2AE6A8FB}"/>
              </a:ext>
            </a:extLst>
          </p:cNvPr>
          <p:cNvSpPr txBox="1"/>
          <p:nvPr/>
        </p:nvSpPr>
        <p:spPr>
          <a:xfrm>
            <a:off x="6804026" y="1673513"/>
            <a:ext cx="2121448" cy="400110"/>
          </a:xfrm>
          <a:prstGeom prst="rect">
            <a:avLst/>
          </a:prstGeom>
          <a:solidFill>
            <a:schemeClr val="accent2"/>
          </a:solidFill>
        </p:spPr>
        <p:txBody>
          <a:bodyPr wrap="square" lIns="91440" tIns="91440" bIns="91440" rtlCol="0">
            <a:spAutoFit/>
          </a:bodyPr>
          <a:lstStyle/>
          <a:p>
            <a:pPr marL="7938" algn="ctr"/>
            <a:r>
              <a:rPr lang="en-US" sz="1400" b="1" cap="small" dirty="0">
                <a:solidFill>
                  <a:schemeClr val="bg1"/>
                </a:solidFill>
              </a:rPr>
              <a:t>DETECTION</a:t>
            </a:r>
          </a:p>
        </p:txBody>
      </p:sp>
      <p:sp>
        <p:nvSpPr>
          <p:cNvPr id="15" name="TextBox 14">
            <a:extLst>
              <a:ext uri="{FF2B5EF4-FFF2-40B4-BE49-F238E27FC236}">
                <a16:creationId xmlns:a16="http://schemas.microsoft.com/office/drawing/2014/main" id="{1A226EB0-FC36-DF52-0F86-22B9FE1607A9}"/>
              </a:ext>
            </a:extLst>
          </p:cNvPr>
          <p:cNvSpPr txBox="1"/>
          <p:nvPr/>
        </p:nvSpPr>
        <p:spPr>
          <a:xfrm>
            <a:off x="9551122" y="1673513"/>
            <a:ext cx="2121448" cy="400110"/>
          </a:xfrm>
          <a:prstGeom prst="rect">
            <a:avLst/>
          </a:prstGeom>
          <a:solidFill>
            <a:schemeClr val="accent5"/>
          </a:solidFill>
        </p:spPr>
        <p:txBody>
          <a:bodyPr wrap="square" lIns="91440" tIns="91440" bIns="91440" rtlCol="0">
            <a:spAutoFit/>
          </a:bodyPr>
          <a:lstStyle/>
          <a:p>
            <a:pPr marL="7938" algn="ctr"/>
            <a:r>
              <a:rPr lang="en-US" sz="1400" b="1" cap="small" dirty="0">
                <a:solidFill>
                  <a:schemeClr val="bg1"/>
                </a:solidFill>
              </a:rPr>
              <a:t>EXPANSION</a:t>
            </a:r>
          </a:p>
        </p:txBody>
      </p:sp>
      <p:sp>
        <p:nvSpPr>
          <p:cNvPr id="17" name="TextBox 16">
            <a:extLst>
              <a:ext uri="{FF2B5EF4-FFF2-40B4-BE49-F238E27FC236}">
                <a16:creationId xmlns:a16="http://schemas.microsoft.com/office/drawing/2014/main" id="{5277E51D-7544-85A1-EF7B-1DDACED6030F}"/>
              </a:ext>
            </a:extLst>
          </p:cNvPr>
          <p:cNvSpPr txBox="1"/>
          <p:nvPr/>
        </p:nvSpPr>
        <p:spPr>
          <a:xfrm>
            <a:off x="3936274" y="2313957"/>
            <a:ext cx="2368732" cy="3139321"/>
          </a:xfrm>
          <a:prstGeom prst="rect">
            <a:avLst/>
          </a:prstGeom>
          <a:noFill/>
        </p:spPr>
        <p:txBody>
          <a:bodyPr wrap="square">
            <a:spAutoFit/>
          </a:bodyPr>
          <a:lstStyle/>
          <a:p>
            <a:pPr>
              <a:buClr>
                <a:schemeClr val="accent2"/>
              </a:buClr>
            </a:pPr>
            <a:r>
              <a:rPr lang="en-US" dirty="0">
                <a:latin typeface="+mn-lt"/>
              </a:rPr>
              <a:t>Integrating RSV into sentinel surveillance requires </a:t>
            </a:r>
            <a:r>
              <a:rPr lang="en-US" b="1" dirty="0">
                <a:solidFill>
                  <a:schemeClr val="accent4"/>
                </a:solidFill>
                <a:latin typeface="+mn-lt"/>
              </a:rPr>
              <a:t>optimizing design</a:t>
            </a:r>
            <a:r>
              <a:rPr lang="en-US" b="1" dirty="0">
                <a:solidFill>
                  <a:schemeClr val="accent3"/>
                </a:solidFill>
                <a:latin typeface="+mn-lt"/>
              </a:rPr>
              <a:t>.</a:t>
            </a:r>
          </a:p>
          <a:p>
            <a:pPr marL="285750" indent="-285750">
              <a:buClr>
                <a:schemeClr val="accent2"/>
              </a:buClr>
              <a:buFont typeface="Arial" panose="020B0604020202020204" pitchFamily="34" charset="0"/>
              <a:buChar char="•"/>
            </a:pPr>
            <a:r>
              <a:rPr lang="en-US" sz="1400" dirty="0">
                <a:latin typeface="+mn-lt"/>
              </a:rPr>
              <a:t>Optimizations should allow for prioritizing severe disease in pediatric populations.</a:t>
            </a:r>
          </a:p>
          <a:p>
            <a:pPr marL="285750" indent="-285750">
              <a:buClr>
                <a:schemeClr val="accent2"/>
              </a:buClr>
              <a:buFont typeface="Arial" panose="020B0604020202020204" pitchFamily="34" charset="0"/>
              <a:buChar char="•"/>
            </a:pPr>
            <a:r>
              <a:rPr lang="en-US" sz="1400" dirty="0">
                <a:latin typeface="+mn-lt"/>
              </a:rPr>
              <a:t>A broader (more sensitive) case definition may be considered to inform vaccine introduction</a:t>
            </a:r>
          </a:p>
        </p:txBody>
      </p:sp>
      <p:sp>
        <p:nvSpPr>
          <p:cNvPr id="18" name="TextBox 17">
            <a:extLst>
              <a:ext uri="{FF2B5EF4-FFF2-40B4-BE49-F238E27FC236}">
                <a16:creationId xmlns:a16="http://schemas.microsoft.com/office/drawing/2014/main" id="{5DC2F906-7A6C-F4E8-F2C4-1EEE2FCAF7D7}"/>
              </a:ext>
            </a:extLst>
          </p:cNvPr>
          <p:cNvSpPr txBox="1"/>
          <p:nvPr/>
        </p:nvSpPr>
        <p:spPr>
          <a:xfrm>
            <a:off x="6713408" y="2313957"/>
            <a:ext cx="2327117" cy="2923877"/>
          </a:xfrm>
          <a:prstGeom prst="rect">
            <a:avLst/>
          </a:prstGeom>
          <a:noFill/>
        </p:spPr>
        <p:txBody>
          <a:bodyPr wrap="square">
            <a:spAutoFit/>
          </a:bodyPr>
          <a:lstStyle/>
          <a:p>
            <a:r>
              <a:rPr lang="en-US" dirty="0"/>
              <a:t>For RSV detection, </a:t>
            </a:r>
            <a:r>
              <a:rPr lang="en-US" b="1" dirty="0" err="1">
                <a:solidFill>
                  <a:schemeClr val="accent2"/>
                </a:solidFill>
              </a:rPr>
              <a:t>rRT</a:t>
            </a:r>
            <a:r>
              <a:rPr lang="en-US" b="1" dirty="0">
                <a:solidFill>
                  <a:schemeClr val="accent2"/>
                </a:solidFill>
              </a:rPr>
              <a:t>-PCR is considered the gold standard</a:t>
            </a:r>
            <a:r>
              <a:rPr lang="en-US" b="1" dirty="0"/>
              <a:t>.</a:t>
            </a:r>
          </a:p>
          <a:p>
            <a:pPr marL="285750" indent="-285750">
              <a:buFont typeface="Arial" panose="020B0604020202020204" pitchFamily="34" charset="0"/>
              <a:buChar char="•"/>
            </a:pPr>
            <a:r>
              <a:rPr lang="en-US" sz="1400" dirty="0"/>
              <a:t>Investments during the COVID-19 pandemic triggered progress in LMICs that use </a:t>
            </a:r>
            <a:br>
              <a:rPr lang="en-US" sz="1400" dirty="0"/>
            </a:br>
            <a:r>
              <a:rPr lang="en-US" sz="1400" dirty="0" err="1"/>
              <a:t>rRT</a:t>
            </a:r>
            <a:r>
              <a:rPr lang="en-US" sz="1400" dirty="0"/>
              <a:t>-PCR, allowing for more accurate detection than previously feasible. </a:t>
            </a:r>
            <a:endParaRPr lang="en-US" sz="1400" b="1" dirty="0">
              <a:solidFill>
                <a:schemeClr val="accent3"/>
              </a:solidFill>
            </a:endParaRPr>
          </a:p>
        </p:txBody>
      </p:sp>
      <p:sp>
        <p:nvSpPr>
          <p:cNvPr id="9" name="Footer Placeholder 2">
            <a:extLst>
              <a:ext uri="{FF2B5EF4-FFF2-40B4-BE49-F238E27FC236}">
                <a16:creationId xmlns:a16="http://schemas.microsoft.com/office/drawing/2014/main" id="{D666B157-8902-AEAA-F6EB-DA39DAD1E3CA}"/>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extLst>
      <p:ext uri="{BB962C8B-B14F-4D97-AF65-F5344CB8AC3E}">
        <p14:creationId xmlns:p14="http://schemas.microsoft.com/office/powerpoint/2010/main" val="1109378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A26967-62EE-8B8A-3914-19A066A8188E}"/>
              </a:ext>
            </a:extLst>
          </p:cNvPr>
          <p:cNvSpPr>
            <a:spLocks noGrp="1"/>
          </p:cNvSpPr>
          <p:nvPr>
            <p:ph type="title"/>
          </p:nvPr>
        </p:nvSpPr>
        <p:spPr>
          <a:xfrm>
            <a:off x="831850" y="-282078"/>
            <a:ext cx="10515600" cy="4719614"/>
          </a:xfrm>
        </p:spPr>
        <p:txBody>
          <a:bodyPr/>
          <a:lstStyle/>
          <a:p>
            <a:pPr>
              <a:lnSpc>
                <a:spcPct val="100000"/>
              </a:lnSpc>
            </a:pPr>
            <a:r>
              <a:rPr lang="en-US" sz="6600" dirty="0"/>
              <a:t>Additional surveillance &amp; special studies for RSV</a:t>
            </a:r>
          </a:p>
        </p:txBody>
      </p:sp>
      <p:sp>
        <p:nvSpPr>
          <p:cNvPr id="3" name="Text Placeholder 2">
            <a:extLst>
              <a:ext uri="{FF2B5EF4-FFF2-40B4-BE49-F238E27FC236}">
                <a16:creationId xmlns:a16="http://schemas.microsoft.com/office/drawing/2014/main" id="{3C810FFB-AA58-6E16-2F86-BAFF2CFC36BC}"/>
              </a:ext>
            </a:extLst>
          </p:cNvPr>
          <p:cNvSpPr>
            <a:spLocks noGrp="1"/>
          </p:cNvSpPr>
          <p:nvPr>
            <p:ph type="body" idx="1"/>
          </p:nvPr>
        </p:nvSpPr>
        <p:spPr>
          <a:xfrm>
            <a:off x="838200" y="4437536"/>
            <a:ext cx="10515600" cy="1500187"/>
          </a:xfrm>
        </p:spPr>
        <p:txBody>
          <a:bodyPr/>
          <a:lstStyle/>
          <a:p>
            <a:pPr algn="l"/>
            <a:r>
              <a:rPr lang="en-US" sz="3600">
                <a:latin typeface="+mj-lt"/>
              </a:rPr>
              <a:t>options for generating a fuller data picture</a:t>
            </a:r>
          </a:p>
        </p:txBody>
      </p:sp>
    </p:spTree>
    <p:extLst>
      <p:ext uri="{BB962C8B-B14F-4D97-AF65-F5344CB8AC3E}">
        <p14:creationId xmlns:p14="http://schemas.microsoft.com/office/powerpoint/2010/main" val="4111541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AE14-D71B-D0EA-A653-C49946E52250}"/>
              </a:ext>
            </a:extLst>
          </p:cNvPr>
          <p:cNvSpPr>
            <a:spLocks noGrp="1"/>
          </p:cNvSpPr>
          <p:nvPr>
            <p:ph type="title"/>
          </p:nvPr>
        </p:nvSpPr>
        <p:spPr>
          <a:xfrm>
            <a:off x="1158548" y="365125"/>
            <a:ext cx="10127761" cy="884555"/>
          </a:xfrm>
        </p:spPr>
        <p:txBody>
          <a:bodyPr/>
          <a:lstStyle/>
          <a:p>
            <a:r>
              <a:rPr lang="en-US" dirty="0"/>
              <a:t>Additional surveillance designs can be used to generate a fuller picture of RSV disease in a given context</a:t>
            </a:r>
          </a:p>
        </p:txBody>
      </p:sp>
      <p:sp>
        <p:nvSpPr>
          <p:cNvPr id="5" name="Title 1">
            <a:extLst>
              <a:ext uri="{FF2B5EF4-FFF2-40B4-BE49-F238E27FC236}">
                <a16:creationId xmlns:a16="http://schemas.microsoft.com/office/drawing/2014/main" id="{76F15EE2-1C42-6819-A4BB-F9067C2FD32E}"/>
              </a:ext>
            </a:extLst>
          </p:cNvPr>
          <p:cNvSpPr txBox="1">
            <a:spLocks/>
          </p:cNvSpPr>
          <p:nvPr/>
        </p:nvSpPr>
        <p:spPr>
          <a:xfrm>
            <a:off x="1224280" y="283519"/>
            <a:ext cx="10967720" cy="538884"/>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400" b="1" kern="1200">
                <a:solidFill>
                  <a:schemeClr val="accent3"/>
                </a:solidFill>
                <a:latin typeface="Corbel" panose="020B0503020204020204" pitchFamily="34" charset="0"/>
                <a:ea typeface="+mj-ea"/>
                <a:cs typeface="+mj-cs"/>
              </a:defRPr>
            </a:lvl1pPr>
          </a:lstStyle>
          <a:p>
            <a:endParaRPr lang="en-US" sz="2800" b="0" strike="sngStrike" dirty="0">
              <a:solidFill>
                <a:schemeClr val="accent1">
                  <a:lumMod val="75000"/>
                </a:schemeClr>
              </a:solidFill>
              <a:latin typeface="Corbel"/>
            </a:endParaRPr>
          </a:p>
        </p:txBody>
      </p:sp>
      <p:sp>
        <p:nvSpPr>
          <p:cNvPr id="11" name="TextBox 10">
            <a:extLst>
              <a:ext uri="{FF2B5EF4-FFF2-40B4-BE49-F238E27FC236}">
                <a16:creationId xmlns:a16="http://schemas.microsoft.com/office/drawing/2014/main" id="{3D7567F7-BB3F-9CB7-01AD-0C10D2B92336}"/>
              </a:ext>
            </a:extLst>
          </p:cNvPr>
          <p:cNvSpPr txBox="1"/>
          <p:nvPr/>
        </p:nvSpPr>
        <p:spPr>
          <a:xfrm>
            <a:off x="1158548" y="2336827"/>
            <a:ext cx="3237346" cy="2077012"/>
          </a:xfrm>
          <a:prstGeom prst="rect">
            <a:avLst/>
          </a:prstGeom>
          <a:noFill/>
          <a:ln>
            <a:solidFill>
              <a:schemeClr val="accent3"/>
            </a:solidFill>
          </a:ln>
        </p:spPr>
        <p:txBody>
          <a:bodyPr wrap="square" rtlCol="0">
            <a:noAutofit/>
          </a:bodyPr>
          <a:lstStyle>
            <a:defPPr>
              <a:defRPr lang="en-US"/>
            </a:defPPr>
            <a:lvl1pPr>
              <a:defRPr sz="1600">
                <a:latin typeface="Corbel" panose="020B0503020204020204"/>
              </a:defRPr>
            </a:lvl1pPr>
          </a:lstStyle>
          <a:p>
            <a:endParaRPr lang="en-US" dirty="0"/>
          </a:p>
          <a:p>
            <a:endParaRPr lang="en-US" dirty="0"/>
          </a:p>
          <a:p>
            <a:endParaRPr lang="en-US" dirty="0"/>
          </a:p>
          <a:p>
            <a:endParaRPr lang="en-US" dirty="0"/>
          </a:p>
          <a:p>
            <a:pPr marL="61913"/>
            <a:r>
              <a:rPr lang="en-US" b="1" dirty="0"/>
              <a:t>Report total cases with defined clinical features</a:t>
            </a:r>
            <a:r>
              <a:rPr lang="en-US" dirty="0"/>
              <a:t> </a:t>
            </a:r>
            <a:r>
              <a:rPr lang="en-US" b="1" dirty="0"/>
              <a:t>(syndromes). </a:t>
            </a:r>
            <a:endParaRPr lang="en-US" dirty="0"/>
          </a:p>
        </p:txBody>
      </p:sp>
      <p:sp>
        <p:nvSpPr>
          <p:cNvPr id="8" name="Rectangle: Rounded Corners 7">
            <a:extLst>
              <a:ext uri="{FF2B5EF4-FFF2-40B4-BE49-F238E27FC236}">
                <a16:creationId xmlns:a16="http://schemas.microsoft.com/office/drawing/2014/main" id="{B2B197F8-1E02-EB54-814E-B51CB6DBC056}"/>
              </a:ext>
            </a:extLst>
          </p:cNvPr>
          <p:cNvSpPr/>
          <p:nvPr/>
        </p:nvSpPr>
        <p:spPr>
          <a:xfrm>
            <a:off x="1275404" y="2144283"/>
            <a:ext cx="2987905" cy="615334"/>
          </a:xfrm>
          <a:prstGeom prst="roundRect">
            <a:avLst>
              <a:gd name="adj" fmla="val 0"/>
            </a:avLst>
          </a:prstGeom>
          <a:solidFill>
            <a:schemeClr val="accent3"/>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b="1" dirty="0">
                <a:solidFill>
                  <a:schemeClr val="bg1"/>
                </a:solidFill>
              </a:rPr>
              <a:t>SYNDROMIC SURVEILLANCE</a:t>
            </a:r>
          </a:p>
        </p:txBody>
      </p:sp>
      <p:sp>
        <p:nvSpPr>
          <p:cNvPr id="18" name="TextBox 17">
            <a:extLst>
              <a:ext uri="{FF2B5EF4-FFF2-40B4-BE49-F238E27FC236}">
                <a16:creationId xmlns:a16="http://schemas.microsoft.com/office/drawing/2014/main" id="{6CE3D97E-38A2-8148-CF9D-4A65357992A9}"/>
              </a:ext>
            </a:extLst>
          </p:cNvPr>
          <p:cNvSpPr txBox="1"/>
          <p:nvPr/>
        </p:nvSpPr>
        <p:spPr>
          <a:xfrm>
            <a:off x="4756001" y="2336828"/>
            <a:ext cx="3237346" cy="2077012"/>
          </a:xfrm>
          <a:prstGeom prst="rect">
            <a:avLst/>
          </a:prstGeom>
          <a:noFill/>
          <a:ln>
            <a:solidFill>
              <a:schemeClr val="accent3"/>
            </a:solidFill>
          </a:ln>
        </p:spPr>
        <p:txBody>
          <a:bodyPr wrap="square" rtlCol="0">
            <a:noAutofit/>
          </a:bodyPr>
          <a:lstStyle>
            <a:defPPr>
              <a:defRPr lang="en-US"/>
            </a:defPPr>
            <a:lvl1pPr>
              <a:defRPr sz="1600">
                <a:latin typeface="Corbel" panose="020B0503020204020204"/>
              </a:defRPr>
            </a:lvl1pPr>
          </a:lstStyle>
          <a:p>
            <a:endParaRPr lang="en-US" dirty="0"/>
          </a:p>
          <a:p>
            <a:endParaRPr lang="en-US" dirty="0"/>
          </a:p>
          <a:p>
            <a:endParaRPr lang="en-US" dirty="0"/>
          </a:p>
          <a:p>
            <a:endParaRPr lang="en-US" dirty="0"/>
          </a:p>
          <a:p>
            <a:pPr marL="114300"/>
            <a:r>
              <a:rPr lang="en-US" b="1" dirty="0"/>
              <a:t>Use existing administrative or electronic health records as data sources </a:t>
            </a:r>
            <a:r>
              <a:rPr lang="en-US" dirty="0"/>
              <a:t>for disease surveillance.</a:t>
            </a:r>
          </a:p>
        </p:txBody>
      </p:sp>
      <p:sp>
        <p:nvSpPr>
          <p:cNvPr id="19" name="Rectangle: Rounded Corners 18">
            <a:extLst>
              <a:ext uri="{FF2B5EF4-FFF2-40B4-BE49-F238E27FC236}">
                <a16:creationId xmlns:a16="http://schemas.microsoft.com/office/drawing/2014/main" id="{8C48AE18-A869-00B1-617F-C48C3430C7DA}"/>
              </a:ext>
            </a:extLst>
          </p:cNvPr>
          <p:cNvSpPr/>
          <p:nvPr/>
        </p:nvSpPr>
        <p:spPr>
          <a:xfrm>
            <a:off x="4897948" y="2171252"/>
            <a:ext cx="2978360" cy="595848"/>
          </a:xfrm>
          <a:prstGeom prst="roundRect">
            <a:avLst>
              <a:gd name="adj" fmla="val 0"/>
            </a:avLst>
          </a:prstGeom>
          <a:solidFill>
            <a:schemeClr val="accent3"/>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b="1" dirty="0">
                <a:solidFill>
                  <a:schemeClr val="bg1"/>
                </a:solidFill>
              </a:rPr>
              <a:t>ELECTRONIC MEDICAL RECORDS (ICD-10) SURVEILLANCE</a:t>
            </a:r>
          </a:p>
        </p:txBody>
      </p:sp>
      <p:sp>
        <p:nvSpPr>
          <p:cNvPr id="21" name="TextBox 20">
            <a:extLst>
              <a:ext uri="{FF2B5EF4-FFF2-40B4-BE49-F238E27FC236}">
                <a16:creationId xmlns:a16="http://schemas.microsoft.com/office/drawing/2014/main" id="{998FEE5B-4B13-E0F1-4E63-8E42B4AF5AB6}"/>
              </a:ext>
            </a:extLst>
          </p:cNvPr>
          <p:cNvSpPr txBox="1"/>
          <p:nvPr/>
        </p:nvSpPr>
        <p:spPr>
          <a:xfrm>
            <a:off x="8353455" y="2336827"/>
            <a:ext cx="3523872" cy="2077012"/>
          </a:xfrm>
          <a:prstGeom prst="rect">
            <a:avLst/>
          </a:prstGeom>
          <a:noFill/>
          <a:ln>
            <a:solidFill>
              <a:schemeClr val="accent3"/>
            </a:solidFill>
          </a:ln>
        </p:spPr>
        <p:txBody>
          <a:bodyPr wrap="square" rtlCol="0">
            <a:noAutofit/>
          </a:bodyPr>
          <a:lstStyle>
            <a:defPPr>
              <a:defRPr lang="en-US"/>
            </a:defPPr>
            <a:lvl1pPr>
              <a:defRPr sz="1600">
                <a:latin typeface="Corbel" panose="020B0503020204020204"/>
              </a:defRPr>
            </a:lvl1pPr>
          </a:lstStyle>
          <a:p>
            <a:endParaRPr lang="en-US" dirty="0"/>
          </a:p>
          <a:p>
            <a:endParaRPr lang="en-US" dirty="0"/>
          </a:p>
          <a:p>
            <a:endParaRPr lang="en-US" dirty="0"/>
          </a:p>
          <a:p>
            <a:endParaRPr lang="en-US" dirty="0"/>
          </a:p>
          <a:p>
            <a:pPr marL="114300"/>
            <a:r>
              <a:rPr lang="en-US" b="1" dirty="0"/>
              <a:t>Intentionally collect data on deaths </a:t>
            </a:r>
            <a:r>
              <a:rPr lang="en-US" dirty="0"/>
              <a:t>as part of other surveillance platforms.</a:t>
            </a:r>
          </a:p>
        </p:txBody>
      </p:sp>
      <p:sp>
        <p:nvSpPr>
          <p:cNvPr id="22" name="Rectangle: Rounded Corners 21">
            <a:extLst>
              <a:ext uri="{FF2B5EF4-FFF2-40B4-BE49-F238E27FC236}">
                <a16:creationId xmlns:a16="http://schemas.microsoft.com/office/drawing/2014/main" id="{090DECA1-F011-55E5-E7B9-79FA1FF1D10C}"/>
              </a:ext>
            </a:extLst>
          </p:cNvPr>
          <p:cNvSpPr/>
          <p:nvPr/>
        </p:nvSpPr>
        <p:spPr>
          <a:xfrm>
            <a:off x="8507965" y="2176437"/>
            <a:ext cx="3241964" cy="583180"/>
          </a:xfrm>
          <a:prstGeom prst="roundRect">
            <a:avLst>
              <a:gd name="adj" fmla="val 0"/>
            </a:avLst>
          </a:prstGeom>
          <a:solidFill>
            <a:schemeClr val="accent3"/>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400" b="1" dirty="0">
                <a:solidFill>
                  <a:schemeClr val="bg1"/>
                </a:solidFill>
              </a:rPr>
              <a:t>MORTALITY SURVEILLANCE</a:t>
            </a:r>
          </a:p>
        </p:txBody>
      </p:sp>
      <p:sp>
        <p:nvSpPr>
          <p:cNvPr id="3" name="Footer Placeholder 2">
            <a:extLst>
              <a:ext uri="{FF2B5EF4-FFF2-40B4-BE49-F238E27FC236}">
                <a16:creationId xmlns:a16="http://schemas.microsoft.com/office/drawing/2014/main" id="{8984E7DC-1E36-CF2F-A60E-B707DB32F8B8}"/>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extLst>
      <p:ext uri="{BB962C8B-B14F-4D97-AF65-F5344CB8AC3E}">
        <p14:creationId xmlns:p14="http://schemas.microsoft.com/office/powerpoint/2010/main" val="2995766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28D86-903F-5D30-E743-15D84D8C3129}"/>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E22DFA9-5CCA-ED2D-1694-CEAF44318F4A}"/>
              </a:ext>
            </a:extLst>
          </p:cNvPr>
          <p:cNvSpPr>
            <a:spLocks noGrp="1"/>
          </p:cNvSpPr>
          <p:nvPr>
            <p:ph type="title"/>
          </p:nvPr>
        </p:nvSpPr>
        <p:spPr/>
        <p:txBody>
          <a:bodyPr/>
          <a:lstStyle/>
          <a:p>
            <a:r>
              <a:rPr lang="en-US" dirty="0"/>
              <a:t>Special studies can also help address other information gaps about RSV and inform decision-making</a:t>
            </a:r>
          </a:p>
        </p:txBody>
      </p:sp>
      <p:sp>
        <p:nvSpPr>
          <p:cNvPr id="12" name="TextBox 11">
            <a:extLst>
              <a:ext uri="{FF2B5EF4-FFF2-40B4-BE49-F238E27FC236}">
                <a16:creationId xmlns:a16="http://schemas.microsoft.com/office/drawing/2014/main" id="{F57CE6D9-0E40-12BD-6618-949A237A87F0}"/>
              </a:ext>
            </a:extLst>
          </p:cNvPr>
          <p:cNvSpPr txBox="1"/>
          <p:nvPr/>
        </p:nvSpPr>
        <p:spPr>
          <a:xfrm>
            <a:off x="1224280" y="6039337"/>
            <a:ext cx="1068033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orbel" panose="020B0503020204020204"/>
                <a:ea typeface="+mn-ea"/>
                <a:cs typeface="Arial"/>
              </a:rPr>
              <a:t>NOTE: </a:t>
            </a: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Arial"/>
              </a:rPr>
              <a:t>These studies can add value but require additional resources that may be barriers for some countries.</a:t>
            </a:r>
          </a:p>
        </p:txBody>
      </p:sp>
      <p:sp>
        <p:nvSpPr>
          <p:cNvPr id="3" name="TextBox 2">
            <a:extLst>
              <a:ext uri="{FF2B5EF4-FFF2-40B4-BE49-F238E27FC236}">
                <a16:creationId xmlns:a16="http://schemas.microsoft.com/office/drawing/2014/main" id="{4766573B-389D-72BB-E21B-DF496AAAA1CD}"/>
              </a:ext>
            </a:extLst>
          </p:cNvPr>
          <p:cNvSpPr txBox="1"/>
          <p:nvPr/>
        </p:nvSpPr>
        <p:spPr>
          <a:xfrm>
            <a:off x="1319266" y="1724159"/>
            <a:ext cx="2556440" cy="4100744"/>
          </a:xfrm>
          <a:prstGeom prst="rect">
            <a:avLst/>
          </a:prstGeom>
          <a:noFill/>
          <a:ln>
            <a:solidFill>
              <a:schemeClr val="accent1"/>
            </a:solidFill>
          </a:ln>
        </p:spPr>
        <p:txBody>
          <a:bodyPr wrap="square" lIns="0" t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114300" marR="0" lvl="0" indent="0" algn="l" defTabSz="914400" rtl="0" eaLnBrk="1" fontAlgn="auto" latinLnBrk="0" hangingPunct="1">
              <a:lnSpc>
                <a:spcPct val="100000"/>
              </a:lnSpc>
              <a:spcBef>
                <a:spcPts val="0"/>
              </a:spcBef>
              <a:spcAft>
                <a:spcPts val="0"/>
              </a:spcAft>
              <a:buClrTx/>
              <a:buSzTx/>
              <a:buFontTx/>
              <a:buNone/>
              <a:tabLst>
                <a:tab pos="2919413" algn="l"/>
              </a:tabLst>
              <a:defRPr/>
            </a:pPr>
            <a:endPar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4000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2919413" algn="l"/>
              </a:tabLst>
              <a:defRPr/>
            </a:pP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Ongoing follow up with </a:t>
            </a:r>
            <a:r>
              <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rPr>
              <a:t>populations of special interest </a:t>
            </a: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(e.g., birth cohort of young children) can be used to look at population incidence. </a:t>
            </a:r>
          </a:p>
          <a:p>
            <a:pPr marL="4000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2919413" algn="l"/>
              </a:tabLst>
              <a:defRPr/>
            </a:pP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Evaluating </a:t>
            </a:r>
            <a:r>
              <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rPr>
              <a:t>incidence</a:t>
            </a: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 </a:t>
            </a:r>
            <a:r>
              <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rPr>
              <a:t>among everyone </a:t>
            </a: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 not just those seeking care - can be meaningful in evaluating the </a:t>
            </a:r>
            <a:r>
              <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rPr>
              <a:t>impact of the RSV preventative products.</a:t>
            </a:r>
          </a:p>
        </p:txBody>
      </p:sp>
      <p:sp>
        <p:nvSpPr>
          <p:cNvPr id="14" name="Rectangle: Rounded Corners 13">
            <a:extLst>
              <a:ext uri="{FF2B5EF4-FFF2-40B4-BE49-F238E27FC236}">
                <a16:creationId xmlns:a16="http://schemas.microsoft.com/office/drawing/2014/main" id="{9D8187DC-AB14-CC22-EF80-902C7598F49D}"/>
              </a:ext>
            </a:extLst>
          </p:cNvPr>
          <p:cNvSpPr/>
          <p:nvPr/>
        </p:nvSpPr>
        <p:spPr>
          <a:xfrm>
            <a:off x="1552213" y="1322000"/>
            <a:ext cx="2103120" cy="736671"/>
          </a:xfrm>
          <a:prstGeom prst="roundRect">
            <a:avLst>
              <a:gd name="adj" fmla="val 0"/>
            </a:avLst>
          </a:prstGeom>
          <a:solidFill>
            <a:schemeClr val="accent1"/>
          </a:solidFill>
        </p:spPr>
        <p:style>
          <a:lnRef idx="1">
            <a:schemeClr val="accent6"/>
          </a:lnRef>
          <a:fillRef idx="2">
            <a:schemeClr val="accent6"/>
          </a:fillRef>
          <a:effectRef idx="1">
            <a:schemeClr val="accent6"/>
          </a:effectRef>
          <a:fontRef idx="minor">
            <a:schemeClr val="dk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orbel" panose="020B0503020204020204"/>
                <a:ea typeface="+mn-ea"/>
                <a:cs typeface="+mn-cs"/>
              </a:rPr>
              <a:t>LONGITUDINAL / COHORT STUDY</a:t>
            </a:r>
          </a:p>
        </p:txBody>
      </p:sp>
      <p:sp>
        <p:nvSpPr>
          <p:cNvPr id="22" name="TextBox 21">
            <a:extLst>
              <a:ext uri="{FF2B5EF4-FFF2-40B4-BE49-F238E27FC236}">
                <a16:creationId xmlns:a16="http://schemas.microsoft.com/office/drawing/2014/main" id="{33488D24-006E-44CD-983A-B0FB949F9B10}"/>
              </a:ext>
            </a:extLst>
          </p:cNvPr>
          <p:cNvSpPr txBox="1"/>
          <p:nvPr/>
        </p:nvSpPr>
        <p:spPr>
          <a:xfrm>
            <a:off x="4096839" y="1732583"/>
            <a:ext cx="2468880" cy="4080298"/>
          </a:xfrm>
          <a:prstGeom prst="rect">
            <a:avLst/>
          </a:prstGeom>
          <a:noFill/>
          <a:ln>
            <a:solidFill>
              <a:schemeClr val="accent1"/>
            </a:solidFill>
          </a:ln>
        </p:spPr>
        <p:txBody>
          <a:bodyPr wrap="square" lIns="0" tIns="0" rtlCol="0">
            <a:noAutofit/>
          </a:bodyPr>
          <a:lstStyle>
            <a:defPPr>
              <a:defRPr lang="en-US"/>
            </a:defPPr>
            <a:lvl1pPr>
              <a:defRPr sz="1600">
                <a:latin typeface="Corbel" panose="020B050302020402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4000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Capturing all cases in a defined population to generate a </a:t>
            </a:r>
            <a:r>
              <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rPr>
              <a:t>burden of disease </a:t>
            </a:r>
            <a:r>
              <a:rPr kumimoji="0" lang="en-US" sz="1600" i="0" u="none" strike="noStrike" kern="1200" cap="none" spc="0" normalizeH="0" baseline="0" noProof="0" dirty="0">
                <a:ln>
                  <a:noFill/>
                </a:ln>
                <a:solidFill>
                  <a:srgbClr val="000000"/>
                </a:solidFill>
                <a:effectLst/>
                <a:uLnTx/>
                <a:uFillTx/>
                <a:latin typeface="Corbel" panose="020B0503020204020204"/>
                <a:ea typeface="+mn-ea"/>
                <a:cs typeface="+mn-cs"/>
              </a:rPr>
              <a:t>pyramid</a:t>
            </a:r>
            <a:r>
              <a:rPr lang="en-US" b="1" dirty="0">
                <a:solidFill>
                  <a:srgbClr val="000000"/>
                </a:solidFill>
              </a:rPr>
              <a:t>—</a:t>
            </a: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total  deaths, hospitalizations and mild cases.</a:t>
            </a:r>
          </a:p>
          <a:p>
            <a:pPr marL="4000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0000"/>
                </a:solidFill>
              </a:rPr>
              <a:t>C</a:t>
            </a: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an be useful in communicating the need for </a:t>
            </a:r>
            <a:r>
              <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rPr>
              <a:t>introducing  RSV preventative products (potential cases averted).</a:t>
            </a:r>
          </a:p>
        </p:txBody>
      </p:sp>
      <p:sp>
        <p:nvSpPr>
          <p:cNvPr id="23" name="Rectangle: Rounded Corners 22">
            <a:extLst>
              <a:ext uri="{FF2B5EF4-FFF2-40B4-BE49-F238E27FC236}">
                <a16:creationId xmlns:a16="http://schemas.microsoft.com/office/drawing/2014/main" id="{184D4DDD-5465-F197-E43D-C17D2F1A0A00}"/>
              </a:ext>
            </a:extLst>
          </p:cNvPr>
          <p:cNvSpPr/>
          <p:nvPr/>
        </p:nvSpPr>
        <p:spPr>
          <a:xfrm>
            <a:off x="4291344" y="1317054"/>
            <a:ext cx="2103120" cy="753639"/>
          </a:xfrm>
          <a:prstGeom prst="roundRect">
            <a:avLst>
              <a:gd name="adj" fmla="val 0"/>
            </a:avLst>
          </a:prstGeom>
          <a:solidFill>
            <a:schemeClr val="accent1"/>
          </a:solidFill>
        </p:spPr>
        <p:style>
          <a:lnRef idx="1">
            <a:schemeClr val="accent6"/>
          </a:lnRef>
          <a:fillRef idx="2">
            <a:schemeClr val="accent6"/>
          </a:fillRef>
          <a:effectRef idx="1">
            <a:schemeClr val="accent6"/>
          </a:effectRef>
          <a:fontRef idx="minor">
            <a:schemeClr val="dk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orbel" panose="020B0503020204020204"/>
                <a:ea typeface="+mn-ea"/>
                <a:cs typeface="+mn-cs"/>
              </a:rPr>
              <a:t>BURDEN ESTIMATION</a:t>
            </a:r>
          </a:p>
        </p:txBody>
      </p:sp>
      <p:sp>
        <p:nvSpPr>
          <p:cNvPr id="19" name="TextBox 18">
            <a:extLst>
              <a:ext uri="{FF2B5EF4-FFF2-40B4-BE49-F238E27FC236}">
                <a16:creationId xmlns:a16="http://schemas.microsoft.com/office/drawing/2014/main" id="{2E455C16-C8B6-461B-2260-143647017FE4}"/>
              </a:ext>
            </a:extLst>
          </p:cNvPr>
          <p:cNvSpPr txBox="1"/>
          <p:nvPr/>
        </p:nvSpPr>
        <p:spPr>
          <a:xfrm>
            <a:off x="9397182" y="1732583"/>
            <a:ext cx="2342697" cy="4080298"/>
          </a:xfrm>
          <a:prstGeom prst="rect">
            <a:avLst/>
          </a:prstGeom>
          <a:noFill/>
          <a:ln>
            <a:solidFill>
              <a:schemeClr val="accent1"/>
            </a:solidFill>
          </a:ln>
        </p:spPr>
        <p:txBody>
          <a:bodyPr wrap="square" lIns="0" tIns="0" rtlCol="0">
            <a:noAutofit/>
          </a:bodyPr>
          <a:lstStyle>
            <a:defPPr>
              <a:defRPr lang="en-US"/>
            </a:defPPr>
            <a:lvl1pPr>
              <a:defRPr sz="1600">
                <a:latin typeface="Corbel" panose="020B050302020402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61913"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endParaRPr>
          </a:p>
          <a:p>
            <a:pPr marL="347663"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Identify uptake drivers and barriers among pregnant women and caregivers that may inform </a:t>
            </a:r>
            <a:r>
              <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rPr>
              <a:t>communication campaigns and impact adoption and coverage of RSV prevention products</a:t>
            </a: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a:t>
            </a:r>
          </a:p>
        </p:txBody>
      </p:sp>
      <p:sp>
        <p:nvSpPr>
          <p:cNvPr id="20" name="Rectangle: Rounded Corners 19">
            <a:extLst>
              <a:ext uri="{FF2B5EF4-FFF2-40B4-BE49-F238E27FC236}">
                <a16:creationId xmlns:a16="http://schemas.microsoft.com/office/drawing/2014/main" id="{6067B5B5-12B8-3A7B-138B-F556658BDE95}"/>
              </a:ext>
            </a:extLst>
          </p:cNvPr>
          <p:cNvSpPr/>
          <p:nvPr/>
        </p:nvSpPr>
        <p:spPr>
          <a:xfrm>
            <a:off x="9564044" y="1309333"/>
            <a:ext cx="1995631" cy="780125"/>
          </a:xfrm>
          <a:prstGeom prst="roundRect">
            <a:avLst>
              <a:gd name="adj" fmla="val 0"/>
            </a:avLst>
          </a:prstGeom>
          <a:solidFill>
            <a:schemeClr val="accent1"/>
          </a:solidFill>
        </p:spPr>
        <p:style>
          <a:lnRef idx="1">
            <a:schemeClr val="accent6"/>
          </a:lnRef>
          <a:fillRef idx="2">
            <a:schemeClr val="accent6"/>
          </a:fillRef>
          <a:effectRef idx="1">
            <a:schemeClr val="accent6"/>
          </a:effectRef>
          <a:fontRef idx="minor">
            <a:schemeClr val="dk1"/>
          </a:fontRef>
        </p:style>
        <p:txBody>
          <a:bodyPr lIns="91440" tIns="45720" rIns="91440" bIns="45720" rtlCol="0" anchor="ctr">
            <a:noAutofit/>
          </a:bodyPr>
          <a:lstStyle/>
          <a:p>
            <a:pPr marL="0" marR="0" lvl="0" indent="0" algn="ctr" defTabSz="914400" rtl="0" eaLnBrk="1" fontAlgn="auto" latinLnBrk="0" hangingPunct="1">
              <a:lnSpc>
                <a:spcPct val="110119"/>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orbel" panose="020B0503020204020204"/>
                <a:ea typeface="+mn-ea"/>
                <a:cs typeface="+mn-cs"/>
              </a:rPr>
              <a:t>KNOWLEDGE, ATTITUDES, &amp; PERCEPTION STUDIES</a:t>
            </a:r>
            <a:endParaRPr lang="en-US" sz="1400" b="0" i="0" u="none" strike="noStrike" kern="1200" cap="none" spc="0" normalizeH="0" baseline="0" noProof="0" dirty="0">
              <a:ln>
                <a:noFill/>
              </a:ln>
              <a:solidFill>
                <a:schemeClr val="bg1"/>
              </a:solidFill>
              <a:effectLst/>
              <a:uLnTx/>
              <a:uFillTx/>
              <a:latin typeface="Corbel" panose="020B0503020204020204"/>
            </a:endParaRPr>
          </a:p>
        </p:txBody>
      </p:sp>
      <p:sp>
        <p:nvSpPr>
          <p:cNvPr id="8" name="TextBox 7">
            <a:extLst>
              <a:ext uri="{FF2B5EF4-FFF2-40B4-BE49-F238E27FC236}">
                <a16:creationId xmlns:a16="http://schemas.microsoft.com/office/drawing/2014/main" id="{9397784D-5D31-D000-6247-D8CFA84D0921}"/>
              </a:ext>
            </a:extLst>
          </p:cNvPr>
          <p:cNvSpPr txBox="1"/>
          <p:nvPr/>
        </p:nvSpPr>
        <p:spPr>
          <a:xfrm>
            <a:off x="6810102" y="1732583"/>
            <a:ext cx="2342697" cy="4080298"/>
          </a:xfrm>
          <a:prstGeom prst="rect">
            <a:avLst/>
          </a:prstGeom>
          <a:noFill/>
          <a:ln>
            <a:solidFill>
              <a:schemeClr val="accent1"/>
            </a:solidFill>
          </a:ln>
        </p:spPr>
        <p:txBody>
          <a:bodyPr wrap="square" lIns="0" tIns="0" rtlCol="0">
            <a:noAutofit/>
          </a:bodyPr>
          <a:lstStyle>
            <a:defPPr>
              <a:defRPr lang="en-US"/>
            </a:defPPr>
            <a:lvl1pPr>
              <a:defRPr sz="1600">
                <a:latin typeface="Corbel" panose="020B050302020402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61913"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endParaRPr>
          </a:p>
          <a:p>
            <a:pPr marL="347663"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Once burden and </a:t>
            </a:r>
            <a:r>
              <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rPr>
              <a:t>cost of illness</a:t>
            </a:r>
            <a:r>
              <a:rPr kumimoji="0" lang="en-US" sz="1600" b="0" i="0" u="none" strike="noStrike" kern="1200" cap="none" spc="0" normalizeH="0" baseline="0" noProof="0" dirty="0">
                <a:ln>
                  <a:noFill/>
                </a:ln>
                <a:solidFill>
                  <a:srgbClr val="000000"/>
                </a:solidFill>
                <a:effectLst/>
                <a:uLnTx/>
                <a:uFillTx/>
                <a:latin typeface="Corbel" panose="020B0503020204020204"/>
                <a:ea typeface="+mn-ea"/>
                <a:cs typeface="+mn-cs"/>
              </a:rPr>
              <a:t> are estimated, health economics models can be used to estimate </a:t>
            </a:r>
            <a:r>
              <a:rPr kumimoji="0" lang="en-US" sz="1600" b="1" i="0" u="none" strike="noStrike" kern="1200" cap="none" spc="0" normalizeH="0" baseline="0" noProof="0" dirty="0">
                <a:ln>
                  <a:noFill/>
                </a:ln>
                <a:solidFill>
                  <a:srgbClr val="000000"/>
                </a:solidFill>
                <a:effectLst/>
                <a:uLnTx/>
                <a:uFillTx/>
                <a:latin typeface="Corbel" panose="020B0503020204020204"/>
                <a:ea typeface="+mn-ea"/>
                <a:cs typeface="+mn-cs"/>
              </a:rPr>
              <a:t>the cost effectiveness of RSV preventative products.</a:t>
            </a:r>
          </a:p>
        </p:txBody>
      </p:sp>
      <p:sp>
        <p:nvSpPr>
          <p:cNvPr id="9" name="Rectangle: Rounded Corners 8">
            <a:extLst>
              <a:ext uri="{FF2B5EF4-FFF2-40B4-BE49-F238E27FC236}">
                <a16:creationId xmlns:a16="http://schemas.microsoft.com/office/drawing/2014/main" id="{844F55FE-9BBB-4AA6-DE02-00A9BDC225A8}"/>
              </a:ext>
            </a:extLst>
          </p:cNvPr>
          <p:cNvSpPr/>
          <p:nvPr/>
        </p:nvSpPr>
        <p:spPr>
          <a:xfrm>
            <a:off x="6978601" y="1309333"/>
            <a:ext cx="1995631" cy="780125"/>
          </a:xfrm>
          <a:prstGeom prst="roundRect">
            <a:avLst>
              <a:gd name="adj" fmla="val 0"/>
            </a:avLst>
          </a:prstGeom>
          <a:solidFill>
            <a:schemeClr val="accent1"/>
          </a:solidFill>
        </p:spPr>
        <p:style>
          <a:lnRef idx="1">
            <a:schemeClr val="accent6"/>
          </a:lnRef>
          <a:fillRef idx="2">
            <a:schemeClr val="accent6"/>
          </a:fillRef>
          <a:effectRef idx="1">
            <a:schemeClr val="accent6"/>
          </a:effectRef>
          <a:fontRef idx="minor">
            <a:schemeClr val="dk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orbel" panose="020B0503020204020204"/>
                <a:ea typeface="+mn-ea"/>
                <a:cs typeface="+mn-cs"/>
              </a:rPr>
              <a:t>HEALTH ECONOMICS MODELLING</a:t>
            </a:r>
            <a:endParaRPr kumimoji="0" lang="en-US" sz="1400" b="0" i="0" u="none" strike="noStrike" kern="1200" cap="none" spc="0" normalizeH="0" baseline="0" noProof="0" dirty="0">
              <a:ln>
                <a:noFill/>
              </a:ln>
              <a:solidFill>
                <a:schemeClr val="bg1"/>
              </a:solidFill>
              <a:effectLst/>
              <a:uLnTx/>
              <a:uFillTx/>
              <a:latin typeface="Corbel" panose="020B0503020204020204"/>
              <a:ea typeface="+mn-ea"/>
              <a:cs typeface="+mn-cs"/>
            </a:endParaRPr>
          </a:p>
        </p:txBody>
      </p:sp>
      <p:sp>
        <p:nvSpPr>
          <p:cNvPr id="13" name="TextBox 12">
            <a:extLst>
              <a:ext uri="{FF2B5EF4-FFF2-40B4-BE49-F238E27FC236}">
                <a16:creationId xmlns:a16="http://schemas.microsoft.com/office/drawing/2014/main" id="{07429E3E-DD75-7E45-837E-428BF8089915}"/>
              </a:ext>
            </a:extLst>
          </p:cNvPr>
          <p:cNvSpPr txBox="1"/>
          <p:nvPr/>
        </p:nvSpPr>
        <p:spPr>
          <a:xfrm>
            <a:off x="1319267" y="958536"/>
            <a:ext cx="1042061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orbel" panose="020B0503020204020204"/>
                <a:ea typeface="+mn-ea"/>
                <a:cs typeface="Arial"/>
              </a:rPr>
              <a:t>Illustrative examples</a:t>
            </a: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Arial"/>
            </a:endParaRPr>
          </a:p>
        </p:txBody>
      </p:sp>
      <p:sp>
        <p:nvSpPr>
          <p:cNvPr id="2" name="Footer Placeholder 2">
            <a:extLst>
              <a:ext uri="{FF2B5EF4-FFF2-40B4-BE49-F238E27FC236}">
                <a16:creationId xmlns:a16="http://schemas.microsoft.com/office/drawing/2014/main" id="{75339486-158F-B4E1-F609-54B90B6E6BB8}"/>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extLst>
      <p:ext uri="{BB962C8B-B14F-4D97-AF65-F5344CB8AC3E}">
        <p14:creationId xmlns:p14="http://schemas.microsoft.com/office/powerpoint/2010/main" val="462376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2A40F-8B30-4DDA-2945-4DE2B947DCB1}"/>
              </a:ext>
            </a:extLst>
          </p:cNvPr>
          <p:cNvSpPr>
            <a:spLocks noGrp="1"/>
          </p:cNvSpPr>
          <p:nvPr>
            <p:ph type="title"/>
          </p:nvPr>
        </p:nvSpPr>
        <p:spPr/>
        <p:txBody>
          <a:bodyPr/>
          <a:lstStyle/>
          <a:p>
            <a:r>
              <a:rPr lang="en-US" dirty="0">
                <a:solidFill>
                  <a:schemeClr val="accent4"/>
                </a:solidFill>
              </a:rPr>
              <a:t>Summary and considerations for the future</a:t>
            </a:r>
          </a:p>
        </p:txBody>
      </p:sp>
      <p:sp>
        <p:nvSpPr>
          <p:cNvPr id="3" name="object 4">
            <a:extLst>
              <a:ext uri="{FF2B5EF4-FFF2-40B4-BE49-F238E27FC236}">
                <a16:creationId xmlns:a16="http://schemas.microsoft.com/office/drawing/2014/main" id="{9C9079E5-1094-2AF9-F6EF-AE231EB3D819}"/>
              </a:ext>
            </a:extLst>
          </p:cNvPr>
          <p:cNvSpPr txBox="1"/>
          <p:nvPr/>
        </p:nvSpPr>
        <p:spPr>
          <a:xfrm>
            <a:off x="9336494" y="1820939"/>
            <a:ext cx="2550706" cy="4174279"/>
          </a:xfrm>
          <a:prstGeom prst="rect">
            <a:avLst/>
          </a:prstGeom>
          <a:noFill/>
          <a:ln w="12700">
            <a:solidFill>
              <a:schemeClr val="tx1"/>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5" name="object 4">
            <a:extLst>
              <a:ext uri="{FF2B5EF4-FFF2-40B4-BE49-F238E27FC236}">
                <a16:creationId xmlns:a16="http://schemas.microsoft.com/office/drawing/2014/main" id="{F3B7BF61-2C66-790A-BFA4-A4ABF9197F79}"/>
              </a:ext>
            </a:extLst>
          </p:cNvPr>
          <p:cNvSpPr txBox="1"/>
          <p:nvPr/>
        </p:nvSpPr>
        <p:spPr>
          <a:xfrm>
            <a:off x="1076966" y="1817217"/>
            <a:ext cx="2550706" cy="4174279"/>
          </a:xfrm>
          <a:prstGeom prst="rect">
            <a:avLst/>
          </a:prstGeom>
          <a:noFill/>
          <a:ln w="12700">
            <a:solidFill>
              <a:schemeClr val="tx1"/>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7" name="Content Placeholder 2">
            <a:extLst>
              <a:ext uri="{FF2B5EF4-FFF2-40B4-BE49-F238E27FC236}">
                <a16:creationId xmlns:a16="http://schemas.microsoft.com/office/drawing/2014/main" id="{8AA486F5-F058-E154-2BF0-D2E1B38D5F48}"/>
              </a:ext>
            </a:extLst>
          </p:cNvPr>
          <p:cNvSpPr txBox="1">
            <a:spLocks/>
          </p:cNvSpPr>
          <p:nvPr/>
        </p:nvSpPr>
        <p:spPr>
          <a:xfrm>
            <a:off x="1232462" y="2313957"/>
            <a:ext cx="2330803" cy="2962862"/>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Clr>
                <a:schemeClr val="accent5"/>
              </a:buClr>
              <a:buFont typeface="Arial" panose="020B0604020202020204" pitchFamily="34" charset="0"/>
              <a:buChar char="•"/>
              <a:defRPr sz="16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1">
                    <a:lumMod val="50000"/>
                    <a:lumOff val="50000"/>
                  </a:schemeClr>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latin typeface="+mn-lt"/>
              </a:rPr>
              <a:t>RSV is </a:t>
            </a:r>
            <a:r>
              <a:rPr lang="en-US" sz="1800" i="0" dirty="0">
                <a:effectLst/>
                <a:latin typeface="+mn-lt"/>
              </a:rPr>
              <a:t>the </a:t>
            </a:r>
            <a:r>
              <a:rPr lang="en-US" sz="1800" b="1" i="0" dirty="0">
                <a:solidFill>
                  <a:schemeClr val="accent3"/>
                </a:solidFill>
                <a:effectLst/>
                <a:latin typeface="+mn-lt"/>
              </a:rPr>
              <a:t>top cause of hospitalization </a:t>
            </a:r>
            <a:r>
              <a:rPr lang="en-US" sz="1800" i="0" dirty="0">
                <a:effectLst/>
                <a:latin typeface="+mn-lt"/>
              </a:rPr>
              <a:t>and severe respiratory infection in infants and young children.</a:t>
            </a:r>
          </a:p>
          <a:p>
            <a:r>
              <a:rPr lang="en-US" sz="1800" dirty="0">
                <a:latin typeface="+mn-lt"/>
              </a:rPr>
              <a:t>Surveillance is key </a:t>
            </a:r>
            <a:r>
              <a:rPr lang="en-US" sz="1800" i="0" dirty="0">
                <a:effectLst/>
                <a:latin typeface="+mn-lt"/>
              </a:rPr>
              <a:t>to inform public health action, especially in LMICs where disease burden is greatest.</a:t>
            </a:r>
          </a:p>
        </p:txBody>
      </p:sp>
      <p:sp>
        <p:nvSpPr>
          <p:cNvPr id="8" name="TextBox 7">
            <a:extLst>
              <a:ext uri="{FF2B5EF4-FFF2-40B4-BE49-F238E27FC236}">
                <a16:creationId xmlns:a16="http://schemas.microsoft.com/office/drawing/2014/main" id="{9EF50CDC-1193-8038-1E49-61C166EE9D30}"/>
              </a:ext>
            </a:extLst>
          </p:cNvPr>
          <p:cNvSpPr txBox="1"/>
          <p:nvPr/>
        </p:nvSpPr>
        <p:spPr>
          <a:xfrm>
            <a:off x="1291595" y="1669791"/>
            <a:ext cx="2121448" cy="400110"/>
          </a:xfrm>
          <a:prstGeom prst="rect">
            <a:avLst/>
          </a:prstGeom>
          <a:solidFill>
            <a:schemeClr val="accent3"/>
          </a:solidFill>
        </p:spPr>
        <p:txBody>
          <a:bodyPr wrap="square" lIns="91440" tIns="91440" bIns="91440" rtlCol="0">
            <a:spAutoFit/>
          </a:bodyPr>
          <a:lstStyle/>
          <a:p>
            <a:pPr marL="7938" algn="ctr"/>
            <a:r>
              <a:rPr lang="en-US" sz="1400" b="1" cap="small" dirty="0">
                <a:solidFill>
                  <a:schemeClr val="bg1"/>
                </a:solidFill>
              </a:rPr>
              <a:t>DISEASE BURDEN</a:t>
            </a:r>
          </a:p>
        </p:txBody>
      </p:sp>
      <p:sp>
        <p:nvSpPr>
          <p:cNvPr id="9" name="TextBox 8">
            <a:extLst>
              <a:ext uri="{FF2B5EF4-FFF2-40B4-BE49-F238E27FC236}">
                <a16:creationId xmlns:a16="http://schemas.microsoft.com/office/drawing/2014/main" id="{B1BB3E8A-BE2A-B164-3125-009F161B3CCB}"/>
              </a:ext>
            </a:extLst>
          </p:cNvPr>
          <p:cNvSpPr txBox="1"/>
          <p:nvPr/>
        </p:nvSpPr>
        <p:spPr>
          <a:xfrm>
            <a:off x="9443807" y="2313957"/>
            <a:ext cx="2336078" cy="2031325"/>
          </a:xfrm>
          <a:prstGeom prst="rect">
            <a:avLst/>
          </a:prstGeom>
          <a:noFill/>
        </p:spPr>
        <p:txBody>
          <a:bodyPr wrap="square">
            <a:spAutoFit/>
          </a:bodyPr>
          <a:lstStyle/>
          <a:p>
            <a:r>
              <a:rPr lang="en-US" b="1" dirty="0">
                <a:solidFill>
                  <a:schemeClr val="accent4"/>
                </a:solidFill>
                <a:latin typeface="Corbel"/>
              </a:rPr>
              <a:t>Existing surveillance systems can be leveraged to integrate RSV </a:t>
            </a:r>
            <a:r>
              <a:rPr lang="en-US" dirty="0">
                <a:latin typeface="Corbel"/>
              </a:rPr>
              <a:t>disease monitoring but require special attention and investment. </a:t>
            </a:r>
          </a:p>
        </p:txBody>
      </p:sp>
      <p:sp>
        <p:nvSpPr>
          <p:cNvPr id="10" name="object 4">
            <a:extLst>
              <a:ext uri="{FF2B5EF4-FFF2-40B4-BE49-F238E27FC236}">
                <a16:creationId xmlns:a16="http://schemas.microsoft.com/office/drawing/2014/main" id="{956CABFB-9A67-5907-4F3D-579881BBB807}"/>
              </a:ext>
            </a:extLst>
          </p:cNvPr>
          <p:cNvSpPr txBox="1"/>
          <p:nvPr/>
        </p:nvSpPr>
        <p:spPr>
          <a:xfrm>
            <a:off x="3824062" y="1817217"/>
            <a:ext cx="2550706" cy="4174279"/>
          </a:xfrm>
          <a:prstGeom prst="rect">
            <a:avLst/>
          </a:prstGeom>
          <a:noFill/>
          <a:ln w="12700">
            <a:solidFill>
              <a:schemeClr val="tx1"/>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11" name="TextBox 10">
            <a:extLst>
              <a:ext uri="{FF2B5EF4-FFF2-40B4-BE49-F238E27FC236}">
                <a16:creationId xmlns:a16="http://schemas.microsoft.com/office/drawing/2014/main" id="{9CF630B5-4943-D786-786A-A4BEFD3828E7}"/>
              </a:ext>
            </a:extLst>
          </p:cNvPr>
          <p:cNvSpPr txBox="1"/>
          <p:nvPr/>
        </p:nvSpPr>
        <p:spPr>
          <a:xfrm>
            <a:off x="4038691" y="1669791"/>
            <a:ext cx="2121448" cy="400110"/>
          </a:xfrm>
          <a:prstGeom prst="rect">
            <a:avLst/>
          </a:prstGeom>
          <a:solidFill>
            <a:schemeClr val="accent2"/>
          </a:solidFill>
        </p:spPr>
        <p:txBody>
          <a:bodyPr wrap="square" lIns="91440" tIns="91440" bIns="91440" rtlCol="0">
            <a:spAutoFit/>
          </a:bodyPr>
          <a:lstStyle/>
          <a:p>
            <a:pPr marL="7938" algn="ctr"/>
            <a:r>
              <a:rPr lang="en-US" sz="1400" b="1" cap="small" dirty="0">
                <a:solidFill>
                  <a:schemeClr val="bg1"/>
                </a:solidFill>
              </a:rPr>
              <a:t>SURVEILLANCE </a:t>
            </a:r>
          </a:p>
        </p:txBody>
      </p:sp>
      <p:sp>
        <p:nvSpPr>
          <p:cNvPr id="12" name="object 4">
            <a:extLst>
              <a:ext uri="{FF2B5EF4-FFF2-40B4-BE49-F238E27FC236}">
                <a16:creationId xmlns:a16="http://schemas.microsoft.com/office/drawing/2014/main" id="{D126F010-3380-4016-43BB-BF8F26C98A20}"/>
              </a:ext>
            </a:extLst>
          </p:cNvPr>
          <p:cNvSpPr txBox="1"/>
          <p:nvPr/>
        </p:nvSpPr>
        <p:spPr>
          <a:xfrm>
            <a:off x="6589397" y="1820939"/>
            <a:ext cx="2550706" cy="4174279"/>
          </a:xfrm>
          <a:prstGeom prst="rect">
            <a:avLst/>
          </a:prstGeom>
          <a:noFill/>
          <a:ln w="12700">
            <a:solidFill>
              <a:schemeClr val="tx1"/>
            </a:solidFill>
          </a:ln>
        </p:spPr>
        <p:txBody>
          <a:bodyPr vert="horz" wrap="square" lIns="0" tIns="3704" rIns="0" bIns="0" rtlCol="0" anchor="ctr" anchorCtr="0">
            <a:noAutofit/>
          </a:bodyPr>
          <a:lstStyle/>
          <a:p>
            <a:pPr marL="457200" marR="346710" lvl="0" indent="-104140" algn="ctr" defTabSz="914400" rtl="0" eaLnBrk="1" fontAlgn="auto" latinLnBrk="0" hangingPunct="1">
              <a:lnSpc>
                <a:spcPct val="81481"/>
              </a:lnSpc>
              <a:spcBef>
                <a:spcPts val="0"/>
              </a:spcBef>
              <a:spcAft>
                <a:spcPts val="0"/>
              </a:spcAft>
              <a:buClrTx/>
              <a:buSzTx/>
              <a:buFontTx/>
              <a:buNone/>
              <a:tabLst/>
              <a:defRPr/>
            </a:pPr>
            <a:endParaRPr kumimoji="0" lang="en-US" sz="1250" b="0" i="0" u="none" strike="noStrike" kern="1200" cap="none" spc="0" normalizeH="0" baseline="0" noProof="0" dirty="0">
              <a:ln>
                <a:noFill/>
              </a:ln>
              <a:solidFill>
                <a:srgbClr val="000000"/>
              </a:solidFill>
              <a:effectLst/>
              <a:uLnTx/>
              <a:uFillTx/>
              <a:latin typeface="Corbel" panose="020B0503020204020204" pitchFamily="34" charset="0"/>
              <a:ea typeface="+mn-ea"/>
              <a:cs typeface="Montserrat"/>
            </a:endParaRPr>
          </a:p>
        </p:txBody>
      </p:sp>
      <p:sp>
        <p:nvSpPr>
          <p:cNvPr id="13" name="TextBox 12">
            <a:extLst>
              <a:ext uri="{FF2B5EF4-FFF2-40B4-BE49-F238E27FC236}">
                <a16:creationId xmlns:a16="http://schemas.microsoft.com/office/drawing/2014/main" id="{8202F2B7-5B5F-FB95-2625-1382C664B083}"/>
              </a:ext>
            </a:extLst>
          </p:cNvPr>
          <p:cNvSpPr txBox="1"/>
          <p:nvPr/>
        </p:nvSpPr>
        <p:spPr>
          <a:xfrm>
            <a:off x="6804026" y="1673513"/>
            <a:ext cx="2121448" cy="400110"/>
          </a:xfrm>
          <a:prstGeom prst="rect">
            <a:avLst/>
          </a:prstGeom>
          <a:solidFill>
            <a:schemeClr val="accent1"/>
          </a:solidFill>
        </p:spPr>
        <p:txBody>
          <a:bodyPr wrap="square" lIns="91440" tIns="91440" bIns="91440" rtlCol="0">
            <a:spAutoFit/>
          </a:bodyPr>
          <a:lstStyle/>
          <a:p>
            <a:pPr marL="7938" algn="ctr"/>
            <a:r>
              <a:rPr lang="en-US" sz="1400" b="1" cap="small" dirty="0">
                <a:solidFill>
                  <a:schemeClr val="bg1"/>
                </a:solidFill>
              </a:rPr>
              <a:t>SPECIAL STUDIES</a:t>
            </a:r>
          </a:p>
        </p:txBody>
      </p:sp>
      <p:sp>
        <p:nvSpPr>
          <p:cNvPr id="14" name="TextBox 13">
            <a:extLst>
              <a:ext uri="{FF2B5EF4-FFF2-40B4-BE49-F238E27FC236}">
                <a16:creationId xmlns:a16="http://schemas.microsoft.com/office/drawing/2014/main" id="{6B4E03B3-EBC5-FB3C-D2CC-D758DB70B04D}"/>
              </a:ext>
            </a:extLst>
          </p:cNvPr>
          <p:cNvSpPr txBox="1"/>
          <p:nvPr/>
        </p:nvSpPr>
        <p:spPr>
          <a:xfrm>
            <a:off x="9551122" y="1673513"/>
            <a:ext cx="2121448" cy="400110"/>
          </a:xfrm>
          <a:prstGeom prst="rect">
            <a:avLst/>
          </a:prstGeom>
          <a:solidFill>
            <a:schemeClr val="accent4"/>
          </a:solidFill>
        </p:spPr>
        <p:txBody>
          <a:bodyPr wrap="square" lIns="91440" tIns="91440" bIns="91440" rtlCol="0">
            <a:spAutoFit/>
          </a:bodyPr>
          <a:lstStyle/>
          <a:p>
            <a:pPr marL="7938" algn="ctr"/>
            <a:r>
              <a:rPr lang="en-US" sz="1400" b="1" cap="small" dirty="0">
                <a:solidFill>
                  <a:schemeClr val="bg1"/>
                </a:solidFill>
              </a:rPr>
              <a:t>INTEGRATION</a:t>
            </a:r>
          </a:p>
        </p:txBody>
      </p:sp>
      <p:sp>
        <p:nvSpPr>
          <p:cNvPr id="15" name="TextBox 14">
            <a:extLst>
              <a:ext uri="{FF2B5EF4-FFF2-40B4-BE49-F238E27FC236}">
                <a16:creationId xmlns:a16="http://schemas.microsoft.com/office/drawing/2014/main" id="{5ADB9496-DC25-4D22-B1B8-CD56B57D0BC8}"/>
              </a:ext>
            </a:extLst>
          </p:cNvPr>
          <p:cNvSpPr txBox="1"/>
          <p:nvPr/>
        </p:nvSpPr>
        <p:spPr>
          <a:xfrm>
            <a:off x="3936274" y="2313957"/>
            <a:ext cx="2368732" cy="3139321"/>
          </a:xfrm>
          <a:prstGeom prst="rect">
            <a:avLst/>
          </a:prstGeom>
          <a:noFill/>
        </p:spPr>
        <p:txBody>
          <a:bodyPr wrap="square">
            <a:spAutoFit/>
          </a:bodyPr>
          <a:lstStyle/>
          <a:p>
            <a:r>
              <a:rPr lang="en-US" b="1" dirty="0">
                <a:solidFill>
                  <a:schemeClr val="accent2"/>
                </a:solidFill>
              </a:rPr>
              <a:t>Sentinel surveillance is the primary system </a:t>
            </a:r>
            <a:r>
              <a:rPr lang="en-US" dirty="0"/>
              <a:t>to detect RSV cases worldwide. </a:t>
            </a:r>
          </a:p>
          <a:p>
            <a:pPr marL="285750" indent="-285750">
              <a:buFont typeface="Arial" panose="020B0604020202020204" pitchFamily="34" charset="0"/>
              <a:buChar char="•"/>
            </a:pPr>
            <a:r>
              <a:rPr lang="en-US" dirty="0"/>
              <a:t>Informs on disease patterns and interventions and </a:t>
            </a:r>
            <a:r>
              <a:rPr lang="en-US" dirty="0">
                <a:latin typeface="Corbel"/>
              </a:rPr>
              <a:t>offers a balance between cost and usefulness/completeness of data.</a:t>
            </a:r>
          </a:p>
        </p:txBody>
      </p:sp>
      <p:sp>
        <p:nvSpPr>
          <p:cNvPr id="16" name="TextBox 15">
            <a:extLst>
              <a:ext uri="{FF2B5EF4-FFF2-40B4-BE49-F238E27FC236}">
                <a16:creationId xmlns:a16="http://schemas.microsoft.com/office/drawing/2014/main" id="{C3A08AA8-25E1-01E0-7399-B7043A496186}"/>
              </a:ext>
            </a:extLst>
          </p:cNvPr>
          <p:cNvSpPr txBox="1"/>
          <p:nvPr/>
        </p:nvSpPr>
        <p:spPr>
          <a:xfrm>
            <a:off x="6713408" y="2313957"/>
            <a:ext cx="2327117" cy="2585323"/>
          </a:xfrm>
          <a:prstGeom prst="rect">
            <a:avLst/>
          </a:prstGeom>
          <a:noFill/>
        </p:spPr>
        <p:txBody>
          <a:bodyPr wrap="square">
            <a:spAutoFit/>
          </a:bodyPr>
          <a:lstStyle/>
          <a:p>
            <a:r>
              <a:rPr lang="en-US" b="1" dirty="0">
                <a:solidFill>
                  <a:schemeClr val="accent1"/>
                </a:solidFill>
              </a:rPr>
              <a:t>Other</a:t>
            </a:r>
            <a:r>
              <a:rPr lang="en-US" dirty="0">
                <a:solidFill>
                  <a:schemeClr val="accent1"/>
                </a:solidFill>
              </a:rPr>
              <a:t> </a:t>
            </a:r>
            <a:r>
              <a:rPr lang="en-US" b="1" dirty="0">
                <a:solidFill>
                  <a:schemeClr val="accent1"/>
                </a:solidFill>
              </a:rPr>
              <a:t>surveillance systems and special studies </a:t>
            </a:r>
            <a:r>
              <a:rPr lang="en-US" dirty="0"/>
              <a:t>can complement sentinel surveillance and provide a fuller data picture but require additional resources/cost.</a:t>
            </a:r>
          </a:p>
        </p:txBody>
      </p:sp>
      <p:sp>
        <p:nvSpPr>
          <p:cNvPr id="6" name="Footer Placeholder 2">
            <a:extLst>
              <a:ext uri="{FF2B5EF4-FFF2-40B4-BE49-F238E27FC236}">
                <a16:creationId xmlns:a16="http://schemas.microsoft.com/office/drawing/2014/main" id="{D9B605F9-C6E7-AC1B-D785-0D0BD7DBEE3F}"/>
              </a:ext>
            </a:extLst>
          </p:cNvPr>
          <p:cNvSpPr>
            <a:spLocks noGrp="1"/>
          </p:cNvSpPr>
          <p:nvPr>
            <p:ph type="ftr" sz="quarter" idx="3"/>
          </p:nvPr>
        </p:nvSpPr>
        <p:spPr>
          <a:xfrm>
            <a:off x="5216236" y="6548438"/>
            <a:ext cx="6523328" cy="30956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Original slide developed by the US Centers for </a:t>
            </a:r>
            <a:r>
              <a:rPr lang="en-US" dirty="0">
                <a:solidFill>
                  <a:srgbClr val="000000">
                    <a:tint val="75000"/>
                  </a:srgbClr>
                </a:solidFill>
              </a:rPr>
              <a:t>Disease Control and Prevention, </a:t>
            </a:r>
            <a:r>
              <a:rPr kumimoji="0" lang="en-US" sz="800" b="0" i="0" u="none" strike="noStrike" kern="1200" cap="none" spc="0" normalizeH="0" baseline="0" noProof="0" dirty="0">
                <a:ln>
                  <a:noFill/>
                </a:ln>
                <a:solidFill>
                  <a:srgbClr val="000000">
                    <a:tint val="75000"/>
                  </a:srgbClr>
                </a:solidFill>
                <a:effectLst/>
                <a:uLnTx/>
                <a:uFillTx/>
                <a:latin typeface="Corbel" panose="020B0503020204020204" pitchFamily="34" charset="0"/>
                <a:ea typeface="+mn-ea"/>
                <a:cs typeface="+mn-cs"/>
              </a:rPr>
              <a:t>World Health Organization, and PATH. Version: September 2026 </a:t>
            </a:r>
          </a:p>
        </p:txBody>
      </p:sp>
    </p:spTree>
    <p:extLst>
      <p:ext uri="{BB962C8B-B14F-4D97-AF65-F5344CB8AC3E}">
        <p14:creationId xmlns:p14="http://schemas.microsoft.com/office/powerpoint/2010/main" val="37470772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IFp2EmPrA0qkrvaO5t4BCg"/>
</p:tagLst>
</file>

<file path=ppt/theme/theme1.xml><?xml version="1.0" encoding="utf-8"?>
<a:theme xmlns:a="http://schemas.openxmlformats.org/drawingml/2006/main" name="Disease Burden Section">
  <a:themeElements>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isease Burden Section">
  <a:themeElements>
    <a:clrScheme name="RSV">
      <a:dk1>
        <a:srgbClr val="000000"/>
      </a:dk1>
      <a:lt1>
        <a:srgbClr val="FFFFFF"/>
      </a:lt1>
      <a:dk2>
        <a:srgbClr val="25245B"/>
      </a:dk2>
      <a:lt2>
        <a:srgbClr val="E7E6E6"/>
      </a:lt2>
      <a:accent1>
        <a:srgbClr val="0092D4"/>
      </a:accent1>
      <a:accent2>
        <a:srgbClr val="304FA1"/>
      </a:accent2>
      <a:accent3>
        <a:srgbClr val="672572"/>
      </a:accent3>
      <a:accent4>
        <a:srgbClr val="51A847"/>
      </a:accent4>
      <a:accent5>
        <a:srgbClr val="D61E62"/>
      </a:accent5>
      <a:accent6>
        <a:srgbClr val="0A4747"/>
      </a:accent6>
      <a:hlink>
        <a:srgbClr val="304FA1"/>
      </a:hlink>
      <a:folHlink>
        <a:srgbClr val="6725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ddf4301-b463-4223-aa39-01c36584f48b">
      <UserInfo>
        <DisplayName>Leidman, Eva (CDC/NCIRD/CORVD)</DisplayName>
        <AccountId>491</AccountId>
        <AccountType/>
      </UserInfo>
      <UserInfo>
        <DisplayName>Trowbridge, Daniella (CDC/NCIRD/CORVD)</DisplayName>
        <AccountId>40</AccountId>
        <AccountType/>
      </UserInfo>
      <UserInfo>
        <DisplayName>Wright, Laura K. (CDC/NCIRD/CORVD)</DisplayName>
        <AccountId>303</AccountId>
        <AccountType/>
      </UserInfo>
      <UserInfo>
        <DisplayName>Patel, Neha (CDC/NCIRD/CORVD)</DisplayName>
        <AccountId>20</AccountId>
        <AccountType/>
      </UserInfo>
      <UserInfo>
        <DisplayName>Vega, Everardo M. (CDC/NCIRD/CORVD)</DisplayName>
        <AccountId>515</AccountId>
        <AccountType/>
      </UserInfo>
      <UserInfo>
        <DisplayName>Melanson, Vanessa (CDC/NCIRD/CORVD)</DisplayName>
        <AccountId>1295</AccountId>
        <AccountType/>
      </UserInfo>
    </SharedWithUsers>
    <TaxCatchAll xmlns="bddf4301-b463-4223-aa39-01c36584f48b" xsi:nil="true"/>
    <lcf76f155ced4ddcb4097134ff3c332f xmlns="e1afc643-ac0b-41eb-b8c7-a9040709ab5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9952B104857424A87BBFB9CC8A08B46" ma:contentTypeVersion="16" ma:contentTypeDescription="Create a new document." ma:contentTypeScope="" ma:versionID="1673d5a135baa9d6917355abdd77145a">
  <xsd:schema xmlns:xsd="http://www.w3.org/2001/XMLSchema" xmlns:xs="http://www.w3.org/2001/XMLSchema" xmlns:p="http://schemas.microsoft.com/office/2006/metadata/properties" xmlns:ns2="e1afc643-ac0b-41eb-b8c7-a9040709ab58" xmlns:ns3="bddf4301-b463-4223-aa39-01c36584f48b" targetNamespace="http://schemas.microsoft.com/office/2006/metadata/properties" ma:root="true" ma:fieldsID="7e2df3a2adf3651cce2bb335d9da8c8a" ns2:_="" ns3:_="">
    <xsd:import namespace="e1afc643-ac0b-41eb-b8c7-a9040709ab58"/>
    <xsd:import namespace="bddf4301-b463-4223-aa39-01c36584f48b"/>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afc643-ac0b-41eb-b8c7-a9040709ab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df4301-b463-4223-aa39-01c36584f48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3715684-57ef-4d6f-a775-1dc2651c4c50}" ma:internalName="TaxCatchAll" ma:showField="CatchAllData" ma:web="bddf4301-b463-4223-aa39-01c36584f4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B18CA3-9F95-4A80-A17E-93CD977B8232}">
  <ds:schemaRefs>
    <ds:schemaRef ds:uri="bddf4301-b463-4223-aa39-01c36584f48b"/>
    <ds:schemaRef ds:uri="e1afc643-ac0b-41eb-b8c7-a9040709ab5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3fdf717-482a-4e30-84d9-454596506beb"/>
  </ds:schemaRefs>
</ds:datastoreItem>
</file>

<file path=customXml/itemProps2.xml><?xml version="1.0" encoding="utf-8"?>
<ds:datastoreItem xmlns:ds="http://schemas.openxmlformats.org/officeDocument/2006/customXml" ds:itemID="{982819E9-EB9A-4121-9231-9D3B788D43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afc643-ac0b-41eb-b8c7-a9040709ab58"/>
    <ds:schemaRef ds:uri="bddf4301-b463-4223-aa39-01c36584f4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33C7E4-76A1-4E49-9743-BC43289E30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6117</Words>
  <Application>Microsoft Office PowerPoint</Application>
  <PresentationFormat>Widescreen</PresentationFormat>
  <Paragraphs>461</Paragraphs>
  <Slides>23</Slides>
  <Notes>23</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23</vt:i4>
      </vt:variant>
    </vt:vector>
  </HeadingPairs>
  <TitlesOfParts>
    <vt:vector size="39" baseType="lpstr">
      <vt:lpstr>Arial</vt:lpstr>
      <vt:lpstr>Calibri</vt:lpstr>
      <vt:lpstr>Calibri Light</vt:lpstr>
      <vt:lpstr>Corbel</vt:lpstr>
      <vt:lpstr>Courier New</vt:lpstr>
      <vt:lpstr>Montserrat</vt:lpstr>
      <vt:lpstr>Noto Sans</vt:lpstr>
      <vt:lpstr>Open Sans</vt:lpstr>
      <vt:lpstr>Segoe UI</vt:lpstr>
      <vt:lpstr>Symbol</vt:lpstr>
      <vt:lpstr>Times New Roman</vt:lpstr>
      <vt:lpstr>Wingdings</vt:lpstr>
      <vt:lpstr>WorkSans-Light</vt:lpstr>
      <vt:lpstr>Disease Burden Section</vt:lpstr>
      <vt:lpstr>1_Disease Burden Section</vt:lpstr>
      <vt:lpstr>think-cell Slide</vt:lpstr>
      <vt:lpstr>RSV surveillance in infants and young children tracking disease activity and informing vaccine deployment</vt:lpstr>
      <vt:lpstr>Agenda</vt:lpstr>
      <vt:lpstr>What is respiratory syncytial virus (RSV)?</vt:lpstr>
      <vt:lpstr>Why disease surveillance?</vt:lpstr>
      <vt:lpstr>What is disease surveillance and why is it useful?</vt:lpstr>
      <vt:lpstr>Why track disease activity for RSV?</vt:lpstr>
      <vt:lpstr>RSV global disease burden in children </vt:lpstr>
      <vt:lpstr>Understanding RSV activity in LMICs is important 98% of pediatric RSV mortality occurs in these settings1</vt:lpstr>
      <vt:lpstr>Surveillance can track multiple respiratory pathogens, including RSV </vt:lpstr>
      <vt:lpstr>PowerPoint Presentation</vt:lpstr>
      <vt:lpstr>Sentinel surveillance</vt:lpstr>
      <vt:lpstr>Sentinel surveillance overview primary approach used globally and in LMICs to monitor respiratory diseases</vt:lpstr>
      <vt:lpstr>How is sentinel surveillance for RSV conducted? quality over quantity</vt:lpstr>
      <vt:lpstr>Key population for RSV sentinel surveillance infants and young children</vt:lpstr>
      <vt:lpstr>Case definition for selecting cases for RSV surveillance </vt:lpstr>
      <vt:lpstr>PowerPoint Presentation</vt:lpstr>
      <vt:lpstr>PowerPoint Presentation</vt:lpstr>
      <vt:lpstr>RSV surveillance can leverage existing respiratory disease sentinel surveillance systems</vt:lpstr>
      <vt:lpstr>Key takeaways around sentinel surveillance</vt:lpstr>
      <vt:lpstr>Additional surveillance &amp; special studies for RSV</vt:lpstr>
      <vt:lpstr>Additional surveillance designs can be used to generate a fuller picture of RSV disease in a given context</vt:lpstr>
      <vt:lpstr>Special studies can also help address other information gaps about RSV and inform decision-making</vt:lpstr>
      <vt:lpstr>Summary and considerations for the future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RSV Roadshow</dc:title>
  <dc:creator>Lauren Newhouse</dc:creator>
  <cp:lastModifiedBy>Lauren Newhouse</cp:lastModifiedBy>
  <cp:revision>119</cp:revision>
  <dcterms:created xsi:type="dcterms:W3CDTF">2023-04-24T14:07:20Z</dcterms:created>
  <dcterms:modified xsi:type="dcterms:W3CDTF">2026-09-11T21:02:10Z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2023-04-24T14:19:39Z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5cacbfd8-4583-43bc-a02b-80cb4094ce3b</vt:lpwstr>
  </property>
  <property fmtid="{D5CDD505-2E9C-101B-9397-08002B2CF9AE}" pid="8" name="MSIP_Label_7b94a7b8-f06c-4dfe-bdcc-9b548fd58c31_ContentBits">
    <vt:lpwstr>0</vt:lpwstr>
  </property>
  <property fmtid="{D5CDD505-2E9C-101B-9397-08002B2CF9AE}" pid="9" name="MediaServiceImageTags">
    <vt:lpwstr/>
  </property>
  <property fmtid="{D5CDD505-2E9C-101B-9397-08002B2CF9AE}" pid="10" name="ContentTypeId">
    <vt:lpwstr>0x01010039952B104857424A87BBFB9CC8A08B46</vt:lpwstr>
  </property>
</Properties>
</file>