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tags/tag68.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4.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7" r:id="rId2"/>
  </p:sldMasterIdLst>
  <p:notesMasterIdLst>
    <p:notesMasterId r:id="rId74"/>
  </p:notesMasterIdLst>
  <p:handoutMasterIdLst>
    <p:handoutMasterId r:id="rId75"/>
  </p:handoutMasterIdLst>
  <p:sldIdLst>
    <p:sldId id="597" r:id="rId3"/>
    <p:sldId id="2338" r:id="rId4"/>
    <p:sldId id="2147470162" r:id="rId5"/>
    <p:sldId id="2147470173" r:id="rId6"/>
    <p:sldId id="2147470187" r:id="rId7"/>
    <p:sldId id="2147470176" r:id="rId8"/>
    <p:sldId id="2147470164" r:id="rId9"/>
    <p:sldId id="516" r:id="rId10"/>
    <p:sldId id="314" r:id="rId11"/>
    <p:sldId id="583" r:id="rId12"/>
    <p:sldId id="2147470122" r:id="rId13"/>
    <p:sldId id="2147479040" r:id="rId14"/>
    <p:sldId id="2147470155" r:id="rId15"/>
    <p:sldId id="2147479055" r:id="rId16"/>
    <p:sldId id="2134959542" r:id="rId17"/>
    <p:sldId id="2335" r:id="rId18"/>
    <p:sldId id="2147470184" r:id="rId19"/>
    <p:sldId id="2147470174" r:id="rId20"/>
    <p:sldId id="2147470183" r:id="rId21"/>
    <p:sldId id="2147470111" r:id="rId22"/>
    <p:sldId id="2147479064" r:id="rId23"/>
    <p:sldId id="2134959570" r:id="rId24"/>
    <p:sldId id="2147470132" r:id="rId25"/>
    <p:sldId id="2134959573" r:id="rId26"/>
    <p:sldId id="2147479071" r:id="rId27"/>
    <p:sldId id="2147479068" r:id="rId28"/>
    <p:sldId id="2147479072" r:id="rId29"/>
    <p:sldId id="2147479069" r:id="rId30"/>
    <p:sldId id="2147470182" r:id="rId31"/>
    <p:sldId id="2147470156" r:id="rId32"/>
    <p:sldId id="2147479062" r:id="rId33"/>
    <p:sldId id="2147479061" r:id="rId34"/>
    <p:sldId id="2134959582" r:id="rId35"/>
    <p:sldId id="2147470186" r:id="rId36"/>
    <p:sldId id="2147470181" r:id="rId37"/>
    <p:sldId id="2147479051" r:id="rId38"/>
    <p:sldId id="2147479058" r:id="rId39"/>
    <p:sldId id="2147479059" r:id="rId40"/>
    <p:sldId id="2147470168" r:id="rId41"/>
    <p:sldId id="2134959516" r:id="rId42"/>
    <p:sldId id="268" r:id="rId43"/>
    <p:sldId id="2147479073" r:id="rId44"/>
    <p:sldId id="2147479066" r:id="rId45"/>
    <p:sldId id="2147479070" r:id="rId46"/>
    <p:sldId id="2147470185" r:id="rId47"/>
    <p:sldId id="2147479045" r:id="rId48"/>
    <p:sldId id="2147479046" r:id="rId49"/>
    <p:sldId id="2147470131" r:id="rId50"/>
    <p:sldId id="2147470157" r:id="rId51"/>
    <p:sldId id="2134959549" r:id="rId52"/>
    <p:sldId id="2147479060" r:id="rId53"/>
    <p:sldId id="2147479054" r:id="rId54"/>
    <p:sldId id="2147470160" r:id="rId55"/>
    <p:sldId id="2147479065" r:id="rId56"/>
    <p:sldId id="2134959529" r:id="rId57"/>
    <p:sldId id="2147470161" r:id="rId58"/>
    <p:sldId id="2147479048" r:id="rId59"/>
    <p:sldId id="1024" r:id="rId60"/>
    <p:sldId id="1422" r:id="rId61"/>
    <p:sldId id="2147479057" r:id="rId62"/>
    <p:sldId id="2147479049" r:id="rId63"/>
    <p:sldId id="2147479041" r:id="rId64"/>
    <p:sldId id="2147470172" r:id="rId65"/>
    <p:sldId id="2147470178" r:id="rId66"/>
    <p:sldId id="592" r:id="rId67"/>
    <p:sldId id="2134959580" r:id="rId68"/>
    <p:sldId id="2134959581" r:id="rId69"/>
    <p:sldId id="2387" r:id="rId70"/>
    <p:sldId id="2147470142" r:id="rId71"/>
    <p:sldId id="574" r:id="rId72"/>
    <p:sldId id="2134959543" r:id="rId73"/>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0" userDrawn="1">
          <p15:clr>
            <a:srgbClr val="A4A3A4"/>
          </p15:clr>
        </p15:guide>
        <p15:guide id="2" pos="3936" userDrawn="1">
          <p15:clr>
            <a:srgbClr val="A4A3A4"/>
          </p15:clr>
        </p15:guide>
        <p15:guide id="3" orient="horz" pos="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E79B08-A086-D1F5-706D-D922E2BD2FB8}" name="Evan Simpson" initials="ES" userId="S::esimpson@path.org::af941038-00d0-469d-9d0d-d3c2e5ce1487" providerId="AD"/>
  <p188:author id="{92FAE008-1B30-8994-AD8D-69379D9168FD}" name="Anne Schuind" initials="AS" userId="S::aschuind@path.org::8a673046-61d9-4387-8272-3c9567b71073" providerId="AD"/>
  <p188:author id="{7CAF2A0D-1FC8-EF50-2B29-A51DB50AAEED}" name="Jenny Johnson" initials="JJ" userId="S::jjohnson@path.org::7635160b-1914-48e5-accf-a20be361975e" providerId="AD"/>
  <p188:author id="{3BC71811-0CB2-7E52-AD16-A15A02D95CAB}" name="Amber Brown" initials="AB" userId="S::abrown@path.org::df440313-b5f2-49a6-b60c-ef3ec7f95dbf" providerId="AD"/>
  <p188:author id="{E7F92A15-BA11-4050-4EE7-28BC2ADB7EA8}" name="Monica Graham" initials="MG" userId="S::mgraham@path.org::ca041633-ef9c-47ac-a199-24a14d7fbff3" providerId="AD"/>
  <p188:author id="{21B9E54B-53B9-A439-B1FF-1170DCF24A87}" name="Amber Brown" initials="AB" userId="mFmy9BzlqyQu0RFAs8Gv6yk3XUyXsUf9QZSn3RSS8t8=" providerId="None"/>
  <p188:author id="{9DB16567-1EB6-DE20-F71A-597AACA63B9F}" name="Hope Randall" initials="HR" userId="ypujR0Kxdt2XOn+N63l+Ob/40CgFktq+fjTKbbS4jfg=" providerId="None"/>
  <p188:author id="{81DB438A-1CE5-0279-A3DF-0E976C4CF5E4}" name="Monica Graham" initials="MG" userId="G//hsklN0dchx4gv8hXtnESTw1+9G3ra96ZzqmtTqJc=" providerId="None"/>
  <p188:author id="{21AA6E8B-95C2-51A7-B1CB-2D739FCAF98A}" name="Ruth Gebreselassie" initials="RG" userId="Ruth Gebreselassie" providerId="None"/>
  <p188:author id="{EC5F29A1-456E-616C-5E38-44B7CAE1B341}" name="Mercy Mvundura" initials="MM" userId="S::mmvundura@path.org::cd5af906-b9c4-49c2-a36c-f196f97c75ce" providerId="AD"/>
  <p188:author id="{9842ADB8-78D4-C9D4-D2A2-822150AC14B4}" name="Cathy  Ndiaye" initials="CN" userId="Mr2fkvPgztwBmIlyFgumvlQmTNqqNhjW+FsuOteMg98=" providerId="None"/>
  <p188:author id="{2D90B4DD-DE69-8784-42B5-B3FE2AFA6337}" name="Hope Randall" initials="HR" userId="S::hrandall@path.org::9d9d9550-65b6-489c-a291-0027347db8d7" providerId="AD"/>
  <p188:author id="{2AC374E1-A149-51DC-385E-C87D27863BA6}" name="Lisa Maynard" initials="LM" userId="a69a152f2c32f42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uth Gebreselassie" initials="RG" lastIdx="23" clrIdx="6">
    <p:extLst>
      <p:ext uri="{19B8F6BF-5375-455C-9EA6-DF929625EA0E}">
        <p15:presenceInfo xmlns:p15="http://schemas.microsoft.com/office/powerpoint/2012/main" userId="S::rgebreselassie@path.org::13febb00-0a99-411a-a410-fea4ffa2a541" providerId="AD"/>
      </p:ext>
    </p:extLst>
  </p:cmAuthor>
  <p:cmAuthor id="1" name="Newton, Tara" initials="NT" lastIdx="4" clrIdx="0">
    <p:extLst>
      <p:ext uri="{19B8F6BF-5375-455C-9EA6-DF929625EA0E}">
        <p15:presenceInfo xmlns:p15="http://schemas.microsoft.com/office/powerpoint/2012/main" userId="S-1-5-21-1559300689-131104032-281947949-25439" providerId="AD"/>
      </p:ext>
    </p:extLst>
  </p:cmAuthor>
  <p:cmAuthor id="8" name="Monica Graham" initials="MG" lastIdx="6" clrIdx="7">
    <p:extLst>
      <p:ext uri="{19B8F6BF-5375-455C-9EA6-DF929625EA0E}">
        <p15:presenceInfo xmlns:p15="http://schemas.microsoft.com/office/powerpoint/2012/main" userId="S::mgraham@path.org::ca041633-ef9c-47ac-a199-24a14d7fbff3" providerId="AD"/>
      </p:ext>
    </p:extLst>
  </p:cmAuthor>
  <p:cmAuthor id="2" name="LaMontagne, Scott" initials="LS" lastIdx="19" clrIdx="1">
    <p:extLst>
      <p:ext uri="{19B8F6BF-5375-455C-9EA6-DF929625EA0E}">
        <p15:presenceInfo xmlns:p15="http://schemas.microsoft.com/office/powerpoint/2012/main" userId="S-1-5-21-1559300689-131104032-281947949-9855" providerId="AD"/>
      </p:ext>
    </p:extLst>
  </p:cmAuthor>
  <p:cmAuthor id="9" name="Kreimer, Aimee (NIH/NCI) [E]" initials="KA([" lastIdx="4" clrIdx="8">
    <p:extLst>
      <p:ext uri="{19B8F6BF-5375-455C-9EA6-DF929625EA0E}">
        <p15:presenceInfo xmlns:p15="http://schemas.microsoft.com/office/powerpoint/2012/main" userId="S::kreimera@nih.gov::e83aebb3-99b0-41bf-9c3f-8c9fb28e3c6c" providerId="AD"/>
      </p:ext>
    </p:extLst>
  </p:cmAuthor>
  <p:cmAuthor id="3" name="Newton, Tara" initials="NT [2]" lastIdx="5" clrIdx="2">
    <p:extLst>
      <p:ext uri="{19B8F6BF-5375-455C-9EA6-DF929625EA0E}">
        <p15:presenceInfo xmlns:p15="http://schemas.microsoft.com/office/powerpoint/2012/main" userId="S::tnewton@path.org::b2938472-d2b0-4aac-9731-4ee5fbd2a509" providerId="AD"/>
      </p:ext>
    </p:extLst>
  </p:cmAuthor>
  <p:cmAuthor id="4" name="Simpson, Evan" initials="SE" lastIdx="5" clrIdx="3">
    <p:extLst>
      <p:ext uri="{19B8F6BF-5375-455C-9EA6-DF929625EA0E}">
        <p15:presenceInfo xmlns:p15="http://schemas.microsoft.com/office/powerpoint/2012/main" userId="S::esimpson@path.org::af941038-00d0-469d-9d0d-d3c2e5ce1487" providerId="AD"/>
      </p:ext>
    </p:extLst>
  </p:cmAuthor>
  <p:cmAuthor id="5" name="Schuind, Anne" initials="SA" lastIdx="72" clrIdx="4">
    <p:extLst>
      <p:ext uri="{19B8F6BF-5375-455C-9EA6-DF929625EA0E}">
        <p15:presenceInfo xmlns:p15="http://schemas.microsoft.com/office/powerpoint/2012/main" userId="S::aschuind@path.org::8a673046-61d9-4387-8272-3c9567b71073" providerId="AD"/>
      </p:ext>
    </p:extLst>
  </p:cmAuthor>
  <p:cmAuthor id="6" name="Kreimer, Aimee (NIH/NCI) [E]" initials="AK" lastIdx="11" clrIdx="5">
    <p:extLst>
      <p:ext uri="{19B8F6BF-5375-455C-9EA6-DF929625EA0E}">
        <p15:presenceInfo xmlns:p15="http://schemas.microsoft.com/office/powerpoint/2012/main" userId="Kreimer, Aimee (NIH/NCI)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493"/>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3C3A2-1B5B-437F-8B53-0DB212288EC8}" v="12" dt="2026-02-18T00:58:34.3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2373" autoAdjust="0"/>
  </p:normalViewPr>
  <p:slideViewPr>
    <p:cSldViewPr snapToGrid="0">
      <p:cViewPr varScale="1">
        <p:scale>
          <a:sx n="62" d="100"/>
          <a:sy n="62" d="100"/>
        </p:scale>
        <p:origin x="40" y="184"/>
      </p:cViewPr>
      <p:guideLst>
        <p:guide pos="240"/>
        <p:guide pos="3936"/>
        <p:guide orient="horz" pos="72"/>
      </p:guideLst>
    </p:cSldViewPr>
  </p:slideViewPr>
  <p:notesTextViewPr>
    <p:cViewPr>
      <p:scale>
        <a:sx n="1" d="1"/>
        <a:sy n="1" d="1"/>
      </p:scale>
      <p:origin x="0" y="0"/>
    </p:cViewPr>
  </p:notesTextViewPr>
  <p:sorterViewPr>
    <p:cViewPr>
      <p:scale>
        <a:sx n="100" d="100"/>
        <a:sy n="100" d="100"/>
      </p:scale>
      <p:origin x="0" y="-69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83"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pe Randall" userId="ypujR0Kxdt2XOn+N63l+Ob/40CgFktq+fjTKbbS4jfg=" providerId="None" clId="Web-{B8D5C2FF-483E-4620-A5B4-B25992FD3E7E}"/>
    <pc:docChg chg="modSld">
      <pc:chgData name="Hope Randall" userId="ypujR0Kxdt2XOn+N63l+Ob/40CgFktq+fjTKbbS4jfg=" providerId="None" clId="Web-{B8D5C2FF-483E-4620-A5B4-B25992FD3E7E}" dt="2026-02-13T23:22:59.213" v="2" actId="1076"/>
      <pc:docMkLst>
        <pc:docMk/>
      </pc:docMkLst>
      <pc:sldChg chg="modSp">
        <pc:chgData name="Hope Randall" userId="ypujR0Kxdt2XOn+N63l+Ob/40CgFktq+fjTKbbS4jfg=" providerId="None" clId="Web-{B8D5C2FF-483E-4620-A5B4-B25992FD3E7E}" dt="2026-02-13T23:22:59.213" v="2" actId="1076"/>
        <pc:sldMkLst>
          <pc:docMk/>
          <pc:sldMk cId="745068608" sldId="2147470122"/>
        </pc:sldMkLst>
        <pc:spChg chg="mod">
          <ac:chgData name="Hope Randall" userId="ypujR0Kxdt2XOn+N63l+Ob/40CgFktq+fjTKbbS4jfg=" providerId="None" clId="Web-{B8D5C2FF-483E-4620-A5B4-B25992FD3E7E}" dt="2026-02-13T23:22:59.213" v="2" actId="1076"/>
          <ac:spMkLst>
            <pc:docMk/>
            <pc:sldMk cId="745068608" sldId="2147470122"/>
            <ac:spMk id="2" creationId="{3B3585F3-36BC-B8A8-CABD-BB1DB4AD4894}"/>
          </ac:spMkLst>
        </pc:spChg>
        <pc:spChg chg="mod">
          <ac:chgData name="Hope Randall" userId="ypujR0Kxdt2XOn+N63l+Ob/40CgFktq+fjTKbbS4jfg=" providerId="None" clId="Web-{B8D5C2FF-483E-4620-A5B4-B25992FD3E7E}" dt="2026-02-13T23:22:57.088" v="1" actId="20577"/>
          <ac:spMkLst>
            <pc:docMk/>
            <pc:sldMk cId="745068608" sldId="2147470122"/>
            <ac:spMk id="6" creationId="{9D6945AA-EF16-4518-B5D2-759897E84BC2}"/>
          </ac:spMkLst>
        </pc:spChg>
      </pc:sldChg>
    </pc:docChg>
  </pc:docChgLst>
  <pc:docChgLst>
    <pc:chgData name="Hope Randall" userId="ypujR0Kxdt2XOn+N63l+Ob/40CgFktq+fjTKbbS4jfg=" providerId="None" clId="Web-{6573C3A2-1B5B-437F-8B53-0DB212288EC8}"/>
    <pc:docChg chg="modSld">
      <pc:chgData name="Hope Randall" userId="ypujR0Kxdt2XOn+N63l+Ob/40CgFktq+fjTKbbS4jfg=" providerId="None" clId="Web-{6573C3A2-1B5B-437F-8B53-0DB212288EC8}" dt="2026-02-18T00:58:34.335" v="8" actId="20577"/>
      <pc:docMkLst>
        <pc:docMk/>
      </pc:docMkLst>
      <pc:sldChg chg="modSp">
        <pc:chgData name="Hope Randall" userId="ypujR0Kxdt2XOn+N63l+Ob/40CgFktq+fjTKbbS4jfg=" providerId="None" clId="Web-{6573C3A2-1B5B-437F-8B53-0DB212288EC8}" dt="2026-02-18T00:57:03.522" v="1"/>
        <pc:sldMkLst>
          <pc:docMk/>
          <pc:sldMk cId="1540721089" sldId="2147470132"/>
        </pc:sldMkLst>
        <pc:graphicFrameChg chg="modGraphic">
          <ac:chgData name="Hope Randall" userId="ypujR0Kxdt2XOn+N63l+Ob/40CgFktq+fjTKbbS4jfg=" providerId="None" clId="Web-{6573C3A2-1B5B-437F-8B53-0DB212288EC8}" dt="2026-02-18T00:57:03.522" v="1"/>
          <ac:graphicFrameMkLst>
            <pc:docMk/>
            <pc:sldMk cId="1540721089" sldId="2147470132"/>
            <ac:graphicFrameMk id="2" creationId="{9499A7E8-1207-4584-ABA7-83A04CA576AA}"/>
          </ac:graphicFrameMkLst>
        </pc:graphicFrameChg>
      </pc:sldChg>
      <pc:sldChg chg="modSp">
        <pc:chgData name="Hope Randall" userId="ypujR0Kxdt2XOn+N63l+Ob/40CgFktq+fjTKbbS4jfg=" providerId="None" clId="Web-{6573C3A2-1B5B-437F-8B53-0DB212288EC8}" dt="2026-02-18T00:58:34.335" v="8" actId="20577"/>
        <pc:sldMkLst>
          <pc:docMk/>
          <pc:sldMk cId="1592929712" sldId="2147470173"/>
        </pc:sldMkLst>
        <pc:spChg chg="mod">
          <ac:chgData name="Hope Randall" userId="ypujR0Kxdt2XOn+N63l+Ob/40CgFktq+fjTKbbS4jfg=" providerId="None" clId="Web-{6573C3A2-1B5B-437F-8B53-0DB212288EC8}" dt="2026-02-18T00:58:34.335" v="8" actId="20577"/>
          <ac:spMkLst>
            <pc:docMk/>
            <pc:sldMk cId="1592929712" sldId="2147470173"/>
            <ac:spMk id="17" creationId="{4E149B51-F2E2-15E7-EE82-5665A7AEDA76}"/>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2.2857142857142857E-2"/>
          <c:w val="0.95454545454545459"/>
          <c:h val="0.95428571428571429"/>
        </c:manualLayout>
      </c:layout>
      <c:barChart>
        <c:barDir val="col"/>
        <c:grouping val="clustered"/>
        <c:varyColors val="0"/>
        <c:ser>
          <c:idx val="0"/>
          <c:order val="0"/>
          <c:spPr>
            <a:solidFill>
              <a:srgbClr val="4D4D4D"/>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02E-4D32-9909-38238CE173B5}"/>
                </c:ext>
              </c:extLst>
            </c:dLbl>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c:v>
                </c:pt>
              </c:numCache>
            </c:numRef>
          </c:val>
          <c:extLst>
            <c:ext xmlns:c16="http://schemas.microsoft.com/office/drawing/2014/chart" uri="{C3380CC4-5D6E-409C-BE32-E72D297353CC}">
              <c16:uniqueId val="{00000001-102E-4D32-9909-38238CE173B5}"/>
            </c:ext>
          </c:extLst>
        </c:ser>
        <c:ser>
          <c:idx val="1"/>
          <c:order val="1"/>
          <c:spPr>
            <a:solidFill>
              <a:srgbClr val="7F7F7F"/>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4.8899999999999997</c:v>
                </c:pt>
              </c:numCache>
            </c:numRef>
          </c:val>
          <c:extLst>
            <c:ext xmlns:c16="http://schemas.microsoft.com/office/drawing/2014/chart" uri="{C3380CC4-5D6E-409C-BE32-E72D297353CC}">
              <c16:uniqueId val="{00000003-102E-4D32-9909-38238CE173B5}"/>
            </c:ext>
          </c:extLst>
        </c:ser>
        <c:ser>
          <c:idx val="2"/>
          <c:order val="2"/>
          <c:spPr>
            <a:solidFill>
              <a:srgbClr val="B3B3B3"/>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6.78</c:v>
                </c:pt>
              </c:numCache>
            </c:numRef>
          </c:val>
          <c:extLst>
            <c:ext xmlns:c16="http://schemas.microsoft.com/office/drawing/2014/chart" uri="{C3380CC4-5D6E-409C-BE32-E72D297353CC}">
              <c16:uniqueId val="{00000005-102E-4D32-9909-38238CE173B5}"/>
            </c:ext>
          </c:extLst>
        </c:ser>
        <c:ser>
          <c:idx val="3"/>
          <c:order val="3"/>
          <c:spPr>
            <a:solidFill>
              <a:srgbClr val="D0D0D0"/>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10</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6-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8.85</c:v>
                </c:pt>
              </c:numCache>
            </c:numRef>
          </c:val>
          <c:extLst>
            <c:ext xmlns:c16="http://schemas.microsoft.com/office/drawing/2014/chart" uri="{C3380CC4-5D6E-409C-BE32-E72D297353CC}">
              <c16:uniqueId val="{00000007-102E-4D32-9909-38238CE173B5}"/>
            </c:ext>
          </c:extLst>
        </c:ser>
        <c:ser>
          <c:idx val="4"/>
          <c:order val="4"/>
          <c:spPr>
            <a:solidFill>
              <a:srgbClr val="E6E6E6"/>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16</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8-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15.05</c:v>
                </c:pt>
              </c:numCache>
            </c:numRef>
          </c:val>
          <c:extLst>
            <c:ext xmlns:c16="http://schemas.microsoft.com/office/drawing/2014/chart" uri="{C3380CC4-5D6E-409C-BE32-E72D297353CC}">
              <c16:uniqueId val="{00000009-102E-4D32-9909-38238CE173B5}"/>
            </c:ext>
          </c:extLst>
        </c:ser>
        <c:dLbls>
          <c:showLegendKey val="0"/>
          <c:showVal val="0"/>
          <c:showCatName val="0"/>
          <c:showSerName val="0"/>
          <c:showPercent val="0"/>
          <c:showBubbleSize val="0"/>
        </c:dLbls>
        <c:gapWidth val="40"/>
        <c:axId val="736646271"/>
        <c:axId val="1"/>
      </c:barChart>
      <c:catAx>
        <c:axId val="736646271"/>
        <c:scaling>
          <c:orientation val="minMax"/>
        </c:scaling>
        <c:delete val="0"/>
        <c:axPos val="b"/>
        <c:majorGridlines>
          <c:spPr>
            <a:ln>
              <a:noFill/>
            </a:ln>
          </c:spPr>
        </c:majorGridlines>
        <c:majorTickMark val="none"/>
        <c:minorTickMark val="none"/>
        <c:tickLblPos val="none"/>
        <c:spPr>
          <a:ln w="9525" cap="flat" algn="ctr">
            <a:solidFill>
              <a:schemeClr val="tx2"/>
            </a:solidFill>
            <a:prstDash val="solid"/>
          </a:ln>
        </c:spPr>
        <c:crossAx val="1"/>
        <c:crosses val="min"/>
        <c:auto val="0"/>
        <c:lblAlgn val="ctr"/>
        <c:lblOffset val="100"/>
        <c:noMultiLvlLbl val="0"/>
      </c:catAx>
      <c:valAx>
        <c:axId val="1"/>
        <c:scaling>
          <c:orientation val="minMax"/>
          <c:max val="15.05"/>
          <c:min val="0"/>
        </c:scaling>
        <c:delete val="1"/>
        <c:axPos val="l"/>
        <c:numFmt formatCode="General" sourceLinked="1"/>
        <c:majorTickMark val="out"/>
        <c:minorTickMark val="none"/>
        <c:tickLblPos val="nextTo"/>
        <c:crossAx val="736646271"/>
        <c:crosses val="min"/>
        <c:crossBetween val="between"/>
      </c:valAx>
      <c:spPr>
        <a:solidFill>
          <a:schemeClr val="accent3"/>
        </a:solidFill>
      </c:spPr>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High-income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General</c:formatCode>
                <c:ptCount val="15"/>
                <c:pt idx="0">
                  <c:v>27</c:v>
                </c:pt>
                <c:pt idx="1">
                  <c:v>29</c:v>
                </c:pt>
                <c:pt idx="2">
                  <c:v>32</c:v>
                </c:pt>
                <c:pt idx="3">
                  <c:v>37</c:v>
                </c:pt>
                <c:pt idx="4">
                  <c:v>38</c:v>
                </c:pt>
                <c:pt idx="5">
                  <c:v>41</c:v>
                </c:pt>
                <c:pt idx="6">
                  <c:v>43</c:v>
                </c:pt>
                <c:pt idx="7">
                  <c:v>46</c:v>
                </c:pt>
                <c:pt idx="8">
                  <c:v>47</c:v>
                </c:pt>
                <c:pt idx="9">
                  <c:v>51</c:v>
                </c:pt>
                <c:pt idx="10">
                  <c:v>52</c:v>
                </c:pt>
                <c:pt idx="11">
                  <c:v>55</c:v>
                </c:pt>
                <c:pt idx="12">
                  <c:v>58</c:v>
                </c:pt>
                <c:pt idx="13">
                  <c:v>56</c:v>
                </c:pt>
                <c:pt idx="14">
                  <c:v>58</c:v>
                </c:pt>
              </c:numCache>
            </c:numRef>
          </c:val>
          <c:smooth val="0"/>
          <c:extLst>
            <c:ext xmlns:c16="http://schemas.microsoft.com/office/drawing/2014/chart" uri="{C3380CC4-5D6E-409C-BE32-E72D297353CC}">
              <c16:uniqueId val="{00000000-107E-374B-858C-B22247C5751F}"/>
            </c:ext>
          </c:extLst>
        </c:ser>
        <c:ser>
          <c:idx val="1"/>
          <c:order val="1"/>
          <c:tx>
            <c:strRef>
              <c:f>Sheet1!$C$1</c:f>
              <c:strCache>
                <c:ptCount val="1"/>
                <c:pt idx="0">
                  <c:v>Low-income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General</c:formatCode>
                <c:ptCount val="15"/>
                <c:pt idx="0">
                  <c:v>0</c:v>
                </c:pt>
                <c:pt idx="1">
                  <c:v>1</c:v>
                </c:pt>
                <c:pt idx="2">
                  <c:v>1</c:v>
                </c:pt>
                <c:pt idx="3">
                  <c:v>1</c:v>
                </c:pt>
                <c:pt idx="4">
                  <c:v>1</c:v>
                </c:pt>
                <c:pt idx="5">
                  <c:v>1</c:v>
                </c:pt>
                <c:pt idx="6">
                  <c:v>9</c:v>
                </c:pt>
                <c:pt idx="7">
                  <c:v>9</c:v>
                </c:pt>
                <c:pt idx="8">
                  <c:v>18</c:v>
                </c:pt>
                <c:pt idx="9">
                  <c:v>21</c:v>
                </c:pt>
                <c:pt idx="10">
                  <c:v>19</c:v>
                </c:pt>
                <c:pt idx="11">
                  <c:v>20</c:v>
                </c:pt>
                <c:pt idx="12">
                  <c:v>28</c:v>
                </c:pt>
                <c:pt idx="13">
                  <c:v>30</c:v>
                </c:pt>
                <c:pt idx="14">
                  <c:v>24</c:v>
                </c:pt>
              </c:numCache>
            </c:numRef>
          </c:val>
          <c:smooth val="0"/>
          <c:extLst>
            <c:ext xmlns:c16="http://schemas.microsoft.com/office/drawing/2014/chart" uri="{C3380CC4-5D6E-409C-BE32-E72D297353CC}">
              <c16:uniqueId val="{00000001-107E-374B-858C-B22247C5751F}"/>
            </c:ext>
          </c:extLst>
        </c:ser>
        <c:dLbls>
          <c:showLegendKey val="0"/>
          <c:showVal val="0"/>
          <c:showCatName val="0"/>
          <c:showSerName val="0"/>
          <c:showPercent val="0"/>
          <c:showBubbleSize val="0"/>
        </c:dLbls>
        <c:marker val="1"/>
        <c:smooth val="0"/>
        <c:axId val="1789333024"/>
        <c:axId val="1789334736"/>
      </c:lineChart>
      <c:catAx>
        <c:axId val="178933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4736"/>
        <c:crosses val="autoZero"/>
        <c:auto val="1"/>
        <c:lblAlgn val="ctr"/>
        <c:lblOffset val="100"/>
        <c:noMultiLvlLbl val="0"/>
      </c:catAx>
      <c:valAx>
        <c:axId val="178933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3024"/>
        <c:crosses val="autoZero"/>
        <c:crossBetween val="between"/>
      </c:valAx>
      <c:spPr>
        <a:noFill/>
        <a:ln>
          <a:noFill/>
        </a:ln>
        <a:effectLst/>
      </c:spPr>
    </c:plotArea>
    <c:legend>
      <c:legendPos val="b"/>
      <c:layout>
        <c:manualLayout>
          <c:xMode val="edge"/>
          <c:yMode val="edge"/>
          <c:x val="0.05"/>
          <c:y val="0.95439284237248756"/>
          <c:w val="0.9"/>
          <c:h val="4.560715762751245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F2-4DC8-97C5-425A085F29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F2-4DC8-97C5-425A085F29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F2-4DC8-97C5-425A085F294A}"/>
              </c:ext>
            </c:extLst>
          </c:dPt>
          <c:dLbls>
            <c:dLbl>
              <c:idx val="1"/>
              <c:layout>
                <c:manualLayout>
                  <c:x val="-9.1369719917266633E-3"/>
                  <c:y val="-0.19767582456031671"/>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6.5749788310054638E-2"/>
                      <c:h val="0.15825139866182275"/>
                    </c:manualLayout>
                  </c15:layout>
                </c:ext>
                <c:ext xmlns:c16="http://schemas.microsoft.com/office/drawing/2014/chart" uri="{C3380CC4-5D6E-409C-BE32-E72D297353CC}">
                  <c16:uniqueId val="{00000003-3CF2-4DC8-97C5-425A085F294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2 doses (6 months)</c:v>
                </c:pt>
                <c:pt idx="1">
                  <c:v>2 doses (12 months)</c:v>
                </c:pt>
                <c:pt idx="2">
                  <c:v>1 dose</c:v>
                </c:pt>
              </c:strCache>
            </c:strRef>
          </c:cat>
          <c:val>
            <c:numRef>
              <c:f>Sheet1!$B$2:$B$4</c:f>
              <c:numCache>
                <c:formatCode>General</c:formatCode>
                <c:ptCount val="3"/>
                <c:pt idx="0">
                  <c:v>70</c:v>
                </c:pt>
                <c:pt idx="1">
                  <c:v>1</c:v>
                </c:pt>
                <c:pt idx="2">
                  <c:v>91</c:v>
                </c:pt>
              </c:numCache>
            </c:numRef>
          </c:val>
          <c:extLst>
            <c:ext xmlns:c16="http://schemas.microsoft.com/office/drawing/2014/chart" uri="{C3380CC4-5D6E-409C-BE32-E72D297353CC}">
              <c16:uniqueId val="{00000006-3CF2-4DC8-97C5-425A085F294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Sheet1!$A$33</c:f>
              <c:strCache>
                <c:ptCount val="1"/>
                <c:pt idx="0">
                  <c:v>Delivery costs (o)</c:v>
                </c:pt>
              </c:strCache>
            </c:strRef>
          </c:tx>
          <c:spPr>
            <a:solidFill>
              <a:schemeClr val="bg2">
                <a:lumMod val="75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Sheet1!$B$33:$K$33</c:f>
              <c:numCache>
                <c:formatCode>_("$"* #,##0.00_);_("$"* \(#,##0.00\);_("$"* "-"??_);_(@_)</c:formatCode>
                <c:ptCount val="10"/>
                <c:pt idx="0">
                  <c:v>9.9200000000000017</c:v>
                </c:pt>
                <c:pt idx="1">
                  <c:v>6.4665293041816936</c:v>
                </c:pt>
                <c:pt idx="2">
                  <c:v>30.2</c:v>
                </c:pt>
                <c:pt idx="3">
                  <c:v>16.196462700000005</c:v>
                </c:pt>
                <c:pt idx="4">
                  <c:v>4.1199999999999992</c:v>
                </c:pt>
                <c:pt idx="5">
                  <c:v>2.1443938</c:v>
                </c:pt>
                <c:pt idx="6">
                  <c:v>7.2200000000000006</c:v>
                </c:pt>
                <c:pt idx="7">
                  <c:v>4.0409658999999998</c:v>
                </c:pt>
                <c:pt idx="8">
                  <c:v>8.52</c:v>
                </c:pt>
                <c:pt idx="9">
                  <c:v>3.9604070000000009</c:v>
                </c:pt>
              </c:numCache>
            </c:numRef>
          </c:val>
          <c:extLst>
            <c:ext xmlns:c16="http://schemas.microsoft.com/office/drawing/2014/chart" uri="{C3380CC4-5D6E-409C-BE32-E72D297353CC}">
              <c16:uniqueId val="{00000000-BB4C-467D-98DD-79533F3D590E}"/>
            </c:ext>
          </c:extLst>
        </c:ser>
        <c:ser>
          <c:idx val="1"/>
          <c:order val="1"/>
          <c:tx>
            <c:strRef>
              <c:f>Sheet1!$A$34</c:f>
              <c:strCache>
                <c:ptCount val="1"/>
                <c:pt idx="0">
                  <c:v>Delivery costs (f)</c:v>
                </c:pt>
              </c:strCache>
            </c:strRef>
          </c:tx>
          <c:spPr>
            <a:solidFill>
              <a:schemeClr val="accent1">
                <a:lumMod val="40000"/>
                <a:lumOff val="6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Sheet1!$B$34:$K$34</c:f>
              <c:numCache>
                <c:formatCode>_("$"* #,##0.00_);_("$"* \(#,##0.00\);_("$"* "-"??_);_(@_)</c:formatCode>
                <c:ptCount val="10"/>
                <c:pt idx="0">
                  <c:v>4.46</c:v>
                </c:pt>
                <c:pt idx="1">
                  <c:v>3.1485869317525887</c:v>
                </c:pt>
                <c:pt idx="2">
                  <c:v>4.2</c:v>
                </c:pt>
                <c:pt idx="3">
                  <c:v>2.7203252999999998</c:v>
                </c:pt>
                <c:pt idx="4">
                  <c:v>2.06</c:v>
                </c:pt>
                <c:pt idx="5">
                  <c:v>1.1458993999999998</c:v>
                </c:pt>
                <c:pt idx="6">
                  <c:v>0.54</c:v>
                </c:pt>
                <c:pt idx="7">
                  <c:v>0.29432959999999997</c:v>
                </c:pt>
                <c:pt idx="8">
                  <c:v>6.6400000000000006</c:v>
                </c:pt>
                <c:pt idx="9">
                  <c:v>3.9366497999999996</c:v>
                </c:pt>
              </c:numCache>
            </c:numRef>
          </c:val>
          <c:extLst>
            <c:ext xmlns:c16="http://schemas.microsoft.com/office/drawing/2014/chart" uri="{C3380CC4-5D6E-409C-BE32-E72D297353CC}">
              <c16:uniqueId val="{00000001-BB4C-467D-98DD-79533F3D590E}"/>
            </c:ext>
          </c:extLst>
        </c:ser>
        <c:ser>
          <c:idx val="2"/>
          <c:order val="2"/>
          <c:tx>
            <c:strRef>
              <c:f>Sheet1!$A$35</c:f>
              <c:strCache>
                <c:ptCount val="1"/>
                <c:pt idx="0">
                  <c:v>Procurement costs (f)</c:v>
                </c:pt>
              </c:strCache>
            </c:strRef>
          </c:tx>
          <c:spPr>
            <a:solidFill>
              <a:schemeClr val="tx2">
                <a:lumMod val="50000"/>
                <a:lumOff val="5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Sheet1!$B$35:$K$35</c:f>
              <c:numCache>
                <c:formatCode>_("$"* #,##0.00_);_("$"* \(#,##0.00\);_("$"* "-"??_);_(@_)</c:formatCode>
                <c:ptCount val="10"/>
                <c:pt idx="0">
                  <c:v>9.0892527894817263</c:v>
                </c:pt>
                <c:pt idx="1">
                  <c:v>4.5446263947408641</c:v>
                </c:pt>
                <c:pt idx="2">
                  <c:v>19.230397314617029</c:v>
                </c:pt>
                <c:pt idx="3">
                  <c:v>9.615199981040762</c:v>
                </c:pt>
                <c:pt idx="4">
                  <c:v>9.1319999863430894</c:v>
                </c:pt>
                <c:pt idx="5">
                  <c:v>4.5660010979298891</c:v>
                </c:pt>
                <c:pt idx="6">
                  <c:v>9.09847021266458</c:v>
                </c:pt>
                <c:pt idx="7">
                  <c:v>4.5492340238978652</c:v>
                </c:pt>
                <c:pt idx="8">
                  <c:v>9.132000977523715</c:v>
                </c:pt>
                <c:pt idx="9">
                  <c:v>4.5660003778071845</c:v>
                </c:pt>
              </c:numCache>
            </c:numRef>
          </c:val>
          <c:extLst>
            <c:ext xmlns:c16="http://schemas.microsoft.com/office/drawing/2014/chart" uri="{C3380CC4-5D6E-409C-BE32-E72D297353CC}">
              <c16:uniqueId val="{00000002-BB4C-467D-98DD-79533F3D590E}"/>
            </c:ext>
          </c:extLst>
        </c:ser>
        <c:dLbls>
          <c:showLegendKey val="0"/>
          <c:showVal val="0"/>
          <c:showCatName val="0"/>
          <c:showSerName val="0"/>
          <c:showPercent val="0"/>
          <c:showBubbleSize val="0"/>
        </c:dLbls>
        <c:gapWidth val="150"/>
        <c:overlap val="100"/>
        <c:axId val="1084884640"/>
        <c:axId val="1084885120"/>
      </c:barChart>
      <c:lineChart>
        <c:grouping val="standard"/>
        <c:varyColors val="0"/>
        <c:ser>
          <c:idx val="3"/>
          <c:order val="3"/>
          <c:tx>
            <c:strRef>
              <c:f>Sheet1!$A$36</c:f>
              <c:strCache>
                <c:ptCount val="1"/>
                <c:pt idx="0">
                  <c:v>Total costs</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Sheet1!$B$36:$K$36</c:f>
              <c:numCache>
                <c:formatCode>_("$"* #,##0.00_);_("$"* \(#,##0.00\);_("$"* "-"??_);_(@_)</c:formatCode>
                <c:ptCount val="10"/>
                <c:pt idx="0">
                  <c:v>23.469252789481729</c:v>
                </c:pt>
                <c:pt idx="1">
                  <c:v>14.159742630675147</c:v>
                </c:pt>
                <c:pt idx="2">
                  <c:v>53.630397314617028</c:v>
                </c:pt>
                <c:pt idx="3">
                  <c:v>28.531987981040764</c:v>
                </c:pt>
                <c:pt idx="4">
                  <c:v>15.311999986343089</c:v>
                </c:pt>
                <c:pt idx="5">
                  <c:v>7.8562942979298889</c:v>
                </c:pt>
                <c:pt idx="6">
                  <c:v>16.858470212664582</c:v>
                </c:pt>
                <c:pt idx="7">
                  <c:v>8.8845295238978643</c:v>
                </c:pt>
                <c:pt idx="8">
                  <c:v>24.292000977523713</c:v>
                </c:pt>
                <c:pt idx="9">
                  <c:v>12.463057177807185</c:v>
                </c:pt>
              </c:numCache>
            </c:numRef>
          </c:val>
          <c:smooth val="0"/>
          <c:extLst>
            <c:ext xmlns:c16="http://schemas.microsoft.com/office/drawing/2014/chart" uri="{C3380CC4-5D6E-409C-BE32-E72D297353CC}">
              <c16:uniqueId val="{00000003-BB4C-467D-98DD-79533F3D590E}"/>
            </c:ext>
          </c:extLst>
        </c:ser>
        <c:dLbls>
          <c:showLegendKey val="0"/>
          <c:showVal val="0"/>
          <c:showCatName val="0"/>
          <c:showSerName val="0"/>
          <c:showPercent val="0"/>
          <c:showBubbleSize val="0"/>
        </c:dLbls>
        <c:marker val="1"/>
        <c:smooth val="0"/>
        <c:axId val="1084884640"/>
        <c:axId val="1084885120"/>
      </c:lineChart>
      <c:catAx>
        <c:axId val="1084884640"/>
        <c:scaling>
          <c:orientation val="minMax"/>
        </c:scaling>
        <c:delete val="0"/>
        <c:axPos val="b"/>
        <c:numFmt formatCode="General" sourceLinked="1"/>
        <c:majorTickMark val="none"/>
        <c:minorTickMark val="none"/>
        <c:tickLblPos val="nextTo"/>
        <c:spPr>
          <a:noFill/>
          <a:ln w="19050" cap="flat" cmpd="sng" algn="ctr">
            <a:solidFill>
              <a:srgbClr val="FFFFFF">
                <a:lumMod val="75000"/>
              </a:srgb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84885120"/>
        <c:crosses val="autoZero"/>
        <c:auto val="1"/>
        <c:lblAlgn val="ctr"/>
        <c:lblOffset val="100"/>
        <c:noMultiLvlLbl val="0"/>
      </c:catAx>
      <c:valAx>
        <c:axId val="1084885120"/>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4884640"/>
        <c:crosses val="autoZero"/>
        <c:crossBetween val="between"/>
      </c:valAx>
      <c:spPr>
        <a:noFill/>
        <a:ln>
          <a:gradFill>
            <a:gsLst>
              <a:gs pos="0">
                <a:srgbClr val="3D5567">
                  <a:lumMod val="5000"/>
                  <a:lumOff val="95000"/>
                </a:srgbClr>
              </a:gs>
              <a:gs pos="74000">
                <a:srgbClr val="3D5567">
                  <a:lumMod val="45000"/>
                  <a:lumOff val="55000"/>
                </a:srgbClr>
              </a:gs>
              <a:gs pos="83000">
                <a:srgbClr val="3D5567">
                  <a:lumMod val="45000"/>
                  <a:lumOff val="55000"/>
                </a:srgbClr>
              </a:gs>
              <a:gs pos="100000">
                <a:srgbClr val="3D5567">
                  <a:lumMod val="30000"/>
                  <a:lumOff val="70000"/>
                </a:srgbClr>
              </a:gs>
            </a:gsLst>
            <a:lin ang="5400000" scaled="1"/>
          </a:grad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5A853-CEC7-3E56-23A5-106F4EBF242A}"/>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468808-75C8-BA27-331E-9CDC9D26BD5F}"/>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A8E48917-46E1-4112-8FBE-9F6E0BF03FA0}" type="datetimeFigureOut">
              <a:rPr lang="en-US" smtClean="0"/>
              <a:t>6/8/2026</a:t>
            </a:fld>
            <a:endParaRPr lang="en-US"/>
          </a:p>
        </p:txBody>
      </p:sp>
      <p:sp>
        <p:nvSpPr>
          <p:cNvPr id="4" name="Footer Placeholder 3">
            <a:extLst>
              <a:ext uri="{FF2B5EF4-FFF2-40B4-BE49-F238E27FC236}">
                <a16:creationId xmlns:a16="http://schemas.microsoft.com/office/drawing/2014/main" id="{D5FF2E15-7E1D-4C1A-86E8-5D3D7259136E}"/>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9089E3-6767-0E60-CBE0-ECE461D07521}"/>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15A5DE5B-CCA8-4F20-A5C7-947AD70C86B7}" type="slidenum">
              <a:rPr lang="en-US" smtClean="0"/>
              <a:t>‹#›</a:t>
            </a:fld>
            <a:endParaRPr lang="en-US"/>
          </a:p>
        </p:txBody>
      </p:sp>
    </p:spTree>
    <p:extLst>
      <p:ext uri="{BB962C8B-B14F-4D97-AF65-F5344CB8AC3E}">
        <p14:creationId xmlns:p14="http://schemas.microsoft.com/office/powerpoint/2010/main" val="3292282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2" cy="469779"/>
          </a:xfrm>
          <a:prstGeom prst="rect">
            <a:avLst/>
          </a:prstGeom>
        </p:spPr>
        <p:txBody>
          <a:bodyPr vert="horz" lIns="93940" tIns="46970" rIns="93940" bIns="46970" rtlCol="0"/>
          <a:lstStyle>
            <a:lvl1pPr algn="l">
              <a:defRPr sz="1200"/>
            </a:lvl1pPr>
          </a:lstStyle>
          <a:p>
            <a:endParaRPr lang="en-US"/>
          </a:p>
        </p:txBody>
      </p:sp>
      <p:sp>
        <p:nvSpPr>
          <p:cNvPr id="3" name="Date Placeholder 2"/>
          <p:cNvSpPr>
            <a:spLocks noGrp="1"/>
          </p:cNvSpPr>
          <p:nvPr>
            <p:ph type="dt" idx="1"/>
          </p:nvPr>
        </p:nvSpPr>
        <p:spPr>
          <a:xfrm>
            <a:off x="4008706" y="1"/>
            <a:ext cx="3066732" cy="469779"/>
          </a:xfrm>
          <a:prstGeom prst="rect">
            <a:avLst/>
          </a:prstGeom>
        </p:spPr>
        <p:txBody>
          <a:bodyPr vert="horz" lIns="93940" tIns="46970" rIns="93940" bIns="46970" rtlCol="0"/>
          <a:lstStyle>
            <a:lvl1pPr algn="r">
              <a:defRPr sz="1200"/>
            </a:lvl1pPr>
          </a:lstStyle>
          <a:p>
            <a:fld id="{56D53E6B-78F7-4A7F-A4E6-CD2F8E07BA38}" type="datetimeFigureOut">
              <a:rPr lang="en-US" smtClean="0"/>
              <a:t>6/8/2026</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40" tIns="46970" rIns="93940" bIns="46970"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40" tIns="46970" rIns="93940" bIns="469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9"/>
            <a:ext cx="3066732" cy="469779"/>
          </a:xfrm>
          <a:prstGeom prst="rect">
            <a:avLst/>
          </a:prstGeom>
        </p:spPr>
        <p:txBody>
          <a:bodyPr vert="horz" lIns="93940" tIns="46970" rIns="93940" bIns="46970"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9"/>
            <a:ext cx="3066732" cy="469779"/>
          </a:xfrm>
          <a:prstGeom prst="rect">
            <a:avLst/>
          </a:prstGeom>
        </p:spPr>
        <p:txBody>
          <a:bodyPr vert="horz" lIns="93940" tIns="46970" rIns="93940" bIns="46970" rtlCol="0" anchor="b"/>
          <a:lstStyle>
            <a:lvl1pPr algn="r">
              <a:defRPr sz="1200"/>
            </a:lvl1pPr>
          </a:lstStyle>
          <a:p>
            <a:fld id="{AFAC0320-111F-4C09-8C7C-B3759D94ED03}" type="slidenum">
              <a:rPr lang="en-US" smtClean="0"/>
              <a:t>‹#›</a:t>
            </a:fld>
            <a:endParaRPr lang="en-US"/>
          </a:p>
        </p:txBody>
      </p:sp>
    </p:spTree>
    <p:extLst>
      <p:ext uri="{BB962C8B-B14F-4D97-AF65-F5344CB8AC3E}">
        <p14:creationId xmlns:p14="http://schemas.microsoft.com/office/powerpoint/2010/main" val="4526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2</a:t>
            </a:fld>
            <a:endParaRPr lang="en-US" dirty="0"/>
          </a:p>
        </p:txBody>
      </p:sp>
    </p:spTree>
    <p:extLst>
      <p:ext uri="{BB962C8B-B14F-4D97-AF65-F5344CB8AC3E}">
        <p14:creationId xmlns:p14="http://schemas.microsoft.com/office/powerpoint/2010/main" val="3562622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14</a:t>
            </a:fld>
            <a:endParaRPr lang="en-US"/>
          </a:p>
        </p:txBody>
      </p:sp>
    </p:spTree>
    <p:extLst>
      <p:ext uri="{BB962C8B-B14F-4D97-AF65-F5344CB8AC3E}">
        <p14:creationId xmlns:p14="http://schemas.microsoft.com/office/powerpoint/2010/main" val="159522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15</a:t>
            </a:fld>
            <a:endParaRPr lang="en-US" dirty="0"/>
          </a:p>
        </p:txBody>
      </p:sp>
    </p:spTree>
    <p:extLst>
      <p:ext uri="{BB962C8B-B14F-4D97-AF65-F5344CB8AC3E}">
        <p14:creationId xmlns:p14="http://schemas.microsoft.com/office/powerpoint/2010/main" val="174896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18</a:t>
            </a:fld>
            <a:endParaRPr lang="en-US" dirty="0"/>
          </a:p>
        </p:txBody>
      </p:sp>
    </p:spTree>
    <p:extLst>
      <p:ext uri="{BB962C8B-B14F-4D97-AF65-F5344CB8AC3E}">
        <p14:creationId xmlns:p14="http://schemas.microsoft.com/office/powerpoint/2010/main" val="192101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HPV9 (Gardasil 9, MSD)</a:t>
            </a:r>
          </a:p>
        </p:txBody>
      </p:sp>
      <p:sp>
        <p:nvSpPr>
          <p:cNvPr id="4" name="Slide Number Placeholder 3"/>
          <p:cNvSpPr>
            <a:spLocks noGrp="1"/>
          </p:cNvSpPr>
          <p:nvPr>
            <p:ph type="sldNum" sz="quarter" idx="5"/>
          </p:nvPr>
        </p:nvSpPr>
        <p:spPr/>
        <p:txBody>
          <a:bodyPr/>
          <a:lstStyle/>
          <a:p>
            <a:fld id="{DBF2C4BC-BAE4-4C85-BCED-8B1289E8C637}" type="slidenum">
              <a:rPr lang="en-US" smtClean="0"/>
              <a:t>20</a:t>
            </a:fld>
            <a:endParaRPr lang="en-US" dirty="0"/>
          </a:p>
        </p:txBody>
      </p:sp>
    </p:spTree>
    <p:extLst>
      <p:ext uri="{BB962C8B-B14F-4D97-AF65-F5344CB8AC3E}">
        <p14:creationId xmlns:p14="http://schemas.microsoft.com/office/powerpoint/2010/main" val="274671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45DE3-CE5C-0059-6D04-8F91B8386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16234-5CB0-F891-DFC3-753208639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43042-D741-BA36-B62D-FC43163DC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A8F4EE-5651-A83F-2037-ED3534BB636E}"/>
              </a:ext>
            </a:extLst>
          </p:cNvPr>
          <p:cNvSpPr>
            <a:spLocks noGrp="1"/>
          </p:cNvSpPr>
          <p:nvPr>
            <p:ph type="sldNum" sz="quarter" idx="5"/>
          </p:nvPr>
        </p:nvSpPr>
        <p:spPr/>
        <p:txBody>
          <a:bodyPr/>
          <a:lstStyle/>
          <a:p>
            <a:fld id="{DBF2C4BC-BAE4-4C85-BCED-8B1289E8C637}" type="slidenum">
              <a:rPr lang="en-US" smtClean="0"/>
              <a:t>21</a:t>
            </a:fld>
            <a:endParaRPr lang="en-US" dirty="0"/>
          </a:p>
        </p:txBody>
      </p:sp>
    </p:spTree>
    <p:extLst>
      <p:ext uri="{BB962C8B-B14F-4D97-AF65-F5344CB8AC3E}">
        <p14:creationId xmlns:p14="http://schemas.microsoft.com/office/powerpoint/2010/main" val="2777408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22</a:t>
            </a:fld>
            <a:endParaRPr lang="en-US" dirty="0"/>
          </a:p>
        </p:txBody>
      </p:sp>
    </p:spTree>
    <p:extLst>
      <p:ext uri="{BB962C8B-B14F-4D97-AF65-F5344CB8AC3E}">
        <p14:creationId xmlns:p14="http://schemas.microsoft.com/office/powerpoint/2010/main" val="21489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23</a:t>
            </a:fld>
            <a:endParaRPr lang="en-US" dirty="0"/>
          </a:p>
        </p:txBody>
      </p:sp>
    </p:spTree>
    <p:extLst>
      <p:ext uri="{BB962C8B-B14F-4D97-AF65-F5344CB8AC3E}">
        <p14:creationId xmlns:p14="http://schemas.microsoft.com/office/powerpoint/2010/main" val="4191564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24</a:t>
            </a:fld>
            <a:endParaRPr lang="en-US" dirty="0"/>
          </a:p>
        </p:txBody>
      </p:sp>
    </p:spTree>
    <p:extLst>
      <p:ext uri="{BB962C8B-B14F-4D97-AF65-F5344CB8AC3E}">
        <p14:creationId xmlns:p14="http://schemas.microsoft.com/office/powerpoint/2010/main" val="298637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D9CC-40CE-214D-E11B-0F309384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4890-0744-62C3-29CB-0ACA25726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A52E4-F11A-706D-E85E-7FFD7971314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236EE57B-F614-E8B0-6A17-B3CE0242D1E5}"/>
              </a:ext>
            </a:extLst>
          </p:cNvPr>
          <p:cNvSpPr>
            <a:spLocks noGrp="1"/>
          </p:cNvSpPr>
          <p:nvPr>
            <p:ph type="sldNum" sz="quarter" idx="10"/>
          </p:nvPr>
        </p:nvSpPr>
        <p:spPr/>
        <p:txBody>
          <a:bodyPr/>
          <a:lstStyle/>
          <a:p>
            <a:fld id="{46722F34-A52E-496D-9D87-9207080F2870}" type="slidenum">
              <a:rPr lang="en-US" smtClean="0"/>
              <a:t>25</a:t>
            </a:fld>
            <a:endParaRPr lang="en-US"/>
          </a:p>
        </p:txBody>
      </p:sp>
    </p:spTree>
    <p:extLst>
      <p:ext uri="{BB962C8B-B14F-4D97-AF65-F5344CB8AC3E}">
        <p14:creationId xmlns:p14="http://schemas.microsoft.com/office/powerpoint/2010/main" val="215432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30C4-4C47-9054-2C84-6F898765B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0912A-C275-6B03-7ADA-6F2BAE633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E5B99-470E-AFBD-AB4B-2A83F47F0587}"/>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C3E96C1C-FC70-67AD-EB69-82CDD3EE19ED}"/>
              </a:ext>
            </a:extLst>
          </p:cNvPr>
          <p:cNvSpPr>
            <a:spLocks noGrp="1"/>
          </p:cNvSpPr>
          <p:nvPr>
            <p:ph type="sldNum" sz="quarter" idx="10"/>
          </p:nvPr>
        </p:nvSpPr>
        <p:spPr/>
        <p:txBody>
          <a:bodyPr/>
          <a:lstStyle/>
          <a:p>
            <a:fld id="{46722F34-A52E-496D-9D87-9207080F2870}" type="slidenum">
              <a:rPr lang="en-US" smtClean="0"/>
              <a:t>26</a:t>
            </a:fld>
            <a:endParaRPr lang="en-US" dirty="0"/>
          </a:p>
        </p:txBody>
      </p:sp>
    </p:spTree>
    <p:extLst>
      <p:ext uri="{BB962C8B-B14F-4D97-AF65-F5344CB8AC3E}">
        <p14:creationId xmlns:p14="http://schemas.microsoft.com/office/powerpoint/2010/main" val="393836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4</a:t>
            </a:fld>
            <a:endParaRPr lang="en-US" dirty="0"/>
          </a:p>
        </p:txBody>
      </p:sp>
    </p:spTree>
    <p:extLst>
      <p:ext uri="{BB962C8B-B14F-4D97-AF65-F5344CB8AC3E}">
        <p14:creationId xmlns:p14="http://schemas.microsoft.com/office/powerpoint/2010/main" val="1987745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067C-4A7C-D394-0170-E32873A5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FF1AA-A828-D97B-F2B8-3F57976E6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14CE-0D91-2F96-554F-328D82BE3BF3}"/>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5A205FF4-AEFB-F0F6-DFC4-511C2285191B}"/>
              </a:ext>
            </a:extLst>
          </p:cNvPr>
          <p:cNvSpPr>
            <a:spLocks noGrp="1"/>
          </p:cNvSpPr>
          <p:nvPr>
            <p:ph type="sldNum" sz="quarter" idx="10"/>
          </p:nvPr>
        </p:nvSpPr>
        <p:spPr/>
        <p:txBody>
          <a:bodyPr/>
          <a:lstStyle/>
          <a:p>
            <a:fld id="{46722F34-A52E-496D-9D87-9207080F2870}" type="slidenum">
              <a:rPr lang="en-US" smtClean="0"/>
              <a:t>27</a:t>
            </a:fld>
            <a:endParaRPr lang="en-US" dirty="0"/>
          </a:p>
        </p:txBody>
      </p:sp>
    </p:spTree>
    <p:extLst>
      <p:ext uri="{BB962C8B-B14F-4D97-AF65-F5344CB8AC3E}">
        <p14:creationId xmlns:p14="http://schemas.microsoft.com/office/powerpoint/2010/main" val="68776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94C2-84A7-C4EE-F2BB-0F6A09664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91B86-13F1-F11D-B737-9702DAA53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22A80-1A34-E702-56F3-749A3897866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7E43AF8C-3DE8-5358-6936-9A4D6403BBB4}"/>
              </a:ext>
            </a:extLst>
          </p:cNvPr>
          <p:cNvSpPr>
            <a:spLocks noGrp="1"/>
          </p:cNvSpPr>
          <p:nvPr>
            <p:ph type="sldNum" sz="quarter" idx="10"/>
          </p:nvPr>
        </p:nvSpPr>
        <p:spPr/>
        <p:txBody>
          <a:bodyPr/>
          <a:lstStyle/>
          <a:p>
            <a:fld id="{46722F34-A52E-496D-9D87-9207080F2870}" type="slidenum">
              <a:rPr lang="en-US" smtClean="0"/>
              <a:t>28</a:t>
            </a:fld>
            <a:endParaRPr lang="en-US" dirty="0"/>
          </a:p>
        </p:txBody>
      </p:sp>
    </p:spTree>
    <p:extLst>
      <p:ext uri="{BB962C8B-B14F-4D97-AF65-F5344CB8AC3E}">
        <p14:creationId xmlns:p14="http://schemas.microsoft.com/office/powerpoint/2010/main" val="1263080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30</a:t>
            </a:fld>
            <a:endParaRPr lang="en-US" dirty="0"/>
          </a:p>
        </p:txBody>
      </p:sp>
    </p:spTree>
    <p:extLst>
      <p:ext uri="{BB962C8B-B14F-4D97-AF65-F5344CB8AC3E}">
        <p14:creationId xmlns:p14="http://schemas.microsoft.com/office/powerpoint/2010/main" val="205357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79E7-E5CD-CEF9-C98C-CD7981567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09541-C328-7F57-664C-B57EDA69E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7A5A-1719-F997-4AFC-C645CBF87574}"/>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6A1CBF14-F266-57F6-FE2B-2066DB36B692}"/>
              </a:ext>
            </a:extLst>
          </p:cNvPr>
          <p:cNvSpPr>
            <a:spLocks noGrp="1"/>
          </p:cNvSpPr>
          <p:nvPr>
            <p:ph type="sldNum" sz="quarter" idx="10"/>
          </p:nvPr>
        </p:nvSpPr>
        <p:spPr/>
        <p:txBody>
          <a:bodyPr/>
          <a:lstStyle/>
          <a:p>
            <a:fld id="{46722F34-A52E-496D-9D87-9207080F2870}" type="slidenum">
              <a:rPr lang="en-US" smtClean="0"/>
              <a:t>31</a:t>
            </a:fld>
            <a:endParaRPr lang="en-US" dirty="0"/>
          </a:p>
        </p:txBody>
      </p:sp>
    </p:spTree>
    <p:extLst>
      <p:ext uri="{BB962C8B-B14F-4D97-AF65-F5344CB8AC3E}">
        <p14:creationId xmlns:p14="http://schemas.microsoft.com/office/powerpoint/2010/main" val="1306823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8E46-E18D-0DE7-A7E1-9E2191540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B45F1-23E5-B51D-AD50-DE9285DAF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1F968-A637-963E-E246-C34205C4BB5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A868E683-BFB3-F487-6C00-0B89BEF3800B}"/>
              </a:ext>
            </a:extLst>
          </p:cNvPr>
          <p:cNvSpPr>
            <a:spLocks noGrp="1"/>
          </p:cNvSpPr>
          <p:nvPr>
            <p:ph type="sldNum" sz="quarter" idx="10"/>
          </p:nvPr>
        </p:nvSpPr>
        <p:spPr/>
        <p:txBody>
          <a:bodyPr/>
          <a:lstStyle/>
          <a:p>
            <a:fld id="{46722F34-A52E-496D-9D87-9207080F2870}" type="slidenum">
              <a:rPr lang="en-US" smtClean="0"/>
              <a:t>32</a:t>
            </a:fld>
            <a:endParaRPr lang="en-US" dirty="0"/>
          </a:p>
        </p:txBody>
      </p:sp>
    </p:spTree>
    <p:extLst>
      <p:ext uri="{BB962C8B-B14F-4D97-AF65-F5344CB8AC3E}">
        <p14:creationId xmlns:p14="http://schemas.microsoft.com/office/powerpoint/2010/main" val="1424910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33</a:t>
            </a:fld>
            <a:endParaRPr lang="en-US" dirty="0"/>
          </a:p>
        </p:txBody>
      </p:sp>
    </p:spTree>
    <p:extLst>
      <p:ext uri="{BB962C8B-B14F-4D97-AF65-F5344CB8AC3E}">
        <p14:creationId xmlns:p14="http://schemas.microsoft.com/office/powerpoint/2010/main" val="4252343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34</a:t>
            </a:fld>
            <a:endParaRPr lang="en-US" dirty="0"/>
          </a:p>
        </p:txBody>
      </p:sp>
    </p:spTree>
    <p:extLst>
      <p:ext uri="{BB962C8B-B14F-4D97-AF65-F5344CB8AC3E}">
        <p14:creationId xmlns:p14="http://schemas.microsoft.com/office/powerpoint/2010/main" val="3427308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6B8205-6768-1B45-BFA0-99CDECC3F7F8}" type="slidenum">
              <a:rPr lang="en-US" altLang="en-US" smtClean="0"/>
              <a:pPr>
                <a:defRPr/>
              </a:pPr>
              <a:t>35</a:t>
            </a:fld>
            <a:endParaRPr lang="en-US" altLang="en-US" dirty="0"/>
          </a:p>
        </p:txBody>
      </p:sp>
    </p:spTree>
    <p:extLst>
      <p:ext uri="{BB962C8B-B14F-4D97-AF65-F5344CB8AC3E}">
        <p14:creationId xmlns:p14="http://schemas.microsoft.com/office/powerpoint/2010/main" val="3857359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B9DA-604B-FED7-DF15-E57588D3C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EE6F-1121-1A9D-C529-4435FBC5D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E04CB-1F4B-5B44-85CA-D1D2C7F973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831D69-9DD1-D240-6B92-905DA2F5ECA7}"/>
              </a:ext>
            </a:extLst>
          </p:cNvPr>
          <p:cNvSpPr>
            <a:spLocks noGrp="1"/>
          </p:cNvSpPr>
          <p:nvPr>
            <p:ph type="sldNum" sz="quarter" idx="5"/>
          </p:nvPr>
        </p:nvSpPr>
        <p:spPr/>
        <p:txBody>
          <a:bodyPr/>
          <a:lstStyle/>
          <a:p>
            <a:pPr>
              <a:defRPr/>
            </a:pPr>
            <a:fld id="{E16B8205-6768-1B45-BFA0-99CDECC3F7F8}" type="slidenum">
              <a:rPr lang="en-US" altLang="en-US" smtClean="0"/>
              <a:pPr>
                <a:defRPr/>
              </a:pPr>
              <a:t>36</a:t>
            </a:fld>
            <a:endParaRPr lang="en-US" altLang="en-US" dirty="0"/>
          </a:p>
        </p:txBody>
      </p:sp>
    </p:spTree>
    <p:extLst>
      <p:ext uri="{BB962C8B-B14F-4D97-AF65-F5344CB8AC3E}">
        <p14:creationId xmlns:p14="http://schemas.microsoft.com/office/powerpoint/2010/main" val="3137711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4319-69F1-6716-1E8C-B9AD92C2F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D70BF-EB54-B6B2-9EF7-8484CF77D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673C2-4890-46DF-AD9F-B67F24EB3A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5AC6E8-0E60-DD1F-B5B1-A61F5FFB837D}"/>
              </a:ext>
            </a:extLst>
          </p:cNvPr>
          <p:cNvSpPr>
            <a:spLocks noGrp="1"/>
          </p:cNvSpPr>
          <p:nvPr>
            <p:ph type="sldNum" sz="quarter" idx="5"/>
          </p:nvPr>
        </p:nvSpPr>
        <p:spPr/>
        <p:txBody>
          <a:bodyPr/>
          <a:lstStyle/>
          <a:p>
            <a:pPr>
              <a:defRPr/>
            </a:pPr>
            <a:fld id="{E16B8205-6768-1B45-BFA0-99CDECC3F7F8}" type="slidenum">
              <a:rPr lang="en-US" altLang="en-US" smtClean="0"/>
              <a:pPr>
                <a:defRPr/>
              </a:pPr>
              <a:t>37</a:t>
            </a:fld>
            <a:endParaRPr lang="en-US" altLang="en-US" dirty="0"/>
          </a:p>
        </p:txBody>
      </p:sp>
    </p:spTree>
    <p:extLst>
      <p:ext uri="{BB962C8B-B14F-4D97-AF65-F5344CB8AC3E}">
        <p14:creationId xmlns:p14="http://schemas.microsoft.com/office/powerpoint/2010/main" val="219623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5</a:t>
            </a:fld>
            <a:endParaRPr lang="en-US"/>
          </a:p>
        </p:txBody>
      </p:sp>
    </p:spTree>
    <p:extLst>
      <p:ext uri="{BB962C8B-B14F-4D97-AF65-F5344CB8AC3E}">
        <p14:creationId xmlns:p14="http://schemas.microsoft.com/office/powerpoint/2010/main" val="43790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6EBF-BDEE-C209-52CF-F2E004408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8371C-6B04-2FE7-AB3B-AF59364CD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7FC63-D596-6DFE-C2B9-140BC3D8AF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3355A-A2E8-B0BF-D7ED-4834F801440B}"/>
              </a:ext>
            </a:extLst>
          </p:cNvPr>
          <p:cNvSpPr>
            <a:spLocks noGrp="1"/>
          </p:cNvSpPr>
          <p:nvPr>
            <p:ph type="sldNum" sz="quarter" idx="5"/>
          </p:nvPr>
        </p:nvSpPr>
        <p:spPr/>
        <p:txBody>
          <a:bodyPr/>
          <a:lstStyle/>
          <a:p>
            <a:pPr>
              <a:defRPr/>
            </a:pPr>
            <a:fld id="{E16B8205-6768-1B45-BFA0-99CDECC3F7F8}" type="slidenum">
              <a:rPr lang="en-US" altLang="en-US" smtClean="0"/>
              <a:pPr>
                <a:defRPr/>
              </a:pPr>
              <a:t>38</a:t>
            </a:fld>
            <a:endParaRPr lang="en-US" altLang="en-US" dirty="0"/>
          </a:p>
        </p:txBody>
      </p:sp>
    </p:spTree>
    <p:extLst>
      <p:ext uri="{BB962C8B-B14F-4D97-AF65-F5344CB8AC3E}">
        <p14:creationId xmlns:p14="http://schemas.microsoft.com/office/powerpoint/2010/main" val="4212522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5CEF76-3309-6345-B903-F154BAAB351B}" type="slidenum">
              <a:rPr lang="en-US" smtClean="0"/>
              <a:t>41</a:t>
            </a:fld>
            <a:endParaRPr lang="en-US" dirty="0"/>
          </a:p>
        </p:txBody>
      </p:sp>
    </p:spTree>
    <p:extLst>
      <p:ext uri="{BB962C8B-B14F-4D97-AF65-F5344CB8AC3E}">
        <p14:creationId xmlns:p14="http://schemas.microsoft.com/office/powerpoint/2010/main" val="2173226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1F708-8013-5F14-39F1-C4225A459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BD796-E8D0-0EAA-B6EC-EBF650BA0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16B36A-A075-7805-AB40-E1DB256794CB}"/>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CC181202-7063-D127-4C49-BE260B05A7A3}"/>
              </a:ext>
            </a:extLst>
          </p:cNvPr>
          <p:cNvSpPr>
            <a:spLocks noGrp="1"/>
          </p:cNvSpPr>
          <p:nvPr>
            <p:ph type="sldNum" sz="quarter" idx="10"/>
          </p:nvPr>
        </p:nvSpPr>
        <p:spPr/>
        <p:txBody>
          <a:bodyPr/>
          <a:lstStyle/>
          <a:p>
            <a:fld id="{46722F34-A52E-496D-9D87-9207080F2870}" type="slidenum">
              <a:rPr lang="en-US" smtClean="0"/>
              <a:t>42</a:t>
            </a:fld>
            <a:endParaRPr lang="en-US" dirty="0"/>
          </a:p>
        </p:txBody>
      </p:sp>
    </p:spTree>
    <p:extLst>
      <p:ext uri="{BB962C8B-B14F-4D97-AF65-F5344CB8AC3E}">
        <p14:creationId xmlns:p14="http://schemas.microsoft.com/office/powerpoint/2010/main" val="763468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D0DCE-3EE8-AFFB-3CF6-42CE607B5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CB19D3-AE57-6C6F-B0FE-0447EAA80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76B0D-D478-2D6D-6012-72B97FDDFF68}"/>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A162B51D-0291-7618-8C54-127C4CCA9F71}"/>
              </a:ext>
            </a:extLst>
          </p:cNvPr>
          <p:cNvSpPr>
            <a:spLocks noGrp="1"/>
          </p:cNvSpPr>
          <p:nvPr>
            <p:ph type="sldNum" sz="quarter" idx="10"/>
          </p:nvPr>
        </p:nvSpPr>
        <p:spPr/>
        <p:txBody>
          <a:bodyPr/>
          <a:lstStyle/>
          <a:p>
            <a:fld id="{46722F34-A52E-496D-9D87-9207080F2870}" type="slidenum">
              <a:rPr lang="en-US" smtClean="0"/>
              <a:t>43</a:t>
            </a:fld>
            <a:endParaRPr lang="en-US" dirty="0"/>
          </a:p>
        </p:txBody>
      </p:sp>
    </p:spTree>
    <p:extLst>
      <p:ext uri="{BB962C8B-B14F-4D97-AF65-F5344CB8AC3E}">
        <p14:creationId xmlns:p14="http://schemas.microsoft.com/office/powerpoint/2010/main" val="1532918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2195E-B24A-FDFB-1B25-03295A1FCB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581DF-05A7-2997-AD77-BEB91147DD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D3B29-F9BD-8B69-AE40-34AB3C29FB3E}"/>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0A7272B5-121D-77A8-508A-CC10365B2364}"/>
              </a:ext>
            </a:extLst>
          </p:cNvPr>
          <p:cNvSpPr>
            <a:spLocks noGrp="1"/>
          </p:cNvSpPr>
          <p:nvPr>
            <p:ph type="sldNum" sz="quarter" idx="10"/>
          </p:nvPr>
        </p:nvSpPr>
        <p:spPr/>
        <p:txBody>
          <a:bodyPr/>
          <a:lstStyle/>
          <a:p>
            <a:fld id="{46722F34-A52E-496D-9D87-9207080F2870}" type="slidenum">
              <a:rPr lang="en-US" smtClean="0"/>
              <a:t>44</a:t>
            </a:fld>
            <a:endParaRPr lang="en-US" dirty="0"/>
          </a:p>
        </p:txBody>
      </p:sp>
    </p:spTree>
    <p:extLst>
      <p:ext uri="{BB962C8B-B14F-4D97-AF65-F5344CB8AC3E}">
        <p14:creationId xmlns:p14="http://schemas.microsoft.com/office/powerpoint/2010/main" val="3721828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45</a:t>
            </a:fld>
            <a:endParaRPr lang="en-US" dirty="0"/>
          </a:p>
        </p:txBody>
      </p:sp>
    </p:spTree>
    <p:extLst>
      <p:ext uri="{BB962C8B-B14F-4D97-AF65-F5344CB8AC3E}">
        <p14:creationId xmlns:p14="http://schemas.microsoft.com/office/powerpoint/2010/main" val="2840095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46</a:t>
            </a:fld>
            <a:endParaRPr lang="en-US" dirty="0"/>
          </a:p>
        </p:txBody>
      </p:sp>
    </p:spTree>
    <p:extLst>
      <p:ext uri="{BB962C8B-B14F-4D97-AF65-F5344CB8AC3E}">
        <p14:creationId xmlns:p14="http://schemas.microsoft.com/office/powerpoint/2010/main" val="95419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47</a:t>
            </a:fld>
            <a:endParaRPr lang="en-US" dirty="0"/>
          </a:p>
        </p:txBody>
      </p:sp>
    </p:spTree>
    <p:extLst>
      <p:ext uri="{BB962C8B-B14F-4D97-AF65-F5344CB8AC3E}">
        <p14:creationId xmlns:p14="http://schemas.microsoft.com/office/powerpoint/2010/main" val="2362171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49</a:t>
            </a:fld>
            <a:endParaRPr lang="en-US" dirty="0"/>
          </a:p>
        </p:txBody>
      </p:sp>
    </p:spTree>
    <p:extLst>
      <p:ext uri="{BB962C8B-B14F-4D97-AF65-F5344CB8AC3E}">
        <p14:creationId xmlns:p14="http://schemas.microsoft.com/office/powerpoint/2010/main" val="38288903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5966-E073-F4EB-2BEC-2E5593AB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C4C69-CA7F-1E5A-0F89-1B4368DBB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D1B7B-BF7B-0DE2-F2E1-273842EBB2A0}"/>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B0ADE105-6924-453E-89CC-BE1FE79FDF44}"/>
              </a:ext>
            </a:extLst>
          </p:cNvPr>
          <p:cNvSpPr>
            <a:spLocks noGrp="1"/>
          </p:cNvSpPr>
          <p:nvPr>
            <p:ph type="sldNum" sz="quarter" idx="10"/>
          </p:nvPr>
        </p:nvSpPr>
        <p:spPr/>
        <p:txBody>
          <a:bodyPr/>
          <a:lstStyle/>
          <a:p>
            <a:fld id="{46722F34-A52E-496D-9D87-9207080F2870}" type="slidenum">
              <a:rPr lang="en-US" smtClean="0"/>
              <a:t>52</a:t>
            </a:fld>
            <a:endParaRPr lang="en-US" dirty="0"/>
          </a:p>
        </p:txBody>
      </p:sp>
    </p:spTree>
    <p:extLst>
      <p:ext uri="{BB962C8B-B14F-4D97-AF65-F5344CB8AC3E}">
        <p14:creationId xmlns:p14="http://schemas.microsoft.com/office/powerpoint/2010/main" val="1960146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a:t>
            </a:fld>
            <a:endParaRPr lang="en-US" dirty="0"/>
          </a:p>
        </p:txBody>
      </p:sp>
    </p:spTree>
    <p:extLst>
      <p:ext uri="{BB962C8B-B14F-4D97-AF65-F5344CB8AC3E}">
        <p14:creationId xmlns:p14="http://schemas.microsoft.com/office/powerpoint/2010/main" val="3453724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53</a:t>
            </a:fld>
            <a:endParaRPr lang="en-US" dirty="0"/>
          </a:p>
        </p:txBody>
      </p:sp>
    </p:spTree>
    <p:extLst>
      <p:ext uri="{BB962C8B-B14F-4D97-AF65-F5344CB8AC3E}">
        <p14:creationId xmlns:p14="http://schemas.microsoft.com/office/powerpoint/2010/main" val="34479735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420E0-9165-2785-7B04-AF0C71B2E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A9D23-6909-7CBA-128B-ADE9FEAC1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BA2B8-38EE-1D49-E9EB-3F38EBB06EB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D212379E-6191-28B5-91E7-52472782E35F}"/>
              </a:ext>
            </a:extLst>
          </p:cNvPr>
          <p:cNvSpPr>
            <a:spLocks noGrp="1"/>
          </p:cNvSpPr>
          <p:nvPr>
            <p:ph type="sldNum" sz="quarter" idx="10"/>
          </p:nvPr>
        </p:nvSpPr>
        <p:spPr/>
        <p:txBody>
          <a:bodyPr/>
          <a:lstStyle/>
          <a:p>
            <a:fld id="{46722F34-A52E-496D-9D87-9207080F2870}" type="slidenum">
              <a:rPr lang="en-US" smtClean="0"/>
              <a:t>54</a:t>
            </a:fld>
            <a:endParaRPr lang="en-US" dirty="0"/>
          </a:p>
        </p:txBody>
      </p:sp>
    </p:spTree>
    <p:extLst>
      <p:ext uri="{BB962C8B-B14F-4D97-AF65-F5344CB8AC3E}">
        <p14:creationId xmlns:p14="http://schemas.microsoft.com/office/powerpoint/2010/main" val="38336405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57</a:t>
            </a:fld>
            <a:endParaRPr lang="en-US" dirty="0"/>
          </a:p>
        </p:txBody>
      </p:sp>
    </p:spTree>
    <p:extLst>
      <p:ext uri="{BB962C8B-B14F-4D97-AF65-F5344CB8AC3E}">
        <p14:creationId xmlns:p14="http://schemas.microsoft.com/office/powerpoint/2010/main" val="3240796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EEB51-EA7E-EE8A-F608-9E6F2FC0A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3EF4D-D5FC-1925-9739-0E2B8AD4B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D2996-E1C6-A219-87DC-A1C120492B1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70B4A94-CBF9-E142-4382-82462ECEDECF}"/>
              </a:ext>
            </a:extLst>
          </p:cNvPr>
          <p:cNvSpPr>
            <a:spLocks noGrp="1"/>
          </p:cNvSpPr>
          <p:nvPr>
            <p:ph type="sldNum" sz="quarter" idx="5"/>
          </p:nvPr>
        </p:nvSpPr>
        <p:spPr/>
        <p:txBody>
          <a:bodyPr/>
          <a:lstStyle/>
          <a:p>
            <a:fld id="{B838E87E-A215-E540-AFC2-0633ECA4A682}" type="slidenum">
              <a:rPr lang="en-US" smtClean="0"/>
              <a:t>59</a:t>
            </a:fld>
            <a:endParaRPr lang="en-US" dirty="0"/>
          </a:p>
        </p:txBody>
      </p:sp>
    </p:spTree>
    <p:extLst>
      <p:ext uri="{BB962C8B-B14F-4D97-AF65-F5344CB8AC3E}">
        <p14:creationId xmlns:p14="http://schemas.microsoft.com/office/powerpoint/2010/main" val="845740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61</a:t>
            </a:fld>
            <a:endParaRPr lang="en-US" dirty="0"/>
          </a:p>
        </p:txBody>
      </p:sp>
    </p:spTree>
    <p:extLst>
      <p:ext uri="{BB962C8B-B14F-4D97-AF65-F5344CB8AC3E}">
        <p14:creationId xmlns:p14="http://schemas.microsoft.com/office/powerpoint/2010/main" val="25288291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63</a:t>
            </a:fld>
            <a:endParaRPr lang="en-US" dirty="0"/>
          </a:p>
        </p:txBody>
      </p:sp>
    </p:spTree>
    <p:extLst>
      <p:ext uri="{BB962C8B-B14F-4D97-AF65-F5344CB8AC3E}">
        <p14:creationId xmlns:p14="http://schemas.microsoft.com/office/powerpoint/2010/main" val="555410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65</a:t>
            </a:fld>
            <a:endParaRPr lang="en-US" dirty="0"/>
          </a:p>
        </p:txBody>
      </p:sp>
    </p:spTree>
    <p:extLst>
      <p:ext uri="{BB962C8B-B14F-4D97-AF65-F5344CB8AC3E}">
        <p14:creationId xmlns:p14="http://schemas.microsoft.com/office/powerpoint/2010/main" val="3037538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66</a:t>
            </a:fld>
            <a:endParaRPr lang="en-US"/>
          </a:p>
        </p:txBody>
      </p:sp>
    </p:spTree>
    <p:extLst>
      <p:ext uri="{BB962C8B-B14F-4D97-AF65-F5344CB8AC3E}">
        <p14:creationId xmlns:p14="http://schemas.microsoft.com/office/powerpoint/2010/main" val="3065535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67</a:t>
            </a:fld>
            <a:endParaRPr lang="en-US"/>
          </a:p>
        </p:txBody>
      </p:sp>
    </p:spTree>
    <p:extLst>
      <p:ext uri="{BB962C8B-B14F-4D97-AF65-F5344CB8AC3E}">
        <p14:creationId xmlns:p14="http://schemas.microsoft.com/office/powerpoint/2010/main" val="7981262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69</a:t>
            </a:fld>
            <a:endParaRPr lang="en-US"/>
          </a:p>
        </p:txBody>
      </p:sp>
    </p:spTree>
    <p:extLst>
      <p:ext uri="{BB962C8B-B14F-4D97-AF65-F5344CB8AC3E}">
        <p14:creationId xmlns:p14="http://schemas.microsoft.com/office/powerpoint/2010/main" val="305163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8</a:t>
            </a:fld>
            <a:endParaRPr lang="en-US" dirty="0"/>
          </a:p>
        </p:txBody>
      </p:sp>
    </p:spTree>
    <p:extLst>
      <p:ext uri="{BB962C8B-B14F-4D97-AF65-F5344CB8AC3E}">
        <p14:creationId xmlns:p14="http://schemas.microsoft.com/office/powerpoint/2010/main" val="12044892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22F34-A52E-496D-9D87-9207080F2870}" type="slidenum">
              <a:rPr lang="en-US" smtClean="0"/>
              <a:t>70</a:t>
            </a:fld>
            <a:endParaRPr lang="en-US"/>
          </a:p>
        </p:txBody>
      </p:sp>
    </p:spTree>
    <p:extLst>
      <p:ext uri="{BB962C8B-B14F-4D97-AF65-F5344CB8AC3E}">
        <p14:creationId xmlns:p14="http://schemas.microsoft.com/office/powerpoint/2010/main" val="10854546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22F34-A52E-496D-9D87-9207080F2870}" type="slidenum">
              <a:rPr lang="en-US" smtClean="0"/>
              <a:t>71</a:t>
            </a:fld>
            <a:endParaRPr lang="en-US"/>
          </a:p>
        </p:txBody>
      </p:sp>
    </p:spTree>
    <p:extLst>
      <p:ext uri="{BB962C8B-B14F-4D97-AF65-F5344CB8AC3E}">
        <p14:creationId xmlns:p14="http://schemas.microsoft.com/office/powerpoint/2010/main" val="327983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2C4BC-BAE4-4C85-BCED-8B1289E8C637}" type="slidenum">
              <a:rPr lang="en-US" smtClean="0"/>
              <a:t>9</a:t>
            </a:fld>
            <a:endParaRPr lang="en-US" dirty="0"/>
          </a:p>
        </p:txBody>
      </p:sp>
    </p:spTree>
    <p:extLst>
      <p:ext uri="{BB962C8B-B14F-4D97-AF65-F5344CB8AC3E}">
        <p14:creationId xmlns:p14="http://schemas.microsoft.com/office/powerpoint/2010/main" val="401564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10</a:t>
            </a:fld>
            <a:endParaRPr lang="en-US" dirty="0"/>
          </a:p>
        </p:txBody>
      </p:sp>
    </p:spTree>
    <p:extLst>
      <p:ext uri="{BB962C8B-B14F-4D97-AF65-F5344CB8AC3E}">
        <p14:creationId xmlns:p14="http://schemas.microsoft.com/office/powerpoint/2010/main" val="417056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8 June 2026</a:t>
            </a:fld>
            <a:endParaRPr lang="en-US" dirty="0"/>
          </a:p>
        </p:txBody>
      </p:sp>
      <p:sp>
        <p:nvSpPr>
          <p:cNvPr id="5" name="Slide Number Placeholder 4"/>
          <p:cNvSpPr>
            <a:spLocks noGrp="1"/>
          </p:cNvSpPr>
          <p:nvPr>
            <p:ph type="sldNum" sz="quarter" idx="5"/>
          </p:nvPr>
        </p:nvSpPr>
        <p:spPr/>
        <p:txBody>
          <a:bodyPr/>
          <a:lstStyle/>
          <a:p>
            <a:fld id="{CF5EBCF4-26FC-4F76-8DA1-52FDDC328D44}" type="slidenum">
              <a:rPr lang="en-US" smtClean="0"/>
              <a:pPr/>
              <a:t>11</a:t>
            </a:fld>
            <a:endParaRPr lang="en-US" dirty="0"/>
          </a:p>
        </p:txBody>
      </p:sp>
    </p:spTree>
    <p:extLst>
      <p:ext uri="{BB962C8B-B14F-4D97-AF65-F5344CB8AC3E}">
        <p14:creationId xmlns:p14="http://schemas.microsoft.com/office/powerpoint/2010/main" val="3826881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12</a:t>
            </a:fld>
            <a:endParaRPr lang="en-US" dirty="0"/>
          </a:p>
        </p:txBody>
      </p:sp>
    </p:spTree>
    <p:extLst>
      <p:ext uri="{BB962C8B-B14F-4D97-AF65-F5344CB8AC3E}">
        <p14:creationId xmlns:p14="http://schemas.microsoft.com/office/powerpoint/2010/main" val="143257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2.emf"/><Relationship Id="rId4" Type="http://schemas.openxmlformats.org/officeDocument/2006/relationships/tags" Target="../tags/tag10.xml"/><Relationship Id="rId9" Type="http://schemas.openxmlformats.org/officeDocument/2006/relationships/oleObject" Target="../embeddings/oleObject1.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4.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6380777"/>
            <a:ext cx="12192000" cy="47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32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2E6-2DA0-44C8-94BF-062FE5093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4C03D-BC51-4DC2-AB6E-26134C1120EE}"/>
              </a:ext>
            </a:extLst>
          </p:cNvPr>
          <p:cNvSpPr>
            <a:spLocks noGrp="1"/>
          </p:cNvSpPr>
          <p:nvPr>
            <p:ph type="dt" sz="half" idx="10"/>
          </p:nvPr>
        </p:nvSpPr>
        <p:spPr/>
        <p:txBody>
          <a:bodyPr/>
          <a:lstStyle/>
          <a:p>
            <a:r>
              <a:rPr lang="en-US"/>
              <a:t>Presentation Title | Section Title</a:t>
            </a:r>
          </a:p>
        </p:txBody>
      </p:sp>
      <p:sp>
        <p:nvSpPr>
          <p:cNvPr id="4" name="Footer Placeholder 3">
            <a:extLst>
              <a:ext uri="{FF2B5EF4-FFF2-40B4-BE49-F238E27FC236}">
                <a16:creationId xmlns:a16="http://schemas.microsoft.com/office/drawing/2014/main" id="{6C3C23B0-A1E1-40A3-B956-7823B235F33F}"/>
              </a:ext>
            </a:extLst>
          </p:cNvPr>
          <p:cNvSpPr>
            <a:spLocks noGrp="1"/>
          </p:cNvSpPr>
          <p:nvPr>
            <p:ph type="ftr" sz="quarter" idx="11"/>
          </p:nvPr>
        </p:nvSpPr>
        <p:spPr/>
        <p:txBody>
          <a:bodyPr/>
          <a:lstStyle/>
          <a:p>
            <a:r>
              <a:rPr lang="en-US"/>
              <a:t>*HPV types 16 and 18 are responsible for ov over 70% of cases. </a:t>
            </a:r>
          </a:p>
        </p:txBody>
      </p:sp>
      <p:sp>
        <p:nvSpPr>
          <p:cNvPr id="5" name="Slide Number Placeholder 4">
            <a:extLst>
              <a:ext uri="{FF2B5EF4-FFF2-40B4-BE49-F238E27FC236}">
                <a16:creationId xmlns:a16="http://schemas.microsoft.com/office/drawing/2014/main" id="{047E42C8-14B5-4B13-B63A-5EA6E9E13284}"/>
              </a:ext>
            </a:extLst>
          </p:cNvPr>
          <p:cNvSpPr>
            <a:spLocks noGrp="1"/>
          </p:cNvSpPr>
          <p:nvPr>
            <p:ph type="sldNum" sz="quarter" idx="12"/>
          </p:nvPr>
        </p:nvSpPr>
        <p:spPr/>
        <p:txBody>
          <a:bodyPr/>
          <a:lstStyle/>
          <a:p>
            <a:fld id="{9ED050CE-88F4-4309-A6F8-1F5FAF547AC3}" type="slidenum">
              <a:rPr lang="en-US" smtClean="0"/>
              <a:t>‹#›</a:t>
            </a:fld>
            <a:endParaRPr lang="en-US"/>
          </a:p>
        </p:txBody>
      </p:sp>
    </p:spTree>
    <p:extLst>
      <p:ext uri="{BB962C8B-B14F-4D97-AF65-F5344CB8AC3E}">
        <p14:creationId xmlns:p14="http://schemas.microsoft.com/office/powerpoint/2010/main" val="3552827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r>
              <a:rPr lang="en-US"/>
              <a:t>Presentation Title | Section Title</a:t>
            </a:r>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r>
              <a:rPr lang="en-US"/>
              <a:t>*HPV types 16 and 18 are responsible for ov over 70% of cases. </a:t>
            </a:r>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A53495-C55A-27EF-4CC6-54E4611130A7}"/>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4023360"/>
          </a:xfrm>
          <a:prstGeom prst="rect">
            <a:avLst/>
          </a:prstGeom>
        </p:spPr>
      </p:pic>
      <p:sp>
        <p:nvSpPr>
          <p:cNvPr id="4" name="Rectangle 3">
            <a:extLst>
              <a:ext uri="{FF2B5EF4-FFF2-40B4-BE49-F238E27FC236}">
                <a16:creationId xmlns:a16="http://schemas.microsoft.com/office/drawing/2014/main" id="{FD422A26-6AA1-8CC1-A8C6-22569B87B0EA}"/>
              </a:ext>
            </a:extLst>
          </p:cNvPr>
          <p:cNvSpPr/>
          <p:nvPr userDrawn="1"/>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16D652-1CA8-9171-5A2A-2D14EF585A8D}"/>
              </a:ext>
            </a:extLst>
          </p:cNvPr>
          <p:cNvSpPr/>
          <p:nvPr userDrawn="1"/>
        </p:nvSpPr>
        <p:spPr>
          <a:xfrm>
            <a:off x="1334310" y="1979139"/>
            <a:ext cx="9523379" cy="309339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F91E3A-C200-9073-ABBB-35458DC77E12}"/>
              </a:ext>
            </a:extLst>
          </p:cNvPr>
          <p:cNvSpPr>
            <a:spLocks noGrp="1"/>
          </p:cNvSpPr>
          <p:nvPr>
            <p:ph type="title"/>
          </p:nvPr>
        </p:nvSpPr>
        <p:spPr>
          <a:xfrm>
            <a:off x="2193586" y="2268098"/>
            <a:ext cx="8200480" cy="2523280"/>
          </a:xfrm>
          <a:prstGeom prst="rect">
            <a:avLst/>
          </a:prstGeom>
        </p:spPr>
        <p:txBody>
          <a:bodyPr anchor="ctr" anchorCtr="0"/>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1793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2E6-2DA0-44C8-94BF-062FE5093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4C03D-BC51-4DC2-AB6E-26134C1120E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C3C23B0-A1E1-40A3-B956-7823B235F3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E42C8-14B5-4B13-B63A-5EA6E9E13284}"/>
              </a:ext>
            </a:extLst>
          </p:cNvPr>
          <p:cNvSpPr>
            <a:spLocks noGrp="1"/>
          </p:cNvSpPr>
          <p:nvPr>
            <p:ph type="sldNum" sz="quarter" idx="12"/>
          </p:nvPr>
        </p:nvSpPr>
        <p:spPr/>
        <p:txBody>
          <a:bodyPr/>
          <a:lstStyle/>
          <a:p>
            <a:fld id="{9ED050CE-88F4-4309-A6F8-1F5FAF547AC3}" type="slidenum">
              <a:rPr lang="en-US" smtClean="0"/>
              <a:t>‹#›</a:t>
            </a:fld>
            <a:endParaRPr lang="en-US"/>
          </a:p>
        </p:txBody>
      </p:sp>
    </p:spTree>
    <p:extLst>
      <p:ext uri="{BB962C8B-B14F-4D97-AF65-F5344CB8AC3E}">
        <p14:creationId xmlns:p14="http://schemas.microsoft.com/office/powerpoint/2010/main" val="3552827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ilerplat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154" y="2089871"/>
            <a:ext cx="4393692" cy="649224"/>
          </a:xfrm>
          <a:prstGeom prst="rect">
            <a:avLst/>
          </a:prstGeom>
        </p:spPr>
      </p:pic>
      <p:sp>
        <p:nvSpPr>
          <p:cNvPr id="12" name="TextBox 11"/>
          <p:cNvSpPr txBox="1"/>
          <p:nvPr userDrawn="1"/>
        </p:nvSpPr>
        <p:spPr>
          <a:xfrm>
            <a:off x="2418377" y="3163690"/>
            <a:ext cx="7355246" cy="124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30000" dirty="0">
                <a:solidFill>
                  <a:schemeClr val="tx1"/>
                </a:solidFill>
                <a:latin typeface="+mn-lt"/>
                <a:ea typeface="+mn-ea"/>
                <a:cs typeface="+mn-cs"/>
              </a:rPr>
              <a:t>The Single-Dose HPV Vaccine Evaluation Consortium encompasses nine leading health and research institutions working together to collate and synthesize existing evidence and evaluate new data on the potential for single-dose HPV vaccination.</a:t>
            </a:r>
          </a:p>
        </p:txBody>
      </p:sp>
    </p:spTree>
    <p:extLst>
      <p:ext uri="{BB962C8B-B14F-4D97-AF65-F5344CB8AC3E}">
        <p14:creationId xmlns:p14="http://schemas.microsoft.com/office/powerpoint/2010/main" val="1682608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fld id="{44A95500-5D0F-4CE5-87C5-C2E3B4EDDA60}" type="datetimeFigureOut">
              <a:rPr lang="en-US" smtClean="0"/>
              <a:t>6/8/2026</a:t>
            </a:fld>
            <a:endParaRPr lang="en-US"/>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ATH: DataVis - full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2"/>
          <p:cNvSpPr>
            <a:spLocks noGrp="1"/>
          </p:cNvSpPr>
          <p:nvPr>
            <p:ph sz="quarter" idx="14"/>
          </p:nvPr>
        </p:nvSpPr>
        <p:spPr>
          <a:xfrm>
            <a:off x="762000" y="2019300"/>
            <a:ext cx="10718799" cy="4099923"/>
          </a:xfrm>
          <a:prstGeom prst="rect">
            <a:avLst/>
          </a:prstGeom>
        </p:spPr>
        <p:txBody>
          <a:bodyPr/>
          <a:lstStyle>
            <a:lvl1pPr marL="0" indent="0">
              <a:spcBef>
                <a:spcPts val="0"/>
              </a:spcBef>
              <a:spcAft>
                <a:spcPts val="1800"/>
              </a:spcAft>
              <a:buNone/>
              <a:defRPr sz="1600"/>
            </a:lvl1pPr>
          </a:lstStyle>
          <a:p>
            <a:pPr lvl="0"/>
            <a:r>
              <a:rPr lang="en-US"/>
              <a:t>Click to edit Master text styles</a:t>
            </a:r>
          </a:p>
        </p:txBody>
      </p:sp>
      <p:sp>
        <p:nvSpPr>
          <p:cNvPr id="7"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large full page data visual graphic</a:t>
            </a:r>
          </a:p>
        </p:txBody>
      </p:sp>
    </p:spTree>
    <p:extLst>
      <p:ext uri="{BB962C8B-B14F-4D97-AF65-F5344CB8AC3E}">
        <p14:creationId xmlns:p14="http://schemas.microsoft.com/office/powerpoint/2010/main" val="76622095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PATH: DataVis -  Small tabl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*HPV types 16 and 18 are responsible for </a:t>
            </a:r>
            <a:r>
              <a:rPr lang="en-US" dirty="0" err="1"/>
              <a:t>ov</a:t>
            </a:r>
            <a:r>
              <a:rPr lang="en-US" dirty="0"/>
              <a:t> over 70% of cases. </a:t>
            </a:r>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2743200"/>
            <a:ext cx="10718800" cy="3200400"/>
          </a:xfrm>
          <a:prstGeom prst="rect">
            <a:avLst/>
          </a:prstGeom>
        </p:spPr>
        <p:txBody>
          <a:bodyPr/>
          <a:lstStyle>
            <a:lvl1pPr marL="0" indent="0">
              <a:buNone/>
              <a:defRPr baseline="0">
                <a:solidFill>
                  <a:schemeClr val="tx1"/>
                </a:solidFill>
              </a:defRPr>
            </a:lvl1pPr>
          </a:lstStyle>
          <a:p>
            <a:r>
              <a:rPr lang="en-US" dirty="0"/>
              <a:t>Small Table – Red is the preferred color for tables; however, you can change the color within the data visualization palette if needed</a:t>
            </a:r>
          </a:p>
        </p:txBody>
      </p:sp>
      <p:sp>
        <p:nvSpPr>
          <p:cNvPr id="7" name="Text Placeholder 5"/>
          <p:cNvSpPr>
            <a:spLocks noGrp="1"/>
          </p:cNvSpPr>
          <p:nvPr>
            <p:ph type="body" sz="quarter" idx="17" hasCustomPrompt="1"/>
          </p:nvPr>
        </p:nvSpPr>
        <p:spPr>
          <a:xfrm>
            <a:off x="762000" y="2019300"/>
            <a:ext cx="10718800" cy="647700"/>
          </a:xfrm>
          <a:prstGeom prst="rect">
            <a:avLst/>
          </a:prstGeom>
        </p:spPr>
        <p:txBody>
          <a:bodyPr anchor="b" anchorCtr="0"/>
          <a:lstStyle>
            <a:lvl1pPr marL="0" indent="0">
              <a:spcBef>
                <a:spcPts val="0"/>
              </a:spcBef>
              <a:spcAft>
                <a:spcPts val="1800"/>
              </a:spcAft>
              <a:buNone/>
              <a:defRPr sz="1600" baseline="0">
                <a:solidFill>
                  <a:schemeClr val="tx1"/>
                </a:solidFill>
                <a:latin typeface="+mn-lt"/>
              </a:defRPr>
            </a:lvl1pPr>
            <a:lvl2pPr marL="457200" indent="0">
              <a:buNone/>
              <a:defRPr sz="2000">
                <a:latin typeface="+mn-lt"/>
              </a:defRPr>
            </a:lvl2pPr>
            <a:lvl3pPr marL="914400" indent="0">
              <a:buNone/>
              <a:defRPr sz="1800">
                <a:latin typeface="+mn-lt"/>
              </a:defRPr>
            </a:lvl3pPr>
            <a:lvl4pPr marL="1371600" indent="0">
              <a:buNone/>
              <a:defRPr sz="1600">
                <a:latin typeface="+mn-lt"/>
              </a:defRPr>
            </a:lvl4pPr>
            <a:lvl5pPr marL="1828800" indent="0">
              <a:buNone/>
              <a:defRPr sz="1600">
                <a:latin typeface="+mn-lt"/>
              </a:defRPr>
            </a:lvl5pPr>
          </a:lstStyle>
          <a:p>
            <a:pPr lvl="0"/>
            <a:r>
              <a:rPr lang="en-US" dirty="0"/>
              <a:t>Body text – Arial 16 pt., black, 18 pt. paragraph spacing after: This text is used for a small description or title to accompany the table below. The page should look clear and concise. </a:t>
            </a:r>
          </a:p>
        </p:txBody>
      </p:sp>
      <p:sp>
        <p:nvSpPr>
          <p:cNvPr id="8" name="Text Placeholder 4"/>
          <p:cNvSpPr>
            <a:spLocks noGrp="1"/>
          </p:cNvSpPr>
          <p:nvPr>
            <p:ph type="body" sz="quarter" idx="18"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Title with body text and small table graphic</a:t>
            </a:r>
          </a:p>
        </p:txBody>
      </p:sp>
    </p:spTree>
    <p:extLst>
      <p:ext uri="{BB962C8B-B14F-4D97-AF65-F5344CB8AC3E}">
        <p14:creationId xmlns:p14="http://schemas.microsoft.com/office/powerpoint/2010/main" val="2980270901"/>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PATH: Two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847224"/>
            <a:ext cx="10718800" cy="1045371"/>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Two column with dense body copy. The header can fit on two lines if needed</a:t>
            </a:r>
          </a:p>
        </p:txBody>
      </p:sp>
      <p:sp>
        <p:nvSpPr>
          <p:cNvPr id="7" name="Text Placeholder 6"/>
          <p:cNvSpPr>
            <a:spLocks noGrp="1"/>
          </p:cNvSpPr>
          <p:nvPr>
            <p:ph type="body" sz="quarter" idx="14" hasCustomPrompt="1"/>
          </p:nvPr>
        </p:nvSpPr>
        <p:spPr>
          <a:xfrm>
            <a:off x="762001" y="2019300"/>
            <a:ext cx="10706100" cy="3924300"/>
          </a:xfrm>
          <a:prstGeom prst="rect">
            <a:avLst/>
          </a:prstGeom>
        </p:spPr>
        <p:txBody>
          <a:bodyPr lIns="0" tIns="0" rIns="0" bIns="0" numCol="2" spcCol="457200"/>
          <a:lstStyle>
            <a:lvl1pPr marL="0" marR="0" indent="0" algn="l" defTabSz="609585" rtl="0" eaLnBrk="1" fontAlgn="base" latinLnBrk="0" hangingPunct="1">
              <a:lnSpc>
                <a:spcPts val="18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a:lnSpc>
                <a:spcPts val="1800"/>
              </a:lnSpc>
              <a:spcAft>
                <a:spcPts val="1800"/>
              </a:spcAft>
            </a:pPr>
            <a:r>
              <a:rPr lang="en-US" dirty="0"/>
              <a:t>Body text – Arial 16 pt., black, 18 pt. paragraph spacing after: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p>
          <a:p>
            <a:pPr>
              <a:lnSpc>
                <a:spcPts val="1800"/>
              </a:lnSpc>
              <a:spcAft>
                <a:spcPts val="1800"/>
              </a:spcAft>
            </a:pPr>
            <a:r>
              <a:rPr lang="en-US" dirty="0"/>
              <a:t>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45120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4130113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2212"/>
            <a:ext cx="11082528" cy="989512"/>
          </a:xfrm>
        </p:spPr>
        <p:txBody>
          <a:bodyPr vert="horz">
            <a:no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765911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5386917"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PATH: One column text box, Half page phot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2"/>
          <p:cNvSpPr>
            <a:spLocks noGrp="1"/>
          </p:cNvSpPr>
          <p:nvPr>
            <p:ph type="pic" sz="quarter" idx="15"/>
          </p:nvPr>
        </p:nvSpPr>
        <p:spPr>
          <a:xfrm>
            <a:off x="6324600" y="0"/>
            <a:ext cx="5867400" cy="6858000"/>
          </a:xfrm>
          <a:prstGeom prst="rect">
            <a:avLst/>
          </a:prstGeom>
        </p:spPr>
        <p:txBody>
          <a:bodyPr/>
          <a:lstStyle/>
          <a:p>
            <a:r>
              <a:rPr lang="en-US"/>
              <a:t>Click icon to add picture</a:t>
            </a:r>
          </a:p>
        </p:txBody>
      </p:sp>
      <p:sp>
        <p:nvSpPr>
          <p:cNvPr id="7" name="Text Placeholder 4"/>
          <p:cNvSpPr>
            <a:spLocks noGrp="1"/>
          </p:cNvSpPr>
          <p:nvPr>
            <p:ph type="body" sz="quarter" idx="16" hasCustomPrompt="1"/>
          </p:nvPr>
        </p:nvSpPr>
        <p:spPr>
          <a:xfrm>
            <a:off x="762001" y="837815"/>
            <a:ext cx="5105400" cy="1014891"/>
          </a:xfrm>
          <a:prstGeom prst="rect">
            <a:avLst/>
          </a:prstGeom>
        </p:spPr>
        <p:txBody>
          <a:bodyPr lIns="0" tIns="0" rIns="0" bIns="0"/>
          <a:lstStyle>
            <a:lvl1pPr>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Single col of </a:t>
            </a:r>
            <a:r>
              <a:rPr lang="en-US" dirty="0" err="1"/>
              <a:t>text,half</a:t>
            </a:r>
            <a:r>
              <a:rPr lang="en-US" dirty="0"/>
              <a:t>-page photo</a:t>
            </a:r>
          </a:p>
        </p:txBody>
      </p:sp>
      <p:sp>
        <p:nvSpPr>
          <p:cNvPr id="8" name="Text Placeholder 6"/>
          <p:cNvSpPr>
            <a:spLocks noGrp="1"/>
          </p:cNvSpPr>
          <p:nvPr>
            <p:ph type="body" sz="quarter" idx="17" hasCustomPrompt="1"/>
          </p:nvPr>
        </p:nvSpPr>
        <p:spPr>
          <a:xfrm>
            <a:off x="762000" y="2019299"/>
            <a:ext cx="5105401" cy="3905251"/>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to accompany an image. It’s intended to hold a few talking points. Aim for clear and concise.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smaller amount of text to accompany an image. It’s intended to hold a few talking points. Aim for clear and concise. This is used for a smaller amount of text to accompany an image. It’s intended to hold a few talking points. Aim for clear and concise.  </a:t>
            </a:r>
          </a:p>
        </p:txBody>
      </p:sp>
    </p:spTree>
    <p:extLst>
      <p:ext uri="{BB962C8B-B14F-4D97-AF65-F5344CB8AC3E}">
        <p14:creationId xmlns:p14="http://schemas.microsoft.com/office/powerpoint/2010/main" val="468571768"/>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85765C15-050B-3F46-BA7D-23E9D746CA77}"/>
              </a:ext>
            </a:extLst>
          </p:cNvPr>
          <p:cNvSpPr>
            <a:spLocks noGrp="1"/>
          </p:cNvSpPr>
          <p:nvPr>
            <p:ph type="ftr" sz="quarter" idx="13"/>
          </p:nvPr>
        </p:nvSpPr>
        <p:spPr>
          <a:xfrm>
            <a:off x="2553909" y="6225493"/>
            <a:ext cx="1314983" cy="168059"/>
          </a:xfrm>
        </p:spPr>
        <p:txBody>
          <a:bodyPr/>
          <a:lstStyle>
            <a:lvl1pPr marL="0" marR="0" indent="0" algn="r" defTabSz="554492" rtl="0" eaLnBrk="1" fontAlgn="auto" latinLnBrk="0" hangingPunct="1">
              <a:lnSpc>
                <a:spcPct val="100000"/>
              </a:lnSpc>
              <a:spcBef>
                <a:spcPts val="0"/>
              </a:spcBef>
              <a:spcAft>
                <a:spcPts val="0"/>
              </a:spcAft>
              <a:buClrTx/>
              <a:buSzTx/>
              <a:buFontTx/>
              <a:buNone/>
              <a:tabLst/>
              <a:defRPr>
                <a:solidFill>
                  <a:srgbClr val="999999"/>
                </a:solidFill>
              </a:defRPr>
            </a:lvl1pPr>
          </a:lstStyle>
          <a:p>
            <a:r>
              <a:rPr lang="en-GB" sz="1092">
                <a:latin typeface="Poppins Medium" pitchFamily="2" charset="77"/>
                <a:cs typeface="Poppins Medium" pitchFamily="2" charset="77"/>
              </a:rPr>
              <a:t>WUENIC 2021</a:t>
            </a:r>
          </a:p>
        </p:txBody>
      </p:sp>
      <p:sp>
        <p:nvSpPr>
          <p:cNvPr id="4" name="Slide Number Placeholder 3">
            <a:extLst>
              <a:ext uri="{FF2B5EF4-FFF2-40B4-BE49-F238E27FC236}">
                <a16:creationId xmlns:a16="http://schemas.microsoft.com/office/drawing/2014/main" id="{B5DAFA51-0F1A-9D4E-BF85-8D1047C752BC}"/>
              </a:ext>
            </a:extLst>
          </p:cNvPr>
          <p:cNvSpPr>
            <a:spLocks noGrp="1"/>
          </p:cNvSpPr>
          <p:nvPr>
            <p:ph type="sldNum" sz="quarter" idx="11"/>
          </p:nvPr>
        </p:nvSpPr>
        <p:spPr>
          <a:xfrm>
            <a:off x="506396" y="6225493"/>
            <a:ext cx="1048051" cy="167972"/>
          </a:xfrm>
        </p:spPr>
        <p:txBody>
          <a:bodyPr/>
          <a:lstStyle>
            <a:lvl1pPr algn="l">
              <a:defRPr sz="1092" b="0" i="0">
                <a:solidFill>
                  <a:srgbClr val="999999"/>
                </a:solidFill>
                <a:latin typeface="Poppins Medium" pitchFamily="2" charset="77"/>
                <a:cs typeface="Poppins Medium" pitchFamily="2" charset="77"/>
              </a:defRPr>
            </a:lvl1pPr>
          </a:lstStyle>
          <a:p>
            <a:fld id="{E2E31AFC-DF42-41A5-B57C-06A83BBA6616}" type="slidenum">
              <a:rPr lang="en-GB" smtClean="0"/>
              <a:pPr/>
              <a:t>‹#›</a:t>
            </a:fld>
            <a:r>
              <a:rPr lang="en-GB"/>
              <a:t> of 28</a:t>
            </a:r>
          </a:p>
        </p:txBody>
      </p:sp>
      <p:sp>
        <p:nvSpPr>
          <p:cNvPr id="8" name="Title 1">
            <a:extLst>
              <a:ext uri="{FF2B5EF4-FFF2-40B4-BE49-F238E27FC236}">
                <a16:creationId xmlns:a16="http://schemas.microsoft.com/office/drawing/2014/main" id="{98868AC3-E71E-584E-95BA-49ED20AC6B30}"/>
              </a:ext>
            </a:extLst>
          </p:cNvPr>
          <p:cNvSpPr>
            <a:spLocks noGrp="1"/>
          </p:cNvSpPr>
          <p:nvPr>
            <p:ph type="ctrTitle"/>
          </p:nvPr>
        </p:nvSpPr>
        <p:spPr>
          <a:xfrm>
            <a:off x="506396" y="467566"/>
            <a:ext cx="3493502" cy="996476"/>
          </a:xfrm>
        </p:spPr>
        <p:txBody>
          <a:bodyPr lIns="0" tIns="0" rIns="0" bIns="0" anchor="t" anchorCtr="0">
            <a:noAutofit/>
          </a:bodyPr>
          <a:lstStyle>
            <a:lvl1pPr algn="l">
              <a:lnSpc>
                <a:spcPts val="2456"/>
              </a:lnSpc>
              <a:defRPr sz="2062">
                <a:solidFill>
                  <a:schemeClr val="tx1"/>
                </a:solidFill>
              </a:defRPr>
            </a:lvl1pPr>
          </a:lstStyle>
          <a:p>
            <a:r>
              <a:rPr lang="en-GB"/>
              <a:t>Click to edit Master title style</a:t>
            </a:r>
          </a:p>
        </p:txBody>
      </p:sp>
    </p:spTree>
    <p:extLst>
      <p:ext uri="{BB962C8B-B14F-4D97-AF65-F5344CB8AC3E}">
        <p14:creationId xmlns:p14="http://schemas.microsoft.com/office/powerpoint/2010/main" val="12361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95303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268857" y="220516"/>
            <a:ext cx="10971811" cy="869909"/>
          </a:xfrm>
          <a:prstGeom prst="rect">
            <a:avLst/>
          </a:prstGeom>
        </p:spPr>
        <p:txBody>
          <a:bodyPr/>
          <a:lstStyle>
            <a:lvl1pPr>
              <a:defRPr sz="3200">
                <a:solidFill>
                  <a:schemeClr val="accent1"/>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8091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27425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401449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85047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32883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39212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294468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Tree>
    <p:extLst>
      <p:ext uri="{BB962C8B-B14F-4D97-AF65-F5344CB8AC3E}">
        <p14:creationId xmlns:p14="http://schemas.microsoft.com/office/powerpoint/2010/main" val="1537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93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13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612568" y="175120"/>
            <a:ext cx="10971811" cy="869909"/>
          </a:xfrm>
          <a:prstGeom prst="rect">
            <a:avLst/>
          </a:prstGeom>
        </p:spPr>
        <p:txBody>
          <a:bodyPr/>
          <a:lstStyle>
            <a:lvl1pPr>
              <a:defRPr sz="2800">
                <a:solidFill>
                  <a:schemeClr val="accent6"/>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1186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466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240382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30371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0762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223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0933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5420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9923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33331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658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27571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36759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217931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035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882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25782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9069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15361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80071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60617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556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181522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406687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9973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136480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392488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52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684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4812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236803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58506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Rectangle 1"/>
          <p:cNvSpPr/>
          <p:nvPr userDrawn="1"/>
        </p:nvSpPr>
        <p:spPr>
          <a:xfrm>
            <a:off x="0" y="2"/>
            <a:ext cx="12192000" cy="6388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p:cNvSpPr>
            <a:spLocks noGrp="1"/>
          </p:cNvSpPr>
          <p:nvPr>
            <p:ph type="title" hasCustomPrompt="1"/>
          </p:nvPr>
        </p:nvSpPr>
        <p:spPr>
          <a:xfrm>
            <a:off x="459427" y="2655360"/>
            <a:ext cx="10971811" cy="869909"/>
          </a:xfrm>
          <a:prstGeom prst="rect">
            <a:avLst/>
          </a:prstGeom>
        </p:spPr>
        <p:txBody>
          <a:bodyPr/>
          <a:lstStyle>
            <a:lvl1pPr algn="ctr">
              <a:defRPr sz="2700">
                <a:solidFill>
                  <a:schemeClr val="bg1"/>
                </a:solidFill>
                <a:latin typeface="+mj-lt"/>
              </a:defRPr>
            </a:lvl1pPr>
          </a:lstStyle>
          <a:p>
            <a:r>
              <a:rPr lang="en-US" dirty="0"/>
              <a:t>Click to edit section break title</a:t>
            </a:r>
          </a:p>
        </p:txBody>
      </p:sp>
    </p:spTree>
    <p:extLst>
      <p:ext uri="{BB962C8B-B14F-4D97-AF65-F5344CB8AC3E}">
        <p14:creationId xmlns:p14="http://schemas.microsoft.com/office/powerpoint/2010/main" val="2854074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34701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6964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99776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12865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8192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162776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6824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8554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69843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a:extLst>
                    <a:ext uri="{96DAC541-7B7A-43D3-8B79-37D633B846F1}">
                      <asvg:svgBlip xmlns:asvg="http://schemas.microsoft.com/office/drawing/2016/SVG/main" r:embed="rId3"/>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a:extLst>
                    <a:ext uri="{96DAC541-7B7A-43D3-8B79-37D633B846F1}">
                      <asvg:svgBlip xmlns:asvg="http://schemas.microsoft.com/office/drawing/2016/SVG/main" r:embed="rId4"/>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a:extLst>
                    <a:ext uri="{96DAC541-7B7A-43D3-8B79-37D633B846F1}">
                      <asvg:svgBlip xmlns:asvg="http://schemas.microsoft.com/office/drawing/2016/SVG/main" r:embed="rId3"/>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a:extLst>
                    <a:ext uri="{96DAC541-7B7A-43D3-8B79-37D633B846F1}">
                      <asvg:svgBlip xmlns:asvg="http://schemas.microsoft.com/office/drawing/2016/SVG/main" r:embed="rId4"/>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9270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33770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9212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36168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158383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51830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r>
              <a:rPr lang="en-US"/>
              <a:t>Presentation Title | Section Title</a:t>
            </a:r>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r>
              <a:rPr lang="en-US"/>
              <a:t>*HPV types 16 and 18 are responsible for ov over 70% of cases. </a:t>
            </a:r>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5" Type="http://schemas.openxmlformats.org/officeDocument/2006/relationships/slideLayout" Target="../slideLayouts/slideLayout31.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theme" Target="../theme/theme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 Id="rId10" Type="http://schemas.openxmlformats.org/officeDocument/2006/relationships/slideLayout" Target="../slideLayouts/slideLayout36.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30488"/>
            <a:ext cx="9589325" cy="4275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6634" y="6567968"/>
            <a:ext cx="3981450" cy="200055"/>
          </a:xfrm>
          <a:prstGeom prst="rect">
            <a:avLst/>
          </a:prstGeom>
          <a:noFill/>
        </p:spPr>
        <p:txBody>
          <a:bodyPr wrap="square" rtlCol="0" anchor="ctr" anchorCtr="0">
            <a:spAutoFit/>
          </a:bodyPr>
          <a:lstStyle/>
          <a:p>
            <a:pPr marR="0" algn="l" rtl="0"/>
            <a:r>
              <a:rPr lang="en-US" sz="700" b="1" i="0" u="none" strike="noStrike" kern="1200" baseline="0" dirty="0">
                <a:solidFill>
                  <a:schemeClr val="bg1"/>
                </a:solidFill>
                <a:latin typeface="+mj-lt"/>
                <a:ea typeface="+mn-ea"/>
                <a:cs typeface="+mn-cs"/>
              </a:rPr>
              <a:t>SINGLE-DOSE HPV VACCINE EVALUATION CONSORTIUM</a:t>
            </a:r>
            <a:endParaRPr lang="en-US" sz="700" b="1" i="0" u="none" strike="noStrike" baseline="30000" dirty="0">
              <a:solidFill>
                <a:schemeClr val="bg1"/>
              </a:solidFill>
              <a:latin typeface="+mj-lt"/>
              <a:cs typeface="Segoe UI Semilight" panose="020B0402040204020203" pitchFamily="34" charset="0"/>
            </a:endParaRPr>
          </a:p>
        </p:txBody>
      </p:sp>
      <p:sp>
        <p:nvSpPr>
          <p:cNvPr id="10" name="Rectangle 9"/>
          <p:cNvSpPr/>
          <p:nvPr userDrawn="1"/>
        </p:nvSpPr>
        <p:spPr>
          <a:xfrm>
            <a:off x="9636826" y="6430488"/>
            <a:ext cx="2555174" cy="42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0118514" y="6597658"/>
            <a:ext cx="1476375" cy="205184"/>
          </a:xfrm>
          <a:prstGeom prst="rect">
            <a:avLst/>
          </a:prstGeom>
          <a:noFill/>
        </p:spPr>
        <p:txBody>
          <a:bodyPr wrap="square" rtlCol="0">
            <a:spAutoFit/>
          </a:bodyPr>
          <a:lstStyle/>
          <a:p>
            <a:pPr marR="0" algn="r" rtl="0"/>
            <a:r>
              <a:rPr lang="en-US" sz="1100" b="1" i="0" u="none" strike="noStrike" baseline="30000" dirty="0">
                <a:solidFill>
                  <a:schemeClr val="bg1"/>
                </a:solidFill>
                <a:latin typeface="+mj-lt"/>
                <a:cs typeface="Segoe UI Semilight" panose="020B0402040204020203" pitchFamily="34" charset="0"/>
              </a:rPr>
              <a:t>PAGE </a:t>
            </a:r>
            <a:fld id="{252F06CA-F47E-4C43-B6B6-694C015A4EC6}" type="slidenum">
              <a:rPr lang="en-US" sz="1100" b="1" i="0" u="none" strike="noStrike" baseline="30000" smtClean="0">
                <a:solidFill>
                  <a:schemeClr val="bg1"/>
                </a:solidFill>
                <a:latin typeface="+mj-lt"/>
                <a:cs typeface="Segoe UI Semilight" panose="020B0402040204020203" pitchFamily="34" charset="0"/>
              </a:rPr>
              <a:pPr marR="0" algn="r" rtl="0"/>
              <a:t>‹#›</a:t>
            </a:fld>
            <a:endParaRPr lang="en-US" sz="1100" b="1" i="0" u="none" strike="noStrike" baseline="30000" dirty="0">
              <a:solidFill>
                <a:schemeClr val="bg1"/>
              </a:solidFill>
              <a:latin typeface="+mj-lt"/>
              <a:cs typeface="Segoe UI Semilight" panose="020B0402040204020203" pitchFamily="34" charset="0"/>
            </a:endParaRPr>
          </a:p>
        </p:txBody>
      </p:sp>
    </p:spTree>
    <p:extLst>
      <p:ext uri="{BB962C8B-B14F-4D97-AF65-F5344CB8AC3E}">
        <p14:creationId xmlns:p14="http://schemas.microsoft.com/office/powerpoint/2010/main" val="314040876"/>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3" r:id="rId3"/>
    <p:sldLayoutId id="2147483752" r:id="rId4"/>
    <p:sldLayoutId id="2147483650" r:id="rId5"/>
    <p:sldLayoutId id="2147483652" r:id="rId6"/>
    <p:sldLayoutId id="2147483706" r:id="rId7"/>
    <p:sldLayoutId id="2147483757" r:id="rId8"/>
    <p:sldLayoutId id="2147483721" r:id="rId9"/>
    <p:sldLayoutId id="2147483737" r:id="rId10"/>
    <p:sldLayoutId id="2147483738" r:id="rId11"/>
    <p:sldLayoutId id="2147483739" r:id="rId12"/>
    <p:sldLayoutId id="2147483742" r:id="rId13"/>
    <p:sldLayoutId id="2147483745" r:id="rId14"/>
    <p:sldLayoutId id="2147483762" r:id="rId15"/>
    <p:sldLayoutId id="2147483761" r:id="rId16"/>
    <p:sldLayoutId id="2147483749" r:id="rId17"/>
    <p:sldLayoutId id="2147483758" r:id="rId18"/>
    <p:sldLayoutId id="2147483759" r:id="rId19"/>
    <p:sldLayoutId id="2147483760" r:id="rId20"/>
    <p:sldLayoutId id="2147483741" r:id="rId21"/>
    <p:sldLayoutId id="2147483754" r:id="rId22"/>
    <p:sldLayoutId id="2147483755" r:id="rId23"/>
    <p:sldLayoutId id="2147483756" r:id="rId24"/>
    <p:sldLayoutId id="2147483763" r:id="rId25"/>
    <p:sldLayoutId id="2147483764" r:id="rId2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24">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748852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3" Type="http://schemas.openxmlformats.org/officeDocument/2006/relationships/tags" Target="../tags/tag42.xml"/><Relationship Id="rId21" Type="http://schemas.openxmlformats.org/officeDocument/2006/relationships/tags" Target="../tags/tag60.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image" Target="../media/image32.svg"/><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hyperlink" Target="https://extranet.who.int/prequal/vaccines/prequalified-vaccines" TargetMode="Externa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image" Target="../media/image31.svg"/><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notesSlide" Target="../notesSlides/notesSlide8.xml"/><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image" Target="../media/image30.sv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slideLayout" Target="../slideLayouts/slideLayout21.xml"/><Relationship Id="rId30" Type="http://schemas.openxmlformats.org/officeDocument/2006/relationships/image" Target="../media/image29.svg"/><Relationship Id="rId8" Type="http://schemas.openxmlformats.org/officeDocument/2006/relationships/tags" Target="../tags/tag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8.xml"/><Relationship Id="rId5" Type="http://schemas.openxmlformats.org/officeDocument/2006/relationships/chart" Target="../charts/chart3.xml"/><Relationship Id="rId4" Type="http://schemas.openxmlformats.org/officeDocument/2006/relationships/hyperlink" Target="https://app.powerbi.com/view?r=eyJrIjoiNDIxZTFkZGUtMDQ1Ny00MDZkLThiZDktYWFlYTdkOGU2NDcwIiwidCI6ImY2MTBjMGI3LWJkMjQtNGIzOS04MTBiLTNkYzI4MGFmYjU5MCIsImMiOjh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path.org/singledosehpv"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notesSlide" Target="../notesSlides/notesSlide13.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tags" Target="../tags/tag83.xml"/><Relationship Id="rId10" Type="http://schemas.openxmlformats.org/officeDocument/2006/relationships/tags" Target="../tags/tag78.xml"/><Relationship Id="rId19" Type="http://schemas.openxmlformats.org/officeDocument/2006/relationships/slideLayout" Target="../slideLayouts/slideLayout22.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s/_rels/slide21.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notesSlide" Target="../notesSlides/notesSlide14.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slideLayout" Target="../slideLayouts/slideLayout22.xml"/><Relationship Id="rId2" Type="http://schemas.openxmlformats.org/officeDocument/2006/relationships/tags" Target="../tags/tag88.xml"/><Relationship Id="rId16" Type="http://schemas.openxmlformats.org/officeDocument/2006/relationships/tags" Target="../tags/tag102.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tags" Target="../tags/tag101.xml"/><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hyperlink" Target="https://www.who.int/initiatives/cervical-cancer-elimination-initiativ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svg"/><Relationship Id="rId3" Type="http://schemas.openxmlformats.org/officeDocument/2006/relationships/tags" Target="../tags/tag23.xml"/><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notesSlide" Target="../notesSlides/notesSlide3.xml"/><Relationship Id="rId11" Type="http://schemas.openxmlformats.org/officeDocument/2006/relationships/image" Target="../media/image21.svg"/><Relationship Id="rId5" Type="http://schemas.openxmlformats.org/officeDocument/2006/relationships/slideLayout" Target="../slideLayouts/slideLayout13.xml"/><Relationship Id="rId10" Type="http://schemas.openxmlformats.org/officeDocument/2006/relationships/image" Target="../media/image20.svg"/><Relationship Id="rId4" Type="http://schemas.openxmlformats.org/officeDocument/2006/relationships/tags" Target="../tags/tag24.xml"/><Relationship Id="rId9" Type="http://schemas.openxmlformats.org/officeDocument/2006/relationships/image" Target="../media/image19.svg"/><Relationship Id="rId14" Type="http://schemas.openxmlformats.org/officeDocument/2006/relationships/hyperlink" Target="https://www.path.org/our-impact/resources/project-brief-insights-from-seven-low-and-middle-income-countries-on-reaching-out-of-school-girls-with-hpv-vaccination/"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apps.who.int/iris/bitstream/handle/10665/365350/WER9750-eng-fre.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who.int/news/item/11-04-2022-one-dose-human-papillomavirus-(hpv)-vaccine-offers-solid-protection-against-cervical-cancer" TargetMode="External"/></Relationships>
</file>

<file path=ppt/slides/_rels/slide6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slideLayout" Target="../slideLayouts/slideLayout10.xml"/><Relationship Id="rId7" Type="http://schemas.openxmlformats.org/officeDocument/2006/relationships/image" Target="../media/image48.sv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47.svg"/><Relationship Id="rId5" Type="http://schemas.openxmlformats.org/officeDocument/2006/relationships/image" Target="../media/image46.svg"/><Relationship Id="rId4"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1016/s1470-2045(15)00047-9" TargetMode="External"/><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who.int/publications/i/item/9789240014107" TargetMode="External"/><Relationship Id="rId4" Type="http://schemas.openxmlformats.org/officeDocument/2006/relationships/hyperlink" Target="https://gco.iarc.who.int/media/globocan/factsheets/cancers/23-cervix-uteri-fact-sheet.pdf"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image" Target="../media/image25.svg"/><Relationship Id="rId3" Type="http://schemas.openxmlformats.org/officeDocument/2006/relationships/tags" Target="../tags/tag27.xml"/><Relationship Id="rId21" Type="http://schemas.openxmlformats.org/officeDocument/2006/relationships/chart" Target="../charts/chart1.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notesSlide" Target="../notesSlides/notesSlide6.xml"/><Relationship Id="rId2" Type="http://schemas.openxmlformats.org/officeDocument/2006/relationships/tags" Target="../tags/tag26.xml"/><Relationship Id="rId16" Type="http://schemas.openxmlformats.org/officeDocument/2006/relationships/slideLayout" Target="../slideLayouts/slideLayout26.xml"/><Relationship Id="rId20" Type="http://schemas.openxmlformats.org/officeDocument/2006/relationships/image" Target="../media/image27.sv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hyperlink" Target="https://gco.iarc.who.int/media/globocan/factsheets/cancers/23-cervix-uteri-fact-sheet.pdf" TargetMode="External"/><Relationship Id="rId10" Type="http://schemas.openxmlformats.org/officeDocument/2006/relationships/tags" Target="../tags/tag34.xml"/><Relationship Id="rId19" Type="http://schemas.openxmlformats.org/officeDocument/2006/relationships/image" Target="../media/image26.svg"/><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hyperlink" Target="https://acsjournals.onlinelibrary.wiley.com/doi/10.3322/caac.2166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bench&#10;&#10;Description automatically generated with low confidence">
            <a:extLst>
              <a:ext uri="{FF2B5EF4-FFF2-40B4-BE49-F238E27FC236}">
                <a16:creationId xmlns:a16="http://schemas.microsoft.com/office/drawing/2014/main" id="{A9AE2389-9B3B-E8F6-7D28-9A4661321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547"/>
            <a:ext cx="12192000" cy="8111547"/>
          </a:xfrm>
          <a:prstGeom prst="rect">
            <a:avLst/>
          </a:prstGeom>
        </p:spPr>
      </p:pic>
      <p:sp>
        <p:nvSpPr>
          <p:cNvPr id="5" name="Rectangle 4">
            <a:extLst>
              <a:ext uri="{FF2B5EF4-FFF2-40B4-BE49-F238E27FC236}">
                <a16:creationId xmlns:a16="http://schemas.microsoft.com/office/drawing/2014/main" id="{87762B41-8674-25BC-4775-14B8ED8DBF1E}"/>
              </a:ext>
            </a:extLst>
          </p:cNvPr>
          <p:cNvSpPr/>
          <p:nvPr/>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p>
        </p:txBody>
      </p:sp>
      <p:sp>
        <p:nvSpPr>
          <p:cNvPr id="6" name="Rectangle 5">
            <a:extLst>
              <a:ext uri="{FF2B5EF4-FFF2-40B4-BE49-F238E27FC236}">
                <a16:creationId xmlns:a16="http://schemas.microsoft.com/office/drawing/2014/main" id="{19D496A2-32A3-B251-8CDD-725626B5516C}"/>
              </a:ext>
            </a:extLst>
          </p:cNvPr>
          <p:cNvSpPr/>
          <p:nvPr/>
        </p:nvSpPr>
        <p:spPr>
          <a:xfrm>
            <a:off x="1334310" y="2639437"/>
            <a:ext cx="9523379" cy="3093397"/>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1AD50B-2B64-4CAE-A532-389CB27854A3}"/>
              </a:ext>
            </a:extLst>
          </p:cNvPr>
          <p:cNvSpPr>
            <a:spLocks noGrp="1"/>
          </p:cNvSpPr>
          <p:nvPr>
            <p:ph type="title" idx="4294967295"/>
          </p:nvPr>
        </p:nvSpPr>
        <p:spPr>
          <a:xfrm>
            <a:off x="2193586" y="2941960"/>
            <a:ext cx="6640749" cy="1754326"/>
          </a:xfrm>
          <a:prstGeom prst="rect">
            <a:avLst/>
          </a:prstGeom>
        </p:spPr>
        <p:txBody>
          <a:bodyPr>
            <a:spAutoFit/>
          </a:bodyPr>
          <a:lstStyle/>
          <a:p>
            <a:r>
              <a:rPr lang="en-US" sz="4000" b="1" dirty="0">
                <a:solidFill>
                  <a:schemeClr val="bg1"/>
                </a:solidFill>
              </a:rPr>
              <a:t>Review of </a:t>
            </a:r>
            <a:br>
              <a:rPr lang="en-US" sz="4000" b="1" dirty="0">
                <a:solidFill>
                  <a:schemeClr val="bg1"/>
                </a:solidFill>
              </a:rPr>
            </a:br>
            <a:r>
              <a:rPr lang="en-US" sz="4000" b="1" dirty="0">
                <a:solidFill>
                  <a:schemeClr val="bg1"/>
                </a:solidFill>
              </a:rPr>
              <a:t>Existing Evidence on </a:t>
            </a:r>
            <a:br>
              <a:rPr lang="en-US" sz="4000" b="1" dirty="0">
                <a:solidFill>
                  <a:schemeClr val="bg1"/>
                </a:solidFill>
              </a:rPr>
            </a:br>
            <a:r>
              <a:rPr lang="en-US" sz="4000" b="1" dirty="0">
                <a:solidFill>
                  <a:schemeClr val="bg1"/>
                </a:solidFill>
              </a:rPr>
              <a:t>Single-Dose HPV Vaccination</a:t>
            </a:r>
          </a:p>
        </p:txBody>
      </p:sp>
      <p:sp>
        <p:nvSpPr>
          <p:cNvPr id="9" name="Rectangle 8">
            <a:extLst>
              <a:ext uri="{FF2B5EF4-FFF2-40B4-BE49-F238E27FC236}">
                <a16:creationId xmlns:a16="http://schemas.microsoft.com/office/drawing/2014/main" id="{6C620CAE-7FCA-DBCA-E1D4-EDF1BDF2B81C}"/>
              </a:ext>
            </a:extLst>
          </p:cNvPr>
          <p:cNvSpPr/>
          <p:nvPr/>
        </p:nvSpPr>
        <p:spPr>
          <a:xfrm>
            <a:off x="7943850" y="5442622"/>
            <a:ext cx="2553105" cy="5674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14C9C88-9247-9EB4-EC95-B2EB30301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7448" y="5493074"/>
            <a:ext cx="2070988" cy="517747"/>
          </a:xfrm>
          <a:prstGeom prst="rect">
            <a:avLst/>
          </a:prstGeom>
        </p:spPr>
      </p:pic>
      <p:sp>
        <p:nvSpPr>
          <p:cNvPr id="7" name="TextBox 6">
            <a:extLst>
              <a:ext uri="{FF2B5EF4-FFF2-40B4-BE49-F238E27FC236}">
                <a16:creationId xmlns:a16="http://schemas.microsoft.com/office/drawing/2014/main" id="{3732FFF9-0429-D297-BB2B-0A13F1EEF764}"/>
              </a:ext>
            </a:extLst>
          </p:cNvPr>
          <p:cNvSpPr txBox="1"/>
          <p:nvPr/>
        </p:nvSpPr>
        <p:spPr>
          <a:xfrm>
            <a:off x="10635343" y="6434569"/>
            <a:ext cx="1389739" cy="369332"/>
          </a:xfrm>
          <a:prstGeom prst="rect">
            <a:avLst/>
          </a:prstGeom>
          <a:noFill/>
        </p:spPr>
        <p:txBody>
          <a:bodyPr wrap="none" rtlCol="0">
            <a:spAutoFit/>
          </a:bodyPr>
          <a:lstStyle/>
          <a:p>
            <a:r>
              <a:rPr lang="en-US" dirty="0">
                <a:solidFill>
                  <a:schemeClr val="bg1"/>
                </a:solidFill>
              </a:rPr>
              <a:t>Photo: PATH.</a:t>
            </a:r>
          </a:p>
        </p:txBody>
      </p:sp>
    </p:spTree>
    <p:extLst>
      <p:ext uri="{BB962C8B-B14F-4D97-AF65-F5344CB8AC3E}">
        <p14:creationId xmlns:p14="http://schemas.microsoft.com/office/powerpoint/2010/main" val="423395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122129" y="586581"/>
            <a:ext cx="5895859" cy="5081776"/>
          </a:xfrm>
          <a:prstGeom prst="rect">
            <a:avLst/>
          </a:prstGeom>
        </p:spPr>
        <p:txBody>
          <a:bodyPr wrap="square" lIns="91440" tIns="45720" rIns="91440" bIns="45720" anchor="t">
            <a:spAutoFit/>
          </a:bodyPr>
          <a:lstStyle/>
          <a:p>
            <a:pPr marL="339725" indent="-339725">
              <a:lnSpc>
                <a:spcPct val="107000"/>
              </a:lnSpc>
              <a:spcBef>
                <a:spcPts val="300"/>
              </a:spcBef>
              <a:spcAft>
                <a:spcPts val="100"/>
              </a:spcAft>
              <a:buFont typeface="Arial" panose="020B0604020202020204" pitchFamily="34" charset="0"/>
              <a:buChar char="•"/>
            </a:pPr>
            <a:r>
              <a:rPr lang="en-US" sz="1900" dirty="0">
                <a:solidFill>
                  <a:srgbClr val="212B32"/>
                </a:solidFill>
              </a:rPr>
              <a:t>Current HPV vaccines are prophylactic and intended to be administered prior to exposure with HPV</a:t>
            </a:r>
            <a:endParaRPr lang="en-US" sz="1900" dirty="0">
              <a:solidFill>
                <a:srgbClr val="212B32"/>
              </a:solidFill>
              <a:ea typeface="Calibri" panose="020F0502020204030204" pitchFamily="34" charset="0"/>
              <a:cs typeface="Times New Roman" panose="02020603050405020304" pitchFamily="18" charset="0"/>
            </a:endParaRPr>
          </a:p>
          <a:p>
            <a:pPr marL="339725" indent="-339725">
              <a:lnSpc>
                <a:spcPct val="107000"/>
              </a:lnSpc>
              <a:spcBef>
                <a:spcPts val="300"/>
              </a:spcBef>
              <a:spcAft>
                <a:spcPts val="100"/>
              </a:spcAft>
              <a:buFont typeface="Arial" panose="020B0604020202020204" pitchFamily="34" charset="0"/>
              <a:buChar char="•"/>
            </a:pPr>
            <a:r>
              <a:rPr lang="en-US" sz="1900" dirty="0">
                <a:solidFill>
                  <a:srgbClr val="212B32"/>
                </a:solidFill>
              </a:rPr>
              <a:t>HPV vaccines were first introduced in 2006 on a three-dose schedule</a:t>
            </a:r>
          </a:p>
          <a:p>
            <a:pPr marL="339725" indent="-339725">
              <a:lnSpc>
                <a:spcPct val="107000"/>
              </a:lnSpc>
              <a:spcBef>
                <a:spcPts val="300"/>
              </a:spcBef>
              <a:spcAft>
                <a:spcPts val="100"/>
              </a:spcAft>
              <a:buFont typeface="Arial" panose="020B0604020202020204" pitchFamily="34" charset="0"/>
              <a:buChar char="•"/>
            </a:pPr>
            <a:r>
              <a:rPr lang="en-US" sz="1900" dirty="0">
                <a:solidFill>
                  <a:srgbClr val="212B32"/>
                </a:solidFill>
              </a:rPr>
              <a:t>In 2014, WHO reduced the schedule from three doses to two in pre-adolescents/adolescents, following an evidence review by SAGE</a:t>
            </a:r>
          </a:p>
          <a:p>
            <a:pPr marL="342900" indent="-342900">
              <a:lnSpc>
                <a:spcPct val="107000"/>
              </a:lnSpc>
              <a:spcBef>
                <a:spcPts val="300"/>
              </a:spcBef>
              <a:spcAft>
                <a:spcPts val="100"/>
              </a:spcAft>
              <a:buFont typeface="Arial" panose="020B0604020202020204" pitchFamily="34" charset="0"/>
              <a:buChar char="•"/>
            </a:pPr>
            <a:r>
              <a:rPr lang="en-US" sz="1900" dirty="0">
                <a:solidFill>
                  <a:srgbClr val="212B32"/>
                </a:solidFill>
              </a:rPr>
              <a:t>Evidence today shows comparable efficacy and effectiveness between single- and multi-dose schedules in preventing HPV-16/18 infections, lasting up to 14 years following vaccination</a:t>
            </a:r>
            <a:r>
              <a:rPr lang="en-US" sz="1900" baseline="30000" dirty="0">
                <a:solidFill>
                  <a:srgbClr val="212B32"/>
                </a:solidFill>
              </a:rPr>
              <a:t>1</a:t>
            </a:r>
            <a:endParaRPr lang="en-US" sz="1900" dirty="0">
              <a:solidFill>
                <a:srgbClr val="212B32"/>
              </a:solidFill>
            </a:endParaRPr>
          </a:p>
          <a:p>
            <a:pPr marL="342900" indent="-342900">
              <a:lnSpc>
                <a:spcPct val="107000"/>
              </a:lnSpc>
              <a:spcBef>
                <a:spcPts val="300"/>
              </a:spcBef>
              <a:spcAft>
                <a:spcPts val="100"/>
              </a:spcAft>
              <a:buFont typeface="Arial" panose="020B0604020202020204" pitchFamily="34" charset="0"/>
              <a:buChar char="•"/>
            </a:pPr>
            <a:r>
              <a:rPr lang="en-US" sz="1900" dirty="0">
                <a:solidFill>
                  <a:srgbClr val="212B32"/>
                </a:solidFill>
              </a:rPr>
              <a:t>In December 2022, WHO endorsed a single dose vaccine schedule based on the evidence suggesting solid protection against cervical cancer</a:t>
            </a:r>
          </a:p>
          <a:p>
            <a:pPr marL="342900" indent="-342900">
              <a:lnSpc>
                <a:spcPct val="107000"/>
              </a:lnSpc>
              <a:spcBef>
                <a:spcPts val="600"/>
              </a:spcBef>
              <a:spcAft>
                <a:spcPts val="600"/>
              </a:spcAft>
              <a:buFont typeface="Arial" panose="020B0604020202020204" pitchFamily="34" charset="0"/>
              <a:buChar char="•"/>
            </a:pPr>
            <a:endParaRPr lang="en-US" sz="2000" dirty="0">
              <a:solidFill>
                <a:srgbClr val="212B32"/>
              </a:solidFill>
            </a:endParaRPr>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ea typeface="+mn-ea"/>
                <a:cs typeface="+mn-cs"/>
              </a:rPr>
              <a:t>HPV vaccines</a:t>
            </a:r>
          </a:p>
        </p:txBody>
      </p:sp>
      <p:pic>
        <p:nvPicPr>
          <p:cNvPr id="5" name="Picture 4">
            <a:extLst>
              <a:ext uri="{FF2B5EF4-FFF2-40B4-BE49-F238E27FC236}">
                <a16:creationId xmlns:a16="http://schemas.microsoft.com/office/drawing/2014/main" id="{99074EC5-9A27-4960-815A-8AD1A9A7921D}"/>
              </a:ext>
            </a:extLst>
          </p:cNvPr>
          <p:cNvPicPr>
            <a:picLocks noChangeAspect="1"/>
          </p:cNvPicPr>
          <p:nvPr/>
        </p:nvPicPr>
        <p:blipFill>
          <a:blip r:embed="rId3">
            <a:extLst>
              <a:ext uri="{28A0092B-C50C-407E-A947-70E740481C1C}">
                <a14:useLocalDpi xmlns:a14="http://schemas.microsoft.com/office/drawing/2010/main" val="0"/>
              </a:ext>
            </a:extLst>
          </a:blip>
          <a:srcRect l="19093" r="19093"/>
          <a:stretch/>
        </p:blipFill>
        <p:spPr>
          <a:xfrm>
            <a:off x="6174013" y="0"/>
            <a:ext cx="6017987" cy="6412832"/>
          </a:xfrm>
          <a:prstGeom prst="rect">
            <a:avLst/>
          </a:prstGeom>
        </p:spPr>
      </p:pic>
      <p:sp>
        <p:nvSpPr>
          <p:cNvPr id="4" name="TextBox 3">
            <a:extLst>
              <a:ext uri="{FF2B5EF4-FFF2-40B4-BE49-F238E27FC236}">
                <a16:creationId xmlns:a16="http://schemas.microsoft.com/office/drawing/2014/main" id="{FD318CD4-CB2F-D739-7D93-C604CEFB9235}"/>
              </a:ext>
            </a:extLst>
          </p:cNvPr>
          <p:cNvSpPr txBox="1"/>
          <p:nvPr/>
        </p:nvSpPr>
        <p:spPr>
          <a:xfrm>
            <a:off x="200141" y="6002021"/>
            <a:ext cx="5895859" cy="202556"/>
          </a:xfrm>
          <a:prstGeom prst="rect">
            <a:avLst/>
          </a:prstGeom>
          <a:noFill/>
        </p:spPr>
        <p:txBody>
          <a:bodyPr wrap="square" lIns="91440" tIns="45720" rIns="91440" bIns="45720" rtlCol="0" anchor="t">
            <a:spAutoFit/>
          </a:bodyPr>
          <a:lstStyle/>
          <a:p>
            <a:pPr>
              <a:lnSpc>
                <a:spcPct val="107000"/>
              </a:lnSpc>
              <a:spcAft>
                <a:spcPts val="800"/>
              </a:spcAft>
            </a:pPr>
            <a:r>
              <a:rPr lang="en-US" sz="700" kern="100" dirty="0">
                <a:effectLst/>
                <a:ea typeface="Aptos" panose="020B0004020202020204" pitchFamily="34" charset="0"/>
                <a:cs typeface="Arial" panose="020B0604020202020204" pitchFamily="34" charset="0"/>
              </a:rPr>
              <a:t>1. Basu et al. Vaccine Efficacy of a single-dose versus Two or Three Doses of the HPV Vaccine, 15 years after Vaccination IPVC abstract O057/ #956</a:t>
            </a:r>
            <a:endParaRPr lang="en-US" sz="700" strike="sngStrike" kern="100" dirty="0">
              <a:effectLst/>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77820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95F5955-646C-155E-4955-1AFF68664AB7}"/>
              </a:ext>
            </a:extLst>
          </p:cNvPr>
          <p:cNvSpPr/>
          <p:nvPr/>
        </p:nvSpPr>
        <p:spPr>
          <a:xfrm>
            <a:off x="3692946" y="2368749"/>
            <a:ext cx="1352467" cy="32752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4673ED2F-6351-ADBA-D912-3480C933CA4A}"/>
              </a:ext>
            </a:extLst>
          </p:cNvPr>
          <p:cNvSpPr/>
          <p:nvPr/>
        </p:nvSpPr>
        <p:spPr>
          <a:xfrm>
            <a:off x="6788184" y="2368749"/>
            <a:ext cx="1352467" cy="3361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97CF949-E488-DBB1-CE3B-DEFB349E054B}"/>
              </a:ext>
            </a:extLst>
          </p:cNvPr>
          <p:cNvSpPr/>
          <p:nvPr/>
        </p:nvSpPr>
        <p:spPr>
          <a:xfrm>
            <a:off x="3692946"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6A6F8C73-A6C3-9221-760E-2B6967CA98E5}"/>
              </a:ext>
            </a:extLst>
          </p:cNvPr>
          <p:cNvSpPr/>
          <p:nvPr/>
        </p:nvSpPr>
        <p:spPr>
          <a:xfrm>
            <a:off x="6788184"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DB6413F6-2DA0-48C9-8792-2B830AEA7931}"/>
              </a:ext>
            </a:extLst>
          </p:cNvPr>
          <p:cNvSpPr>
            <a:spLocks noGrp="1"/>
          </p:cNvSpPr>
          <p:nvPr>
            <p:ph type="body" sz="quarter" idx="16"/>
          </p:nvPr>
        </p:nvSpPr>
        <p:spPr>
          <a:xfrm>
            <a:off x="374832" y="373805"/>
            <a:ext cx="11157097" cy="534910"/>
          </a:xfrm>
        </p:spPr>
        <p:txBody>
          <a:bodyPr>
            <a:noAutofit/>
          </a:bodyPr>
          <a:lstStyle/>
          <a:p>
            <a:r>
              <a:rPr lang="en-US" dirty="0"/>
              <a:t>Five safe and highly efficacious HPV vaccines are WHO-prequalified </a:t>
            </a:r>
          </a:p>
        </p:txBody>
      </p:sp>
      <p:sp>
        <p:nvSpPr>
          <p:cNvPr id="50" name="4. Footnote">
            <a:extLst>
              <a:ext uri="{FF2B5EF4-FFF2-40B4-BE49-F238E27FC236}">
                <a16:creationId xmlns:a16="http://schemas.microsoft.com/office/drawing/2014/main" id="{5C47BA56-D4C7-4F1B-B5AF-5AFE6B8EC6B5}"/>
              </a:ext>
            </a:extLst>
          </p:cNvPr>
          <p:cNvSpPr txBox="1">
            <a:spLocks/>
          </p:cNvSpPr>
          <p:nvPr>
            <p:custDataLst>
              <p:tags r:id="rId1"/>
            </p:custDataLst>
          </p:nvPr>
        </p:nvSpPr>
        <p:spPr>
          <a:xfrm>
            <a:off x="457199" y="5958637"/>
            <a:ext cx="10289177"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None/>
              <a:tabLst/>
              <a:defRPr/>
            </a:pPr>
            <a:r>
              <a:rPr kumimoji="0" lang="en-US" sz="700" strike="noStrike" kern="1200" spc="0" normalizeH="0" noProof="0" dirty="0">
                <a:ln>
                  <a:noFill/>
                </a:ln>
                <a:solidFill>
                  <a:schemeClr val="tx1">
                    <a:lumMod val="65000"/>
                    <a:lumOff val="35000"/>
                  </a:schemeClr>
                </a:solidFill>
                <a:effectLst/>
                <a:uLnTx/>
                <a:uFillTx/>
              </a:rPr>
              <a:t> </a:t>
            </a:r>
            <a:endParaRPr kumimoji="0" lang="en-US" sz="700" strike="noStrike" kern="1200" spc="0" normalizeH="0" noProof="0" dirty="0">
              <a:ln>
                <a:noFill/>
              </a:ln>
              <a:solidFill>
                <a:schemeClr val="tx1">
                  <a:lumMod val="65000"/>
                  <a:lumOff val="35000"/>
                </a:schemeClr>
              </a:solidFill>
              <a:effectLst/>
              <a:highlight>
                <a:srgbClr val="FFFF00"/>
              </a:highlight>
              <a:uLnTx/>
              <a:uFillTx/>
            </a:endParaRPr>
          </a:p>
          <a:p>
            <a:pPr marL="0" marR="0" lvl="0" indent="0" defTabSz="914400" rtl="0" eaLnBrk="1" fontAlgn="auto" latinLnBrk="0" hangingPunct="1">
              <a:lnSpc>
                <a:spcPct val="100000"/>
              </a:lnSpc>
              <a:spcBef>
                <a:spcPts val="0"/>
              </a:spcBef>
              <a:spcAft>
                <a:spcPts val="0"/>
              </a:spcAft>
              <a:buClrTx/>
              <a:buSzTx/>
              <a:buNone/>
              <a:tabLst/>
              <a:defRPr/>
            </a:pPr>
            <a:endParaRPr kumimoji="0" lang="en-US" sz="700" strike="noStrike" kern="1200" spc="0" normalizeH="0" noProof="0" dirty="0">
              <a:ln>
                <a:noFill/>
              </a:ln>
              <a:solidFill>
                <a:schemeClr val="tx1">
                  <a:lumMod val="65000"/>
                  <a:lumOff val="35000"/>
                </a:schemeClr>
              </a:solidFill>
              <a:effectLst/>
              <a:highlight>
                <a:srgbClr val="FFFF00"/>
              </a:highlight>
              <a:uLnTx/>
              <a:uFillTx/>
            </a:endParaRPr>
          </a:p>
          <a:p>
            <a:pPr marL="0" marR="0" lvl="0" indent="0" defTabSz="914400" rtl="0" eaLnBrk="1" fontAlgn="auto" latinLnBrk="0" hangingPunct="1">
              <a:lnSpc>
                <a:spcPct val="100000"/>
              </a:lnSpc>
              <a:spcBef>
                <a:spcPts val="0"/>
              </a:spcBef>
              <a:spcAft>
                <a:spcPts val="0"/>
              </a:spcAft>
              <a:buClrTx/>
              <a:buSzTx/>
              <a:buNone/>
              <a:tabLst/>
              <a:defRPr/>
            </a:pPr>
            <a:r>
              <a:rPr kumimoji="0" lang="en-US" sz="700" strike="noStrike" kern="1200" spc="0" normalizeH="0" noProof="0" dirty="0">
                <a:ln>
                  <a:noFill/>
                </a:ln>
                <a:solidFill>
                  <a:schemeClr val="tx1">
                    <a:lumMod val="65000"/>
                    <a:lumOff val="35000"/>
                  </a:schemeClr>
                </a:solidFill>
                <a:effectLst/>
                <a:uLnTx/>
                <a:uFillTx/>
              </a:rPr>
              <a:t>1. List of WHO prequalified vaccines. </a:t>
            </a:r>
            <a:r>
              <a:rPr kumimoji="0" lang="en-US" sz="700" strike="noStrike" kern="1200" spc="0" normalizeH="0" noProof="0" dirty="0">
                <a:ln>
                  <a:noFill/>
                </a:ln>
                <a:solidFill>
                  <a:schemeClr val="tx1">
                    <a:lumMod val="65000"/>
                    <a:lumOff val="35000"/>
                  </a:schemeClr>
                </a:solidFill>
                <a:effectLst/>
                <a:uLnTx/>
                <a:uFillTx/>
                <a:hlinkClick r:id="rId29"/>
              </a:rPr>
              <a:t>https://extranet.who.int/prequal/vaccines/prequalified-vaccines</a:t>
            </a:r>
            <a:r>
              <a:rPr kumimoji="0" lang="en-US" sz="700" strike="noStrike" kern="1200" spc="0" normalizeH="0" noProof="0" dirty="0">
                <a:ln>
                  <a:noFill/>
                </a:ln>
                <a:solidFill>
                  <a:schemeClr val="tx1">
                    <a:lumMod val="65000"/>
                    <a:lumOff val="35000"/>
                  </a:schemeClr>
                </a:solidFill>
                <a:effectLst/>
                <a:uLnTx/>
                <a:uFillTx/>
              </a:rPr>
              <a:t>.</a:t>
            </a:r>
          </a:p>
          <a:p>
            <a:pPr marL="0" marR="0" lvl="0" indent="0" defTabSz="914400" rtl="0" eaLnBrk="1" fontAlgn="auto" latinLnBrk="0" hangingPunct="1">
              <a:lnSpc>
                <a:spcPct val="100000"/>
              </a:lnSpc>
              <a:spcBef>
                <a:spcPts val="0"/>
              </a:spcBef>
              <a:spcAft>
                <a:spcPts val="0"/>
              </a:spcAft>
              <a:buClrTx/>
              <a:buSzTx/>
              <a:buNone/>
              <a:tabLst/>
              <a:defRPr/>
            </a:pPr>
            <a:r>
              <a:rPr kumimoji="0" lang="en-US" sz="700" strike="noStrike" kern="1200" spc="0" normalizeH="0" noProof="0" dirty="0">
                <a:ln>
                  <a:noFill/>
                </a:ln>
                <a:solidFill>
                  <a:schemeClr val="tx1">
                    <a:lumMod val="65000"/>
                    <a:lumOff val="35000"/>
                  </a:schemeClr>
                </a:solidFill>
                <a:effectLst/>
                <a:uLnTx/>
                <a:uFillTx/>
              </a:rPr>
              <a:t>2. World Health Organization. </a:t>
            </a:r>
            <a:r>
              <a:rPr kumimoji="0" lang="en-US" sz="700" i="1" strike="noStrike" kern="1200" spc="0" normalizeH="0" noProof="0" dirty="0">
                <a:ln>
                  <a:noFill/>
                </a:ln>
                <a:solidFill>
                  <a:schemeClr val="tx1">
                    <a:lumMod val="65000"/>
                    <a:lumOff val="35000"/>
                  </a:schemeClr>
                </a:solidFill>
                <a:effectLst/>
                <a:uLnTx/>
                <a:uFillTx/>
              </a:rPr>
              <a:t>Considerations for Human Papillomavirus (HPV) Vaccine Product Choice, Second Edition</a:t>
            </a:r>
            <a:r>
              <a:rPr kumimoji="0" lang="en-US" sz="700" strike="noStrike" kern="1200" spc="0" normalizeH="0" noProof="0" dirty="0">
                <a:ln>
                  <a:noFill/>
                </a:ln>
                <a:solidFill>
                  <a:schemeClr val="tx1">
                    <a:lumMod val="65000"/>
                    <a:lumOff val="35000"/>
                  </a:schemeClr>
                </a:solidFill>
                <a:effectLst/>
                <a:uLnTx/>
                <a:uFillTx/>
              </a:rPr>
              <a:t>. Geneva: WHO; 2024. Licence: CC BY-NC-SA 3.0 IGO.</a:t>
            </a:r>
            <a:endParaRPr lang="en-US" sz="700" dirty="0">
              <a:solidFill>
                <a:schemeClr val="tx1">
                  <a:lumMod val="65000"/>
                  <a:lumOff val="35000"/>
                </a:schemeClr>
              </a:solidFill>
            </a:endParaRPr>
          </a:p>
        </p:txBody>
      </p:sp>
      <p:cxnSp>
        <p:nvCxnSpPr>
          <p:cNvPr id="55" name="Straight Connector 54">
            <a:extLst>
              <a:ext uri="{FF2B5EF4-FFF2-40B4-BE49-F238E27FC236}">
                <a16:creationId xmlns:a16="http://schemas.microsoft.com/office/drawing/2014/main" id="{2D6A4E34-1284-465D-BA17-91AC57F1940A}"/>
              </a:ext>
            </a:extLst>
          </p:cNvPr>
          <p:cNvCxnSpPr>
            <a:cxnSpLocks/>
          </p:cNvCxnSpPr>
          <p:nvPr/>
        </p:nvCxnSpPr>
        <p:spPr>
          <a:xfrm>
            <a:off x="1779854" y="5026198"/>
            <a:ext cx="7918704"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pic>
        <p:nvPicPr>
          <p:cNvPr id="153" name="CustomIcon">
            <a:extLst>
              <a:ext uri="{FF2B5EF4-FFF2-40B4-BE49-F238E27FC236}">
                <a16:creationId xmlns:a16="http://schemas.microsoft.com/office/drawing/2014/main" id="{5AAF3CED-703B-48CC-A350-DAD46BAA885B}"/>
              </a:ext>
            </a:extLst>
          </p:cNvPr>
          <p:cNvPicPr>
            <a:picLocks/>
          </p:cNvPicPr>
          <p:nvPr>
            <p:custDataLst>
              <p:tags r:id="rId2"/>
            </p:custDataLst>
          </p:nvPr>
        </p:nvPicPr>
        <p:blipFill>
          <a:blip>
            <a:extLst>
              <a:ext uri="{96DAC541-7B7A-43D3-8B79-37D633B846F1}">
                <asvg:svgBlip xmlns:asvg="http://schemas.microsoft.com/office/drawing/2016/SVG/main" r:embed="rId30"/>
              </a:ext>
            </a:extLst>
          </a:blip>
          <a:stretch>
            <a:fillRect/>
          </a:stretch>
        </p:blipFill>
        <p:spPr>
          <a:xfrm>
            <a:off x="1779854" y="3164985"/>
            <a:ext cx="320040" cy="320040"/>
          </a:xfrm>
          <a:prstGeom prst="rect">
            <a:avLst/>
          </a:prstGeom>
        </p:spPr>
      </p:pic>
      <p:sp>
        <p:nvSpPr>
          <p:cNvPr id="145" name="TextBox 144">
            <a:extLst>
              <a:ext uri="{FF2B5EF4-FFF2-40B4-BE49-F238E27FC236}">
                <a16:creationId xmlns:a16="http://schemas.microsoft.com/office/drawing/2014/main" id="{FDB2CBD7-11BE-4A35-80DC-89EA6DE35E41}"/>
              </a:ext>
            </a:extLst>
          </p:cNvPr>
          <p:cNvSpPr txBox="1">
            <a:spLocks/>
          </p:cNvSpPr>
          <p:nvPr>
            <p:custDataLst>
              <p:tags r:id="rId3"/>
            </p:custDataLst>
          </p:nvPr>
        </p:nvSpPr>
        <p:spPr>
          <a:xfrm>
            <a:off x="2223163" y="3140339"/>
            <a:ext cx="1383904"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n-US" sz="1200" b="1" dirty="0">
                <a:solidFill>
                  <a:schemeClr val="accent1"/>
                </a:solidFill>
                <a:latin typeface="+mj-lt"/>
              </a:rPr>
              <a:t>WHO-recommended dose</a:t>
            </a:r>
            <a:endPar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pic>
        <p:nvPicPr>
          <p:cNvPr id="52" name="CustomIcon">
            <a:extLst>
              <a:ext uri="{FF2B5EF4-FFF2-40B4-BE49-F238E27FC236}">
                <a16:creationId xmlns:a16="http://schemas.microsoft.com/office/drawing/2014/main" id="{AC5F9089-65C5-4FA0-9A03-FFF358E3A2E3}"/>
              </a:ext>
            </a:extLst>
          </p:cNvPr>
          <p:cNvPicPr>
            <a:picLocks/>
          </p:cNvPicPr>
          <p:nvPr>
            <p:custDataLst>
              <p:tags r:id="rId4"/>
            </p:custDataLst>
          </p:nvPr>
        </p:nvPicPr>
        <p:blipFill>
          <a:blip>
            <a:extLst>
              <a:ext uri="{96DAC541-7B7A-43D3-8B79-37D633B846F1}">
                <asvg:svgBlip xmlns:asvg="http://schemas.microsoft.com/office/drawing/2016/SVG/main" r:embed="rId30"/>
              </a:ext>
            </a:extLst>
          </a:blip>
          <a:stretch>
            <a:fillRect/>
          </a:stretch>
        </p:blipFill>
        <p:spPr>
          <a:xfrm>
            <a:off x="1779854" y="5116947"/>
            <a:ext cx="320040" cy="320040"/>
          </a:xfrm>
          <a:prstGeom prst="rect">
            <a:avLst/>
          </a:prstGeom>
        </p:spPr>
      </p:pic>
      <p:sp>
        <p:nvSpPr>
          <p:cNvPr id="53" name="TextBox 52">
            <a:extLst>
              <a:ext uri="{FF2B5EF4-FFF2-40B4-BE49-F238E27FC236}">
                <a16:creationId xmlns:a16="http://schemas.microsoft.com/office/drawing/2014/main" id="{E052483D-AE00-4FCC-B0B4-DEC34D52F270}"/>
              </a:ext>
            </a:extLst>
          </p:cNvPr>
          <p:cNvSpPr txBox="1">
            <a:spLocks/>
          </p:cNvSpPr>
          <p:nvPr>
            <p:custDataLst>
              <p:tags r:id="rId5"/>
            </p:custDataLst>
          </p:nvPr>
        </p:nvSpPr>
        <p:spPr>
          <a:xfrm>
            <a:off x="2203152" y="5116947"/>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Distributed </a:t>
            </a:r>
            <a:b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br>
            <a: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by Gavi</a:t>
            </a:r>
          </a:p>
        </p:txBody>
      </p:sp>
      <p:pic>
        <p:nvPicPr>
          <p:cNvPr id="78" name="CustomIcon">
            <a:extLst>
              <a:ext uri="{FF2B5EF4-FFF2-40B4-BE49-F238E27FC236}">
                <a16:creationId xmlns:a16="http://schemas.microsoft.com/office/drawing/2014/main" id="{6E87F27B-F071-4132-A3AE-207550E0626E}"/>
              </a:ext>
            </a:extLst>
          </p:cNvPr>
          <p:cNvPicPr>
            <a:picLocks/>
          </p:cNvPicPr>
          <p:nvPr>
            <p:custDataLst>
              <p:tags r:id="rId6"/>
            </p:custDataLst>
          </p:nvPr>
        </p:nvPicPr>
        <p:blipFill>
          <a:blip>
            <a:extLst>
              <a:ext uri="{96DAC541-7B7A-43D3-8B79-37D633B846F1}">
                <asvg:svgBlip xmlns:asvg="http://schemas.microsoft.com/office/drawing/2016/SVG/main" r:embed="rId31"/>
              </a:ext>
            </a:extLst>
          </a:blip>
          <a:stretch>
            <a:fillRect/>
          </a:stretch>
        </p:blipFill>
        <p:spPr>
          <a:xfrm>
            <a:off x="1779854" y="4566118"/>
            <a:ext cx="320040" cy="320040"/>
          </a:xfrm>
          <a:prstGeom prst="rect">
            <a:avLst/>
          </a:prstGeom>
        </p:spPr>
      </p:pic>
      <p:sp>
        <p:nvSpPr>
          <p:cNvPr id="79" name="TextBox 78">
            <a:extLst>
              <a:ext uri="{FF2B5EF4-FFF2-40B4-BE49-F238E27FC236}">
                <a16:creationId xmlns:a16="http://schemas.microsoft.com/office/drawing/2014/main" id="{BA22DDD5-06C2-40AA-89A5-0538E1379994}"/>
              </a:ext>
            </a:extLst>
          </p:cNvPr>
          <p:cNvSpPr txBox="1">
            <a:spLocks/>
          </p:cNvSpPr>
          <p:nvPr>
            <p:custDataLst>
              <p:tags r:id="rId7"/>
            </p:custDataLst>
          </p:nvPr>
        </p:nvSpPr>
        <p:spPr>
          <a:xfrm>
            <a:off x="2203152" y="4566118"/>
            <a:ext cx="1263650"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WHO prequalification</a:t>
            </a:r>
          </a:p>
        </p:txBody>
      </p:sp>
      <p:sp>
        <p:nvSpPr>
          <p:cNvPr id="83" name="TextBox 82">
            <a:extLst>
              <a:ext uri="{FF2B5EF4-FFF2-40B4-BE49-F238E27FC236}">
                <a16:creationId xmlns:a16="http://schemas.microsoft.com/office/drawing/2014/main" id="{21C5410B-199B-4B99-B044-B03277EF319B}"/>
              </a:ext>
            </a:extLst>
          </p:cNvPr>
          <p:cNvSpPr txBox="1">
            <a:spLocks/>
          </p:cNvSpPr>
          <p:nvPr>
            <p:custDataLst>
              <p:tags r:id="rId8"/>
            </p:custDataLst>
          </p:nvPr>
        </p:nvSpPr>
        <p:spPr>
          <a:xfrm>
            <a:off x="6849949" y="4566118"/>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2018</a:t>
            </a:r>
          </a:p>
        </p:txBody>
      </p:sp>
      <p:sp>
        <p:nvSpPr>
          <p:cNvPr id="84" name="TextBox 83">
            <a:extLst>
              <a:ext uri="{FF2B5EF4-FFF2-40B4-BE49-F238E27FC236}">
                <a16:creationId xmlns:a16="http://schemas.microsoft.com/office/drawing/2014/main" id="{7015B612-1A73-4C24-AD68-99A93A99840A}"/>
              </a:ext>
            </a:extLst>
          </p:cNvPr>
          <p:cNvSpPr txBox="1">
            <a:spLocks/>
          </p:cNvSpPr>
          <p:nvPr>
            <p:custDataLst>
              <p:tags r:id="rId9"/>
            </p:custDataLst>
          </p:nvPr>
        </p:nvSpPr>
        <p:spPr>
          <a:xfrm>
            <a:off x="8318910" y="4594888"/>
            <a:ext cx="69976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2021</a:t>
            </a:r>
          </a:p>
        </p:txBody>
      </p:sp>
      <p:sp>
        <p:nvSpPr>
          <p:cNvPr id="82" name="TextBox 81">
            <a:extLst>
              <a:ext uri="{FF2B5EF4-FFF2-40B4-BE49-F238E27FC236}">
                <a16:creationId xmlns:a16="http://schemas.microsoft.com/office/drawing/2014/main" id="{2F224F7A-DD00-4ED2-8282-A725E133C2CE}"/>
              </a:ext>
            </a:extLst>
          </p:cNvPr>
          <p:cNvSpPr txBox="1">
            <a:spLocks/>
          </p:cNvSpPr>
          <p:nvPr>
            <p:custDataLst>
              <p:tags r:id="rId10"/>
            </p:custDataLst>
          </p:nvPr>
        </p:nvSpPr>
        <p:spPr>
          <a:xfrm>
            <a:off x="3770819" y="4566118"/>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2009</a:t>
            </a:r>
          </a:p>
        </p:txBody>
      </p:sp>
      <p:sp>
        <p:nvSpPr>
          <p:cNvPr id="81" name="TextBox 80">
            <a:extLst>
              <a:ext uri="{FF2B5EF4-FFF2-40B4-BE49-F238E27FC236}">
                <a16:creationId xmlns:a16="http://schemas.microsoft.com/office/drawing/2014/main" id="{4CAE5E7A-5F87-40C0-A293-3EF6EEA2D99A}"/>
              </a:ext>
            </a:extLst>
          </p:cNvPr>
          <p:cNvSpPr txBox="1">
            <a:spLocks/>
          </p:cNvSpPr>
          <p:nvPr>
            <p:custDataLst>
              <p:tags r:id="rId11"/>
            </p:custDataLst>
          </p:nvPr>
        </p:nvSpPr>
        <p:spPr>
          <a:xfrm>
            <a:off x="5264989" y="4566118"/>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2009</a:t>
            </a:r>
          </a:p>
        </p:txBody>
      </p:sp>
      <p:sp>
        <p:nvSpPr>
          <p:cNvPr id="102" name="TextBox 101">
            <a:extLst>
              <a:ext uri="{FF2B5EF4-FFF2-40B4-BE49-F238E27FC236}">
                <a16:creationId xmlns:a16="http://schemas.microsoft.com/office/drawing/2014/main" id="{83F3CF98-332B-4422-BD06-98558327EE09}"/>
              </a:ext>
            </a:extLst>
          </p:cNvPr>
          <p:cNvSpPr txBox="1">
            <a:spLocks/>
          </p:cNvSpPr>
          <p:nvPr>
            <p:custDataLst>
              <p:tags r:id="rId12"/>
            </p:custDataLst>
          </p:nvPr>
        </p:nvSpPr>
        <p:spPr>
          <a:xfrm>
            <a:off x="2203152" y="2474569"/>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HPV types covered</a:t>
            </a:r>
          </a:p>
        </p:txBody>
      </p:sp>
      <p:sp>
        <p:nvSpPr>
          <p:cNvPr id="100" name="TextBox 99">
            <a:extLst>
              <a:ext uri="{FF2B5EF4-FFF2-40B4-BE49-F238E27FC236}">
                <a16:creationId xmlns:a16="http://schemas.microsoft.com/office/drawing/2014/main" id="{401CA1CC-0690-4A73-A8CE-B9D57DD3A5D3}"/>
              </a:ext>
            </a:extLst>
          </p:cNvPr>
          <p:cNvSpPr txBox="1">
            <a:spLocks/>
          </p:cNvSpPr>
          <p:nvPr>
            <p:custDataLst>
              <p:tags r:id="rId13"/>
            </p:custDataLst>
          </p:nvPr>
        </p:nvSpPr>
        <p:spPr>
          <a:xfrm>
            <a:off x="6849949" y="2474569"/>
            <a:ext cx="1263650" cy="30777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6, 11, 16, 18, 31, 33, 45, 52, 58</a:t>
            </a:r>
          </a:p>
        </p:txBody>
      </p:sp>
      <p:sp>
        <p:nvSpPr>
          <p:cNvPr id="103" name="TextBox 102">
            <a:extLst>
              <a:ext uri="{FF2B5EF4-FFF2-40B4-BE49-F238E27FC236}">
                <a16:creationId xmlns:a16="http://schemas.microsoft.com/office/drawing/2014/main" id="{DDEDD0FE-7DE6-45D1-89DA-F999632B6F44}"/>
              </a:ext>
            </a:extLst>
          </p:cNvPr>
          <p:cNvSpPr txBox="1">
            <a:spLocks/>
          </p:cNvSpPr>
          <p:nvPr>
            <p:custDataLst>
              <p:tags r:id="rId14"/>
            </p:custDataLst>
          </p:nvPr>
        </p:nvSpPr>
        <p:spPr>
          <a:xfrm>
            <a:off x="8250083" y="2496450"/>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16, 18</a:t>
            </a:r>
          </a:p>
        </p:txBody>
      </p:sp>
      <p:sp>
        <p:nvSpPr>
          <p:cNvPr id="104" name="TextBox 103">
            <a:extLst>
              <a:ext uri="{FF2B5EF4-FFF2-40B4-BE49-F238E27FC236}">
                <a16:creationId xmlns:a16="http://schemas.microsoft.com/office/drawing/2014/main" id="{41695578-0DCC-42FD-85E1-61A3A5379DC0}"/>
              </a:ext>
            </a:extLst>
          </p:cNvPr>
          <p:cNvSpPr txBox="1">
            <a:spLocks/>
          </p:cNvSpPr>
          <p:nvPr>
            <p:custDataLst>
              <p:tags r:id="rId15"/>
            </p:custDataLst>
          </p:nvPr>
        </p:nvSpPr>
        <p:spPr>
          <a:xfrm>
            <a:off x="3770819" y="2474569"/>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6, 11, 16, 18</a:t>
            </a:r>
          </a:p>
        </p:txBody>
      </p:sp>
      <p:sp>
        <p:nvSpPr>
          <p:cNvPr id="105" name="TextBox 104">
            <a:extLst>
              <a:ext uri="{FF2B5EF4-FFF2-40B4-BE49-F238E27FC236}">
                <a16:creationId xmlns:a16="http://schemas.microsoft.com/office/drawing/2014/main" id="{121B8925-4CB5-44DB-B2D5-BB4DF9C62A44}"/>
              </a:ext>
            </a:extLst>
          </p:cNvPr>
          <p:cNvSpPr txBox="1">
            <a:spLocks/>
          </p:cNvSpPr>
          <p:nvPr>
            <p:custDataLst>
              <p:tags r:id="rId16"/>
            </p:custDataLst>
          </p:nvPr>
        </p:nvSpPr>
        <p:spPr>
          <a:xfrm>
            <a:off x="5264989" y="2474569"/>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16, 18</a:t>
            </a:r>
          </a:p>
        </p:txBody>
      </p:sp>
      <p:pic>
        <p:nvPicPr>
          <p:cNvPr id="17" name="CustomIcon">
            <a:extLst>
              <a:ext uri="{FF2B5EF4-FFF2-40B4-BE49-F238E27FC236}">
                <a16:creationId xmlns:a16="http://schemas.microsoft.com/office/drawing/2014/main" id="{ABF933B9-9E82-40B5-A125-95E91A382F7A}"/>
              </a:ext>
            </a:extLst>
          </p:cNvPr>
          <p:cNvPicPr>
            <a:picLocks/>
          </p:cNvPicPr>
          <p:nvPr>
            <p:custDataLst>
              <p:tags r:id="rId17"/>
            </p:custDataLst>
          </p:nvPr>
        </p:nvPicPr>
        <p:blipFill>
          <a:blip>
            <a:extLst>
              <a:ext uri="{96DAC541-7B7A-43D3-8B79-37D633B846F1}">
                <asvg:svgBlip xmlns:asvg="http://schemas.microsoft.com/office/drawing/2016/SVG/main" r:embed="rId32"/>
              </a:ext>
            </a:extLst>
          </a:blip>
          <a:stretch>
            <a:fillRect/>
          </a:stretch>
        </p:blipFill>
        <p:spPr>
          <a:xfrm>
            <a:off x="1779854" y="2474569"/>
            <a:ext cx="320040" cy="320040"/>
          </a:xfrm>
          <a:prstGeom prst="rect">
            <a:avLst/>
          </a:prstGeom>
        </p:spPr>
      </p:pic>
      <p:sp>
        <p:nvSpPr>
          <p:cNvPr id="73" name="TextBox 72">
            <a:extLst>
              <a:ext uri="{FF2B5EF4-FFF2-40B4-BE49-F238E27FC236}">
                <a16:creationId xmlns:a16="http://schemas.microsoft.com/office/drawing/2014/main" id="{CEA7A18B-9390-4B96-AAFD-734976ED4039}"/>
              </a:ext>
            </a:extLst>
          </p:cNvPr>
          <p:cNvSpPr txBox="1">
            <a:spLocks/>
          </p:cNvSpPr>
          <p:nvPr>
            <p:custDataLst>
              <p:tags r:id="rId18"/>
            </p:custDataLst>
          </p:nvPr>
        </p:nvSpPr>
        <p:spPr>
          <a:xfrm>
            <a:off x="2192247" y="3855251"/>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20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Year of initial registration</a:t>
            </a:r>
          </a:p>
        </p:txBody>
      </p:sp>
      <p:sp>
        <p:nvSpPr>
          <p:cNvPr id="88" name="TextBox 87">
            <a:extLst>
              <a:ext uri="{FF2B5EF4-FFF2-40B4-BE49-F238E27FC236}">
                <a16:creationId xmlns:a16="http://schemas.microsoft.com/office/drawing/2014/main" id="{72B1396B-191E-4188-BA0D-803EC3F5EB11}"/>
              </a:ext>
            </a:extLst>
          </p:cNvPr>
          <p:cNvSpPr txBox="1">
            <a:spLocks/>
          </p:cNvSpPr>
          <p:nvPr>
            <p:custDataLst>
              <p:tags r:id="rId19"/>
            </p:custDataLst>
          </p:nvPr>
        </p:nvSpPr>
        <p:spPr>
          <a:xfrm>
            <a:off x="6849949" y="3986519"/>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2014</a:t>
            </a:r>
          </a:p>
        </p:txBody>
      </p:sp>
      <p:sp>
        <p:nvSpPr>
          <p:cNvPr id="89" name="TextBox 88">
            <a:extLst>
              <a:ext uri="{FF2B5EF4-FFF2-40B4-BE49-F238E27FC236}">
                <a16:creationId xmlns:a16="http://schemas.microsoft.com/office/drawing/2014/main" id="{239E0086-D9E7-4150-BB4B-DF8DB9B771DB}"/>
              </a:ext>
            </a:extLst>
          </p:cNvPr>
          <p:cNvSpPr txBox="1">
            <a:spLocks/>
          </p:cNvSpPr>
          <p:nvPr>
            <p:custDataLst>
              <p:tags r:id="rId20"/>
            </p:custDataLst>
          </p:nvPr>
        </p:nvSpPr>
        <p:spPr>
          <a:xfrm>
            <a:off x="8295731" y="3996294"/>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2019</a:t>
            </a:r>
          </a:p>
        </p:txBody>
      </p:sp>
      <p:sp>
        <p:nvSpPr>
          <p:cNvPr id="87" name="TextBox 86">
            <a:extLst>
              <a:ext uri="{FF2B5EF4-FFF2-40B4-BE49-F238E27FC236}">
                <a16:creationId xmlns:a16="http://schemas.microsoft.com/office/drawing/2014/main" id="{F2BAB52F-1C51-4523-BA34-FA60B366D87D}"/>
              </a:ext>
            </a:extLst>
          </p:cNvPr>
          <p:cNvSpPr txBox="1">
            <a:spLocks/>
          </p:cNvSpPr>
          <p:nvPr>
            <p:custDataLst>
              <p:tags r:id="rId21"/>
            </p:custDataLst>
          </p:nvPr>
        </p:nvSpPr>
        <p:spPr>
          <a:xfrm>
            <a:off x="3770819" y="3967114"/>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2006</a:t>
            </a:r>
          </a:p>
        </p:txBody>
      </p:sp>
      <p:sp>
        <p:nvSpPr>
          <p:cNvPr id="86" name="TextBox 85">
            <a:extLst>
              <a:ext uri="{FF2B5EF4-FFF2-40B4-BE49-F238E27FC236}">
                <a16:creationId xmlns:a16="http://schemas.microsoft.com/office/drawing/2014/main" id="{F487CBE4-9EDE-438A-834A-6F16F9FE6202}"/>
              </a:ext>
            </a:extLst>
          </p:cNvPr>
          <p:cNvSpPr txBox="1">
            <a:spLocks/>
          </p:cNvSpPr>
          <p:nvPr>
            <p:custDataLst>
              <p:tags r:id="rId22"/>
            </p:custDataLst>
          </p:nvPr>
        </p:nvSpPr>
        <p:spPr>
          <a:xfrm>
            <a:off x="5264989" y="3979587"/>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2007</a:t>
            </a:r>
          </a:p>
        </p:txBody>
      </p:sp>
      <p:pic>
        <p:nvPicPr>
          <p:cNvPr id="21" name="CustomIcon">
            <a:extLst>
              <a:ext uri="{FF2B5EF4-FFF2-40B4-BE49-F238E27FC236}">
                <a16:creationId xmlns:a16="http://schemas.microsoft.com/office/drawing/2014/main" id="{EE68BF7A-102C-4BD9-9C5D-AE942FBC36C3}"/>
              </a:ext>
            </a:extLst>
          </p:cNvPr>
          <p:cNvPicPr>
            <a:picLocks/>
          </p:cNvPicPr>
          <p:nvPr>
            <p:custDataLst>
              <p:tags r:id="rId23"/>
            </p:custDataLst>
          </p:nvPr>
        </p:nvPicPr>
        <p:blipFill>
          <a:blip>
            <a:extLst>
              <a:ext uri="{96DAC541-7B7A-43D3-8B79-37D633B846F1}">
                <asvg:svgBlip xmlns:asvg="http://schemas.microsoft.com/office/drawing/2016/SVG/main" r:embed="rId33"/>
              </a:ext>
            </a:extLst>
          </a:blip>
          <a:stretch>
            <a:fillRect/>
          </a:stretch>
        </p:blipFill>
        <p:spPr>
          <a:xfrm>
            <a:off x="1769566" y="3836397"/>
            <a:ext cx="320040" cy="320040"/>
          </a:xfrm>
          <a:prstGeom prst="rect">
            <a:avLst/>
          </a:prstGeom>
        </p:spPr>
      </p:pic>
      <p:sp>
        <p:nvSpPr>
          <p:cNvPr id="6" name="TextBox 5">
            <a:extLst>
              <a:ext uri="{FF2B5EF4-FFF2-40B4-BE49-F238E27FC236}">
                <a16:creationId xmlns:a16="http://schemas.microsoft.com/office/drawing/2014/main" id="{9D6945AA-EF16-4518-B5D2-759897E84BC2}"/>
              </a:ext>
            </a:extLst>
          </p:cNvPr>
          <p:cNvSpPr txBox="1"/>
          <p:nvPr/>
        </p:nvSpPr>
        <p:spPr>
          <a:xfrm>
            <a:off x="5321556" y="1945750"/>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err="1">
                <a:solidFill>
                  <a:schemeClr val="accent1"/>
                </a:solidFill>
                <a:cs typeface="Arial"/>
              </a:rPr>
              <a:t>Cervarix</a:t>
            </a:r>
            <a:r>
              <a:rPr lang="en-US" sz="1200" b="1" dirty="0">
                <a:solidFill>
                  <a:schemeClr val="accent1"/>
                </a:solidFill>
                <a:cs typeface="Arial"/>
              </a:rPr>
              <a:t>® (GSK, HPV2)</a:t>
            </a:r>
          </a:p>
        </p:txBody>
      </p:sp>
      <p:sp>
        <p:nvSpPr>
          <p:cNvPr id="10" name="TextBox 9">
            <a:extLst>
              <a:ext uri="{FF2B5EF4-FFF2-40B4-BE49-F238E27FC236}">
                <a16:creationId xmlns:a16="http://schemas.microsoft.com/office/drawing/2014/main" id="{9C58D3B8-A55E-43D8-8E29-5435A1305C76}"/>
              </a:ext>
            </a:extLst>
          </p:cNvPr>
          <p:cNvSpPr txBox="1"/>
          <p:nvPr/>
        </p:nvSpPr>
        <p:spPr>
          <a:xfrm>
            <a:off x="6849949" y="1945750"/>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a:solidFill>
                  <a:schemeClr val="accent1"/>
                </a:solidFill>
              </a:rPr>
              <a:t>Gardasil®9 (MSD, HPV9)</a:t>
            </a:r>
          </a:p>
        </p:txBody>
      </p:sp>
      <p:sp>
        <p:nvSpPr>
          <p:cNvPr id="3" name="TextBox 2">
            <a:extLst>
              <a:ext uri="{FF2B5EF4-FFF2-40B4-BE49-F238E27FC236}">
                <a16:creationId xmlns:a16="http://schemas.microsoft.com/office/drawing/2014/main" id="{4209FD9A-C647-4CFC-9D70-99FF2657015C}"/>
              </a:ext>
            </a:extLst>
          </p:cNvPr>
          <p:cNvSpPr txBox="1"/>
          <p:nvPr/>
        </p:nvSpPr>
        <p:spPr>
          <a:xfrm>
            <a:off x="3751364" y="1945750"/>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en-US" sz="1200" b="1" dirty="0">
                <a:solidFill>
                  <a:schemeClr val="accent1"/>
                </a:solidFill>
              </a:rPr>
              <a:t>Gardasil®, MSD HPV4)</a:t>
            </a:r>
          </a:p>
        </p:txBody>
      </p:sp>
      <p:sp>
        <p:nvSpPr>
          <p:cNvPr id="15" name="TextBox 14">
            <a:extLst>
              <a:ext uri="{FF2B5EF4-FFF2-40B4-BE49-F238E27FC236}">
                <a16:creationId xmlns:a16="http://schemas.microsoft.com/office/drawing/2014/main" id="{E81302D8-2BC6-4B52-8035-38918FBAC7DB}"/>
              </a:ext>
            </a:extLst>
          </p:cNvPr>
          <p:cNvSpPr txBox="1"/>
          <p:nvPr/>
        </p:nvSpPr>
        <p:spPr>
          <a:xfrm>
            <a:off x="8434909" y="1945750"/>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200" b="1" dirty="0" err="1">
                <a:solidFill>
                  <a:schemeClr val="accent1"/>
                </a:solidFill>
              </a:rPr>
              <a:t>Cecolin</a:t>
            </a:r>
            <a:r>
              <a:rPr lang="en-US" sz="1200" b="1" dirty="0">
                <a:solidFill>
                  <a:schemeClr val="accent1"/>
                </a:solidFill>
              </a:rPr>
              <a:t>® (</a:t>
            </a:r>
            <a:r>
              <a:rPr lang="en-US" sz="1200" b="1" dirty="0" err="1">
                <a:solidFill>
                  <a:schemeClr val="accent1"/>
                </a:solidFill>
              </a:rPr>
              <a:t>Innovax</a:t>
            </a:r>
            <a:r>
              <a:rPr lang="en-US" sz="1200" b="1" dirty="0">
                <a:solidFill>
                  <a:schemeClr val="accent1"/>
                </a:solidFill>
              </a:rPr>
              <a:t>, HPV2) </a:t>
            </a:r>
          </a:p>
        </p:txBody>
      </p:sp>
      <p:cxnSp>
        <p:nvCxnSpPr>
          <p:cNvPr id="72" name="Straight Connector 71">
            <a:extLst>
              <a:ext uri="{FF2B5EF4-FFF2-40B4-BE49-F238E27FC236}">
                <a16:creationId xmlns:a16="http://schemas.microsoft.com/office/drawing/2014/main" id="{0656CB2C-C19D-4AA5-9BC2-8BC2C3AE2AFE}"/>
              </a:ext>
            </a:extLst>
          </p:cNvPr>
          <p:cNvCxnSpPr>
            <a:cxnSpLocks/>
          </p:cNvCxnSpPr>
          <p:nvPr/>
        </p:nvCxnSpPr>
        <p:spPr>
          <a:xfrm>
            <a:off x="1779854" y="2356764"/>
            <a:ext cx="9314787" cy="19092"/>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7707549-F615-4356-BC9C-F697A50A8D14}"/>
              </a:ext>
            </a:extLst>
          </p:cNvPr>
          <p:cNvSpPr txBox="1">
            <a:spLocks/>
          </p:cNvSpPr>
          <p:nvPr>
            <p:custDataLst>
              <p:tags r:id="rId24"/>
            </p:custDataLst>
          </p:nvPr>
        </p:nvSpPr>
        <p:spPr>
          <a:xfrm>
            <a:off x="8273441" y="5054225"/>
            <a:ext cx="1253361"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endParaRPr>
          </a:p>
        </p:txBody>
      </p:sp>
      <p:grpSp>
        <p:nvGrpSpPr>
          <p:cNvPr id="12" name="Group 11">
            <a:extLst>
              <a:ext uri="{FF2B5EF4-FFF2-40B4-BE49-F238E27FC236}">
                <a16:creationId xmlns:a16="http://schemas.microsoft.com/office/drawing/2014/main" id="{ECD0C151-AFBA-4121-A059-9A8E4A1A57A8}"/>
              </a:ext>
            </a:extLst>
          </p:cNvPr>
          <p:cNvGrpSpPr/>
          <p:nvPr/>
        </p:nvGrpSpPr>
        <p:grpSpPr>
          <a:xfrm>
            <a:off x="3785385" y="5116947"/>
            <a:ext cx="291315" cy="291315"/>
            <a:chOff x="2469476" y="4957145"/>
            <a:chExt cx="291315" cy="291315"/>
          </a:xfrm>
          <a:solidFill>
            <a:schemeClr val="accent1"/>
          </a:solidFill>
        </p:grpSpPr>
        <p:sp>
          <p:nvSpPr>
            <p:cNvPr id="54" name="Oval 53">
              <a:extLst>
                <a:ext uri="{FF2B5EF4-FFF2-40B4-BE49-F238E27FC236}">
                  <a16:creationId xmlns:a16="http://schemas.microsoft.com/office/drawing/2014/main" id="{E54250AC-2C35-4461-A059-B3D0A6D12679}"/>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Graphic 56">
              <a:extLst>
                <a:ext uri="{FF2B5EF4-FFF2-40B4-BE49-F238E27FC236}">
                  <a16:creationId xmlns:a16="http://schemas.microsoft.com/office/drawing/2014/main" id="{A82A4CFB-FDD5-4BF8-B628-5DE7E67CA1A7}"/>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grpSp>
        <p:nvGrpSpPr>
          <p:cNvPr id="60" name="Group 59">
            <a:extLst>
              <a:ext uri="{FF2B5EF4-FFF2-40B4-BE49-F238E27FC236}">
                <a16:creationId xmlns:a16="http://schemas.microsoft.com/office/drawing/2014/main" id="{FC20BF4B-8302-472B-9F7B-D936B71EFF2F}"/>
              </a:ext>
            </a:extLst>
          </p:cNvPr>
          <p:cNvGrpSpPr/>
          <p:nvPr/>
        </p:nvGrpSpPr>
        <p:grpSpPr>
          <a:xfrm>
            <a:off x="5264989" y="5116947"/>
            <a:ext cx="291315" cy="291315"/>
            <a:chOff x="2469476" y="4957145"/>
            <a:chExt cx="291315" cy="291315"/>
          </a:xfrm>
          <a:solidFill>
            <a:schemeClr val="accent1"/>
          </a:solidFill>
        </p:grpSpPr>
        <p:sp>
          <p:nvSpPr>
            <p:cNvPr id="61" name="Oval 60">
              <a:extLst>
                <a:ext uri="{FF2B5EF4-FFF2-40B4-BE49-F238E27FC236}">
                  <a16:creationId xmlns:a16="http://schemas.microsoft.com/office/drawing/2014/main" id="{AC45AAE6-C443-44B9-8DBF-962897B2A27C}"/>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63" name="Graphic 56">
              <a:extLst>
                <a:ext uri="{FF2B5EF4-FFF2-40B4-BE49-F238E27FC236}">
                  <a16:creationId xmlns:a16="http://schemas.microsoft.com/office/drawing/2014/main" id="{B6693277-00A6-4EAF-B6E7-AC8CAE482C54}"/>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
        <p:nvSpPr>
          <p:cNvPr id="58" name="TextBox 57">
            <a:extLst>
              <a:ext uri="{FF2B5EF4-FFF2-40B4-BE49-F238E27FC236}">
                <a16:creationId xmlns:a16="http://schemas.microsoft.com/office/drawing/2014/main" id="{42029C92-39EF-4D9C-9F91-FF7F25FC11C1}"/>
              </a:ext>
            </a:extLst>
          </p:cNvPr>
          <p:cNvSpPr txBox="1">
            <a:spLocks/>
          </p:cNvSpPr>
          <p:nvPr>
            <p:custDataLst>
              <p:tags r:id="rId25"/>
            </p:custDataLst>
          </p:nvPr>
        </p:nvSpPr>
        <p:spPr>
          <a:xfrm>
            <a:off x="6774918" y="5036908"/>
            <a:ext cx="1365137"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rPr>
              <a:t>Not yet available</a:t>
            </a:r>
          </a:p>
        </p:txBody>
      </p:sp>
      <p:cxnSp>
        <p:nvCxnSpPr>
          <p:cNvPr id="64" name="Straight Connector 63">
            <a:extLst>
              <a:ext uri="{FF2B5EF4-FFF2-40B4-BE49-F238E27FC236}">
                <a16:creationId xmlns:a16="http://schemas.microsoft.com/office/drawing/2014/main" id="{48AC1789-F14F-4C03-B5B0-6079F335B65C}"/>
              </a:ext>
            </a:extLst>
          </p:cNvPr>
          <p:cNvCxnSpPr>
            <a:cxnSpLocks/>
          </p:cNvCxnSpPr>
          <p:nvPr/>
        </p:nvCxnSpPr>
        <p:spPr>
          <a:xfrm flipV="1">
            <a:off x="1769566" y="1738699"/>
            <a:ext cx="9325075" cy="9920"/>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158669D-D3C0-4CDD-9C04-DC33171EADCE}"/>
              </a:ext>
            </a:extLst>
          </p:cNvPr>
          <p:cNvSpPr/>
          <p:nvPr/>
        </p:nvSpPr>
        <p:spPr>
          <a:xfrm>
            <a:off x="3680029" y="1312248"/>
            <a:ext cx="7363621" cy="4395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WHO-prequalified HPV vaccines</a:t>
            </a:r>
            <a:r>
              <a:rPr lang="en-US" b="1" baseline="30000" dirty="0"/>
              <a:t>1,2</a:t>
            </a:r>
            <a:r>
              <a:rPr lang="en-US" dirty="0"/>
              <a:t> </a:t>
            </a:r>
          </a:p>
        </p:txBody>
      </p:sp>
      <p:sp>
        <p:nvSpPr>
          <p:cNvPr id="20" name="Rectangle 19">
            <a:extLst>
              <a:ext uri="{FF2B5EF4-FFF2-40B4-BE49-F238E27FC236}">
                <a16:creationId xmlns:a16="http://schemas.microsoft.com/office/drawing/2014/main" id="{DE4E060C-C351-43B1-2B1A-A53248B7D4A1}"/>
              </a:ext>
            </a:extLst>
          </p:cNvPr>
          <p:cNvSpPr/>
          <p:nvPr/>
        </p:nvSpPr>
        <p:spPr>
          <a:xfrm>
            <a:off x="9691183" y="1755024"/>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B3585F3-36BC-B8A8-CABD-BB1DB4AD4894}"/>
              </a:ext>
            </a:extLst>
          </p:cNvPr>
          <p:cNvSpPr txBox="1"/>
          <p:nvPr/>
        </p:nvSpPr>
        <p:spPr>
          <a:xfrm>
            <a:off x="9676494" y="1774742"/>
            <a:ext cx="1352467" cy="646331"/>
          </a:xfrm>
          <a:prstGeom prst="rect">
            <a:avLst/>
          </a:prstGeom>
          <a:noFill/>
        </p:spPr>
        <p:txBody>
          <a:bodyPr wrap="square" rtlCol="0">
            <a:spAutoFit/>
          </a:bodyPr>
          <a:lstStyle/>
          <a:p>
            <a:r>
              <a:rPr lang="en-US" sz="1200" b="1" dirty="0" err="1">
                <a:solidFill>
                  <a:schemeClr val="accent1"/>
                </a:solidFill>
              </a:rPr>
              <a:t>Walrinvax</a:t>
            </a:r>
            <a:r>
              <a:rPr lang="en-US" sz="1200" b="1" dirty="0">
                <a:solidFill>
                  <a:schemeClr val="accent1"/>
                </a:solidFill>
              </a:rPr>
              <a:t>® (</a:t>
            </a:r>
            <a:r>
              <a:rPr lang="en-US" sz="1200" b="1" dirty="0" err="1">
                <a:solidFill>
                  <a:schemeClr val="accent1"/>
                </a:solidFill>
              </a:rPr>
              <a:t>Zerun</a:t>
            </a:r>
            <a:r>
              <a:rPr lang="en-US" sz="1200" b="1" dirty="0">
                <a:solidFill>
                  <a:schemeClr val="accent1"/>
                </a:solidFill>
              </a:rPr>
              <a:t> Bio HPV2)</a:t>
            </a:r>
            <a:br>
              <a:rPr lang="en-US" sz="1200" dirty="0"/>
            </a:br>
            <a:endParaRPr lang="en-US" sz="1200" b="1" dirty="0">
              <a:solidFill>
                <a:schemeClr val="accent1"/>
              </a:solidFill>
            </a:endParaRPr>
          </a:p>
        </p:txBody>
      </p:sp>
      <p:sp>
        <p:nvSpPr>
          <p:cNvPr id="23" name="Rectangle 22">
            <a:extLst>
              <a:ext uri="{FF2B5EF4-FFF2-40B4-BE49-F238E27FC236}">
                <a16:creationId xmlns:a16="http://schemas.microsoft.com/office/drawing/2014/main" id="{16F6DBB7-F968-DE78-1FB0-2026E0B47837}"/>
              </a:ext>
            </a:extLst>
          </p:cNvPr>
          <p:cNvSpPr/>
          <p:nvPr/>
        </p:nvSpPr>
        <p:spPr>
          <a:xfrm>
            <a:off x="9708934" y="2380770"/>
            <a:ext cx="1352467" cy="3361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300"/>
              </a:spcAft>
              <a:buClr>
                <a:srgbClr val="FFFFFF"/>
              </a:buClr>
              <a:buSzPct val="100000"/>
              <a:tabLst/>
              <a:defRPr/>
            </a:pPr>
            <a:r>
              <a:rPr kumimoji="0" lang="en-US" sz="1000" b="0" i="0" u="none" strike="noStrike" kern="1200" cap="none" spc="0" normalizeH="0" baseline="0" noProof="0" dirty="0">
                <a:ln>
                  <a:noFill/>
                </a:ln>
                <a:solidFill>
                  <a:srgbClr val="000000"/>
                </a:solidFill>
                <a:effectLst/>
                <a:uLnTx/>
                <a:uFillTx/>
                <a:latin typeface="+mj-lt"/>
                <a:ea typeface="+mn-ea"/>
                <a:cs typeface="Arial" panose="020B0604020202020204" pitchFamily="34" charset="0"/>
              </a:rPr>
              <a:t>	</a:t>
            </a:r>
          </a:p>
        </p:txBody>
      </p:sp>
      <p:sp>
        <p:nvSpPr>
          <p:cNvPr id="7" name="TextBox 6">
            <a:extLst>
              <a:ext uri="{FF2B5EF4-FFF2-40B4-BE49-F238E27FC236}">
                <a16:creationId xmlns:a16="http://schemas.microsoft.com/office/drawing/2014/main" id="{287565BD-7EDC-C7A5-393B-FA46DE261617}"/>
              </a:ext>
            </a:extLst>
          </p:cNvPr>
          <p:cNvSpPr txBox="1"/>
          <p:nvPr/>
        </p:nvSpPr>
        <p:spPr>
          <a:xfrm>
            <a:off x="9678476" y="2426607"/>
            <a:ext cx="508473" cy="246221"/>
          </a:xfrm>
          <a:prstGeom prst="rect">
            <a:avLst/>
          </a:prstGeom>
          <a:noFill/>
        </p:spPr>
        <p:txBody>
          <a:bodyPr wrap="none" rtlCol="0">
            <a:spAutoFit/>
          </a:bodyPr>
          <a:lstStyle/>
          <a:p>
            <a:r>
              <a:rPr lang="en-US" sz="1000" dirty="0"/>
              <a:t>16, 18</a:t>
            </a:r>
          </a:p>
        </p:txBody>
      </p:sp>
      <p:sp>
        <p:nvSpPr>
          <p:cNvPr id="13" name="TextBox 12">
            <a:extLst>
              <a:ext uri="{FF2B5EF4-FFF2-40B4-BE49-F238E27FC236}">
                <a16:creationId xmlns:a16="http://schemas.microsoft.com/office/drawing/2014/main" id="{5952EF18-57F8-2C97-2240-24AB85C50AD2}"/>
              </a:ext>
            </a:extLst>
          </p:cNvPr>
          <p:cNvSpPr txBox="1">
            <a:spLocks/>
          </p:cNvSpPr>
          <p:nvPr>
            <p:custDataLst>
              <p:tags r:id="rId26"/>
            </p:custDataLst>
          </p:nvPr>
        </p:nvSpPr>
        <p:spPr>
          <a:xfrm>
            <a:off x="9757049" y="5036908"/>
            <a:ext cx="1253361"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rPr>
              <a:t>No</a:t>
            </a:r>
            <a:r>
              <a:rPr lang="en-US" sz="1000" b="1" dirty="0">
                <a:solidFill>
                  <a:schemeClr val="accent1"/>
                </a:solidFill>
              </a:rPr>
              <a:t>t yet available</a:t>
            </a:r>
            <a:endPar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endParaRPr>
          </a:p>
        </p:txBody>
      </p:sp>
      <p:sp>
        <p:nvSpPr>
          <p:cNvPr id="11" name="TextBox 10">
            <a:extLst>
              <a:ext uri="{FF2B5EF4-FFF2-40B4-BE49-F238E27FC236}">
                <a16:creationId xmlns:a16="http://schemas.microsoft.com/office/drawing/2014/main" id="{E7A874FB-CE8F-8364-AF5B-842B99AB56CF}"/>
              </a:ext>
            </a:extLst>
          </p:cNvPr>
          <p:cNvSpPr txBox="1"/>
          <p:nvPr/>
        </p:nvSpPr>
        <p:spPr>
          <a:xfrm>
            <a:off x="9708934" y="4565326"/>
            <a:ext cx="447558" cy="246221"/>
          </a:xfrm>
          <a:prstGeom prst="rect">
            <a:avLst/>
          </a:prstGeom>
          <a:noFill/>
        </p:spPr>
        <p:txBody>
          <a:bodyPr wrap="none" rtlCol="0">
            <a:spAutoFit/>
          </a:bodyPr>
          <a:lstStyle/>
          <a:p>
            <a:r>
              <a:rPr lang="en-US" sz="1000" dirty="0"/>
              <a:t>2024</a:t>
            </a:r>
          </a:p>
        </p:txBody>
      </p:sp>
      <p:sp>
        <p:nvSpPr>
          <p:cNvPr id="68" name="TextBox 67">
            <a:extLst>
              <a:ext uri="{FF2B5EF4-FFF2-40B4-BE49-F238E27FC236}">
                <a16:creationId xmlns:a16="http://schemas.microsoft.com/office/drawing/2014/main" id="{51DDCB59-4B37-48D3-A99E-B6EA3420EB65}"/>
              </a:ext>
            </a:extLst>
          </p:cNvPr>
          <p:cNvSpPr txBox="1"/>
          <p:nvPr/>
        </p:nvSpPr>
        <p:spPr>
          <a:xfrm>
            <a:off x="6958505" y="3204987"/>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n-US" sz="1000" b="1" dirty="0">
                <a:solidFill>
                  <a:schemeClr val="accent1"/>
                </a:solidFill>
                <a:latin typeface="+mj-lt"/>
                <a:cs typeface="Arial"/>
              </a:rPr>
              <a:t>1 or 2</a:t>
            </a:r>
            <a:endParaRPr kumimoji="0" lang="en-US" sz="1000" b="0"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cxnSp>
        <p:nvCxnSpPr>
          <p:cNvPr id="85" name="Straight Connector 84">
            <a:extLst>
              <a:ext uri="{FF2B5EF4-FFF2-40B4-BE49-F238E27FC236}">
                <a16:creationId xmlns:a16="http://schemas.microsoft.com/office/drawing/2014/main" id="{FB950230-6DDB-4837-A32A-47D33A8CE8DF}"/>
              </a:ext>
            </a:extLst>
          </p:cNvPr>
          <p:cNvCxnSpPr>
            <a:cxnSpLocks/>
          </p:cNvCxnSpPr>
          <p:nvPr/>
        </p:nvCxnSpPr>
        <p:spPr>
          <a:xfrm>
            <a:off x="1779854" y="4475370"/>
            <a:ext cx="928154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F6956B-853E-4EB6-8309-F79A31EBD9AE}"/>
              </a:ext>
            </a:extLst>
          </p:cNvPr>
          <p:cNvCxnSpPr>
            <a:cxnSpLocks/>
          </p:cNvCxnSpPr>
          <p:nvPr/>
        </p:nvCxnSpPr>
        <p:spPr>
          <a:xfrm>
            <a:off x="1734453" y="3644623"/>
            <a:ext cx="9263796"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F225EB-8F97-471E-8D09-6E88BF015D92}"/>
              </a:ext>
            </a:extLst>
          </p:cNvPr>
          <p:cNvCxnSpPr>
            <a:cxnSpLocks/>
          </p:cNvCxnSpPr>
          <p:nvPr/>
        </p:nvCxnSpPr>
        <p:spPr>
          <a:xfrm>
            <a:off x="1779854" y="2934649"/>
            <a:ext cx="931478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B646032-953B-2125-6BC6-E3B1B6029ACF}"/>
              </a:ext>
            </a:extLst>
          </p:cNvPr>
          <p:cNvSpPr txBox="1"/>
          <p:nvPr/>
        </p:nvSpPr>
        <p:spPr>
          <a:xfrm flipH="1">
            <a:off x="9757048" y="3963557"/>
            <a:ext cx="447556" cy="246221"/>
          </a:xfrm>
          <a:prstGeom prst="rect">
            <a:avLst/>
          </a:prstGeom>
          <a:noFill/>
        </p:spPr>
        <p:txBody>
          <a:bodyPr wrap="square" rtlCol="0">
            <a:spAutoFit/>
          </a:bodyPr>
          <a:lstStyle/>
          <a:p>
            <a:r>
              <a:rPr lang="en-US" sz="1000" dirty="0"/>
              <a:t>2022</a:t>
            </a:r>
          </a:p>
        </p:txBody>
      </p:sp>
      <p:sp>
        <p:nvSpPr>
          <p:cNvPr id="18" name="TextBox 17">
            <a:extLst>
              <a:ext uri="{FF2B5EF4-FFF2-40B4-BE49-F238E27FC236}">
                <a16:creationId xmlns:a16="http://schemas.microsoft.com/office/drawing/2014/main" id="{8C49E6AC-119B-614E-9C7B-0AFC0B55EB57}"/>
              </a:ext>
            </a:extLst>
          </p:cNvPr>
          <p:cNvSpPr txBox="1"/>
          <p:nvPr/>
        </p:nvSpPr>
        <p:spPr>
          <a:xfrm>
            <a:off x="9786735" y="3250572"/>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n-US" sz="1000" b="1" dirty="0">
                <a:solidFill>
                  <a:schemeClr val="accent1"/>
                </a:solidFill>
                <a:latin typeface="+mj-lt"/>
                <a:cs typeface="Arial"/>
              </a:rPr>
              <a:t>2</a:t>
            </a:r>
            <a:endParaRPr kumimoji="0" lang="en-US" sz="1000" b="0"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sp>
        <p:nvSpPr>
          <p:cNvPr id="22" name="TextBox 21">
            <a:extLst>
              <a:ext uri="{FF2B5EF4-FFF2-40B4-BE49-F238E27FC236}">
                <a16:creationId xmlns:a16="http://schemas.microsoft.com/office/drawing/2014/main" id="{8ED114B5-3A0B-DC6B-0422-8C115CAA9C44}"/>
              </a:ext>
            </a:extLst>
          </p:cNvPr>
          <p:cNvSpPr txBox="1"/>
          <p:nvPr/>
        </p:nvSpPr>
        <p:spPr>
          <a:xfrm>
            <a:off x="3740007" y="3220398"/>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n-US" sz="1000" b="1" dirty="0">
                <a:solidFill>
                  <a:schemeClr val="accent1"/>
                </a:solidFill>
                <a:latin typeface="+mj-lt"/>
                <a:cs typeface="Arial"/>
              </a:rPr>
              <a:t>1 or 2</a:t>
            </a:r>
            <a:endParaRPr kumimoji="0" lang="en-US" sz="1000" b="0"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sp>
        <p:nvSpPr>
          <p:cNvPr id="24" name="TextBox 23">
            <a:extLst>
              <a:ext uri="{FF2B5EF4-FFF2-40B4-BE49-F238E27FC236}">
                <a16:creationId xmlns:a16="http://schemas.microsoft.com/office/drawing/2014/main" id="{615E133D-9AF2-766F-04A9-1FD3C367B6AB}"/>
              </a:ext>
            </a:extLst>
          </p:cNvPr>
          <p:cNvSpPr txBox="1"/>
          <p:nvPr/>
        </p:nvSpPr>
        <p:spPr>
          <a:xfrm>
            <a:off x="5248130" y="3218451"/>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n-US" sz="1000" b="1" dirty="0">
                <a:solidFill>
                  <a:schemeClr val="accent1"/>
                </a:solidFill>
                <a:latin typeface="+mj-lt"/>
                <a:cs typeface="Arial"/>
              </a:rPr>
              <a:t>1 or 2</a:t>
            </a:r>
            <a:endParaRPr kumimoji="0" lang="en-US" sz="1000" b="0"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sp>
        <p:nvSpPr>
          <p:cNvPr id="25" name="TextBox 24">
            <a:extLst>
              <a:ext uri="{FF2B5EF4-FFF2-40B4-BE49-F238E27FC236}">
                <a16:creationId xmlns:a16="http://schemas.microsoft.com/office/drawing/2014/main" id="{F5BCC5FF-3BB7-938C-69A3-C10A51103CB4}"/>
              </a:ext>
            </a:extLst>
          </p:cNvPr>
          <p:cNvSpPr txBox="1"/>
          <p:nvPr/>
        </p:nvSpPr>
        <p:spPr>
          <a:xfrm>
            <a:off x="8383810" y="3223883"/>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en-US" sz="1000" b="1" dirty="0">
                <a:solidFill>
                  <a:schemeClr val="accent1"/>
                </a:solidFill>
                <a:latin typeface="+mj-lt"/>
                <a:cs typeface="Arial"/>
              </a:rPr>
              <a:t>1 or 2</a:t>
            </a:r>
            <a:endParaRPr kumimoji="0" lang="en-US" sz="1000" b="0" i="0" u="none" strike="noStrike" kern="1200" cap="none" spc="0" normalizeH="0" baseline="0" noProof="0" dirty="0">
              <a:ln>
                <a:noFill/>
              </a:ln>
              <a:solidFill>
                <a:schemeClr val="accent1"/>
              </a:solidFill>
              <a:effectLst/>
              <a:uLnTx/>
              <a:uFillTx/>
              <a:latin typeface="+mj-lt"/>
              <a:ea typeface="+mn-ea"/>
              <a:cs typeface="Arial" panose="020B0604020202020204" pitchFamily="34" charset="0"/>
            </a:endParaRPr>
          </a:p>
        </p:txBody>
      </p:sp>
      <p:grpSp>
        <p:nvGrpSpPr>
          <p:cNvPr id="26" name="Group 25">
            <a:extLst>
              <a:ext uri="{FF2B5EF4-FFF2-40B4-BE49-F238E27FC236}">
                <a16:creationId xmlns:a16="http://schemas.microsoft.com/office/drawing/2014/main" id="{0D8BF451-01C0-9C60-89A4-7D8B7A53616C}"/>
              </a:ext>
            </a:extLst>
          </p:cNvPr>
          <p:cNvGrpSpPr/>
          <p:nvPr/>
        </p:nvGrpSpPr>
        <p:grpSpPr>
          <a:xfrm>
            <a:off x="8737075" y="5203720"/>
            <a:ext cx="291315" cy="291315"/>
            <a:chOff x="2469476" y="4957145"/>
            <a:chExt cx="291315" cy="291315"/>
          </a:xfrm>
          <a:solidFill>
            <a:schemeClr val="accent1"/>
          </a:solidFill>
        </p:grpSpPr>
        <p:sp>
          <p:nvSpPr>
            <p:cNvPr id="27" name="Oval 26">
              <a:extLst>
                <a:ext uri="{FF2B5EF4-FFF2-40B4-BE49-F238E27FC236}">
                  <a16:creationId xmlns:a16="http://schemas.microsoft.com/office/drawing/2014/main" id="{41512A2B-1058-A046-F8CD-AF7BBBDE2398}"/>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highlight>
                  <a:srgbClr val="FFFF00"/>
                </a:highlight>
                <a:uLnTx/>
                <a:uFillTx/>
                <a:latin typeface="+mj-lt"/>
                <a:ea typeface="+mn-ea"/>
                <a:cs typeface="+mn-cs"/>
              </a:endParaRPr>
            </a:p>
          </p:txBody>
        </p:sp>
        <p:sp>
          <p:nvSpPr>
            <p:cNvPr id="28" name="Graphic 56">
              <a:extLst>
                <a:ext uri="{FF2B5EF4-FFF2-40B4-BE49-F238E27FC236}">
                  <a16:creationId xmlns:a16="http://schemas.microsoft.com/office/drawing/2014/main" id="{5F19F33E-57C5-EF53-0CC0-1F015BE743CC}"/>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highlight>
                  <a:srgbClr val="FFFF00"/>
                </a:highlight>
                <a:latin typeface="+mj-lt"/>
              </a:endParaRPr>
            </a:p>
          </p:txBody>
        </p:sp>
      </p:grpSp>
    </p:spTree>
    <p:extLst>
      <p:ext uri="{BB962C8B-B14F-4D97-AF65-F5344CB8AC3E}">
        <p14:creationId xmlns:p14="http://schemas.microsoft.com/office/powerpoint/2010/main" val="74506860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4469-16F3-9CE0-87EE-8B2D18E5C487}"/>
              </a:ext>
            </a:extLst>
          </p:cNvPr>
          <p:cNvSpPr>
            <a:spLocks noGrp="1"/>
          </p:cNvSpPr>
          <p:nvPr>
            <p:ph type="title"/>
          </p:nvPr>
        </p:nvSpPr>
        <p:spPr/>
        <p:txBody>
          <a:bodyPr/>
          <a:lstStyle/>
          <a:p>
            <a:r>
              <a:rPr lang="en-US" dirty="0"/>
              <a:t>HPV vaccine coverage</a:t>
            </a:r>
          </a:p>
        </p:txBody>
      </p:sp>
    </p:spTree>
    <p:extLst>
      <p:ext uri="{BB962C8B-B14F-4D97-AF65-F5344CB8AC3E}">
        <p14:creationId xmlns:p14="http://schemas.microsoft.com/office/powerpoint/2010/main" val="33125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3C2D-21A3-B216-343C-DD23BFFD119D}"/>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52711C4-B0B6-7701-CA8B-D6CB802FEF84}"/>
              </a:ext>
            </a:extLst>
          </p:cNvPr>
          <p:cNvGraphicFramePr/>
          <p:nvPr>
            <p:extLst>
              <p:ext uri="{D42A27DB-BD31-4B8C-83A1-F6EECF244321}">
                <p14:modId xmlns:p14="http://schemas.microsoft.com/office/powerpoint/2010/main" val="1457245477"/>
              </p:ext>
            </p:extLst>
          </p:nvPr>
        </p:nvGraphicFramePr>
        <p:xfrm>
          <a:off x="1828799" y="769363"/>
          <a:ext cx="7990089" cy="528292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EC796439-A677-88D3-8192-3B42DC9804D1}"/>
              </a:ext>
            </a:extLst>
          </p:cNvPr>
          <p:cNvSpPr txBox="1"/>
          <p:nvPr/>
        </p:nvSpPr>
        <p:spPr>
          <a:xfrm>
            <a:off x="188124" y="216959"/>
            <a:ext cx="11815751" cy="584775"/>
          </a:xfrm>
          <a:prstGeom prst="rect">
            <a:avLst/>
          </a:prstGeom>
          <a:noFill/>
        </p:spPr>
        <p:txBody>
          <a:bodyPr wrap="square">
            <a:spAutoFit/>
          </a:bodyPr>
          <a:lstStyle/>
          <a:p>
            <a:pPr rtl="0">
              <a:defRPr sz="1862" b="0" i="0" u="none" strike="noStrike" kern="1200" spc="0" baseline="0">
                <a:solidFill>
                  <a:prstClr val="black">
                    <a:lumMod val="65000"/>
                    <a:lumOff val="35000"/>
                  </a:prstClr>
                </a:solidFill>
                <a:latin typeface="+mn-lt"/>
                <a:ea typeface="+mn-ea"/>
                <a:cs typeface="+mn-cs"/>
              </a:defRPr>
            </a:pPr>
            <a:r>
              <a:rPr lang="en-US" sz="3200" dirty="0"/>
              <a:t>HPV vaccine coverage remains low and varies by national income level</a:t>
            </a:r>
          </a:p>
        </p:txBody>
      </p:sp>
      <p:sp>
        <p:nvSpPr>
          <p:cNvPr id="7" name="TextBox 6">
            <a:extLst>
              <a:ext uri="{FF2B5EF4-FFF2-40B4-BE49-F238E27FC236}">
                <a16:creationId xmlns:a16="http://schemas.microsoft.com/office/drawing/2014/main" id="{48703D50-E01C-047B-813F-1A0E114C6FD0}"/>
              </a:ext>
            </a:extLst>
          </p:cNvPr>
          <p:cNvSpPr txBox="1"/>
          <p:nvPr/>
        </p:nvSpPr>
        <p:spPr>
          <a:xfrm>
            <a:off x="266700" y="6088637"/>
            <a:ext cx="10036036" cy="215444"/>
          </a:xfrm>
          <a:prstGeom prst="rect">
            <a:avLst/>
          </a:prstGeom>
          <a:noFill/>
        </p:spPr>
        <p:txBody>
          <a:bodyPr wrap="square">
            <a:spAutoFit/>
          </a:bodyPr>
          <a:lstStyle/>
          <a:p>
            <a:r>
              <a:rPr lang="en-US" sz="800" b="0" i="0" dirty="0">
                <a:solidFill>
                  <a:srgbClr val="3C4245"/>
                </a:solidFill>
                <a:effectLst/>
              </a:rPr>
              <a:t>Source: WHO HPV vaccine coverage dashboard. Accessed November 26, 2025.</a:t>
            </a:r>
            <a:endParaRPr lang="en-US" sz="800" dirty="0"/>
          </a:p>
        </p:txBody>
      </p:sp>
      <p:cxnSp>
        <p:nvCxnSpPr>
          <p:cNvPr id="9" name="Straight Connector 8">
            <a:extLst>
              <a:ext uri="{FF2B5EF4-FFF2-40B4-BE49-F238E27FC236}">
                <a16:creationId xmlns:a16="http://schemas.microsoft.com/office/drawing/2014/main" id="{EFAF23A7-51B2-7150-B230-EBBF4281CCC9}"/>
              </a:ext>
            </a:extLst>
          </p:cNvPr>
          <p:cNvCxnSpPr>
            <a:cxnSpLocks/>
          </p:cNvCxnSpPr>
          <p:nvPr>
            <p:custDataLst>
              <p:tags r:id="rId1"/>
            </p:custDataLst>
          </p:nvPr>
        </p:nvCxnSpPr>
        <p:spPr bwMode="gray">
          <a:xfrm>
            <a:off x="9642977" y="2142421"/>
            <a:ext cx="274320" cy="6167"/>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6EDA40A-A339-6F94-5FC9-F8573EFB7671}"/>
              </a:ext>
            </a:extLst>
          </p:cNvPr>
          <p:cNvSpPr txBox="1"/>
          <p:nvPr/>
        </p:nvSpPr>
        <p:spPr>
          <a:xfrm>
            <a:off x="9917297" y="1985187"/>
            <a:ext cx="2274703" cy="646331"/>
          </a:xfrm>
          <a:prstGeom prst="rect">
            <a:avLst/>
          </a:prstGeom>
          <a:noFill/>
        </p:spPr>
        <p:txBody>
          <a:bodyPr wrap="square" rtlCol="0">
            <a:spAutoFit/>
          </a:bodyPr>
          <a:lstStyle/>
          <a:p>
            <a:r>
              <a:rPr lang="en-US" dirty="0"/>
              <a:t>High-income countries: ~55%</a:t>
            </a:r>
          </a:p>
        </p:txBody>
      </p:sp>
      <p:cxnSp>
        <p:nvCxnSpPr>
          <p:cNvPr id="13" name="Straight Connector 12">
            <a:extLst>
              <a:ext uri="{FF2B5EF4-FFF2-40B4-BE49-F238E27FC236}">
                <a16:creationId xmlns:a16="http://schemas.microsoft.com/office/drawing/2014/main" id="{18C6A2CB-24FE-FD91-0084-16A403E5C179}"/>
              </a:ext>
            </a:extLst>
          </p:cNvPr>
          <p:cNvCxnSpPr>
            <a:cxnSpLocks/>
          </p:cNvCxnSpPr>
          <p:nvPr>
            <p:custDataLst>
              <p:tags r:id="rId2"/>
            </p:custDataLst>
          </p:nvPr>
        </p:nvCxnSpPr>
        <p:spPr bwMode="gray">
          <a:xfrm>
            <a:off x="9642977" y="3711424"/>
            <a:ext cx="274320" cy="0"/>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C55C018-1EBB-29DA-0287-5F542B96FF3B}"/>
              </a:ext>
            </a:extLst>
          </p:cNvPr>
          <p:cNvSpPr txBox="1"/>
          <p:nvPr/>
        </p:nvSpPr>
        <p:spPr>
          <a:xfrm>
            <a:off x="9917297" y="3554190"/>
            <a:ext cx="2274703" cy="646331"/>
          </a:xfrm>
          <a:prstGeom prst="rect">
            <a:avLst/>
          </a:prstGeom>
          <a:noFill/>
        </p:spPr>
        <p:txBody>
          <a:bodyPr wrap="square" rtlCol="0">
            <a:spAutoFit/>
          </a:bodyPr>
          <a:lstStyle/>
          <a:p>
            <a:r>
              <a:rPr lang="en-US" dirty="0"/>
              <a:t>Low-income countries: ~25%</a:t>
            </a:r>
          </a:p>
        </p:txBody>
      </p:sp>
    </p:spTree>
    <p:extLst>
      <p:ext uri="{BB962C8B-B14F-4D97-AF65-F5344CB8AC3E}">
        <p14:creationId xmlns:p14="http://schemas.microsoft.com/office/powerpoint/2010/main" val="142794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190FB-40D9-908A-5982-FD1A43033D1F}"/>
              </a:ext>
            </a:extLst>
          </p:cNvPr>
          <p:cNvSpPr>
            <a:spLocks noGrp="1"/>
          </p:cNvSpPr>
          <p:nvPr>
            <p:ph type="body" sz="quarter" idx="14"/>
          </p:nvPr>
        </p:nvSpPr>
        <p:spPr>
          <a:xfrm>
            <a:off x="211394" y="90140"/>
            <a:ext cx="10718800" cy="1095876"/>
          </a:xfrm>
        </p:spPr>
        <p:txBody>
          <a:bodyPr/>
          <a:lstStyle/>
          <a:p>
            <a:pPr marL="0" indent="0">
              <a:buNone/>
            </a:pPr>
            <a:r>
              <a:rPr lang="en-US" dirty="0"/>
              <a:t>More than 1/2 of countries that have introduced HPV vaccines have adopted a single-dose regimen</a:t>
            </a:r>
            <a:r>
              <a:rPr lang="en-US" baseline="30000" dirty="0"/>
              <a:t>1</a:t>
            </a:r>
          </a:p>
        </p:txBody>
      </p:sp>
      <p:sp>
        <p:nvSpPr>
          <p:cNvPr id="3" name="TextBox 2">
            <a:extLst>
              <a:ext uri="{FF2B5EF4-FFF2-40B4-BE49-F238E27FC236}">
                <a16:creationId xmlns:a16="http://schemas.microsoft.com/office/drawing/2014/main" id="{297C39CA-46DA-4289-F5D3-A972C9BC6817}"/>
              </a:ext>
            </a:extLst>
          </p:cNvPr>
          <p:cNvSpPr txBox="1"/>
          <p:nvPr/>
        </p:nvSpPr>
        <p:spPr>
          <a:xfrm>
            <a:off x="501373" y="6291782"/>
            <a:ext cx="10789920" cy="338554"/>
          </a:xfrm>
          <a:prstGeom prst="rect">
            <a:avLst/>
          </a:prstGeom>
          <a:noFill/>
        </p:spPr>
        <p:txBody>
          <a:bodyPr wrap="square" rtlCol="0">
            <a:spAutoFit/>
          </a:bodyPr>
          <a:lstStyle/>
          <a:p>
            <a:r>
              <a:rPr lang="en-US" sz="800" dirty="0"/>
              <a:t>1. World Health Organization. HPV vaccine dashboard: Schedule (interval between doses). Accessed February 17, 2026. https://app.powerbi.com/view?r=eyJrIjoiNDIxZTFkZGUtMDQ1Ny00MDZkLThiZDktYWFlYTdkOGU2NDcwIiwidCI6ImY2MTBjMGI3LWJkMjQtNGIzOS04MTBiLTNkYzI4MGFmYjU5MCIsImMiOjh9 </a:t>
            </a:r>
          </a:p>
        </p:txBody>
      </p:sp>
      <p:pic>
        <p:nvPicPr>
          <p:cNvPr id="5" name="Picture 4">
            <a:extLst>
              <a:ext uri="{FF2B5EF4-FFF2-40B4-BE49-F238E27FC236}">
                <a16:creationId xmlns:a16="http://schemas.microsoft.com/office/drawing/2014/main" id="{76EA6243-9630-C528-C4F5-E8F7E5108863}"/>
              </a:ext>
            </a:extLst>
          </p:cNvPr>
          <p:cNvPicPr>
            <a:picLocks noChangeAspect="1"/>
          </p:cNvPicPr>
          <p:nvPr/>
        </p:nvPicPr>
        <p:blipFill>
          <a:blip r:embed="rId3"/>
          <a:stretch>
            <a:fillRect/>
          </a:stretch>
        </p:blipFill>
        <p:spPr>
          <a:xfrm>
            <a:off x="738195" y="915022"/>
            <a:ext cx="9665197" cy="5448580"/>
          </a:xfrm>
          <a:prstGeom prst="rect">
            <a:avLst/>
          </a:prstGeom>
        </p:spPr>
      </p:pic>
    </p:spTree>
    <p:extLst>
      <p:ext uri="{BB962C8B-B14F-4D97-AF65-F5344CB8AC3E}">
        <p14:creationId xmlns:p14="http://schemas.microsoft.com/office/powerpoint/2010/main" val="9451065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122582"/>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ea typeface="+mn-ea"/>
                <a:cs typeface="+mn-cs"/>
              </a:rPr>
              <a:t>HPV vaccine in national immunization programs</a:t>
            </a:r>
          </a:p>
        </p:txBody>
      </p:sp>
      <p:sp>
        <p:nvSpPr>
          <p:cNvPr id="4" name="Rectangle 3">
            <a:extLst>
              <a:ext uri="{FF2B5EF4-FFF2-40B4-BE49-F238E27FC236}">
                <a16:creationId xmlns:a16="http://schemas.microsoft.com/office/drawing/2014/main" id="{B641D989-EEE4-4EB1-A630-AA1DC835C45A}"/>
              </a:ext>
            </a:extLst>
          </p:cNvPr>
          <p:cNvSpPr/>
          <p:nvPr/>
        </p:nvSpPr>
        <p:spPr>
          <a:xfrm>
            <a:off x="695093" y="663766"/>
            <a:ext cx="6569308" cy="3888244"/>
          </a:xfrm>
          <a:prstGeom prst="rect">
            <a:avLst/>
          </a:prstGeom>
        </p:spPr>
        <p:txBody>
          <a:bodyPr wrap="square" lIns="91440" tIns="45720" rIns="91440" bIns="45720" anchor="t">
            <a:spAutoFit/>
          </a:bodyPr>
          <a:lstStyle/>
          <a:p>
            <a:pPr marL="342900" indent="-342900">
              <a:spcBef>
                <a:spcPts val="100"/>
              </a:spcBef>
              <a:spcAft>
                <a:spcPts val="300"/>
              </a:spcAft>
              <a:buFont typeface="Arial" panose="020B0604020202020204" pitchFamily="34" charset="0"/>
              <a:buChar char="•"/>
            </a:pPr>
            <a:endParaRPr lang="en-US" sz="2400" dirty="0">
              <a:solidFill>
                <a:srgbClr val="000000"/>
              </a:solidFill>
            </a:endParaRPr>
          </a:p>
          <a:p>
            <a:pPr marL="342900" indent="-342900">
              <a:spcBef>
                <a:spcPts val="100"/>
              </a:spcBef>
              <a:spcAft>
                <a:spcPts val="300"/>
              </a:spcAft>
              <a:buFont typeface="Arial" panose="020B0604020202020204" pitchFamily="34" charset="0"/>
              <a:buChar char="•"/>
            </a:pPr>
            <a:r>
              <a:rPr lang="en-US" sz="2400" dirty="0">
                <a:solidFill>
                  <a:srgbClr val="000000"/>
                </a:solidFill>
              </a:rPr>
              <a:t>More than 160 WHO member states have introduced HPV vaccines in their national immunization programs. As of March 2026, more than 90 of these have adopted a single dose strategy.</a:t>
            </a:r>
            <a:r>
              <a:rPr kumimoji="0" lang="en-US" sz="2400" i="0" u="none" strike="noStrike" kern="1200" cap="none" spc="0" normalizeH="0" baseline="30000" noProof="0" dirty="0">
                <a:ln>
                  <a:noFill/>
                </a:ln>
                <a:solidFill>
                  <a:srgbClr val="000000"/>
                </a:solidFill>
                <a:effectLst/>
                <a:uLnTx/>
                <a:uFillTx/>
                <a:sym typeface=""/>
              </a:rPr>
              <a:t>1  </a:t>
            </a:r>
            <a:r>
              <a:rPr kumimoji="0" lang="en-US" sz="2400" b="1" i="0" u="none" strike="noStrike" kern="1200" cap="none" spc="0" normalizeH="0" baseline="0" noProof="0" dirty="0">
                <a:ln>
                  <a:noFill/>
                </a:ln>
                <a:solidFill>
                  <a:srgbClr val="000000"/>
                </a:solidFill>
                <a:effectLst/>
                <a:uLnTx/>
                <a:uFillTx/>
                <a:sym typeface=""/>
              </a:rPr>
              <a:t> </a:t>
            </a:r>
            <a:endParaRPr lang="en-US" sz="2400" dirty="0">
              <a:solidFill>
                <a:srgbClr val="000000"/>
              </a:solidFill>
            </a:endParaRPr>
          </a:p>
          <a:p>
            <a:pPr marL="342900" indent="-342900">
              <a:spcBef>
                <a:spcPts val="100"/>
              </a:spcBef>
              <a:spcAft>
                <a:spcPts val="1800"/>
              </a:spcAft>
              <a:buFont typeface="Arial" panose="020B0604020202020204" pitchFamily="34" charset="0"/>
              <a:buChar char="•"/>
            </a:pPr>
            <a:r>
              <a:rPr lang="en-US" sz="2400" dirty="0">
                <a:solidFill>
                  <a:srgbClr val="000000"/>
                </a:solidFill>
              </a:rPr>
              <a:t>In 2023-2024, an additional 18.5 million girls were reached due to the adoption of single-dose, averting about 300,000 cervical cancer cases.</a:t>
            </a:r>
            <a:r>
              <a:rPr lang="en-US" sz="2400" baseline="30000" dirty="0">
                <a:solidFill>
                  <a:srgbClr val="000000"/>
                </a:solidFill>
              </a:rPr>
              <a:t>2</a:t>
            </a:r>
            <a:r>
              <a:rPr lang="en-US" sz="2400" dirty="0">
                <a:solidFill>
                  <a:srgbClr val="000000"/>
                </a:solidFill>
              </a:rPr>
              <a:t> </a:t>
            </a:r>
            <a:endParaRPr lang="en-US" sz="2400" baseline="30000" dirty="0"/>
          </a:p>
        </p:txBody>
      </p:sp>
      <p:sp>
        <p:nvSpPr>
          <p:cNvPr id="6" name="4. Footnote">
            <a:extLst>
              <a:ext uri="{FF2B5EF4-FFF2-40B4-BE49-F238E27FC236}">
                <a16:creationId xmlns:a16="http://schemas.microsoft.com/office/drawing/2014/main" id="{9F6F6E56-5B8F-8C0B-6B02-702BFF3CCDD6}"/>
              </a:ext>
            </a:extLst>
          </p:cNvPr>
          <p:cNvSpPr txBox="1"/>
          <p:nvPr>
            <p:custDataLst>
              <p:tags r:id="rId1"/>
            </p:custDataLst>
          </p:nvPr>
        </p:nvSpPr>
        <p:spPr>
          <a:xfrm>
            <a:off x="457200" y="6034011"/>
            <a:ext cx="10140950" cy="369332"/>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lvl="0" indent="0">
              <a:defRPr/>
            </a:pPr>
            <a:r>
              <a:rPr lang="en-US" sz="700" dirty="0">
                <a:solidFill>
                  <a:schemeClr val="tx1">
                    <a:lumMod val="65000"/>
                    <a:lumOff val="35000"/>
                  </a:schemeClr>
                </a:solidFill>
                <a:latin typeface="+mj-lt"/>
              </a:rPr>
              <a:t>WHO HPV Vaccine Programme Schedule. Accessed March 6, 2026</a:t>
            </a:r>
            <a:r>
              <a:rPr lang="en-US" sz="700" dirty="0">
                <a:solidFill>
                  <a:schemeClr val="tx1">
                    <a:lumMod val="65000"/>
                    <a:lumOff val="35000"/>
                  </a:schemeClr>
                </a:solidFill>
                <a:highlight>
                  <a:srgbClr val="FFFF00"/>
                </a:highlight>
                <a:latin typeface="+mj-lt"/>
              </a:rPr>
              <a:t>. </a:t>
            </a:r>
            <a:r>
              <a:rPr lang="en-US" sz="700" dirty="0">
                <a:solidFill>
                  <a:schemeClr val="tx1">
                    <a:lumMod val="65000"/>
                    <a:lumOff val="35000"/>
                  </a:schemeClr>
                </a:solidFill>
                <a:latin typeface="+mj-lt"/>
                <a:hlinkClick r:id="rId4"/>
              </a:rPr>
              <a:t>https://app.powerbi.com/view?r=eyJrIjoiNDIxZTFkZGUtMDQ1Ny00MDZkLThiZDktYWFlYTdkOGU2NDcwIiwidCI6ImY2MTBjMGI3LWJkMjQtNGIzOS04MTBiLTNkYzI4MGFmYjU5MCIsImMiOjh9</a:t>
            </a:r>
            <a:r>
              <a:rPr lang="en-US" sz="700" dirty="0">
                <a:solidFill>
                  <a:schemeClr val="tx1">
                    <a:lumMod val="65000"/>
                    <a:lumOff val="35000"/>
                  </a:schemeClr>
                </a:solidFill>
                <a:latin typeface="+mj-lt"/>
              </a:rPr>
              <a:t> | 2. </a:t>
            </a:r>
            <a:r>
              <a:rPr lang="en-US" dirty="0"/>
              <a:t>Stuart R, Theopold N, Miall N, Kobayashi E, Vernam S, Taskin T, Dull PM. The role of HPV single-dose vaccination in expanding access in GAVI-supported countries during a period of supply constraints. Vaccine. 2026 Jan 22;75:128187. </a:t>
            </a:r>
            <a:r>
              <a:rPr lang="en-US" dirty="0" err="1"/>
              <a:t>doi</a:t>
            </a:r>
            <a:r>
              <a:rPr lang="en-US" dirty="0"/>
              <a:t>: 10.1016/j.vaccine.2025.128187. </a:t>
            </a:r>
            <a:r>
              <a:rPr lang="en-US" dirty="0" err="1"/>
              <a:t>Epub</a:t>
            </a:r>
            <a:r>
              <a:rPr lang="en-US" dirty="0"/>
              <a:t> ahead of print. PMID: 41576708.</a:t>
            </a:r>
            <a:endParaRPr kumimoji="0" lang="en-US" sz="700" b="0" i="0" u="none" strike="sngStrike" kern="1200" cap="none" spc="0" normalizeH="0" baseline="0" noProof="0" dirty="0">
              <a:ln>
                <a:noFill/>
              </a:ln>
              <a:solidFill>
                <a:schemeClr val="tx1">
                  <a:lumMod val="65000"/>
                  <a:lumOff val="35000"/>
                </a:schemeClr>
              </a:solidFill>
              <a:effectLst/>
              <a:uLnTx/>
              <a:uFillTx/>
              <a:latin typeface="+mj-lt"/>
            </a:endParaRPr>
          </a:p>
        </p:txBody>
      </p:sp>
      <p:graphicFrame>
        <p:nvGraphicFramePr>
          <p:cNvPr id="2" name="Chart 1">
            <a:extLst>
              <a:ext uri="{FF2B5EF4-FFF2-40B4-BE49-F238E27FC236}">
                <a16:creationId xmlns:a16="http://schemas.microsoft.com/office/drawing/2014/main" id="{564C5BD0-6ED4-9BC2-C87B-48F17FFEAA98}"/>
              </a:ext>
            </a:extLst>
          </p:cNvPr>
          <p:cNvGraphicFramePr/>
          <p:nvPr>
            <p:extLst>
              <p:ext uri="{D42A27DB-BD31-4B8C-83A1-F6EECF244321}">
                <p14:modId xmlns:p14="http://schemas.microsoft.com/office/powerpoint/2010/main" val="3063613721"/>
              </p:ext>
            </p:extLst>
          </p:nvPr>
        </p:nvGraphicFramePr>
        <p:xfrm>
          <a:off x="6575897" y="1259839"/>
          <a:ext cx="5509265" cy="435853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0420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E45387-1535-1212-2B9A-98C2909C016E}"/>
              </a:ext>
            </a:extLst>
          </p:cNvPr>
          <p:cNvSpPr txBox="1">
            <a:spLocks/>
          </p:cNvSpPr>
          <p:nvPr/>
        </p:nvSpPr>
        <p:spPr>
          <a:xfrm>
            <a:off x="2193586" y="2639737"/>
            <a:ext cx="8096308" cy="1754326"/>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Current evidence supporting </a:t>
            </a:r>
            <a:br>
              <a:rPr lang="en-US" sz="4000" b="1" dirty="0">
                <a:solidFill>
                  <a:schemeClr val="bg1"/>
                </a:solidFill>
              </a:rPr>
            </a:br>
            <a:r>
              <a:rPr lang="en-US" sz="4000" b="1" dirty="0">
                <a:solidFill>
                  <a:schemeClr val="bg1"/>
                </a:solidFill>
              </a:rPr>
              <a:t>single-dose HPV vaccination</a:t>
            </a:r>
            <a:br>
              <a:rPr lang="en-US" sz="4000" b="1" dirty="0">
                <a:solidFill>
                  <a:schemeClr val="bg1"/>
                </a:solidFill>
              </a:rPr>
            </a:br>
            <a:endParaRPr lang="en-US" sz="4000" b="1" dirty="0">
              <a:solidFill>
                <a:schemeClr val="bg1"/>
              </a:solidFill>
            </a:endParaRPr>
          </a:p>
        </p:txBody>
      </p:sp>
    </p:spTree>
    <p:extLst>
      <p:ext uri="{BB962C8B-B14F-4D97-AF65-F5344CB8AC3E}">
        <p14:creationId xmlns:p14="http://schemas.microsoft.com/office/powerpoint/2010/main" val="64196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en-US" sz="3600" b="1" dirty="0"/>
              <a:t>Key topics &amp; questions for single-dose HPV vaccination</a:t>
            </a:r>
            <a:endParaRPr lang="en-US" sz="3600" b="1" i="1" dirty="0"/>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1557338"/>
          </a:xfrm>
          <a:prstGeom prst="rect">
            <a:avLst/>
          </a:prstGeom>
          <a:solidFill>
            <a:schemeClr val="tx2">
              <a:lumMod val="60000"/>
              <a:lumOff val="40000"/>
            </a:schemeClr>
          </a:solidFill>
          <a:ln w="38100">
            <a:solidFill>
              <a:schemeClr val="tx2">
                <a:lumMod val="60000"/>
                <a:lumOff val="40000"/>
              </a:schemeClr>
            </a:solidFill>
          </a:ln>
        </p:spPr>
        <p:txBody>
          <a:bodyPr wrap="square" lIns="182880" tIns="45720" rIns="91440" bIns="45720" rtlCol="0" anchor="ctr" anchorCtr="0">
            <a:noAutofit/>
          </a:bodyPr>
          <a:lstStyle/>
          <a:p>
            <a:r>
              <a:rPr lang="en-US" sz="2600" dirty="0">
                <a:solidFill>
                  <a:schemeClr val="accent1"/>
                </a:solidFill>
              </a:rPr>
              <a:t>Single-dose level of protection</a:t>
            </a:r>
            <a:br>
              <a:rPr lang="en-US" sz="2600" dirty="0">
                <a:solidFill>
                  <a:schemeClr val="accent1"/>
                </a:solidFill>
              </a:rPr>
            </a:br>
            <a:endParaRPr lang="en-US" sz="2600" dirty="0">
              <a:solidFill>
                <a:schemeClr val="accent1"/>
              </a:solidFill>
            </a:endParaRPr>
          </a:p>
          <a:p>
            <a:r>
              <a:rPr lang="en-US" sz="2600" dirty="0">
                <a:solidFill>
                  <a:schemeClr val="accent1"/>
                </a:solidFill>
                <a:ea typeface="+mn-lt"/>
                <a:cs typeface="+mn-lt"/>
              </a:rPr>
              <a:t>Is single-dose protection similar to multi-dose regimens?</a:t>
            </a:r>
            <a:endParaRPr lang="en-US" sz="2800" dirty="0">
              <a:solidFill>
                <a:schemeClr val="accent1"/>
              </a:solidFill>
            </a:endParaRPr>
          </a:p>
          <a:p>
            <a:r>
              <a:rPr lang="en-US" sz="2600" dirty="0">
                <a:solidFill>
                  <a:schemeClr val="accent1"/>
                </a:solidFill>
              </a:rPr>
              <a:t>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en-US" sz="2600" b="1" dirty="0">
                <a:solidFill>
                  <a:schemeClr val="accent1"/>
                </a:solidFill>
                <a:ea typeface="+mn-lt"/>
                <a:cs typeface="+mn-lt"/>
              </a:rPr>
              <a:t>Biological plausibility </a:t>
            </a:r>
            <a:endParaRPr lang="en-US" b="1" dirty="0">
              <a:solidFill>
                <a:schemeClr val="accent1"/>
              </a:solidFill>
            </a:endParaRP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en-US" sz="2500" dirty="0">
                <a:solidFill>
                  <a:schemeClr val="accent1"/>
                </a:solidFill>
              </a:rPr>
              <a:t>Would a single-dose regimen be applicable to different populations?</a:t>
            </a:r>
          </a:p>
          <a:p>
            <a:pPr marL="285750" indent="-285750">
              <a:buFont typeface="Arial" panose="020B0604020202020204" pitchFamily="34" charset="0"/>
              <a:buChar char="•"/>
            </a:pPr>
            <a:r>
              <a:rPr lang="en-US" sz="2000" dirty="0">
                <a:solidFill>
                  <a:schemeClr val="accent1"/>
                </a:solidFill>
              </a:rPr>
              <a:t>Across geographies (data generated in different continents) </a:t>
            </a:r>
          </a:p>
          <a:p>
            <a:pPr marL="285750" indent="-285750">
              <a:buFont typeface="Arial" panose="020B0604020202020204" pitchFamily="34" charset="0"/>
              <a:buChar char="•"/>
            </a:pPr>
            <a:r>
              <a:rPr lang="en-US" sz="2000" dirty="0">
                <a:solidFill>
                  <a:schemeClr val="accent1"/>
                </a:solidFill>
              </a:rPr>
              <a:t>Across age groups</a:t>
            </a:r>
          </a:p>
          <a:p>
            <a:pPr marL="285750" indent="-285750">
              <a:buFont typeface="Arial" panose="020B0604020202020204" pitchFamily="34" charset="0"/>
              <a:buChar char="•"/>
            </a:pPr>
            <a:r>
              <a:rPr lang="en-US" sz="2000" dirty="0">
                <a:solidFill>
                  <a:schemeClr val="accent1"/>
                </a:solidFill>
              </a:rPr>
              <a:t>Males</a:t>
            </a:r>
          </a:p>
          <a:p>
            <a:pPr marL="285750" indent="-285750">
              <a:buFont typeface="Arial" panose="020B0604020202020204" pitchFamily="34" charset="0"/>
              <a:buChar char="•"/>
            </a:pPr>
            <a:r>
              <a:rPr lang="en-US" sz="2000" dirty="0">
                <a:solidFill>
                  <a:schemeClr val="accent1"/>
                </a:solidFill>
              </a:rPr>
              <a:t>People living with HIV</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en-US" sz="2600" dirty="0">
                <a:solidFill>
                  <a:schemeClr val="accent1"/>
                </a:solidFill>
                <a:ea typeface="+mn-lt"/>
                <a:cs typeface="+mn-lt"/>
              </a:rPr>
              <a:t>Durability of protection after a single dose </a:t>
            </a:r>
          </a:p>
          <a:p>
            <a:endParaRPr lang="en-US" sz="2600" b="1" dirty="0">
              <a:solidFill>
                <a:schemeClr val="accent1"/>
              </a:solidFill>
            </a:endParaRPr>
          </a:p>
        </p:txBody>
      </p:sp>
    </p:spTree>
    <p:extLst>
      <p:ext uri="{BB962C8B-B14F-4D97-AF65-F5344CB8AC3E}">
        <p14:creationId xmlns:p14="http://schemas.microsoft.com/office/powerpoint/2010/main" val="998697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396643" y="1034777"/>
            <a:ext cx="7566171" cy="5786199"/>
          </a:xfrm>
          <a:prstGeom prst="rect">
            <a:avLst/>
          </a:prstGeom>
        </p:spPr>
        <p:txBody>
          <a:bodyPr wrap="square" lIns="91440" tIns="45720" rIns="91440" bIns="45720" anchor="t">
            <a:spAutoFit/>
          </a:bodyPr>
          <a:lstStyle/>
          <a:p>
            <a:pPr marL="285750" indent="-285750">
              <a:spcBef>
                <a:spcPts val="600"/>
              </a:spcBef>
              <a:spcAft>
                <a:spcPts val="600"/>
              </a:spcAft>
              <a:buFont typeface="Arial" panose="020B0604020202020204" pitchFamily="34" charset="0"/>
              <a:buChar char="•"/>
            </a:pPr>
            <a:r>
              <a:rPr lang="en-US" sz="2000" dirty="0"/>
              <a:t>Antibodies are the prime mediators of protection for L1 HPV virus-like particle (VLP) vaccines.</a:t>
            </a:r>
          </a:p>
          <a:p>
            <a:pPr marL="285750" indent="-285750">
              <a:spcBef>
                <a:spcPts val="600"/>
              </a:spcBef>
              <a:spcAft>
                <a:spcPts val="600"/>
              </a:spcAft>
              <a:buFont typeface="Arial" panose="020B0604020202020204" pitchFamily="34" charset="0"/>
              <a:buChar char="•"/>
            </a:pPr>
            <a:r>
              <a:rPr lang="en-US" sz="2000" dirty="0"/>
              <a:t>Particle size (50–55 nm) and geometry (repetitive epitopes) of the VLPs are optimal for stimulating the immune system, including efficient generation of long-lived, antigen-specific antibody-producing cells.</a:t>
            </a:r>
          </a:p>
          <a:p>
            <a:pPr marL="285750" indent="-285750">
              <a:spcBef>
                <a:spcPts val="600"/>
              </a:spcBef>
              <a:spcAft>
                <a:spcPts val="600"/>
              </a:spcAft>
              <a:buFont typeface="Arial" panose="020B0604020202020204" pitchFamily="34" charset="0"/>
              <a:buChar char="•"/>
            </a:pPr>
            <a:r>
              <a:rPr lang="en-US" sz="2000" dirty="0"/>
              <a:t>Durable (&gt;16 years) and stable antibody levels are indicative of induction of long-lived plasma cells.</a:t>
            </a:r>
          </a:p>
          <a:p>
            <a:pPr marL="285750" indent="-285750">
              <a:spcBef>
                <a:spcPts val="600"/>
              </a:spcBef>
              <a:spcAft>
                <a:spcPts val="600"/>
              </a:spcAft>
              <a:buFont typeface="Arial" panose="020B0604020202020204" pitchFamily="34" charset="0"/>
              <a:buChar char="•"/>
            </a:pPr>
            <a:r>
              <a:rPr lang="en-US" sz="2000" dirty="0"/>
              <a:t>HPV virus is exceptionally susceptible to antibody-inhibition at the site of infection.</a:t>
            </a:r>
          </a:p>
          <a:p>
            <a:pPr marL="285750" indent="-285750">
              <a:spcBef>
                <a:spcPts val="600"/>
              </a:spcBef>
              <a:spcAft>
                <a:spcPts val="600"/>
              </a:spcAft>
              <a:buFont typeface="Arial" panose="020B0604020202020204" pitchFamily="34" charset="0"/>
              <a:buChar char="•"/>
            </a:pPr>
            <a:r>
              <a:rPr lang="en-US" sz="2000" dirty="0"/>
              <a:t>A minimum antibody level required for protection has not been established yet.</a:t>
            </a:r>
          </a:p>
          <a:p>
            <a:pPr marL="285750" indent="-285750">
              <a:spcBef>
                <a:spcPts val="600"/>
              </a:spcBef>
              <a:spcAft>
                <a:spcPts val="600"/>
              </a:spcAft>
              <a:buFont typeface="Arial" panose="020B0604020202020204" pitchFamily="34" charset="0"/>
              <a:buChar char="•"/>
            </a:pPr>
            <a:r>
              <a:rPr lang="en-US" sz="2000" dirty="0"/>
              <a:t>Low level of antibodies are protective </a:t>
            </a:r>
            <a:r>
              <a:rPr lang="en-US" sz="2000" i="1" dirty="0"/>
              <a:t>in vivo </a:t>
            </a:r>
            <a:r>
              <a:rPr lang="en-US" sz="2000" dirty="0"/>
              <a:t>(animal models).</a:t>
            </a:r>
          </a:p>
          <a:p>
            <a:pPr>
              <a:spcBef>
                <a:spcPts val="600"/>
              </a:spcBef>
              <a:spcAft>
                <a:spcPts val="600"/>
              </a:spcAft>
            </a:pPr>
            <a:endParaRPr lang="en-US" sz="2000" dirty="0"/>
          </a:p>
          <a:p>
            <a:pPr>
              <a:spcBef>
                <a:spcPts val="600"/>
              </a:spcBef>
              <a:spcAft>
                <a:spcPts val="600"/>
              </a:spcAft>
            </a:pPr>
            <a:endParaRPr lang="en-US" sz="2000" dirty="0"/>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96643" y="375972"/>
            <a:ext cx="10025094"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latin typeface="+mn-lt"/>
                <a:ea typeface="+mn-ea"/>
                <a:cs typeface="+mn-cs"/>
              </a:rPr>
              <a:t>High potency of HPV vaccines</a:t>
            </a:r>
          </a:p>
        </p:txBody>
      </p:sp>
      <p:pic>
        <p:nvPicPr>
          <p:cNvPr id="5" name="Picture 4">
            <a:extLst>
              <a:ext uri="{FF2B5EF4-FFF2-40B4-BE49-F238E27FC236}">
                <a16:creationId xmlns:a16="http://schemas.microsoft.com/office/drawing/2014/main" id="{0F169409-0EE7-44C1-91AB-8F65F45B255F}"/>
              </a:ext>
            </a:extLst>
          </p:cNvPr>
          <p:cNvPicPr>
            <a:picLocks noChangeAspect="1"/>
          </p:cNvPicPr>
          <p:nvPr/>
        </p:nvPicPr>
        <p:blipFill>
          <a:blip r:embed="rId3"/>
          <a:stretch>
            <a:fillRect/>
          </a:stretch>
        </p:blipFill>
        <p:spPr>
          <a:xfrm>
            <a:off x="8283240" y="755308"/>
            <a:ext cx="2952750" cy="3095625"/>
          </a:xfrm>
          <a:prstGeom prst="rect">
            <a:avLst/>
          </a:prstGeom>
        </p:spPr>
      </p:pic>
      <p:sp>
        <p:nvSpPr>
          <p:cNvPr id="7" name="TextBox 6">
            <a:extLst>
              <a:ext uri="{FF2B5EF4-FFF2-40B4-BE49-F238E27FC236}">
                <a16:creationId xmlns:a16="http://schemas.microsoft.com/office/drawing/2014/main" id="{F07C0519-E986-BCFD-2387-60B8535DBA41}"/>
              </a:ext>
            </a:extLst>
          </p:cNvPr>
          <p:cNvSpPr txBox="1"/>
          <p:nvPr/>
        </p:nvSpPr>
        <p:spPr>
          <a:xfrm>
            <a:off x="470262" y="5878458"/>
            <a:ext cx="8316687" cy="54630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buNone/>
              <a:defRPr/>
            </a:pPr>
            <a:r>
              <a:rPr kumimoji="0" lang="en-US" sz="700" b="0" i="0" u="none" strike="noStrike" kern="1200" cap="none" spc="0" normalizeH="0" baseline="0" noProof="0" dirty="0">
                <a:ln>
                  <a:noFill/>
                </a:ln>
                <a:effectLst/>
                <a:uLnTx/>
                <a:uFillTx/>
                <a:latin typeface="Arial" panose="020B0604020202020204" pitchFamily="34" charset="0"/>
              </a:rPr>
              <a:t>Schiller J, Lowy D. Explanations for the high potency of HPV prophylactic vaccines. </a:t>
            </a:r>
            <a:r>
              <a:rPr kumimoji="0" lang="en-US" sz="700" b="0" i="1" u="none" strike="noStrike" kern="1200" cap="none" spc="0" normalizeH="0" baseline="0" noProof="0" dirty="0">
                <a:ln>
                  <a:noFill/>
                </a:ln>
                <a:effectLst/>
                <a:uLnTx/>
                <a:uFillTx/>
                <a:latin typeface="Arial" panose="020B0604020202020204" pitchFamily="34" charset="0"/>
              </a:rPr>
              <a:t>Vaccine</a:t>
            </a:r>
            <a:r>
              <a:rPr kumimoji="0" lang="en-US" sz="700" b="0" i="0" u="none" strike="noStrike" kern="1200" cap="none" spc="0" normalizeH="0" baseline="0" noProof="0" dirty="0">
                <a:ln>
                  <a:noFill/>
                </a:ln>
                <a:effectLst/>
                <a:uLnTx/>
                <a:uFillTx/>
                <a:latin typeface="Arial" panose="020B0604020202020204" pitchFamily="34" charset="0"/>
              </a:rPr>
              <a:t>. 2018;36(32 Pt A):4768-4773. </a:t>
            </a:r>
            <a:r>
              <a:rPr lang="en-US" sz="700" b="0" i="0" u="none" strike="noStrike" dirty="0">
                <a:effectLst/>
                <a:latin typeface="Arial" panose="020B0604020202020204" pitchFamily="34" charset="0"/>
              </a:rPr>
              <a:t>doi:10.1016/j.vaccine.2017.12.079</a:t>
            </a:r>
          </a:p>
          <a:p>
            <a:pPr>
              <a:buNone/>
              <a:defRPr/>
            </a:pPr>
            <a:r>
              <a:rPr kumimoji="0" lang="en-US" sz="700" strike="noStrike" kern="1200" spc="0" normalizeH="0" noProof="0" dirty="0">
                <a:ln>
                  <a:noFill/>
                </a:ln>
                <a:effectLst/>
                <a:uLnTx/>
                <a:uFillTx/>
                <a:latin typeface="Arial" panose="020B0604020202020204" pitchFamily="34" charset="0"/>
              </a:rPr>
              <a:t>Befano B, Campos NG, Egemen D</a:t>
            </a:r>
            <a:r>
              <a:rPr lang="en-US" sz="700" dirty="0">
                <a:latin typeface="Arial" panose="020B0604020202020204" pitchFamily="34" charset="0"/>
              </a:rPr>
              <a:t>, </a:t>
            </a:r>
            <a:r>
              <a:rPr kumimoji="0" lang="en-US" sz="700" strike="noStrike" kern="1200" spc="0" normalizeH="0" noProof="0" dirty="0">
                <a:ln>
                  <a:noFill/>
                </a:ln>
                <a:effectLst/>
                <a:uLnTx/>
                <a:uFillTx/>
                <a:latin typeface="Arial" panose="020B0604020202020204" pitchFamily="34" charset="0"/>
              </a:rPr>
              <a:t>et.al</a:t>
            </a:r>
            <a:r>
              <a:rPr lang="en-US" sz="700" dirty="0">
                <a:latin typeface="Arial" panose="020B0604020202020204" pitchFamily="34" charset="0"/>
              </a:rPr>
              <a:t>. </a:t>
            </a:r>
            <a:r>
              <a:rPr lang="en-US" sz="700" kern="100" dirty="0">
                <a:effectLst/>
                <a:latin typeface="Arial" panose="020B0604020202020204" pitchFamily="34" charset="0"/>
                <a:ea typeface="Times New Roman" panose="02020603050405020304" pitchFamily="18" charset="0"/>
              </a:rPr>
              <a:t>Estimating human papillomavirus vaccine efficacy from a single-arm trial: Proof-of-principle in the Costa Rica vaccine trial. </a:t>
            </a:r>
            <a:r>
              <a:rPr lang="en-US" sz="700" i="1" kern="100" dirty="0">
                <a:effectLst/>
                <a:latin typeface="Arial" panose="020B0604020202020204" pitchFamily="34" charset="0"/>
                <a:ea typeface="Times New Roman" panose="02020603050405020304" pitchFamily="18" charset="0"/>
              </a:rPr>
              <a:t>Journal of the National Cancer Institute. </a:t>
            </a:r>
            <a:r>
              <a:rPr lang="en-US" sz="700" kern="100" dirty="0">
                <a:effectLst/>
                <a:latin typeface="Arial" panose="020B0604020202020204" pitchFamily="34" charset="0"/>
                <a:ea typeface="Times New Roman" panose="02020603050405020304" pitchFamily="18" charset="0"/>
              </a:rPr>
              <a:t>2023;15(7):788–795. doi:10.1093/jnci/djad064</a:t>
            </a:r>
            <a:endParaRPr lang="en-US" sz="700" kern="100" dirty="0">
              <a:effectLst/>
              <a:latin typeface="Arial" panose="020B0604020202020204" pitchFamily="34" charset="0"/>
              <a:ea typeface="Aptos" panose="020B0004020202020204" pitchFamily="34" charset="0"/>
            </a:endParaRPr>
          </a:p>
          <a:p>
            <a:pPr marL="0" indent="0" defTabSz="914400" eaLnBrk="1" hangingPunct="1">
              <a:buNone/>
              <a:defRPr/>
            </a:pPr>
            <a:endParaRPr kumimoji="0" lang="en-US" sz="700" b="0" i="0" u="none" strike="noStrike" kern="1200" cap="none" spc="0" normalizeH="0" baseline="0" noProof="0" dirty="0">
              <a:ln>
                <a:noFill/>
              </a:ln>
              <a:solidFill>
                <a:schemeClr val="tx1">
                  <a:lumMod val="65000"/>
                  <a:lumOff val="35000"/>
                </a:schemeClr>
              </a:solidFill>
              <a:effectLst/>
              <a:highlight>
                <a:srgbClr val="FFFF00"/>
              </a:highlight>
              <a:uLnTx/>
              <a:uFillTx/>
              <a:latin typeface="Arial" panose="020B0604020202020204" pitchFamily="34" charset="0"/>
            </a:endParaRPr>
          </a:p>
        </p:txBody>
      </p:sp>
    </p:spTree>
    <p:extLst>
      <p:ext uri="{BB962C8B-B14F-4D97-AF65-F5344CB8AC3E}">
        <p14:creationId xmlns:p14="http://schemas.microsoft.com/office/powerpoint/2010/main" val="213945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en-US" sz="3600" b="1" dirty="0"/>
              <a:t>Key topics &amp; questions for single-dose HPV vaccination</a:t>
            </a:r>
            <a:endParaRPr lang="en-US" sz="3600" b="1" i="1" dirty="0"/>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26541"/>
            <a:ext cx="11137392" cy="1557337"/>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en-US" sz="2600" b="1" dirty="0">
                <a:solidFill>
                  <a:schemeClr val="accent1"/>
                </a:solidFill>
              </a:rPr>
              <a:t>Single-dose level of protection</a:t>
            </a:r>
          </a:p>
          <a:p>
            <a:endParaRPr lang="en-US" sz="2600" b="1" dirty="0">
              <a:solidFill>
                <a:schemeClr val="accent1"/>
              </a:solidFill>
            </a:endParaRPr>
          </a:p>
          <a:p>
            <a:r>
              <a:rPr lang="en-US" sz="2600" b="1" dirty="0">
                <a:solidFill>
                  <a:schemeClr val="accent1"/>
                </a:solidFill>
              </a:rPr>
              <a:t>Is single-dose protection similar to multi-dose regimens?</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ea typeface="+mn-lt"/>
                <a:cs typeface="+mn-lt"/>
              </a:rPr>
              <a:t>Biological plausibility </a:t>
            </a:r>
            <a:endParaRPr lang="en-US" dirty="0">
              <a:solidFill>
                <a:schemeClr val="accent1"/>
              </a:solidFill>
            </a:endParaRP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en-US" sz="2500" dirty="0">
                <a:solidFill>
                  <a:schemeClr val="accent1"/>
                </a:solidFill>
              </a:rPr>
              <a:t>Would a single-dose regimen be applicable to different populations?</a:t>
            </a:r>
          </a:p>
          <a:p>
            <a:pPr marL="285750" indent="-285750">
              <a:buFont typeface="Arial" panose="020B0604020202020204" pitchFamily="34" charset="0"/>
              <a:buChar char="•"/>
            </a:pPr>
            <a:r>
              <a:rPr lang="en-US" sz="2000" dirty="0">
                <a:solidFill>
                  <a:schemeClr val="accent1"/>
                </a:solidFill>
              </a:rPr>
              <a:t>Across geographies (data generated in different continents) </a:t>
            </a:r>
          </a:p>
          <a:p>
            <a:pPr marL="285750" indent="-285750">
              <a:buFont typeface="Arial" panose="020B0604020202020204" pitchFamily="34" charset="0"/>
              <a:buChar char="•"/>
            </a:pPr>
            <a:r>
              <a:rPr lang="en-US" sz="2000" dirty="0">
                <a:solidFill>
                  <a:schemeClr val="accent1"/>
                </a:solidFill>
              </a:rPr>
              <a:t>Across age groups</a:t>
            </a:r>
          </a:p>
          <a:p>
            <a:pPr marL="285750" indent="-285750">
              <a:buFont typeface="Arial" panose="020B0604020202020204" pitchFamily="34" charset="0"/>
              <a:buChar char="•"/>
            </a:pPr>
            <a:r>
              <a:rPr lang="en-US" sz="2000" dirty="0">
                <a:solidFill>
                  <a:schemeClr val="accent1"/>
                </a:solidFill>
              </a:rPr>
              <a:t>Males</a:t>
            </a:r>
          </a:p>
          <a:p>
            <a:pPr marL="285750" indent="-285750">
              <a:buFont typeface="Arial" panose="020B0604020202020204" pitchFamily="34" charset="0"/>
              <a:buChar char="•"/>
            </a:pPr>
            <a:r>
              <a:rPr lang="en-US" sz="2000" dirty="0">
                <a:solidFill>
                  <a:schemeClr val="accent1"/>
                </a:solidFill>
              </a:rPr>
              <a:t>People living with HIV</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299" y="3733029"/>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en-US" sz="2600" dirty="0">
                <a:solidFill>
                  <a:schemeClr val="accent1"/>
                </a:solidFill>
                <a:ea typeface="+mn-lt"/>
                <a:cs typeface="+mn-lt"/>
              </a:rPr>
              <a:t>Durability of protection after a single dose </a:t>
            </a:r>
          </a:p>
          <a:p>
            <a:endParaRPr lang="en-US" sz="2600" b="1" dirty="0">
              <a:solidFill>
                <a:schemeClr val="accent1"/>
              </a:solidFill>
            </a:endParaRPr>
          </a:p>
        </p:txBody>
      </p:sp>
    </p:spTree>
    <p:extLst>
      <p:ext uri="{BB962C8B-B14F-4D97-AF65-F5344CB8AC3E}">
        <p14:creationId xmlns:p14="http://schemas.microsoft.com/office/powerpoint/2010/main" val="274267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94" y="256725"/>
            <a:ext cx="10515600" cy="839414"/>
          </a:xfrm>
        </p:spPr>
        <p:txBody>
          <a:bodyPr lIns="91440" tIns="45720" rIns="91440" bIns="45720" anchor="t"/>
          <a:lstStyle/>
          <a:p>
            <a:r>
              <a:rPr lang="en-US" sz="3200" dirty="0">
                <a:solidFill>
                  <a:schemeClr val="accent1"/>
                </a:solidFill>
                <a:ea typeface="+mn-ea"/>
                <a:cs typeface="+mn-cs"/>
              </a:rPr>
              <a:t>About the Single-Dose HPV Vaccine Evaluation Consortium</a:t>
            </a:r>
          </a:p>
        </p:txBody>
      </p:sp>
      <p:sp>
        <p:nvSpPr>
          <p:cNvPr id="4" name="Content Placeholder 3"/>
          <p:cNvSpPr>
            <a:spLocks noGrp="1"/>
          </p:cNvSpPr>
          <p:nvPr>
            <p:ph sz="half" idx="2"/>
          </p:nvPr>
        </p:nvSpPr>
        <p:spPr>
          <a:xfrm>
            <a:off x="532708" y="1096138"/>
            <a:ext cx="10668692" cy="4411283"/>
          </a:xfrm>
        </p:spPr>
        <p:txBody>
          <a:bodyPr lIns="91440" tIns="45720" rIns="91440" bIns="45720" anchor="t">
            <a:normAutofit fontScale="25000" lnSpcReduction="20000"/>
          </a:bodyPr>
          <a:lstStyle/>
          <a:p>
            <a:pPr marL="285750" indent="-285750">
              <a:lnSpc>
                <a:spcPct val="100000"/>
              </a:lnSpc>
              <a:spcBef>
                <a:spcPts val="600"/>
              </a:spcBef>
              <a:spcAft>
                <a:spcPts val="600"/>
              </a:spcAft>
            </a:pPr>
            <a:r>
              <a:rPr lang="en-US" sz="8000" dirty="0"/>
              <a:t>Collates, assesses, and synthesizes existing published evidence from clinical trials, observational studies, and impact and economic modeling work on</a:t>
            </a:r>
            <a:r>
              <a:rPr lang="en-US" sz="8000" dirty="0">
                <a:solidFill>
                  <a:srgbClr val="FF0000"/>
                </a:solidFill>
              </a:rPr>
              <a:t> </a:t>
            </a:r>
            <a:r>
              <a:rPr lang="en-US" sz="8000" dirty="0"/>
              <a:t>single-dose human papillomavirus (HPV) vaccination</a:t>
            </a:r>
          </a:p>
          <a:p>
            <a:pPr marL="285750" indent="-285750">
              <a:lnSpc>
                <a:spcPct val="100000"/>
              </a:lnSpc>
              <a:spcBef>
                <a:spcPts val="600"/>
              </a:spcBef>
              <a:spcAft>
                <a:spcPts val="600"/>
              </a:spcAft>
            </a:pPr>
            <a:r>
              <a:rPr lang="en-US" sz="8000" dirty="0"/>
              <a:t>Evidence summaries, slide decks, and other resources, including translations, are available at the Consortium website: </a:t>
            </a:r>
            <a:r>
              <a:rPr lang="en-US" sz="8000" dirty="0">
                <a:hlinkClick r:id="rId3"/>
              </a:rPr>
              <a:t>www.path.org/singledosehpv</a:t>
            </a:r>
            <a:r>
              <a:rPr lang="en-US" sz="8000" dirty="0"/>
              <a:t> </a:t>
            </a:r>
          </a:p>
          <a:p>
            <a:pPr marL="0" indent="0">
              <a:lnSpc>
                <a:spcPct val="100000"/>
              </a:lnSpc>
              <a:spcBef>
                <a:spcPts val="600"/>
              </a:spcBef>
              <a:spcAft>
                <a:spcPts val="600"/>
              </a:spcAft>
              <a:buNone/>
            </a:pPr>
            <a:endParaRPr lang="en-US" sz="8000" dirty="0"/>
          </a:p>
          <a:p>
            <a:pPr marL="0" indent="0">
              <a:lnSpc>
                <a:spcPct val="100000"/>
              </a:lnSpc>
              <a:spcBef>
                <a:spcPts val="600"/>
              </a:spcBef>
              <a:spcAft>
                <a:spcPts val="600"/>
              </a:spcAft>
              <a:buNone/>
            </a:pPr>
            <a:r>
              <a:rPr lang="en-US" sz="8000" u="sng" dirty="0"/>
              <a:t>Consortium member institutions</a:t>
            </a:r>
            <a:r>
              <a:rPr lang="en-US" sz="8000" dirty="0"/>
              <a:t>: PATH, Harvard University, London School of Hygiene &amp; Tropical Medicine, New York University, Université Laval, University of British Columbia, US Centers for Disease Control and Prevention, US National Cancer Institute, Wits Reproductive Health and HIV Institute, Kirby Institute at University of New South Wales.</a:t>
            </a:r>
          </a:p>
          <a:p>
            <a:pPr marL="0" indent="0">
              <a:lnSpc>
                <a:spcPct val="100000"/>
              </a:lnSpc>
              <a:spcBef>
                <a:spcPts val="600"/>
              </a:spcBef>
              <a:spcAft>
                <a:spcPts val="600"/>
              </a:spcAft>
              <a:buNone/>
            </a:pPr>
            <a:endParaRPr lang="en-US" sz="2400" dirty="0"/>
          </a:p>
          <a:p>
            <a:pPr>
              <a:lnSpc>
                <a:spcPct val="100000"/>
              </a:lnSpc>
              <a:spcBef>
                <a:spcPts val="600"/>
              </a:spcBef>
              <a:spcAft>
                <a:spcPts val="600"/>
              </a:spcAft>
            </a:pPr>
            <a:endParaRPr lang="en-US" sz="2400" dirty="0"/>
          </a:p>
          <a:p>
            <a:endParaRPr lang="en-US" sz="1600" dirty="0"/>
          </a:p>
        </p:txBody>
      </p:sp>
    </p:spTree>
    <p:extLst>
      <p:ext uri="{BB962C8B-B14F-4D97-AF65-F5344CB8AC3E}">
        <p14:creationId xmlns:p14="http://schemas.microsoft.com/office/powerpoint/2010/main" val="2134555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D8F9D-7484-4862-BA0D-4F9592DCE6A6}"/>
              </a:ext>
            </a:extLst>
          </p:cNvPr>
          <p:cNvSpPr>
            <a:spLocks noGrp="1"/>
          </p:cNvSpPr>
          <p:nvPr>
            <p:ph type="body" sz="quarter" idx="17"/>
          </p:nvPr>
        </p:nvSpPr>
        <p:spPr>
          <a:xfrm>
            <a:off x="380999" y="787006"/>
            <a:ext cx="10718800" cy="647700"/>
          </a:xfrm>
        </p:spPr>
        <p:txBody>
          <a:bodyPr>
            <a:normAutofit/>
          </a:bodyPr>
          <a:lstStyle/>
          <a:p>
            <a:r>
              <a:rPr lang="en-US" dirty="0"/>
              <a:t>A single dose delivers high levels of protection similar in magnitude to multi-dose regimens</a:t>
            </a:r>
          </a:p>
        </p:txBody>
      </p:sp>
      <p:sp>
        <p:nvSpPr>
          <p:cNvPr id="7" name="Text Placeholder 6">
            <a:extLst>
              <a:ext uri="{FF2B5EF4-FFF2-40B4-BE49-F238E27FC236}">
                <a16:creationId xmlns:a16="http://schemas.microsoft.com/office/drawing/2014/main" id="{F8419A5F-8F5D-48A1-86CB-FBBBBB93A19F}"/>
              </a:ext>
            </a:extLst>
          </p:cNvPr>
          <p:cNvSpPr>
            <a:spLocks noGrp="1"/>
          </p:cNvSpPr>
          <p:nvPr>
            <p:ph type="body" sz="quarter" idx="18"/>
          </p:nvPr>
        </p:nvSpPr>
        <p:spPr>
          <a:xfrm>
            <a:off x="474934" y="110262"/>
            <a:ext cx="10996705" cy="994536"/>
          </a:xfrm>
        </p:spPr>
        <p:txBody>
          <a:bodyPr>
            <a:normAutofit/>
          </a:bodyPr>
          <a:lstStyle/>
          <a:p>
            <a:r>
              <a:rPr lang="en-US" dirty="0"/>
              <a:t>Data from clinical studies across multiple geographies suggest a single-dose regimen provides significant protection against HPV</a:t>
            </a:r>
          </a:p>
        </p:txBody>
      </p:sp>
      <p:sp>
        <p:nvSpPr>
          <p:cNvPr id="8" name="TextBox 7">
            <a:extLst>
              <a:ext uri="{FF2B5EF4-FFF2-40B4-BE49-F238E27FC236}">
                <a16:creationId xmlns:a16="http://schemas.microsoft.com/office/drawing/2014/main" id="{22193455-0534-43DE-8385-B7CD1A688656}"/>
              </a:ext>
            </a:extLst>
          </p:cNvPr>
          <p:cNvSpPr txBox="1">
            <a:spLocks noGrp="1" noRot="1" noMove="1" noResize="1" noEditPoints="1" noAdjustHandles="1" noChangeArrowheads="1" noChangeShapeType="1"/>
          </p:cNvSpPr>
          <p:nvPr>
            <p:custDataLst>
              <p:tags r:id="rId1"/>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Study*</a:t>
            </a:r>
          </a:p>
        </p:txBody>
      </p:sp>
      <p:sp>
        <p:nvSpPr>
          <p:cNvPr id="9" name="TextBox 8">
            <a:extLst>
              <a:ext uri="{FF2B5EF4-FFF2-40B4-BE49-F238E27FC236}">
                <a16:creationId xmlns:a16="http://schemas.microsoft.com/office/drawing/2014/main" id="{218DD2EC-600D-4923-B282-D3F338443F62}"/>
              </a:ext>
            </a:extLst>
          </p:cNvPr>
          <p:cNvSpPr txBox="1">
            <a:spLocks noGrp="1" noRot="1" noMove="1" noResize="1" noEditPoints="1" noAdjustHandles="1" noChangeArrowheads="1" noChangeShapeType="1"/>
          </p:cNvSpPr>
          <p:nvPr>
            <p:custDataLst>
              <p:tags r:id="rId2"/>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Key findings</a:t>
            </a:r>
          </a:p>
        </p:txBody>
      </p:sp>
      <p:sp>
        <p:nvSpPr>
          <p:cNvPr id="10" name="4. Footnote">
            <a:extLst>
              <a:ext uri="{FF2B5EF4-FFF2-40B4-BE49-F238E27FC236}">
                <a16:creationId xmlns:a16="http://schemas.microsoft.com/office/drawing/2014/main" id="{E9CFD00B-450F-4848-BCE3-80AC2C312887}"/>
              </a:ext>
            </a:extLst>
          </p:cNvPr>
          <p:cNvSpPr txBox="1">
            <a:spLocks/>
          </p:cNvSpPr>
          <p:nvPr>
            <p:custDataLst>
              <p:tags r:id="rId3"/>
            </p:custDataLst>
          </p:nvPr>
        </p:nvSpPr>
        <p:spPr>
          <a:xfrm>
            <a:off x="380999" y="5842816"/>
            <a:ext cx="11704983" cy="538609"/>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kumimoji="0" lang="en-US" sz="700" b="0" i="0" u="none" strike="noStrike" kern="1200" cap="none" spc="0" normalizeH="0" baseline="0" noProof="0" dirty="0">
                <a:ln>
                  <a:noFill/>
                </a:ln>
                <a:solidFill>
                  <a:schemeClr val="tx1">
                    <a:lumMod val="65000"/>
                    <a:lumOff val="35000"/>
                  </a:schemeClr>
                </a:solidFill>
                <a:effectLst/>
                <a:uLnTx/>
                <a:uFillTx/>
                <a:cs typeface="Arial"/>
              </a:rPr>
              <a:t>1. </a:t>
            </a:r>
            <a:r>
              <a:rPr lang="en-US" sz="700" dirty="0">
                <a:solidFill>
                  <a:schemeClr val="tx1">
                    <a:lumMod val="85000"/>
                    <a:lumOff val="15000"/>
                  </a:schemeClr>
                </a:solidFill>
                <a:effectLst/>
              </a:rPr>
              <a:t>Barnabas RV, Mugo N, Onono M, et al. A randomized crossover trial of single-dose HPV vaccination efficacy among young women: Durability and vaccine efficacy </a:t>
            </a:r>
            <a:r>
              <a:rPr lang="en-US" sz="700" dirty="0">
                <a:solidFill>
                  <a:schemeClr val="tx1">
                    <a:lumMod val="85000"/>
                    <a:lumOff val="15000"/>
                  </a:schemeClr>
                </a:solidFill>
              </a:rPr>
              <a:t>a</a:t>
            </a:r>
            <a:r>
              <a:rPr lang="en-US" sz="700" dirty="0">
                <a:solidFill>
                  <a:schemeClr val="tx1">
                    <a:lumMod val="85000"/>
                    <a:lumOff val="15000"/>
                  </a:schemeClr>
                </a:solidFill>
                <a:effectLst/>
              </a:rPr>
              <a:t>fter 54 months. Abstract presented at 36th International Papillomavirus Conference, November 2024; United Kingdom.</a:t>
            </a:r>
            <a:br>
              <a:rPr lang="en-US" sz="700" dirty="0">
                <a:solidFill>
                  <a:schemeClr val="tx1">
                    <a:lumMod val="85000"/>
                    <a:lumOff val="15000"/>
                  </a:schemeClr>
                </a:solidFill>
                <a:effectLst/>
              </a:rPr>
            </a:br>
            <a:r>
              <a:rPr kumimoji="0" lang="en-US" sz="700" strike="noStrike" kern="1200" spc="0" normalizeH="0" noProof="0" dirty="0">
                <a:ln>
                  <a:noFill/>
                </a:ln>
                <a:solidFill>
                  <a:schemeClr val="tx1">
                    <a:lumMod val="65000"/>
                    <a:lumOff val="35000"/>
                  </a:schemeClr>
                </a:solidFill>
                <a:effectLst/>
                <a:uLnTx/>
                <a:uFillTx/>
                <a:cs typeface="Arial"/>
              </a:rPr>
              <a:t>2. Baisley K, Kemp TJ, Kreimer AR, et al. Comparing one dose of HPV vaccine in girls aged 9-14 years in Tanzania (DoRIS) with one dose of HPV vaccine in historical cohorts: An immunobridging analysis of a randomised controlled trial. </a:t>
            </a:r>
            <a:r>
              <a:rPr kumimoji="0" lang="en-US" sz="700" i="1" strike="noStrike" kern="1200" spc="0" normalizeH="0" noProof="0" dirty="0">
                <a:ln>
                  <a:noFill/>
                </a:ln>
                <a:solidFill>
                  <a:schemeClr val="tx1">
                    <a:lumMod val="65000"/>
                    <a:lumOff val="35000"/>
                  </a:schemeClr>
                </a:solidFill>
                <a:effectLst/>
                <a:uLnTx/>
                <a:uFillTx/>
                <a:cs typeface="Arial"/>
              </a:rPr>
              <a:t>Lancet Global Health</a:t>
            </a:r>
            <a:r>
              <a:rPr kumimoji="0" lang="en-US" sz="700" strike="noStrike" kern="1200" spc="0" normalizeH="0" noProof="0" dirty="0">
                <a:ln>
                  <a:noFill/>
                </a:ln>
                <a:solidFill>
                  <a:schemeClr val="tx1">
                    <a:lumMod val="65000"/>
                    <a:lumOff val="35000"/>
                  </a:schemeClr>
                </a:solidFill>
                <a:effectLst/>
                <a:uLnTx/>
                <a:uFillTx/>
                <a:cs typeface="Arial"/>
              </a:rPr>
              <a:t>. 2022;10(10):e1485</a:t>
            </a:r>
            <a:r>
              <a:rPr lang="en-US" sz="700" dirty="0">
                <a:effectLst/>
              </a:rPr>
              <a:t>–</a:t>
            </a:r>
            <a:r>
              <a:rPr kumimoji="0" lang="en-US" sz="700" strike="noStrike" kern="1200" spc="0" normalizeH="0" noProof="0" dirty="0">
                <a:ln>
                  <a:noFill/>
                </a:ln>
                <a:solidFill>
                  <a:schemeClr val="tx1">
                    <a:lumMod val="65000"/>
                    <a:lumOff val="35000"/>
                  </a:schemeClr>
                </a:solidFill>
                <a:effectLst/>
                <a:uLnTx/>
                <a:uFillTx/>
                <a:cs typeface="Arial"/>
              </a:rPr>
              <a:t>e1493.</a:t>
            </a:r>
            <a:br>
              <a:rPr kumimoji="0" lang="en-US" sz="700" strike="noStrike" kern="1200" spc="0" normalizeH="0" noProof="0" dirty="0">
                <a:ln>
                  <a:noFill/>
                </a:ln>
                <a:solidFill>
                  <a:schemeClr val="tx1">
                    <a:lumMod val="65000"/>
                    <a:lumOff val="35000"/>
                  </a:schemeClr>
                </a:solidFill>
                <a:effectLst/>
                <a:uLnTx/>
                <a:uFillTx/>
                <a:cs typeface="Arial"/>
              </a:rPr>
            </a:br>
            <a:r>
              <a:rPr lang="en-US" sz="700" dirty="0">
                <a:solidFill>
                  <a:schemeClr val="tx1">
                    <a:lumMod val="65000"/>
                    <a:lumOff val="35000"/>
                  </a:schemeClr>
                </a:solidFill>
                <a:cs typeface="Arial"/>
              </a:rPr>
              <a:t>3.</a:t>
            </a:r>
            <a:r>
              <a:rPr kumimoji="0" lang="en-US" sz="700" strike="noStrike" kern="1200" spc="0" normalizeH="0" noProof="0" dirty="0">
                <a:ln>
                  <a:noFill/>
                </a:ln>
                <a:solidFill>
                  <a:schemeClr val="tx1">
                    <a:lumMod val="65000"/>
                    <a:lumOff val="35000"/>
                  </a:schemeClr>
                </a:solidFill>
                <a:effectLst/>
                <a:uLnTx/>
                <a:uFillTx/>
                <a:cs typeface="Arial"/>
              </a:rPr>
              <a:t> Baisley K, Kemp TJ, Mugo NR, et al. Comparing one dose of HPV vaccine in girls aged 9-14 years in Tanzania (DoRIS) with one dose in young women aged 15-20 years in Kenya (KEN SHE): An immunobridging analysis of randomised controlled trials. </a:t>
            </a:r>
            <a:r>
              <a:rPr kumimoji="0" lang="en-US" sz="700" i="1" strike="noStrike" kern="1200" spc="0" normalizeH="0" noProof="0" dirty="0">
                <a:ln>
                  <a:noFill/>
                </a:ln>
                <a:solidFill>
                  <a:schemeClr val="tx1">
                    <a:lumMod val="65000"/>
                    <a:lumOff val="35000"/>
                  </a:schemeClr>
                </a:solidFill>
                <a:effectLst/>
                <a:uLnTx/>
                <a:uFillTx/>
                <a:cs typeface="Arial"/>
              </a:rPr>
              <a:t>Lancet Global Health</a:t>
            </a:r>
            <a:r>
              <a:rPr kumimoji="0" lang="en-US" sz="700" strike="noStrike" kern="1200" spc="0" normalizeH="0" noProof="0" dirty="0">
                <a:ln>
                  <a:noFill/>
                </a:ln>
                <a:solidFill>
                  <a:schemeClr val="tx1">
                    <a:lumMod val="65000"/>
                    <a:lumOff val="35000"/>
                  </a:schemeClr>
                </a:solidFill>
                <a:effectLst/>
                <a:uLnTx/>
                <a:uFillTx/>
                <a:cs typeface="Arial"/>
              </a:rPr>
              <a:t>. 2024;12(3):e491</a:t>
            </a:r>
            <a:r>
              <a:rPr lang="en-US" sz="700" dirty="0">
                <a:effectLst/>
              </a:rPr>
              <a:t>–</a:t>
            </a:r>
            <a:r>
              <a:rPr kumimoji="0" lang="en-US" sz="700" strike="noStrike" kern="1200" spc="0" normalizeH="0" noProof="0" dirty="0">
                <a:ln>
                  <a:noFill/>
                </a:ln>
                <a:solidFill>
                  <a:schemeClr val="tx1">
                    <a:lumMod val="65000"/>
                    <a:lumOff val="35000"/>
                  </a:schemeClr>
                </a:solidFill>
                <a:effectLst/>
                <a:uLnTx/>
                <a:uFillTx/>
                <a:cs typeface="Arial"/>
              </a:rPr>
              <a:t>e499.</a:t>
            </a:r>
            <a:br>
              <a:rPr kumimoji="0" lang="en-US" sz="700" strike="noStrike" kern="1200" spc="0" normalizeH="0" noProof="0" dirty="0">
                <a:ln>
                  <a:noFill/>
                </a:ln>
                <a:solidFill>
                  <a:schemeClr val="tx1">
                    <a:lumMod val="65000"/>
                    <a:lumOff val="35000"/>
                  </a:schemeClr>
                </a:solidFill>
                <a:effectLst/>
                <a:uLnTx/>
                <a:uFillTx/>
                <a:cs typeface="Arial"/>
              </a:rPr>
            </a:br>
            <a:r>
              <a:rPr kumimoji="0" lang="en-US" sz="700" strike="noStrike" kern="1200" spc="0" normalizeH="0" noProof="0" dirty="0">
                <a:ln>
                  <a:noFill/>
                </a:ln>
                <a:solidFill>
                  <a:schemeClr val="tx1">
                    <a:lumMod val="65000"/>
                    <a:lumOff val="35000"/>
                  </a:schemeClr>
                </a:solidFill>
                <a:effectLst/>
                <a:uLnTx/>
                <a:uFillTx/>
                <a:cs typeface="Arial"/>
              </a:rPr>
              <a:t>4. </a:t>
            </a:r>
            <a:r>
              <a:rPr lang="en-US" sz="700" dirty="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a:t>
            </a:r>
            <a:r>
              <a:rPr lang="en-US" sz="700" dirty="0" err="1">
                <a:solidFill>
                  <a:schemeClr val="tx1">
                    <a:lumMod val="65000"/>
                    <a:lumOff val="35000"/>
                  </a:schemeClr>
                </a:solidFill>
                <a:cs typeface="Arial"/>
              </a:rPr>
              <a:t>Chanock</a:t>
            </a:r>
            <a:r>
              <a:rPr lang="en-US" sz="700" dirty="0">
                <a:solidFill>
                  <a:schemeClr val="tx1">
                    <a:lumMod val="65000"/>
                    <a:lumOff val="35000"/>
                  </a:schemeClr>
                </a:solidFill>
                <a:cs typeface="Arial"/>
              </a:rPr>
              <a:t> S, Lowy DR, Schiller JT, Herrero R. Noninferiority of One HPV Vaccine Dose to Two Doses. N Engl J Med. 2025 Dec 3. </a:t>
            </a:r>
            <a:r>
              <a:rPr lang="en-US" sz="700" dirty="0" err="1">
                <a:solidFill>
                  <a:schemeClr val="tx1">
                    <a:lumMod val="65000"/>
                    <a:lumOff val="35000"/>
                  </a:schemeClr>
                </a:solidFill>
                <a:cs typeface="Arial"/>
              </a:rPr>
              <a:t>doi</a:t>
            </a:r>
            <a:r>
              <a:rPr lang="en-US" sz="700" dirty="0">
                <a:solidFill>
                  <a:schemeClr val="tx1">
                    <a:lumMod val="65000"/>
                    <a:lumOff val="35000"/>
                  </a:schemeClr>
                </a:solidFill>
                <a:cs typeface="Arial"/>
              </a:rPr>
              <a:t>: 10.1056/NEJMoa2506765. </a:t>
            </a:r>
            <a:r>
              <a:rPr lang="en-US" sz="700" dirty="0" err="1">
                <a:solidFill>
                  <a:schemeClr val="tx1">
                    <a:lumMod val="65000"/>
                    <a:lumOff val="35000"/>
                  </a:schemeClr>
                </a:solidFill>
                <a:cs typeface="Arial"/>
              </a:rPr>
              <a:t>Epub</a:t>
            </a:r>
            <a:r>
              <a:rPr lang="en-US" sz="700" dirty="0">
                <a:solidFill>
                  <a:schemeClr val="tx1">
                    <a:lumMod val="65000"/>
                    <a:lumOff val="35000"/>
                  </a:schemeClr>
                </a:solidFill>
                <a:cs typeface="Arial"/>
              </a:rPr>
              <a:t> ahead of print. PMID: 41337735.</a:t>
            </a:r>
            <a:endParaRPr kumimoji="0" lang="en-US" sz="700" strike="noStrike" kern="1200" spc="0" normalizeH="0" noProof="0" dirty="0">
              <a:ln>
                <a:noFill/>
              </a:ln>
              <a:solidFill>
                <a:schemeClr val="tx1">
                  <a:lumMod val="65000"/>
                  <a:lumOff val="35000"/>
                </a:schemeClr>
              </a:solidFill>
              <a:effectLst/>
              <a:uLnTx/>
              <a:uFillTx/>
            </a:endParaRPr>
          </a:p>
        </p:txBody>
      </p:sp>
      <p:sp>
        <p:nvSpPr>
          <p:cNvPr id="13" name="TextBox 12">
            <a:extLst>
              <a:ext uri="{FF2B5EF4-FFF2-40B4-BE49-F238E27FC236}">
                <a16:creationId xmlns:a16="http://schemas.microsoft.com/office/drawing/2014/main" id="{CED7FDFC-B5EC-4D44-B18E-696EA3A92B6B}"/>
              </a:ext>
            </a:extLst>
          </p:cNvPr>
          <p:cNvSpPr txBox="1">
            <a:spLocks/>
          </p:cNvSpPr>
          <p:nvPr>
            <p:custDataLst>
              <p:tags r:id="rId4"/>
            </p:custDataLst>
          </p:nvPr>
        </p:nvSpPr>
        <p:spPr>
          <a:xfrm>
            <a:off x="6783576" y="2168546"/>
            <a:ext cx="3019643" cy="321261"/>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es-ES" sz="1200" b="1" dirty="0">
                <a:solidFill>
                  <a:schemeClr val="tx2"/>
                </a:solidFill>
              </a:rPr>
              <a:t>Estudio de </a:t>
            </a:r>
            <a:r>
              <a:rPr lang="es-ES" sz="1200" b="1" dirty="0" err="1">
                <a:solidFill>
                  <a:schemeClr val="tx2"/>
                </a:solidFill>
              </a:rPr>
              <a:t>Comparacion</a:t>
            </a:r>
            <a:r>
              <a:rPr lang="es-ES" sz="1200" b="1" dirty="0">
                <a:solidFill>
                  <a:schemeClr val="tx2"/>
                </a:solidFill>
              </a:rPr>
              <a:t> de Una y Dos Dosis de Vacunas Contra el Virus de Papiloma Humano </a:t>
            </a:r>
            <a:r>
              <a:rPr lang="en-US" sz="1200" b="1" dirty="0">
                <a:solidFill>
                  <a:schemeClr val="tx2"/>
                </a:solidFill>
              </a:rPr>
              <a:t>(ESCUDDO)</a:t>
            </a:r>
            <a:r>
              <a:rPr lang="en-US" sz="1200" b="1" baseline="30000" dirty="0">
                <a:solidFill>
                  <a:schemeClr val="tx2"/>
                </a:solidFill>
              </a:rPr>
              <a:t>4</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 </a:t>
            </a:r>
          </a:p>
        </p:txBody>
      </p:sp>
      <p:sp>
        <p:nvSpPr>
          <p:cNvPr id="14" name="TextBox 13">
            <a:extLst>
              <a:ext uri="{FF2B5EF4-FFF2-40B4-BE49-F238E27FC236}">
                <a16:creationId xmlns:a16="http://schemas.microsoft.com/office/drawing/2014/main" id="{D5F7549C-86DD-4315-B653-757DAEBC6105}"/>
              </a:ext>
            </a:extLst>
          </p:cNvPr>
          <p:cNvSpPr txBox="1">
            <a:spLocks/>
          </p:cNvSpPr>
          <p:nvPr>
            <p:custDataLst>
              <p:tags r:id="rId5"/>
            </p:custDataLst>
          </p:nvPr>
        </p:nvSpPr>
        <p:spPr>
          <a:xfrm>
            <a:off x="6783576" y="3600752"/>
            <a:ext cx="2353395" cy="124796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9A5ECE9E-CC45-412A-9346-712B47600765}"/>
              </a:ext>
            </a:extLst>
          </p:cNvPr>
          <p:cNvCxnSpPr>
            <a:cxnSpLocks/>
          </p:cNvCxnSpPr>
          <p:nvPr/>
        </p:nvCxnSpPr>
        <p:spPr>
          <a:xfrm flipV="1">
            <a:off x="554736" y="3490566"/>
            <a:ext cx="9333543" cy="5851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2959977-6793-4EF1-808E-33FBEC562842}"/>
              </a:ext>
            </a:extLst>
          </p:cNvPr>
          <p:cNvSpPr txBox="1">
            <a:spLocks noGrp="1" noRot="1" noMove="1" noResize="1" noEditPoints="1" noAdjustHandles="1" noChangeArrowheads="1" noChangeShapeType="1"/>
          </p:cNvSpPr>
          <p:nvPr>
            <p:custDataLst>
              <p:tags r:id="rId6"/>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Start year</a:t>
            </a:r>
            <a:r>
              <a:rPr kumimoji="0" lang="en-US" sz="1400" b="1" i="0" u="none" strike="noStrike" kern="1200" cap="none" spc="0" normalizeH="0" baseline="30000" noProof="0" dirty="0">
                <a:ln>
                  <a:noFill/>
                </a:ln>
                <a:solidFill>
                  <a:schemeClr val="bg1"/>
                </a:solidFill>
                <a:effectLst/>
                <a:uLnTx/>
                <a:uFillTx/>
                <a:ea typeface="+mn-ea"/>
                <a:cs typeface="Arial" panose="020B0604020202020204" pitchFamily="34" charset="0"/>
              </a:rPr>
              <a:t> </a:t>
            </a:r>
            <a:endParaRPr kumimoji="0" lang="en-US" sz="14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7" name="TextBox 16">
            <a:extLst>
              <a:ext uri="{FF2B5EF4-FFF2-40B4-BE49-F238E27FC236}">
                <a16:creationId xmlns:a16="http://schemas.microsoft.com/office/drawing/2014/main" id="{55E4702F-BE21-496B-977B-B07637980694}"/>
              </a:ext>
            </a:extLst>
          </p:cNvPr>
          <p:cNvSpPr txBox="1">
            <a:spLocks noGrp="1" noRot="1" noMove="1" noResize="1" noEditPoints="1" noAdjustHandles="1" noChangeArrowheads="1" noChangeShapeType="1"/>
          </p:cNvSpPr>
          <p:nvPr>
            <p:custDataLst>
              <p:tags r:id="rId7"/>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Location</a:t>
            </a:r>
          </a:p>
        </p:txBody>
      </p:sp>
      <p:sp>
        <p:nvSpPr>
          <p:cNvPr id="19" name="TextBox 18">
            <a:extLst>
              <a:ext uri="{FF2B5EF4-FFF2-40B4-BE49-F238E27FC236}">
                <a16:creationId xmlns:a16="http://schemas.microsoft.com/office/drawing/2014/main" id="{D108AE18-857C-492F-8385-5A6A797950D1}"/>
              </a:ext>
            </a:extLst>
          </p:cNvPr>
          <p:cNvSpPr txBox="1">
            <a:spLocks/>
          </p:cNvSpPr>
          <p:nvPr>
            <p:custDataLst>
              <p:tags r:id="rId8"/>
            </p:custDataLst>
          </p:nvPr>
        </p:nvSpPr>
        <p:spPr>
          <a:xfrm>
            <a:off x="678357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2017</a:t>
            </a:r>
          </a:p>
        </p:txBody>
      </p:sp>
      <p:sp>
        <p:nvSpPr>
          <p:cNvPr id="21" name="TextBox 20">
            <a:extLst>
              <a:ext uri="{FF2B5EF4-FFF2-40B4-BE49-F238E27FC236}">
                <a16:creationId xmlns:a16="http://schemas.microsoft.com/office/drawing/2014/main" id="{4DA4F46C-9C88-4D57-8831-0575309211FD}"/>
              </a:ext>
            </a:extLst>
          </p:cNvPr>
          <p:cNvSpPr txBox="1">
            <a:spLocks noGrp="1" noRot="1" noMove="1" noResize="1" noEditPoints="1" noAdjustHandles="1" noChangeArrowheads="1" noChangeShapeType="1"/>
          </p:cNvSpPr>
          <p:nvPr>
            <p:custDataLst>
              <p:tags r:id="rId9"/>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lang="en-US" sz="1200" b="1" dirty="0">
                <a:solidFill>
                  <a:schemeClr val="tx2"/>
                </a:solidFill>
              </a:rPr>
              <a:t>Costa Rica</a:t>
            </a: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2" name="TextBox 21">
            <a:extLst>
              <a:ext uri="{FF2B5EF4-FFF2-40B4-BE49-F238E27FC236}">
                <a16:creationId xmlns:a16="http://schemas.microsoft.com/office/drawing/2014/main" id="{EBCA2568-DF7F-40D0-9982-0375412F0939}"/>
              </a:ext>
            </a:extLst>
          </p:cNvPr>
          <p:cNvSpPr txBox="1">
            <a:spLocks noGrp="1" noRot="1" noMove="1" noResize="1" noEditPoints="1" noAdjustHandles="1" noChangeArrowheads="1" noChangeShapeType="1"/>
          </p:cNvSpPr>
          <p:nvPr>
            <p:custDataLst>
              <p:tags r:id="rId10"/>
            </p:custDataLst>
          </p:nvPr>
        </p:nvSpPr>
        <p:spPr>
          <a:xfrm>
            <a:off x="1782986" y="2291977"/>
            <a:ext cx="2353395" cy="369332"/>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KENya Single-dose HPV-vaccine Efficacy (KEN SHE)</a:t>
            </a:r>
            <a:r>
              <a:rPr lang="en-US" sz="1200" b="1" baseline="30000" dirty="0">
                <a:solidFill>
                  <a:schemeClr val="tx2"/>
                </a:solidFill>
              </a:rPr>
              <a:t>1</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 </a:t>
            </a:r>
          </a:p>
        </p:txBody>
      </p:sp>
      <p:sp>
        <p:nvSpPr>
          <p:cNvPr id="23" name="TextBox 22">
            <a:extLst>
              <a:ext uri="{FF2B5EF4-FFF2-40B4-BE49-F238E27FC236}">
                <a16:creationId xmlns:a16="http://schemas.microsoft.com/office/drawing/2014/main" id="{28943101-E7B3-4EAB-B566-BFDED7313DEC}"/>
              </a:ext>
            </a:extLst>
          </p:cNvPr>
          <p:cNvSpPr txBox="1">
            <a:spLocks noGrp="1" noRot="1" noMove="1" noResize="1" noEditPoints="1" noAdjustHandles="1" noChangeArrowheads="1" noChangeShapeType="1"/>
          </p:cNvSpPr>
          <p:nvPr>
            <p:custDataLst>
              <p:tags r:id="rId11"/>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n-US" sz="1200" dirty="0">
                <a:solidFill>
                  <a:schemeClr val="tx2"/>
                </a:solidFill>
                <a:cs typeface="Arial"/>
              </a:rPr>
              <a:t>Single-dose</a:t>
            </a:r>
            <a:r>
              <a:rPr kumimoji="0" lang="en-US" sz="1200" b="0" i="0" u="none" strike="noStrike" kern="1200" cap="none" spc="0" normalizeH="0" baseline="0" noProof="0" dirty="0">
                <a:ln>
                  <a:noFill/>
                </a:ln>
                <a:solidFill>
                  <a:schemeClr val="tx2"/>
                </a:solidFill>
                <a:effectLst/>
                <a:uLnTx/>
                <a:uFillTx/>
                <a:ea typeface="+mn-ea"/>
                <a:cs typeface="Arial"/>
              </a:rPr>
              <a:t> vaccination with </a:t>
            </a:r>
            <a:r>
              <a:rPr lang="en-US" sz="1200" dirty="0">
                <a:solidFill>
                  <a:schemeClr val="tx2"/>
                </a:solidFill>
                <a:cs typeface="Arial"/>
              </a:rPr>
              <a:t>HPV9 (Gardasil 9, MSD</a:t>
            </a:r>
            <a:r>
              <a:rPr kumimoji="0" lang="en-US" sz="1200" b="0" i="0" u="none" strike="noStrike" kern="1200" cap="none" spc="0" normalizeH="0" baseline="0" noProof="0" dirty="0">
                <a:ln>
                  <a:noFill/>
                </a:ln>
                <a:solidFill>
                  <a:schemeClr val="tx2"/>
                </a:solidFill>
                <a:effectLst/>
                <a:uLnTx/>
                <a:uFillTx/>
                <a:ea typeface="+mn-ea"/>
                <a:cs typeface="Arial"/>
              </a:rPr>
              <a:t>) or HPV2 (</a:t>
            </a:r>
            <a:r>
              <a:rPr lang="en-US" sz="1200" dirty="0" err="1">
                <a:solidFill>
                  <a:schemeClr val="tx2"/>
                </a:solidFill>
                <a:cs typeface="Arial"/>
              </a:rPr>
              <a:t>Cervarix</a:t>
            </a:r>
            <a:r>
              <a:rPr lang="en-US" sz="1200" dirty="0">
                <a:solidFill>
                  <a:schemeClr val="tx2"/>
                </a:solidFill>
                <a:cs typeface="Arial"/>
              </a:rPr>
              <a:t>, GSK</a:t>
            </a:r>
            <a:r>
              <a:rPr kumimoji="0" lang="en-US" sz="1200" b="0" i="0" u="none" strike="noStrike" kern="1200" cap="none" spc="0" normalizeH="0" baseline="0" noProof="0" dirty="0">
                <a:ln>
                  <a:noFill/>
                </a:ln>
                <a:solidFill>
                  <a:schemeClr val="tx2"/>
                </a:solidFill>
                <a:effectLst/>
                <a:uLnTx/>
                <a:uFillTx/>
                <a:ea typeface="+mn-ea"/>
                <a:cs typeface="Arial"/>
              </a:rPr>
              <a:t>) was </a:t>
            </a:r>
            <a:r>
              <a:rPr lang="en-US" sz="1200" b="1" dirty="0">
                <a:solidFill>
                  <a:schemeClr val="tx2"/>
                </a:solidFill>
                <a:cs typeface="Arial"/>
              </a:rPr>
              <a:t>&gt;95</a:t>
            </a:r>
            <a:r>
              <a:rPr kumimoji="0" lang="en-US" sz="1200" b="1" i="0" u="none" strike="noStrike" kern="1200" cap="none" spc="0" normalizeH="0" baseline="0" noProof="0" dirty="0">
                <a:ln>
                  <a:noFill/>
                </a:ln>
                <a:solidFill>
                  <a:schemeClr val="tx2"/>
                </a:solidFill>
                <a:effectLst/>
                <a:uLnTx/>
                <a:uFillTx/>
                <a:ea typeface="+mn-ea"/>
                <a:cs typeface="Arial"/>
              </a:rPr>
              <a:t>% effective in preventing new-onset persistent HPV 16/18 infection among African adolescent girls and young women up to 54 months post-vaccination.</a:t>
            </a:r>
          </a:p>
        </p:txBody>
      </p:sp>
      <p:sp>
        <p:nvSpPr>
          <p:cNvPr id="24" name="TextBox 23">
            <a:extLst>
              <a:ext uri="{FF2B5EF4-FFF2-40B4-BE49-F238E27FC236}">
                <a16:creationId xmlns:a16="http://schemas.microsoft.com/office/drawing/2014/main" id="{FF4D9054-462D-4CAD-B445-BBDC7C6525E1}"/>
              </a:ext>
            </a:extLst>
          </p:cNvPr>
          <p:cNvSpPr txBox="1">
            <a:spLocks noGrp="1" noRot="1" noMove="1" noResize="1" noEditPoints="1" noAdjustHandles="1" noChangeArrowheads="1" noChangeShapeType="1"/>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2018</a:t>
            </a:r>
          </a:p>
        </p:txBody>
      </p:sp>
      <p:sp>
        <p:nvSpPr>
          <p:cNvPr id="25" name="TextBox 24">
            <a:extLst>
              <a:ext uri="{FF2B5EF4-FFF2-40B4-BE49-F238E27FC236}">
                <a16:creationId xmlns:a16="http://schemas.microsoft.com/office/drawing/2014/main" id="{AEDACA4C-8B21-40E1-8437-5F25E9F13E5E}"/>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lang="en-US" sz="1200" b="1" dirty="0">
                <a:solidFill>
                  <a:schemeClr val="tx2"/>
                </a:solidFill>
              </a:rPr>
              <a:t>Kenya</a:t>
            </a: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6" name="TextBox 25">
            <a:extLst>
              <a:ext uri="{FF2B5EF4-FFF2-40B4-BE49-F238E27FC236}">
                <a16:creationId xmlns:a16="http://schemas.microsoft.com/office/drawing/2014/main" id="{B4D8C973-5015-40A2-B60E-EFB8267B8F55}"/>
              </a:ext>
            </a:extLst>
          </p:cNvPr>
          <p:cNvSpPr txBox="1">
            <a:spLocks noGrp="1" noRot="1" noMove="1" noResize="1" noEditPoints="1" noAdjustHandles="1" noChangeArrowheads="1" noChangeShapeType="1"/>
          </p:cNvSpPr>
          <p:nvPr>
            <p:custDataLst>
              <p:tags r:id="rId14"/>
            </p:custDataLst>
          </p:nvPr>
        </p:nvSpPr>
        <p:spPr>
          <a:xfrm>
            <a:off x="4283281" y="2291977"/>
            <a:ext cx="2353395"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Dose Reduction Immunobridging and Safety (DoRIS)</a:t>
            </a:r>
            <a:r>
              <a:rPr lang="en-US" sz="1200" b="1" baseline="30000" dirty="0">
                <a:solidFill>
                  <a:schemeClr val="tx2"/>
                </a:solidFill>
              </a:rPr>
              <a:t>2,3</a:t>
            </a: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7" name="TextBox 26">
            <a:extLst>
              <a:ext uri="{FF2B5EF4-FFF2-40B4-BE49-F238E27FC236}">
                <a16:creationId xmlns:a16="http://schemas.microsoft.com/office/drawing/2014/main" id="{14FF4AA5-737B-4769-984D-9E0BDF79C1A1}"/>
              </a:ext>
            </a:extLst>
          </p:cNvPr>
          <p:cNvSpPr txBox="1">
            <a:spLocks noGrp="1" noRot="1" noMove="1" noResize="1" noEditPoints="1" noAdjustHandles="1" noChangeArrowheads="1" noChangeShapeType="1"/>
          </p:cNvSpPr>
          <p:nvPr>
            <p:custDataLst>
              <p:tags r:id="rId15"/>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2017</a:t>
            </a:r>
          </a:p>
        </p:txBody>
      </p:sp>
      <p:sp>
        <p:nvSpPr>
          <p:cNvPr id="28" name="TextBox 27">
            <a:extLst>
              <a:ext uri="{FF2B5EF4-FFF2-40B4-BE49-F238E27FC236}">
                <a16:creationId xmlns:a16="http://schemas.microsoft.com/office/drawing/2014/main" id="{017C03F5-31A6-4172-BFE0-841E80CFE995}"/>
              </a:ext>
            </a:extLst>
          </p:cNvPr>
          <p:cNvSpPr txBox="1">
            <a:spLocks noGrp="1" noRot="1" noMove="1" noResize="1" noEditPoints="1" noAdjustHandles="1" noChangeArrowheads="1" noChangeShapeType="1"/>
          </p:cNvSpPr>
          <p:nvPr>
            <p:custDataLst>
              <p:tags r:id="rId16"/>
            </p:custDataLst>
          </p:nvPr>
        </p:nvSpPr>
        <p:spPr>
          <a:xfrm>
            <a:off x="4283281" y="3250083"/>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Tanzania</a:t>
            </a:r>
          </a:p>
        </p:txBody>
      </p:sp>
      <p:cxnSp>
        <p:nvCxnSpPr>
          <p:cNvPr id="29" name="Straight Connector 28">
            <a:extLst>
              <a:ext uri="{FF2B5EF4-FFF2-40B4-BE49-F238E27FC236}">
                <a16:creationId xmlns:a16="http://schemas.microsoft.com/office/drawing/2014/main" id="{44AFE5C4-0696-43CE-B1AF-F77C6BC8BCC5}"/>
              </a:ext>
            </a:extLst>
          </p:cNvPr>
          <p:cNvCxnSpPr>
            <a:cxnSpLocks/>
          </p:cNvCxnSpPr>
          <p:nvPr/>
        </p:nvCxnSpPr>
        <p:spPr>
          <a:xfrm flipV="1">
            <a:off x="554736" y="3137410"/>
            <a:ext cx="9248483" cy="176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6DE2AC-193A-4C41-9E59-DE58EAC728A7}"/>
              </a:ext>
            </a:extLst>
          </p:cNvPr>
          <p:cNvCxnSpPr>
            <a:cxnSpLocks/>
          </p:cNvCxnSpPr>
          <p:nvPr/>
        </p:nvCxnSpPr>
        <p:spPr>
          <a:xfrm>
            <a:off x="554736" y="2732687"/>
            <a:ext cx="9333543" cy="1807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D3A7D-F04D-4C5E-B52A-686B013776CC}"/>
              </a:ext>
            </a:extLst>
          </p:cNvPr>
          <p:cNvCxnSpPr>
            <a:cxnSpLocks/>
          </p:cNvCxnSpPr>
          <p:nvPr/>
        </p:nvCxnSpPr>
        <p:spPr>
          <a:xfrm>
            <a:off x="554736" y="2019918"/>
            <a:ext cx="9333543"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85FBD0B-23E0-4E36-8D23-FF455B5C6F15}"/>
              </a:ext>
            </a:extLst>
          </p:cNvPr>
          <p:cNvSpPr txBox="1">
            <a:spLocks noGrp="1" noRot="1" noMove="1" noResize="1" noEditPoints="1" noAdjustHandles="1" noChangeArrowheads="1" noChangeShapeType="1"/>
          </p:cNvSpPr>
          <p:nvPr>
            <p:custDataLst>
              <p:tags r:id="rId17"/>
            </p:custDataLst>
          </p:nvPr>
        </p:nvSpPr>
        <p:spPr>
          <a:xfrm>
            <a:off x="6791249" y="3594128"/>
            <a:ext cx="2353395" cy="147732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n-US" sz="1200" dirty="0">
                <a:solidFill>
                  <a:schemeClr val="tx2"/>
                </a:solidFill>
                <a:cs typeface="Arial"/>
              </a:rPr>
              <a:t>Single-dose of HPV9 (Gardasil 9, MSD) or HPV2 (</a:t>
            </a:r>
            <a:r>
              <a:rPr lang="en-US" sz="1200" dirty="0" err="1">
                <a:solidFill>
                  <a:schemeClr val="tx2"/>
                </a:solidFill>
                <a:cs typeface="Arial"/>
              </a:rPr>
              <a:t>Cervarix</a:t>
            </a:r>
            <a:r>
              <a:rPr lang="en-US" sz="1200" dirty="0">
                <a:solidFill>
                  <a:schemeClr val="tx2"/>
                </a:solidFill>
                <a:cs typeface="Arial"/>
              </a:rPr>
              <a:t>, GSK) is </a:t>
            </a:r>
            <a:r>
              <a:rPr lang="en-US" sz="1200" b="1" dirty="0">
                <a:solidFill>
                  <a:schemeClr val="tx2"/>
                </a:solidFill>
                <a:cs typeface="Arial"/>
              </a:rPr>
              <a:t>non-inferior to a 2-dose regimen in preventing persistent HPV-16/18 infection among adolescent girls</a:t>
            </a:r>
            <a:r>
              <a:rPr lang="en-US" sz="1200" dirty="0">
                <a:solidFill>
                  <a:schemeClr val="tx2"/>
                </a:solidFill>
                <a:cs typeface="Arial"/>
              </a:rPr>
              <a:t>.  Either HPV vaccine provides </a:t>
            </a:r>
            <a:r>
              <a:rPr lang="en-US" sz="1200" b="1" dirty="0">
                <a:solidFill>
                  <a:schemeClr val="tx2"/>
                </a:solidFill>
                <a:cs typeface="Arial"/>
              </a:rPr>
              <a:t>&gt;97% protection against HPV16/18 infection over 5 years</a:t>
            </a:r>
            <a:r>
              <a:rPr lang="en-US" sz="1200" dirty="0">
                <a:solidFill>
                  <a:schemeClr val="tx2"/>
                </a:solidFill>
                <a:cs typeface="Arial"/>
              </a:rPr>
              <a:t>.</a:t>
            </a:r>
          </a:p>
        </p:txBody>
      </p:sp>
      <p:sp>
        <p:nvSpPr>
          <p:cNvPr id="42" name="TextBox 41">
            <a:extLst>
              <a:ext uri="{FF2B5EF4-FFF2-40B4-BE49-F238E27FC236}">
                <a16:creationId xmlns:a16="http://schemas.microsoft.com/office/drawing/2014/main" id="{A381F0DE-AE6C-4E6A-9378-6BA7F56766D3}"/>
              </a:ext>
            </a:extLst>
          </p:cNvPr>
          <p:cNvSpPr txBox="1">
            <a:spLocks noGrp="1" noRot="1" noMove="1" noResize="1" noEditPoints="1" noAdjustHandles="1" noChangeArrowheads="1" noChangeShapeType="1"/>
          </p:cNvSpPr>
          <p:nvPr>
            <p:custDataLst>
              <p:tags r:id="rId18"/>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n-US" sz="1200" b="1" dirty="0">
                <a:solidFill>
                  <a:schemeClr val="tx2"/>
                </a:solidFill>
              </a:rPr>
              <a:t>A</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ntibody levels among girls receiving a single </a:t>
            </a:r>
            <a:r>
              <a:rPr kumimoji="0" lang="en-US" sz="1200" i="0" u="none" strike="noStrike" kern="1200" cap="none" spc="0" normalizeH="0" baseline="0" noProof="0" dirty="0">
                <a:ln>
                  <a:noFill/>
                </a:ln>
                <a:solidFill>
                  <a:schemeClr val="tx2"/>
                </a:solidFill>
                <a:effectLst/>
                <a:uLnTx/>
                <a:uFillTx/>
                <a:ea typeface="+mn-ea"/>
                <a:cs typeface="Arial" panose="020B0604020202020204" pitchFamily="34" charset="0"/>
              </a:rPr>
              <a:t>dose </a:t>
            </a:r>
            <a:r>
              <a:rPr lang="en-US" sz="1200" dirty="0">
                <a:solidFill>
                  <a:schemeClr val="tx2"/>
                </a:solidFill>
                <a:cs typeface="Arial"/>
              </a:rPr>
              <a:t>HPV9 (Gardasil 9, MSD) or HPV2 (</a:t>
            </a:r>
            <a:r>
              <a:rPr lang="en-US" sz="1200" dirty="0" err="1">
                <a:solidFill>
                  <a:schemeClr val="tx2"/>
                </a:solidFill>
                <a:cs typeface="Arial"/>
              </a:rPr>
              <a:t>Cervarix</a:t>
            </a:r>
            <a:r>
              <a:rPr lang="en-US" sz="1200" dirty="0">
                <a:solidFill>
                  <a:schemeClr val="tx2"/>
                </a:solidFill>
                <a:cs typeface="Arial"/>
              </a:rPr>
              <a:t>, GSK) </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were at least as high as those in women from the KEN SHE, CVT, or IARC studies where single-dose efficacy was shown.</a:t>
            </a:r>
            <a:endPar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endParaRPr>
          </a:p>
          <a:p>
            <a:pPr>
              <a:spcBef>
                <a:spcPts val="400"/>
              </a:spcBef>
              <a:buClr>
                <a:srgbClr val="000000"/>
              </a:buClr>
              <a:buSzPct val="110000"/>
              <a:buNone/>
              <a:defRPr/>
            </a:pPr>
            <a:r>
              <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rPr>
              <a:t>Data suggest the efficacy of a single dose of HPV vaccine</a:t>
            </a:r>
            <a:r>
              <a:rPr kumimoji="0" lang="en-US" sz="1200" b="1" i="0" u="none" kern="1200" cap="none" spc="0" normalizeH="0" baseline="0" noProof="0" dirty="0">
                <a:ln>
                  <a:noFill/>
                </a:ln>
                <a:solidFill>
                  <a:schemeClr val="tx2"/>
                </a:solidFill>
                <a:effectLst/>
                <a:uLnTx/>
                <a:uFillTx/>
                <a:ea typeface="+mn-ea"/>
                <a:cs typeface="Arial" panose="020B0604020202020204" pitchFamily="34" charset="0"/>
              </a:rPr>
              <a:t> can be inferred </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to the targeted 9–14-year-old age group.</a:t>
            </a:r>
          </a:p>
        </p:txBody>
      </p:sp>
    </p:spTree>
    <p:extLst>
      <p:ext uri="{BB962C8B-B14F-4D97-AF65-F5344CB8AC3E}">
        <p14:creationId xmlns:p14="http://schemas.microsoft.com/office/powerpoint/2010/main" val="97467429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4767-2EC4-9311-144D-8AA9022818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5921A9-7078-5E58-C6EE-45E8067076E3}"/>
              </a:ext>
            </a:extLst>
          </p:cNvPr>
          <p:cNvSpPr>
            <a:spLocks noGrp="1"/>
          </p:cNvSpPr>
          <p:nvPr>
            <p:ph type="body" sz="quarter" idx="17"/>
          </p:nvPr>
        </p:nvSpPr>
        <p:spPr>
          <a:xfrm>
            <a:off x="380999" y="787006"/>
            <a:ext cx="10718800" cy="647700"/>
          </a:xfrm>
        </p:spPr>
        <p:txBody>
          <a:bodyPr>
            <a:normAutofit/>
          </a:bodyPr>
          <a:lstStyle/>
          <a:p>
            <a:r>
              <a:rPr lang="en-US" dirty="0"/>
              <a:t>A single dose delivers high levels of protection similar in magnitude to multi-dose regimens</a:t>
            </a:r>
          </a:p>
        </p:txBody>
      </p:sp>
      <p:sp>
        <p:nvSpPr>
          <p:cNvPr id="7" name="Text Placeholder 6">
            <a:extLst>
              <a:ext uri="{FF2B5EF4-FFF2-40B4-BE49-F238E27FC236}">
                <a16:creationId xmlns:a16="http://schemas.microsoft.com/office/drawing/2014/main" id="{B42F1C17-2AFE-8A3F-577B-2428D9533CF4}"/>
              </a:ext>
            </a:extLst>
          </p:cNvPr>
          <p:cNvSpPr>
            <a:spLocks noGrp="1"/>
          </p:cNvSpPr>
          <p:nvPr>
            <p:ph type="body" sz="quarter" idx="18"/>
          </p:nvPr>
        </p:nvSpPr>
        <p:spPr>
          <a:xfrm>
            <a:off x="474934" y="110262"/>
            <a:ext cx="10996705" cy="994536"/>
          </a:xfrm>
        </p:spPr>
        <p:txBody>
          <a:bodyPr>
            <a:normAutofit/>
          </a:bodyPr>
          <a:lstStyle/>
          <a:p>
            <a:r>
              <a:rPr lang="en-US" dirty="0"/>
              <a:t>Data from clinical studies across multiple geographies suggest a single-dose regimen provides significant protection against HPV</a:t>
            </a:r>
          </a:p>
        </p:txBody>
      </p:sp>
      <p:sp>
        <p:nvSpPr>
          <p:cNvPr id="8" name="TextBox 7">
            <a:extLst>
              <a:ext uri="{FF2B5EF4-FFF2-40B4-BE49-F238E27FC236}">
                <a16:creationId xmlns:a16="http://schemas.microsoft.com/office/drawing/2014/main" id="{AB5D87F5-D19C-6011-71D7-BFBD087F1081}"/>
              </a:ext>
            </a:extLst>
          </p:cNvPr>
          <p:cNvSpPr txBox="1">
            <a:spLocks noGrp="1" noRot="1" noMove="1" noResize="1" noEditPoints="1" noAdjustHandles="1" noChangeArrowheads="1" noChangeShapeType="1"/>
          </p:cNvSpPr>
          <p:nvPr>
            <p:custDataLst>
              <p:tags r:id="rId1"/>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Study*</a:t>
            </a:r>
          </a:p>
        </p:txBody>
      </p:sp>
      <p:sp>
        <p:nvSpPr>
          <p:cNvPr id="9" name="TextBox 8">
            <a:extLst>
              <a:ext uri="{FF2B5EF4-FFF2-40B4-BE49-F238E27FC236}">
                <a16:creationId xmlns:a16="http://schemas.microsoft.com/office/drawing/2014/main" id="{0DD0EDDE-C3FA-4442-6DE5-68DFC579FC60}"/>
              </a:ext>
            </a:extLst>
          </p:cNvPr>
          <p:cNvSpPr txBox="1">
            <a:spLocks noGrp="1" noRot="1" noMove="1" noResize="1" noEditPoints="1" noAdjustHandles="1" noChangeArrowheads="1" noChangeShapeType="1"/>
          </p:cNvSpPr>
          <p:nvPr>
            <p:custDataLst>
              <p:tags r:id="rId2"/>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Key findings</a:t>
            </a:r>
          </a:p>
        </p:txBody>
      </p:sp>
      <p:sp>
        <p:nvSpPr>
          <p:cNvPr id="10" name="4. Footnote">
            <a:extLst>
              <a:ext uri="{FF2B5EF4-FFF2-40B4-BE49-F238E27FC236}">
                <a16:creationId xmlns:a16="http://schemas.microsoft.com/office/drawing/2014/main" id="{1F7C5142-8487-75E0-E7C1-7FFB289AAC9C}"/>
              </a:ext>
            </a:extLst>
          </p:cNvPr>
          <p:cNvSpPr txBox="1">
            <a:spLocks/>
          </p:cNvSpPr>
          <p:nvPr>
            <p:custDataLst>
              <p:tags r:id="rId3"/>
            </p:custDataLst>
          </p:nvPr>
        </p:nvSpPr>
        <p:spPr>
          <a:xfrm>
            <a:off x="380999" y="6183643"/>
            <a:ext cx="11704983" cy="323165"/>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lang="en-US" sz="700" dirty="0">
                <a:solidFill>
                  <a:schemeClr val="tx1">
                    <a:lumMod val="65000"/>
                    <a:lumOff val="35000"/>
                  </a:schemeClr>
                </a:solidFill>
                <a:cs typeface="Arial"/>
              </a:rPr>
              <a:t>1 </a:t>
            </a:r>
            <a:r>
              <a:rPr lang="en-US" sz="700" dirty="0">
                <a:effectLst/>
              </a:rPr>
              <a:t>Basu et al. Vaccine Efficacy of a single-dose versus Two or Three Doses of the HPV Vaccine, 15 years after Vaccination IPVC abstract O057/ #956</a:t>
            </a:r>
            <a:r>
              <a:rPr lang="en-US" sz="700" dirty="0"/>
              <a:t>2</a:t>
            </a:r>
          </a:p>
          <a:p>
            <a:pPr marL="0" indent="0">
              <a:defRPr/>
            </a:pPr>
            <a:r>
              <a:rPr kumimoji="0" lang="en-US" sz="700" strike="noStrike" kern="1200" spc="0" normalizeH="0" noProof="0" dirty="0">
                <a:ln>
                  <a:noFill/>
                </a:ln>
                <a:solidFill>
                  <a:schemeClr val="tx1">
                    <a:lumMod val="65000"/>
                    <a:lumOff val="35000"/>
                  </a:schemeClr>
                </a:solidFill>
                <a:effectLst/>
                <a:uLnTx/>
                <a:uFillTx/>
                <a:cs typeface="Arial"/>
              </a:rPr>
              <a:t>2. Kreimer AR, Sampson JN, Porras C, et al. Evaluation of durability of a single dose of the bivalent HPV vaccine: The CVT trial. </a:t>
            </a:r>
            <a:r>
              <a:rPr kumimoji="0" lang="en-US" sz="700" i="1" strike="noStrike" kern="1200" spc="0" normalizeH="0" noProof="0" dirty="0">
                <a:ln>
                  <a:noFill/>
                </a:ln>
                <a:solidFill>
                  <a:schemeClr val="tx1">
                    <a:lumMod val="65000"/>
                    <a:lumOff val="35000"/>
                  </a:schemeClr>
                </a:solidFill>
                <a:effectLst/>
                <a:uLnTx/>
                <a:uFillTx/>
                <a:cs typeface="Arial"/>
              </a:rPr>
              <a:t>Journal of the National Cancer Institute</a:t>
            </a:r>
            <a:r>
              <a:rPr kumimoji="0" lang="en-US" sz="700" strike="noStrike" kern="1200" spc="0" normalizeH="0" noProof="0" dirty="0">
                <a:ln>
                  <a:noFill/>
                </a:ln>
                <a:solidFill>
                  <a:schemeClr val="tx1">
                    <a:lumMod val="65000"/>
                    <a:lumOff val="35000"/>
                  </a:schemeClr>
                </a:solidFill>
                <a:effectLst/>
                <a:uLnTx/>
                <a:uFillTx/>
                <a:cs typeface="Arial"/>
              </a:rPr>
              <a:t>. 2020;112(10):1038</a:t>
            </a:r>
            <a:r>
              <a:rPr lang="en-US" sz="700" dirty="0">
                <a:effectLst/>
              </a:rPr>
              <a:t>–</a:t>
            </a:r>
            <a:r>
              <a:rPr kumimoji="0" lang="en-US" sz="700" strike="noStrike" kern="1200" spc="0" normalizeH="0" noProof="0" dirty="0">
                <a:ln>
                  <a:noFill/>
                </a:ln>
                <a:solidFill>
                  <a:schemeClr val="tx1">
                    <a:lumMod val="65000"/>
                    <a:lumOff val="35000"/>
                  </a:schemeClr>
                </a:solidFill>
                <a:effectLst/>
                <a:uLnTx/>
                <a:uFillTx/>
                <a:cs typeface="Arial"/>
              </a:rPr>
              <a:t>1046. doi:10.1093/jnci/djaa011</a:t>
            </a:r>
            <a:br>
              <a:rPr lang="en-US" sz="700" dirty="0">
                <a:solidFill>
                  <a:schemeClr val="tx1">
                    <a:lumMod val="65000"/>
                    <a:lumOff val="35000"/>
                  </a:schemeClr>
                </a:solidFill>
                <a:cs typeface="Arial"/>
              </a:rPr>
            </a:br>
            <a:endParaRPr kumimoji="0" lang="en-US" sz="700" strike="noStrike" kern="1200" spc="0" normalizeH="0" noProof="0" dirty="0">
              <a:ln>
                <a:noFill/>
              </a:ln>
              <a:solidFill>
                <a:schemeClr val="tx1">
                  <a:lumMod val="65000"/>
                  <a:lumOff val="35000"/>
                </a:schemeClr>
              </a:solidFill>
              <a:effectLst/>
              <a:uLnTx/>
              <a:uFillTx/>
            </a:endParaRPr>
          </a:p>
        </p:txBody>
      </p:sp>
      <p:sp>
        <p:nvSpPr>
          <p:cNvPr id="11" name="TextBox 10">
            <a:extLst>
              <a:ext uri="{FF2B5EF4-FFF2-40B4-BE49-F238E27FC236}">
                <a16:creationId xmlns:a16="http://schemas.microsoft.com/office/drawing/2014/main" id="{B2564844-2257-A1A6-0A3C-3BBBC4336803}"/>
              </a:ext>
            </a:extLst>
          </p:cNvPr>
          <p:cNvSpPr txBox="1">
            <a:spLocks noGrp="1" noRot="1" noMove="1" noResize="1" noEditPoints="1" noAdjustHandles="1" noChangeArrowheads="1" noChangeShapeType="1"/>
          </p:cNvSpPr>
          <p:nvPr>
            <p:custDataLst>
              <p:tags r:id="rId4"/>
            </p:custDataLst>
          </p:nvPr>
        </p:nvSpPr>
        <p:spPr>
          <a:xfrm>
            <a:off x="9283870"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2" name="TextBox 11">
            <a:extLst>
              <a:ext uri="{FF2B5EF4-FFF2-40B4-BE49-F238E27FC236}">
                <a16:creationId xmlns:a16="http://schemas.microsoft.com/office/drawing/2014/main" id="{969EA9B5-4A38-803C-226F-0FB13C0F1C3C}"/>
              </a:ext>
            </a:extLst>
          </p:cNvPr>
          <p:cNvSpPr txBox="1">
            <a:spLocks noGrp="1" noRot="1" noMove="1" noResize="1" noEditPoints="1" noAdjustHandles="1" noChangeArrowheads="1" noChangeShapeType="1"/>
          </p:cNvSpPr>
          <p:nvPr>
            <p:custDataLst>
              <p:tags r:id="rId5"/>
            </p:custDataLst>
          </p:nvPr>
        </p:nvSpPr>
        <p:spPr>
          <a:xfrm>
            <a:off x="9283870" y="3600752"/>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C07E46CE-4EF5-5BAD-9E8F-037977E2E83E}"/>
              </a:ext>
            </a:extLst>
          </p:cNvPr>
          <p:cNvCxnSpPr>
            <a:cxnSpLocks/>
          </p:cNvCxnSpPr>
          <p:nvPr/>
        </p:nvCxnSpPr>
        <p:spPr>
          <a:xfrm>
            <a:off x="554736" y="3549082"/>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3CC479-37E5-A4B2-197D-932BBEE538E6}"/>
              </a:ext>
            </a:extLst>
          </p:cNvPr>
          <p:cNvSpPr txBox="1">
            <a:spLocks noGrp="1" noRot="1" noMove="1" noResize="1" noEditPoints="1" noAdjustHandles="1" noChangeArrowheads="1" noChangeShapeType="1"/>
          </p:cNvSpPr>
          <p:nvPr>
            <p:custDataLst>
              <p:tags r:id="rId6"/>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Start year</a:t>
            </a:r>
            <a:r>
              <a:rPr kumimoji="0" lang="en-US" sz="1400" b="1" i="0" u="none" strike="noStrike" kern="1200" cap="none" spc="0" normalizeH="0" baseline="30000" noProof="0" dirty="0">
                <a:ln>
                  <a:noFill/>
                </a:ln>
                <a:solidFill>
                  <a:schemeClr val="bg1"/>
                </a:solidFill>
                <a:effectLst/>
                <a:uLnTx/>
                <a:uFillTx/>
                <a:ea typeface="+mn-ea"/>
                <a:cs typeface="Arial" panose="020B0604020202020204" pitchFamily="34" charset="0"/>
              </a:rPr>
              <a:t> </a:t>
            </a:r>
            <a:endParaRPr kumimoji="0" lang="en-US" sz="14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7" name="TextBox 16">
            <a:extLst>
              <a:ext uri="{FF2B5EF4-FFF2-40B4-BE49-F238E27FC236}">
                <a16:creationId xmlns:a16="http://schemas.microsoft.com/office/drawing/2014/main" id="{FA603648-5462-2469-9CE0-044EB2EB2133}"/>
              </a:ext>
            </a:extLst>
          </p:cNvPr>
          <p:cNvSpPr txBox="1">
            <a:spLocks noGrp="1" noRot="1" noMove="1" noResize="1" noEditPoints="1" noAdjustHandles="1" noChangeArrowheads="1" noChangeShapeType="1"/>
          </p:cNvSpPr>
          <p:nvPr>
            <p:custDataLst>
              <p:tags r:id="rId7"/>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400" b="1" i="0" u="none" strike="noStrike" kern="1200" cap="none" spc="0" normalizeH="0" baseline="0" noProof="0" dirty="0">
                <a:ln>
                  <a:noFill/>
                </a:ln>
                <a:solidFill>
                  <a:schemeClr val="bg1"/>
                </a:solidFill>
                <a:effectLst/>
                <a:uLnTx/>
                <a:uFillTx/>
                <a:ea typeface="+mn-ea"/>
                <a:cs typeface="Arial" panose="020B0604020202020204" pitchFamily="34" charset="0"/>
              </a:rPr>
              <a:t>Location</a:t>
            </a:r>
          </a:p>
        </p:txBody>
      </p:sp>
      <p:sp>
        <p:nvSpPr>
          <p:cNvPr id="18" name="TextBox 17">
            <a:extLst>
              <a:ext uri="{FF2B5EF4-FFF2-40B4-BE49-F238E27FC236}">
                <a16:creationId xmlns:a16="http://schemas.microsoft.com/office/drawing/2014/main" id="{E3FEA023-02EB-E6A6-1477-6F2FB4D40266}"/>
              </a:ext>
            </a:extLst>
          </p:cNvPr>
          <p:cNvSpPr txBox="1">
            <a:spLocks/>
          </p:cNvSpPr>
          <p:nvPr>
            <p:custDataLst>
              <p:tags r:id="rId8"/>
            </p:custDataLst>
          </p:nvPr>
        </p:nvSpPr>
        <p:spPr>
          <a:xfrm>
            <a:off x="9283870"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0" name="TextBox 19">
            <a:extLst>
              <a:ext uri="{FF2B5EF4-FFF2-40B4-BE49-F238E27FC236}">
                <a16:creationId xmlns:a16="http://schemas.microsoft.com/office/drawing/2014/main" id="{342774BC-7044-6012-E547-4DB6A1F2B936}"/>
              </a:ext>
            </a:extLst>
          </p:cNvPr>
          <p:cNvSpPr txBox="1">
            <a:spLocks noGrp="1" noRot="1" noMove="1" noResize="1" noEditPoints="1" noAdjustHandles="1" noChangeArrowheads="1" noChangeShapeType="1"/>
          </p:cNvSpPr>
          <p:nvPr>
            <p:custDataLst>
              <p:tags r:id="rId9"/>
            </p:custDataLst>
          </p:nvPr>
        </p:nvSpPr>
        <p:spPr>
          <a:xfrm>
            <a:off x="9283870"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1" name="TextBox 20">
            <a:extLst>
              <a:ext uri="{FF2B5EF4-FFF2-40B4-BE49-F238E27FC236}">
                <a16:creationId xmlns:a16="http://schemas.microsoft.com/office/drawing/2014/main" id="{4532E9B0-535F-285D-67A7-6650FB84BCBD}"/>
              </a:ext>
            </a:extLst>
          </p:cNvPr>
          <p:cNvSpPr txBox="1">
            <a:spLocks noGrp="1" noRot="1" noMove="1" noResize="1" noEditPoints="1" noAdjustHandles="1" noChangeArrowheads="1" noChangeShapeType="1"/>
          </p:cNvSpPr>
          <p:nvPr>
            <p:custDataLst>
              <p:tags r:id="rId10"/>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3" name="TextBox 22">
            <a:extLst>
              <a:ext uri="{FF2B5EF4-FFF2-40B4-BE49-F238E27FC236}">
                <a16:creationId xmlns:a16="http://schemas.microsoft.com/office/drawing/2014/main" id="{FA2ACB7D-133F-F849-93B1-718B39F483DF}"/>
              </a:ext>
            </a:extLst>
          </p:cNvPr>
          <p:cNvSpPr txBox="1">
            <a:spLocks noGrp="1" noRot="1" noMove="1" noResize="1" noEditPoints="1" noAdjustHandles="1" noChangeArrowheads="1" noChangeShapeType="1"/>
          </p:cNvSpPr>
          <p:nvPr>
            <p:custDataLst>
              <p:tags r:id="rId11"/>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en-US" sz="1200" dirty="0">
                <a:solidFill>
                  <a:schemeClr val="tx2"/>
                </a:solidFill>
              </a:rPr>
              <a:t>Single dose showed </a:t>
            </a:r>
            <a:r>
              <a:rPr lang="en-US" sz="1200" b="1" dirty="0">
                <a:solidFill>
                  <a:schemeClr val="tx2"/>
                </a:solidFill>
              </a:rPr>
              <a:t>92% efficacy with HPV4 (Gardasil, MSD) </a:t>
            </a:r>
            <a:r>
              <a:rPr lang="en-US" sz="1200" dirty="0">
                <a:solidFill>
                  <a:schemeClr val="tx2"/>
                </a:solidFill>
              </a:rPr>
              <a:t>against persistent HPV 16/18 infection</a:t>
            </a:r>
            <a:r>
              <a:rPr lang="en-US" sz="1200" b="1" dirty="0">
                <a:solidFill>
                  <a:schemeClr val="tx2"/>
                </a:solidFill>
              </a:rPr>
              <a:t> for at least 14 years. </a:t>
            </a:r>
          </a:p>
          <a:p>
            <a:pPr>
              <a:spcBef>
                <a:spcPts val="400"/>
              </a:spcBef>
              <a:buClr>
                <a:srgbClr val="000000"/>
              </a:buClr>
              <a:buSzPct val="110000"/>
              <a:buNone/>
              <a:defRPr/>
            </a:pPr>
            <a:r>
              <a:rPr lang="en-US" sz="1200" b="1" dirty="0">
                <a:solidFill>
                  <a:schemeClr val="tx2"/>
                </a:solidFill>
              </a:rPr>
              <a:t>Comparable vaccine efficacy regardless of the dose regimen </a:t>
            </a:r>
            <a:r>
              <a:rPr lang="en-US" sz="1200" dirty="0">
                <a:solidFill>
                  <a:schemeClr val="tx2"/>
                </a:solidFill>
              </a:rPr>
              <a:t>with HPV4 (Gardasil, MSD) (1, 2 or 3 doses).</a:t>
            </a:r>
          </a:p>
        </p:txBody>
      </p:sp>
      <p:sp>
        <p:nvSpPr>
          <p:cNvPr id="24" name="TextBox 23">
            <a:extLst>
              <a:ext uri="{FF2B5EF4-FFF2-40B4-BE49-F238E27FC236}">
                <a16:creationId xmlns:a16="http://schemas.microsoft.com/office/drawing/2014/main" id="{E42A8CC3-5A04-F937-40F5-C2C09D4D9286}"/>
              </a:ext>
            </a:extLst>
          </p:cNvPr>
          <p:cNvSpPr txBox="1">
            <a:spLocks/>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defRPr/>
            </a:pPr>
            <a:r>
              <a:rPr lang="en-US" sz="1200" b="1" dirty="0">
                <a:solidFill>
                  <a:schemeClr val="tx2"/>
                </a:solidFill>
              </a:rPr>
              <a:t>2009</a:t>
            </a:r>
          </a:p>
          <a:p>
            <a:pPr marL="0" marR="0" lvl="0" indent="0" algn="l" defTabSz="914400" rtl="0" eaLnBrk="1" fontAlgn="auto" latinLnBrk="0" hangingPunct="1">
              <a:lnSpc>
                <a:spcPct val="100000"/>
              </a:lnSpc>
              <a:spcBef>
                <a:spcPts val="300"/>
              </a:spcBef>
              <a:spcAft>
                <a:spcPts val="300"/>
              </a:spcAft>
              <a:buClrTx/>
              <a:buSzTx/>
              <a:buNone/>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5" name="TextBox 24">
            <a:extLst>
              <a:ext uri="{FF2B5EF4-FFF2-40B4-BE49-F238E27FC236}">
                <a16:creationId xmlns:a16="http://schemas.microsoft.com/office/drawing/2014/main" id="{EB466D8E-9B01-D99F-072D-F0515F9ED8E5}"/>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defRPr/>
            </a:pPr>
            <a:r>
              <a:rPr lang="en-US" sz="1200" b="1">
                <a:solidFill>
                  <a:schemeClr val="tx2"/>
                </a:solidFill>
              </a:rPr>
              <a:t>India</a:t>
            </a:r>
            <a:endParaRPr lang="en-US" sz="1200" b="1" dirty="0">
              <a:solidFill>
                <a:schemeClr val="tx2"/>
              </a:solidFill>
            </a:endParaRPr>
          </a:p>
        </p:txBody>
      </p:sp>
      <p:sp>
        <p:nvSpPr>
          <p:cNvPr id="27" name="TextBox 26">
            <a:extLst>
              <a:ext uri="{FF2B5EF4-FFF2-40B4-BE49-F238E27FC236}">
                <a16:creationId xmlns:a16="http://schemas.microsoft.com/office/drawing/2014/main" id="{5A82A144-802A-F91E-6543-28A68D7C7D43}"/>
              </a:ext>
            </a:extLst>
          </p:cNvPr>
          <p:cNvSpPr txBox="1">
            <a:spLocks/>
          </p:cNvSpPr>
          <p:nvPr>
            <p:custDataLst>
              <p:tags r:id="rId14"/>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816587F8-655B-7454-4BC6-66F50A09AFB0}"/>
              </a:ext>
            </a:extLst>
          </p:cNvPr>
          <p:cNvCxnSpPr>
            <a:cxnSpLocks/>
          </p:cNvCxnSpPr>
          <p:nvPr/>
        </p:nvCxnSpPr>
        <p:spPr>
          <a:xfrm>
            <a:off x="554736" y="3139173"/>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0E1FAD-37D6-BF64-644F-2D02308A9B04}"/>
              </a:ext>
            </a:extLst>
          </p:cNvPr>
          <p:cNvCxnSpPr>
            <a:cxnSpLocks/>
          </p:cNvCxnSpPr>
          <p:nvPr/>
        </p:nvCxnSpPr>
        <p:spPr>
          <a:xfrm>
            <a:off x="554736" y="2732687"/>
            <a:ext cx="7292888"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7C367F-D402-8CB1-913B-6ADB82772D9E}"/>
              </a:ext>
            </a:extLst>
          </p:cNvPr>
          <p:cNvCxnSpPr>
            <a:cxnSpLocks/>
          </p:cNvCxnSpPr>
          <p:nvPr/>
        </p:nvCxnSpPr>
        <p:spPr>
          <a:xfrm>
            <a:off x="554736" y="1956123"/>
            <a:ext cx="7292888"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8BAB68F-FAD3-3BD4-6D7A-42421C1A8ED1}"/>
              </a:ext>
            </a:extLst>
          </p:cNvPr>
          <p:cNvSpPr txBox="1">
            <a:spLocks noGrp="1" noRot="1" noMove="1" noResize="1" noEditPoints="1" noAdjustHandles="1" noChangeArrowheads="1" noChangeShapeType="1"/>
          </p:cNvSpPr>
          <p:nvPr>
            <p:custDataLst>
              <p:tags r:id="rId15"/>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94DEB154-C0B7-D4CB-04CE-7A38949A0056}"/>
              </a:ext>
            </a:extLst>
          </p:cNvPr>
          <p:cNvSpPr txBox="1"/>
          <p:nvPr>
            <p:custDataLst>
              <p:tags r:id="rId16"/>
            </p:custDataLst>
          </p:nvPr>
        </p:nvSpPr>
        <p:spPr>
          <a:xfrm>
            <a:off x="6783576"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6" name="TextBox 5">
            <a:extLst>
              <a:ext uri="{FF2B5EF4-FFF2-40B4-BE49-F238E27FC236}">
                <a16:creationId xmlns:a16="http://schemas.microsoft.com/office/drawing/2014/main" id="{A81B7A49-1B3A-F6FF-510E-76484649B4F6}"/>
              </a:ext>
            </a:extLst>
          </p:cNvPr>
          <p:cNvSpPr txBox="1"/>
          <p:nvPr/>
        </p:nvSpPr>
        <p:spPr>
          <a:xfrm>
            <a:off x="1685094" y="2344567"/>
            <a:ext cx="3636713" cy="553998"/>
          </a:xfrm>
          <a:prstGeom prst="rect">
            <a:avLst/>
          </a:prstGeom>
          <a:noFill/>
        </p:spPr>
        <p:txBody>
          <a:bodyPr wrap="square" rtlCol="0">
            <a:spAutoFit/>
          </a:bodyPr>
          <a:lstStyle/>
          <a:p>
            <a:r>
              <a:rPr lang="en-US" sz="1200" b="1" dirty="0">
                <a:solidFill>
                  <a:schemeClr val="tx2"/>
                </a:solidFill>
                <a:cs typeface="Arial" panose="020B0604020202020204" pitchFamily="34" charset="0"/>
              </a:rPr>
              <a:t>International Agency for Research on Cancer (IARC)</a:t>
            </a:r>
            <a:r>
              <a:rPr lang="en-US" sz="1200" b="1" baseline="30000" dirty="0">
                <a:solidFill>
                  <a:schemeClr val="tx2"/>
                </a:solidFill>
                <a:cs typeface="Arial" panose="020B0604020202020204" pitchFamily="34" charset="0"/>
              </a:rPr>
              <a:t>1</a:t>
            </a:r>
            <a:r>
              <a:rPr lang="en-US" sz="1200" b="1" dirty="0">
                <a:solidFill>
                  <a:schemeClr val="tx2"/>
                </a:solidFill>
                <a:cs typeface="Arial" panose="020B0604020202020204" pitchFamily="34" charset="0"/>
              </a:rPr>
              <a:t> </a:t>
            </a:r>
          </a:p>
          <a:p>
            <a:endParaRPr lang="en-US" dirty="0"/>
          </a:p>
        </p:txBody>
      </p:sp>
      <p:sp>
        <p:nvSpPr>
          <p:cNvPr id="32" name="TextBox 31">
            <a:extLst>
              <a:ext uri="{FF2B5EF4-FFF2-40B4-BE49-F238E27FC236}">
                <a16:creationId xmlns:a16="http://schemas.microsoft.com/office/drawing/2014/main" id="{87844893-243D-24EA-3B4C-EECCDFFFAB66}"/>
              </a:ext>
            </a:extLst>
          </p:cNvPr>
          <p:cNvSpPr txBox="1"/>
          <p:nvPr/>
        </p:nvSpPr>
        <p:spPr>
          <a:xfrm>
            <a:off x="5443183" y="2338741"/>
            <a:ext cx="2404441" cy="553998"/>
          </a:xfrm>
          <a:prstGeom prst="rect">
            <a:avLst/>
          </a:prstGeom>
          <a:noFill/>
        </p:spPr>
        <p:txBody>
          <a:bodyPr wrap="none" rtlCol="0">
            <a:spAutoFit/>
          </a:bodyPr>
          <a:lstStyle/>
          <a:p>
            <a:r>
              <a:rPr lang="en-US" sz="1200" b="1" dirty="0">
                <a:solidFill>
                  <a:schemeClr val="tx2"/>
                </a:solidFill>
                <a:cs typeface="Arial" panose="020B0604020202020204" pitchFamily="34" charset="0"/>
              </a:rPr>
              <a:t>Costa Rica HPV Vaccine Trial (CVT)</a:t>
            </a:r>
            <a:r>
              <a:rPr lang="en-US" sz="1200" b="1" baseline="30000" dirty="0">
                <a:solidFill>
                  <a:schemeClr val="tx2"/>
                </a:solidFill>
                <a:cs typeface="Arial" panose="020B0604020202020204" pitchFamily="34" charset="0"/>
              </a:rPr>
              <a:t>2</a:t>
            </a:r>
            <a:endParaRPr lang="en-US" sz="1200" b="1" dirty="0">
              <a:solidFill>
                <a:schemeClr val="tx2"/>
              </a:solidFill>
              <a:cs typeface="Arial" panose="020B0604020202020204" pitchFamily="34" charset="0"/>
            </a:endParaRPr>
          </a:p>
          <a:p>
            <a:endParaRPr lang="en-US" dirty="0"/>
          </a:p>
        </p:txBody>
      </p:sp>
      <p:sp>
        <p:nvSpPr>
          <p:cNvPr id="33" name="TextBox 32">
            <a:extLst>
              <a:ext uri="{FF2B5EF4-FFF2-40B4-BE49-F238E27FC236}">
                <a16:creationId xmlns:a16="http://schemas.microsoft.com/office/drawing/2014/main" id="{D9F78F49-83ED-9380-9E6C-8FC297C296AB}"/>
              </a:ext>
            </a:extLst>
          </p:cNvPr>
          <p:cNvSpPr txBox="1"/>
          <p:nvPr/>
        </p:nvSpPr>
        <p:spPr>
          <a:xfrm>
            <a:off x="5494229" y="2818983"/>
            <a:ext cx="498855" cy="553998"/>
          </a:xfrm>
          <a:prstGeom prst="rect">
            <a:avLst/>
          </a:prstGeom>
          <a:noFill/>
        </p:spPr>
        <p:txBody>
          <a:bodyPr wrap="none" rtlCol="0">
            <a:spAutoFit/>
          </a:bodyPr>
          <a:lstStyle/>
          <a:p>
            <a:r>
              <a:rPr lang="en-US" sz="1200" b="1" dirty="0">
                <a:solidFill>
                  <a:schemeClr val="tx2"/>
                </a:solidFill>
                <a:cs typeface="Arial" panose="020B0604020202020204" pitchFamily="34" charset="0"/>
              </a:rPr>
              <a:t>2004</a:t>
            </a:r>
          </a:p>
          <a:p>
            <a:endParaRPr lang="en-US" dirty="0"/>
          </a:p>
        </p:txBody>
      </p:sp>
      <p:sp>
        <p:nvSpPr>
          <p:cNvPr id="34" name="TextBox 33">
            <a:extLst>
              <a:ext uri="{FF2B5EF4-FFF2-40B4-BE49-F238E27FC236}">
                <a16:creationId xmlns:a16="http://schemas.microsoft.com/office/drawing/2014/main" id="{B6AAB3C3-631D-E9E0-3F66-332C25643FDD}"/>
              </a:ext>
            </a:extLst>
          </p:cNvPr>
          <p:cNvSpPr txBox="1"/>
          <p:nvPr/>
        </p:nvSpPr>
        <p:spPr>
          <a:xfrm>
            <a:off x="5494228" y="3232252"/>
            <a:ext cx="834587" cy="276999"/>
          </a:xfrm>
          <a:prstGeom prst="rect">
            <a:avLst/>
          </a:prstGeom>
          <a:noFill/>
        </p:spPr>
        <p:txBody>
          <a:bodyPr wrap="none" rtlCol="0">
            <a:spAutoFit/>
          </a:bodyPr>
          <a:lstStyle/>
          <a:p>
            <a:r>
              <a:rPr lang="en-US" sz="1200" b="1" dirty="0">
                <a:solidFill>
                  <a:schemeClr val="tx2"/>
                </a:solidFill>
              </a:rPr>
              <a:t>Costa Rica</a:t>
            </a:r>
            <a:endParaRPr lang="en-US" sz="1200" b="1" dirty="0">
              <a:solidFill>
                <a:schemeClr val="tx2"/>
              </a:solidFill>
              <a:cs typeface="Arial" panose="020B0604020202020204" pitchFamily="34" charset="0"/>
            </a:endParaRPr>
          </a:p>
        </p:txBody>
      </p:sp>
      <p:sp>
        <p:nvSpPr>
          <p:cNvPr id="39" name="TextBox 38">
            <a:extLst>
              <a:ext uri="{FF2B5EF4-FFF2-40B4-BE49-F238E27FC236}">
                <a16:creationId xmlns:a16="http://schemas.microsoft.com/office/drawing/2014/main" id="{AFE8C428-FD59-5318-0AEE-FA870DD07230}"/>
              </a:ext>
            </a:extLst>
          </p:cNvPr>
          <p:cNvSpPr txBox="1"/>
          <p:nvPr/>
        </p:nvSpPr>
        <p:spPr>
          <a:xfrm>
            <a:off x="5443183" y="3602329"/>
            <a:ext cx="2404441" cy="1805623"/>
          </a:xfrm>
          <a:prstGeom prst="rect">
            <a:avLst/>
          </a:prstGeom>
          <a:noFill/>
        </p:spPr>
        <p:txBody>
          <a:bodyPr wrap="square">
            <a:spAutoFit/>
          </a:bodyPr>
          <a:lstStyle/>
          <a:p>
            <a:pPr>
              <a:spcBef>
                <a:spcPts val="400"/>
              </a:spcBef>
              <a:buClr>
                <a:srgbClr val="000000"/>
              </a:buClr>
              <a:buSzPct val="110000"/>
              <a:buNone/>
              <a:defRPr/>
            </a:pP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Comparable efficacy from 1 and 3 doses of HPV2 (</a:t>
            </a:r>
            <a:r>
              <a:rPr kumimoji="0" lang="en-US" sz="1200" b="1" i="0" u="none" strike="noStrike" kern="1200" cap="none" spc="0" normalizeH="0" baseline="0" noProof="0" dirty="0" err="1">
                <a:ln>
                  <a:noFill/>
                </a:ln>
                <a:solidFill>
                  <a:schemeClr val="tx2"/>
                </a:solidFill>
                <a:effectLst/>
                <a:uLnTx/>
                <a:uFillTx/>
                <a:ea typeface="+mn-ea"/>
                <a:cs typeface="Arial" panose="020B0604020202020204" pitchFamily="34" charset="0"/>
              </a:rPr>
              <a:t>Cervarix</a:t>
            </a:r>
            <a:r>
              <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rPr>
              <a:t>, GSK) </a:t>
            </a:r>
            <a:r>
              <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rPr>
              <a:t>in protecting against HPV 16/18 infection up to 10 years post-vaccination.</a:t>
            </a:r>
            <a:endParaRPr kumimoji="0" lang="en-US" sz="1200" b="0" i="0" u="none" strike="noStrike" kern="1200" cap="none" spc="0" normalizeH="0" baseline="30000" noProof="0" dirty="0">
              <a:ln>
                <a:noFill/>
              </a:ln>
              <a:solidFill>
                <a:schemeClr val="tx2"/>
              </a:solidFill>
              <a:effectLst/>
              <a:uLnTx/>
              <a:uFillTx/>
              <a:ea typeface="+mn-ea"/>
              <a:cs typeface="Arial" panose="020B0604020202020204" pitchFamily="34" charset="0"/>
            </a:endParaRPr>
          </a:p>
          <a:p>
            <a:pPr>
              <a:spcBef>
                <a:spcPts val="400"/>
              </a:spcBef>
              <a:buClr>
                <a:srgbClr val="000000"/>
              </a:buClr>
              <a:buSzPct val="110000"/>
              <a:buNone/>
              <a:defRPr/>
            </a:pPr>
            <a:r>
              <a:rPr kumimoji="0" lang="en-US" sz="1200" b="1" i="0" u="none" strike="noStrike" kern="1200" cap="none" spc="0" normalizeH="0" baseline="0" noProof="0" dirty="0">
                <a:ln>
                  <a:noFill/>
                </a:ln>
                <a:solidFill>
                  <a:schemeClr val="tx2"/>
                </a:solidFill>
                <a:effectLst/>
                <a:uLnTx/>
                <a:uFillTx/>
                <a:ea typeface="+mn-ea"/>
                <a:cs typeface="+mn-cs"/>
              </a:rPr>
              <a:t>10X the level of antibody induced </a:t>
            </a:r>
            <a:r>
              <a:rPr lang="en-US" sz="1200" dirty="0">
                <a:solidFill>
                  <a:schemeClr val="tx2"/>
                </a:solidFill>
                <a:cs typeface="+mn-cs"/>
              </a:rPr>
              <a:t>after</a:t>
            </a:r>
            <a:r>
              <a:rPr kumimoji="0" lang="en-US" sz="1200" b="0" i="0" u="none" strike="noStrike" kern="1200" cap="none" spc="0" normalizeH="0" baseline="0" noProof="0" dirty="0">
                <a:ln>
                  <a:noFill/>
                </a:ln>
                <a:solidFill>
                  <a:schemeClr val="tx2"/>
                </a:solidFill>
                <a:effectLst/>
                <a:uLnTx/>
                <a:uFillTx/>
                <a:ea typeface="+mn-ea"/>
                <a:cs typeface="+mn-cs"/>
              </a:rPr>
              <a:t> a single dose, compared to</a:t>
            </a:r>
            <a:r>
              <a:rPr lang="en-US" sz="1200" dirty="0">
                <a:solidFill>
                  <a:schemeClr val="tx2"/>
                </a:solidFill>
                <a:cs typeface="+mn-cs"/>
              </a:rPr>
              <a:t> natural infection </a:t>
            </a:r>
            <a:r>
              <a:rPr lang="en-US" sz="1200" b="1" dirty="0">
                <a:solidFill>
                  <a:schemeClr val="tx2"/>
                </a:solidFill>
                <a:cs typeface="+mn-cs"/>
              </a:rPr>
              <a:t>for at least 16 years post-vaccination.</a:t>
            </a:r>
            <a:endPar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0363286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44418" y="10046"/>
            <a:ext cx="11747582" cy="584775"/>
          </a:xfrm>
          <a:prstGeom prst="rect">
            <a:avLst/>
          </a:prstGeom>
        </p:spPr>
        <p:txBody>
          <a:bodyPr wrap="square">
            <a:spAutoFit/>
          </a:bodyPr>
          <a:lstStyle/>
          <a:p>
            <a:r>
              <a:rPr lang="en-US" sz="3200" dirty="0">
                <a:solidFill>
                  <a:schemeClr val="tx2"/>
                </a:solidFill>
                <a:latin typeface="+mj-lt"/>
              </a:rPr>
              <a:t>KEN SHE trial: Study schematic</a:t>
            </a:r>
          </a:p>
        </p:txBody>
      </p:sp>
      <p:sp>
        <p:nvSpPr>
          <p:cNvPr id="73" name="Rectangle: Rounded Corners 4">
            <a:extLst>
              <a:ext uri="{FF2B5EF4-FFF2-40B4-BE49-F238E27FC236}">
                <a16:creationId xmlns:a16="http://schemas.microsoft.com/office/drawing/2014/main" id="{12ED5084-D233-4CE6-96D9-5713C7A5315B}"/>
              </a:ext>
            </a:extLst>
          </p:cNvPr>
          <p:cNvSpPr txBox="1"/>
          <p:nvPr/>
        </p:nvSpPr>
        <p:spPr>
          <a:xfrm>
            <a:off x="729023" y="521194"/>
            <a:ext cx="10543262"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2000" b="1" kern="1200" dirty="0">
                <a:solidFill>
                  <a:schemeClr val="accent1"/>
                </a:solidFill>
                <a:cs typeface="Arial" panose="020B0604020202020204" pitchFamily="34" charset="0"/>
              </a:rPr>
              <a:t>Women 15–20 years old; N = 2,250</a:t>
            </a:r>
            <a:br>
              <a:rPr lang="en-US" sz="2400" b="1" kern="1200" dirty="0">
                <a:solidFill>
                  <a:schemeClr val="accent1"/>
                </a:solidFill>
                <a:cs typeface="Arial" panose="020B0604020202020204" pitchFamily="34" charset="0"/>
              </a:rPr>
            </a:br>
            <a:r>
              <a:rPr lang="en-US" dirty="0">
                <a:solidFill>
                  <a:schemeClr val="accent1"/>
                </a:solidFill>
                <a:cs typeface="Arial" panose="020B0604020202020204" pitchFamily="34" charset="0"/>
              </a:rPr>
              <a:t>Sexually active, 1–5 lifetime partners, HIV negative, no history of HPV vaccination</a:t>
            </a:r>
            <a:endParaRPr lang="en-US" sz="1600" kern="1200" dirty="0">
              <a:solidFill>
                <a:schemeClr val="accent1"/>
              </a:solidFill>
              <a:cs typeface="Arial" panose="020B0604020202020204" pitchFamily="34" charset="0"/>
            </a:endParaRPr>
          </a:p>
        </p:txBody>
      </p:sp>
      <p:cxnSp>
        <p:nvCxnSpPr>
          <p:cNvPr id="31" name="Straight Connector 30">
            <a:extLst>
              <a:ext uri="{FF2B5EF4-FFF2-40B4-BE49-F238E27FC236}">
                <a16:creationId xmlns:a16="http://schemas.microsoft.com/office/drawing/2014/main" id="{27BABE95-ABF0-44F3-AF65-EC9BFE43A442}"/>
              </a:ext>
            </a:extLst>
          </p:cNvPr>
          <p:cNvCxnSpPr>
            <a:cxnSpLocks/>
          </p:cNvCxnSpPr>
          <p:nvPr/>
        </p:nvCxnSpPr>
        <p:spPr>
          <a:xfrm>
            <a:off x="538555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BCBBAE6-819E-4E9F-8288-2B0F0C764517}"/>
              </a:ext>
            </a:extLst>
          </p:cNvPr>
          <p:cNvCxnSpPr>
            <a:cxnSpLocks/>
          </p:cNvCxnSpPr>
          <p:nvPr/>
        </p:nvCxnSpPr>
        <p:spPr>
          <a:xfrm>
            <a:off x="612858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8457D1-7B70-4EF6-AE21-92DD25E88FD7}"/>
              </a:ext>
            </a:extLst>
          </p:cNvPr>
          <p:cNvCxnSpPr>
            <a:cxnSpLocks/>
          </p:cNvCxnSpPr>
          <p:nvPr/>
        </p:nvCxnSpPr>
        <p:spPr>
          <a:xfrm>
            <a:off x="684002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97B90C9-DEC9-43AA-B06D-4A710689C07A}"/>
              </a:ext>
            </a:extLst>
          </p:cNvPr>
          <p:cNvCxnSpPr>
            <a:cxnSpLocks/>
          </p:cNvCxnSpPr>
          <p:nvPr/>
        </p:nvCxnSpPr>
        <p:spPr>
          <a:xfrm>
            <a:off x="7570477" y="1203494"/>
            <a:ext cx="0" cy="334336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877265C-35E9-49FD-9F1C-E6FAC70F1CFA}"/>
              </a:ext>
            </a:extLst>
          </p:cNvPr>
          <p:cNvCxnSpPr>
            <a:cxnSpLocks/>
          </p:cNvCxnSpPr>
          <p:nvPr/>
        </p:nvCxnSpPr>
        <p:spPr>
          <a:xfrm>
            <a:off x="8312550"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5A92753-8D5F-4ABC-9E60-F42DEE96691D}"/>
              </a:ext>
            </a:extLst>
          </p:cNvPr>
          <p:cNvCxnSpPr>
            <a:cxnSpLocks/>
          </p:cNvCxnSpPr>
          <p:nvPr/>
        </p:nvCxnSpPr>
        <p:spPr>
          <a:xfrm>
            <a:off x="9101711"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7EE9456E-7082-449B-B356-6F9C92F88728}"/>
              </a:ext>
            </a:extLst>
          </p:cNvPr>
          <p:cNvSpPr/>
          <p:nvPr/>
        </p:nvSpPr>
        <p:spPr>
          <a:xfrm>
            <a:off x="729023" y="1991309"/>
            <a:ext cx="2551120" cy="2545078"/>
          </a:xfrm>
          <a:prstGeom prst="rect">
            <a:avLst/>
          </a:prstGeom>
          <a:no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t" anchorCtr="0"/>
          <a:lstStyle/>
          <a:p>
            <a:pPr defTabSz="914354" eaLnBrk="1" fontAlgn="auto" hangingPunct="1">
              <a:spcBef>
                <a:spcPts val="0"/>
              </a:spcBef>
              <a:spcAft>
                <a:spcPts val="0"/>
              </a:spcAft>
              <a:defRPr/>
            </a:pPr>
            <a:r>
              <a:rPr lang="en-US" sz="1600" dirty="0">
                <a:solidFill>
                  <a:schemeClr val="accent1"/>
                </a:solidFill>
              </a:rPr>
              <a:t>Vaccines</a:t>
            </a:r>
            <a:endParaRPr lang="en-US" dirty="0"/>
          </a:p>
        </p:txBody>
      </p:sp>
      <p:sp>
        <p:nvSpPr>
          <p:cNvPr id="41" name="Rectangle 40">
            <a:extLst>
              <a:ext uri="{FF2B5EF4-FFF2-40B4-BE49-F238E27FC236}">
                <a16:creationId xmlns:a16="http://schemas.microsoft.com/office/drawing/2014/main" id="{0588FE66-B2D6-435A-9CD3-D383EE5DA510}"/>
              </a:ext>
            </a:extLst>
          </p:cNvPr>
          <p:cNvSpPr/>
          <p:nvPr/>
        </p:nvSpPr>
        <p:spPr>
          <a:xfrm>
            <a:off x="3906744" y="1554121"/>
            <a:ext cx="658086" cy="385748"/>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0</a:t>
            </a:r>
          </a:p>
        </p:txBody>
      </p:sp>
      <p:sp>
        <p:nvSpPr>
          <p:cNvPr id="42" name="Rectangle 41">
            <a:extLst>
              <a:ext uri="{FF2B5EF4-FFF2-40B4-BE49-F238E27FC236}">
                <a16:creationId xmlns:a16="http://schemas.microsoft.com/office/drawing/2014/main" id="{96FB0656-2DDE-45A6-A3F9-7452B80E963C}"/>
              </a:ext>
            </a:extLst>
          </p:cNvPr>
          <p:cNvSpPr/>
          <p:nvPr/>
        </p:nvSpPr>
        <p:spPr>
          <a:xfrm>
            <a:off x="4682817" y="1570932"/>
            <a:ext cx="609600"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1</a:t>
            </a:r>
          </a:p>
        </p:txBody>
      </p:sp>
      <p:sp>
        <p:nvSpPr>
          <p:cNvPr id="43" name="Rectangle 42">
            <a:extLst>
              <a:ext uri="{FF2B5EF4-FFF2-40B4-BE49-F238E27FC236}">
                <a16:creationId xmlns:a16="http://schemas.microsoft.com/office/drawing/2014/main" id="{5EA70D0E-DBE0-4E73-966A-295C3327CAA4}"/>
              </a:ext>
            </a:extLst>
          </p:cNvPr>
          <p:cNvSpPr/>
          <p:nvPr/>
        </p:nvSpPr>
        <p:spPr>
          <a:xfrm>
            <a:off x="6885641" y="1562991"/>
            <a:ext cx="602989"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12</a:t>
            </a:r>
          </a:p>
        </p:txBody>
      </p:sp>
      <p:sp>
        <p:nvSpPr>
          <p:cNvPr id="50" name="Rectangle 49">
            <a:extLst>
              <a:ext uri="{FF2B5EF4-FFF2-40B4-BE49-F238E27FC236}">
                <a16:creationId xmlns:a16="http://schemas.microsoft.com/office/drawing/2014/main" id="{FF4EB41C-1B43-4021-847B-A481E9EB9B46}"/>
              </a:ext>
            </a:extLst>
          </p:cNvPr>
          <p:cNvSpPr/>
          <p:nvPr/>
        </p:nvSpPr>
        <p:spPr>
          <a:xfrm>
            <a:off x="7661565" y="1562991"/>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18</a:t>
            </a:r>
          </a:p>
        </p:txBody>
      </p:sp>
      <p:sp>
        <p:nvSpPr>
          <p:cNvPr id="51" name="Rectangle 50">
            <a:extLst>
              <a:ext uri="{FF2B5EF4-FFF2-40B4-BE49-F238E27FC236}">
                <a16:creationId xmlns:a16="http://schemas.microsoft.com/office/drawing/2014/main" id="{D4816AAD-7E1D-41F5-B483-73433AC81ED0}"/>
              </a:ext>
            </a:extLst>
          </p:cNvPr>
          <p:cNvSpPr/>
          <p:nvPr/>
        </p:nvSpPr>
        <p:spPr>
          <a:xfrm>
            <a:off x="9188208" y="1572424"/>
            <a:ext cx="694385" cy="356690"/>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30</a:t>
            </a:r>
          </a:p>
        </p:txBody>
      </p:sp>
      <p:sp>
        <p:nvSpPr>
          <p:cNvPr id="52" name="Rectangle 51">
            <a:extLst>
              <a:ext uri="{FF2B5EF4-FFF2-40B4-BE49-F238E27FC236}">
                <a16:creationId xmlns:a16="http://schemas.microsoft.com/office/drawing/2014/main" id="{DFEC7C52-0F88-405A-B71B-88689BDA9C84}"/>
              </a:ext>
            </a:extLst>
          </p:cNvPr>
          <p:cNvSpPr/>
          <p:nvPr/>
        </p:nvSpPr>
        <p:spPr>
          <a:xfrm>
            <a:off x="5465302" y="1568971"/>
            <a:ext cx="60305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3</a:t>
            </a:r>
          </a:p>
        </p:txBody>
      </p:sp>
      <p:sp>
        <p:nvSpPr>
          <p:cNvPr id="56" name="Rectangle 55">
            <a:extLst>
              <a:ext uri="{FF2B5EF4-FFF2-40B4-BE49-F238E27FC236}">
                <a16:creationId xmlns:a16="http://schemas.microsoft.com/office/drawing/2014/main" id="{CFA4C9A7-D1BB-4FC2-B2A1-44CC5C89B6A7}"/>
              </a:ext>
            </a:extLst>
          </p:cNvPr>
          <p:cNvSpPr/>
          <p:nvPr/>
        </p:nvSpPr>
        <p:spPr>
          <a:xfrm>
            <a:off x="815187" y="2349442"/>
            <a:ext cx="2271668"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en-GB" sz="1400" b="1" dirty="0">
                <a:solidFill>
                  <a:schemeClr val="bg1">
                    <a:lumMod val="95000"/>
                  </a:schemeClr>
                </a:solidFill>
                <a:latin typeface="+mn-lt"/>
                <a:cs typeface="Calibri" panose="020F0502020204030204" pitchFamily="34" charset="0"/>
              </a:rPr>
              <a:t>HPV2 (GSK)</a:t>
            </a:r>
            <a:endParaRPr lang="en-US" sz="1467" b="1" dirty="0">
              <a:solidFill>
                <a:schemeClr val="bg1">
                  <a:lumMod val="95000"/>
                </a:schemeClr>
              </a:solidFill>
            </a:endParaRPr>
          </a:p>
        </p:txBody>
      </p:sp>
      <p:sp>
        <p:nvSpPr>
          <p:cNvPr id="57" name="Rounded Rectangle 184">
            <a:extLst>
              <a:ext uri="{FF2B5EF4-FFF2-40B4-BE49-F238E27FC236}">
                <a16:creationId xmlns:a16="http://schemas.microsoft.com/office/drawing/2014/main" id="{DFE15898-3663-4364-91C1-B72C146E40AD}"/>
              </a:ext>
            </a:extLst>
          </p:cNvPr>
          <p:cNvSpPr/>
          <p:nvPr/>
        </p:nvSpPr>
        <p:spPr>
          <a:xfrm>
            <a:off x="3906744" y="2992896"/>
            <a:ext cx="62273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58" name="Isosceles Triangle 57">
            <a:extLst>
              <a:ext uri="{FF2B5EF4-FFF2-40B4-BE49-F238E27FC236}">
                <a16:creationId xmlns:a16="http://schemas.microsoft.com/office/drawing/2014/main" id="{16540D3E-EB4A-4D5B-B5B1-AD0FFF56EFAC}"/>
              </a:ext>
            </a:extLst>
          </p:cNvPr>
          <p:cNvSpPr/>
          <p:nvPr/>
        </p:nvSpPr>
        <p:spPr>
          <a:xfrm rot="5400000">
            <a:off x="3411353" y="3261947"/>
            <a:ext cx="426720" cy="1099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1" fontAlgn="auto" hangingPunct="1">
              <a:spcBef>
                <a:spcPts val="0"/>
              </a:spcBef>
              <a:spcAft>
                <a:spcPts val="0"/>
              </a:spcAft>
              <a:defRPr/>
            </a:pPr>
            <a:endParaRPr lang="en-US" sz="2400" dirty="0">
              <a:solidFill>
                <a:srgbClr val="FFFFFF"/>
              </a:solidFill>
              <a:latin typeface="Calibri"/>
            </a:endParaRPr>
          </a:p>
        </p:txBody>
      </p:sp>
      <p:sp>
        <p:nvSpPr>
          <p:cNvPr id="59" name="Line 4">
            <a:extLst>
              <a:ext uri="{FF2B5EF4-FFF2-40B4-BE49-F238E27FC236}">
                <a16:creationId xmlns:a16="http://schemas.microsoft.com/office/drawing/2014/main" id="{5B28C55D-6D78-4356-B823-D0A956E4A996}"/>
              </a:ext>
            </a:extLst>
          </p:cNvPr>
          <p:cNvSpPr>
            <a:spLocks noChangeShapeType="1"/>
          </p:cNvSpPr>
          <p:nvPr/>
        </p:nvSpPr>
        <p:spPr bwMode="auto">
          <a:xfrm flipH="1" flipV="1">
            <a:off x="3122813" y="4324079"/>
            <a:ext cx="7377690" cy="3803"/>
          </a:xfrm>
          <a:prstGeom prst="line">
            <a:avLst/>
          </a:prstGeom>
          <a:noFill/>
          <a:ln w="12700">
            <a:solidFill>
              <a:schemeClr val="accent5">
                <a:lumMod val="40000"/>
                <a:lumOff val="60000"/>
              </a:schemeClr>
            </a:solidFill>
            <a:round/>
            <a:headEnd/>
            <a:tailEnd/>
          </a:ln>
          <a:extLst>
            <a:ext uri="{909E8E84-426E-40dd-AFC4-6F175D3DCCD1}">
              <a14:hiddenFill xmlns:a14="http://schemas.microsoft.com/office/drawing/2010/main" xmlns="">
                <a:noFill/>
              </a14:hiddenFill>
            </a:ext>
          </a:extLst>
        </p:spPr>
        <p:txBody>
          <a:bodyPr wrap="none" lIns="82296" tIns="36576" rIns="82296" bIns="36576" anchor="ctr"/>
          <a:lstStyle/>
          <a:p>
            <a:pPr defTabSz="914354" eaLnBrk="1" fontAlgn="auto" hangingPunct="1">
              <a:spcBef>
                <a:spcPts val="0"/>
              </a:spcBef>
              <a:spcAft>
                <a:spcPts val="0"/>
              </a:spcAft>
              <a:defRPr/>
            </a:pPr>
            <a:endParaRPr lang="en-US" dirty="0">
              <a:solidFill>
                <a:srgbClr val="59452A"/>
              </a:solidFill>
              <a:latin typeface="Calibri"/>
            </a:endParaRPr>
          </a:p>
        </p:txBody>
      </p:sp>
      <p:cxnSp>
        <p:nvCxnSpPr>
          <p:cNvPr id="64" name="Straight Connector 63">
            <a:extLst>
              <a:ext uri="{FF2B5EF4-FFF2-40B4-BE49-F238E27FC236}">
                <a16:creationId xmlns:a16="http://schemas.microsoft.com/office/drawing/2014/main" id="{7BFBB8D6-EEA3-4858-A0C3-6C1427B35A18}"/>
              </a:ext>
            </a:extLst>
          </p:cNvPr>
          <p:cNvCxnSpPr>
            <a:cxnSpLocks/>
          </p:cNvCxnSpPr>
          <p:nvPr/>
        </p:nvCxnSpPr>
        <p:spPr>
          <a:xfrm>
            <a:off x="4595335"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ounded Rectangle 184">
            <a:extLst>
              <a:ext uri="{FF2B5EF4-FFF2-40B4-BE49-F238E27FC236}">
                <a16:creationId xmlns:a16="http://schemas.microsoft.com/office/drawing/2014/main" id="{E3741405-A237-48E6-B845-DAB886C87A7B}"/>
              </a:ext>
            </a:extLst>
          </p:cNvPr>
          <p:cNvSpPr/>
          <p:nvPr/>
        </p:nvSpPr>
        <p:spPr>
          <a:xfrm>
            <a:off x="1341310" y="4823452"/>
            <a:ext cx="606695"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66" name="TextBox 65">
            <a:extLst>
              <a:ext uri="{FF2B5EF4-FFF2-40B4-BE49-F238E27FC236}">
                <a16:creationId xmlns:a16="http://schemas.microsoft.com/office/drawing/2014/main" id="{03D7D6FD-0F2C-4735-8215-C70CF6F42106}"/>
              </a:ext>
            </a:extLst>
          </p:cNvPr>
          <p:cNvSpPr txBox="1"/>
          <p:nvPr/>
        </p:nvSpPr>
        <p:spPr>
          <a:xfrm>
            <a:off x="2037118" y="4845996"/>
            <a:ext cx="3937390" cy="231414"/>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Blood draw for serology - HPV-16/18/31/33/45/52/58/6/11 antibodies</a:t>
            </a:r>
          </a:p>
        </p:txBody>
      </p:sp>
      <p:sp>
        <p:nvSpPr>
          <p:cNvPr id="67" name="Rounded Rectangle 184">
            <a:extLst>
              <a:ext uri="{FF2B5EF4-FFF2-40B4-BE49-F238E27FC236}">
                <a16:creationId xmlns:a16="http://schemas.microsoft.com/office/drawing/2014/main" id="{F271C11D-41E5-4C4E-8D05-AB61174EDADB}"/>
              </a:ext>
            </a:extLst>
          </p:cNvPr>
          <p:cNvSpPr/>
          <p:nvPr/>
        </p:nvSpPr>
        <p:spPr>
          <a:xfrm>
            <a:off x="7661854" y="3020110"/>
            <a:ext cx="626222" cy="1741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74" name="Rounded Rectangle 183">
            <a:extLst>
              <a:ext uri="{FF2B5EF4-FFF2-40B4-BE49-F238E27FC236}">
                <a16:creationId xmlns:a16="http://schemas.microsoft.com/office/drawing/2014/main" id="{18B84787-8221-4C5C-ADA9-42BC95145369}"/>
              </a:ext>
            </a:extLst>
          </p:cNvPr>
          <p:cNvSpPr/>
          <p:nvPr/>
        </p:nvSpPr>
        <p:spPr>
          <a:xfrm>
            <a:off x="1341310" y="4576682"/>
            <a:ext cx="606695" cy="21945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Vaccine</a:t>
            </a:r>
          </a:p>
        </p:txBody>
      </p:sp>
      <p:sp>
        <p:nvSpPr>
          <p:cNvPr id="75" name="TextBox 74">
            <a:extLst>
              <a:ext uri="{FF2B5EF4-FFF2-40B4-BE49-F238E27FC236}">
                <a16:creationId xmlns:a16="http://schemas.microsoft.com/office/drawing/2014/main" id="{DF8A3D7E-0FFF-432F-BB90-0B9102078743}"/>
              </a:ext>
            </a:extLst>
          </p:cNvPr>
          <p:cNvSpPr txBox="1"/>
          <p:nvPr/>
        </p:nvSpPr>
        <p:spPr>
          <a:xfrm>
            <a:off x="2060611" y="4607264"/>
            <a:ext cx="1915231" cy="152972"/>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Vaccine administration</a:t>
            </a:r>
          </a:p>
        </p:txBody>
      </p:sp>
      <p:sp>
        <p:nvSpPr>
          <p:cNvPr id="76" name="Rectangle 75">
            <a:extLst>
              <a:ext uri="{FF2B5EF4-FFF2-40B4-BE49-F238E27FC236}">
                <a16:creationId xmlns:a16="http://schemas.microsoft.com/office/drawing/2014/main" id="{E2F33A1E-3EAA-473F-BF36-7ABB52BB0A7A}"/>
              </a:ext>
            </a:extLst>
          </p:cNvPr>
          <p:cNvSpPr/>
          <p:nvPr/>
        </p:nvSpPr>
        <p:spPr>
          <a:xfrm>
            <a:off x="8442886" y="1564114"/>
            <a:ext cx="566882" cy="365761"/>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24</a:t>
            </a:r>
          </a:p>
        </p:txBody>
      </p:sp>
      <p:cxnSp>
        <p:nvCxnSpPr>
          <p:cNvPr id="77" name="Straight Connector 76">
            <a:extLst>
              <a:ext uri="{FF2B5EF4-FFF2-40B4-BE49-F238E27FC236}">
                <a16:creationId xmlns:a16="http://schemas.microsoft.com/office/drawing/2014/main" id="{A28EA78C-3C67-422D-9120-401F5614C67E}"/>
              </a:ext>
            </a:extLst>
          </p:cNvPr>
          <p:cNvCxnSpPr>
            <a:cxnSpLocks/>
          </p:cNvCxnSpPr>
          <p:nvPr/>
        </p:nvCxnSpPr>
        <p:spPr>
          <a:xfrm>
            <a:off x="987971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0E4608F-6D5E-4205-8F99-C4AFC5F39269}"/>
              </a:ext>
            </a:extLst>
          </p:cNvPr>
          <p:cNvSpPr/>
          <p:nvPr/>
        </p:nvSpPr>
        <p:spPr>
          <a:xfrm>
            <a:off x="6188814" y="1570932"/>
            <a:ext cx="561896"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6</a:t>
            </a:r>
          </a:p>
        </p:txBody>
      </p:sp>
      <p:sp>
        <p:nvSpPr>
          <p:cNvPr id="79" name="Rounded Rectangle 183">
            <a:extLst>
              <a:ext uri="{FF2B5EF4-FFF2-40B4-BE49-F238E27FC236}">
                <a16:creationId xmlns:a16="http://schemas.microsoft.com/office/drawing/2014/main" id="{99475776-DBC1-4219-B4AD-C3AEA46F7FA3}"/>
              </a:ext>
            </a:extLst>
          </p:cNvPr>
          <p:cNvSpPr/>
          <p:nvPr/>
        </p:nvSpPr>
        <p:spPr>
          <a:xfrm>
            <a:off x="3906744" y="2657850"/>
            <a:ext cx="624515"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Vaccine</a:t>
            </a:r>
          </a:p>
        </p:txBody>
      </p:sp>
      <p:sp>
        <p:nvSpPr>
          <p:cNvPr id="80" name="Rectangle 79">
            <a:extLst>
              <a:ext uri="{FF2B5EF4-FFF2-40B4-BE49-F238E27FC236}">
                <a16:creationId xmlns:a16="http://schemas.microsoft.com/office/drawing/2014/main" id="{AFFE4148-000E-48BF-A9D2-56A198504DB0}"/>
              </a:ext>
            </a:extLst>
          </p:cNvPr>
          <p:cNvSpPr/>
          <p:nvPr/>
        </p:nvSpPr>
        <p:spPr>
          <a:xfrm>
            <a:off x="9952626" y="1573446"/>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600" dirty="0">
                <a:solidFill>
                  <a:srgbClr val="FFFFFF"/>
                </a:solidFill>
              </a:rPr>
              <a:t>Mo 36</a:t>
            </a:r>
          </a:p>
        </p:txBody>
      </p:sp>
      <p:sp>
        <p:nvSpPr>
          <p:cNvPr id="81" name="Rounded Rectangle 184">
            <a:extLst>
              <a:ext uri="{FF2B5EF4-FFF2-40B4-BE49-F238E27FC236}">
                <a16:creationId xmlns:a16="http://schemas.microsoft.com/office/drawing/2014/main" id="{71B8AC2F-E731-41EC-9A49-99D0F9087C1E}"/>
              </a:ext>
            </a:extLst>
          </p:cNvPr>
          <p:cNvSpPr/>
          <p:nvPr/>
        </p:nvSpPr>
        <p:spPr>
          <a:xfrm>
            <a:off x="8420315" y="2992401"/>
            <a:ext cx="612024"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82" name="Rounded Rectangle 248">
            <a:extLst>
              <a:ext uri="{FF2B5EF4-FFF2-40B4-BE49-F238E27FC236}">
                <a16:creationId xmlns:a16="http://schemas.microsoft.com/office/drawing/2014/main" id="{7C62FDB8-862B-4D30-9394-714058A67B17}"/>
              </a:ext>
            </a:extLst>
          </p:cNvPr>
          <p:cNvSpPr/>
          <p:nvPr/>
        </p:nvSpPr>
        <p:spPr>
          <a:xfrm>
            <a:off x="7612699" y="4646189"/>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Primary analysis</a:t>
            </a:r>
          </a:p>
        </p:txBody>
      </p:sp>
      <p:sp>
        <p:nvSpPr>
          <p:cNvPr id="83" name="Rounded Rectangle 248">
            <a:extLst>
              <a:ext uri="{FF2B5EF4-FFF2-40B4-BE49-F238E27FC236}">
                <a16:creationId xmlns:a16="http://schemas.microsoft.com/office/drawing/2014/main" id="{2070FF6D-6938-45A9-8FE1-F09E341971EA}"/>
              </a:ext>
            </a:extLst>
          </p:cNvPr>
          <p:cNvSpPr/>
          <p:nvPr/>
        </p:nvSpPr>
        <p:spPr>
          <a:xfrm>
            <a:off x="9925814" y="4622332"/>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Final</a:t>
            </a:r>
          </a:p>
          <a:p>
            <a:pPr algn="ctr" defTabSz="914354" eaLnBrk="1" fontAlgn="auto" hangingPunct="1">
              <a:spcBef>
                <a:spcPts val="0"/>
              </a:spcBef>
              <a:spcAft>
                <a:spcPts val="0"/>
              </a:spcAft>
              <a:defRPr/>
            </a:pPr>
            <a:r>
              <a:rPr lang="en-US" sz="1067" dirty="0">
                <a:solidFill>
                  <a:srgbClr val="000000"/>
                </a:solidFill>
              </a:rPr>
              <a:t>analysis</a:t>
            </a:r>
          </a:p>
        </p:txBody>
      </p:sp>
      <p:cxnSp>
        <p:nvCxnSpPr>
          <p:cNvPr id="84" name="Straight Connector 83">
            <a:extLst>
              <a:ext uri="{FF2B5EF4-FFF2-40B4-BE49-F238E27FC236}">
                <a16:creationId xmlns:a16="http://schemas.microsoft.com/office/drawing/2014/main" id="{531B5118-56D2-442D-A97E-58ABDE98D29C}"/>
              </a:ext>
            </a:extLst>
          </p:cNvPr>
          <p:cNvCxnSpPr>
            <a:cxnSpLocks/>
          </p:cNvCxnSpPr>
          <p:nvPr/>
        </p:nvCxnSpPr>
        <p:spPr>
          <a:xfrm>
            <a:off x="10610193"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CD0B12E0-3E65-40A3-871C-BDCA7E1B9FBF}"/>
              </a:ext>
            </a:extLst>
          </p:cNvPr>
          <p:cNvSpPr/>
          <p:nvPr/>
        </p:nvSpPr>
        <p:spPr>
          <a:xfrm>
            <a:off x="815186" y="3120067"/>
            <a:ext cx="2307627" cy="517241"/>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en-GB" sz="1400" b="1" dirty="0">
                <a:solidFill>
                  <a:schemeClr val="bg1">
                    <a:lumMod val="95000"/>
                  </a:schemeClr>
                </a:solidFill>
                <a:latin typeface="+mn-lt"/>
                <a:cs typeface="Calibri" panose="020F0502020204030204" pitchFamily="34" charset="0"/>
              </a:rPr>
              <a:t>HPV9 (MSD)</a:t>
            </a:r>
            <a:endParaRPr lang="en-US" sz="1467" b="1" dirty="0">
              <a:solidFill>
                <a:schemeClr val="bg1">
                  <a:lumMod val="95000"/>
                </a:schemeClr>
              </a:solidFill>
            </a:endParaRPr>
          </a:p>
        </p:txBody>
      </p:sp>
      <p:sp>
        <p:nvSpPr>
          <p:cNvPr id="86" name="Rectangle 85">
            <a:extLst>
              <a:ext uri="{FF2B5EF4-FFF2-40B4-BE49-F238E27FC236}">
                <a16:creationId xmlns:a16="http://schemas.microsoft.com/office/drawing/2014/main" id="{266C139D-7E35-4D04-A55F-1091CB20FF3A}"/>
              </a:ext>
            </a:extLst>
          </p:cNvPr>
          <p:cNvSpPr/>
          <p:nvPr/>
        </p:nvSpPr>
        <p:spPr>
          <a:xfrm>
            <a:off x="811600" y="3807072"/>
            <a:ext cx="2339330"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en-US" sz="1467" b="1" dirty="0">
                <a:solidFill>
                  <a:schemeClr val="bg1"/>
                </a:solidFill>
              </a:rPr>
              <a:t>Delayed vaccination </a:t>
            </a:r>
            <a:r>
              <a:rPr lang="en-US" sz="1467" dirty="0">
                <a:solidFill>
                  <a:schemeClr val="bg1"/>
                </a:solidFill>
              </a:rPr>
              <a:t>(Meningococcal vaccine)</a:t>
            </a:r>
          </a:p>
        </p:txBody>
      </p:sp>
      <p:sp>
        <p:nvSpPr>
          <p:cNvPr id="87" name="Rounded Rectangle 184">
            <a:extLst>
              <a:ext uri="{FF2B5EF4-FFF2-40B4-BE49-F238E27FC236}">
                <a16:creationId xmlns:a16="http://schemas.microsoft.com/office/drawing/2014/main" id="{E843AF36-9907-410F-98D4-287C09E9780E}"/>
              </a:ext>
            </a:extLst>
          </p:cNvPr>
          <p:cNvSpPr/>
          <p:nvPr/>
        </p:nvSpPr>
        <p:spPr>
          <a:xfrm>
            <a:off x="1341310" y="5069096"/>
            <a:ext cx="61473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88" name="TextBox 87">
            <a:extLst>
              <a:ext uri="{FF2B5EF4-FFF2-40B4-BE49-F238E27FC236}">
                <a16:creationId xmlns:a16="http://schemas.microsoft.com/office/drawing/2014/main" id="{9B26FDDD-B150-4FB1-8EAF-C936A155A3C1}"/>
              </a:ext>
            </a:extLst>
          </p:cNvPr>
          <p:cNvSpPr txBox="1"/>
          <p:nvPr/>
        </p:nvSpPr>
        <p:spPr>
          <a:xfrm>
            <a:off x="2037119" y="5073932"/>
            <a:ext cx="5382584" cy="272369"/>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Cervical, vulval-vaginal swabs; testing for HPV-16/18/31/33/45/52/58/6/11;       *: self sampling</a:t>
            </a:r>
          </a:p>
        </p:txBody>
      </p:sp>
      <p:sp>
        <p:nvSpPr>
          <p:cNvPr id="89" name="Rounded Rectangle 184">
            <a:extLst>
              <a:ext uri="{FF2B5EF4-FFF2-40B4-BE49-F238E27FC236}">
                <a16:creationId xmlns:a16="http://schemas.microsoft.com/office/drawing/2014/main" id="{55C68DF4-E2DB-4FED-B254-2BDF39C674D0}"/>
              </a:ext>
            </a:extLst>
          </p:cNvPr>
          <p:cNvSpPr/>
          <p:nvPr/>
        </p:nvSpPr>
        <p:spPr>
          <a:xfrm>
            <a:off x="1341310" y="5284277"/>
            <a:ext cx="606695" cy="2130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Pap smear</a:t>
            </a:r>
          </a:p>
        </p:txBody>
      </p:sp>
      <p:sp>
        <p:nvSpPr>
          <p:cNvPr id="90" name="TextBox 89">
            <a:extLst>
              <a:ext uri="{FF2B5EF4-FFF2-40B4-BE49-F238E27FC236}">
                <a16:creationId xmlns:a16="http://schemas.microsoft.com/office/drawing/2014/main" id="{CB731A38-4383-40AE-8B1B-42466011C09A}"/>
              </a:ext>
            </a:extLst>
          </p:cNvPr>
          <p:cNvSpPr txBox="1"/>
          <p:nvPr/>
        </p:nvSpPr>
        <p:spPr>
          <a:xfrm>
            <a:off x="2056689" y="5321603"/>
            <a:ext cx="1623006" cy="184798"/>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Liquid-based cytology</a:t>
            </a:r>
          </a:p>
        </p:txBody>
      </p:sp>
      <p:sp>
        <p:nvSpPr>
          <p:cNvPr id="91" name="Rounded Rectangle 184">
            <a:extLst>
              <a:ext uri="{FF2B5EF4-FFF2-40B4-BE49-F238E27FC236}">
                <a16:creationId xmlns:a16="http://schemas.microsoft.com/office/drawing/2014/main" id="{B8740567-EFE2-4112-9D87-502DA7162CDF}"/>
              </a:ext>
            </a:extLst>
          </p:cNvPr>
          <p:cNvSpPr/>
          <p:nvPr/>
        </p:nvSpPr>
        <p:spPr>
          <a:xfrm>
            <a:off x="3906744" y="3322564"/>
            <a:ext cx="626335"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2" name="Rounded Rectangle 184">
            <a:extLst>
              <a:ext uri="{FF2B5EF4-FFF2-40B4-BE49-F238E27FC236}">
                <a16:creationId xmlns:a16="http://schemas.microsoft.com/office/drawing/2014/main" id="{36F626B4-F72C-40BE-9874-C542240029E7}"/>
              </a:ext>
            </a:extLst>
          </p:cNvPr>
          <p:cNvSpPr/>
          <p:nvPr/>
        </p:nvSpPr>
        <p:spPr>
          <a:xfrm>
            <a:off x="3906744" y="3651886"/>
            <a:ext cx="626334" cy="2130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Pap smear</a:t>
            </a:r>
          </a:p>
        </p:txBody>
      </p:sp>
      <p:sp>
        <p:nvSpPr>
          <p:cNvPr id="93" name="Right Bracket 92">
            <a:extLst>
              <a:ext uri="{FF2B5EF4-FFF2-40B4-BE49-F238E27FC236}">
                <a16:creationId xmlns:a16="http://schemas.microsoft.com/office/drawing/2014/main" id="{346F9557-990C-44D4-947E-6C98726B571D}"/>
              </a:ext>
            </a:extLst>
          </p:cNvPr>
          <p:cNvSpPr/>
          <p:nvPr/>
        </p:nvSpPr>
        <p:spPr>
          <a:xfrm>
            <a:off x="3270781" y="2483570"/>
            <a:ext cx="271186" cy="1597431"/>
          </a:xfrm>
          <a:prstGeom prst="rightBracket">
            <a:avLst/>
          </a:prstGeom>
          <a:ln w="9525">
            <a:solidFill>
              <a:srgbClr val="454E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4" name="Rounded Rectangle 184">
            <a:extLst>
              <a:ext uri="{FF2B5EF4-FFF2-40B4-BE49-F238E27FC236}">
                <a16:creationId xmlns:a16="http://schemas.microsoft.com/office/drawing/2014/main" id="{8D577029-CAAE-4CE1-A228-A1FC628D22FA}"/>
              </a:ext>
            </a:extLst>
          </p:cNvPr>
          <p:cNvSpPr/>
          <p:nvPr/>
        </p:nvSpPr>
        <p:spPr>
          <a:xfrm>
            <a:off x="5408583" y="3329427"/>
            <a:ext cx="696013" cy="20573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5" name="Rounded Rectangle 184">
            <a:extLst>
              <a:ext uri="{FF2B5EF4-FFF2-40B4-BE49-F238E27FC236}">
                <a16:creationId xmlns:a16="http://schemas.microsoft.com/office/drawing/2014/main" id="{609CB43F-356A-4F03-839F-8875331AE863}"/>
              </a:ext>
            </a:extLst>
          </p:cNvPr>
          <p:cNvSpPr/>
          <p:nvPr/>
        </p:nvSpPr>
        <p:spPr>
          <a:xfrm>
            <a:off x="617390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6" name="Rounded Rectangle 184">
            <a:extLst>
              <a:ext uri="{FF2B5EF4-FFF2-40B4-BE49-F238E27FC236}">
                <a16:creationId xmlns:a16="http://schemas.microsoft.com/office/drawing/2014/main" id="{FEEF162E-861C-44B2-9AA8-B19FFA8C8E82}"/>
              </a:ext>
            </a:extLst>
          </p:cNvPr>
          <p:cNvSpPr/>
          <p:nvPr/>
        </p:nvSpPr>
        <p:spPr>
          <a:xfrm>
            <a:off x="688890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7" name="Rounded Rectangle 184">
            <a:extLst>
              <a:ext uri="{FF2B5EF4-FFF2-40B4-BE49-F238E27FC236}">
                <a16:creationId xmlns:a16="http://schemas.microsoft.com/office/drawing/2014/main" id="{4B7DF159-EB4B-4B36-92E3-3B2590CEFFC8}"/>
              </a:ext>
            </a:extLst>
          </p:cNvPr>
          <p:cNvSpPr/>
          <p:nvPr/>
        </p:nvSpPr>
        <p:spPr>
          <a:xfrm>
            <a:off x="7637345"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8" name="Rounded Rectangle 184">
            <a:extLst>
              <a:ext uri="{FF2B5EF4-FFF2-40B4-BE49-F238E27FC236}">
                <a16:creationId xmlns:a16="http://schemas.microsoft.com/office/drawing/2014/main" id="{B09BF1F1-8C77-4E6F-8E95-0364CB679EEE}"/>
              </a:ext>
            </a:extLst>
          </p:cNvPr>
          <p:cNvSpPr/>
          <p:nvPr/>
        </p:nvSpPr>
        <p:spPr>
          <a:xfrm>
            <a:off x="9925813" y="3322564"/>
            <a:ext cx="666629"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99" name="Rounded Rectangle 184">
            <a:extLst>
              <a:ext uri="{FF2B5EF4-FFF2-40B4-BE49-F238E27FC236}">
                <a16:creationId xmlns:a16="http://schemas.microsoft.com/office/drawing/2014/main" id="{401C0BE4-B86E-4610-BDE2-2ED5C796E271}"/>
              </a:ext>
            </a:extLst>
          </p:cNvPr>
          <p:cNvSpPr/>
          <p:nvPr/>
        </p:nvSpPr>
        <p:spPr>
          <a:xfrm>
            <a:off x="9179240"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100" name="Rounded Rectangle 184">
            <a:extLst>
              <a:ext uri="{FF2B5EF4-FFF2-40B4-BE49-F238E27FC236}">
                <a16:creationId xmlns:a16="http://schemas.microsoft.com/office/drawing/2014/main" id="{FD58186B-BDF6-4BAF-8F63-D830C46C6BF4}"/>
              </a:ext>
            </a:extLst>
          </p:cNvPr>
          <p:cNvSpPr/>
          <p:nvPr/>
        </p:nvSpPr>
        <p:spPr>
          <a:xfrm>
            <a:off x="8415922" y="3322564"/>
            <a:ext cx="620810" cy="219456"/>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 DNA</a:t>
            </a:r>
          </a:p>
        </p:txBody>
      </p:sp>
      <p:sp>
        <p:nvSpPr>
          <p:cNvPr id="101" name="Rounded Rectangle 184">
            <a:extLst>
              <a:ext uri="{FF2B5EF4-FFF2-40B4-BE49-F238E27FC236}">
                <a16:creationId xmlns:a16="http://schemas.microsoft.com/office/drawing/2014/main" id="{7F8C5D58-CD7C-4C68-8A5D-C404310CD314}"/>
              </a:ext>
            </a:extLst>
          </p:cNvPr>
          <p:cNvSpPr/>
          <p:nvPr/>
        </p:nvSpPr>
        <p:spPr>
          <a:xfrm>
            <a:off x="9925814" y="2992896"/>
            <a:ext cx="66662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102" name="Rounded Rectangle 184">
            <a:extLst>
              <a:ext uri="{FF2B5EF4-FFF2-40B4-BE49-F238E27FC236}">
                <a16:creationId xmlns:a16="http://schemas.microsoft.com/office/drawing/2014/main" id="{0B3C3F5F-1F53-4FA3-BD0F-9423F3F7A6BC}"/>
              </a:ext>
            </a:extLst>
          </p:cNvPr>
          <p:cNvSpPr/>
          <p:nvPr/>
        </p:nvSpPr>
        <p:spPr>
          <a:xfrm>
            <a:off x="9925814" y="3637308"/>
            <a:ext cx="666631" cy="21309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Pap smear</a:t>
            </a:r>
          </a:p>
        </p:txBody>
      </p:sp>
      <p:sp>
        <p:nvSpPr>
          <p:cNvPr id="103" name="Rounded Rectangle 183">
            <a:extLst>
              <a:ext uri="{FF2B5EF4-FFF2-40B4-BE49-F238E27FC236}">
                <a16:creationId xmlns:a16="http://schemas.microsoft.com/office/drawing/2014/main" id="{B9F37333-CE9D-4A80-982F-05414F2E5274}"/>
              </a:ext>
            </a:extLst>
          </p:cNvPr>
          <p:cNvSpPr/>
          <p:nvPr/>
        </p:nvSpPr>
        <p:spPr>
          <a:xfrm>
            <a:off x="9925814" y="4149163"/>
            <a:ext cx="666632" cy="34880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HPV</a:t>
            </a:r>
          </a:p>
          <a:p>
            <a:pPr algn="ctr" defTabSz="914354" eaLnBrk="1" fontAlgn="auto" hangingPunct="1">
              <a:spcBef>
                <a:spcPts val="0"/>
              </a:spcBef>
              <a:spcAft>
                <a:spcPts val="0"/>
              </a:spcAft>
              <a:defRPr/>
            </a:pPr>
            <a:r>
              <a:rPr lang="en-US" sz="1067" dirty="0">
                <a:solidFill>
                  <a:srgbClr val="000000"/>
                </a:solidFill>
              </a:rPr>
              <a:t>Vaccine</a:t>
            </a:r>
          </a:p>
        </p:txBody>
      </p:sp>
      <p:sp>
        <p:nvSpPr>
          <p:cNvPr id="105" name="Rounded Rectangle 184">
            <a:extLst>
              <a:ext uri="{FF2B5EF4-FFF2-40B4-BE49-F238E27FC236}">
                <a16:creationId xmlns:a16="http://schemas.microsoft.com/office/drawing/2014/main" id="{3CE66361-17C2-481E-A769-BC87F06F5B9E}"/>
              </a:ext>
            </a:extLst>
          </p:cNvPr>
          <p:cNvSpPr/>
          <p:nvPr/>
        </p:nvSpPr>
        <p:spPr>
          <a:xfrm>
            <a:off x="4659589" y="2992401"/>
            <a:ext cx="654831" cy="2204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rPr>
              <a:t>Serology</a:t>
            </a:r>
          </a:p>
        </p:txBody>
      </p:sp>
      <p:sp>
        <p:nvSpPr>
          <p:cNvPr id="2" name="Rectangle: Rounded Corners 1">
            <a:extLst>
              <a:ext uri="{FF2B5EF4-FFF2-40B4-BE49-F238E27FC236}">
                <a16:creationId xmlns:a16="http://schemas.microsoft.com/office/drawing/2014/main" id="{F06E582C-28CC-4149-944F-58ED16BC8629}"/>
              </a:ext>
            </a:extLst>
          </p:cNvPr>
          <p:cNvSpPr/>
          <p:nvPr/>
        </p:nvSpPr>
        <p:spPr>
          <a:xfrm>
            <a:off x="7587776" y="1217124"/>
            <a:ext cx="719948" cy="3949481"/>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6D8792-8B15-4040-86E7-ED662C127EED}"/>
              </a:ext>
            </a:extLst>
          </p:cNvPr>
          <p:cNvSpPr txBox="1"/>
          <p:nvPr/>
        </p:nvSpPr>
        <p:spPr>
          <a:xfrm>
            <a:off x="600607" y="5571123"/>
            <a:ext cx="3405206" cy="256993"/>
          </a:xfrm>
          <a:prstGeom prst="rect">
            <a:avLst/>
          </a:prstGeom>
          <a:noFill/>
        </p:spPr>
        <p:txBody>
          <a:bodyPr wrap="square" rtlCol="0">
            <a:spAutoFit/>
          </a:bodyPr>
          <a:lstStyle/>
          <a:p>
            <a:r>
              <a:rPr lang="en-US" sz="1070" dirty="0"/>
              <a:t>Abbreviations: Mo, month; N, number of participants</a:t>
            </a:r>
            <a:endParaRPr lang="en-US" sz="1070" dirty="0">
              <a:highlight>
                <a:srgbClr val="00FF00"/>
              </a:highlight>
            </a:endParaRPr>
          </a:p>
        </p:txBody>
      </p:sp>
      <p:sp>
        <p:nvSpPr>
          <p:cNvPr id="63" name="Rectangle 62">
            <a:extLst>
              <a:ext uri="{FF2B5EF4-FFF2-40B4-BE49-F238E27FC236}">
                <a16:creationId xmlns:a16="http://schemas.microsoft.com/office/drawing/2014/main" id="{15832C13-47FB-4052-BC3E-D438AAF70982}"/>
              </a:ext>
            </a:extLst>
          </p:cNvPr>
          <p:cNvSpPr/>
          <p:nvPr/>
        </p:nvSpPr>
        <p:spPr>
          <a:xfrm>
            <a:off x="3705274" y="1186877"/>
            <a:ext cx="1087298" cy="256148"/>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en-US" sz="1333" dirty="0">
                <a:solidFill>
                  <a:srgbClr val="FFFFFF"/>
                </a:solidFill>
              </a:rPr>
              <a:t>Enrollment </a:t>
            </a:r>
          </a:p>
        </p:txBody>
      </p:sp>
      <p:sp>
        <p:nvSpPr>
          <p:cNvPr id="4" name="Rectangle: Rounded Corners 3">
            <a:extLst>
              <a:ext uri="{FF2B5EF4-FFF2-40B4-BE49-F238E27FC236}">
                <a16:creationId xmlns:a16="http://schemas.microsoft.com/office/drawing/2014/main" id="{4115D2F1-A408-72E9-9B08-86D4F4F8C2B1}"/>
              </a:ext>
            </a:extLst>
          </p:cNvPr>
          <p:cNvSpPr/>
          <p:nvPr/>
        </p:nvSpPr>
        <p:spPr>
          <a:xfrm>
            <a:off x="9894080" y="1217124"/>
            <a:ext cx="719948" cy="39494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B42EA251-B007-2CE7-5362-7A660AA48601}"/>
              </a:ext>
            </a:extLst>
          </p:cNvPr>
          <p:cNvSpPr txBox="1"/>
          <p:nvPr/>
        </p:nvSpPr>
        <p:spPr>
          <a:xfrm>
            <a:off x="856952" y="5854351"/>
            <a:ext cx="10543262"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2000" b="1" kern="1200" dirty="0">
                <a:solidFill>
                  <a:schemeClr val="accent1"/>
                </a:solidFill>
                <a:cs typeface="Arial" panose="020B0604020202020204" pitchFamily="34" charset="0"/>
              </a:rPr>
              <a:t>A blinded crossover design was initiated at month 30–36, with a follow-up until month 54</a:t>
            </a:r>
            <a:endParaRPr lang="en-US" sz="1600" kern="1200" dirty="0">
              <a:solidFill>
                <a:schemeClr val="accent1"/>
              </a:solidFill>
              <a:cs typeface="Arial" panose="020B0604020202020204" pitchFamily="34" charset="0"/>
            </a:endParaRPr>
          </a:p>
        </p:txBody>
      </p:sp>
    </p:spTree>
    <p:extLst>
      <p:ext uri="{BB962C8B-B14F-4D97-AF65-F5344CB8AC3E}">
        <p14:creationId xmlns:p14="http://schemas.microsoft.com/office/powerpoint/2010/main" val="2293895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25302" y="0"/>
            <a:ext cx="11747582" cy="584775"/>
          </a:xfrm>
          <a:prstGeom prst="rect">
            <a:avLst/>
          </a:prstGeom>
        </p:spPr>
        <p:txBody>
          <a:bodyPr wrap="square">
            <a:spAutoFit/>
          </a:bodyPr>
          <a:lstStyle/>
          <a:p>
            <a:pPr algn="ctr"/>
            <a:r>
              <a:rPr lang="en-US" sz="3200" dirty="0">
                <a:solidFill>
                  <a:schemeClr val="accent1"/>
                </a:solidFill>
                <a:latin typeface="+mj-lt"/>
              </a:rPr>
              <a:t>KEN SHE: Vaccine efficacy mITT</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3912302449"/>
              </p:ext>
            </p:extLst>
          </p:nvPr>
        </p:nvGraphicFramePr>
        <p:xfrm>
          <a:off x="646814" y="676860"/>
          <a:ext cx="9737722" cy="3480612"/>
        </p:xfrm>
        <a:graphic>
          <a:graphicData uri="http://schemas.openxmlformats.org/drawingml/2006/table">
            <a:tbl>
              <a:tblPr firstRow="1" bandRow="1">
                <a:tableStyleId>{69012ECD-51FC-41F1-AA8D-1B2483CD663E}</a:tableStyleId>
              </a:tblPr>
              <a:tblGrid>
                <a:gridCol w="2809618">
                  <a:extLst>
                    <a:ext uri="{9D8B030D-6E8A-4147-A177-3AD203B41FA5}">
                      <a16:colId xmlns:a16="http://schemas.microsoft.com/office/drawing/2014/main" val="775955045"/>
                    </a:ext>
                  </a:extLst>
                </a:gridCol>
                <a:gridCol w="1516248">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Number of participants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600" dirty="0"/>
                        <a:t>Number of events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600" dirty="0"/>
                        <a:t>VE </a:t>
                      </a:r>
                      <a:endParaRPr lang="en-US" sz="1600"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600" dirty="0"/>
                        <a:t> VE 95% CI</a:t>
                      </a:r>
                      <a:endParaRPr lang="en-US" sz="1600"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0">
                <a:tc>
                  <a:txBody>
                    <a:bodyPr/>
                    <a:lstStyle/>
                    <a:p>
                      <a:pPr algn="r"/>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Bef>
                          <a:spcPts val="1800"/>
                        </a:spcBef>
                      </a:pPr>
                      <a:endParaRPr lang="en-US" sz="1600" b="1" dirty="0">
                        <a:solidFill>
                          <a:schemeClr val="accent1"/>
                        </a:solidFill>
                        <a:latin typeface="+mn-lt"/>
                        <a:cs typeface="Arial" panose="020B0604020202020204" pitchFamily="34" charset="0"/>
                      </a:endParaRPr>
                    </a:p>
                  </a:txBody>
                  <a:tcPr marR="4572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gridSpan="3">
                  <a:txBody>
                    <a:bodyPr/>
                    <a:lstStyle/>
                    <a:p>
                      <a:pPr algn="ctr">
                        <a:spcBef>
                          <a:spcPts val="1800"/>
                        </a:spcBef>
                      </a:pPr>
                      <a:r>
                        <a:rPr lang="en-US" sz="1600" b="1" dirty="0">
                          <a:solidFill>
                            <a:schemeClr val="accent1"/>
                          </a:solidFill>
                          <a:latin typeface="+mn-lt"/>
                          <a:cs typeface="Arial" panose="020B0604020202020204" pitchFamily="34" charset="0"/>
                        </a:rPr>
                        <a:t>Month 36</a:t>
                      </a:r>
                    </a:p>
                  </a:txBody>
                  <a:tcPr marR="4572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75684354"/>
                  </a:ext>
                </a:extLst>
              </a:tr>
              <a:tr h="316732">
                <a:tc>
                  <a:txBody>
                    <a:bodyPr/>
                    <a:lstStyle/>
                    <a:p>
                      <a:pPr algn="r"/>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spcBef>
                          <a:spcPts val="1800"/>
                        </a:spcBef>
                      </a:pPr>
                      <a:r>
                        <a:rPr lang="en-US" sz="1600" b="1" kern="1200" dirty="0">
                          <a:solidFill>
                            <a:schemeClr val="accent1"/>
                          </a:solidFill>
                          <a:latin typeface="+mn-lt"/>
                          <a:ea typeface="+mn-ea"/>
                          <a:cs typeface="+mn-cs"/>
                        </a:rPr>
                        <a:t>Incident persistent HPV 16/18 infections </a:t>
                      </a:r>
                      <a:endParaRPr lang="en-US" sz="1600" b="0" dirty="0">
                        <a:solidFill>
                          <a:schemeClr val="accent1"/>
                        </a:solidFill>
                        <a:latin typeface="+mn-lt"/>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0461">
                <a:tc>
                  <a:txBody>
                    <a:bodyPr/>
                    <a:lstStyle/>
                    <a:p>
                      <a:pPr algn="l">
                        <a:spcBef>
                          <a:spcPts val="0"/>
                        </a:spcBef>
                      </a:pPr>
                      <a:r>
                        <a:rPr lang="en-US" sz="1600" b="1" dirty="0">
                          <a:solidFill>
                            <a:schemeClr val="bg1"/>
                          </a:solidFill>
                        </a:rPr>
                        <a:t>Delayed vaccination</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473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72</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Referent</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19365949"/>
                  </a:ext>
                </a:extLst>
              </a:tr>
              <a:tr h="323766">
                <a:tc>
                  <a:txBody>
                    <a:bodyPr/>
                    <a:lstStyle/>
                    <a:p>
                      <a:pPr algn="l">
                        <a:spcBef>
                          <a:spcPts val="0"/>
                        </a:spcBef>
                      </a:pPr>
                      <a:r>
                        <a:rPr lang="en-US" sz="1600" b="1" dirty="0">
                          <a:solidFill>
                            <a:schemeClr val="bg1"/>
                          </a:solidFill>
                        </a:rPr>
                        <a:t>Single-dose </a:t>
                      </a:r>
                      <a:r>
                        <a:rPr lang="en-US" sz="1600" b="1" dirty="0">
                          <a:solidFill>
                            <a:schemeClr val="bg1">
                              <a:lumMod val="95000"/>
                            </a:schemeClr>
                          </a:solidFill>
                        </a:rPr>
                        <a:t>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489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2</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1" dirty="0">
                          <a:solidFill>
                            <a:schemeClr val="accent1"/>
                          </a:solidFill>
                        </a:rPr>
                        <a:t>97.5%</a:t>
                      </a:r>
                      <a:endParaRPr lang="en-US" sz="1600" b="1"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90.0; 99.4</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37925472"/>
                  </a:ext>
                </a:extLst>
              </a:tr>
              <a:tr h="485068">
                <a:tc>
                  <a:txBody>
                    <a:bodyPr/>
                    <a:lstStyle/>
                    <a:p>
                      <a:pPr algn="l">
                        <a:spcBef>
                          <a:spcPts val="0"/>
                        </a:spcBef>
                      </a:pPr>
                      <a:r>
                        <a:rPr lang="en-US" sz="1600" b="1" dirty="0">
                          <a:solidFill>
                            <a:schemeClr val="bg1">
                              <a:lumMod val="95000"/>
                            </a:schemeClr>
                          </a:solidFill>
                        </a:rPr>
                        <a:t>Single-dose 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496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en-US" sz="1600" b="0" dirty="0">
                          <a:solidFill>
                            <a:schemeClr val="accent1"/>
                          </a:solidFill>
                        </a:rPr>
                        <a:t>1</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en-US" sz="1600" b="1" dirty="0">
                          <a:solidFill>
                            <a:schemeClr val="accent1"/>
                          </a:solidFill>
                        </a:rPr>
                        <a:t>98.8%</a:t>
                      </a:r>
                      <a:endParaRPr lang="en-US" sz="1600" b="1"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en-US" sz="1600" b="0" dirty="0">
                          <a:solidFill>
                            <a:schemeClr val="accent1"/>
                          </a:solidFill>
                        </a:rPr>
                        <a:t>91.3; 99.8</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998604"/>
                  </a:ext>
                </a:extLst>
              </a:tr>
              <a:tr h="385267">
                <a:tc>
                  <a:txBody>
                    <a:bodyPr/>
                    <a:lstStyle/>
                    <a:p>
                      <a:pPr algn="l">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gridSpan="4">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1600" b="1" kern="1200" dirty="0">
                          <a:solidFill>
                            <a:schemeClr val="accent1"/>
                          </a:solidFill>
                          <a:latin typeface="+mn-lt"/>
                          <a:ea typeface="+mn-ea"/>
                          <a:cs typeface="+mn-cs"/>
                        </a:rPr>
                        <a:t>Incident persistent HPV 16/18/31/33/45/52/58 infections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354757">
                <a:tc>
                  <a:txBody>
                    <a:bodyPr/>
                    <a:lstStyle/>
                    <a:p>
                      <a:pPr algn="l">
                        <a:spcBef>
                          <a:spcPts val="0"/>
                        </a:spcBef>
                      </a:pPr>
                      <a:r>
                        <a:rPr lang="en-US" sz="1600" b="1" dirty="0">
                          <a:solidFill>
                            <a:schemeClr val="bg1"/>
                          </a:solidFill>
                        </a:rPr>
                        <a:t>Delayed vaccination</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290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84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rPr>
                        <a:t>Referent</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291968">
                <a:tc>
                  <a:txBody>
                    <a:bodyPr/>
                    <a:lstStyle/>
                    <a:p>
                      <a:pPr algn="l">
                        <a:spcBef>
                          <a:spcPts val="0"/>
                        </a:spcBef>
                      </a:pPr>
                      <a:r>
                        <a:rPr lang="en-US" sz="1600" b="1" dirty="0">
                          <a:solidFill>
                            <a:schemeClr val="bg1"/>
                          </a:solidFill>
                        </a:rPr>
                        <a:t>Single-dose </a:t>
                      </a:r>
                      <a:r>
                        <a:rPr lang="en-US" sz="1600" b="1" dirty="0">
                          <a:solidFill>
                            <a:schemeClr val="bg1">
                              <a:lumMod val="95000"/>
                            </a:schemeClr>
                          </a:solidFill>
                        </a:rPr>
                        <a:t>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325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1" dirty="0">
                          <a:solidFill>
                            <a:schemeClr val="accent1"/>
                          </a:solidFill>
                          <a:latin typeface="+mn-lt"/>
                          <a:cs typeface="Arial" panose="020B0604020202020204" pitchFamily="34" charset="0"/>
                        </a:rPr>
                        <a:t>95.5%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89.0; 98.2</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D1777EBB-839D-4C19-81B6-7DADA7B90D65}"/>
              </a:ext>
            </a:extLst>
          </p:cNvPr>
          <p:cNvSpPr txBox="1"/>
          <p:nvPr/>
        </p:nvSpPr>
        <p:spPr>
          <a:xfrm>
            <a:off x="646814" y="4277832"/>
            <a:ext cx="6811261" cy="230832"/>
          </a:xfrm>
          <a:prstGeom prst="rect">
            <a:avLst/>
          </a:prstGeom>
          <a:noFill/>
        </p:spPr>
        <p:txBody>
          <a:bodyPr wrap="square" numCol="1" rtlCol="0">
            <a:spAutoFit/>
          </a:bodyPr>
          <a:lstStyle/>
          <a:p>
            <a:r>
              <a:rPr lang="en-US" sz="900" dirty="0"/>
              <a:t>Abbreviations: CI, confidence interval; KEN SHE, KENya Single-dose HPV-vaccine Efficacy; mITT, modified intent-to-treat; VE, vaccine efficacy</a:t>
            </a:r>
          </a:p>
        </p:txBody>
      </p:sp>
      <p:sp>
        <p:nvSpPr>
          <p:cNvPr id="6" name="TextBox 5">
            <a:extLst>
              <a:ext uri="{FF2B5EF4-FFF2-40B4-BE49-F238E27FC236}">
                <a16:creationId xmlns:a16="http://schemas.microsoft.com/office/drawing/2014/main" id="{BAC2BB28-ACEB-41F2-9254-800B5579C7FD}"/>
              </a:ext>
            </a:extLst>
          </p:cNvPr>
          <p:cNvSpPr txBox="1"/>
          <p:nvPr/>
        </p:nvSpPr>
        <p:spPr>
          <a:xfrm>
            <a:off x="415778" y="6172210"/>
            <a:ext cx="10509398"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indent="0" defTabSz="914400" eaLnBrk="1" hangingPunct="1">
              <a:spcBef>
                <a:spcPts val="0"/>
              </a:spcBef>
              <a:spcAft>
                <a:spcPts val="0"/>
              </a:spcAft>
              <a:defRPr/>
            </a:pPr>
            <a:r>
              <a:rPr kumimoji="0" lang="en-US" sz="700" b="0" i="0" u="none" strike="noStrike" kern="1200" cap="none" spc="0" normalizeH="0" baseline="0" noProof="0" dirty="0">
                <a:ln>
                  <a:noFill/>
                </a:ln>
                <a:solidFill>
                  <a:schemeClr val="tx1">
                    <a:lumMod val="65000"/>
                    <a:lumOff val="35000"/>
                  </a:schemeClr>
                </a:solidFill>
                <a:effectLst/>
                <a:uLnTx/>
                <a:uFillTx/>
              </a:rPr>
              <a:t>Barnabas RV, Brown ER, Onono MA, et al. Durability of single-dose HPV vaccination in young Kenyan women: Randomized controlled trial 3-year results. </a:t>
            </a:r>
            <a:r>
              <a:rPr kumimoji="0" lang="en-US" sz="700" b="0" i="1" u="none" strike="noStrike" kern="1200" cap="none" spc="0" normalizeH="0" baseline="0" noProof="0" dirty="0">
                <a:ln>
                  <a:noFill/>
                </a:ln>
                <a:solidFill>
                  <a:schemeClr val="tx1">
                    <a:lumMod val="65000"/>
                    <a:lumOff val="35000"/>
                  </a:schemeClr>
                </a:solidFill>
                <a:effectLst/>
                <a:uLnTx/>
                <a:uFillTx/>
              </a:rPr>
              <a:t>Nature Medicine</a:t>
            </a:r>
            <a:r>
              <a:rPr kumimoji="0" lang="en-US" sz="700" b="0" i="0" u="none" strike="noStrike" kern="1200" cap="none" spc="0" normalizeH="0" baseline="0" noProof="0" dirty="0">
                <a:ln>
                  <a:noFill/>
                </a:ln>
                <a:solidFill>
                  <a:schemeClr val="tx1">
                    <a:lumMod val="65000"/>
                    <a:lumOff val="35000"/>
                  </a:schemeClr>
                </a:solidFill>
                <a:effectLst/>
                <a:uLnTx/>
                <a:uFillTx/>
              </a:rPr>
              <a:t>. 2023;29(12):3224-3232.</a:t>
            </a:r>
          </a:p>
          <a:p>
            <a:pPr marL="0" indent="0" defTabSz="914400" eaLnBrk="1" hangingPunct="1">
              <a:spcBef>
                <a:spcPts val="0"/>
              </a:spcBef>
              <a:spcAft>
                <a:spcPts val="0"/>
              </a:spcAft>
              <a:defRPr/>
            </a:pPr>
            <a:r>
              <a:rPr lang="en-US" sz="700" dirty="0">
                <a:solidFill>
                  <a:schemeClr val="tx1">
                    <a:lumMod val="65000"/>
                    <a:lumOff val="35000"/>
                  </a:schemeClr>
                </a:solidFill>
              </a:rPr>
              <a:t>Barnabas R, Mugo N, Onono M, et al. A randomized crossover trial of single-dose HPV vaccination efficacy among young women: Durability and vaccine efficacy after 54 months. Abstract presented at International Papillomavirus Society Conference 2024. </a:t>
            </a:r>
            <a:endParaRPr kumimoji="0" lang="en-US" sz="700" b="0" i="0" u="none" strike="noStrike" kern="1200" cap="none" spc="0" normalizeH="0" baseline="0" noProof="0" dirty="0">
              <a:ln>
                <a:noFill/>
              </a:ln>
              <a:solidFill>
                <a:schemeClr val="tx1">
                  <a:lumMod val="65000"/>
                  <a:lumOff val="35000"/>
                </a:schemeClr>
              </a:solidFill>
              <a:effectLst/>
              <a:uLnTx/>
              <a:uFillTx/>
            </a:endParaRPr>
          </a:p>
        </p:txBody>
      </p:sp>
      <p:sp>
        <p:nvSpPr>
          <p:cNvPr id="3" name="TextBox 2">
            <a:extLst>
              <a:ext uri="{FF2B5EF4-FFF2-40B4-BE49-F238E27FC236}">
                <a16:creationId xmlns:a16="http://schemas.microsoft.com/office/drawing/2014/main" id="{7D840598-3F3A-41AC-A66C-BD53DC02D34B}"/>
              </a:ext>
            </a:extLst>
          </p:cNvPr>
          <p:cNvSpPr txBox="1"/>
          <p:nvPr/>
        </p:nvSpPr>
        <p:spPr>
          <a:xfrm>
            <a:off x="759590" y="4632988"/>
            <a:ext cx="8630536" cy="307777"/>
          </a:xfrm>
          <a:prstGeom prst="rect">
            <a:avLst/>
          </a:prstGeom>
          <a:noFill/>
        </p:spPr>
        <p:txBody>
          <a:bodyPr wrap="square" rtlCol="0">
            <a:spAutoFit/>
          </a:bodyPr>
          <a:lstStyle/>
          <a:p>
            <a:r>
              <a:rPr lang="en-US" sz="1400" dirty="0"/>
              <a:t>mITT: seronegative at baseline and HPV-DNA negative at baseline and month 3 for types considered in analysis.</a:t>
            </a:r>
          </a:p>
        </p:txBody>
      </p:sp>
      <p:sp>
        <p:nvSpPr>
          <p:cNvPr id="4" name="Rectangle: Rounded Corners 4">
            <a:extLst>
              <a:ext uri="{FF2B5EF4-FFF2-40B4-BE49-F238E27FC236}">
                <a16:creationId xmlns:a16="http://schemas.microsoft.com/office/drawing/2014/main" id="{410D41DD-EDE0-815E-FC81-C59FD7C3C2B6}"/>
              </a:ext>
            </a:extLst>
          </p:cNvPr>
          <p:cNvSpPr txBox="1"/>
          <p:nvPr/>
        </p:nvSpPr>
        <p:spPr>
          <a:xfrm>
            <a:off x="982679" y="4984180"/>
            <a:ext cx="10079198" cy="883486"/>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sz="1600" b="1" kern="1200" dirty="0">
                <a:solidFill>
                  <a:schemeClr val="accent1"/>
                </a:solidFill>
                <a:cs typeface="Arial" panose="020B0604020202020204" pitchFamily="34" charset="0"/>
              </a:rPr>
              <a:t>VE as function of time (initial + crossover periods)</a:t>
            </a:r>
          </a:p>
          <a:p>
            <a:pPr marL="0" lvl="0" indent="0" defTabSz="1911350">
              <a:spcBef>
                <a:spcPct val="0"/>
              </a:spcBef>
              <a:buNone/>
            </a:pPr>
            <a:r>
              <a:rPr lang="en-US" sz="1600" u="sng" dirty="0">
                <a:solidFill>
                  <a:srgbClr val="000000"/>
                </a:solidFill>
                <a:latin typeface="Arial" panose="020B0604020202020204" pitchFamily="34" charset="0"/>
              </a:rPr>
              <a:t>HPV-16/18</a:t>
            </a:r>
            <a:r>
              <a:rPr lang="en-US" sz="1600" b="1" kern="1200" dirty="0">
                <a:solidFill>
                  <a:schemeClr val="accent1"/>
                </a:solidFill>
                <a:cs typeface="Arial" panose="020B0604020202020204" pitchFamily="34" charset="0"/>
              </a:rPr>
              <a:t>: </a:t>
            </a:r>
            <a:r>
              <a:rPr lang="en-US" sz="1600" b="0" i="0" u="none" strike="noStrike" baseline="0" dirty="0">
                <a:solidFill>
                  <a:srgbClr val="000000"/>
                </a:solidFill>
                <a:latin typeface="Arial" panose="020B0604020202020204" pitchFamily="34" charset="0"/>
              </a:rPr>
              <a:t>96.5% (95%CI 92.1–98.5) at month 6 and 99.6% (95%CI 98.0–99.9) at month 54</a:t>
            </a:r>
          </a:p>
          <a:p>
            <a:pPr marL="0" lvl="0" indent="0" defTabSz="1911350">
              <a:spcBef>
                <a:spcPct val="0"/>
              </a:spcBef>
              <a:buNone/>
            </a:pPr>
            <a:r>
              <a:rPr lang="en-US" sz="1600" b="0" i="0" u="sng" strike="noStrike" baseline="0" dirty="0">
                <a:solidFill>
                  <a:srgbClr val="000000"/>
                </a:solidFill>
                <a:latin typeface="Arial" panose="020B0604020202020204" pitchFamily="34" charset="0"/>
              </a:rPr>
              <a:t>HPV-16/18/31/33/45/52/58</a:t>
            </a:r>
            <a:r>
              <a:rPr lang="en-US" sz="1600" b="0" i="0" u="none" strike="noStrike" baseline="0" dirty="0">
                <a:solidFill>
                  <a:srgbClr val="000000"/>
                </a:solidFill>
                <a:latin typeface="Arial" panose="020B0604020202020204" pitchFamily="34" charset="0"/>
              </a:rPr>
              <a:t>: 93.5% (95%CI 86.2–96.9) at month 6 and 99.1% (95%CI 96.4–99.8) at month 54</a:t>
            </a:r>
            <a:endParaRPr lang="en-US" sz="1600" kern="1200" dirty="0">
              <a:solidFill>
                <a:schemeClr val="accent1"/>
              </a:solidFill>
              <a:cs typeface="Arial" panose="020B0604020202020204" pitchFamily="34" charset="0"/>
            </a:endParaRPr>
          </a:p>
        </p:txBody>
      </p:sp>
    </p:spTree>
    <p:extLst>
      <p:ext uri="{BB962C8B-B14F-4D97-AF65-F5344CB8AC3E}">
        <p14:creationId xmlns:p14="http://schemas.microsoft.com/office/powerpoint/2010/main" val="1540721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000" y="114300"/>
            <a:ext cx="11747582" cy="584775"/>
          </a:xfrm>
          <a:prstGeom prst="rect">
            <a:avLst/>
          </a:prstGeom>
        </p:spPr>
        <p:txBody>
          <a:bodyPr wrap="square">
            <a:spAutoFit/>
          </a:bodyPr>
          <a:lstStyle/>
          <a:p>
            <a:r>
              <a:rPr lang="en-US" sz="3200" dirty="0">
                <a:solidFill>
                  <a:schemeClr val="accent1"/>
                </a:solidFill>
                <a:latin typeface="+mj-lt"/>
              </a:rPr>
              <a:t>KEN SHE trial: Conclusions</a:t>
            </a:r>
          </a:p>
        </p:txBody>
      </p:sp>
      <p:sp>
        <p:nvSpPr>
          <p:cNvPr id="2" name="TextBox 1">
            <a:extLst>
              <a:ext uri="{FF2B5EF4-FFF2-40B4-BE49-F238E27FC236}">
                <a16:creationId xmlns:a16="http://schemas.microsoft.com/office/drawing/2014/main" id="{6878ECDD-2344-4A5E-81BF-92F32D377DB2}"/>
              </a:ext>
            </a:extLst>
          </p:cNvPr>
          <p:cNvSpPr txBox="1"/>
          <p:nvPr/>
        </p:nvSpPr>
        <p:spPr>
          <a:xfrm>
            <a:off x="554736" y="1117410"/>
            <a:ext cx="9748158" cy="4401205"/>
          </a:xfrm>
          <a:prstGeom prst="rect">
            <a:avLst/>
          </a:prstGeom>
          <a:noFill/>
        </p:spPr>
        <p:txBody>
          <a:bodyPr wrap="square" rtlCol="0">
            <a:spAutoFit/>
          </a:bodyPr>
          <a:lstStyle/>
          <a:p>
            <a:pPr algn="l"/>
            <a:r>
              <a:rPr lang="en-US" sz="2800" b="0" i="0" u="none" strike="noStrike" baseline="0" dirty="0">
                <a:cs typeface="Calibri" panose="020F0502020204030204" pitchFamily="34" charset="0"/>
              </a:rPr>
              <a:t>Single doses of GSK’s </a:t>
            </a:r>
            <a:r>
              <a:rPr lang="en-US" sz="2800" dirty="0">
                <a:cs typeface="Calibri" panose="020F0502020204030204" pitchFamily="34" charset="0"/>
              </a:rPr>
              <a:t>HPV2</a:t>
            </a:r>
            <a:r>
              <a:rPr lang="en-US" sz="2800" b="0" i="0" u="none" strike="noStrike" baseline="0" dirty="0">
                <a:cs typeface="Calibri" panose="020F0502020204030204" pitchFamily="34" charset="0"/>
              </a:rPr>
              <a:t> and MSD’s HPV9 were </a:t>
            </a:r>
            <a:r>
              <a:rPr lang="en-US" sz="2800" b="1" i="0" u="none" strike="noStrike" baseline="0" dirty="0">
                <a:latin typeface="+mj-lt"/>
                <a:cs typeface="Calibri" panose="020F0502020204030204" pitchFamily="34" charset="0"/>
              </a:rPr>
              <a:t>highly effective </a:t>
            </a:r>
            <a:r>
              <a:rPr lang="en-US" sz="2800" b="0" i="0" u="none" strike="noStrike" baseline="0" dirty="0">
                <a:cs typeface="Calibri" panose="020F0502020204030204" pitchFamily="34" charset="0"/>
              </a:rPr>
              <a:t>in preventing incident-persistent oncogenic HPV infection among African adolescent girls and young women.</a:t>
            </a:r>
          </a:p>
          <a:p>
            <a:pPr algn="l"/>
            <a:endParaRPr lang="en-US" sz="2800" dirty="0">
              <a:cs typeface="Calibri" panose="020F0502020204030204" pitchFamily="34" charset="0"/>
            </a:endParaRPr>
          </a:p>
          <a:p>
            <a:pPr algn="l"/>
            <a:r>
              <a:rPr lang="en-US" sz="2800" b="1" i="0" u="none" strike="noStrike" baseline="0" dirty="0">
                <a:latin typeface="+mj-lt"/>
                <a:cs typeface="Calibri" panose="020F0502020204030204" pitchFamily="34" charset="0"/>
              </a:rPr>
              <a:t>Efficacy </a:t>
            </a:r>
            <a:r>
              <a:rPr lang="en-US" sz="2800" b="1" dirty="0">
                <a:latin typeface="+mj-lt"/>
                <a:cs typeface="Calibri" panose="020F0502020204030204" pitchFamily="34" charset="0"/>
              </a:rPr>
              <a:t>in this randomized single-dose clinical trial appears </a:t>
            </a:r>
            <a:r>
              <a:rPr lang="en-US" sz="2800" b="1" i="0" u="none" strike="noStrike" baseline="0" dirty="0">
                <a:latin typeface="+mj-lt"/>
                <a:cs typeface="Calibri" panose="020F0502020204030204" pitchFamily="34" charset="0"/>
              </a:rPr>
              <a:t>similar in magnitude to multi-dose regimens.</a:t>
            </a:r>
          </a:p>
          <a:p>
            <a:pPr algn="l"/>
            <a:endParaRPr lang="en-US" sz="2800" b="1" dirty="0">
              <a:latin typeface="+mj-lt"/>
              <a:cs typeface="Calibri" panose="020F0502020204030204" pitchFamily="34" charset="0"/>
            </a:endParaRPr>
          </a:p>
          <a:p>
            <a:pPr algn="l"/>
            <a:r>
              <a:rPr lang="en-US" sz="2800" dirty="0">
                <a:latin typeface="+mj-lt"/>
                <a:cs typeface="Calibri" panose="020F0502020204030204" pitchFamily="34" charset="0"/>
              </a:rPr>
              <a:t>Single-dose HPV vaccination was highly efficacious </a:t>
            </a:r>
            <a:r>
              <a:rPr lang="en-US" sz="2800" b="1" dirty="0">
                <a:latin typeface="+mj-lt"/>
                <a:cs typeface="Calibri" panose="020F0502020204030204" pitchFamily="34" charset="0"/>
              </a:rPr>
              <a:t>over 54 months without evidence of waning immunity. These results support the durability of single-dose HPV vaccination.</a:t>
            </a:r>
          </a:p>
        </p:txBody>
      </p:sp>
    </p:spTree>
    <p:extLst>
      <p:ext uri="{BB962C8B-B14F-4D97-AF65-F5344CB8AC3E}">
        <p14:creationId xmlns:p14="http://schemas.microsoft.com/office/powerpoint/2010/main" val="1467347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12FB-817F-37D6-7CC1-71FDDC1B168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CA9931D-4CF6-FE67-EE0E-FE2559935572}"/>
              </a:ext>
            </a:extLst>
          </p:cNvPr>
          <p:cNvSpPr/>
          <p:nvPr/>
        </p:nvSpPr>
        <p:spPr>
          <a:xfrm>
            <a:off x="374609" y="62818"/>
            <a:ext cx="11747582" cy="584775"/>
          </a:xfrm>
          <a:prstGeom prst="rect">
            <a:avLst/>
          </a:prstGeom>
        </p:spPr>
        <p:txBody>
          <a:bodyPr wrap="square">
            <a:spAutoFit/>
          </a:bodyPr>
          <a:lstStyle/>
          <a:p>
            <a:r>
              <a:rPr lang="en-US" sz="3200" dirty="0">
                <a:solidFill>
                  <a:schemeClr val="tx2"/>
                </a:solidFill>
                <a:latin typeface="+mj-lt"/>
              </a:rPr>
              <a:t>ESCUDDO trial – Study schematic</a:t>
            </a:r>
          </a:p>
        </p:txBody>
      </p:sp>
      <p:grpSp>
        <p:nvGrpSpPr>
          <p:cNvPr id="41" name="Group 40">
            <a:extLst>
              <a:ext uri="{FF2B5EF4-FFF2-40B4-BE49-F238E27FC236}">
                <a16:creationId xmlns:a16="http://schemas.microsoft.com/office/drawing/2014/main" id="{DCE0CC27-D9ED-2057-D08B-CF38FC9C0B7C}"/>
              </a:ext>
            </a:extLst>
          </p:cNvPr>
          <p:cNvGrpSpPr/>
          <p:nvPr/>
        </p:nvGrpSpPr>
        <p:grpSpPr>
          <a:xfrm>
            <a:off x="2606040" y="1227593"/>
            <a:ext cx="6225138" cy="494307"/>
            <a:chOff x="50525" y="2325687"/>
            <a:chExt cx="3024220" cy="767291"/>
          </a:xfrm>
        </p:grpSpPr>
        <p:sp>
          <p:nvSpPr>
            <p:cNvPr id="42" name="Rectangle: Rounded Corners 41">
              <a:extLst>
                <a:ext uri="{FF2B5EF4-FFF2-40B4-BE49-F238E27FC236}">
                  <a16:creationId xmlns:a16="http://schemas.microsoft.com/office/drawing/2014/main" id="{B10EBF23-2024-0D87-D9B8-EFA13828500E}"/>
                </a:ext>
              </a:extLst>
            </p:cNvPr>
            <p:cNvSpPr/>
            <p:nvPr/>
          </p:nvSpPr>
          <p:spPr>
            <a:xfrm>
              <a:off x="50525" y="2325687"/>
              <a:ext cx="3024220" cy="767291"/>
            </a:xfrm>
            <a:prstGeom prst="roundRect">
              <a:avLst>
                <a:gd name="adj" fmla="val 10000"/>
              </a:avLst>
            </a:prstGeom>
            <a:solidFill>
              <a:schemeClr val="accent3">
                <a:lumMod val="20000"/>
                <a:lumOff val="80000"/>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Rectangle: Rounded Corners 4">
              <a:extLst>
                <a:ext uri="{FF2B5EF4-FFF2-40B4-BE49-F238E27FC236}">
                  <a16:creationId xmlns:a16="http://schemas.microsoft.com/office/drawing/2014/main" id="{5DD1F0AB-2131-6C9A-7B24-FAF9468D58D1}"/>
                </a:ext>
              </a:extLst>
            </p:cNvPr>
            <p:cNvSpPr txBox="1"/>
            <p:nvPr/>
          </p:nvSpPr>
          <p:spPr>
            <a:xfrm>
              <a:off x="50525" y="2334597"/>
              <a:ext cx="3024220" cy="7223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20,330 girls 12-16 </a:t>
              </a:r>
              <a:r>
                <a:rPr lang="en-US" kern="1200" dirty="0" err="1">
                  <a:solidFill>
                    <a:schemeClr val="accent1"/>
                  </a:solidFill>
                  <a:cs typeface="Arial" panose="020B0604020202020204" pitchFamily="34" charset="0"/>
                </a:rPr>
                <a:t>yo</a:t>
              </a:r>
              <a:r>
                <a:rPr lang="en-US" kern="1200" dirty="0">
                  <a:solidFill>
                    <a:schemeClr val="accent1"/>
                  </a:solidFill>
                  <a:cs typeface="Arial" panose="020B0604020202020204" pitchFamily="34" charset="0"/>
                </a:rPr>
                <a:t> randomized</a:t>
              </a:r>
            </a:p>
          </p:txBody>
        </p:sp>
      </p:grpSp>
      <p:sp>
        <p:nvSpPr>
          <p:cNvPr id="40" name="TextBox 39">
            <a:extLst>
              <a:ext uri="{FF2B5EF4-FFF2-40B4-BE49-F238E27FC236}">
                <a16:creationId xmlns:a16="http://schemas.microsoft.com/office/drawing/2014/main" id="{C4880631-AA8F-CC62-BFAC-37582FEF7120}"/>
              </a:ext>
            </a:extLst>
          </p:cNvPr>
          <p:cNvSpPr txBox="1"/>
          <p:nvPr/>
        </p:nvSpPr>
        <p:spPr>
          <a:xfrm>
            <a:off x="419793" y="6222885"/>
            <a:ext cx="7132774" cy="230832"/>
          </a:xfrm>
          <a:prstGeom prst="rect">
            <a:avLst/>
          </a:prstGeom>
          <a:noFill/>
        </p:spPr>
        <p:txBody>
          <a:bodyPr wrap="square" rtlCol="0">
            <a:spAutoFit/>
          </a:bodyPr>
          <a:lstStyle/>
          <a:p>
            <a:r>
              <a:rPr lang="en-US" sz="900" dirty="0"/>
              <a:t>Mo: month; N: number of participants; yo: year of age </a:t>
            </a:r>
          </a:p>
        </p:txBody>
      </p:sp>
      <p:sp>
        <p:nvSpPr>
          <p:cNvPr id="2" name="Arrow: Down 1">
            <a:extLst>
              <a:ext uri="{FF2B5EF4-FFF2-40B4-BE49-F238E27FC236}">
                <a16:creationId xmlns:a16="http://schemas.microsoft.com/office/drawing/2014/main" id="{7DCBC0EF-C2F8-0D3B-6779-F53FD041DBD8}"/>
              </a:ext>
            </a:extLst>
          </p:cNvPr>
          <p:cNvSpPr/>
          <p:nvPr/>
        </p:nvSpPr>
        <p:spPr>
          <a:xfrm>
            <a:off x="3570343" y="201074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84ED8F9-20BD-2A96-F6C2-3FBB38E3E41D}"/>
              </a:ext>
            </a:extLst>
          </p:cNvPr>
          <p:cNvSpPr/>
          <p:nvPr/>
        </p:nvSpPr>
        <p:spPr>
          <a:xfrm>
            <a:off x="5666883" y="1712756"/>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6FCE3692-57CD-C3AD-7051-397AA67B6158}"/>
              </a:ext>
            </a:extLst>
          </p:cNvPr>
          <p:cNvSpPr/>
          <p:nvPr/>
        </p:nvSpPr>
        <p:spPr>
          <a:xfrm>
            <a:off x="7502532" y="2023842"/>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F928A7-E8C9-00D7-BE1A-FE973F573AEC}"/>
              </a:ext>
            </a:extLst>
          </p:cNvPr>
          <p:cNvSpPr/>
          <p:nvPr/>
        </p:nvSpPr>
        <p:spPr>
          <a:xfrm>
            <a:off x="3621513" y="1935640"/>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C3807B2-6B7A-42EE-95EF-0C1EA30FF861}"/>
              </a:ext>
            </a:extLst>
          </p:cNvPr>
          <p:cNvSpPr/>
          <p:nvPr/>
        </p:nvSpPr>
        <p:spPr>
          <a:xfrm>
            <a:off x="1232194" y="3006806"/>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5A25E7-79F6-4ABC-4B01-F526522F979C}"/>
              </a:ext>
            </a:extLst>
          </p:cNvPr>
          <p:cNvSpPr/>
          <p:nvPr/>
        </p:nvSpPr>
        <p:spPr>
          <a:xfrm>
            <a:off x="3328734" y="2705925"/>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2C52427F-D181-23AF-73A1-7C68699B275B}"/>
              </a:ext>
            </a:extLst>
          </p:cNvPr>
          <p:cNvSpPr/>
          <p:nvPr/>
        </p:nvSpPr>
        <p:spPr>
          <a:xfrm>
            <a:off x="5164383" y="301989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E6F52-7E84-B98D-6737-8B9E27F6E73A}"/>
              </a:ext>
            </a:extLst>
          </p:cNvPr>
          <p:cNvSpPr/>
          <p:nvPr/>
        </p:nvSpPr>
        <p:spPr>
          <a:xfrm>
            <a:off x="1283364" y="2931697"/>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D5FC3A0-DDE6-D201-8A67-36C9CBED6812}"/>
              </a:ext>
            </a:extLst>
          </p:cNvPr>
          <p:cNvGrpSpPr/>
          <p:nvPr/>
        </p:nvGrpSpPr>
        <p:grpSpPr>
          <a:xfrm>
            <a:off x="186916" y="3215270"/>
            <a:ext cx="2608761" cy="604093"/>
            <a:chOff x="5579" y="2325687"/>
            <a:chExt cx="3069166" cy="767291"/>
          </a:xfrm>
          <a:solidFill>
            <a:schemeClr val="accent3">
              <a:lumMod val="60000"/>
              <a:lumOff val="40000"/>
            </a:schemeClr>
          </a:solidFill>
        </p:grpSpPr>
        <p:sp>
          <p:nvSpPr>
            <p:cNvPr id="21" name="Rectangle: Rounded Corners 20">
              <a:extLst>
                <a:ext uri="{FF2B5EF4-FFF2-40B4-BE49-F238E27FC236}">
                  <a16:creationId xmlns:a16="http://schemas.microsoft.com/office/drawing/2014/main" id="{83C433ED-7C10-B0B1-89FE-A4155907510A}"/>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Rectangle: Rounded Corners 4">
              <a:extLst>
                <a:ext uri="{FF2B5EF4-FFF2-40B4-BE49-F238E27FC236}">
                  <a16:creationId xmlns:a16="http://schemas.microsoft.com/office/drawing/2014/main" id="{16638250-438F-DA3A-FE63-D277EE52E596}"/>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1 Dose HPV2 (GSK)</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4,880</a:t>
              </a:r>
            </a:p>
          </p:txBody>
        </p:sp>
      </p:grpSp>
      <p:grpSp>
        <p:nvGrpSpPr>
          <p:cNvPr id="23" name="Group 22">
            <a:extLst>
              <a:ext uri="{FF2B5EF4-FFF2-40B4-BE49-F238E27FC236}">
                <a16:creationId xmlns:a16="http://schemas.microsoft.com/office/drawing/2014/main" id="{FCB1DF8D-52B2-986C-D31E-5A60116619B9}"/>
              </a:ext>
            </a:extLst>
          </p:cNvPr>
          <p:cNvGrpSpPr/>
          <p:nvPr/>
        </p:nvGrpSpPr>
        <p:grpSpPr>
          <a:xfrm>
            <a:off x="3250486" y="3220237"/>
            <a:ext cx="2608761" cy="594070"/>
            <a:chOff x="5579" y="2325687"/>
            <a:chExt cx="3069166" cy="767291"/>
          </a:xfrm>
          <a:solidFill>
            <a:schemeClr val="accent3">
              <a:lumMod val="60000"/>
              <a:lumOff val="40000"/>
            </a:schemeClr>
          </a:solidFill>
        </p:grpSpPr>
        <p:sp>
          <p:nvSpPr>
            <p:cNvPr id="24" name="Rectangle: Rounded Corners 23">
              <a:extLst>
                <a:ext uri="{FF2B5EF4-FFF2-40B4-BE49-F238E27FC236}">
                  <a16:creationId xmlns:a16="http://schemas.microsoft.com/office/drawing/2014/main" id="{73769FC0-7197-B573-B35C-06DBBCD13FC6}"/>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Rectangle: Rounded Corners 4">
              <a:extLst>
                <a:ext uri="{FF2B5EF4-FFF2-40B4-BE49-F238E27FC236}">
                  <a16:creationId xmlns:a16="http://schemas.microsoft.com/office/drawing/2014/main" id="{02EC3AC5-7B72-DB99-38A9-726767C71CE0}"/>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 Doses HPV2 (GSK)</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4,880</a:t>
              </a:r>
            </a:p>
          </p:txBody>
        </p:sp>
      </p:grpSp>
      <p:sp>
        <p:nvSpPr>
          <p:cNvPr id="36" name="Arrow: Down 35">
            <a:extLst>
              <a:ext uri="{FF2B5EF4-FFF2-40B4-BE49-F238E27FC236}">
                <a16:creationId xmlns:a16="http://schemas.microsoft.com/office/drawing/2014/main" id="{A5BE7A0A-3F66-D5AA-AA6E-BF649BD56ED2}"/>
              </a:ext>
            </a:extLst>
          </p:cNvPr>
          <p:cNvSpPr/>
          <p:nvPr/>
        </p:nvSpPr>
        <p:spPr>
          <a:xfrm>
            <a:off x="7256018" y="3002790"/>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9FE4CFA-A841-E9C5-B960-5238EBE3CA4E}"/>
              </a:ext>
            </a:extLst>
          </p:cNvPr>
          <p:cNvSpPr/>
          <p:nvPr/>
        </p:nvSpPr>
        <p:spPr>
          <a:xfrm>
            <a:off x="9352558" y="2701909"/>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CC79C54D-A2FD-9809-D110-168401CA97C6}"/>
              </a:ext>
            </a:extLst>
          </p:cNvPr>
          <p:cNvSpPr/>
          <p:nvPr/>
        </p:nvSpPr>
        <p:spPr>
          <a:xfrm>
            <a:off x="11188207" y="3015883"/>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905C97C-9822-F5B7-3DAA-49C370874DEF}"/>
              </a:ext>
            </a:extLst>
          </p:cNvPr>
          <p:cNvSpPr/>
          <p:nvPr/>
        </p:nvSpPr>
        <p:spPr>
          <a:xfrm>
            <a:off x="7307188" y="2927681"/>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6C0C39B0-4DDF-EC14-5992-E59104878423}"/>
              </a:ext>
            </a:extLst>
          </p:cNvPr>
          <p:cNvGrpSpPr/>
          <p:nvPr/>
        </p:nvGrpSpPr>
        <p:grpSpPr>
          <a:xfrm>
            <a:off x="6222417" y="3215269"/>
            <a:ext cx="2608761" cy="599037"/>
            <a:chOff x="5579" y="2325687"/>
            <a:chExt cx="3069166" cy="767291"/>
          </a:xfrm>
          <a:solidFill>
            <a:schemeClr val="accent2"/>
          </a:solidFill>
        </p:grpSpPr>
        <p:sp>
          <p:nvSpPr>
            <p:cNvPr id="52" name="Rectangle: Rounded Corners 51">
              <a:extLst>
                <a:ext uri="{FF2B5EF4-FFF2-40B4-BE49-F238E27FC236}">
                  <a16:creationId xmlns:a16="http://schemas.microsoft.com/office/drawing/2014/main" id="{D6E13CC7-89F1-DA46-2B71-2EA08C36089F}"/>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3" name="Rectangle: Rounded Corners 4">
              <a:extLst>
                <a:ext uri="{FF2B5EF4-FFF2-40B4-BE49-F238E27FC236}">
                  <a16:creationId xmlns:a16="http://schemas.microsoft.com/office/drawing/2014/main" id="{3D3C4559-9BF4-21E7-4908-5028DB9F9E4C}"/>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1 Dose HPV9 (MSD)</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4,851</a:t>
              </a:r>
            </a:p>
          </p:txBody>
        </p:sp>
      </p:grpSp>
      <p:grpSp>
        <p:nvGrpSpPr>
          <p:cNvPr id="54" name="Group 53">
            <a:extLst>
              <a:ext uri="{FF2B5EF4-FFF2-40B4-BE49-F238E27FC236}">
                <a16:creationId xmlns:a16="http://schemas.microsoft.com/office/drawing/2014/main" id="{787B32F6-2A4F-2A72-AC5B-B76F1779CA02}"/>
              </a:ext>
            </a:extLst>
          </p:cNvPr>
          <p:cNvGrpSpPr/>
          <p:nvPr/>
        </p:nvGrpSpPr>
        <p:grpSpPr>
          <a:xfrm>
            <a:off x="9306528" y="3173071"/>
            <a:ext cx="2608761" cy="641235"/>
            <a:chOff x="5579" y="2325687"/>
            <a:chExt cx="3069166" cy="767291"/>
          </a:xfrm>
          <a:solidFill>
            <a:schemeClr val="accent2"/>
          </a:solidFill>
        </p:grpSpPr>
        <p:sp>
          <p:nvSpPr>
            <p:cNvPr id="55" name="Rectangle: Rounded Corners 54">
              <a:extLst>
                <a:ext uri="{FF2B5EF4-FFF2-40B4-BE49-F238E27FC236}">
                  <a16:creationId xmlns:a16="http://schemas.microsoft.com/office/drawing/2014/main" id="{2EF1E712-8E86-C780-BC1C-C126E9E86403}"/>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6" name="Rectangle: Rounded Corners 4">
              <a:extLst>
                <a:ext uri="{FF2B5EF4-FFF2-40B4-BE49-F238E27FC236}">
                  <a16:creationId xmlns:a16="http://schemas.microsoft.com/office/drawing/2014/main" id="{7D84FD69-BA8C-F6D1-36C8-90C3802A479B}"/>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 Doses HPV9 (MSD)</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4,851</a:t>
              </a:r>
            </a:p>
          </p:txBody>
        </p:sp>
      </p:grpSp>
      <p:sp>
        <p:nvSpPr>
          <p:cNvPr id="58" name="Rectangle: Rounded Corners 4">
            <a:extLst>
              <a:ext uri="{FF2B5EF4-FFF2-40B4-BE49-F238E27FC236}">
                <a16:creationId xmlns:a16="http://schemas.microsoft.com/office/drawing/2014/main" id="{6F26C1B7-EFB5-4CB2-9814-AD6D7E5E2A57}"/>
              </a:ext>
            </a:extLst>
          </p:cNvPr>
          <p:cNvSpPr txBox="1"/>
          <p:nvPr/>
        </p:nvSpPr>
        <p:spPr>
          <a:xfrm>
            <a:off x="842985" y="5864930"/>
            <a:ext cx="10543262" cy="327316"/>
          </a:xfrm>
          <a:prstGeom prst="rect">
            <a:avLst/>
          </a:prstGeom>
          <a:solidFill>
            <a:srgbClr val="FFC000"/>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2000" b="1" dirty="0">
                <a:solidFill>
                  <a:schemeClr val="accent1"/>
                </a:solidFill>
                <a:cs typeface="Arial" panose="020B0604020202020204" pitchFamily="34" charset="0"/>
              </a:rPr>
              <a:t>299</a:t>
            </a:r>
            <a:r>
              <a:rPr lang="en-US" sz="2000" b="1" kern="1200" dirty="0">
                <a:solidFill>
                  <a:schemeClr val="accent1"/>
                </a:solidFill>
                <a:cs typeface="Arial" panose="020B0604020202020204" pitchFamily="34" charset="0"/>
              </a:rPr>
              <a:t>0 unvaccinated women participated in the study survey (controls)</a:t>
            </a:r>
            <a:endParaRPr lang="en-US" sz="1600" kern="1200" dirty="0">
              <a:solidFill>
                <a:schemeClr val="accent1"/>
              </a:solidFill>
              <a:cs typeface="Arial" panose="020B0604020202020204" pitchFamily="34" charset="0"/>
            </a:endParaRPr>
          </a:p>
        </p:txBody>
      </p:sp>
      <p:grpSp>
        <p:nvGrpSpPr>
          <p:cNvPr id="59" name="Group 58">
            <a:extLst>
              <a:ext uri="{FF2B5EF4-FFF2-40B4-BE49-F238E27FC236}">
                <a16:creationId xmlns:a16="http://schemas.microsoft.com/office/drawing/2014/main" id="{10E1CD6E-E410-D26B-BAA8-85507D51C436}"/>
              </a:ext>
            </a:extLst>
          </p:cNvPr>
          <p:cNvGrpSpPr/>
          <p:nvPr/>
        </p:nvGrpSpPr>
        <p:grpSpPr>
          <a:xfrm>
            <a:off x="229719" y="5230204"/>
            <a:ext cx="2608761" cy="525544"/>
            <a:chOff x="5579" y="2325687"/>
            <a:chExt cx="3069166" cy="767291"/>
          </a:xfrm>
          <a:solidFill>
            <a:schemeClr val="accent3">
              <a:lumMod val="60000"/>
              <a:lumOff val="40000"/>
            </a:schemeClr>
          </a:solidFill>
        </p:grpSpPr>
        <p:sp>
          <p:nvSpPr>
            <p:cNvPr id="60" name="Rectangle: Rounded Corners 59">
              <a:extLst>
                <a:ext uri="{FF2B5EF4-FFF2-40B4-BE49-F238E27FC236}">
                  <a16:creationId xmlns:a16="http://schemas.microsoft.com/office/drawing/2014/main" id="{ECFD134A-107E-8359-8E41-D60E69655ACF}"/>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1" name="Rectangle: Rounded Corners 4">
              <a:extLst>
                <a:ext uri="{FF2B5EF4-FFF2-40B4-BE49-F238E27FC236}">
                  <a16:creationId xmlns:a16="http://schemas.microsoft.com/office/drawing/2014/main" id="{6D9D7887-76F0-D68D-F233-67ECFB5FBCF9}"/>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1 Dose HPV2 (GSK)</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4,068</a:t>
              </a:r>
            </a:p>
          </p:txBody>
        </p:sp>
      </p:grpSp>
      <p:grpSp>
        <p:nvGrpSpPr>
          <p:cNvPr id="62" name="Group 61">
            <a:extLst>
              <a:ext uri="{FF2B5EF4-FFF2-40B4-BE49-F238E27FC236}">
                <a16:creationId xmlns:a16="http://schemas.microsoft.com/office/drawing/2014/main" id="{7168439D-4E98-274A-C747-6BA373862A2B}"/>
              </a:ext>
            </a:extLst>
          </p:cNvPr>
          <p:cNvGrpSpPr/>
          <p:nvPr/>
        </p:nvGrpSpPr>
        <p:grpSpPr>
          <a:xfrm>
            <a:off x="3288800" y="5239347"/>
            <a:ext cx="2608761" cy="515853"/>
            <a:chOff x="5579" y="2325687"/>
            <a:chExt cx="3069166" cy="767291"/>
          </a:xfrm>
          <a:solidFill>
            <a:schemeClr val="accent3">
              <a:lumMod val="60000"/>
              <a:lumOff val="40000"/>
            </a:schemeClr>
          </a:solidFill>
        </p:grpSpPr>
        <p:sp>
          <p:nvSpPr>
            <p:cNvPr id="63" name="Rectangle: Rounded Corners 62">
              <a:extLst>
                <a:ext uri="{FF2B5EF4-FFF2-40B4-BE49-F238E27FC236}">
                  <a16:creationId xmlns:a16="http://schemas.microsoft.com/office/drawing/2014/main" id="{185C5253-A2AB-3E94-78E6-46BDF3DA3712}"/>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4" name="Rectangle: Rounded Corners 4">
              <a:extLst>
                <a:ext uri="{FF2B5EF4-FFF2-40B4-BE49-F238E27FC236}">
                  <a16:creationId xmlns:a16="http://schemas.microsoft.com/office/drawing/2014/main" id="{40CF8E67-B85D-E86C-6010-9184680E3E4C}"/>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 Doses HPV2 (GSK)</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4,040</a:t>
              </a:r>
            </a:p>
          </p:txBody>
        </p:sp>
      </p:grpSp>
      <p:grpSp>
        <p:nvGrpSpPr>
          <p:cNvPr id="65" name="Group 64">
            <a:extLst>
              <a:ext uri="{FF2B5EF4-FFF2-40B4-BE49-F238E27FC236}">
                <a16:creationId xmlns:a16="http://schemas.microsoft.com/office/drawing/2014/main" id="{85DE672E-6AF0-222C-B546-A78BD42F9E4A}"/>
              </a:ext>
            </a:extLst>
          </p:cNvPr>
          <p:cNvGrpSpPr/>
          <p:nvPr/>
        </p:nvGrpSpPr>
        <p:grpSpPr>
          <a:xfrm>
            <a:off x="6248575" y="5221419"/>
            <a:ext cx="2608761" cy="533781"/>
            <a:chOff x="5579" y="2325687"/>
            <a:chExt cx="3069166" cy="767291"/>
          </a:xfrm>
          <a:solidFill>
            <a:schemeClr val="accent2"/>
          </a:solidFill>
        </p:grpSpPr>
        <p:sp>
          <p:nvSpPr>
            <p:cNvPr id="66" name="Rectangle: Rounded Corners 65">
              <a:extLst>
                <a:ext uri="{FF2B5EF4-FFF2-40B4-BE49-F238E27FC236}">
                  <a16:creationId xmlns:a16="http://schemas.microsoft.com/office/drawing/2014/main" id="{36F203A8-F34B-86E7-09A8-D8F9E03F17CB}"/>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7" name="Rectangle: Rounded Corners 4">
              <a:extLst>
                <a:ext uri="{FF2B5EF4-FFF2-40B4-BE49-F238E27FC236}">
                  <a16:creationId xmlns:a16="http://schemas.microsoft.com/office/drawing/2014/main" id="{121E4729-8200-BCC7-5CB0-B2A0A78307F9}"/>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1 Dose HPV9 (MSD)</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4,109</a:t>
              </a:r>
            </a:p>
          </p:txBody>
        </p:sp>
      </p:grpSp>
      <p:grpSp>
        <p:nvGrpSpPr>
          <p:cNvPr id="68" name="Group 67">
            <a:extLst>
              <a:ext uri="{FF2B5EF4-FFF2-40B4-BE49-F238E27FC236}">
                <a16:creationId xmlns:a16="http://schemas.microsoft.com/office/drawing/2014/main" id="{5709341D-B6CB-5677-5B44-9B297824668B}"/>
              </a:ext>
            </a:extLst>
          </p:cNvPr>
          <p:cNvGrpSpPr/>
          <p:nvPr/>
        </p:nvGrpSpPr>
        <p:grpSpPr>
          <a:xfrm>
            <a:off x="9294336" y="5174822"/>
            <a:ext cx="2608761" cy="519827"/>
            <a:chOff x="5579" y="2325687"/>
            <a:chExt cx="3069166" cy="767291"/>
          </a:xfrm>
          <a:solidFill>
            <a:schemeClr val="accent2"/>
          </a:solidFill>
        </p:grpSpPr>
        <p:sp>
          <p:nvSpPr>
            <p:cNvPr id="69" name="Rectangle: Rounded Corners 68">
              <a:extLst>
                <a:ext uri="{FF2B5EF4-FFF2-40B4-BE49-F238E27FC236}">
                  <a16:creationId xmlns:a16="http://schemas.microsoft.com/office/drawing/2014/main" id="{149C8869-38F4-B3A6-799D-4988C047829C}"/>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0" name="Rectangle: Rounded Corners 4">
              <a:extLst>
                <a:ext uri="{FF2B5EF4-FFF2-40B4-BE49-F238E27FC236}">
                  <a16:creationId xmlns:a16="http://schemas.microsoft.com/office/drawing/2014/main" id="{B23636F4-323D-487E-5235-B670B759E394}"/>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 Doses HPV9 (MSD)</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4,083</a:t>
              </a:r>
            </a:p>
          </p:txBody>
        </p:sp>
      </p:grpSp>
      <p:sp>
        <p:nvSpPr>
          <p:cNvPr id="71" name="Rectangle: Rounded Corners 70">
            <a:extLst>
              <a:ext uri="{FF2B5EF4-FFF2-40B4-BE49-F238E27FC236}">
                <a16:creationId xmlns:a16="http://schemas.microsoft.com/office/drawing/2014/main" id="{3DA0B48A-0E03-4565-7B17-4602D518176C}"/>
              </a:ext>
            </a:extLst>
          </p:cNvPr>
          <p:cNvSpPr/>
          <p:nvPr/>
        </p:nvSpPr>
        <p:spPr>
          <a:xfrm>
            <a:off x="2487168" y="4626864"/>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Vaccine Effectiveness Evaluation</a:t>
            </a:r>
          </a:p>
        </p:txBody>
      </p:sp>
      <p:sp>
        <p:nvSpPr>
          <p:cNvPr id="72" name="Rectangle: Rounded Corners 71">
            <a:extLst>
              <a:ext uri="{FF2B5EF4-FFF2-40B4-BE49-F238E27FC236}">
                <a16:creationId xmlns:a16="http://schemas.microsoft.com/office/drawing/2014/main" id="{BDC5BF67-0AF9-FCDB-79CC-BE95567868A9}"/>
              </a:ext>
            </a:extLst>
          </p:cNvPr>
          <p:cNvSpPr/>
          <p:nvPr/>
        </p:nvSpPr>
        <p:spPr>
          <a:xfrm>
            <a:off x="2487168" y="609659"/>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Non-Inferiority Evaluation 1- versus 2-dose regimens</a:t>
            </a:r>
          </a:p>
        </p:txBody>
      </p:sp>
      <p:grpSp>
        <p:nvGrpSpPr>
          <p:cNvPr id="10" name="Group 9">
            <a:extLst>
              <a:ext uri="{FF2B5EF4-FFF2-40B4-BE49-F238E27FC236}">
                <a16:creationId xmlns:a16="http://schemas.microsoft.com/office/drawing/2014/main" id="{31C1E0BC-E240-2653-C3F0-C71327365CC6}"/>
              </a:ext>
            </a:extLst>
          </p:cNvPr>
          <p:cNvGrpSpPr/>
          <p:nvPr/>
        </p:nvGrpSpPr>
        <p:grpSpPr>
          <a:xfrm>
            <a:off x="1726618" y="2217311"/>
            <a:ext cx="3253562" cy="537704"/>
            <a:chOff x="5579" y="2325687"/>
            <a:chExt cx="3069166" cy="767291"/>
          </a:xfrm>
          <a:solidFill>
            <a:schemeClr val="accent3">
              <a:lumMod val="60000"/>
              <a:lumOff val="40000"/>
            </a:schemeClr>
          </a:solidFill>
        </p:grpSpPr>
        <p:sp>
          <p:nvSpPr>
            <p:cNvPr id="11" name="Rectangle: Rounded Corners 10">
              <a:extLst>
                <a:ext uri="{FF2B5EF4-FFF2-40B4-BE49-F238E27FC236}">
                  <a16:creationId xmlns:a16="http://schemas.microsoft.com/office/drawing/2014/main" id="{15586330-C215-E24F-1DFD-E99C8E4E18F8}"/>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Rounded Corners 4">
              <a:extLst>
                <a:ext uri="{FF2B5EF4-FFF2-40B4-BE49-F238E27FC236}">
                  <a16:creationId xmlns:a16="http://schemas.microsoft.com/office/drawing/2014/main" id="{FB39F590-4A89-691F-9BFE-B8270F61BCF2}"/>
                </a:ext>
              </a:extLst>
            </p:cNvPr>
            <p:cNvSpPr txBox="1"/>
            <p:nvPr/>
          </p:nvSpPr>
          <p:spPr>
            <a:xfrm>
              <a:off x="28052" y="2480455"/>
              <a:ext cx="3046693" cy="52548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HPV2 (GSK)</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10,174</a:t>
              </a:r>
            </a:p>
          </p:txBody>
        </p:sp>
      </p:grpSp>
      <p:grpSp>
        <p:nvGrpSpPr>
          <p:cNvPr id="15" name="Group 14">
            <a:extLst>
              <a:ext uri="{FF2B5EF4-FFF2-40B4-BE49-F238E27FC236}">
                <a16:creationId xmlns:a16="http://schemas.microsoft.com/office/drawing/2014/main" id="{0C807A01-5C08-D6A1-18DD-0C8EEDFE1AF0}"/>
              </a:ext>
            </a:extLst>
          </p:cNvPr>
          <p:cNvGrpSpPr/>
          <p:nvPr/>
        </p:nvGrpSpPr>
        <p:grpSpPr>
          <a:xfrm>
            <a:off x="6868125" y="2217311"/>
            <a:ext cx="3253562" cy="537704"/>
            <a:chOff x="5579" y="2325687"/>
            <a:chExt cx="3069166" cy="767291"/>
          </a:xfrm>
          <a:solidFill>
            <a:schemeClr val="accent2"/>
          </a:solidFill>
        </p:grpSpPr>
        <p:sp>
          <p:nvSpPr>
            <p:cNvPr id="16" name="Rectangle: Rounded Corners 15">
              <a:extLst>
                <a:ext uri="{FF2B5EF4-FFF2-40B4-BE49-F238E27FC236}">
                  <a16:creationId xmlns:a16="http://schemas.microsoft.com/office/drawing/2014/main" id="{D77B9D00-4533-4FA3-4B6E-0CA63029EAB5}"/>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Rounded Corners 4">
              <a:extLst>
                <a:ext uri="{FF2B5EF4-FFF2-40B4-BE49-F238E27FC236}">
                  <a16:creationId xmlns:a16="http://schemas.microsoft.com/office/drawing/2014/main" id="{F0ACD4FD-AA10-95DB-D496-5EE113215E8A}"/>
                </a:ext>
              </a:extLst>
            </p:cNvPr>
            <p:cNvSpPr txBox="1"/>
            <p:nvPr/>
          </p:nvSpPr>
          <p:spPr>
            <a:xfrm>
              <a:off x="28052" y="2339825"/>
              <a:ext cx="304669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HPV9 (MSD)</a:t>
              </a:r>
            </a:p>
            <a:p>
              <a:pPr marL="0" lvl="0" indent="0" algn="ctr" defTabSz="1911350">
                <a:lnSpc>
                  <a:spcPct val="90000"/>
                </a:lnSpc>
                <a:spcBef>
                  <a:spcPct val="0"/>
                </a:spcBef>
                <a:buNone/>
              </a:pPr>
              <a:r>
                <a:rPr lang="en-US" b="1" kern="1200" dirty="0">
                  <a:solidFill>
                    <a:schemeClr val="accent1"/>
                  </a:solidFill>
                  <a:cs typeface="Arial" panose="020B0604020202020204" pitchFamily="34" charset="0"/>
                </a:rPr>
                <a:t>N = 10,156</a:t>
              </a:r>
            </a:p>
          </p:txBody>
        </p:sp>
      </p:grpSp>
      <p:sp>
        <p:nvSpPr>
          <p:cNvPr id="74" name="TextBox 73">
            <a:extLst>
              <a:ext uri="{FF2B5EF4-FFF2-40B4-BE49-F238E27FC236}">
                <a16:creationId xmlns:a16="http://schemas.microsoft.com/office/drawing/2014/main" id="{98A7A4C4-2391-8017-6978-500F84579B55}"/>
              </a:ext>
            </a:extLst>
          </p:cNvPr>
          <p:cNvSpPr txBox="1"/>
          <p:nvPr/>
        </p:nvSpPr>
        <p:spPr>
          <a:xfrm>
            <a:off x="1133856" y="3995928"/>
            <a:ext cx="9774936" cy="369332"/>
          </a:xfrm>
          <a:prstGeom prst="rect">
            <a:avLst/>
          </a:prstGeom>
          <a:noFill/>
        </p:spPr>
        <p:txBody>
          <a:bodyPr wrap="square" rtlCol="0">
            <a:spAutoFit/>
          </a:bodyPr>
          <a:lstStyle/>
          <a:p>
            <a:r>
              <a:rPr lang="en-US" dirty="0"/>
              <a:t>Cervical specimens every 6 months (Mo12 – Mo 60) in ≥ 15yo</a:t>
            </a:r>
          </a:p>
        </p:txBody>
      </p:sp>
    </p:spTree>
    <p:extLst>
      <p:ext uri="{BB962C8B-B14F-4D97-AF65-F5344CB8AC3E}">
        <p14:creationId xmlns:p14="http://schemas.microsoft.com/office/powerpoint/2010/main" val="14382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9B5F0-1986-FDAB-E577-3B8C1C502AA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E0EC072-D6CE-1124-EEA3-C74FD1C06C59}"/>
              </a:ext>
            </a:extLst>
          </p:cNvPr>
          <p:cNvSpPr/>
          <p:nvPr/>
        </p:nvSpPr>
        <p:spPr>
          <a:xfrm>
            <a:off x="321607" y="196424"/>
            <a:ext cx="11747582" cy="584775"/>
          </a:xfrm>
          <a:prstGeom prst="rect">
            <a:avLst/>
          </a:prstGeom>
        </p:spPr>
        <p:txBody>
          <a:bodyPr wrap="square">
            <a:spAutoFit/>
          </a:bodyPr>
          <a:lstStyle/>
          <a:p>
            <a:pPr algn="ctr"/>
            <a:r>
              <a:rPr lang="en-US" sz="3200" dirty="0">
                <a:solidFill>
                  <a:schemeClr val="accent1"/>
                </a:solidFill>
                <a:latin typeface="+mj-lt"/>
              </a:rPr>
              <a:t>ESCUDDO: Non-Inferiority Evaluation PPP</a:t>
            </a:r>
          </a:p>
        </p:txBody>
      </p:sp>
      <p:graphicFrame>
        <p:nvGraphicFramePr>
          <p:cNvPr id="2" name="Table 2">
            <a:extLst>
              <a:ext uri="{FF2B5EF4-FFF2-40B4-BE49-F238E27FC236}">
                <a16:creationId xmlns:a16="http://schemas.microsoft.com/office/drawing/2014/main" id="{33BD98DF-708D-0DD0-16B5-51387C666101}"/>
              </a:ext>
            </a:extLst>
          </p:cNvPr>
          <p:cNvGraphicFramePr>
            <a:graphicFrameLocks noGrp="1"/>
          </p:cNvGraphicFramePr>
          <p:nvPr>
            <p:extLst>
              <p:ext uri="{D42A27DB-BD31-4B8C-83A1-F6EECF244321}">
                <p14:modId xmlns:p14="http://schemas.microsoft.com/office/powerpoint/2010/main" val="1225210755"/>
              </p:ext>
            </p:extLst>
          </p:nvPr>
        </p:nvGraphicFramePr>
        <p:xfrm>
          <a:off x="723014" y="1066311"/>
          <a:ext cx="9737722" cy="3213028"/>
        </p:xfrm>
        <a:graphic>
          <a:graphicData uri="http://schemas.openxmlformats.org/drawingml/2006/table">
            <a:tbl>
              <a:tblPr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Number of participants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600" dirty="0"/>
                        <a:t>Number of events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600" dirty="0"/>
                        <a:t>Cumulative Event</a:t>
                      </a:r>
                    </a:p>
                    <a:p>
                      <a:pPr algn="ctr"/>
                      <a:r>
                        <a:rPr lang="fr-FR" sz="1600" dirty="0"/>
                        <a:t>Rate/100 Participants</a:t>
                      </a:r>
                    </a:p>
                    <a:p>
                      <a:pPr algn="ctr"/>
                      <a:r>
                        <a:rPr lang="fr-FR" sz="1600" dirty="0"/>
                        <a:t>(95% CI)</a:t>
                      </a:r>
                      <a:r>
                        <a:rPr lang="en-US" sz="1600" dirty="0"/>
                        <a:t> </a:t>
                      </a:r>
                      <a:endParaRPr lang="en-US" sz="1600"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800" b="0" i="0" u="none" strike="noStrike" kern="1200" baseline="0" dirty="0">
                          <a:solidFill>
                            <a:schemeClr val="bg1"/>
                          </a:solidFill>
                          <a:latin typeface="+mn-lt"/>
                          <a:ea typeface="+mn-ea"/>
                          <a:cs typeface="+mn-cs"/>
                        </a:rPr>
                        <a:t>Rate Difference</a:t>
                      </a:r>
                    </a:p>
                    <a:p>
                      <a:pPr algn="ctr"/>
                      <a:r>
                        <a:rPr lang="en-US" sz="1800" b="0" i="0" u="none" strike="noStrike" kern="1200" baseline="0" dirty="0">
                          <a:solidFill>
                            <a:schemeClr val="bg1"/>
                          </a:solidFill>
                          <a:latin typeface="+mn-lt"/>
                          <a:ea typeface="+mn-ea"/>
                          <a:cs typeface="+mn-cs"/>
                        </a:rPr>
                        <a:t>(95% CI)</a:t>
                      </a:r>
                      <a:endParaRPr lang="en-US" sz="1600"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r"/>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en-US" sz="1600" b="1" kern="1200" dirty="0">
                          <a:solidFill>
                            <a:schemeClr val="accent1"/>
                          </a:solidFill>
                          <a:latin typeface="+mn-lt"/>
                          <a:ea typeface="+mn-ea"/>
                          <a:cs typeface="+mn-cs"/>
                        </a:rPr>
                        <a:t>Persistent HPV 16/18 infections </a:t>
                      </a:r>
                      <a:endParaRPr lang="en-US" sz="1600" b="0" dirty="0">
                        <a:solidFill>
                          <a:schemeClr val="accent1"/>
                        </a:solidFill>
                        <a:latin typeface="+mn-lt"/>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en-US" sz="1600" b="1" dirty="0">
                          <a:solidFill>
                            <a:schemeClr val="bg1"/>
                          </a:solidFill>
                        </a:rPr>
                        <a:t>One-dose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14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rPr>
                        <a:t>0.29 (0.15 to 0.52)</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en-US" sz="1600" b="1" dirty="0">
                          <a:solidFill>
                            <a:schemeClr val="accent1"/>
                          </a:solidFill>
                          <a:latin typeface="+mn-lt"/>
                          <a:cs typeface="Arial" panose="020B0604020202020204" pitchFamily="34" charset="0"/>
                        </a:rPr>
                        <a:t>−0.13 </a:t>
                      </a:r>
                    </a:p>
                    <a:p>
                      <a:pPr algn="ctr">
                        <a:spcBef>
                          <a:spcPts val="0"/>
                        </a:spcBef>
                      </a:pPr>
                      <a:r>
                        <a:rPr lang="en-US" sz="1600" b="1" dirty="0">
                          <a:solidFill>
                            <a:schemeClr val="accent1"/>
                          </a:solidFill>
                          <a:latin typeface="+mn-lt"/>
                          <a:cs typeface="Arial" panose="020B0604020202020204" pitchFamily="34" charset="0"/>
                        </a:rPr>
                        <a:t>(−0.45 to 0.15)</a:t>
                      </a:r>
                    </a:p>
                    <a:p>
                      <a:pPr algn="ctr">
                        <a:spcBef>
                          <a:spcPts val="0"/>
                        </a:spcBef>
                      </a:pPr>
                      <a:r>
                        <a:rPr lang="en-US" sz="1600" b="1" dirty="0">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r h="494212">
                <a:tc>
                  <a:txBody>
                    <a:bodyPr/>
                    <a:lstStyle/>
                    <a:p>
                      <a:pPr algn="l">
                        <a:spcBef>
                          <a:spcPts val="0"/>
                        </a:spcBef>
                      </a:pPr>
                      <a:r>
                        <a:rPr lang="en-US" sz="1600" b="1" dirty="0">
                          <a:solidFill>
                            <a:schemeClr val="bg1"/>
                          </a:solidFill>
                        </a:rPr>
                        <a:t>Two-dose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21</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rPr>
                        <a:t>0.42 (0.23 to 0.71)</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pPr algn="ctr">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en-US" sz="1600" b="1" kern="1200" dirty="0">
                          <a:solidFill>
                            <a:schemeClr val="accent1"/>
                          </a:solidFill>
                          <a:latin typeface="+mn-lt"/>
                          <a:ea typeface="+mn-ea"/>
                          <a:cs typeface="+mn-cs"/>
                        </a:rPr>
                        <a:t>Persistent HPV 16/18 infections </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en-US" sz="1600" b="1" dirty="0">
                          <a:solidFill>
                            <a:schemeClr val="bg1"/>
                          </a:solidFill>
                        </a:rPr>
                        <a:t>One-dose 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4851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rPr>
                        <a:t>0.48 (0.28 to 0.75)</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en-US" sz="1600" b="1" kern="1200" dirty="0">
                          <a:solidFill>
                            <a:schemeClr val="accent1"/>
                          </a:solidFill>
                          <a:latin typeface="+mn-lt"/>
                          <a:ea typeface="+mn-ea"/>
                          <a:cs typeface="+mn-cs"/>
                        </a:rPr>
                        <a:t>0.21 </a:t>
                      </a:r>
                    </a:p>
                    <a:p>
                      <a:pPr algn="ctr">
                        <a:spcBef>
                          <a:spcPts val="0"/>
                        </a:spcBef>
                      </a:pPr>
                      <a:r>
                        <a:rPr lang="en-US" sz="1600" b="1" kern="1200" dirty="0">
                          <a:solidFill>
                            <a:schemeClr val="accent1"/>
                          </a:solidFill>
                          <a:latin typeface="+mn-lt"/>
                          <a:ea typeface="+mn-ea"/>
                          <a:cs typeface="+mn-cs"/>
                        </a:rPr>
                        <a:t>(−0.09 to 0.51)</a:t>
                      </a:r>
                    </a:p>
                    <a:p>
                      <a:pPr algn="ctr">
                        <a:spcBef>
                          <a:spcPts val="0"/>
                        </a:spcBef>
                      </a:pPr>
                      <a:r>
                        <a:rPr lang="en-US" sz="1600" b="1" kern="1200" dirty="0">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384048">
                <a:tc>
                  <a:txBody>
                    <a:bodyPr/>
                    <a:lstStyle/>
                    <a:p>
                      <a:pPr algn="l">
                        <a:spcBef>
                          <a:spcPts val="0"/>
                        </a:spcBef>
                      </a:pPr>
                      <a:r>
                        <a:rPr lang="en-US" sz="1600" b="1" dirty="0">
                          <a:solidFill>
                            <a:schemeClr val="bg1"/>
                          </a:solidFill>
                        </a:rPr>
                        <a:t>Two-dose 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4849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13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0.27 (0.12 to 0.51)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5AC7105E-BCED-C8DD-3181-71A034B5C868}"/>
              </a:ext>
            </a:extLst>
          </p:cNvPr>
          <p:cNvSpPr txBox="1"/>
          <p:nvPr/>
        </p:nvSpPr>
        <p:spPr>
          <a:xfrm>
            <a:off x="582806" y="4287953"/>
            <a:ext cx="6811261" cy="230832"/>
          </a:xfrm>
          <a:prstGeom prst="rect">
            <a:avLst/>
          </a:prstGeom>
          <a:noFill/>
        </p:spPr>
        <p:txBody>
          <a:bodyPr wrap="square" numCol="1" rtlCol="0">
            <a:spAutoFit/>
          </a:bodyPr>
          <a:lstStyle/>
          <a:p>
            <a:r>
              <a:rPr lang="en-US" sz="900" dirty="0"/>
              <a:t>Abbreviations: CI, confidence interval; PPP, per protocol population</a:t>
            </a:r>
          </a:p>
        </p:txBody>
      </p:sp>
      <p:pic>
        <p:nvPicPr>
          <p:cNvPr id="4" name="Picture 3">
            <a:extLst>
              <a:ext uri="{FF2B5EF4-FFF2-40B4-BE49-F238E27FC236}">
                <a16:creationId xmlns:a16="http://schemas.microsoft.com/office/drawing/2014/main" id="{188F45D5-1854-E468-948E-9A1C84088002}"/>
              </a:ext>
            </a:extLst>
          </p:cNvPr>
          <p:cNvPicPr>
            <a:picLocks noChangeAspect="1"/>
          </p:cNvPicPr>
          <p:nvPr/>
        </p:nvPicPr>
        <p:blipFill>
          <a:blip r:embed="rId3"/>
          <a:stretch>
            <a:fillRect/>
          </a:stretch>
        </p:blipFill>
        <p:spPr>
          <a:xfrm>
            <a:off x="696229" y="4672881"/>
            <a:ext cx="10101948" cy="377985"/>
          </a:xfrm>
          <a:prstGeom prst="rect">
            <a:avLst/>
          </a:prstGeom>
        </p:spPr>
      </p:pic>
      <p:sp>
        <p:nvSpPr>
          <p:cNvPr id="3" name="TextBox 2">
            <a:extLst>
              <a:ext uri="{FF2B5EF4-FFF2-40B4-BE49-F238E27FC236}">
                <a16:creationId xmlns:a16="http://schemas.microsoft.com/office/drawing/2014/main" id="{70FF6348-2E20-E3CC-995E-6BA85200D511}"/>
              </a:ext>
            </a:extLst>
          </p:cNvPr>
          <p:cNvSpPr txBox="1"/>
          <p:nvPr/>
        </p:nvSpPr>
        <p:spPr>
          <a:xfrm>
            <a:off x="321607" y="5724939"/>
            <a:ext cx="11501983" cy="338554"/>
          </a:xfrm>
          <a:prstGeom prst="rect">
            <a:avLst/>
          </a:prstGeom>
          <a:noFill/>
        </p:spPr>
        <p:txBody>
          <a:bodyPr wrap="square" rtlCol="0">
            <a:spAutoFit/>
          </a:bodyPr>
          <a:lstStyle/>
          <a:p>
            <a:r>
              <a:rPr lang="en-US" sz="800" dirty="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a:t>
            </a:r>
            <a:r>
              <a:rPr lang="en-US" sz="800" dirty="0" err="1">
                <a:solidFill>
                  <a:schemeClr val="tx1">
                    <a:lumMod val="65000"/>
                    <a:lumOff val="35000"/>
                  </a:schemeClr>
                </a:solidFill>
                <a:cs typeface="Arial"/>
              </a:rPr>
              <a:t>Chanock</a:t>
            </a:r>
            <a:r>
              <a:rPr lang="en-US" sz="800" dirty="0">
                <a:solidFill>
                  <a:schemeClr val="tx1">
                    <a:lumMod val="65000"/>
                    <a:lumOff val="35000"/>
                  </a:schemeClr>
                </a:solidFill>
                <a:cs typeface="Arial"/>
              </a:rPr>
              <a:t> S, Lowy DR, Schiller JT, Herrero R. Noninferiority of One HPV Vaccine Dose to Two Doses. N Engl J Med. 2025 Dec 3. </a:t>
            </a:r>
            <a:r>
              <a:rPr lang="en-US" sz="800" dirty="0" err="1">
                <a:solidFill>
                  <a:schemeClr val="tx1">
                    <a:lumMod val="65000"/>
                    <a:lumOff val="35000"/>
                  </a:schemeClr>
                </a:solidFill>
                <a:cs typeface="Arial"/>
              </a:rPr>
              <a:t>doi</a:t>
            </a:r>
            <a:r>
              <a:rPr lang="en-US" sz="800" dirty="0">
                <a:solidFill>
                  <a:schemeClr val="tx1">
                    <a:lumMod val="65000"/>
                    <a:lumOff val="35000"/>
                  </a:schemeClr>
                </a:solidFill>
                <a:cs typeface="Arial"/>
              </a:rPr>
              <a:t>: 10.1056/NEJMoa2506765. </a:t>
            </a:r>
            <a:r>
              <a:rPr lang="en-US" sz="800" dirty="0" err="1">
                <a:solidFill>
                  <a:schemeClr val="tx1">
                    <a:lumMod val="65000"/>
                    <a:lumOff val="35000"/>
                  </a:schemeClr>
                </a:solidFill>
                <a:cs typeface="Arial"/>
              </a:rPr>
              <a:t>Epub</a:t>
            </a:r>
            <a:r>
              <a:rPr lang="en-US" sz="800" dirty="0">
                <a:solidFill>
                  <a:schemeClr val="tx1">
                    <a:lumMod val="65000"/>
                    <a:lumOff val="35000"/>
                  </a:schemeClr>
                </a:solidFill>
                <a:cs typeface="Arial"/>
              </a:rPr>
              <a:t> ahead of print. PMID: 41337735.</a:t>
            </a:r>
            <a:endParaRPr lang="en-US" dirty="0"/>
          </a:p>
        </p:txBody>
      </p:sp>
    </p:spTree>
    <p:extLst>
      <p:ext uri="{BB962C8B-B14F-4D97-AF65-F5344CB8AC3E}">
        <p14:creationId xmlns:p14="http://schemas.microsoft.com/office/powerpoint/2010/main" val="387255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66C8-A0A0-B486-D496-BED15DD8513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54F0EC4-44E7-48C8-6932-888BA5110ABD}"/>
              </a:ext>
            </a:extLst>
          </p:cNvPr>
          <p:cNvSpPr/>
          <p:nvPr/>
        </p:nvSpPr>
        <p:spPr>
          <a:xfrm>
            <a:off x="425302" y="0"/>
            <a:ext cx="11747582" cy="584775"/>
          </a:xfrm>
          <a:prstGeom prst="rect">
            <a:avLst/>
          </a:prstGeom>
        </p:spPr>
        <p:txBody>
          <a:bodyPr wrap="square">
            <a:spAutoFit/>
          </a:bodyPr>
          <a:lstStyle/>
          <a:p>
            <a:pPr algn="ctr"/>
            <a:r>
              <a:rPr lang="en-US" sz="3200" dirty="0">
                <a:solidFill>
                  <a:schemeClr val="accent1"/>
                </a:solidFill>
                <a:latin typeface="+mj-lt"/>
              </a:rPr>
              <a:t>ESCUDDO: Vaccine effectiveness PPP</a:t>
            </a:r>
          </a:p>
        </p:txBody>
      </p:sp>
      <p:graphicFrame>
        <p:nvGraphicFramePr>
          <p:cNvPr id="2" name="Table 2">
            <a:extLst>
              <a:ext uri="{FF2B5EF4-FFF2-40B4-BE49-F238E27FC236}">
                <a16:creationId xmlns:a16="http://schemas.microsoft.com/office/drawing/2014/main" id="{FC62EB98-2E73-2FE2-4E69-FFEC8E9980A4}"/>
              </a:ext>
            </a:extLst>
          </p:cNvPr>
          <p:cNvGraphicFramePr>
            <a:graphicFrameLocks noGrp="1"/>
          </p:cNvGraphicFramePr>
          <p:nvPr>
            <p:extLst>
              <p:ext uri="{D42A27DB-BD31-4B8C-83A1-F6EECF244321}">
                <p14:modId xmlns:p14="http://schemas.microsoft.com/office/powerpoint/2010/main" val="4011017947"/>
              </p:ext>
            </p:extLst>
          </p:nvPr>
        </p:nvGraphicFramePr>
        <p:xfrm>
          <a:off x="804389" y="673832"/>
          <a:ext cx="9737722" cy="4486656"/>
        </p:xfrm>
        <a:graphic>
          <a:graphicData uri="http://schemas.openxmlformats.org/drawingml/2006/table">
            <a:tbl>
              <a:tblPr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Number of participants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600" dirty="0"/>
                        <a:t>Number of events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fr-FR" sz="1600" dirty="0"/>
                        <a:t>Event Rate/100 Participants</a:t>
                      </a:r>
                    </a:p>
                    <a:p>
                      <a:pPr algn="ctr"/>
                      <a:r>
                        <a:rPr lang="fr-FR" sz="1600" dirty="0"/>
                        <a:t>(95% CI)</a:t>
                      </a:r>
                      <a:r>
                        <a:rPr lang="en-US" sz="1600" dirty="0"/>
                        <a:t> </a:t>
                      </a:r>
                      <a:endParaRPr lang="en-US" sz="1600"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en-US" sz="1800" b="1" i="0" u="none" strike="noStrike" kern="1200" baseline="0" dirty="0">
                          <a:solidFill>
                            <a:schemeClr val="bg1"/>
                          </a:solidFill>
                          <a:latin typeface="+mn-lt"/>
                          <a:ea typeface="+mn-ea"/>
                          <a:cs typeface="+mn-cs"/>
                        </a:rPr>
                        <a:t>Effectiveness</a:t>
                      </a:r>
                    </a:p>
                    <a:p>
                      <a:pPr algn="ctr"/>
                      <a:r>
                        <a:rPr lang="en-US" sz="1800" b="1" i="0" u="none" strike="noStrike" kern="1200" baseline="0" dirty="0">
                          <a:solidFill>
                            <a:schemeClr val="bg1"/>
                          </a:solidFill>
                          <a:latin typeface="+mn-lt"/>
                          <a:ea typeface="+mn-ea"/>
                          <a:cs typeface="+mn-cs"/>
                        </a:rPr>
                        <a:t>(95% CI)</a:t>
                      </a:r>
                      <a:endParaRPr lang="en-US" sz="1600" b="1" dirty="0">
                        <a:latin typeface="+mn-lt"/>
                        <a:cs typeface="Arial" panose="020B0604020202020204" pitchFamily="34" charset="0"/>
                      </a:endParaRP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r"/>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en-US" sz="1600" b="1" kern="1200" dirty="0">
                          <a:solidFill>
                            <a:schemeClr val="accent1"/>
                          </a:solidFill>
                          <a:latin typeface="+mn-lt"/>
                          <a:ea typeface="+mn-ea"/>
                          <a:cs typeface="+mn-cs"/>
                        </a:rPr>
                        <a:t>Persistent HPV 16/18 infections </a:t>
                      </a:r>
                      <a:endParaRPr lang="en-US" sz="1600" b="0" dirty="0">
                        <a:solidFill>
                          <a:schemeClr val="accent1"/>
                        </a:solidFill>
                        <a:latin typeface="+mn-lt"/>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en-US" sz="1600" b="1" dirty="0">
                          <a:solidFill>
                            <a:schemeClr val="bg1"/>
                          </a:solidFill>
                        </a:rPr>
                        <a:t>Unvaccinated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5.37 (4.55–6.17)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en-US" sz="1600" b="1" dirty="0">
                          <a:solidFill>
                            <a:schemeClr val="accent1"/>
                          </a:solidFill>
                          <a:latin typeface="+mn-lt"/>
                          <a:cs typeface="Arial" panose="020B0604020202020204" pitchFamily="34" charset="0"/>
                        </a:rPr>
                        <a:t>98.2 (96.1–99.6)</a:t>
                      </a:r>
                    </a:p>
                    <a:p>
                      <a:pPr algn="ctr">
                        <a:spcBef>
                          <a:spcPts val="0"/>
                        </a:spcBef>
                      </a:pPr>
                      <a:r>
                        <a:rPr lang="en-US" sz="1600" b="1" dirty="0">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70728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One-dose HPV2 (GSK)</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latin typeface="+mn-lt"/>
                          <a:cs typeface="Arial" panose="020B0604020202020204" pitchFamily="34" charset="0"/>
                        </a:rPr>
                        <a:t>4068</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0.10 (0.02–0.21)</a:t>
                      </a:r>
                      <a:endParaRPr lang="en-US" sz="1600" b="0"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pPr algn="ctr">
                        <a:spcBef>
                          <a:spcPts val="0"/>
                        </a:spcBef>
                      </a:pPr>
                      <a:endParaRPr lang="en-US" sz="1600" b="1"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04548"/>
                  </a:ext>
                </a:extLst>
              </a:tr>
              <a:tr h="323766">
                <a:tc>
                  <a:txBody>
                    <a:bodyPr/>
                    <a:lstStyle/>
                    <a:p>
                      <a:pPr algn="l">
                        <a:spcBef>
                          <a:spcPts val="0"/>
                        </a:spcBef>
                      </a:pPr>
                      <a:r>
                        <a:rPr lang="en-US" sz="1600" b="1" dirty="0">
                          <a:solidFill>
                            <a:schemeClr val="bg1"/>
                          </a:solidFill>
                        </a:rPr>
                        <a:t>Unvaccinated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latin typeface="+mn-lt"/>
                          <a:cs typeface="Arial" panose="020B0604020202020204" pitchFamily="34" charset="0"/>
                        </a:rPr>
                        <a:t>162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en-US" sz="1600" b="0" dirty="0">
                          <a:solidFill>
                            <a:schemeClr val="accent1"/>
                          </a:solidFill>
                        </a:rPr>
                        <a:t>5.43 (4.56–6.24)</a:t>
                      </a:r>
                      <a:endParaRPr lang="en-US" sz="1600" b="0"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en-US" sz="1600" b="1" dirty="0">
                          <a:solidFill>
                            <a:schemeClr val="accent1"/>
                          </a:solidFill>
                          <a:latin typeface="+mn-lt"/>
                          <a:cs typeface="Arial" panose="020B0604020202020204" pitchFamily="34" charset="0"/>
                        </a:rPr>
                        <a:t>97.8 (95.6–99.3)</a:t>
                      </a:r>
                    </a:p>
                    <a:p>
                      <a:pPr algn="ctr">
                        <a:spcBef>
                          <a:spcPts val="0"/>
                        </a:spcBef>
                      </a:pPr>
                      <a:r>
                        <a:rPr lang="en-US" sz="1600" b="1" dirty="0">
                          <a:solidFill>
                            <a:schemeClr val="accent1"/>
                          </a:solidFill>
                          <a:latin typeface="+mn-lt"/>
                          <a:cs typeface="Arial" panose="020B0604020202020204" pitchFamily="34" charset="0"/>
                        </a:rPr>
                        <a:t>p &lt; 0.001</a:t>
                      </a:r>
                      <a:endParaRPr lang="en-US" sz="1600" b="1"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7925472"/>
                  </a:ext>
                </a:extLst>
              </a:tr>
              <a:tr h="307803">
                <a:tc>
                  <a:txBody>
                    <a:bodyPr/>
                    <a:lstStyle/>
                    <a:p>
                      <a:pPr algn="l">
                        <a:spcBef>
                          <a:spcPts val="0"/>
                        </a:spcBef>
                      </a:pPr>
                      <a:r>
                        <a:rPr lang="en-US" sz="1600" b="1" dirty="0">
                          <a:solidFill>
                            <a:schemeClr val="bg1"/>
                          </a:solidFill>
                        </a:rPr>
                        <a:t>Two-dose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4040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en-US" sz="1600" b="0" dirty="0">
                          <a:solidFill>
                            <a:schemeClr val="accent1"/>
                          </a:solidFill>
                        </a:rPr>
                        <a:t>5</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en-US" sz="1600" b="0" dirty="0">
                          <a:solidFill>
                            <a:schemeClr val="accent1"/>
                          </a:solidFill>
                        </a:rPr>
                        <a:t>0.12 (0.03–0.23)</a:t>
                      </a:r>
                      <a:endParaRPr lang="en-US" sz="1600" b="0"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ctr">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en-US" sz="1600" b="1" kern="1200" dirty="0">
                          <a:solidFill>
                            <a:schemeClr val="accent1"/>
                          </a:solidFill>
                          <a:latin typeface="+mn-lt"/>
                          <a:ea typeface="+mn-ea"/>
                          <a:cs typeface="+mn-cs"/>
                        </a:rPr>
                        <a:t>Persistent HPV 16/18 infections </a:t>
                      </a: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ct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en-US" sz="1600" b="1" dirty="0">
                          <a:solidFill>
                            <a:schemeClr val="bg1"/>
                          </a:solidFill>
                        </a:rPr>
                        <a:t>Unvaccinated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159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latin typeface="+mn-lt"/>
                          <a:cs typeface="Arial" panose="020B0604020202020204" pitchFamily="34" charset="0"/>
                        </a:rPr>
                        <a:t>5.32 (4.49–6.17)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en-US" sz="1600" b="1" kern="1200" dirty="0">
                          <a:solidFill>
                            <a:schemeClr val="accent1"/>
                          </a:solidFill>
                          <a:latin typeface="+mn-lt"/>
                          <a:ea typeface="+mn-ea"/>
                          <a:cs typeface="+mn-cs"/>
                        </a:rPr>
                        <a:t>97.0 (94.3–99.1)</a:t>
                      </a:r>
                    </a:p>
                    <a:p>
                      <a:pPr algn="ctr">
                        <a:spcBef>
                          <a:spcPts val="0"/>
                        </a:spcBef>
                      </a:pPr>
                      <a:r>
                        <a:rPr lang="en-US" sz="1600" b="1" kern="1200" dirty="0">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9438677"/>
                  </a:ext>
                </a:extLst>
              </a:tr>
              <a:tr h="150402">
                <a:tc>
                  <a:txBody>
                    <a:bodyPr/>
                    <a:lstStyle/>
                    <a:p>
                      <a:pPr algn="l">
                        <a:spcBef>
                          <a:spcPts val="0"/>
                        </a:spcBef>
                      </a:pPr>
                      <a:r>
                        <a:rPr lang="en-US" sz="1600" b="1" dirty="0">
                          <a:solidFill>
                            <a:schemeClr val="bg1"/>
                          </a:solidFill>
                        </a:rPr>
                        <a:t>One-dose 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4109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accent1"/>
                          </a:solidFill>
                          <a:latin typeface="+mn-lt"/>
                          <a:cs typeface="Arial" panose="020B0604020202020204" pitchFamily="34" charset="0"/>
                        </a:rPr>
                        <a:t>0.16 (0.05–0.30)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ctr">
                        <a:spcBef>
                          <a:spcPts val="0"/>
                        </a:spcBef>
                      </a:pPr>
                      <a:endParaRPr lang="en-US" sz="1600" b="1" kern="1200" dirty="0">
                        <a:solidFill>
                          <a:schemeClr val="accent1"/>
                        </a:solidFill>
                        <a:latin typeface="+mn-lt"/>
                        <a:ea typeface="+mn-ea"/>
                        <a:cs typeface="+mn-cs"/>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1532152"/>
                  </a:ext>
                </a:extLst>
              </a:tr>
              <a:tr h="475488">
                <a:tc>
                  <a:txBody>
                    <a:bodyPr/>
                    <a:lstStyle/>
                    <a:p>
                      <a:pPr algn="l">
                        <a:spcBef>
                          <a:spcPts val="0"/>
                        </a:spcBef>
                      </a:pPr>
                      <a:r>
                        <a:rPr lang="en-US" sz="1600" b="1" dirty="0">
                          <a:solidFill>
                            <a:schemeClr val="bg1"/>
                          </a:solidFill>
                        </a:rPr>
                        <a:t>Unvaccinated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ctr" defTabSz="914400" rtl="0" eaLnBrk="1" latinLnBrk="0" hangingPunct="1">
                        <a:spcBef>
                          <a:spcPts val="0"/>
                        </a:spcBef>
                      </a:pPr>
                      <a:r>
                        <a:rPr lang="en-US" sz="1600" b="0" kern="1200" dirty="0">
                          <a:solidFill>
                            <a:schemeClr val="accent1"/>
                          </a:solidFill>
                          <a:latin typeface="+mn-lt"/>
                          <a:ea typeface="+mn-ea"/>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accent1"/>
                          </a:solidFill>
                          <a:latin typeface="+mn-lt"/>
                          <a:ea typeface="+mn-ea"/>
                          <a:cs typeface="Arial" panose="020B0604020202020204" pitchFamily="34" charset="0"/>
                        </a:rPr>
                        <a:t>5.35 (4.54–6.22)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en-US" sz="1600" b="1" kern="1200" dirty="0">
                          <a:solidFill>
                            <a:schemeClr val="accent1"/>
                          </a:solidFill>
                          <a:latin typeface="+mn-lt"/>
                          <a:ea typeface="+mn-ea"/>
                          <a:cs typeface="+mn-cs"/>
                        </a:rPr>
                        <a:t>98.5 (96.7–99.7)</a:t>
                      </a:r>
                    </a:p>
                    <a:p>
                      <a:pPr algn="ctr">
                        <a:spcBef>
                          <a:spcPts val="0"/>
                        </a:spcBef>
                      </a:pPr>
                      <a:r>
                        <a:rPr lang="en-US" sz="1600" b="1" kern="1200" dirty="0">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188384">
                <a:tc>
                  <a:txBody>
                    <a:bodyPr/>
                    <a:lstStyle/>
                    <a:p>
                      <a:pPr algn="l">
                        <a:spcBef>
                          <a:spcPts val="0"/>
                        </a:spcBef>
                      </a:pPr>
                      <a:r>
                        <a:rPr lang="en-US" sz="1600" b="1" dirty="0">
                          <a:solidFill>
                            <a:schemeClr val="bg1"/>
                          </a:solidFill>
                        </a:rPr>
                        <a:t>Two-dose 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en-US" sz="1600" b="0" dirty="0">
                          <a:solidFill>
                            <a:schemeClr val="accent1"/>
                          </a:solidFill>
                          <a:latin typeface="+mn-lt"/>
                          <a:cs typeface="Arial" panose="020B0604020202020204" pitchFamily="34" charset="0"/>
                        </a:rPr>
                        <a:t>4083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en-US" sz="1600" b="0" dirty="0">
                          <a:solidFill>
                            <a:schemeClr val="accent1"/>
                          </a:solidFill>
                          <a:latin typeface="+mn-lt"/>
                          <a:cs typeface="Arial" panose="020B0604020202020204" pitchFamily="34" charset="0"/>
                        </a:rPr>
                        <a:t>0.08 (0.01–0.16)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482F2ED3-C493-1BB9-C2BF-C8869A09E395}"/>
              </a:ext>
            </a:extLst>
          </p:cNvPr>
          <p:cNvSpPr txBox="1"/>
          <p:nvPr/>
        </p:nvSpPr>
        <p:spPr>
          <a:xfrm>
            <a:off x="425302" y="5178712"/>
            <a:ext cx="6811261" cy="230832"/>
          </a:xfrm>
          <a:prstGeom prst="rect">
            <a:avLst/>
          </a:prstGeom>
          <a:noFill/>
        </p:spPr>
        <p:txBody>
          <a:bodyPr wrap="square" numCol="1" rtlCol="0">
            <a:spAutoFit/>
          </a:bodyPr>
          <a:lstStyle/>
          <a:p>
            <a:r>
              <a:rPr lang="en-US" sz="900" dirty="0"/>
              <a:t>Abbreviations: CI, confidence interval; PPP, per protocol population</a:t>
            </a:r>
          </a:p>
        </p:txBody>
      </p:sp>
      <p:sp>
        <p:nvSpPr>
          <p:cNvPr id="3" name="TextBox 2">
            <a:extLst>
              <a:ext uri="{FF2B5EF4-FFF2-40B4-BE49-F238E27FC236}">
                <a16:creationId xmlns:a16="http://schemas.microsoft.com/office/drawing/2014/main" id="{6745E5FE-3E7C-E3B8-C303-73307CD8F114}"/>
              </a:ext>
            </a:extLst>
          </p:cNvPr>
          <p:cNvSpPr txBox="1"/>
          <p:nvPr/>
        </p:nvSpPr>
        <p:spPr>
          <a:xfrm>
            <a:off x="415778" y="5409544"/>
            <a:ext cx="10079198" cy="307777"/>
          </a:xfrm>
          <a:prstGeom prst="rect">
            <a:avLst/>
          </a:prstGeom>
          <a:noFill/>
        </p:spPr>
        <p:txBody>
          <a:bodyPr wrap="square" rtlCol="0">
            <a:spAutoFit/>
          </a:bodyPr>
          <a:lstStyle/>
          <a:p>
            <a:r>
              <a:rPr lang="en-US" sz="1400" dirty="0"/>
              <a:t>PPP: per protocol population – received complete dosing regimen and without major protocol deviations</a:t>
            </a:r>
            <a:endParaRPr lang="en-US" sz="1400" dirty="0">
              <a:highlight>
                <a:srgbClr val="00FF00"/>
              </a:highlight>
            </a:endParaRPr>
          </a:p>
        </p:txBody>
      </p:sp>
      <p:sp>
        <p:nvSpPr>
          <p:cNvPr id="4" name="TextBox 3">
            <a:extLst>
              <a:ext uri="{FF2B5EF4-FFF2-40B4-BE49-F238E27FC236}">
                <a16:creationId xmlns:a16="http://schemas.microsoft.com/office/drawing/2014/main" id="{EAD6ADE5-0CD2-658F-F918-D9878B536823}"/>
              </a:ext>
            </a:extLst>
          </p:cNvPr>
          <p:cNvSpPr txBox="1"/>
          <p:nvPr/>
        </p:nvSpPr>
        <p:spPr>
          <a:xfrm>
            <a:off x="415779" y="5948153"/>
            <a:ext cx="11264688" cy="338554"/>
          </a:xfrm>
          <a:prstGeom prst="rect">
            <a:avLst/>
          </a:prstGeom>
          <a:noFill/>
        </p:spPr>
        <p:txBody>
          <a:bodyPr wrap="square" rtlCol="0">
            <a:spAutoFit/>
          </a:bodyPr>
          <a:lstStyle/>
          <a:p>
            <a:r>
              <a:rPr lang="en-US" sz="800" dirty="0">
                <a:solidFill>
                  <a:schemeClr val="tx1">
                    <a:lumMod val="65000"/>
                    <a:lumOff val="35000"/>
                  </a:schemeClr>
                </a:solidFill>
                <a:cs typeface="Arial"/>
              </a:rPr>
              <a:t>. Kreimer AR, Porras C, Liu D, Hildesheim A, Carvajal LJ, Ocampo R, Romero B, Gail MH, Cortes B, Sierra MS, Coronado K, Sampson J, Coto C, Dagnall CL, Mora D, Kemp TJ, Zuniga M, Pinto LA, Barrientos G, Schussler J, Estrada Y, Montero C, Avila C, Ruggieri D, Cyr JT, </a:t>
            </a:r>
            <a:r>
              <a:rPr lang="en-US" sz="800" dirty="0" err="1">
                <a:solidFill>
                  <a:schemeClr val="tx1">
                    <a:lumMod val="65000"/>
                    <a:lumOff val="35000"/>
                  </a:schemeClr>
                </a:solidFill>
                <a:cs typeface="Arial"/>
              </a:rPr>
              <a:t>Chanock</a:t>
            </a:r>
            <a:r>
              <a:rPr lang="en-US" sz="800" dirty="0">
                <a:solidFill>
                  <a:schemeClr val="tx1">
                    <a:lumMod val="65000"/>
                    <a:lumOff val="35000"/>
                  </a:schemeClr>
                </a:solidFill>
                <a:cs typeface="Arial"/>
              </a:rPr>
              <a:t> S, Lowy DR, Schiller JT, Herrero R. Noninferiority of One HPV Vaccine Dose to Two Doses. N Engl J Med. 2025 Dec 3. </a:t>
            </a:r>
            <a:r>
              <a:rPr lang="en-US" sz="800" dirty="0" err="1">
                <a:solidFill>
                  <a:schemeClr val="tx1">
                    <a:lumMod val="65000"/>
                    <a:lumOff val="35000"/>
                  </a:schemeClr>
                </a:solidFill>
                <a:cs typeface="Arial"/>
              </a:rPr>
              <a:t>doi</a:t>
            </a:r>
            <a:r>
              <a:rPr lang="en-US" sz="800" dirty="0">
                <a:solidFill>
                  <a:schemeClr val="tx1">
                    <a:lumMod val="65000"/>
                    <a:lumOff val="35000"/>
                  </a:schemeClr>
                </a:solidFill>
                <a:cs typeface="Arial"/>
              </a:rPr>
              <a:t>: 10.1056/NEJMoa2506765. </a:t>
            </a:r>
            <a:r>
              <a:rPr lang="en-US" sz="800" dirty="0" err="1">
                <a:solidFill>
                  <a:schemeClr val="tx1">
                    <a:lumMod val="65000"/>
                    <a:lumOff val="35000"/>
                  </a:schemeClr>
                </a:solidFill>
                <a:cs typeface="Arial"/>
              </a:rPr>
              <a:t>Epub</a:t>
            </a:r>
            <a:r>
              <a:rPr lang="en-US" sz="800" dirty="0">
                <a:solidFill>
                  <a:schemeClr val="tx1">
                    <a:lumMod val="65000"/>
                    <a:lumOff val="35000"/>
                  </a:schemeClr>
                </a:solidFill>
                <a:cs typeface="Arial"/>
              </a:rPr>
              <a:t> ahead of print. PMID: 41337735.</a:t>
            </a:r>
            <a:endParaRPr lang="en-US" dirty="0"/>
          </a:p>
        </p:txBody>
      </p:sp>
    </p:spTree>
    <p:extLst>
      <p:ext uri="{BB962C8B-B14F-4D97-AF65-F5344CB8AC3E}">
        <p14:creationId xmlns:p14="http://schemas.microsoft.com/office/powerpoint/2010/main" val="280943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2D61-0647-FEBF-AD23-28A10721760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FA1C1EA-F52C-17C9-E733-B8722B8408FD}"/>
              </a:ext>
            </a:extLst>
          </p:cNvPr>
          <p:cNvSpPr/>
          <p:nvPr/>
        </p:nvSpPr>
        <p:spPr>
          <a:xfrm>
            <a:off x="444418" y="246276"/>
            <a:ext cx="11747582" cy="584775"/>
          </a:xfrm>
          <a:prstGeom prst="rect">
            <a:avLst/>
          </a:prstGeom>
        </p:spPr>
        <p:txBody>
          <a:bodyPr wrap="square">
            <a:spAutoFit/>
          </a:bodyPr>
          <a:lstStyle/>
          <a:p>
            <a:r>
              <a:rPr lang="en-US" sz="3200" dirty="0">
                <a:solidFill>
                  <a:schemeClr val="accent1"/>
                </a:solidFill>
                <a:latin typeface="+mj-lt"/>
              </a:rPr>
              <a:t>ESCUDDO: Conclusions</a:t>
            </a:r>
          </a:p>
        </p:txBody>
      </p:sp>
      <p:sp>
        <p:nvSpPr>
          <p:cNvPr id="2" name="TextBox 1">
            <a:extLst>
              <a:ext uri="{FF2B5EF4-FFF2-40B4-BE49-F238E27FC236}">
                <a16:creationId xmlns:a16="http://schemas.microsoft.com/office/drawing/2014/main" id="{E8525D80-6498-280B-6434-2BD3B6F4BF01}"/>
              </a:ext>
            </a:extLst>
          </p:cNvPr>
          <p:cNvSpPr txBox="1"/>
          <p:nvPr/>
        </p:nvSpPr>
        <p:spPr>
          <a:xfrm>
            <a:off x="554736" y="1117410"/>
            <a:ext cx="9748158" cy="3539430"/>
          </a:xfrm>
          <a:prstGeom prst="rect">
            <a:avLst/>
          </a:prstGeom>
          <a:noFill/>
        </p:spPr>
        <p:txBody>
          <a:bodyPr wrap="square" rtlCol="0">
            <a:spAutoFit/>
          </a:bodyPr>
          <a:lstStyle/>
          <a:p>
            <a:pPr algn="l"/>
            <a:r>
              <a:rPr lang="en-US" sz="2800" b="0" i="0" u="none" strike="noStrike" baseline="0" dirty="0">
                <a:cs typeface="Calibri" panose="020F0502020204030204" pitchFamily="34" charset="0"/>
              </a:rPr>
              <a:t>Single dose of either GSK’s </a:t>
            </a:r>
            <a:r>
              <a:rPr lang="en-US" sz="2800" dirty="0">
                <a:cs typeface="Calibri" panose="020F0502020204030204" pitchFamily="34" charset="0"/>
              </a:rPr>
              <a:t>HPV2</a:t>
            </a:r>
            <a:r>
              <a:rPr lang="en-US" sz="2800" b="0" i="0" u="none" strike="noStrike" baseline="0" dirty="0">
                <a:cs typeface="Calibri" panose="020F0502020204030204" pitchFamily="34" charset="0"/>
              </a:rPr>
              <a:t> or MSD’s HPV9 provided similar protection to that of two doses in preventing persistent oncogenic HPV infection in adolescent girls.</a:t>
            </a:r>
          </a:p>
          <a:p>
            <a:pPr algn="l"/>
            <a:endParaRPr lang="en-US" sz="2800" b="0" i="0" u="none" strike="noStrike" baseline="0" dirty="0">
              <a:cs typeface="Calibri" panose="020F0502020204030204" pitchFamily="34" charset="0"/>
            </a:endParaRPr>
          </a:p>
          <a:p>
            <a:pPr algn="l"/>
            <a:r>
              <a:rPr lang="en-US" sz="2800" dirty="0">
                <a:cs typeface="Calibri" panose="020F0502020204030204" pitchFamily="34" charset="0"/>
              </a:rPr>
              <a:t>Protection persisted over the duration of the trial (5 years).</a:t>
            </a:r>
          </a:p>
          <a:p>
            <a:pPr algn="l"/>
            <a:endParaRPr lang="en-US" sz="2800" b="0" i="0" u="none" strike="noStrike" baseline="0" dirty="0">
              <a:cs typeface="Calibri" panose="020F0502020204030204" pitchFamily="34" charset="0"/>
            </a:endParaRPr>
          </a:p>
          <a:p>
            <a:pPr algn="l"/>
            <a:r>
              <a:rPr lang="en-US" sz="2800" dirty="0">
                <a:latin typeface="+mj-lt"/>
                <a:cs typeface="Calibri" panose="020F0502020204030204" pitchFamily="34" charset="0"/>
              </a:rPr>
              <a:t>Single-dose HPV vaccination effectiveness against HPV 16 or HPV 18 infection was at least 97%.</a:t>
            </a:r>
          </a:p>
        </p:txBody>
      </p:sp>
    </p:spTree>
    <p:extLst>
      <p:ext uri="{BB962C8B-B14F-4D97-AF65-F5344CB8AC3E}">
        <p14:creationId xmlns:p14="http://schemas.microsoft.com/office/powerpoint/2010/main" val="247583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en-US" sz="4000" b="1" dirty="0"/>
              <a:t>Key topics &amp; questions for single-dose HPV vaccination</a:t>
            </a:r>
            <a:endParaRPr lang="en-US" sz="4000" b="1" i="1" dirty="0"/>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rPr>
              <a:t>Single-dose level of protection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ea typeface="+mn-lt"/>
                <a:cs typeface="+mn-lt"/>
              </a:rPr>
              <a:t>Biological plausibility </a:t>
            </a:r>
            <a:endParaRPr lang="en-US" dirty="0">
              <a:solidFill>
                <a:schemeClr val="accent1"/>
              </a:solidFill>
            </a:endParaRP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en-US" sz="2500" dirty="0">
                <a:solidFill>
                  <a:schemeClr val="accent1"/>
                </a:solidFill>
              </a:rPr>
              <a:t>Would a single-dose regimen be applicable to different populations?</a:t>
            </a:r>
          </a:p>
          <a:p>
            <a:pPr marL="285750" indent="-285750">
              <a:buFont typeface="Arial" panose="020B0604020202020204" pitchFamily="34" charset="0"/>
              <a:buChar char="•"/>
            </a:pPr>
            <a:r>
              <a:rPr lang="en-US" sz="2000" dirty="0">
                <a:solidFill>
                  <a:schemeClr val="accent1"/>
                </a:solidFill>
              </a:rPr>
              <a:t>Across geographies (data generated in different continents) </a:t>
            </a:r>
          </a:p>
          <a:p>
            <a:pPr marL="285750" indent="-285750">
              <a:buFont typeface="Arial" panose="020B0604020202020204" pitchFamily="34" charset="0"/>
              <a:buChar char="•"/>
            </a:pPr>
            <a:r>
              <a:rPr lang="en-US" sz="2000" dirty="0">
                <a:solidFill>
                  <a:schemeClr val="accent1"/>
                </a:solidFill>
              </a:rPr>
              <a:t>Across age groups</a:t>
            </a:r>
          </a:p>
          <a:p>
            <a:pPr marL="285750" indent="-285750">
              <a:buFont typeface="Arial" panose="020B0604020202020204" pitchFamily="34" charset="0"/>
              <a:buChar char="•"/>
            </a:pPr>
            <a:r>
              <a:rPr lang="en-US" sz="2000" dirty="0">
                <a:solidFill>
                  <a:schemeClr val="accent1"/>
                </a:solidFill>
              </a:rPr>
              <a:t>Males</a:t>
            </a:r>
          </a:p>
          <a:p>
            <a:pPr marL="285750" indent="-285750">
              <a:buFont typeface="Arial" panose="020B0604020202020204" pitchFamily="34" charset="0"/>
              <a:buChar char="•"/>
            </a:pPr>
            <a:r>
              <a:rPr lang="en-US" sz="2000" dirty="0">
                <a:solidFill>
                  <a:schemeClr val="accent1"/>
                </a:solidFill>
              </a:rPr>
              <a:t>People living with HIV</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r>
              <a:rPr lang="en-US" sz="2600" b="1" dirty="0">
                <a:solidFill>
                  <a:schemeClr val="accent1"/>
                </a:solidFill>
                <a:ea typeface="+mn-lt"/>
                <a:cs typeface="+mn-lt"/>
              </a:rPr>
              <a:t>Is single-dose protection similar to multi-dose regimens?</a:t>
            </a:r>
            <a:endParaRPr lang="en-US" b="1" dirty="0">
              <a:solidFill>
                <a:schemeClr val="accent1"/>
              </a:solidFill>
            </a:endParaRP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endParaRPr lang="en-US" sz="2600" b="1" dirty="0">
              <a:solidFill>
                <a:schemeClr val="accent1"/>
              </a:solidFill>
              <a:ea typeface="+mn-lt"/>
              <a:cs typeface="+mn-lt"/>
            </a:endParaRPr>
          </a:p>
          <a:p>
            <a:r>
              <a:rPr lang="en-US" sz="2600" b="1" dirty="0">
                <a:solidFill>
                  <a:schemeClr val="accent1"/>
                </a:solidFill>
                <a:ea typeface="+mn-lt"/>
                <a:cs typeface="+mn-lt"/>
              </a:rPr>
              <a:t>Durability of protection after a single dose </a:t>
            </a:r>
          </a:p>
          <a:p>
            <a:endParaRPr lang="en-US" sz="2600" b="1" dirty="0">
              <a:solidFill>
                <a:schemeClr val="accent1"/>
              </a:solidFill>
            </a:endParaRPr>
          </a:p>
        </p:txBody>
      </p:sp>
    </p:spTree>
    <p:extLst>
      <p:ext uri="{BB962C8B-B14F-4D97-AF65-F5344CB8AC3E}">
        <p14:creationId xmlns:p14="http://schemas.microsoft.com/office/powerpoint/2010/main" val="286244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b="1" dirty="0"/>
              <a:t>Single-</a:t>
            </a:r>
            <a:r>
              <a:rPr lang="en-US" sz="4000" dirty="0"/>
              <a:t>d</a:t>
            </a:r>
            <a:r>
              <a:rPr lang="en-US" sz="4000" b="1" dirty="0"/>
              <a:t>ose HPV vaccination </a:t>
            </a:r>
            <a:br>
              <a:rPr lang="en-US" sz="4000" b="1" dirty="0"/>
            </a:br>
            <a:r>
              <a:rPr lang="en-US" sz="4000" b="1" dirty="0"/>
              <a:t>key messages</a:t>
            </a:r>
            <a:endParaRPr lang="en-US" sz="4000" b="1" i="1" dirty="0"/>
          </a:p>
        </p:txBody>
      </p:sp>
    </p:spTree>
    <p:extLst>
      <p:ext uri="{BB962C8B-B14F-4D97-AF65-F5344CB8AC3E}">
        <p14:creationId xmlns:p14="http://schemas.microsoft.com/office/powerpoint/2010/main" val="786416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2140285937"/>
              </p:ext>
            </p:extLst>
          </p:nvPr>
        </p:nvGraphicFramePr>
        <p:xfrm>
          <a:off x="414793" y="699076"/>
          <a:ext cx="11150472" cy="4968240"/>
        </p:xfrm>
        <a:graphic>
          <a:graphicData uri="http://schemas.openxmlformats.org/drawingml/2006/table">
            <a:tbl>
              <a:tblPr firstRow="1" bandRow="1">
                <a:tableStyleId>{5C22544A-7EE6-4342-B048-85BDC9FD1C3A}</a:tableStyleId>
              </a:tblPr>
              <a:tblGrid>
                <a:gridCol w="4609694">
                  <a:extLst>
                    <a:ext uri="{9D8B030D-6E8A-4147-A177-3AD203B41FA5}">
                      <a16:colId xmlns:a16="http://schemas.microsoft.com/office/drawing/2014/main" val="4230516322"/>
                    </a:ext>
                  </a:extLst>
                </a:gridCol>
                <a:gridCol w="6540778">
                  <a:extLst>
                    <a:ext uri="{9D8B030D-6E8A-4147-A177-3AD203B41FA5}">
                      <a16:colId xmlns:a16="http://schemas.microsoft.com/office/drawing/2014/main" val="3653219934"/>
                    </a:ext>
                  </a:extLst>
                </a:gridCol>
              </a:tblGrid>
              <a:tr h="384343">
                <a:tc>
                  <a:txBody>
                    <a:bodyPr/>
                    <a:lstStyle/>
                    <a:p>
                      <a:r>
                        <a:rPr lang="en-US" sz="2000" dirty="0">
                          <a:solidFill>
                            <a:schemeClr val="bg1"/>
                          </a:solidFill>
                        </a:rPr>
                        <a:t>Study/design</a:t>
                      </a:r>
                      <a:endParaRPr lang="en-US" sz="2000" dirty="0">
                        <a:solidFill>
                          <a:schemeClr val="bg1"/>
                        </a:solidFill>
                        <a:latin typeface="Calibri" panose="020F0502020204030204" pitchFamily="34" charset="0"/>
                        <a:cs typeface="Calibri" panose="020F0502020204030204" pitchFamily="34" charset="0"/>
                      </a:endParaRPr>
                    </a:p>
                  </a:txBody>
                  <a:tcPr>
                    <a:lnB w="9525" cap="flat" cmpd="sng" algn="ctr">
                      <a:solidFill>
                        <a:schemeClr val="accent1"/>
                      </a:solidFill>
                      <a:prstDash val="solid"/>
                      <a:round/>
                      <a:headEnd type="none" w="med" len="med"/>
                      <a:tailEnd type="none" w="med" len="med"/>
                    </a:lnB>
                  </a:tcPr>
                </a:tc>
                <a:tc>
                  <a:txBody>
                    <a:bodyPr/>
                    <a:lstStyle/>
                    <a:p>
                      <a:r>
                        <a:rPr lang="en-GB" sz="2000" b="1" dirty="0">
                          <a:solidFill>
                            <a:schemeClr val="bg1"/>
                          </a:solidFill>
                        </a:rPr>
                        <a:t>Primary objectives/timelines</a:t>
                      </a:r>
                      <a:endParaRPr lang="en-GB" sz="2000" b="1" dirty="0">
                        <a:solidFill>
                          <a:schemeClr val="bg1"/>
                        </a:solidFill>
                        <a:latin typeface="Calibri" panose="020F0502020204030204" pitchFamily="34" charset="0"/>
                        <a:cs typeface="Calibri" panose="020F0502020204030204" pitchFamily="34" charset="0"/>
                      </a:endParaRP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345540">
                <a:tc rowSpan="2">
                  <a:txBody>
                    <a:bodyPr/>
                    <a:lstStyle/>
                    <a:p>
                      <a:r>
                        <a:rPr lang="en-US" sz="2400" b="1" dirty="0">
                          <a:solidFill>
                            <a:schemeClr val="tx1"/>
                          </a:solidFill>
                        </a:rPr>
                        <a:t>ESCUDDO trial</a:t>
                      </a:r>
                      <a:r>
                        <a:rPr lang="en-US" sz="2400" b="0" dirty="0">
                          <a:solidFill>
                            <a:schemeClr val="tx1"/>
                          </a:solidFill>
                        </a:rPr>
                        <a:t>, Costa Rica</a:t>
                      </a:r>
                    </a:p>
                    <a:p>
                      <a:pPr marL="0" marR="0" lvl="0" indent="0" algn="l" rtl="0" eaLnBrk="1" fontAlgn="auto" latinLnBrk="0" hangingPunct="1">
                        <a:lnSpc>
                          <a:spcPct val="100000"/>
                        </a:lnSpc>
                        <a:spcBef>
                          <a:spcPts val="0"/>
                        </a:spcBef>
                        <a:spcAft>
                          <a:spcPts val="0"/>
                        </a:spcAft>
                        <a:buClrTx/>
                        <a:buSzTx/>
                        <a:buFontTx/>
                        <a:buNone/>
                      </a:pPr>
                      <a:r>
                        <a:rPr lang="en-US" sz="2000" dirty="0">
                          <a:solidFill>
                            <a:schemeClr val="tx1"/>
                          </a:solidFill>
                        </a:rPr>
                        <a:t>Randomized, double-blind, controlled non-inferiority trial of 1 or 2-dose efficacy in females vaccinated at 12–16 </a:t>
                      </a:r>
                      <a:r>
                        <a:rPr lang="en-US" sz="2000" dirty="0" err="1">
                          <a:solidFill>
                            <a:schemeClr val="tx1"/>
                          </a:solidFill>
                        </a:rPr>
                        <a:t>yo</a:t>
                      </a:r>
                      <a:r>
                        <a:rPr lang="en-US" sz="200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4 arms: N ~4,850/arm</a:t>
                      </a:r>
                    </a:p>
                    <a:p>
                      <a:pPr marL="0" marR="0" lvl="0" indent="0" algn="l" rtl="0" eaLnBrk="1" fontAlgn="auto" latinLnBrk="0" hangingPunct="1">
                        <a:lnSpc>
                          <a:spcPct val="100000"/>
                        </a:lnSpc>
                        <a:spcBef>
                          <a:spcPts val="0"/>
                        </a:spcBef>
                        <a:spcAft>
                          <a:spcPts val="0"/>
                        </a:spcAft>
                        <a:buClrTx/>
                        <a:buSzTx/>
                        <a:buFontTx/>
                        <a:buNone/>
                      </a:pPr>
                      <a:r>
                        <a:rPr lang="en-US" sz="2000" dirty="0">
                          <a:solidFill>
                            <a:schemeClr val="tx1"/>
                          </a:solidFill>
                        </a:rPr>
                        <a:t>1- or 2-dose HPV2 (GSK); </a:t>
                      </a:r>
                    </a:p>
                    <a:p>
                      <a:pPr marL="0" marR="0" lvl="0" indent="0" algn="l" rtl="0" eaLnBrk="1" fontAlgn="auto" latinLnBrk="0" hangingPunct="1">
                        <a:lnSpc>
                          <a:spcPct val="100000"/>
                        </a:lnSpc>
                        <a:spcBef>
                          <a:spcPts val="0"/>
                        </a:spcBef>
                        <a:spcAft>
                          <a:spcPts val="0"/>
                        </a:spcAft>
                        <a:buClrTx/>
                        <a:buSzTx/>
                        <a:buFontTx/>
                        <a:buNone/>
                      </a:pPr>
                      <a:r>
                        <a:rPr lang="en-US" sz="2000" dirty="0">
                          <a:solidFill>
                            <a:schemeClr val="tx1"/>
                          </a:solidFill>
                        </a:rPr>
                        <a:t>1- or 2-dose HPV9 (MSD); </a:t>
                      </a:r>
                    </a:p>
                    <a:p>
                      <a:pPr marL="0" marR="0" lvl="0" indent="0" algn="l" rtl="0" eaLnBrk="1" fontAlgn="auto" latinLnBrk="0" hangingPunct="1">
                        <a:lnSpc>
                          <a:spcPct val="100000"/>
                        </a:lnSpc>
                        <a:spcBef>
                          <a:spcPts val="0"/>
                        </a:spcBef>
                        <a:spcAft>
                          <a:spcPts val="0"/>
                        </a:spcAft>
                        <a:buClrTx/>
                        <a:buSzTx/>
                        <a:buFontTx/>
                        <a:buNone/>
                      </a:pPr>
                      <a:r>
                        <a:rPr lang="en-US" sz="2000" dirty="0">
                          <a:solidFill>
                            <a:schemeClr val="tx1"/>
                          </a:solidFill>
                        </a:rPr>
                        <a:t>Epi survey (unvaccinated): 3,005 women 17–20 </a:t>
                      </a:r>
                      <a:r>
                        <a:rPr lang="en-US" sz="2000" dirty="0" err="1">
                          <a:solidFill>
                            <a:schemeClr val="tx1"/>
                          </a:solidFill>
                        </a:rPr>
                        <a:t>yo</a:t>
                      </a:r>
                      <a:endParaRPr lang="en-US" sz="2000" dirty="0">
                        <a:solidFill>
                          <a:schemeClr val="tx1"/>
                        </a:solidFill>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r>
                        <a:rPr lang="en-GB" sz="2000" b="0" dirty="0">
                          <a:solidFill>
                            <a:schemeClr val="accent1"/>
                          </a:solidFill>
                        </a:rPr>
                        <a:t>Endpoint: Persistent HPV-16/18 Infections</a:t>
                      </a:r>
                      <a:endParaRPr lang="en-GB" sz="2000" b="0" dirty="0">
                        <a:solidFill>
                          <a:schemeClr val="accent1"/>
                        </a:solidFill>
                        <a:latin typeface="Calibri" panose="020F0502020204030204" pitchFamily="34" charset="0"/>
                        <a:cs typeface="Calibri" panose="020F0502020204030204" pitchFamily="34" charset="0"/>
                      </a:endParaRP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5828436"/>
                  </a:ext>
                </a:extLst>
              </a:tr>
              <a:tr h="1280526">
                <a:tc vMerge="1">
                  <a:txBody>
                    <a:bodyPr/>
                    <a:lstStyle/>
                    <a:p>
                      <a:r>
                        <a:rPr lang="en-US" sz="2000" b="1" dirty="0"/>
                        <a:t>India-IARC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Follow-up of RCT of 2 vs 3 doses after suspension of Gardasil®</a:t>
                      </a:r>
                    </a:p>
                    <a:p>
                      <a:r>
                        <a:rPr lang="en-US" sz="2000" b="0" dirty="0"/>
                        <a:t>Females 10-18 </a:t>
                      </a:r>
                      <a:r>
                        <a:rPr lang="en-US" sz="2000" b="0" dirty="0" err="1"/>
                        <a:t>yo</a:t>
                      </a:r>
                      <a:r>
                        <a:rPr lang="en-US" sz="2000" b="0" dirty="0"/>
                        <a:t> (~5,000 SD recipients)</a:t>
                      </a:r>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Non-inferiority of 1- to 2-dose regimens efficacy (persistent HPV-16/18 infections)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Vaccine efficacy in each arm compared to unvaccinated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Final analysis at 5 years post-vaccination</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2122699"/>
                  </a:ext>
                </a:extLst>
              </a:tr>
              <a:tr h="42668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n-lt"/>
                          <a:ea typeface="+mn-ea"/>
                          <a:cs typeface="+mn-cs"/>
                        </a:rPr>
                        <a:t>IARC</a:t>
                      </a:r>
                      <a:r>
                        <a:rPr kumimoji="0" lang="en-US" sz="2400" b="0" i="0" u="none" strike="noStrike" kern="1200" cap="none" spc="0" normalizeH="0" baseline="0" noProof="0" dirty="0">
                          <a:ln>
                            <a:noFill/>
                          </a:ln>
                          <a:solidFill>
                            <a:srgbClr val="FFFFFF"/>
                          </a:solidFill>
                          <a:effectLst/>
                          <a:uLnTx/>
                          <a:uFillTx/>
                          <a:latin typeface="+mn-lt"/>
                          <a:ea typeface="+mn-ea"/>
                          <a:cs typeface="+mn-cs"/>
                        </a:rPr>
                        <a:t>, India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mn-lt"/>
                          <a:ea typeface="+mn-ea"/>
                          <a:cs typeface="+mn-cs"/>
                        </a:rPr>
                        <a:t>Follow-up of RCT of 2 vs 3 doses (after Indian MoH decision to suspend HPV vaccination in all trials); HPV4</a:t>
                      </a:r>
                      <a:r>
                        <a:rPr kumimoji="0" lang="en-US" sz="2000" b="0" i="0" u="none" strike="noStrike" kern="1200" cap="none" spc="0" normalizeH="0" baseline="0" noProof="0" dirty="0">
                          <a:ln>
                            <a:noFill/>
                          </a:ln>
                          <a:solidFill>
                            <a:prstClr val="black"/>
                          </a:solidFill>
                          <a:effectLst/>
                          <a:uLnTx/>
                          <a:uFillTx/>
                          <a:latin typeface="+mn-lt"/>
                          <a:ea typeface="+mn-ea"/>
                          <a:cs typeface="+mn-cs"/>
                        </a:rPr>
                        <a:t> (MSD); females 10–18 </a:t>
                      </a:r>
                      <a:r>
                        <a:rPr kumimoji="0" lang="en-US" sz="2000" b="0" i="0" u="none" strike="noStrike" kern="1200" cap="none" spc="0" normalizeH="0" baseline="0" noProof="0" dirty="0" err="1">
                          <a:ln>
                            <a:noFill/>
                          </a:ln>
                          <a:solidFill>
                            <a:prstClr val="black"/>
                          </a:solidFill>
                          <a:effectLst/>
                          <a:uLnTx/>
                          <a:uFillTx/>
                          <a:latin typeface="+mn-lt"/>
                          <a:ea typeface="+mn-ea"/>
                          <a:cs typeface="+mn-cs"/>
                        </a:rPr>
                        <a:t>yo</a:t>
                      </a:r>
                      <a:r>
                        <a:rPr kumimoji="0" lang="en-US" sz="2000" b="0" i="0" u="none" strike="noStrike" kern="1200" cap="none" spc="0" normalizeH="0" baseline="0" noProof="0" dirty="0">
                          <a:ln>
                            <a:noFill/>
                          </a:ln>
                          <a:solidFill>
                            <a:prstClr val="black"/>
                          </a:solidFill>
                          <a:effectLst/>
                          <a:uLnTx/>
                          <a:uFillTx/>
                          <a:latin typeface="+mn-lt"/>
                          <a:ea typeface="+mn-ea"/>
                          <a:cs typeface="+mn-cs"/>
                        </a:rPr>
                        <a:t> (~5,000 SD recipients)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solidFill>
                        </a:rPr>
                        <a:t>Endpoint: Persistent HPV-16/18 Infections</a:t>
                      </a:r>
                      <a:endParaRPr lang="en-GB" sz="2000" b="0" dirty="0">
                        <a:solidFill>
                          <a:schemeClr val="accent1"/>
                        </a:solidFill>
                        <a:latin typeface="Calibri" panose="020F0502020204030204" pitchFamily="34" charset="0"/>
                        <a:cs typeface="Calibri" panose="020F0502020204030204" pitchFamily="34" charset="0"/>
                      </a:endParaRP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en-US" b="1" dirty="0"/>
                        <a:t>CVT-extension trial</a:t>
                      </a:r>
                      <a:r>
                        <a:rPr lang="en-US" b="0" dirty="0"/>
                        <a:t>, Costa Rica</a:t>
                      </a:r>
                      <a:endParaRPr lang="en-US" b="1" dirty="0"/>
                    </a:p>
                    <a:p>
                      <a:r>
                        <a:rPr lang="en-US" b="0" dirty="0"/>
                        <a:t>Females 18-25 </a:t>
                      </a:r>
                      <a:r>
                        <a:rPr lang="en-US" b="0" dirty="0" err="1"/>
                        <a:t>yo</a:t>
                      </a:r>
                      <a:r>
                        <a:rPr lang="en-US" b="0" dirty="0"/>
                        <a:t>; </a:t>
                      </a:r>
                      <a:r>
                        <a:rPr lang="en-US" b="0" dirty="0" err="1"/>
                        <a:t>Cervarix</a:t>
                      </a:r>
                      <a:r>
                        <a:rPr lang="en-US" b="0" dirty="0"/>
                        <a:t>®</a:t>
                      </a:r>
                    </a:p>
                    <a:p>
                      <a:r>
                        <a:rPr lang="en-US" b="0" dirty="0"/>
                        <a:t>N = 3,727 (196 SD)</a:t>
                      </a:r>
                      <a:endParaRPr lang="en-US"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en-US" sz="2000" dirty="0"/>
                        <a:t>Vaccine efficacy in prevention of persistent infections up to 12 years post-vaccination with 1-, 2- and 3-dose regimens</a:t>
                      </a:r>
                    </a:p>
                    <a:p>
                      <a:pPr lvl="0"/>
                      <a:r>
                        <a:rPr lang="en-US" sz="2000" dirty="0"/>
                        <a:t>Follow-up to 15 years post-vaccination is ongoing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4" name="TextBox 3">
            <a:extLst>
              <a:ext uri="{FF2B5EF4-FFF2-40B4-BE49-F238E27FC236}">
                <a16:creationId xmlns:a16="http://schemas.microsoft.com/office/drawing/2014/main" id="{CD00B525-60AA-41E7-B327-17FA04B75AA1}"/>
              </a:ext>
            </a:extLst>
          </p:cNvPr>
          <p:cNvSpPr txBox="1"/>
          <p:nvPr/>
        </p:nvSpPr>
        <p:spPr>
          <a:xfrm>
            <a:off x="381000" y="5972116"/>
            <a:ext cx="10938530" cy="507831"/>
          </a:xfrm>
          <a:prstGeom prst="rect">
            <a:avLst/>
          </a:prstGeom>
          <a:noFill/>
        </p:spPr>
        <p:txBody>
          <a:bodyPr wrap="square" lIns="91440" tIns="45720" rIns="91440" bIns="45720" rtlCol="0" anchor="t">
            <a:spAutoFit/>
          </a:bodyPr>
          <a:lstStyle/>
          <a:p>
            <a:r>
              <a:rPr lang="en-US" sz="900" dirty="0"/>
              <a:t> Abbreviations: </a:t>
            </a:r>
            <a:r>
              <a:rPr lang="es-ES" sz="900" dirty="0"/>
              <a:t>: ESCUDDO, Estudio de </a:t>
            </a:r>
            <a:r>
              <a:rPr lang="es-ES" sz="900" dirty="0" err="1"/>
              <a:t>Comparacion</a:t>
            </a:r>
            <a:r>
              <a:rPr lang="es-ES" sz="900" dirty="0"/>
              <a:t> de Una y Dos Dosis de Vacunas Contra el Virus de Papiloma Humano;</a:t>
            </a:r>
            <a:r>
              <a:rPr lang="en-US" sz="900" dirty="0"/>
              <a:t> IARC, International Agency for Research on Cancer; </a:t>
            </a:r>
            <a:r>
              <a:rPr lang="en-US" sz="900" dirty="0">
                <a:ea typeface="+mn-lt"/>
                <a:cs typeface="+mn-lt"/>
              </a:rPr>
              <a:t>MoH, Ministry of Health; </a:t>
            </a:r>
            <a:r>
              <a:rPr lang="en-US" sz="900" dirty="0"/>
              <a:t>N, number of participants; RCT, randomized-control trial; SD, single dose; </a:t>
            </a:r>
            <a:r>
              <a:rPr lang="en-US" sz="900" dirty="0" err="1"/>
              <a:t>yo</a:t>
            </a:r>
            <a:r>
              <a:rPr lang="en-US" sz="900" dirty="0"/>
              <a:t>, years of age </a:t>
            </a:r>
            <a:endParaRPr lang="en-US" sz="900" dirty="0">
              <a:ea typeface="+mn-lt"/>
              <a:cs typeface="+mn-lt"/>
            </a:endParaRPr>
          </a:p>
          <a:p>
            <a:pPr algn="r"/>
            <a:endParaRPr lang="en-US" sz="900" dirty="0"/>
          </a:p>
        </p:txBody>
      </p:sp>
      <p:sp>
        <p:nvSpPr>
          <p:cNvPr id="5" name="Rectangle 4">
            <a:extLst>
              <a:ext uri="{FF2B5EF4-FFF2-40B4-BE49-F238E27FC236}">
                <a16:creationId xmlns:a16="http://schemas.microsoft.com/office/drawing/2014/main" id="{779ABED3-129C-4698-8F79-ABACB8E64801}"/>
              </a:ext>
            </a:extLst>
          </p:cNvPr>
          <p:cNvSpPr/>
          <p:nvPr/>
        </p:nvSpPr>
        <p:spPr>
          <a:xfrm>
            <a:off x="381000" y="114300"/>
            <a:ext cx="12047454" cy="584775"/>
          </a:xfrm>
          <a:prstGeom prst="rect">
            <a:avLst/>
          </a:prstGeom>
        </p:spPr>
        <p:txBody>
          <a:bodyPr wrap="square">
            <a:spAutoFit/>
          </a:bodyPr>
          <a:lstStyle/>
          <a:p>
            <a:r>
              <a:rPr lang="en-US" sz="3200" dirty="0">
                <a:solidFill>
                  <a:schemeClr val="accent1"/>
                </a:solidFill>
                <a:latin typeface="+mj-lt"/>
              </a:rPr>
              <a:t>Efficacy/Effectiveness from studies with available data </a:t>
            </a:r>
          </a:p>
        </p:txBody>
      </p:sp>
    </p:spTree>
    <p:extLst>
      <p:ext uri="{BB962C8B-B14F-4D97-AF65-F5344CB8AC3E}">
        <p14:creationId xmlns:p14="http://schemas.microsoft.com/office/powerpoint/2010/main" val="137598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9057F-064F-123B-BC62-840D64E5010D}"/>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2081017-7F69-2364-6EDA-87CCB15A5EEF}"/>
              </a:ext>
            </a:extLst>
          </p:cNvPr>
          <p:cNvGraphicFramePr>
            <a:graphicFrameLocks noGrp="1"/>
          </p:cNvGraphicFramePr>
          <p:nvPr>
            <p:extLst>
              <p:ext uri="{D42A27DB-BD31-4B8C-83A1-F6EECF244321}">
                <p14:modId xmlns:p14="http://schemas.microsoft.com/office/powerpoint/2010/main" val="1143616591"/>
              </p:ext>
            </p:extLst>
          </p:nvPr>
        </p:nvGraphicFramePr>
        <p:xfrm>
          <a:off x="414793" y="699076"/>
          <a:ext cx="11150472" cy="3778440"/>
        </p:xfrm>
        <a:graphic>
          <a:graphicData uri="http://schemas.openxmlformats.org/drawingml/2006/table">
            <a:tbl>
              <a:tblPr firstRow="1" bandRow="1">
                <a:tableStyleId>{5C22544A-7EE6-4342-B048-85BDC9FD1C3A}</a:tableStyleId>
              </a:tblPr>
              <a:tblGrid>
                <a:gridCol w="5100790">
                  <a:extLst>
                    <a:ext uri="{9D8B030D-6E8A-4147-A177-3AD203B41FA5}">
                      <a16:colId xmlns:a16="http://schemas.microsoft.com/office/drawing/2014/main" val="4230516322"/>
                    </a:ext>
                  </a:extLst>
                </a:gridCol>
                <a:gridCol w="6049682">
                  <a:extLst>
                    <a:ext uri="{9D8B030D-6E8A-4147-A177-3AD203B41FA5}">
                      <a16:colId xmlns:a16="http://schemas.microsoft.com/office/drawing/2014/main" val="3653219934"/>
                    </a:ext>
                  </a:extLst>
                </a:gridCol>
              </a:tblGrid>
              <a:tr h="384343">
                <a:tc>
                  <a:txBody>
                    <a:bodyPr/>
                    <a:lstStyle/>
                    <a:p>
                      <a:r>
                        <a:rPr lang="en-US" sz="2000" dirty="0">
                          <a:solidFill>
                            <a:schemeClr val="bg1"/>
                          </a:solidFill>
                        </a:rPr>
                        <a:t>Study/design</a:t>
                      </a:r>
                      <a:endParaRPr lang="en-US" sz="2000" dirty="0">
                        <a:solidFill>
                          <a:schemeClr val="bg1"/>
                        </a:solidFill>
                        <a:latin typeface="Calibri" panose="020F0502020204030204" pitchFamily="34" charset="0"/>
                        <a:cs typeface="Calibri" panose="020F0502020204030204" pitchFamily="34" charset="0"/>
                      </a:endParaRPr>
                    </a:p>
                  </a:txBody>
                  <a:tcPr>
                    <a:lnB w="9525" cap="flat" cmpd="sng" algn="ctr">
                      <a:solidFill>
                        <a:schemeClr val="accent1"/>
                      </a:solidFill>
                      <a:prstDash val="solid"/>
                      <a:round/>
                      <a:headEnd type="none" w="med" len="med"/>
                      <a:tailEnd type="none" w="med" len="med"/>
                    </a:lnB>
                  </a:tcPr>
                </a:tc>
                <a:tc>
                  <a:txBody>
                    <a:bodyPr/>
                    <a:lstStyle/>
                    <a:p>
                      <a:r>
                        <a:rPr lang="en-GB" sz="2000" b="1" dirty="0">
                          <a:solidFill>
                            <a:schemeClr val="bg1"/>
                          </a:solidFill>
                        </a:rPr>
                        <a:t>Primary objectives/timelines</a:t>
                      </a:r>
                      <a:endParaRPr lang="en-GB" sz="2000" b="1" dirty="0">
                        <a:solidFill>
                          <a:schemeClr val="bg1"/>
                        </a:solidFill>
                        <a:latin typeface="Calibri" panose="020F0502020204030204" pitchFamily="34" charset="0"/>
                        <a:cs typeface="Calibri" panose="020F0502020204030204" pitchFamily="34" charset="0"/>
                      </a:endParaRP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426681">
                <a:tc rowSpan="2">
                  <a:txBody>
                    <a:bodyPr/>
                    <a:lstStyle/>
                    <a:p>
                      <a:r>
                        <a:rPr lang="en-US" sz="2400" b="1" dirty="0">
                          <a:solidFill>
                            <a:schemeClr val="bg1"/>
                          </a:solidFill>
                        </a:rPr>
                        <a:t>CVT-extension trial</a:t>
                      </a:r>
                      <a:r>
                        <a:rPr lang="en-US" sz="2400" b="0" dirty="0">
                          <a:solidFill>
                            <a:schemeClr val="bg1"/>
                          </a:solidFill>
                        </a:rPr>
                        <a:t>, Costa Rica</a:t>
                      </a:r>
                      <a:endParaRPr lang="en-US" sz="2400" b="1" dirty="0">
                        <a:solidFill>
                          <a:schemeClr val="bg1"/>
                        </a:solidFill>
                      </a:endParaRPr>
                    </a:p>
                    <a:p>
                      <a:r>
                        <a:rPr lang="en-GB" sz="2000" dirty="0">
                          <a:solidFill>
                            <a:schemeClr val="tx1"/>
                          </a:solidFill>
                        </a:rPr>
                        <a:t>Long-term follow-up of vaccinated participants in RCT evaluating efficacy of HPV2 (GSK); f</a:t>
                      </a:r>
                      <a:r>
                        <a:rPr lang="en-US" sz="2000" b="0" dirty="0"/>
                        <a:t>emales 18–25 </a:t>
                      </a:r>
                      <a:r>
                        <a:rPr lang="en-US" sz="2000" b="0" dirty="0" err="1"/>
                        <a:t>yo</a:t>
                      </a:r>
                      <a:r>
                        <a:rPr lang="en-US" sz="2000" kern="1200" dirty="0">
                          <a:solidFill>
                            <a:schemeClr val="tx1"/>
                          </a:solidFill>
                          <a:latin typeface="+mn-lt"/>
                          <a:ea typeface="+mn-ea"/>
                          <a:cs typeface="+mn-cs"/>
                        </a:rPr>
                        <a:t>; </a:t>
                      </a:r>
                      <a:r>
                        <a:rPr lang="en-US" sz="2000" b="0" dirty="0"/>
                        <a:t>N=3,727 (196 SD)</a:t>
                      </a:r>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solidFill>
                        </a:rPr>
                        <a:t>Endpoint: Prevalent HPV-16/18 Infections</a:t>
                      </a:r>
                      <a:endParaRPr lang="en-GB" sz="2000" b="0" dirty="0">
                        <a:solidFill>
                          <a:schemeClr val="accent1"/>
                        </a:solidFill>
                        <a:latin typeface="Calibri" panose="020F0502020204030204" pitchFamily="34" charset="0"/>
                        <a:cs typeface="Calibri" panose="020F0502020204030204" pitchFamily="34" charset="0"/>
                      </a:endParaRP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en-US" b="1" dirty="0"/>
                        <a:t>CVT-extension trial</a:t>
                      </a:r>
                      <a:r>
                        <a:rPr lang="en-US" b="0" dirty="0"/>
                        <a:t>, Costa Rica</a:t>
                      </a:r>
                      <a:endParaRPr lang="en-US" b="1" dirty="0"/>
                    </a:p>
                    <a:p>
                      <a:r>
                        <a:rPr lang="en-US" b="0" dirty="0"/>
                        <a:t>Females 18-25 </a:t>
                      </a:r>
                      <a:r>
                        <a:rPr lang="en-US" b="0" dirty="0" err="1"/>
                        <a:t>yo</a:t>
                      </a:r>
                      <a:r>
                        <a:rPr lang="en-US" b="0" dirty="0"/>
                        <a:t>; </a:t>
                      </a:r>
                      <a:r>
                        <a:rPr lang="en-US" b="0" dirty="0" err="1"/>
                        <a:t>Cervarix</a:t>
                      </a:r>
                      <a:r>
                        <a:rPr lang="en-US" b="0" dirty="0"/>
                        <a:t>®</a:t>
                      </a:r>
                    </a:p>
                    <a:p>
                      <a:r>
                        <a:rPr lang="en-US" b="0" dirty="0"/>
                        <a:t>N = 3,727 (196 SD)</a:t>
                      </a:r>
                      <a:endParaRPr lang="en-US"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en-ZA" sz="2000" dirty="0"/>
                        <a:t>Efficacy in prevention of </a:t>
                      </a:r>
                      <a:r>
                        <a:rPr lang="en-ZA" sz="2000" b="1" dirty="0"/>
                        <a:t>prevalent infections </a:t>
                      </a:r>
                      <a:r>
                        <a:rPr lang="en-ZA" sz="2000" dirty="0"/>
                        <a:t>at Y9 and Y11 (1-, 2- and 3-dose)</a:t>
                      </a:r>
                      <a:endParaRPr lang="en-ZA" sz="200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r h="384343">
                <a:tc rowSpan="2">
                  <a:txBody>
                    <a:bodyPr/>
                    <a:lstStyle/>
                    <a:p>
                      <a:pPr marL="0" algn="l" defTabSz="914400" rtl="0" eaLnBrk="1" latinLnBrk="0" hangingPunct="1"/>
                      <a:r>
                        <a:rPr lang="en-US" sz="2400" b="1" kern="1200" dirty="0">
                          <a:solidFill>
                            <a:schemeClr val="bg1"/>
                          </a:solidFill>
                          <a:latin typeface="+mn-lt"/>
                          <a:ea typeface="+mn-ea"/>
                          <a:cs typeface="+mn-cs"/>
                        </a:rPr>
                        <a:t>Thailand Impact Trial</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2000" kern="1200" dirty="0">
                          <a:solidFill>
                            <a:schemeClr val="tx1"/>
                          </a:solidFill>
                          <a:latin typeface="+mn-lt"/>
                          <a:ea typeface="+mn-ea"/>
                          <a:cs typeface="+mn-cs"/>
                        </a:rPr>
                        <a:t>Cross-sectional surveys in girls grade 10/Y1 (N= ~2,600) and grade 12/Y2 (N=~2,000); f</a:t>
                      </a:r>
                      <a:r>
                        <a:rPr lang="en-US" sz="2000" kern="1200" dirty="0">
                          <a:solidFill>
                            <a:schemeClr val="tx1"/>
                          </a:solidFill>
                          <a:latin typeface="+mn-lt"/>
                          <a:ea typeface="+mn-ea"/>
                          <a:cs typeface="+mn-cs"/>
                        </a:rPr>
                        <a:t>emales &lt;15 yo; HPV2 (GSK) HPV vaccine 1 or 2 doses</a:t>
                      </a:r>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solidFill>
                        </a:rPr>
                        <a:t>Endpoint: Prevalent HPV-16/18 Infections</a:t>
                      </a:r>
                      <a:endParaRPr lang="en-ZA" sz="200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78860377"/>
                  </a:ext>
                </a:extLst>
              </a:tr>
              <a:tr h="1359895">
                <a:tc vMerge="1">
                  <a:txBody>
                    <a:bodyPr/>
                    <a:lstStyle/>
                    <a:p>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r>
                        <a:rPr lang="en-US" sz="2000" kern="1200" dirty="0">
                          <a:solidFill>
                            <a:schemeClr val="dk1"/>
                          </a:solidFill>
                          <a:latin typeface="+mn-lt"/>
                          <a:ea typeface="+mn-ea"/>
                          <a:cs typeface="+mn-cs"/>
                        </a:rPr>
                        <a:t>Effectiveness of single dose compared to 2-dose regimens in terms of reduction of </a:t>
                      </a:r>
                      <a:r>
                        <a:rPr lang="en-US" sz="2000" b="1" kern="1200" dirty="0">
                          <a:solidFill>
                            <a:schemeClr val="dk1"/>
                          </a:solidFill>
                          <a:latin typeface="+mn-lt"/>
                          <a:ea typeface="+mn-ea"/>
                          <a:cs typeface="+mn-cs"/>
                        </a:rPr>
                        <a:t>vaccine type prevalence </a:t>
                      </a:r>
                      <a:r>
                        <a:rPr lang="en-US" sz="2000" kern="1200" dirty="0">
                          <a:solidFill>
                            <a:schemeClr val="dk1"/>
                          </a:solidFill>
                          <a:latin typeface="+mn-lt"/>
                          <a:ea typeface="+mn-ea"/>
                          <a:cs typeface="+mn-cs"/>
                        </a:rPr>
                        <a:t>at Y4</a:t>
                      </a:r>
                      <a:endParaRPr lang="en-ZA" sz="200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596361269"/>
                  </a:ext>
                </a:extLst>
              </a:tr>
            </a:tbl>
          </a:graphicData>
        </a:graphic>
      </p:graphicFrame>
      <p:sp>
        <p:nvSpPr>
          <p:cNvPr id="4" name="TextBox 3">
            <a:extLst>
              <a:ext uri="{FF2B5EF4-FFF2-40B4-BE49-F238E27FC236}">
                <a16:creationId xmlns:a16="http://schemas.microsoft.com/office/drawing/2014/main" id="{79F409AA-6A3F-A37F-476B-F51E6CB5D68A}"/>
              </a:ext>
            </a:extLst>
          </p:cNvPr>
          <p:cNvSpPr txBox="1"/>
          <p:nvPr/>
        </p:nvSpPr>
        <p:spPr>
          <a:xfrm>
            <a:off x="0" y="6197837"/>
            <a:ext cx="10938530" cy="369332"/>
          </a:xfrm>
          <a:prstGeom prst="rect">
            <a:avLst/>
          </a:prstGeom>
          <a:noFill/>
        </p:spPr>
        <p:txBody>
          <a:bodyPr wrap="square" lIns="91440" tIns="45720" rIns="91440" bIns="45720" rtlCol="0" anchor="t">
            <a:spAutoFit/>
          </a:bodyPr>
          <a:lstStyle/>
          <a:p>
            <a:r>
              <a:rPr lang="en-US" sz="900" dirty="0"/>
              <a:t> Abbreviations: CVT, Costa Rica Vaccine Trial; N, number of participants; RCT, randomized-control trial; SD, single dose; Y, year; yo, years of age </a:t>
            </a:r>
            <a:endParaRPr lang="en-US" sz="900" dirty="0">
              <a:ea typeface="+mn-lt"/>
              <a:cs typeface="+mn-lt"/>
            </a:endParaRPr>
          </a:p>
          <a:p>
            <a:pPr algn="r"/>
            <a:endParaRPr lang="en-US" sz="900" dirty="0"/>
          </a:p>
        </p:txBody>
      </p:sp>
      <p:sp>
        <p:nvSpPr>
          <p:cNvPr id="5" name="Rectangle 4">
            <a:extLst>
              <a:ext uri="{FF2B5EF4-FFF2-40B4-BE49-F238E27FC236}">
                <a16:creationId xmlns:a16="http://schemas.microsoft.com/office/drawing/2014/main" id="{68EE93CA-BB5A-C741-7766-733BFBF83AF9}"/>
              </a:ext>
            </a:extLst>
          </p:cNvPr>
          <p:cNvSpPr/>
          <p:nvPr/>
        </p:nvSpPr>
        <p:spPr>
          <a:xfrm>
            <a:off x="381000" y="114300"/>
            <a:ext cx="12047454" cy="584775"/>
          </a:xfrm>
          <a:prstGeom prst="rect">
            <a:avLst/>
          </a:prstGeom>
        </p:spPr>
        <p:txBody>
          <a:bodyPr wrap="square">
            <a:spAutoFit/>
          </a:bodyPr>
          <a:lstStyle/>
          <a:p>
            <a:r>
              <a:rPr lang="en-US" sz="3200" dirty="0">
                <a:solidFill>
                  <a:schemeClr val="accent1"/>
                </a:solidFill>
                <a:latin typeface="+mj-lt"/>
              </a:rPr>
              <a:t>Efficacy/Effectiveness from studies with available data </a:t>
            </a:r>
          </a:p>
        </p:txBody>
      </p:sp>
    </p:spTree>
    <p:extLst>
      <p:ext uri="{BB962C8B-B14F-4D97-AF65-F5344CB8AC3E}">
        <p14:creationId xmlns:p14="http://schemas.microsoft.com/office/powerpoint/2010/main" val="300039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2E1E4-FE6E-FAC9-F84E-78BDDE36143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AD64268-1DFA-7CB9-CE22-704E7F9BBADC}"/>
              </a:ext>
            </a:extLst>
          </p:cNvPr>
          <p:cNvSpPr/>
          <p:nvPr/>
        </p:nvSpPr>
        <p:spPr>
          <a:xfrm>
            <a:off x="397539" y="105744"/>
            <a:ext cx="11447720" cy="584775"/>
          </a:xfrm>
          <a:prstGeom prst="rect">
            <a:avLst/>
          </a:prstGeom>
        </p:spPr>
        <p:txBody>
          <a:bodyPr wrap="square">
            <a:spAutoFit/>
          </a:bodyPr>
          <a:lstStyle/>
          <a:p>
            <a:r>
              <a:rPr lang="en-US" sz="3200" dirty="0">
                <a:solidFill>
                  <a:schemeClr val="accent1"/>
                </a:solidFill>
                <a:latin typeface="+mj-lt"/>
              </a:rPr>
              <a:t>IARC, India: &gt;12-year vaccine efficacy (HPV4, MSD)</a:t>
            </a:r>
          </a:p>
        </p:txBody>
      </p:sp>
      <p:graphicFrame>
        <p:nvGraphicFramePr>
          <p:cNvPr id="2" name="Table 2">
            <a:extLst>
              <a:ext uri="{FF2B5EF4-FFF2-40B4-BE49-F238E27FC236}">
                <a16:creationId xmlns:a16="http://schemas.microsoft.com/office/drawing/2014/main" id="{7C63974C-4E5F-1331-0317-C379E0907869}"/>
              </a:ext>
            </a:extLst>
          </p:cNvPr>
          <p:cNvGraphicFramePr>
            <a:graphicFrameLocks noGrp="1"/>
          </p:cNvGraphicFramePr>
          <p:nvPr>
            <p:extLst>
              <p:ext uri="{D42A27DB-BD31-4B8C-83A1-F6EECF244321}">
                <p14:modId xmlns:p14="http://schemas.microsoft.com/office/powerpoint/2010/main" val="2578339885"/>
              </p:ext>
            </p:extLst>
          </p:nvPr>
        </p:nvGraphicFramePr>
        <p:xfrm>
          <a:off x="863600" y="1188452"/>
          <a:ext cx="10515598" cy="3090491"/>
        </p:xfrm>
        <a:graphic>
          <a:graphicData uri="http://schemas.openxmlformats.org/drawingml/2006/table">
            <a:tbl>
              <a:tblPr firstRow="1" bandRow="1">
                <a:tableStyleId>{5C22544A-7EE6-4342-B048-85BDC9FD1C3A}</a:tableStyleId>
              </a:tblPr>
              <a:tblGrid>
                <a:gridCol w="2092251">
                  <a:extLst>
                    <a:ext uri="{9D8B030D-6E8A-4147-A177-3AD203B41FA5}">
                      <a16:colId xmlns:a16="http://schemas.microsoft.com/office/drawing/2014/main" val="775955045"/>
                    </a:ext>
                  </a:extLst>
                </a:gridCol>
                <a:gridCol w="1775637">
                  <a:extLst>
                    <a:ext uri="{9D8B030D-6E8A-4147-A177-3AD203B41FA5}">
                      <a16:colId xmlns:a16="http://schemas.microsoft.com/office/drawing/2014/main" val="1036013797"/>
                    </a:ext>
                  </a:extLst>
                </a:gridCol>
                <a:gridCol w="1435290">
                  <a:extLst>
                    <a:ext uri="{9D8B030D-6E8A-4147-A177-3AD203B41FA5}">
                      <a16:colId xmlns:a16="http://schemas.microsoft.com/office/drawing/2014/main" val="1906708921"/>
                    </a:ext>
                  </a:extLst>
                </a:gridCol>
                <a:gridCol w="1707221">
                  <a:extLst>
                    <a:ext uri="{9D8B030D-6E8A-4147-A177-3AD203B41FA5}">
                      <a16:colId xmlns:a16="http://schemas.microsoft.com/office/drawing/2014/main" val="2378203913"/>
                    </a:ext>
                  </a:extLst>
                </a:gridCol>
                <a:gridCol w="1829033">
                  <a:extLst>
                    <a:ext uri="{9D8B030D-6E8A-4147-A177-3AD203B41FA5}">
                      <a16:colId xmlns:a16="http://schemas.microsoft.com/office/drawing/2014/main" val="2060908422"/>
                    </a:ext>
                  </a:extLst>
                </a:gridCol>
                <a:gridCol w="1676166">
                  <a:extLst>
                    <a:ext uri="{9D8B030D-6E8A-4147-A177-3AD203B41FA5}">
                      <a16:colId xmlns:a16="http://schemas.microsoft.com/office/drawing/2014/main" val="367718201"/>
                    </a:ext>
                  </a:extLst>
                </a:gridCol>
              </a:tblGrid>
              <a:tr h="738301">
                <a:tc>
                  <a:txBody>
                    <a:bodyPr/>
                    <a:lstStyle/>
                    <a:p>
                      <a:endParaRPr lang="en-US" dirty="0">
                        <a:latin typeface="Arial" panose="020B0604020202020204" pitchFamily="34" charset="0"/>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dirty="0">
                          <a:latin typeface="+mn-lt"/>
                          <a:cs typeface="Arial" panose="020B0604020202020204" pitchFamily="34" charset="0"/>
                        </a:rPr>
                        <a:t>Number of women assessed</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Number of events</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Crude attack rates (%)</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Adjusted VE point estimate</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Adjusted VE  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625061">
                <a:tc>
                  <a:txBody>
                    <a:bodyPr/>
                    <a:lstStyle/>
                    <a:p>
                      <a:pPr algn="r"/>
                      <a:r>
                        <a:rPr lang="en-US" sz="2000" b="1" dirty="0">
                          <a:solidFill>
                            <a:schemeClr val="bg1"/>
                          </a:solidFill>
                          <a:latin typeface="+mn-lt"/>
                          <a:cs typeface="Arial" panose="020B0604020202020204" pitchFamily="34" charset="0"/>
                        </a:rPr>
                        <a:t>Unvaccinated</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400" b="0" dirty="0">
                          <a:solidFill>
                            <a:schemeClr val="accent1"/>
                          </a:solidFill>
                          <a:latin typeface="+mn-lt"/>
                          <a:cs typeface="Arial" panose="020B0604020202020204" pitchFamily="34" charset="0"/>
                        </a:rPr>
                        <a:t>1,273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35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2.7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Referent</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endParaRPr lang="en-US" sz="24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531628">
                <a:tc>
                  <a:txBody>
                    <a:bodyPr/>
                    <a:lstStyle/>
                    <a:p>
                      <a:pPr algn="r"/>
                      <a:r>
                        <a:rPr lang="en-US" sz="2000" b="1" dirty="0">
                          <a:solidFill>
                            <a:schemeClr val="bg1"/>
                          </a:solidFill>
                          <a:latin typeface="+mn-lt"/>
                          <a:cs typeface="Arial" panose="020B0604020202020204" pitchFamily="34" charset="0"/>
                        </a:rPr>
                        <a:t>Single dose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400" b="0" dirty="0">
                          <a:solidFill>
                            <a:schemeClr val="accent1"/>
                          </a:solidFill>
                          <a:latin typeface="+mn-lt"/>
                          <a:cs typeface="Arial" panose="020B0604020202020204" pitchFamily="34" charset="0"/>
                        </a:rPr>
                        <a:t>3,022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92.0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87.0; 95.0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738301">
                <a:tc>
                  <a:txBody>
                    <a:bodyPr/>
                    <a:lstStyle/>
                    <a:p>
                      <a:pPr algn="r"/>
                      <a:r>
                        <a:rPr lang="en-US" sz="2000" b="1" dirty="0">
                          <a:solidFill>
                            <a:schemeClr val="bg1"/>
                          </a:solidFill>
                          <a:latin typeface="+mn-lt"/>
                          <a:cs typeface="Arial" panose="020B0604020202020204" pitchFamily="34" charset="0"/>
                        </a:rPr>
                        <a:t>2-dose </a:t>
                      </a:r>
                      <a:br>
                        <a:rPr lang="en-US" sz="2000" b="1" dirty="0">
                          <a:solidFill>
                            <a:schemeClr val="bg1"/>
                          </a:solidFill>
                          <a:latin typeface="+mn-lt"/>
                          <a:cs typeface="Arial" panose="020B0604020202020204" pitchFamily="34" charset="0"/>
                        </a:rPr>
                      </a:br>
                      <a:r>
                        <a:rPr lang="en-US" sz="2000" b="1" dirty="0">
                          <a:solidFill>
                            <a:schemeClr val="bg1"/>
                          </a:solidFill>
                          <a:latin typeface="+mn-lt"/>
                          <a:cs typeface="Arial" panose="020B0604020202020204" pitchFamily="34" charset="0"/>
                        </a:rPr>
                        <a:t>(0,6 Mo)</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400" b="0" dirty="0">
                          <a:solidFill>
                            <a:schemeClr val="accent1"/>
                          </a:solidFill>
                          <a:latin typeface="+mn-lt"/>
                          <a:cs typeface="Arial" panose="020B0604020202020204" pitchFamily="34" charset="0"/>
                        </a:rPr>
                        <a:t>2,311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94.8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400" b="0" dirty="0">
                          <a:solidFill>
                            <a:schemeClr val="accent1"/>
                          </a:solidFill>
                          <a:latin typeface="+mn-lt"/>
                          <a:cs typeface="Arial" panose="020B0604020202020204" pitchFamily="34" charset="0"/>
                        </a:rPr>
                        <a:t>90.0; 97.3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440977">
                <a:tc>
                  <a:txBody>
                    <a:bodyPr/>
                    <a:lstStyle/>
                    <a:p>
                      <a:pPr algn="r"/>
                      <a:r>
                        <a:rPr lang="en-US" sz="2000" b="1" dirty="0">
                          <a:solidFill>
                            <a:schemeClr val="bg1"/>
                          </a:solidFill>
                          <a:latin typeface="+mn-lt"/>
                          <a:cs typeface="Arial" panose="020B0604020202020204" pitchFamily="34" charset="0"/>
                        </a:rPr>
                        <a:t>3-dose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400" b="0" dirty="0">
                          <a:solidFill>
                            <a:schemeClr val="accent1"/>
                          </a:solidFill>
                          <a:latin typeface="+mn-lt"/>
                          <a:cs typeface="Arial" panose="020B0604020202020204" pitchFamily="34" charset="0"/>
                        </a:rPr>
                        <a:t>2,172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95.3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400" b="0" dirty="0">
                          <a:solidFill>
                            <a:schemeClr val="accent1"/>
                          </a:solidFill>
                          <a:latin typeface="+mn-lt"/>
                          <a:cs typeface="Arial" panose="020B0604020202020204" pitchFamily="34" charset="0"/>
                        </a:rPr>
                        <a:t>90.9; 97.5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4" name="TextBox 3">
            <a:extLst>
              <a:ext uri="{FF2B5EF4-FFF2-40B4-BE49-F238E27FC236}">
                <a16:creationId xmlns:a16="http://schemas.microsoft.com/office/drawing/2014/main" id="{F6374E33-3C91-3D96-E28A-E9193D676925}"/>
              </a:ext>
            </a:extLst>
          </p:cNvPr>
          <p:cNvSpPr txBox="1"/>
          <p:nvPr/>
        </p:nvSpPr>
        <p:spPr>
          <a:xfrm>
            <a:off x="5358956" y="4365134"/>
            <a:ext cx="6126568" cy="230832"/>
          </a:xfrm>
          <a:prstGeom prst="rect">
            <a:avLst/>
          </a:prstGeom>
          <a:noFill/>
        </p:spPr>
        <p:txBody>
          <a:bodyPr wrap="square" numCol="1" rtlCol="0">
            <a:spAutoFit/>
          </a:bodyPr>
          <a:lstStyle/>
          <a:p>
            <a:pPr algn="r"/>
            <a:r>
              <a:rPr lang="en-US" sz="900" dirty="0"/>
              <a:t>Abbreviations: CI, confidence interval; Mo, month; VE, vaccine efficacy</a:t>
            </a:r>
          </a:p>
        </p:txBody>
      </p:sp>
      <p:sp>
        <p:nvSpPr>
          <p:cNvPr id="8" name="TextBox 7">
            <a:extLst>
              <a:ext uri="{FF2B5EF4-FFF2-40B4-BE49-F238E27FC236}">
                <a16:creationId xmlns:a16="http://schemas.microsoft.com/office/drawing/2014/main" id="{D06BC9EB-DF86-F41F-4F9D-C20EA44A329C}"/>
              </a:ext>
            </a:extLst>
          </p:cNvPr>
          <p:cNvSpPr txBox="1"/>
          <p:nvPr/>
        </p:nvSpPr>
        <p:spPr>
          <a:xfrm>
            <a:off x="397539" y="6034450"/>
            <a:ext cx="9393441" cy="307777"/>
          </a:xfrm>
          <a:prstGeom prst="rect">
            <a:avLst/>
          </a:prstGeom>
          <a:noFill/>
        </p:spPr>
        <p:txBody>
          <a:bodyPr wrap="square">
            <a:spAutoFit/>
          </a:bodyPr>
          <a:lstStyle/>
          <a:p>
            <a:pPr>
              <a:tabLst>
                <a:tab pos="0" algn="l"/>
              </a:tabLst>
            </a:pPr>
            <a:r>
              <a:rPr lang="en-US" sz="700" dirty="0">
                <a:effectLst/>
              </a:rPr>
              <a:t>Malvi SG, Esmy PO, Muwonge R, et al. A prospective cohort study comparing efficacy of 1 dose of quadrivalent human papillomavirus vaccine to 2 and 3 doses at an average follow-up of 12 years postvaccination.</a:t>
            </a:r>
            <a:r>
              <a:rPr lang="en-US" sz="700" i="1" dirty="0">
                <a:effectLst/>
              </a:rPr>
              <a:t> Journal of the National Cancer Institute. Monographs.</a:t>
            </a:r>
            <a:r>
              <a:rPr lang="en-US" sz="700" dirty="0">
                <a:effectLst/>
              </a:rPr>
              <a:t> 2024;2024(67):317–328. doi:10.1093/jncimonographs/lgae042.  Basu et al. Vaccine Efficacy of a single-dose versus Two or Three Doses of the HPV Vaccine, 15 years after Vaccination IPVC abstract O057/ #956</a:t>
            </a:r>
            <a:endParaRPr lang="en-US" sz="700" dirty="0">
              <a:solidFill>
                <a:schemeClr val="tx1">
                  <a:lumMod val="50000"/>
                  <a:lumOff val="50000"/>
                </a:schemeClr>
              </a:solidFill>
              <a:cs typeface="Arial" panose="020B0604020202020204" pitchFamily="34" charset="0"/>
            </a:endParaRPr>
          </a:p>
        </p:txBody>
      </p:sp>
      <p:sp>
        <p:nvSpPr>
          <p:cNvPr id="5" name="TextBox 4">
            <a:extLst>
              <a:ext uri="{FF2B5EF4-FFF2-40B4-BE49-F238E27FC236}">
                <a16:creationId xmlns:a16="http://schemas.microsoft.com/office/drawing/2014/main" id="{6BF0DCD5-4FD5-CB2D-D84C-0C0F9DB3D4AD}"/>
              </a:ext>
            </a:extLst>
          </p:cNvPr>
          <p:cNvSpPr txBox="1"/>
          <p:nvPr/>
        </p:nvSpPr>
        <p:spPr>
          <a:xfrm>
            <a:off x="3356836" y="743891"/>
            <a:ext cx="6193875" cy="461665"/>
          </a:xfrm>
          <a:prstGeom prst="rect">
            <a:avLst/>
          </a:prstGeom>
          <a:noFill/>
        </p:spPr>
        <p:txBody>
          <a:bodyPr wrap="none" rtlCol="0">
            <a:spAutoFit/>
          </a:bodyPr>
          <a:lstStyle/>
          <a:p>
            <a:r>
              <a:rPr lang="en-US" sz="2400" b="1" dirty="0">
                <a:solidFill>
                  <a:schemeClr val="accent1"/>
                </a:solidFill>
                <a:latin typeface="+mj-lt"/>
              </a:rPr>
              <a:t>Persistent HPV 16/18 infections – 12-year data</a:t>
            </a:r>
          </a:p>
        </p:txBody>
      </p:sp>
      <p:sp>
        <p:nvSpPr>
          <p:cNvPr id="6" name="TextBox 5">
            <a:extLst>
              <a:ext uri="{FF2B5EF4-FFF2-40B4-BE49-F238E27FC236}">
                <a16:creationId xmlns:a16="http://schemas.microsoft.com/office/drawing/2014/main" id="{757DB999-6F5F-AEFA-A313-6822FC83C127}"/>
              </a:ext>
            </a:extLst>
          </p:cNvPr>
          <p:cNvSpPr txBox="1"/>
          <p:nvPr/>
        </p:nvSpPr>
        <p:spPr>
          <a:xfrm>
            <a:off x="970742" y="4484210"/>
            <a:ext cx="10742428" cy="1200329"/>
          </a:xfrm>
          <a:prstGeom prst="rect">
            <a:avLst/>
          </a:prstGeom>
          <a:noFill/>
        </p:spPr>
        <p:txBody>
          <a:bodyPr wrap="square" rtlCol="0">
            <a:spAutoFit/>
          </a:bodyPr>
          <a:lstStyle/>
          <a:p>
            <a:r>
              <a:rPr lang="en-US" sz="2400" dirty="0"/>
              <a:t>Up to 14 years post vaccination, no high-grade HPV-16/18 cervical lesions in vaccinated cohorts</a:t>
            </a:r>
            <a:endParaRPr lang="en-US" sz="2400" strike="sngStrike" dirty="0">
              <a:highlight>
                <a:srgbClr val="FFFF00"/>
              </a:highlight>
            </a:endParaRPr>
          </a:p>
          <a:p>
            <a:r>
              <a:rPr lang="en-US" sz="2400" dirty="0"/>
              <a:t>Single-dose vaccine efficacy at 14 years: 92.4% (87.7; 95.3)</a:t>
            </a:r>
          </a:p>
        </p:txBody>
      </p:sp>
      <p:sp>
        <p:nvSpPr>
          <p:cNvPr id="3" name="TextBox 2">
            <a:extLst>
              <a:ext uri="{FF2B5EF4-FFF2-40B4-BE49-F238E27FC236}">
                <a16:creationId xmlns:a16="http://schemas.microsoft.com/office/drawing/2014/main" id="{948244C0-7B90-F6FA-1408-3AE26D075995}"/>
              </a:ext>
            </a:extLst>
          </p:cNvPr>
          <p:cNvSpPr txBox="1"/>
          <p:nvPr/>
        </p:nvSpPr>
        <p:spPr>
          <a:xfrm>
            <a:off x="863600" y="5744078"/>
            <a:ext cx="8394751" cy="230832"/>
          </a:xfrm>
          <a:prstGeom prst="rect">
            <a:avLst/>
          </a:prstGeom>
          <a:noFill/>
        </p:spPr>
        <p:txBody>
          <a:bodyPr wrap="square" numCol="1" rtlCol="0">
            <a:spAutoFit/>
          </a:bodyPr>
          <a:lstStyle/>
          <a:p>
            <a:r>
              <a:rPr lang="en-US" sz="900" dirty="0"/>
              <a:t>Abbreviations: IARC, International Agency for Research on Cancer</a:t>
            </a:r>
            <a:r>
              <a:rPr lang="es-ES" sz="900" dirty="0"/>
              <a:t>; VE, Vaccine </a:t>
            </a:r>
            <a:r>
              <a:rPr lang="es-ES" sz="900" dirty="0" err="1"/>
              <a:t>efficacy</a:t>
            </a:r>
            <a:r>
              <a:rPr lang="es-ES" sz="900" dirty="0"/>
              <a:t>; </a:t>
            </a:r>
            <a:r>
              <a:rPr lang="en-US" sz="900" dirty="0"/>
              <a:t>CI, confidence interval; Mo, Month</a:t>
            </a:r>
          </a:p>
        </p:txBody>
      </p:sp>
    </p:spTree>
    <p:extLst>
      <p:ext uri="{BB962C8B-B14F-4D97-AF65-F5344CB8AC3E}">
        <p14:creationId xmlns:p14="http://schemas.microsoft.com/office/powerpoint/2010/main" val="1644558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235" y="103997"/>
            <a:ext cx="11747582" cy="1077218"/>
          </a:xfrm>
          <a:prstGeom prst="rect">
            <a:avLst/>
          </a:prstGeom>
        </p:spPr>
        <p:txBody>
          <a:bodyPr wrap="square">
            <a:spAutoFit/>
          </a:bodyPr>
          <a:lstStyle/>
          <a:p>
            <a:r>
              <a:rPr lang="en-US" sz="3200" dirty="0">
                <a:solidFill>
                  <a:schemeClr val="accent1"/>
                </a:solidFill>
                <a:latin typeface="+mj-lt"/>
              </a:rPr>
              <a:t>HPV vaccine trial, Costa Rica: Efficacy (final) HPV2 (GSK)</a:t>
            </a:r>
          </a:p>
          <a:p>
            <a:r>
              <a:rPr lang="en-US" sz="3200" dirty="0">
                <a:solidFill>
                  <a:schemeClr val="accent1"/>
                </a:solidFill>
                <a:latin typeface="+mj-lt"/>
              </a:rPr>
              <a:t>Prevalent infections &gt;10 years post-vaccination (TVC)</a:t>
            </a:r>
          </a:p>
        </p:txBody>
      </p:sp>
      <p:grpSp>
        <p:nvGrpSpPr>
          <p:cNvPr id="3" name="Group 2">
            <a:extLst>
              <a:ext uri="{FF2B5EF4-FFF2-40B4-BE49-F238E27FC236}">
                <a16:creationId xmlns:a16="http://schemas.microsoft.com/office/drawing/2014/main" id="{4C5BB9CA-D235-4483-BE80-C0DA4D738983}"/>
              </a:ext>
            </a:extLst>
          </p:cNvPr>
          <p:cNvGrpSpPr/>
          <p:nvPr/>
        </p:nvGrpSpPr>
        <p:grpSpPr>
          <a:xfrm>
            <a:off x="2624514" y="1181215"/>
            <a:ext cx="6265014" cy="4502886"/>
            <a:chOff x="1358045" y="1371600"/>
            <a:chExt cx="6983633" cy="5311585"/>
          </a:xfrm>
        </p:grpSpPr>
        <p:grpSp>
          <p:nvGrpSpPr>
            <p:cNvPr id="4" name="Group 3">
              <a:extLst>
                <a:ext uri="{FF2B5EF4-FFF2-40B4-BE49-F238E27FC236}">
                  <a16:creationId xmlns:a16="http://schemas.microsoft.com/office/drawing/2014/main" id="{9B75F7E1-E4C8-4F04-AFA6-CC21E8A655B2}"/>
                </a:ext>
              </a:extLst>
            </p:cNvPr>
            <p:cNvGrpSpPr/>
            <p:nvPr/>
          </p:nvGrpSpPr>
          <p:grpSpPr>
            <a:xfrm>
              <a:off x="1788478" y="1371600"/>
              <a:ext cx="6553200" cy="5311585"/>
              <a:chOff x="1350887" y="734335"/>
              <a:chExt cx="6553200" cy="5311585"/>
            </a:xfrm>
          </p:grpSpPr>
          <p:pic>
            <p:nvPicPr>
              <p:cNvPr id="9" name="Picture 8">
                <a:extLst>
                  <a:ext uri="{FF2B5EF4-FFF2-40B4-BE49-F238E27FC236}">
                    <a16:creationId xmlns:a16="http://schemas.microsoft.com/office/drawing/2014/main" id="{EE087A33-AA04-4D66-90F4-36955885BE4A}"/>
                  </a:ext>
                </a:extLst>
              </p:cNvPr>
              <p:cNvPicPr>
                <a:picLocks noChangeAspect="1"/>
              </p:cNvPicPr>
              <p:nvPr/>
            </p:nvPicPr>
            <p:blipFill rotWithShape="1">
              <a:blip r:embed="rId3"/>
              <a:srcRect r="63824" b="13238"/>
              <a:stretch/>
            </p:blipFill>
            <p:spPr>
              <a:xfrm>
                <a:off x="1410818" y="734335"/>
                <a:ext cx="3389782" cy="4675865"/>
              </a:xfrm>
              <a:prstGeom prst="rect">
                <a:avLst/>
              </a:prstGeom>
            </p:spPr>
          </p:pic>
          <p:pic>
            <p:nvPicPr>
              <p:cNvPr id="10" name="Picture 9">
                <a:extLst>
                  <a:ext uri="{FF2B5EF4-FFF2-40B4-BE49-F238E27FC236}">
                    <a16:creationId xmlns:a16="http://schemas.microsoft.com/office/drawing/2014/main" id="{2CECBBC4-B70F-4566-A66F-342182D610A4}"/>
                  </a:ext>
                </a:extLst>
              </p:cNvPr>
              <p:cNvPicPr>
                <a:picLocks noChangeAspect="1"/>
              </p:cNvPicPr>
              <p:nvPr/>
            </p:nvPicPr>
            <p:blipFill rotWithShape="1">
              <a:blip r:embed="rId3"/>
              <a:srcRect l="67077" b="13238"/>
              <a:stretch/>
            </p:blipFill>
            <p:spPr>
              <a:xfrm>
                <a:off x="4553509" y="734335"/>
                <a:ext cx="3084982" cy="4675867"/>
              </a:xfrm>
              <a:prstGeom prst="rect">
                <a:avLst/>
              </a:prstGeom>
            </p:spPr>
          </p:pic>
          <p:pic>
            <p:nvPicPr>
              <p:cNvPr id="11" name="Picture 10">
                <a:extLst>
                  <a:ext uri="{FF2B5EF4-FFF2-40B4-BE49-F238E27FC236}">
                    <a16:creationId xmlns:a16="http://schemas.microsoft.com/office/drawing/2014/main" id="{39C8D8F2-094C-4F5B-98D9-CCF188C8F29B}"/>
                  </a:ext>
                </a:extLst>
              </p:cNvPr>
              <p:cNvPicPr>
                <a:picLocks noChangeAspect="1"/>
              </p:cNvPicPr>
              <p:nvPr/>
            </p:nvPicPr>
            <p:blipFill rotWithShape="1">
              <a:blip r:embed="rId3"/>
              <a:srcRect l="12593" t="89589" r="6901"/>
              <a:stretch/>
            </p:blipFill>
            <p:spPr>
              <a:xfrm>
                <a:off x="1350887" y="5484855"/>
                <a:ext cx="6553200" cy="561065"/>
              </a:xfrm>
              <a:prstGeom prst="rect">
                <a:avLst/>
              </a:prstGeom>
            </p:spPr>
          </p:pic>
        </p:grpSp>
        <p:sp>
          <p:nvSpPr>
            <p:cNvPr id="5" name="TextBox 4">
              <a:extLst>
                <a:ext uri="{FF2B5EF4-FFF2-40B4-BE49-F238E27FC236}">
                  <a16:creationId xmlns:a16="http://schemas.microsoft.com/office/drawing/2014/main" id="{2AB13377-1015-403E-A99D-8EB7B99A8FB6}"/>
                </a:ext>
              </a:extLst>
            </p:cNvPr>
            <p:cNvSpPr txBox="1"/>
            <p:nvPr/>
          </p:nvSpPr>
          <p:spPr>
            <a:xfrm rot="16200000">
              <a:off x="63535" y="3525270"/>
              <a:ext cx="3103640" cy="514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effectLst/>
                  <a:uLnTx/>
                  <a:uFillTx/>
                  <a:latin typeface="+mj-lt"/>
                  <a:ea typeface="+mn-ea"/>
                  <a:cs typeface="+mn-cs"/>
                </a:rPr>
                <a:t>Vaccine efficacy (%)</a:t>
              </a:r>
            </a:p>
          </p:txBody>
        </p:sp>
        <p:sp>
          <p:nvSpPr>
            <p:cNvPr id="6" name="Rectangle 5">
              <a:extLst>
                <a:ext uri="{FF2B5EF4-FFF2-40B4-BE49-F238E27FC236}">
                  <a16:creationId xmlns:a16="http://schemas.microsoft.com/office/drawing/2014/main" id="{F4C12127-48DD-4380-8F5F-5DEE15919FCE}"/>
                </a:ext>
              </a:extLst>
            </p:cNvPr>
            <p:cNvSpPr/>
            <p:nvPr/>
          </p:nvSpPr>
          <p:spPr>
            <a:xfrm>
              <a:off x="3294265" y="5766013"/>
              <a:ext cx="1301201" cy="399357"/>
            </a:xfrm>
            <a:prstGeom prst="rect">
              <a:avLst/>
            </a:prstGeom>
          </p:spPr>
          <p:txBody>
            <a:bodyPr wrap="none">
              <a:spAutoFit/>
            </a:bodyPr>
            <a:lstStyle/>
            <a:p>
              <a:r>
                <a:rPr lang="en-US" sz="1600" dirty="0">
                  <a:latin typeface="+mj-lt"/>
                  <a:cs typeface="Arial" panose="020B0604020202020204" pitchFamily="34" charset="0"/>
                </a:rPr>
                <a:t>(N = 1,365)</a:t>
              </a:r>
            </a:p>
          </p:txBody>
        </p:sp>
        <p:sp>
          <p:nvSpPr>
            <p:cNvPr id="8" name="Rectangle 7">
              <a:extLst>
                <a:ext uri="{FF2B5EF4-FFF2-40B4-BE49-F238E27FC236}">
                  <a16:creationId xmlns:a16="http://schemas.microsoft.com/office/drawing/2014/main" id="{C71C51E6-87C4-4DC6-AEC8-EDB4730A483F}"/>
                </a:ext>
              </a:extLst>
            </p:cNvPr>
            <p:cNvSpPr/>
            <p:nvPr/>
          </p:nvSpPr>
          <p:spPr>
            <a:xfrm>
              <a:off x="5981701" y="5766013"/>
              <a:ext cx="1136809" cy="399357"/>
            </a:xfrm>
            <a:prstGeom prst="rect">
              <a:avLst/>
            </a:prstGeom>
          </p:spPr>
          <p:txBody>
            <a:bodyPr wrap="none">
              <a:spAutoFit/>
            </a:bodyPr>
            <a:lstStyle/>
            <a:p>
              <a:r>
                <a:rPr lang="en-US" sz="1600" dirty="0">
                  <a:latin typeface="+mj-lt"/>
                  <a:cs typeface="Arial" panose="020B0604020202020204" pitchFamily="34" charset="0"/>
                </a:rPr>
                <a:t>(N = 112)</a:t>
              </a:r>
            </a:p>
          </p:txBody>
        </p:sp>
      </p:grpSp>
      <p:sp>
        <p:nvSpPr>
          <p:cNvPr id="2" name="TextBox 1">
            <a:extLst>
              <a:ext uri="{FF2B5EF4-FFF2-40B4-BE49-F238E27FC236}">
                <a16:creationId xmlns:a16="http://schemas.microsoft.com/office/drawing/2014/main" id="{9179CEDC-250A-4448-BBEC-38AB16A1D230}"/>
              </a:ext>
            </a:extLst>
          </p:cNvPr>
          <p:cNvSpPr txBox="1"/>
          <p:nvPr/>
        </p:nvSpPr>
        <p:spPr>
          <a:xfrm>
            <a:off x="5019675" y="5684101"/>
            <a:ext cx="3780987" cy="230832"/>
          </a:xfrm>
          <a:prstGeom prst="rect">
            <a:avLst/>
          </a:prstGeom>
          <a:noFill/>
        </p:spPr>
        <p:txBody>
          <a:bodyPr wrap="square" rtlCol="0">
            <a:spAutoFit/>
          </a:bodyPr>
          <a:lstStyle/>
          <a:p>
            <a:pPr algn="r"/>
            <a:r>
              <a:rPr lang="en-US" sz="900" dirty="0"/>
              <a:t>Abbreviations: N, number of participants; TVC,  total vaccinated cohort  </a:t>
            </a:r>
          </a:p>
        </p:txBody>
      </p:sp>
      <p:sp>
        <p:nvSpPr>
          <p:cNvPr id="12" name="TextBox 11">
            <a:extLst>
              <a:ext uri="{FF2B5EF4-FFF2-40B4-BE49-F238E27FC236}">
                <a16:creationId xmlns:a16="http://schemas.microsoft.com/office/drawing/2014/main" id="{04649204-E4CB-42AC-9E56-95EC946FD9D8}"/>
              </a:ext>
            </a:extLst>
          </p:cNvPr>
          <p:cNvSpPr txBox="1"/>
          <p:nvPr/>
        </p:nvSpPr>
        <p:spPr>
          <a:xfrm>
            <a:off x="381000" y="6108832"/>
            <a:ext cx="10711434" cy="307777"/>
          </a:xfrm>
          <a:prstGeom prst="rect">
            <a:avLst/>
          </a:prstGeom>
          <a:noFill/>
        </p:spPr>
        <p:txBody>
          <a:bodyPr wrap="square" rtlCol="0">
            <a:spAutoFit/>
          </a:bodyPr>
          <a:lstStyle/>
          <a:p>
            <a:r>
              <a:rPr kumimoji="0" lang="en-US" sz="700" strike="noStrike" kern="1200" spc="0" normalizeH="0" noProof="0" dirty="0">
                <a:ln>
                  <a:noFill/>
                </a:ln>
                <a:solidFill>
                  <a:schemeClr val="tx1">
                    <a:lumMod val="65000"/>
                    <a:lumOff val="35000"/>
                  </a:schemeClr>
                </a:solidFill>
                <a:effectLst/>
                <a:uLnTx/>
                <a:uFillTx/>
                <a:cs typeface="Arial" panose="020B0604020202020204" pitchFamily="34" charset="0"/>
              </a:rPr>
              <a:t>1. Kreimer AR, Sampson JN, Porras C, et al. Evaluation of durability of a single dose of the bivalent HPV vaccine: The CVT trial. </a:t>
            </a:r>
            <a:r>
              <a:rPr kumimoji="0" lang="en-US" sz="700" i="1" strike="noStrike" kern="1200" spc="0" normalizeH="0" noProof="0" dirty="0">
                <a:ln>
                  <a:noFill/>
                </a:ln>
                <a:solidFill>
                  <a:schemeClr val="tx1">
                    <a:lumMod val="65000"/>
                    <a:lumOff val="35000"/>
                  </a:schemeClr>
                </a:solidFill>
                <a:effectLst/>
                <a:uLnTx/>
                <a:uFillTx/>
                <a:cs typeface="Arial" panose="020B0604020202020204" pitchFamily="34" charset="0"/>
              </a:rPr>
              <a:t>Journal of the National Cancer Institute</a:t>
            </a:r>
            <a:r>
              <a:rPr kumimoji="0" lang="en-US" sz="700" strike="noStrike" kern="1200" spc="0" normalizeH="0" noProof="0" dirty="0">
                <a:ln>
                  <a:noFill/>
                </a:ln>
                <a:solidFill>
                  <a:schemeClr val="tx1">
                    <a:lumMod val="65000"/>
                    <a:lumOff val="35000"/>
                  </a:schemeClr>
                </a:solidFill>
                <a:effectLst/>
                <a:uLnTx/>
                <a:uFillTx/>
                <a:cs typeface="Arial" panose="020B0604020202020204" pitchFamily="34" charset="0"/>
              </a:rPr>
              <a:t>. 2020;112(10):1038–1046. doi:10.1093/jnci/djaa011</a:t>
            </a:r>
          </a:p>
          <a:p>
            <a:r>
              <a:rPr kumimoji="0" lang="en-US" sz="700" strike="noStrike" kern="1200" spc="0" normalizeH="0" noProof="0" dirty="0">
                <a:ln>
                  <a:noFill/>
                </a:ln>
                <a:solidFill>
                  <a:schemeClr val="tx1">
                    <a:lumMod val="65000"/>
                    <a:lumOff val="35000"/>
                  </a:schemeClr>
                </a:solidFill>
                <a:effectLst/>
                <a:uLnTx/>
                <a:uFillTx/>
                <a:cs typeface="Arial" panose="020B0604020202020204" pitchFamily="34" charset="0"/>
              </a:rPr>
              <a:t>2. </a:t>
            </a:r>
            <a:r>
              <a:rPr lang="en-US" sz="700" b="0" i="0" dirty="0">
                <a:solidFill>
                  <a:schemeClr val="tx1">
                    <a:lumMod val="65000"/>
                    <a:lumOff val="35000"/>
                  </a:schemeClr>
                </a:solidFill>
                <a:effectLst/>
                <a:cs typeface="Arial" panose="020B0604020202020204" pitchFamily="34" charset="0"/>
              </a:rPr>
              <a:t>Tsang SH, Sampson JN, Schussler J, et al. Durability of cross-protection by different schedules of the bivalent HPV vaccine: The CVT trial. </a:t>
            </a:r>
            <a:r>
              <a:rPr kumimoji="0" lang="en-US" sz="700" i="1" strike="noStrike" kern="1200" spc="0" normalizeH="0" noProof="0" dirty="0">
                <a:ln>
                  <a:noFill/>
                </a:ln>
                <a:solidFill>
                  <a:schemeClr val="tx1">
                    <a:lumMod val="65000"/>
                    <a:lumOff val="35000"/>
                  </a:schemeClr>
                </a:solidFill>
                <a:effectLst/>
                <a:uLnTx/>
                <a:uFillTx/>
                <a:cs typeface="Arial" panose="020B0604020202020204" pitchFamily="34" charset="0"/>
              </a:rPr>
              <a:t>Journal of the National Cancer Institute</a:t>
            </a:r>
            <a:r>
              <a:rPr lang="en-US" sz="700" b="0" i="0" dirty="0">
                <a:solidFill>
                  <a:schemeClr val="tx1">
                    <a:lumMod val="65000"/>
                    <a:lumOff val="35000"/>
                  </a:schemeClr>
                </a:solidFill>
                <a:effectLst/>
                <a:cs typeface="Arial" panose="020B0604020202020204" pitchFamily="34" charset="0"/>
              </a:rPr>
              <a:t>. 2020;112(10):1030</a:t>
            </a:r>
            <a:r>
              <a:rPr kumimoji="0" lang="en-US" sz="700" strike="noStrike" kern="1200" spc="0" normalizeH="0" noProof="0" dirty="0">
                <a:ln>
                  <a:noFill/>
                </a:ln>
                <a:solidFill>
                  <a:schemeClr val="tx1">
                    <a:lumMod val="65000"/>
                    <a:lumOff val="35000"/>
                  </a:schemeClr>
                </a:solidFill>
                <a:effectLst/>
                <a:uLnTx/>
                <a:uFillTx/>
                <a:cs typeface="Arial" panose="020B0604020202020204" pitchFamily="34" charset="0"/>
              </a:rPr>
              <a:t>–</a:t>
            </a:r>
            <a:r>
              <a:rPr lang="en-US" sz="700" b="0" i="0" dirty="0">
                <a:solidFill>
                  <a:schemeClr val="tx1">
                    <a:lumMod val="65000"/>
                    <a:lumOff val="35000"/>
                  </a:schemeClr>
                </a:solidFill>
                <a:effectLst/>
                <a:cs typeface="Arial" panose="020B0604020202020204" pitchFamily="34" charset="0"/>
              </a:rPr>
              <a:t>1037. </a:t>
            </a:r>
            <a:r>
              <a:rPr lang="en-US" sz="700" b="0" i="0" u="none" strike="noStrike" dirty="0">
                <a:solidFill>
                  <a:schemeClr val="tx1">
                    <a:lumMod val="65000"/>
                    <a:lumOff val="35000"/>
                  </a:schemeClr>
                </a:solidFill>
                <a:effectLst/>
                <a:cs typeface="Arial" panose="020B0604020202020204" pitchFamily="34" charset="0"/>
              </a:rPr>
              <a:t>doi:10.1093/jnci/djaa010 </a:t>
            </a:r>
            <a:endParaRPr lang="en-US" sz="700" b="0" i="0" dirty="0">
              <a:solidFill>
                <a:schemeClr val="tx1">
                  <a:lumMod val="65000"/>
                  <a:lumOff val="35000"/>
                </a:schemeClr>
              </a:solidFill>
              <a:effectLst/>
              <a:cs typeface="Arial" panose="020B0604020202020204" pitchFamily="34" charset="0"/>
            </a:endParaRPr>
          </a:p>
        </p:txBody>
      </p:sp>
      <p:sp>
        <p:nvSpPr>
          <p:cNvPr id="13" name="TextBox 12">
            <a:extLst>
              <a:ext uri="{FF2B5EF4-FFF2-40B4-BE49-F238E27FC236}">
                <a16:creationId xmlns:a16="http://schemas.microsoft.com/office/drawing/2014/main" id="{286CBB93-F738-9B6E-6018-6C8BACB4DBE5}"/>
              </a:ext>
            </a:extLst>
          </p:cNvPr>
          <p:cNvSpPr txBox="1"/>
          <p:nvPr/>
        </p:nvSpPr>
        <p:spPr>
          <a:xfrm flipH="1">
            <a:off x="5528931" y="5195181"/>
            <a:ext cx="175437" cy="246221"/>
          </a:xfrm>
          <a:prstGeom prst="rect">
            <a:avLst/>
          </a:prstGeom>
          <a:noFill/>
        </p:spPr>
        <p:txBody>
          <a:bodyPr wrap="square" rtlCol="0">
            <a:spAutoFit/>
          </a:bodyPr>
          <a:lstStyle/>
          <a:p>
            <a:r>
              <a:rPr lang="en-US" sz="1000" dirty="0"/>
              <a:t>1</a:t>
            </a:r>
          </a:p>
        </p:txBody>
      </p:sp>
      <p:sp>
        <p:nvSpPr>
          <p:cNvPr id="14" name="TextBox 13">
            <a:extLst>
              <a:ext uri="{FF2B5EF4-FFF2-40B4-BE49-F238E27FC236}">
                <a16:creationId xmlns:a16="http://schemas.microsoft.com/office/drawing/2014/main" id="{92545658-CB89-B840-538B-114E83BE41A8}"/>
              </a:ext>
            </a:extLst>
          </p:cNvPr>
          <p:cNvSpPr txBox="1"/>
          <p:nvPr/>
        </p:nvSpPr>
        <p:spPr>
          <a:xfrm flipH="1">
            <a:off x="7956705" y="5204044"/>
            <a:ext cx="175437" cy="246221"/>
          </a:xfrm>
          <a:prstGeom prst="rect">
            <a:avLst/>
          </a:prstGeom>
          <a:noFill/>
        </p:spPr>
        <p:txBody>
          <a:bodyPr wrap="square" rtlCol="0">
            <a:spAutoFit/>
          </a:bodyPr>
          <a:lstStyle/>
          <a:p>
            <a:r>
              <a:rPr lang="en-US" sz="1000" dirty="0"/>
              <a:t>2</a:t>
            </a:r>
          </a:p>
        </p:txBody>
      </p:sp>
    </p:spTree>
    <p:extLst>
      <p:ext uri="{BB962C8B-B14F-4D97-AF65-F5344CB8AC3E}">
        <p14:creationId xmlns:p14="http://schemas.microsoft.com/office/powerpoint/2010/main" val="334243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43565" y="3939"/>
            <a:ext cx="11447720" cy="1077218"/>
          </a:xfrm>
          <a:prstGeom prst="rect">
            <a:avLst/>
          </a:prstGeom>
        </p:spPr>
        <p:txBody>
          <a:bodyPr wrap="square">
            <a:spAutoFit/>
          </a:bodyPr>
          <a:lstStyle/>
          <a:p>
            <a:r>
              <a:rPr lang="en-US" sz="3200" dirty="0">
                <a:solidFill>
                  <a:schemeClr val="accent1"/>
                </a:solidFill>
                <a:latin typeface="+mj-lt"/>
              </a:rPr>
              <a:t>Community intervention effectiveness study of one or two doses in female school students in Thailand</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142062816"/>
              </p:ext>
            </p:extLst>
          </p:nvPr>
        </p:nvGraphicFramePr>
        <p:xfrm>
          <a:off x="755798" y="2594871"/>
          <a:ext cx="10363651" cy="2316480"/>
        </p:xfrm>
        <a:graphic>
          <a:graphicData uri="http://schemas.openxmlformats.org/drawingml/2006/table">
            <a:tbl>
              <a:tblPr firstRow="1" bandRow="1">
                <a:tableStyleId>{5C22544A-7EE6-4342-B048-85BDC9FD1C3A}</a:tableStyleId>
              </a:tblPr>
              <a:tblGrid>
                <a:gridCol w="1705461">
                  <a:extLst>
                    <a:ext uri="{9D8B030D-6E8A-4147-A177-3AD203B41FA5}">
                      <a16:colId xmlns:a16="http://schemas.microsoft.com/office/drawing/2014/main" val="775955045"/>
                    </a:ext>
                  </a:extLst>
                </a:gridCol>
                <a:gridCol w="1802362">
                  <a:extLst>
                    <a:ext uri="{9D8B030D-6E8A-4147-A177-3AD203B41FA5}">
                      <a16:colId xmlns:a16="http://schemas.microsoft.com/office/drawing/2014/main" val="1036013797"/>
                    </a:ext>
                  </a:extLst>
                </a:gridCol>
                <a:gridCol w="1632783">
                  <a:extLst>
                    <a:ext uri="{9D8B030D-6E8A-4147-A177-3AD203B41FA5}">
                      <a16:colId xmlns:a16="http://schemas.microsoft.com/office/drawing/2014/main" val="3520488675"/>
                    </a:ext>
                  </a:extLst>
                </a:gridCol>
                <a:gridCol w="1741486">
                  <a:extLst>
                    <a:ext uri="{9D8B030D-6E8A-4147-A177-3AD203B41FA5}">
                      <a16:colId xmlns:a16="http://schemas.microsoft.com/office/drawing/2014/main" val="2060908422"/>
                    </a:ext>
                  </a:extLst>
                </a:gridCol>
                <a:gridCol w="1577093">
                  <a:extLst>
                    <a:ext uri="{9D8B030D-6E8A-4147-A177-3AD203B41FA5}">
                      <a16:colId xmlns:a16="http://schemas.microsoft.com/office/drawing/2014/main" val="1015240418"/>
                    </a:ext>
                  </a:extLst>
                </a:gridCol>
                <a:gridCol w="1904466">
                  <a:extLst>
                    <a:ext uri="{9D8B030D-6E8A-4147-A177-3AD203B41FA5}">
                      <a16:colId xmlns:a16="http://schemas.microsoft.com/office/drawing/2014/main" val="395611838"/>
                    </a:ext>
                  </a:extLst>
                </a:gridCol>
              </a:tblGrid>
              <a:tr h="489541">
                <a:tc>
                  <a:txBody>
                    <a:bodyPr/>
                    <a:lstStyle/>
                    <a:p>
                      <a:r>
                        <a:rPr lang="en-US" sz="1800" b="1" kern="1200" dirty="0">
                          <a:solidFill>
                            <a:schemeClr val="lt1"/>
                          </a:solidFill>
                          <a:latin typeface="+mn-lt"/>
                          <a:ea typeface="+mn-ea"/>
                          <a:cs typeface="Arial" panose="020B0604020202020204" pitchFamily="34" charset="0"/>
                        </a:rPr>
                        <a:t>Province</a:t>
                      </a:r>
                    </a:p>
                  </a:txBody>
                  <a:tcPr>
                    <a:lnB w="9525" cap="flat" cmpd="sng" algn="ctr">
                      <a:solidFill>
                        <a:schemeClr val="accent1"/>
                      </a:solidFill>
                      <a:prstDash val="solid"/>
                      <a:round/>
                      <a:headEnd type="none" w="med" len="med"/>
                      <a:tailEnd type="none" w="med" len="med"/>
                    </a:lnB>
                    <a:solidFill>
                      <a:schemeClr val="accent1"/>
                    </a:solidFill>
                  </a:tcPr>
                </a:tc>
                <a:tc>
                  <a:txBody>
                    <a:bodyPr/>
                    <a:lstStyle/>
                    <a:p>
                      <a:pPr algn="ctr"/>
                      <a:r>
                        <a:rPr lang="en-US" sz="1800" dirty="0">
                          <a:latin typeface="+mn-lt"/>
                          <a:cs typeface="Arial" panose="020B0604020202020204" pitchFamily="34" charset="0"/>
                        </a:rPr>
                        <a:t>n (cases)/   </a:t>
                      </a:r>
                    </a:p>
                    <a:p>
                      <a:pPr algn="ctr"/>
                      <a:r>
                        <a:rPr lang="en-US" sz="1800" dirty="0">
                          <a:latin typeface="+mn-lt"/>
                          <a:cs typeface="Arial" panose="020B0604020202020204" pitchFamily="34" charset="0"/>
                        </a:rPr>
                        <a:t> N (subjects)</a:t>
                      </a:r>
                    </a:p>
                    <a:p>
                      <a:pPr algn="ctr"/>
                      <a:r>
                        <a:rPr lang="en-US" sz="1800" dirty="0">
                          <a:latin typeface="+mn-lt"/>
                          <a:cs typeface="Arial" panose="020B0604020202020204" pitchFamily="34" charset="0"/>
                        </a:rPr>
                        <a:t>Unvaccinated</a:t>
                      </a:r>
                    </a:p>
                  </a:txBody>
                  <a:tcPr anchor="b">
                    <a:lnB w="9525" cap="flat" cmpd="sng" algn="ctr">
                      <a:solidFill>
                        <a:schemeClr val="accent1"/>
                      </a:solidFill>
                      <a:prstDash val="solid"/>
                      <a:round/>
                      <a:headEnd type="none" w="med" len="med"/>
                      <a:tailEnd type="none" w="med" len="med"/>
                    </a:lnB>
                  </a:tcPr>
                </a:tc>
                <a:tc>
                  <a:txBody>
                    <a:bodyPr/>
                    <a:lstStyle/>
                    <a:p>
                      <a:pPr algn="ctr"/>
                      <a:r>
                        <a:rPr lang="en-US" sz="1800" dirty="0">
                          <a:latin typeface="+mn-lt"/>
                          <a:cs typeface="Arial" panose="020B0604020202020204" pitchFamily="34" charset="0"/>
                        </a:rPr>
                        <a:t>n (cases)/   </a:t>
                      </a:r>
                    </a:p>
                    <a:p>
                      <a:pPr algn="ctr"/>
                      <a:r>
                        <a:rPr lang="en-US" sz="1800" dirty="0">
                          <a:latin typeface="+mn-lt"/>
                          <a:cs typeface="Arial" panose="020B0604020202020204" pitchFamily="34" charset="0"/>
                        </a:rPr>
                        <a:t> N (subjects)</a:t>
                      </a:r>
                    </a:p>
                    <a:p>
                      <a:pPr algn="ctr"/>
                      <a:r>
                        <a:rPr lang="en-US" sz="1800" dirty="0">
                          <a:latin typeface="+mn-lt"/>
                          <a:cs typeface="Arial" panose="020B0604020202020204" pitchFamily="34" charset="0"/>
                        </a:rPr>
                        <a:t>Vaccinated</a:t>
                      </a:r>
                    </a:p>
                  </a:txBody>
                  <a:tcPr anchor="b">
                    <a:lnB w="9525" cap="flat" cmpd="sng" algn="ctr">
                      <a:solidFill>
                        <a:schemeClr val="accent1"/>
                      </a:solidFill>
                      <a:prstDash val="solid"/>
                      <a:round/>
                      <a:headEnd type="none" w="med" len="med"/>
                      <a:tailEnd type="none" w="med" len="med"/>
                    </a:lnB>
                  </a:tcPr>
                </a:tc>
                <a:tc>
                  <a:txBody>
                    <a:bodyPr/>
                    <a:lstStyle/>
                    <a:p>
                      <a:pPr algn="ctr"/>
                      <a:r>
                        <a:rPr lang="en-US" sz="1800" dirty="0">
                          <a:latin typeface="+mn-lt"/>
                          <a:cs typeface="Arial" panose="020B0604020202020204" pitchFamily="34" charset="0"/>
                        </a:rPr>
                        <a:t>Prevalence unvaccinated</a:t>
                      </a:r>
                    </a:p>
                    <a:p>
                      <a:pPr algn="ctr"/>
                      <a:r>
                        <a:rPr lang="en-US" sz="1800" dirty="0">
                          <a:latin typeface="+mn-lt"/>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tc>
                  <a:txBody>
                    <a:bodyPr/>
                    <a:lstStyle/>
                    <a:p>
                      <a:pPr algn="ctr"/>
                      <a:r>
                        <a:rPr lang="en-US" sz="1800" dirty="0">
                          <a:latin typeface="+mn-lt"/>
                          <a:cs typeface="Arial" panose="020B0604020202020204" pitchFamily="34" charset="0"/>
                        </a:rPr>
                        <a:t>Prevalence</a:t>
                      </a:r>
                    </a:p>
                    <a:p>
                      <a:pPr algn="ctr"/>
                      <a:r>
                        <a:rPr lang="en-US" sz="1800" dirty="0">
                          <a:latin typeface="+mn-lt"/>
                          <a:cs typeface="Arial" panose="020B0604020202020204" pitchFamily="34" charset="0"/>
                        </a:rPr>
                        <a:t>vaccinated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tc>
                  <a:txBody>
                    <a:bodyPr/>
                    <a:lstStyle/>
                    <a:p>
                      <a:pPr algn="ctr"/>
                      <a:r>
                        <a:rPr lang="en-US" sz="1800" dirty="0">
                          <a:latin typeface="+mn-lt"/>
                          <a:cs typeface="Arial" panose="020B0604020202020204" pitchFamily="34" charset="0"/>
                        </a:rPr>
                        <a:t>Vaccine effectiveness</a:t>
                      </a:r>
                    </a:p>
                    <a:p>
                      <a:pPr algn="ctr"/>
                      <a:r>
                        <a:rPr lang="en-US" sz="1800" dirty="0">
                          <a:latin typeface="+mn-lt"/>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701040">
                <a:tc>
                  <a:txBody>
                    <a:bodyPr/>
                    <a:lstStyle/>
                    <a:p>
                      <a:pPr algn="r"/>
                      <a:r>
                        <a:rPr lang="en-US" sz="2000" b="1" dirty="0">
                          <a:solidFill>
                            <a:schemeClr val="bg1"/>
                          </a:solidFill>
                          <a:latin typeface="+mn-lt"/>
                          <a:cs typeface="Arial" panose="020B0604020202020204" pitchFamily="34" charset="0"/>
                        </a:rPr>
                        <a:t>Udon Thani</a:t>
                      </a:r>
                    </a:p>
                    <a:p>
                      <a:pPr algn="r"/>
                      <a:r>
                        <a:rPr lang="en-US" sz="2000" b="1" dirty="0">
                          <a:solidFill>
                            <a:schemeClr val="bg1"/>
                          </a:solidFill>
                          <a:latin typeface="+mn-lt"/>
                          <a:cs typeface="Arial" panose="020B0604020202020204" pitchFamily="34" charset="0"/>
                        </a:rPr>
                        <a:t>One dose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83/1,824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dirty="0">
                          <a:solidFill>
                            <a:schemeClr val="accent1"/>
                          </a:solidFill>
                          <a:latin typeface="+mn-lt"/>
                          <a:cs typeface="Arial" panose="020B0604020202020204" pitchFamily="34" charset="0"/>
                        </a:rPr>
                        <a:t>8/1,856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en-US" sz="1800" kern="100" dirty="0">
                          <a:solidFill>
                            <a:schemeClr val="tx2"/>
                          </a:solidFill>
                          <a:effectLst/>
                          <a:latin typeface="+mn-lt"/>
                          <a:ea typeface="+mn-ea"/>
                          <a:cs typeface="+mn-cs"/>
                        </a:rPr>
                        <a:t>3.98</a:t>
                      </a:r>
                      <a:br>
                        <a:rPr lang="en-US" sz="1800" kern="100" dirty="0">
                          <a:solidFill>
                            <a:schemeClr val="tx2"/>
                          </a:solidFill>
                          <a:effectLst/>
                          <a:latin typeface="+mn-lt"/>
                          <a:ea typeface="+mn-ea"/>
                          <a:cs typeface="+mn-cs"/>
                        </a:rPr>
                      </a:br>
                      <a:r>
                        <a:rPr lang="en-US" sz="1800" kern="100" dirty="0">
                          <a:solidFill>
                            <a:schemeClr val="tx2"/>
                          </a:solidFill>
                          <a:effectLst/>
                          <a:latin typeface="+mn-lt"/>
                          <a:ea typeface="+mn-ea"/>
                          <a:cs typeface="+mn-cs"/>
                        </a:rPr>
                        <a:t>(3.52, 4.49)</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en-US" sz="1800" kern="100" dirty="0">
                          <a:solidFill>
                            <a:schemeClr val="tx2"/>
                          </a:solidFill>
                          <a:effectLst/>
                          <a:latin typeface="+mn-lt"/>
                          <a:ea typeface="+mn-ea"/>
                          <a:cs typeface="+mn-cs"/>
                        </a:rPr>
                        <a:t>0.37</a:t>
                      </a:r>
                      <a:br>
                        <a:rPr lang="en-US" sz="1800" kern="100" dirty="0">
                          <a:solidFill>
                            <a:schemeClr val="tx2"/>
                          </a:solidFill>
                          <a:effectLst/>
                          <a:latin typeface="+mn-lt"/>
                          <a:ea typeface="+mn-ea"/>
                          <a:cs typeface="+mn-cs"/>
                        </a:rPr>
                      </a:br>
                      <a:r>
                        <a:rPr lang="en-US" sz="1800" kern="100" dirty="0">
                          <a:solidFill>
                            <a:schemeClr val="tx2"/>
                          </a:solidFill>
                          <a:effectLst/>
                          <a:latin typeface="+mn-lt"/>
                          <a:ea typeface="+mn-ea"/>
                          <a:cs typeface="+mn-cs"/>
                        </a:rPr>
                        <a:t>(0.25, 0.56)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en-US" sz="1800" b="1" kern="100" dirty="0">
                          <a:solidFill>
                            <a:schemeClr val="tx2"/>
                          </a:solidFill>
                          <a:effectLst/>
                          <a:latin typeface="+mn-lt"/>
                          <a:ea typeface="+mn-ea"/>
                          <a:cs typeface="+mn-cs"/>
                        </a:rPr>
                        <a:t>90.6 </a:t>
                      </a:r>
                    </a:p>
                    <a:p>
                      <a:pPr marL="0" algn="ctr" defTabSz="914400" rtl="0" eaLnBrk="1" latinLnBrk="1" hangingPunct="1">
                        <a:lnSpc>
                          <a:spcPct val="100000"/>
                        </a:lnSpc>
                        <a:spcBef>
                          <a:spcPts val="0"/>
                        </a:spcBef>
                        <a:spcAft>
                          <a:spcPts val="0"/>
                        </a:spcAft>
                      </a:pPr>
                      <a:r>
                        <a:rPr lang="en-US" sz="1800" b="1" kern="100" dirty="0">
                          <a:solidFill>
                            <a:schemeClr val="tx2"/>
                          </a:solidFill>
                          <a:effectLst/>
                          <a:latin typeface="+mn-lt"/>
                          <a:ea typeface="+mn-ea"/>
                          <a:cs typeface="+mn-cs"/>
                        </a:rPr>
                        <a:t>(86.6, 94.6)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701040">
                <a:tc>
                  <a:txBody>
                    <a:bodyPr/>
                    <a:lstStyle/>
                    <a:p>
                      <a:pPr algn="r"/>
                      <a:r>
                        <a:rPr lang="en-US" sz="2000" b="1" dirty="0">
                          <a:solidFill>
                            <a:schemeClr val="bg1"/>
                          </a:solidFill>
                          <a:latin typeface="+mn-lt"/>
                          <a:cs typeface="Arial" panose="020B0604020202020204" pitchFamily="34" charset="0"/>
                        </a:rPr>
                        <a:t>Buri Ram</a:t>
                      </a:r>
                    </a:p>
                    <a:p>
                      <a:pPr algn="r"/>
                      <a:r>
                        <a:rPr lang="en-US" sz="2000" b="1" dirty="0">
                          <a:solidFill>
                            <a:schemeClr val="bg1"/>
                          </a:solidFill>
                          <a:latin typeface="+mn-lt"/>
                          <a:cs typeface="Arial" panose="020B0604020202020204" pitchFamily="34" charset="0"/>
                        </a:rPr>
                        <a:t>Two dose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115/1,717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6/1,798</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en-US" sz="1800" kern="100" dirty="0">
                          <a:solidFill>
                            <a:schemeClr val="tx2"/>
                          </a:solidFill>
                          <a:effectLst/>
                          <a:latin typeface="+mn-lt"/>
                          <a:ea typeface="+mn-ea"/>
                          <a:cs typeface="+mn-cs"/>
                        </a:rPr>
                        <a:t>6.13</a:t>
                      </a:r>
                      <a:br>
                        <a:rPr lang="en-US" sz="1800" kern="100" dirty="0">
                          <a:solidFill>
                            <a:schemeClr val="tx2"/>
                          </a:solidFill>
                          <a:effectLst/>
                          <a:latin typeface="+mn-lt"/>
                          <a:ea typeface="+mn-ea"/>
                          <a:cs typeface="+mn-cs"/>
                        </a:rPr>
                      </a:br>
                      <a:r>
                        <a:rPr lang="en-US" sz="1800" kern="100" dirty="0">
                          <a:solidFill>
                            <a:schemeClr val="tx2"/>
                          </a:solidFill>
                          <a:effectLst/>
                          <a:latin typeface="+mn-lt"/>
                          <a:ea typeface="+mn-ea"/>
                          <a:cs typeface="+mn-cs"/>
                        </a:rPr>
                        <a:t>(5.56, 6.75)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en-US" sz="1800" kern="100" dirty="0">
                          <a:solidFill>
                            <a:schemeClr val="tx2"/>
                          </a:solidFill>
                          <a:effectLst/>
                          <a:latin typeface="+mn-lt"/>
                          <a:ea typeface="+mn-ea"/>
                          <a:cs typeface="+mn-cs"/>
                        </a:rPr>
                        <a:t>0.28</a:t>
                      </a:r>
                      <a:br>
                        <a:rPr lang="en-US" sz="1800" kern="100" dirty="0">
                          <a:solidFill>
                            <a:schemeClr val="tx2"/>
                          </a:solidFill>
                          <a:effectLst/>
                          <a:latin typeface="+mn-lt"/>
                          <a:ea typeface="+mn-ea"/>
                          <a:cs typeface="+mn-cs"/>
                        </a:rPr>
                      </a:br>
                      <a:r>
                        <a:rPr lang="en-US" sz="1800" kern="100" dirty="0">
                          <a:solidFill>
                            <a:schemeClr val="tx2"/>
                          </a:solidFill>
                          <a:effectLst/>
                          <a:latin typeface="+mn-lt"/>
                          <a:ea typeface="+mn-ea"/>
                          <a:cs typeface="+mn-cs"/>
                        </a:rPr>
                        <a:t>(0.18, 0.45)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en-US" sz="1800" b="1" kern="100" dirty="0">
                          <a:solidFill>
                            <a:schemeClr val="tx2"/>
                          </a:solidFill>
                          <a:effectLst/>
                          <a:latin typeface="+mn-lt"/>
                          <a:ea typeface="+mn-ea"/>
                          <a:cs typeface="+mn-cs"/>
                        </a:rPr>
                        <a:t>95.4 </a:t>
                      </a:r>
                    </a:p>
                    <a:p>
                      <a:pPr marL="0" algn="ctr" defTabSz="914400" rtl="0" eaLnBrk="1" latinLnBrk="1" hangingPunct="1">
                        <a:lnSpc>
                          <a:spcPct val="100000"/>
                        </a:lnSpc>
                        <a:spcBef>
                          <a:spcPts val="0"/>
                        </a:spcBef>
                        <a:spcAft>
                          <a:spcPts val="0"/>
                        </a:spcAft>
                      </a:pPr>
                      <a:r>
                        <a:rPr lang="en-US" sz="1800" b="1" kern="100" dirty="0">
                          <a:solidFill>
                            <a:schemeClr val="tx2"/>
                          </a:solidFill>
                          <a:effectLst/>
                          <a:latin typeface="+mn-lt"/>
                          <a:ea typeface="+mn-ea"/>
                          <a:cs typeface="+mn-cs"/>
                        </a:rPr>
                        <a:t>(93.2, 97.6)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566722" y="1085713"/>
            <a:ext cx="11210923" cy="1107996"/>
          </a:xfrm>
          <a:prstGeom prst="rect">
            <a:avLst/>
          </a:prstGeom>
          <a:noFill/>
          <a:ln>
            <a:solidFill>
              <a:srgbClr val="0070C0"/>
            </a:solidFill>
          </a:ln>
        </p:spPr>
        <p:txBody>
          <a:bodyPr wrap="square" lIns="91440" tIns="45720" rIns="91440" bIns="45720" anchor="t">
            <a:spAutoFit/>
          </a:bodyPr>
          <a:lstStyle/>
          <a:p>
            <a:r>
              <a:rPr lang="en-US" sz="1600" dirty="0"/>
              <a:t>Study of bivalent (GSK) HPV vaccine administered to girls &lt;15 years of age, with one province assigned to one-dose regimen and another to a two-dose regimen. Effectiveness of single dose compared to two-dose regimens in terms of reduction of HPV-16/18 prevalence at Y4 assessed through cross-sectional surveys in immunized cohort compared to historical HPV prevalence data of same age students.</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95784" y="2193152"/>
            <a:ext cx="2567113" cy="400110"/>
          </a:xfrm>
          <a:prstGeom prst="rect">
            <a:avLst/>
          </a:prstGeom>
          <a:noFill/>
        </p:spPr>
        <p:txBody>
          <a:bodyPr wrap="none" rtlCol="0">
            <a:spAutoFit/>
          </a:bodyPr>
          <a:lstStyle/>
          <a:p>
            <a:r>
              <a:rPr lang="en-US" sz="2000" b="1" dirty="0">
                <a:solidFill>
                  <a:schemeClr val="accent1"/>
                </a:solidFill>
                <a:latin typeface="+mj-lt"/>
              </a:rPr>
              <a:t>HPV-16/18 prevalence</a:t>
            </a:r>
          </a:p>
        </p:txBody>
      </p:sp>
      <p:sp>
        <p:nvSpPr>
          <p:cNvPr id="12" name="TextBox 11">
            <a:extLst>
              <a:ext uri="{FF2B5EF4-FFF2-40B4-BE49-F238E27FC236}">
                <a16:creationId xmlns:a16="http://schemas.microsoft.com/office/drawing/2014/main" id="{C82656F8-6F1B-4002-8D5E-3FB5CC448AC3}"/>
              </a:ext>
            </a:extLst>
          </p:cNvPr>
          <p:cNvSpPr txBox="1"/>
          <p:nvPr/>
        </p:nvSpPr>
        <p:spPr>
          <a:xfrm>
            <a:off x="848963" y="5109993"/>
            <a:ext cx="10494074" cy="584775"/>
          </a:xfrm>
          <a:prstGeom prst="rect">
            <a:avLst/>
          </a:prstGeom>
          <a:solidFill>
            <a:schemeClr val="accent3">
              <a:lumMod val="20000"/>
              <a:lumOff val="80000"/>
            </a:schemeClr>
          </a:solidFill>
          <a:ln w="9525">
            <a:solidFill>
              <a:schemeClr val="tx2"/>
            </a:solidFill>
          </a:ln>
        </p:spPr>
        <p:txBody>
          <a:bodyPr wrap="square" lIns="91440" tIns="45720" rIns="91440" bIns="45720" rtlCol="0" anchor="t">
            <a:spAutoFit/>
          </a:bodyPr>
          <a:lstStyle/>
          <a:p>
            <a:pPr algn="ctr"/>
            <a:r>
              <a:rPr lang="en-US" sz="1600" b="1" dirty="0">
                <a:solidFill>
                  <a:schemeClr val="tx2"/>
                </a:solidFill>
              </a:rPr>
              <a:t>High and similar vaccine effectiveness against prevalent HPV infections following one or two doses of vaccine; noninferiority of single-dose regimen compared to a two-dose regimen was demonstrated.</a:t>
            </a:r>
            <a:endParaRPr lang="en-US" sz="1600" b="1" strike="sngStrike" dirty="0">
              <a:solidFill>
                <a:schemeClr val="tx2"/>
              </a:solidFill>
            </a:endParaRPr>
          </a:p>
        </p:txBody>
      </p:sp>
      <p:sp>
        <p:nvSpPr>
          <p:cNvPr id="3" name="TextBox 2">
            <a:extLst>
              <a:ext uri="{FF2B5EF4-FFF2-40B4-BE49-F238E27FC236}">
                <a16:creationId xmlns:a16="http://schemas.microsoft.com/office/drawing/2014/main" id="{CE02BD2D-E59E-A8F1-9C3A-0DDE3C2B6A31}"/>
              </a:ext>
            </a:extLst>
          </p:cNvPr>
          <p:cNvSpPr txBox="1"/>
          <p:nvPr/>
        </p:nvSpPr>
        <p:spPr>
          <a:xfrm>
            <a:off x="207214" y="5772287"/>
            <a:ext cx="11135823" cy="307777"/>
          </a:xfrm>
          <a:prstGeom prst="rect">
            <a:avLst/>
          </a:prstGeom>
          <a:noFill/>
        </p:spPr>
        <p:txBody>
          <a:bodyPr wrap="square" rtlCol="0">
            <a:spAutoFit/>
          </a:bodyPr>
          <a:lstStyle/>
          <a:p>
            <a:pPr>
              <a:spcBef>
                <a:spcPts val="1800"/>
              </a:spcBef>
            </a:pPr>
            <a:r>
              <a:rPr lang="en-US" sz="700" dirty="0">
                <a:effectLst/>
              </a:rPr>
              <a:t>Jiamsiri, S, Rhee C, Ahn HS, et al. Community intervention of a single-dose or 2-dose regimen of bivalent human papillomavirus vaccine in schoolgirls in Thailand: Vaccine effectiveness 2 years and 4 years after vaccination. </a:t>
            </a:r>
            <a:r>
              <a:rPr lang="en-US" sz="700" i="1" dirty="0">
                <a:effectLst/>
              </a:rPr>
              <a:t>Journal of the National Cancer Institute. Monographs.</a:t>
            </a:r>
            <a:r>
              <a:rPr lang="en-US" sz="700" dirty="0">
                <a:effectLst/>
              </a:rPr>
              <a:t> 2024;2024 (67):346–357. doi:10.1093/jncimonographs/lgae036.</a:t>
            </a:r>
            <a:endParaRPr lang="en-US" sz="700" dirty="0"/>
          </a:p>
        </p:txBody>
      </p:sp>
    </p:spTree>
    <p:extLst>
      <p:ext uri="{BB962C8B-B14F-4D97-AF65-F5344CB8AC3E}">
        <p14:creationId xmlns:p14="http://schemas.microsoft.com/office/powerpoint/2010/main" val="498143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6FB37E-4DD6-0F4E-8677-CF7C7751744D}"/>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AB866C7-C3F9-47FD-AC51-EFFD8B039B53}"/>
              </a:ext>
            </a:extLst>
          </p:cNvPr>
          <p:cNvSpPr/>
          <p:nvPr/>
        </p:nvSpPr>
        <p:spPr>
          <a:xfrm>
            <a:off x="381000" y="98835"/>
            <a:ext cx="11747582" cy="1077218"/>
          </a:xfrm>
          <a:prstGeom prst="rect">
            <a:avLst/>
          </a:prstGeom>
        </p:spPr>
        <p:txBody>
          <a:bodyPr wrap="square">
            <a:spAutoFit/>
          </a:bodyPr>
          <a:lstStyle/>
          <a:p>
            <a:r>
              <a:rPr lang="en-US" sz="3200" dirty="0">
                <a:solidFill>
                  <a:schemeClr val="tx2"/>
                </a:solidFill>
              </a:rPr>
              <a:t>Stable HPV-16 and HPV-18 antibody levels for over a decade post-vaccination several times above natural immunity</a:t>
            </a:r>
          </a:p>
        </p:txBody>
      </p:sp>
      <p:sp>
        <p:nvSpPr>
          <p:cNvPr id="10" name="TextBox 9">
            <a:extLst>
              <a:ext uri="{FF2B5EF4-FFF2-40B4-BE49-F238E27FC236}">
                <a16:creationId xmlns:a16="http://schemas.microsoft.com/office/drawing/2014/main" id="{B4ECA41F-8C4F-4E27-A199-6915E8EE3F8C}"/>
              </a:ext>
            </a:extLst>
          </p:cNvPr>
          <p:cNvSpPr txBox="1"/>
          <p:nvPr/>
        </p:nvSpPr>
        <p:spPr>
          <a:xfrm>
            <a:off x="381000" y="6025287"/>
            <a:ext cx="10501885" cy="446276"/>
          </a:xfrm>
          <a:prstGeom prst="rect">
            <a:avLst/>
          </a:prstGeom>
          <a:noFill/>
        </p:spPr>
        <p:txBody>
          <a:bodyPr wrap="square" rtlCol="0">
            <a:spAutoFit/>
          </a:bodyPr>
          <a:lstStyle/>
          <a:p>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1. </a:t>
            </a:r>
            <a:r>
              <a:rPr kumimoji="0" lang="pt-BR"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Joshi S, Anantharaman D, Muwonge R, </a:t>
            </a:r>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et al. Evaluation of immune response to single dose of quadrivalent HPV vaccine at 10-year post-vaccination. </a:t>
            </a:r>
            <a:r>
              <a:rPr kumimoji="0" lang="en-US" sz="700" i="1"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Vaccine.</a:t>
            </a:r>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 2023;41(1):236-245. doi:10.1016/j.vaccine.2022.11.044</a:t>
            </a:r>
          </a:p>
          <a:p>
            <a:r>
              <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rPr>
              <a:t>2. </a:t>
            </a:r>
            <a:r>
              <a:rPr lang="en-US" sz="700" dirty="0">
                <a:effectLst/>
                <a:latin typeface="+mj-lt"/>
              </a:rPr>
              <a:t>Porras, C, Romero B, Kemp T, et al. HPV16/18 antibodies 16-years after single dose of bivalent HPV vaccination: Costa Rica HPV Vaccine Trial. </a:t>
            </a:r>
            <a:r>
              <a:rPr lang="en-US" sz="700" i="1" dirty="0">
                <a:effectLst/>
                <a:latin typeface="+mj-lt"/>
              </a:rPr>
              <a:t>JNCI Monographs.</a:t>
            </a:r>
            <a:r>
              <a:rPr lang="en-US" sz="700" dirty="0">
                <a:effectLst/>
                <a:latin typeface="+mj-lt"/>
              </a:rPr>
              <a:t> 2024;2024 (67): 329–336. doi:10.1093/jncimonographs/lgae032</a:t>
            </a:r>
          </a:p>
          <a:p>
            <a:endParaRPr lang="en-US" sz="900" i="1" dirty="0">
              <a:solidFill>
                <a:schemeClr val="tx1">
                  <a:lumMod val="65000"/>
                  <a:lumOff val="35000"/>
                </a:schemeClr>
              </a:solidFill>
              <a:highlight>
                <a:srgbClr val="FFFF00"/>
              </a:highlight>
              <a:latin typeface="+mj-lt"/>
              <a:cs typeface="Arial" panose="020B0604020202020204" pitchFamily="34" charset="0"/>
            </a:endParaRPr>
          </a:p>
        </p:txBody>
      </p:sp>
      <p:sp>
        <p:nvSpPr>
          <p:cNvPr id="6" name="TextBox 5">
            <a:extLst>
              <a:ext uri="{FF2B5EF4-FFF2-40B4-BE49-F238E27FC236}">
                <a16:creationId xmlns:a16="http://schemas.microsoft.com/office/drawing/2014/main" id="{71E4F7A0-2C93-20A7-7E95-0DED12CF1FAD}"/>
              </a:ext>
            </a:extLst>
          </p:cNvPr>
          <p:cNvSpPr txBox="1"/>
          <p:nvPr/>
        </p:nvSpPr>
        <p:spPr>
          <a:xfrm>
            <a:off x="5710770" y="1173987"/>
            <a:ext cx="6138921" cy="2677656"/>
          </a:xfrm>
          <a:prstGeom prst="rect">
            <a:avLst/>
          </a:prstGeom>
          <a:solidFill>
            <a:schemeClr val="tx2">
              <a:lumMod val="40000"/>
              <a:lumOff val="60000"/>
            </a:schemeClr>
          </a:solidFill>
        </p:spPr>
        <p:txBody>
          <a:bodyPr wrap="square" rtlCol="0">
            <a:spAutoFit/>
          </a:bodyPr>
          <a:lstStyle/>
          <a:p>
            <a:r>
              <a:rPr lang="en-US" sz="2400" b="1" dirty="0">
                <a:solidFill>
                  <a:schemeClr val="bg1"/>
                </a:solidFill>
              </a:rPr>
              <a:t>CVT – </a:t>
            </a:r>
            <a:r>
              <a:rPr lang="en-US" sz="2400" b="1" dirty="0">
                <a:solidFill>
                  <a:schemeClr val="bg1">
                    <a:lumMod val="95000"/>
                  </a:schemeClr>
                </a:solidFill>
              </a:rPr>
              <a:t>HPV2 (GSK)</a:t>
            </a:r>
          </a:p>
          <a:p>
            <a:r>
              <a:rPr lang="en-US" sz="2400" b="1" dirty="0">
                <a:solidFill>
                  <a:schemeClr val="bg1"/>
                </a:solidFill>
              </a:rPr>
              <a:t>11-year immunogenicity, sustained at </a:t>
            </a:r>
          </a:p>
          <a:p>
            <a:r>
              <a:rPr lang="en-US" sz="2400" b="1" dirty="0">
                <a:solidFill>
                  <a:schemeClr val="bg1"/>
                </a:solidFill>
              </a:rPr>
              <a:t>similar level up to 16 years post-vaccination</a:t>
            </a:r>
            <a:r>
              <a:rPr lang="en-US" sz="2400" b="1" baseline="30000" dirty="0">
                <a:solidFill>
                  <a:schemeClr val="bg1"/>
                </a:solidFill>
              </a:rPr>
              <a:t>2</a:t>
            </a:r>
            <a:endParaRPr lang="en-US" sz="2400" b="1" dirty="0">
              <a:solidFill>
                <a:schemeClr val="bg1"/>
              </a:solidFill>
            </a:endParaRPr>
          </a:p>
          <a:p>
            <a:endParaRPr lang="en-US" sz="2400" b="1" dirty="0">
              <a:highlight>
                <a:srgbClr val="FFFF00"/>
              </a:highlight>
            </a:endParaRPr>
          </a:p>
          <a:p>
            <a:r>
              <a:rPr lang="en-US" sz="2400" b="1" dirty="0">
                <a:highlight>
                  <a:srgbClr val="FFFF00"/>
                </a:highlight>
              </a:rPr>
              <a:t>Similar kinetic up to 16 years​</a:t>
            </a:r>
          </a:p>
          <a:p>
            <a:endParaRPr lang="en-US" sz="2400" b="1" dirty="0">
              <a:highlight>
                <a:srgbClr val="FFFF00"/>
              </a:highlight>
            </a:endParaRPr>
          </a:p>
          <a:p>
            <a:r>
              <a:rPr lang="en-US" sz="2400" b="1" dirty="0">
                <a:highlight>
                  <a:srgbClr val="FFFF00"/>
                </a:highlight>
              </a:rPr>
              <a:t>Post-vaccination</a:t>
            </a:r>
            <a:endParaRPr lang="en-US" sz="2400" b="1" strike="sngStrike" dirty="0">
              <a:highlight>
                <a:srgbClr val="FFFF00"/>
              </a:highlight>
            </a:endParaRPr>
          </a:p>
        </p:txBody>
      </p:sp>
      <p:pic>
        <p:nvPicPr>
          <p:cNvPr id="14" name="Picture 13">
            <a:extLst>
              <a:ext uri="{FF2B5EF4-FFF2-40B4-BE49-F238E27FC236}">
                <a16:creationId xmlns:a16="http://schemas.microsoft.com/office/drawing/2014/main" id="{A33A808C-BE17-0946-042F-28049DB249AF}"/>
              </a:ext>
            </a:extLst>
          </p:cNvPr>
          <p:cNvPicPr>
            <a:picLocks noChangeAspect="1"/>
          </p:cNvPicPr>
          <p:nvPr/>
        </p:nvPicPr>
        <p:blipFill>
          <a:blip r:embed="rId3"/>
          <a:stretch>
            <a:fillRect/>
          </a:stretch>
        </p:blipFill>
        <p:spPr>
          <a:xfrm>
            <a:off x="95360" y="2386234"/>
            <a:ext cx="4962525" cy="3257550"/>
          </a:xfrm>
          <a:prstGeom prst="rect">
            <a:avLst/>
          </a:prstGeom>
        </p:spPr>
      </p:pic>
      <p:sp>
        <p:nvSpPr>
          <p:cNvPr id="19" name="TextBox 18">
            <a:extLst>
              <a:ext uri="{FF2B5EF4-FFF2-40B4-BE49-F238E27FC236}">
                <a16:creationId xmlns:a16="http://schemas.microsoft.com/office/drawing/2014/main" id="{0C75DACC-10DB-CEA4-780E-FC6A9C4E82D3}"/>
              </a:ext>
            </a:extLst>
          </p:cNvPr>
          <p:cNvSpPr txBox="1"/>
          <p:nvPr/>
        </p:nvSpPr>
        <p:spPr>
          <a:xfrm>
            <a:off x="1036232" y="1260710"/>
            <a:ext cx="3284489" cy="830997"/>
          </a:xfrm>
          <a:prstGeom prst="rect">
            <a:avLst/>
          </a:prstGeom>
          <a:solidFill>
            <a:schemeClr val="tx2">
              <a:lumMod val="40000"/>
              <a:lumOff val="60000"/>
            </a:schemeClr>
          </a:solidFill>
        </p:spPr>
        <p:txBody>
          <a:bodyPr wrap="none" rtlCol="0">
            <a:spAutoFit/>
          </a:bodyPr>
          <a:lstStyle/>
          <a:p>
            <a:r>
              <a:rPr lang="en-US" sz="2400" b="1" dirty="0">
                <a:solidFill>
                  <a:schemeClr val="bg1"/>
                </a:solidFill>
              </a:rPr>
              <a:t>IARC trial – </a:t>
            </a:r>
            <a:r>
              <a:rPr lang="en-US" sz="2400" b="1" dirty="0">
                <a:solidFill>
                  <a:schemeClr val="bg1">
                    <a:lumMod val="95000"/>
                  </a:schemeClr>
                </a:solidFill>
              </a:rPr>
              <a:t>HPV4 (MSD)</a:t>
            </a:r>
          </a:p>
          <a:p>
            <a:r>
              <a:rPr lang="en-US" sz="2400" b="1" dirty="0">
                <a:solidFill>
                  <a:schemeClr val="bg1"/>
                </a:solidFill>
              </a:rPr>
              <a:t>10-year immunogenicity</a:t>
            </a:r>
          </a:p>
        </p:txBody>
      </p:sp>
      <p:grpSp>
        <p:nvGrpSpPr>
          <p:cNvPr id="3" name="Group 2">
            <a:extLst>
              <a:ext uri="{FF2B5EF4-FFF2-40B4-BE49-F238E27FC236}">
                <a16:creationId xmlns:a16="http://schemas.microsoft.com/office/drawing/2014/main" id="{3B9AC5F6-4725-529C-4258-85E1941DAC66}"/>
              </a:ext>
            </a:extLst>
          </p:cNvPr>
          <p:cNvGrpSpPr/>
          <p:nvPr/>
        </p:nvGrpSpPr>
        <p:grpSpPr>
          <a:xfrm>
            <a:off x="5144494" y="2579316"/>
            <a:ext cx="6952146" cy="3064467"/>
            <a:chOff x="2428938" y="1941447"/>
            <a:chExt cx="7334124" cy="2975106"/>
          </a:xfrm>
        </p:grpSpPr>
        <p:pic>
          <p:nvPicPr>
            <p:cNvPr id="4" name="Picture 3">
              <a:extLst>
                <a:ext uri="{FF2B5EF4-FFF2-40B4-BE49-F238E27FC236}">
                  <a16:creationId xmlns:a16="http://schemas.microsoft.com/office/drawing/2014/main" id="{0B5DB0EC-E53B-0E6C-9683-80412EEB4DD2}"/>
                </a:ext>
              </a:extLst>
            </p:cNvPr>
            <p:cNvPicPr>
              <a:picLocks noChangeAspect="1"/>
            </p:cNvPicPr>
            <p:nvPr/>
          </p:nvPicPr>
          <p:blipFill>
            <a:blip r:embed="rId4"/>
            <a:stretch>
              <a:fillRect/>
            </a:stretch>
          </p:blipFill>
          <p:spPr>
            <a:xfrm>
              <a:off x="2428938" y="1941447"/>
              <a:ext cx="7334124" cy="2975106"/>
            </a:xfrm>
            <a:prstGeom prst="rect">
              <a:avLst/>
            </a:prstGeom>
          </p:spPr>
        </p:pic>
        <p:cxnSp>
          <p:nvCxnSpPr>
            <p:cNvPr id="7" name="Straight Connector 6">
              <a:extLst>
                <a:ext uri="{FF2B5EF4-FFF2-40B4-BE49-F238E27FC236}">
                  <a16:creationId xmlns:a16="http://schemas.microsoft.com/office/drawing/2014/main" id="{85B3E559-5777-97FE-622B-FF57DA92BDED}"/>
                </a:ext>
              </a:extLst>
            </p:cNvPr>
            <p:cNvCxnSpPr>
              <a:cxnSpLocks/>
            </p:cNvCxnSpPr>
            <p:nvPr/>
          </p:nvCxnSpPr>
          <p:spPr>
            <a:xfrm>
              <a:off x="3377192" y="4561367"/>
              <a:ext cx="4797549" cy="0"/>
            </a:xfrm>
            <a:prstGeom prst="line">
              <a:avLst/>
            </a:prstGeom>
            <a:ln w="508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7420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66B0-71CD-606F-762D-4B36081C524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9905E1C-CE01-02B8-0F86-43F0CEAAF5EA}"/>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07D0822-80F5-E5F9-0490-DE31361A65EF}"/>
              </a:ext>
            </a:extLst>
          </p:cNvPr>
          <p:cNvSpPr/>
          <p:nvPr/>
        </p:nvSpPr>
        <p:spPr>
          <a:xfrm>
            <a:off x="29714" y="98835"/>
            <a:ext cx="11946386" cy="1077218"/>
          </a:xfrm>
          <a:prstGeom prst="rect">
            <a:avLst/>
          </a:prstGeom>
        </p:spPr>
        <p:txBody>
          <a:bodyPr wrap="square">
            <a:spAutoFit/>
          </a:bodyPr>
          <a:lstStyle/>
          <a:p>
            <a:r>
              <a:rPr lang="en-US" sz="3200" dirty="0">
                <a:solidFill>
                  <a:schemeClr val="tx2"/>
                </a:solidFill>
              </a:rPr>
              <a:t>Stable antibody levels five years after single dose of HPV2 (GSK) and HPV9 (MSD) – DoRIS trial</a:t>
            </a:r>
          </a:p>
        </p:txBody>
      </p:sp>
      <p:sp>
        <p:nvSpPr>
          <p:cNvPr id="10" name="TextBox 9">
            <a:extLst>
              <a:ext uri="{FF2B5EF4-FFF2-40B4-BE49-F238E27FC236}">
                <a16:creationId xmlns:a16="http://schemas.microsoft.com/office/drawing/2014/main" id="{58FD20C6-9669-5050-31E2-372B258A1454}"/>
              </a:ext>
            </a:extLst>
          </p:cNvPr>
          <p:cNvSpPr txBox="1"/>
          <p:nvPr/>
        </p:nvSpPr>
        <p:spPr>
          <a:xfrm>
            <a:off x="29714" y="6292723"/>
            <a:ext cx="10501885" cy="415498"/>
          </a:xfrm>
          <a:prstGeom prst="rect">
            <a:avLst/>
          </a:prstGeom>
          <a:noFill/>
        </p:spPr>
        <p:txBody>
          <a:bodyPr wrap="square" rtlCol="0">
            <a:spAutoFit/>
          </a:bodyPr>
          <a:lstStyle/>
          <a:p>
            <a:pPr algn="r"/>
            <a:r>
              <a:rPr lang="en-US" sz="700" dirty="0">
                <a:latin typeface="Segoe UI" panose="020B0502040204020203" pitchFamily="34" charset="0"/>
              </a:rPr>
              <a:t>Watson-Jones D</a:t>
            </a:r>
            <a:r>
              <a:rPr lang="en-US" sz="700" dirty="0">
                <a:effectLst/>
                <a:latin typeface="Segoe UI" panose="020B0502040204020203" pitchFamily="34" charset="0"/>
              </a:rPr>
              <a:t>, </a:t>
            </a:r>
            <a:r>
              <a:rPr lang="en-US" sz="700" dirty="0" err="1">
                <a:effectLst/>
                <a:latin typeface="Segoe UI" panose="020B0502040204020203" pitchFamily="34" charset="0"/>
              </a:rPr>
              <a:t>Changlucha</a:t>
            </a:r>
            <a:r>
              <a:rPr lang="en-US" sz="700" dirty="0">
                <a:effectLst/>
                <a:latin typeface="Segoe UI" panose="020B0502040204020203" pitchFamily="34" charset="0"/>
              </a:rPr>
              <a:t> J, </a:t>
            </a:r>
            <a:r>
              <a:rPr lang="en-US" sz="700" dirty="0">
                <a:latin typeface="Segoe UI" panose="020B0502040204020203" pitchFamily="34" charset="0"/>
              </a:rPr>
              <a:t>Maxwell C</a:t>
            </a:r>
            <a:r>
              <a:rPr lang="en-US" sz="700" dirty="0">
                <a:effectLst/>
                <a:latin typeface="Segoe UI" panose="020B0502040204020203" pitchFamily="34" charset="0"/>
              </a:rPr>
              <a:t> et al. “Durability of immunogenicity at 5 years after a single dose of human papillomavirus vaccine compared with two doses in Tanzanian girls aged 9–14 years: results of the long-term extension of the </a:t>
            </a:r>
            <a:r>
              <a:rPr lang="en-US" sz="700" dirty="0" err="1">
                <a:effectLst/>
                <a:latin typeface="Segoe UI" panose="020B0502040204020203" pitchFamily="34" charset="0"/>
              </a:rPr>
              <a:t>DoRIS</a:t>
            </a:r>
            <a:r>
              <a:rPr lang="en-US" sz="700" dirty="0">
                <a:effectLst/>
                <a:latin typeface="Segoe UI" panose="020B0502040204020203" pitchFamily="34" charset="0"/>
              </a:rPr>
              <a:t> </a:t>
            </a:r>
            <a:r>
              <a:rPr lang="en-US" sz="700" dirty="0" err="1">
                <a:effectLst/>
                <a:latin typeface="Segoe UI" panose="020B0502040204020203" pitchFamily="34" charset="0"/>
              </a:rPr>
              <a:t>randomised</a:t>
            </a:r>
            <a:r>
              <a:rPr lang="en-US" sz="700" dirty="0">
                <a:effectLst/>
                <a:latin typeface="Segoe UI" panose="020B0502040204020203" pitchFamily="34" charset="0"/>
              </a:rPr>
              <a:t> trial.” </a:t>
            </a:r>
            <a:r>
              <a:rPr lang="en-US" sz="700" i="1" dirty="0">
                <a:effectLst/>
                <a:latin typeface="Segoe UI" panose="020B0502040204020203" pitchFamily="34" charset="0"/>
              </a:rPr>
              <a:t>The Lancet Global Health</a:t>
            </a:r>
            <a:r>
              <a:rPr lang="en-US" sz="700" dirty="0">
                <a:effectLst/>
                <a:latin typeface="Segoe UI" panose="020B0502040204020203" pitchFamily="34" charset="0"/>
              </a:rPr>
              <a:t>. </a:t>
            </a:r>
            <a:r>
              <a:rPr lang="pt-BR" sz="700" dirty="0">
                <a:effectLst/>
                <a:latin typeface="Segoe UI" panose="020B0502040204020203" pitchFamily="34" charset="0"/>
              </a:rPr>
              <a:t>2025 Jan 29;13(2):e319–e328. doi: 10.1016/S2214-109X(24)00477-7 </a:t>
            </a:r>
            <a:r>
              <a:rPr lang="en-US" sz="700" dirty="0">
                <a:effectLst/>
                <a:latin typeface="Segoe UI" panose="020B0502040204020203" pitchFamily="34" charset="0"/>
              </a:rPr>
              <a:t> </a:t>
            </a:r>
            <a:endPar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endParaRPr>
          </a:p>
          <a:p>
            <a:endParaRPr lang="en-US" sz="700" i="1" dirty="0">
              <a:solidFill>
                <a:schemeClr val="tx1">
                  <a:lumMod val="65000"/>
                  <a:lumOff val="35000"/>
                </a:schemeClr>
              </a:solidFill>
              <a:highlight>
                <a:srgbClr val="FFFF00"/>
              </a:highlight>
              <a:latin typeface="+mj-lt"/>
              <a:cs typeface="Arial" panose="020B0604020202020204" pitchFamily="34" charset="0"/>
            </a:endParaRPr>
          </a:p>
        </p:txBody>
      </p:sp>
      <p:pic>
        <p:nvPicPr>
          <p:cNvPr id="6" name="Picture 5">
            <a:extLst>
              <a:ext uri="{FF2B5EF4-FFF2-40B4-BE49-F238E27FC236}">
                <a16:creationId xmlns:a16="http://schemas.microsoft.com/office/drawing/2014/main" id="{51834291-649E-492C-6868-B1D13430D2F2}"/>
              </a:ext>
            </a:extLst>
          </p:cNvPr>
          <p:cNvPicPr>
            <a:picLocks noChangeAspect="1"/>
          </p:cNvPicPr>
          <p:nvPr/>
        </p:nvPicPr>
        <p:blipFill>
          <a:blip r:embed="rId3"/>
          <a:stretch>
            <a:fillRect/>
          </a:stretch>
        </p:blipFill>
        <p:spPr>
          <a:xfrm>
            <a:off x="507551" y="1176053"/>
            <a:ext cx="10990711" cy="2543363"/>
          </a:xfrm>
          <a:prstGeom prst="rect">
            <a:avLst/>
          </a:prstGeom>
        </p:spPr>
      </p:pic>
      <p:pic>
        <p:nvPicPr>
          <p:cNvPr id="9" name="Picture 8">
            <a:extLst>
              <a:ext uri="{FF2B5EF4-FFF2-40B4-BE49-F238E27FC236}">
                <a16:creationId xmlns:a16="http://schemas.microsoft.com/office/drawing/2014/main" id="{BC715802-D9DE-5661-9DA7-8D34C02F934C}"/>
              </a:ext>
            </a:extLst>
          </p:cNvPr>
          <p:cNvPicPr>
            <a:picLocks noChangeAspect="1"/>
          </p:cNvPicPr>
          <p:nvPr/>
        </p:nvPicPr>
        <p:blipFill>
          <a:blip r:embed="rId4"/>
          <a:stretch>
            <a:fillRect/>
          </a:stretch>
        </p:blipFill>
        <p:spPr>
          <a:xfrm>
            <a:off x="693738" y="3300544"/>
            <a:ext cx="10722544" cy="2992179"/>
          </a:xfrm>
          <a:prstGeom prst="rect">
            <a:avLst/>
          </a:prstGeom>
        </p:spPr>
      </p:pic>
    </p:spTree>
    <p:extLst>
      <p:ext uri="{BB962C8B-B14F-4D97-AF65-F5344CB8AC3E}">
        <p14:creationId xmlns:p14="http://schemas.microsoft.com/office/powerpoint/2010/main" val="3946362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B73C-CA16-9FD0-B2F7-E4EBAE0617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F681EED-BBB0-71DA-EBD7-8EDA3C7A1C3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99DD54C-8C0C-F72F-B0DC-0CAD133FA0B0}"/>
              </a:ext>
            </a:extLst>
          </p:cNvPr>
          <p:cNvSpPr/>
          <p:nvPr/>
        </p:nvSpPr>
        <p:spPr>
          <a:xfrm>
            <a:off x="298938" y="136673"/>
            <a:ext cx="11747582" cy="1077218"/>
          </a:xfrm>
          <a:prstGeom prst="rect">
            <a:avLst/>
          </a:prstGeom>
        </p:spPr>
        <p:txBody>
          <a:bodyPr wrap="square">
            <a:spAutoFit/>
          </a:bodyPr>
          <a:lstStyle/>
          <a:p>
            <a:pPr algn="ctr"/>
            <a:r>
              <a:rPr lang="en-US" sz="3200" dirty="0">
                <a:solidFill>
                  <a:schemeClr val="tx2"/>
                </a:solidFill>
              </a:rPr>
              <a:t>Effectiveness of single dose against cervical lesions (CIN2+)</a:t>
            </a:r>
          </a:p>
          <a:p>
            <a:pPr algn="ctr"/>
            <a:r>
              <a:rPr lang="en-US" sz="3200" dirty="0">
                <a:solidFill>
                  <a:schemeClr val="tx2"/>
                </a:solidFill>
              </a:rPr>
              <a:t>in population-based cohort study in Australia</a:t>
            </a:r>
          </a:p>
        </p:txBody>
      </p:sp>
      <p:sp>
        <p:nvSpPr>
          <p:cNvPr id="2" name="TextBox 1">
            <a:extLst>
              <a:ext uri="{FF2B5EF4-FFF2-40B4-BE49-F238E27FC236}">
                <a16:creationId xmlns:a16="http://schemas.microsoft.com/office/drawing/2014/main" id="{EA44348A-5ECC-FCC0-DB14-FD4660FA5AEC}"/>
              </a:ext>
            </a:extLst>
          </p:cNvPr>
          <p:cNvSpPr txBox="1"/>
          <p:nvPr/>
        </p:nvSpPr>
        <p:spPr>
          <a:xfrm>
            <a:off x="490538" y="1557867"/>
            <a:ext cx="2891041" cy="2062103"/>
          </a:xfrm>
          <a:prstGeom prst="rect">
            <a:avLst/>
          </a:prstGeom>
          <a:noFill/>
          <a:ln>
            <a:solidFill>
              <a:srgbClr val="0070C0"/>
            </a:solidFill>
          </a:ln>
        </p:spPr>
        <p:txBody>
          <a:bodyPr wrap="square" lIns="91440" tIns="45720" rIns="91440" bIns="45720" anchor="t">
            <a:spAutoFit/>
          </a:bodyPr>
          <a:lstStyle/>
          <a:p>
            <a:r>
              <a:rPr lang="en-US" sz="1600" dirty="0"/>
              <a:t>National data linkage study evaluating the effectiveness of 4vHPV (MSD) against high-grade cervical lesions (all HPV types) by number of doses in women vaccinated before age 15 years (up to seven years previously) in Australia</a:t>
            </a:r>
          </a:p>
        </p:txBody>
      </p:sp>
      <p:pic>
        <p:nvPicPr>
          <p:cNvPr id="3" name="Picture 2">
            <a:extLst>
              <a:ext uri="{FF2B5EF4-FFF2-40B4-BE49-F238E27FC236}">
                <a16:creationId xmlns:a16="http://schemas.microsoft.com/office/drawing/2014/main" id="{FBA44154-C3B5-CA69-BE50-C211F8734582}"/>
              </a:ext>
            </a:extLst>
          </p:cNvPr>
          <p:cNvPicPr>
            <a:picLocks noChangeAspect="1"/>
          </p:cNvPicPr>
          <p:nvPr/>
        </p:nvPicPr>
        <p:blipFill>
          <a:blip r:embed="rId3"/>
          <a:stretch>
            <a:fillRect/>
          </a:stretch>
        </p:blipFill>
        <p:spPr>
          <a:xfrm>
            <a:off x="3833138" y="1688763"/>
            <a:ext cx="5593743" cy="3804587"/>
          </a:xfrm>
          <a:prstGeom prst="rect">
            <a:avLst/>
          </a:prstGeom>
        </p:spPr>
      </p:pic>
      <p:sp>
        <p:nvSpPr>
          <p:cNvPr id="7" name="TextBox 6">
            <a:extLst>
              <a:ext uri="{FF2B5EF4-FFF2-40B4-BE49-F238E27FC236}">
                <a16:creationId xmlns:a16="http://schemas.microsoft.com/office/drawing/2014/main" id="{3EF2655F-88F4-ED17-4039-1B3DC2763754}"/>
              </a:ext>
            </a:extLst>
          </p:cNvPr>
          <p:cNvSpPr txBox="1"/>
          <p:nvPr/>
        </p:nvSpPr>
        <p:spPr>
          <a:xfrm>
            <a:off x="280415" y="6238179"/>
            <a:ext cx="9298087" cy="200055"/>
          </a:xfrm>
          <a:prstGeom prst="rect">
            <a:avLst/>
          </a:prstGeom>
          <a:noFill/>
        </p:spPr>
        <p:txBody>
          <a:bodyPr wrap="square" rtlCol="0">
            <a:spAutoFit/>
          </a:bodyPr>
          <a:lstStyle/>
          <a:p>
            <a:r>
              <a:rPr lang="en-US" sz="700" b="0" i="0" dirty="0">
                <a:solidFill>
                  <a:schemeClr val="tx1">
                    <a:lumMod val="65000"/>
                    <a:lumOff val="35000"/>
                  </a:schemeClr>
                </a:solidFill>
                <a:effectLst/>
                <a:latin typeface="+mj-lt"/>
                <a:cs typeface="Arial" panose="020B0604020202020204" pitchFamily="34" charset="0"/>
              </a:rPr>
              <a:t>Brotherton JM, Budd A, Rompotis C, et al. Is one dose of human papillomavirus vaccine as effective as three?: A national cohort analysis. </a:t>
            </a:r>
            <a:r>
              <a:rPr lang="en-US" sz="700" b="0" i="1" dirty="0">
                <a:solidFill>
                  <a:schemeClr val="tx1">
                    <a:lumMod val="65000"/>
                    <a:lumOff val="35000"/>
                  </a:schemeClr>
                </a:solidFill>
                <a:effectLst/>
                <a:latin typeface="+mj-lt"/>
                <a:cs typeface="Arial" panose="020B0604020202020204" pitchFamily="34" charset="0"/>
              </a:rPr>
              <a:t>Papillomavirus Research</a:t>
            </a:r>
            <a:r>
              <a:rPr lang="en-US" sz="700" b="0" i="0" dirty="0">
                <a:solidFill>
                  <a:schemeClr val="tx1">
                    <a:lumMod val="65000"/>
                    <a:lumOff val="35000"/>
                  </a:schemeClr>
                </a:solidFill>
                <a:effectLst/>
                <a:latin typeface="+mj-lt"/>
                <a:cs typeface="Arial" panose="020B0604020202020204" pitchFamily="34" charset="0"/>
              </a:rPr>
              <a:t>. 2019;8:100177. doi:</a:t>
            </a:r>
            <a:r>
              <a:rPr lang="en-US" sz="700" b="0" i="0" u="none" strike="noStrike" dirty="0">
                <a:solidFill>
                  <a:schemeClr val="tx1">
                    <a:lumMod val="65000"/>
                    <a:lumOff val="35000"/>
                  </a:schemeClr>
                </a:solidFill>
                <a:effectLst/>
                <a:latin typeface="+mj-lt"/>
                <a:cs typeface="Arial" panose="020B0604020202020204" pitchFamily="34" charset="0"/>
              </a:rPr>
              <a:t>10.1016/j.pvr.2019.100177</a:t>
            </a:r>
            <a:r>
              <a:rPr lang="en-US" sz="700" b="0" i="0" dirty="0">
                <a:solidFill>
                  <a:schemeClr val="tx1">
                    <a:lumMod val="65000"/>
                    <a:lumOff val="35000"/>
                  </a:schemeClr>
                </a:solidFill>
                <a:effectLst/>
                <a:latin typeface="+mj-lt"/>
                <a:cs typeface="Arial" panose="020B0604020202020204" pitchFamily="34" charset="0"/>
              </a:rPr>
              <a:t>  </a:t>
            </a:r>
            <a:endParaRPr lang="en-US" sz="700" i="1" dirty="0">
              <a:solidFill>
                <a:schemeClr val="tx1">
                  <a:lumMod val="65000"/>
                  <a:lumOff val="35000"/>
                </a:schemeClr>
              </a:solidFill>
              <a:latin typeface="+mj-lt"/>
              <a:cs typeface="Arial" panose="020B0604020202020204" pitchFamily="34" charset="0"/>
            </a:endParaRPr>
          </a:p>
        </p:txBody>
      </p:sp>
      <p:sp>
        <p:nvSpPr>
          <p:cNvPr id="12" name="TextBox 11">
            <a:extLst>
              <a:ext uri="{FF2B5EF4-FFF2-40B4-BE49-F238E27FC236}">
                <a16:creationId xmlns:a16="http://schemas.microsoft.com/office/drawing/2014/main" id="{CD0412D3-DE00-58F5-59B7-D099311F3E5B}"/>
              </a:ext>
            </a:extLst>
          </p:cNvPr>
          <p:cNvSpPr txBox="1"/>
          <p:nvPr/>
        </p:nvSpPr>
        <p:spPr>
          <a:xfrm>
            <a:off x="490538" y="5634270"/>
            <a:ext cx="11287652" cy="307777"/>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n-US" sz="1400" b="1" dirty="0">
                <a:solidFill>
                  <a:schemeClr val="tx2"/>
                </a:solidFill>
              </a:rPr>
              <a:t>One dose had comparable effectiveness to two or three doses in preventing high-grade disease in a high-coverage setting in women vaccinated ≤ 15 yo</a:t>
            </a:r>
          </a:p>
        </p:txBody>
      </p:sp>
      <p:sp>
        <p:nvSpPr>
          <p:cNvPr id="13" name="Rectangle 12">
            <a:extLst>
              <a:ext uri="{FF2B5EF4-FFF2-40B4-BE49-F238E27FC236}">
                <a16:creationId xmlns:a16="http://schemas.microsoft.com/office/drawing/2014/main" id="{3F5FBC07-0C3C-AEDF-529C-03D82F65EE2B}"/>
              </a:ext>
            </a:extLst>
          </p:cNvPr>
          <p:cNvSpPr/>
          <p:nvPr/>
        </p:nvSpPr>
        <p:spPr>
          <a:xfrm>
            <a:off x="3680427" y="1250090"/>
            <a:ext cx="8445177" cy="307777"/>
          </a:xfrm>
          <a:prstGeom prst="rect">
            <a:avLst/>
          </a:prstGeom>
          <a:solidFill>
            <a:schemeClr val="accent3">
              <a:lumMod val="20000"/>
              <a:lumOff val="80000"/>
            </a:schemeClr>
          </a:solidFill>
          <a:ln>
            <a:solidFill>
              <a:schemeClr val="tx2"/>
            </a:solidFill>
          </a:ln>
        </p:spPr>
        <p:txBody>
          <a:bodyPr wrap="square">
            <a:spAutoFit/>
          </a:bodyPr>
          <a:lstStyle/>
          <a:p>
            <a:pPr algn="ctr"/>
            <a:r>
              <a:rPr lang="en-US" sz="1400" b="1" i="0" u="none" strike="noStrike" baseline="0" dirty="0">
                <a:solidFill>
                  <a:schemeClr val="tx2"/>
                </a:solidFill>
              </a:rPr>
              <a:t>Cumulative failure probability plot for CIN2/AIS+ among 250,648 screening women</a:t>
            </a:r>
            <a:endParaRPr lang="en-US" sz="1400" b="1" dirty="0">
              <a:solidFill>
                <a:schemeClr val="tx2"/>
              </a:solidFill>
            </a:endParaRPr>
          </a:p>
        </p:txBody>
      </p:sp>
      <p:sp>
        <p:nvSpPr>
          <p:cNvPr id="14" name="Rectangle 13">
            <a:extLst>
              <a:ext uri="{FF2B5EF4-FFF2-40B4-BE49-F238E27FC236}">
                <a16:creationId xmlns:a16="http://schemas.microsoft.com/office/drawing/2014/main" id="{85AD86B8-7B29-2A5A-EC50-EA09BCCF2300}"/>
              </a:ext>
            </a:extLst>
          </p:cNvPr>
          <p:cNvSpPr/>
          <p:nvPr/>
        </p:nvSpPr>
        <p:spPr>
          <a:xfrm>
            <a:off x="9578503" y="2911908"/>
            <a:ext cx="1912145" cy="1077218"/>
          </a:xfrm>
          <a:prstGeom prst="rect">
            <a:avLst/>
          </a:prstGeom>
        </p:spPr>
        <p:txBody>
          <a:bodyPr wrap="square">
            <a:spAutoFit/>
          </a:bodyPr>
          <a:lstStyle/>
          <a:p>
            <a:pPr algn="l"/>
            <a:r>
              <a:rPr lang="en-US" sz="1600" dirty="0"/>
              <a:t>H</a:t>
            </a:r>
            <a:r>
              <a:rPr lang="en-US" sz="1600" i="0" u="none" strike="noStrike" baseline="0" dirty="0"/>
              <a:t>azard ratio for </a:t>
            </a:r>
            <a:br>
              <a:rPr lang="en-US" sz="1600" i="0" u="none" strike="noStrike" baseline="0" dirty="0"/>
            </a:br>
            <a:r>
              <a:rPr lang="en-US" sz="1600" i="0" u="none" strike="noStrike" baseline="0" dirty="0"/>
              <a:t>1 dose compared to 3 doses: 1.01 </a:t>
            </a:r>
            <a:br>
              <a:rPr lang="en-US" sz="1600" i="0" u="none" strike="noStrike" baseline="0" dirty="0"/>
            </a:br>
            <a:r>
              <a:rPr lang="en-US" sz="1600" i="0" u="none" strike="noStrike" baseline="0" dirty="0"/>
              <a:t>(95% CI 0.81–1.26)</a:t>
            </a:r>
            <a:endParaRPr lang="en-US" sz="2000" dirty="0">
              <a:solidFill>
                <a:schemeClr val="accent1"/>
              </a:solidFill>
            </a:endParaRPr>
          </a:p>
        </p:txBody>
      </p:sp>
      <p:sp>
        <p:nvSpPr>
          <p:cNvPr id="15" name="TextBox 14">
            <a:extLst>
              <a:ext uri="{FF2B5EF4-FFF2-40B4-BE49-F238E27FC236}">
                <a16:creationId xmlns:a16="http://schemas.microsoft.com/office/drawing/2014/main" id="{CF0970DA-8716-E7B4-87A5-57AC5D8E0204}"/>
              </a:ext>
            </a:extLst>
          </p:cNvPr>
          <p:cNvSpPr txBox="1"/>
          <p:nvPr/>
        </p:nvSpPr>
        <p:spPr>
          <a:xfrm>
            <a:off x="280416" y="6048090"/>
            <a:ext cx="6707527" cy="230832"/>
          </a:xfrm>
          <a:prstGeom prst="rect">
            <a:avLst/>
          </a:prstGeom>
          <a:noFill/>
        </p:spPr>
        <p:txBody>
          <a:bodyPr wrap="square" rtlCol="0">
            <a:spAutoFit/>
          </a:bodyPr>
          <a:lstStyle/>
          <a:p>
            <a:r>
              <a:rPr lang="en-US" sz="900" dirty="0"/>
              <a:t>Abbreviations: AIS, adenocarcinoma in situ; CI, confidence interval; CIN, cervical intraepithelial neoplasia; yo, year of age</a:t>
            </a:r>
          </a:p>
        </p:txBody>
      </p:sp>
    </p:spTree>
    <p:extLst>
      <p:ext uri="{BB962C8B-B14F-4D97-AF65-F5344CB8AC3E}">
        <p14:creationId xmlns:p14="http://schemas.microsoft.com/office/powerpoint/2010/main" val="3009598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C9E0-A6DA-9A2B-BD0E-FC6F6F28A45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37F53E-499E-7B82-E8D7-1F4291BA6D9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839DF28-884F-4FD2-F768-3CE986501ED9}"/>
              </a:ext>
            </a:extLst>
          </p:cNvPr>
          <p:cNvSpPr/>
          <p:nvPr/>
        </p:nvSpPr>
        <p:spPr>
          <a:xfrm>
            <a:off x="298938" y="136673"/>
            <a:ext cx="11747582" cy="1077218"/>
          </a:xfrm>
          <a:prstGeom prst="rect">
            <a:avLst/>
          </a:prstGeom>
        </p:spPr>
        <p:txBody>
          <a:bodyPr wrap="square">
            <a:spAutoFit/>
          </a:bodyPr>
          <a:lstStyle/>
          <a:p>
            <a:pPr algn="ctr"/>
            <a:r>
              <a:rPr lang="en-US" sz="3200" dirty="0">
                <a:solidFill>
                  <a:schemeClr val="tx2"/>
                </a:solidFill>
              </a:rPr>
              <a:t>Effectiveness of a single dose against cervical lesions (CIN2+)</a:t>
            </a:r>
          </a:p>
          <a:p>
            <a:pPr algn="ctr"/>
            <a:r>
              <a:rPr lang="en-US" sz="3200" dirty="0">
                <a:solidFill>
                  <a:schemeClr val="tx2"/>
                </a:solidFill>
              </a:rPr>
              <a:t>in population-based cohort study in Sweden</a:t>
            </a:r>
          </a:p>
        </p:txBody>
      </p:sp>
      <p:sp>
        <p:nvSpPr>
          <p:cNvPr id="10" name="TextBox 9">
            <a:extLst>
              <a:ext uri="{FF2B5EF4-FFF2-40B4-BE49-F238E27FC236}">
                <a16:creationId xmlns:a16="http://schemas.microsoft.com/office/drawing/2014/main" id="{7FC360DE-9D25-906D-9C9A-549A7E9A28AC}"/>
              </a:ext>
            </a:extLst>
          </p:cNvPr>
          <p:cNvSpPr txBox="1"/>
          <p:nvPr/>
        </p:nvSpPr>
        <p:spPr>
          <a:xfrm>
            <a:off x="560393" y="5848350"/>
            <a:ext cx="5289424" cy="542270"/>
          </a:xfrm>
          <a:prstGeom prst="rect">
            <a:avLst/>
          </a:prstGeom>
          <a:noFill/>
        </p:spPr>
        <p:txBody>
          <a:bodyPr wrap="square" rtlCol="0">
            <a:spAutoFit/>
          </a:bodyPr>
          <a:lstStyle/>
          <a:p>
            <a:r>
              <a:rPr lang="en-US" sz="700" dirty="0">
                <a:effectLst/>
                <a:latin typeface="Segoe UI" panose="020B0502040204020203" pitchFamily="34" charset="0"/>
              </a:rPr>
              <a:t>Wu S, Ploner A, Astorga Alsina AM, et al. Effectiveness of quadrivalent human papillomavirus vaccination against high-grade cervical lesions by age and doses: A population-based cohort study. </a:t>
            </a:r>
            <a:r>
              <a:rPr lang="en-US" sz="700" i="1" dirty="0">
                <a:effectLst/>
                <a:latin typeface="Segoe UI" panose="020B0502040204020203" pitchFamily="34" charset="0"/>
              </a:rPr>
              <a:t>The Lancet Regional Health – Europe.</a:t>
            </a:r>
            <a:r>
              <a:rPr lang="en-US" sz="700" dirty="0">
                <a:effectLst/>
                <a:latin typeface="Segoe UI" panose="020B0502040204020203" pitchFamily="34" charset="0"/>
              </a:rPr>
              <a:t> 2025;49:101178. doi:10.1016/j.lanepe.2024.101178    </a:t>
            </a:r>
            <a:endParaRPr kumimoji="0" lang="en-US" sz="700" strike="noStrike" kern="1200" spc="0" normalizeH="0" noProof="0" dirty="0">
              <a:ln>
                <a:noFill/>
              </a:ln>
              <a:solidFill>
                <a:schemeClr val="tx1">
                  <a:lumMod val="65000"/>
                  <a:lumOff val="35000"/>
                </a:schemeClr>
              </a:solidFill>
              <a:effectLst/>
              <a:uLnTx/>
              <a:uFillTx/>
              <a:latin typeface="+mj-lt"/>
              <a:cs typeface="Arial" panose="020B0604020202020204" pitchFamily="34" charset="0"/>
            </a:endParaRPr>
          </a:p>
          <a:p>
            <a:endParaRPr lang="en-US" sz="700" i="1" dirty="0">
              <a:solidFill>
                <a:schemeClr val="tx1">
                  <a:lumMod val="65000"/>
                  <a:lumOff val="35000"/>
                </a:schemeClr>
              </a:solidFill>
              <a:highlight>
                <a:srgbClr val="00FF00"/>
              </a:highlight>
              <a:latin typeface="+mj-lt"/>
              <a:cs typeface="Arial" panose="020B0604020202020204" pitchFamily="34" charset="0"/>
            </a:endParaRPr>
          </a:p>
        </p:txBody>
      </p:sp>
      <p:sp>
        <p:nvSpPr>
          <p:cNvPr id="2" name="TextBox 1">
            <a:extLst>
              <a:ext uri="{FF2B5EF4-FFF2-40B4-BE49-F238E27FC236}">
                <a16:creationId xmlns:a16="http://schemas.microsoft.com/office/drawing/2014/main" id="{BE669E44-3B9D-E740-7A8B-36A5778115FF}"/>
              </a:ext>
            </a:extLst>
          </p:cNvPr>
          <p:cNvSpPr txBox="1"/>
          <p:nvPr/>
        </p:nvSpPr>
        <p:spPr>
          <a:xfrm>
            <a:off x="567267" y="1213891"/>
            <a:ext cx="11210923" cy="615553"/>
          </a:xfrm>
          <a:prstGeom prst="rect">
            <a:avLst/>
          </a:prstGeom>
          <a:noFill/>
          <a:ln>
            <a:solidFill>
              <a:srgbClr val="0070C0"/>
            </a:solidFill>
          </a:ln>
        </p:spPr>
        <p:txBody>
          <a:bodyPr wrap="square" lIns="91440" tIns="45720" rIns="91440" bIns="45720" anchor="t">
            <a:spAutoFit/>
          </a:bodyPr>
          <a:lstStyle/>
          <a:p>
            <a:r>
              <a:rPr lang="en-US" dirty="0"/>
              <a:t>Registry-based </a:t>
            </a:r>
            <a:r>
              <a:rPr lang="en-US" sz="1600" dirty="0"/>
              <a:t>cohort study evaluating the effectiveness of 4vHPV (MSD) against high-grade cervical lesions (by age at vaccination and number of doses) 17 years after the introduction of HPV vaccination in Sweden</a:t>
            </a:r>
          </a:p>
        </p:txBody>
      </p:sp>
      <p:pic>
        <p:nvPicPr>
          <p:cNvPr id="4" name="Picture 3">
            <a:extLst>
              <a:ext uri="{FF2B5EF4-FFF2-40B4-BE49-F238E27FC236}">
                <a16:creationId xmlns:a16="http://schemas.microsoft.com/office/drawing/2014/main" id="{EE61B63F-C4F6-1352-1381-B369678A9455}"/>
              </a:ext>
            </a:extLst>
          </p:cNvPr>
          <p:cNvPicPr>
            <a:picLocks noChangeAspect="1"/>
          </p:cNvPicPr>
          <p:nvPr/>
        </p:nvPicPr>
        <p:blipFill>
          <a:blip r:embed="rId3"/>
          <a:stretch>
            <a:fillRect/>
          </a:stretch>
        </p:blipFill>
        <p:spPr>
          <a:xfrm>
            <a:off x="6342184" y="1857681"/>
            <a:ext cx="4911970" cy="4207539"/>
          </a:xfrm>
          <a:prstGeom prst="rect">
            <a:avLst/>
          </a:prstGeom>
        </p:spPr>
      </p:pic>
      <p:sp>
        <p:nvSpPr>
          <p:cNvPr id="6" name="Rectangle: Rounded Corners 5">
            <a:extLst>
              <a:ext uri="{FF2B5EF4-FFF2-40B4-BE49-F238E27FC236}">
                <a16:creationId xmlns:a16="http://schemas.microsoft.com/office/drawing/2014/main" id="{B1858436-6DF8-58C3-A218-CE5E894ED2D4}"/>
              </a:ext>
            </a:extLst>
          </p:cNvPr>
          <p:cNvSpPr/>
          <p:nvPr/>
        </p:nvSpPr>
        <p:spPr>
          <a:xfrm>
            <a:off x="6553200" y="1850194"/>
            <a:ext cx="4560277" cy="224430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DAAACC8-91E2-3055-4547-F808F56FBEE9}"/>
              </a:ext>
            </a:extLst>
          </p:cNvPr>
          <p:cNvSpPr txBox="1"/>
          <p:nvPr/>
        </p:nvSpPr>
        <p:spPr>
          <a:xfrm>
            <a:off x="730376" y="2021082"/>
            <a:ext cx="5289424" cy="3447098"/>
          </a:xfrm>
          <a:prstGeom prst="rect">
            <a:avLst/>
          </a:prstGeom>
          <a:noFill/>
        </p:spPr>
        <p:txBody>
          <a:bodyPr wrap="square" rtlCol="0">
            <a:spAutoFit/>
          </a:bodyPr>
          <a:lstStyle/>
          <a:p>
            <a:pPr marL="285750" indent="-285750">
              <a:spcAft>
                <a:spcPts val="600"/>
              </a:spcAft>
              <a:buSzPct val="75000"/>
              <a:buFontTx/>
              <a:buChar char="●"/>
            </a:pPr>
            <a:r>
              <a:rPr lang="en-US" dirty="0"/>
              <a:t>The effectiveness decreased for all dosing regimens with increased age at vaccination</a:t>
            </a:r>
          </a:p>
          <a:p>
            <a:pPr marL="285750" indent="-285750">
              <a:spcAft>
                <a:spcPts val="600"/>
              </a:spcAft>
              <a:buSzPct val="75000"/>
              <a:buFontTx/>
              <a:buChar char="●"/>
            </a:pPr>
            <a:r>
              <a:rPr lang="en-US" dirty="0"/>
              <a:t>A buffer period of 12 months was used to exclude outcomes related to pre-existing infections at time of vaccination</a:t>
            </a:r>
          </a:p>
          <a:p>
            <a:pPr marL="285750" indent="-285750">
              <a:spcAft>
                <a:spcPts val="600"/>
              </a:spcAft>
              <a:buSzPct val="75000"/>
              <a:buFontTx/>
              <a:buChar char="●"/>
            </a:pPr>
            <a:endParaRPr lang="en-US" dirty="0"/>
          </a:p>
          <a:p>
            <a:pPr marL="285750" indent="-285750">
              <a:spcAft>
                <a:spcPts val="600"/>
              </a:spcAft>
              <a:buSzPct val="75000"/>
              <a:buFontTx/>
              <a:buChar char="●"/>
            </a:pPr>
            <a:r>
              <a:rPr lang="en-US" b="1" dirty="0"/>
              <a:t>High effectiveness in preventing high-grade cervical lesions up to 1 year after vaccine introduction</a:t>
            </a:r>
          </a:p>
          <a:p>
            <a:pPr marL="285750" indent="-285750">
              <a:spcAft>
                <a:spcPts val="600"/>
              </a:spcAft>
              <a:buSzPct val="75000"/>
              <a:buFontTx/>
              <a:buChar char="●"/>
            </a:pPr>
            <a:r>
              <a:rPr lang="en-US" b="1" dirty="0"/>
              <a:t>One- and two-dose regimens before age 17 shows a comparable effectiveness to 2 or 3 doses</a:t>
            </a:r>
          </a:p>
        </p:txBody>
      </p:sp>
      <p:sp>
        <p:nvSpPr>
          <p:cNvPr id="9" name="TextBox 8">
            <a:extLst>
              <a:ext uri="{FF2B5EF4-FFF2-40B4-BE49-F238E27FC236}">
                <a16:creationId xmlns:a16="http://schemas.microsoft.com/office/drawing/2014/main" id="{14C8F4BA-218A-66C9-CC90-1690C51D86F8}"/>
              </a:ext>
            </a:extLst>
          </p:cNvPr>
          <p:cNvSpPr txBox="1"/>
          <p:nvPr/>
        </p:nvSpPr>
        <p:spPr>
          <a:xfrm>
            <a:off x="5849817" y="6010638"/>
            <a:ext cx="5133201" cy="246221"/>
          </a:xfrm>
          <a:prstGeom prst="rect">
            <a:avLst/>
          </a:prstGeom>
          <a:noFill/>
        </p:spPr>
        <p:txBody>
          <a:bodyPr wrap="square" rtlCol="0">
            <a:spAutoFit/>
          </a:bodyPr>
          <a:lstStyle/>
          <a:p>
            <a:r>
              <a:rPr lang="en-US" sz="1000" dirty="0"/>
              <a:t>Analyses were adjusted for age, calendar year, county of residence, and parental characteristics</a:t>
            </a:r>
          </a:p>
        </p:txBody>
      </p:sp>
    </p:spTree>
    <p:extLst>
      <p:ext uri="{BB962C8B-B14F-4D97-AF65-F5344CB8AC3E}">
        <p14:creationId xmlns:p14="http://schemas.microsoft.com/office/powerpoint/2010/main" val="192627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82550" y="369360"/>
            <a:ext cx="12026899" cy="869909"/>
          </a:xfrm>
        </p:spPr>
        <p:txBody>
          <a:bodyPr lIns="91440" tIns="45720" rIns="91440" bIns="45720" anchor="t"/>
          <a:lstStyle/>
          <a:p>
            <a:r>
              <a:rPr lang="en-US" sz="4000" b="1" dirty="0"/>
              <a:t>Key topics &amp; questions for single-dose HPV vaccination</a:t>
            </a:r>
            <a:endParaRPr lang="en-US" sz="4000" b="1" i="1" dirty="0"/>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rPr>
              <a:t>Single-dose level of protection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ea typeface="+mn-lt"/>
                <a:cs typeface="+mn-lt"/>
              </a:rPr>
              <a:t>Biological plausibility </a:t>
            </a:r>
            <a:endParaRPr lang="en-US" dirty="0">
              <a:solidFill>
                <a:schemeClr val="accent1"/>
              </a:solidFill>
            </a:endParaRP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697158"/>
            <a:ext cx="11137392" cy="1557338"/>
          </a:xfrm>
          <a:prstGeom prst="rect">
            <a:avLst/>
          </a:prstGeom>
          <a:solidFill>
            <a:schemeClr val="accent4"/>
          </a:solidFill>
          <a:ln w="63500">
            <a:solidFill>
              <a:schemeClr val="accent2"/>
            </a:solidFill>
          </a:ln>
        </p:spPr>
        <p:txBody>
          <a:bodyPr wrap="square" lIns="182880" tIns="45720" rtlCol="0" anchor="ctr" anchorCtr="0">
            <a:noAutofit/>
          </a:bodyPr>
          <a:lstStyle/>
          <a:p>
            <a:r>
              <a:rPr lang="en-US" sz="2500" b="1" dirty="0">
                <a:solidFill>
                  <a:schemeClr val="accent1"/>
                </a:solidFill>
              </a:rPr>
              <a:t>Would a single-dose regimen be applicable to different populations?</a:t>
            </a:r>
          </a:p>
          <a:p>
            <a:pPr marL="285750" indent="-285750">
              <a:buFont typeface="Arial" panose="020B0604020202020204" pitchFamily="34" charset="0"/>
              <a:buChar char="•"/>
            </a:pPr>
            <a:r>
              <a:rPr lang="en-US" sz="2000" dirty="0">
                <a:solidFill>
                  <a:schemeClr val="accent1"/>
                </a:solidFill>
              </a:rPr>
              <a:t>Across geographies (data generated in different continents) </a:t>
            </a:r>
          </a:p>
          <a:p>
            <a:pPr marL="285750" indent="-285750">
              <a:buFont typeface="Arial" panose="020B0604020202020204" pitchFamily="34" charset="0"/>
              <a:buChar char="•"/>
            </a:pPr>
            <a:r>
              <a:rPr lang="en-US" sz="2000" dirty="0">
                <a:solidFill>
                  <a:schemeClr val="accent1"/>
                </a:solidFill>
              </a:rPr>
              <a:t>Across age groups</a:t>
            </a:r>
          </a:p>
          <a:p>
            <a:pPr marL="285750" indent="-285750">
              <a:buFont typeface="Arial" panose="020B0604020202020204" pitchFamily="34" charset="0"/>
              <a:buChar char="•"/>
            </a:pPr>
            <a:r>
              <a:rPr lang="en-US" sz="2000" dirty="0">
                <a:solidFill>
                  <a:schemeClr val="accent1"/>
                </a:solidFill>
              </a:rPr>
              <a:t>Males</a:t>
            </a:r>
          </a:p>
          <a:p>
            <a:pPr marL="285750" indent="-285750">
              <a:buFont typeface="Arial" panose="020B0604020202020204" pitchFamily="34" charset="0"/>
              <a:buChar char="•"/>
            </a:pPr>
            <a:r>
              <a:rPr lang="en-US" sz="2000" dirty="0">
                <a:solidFill>
                  <a:schemeClr val="accent1"/>
                </a:solidFill>
              </a:rPr>
              <a:t>People living with HIV</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en-US" sz="2600" dirty="0">
                <a:solidFill>
                  <a:schemeClr val="accent1"/>
                </a:solidFill>
                <a:ea typeface="+mn-lt"/>
                <a:cs typeface="+mn-lt"/>
              </a:rPr>
              <a:t>Is single-dose protection similar to multi-dose regimens?</a:t>
            </a:r>
            <a:endParaRPr lang="en-US" dirty="0">
              <a:solidFill>
                <a:schemeClr val="accent1"/>
              </a:solidFill>
            </a:endParaRP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25479"/>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endParaRPr lang="en-US" sz="2600" dirty="0">
              <a:solidFill>
                <a:schemeClr val="accent1"/>
              </a:solidFill>
              <a:ea typeface="+mn-lt"/>
              <a:cs typeface="+mn-lt"/>
            </a:endParaRPr>
          </a:p>
          <a:p>
            <a:r>
              <a:rPr lang="en-US" sz="2600" dirty="0">
                <a:solidFill>
                  <a:schemeClr val="accent1"/>
                </a:solidFill>
                <a:ea typeface="+mn-lt"/>
                <a:cs typeface="+mn-lt"/>
              </a:rPr>
              <a:t>Durability of protection after a single dose </a:t>
            </a:r>
          </a:p>
          <a:p>
            <a:endParaRPr lang="en-US" sz="2600" dirty="0">
              <a:solidFill>
                <a:schemeClr val="accent1"/>
              </a:solidFill>
            </a:endParaRPr>
          </a:p>
        </p:txBody>
      </p:sp>
    </p:spTree>
    <p:extLst>
      <p:ext uri="{BB962C8B-B14F-4D97-AF65-F5344CB8AC3E}">
        <p14:creationId xmlns:p14="http://schemas.microsoft.com/office/powerpoint/2010/main" val="185659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8B1BCE-9F3A-0F73-794B-3DF9815A87DA}"/>
              </a:ext>
            </a:extLst>
          </p:cNvPr>
          <p:cNvSpPr>
            <a:spLocks noGrp="1"/>
          </p:cNvSpPr>
          <p:nvPr>
            <p:ph type="body" sz="quarter" idx="14"/>
          </p:nvPr>
        </p:nvSpPr>
        <p:spPr/>
        <p:txBody>
          <a:bodyPr/>
          <a:lstStyle/>
          <a:p>
            <a:pPr marL="0" indent="0">
              <a:buNone/>
            </a:pPr>
            <a:r>
              <a:rPr lang="en-US" dirty="0"/>
              <a:t>Executive summary</a:t>
            </a:r>
          </a:p>
        </p:txBody>
      </p:sp>
      <p:sp>
        <p:nvSpPr>
          <p:cNvPr id="4" name="Rectangle: Rounded Corners 3">
            <a:extLst>
              <a:ext uri="{FF2B5EF4-FFF2-40B4-BE49-F238E27FC236}">
                <a16:creationId xmlns:a16="http://schemas.microsoft.com/office/drawing/2014/main" id="{793E966C-C621-A470-E591-2C4C604F0FFE}"/>
              </a:ext>
            </a:extLst>
          </p:cNvPr>
          <p:cNvSpPr>
            <a:spLocks/>
          </p:cNvSpPr>
          <p:nvPr/>
        </p:nvSpPr>
        <p:spPr>
          <a:xfrm>
            <a:off x="4361387" y="1498484"/>
            <a:ext cx="3469533" cy="4500796"/>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64CC17EA-1DF6-5E84-BAE6-F4255C72BB03}"/>
              </a:ext>
            </a:extLst>
          </p:cNvPr>
          <p:cNvSpPr>
            <a:spLocks/>
          </p:cNvSpPr>
          <p:nvPr/>
        </p:nvSpPr>
        <p:spPr>
          <a:xfrm>
            <a:off x="525646" y="1475241"/>
            <a:ext cx="3434392" cy="4524039"/>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0021BD4C-0893-5369-A6FA-399CE8993A0B}"/>
              </a:ext>
            </a:extLst>
          </p:cNvPr>
          <p:cNvSpPr>
            <a:spLocks/>
          </p:cNvSpPr>
          <p:nvPr/>
        </p:nvSpPr>
        <p:spPr>
          <a:xfrm>
            <a:off x="8244656" y="1498484"/>
            <a:ext cx="3469533" cy="4524038"/>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08B015A6-8690-7387-9AAA-9BBB3CA9A199}"/>
              </a:ext>
            </a:extLst>
          </p:cNvPr>
          <p:cNvSpPr/>
          <p:nvPr/>
        </p:nvSpPr>
        <p:spPr>
          <a:xfrm>
            <a:off x="133422"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a:ea typeface="+mn-ea"/>
                <a:cs typeface="+mn-cs"/>
              </a:rPr>
              <a:t>Problem statement</a:t>
            </a:r>
            <a:r>
              <a:rPr kumimoji="0" lang="en-US" sz="2000" b="1" i="0" u="none" strike="noStrike" kern="1200" cap="none" spc="0" normalizeH="0" noProof="0" dirty="0">
                <a:ln>
                  <a:noFill/>
                </a:ln>
                <a:solidFill>
                  <a:schemeClr val="bg1"/>
                </a:solidFill>
                <a:effectLst/>
                <a:uLnTx/>
                <a:uFillTx/>
                <a:latin typeface="Arial"/>
                <a:ea typeface="+mn-ea"/>
                <a:cs typeface="+mn-cs"/>
              </a:rPr>
              <a:t> </a:t>
            </a:r>
            <a:endParaRPr kumimoji="0" lang="en-ZA" sz="2000" b="1" i="0" u="none" strike="noStrike" kern="1200" cap="none" spc="0" normalizeH="0" baseline="0" noProof="0" dirty="0">
              <a:ln>
                <a:noFill/>
              </a:ln>
              <a:solidFill>
                <a:schemeClr val="bg1"/>
              </a:solidFill>
              <a:effectLst/>
              <a:uLnTx/>
              <a:uFillTx/>
              <a:latin typeface="Arial"/>
              <a:ea typeface="+mn-ea"/>
              <a:cs typeface="+mn-cs"/>
            </a:endParaRPr>
          </a:p>
        </p:txBody>
      </p:sp>
      <p:sp>
        <p:nvSpPr>
          <p:cNvPr id="8" name="Right Triangle 7">
            <a:extLst>
              <a:ext uri="{FF2B5EF4-FFF2-40B4-BE49-F238E27FC236}">
                <a16:creationId xmlns:a16="http://schemas.microsoft.com/office/drawing/2014/main" id="{01F87A07-A23D-8485-C67A-4EC9A3C3A263}"/>
              </a:ext>
            </a:extLst>
          </p:cNvPr>
          <p:cNvSpPr/>
          <p:nvPr/>
        </p:nvSpPr>
        <p:spPr>
          <a:xfrm flipH="1" flipV="1">
            <a:off x="133422"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2CFBB5F6-6A5F-AEAC-D792-B176AF6F3FBD}"/>
              </a:ext>
            </a:extLst>
          </p:cNvPr>
          <p:cNvSpPr/>
          <p:nvPr/>
        </p:nvSpPr>
        <p:spPr>
          <a:xfrm>
            <a:off x="8229095"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en-US" sz="2000" b="1" dirty="0">
                <a:solidFill>
                  <a:schemeClr val="bg1"/>
                </a:solidFill>
                <a:latin typeface="Arial"/>
              </a:rPr>
              <a:t>Overall case for </a:t>
            </a:r>
            <a:br>
              <a:rPr lang="en-US" sz="2000" b="1" dirty="0">
                <a:solidFill>
                  <a:schemeClr val="bg1"/>
                </a:solidFill>
                <a:latin typeface="Arial"/>
              </a:rPr>
            </a:br>
            <a:r>
              <a:rPr lang="en-US" sz="2000" b="1" dirty="0">
                <a:solidFill>
                  <a:schemeClr val="bg1"/>
                </a:solidFill>
                <a:latin typeface="Arial"/>
              </a:rPr>
              <a:t>single-dose regimen </a:t>
            </a:r>
          </a:p>
        </p:txBody>
      </p:sp>
      <p:sp>
        <p:nvSpPr>
          <p:cNvPr id="10" name="Right Triangle 9">
            <a:extLst>
              <a:ext uri="{FF2B5EF4-FFF2-40B4-BE49-F238E27FC236}">
                <a16:creationId xmlns:a16="http://schemas.microsoft.com/office/drawing/2014/main" id="{AF9795C1-BF00-D672-4FF7-5D349F0A3793}"/>
              </a:ext>
            </a:extLst>
          </p:cNvPr>
          <p:cNvSpPr/>
          <p:nvPr/>
        </p:nvSpPr>
        <p:spPr>
          <a:xfrm flipV="1">
            <a:off x="11711630"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ight Triangle 10">
            <a:extLst>
              <a:ext uri="{FF2B5EF4-FFF2-40B4-BE49-F238E27FC236}">
                <a16:creationId xmlns:a16="http://schemas.microsoft.com/office/drawing/2014/main" id="{72D2D753-E222-24C7-0343-C647F5275C3D}"/>
              </a:ext>
            </a:extLst>
          </p:cNvPr>
          <p:cNvSpPr/>
          <p:nvPr/>
        </p:nvSpPr>
        <p:spPr>
          <a:xfrm flipH="1" flipV="1">
            <a:off x="402907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id="{0E5F2FFF-A8DD-05AE-1C81-C74E71EB4C80}"/>
              </a:ext>
            </a:extLst>
          </p:cNvPr>
          <p:cNvSpPr/>
          <p:nvPr/>
        </p:nvSpPr>
        <p:spPr>
          <a:xfrm flipV="1">
            <a:off x="783061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5E69104-2700-F5BE-624D-C39B0AC10E5B}"/>
              </a:ext>
            </a:extLst>
          </p:cNvPr>
          <p:cNvSpPr/>
          <p:nvPr/>
        </p:nvSpPr>
        <p:spPr>
          <a:xfrm>
            <a:off x="4029075" y="1687295"/>
            <a:ext cx="4133852"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Arial"/>
                <a:ea typeface="+mn-ea"/>
                <a:cs typeface="+mn-cs"/>
              </a:rPr>
              <a:t>Potential solution</a:t>
            </a:r>
          </a:p>
        </p:txBody>
      </p:sp>
      <p:sp>
        <p:nvSpPr>
          <p:cNvPr id="14" name="TextBox 13">
            <a:extLst>
              <a:ext uri="{FF2B5EF4-FFF2-40B4-BE49-F238E27FC236}">
                <a16:creationId xmlns:a16="http://schemas.microsoft.com/office/drawing/2014/main" id="{FBF5A5B5-75CE-C4DC-5198-FEB95937DA46}"/>
              </a:ext>
            </a:extLst>
          </p:cNvPr>
          <p:cNvSpPr txBox="1">
            <a:spLocks/>
          </p:cNvSpPr>
          <p:nvPr/>
        </p:nvSpPr>
        <p:spPr>
          <a:xfrm>
            <a:off x="525646" y="3083633"/>
            <a:ext cx="3343039" cy="193899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HPV causes almost all cases of cervical cancer,</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and the burden is disproportionate. Approximately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90% of cervical cancer deaths occur in low- and middle-income countries (LMICs</a:t>
            </a:r>
            <a:r>
              <a:rPr kumimoji="0" lang="en-US" b="1" i="0" u="none" strike="noStrike" kern="1200" cap="none" spc="0" normalizeH="0" noProof="0" dirty="0">
                <a:ln>
                  <a:noFill/>
                </a:ln>
                <a:solidFill>
                  <a:srgbClr val="000000"/>
                </a:solidFill>
                <a:effectLst/>
                <a:uLnTx/>
                <a:uFillTx/>
                <a:latin typeface="Arial"/>
                <a:ea typeface="+mn-ea"/>
                <a:cs typeface="Arial" panose="020B0604020202020204" pitchFamily="34" charset="0"/>
              </a:rPr>
              <a:t>).</a:t>
            </a:r>
            <a:r>
              <a:rPr kumimoji="0" lang="en-US"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1</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lang="en-US" dirty="0">
                <a:solidFill>
                  <a:srgbClr val="000000"/>
                </a:solidFill>
                <a:latin typeface="Arial"/>
              </a:rPr>
              <a:t>Additionally, </a:t>
            </a:r>
            <a:r>
              <a:rPr lang="en-US" b="1" dirty="0">
                <a:solidFill>
                  <a:srgbClr val="000000"/>
                </a:solidFill>
                <a:latin typeface="Arial"/>
              </a:rPr>
              <a:t>worldwide HPV vaccine coverage in girls under 15 years of age is only about 30%.</a:t>
            </a:r>
            <a:r>
              <a:rPr lang="en-US" baseline="30000" dirty="0">
                <a:solidFill>
                  <a:srgbClr val="000000"/>
                </a:solidFill>
                <a:latin typeface="Arial"/>
              </a:rPr>
              <a:t>2</a:t>
            </a:r>
            <a:endParaRPr kumimoji="0" lang="en-ZA" b="1" i="0" u="none" strike="noStrike" kern="1200" cap="none" spc="0" normalizeH="0" baseline="0" noProof="0" dirty="0">
              <a:ln>
                <a:noFill/>
              </a:ln>
              <a:solidFill>
                <a:srgbClr val="000000"/>
              </a:solidFill>
              <a:effectLst/>
              <a:uLnTx/>
              <a:uFillTx/>
              <a:latin typeface="Arial"/>
            </a:endParaRPr>
          </a:p>
        </p:txBody>
      </p:sp>
      <p:sp>
        <p:nvSpPr>
          <p:cNvPr id="15" name="TextBox 14">
            <a:extLst>
              <a:ext uri="{FF2B5EF4-FFF2-40B4-BE49-F238E27FC236}">
                <a16:creationId xmlns:a16="http://schemas.microsoft.com/office/drawing/2014/main" id="{32F52E62-D18C-E6D5-B478-5F3B11C3B8DC}"/>
              </a:ext>
            </a:extLst>
          </p:cNvPr>
          <p:cNvSpPr txBox="1">
            <a:spLocks/>
          </p:cNvSpPr>
          <p:nvPr/>
        </p:nvSpPr>
        <p:spPr>
          <a:xfrm>
            <a:off x="4473639" y="3053875"/>
            <a:ext cx="3244721" cy="129266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Clinical studies provide high-quality data showing &gt;</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95% efficacy</a:t>
            </a:r>
            <a:r>
              <a:rPr kumimoji="0" lang="en-US" b="1"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3</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and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durable protection </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for a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single-dose regimen</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There is strong evidence that single-dose HPV vaccination could substantially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reduce the incidence of HPV-attributable cervical precancer and cancer</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p>
        </p:txBody>
      </p:sp>
      <p:sp>
        <p:nvSpPr>
          <p:cNvPr id="16" name="TextBox 15">
            <a:extLst>
              <a:ext uri="{FF2B5EF4-FFF2-40B4-BE49-F238E27FC236}">
                <a16:creationId xmlns:a16="http://schemas.microsoft.com/office/drawing/2014/main" id="{B56120E2-EE4C-5D78-3E68-51433AFF215B}"/>
              </a:ext>
            </a:extLst>
          </p:cNvPr>
          <p:cNvSpPr txBox="1">
            <a:spLocks/>
          </p:cNvSpPr>
          <p:nvPr/>
        </p:nvSpPr>
        <p:spPr>
          <a:xfrm>
            <a:off x="8357061" y="3106999"/>
            <a:ext cx="3244721" cy="150810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n-US" dirty="0">
                <a:solidFill>
                  <a:srgbClr val="000000"/>
                </a:solidFill>
                <a:latin typeface="Arial"/>
              </a:rPr>
              <a:t>Adoption of a </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single-dose regimen has already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increased vaccine uptake.</a:t>
            </a:r>
            <a:r>
              <a:rPr kumimoji="0" lang="en-US"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2</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lang="en-US" dirty="0">
                <a:solidFill>
                  <a:srgbClr val="000000"/>
                </a:solidFill>
                <a:latin typeface="Arial"/>
              </a:rPr>
              <a:t>This will ultimately help </a:t>
            </a:r>
            <a:r>
              <a:rPr kumimoji="0" lang="en-US"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decrease rates of cervical cancer and cervical cancer–related deaths</a:t>
            </a:r>
            <a:r>
              <a:rPr kumimoji="0" lang="en-US" i="0" u="none" strike="noStrike" kern="1200" cap="none" spc="0" normalizeH="0" baseline="30000" noProof="0" dirty="0">
                <a:ln>
                  <a:noFill/>
                </a:ln>
                <a:solidFill>
                  <a:srgbClr val="000000"/>
                </a:solidFill>
                <a:effectLst/>
                <a:uLnTx/>
                <a:uFillTx/>
                <a:latin typeface="Arial"/>
                <a:ea typeface="+mn-ea"/>
                <a:cs typeface="Arial" panose="020B0604020202020204" pitchFamily="34" charset="0"/>
              </a:rPr>
              <a:t>4</a:t>
            </a:r>
            <a:r>
              <a:rPr kumimoji="0" lang="en-US"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in high-burden, low-income regions. </a:t>
            </a:r>
            <a:endParaRPr kumimoji="0" lang="en-ZA"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17" name="4. Footnote">
            <a:extLst>
              <a:ext uri="{FF2B5EF4-FFF2-40B4-BE49-F238E27FC236}">
                <a16:creationId xmlns:a16="http://schemas.microsoft.com/office/drawing/2014/main" id="{4E149B51-F2E2-15E7-EE82-5665A7AEDA76}"/>
              </a:ext>
            </a:extLst>
          </p:cNvPr>
          <p:cNvSpPr txBox="1">
            <a:spLocks/>
          </p:cNvSpPr>
          <p:nvPr>
            <p:custDataLst>
              <p:tags r:id="rId1"/>
            </p:custDataLst>
          </p:nvPr>
        </p:nvSpPr>
        <p:spPr>
          <a:xfrm>
            <a:off x="76272" y="5892653"/>
            <a:ext cx="11800127" cy="64633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defTabSz="914400" eaLnBrk="1" hangingPunct="1">
              <a:buNone/>
              <a:defRPr/>
            </a:pPr>
            <a:r>
              <a:rPr lang="en-US" sz="700" dirty="0">
                <a:solidFill>
                  <a:srgbClr val="000000"/>
                </a:solidFill>
                <a:latin typeface="Gill Sans Std Light"/>
              </a:rPr>
              <a:t>1. World Health Organization. </a:t>
            </a:r>
            <a:r>
              <a:rPr lang="en-US" sz="700" dirty="0">
                <a:solidFill>
                  <a:srgbClr val="000000"/>
                </a:solidFill>
                <a:latin typeface="Gill Sans Std Light"/>
                <a:hlinkClick r:id="rId4"/>
              </a:rPr>
              <a:t>Cervical Cancer Elimination Initiative</a:t>
            </a:r>
            <a:r>
              <a:rPr lang="en-US" sz="700" dirty="0">
                <a:solidFill>
                  <a:srgbClr val="000000"/>
                </a:solidFill>
                <a:latin typeface="Gill Sans Std Light"/>
              </a:rPr>
              <a:t>. Accessed November 26, 2025. https://www.who.int/initiatives/cervical-cancer-elimination-initiative</a:t>
            </a:r>
          </a:p>
          <a:p>
            <a:pPr marL="0" indent="0">
              <a:buNone/>
              <a:defRPr/>
            </a:pPr>
            <a:r>
              <a:rPr lang="en-US" sz="700" dirty="0">
                <a:latin typeface="Gill Sans Std Light"/>
                <a:cs typeface="Arial"/>
              </a:rPr>
              <a:t>2. </a:t>
            </a:r>
            <a:r>
              <a:rPr lang="en-US" sz="700" dirty="0">
                <a:ea typeface="+mn-lt"/>
                <a:cs typeface="+mn-lt"/>
              </a:rPr>
              <a:t>Stuart R, Theopold N, Miall N, Kobayashi E, Vernam S, Taskin T, Dull PM. The role of HPV single-dose vaccination in expanding access in GAVI-supported countries during a period of supply constraints. Vaccine. 2026 Jan 22;75:128187. </a:t>
            </a:r>
            <a:r>
              <a:rPr lang="en-US" sz="700" dirty="0" err="1">
                <a:ea typeface="+mn-lt"/>
                <a:cs typeface="+mn-lt"/>
              </a:rPr>
              <a:t>doi</a:t>
            </a:r>
            <a:r>
              <a:rPr lang="en-US" sz="700" dirty="0">
                <a:ea typeface="+mn-lt"/>
                <a:cs typeface="+mn-lt"/>
              </a:rPr>
              <a:t>: 10.1016/j.vaccine.2025.128187. </a:t>
            </a:r>
            <a:r>
              <a:rPr lang="en-US" sz="700" dirty="0" err="1">
                <a:ea typeface="+mn-lt"/>
                <a:cs typeface="+mn-lt"/>
              </a:rPr>
              <a:t>Epub</a:t>
            </a:r>
            <a:r>
              <a:rPr lang="en-US" sz="700" dirty="0">
                <a:ea typeface="+mn-lt"/>
                <a:cs typeface="+mn-lt"/>
              </a:rPr>
              <a:t> ahead of print. PMID: 41576708.</a:t>
            </a:r>
          </a:p>
          <a:p>
            <a:pPr marL="0" indent="0">
              <a:buNone/>
              <a:defRPr/>
            </a:pPr>
            <a:r>
              <a:rPr lang="en-US" sz="700" dirty="0">
                <a:solidFill>
                  <a:srgbClr val="000000"/>
                </a:solidFill>
                <a:latin typeface="Gill Sans Std Light"/>
              </a:rPr>
              <a:t>3</a:t>
            </a:r>
            <a:r>
              <a:rPr kumimoji="0" lang="en-US" sz="700" b="0" i="0" u="none" kern="1200" cap="none" spc="0" normalizeH="0" baseline="0" noProof="0" dirty="0">
                <a:ln>
                  <a:noFill/>
                </a:ln>
                <a:solidFill>
                  <a:srgbClr val="000000"/>
                </a:solidFill>
                <a:effectLst/>
                <a:uLnTx/>
                <a:uFillTx/>
                <a:latin typeface="Gill Sans Std Light"/>
              </a:rPr>
              <a:t>.</a:t>
            </a:r>
            <a:r>
              <a:rPr lang="en-US" sz="700" dirty="0">
                <a:solidFill>
                  <a:srgbClr val="000000"/>
                </a:solidFill>
                <a:ea typeface="+mn-lt"/>
              </a:rPr>
              <a:t> Barnabas RV, Mugo N, Onono M, et al. A randomized crossover trial of single-dose HPV vaccination efficacy among young women: Durability and vaccine efficacy after 54 months. Abstract presented at 36</a:t>
            </a:r>
            <a:r>
              <a:rPr lang="en-US" sz="700" baseline="30000" dirty="0">
                <a:solidFill>
                  <a:srgbClr val="000000"/>
                </a:solidFill>
                <a:ea typeface="+mn-lt"/>
              </a:rPr>
              <a:t>th</a:t>
            </a:r>
            <a:r>
              <a:rPr lang="en-US" sz="700" dirty="0">
                <a:solidFill>
                  <a:srgbClr val="000000"/>
                </a:solidFill>
                <a:ea typeface="+mn-lt"/>
              </a:rPr>
              <a:t> International Papillomavirus Conference; November 2024; United Kingdom.  </a:t>
            </a:r>
            <a:endParaRPr lang="en-US" sz="700" dirty="0"/>
          </a:p>
          <a:p>
            <a:pPr marL="0" indent="0">
              <a:buNone/>
              <a:defRPr/>
            </a:pPr>
            <a:r>
              <a:rPr kumimoji="0" lang="en-US" sz="700" b="0" i="0" u="none" strike="noStrike" kern="1200" cap="none" spc="0" normalizeH="0" baseline="0" noProof="0" dirty="0">
                <a:ln>
                  <a:noFill/>
                </a:ln>
                <a:solidFill>
                  <a:srgbClr val="000000"/>
                </a:solidFill>
                <a:effectLst/>
                <a:uLnTx/>
                <a:uFillTx/>
                <a:latin typeface="Gill Sans Std Light"/>
              </a:rPr>
              <a:t> Porras et al. A Randomized, double-blind, controlled Non-Inferiority Trial of One versus Two doses of HPV Vaccines: The ESCUDDO trial  IPV 2025 Abstract O017/ #1208.</a:t>
            </a:r>
          </a:p>
          <a:p>
            <a:pPr marL="0" indent="0">
              <a:buNone/>
              <a:defRPr/>
            </a:pPr>
            <a:r>
              <a:rPr lang="en-US" sz="700" kern="100" dirty="0">
                <a:ea typeface="Times New Roman" panose="02020603050405020304" pitchFamily="18" charset="0"/>
              </a:rPr>
              <a:t>4. Kreimer AR, Watson-Jones D, Kim JJ, Dull P. Single-dose human papillomavirus vaccination: An update. </a:t>
            </a:r>
            <a:r>
              <a:rPr lang="en-US" sz="700" i="1" kern="100" dirty="0">
                <a:ea typeface="Times New Roman" panose="02020603050405020304" pitchFamily="18" charset="0"/>
              </a:rPr>
              <a:t>JNCI Monographs.</a:t>
            </a:r>
            <a:r>
              <a:rPr lang="en-US" sz="700" kern="100" dirty="0">
                <a:ea typeface="Times New Roman" panose="02020603050405020304" pitchFamily="18" charset="0"/>
              </a:rPr>
              <a:t> 2024. 2024(67):313–316. doi:10.1093/</a:t>
            </a:r>
            <a:r>
              <a:rPr lang="en-US" sz="700" kern="100" dirty="0" err="1">
                <a:ea typeface="Times New Roman" panose="02020603050405020304" pitchFamily="18" charset="0"/>
              </a:rPr>
              <a:t>jncimonographs</a:t>
            </a:r>
            <a:r>
              <a:rPr lang="en-US" sz="700" kern="100" dirty="0">
                <a:ea typeface="Times New Roman" panose="02020603050405020304" pitchFamily="18" charset="0"/>
              </a:rPr>
              <a:t>/lgae030</a:t>
            </a:r>
            <a:endParaRPr lang="en-US" sz="700" kern="100" dirty="0">
              <a:ea typeface="Aptos" panose="020B0004020202020204" pitchFamily="34" charset="0"/>
            </a:endParaRPr>
          </a:p>
          <a:p>
            <a:pPr marL="0" indent="0" defTabSz="914400" eaLnBrk="1" hangingPunct="1">
              <a:buNone/>
              <a:defRPr/>
            </a:pPr>
            <a:endParaRPr lang="en-US" sz="700" b="0" i="0" u="none" strike="noStrike" kern="1200" cap="none" spc="0" normalizeH="0" baseline="0" noProof="0" dirty="0">
              <a:ln>
                <a:noFill/>
              </a:ln>
              <a:solidFill>
                <a:srgbClr val="000000"/>
              </a:solidFill>
              <a:effectLst/>
              <a:highlight>
                <a:srgbClr val="FFFF00"/>
              </a:highlight>
              <a:uLnTx/>
              <a:uFillTx/>
              <a:latin typeface="Gill Sans Std Light"/>
            </a:endParaRPr>
          </a:p>
        </p:txBody>
      </p:sp>
    </p:spTree>
    <p:extLst>
      <p:ext uri="{BB962C8B-B14F-4D97-AF65-F5344CB8AC3E}">
        <p14:creationId xmlns:p14="http://schemas.microsoft.com/office/powerpoint/2010/main" val="159292971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2F27882-89B6-4A57-906E-0C544CF913D2}"/>
              </a:ext>
            </a:extLst>
          </p:cNvPr>
          <p:cNvGraphicFramePr>
            <a:graphicFrameLocks noGrp="1"/>
          </p:cNvGraphicFramePr>
          <p:nvPr>
            <p:extLst>
              <p:ext uri="{D42A27DB-BD31-4B8C-83A1-F6EECF244321}">
                <p14:modId xmlns:p14="http://schemas.microsoft.com/office/powerpoint/2010/main" val="586167907"/>
              </p:ext>
            </p:extLst>
          </p:nvPr>
        </p:nvGraphicFramePr>
        <p:xfrm>
          <a:off x="5885882" y="891857"/>
          <a:ext cx="4347341" cy="3445697"/>
        </p:xfrm>
        <a:graphic>
          <a:graphicData uri="http://schemas.openxmlformats.org/drawingml/2006/table">
            <a:tbl>
              <a:tblPr firstRow="1" bandRow="1">
                <a:tableStyleId>{00A15C55-8517-42AA-B614-E9B94910E393}</a:tableStyleId>
              </a:tblPr>
              <a:tblGrid>
                <a:gridCol w="4347341">
                  <a:extLst>
                    <a:ext uri="{9D8B030D-6E8A-4147-A177-3AD203B41FA5}">
                      <a16:colId xmlns:a16="http://schemas.microsoft.com/office/drawing/2014/main" val="1780736538"/>
                    </a:ext>
                  </a:extLst>
                </a:gridCol>
              </a:tblGrid>
              <a:tr h="476834">
                <a:tc>
                  <a:txBody>
                    <a:bodyPr/>
                    <a:lstStyle/>
                    <a:p>
                      <a:pPr algn="l"/>
                      <a:r>
                        <a:rPr lang="en-US" sz="1600" dirty="0">
                          <a:solidFill>
                            <a:schemeClr val="bg1"/>
                          </a:solidFill>
                        </a:rPr>
                        <a:t> Efficacy population</a:t>
                      </a:r>
                    </a:p>
                  </a:txBody>
                  <a:tcPr anchor="ctr">
                    <a:solidFill>
                      <a:schemeClr val="tx2"/>
                    </a:solidFill>
                  </a:tcPr>
                </a:tc>
                <a:extLst>
                  <a:ext uri="{0D108BD9-81ED-4DB2-BD59-A6C34878D82A}">
                    <a16:rowId xmlns:a16="http://schemas.microsoft.com/office/drawing/2014/main" val="3843877383"/>
                  </a:ext>
                </a:extLst>
              </a:tr>
              <a:tr h="372848">
                <a:tc>
                  <a:txBody>
                    <a:bodyPr/>
                    <a:lstStyle/>
                    <a:p>
                      <a:pPr algn="l"/>
                      <a:r>
                        <a:rPr lang="en-US" sz="1600" b="1" dirty="0">
                          <a:solidFill>
                            <a:schemeClr val="accent1"/>
                          </a:solidFill>
                        </a:rPr>
                        <a:t> Costa Rica – CVT</a:t>
                      </a:r>
                    </a:p>
                  </a:txBody>
                  <a:tcPr anchor="ctr">
                    <a:solidFill>
                      <a:schemeClr val="accent3"/>
                    </a:solidFill>
                  </a:tcPr>
                </a:tc>
                <a:extLst>
                  <a:ext uri="{0D108BD9-81ED-4DB2-BD59-A6C34878D82A}">
                    <a16:rowId xmlns:a16="http://schemas.microsoft.com/office/drawing/2014/main" val="1776253583"/>
                  </a:ext>
                </a:extLst>
              </a:tr>
              <a:tr h="504704">
                <a:tc>
                  <a:txBody>
                    <a:bodyPr/>
                    <a:lstStyle/>
                    <a:p>
                      <a:pPr algn="l"/>
                      <a:r>
                        <a:rPr lang="en-US" sz="1600" dirty="0">
                          <a:solidFill>
                            <a:schemeClr val="accent1"/>
                          </a:solidFill>
                        </a:rPr>
                        <a:t> HPV2 (GSK): 18</a:t>
                      </a:r>
                      <a:r>
                        <a:rPr lang="en-US" sz="1600" dirty="0"/>
                        <a:t>–</a:t>
                      </a:r>
                      <a:r>
                        <a:rPr lang="en-US" sz="1600" dirty="0">
                          <a:solidFill>
                            <a:schemeClr val="accent1"/>
                          </a:solidFill>
                        </a:rPr>
                        <a:t>25 yo</a:t>
                      </a:r>
                    </a:p>
                  </a:txBody>
                  <a:tcPr anchor="ctr">
                    <a:solidFill>
                      <a:schemeClr val="accent3">
                        <a:lumMod val="20000"/>
                        <a:lumOff val="80000"/>
                      </a:schemeClr>
                    </a:solidFill>
                  </a:tcPr>
                </a:tc>
                <a:extLst>
                  <a:ext uri="{0D108BD9-81ED-4DB2-BD59-A6C34878D82A}">
                    <a16:rowId xmlns:a16="http://schemas.microsoft.com/office/drawing/2014/main" val="4260182775"/>
                  </a:ext>
                </a:extLst>
              </a:tr>
              <a:tr h="371374">
                <a:tc>
                  <a:txBody>
                    <a:bodyPr/>
                    <a:lstStyle/>
                    <a:p>
                      <a:pPr algn="l"/>
                      <a:r>
                        <a:rPr lang="en-US" sz="1600" b="1" dirty="0">
                          <a:solidFill>
                            <a:schemeClr val="accent1"/>
                          </a:solidFill>
                        </a:rPr>
                        <a:t> India – IARC</a:t>
                      </a:r>
                    </a:p>
                  </a:txBody>
                  <a:tcPr anchor="ctr">
                    <a:solidFill>
                      <a:schemeClr val="accent3"/>
                    </a:solidFill>
                  </a:tcPr>
                </a:tc>
                <a:extLst>
                  <a:ext uri="{0D108BD9-81ED-4DB2-BD59-A6C34878D82A}">
                    <a16:rowId xmlns:a16="http://schemas.microsoft.com/office/drawing/2014/main" val="926934576"/>
                  </a:ext>
                </a:extLst>
              </a:tr>
              <a:tr h="52101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a:solidFill>
                            <a:schemeClr val="accent1"/>
                          </a:solidFill>
                        </a:rPr>
                        <a:t> HPV4 (MSD): 10</a:t>
                      </a:r>
                      <a:r>
                        <a:rPr lang="en-US" sz="1600" dirty="0"/>
                        <a:t>–</a:t>
                      </a:r>
                      <a:r>
                        <a:rPr lang="en-US" sz="1600" dirty="0">
                          <a:solidFill>
                            <a:schemeClr val="accent1"/>
                          </a:solidFill>
                        </a:rPr>
                        <a:t>18 yo</a:t>
                      </a:r>
                    </a:p>
                  </a:txBody>
                  <a:tcPr anchor="ctr">
                    <a:solidFill>
                      <a:schemeClr val="accent3">
                        <a:lumMod val="20000"/>
                        <a:lumOff val="80000"/>
                      </a:schemeClr>
                    </a:solidFill>
                  </a:tcPr>
                </a:tc>
                <a:extLst>
                  <a:ext uri="{0D108BD9-81ED-4DB2-BD59-A6C34878D82A}">
                    <a16:rowId xmlns:a16="http://schemas.microsoft.com/office/drawing/2014/main" val="1603126248"/>
                  </a:ext>
                </a:extLst>
              </a:tr>
              <a:tr h="375964">
                <a:tc>
                  <a:txBody>
                    <a:bodyPr/>
                    <a:lstStyle/>
                    <a:p>
                      <a:pPr algn="l"/>
                      <a:r>
                        <a:rPr lang="en-US" sz="1600" b="1" dirty="0">
                          <a:solidFill>
                            <a:schemeClr val="accent1"/>
                          </a:solidFill>
                        </a:rPr>
                        <a:t> Kenya – KEN SHE </a:t>
                      </a:r>
                    </a:p>
                  </a:txBody>
                  <a:tcPr anchor="ctr">
                    <a:solidFill>
                      <a:schemeClr val="accent3"/>
                    </a:solidFill>
                  </a:tcPr>
                </a:tc>
                <a:extLst>
                  <a:ext uri="{0D108BD9-81ED-4DB2-BD59-A6C34878D82A}">
                    <a16:rowId xmlns:a16="http://schemas.microsoft.com/office/drawing/2014/main" val="1048724760"/>
                  </a:ext>
                </a:extLst>
              </a:tr>
              <a:tr h="593930">
                <a:tc>
                  <a:txBody>
                    <a:bodyPr/>
                    <a:lstStyle/>
                    <a:p>
                      <a:pPr algn="l"/>
                      <a:r>
                        <a:rPr lang="en-US" sz="1600" dirty="0">
                          <a:solidFill>
                            <a:schemeClr val="accent1"/>
                          </a:solidFill>
                        </a:rPr>
                        <a:t> HPV2 (GSK): 15</a:t>
                      </a:r>
                      <a:r>
                        <a:rPr lang="en-US" sz="1600" dirty="0"/>
                        <a:t>–</a:t>
                      </a:r>
                      <a:r>
                        <a:rPr lang="en-US" sz="1600" dirty="0">
                          <a:solidFill>
                            <a:schemeClr val="accent1"/>
                          </a:solidFill>
                        </a:rPr>
                        <a:t>20 yo</a:t>
                      </a:r>
                    </a:p>
                    <a:p>
                      <a:pPr algn="l"/>
                      <a:endParaRPr lang="en-US" sz="1600" dirty="0">
                        <a:solidFill>
                          <a:schemeClr val="accent1"/>
                        </a:solidFill>
                      </a:endParaRPr>
                    </a:p>
                    <a:p>
                      <a:pPr algn="l"/>
                      <a:r>
                        <a:rPr lang="en-GB" sz="1600" dirty="0">
                          <a:solidFill>
                            <a:schemeClr val="accent1"/>
                          </a:solidFill>
                          <a:latin typeface="+mn-lt"/>
                          <a:cs typeface="Calibri" panose="020F0502020204030204" pitchFamily="34" charset="0"/>
                        </a:rPr>
                        <a:t> HPV9 (MSD)</a:t>
                      </a:r>
                      <a:r>
                        <a:rPr lang="en-US" sz="1600" dirty="0">
                          <a:solidFill>
                            <a:schemeClr val="accent1"/>
                          </a:solidFill>
                        </a:rPr>
                        <a:t>: 15</a:t>
                      </a:r>
                      <a:r>
                        <a:rPr lang="en-US" sz="1600" dirty="0"/>
                        <a:t>–</a:t>
                      </a:r>
                      <a:r>
                        <a:rPr lang="en-US" sz="1600" dirty="0">
                          <a:solidFill>
                            <a:schemeClr val="accent1"/>
                          </a:solidFill>
                        </a:rPr>
                        <a:t>20 yo</a:t>
                      </a:r>
                    </a:p>
                  </a:txBody>
                  <a:tcPr anchor="ctr">
                    <a:solidFill>
                      <a:schemeClr val="accent3">
                        <a:lumMod val="20000"/>
                        <a:lumOff val="80000"/>
                      </a:schemeClr>
                    </a:solidFill>
                  </a:tcPr>
                </a:tc>
                <a:extLst>
                  <a:ext uri="{0D108BD9-81ED-4DB2-BD59-A6C34878D82A}">
                    <a16:rowId xmlns:a16="http://schemas.microsoft.com/office/drawing/2014/main" val="258532072"/>
                  </a:ext>
                </a:extLst>
              </a:tr>
            </a:tbl>
          </a:graphicData>
        </a:graphic>
      </p:graphicFrame>
      <p:graphicFrame>
        <p:nvGraphicFramePr>
          <p:cNvPr id="6" name="Table 5">
            <a:extLst>
              <a:ext uri="{FF2B5EF4-FFF2-40B4-BE49-F238E27FC236}">
                <a16:creationId xmlns:a16="http://schemas.microsoft.com/office/drawing/2014/main" id="{3682FBC2-D24E-417C-9EDC-E4C64D5BC932}"/>
              </a:ext>
            </a:extLst>
          </p:cNvPr>
          <p:cNvGraphicFramePr>
            <a:graphicFrameLocks noGrp="1"/>
          </p:cNvGraphicFramePr>
          <p:nvPr>
            <p:extLst>
              <p:ext uri="{D42A27DB-BD31-4B8C-83A1-F6EECF244321}">
                <p14:modId xmlns:p14="http://schemas.microsoft.com/office/powerpoint/2010/main" val="1748748782"/>
              </p:ext>
            </p:extLst>
          </p:nvPr>
        </p:nvGraphicFramePr>
        <p:xfrm>
          <a:off x="420494" y="1051368"/>
          <a:ext cx="3992138" cy="2486058"/>
        </p:xfrm>
        <a:graphic>
          <a:graphicData uri="http://schemas.openxmlformats.org/drawingml/2006/table">
            <a:tbl>
              <a:tblPr firstRow="1" bandRow="1">
                <a:tableStyleId>{00A15C55-8517-42AA-B614-E9B94910E393}</a:tableStyleId>
              </a:tblPr>
              <a:tblGrid>
                <a:gridCol w="3992138">
                  <a:extLst>
                    <a:ext uri="{9D8B030D-6E8A-4147-A177-3AD203B41FA5}">
                      <a16:colId xmlns:a16="http://schemas.microsoft.com/office/drawing/2014/main" val="3520676417"/>
                    </a:ext>
                  </a:extLst>
                </a:gridCol>
              </a:tblGrid>
              <a:tr h="428658">
                <a:tc>
                  <a:txBody>
                    <a:bodyPr/>
                    <a:lstStyle/>
                    <a:p>
                      <a:pPr algn="l"/>
                      <a:r>
                        <a:rPr lang="en-US" sz="1600" i="0" dirty="0" err="1">
                          <a:solidFill>
                            <a:schemeClr val="bg1"/>
                          </a:solidFill>
                        </a:rPr>
                        <a:t>Immunobridging</a:t>
                      </a:r>
                      <a:r>
                        <a:rPr lang="en-US" sz="1600" i="0" dirty="0">
                          <a:solidFill>
                            <a:schemeClr val="bg1"/>
                          </a:solidFill>
                        </a:rPr>
                        <a:t> population</a:t>
                      </a:r>
                    </a:p>
                  </a:txBody>
                  <a:tcPr anchor="ctr">
                    <a:solidFill>
                      <a:schemeClr val="tx2"/>
                    </a:solidFill>
                  </a:tcPr>
                </a:tc>
                <a:extLst>
                  <a:ext uri="{0D108BD9-81ED-4DB2-BD59-A6C34878D82A}">
                    <a16:rowId xmlns:a16="http://schemas.microsoft.com/office/drawing/2014/main" val="3843877383"/>
                  </a:ext>
                </a:extLst>
              </a:tr>
              <a:tr h="267533">
                <a:tc>
                  <a:txBody>
                    <a:bodyPr/>
                    <a:lstStyle/>
                    <a:p>
                      <a:r>
                        <a:rPr lang="en-US" sz="1600" b="1" dirty="0">
                          <a:solidFill>
                            <a:schemeClr val="accent1"/>
                          </a:solidFill>
                        </a:rPr>
                        <a:t>Tanzania – DoRIS</a:t>
                      </a:r>
                    </a:p>
                  </a:txBody>
                  <a:tcPr>
                    <a:solidFill>
                      <a:schemeClr val="accent3"/>
                    </a:solidFill>
                  </a:tcPr>
                </a:tc>
                <a:extLst>
                  <a:ext uri="{0D108BD9-81ED-4DB2-BD59-A6C34878D82A}">
                    <a16:rowId xmlns:a16="http://schemas.microsoft.com/office/drawing/2014/main" val="1710993905"/>
                  </a:ext>
                </a:extLst>
              </a:tr>
              <a:tr h="1103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HPV2 (GSK): 9–14 yo</a:t>
                      </a:r>
                    </a:p>
                    <a:p>
                      <a:endParaRPr lang="en-US" sz="1600" dirty="0"/>
                    </a:p>
                    <a:p>
                      <a:endParaRPr lang="en-US" sz="1600" dirty="0"/>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latin typeface="+mn-lt"/>
                          <a:cs typeface="Calibri" panose="020F0502020204030204" pitchFamily="34" charset="0"/>
                        </a:rPr>
                        <a:t>HPV9 (MSD)</a:t>
                      </a:r>
                      <a:r>
                        <a:rPr lang="en-US" sz="1600" dirty="0"/>
                        <a:t>: 9–14 yo</a:t>
                      </a:r>
                    </a:p>
                    <a:p>
                      <a:endParaRPr lang="en-US" sz="1600" dirty="0">
                        <a:solidFill>
                          <a:schemeClr val="accent6"/>
                        </a:solidFill>
                      </a:endParaRPr>
                    </a:p>
                    <a:p>
                      <a:endParaRPr lang="en-US" sz="1600" dirty="0">
                        <a:solidFill>
                          <a:schemeClr val="accent6"/>
                        </a:solidFill>
                      </a:endParaRPr>
                    </a:p>
                  </a:txBody>
                  <a:tcPr>
                    <a:solidFill>
                      <a:schemeClr val="accent3">
                        <a:lumMod val="20000"/>
                        <a:lumOff val="80000"/>
                      </a:schemeClr>
                    </a:solidFill>
                  </a:tcPr>
                </a:tc>
                <a:extLst>
                  <a:ext uri="{0D108BD9-81ED-4DB2-BD59-A6C34878D82A}">
                    <a16:rowId xmlns:a16="http://schemas.microsoft.com/office/drawing/2014/main" val="4260182775"/>
                  </a:ext>
                </a:extLst>
              </a:tr>
            </a:tbl>
          </a:graphicData>
        </a:graphic>
      </p:graphicFrame>
      <p:cxnSp>
        <p:nvCxnSpPr>
          <p:cNvPr id="7" name="Straight Arrow Connector 6">
            <a:extLst>
              <a:ext uri="{FF2B5EF4-FFF2-40B4-BE49-F238E27FC236}">
                <a16:creationId xmlns:a16="http://schemas.microsoft.com/office/drawing/2014/main" id="{2CD42774-15E4-4AD2-A825-F5E67139DEC2}"/>
              </a:ext>
            </a:extLst>
          </p:cNvPr>
          <p:cNvCxnSpPr>
            <a:cxnSpLocks/>
          </p:cNvCxnSpPr>
          <p:nvPr/>
        </p:nvCxnSpPr>
        <p:spPr>
          <a:xfrm>
            <a:off x="2387785" y="2008357"/>
            <a:ext cx="3605744"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8EFB86ED-AD4B-4602-BC48-FD76049150D4}"/>
              </a:ext>
            </a:extLst>
          </p:cNvPr>
          <p:cNvCxnSpPr>
            <a:cxnSpLocks/>
          </p:cNvCxnSpPr>
          <p:nvPr/>
        </p:nvCxnSpPr>
        <p:spPr>
          <a:xfrm>
            <a:off x="2387785" y="2886208"/>
            <a:ext cx="3605744" cy="1"/>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47AE9D4C-6DC7-4A84-8564-9F978BBC0002}"/>
              </a:ext>
            </a:extLst>
          </p:cNvPr>
          <p:cNvCxnSpPr>
            <a:cxnSpLocks/>
          </p:cNvCxnSpPr>
          <p:nvPr/>
        </p:nvCxnSpPr>
        <p:spPr>
          <a:xfrm>
            <a:off x="2387785" y="2065015"/>
            <a:ext cx="3605744" cy="1650029"/>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8B2F43E0-DD6C-49B3-8820-A51A6ABD6902}"/>
              </a:ext>
            </a:extLst>
          </p:cNvPr>
          <p:cNvCxnSpPr>
            <a:cxnSpLocks/>
          </p:cNvCxnSpPr>
          <p:nvPr/>
        </p:nvCxnSpPr>
        <p:spPr>
          <a:xfrm>
            <a:off x="2387785" y="2945245"/>
            <a:ext cx="3605744" cy="1244017"/>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id="{E02CEA20-F93C-4404-8FF3-5E5B0DB51B2A}"/>
              </a:ext>
            </a:extLst>
          </p:cNvPr>
          <p:cNvSpPr/>
          <p:nvPr/>
        </p:nvSpPr>
        <p:spPr>
          <a:xfrm>
            <a:off x="381000" y="81507"/>
            <a:ext cx="11747582" cy="584775"/>
          </a:xfrm>
          <a:prstGeom prst="rect">
            <a:avLst/>
          </a:prstGeom>
        </p:spPr>
        <p:txBody>
          <a:bodyPr wrap="square">
            <a:spAutoFit/>
          </a:bodyPr>
          <a:lstStyle/>
          <a:p>
            <a:r>
              <a:rPr lang="en-US" sz="3200" dirty="0">
                <a:solidFill>
                  <a:schemeClr val="accent1"/>
                </a:solidFill>
                <a:latin typeface="+mj-lt"/>
              </a:rPr>
              <a:t>DoRIS trial: Immunobridging</a:t>
            </a:r>
          </a:p>
        </p:txBody>
      </p:sp>
      <p:sp>
        <p:nvSpPr>
          <p:cNvPr id="17" name="TextBox 16">
            <a:extLst>
              <a:ext uri="{FF2B5EF4-FFF2-40B4-BE49-F238E27FC236}">
                <a16:creationId xmlns:a16="http://schemas.microsoft.com/office/drawing/2014/main" id="{54314361-CADE-4600-95F0-B6AFE926DC48}"/>
              </a:ext>
            </a:extLst>
          </p:cNvPr>
          <p:cNvSpPr txBox="1"/>
          <p:nvPr/>
        </p:nvSpPr>
        <p:spPr>
          <a:xfrm>
            <a:off x="380999" y="6071240"/>
            <a:ext cx="11219873" cy="369332"/>
          </a:xfrm>
          <a:prstGeom prst="rect">
            <a:avLst/>
          </a:prstGeom>
          <a:noFill/>
        </p:spPr>
        <p:txBody>
          <a:bodyPr wrap="square" rtlCol="0">
            <a:spAutoFit/>
          </a:bodyPr>
          <a:lstStyle/>
          <a:p>
            <a:r>
              <a:rPr lang="en-US" sz="900" dirty="0"/>
              <a:t>Abbreviations: CVT, Costa Rica Vaccine Trial; DoRIS, Dose Reduction Immunobridging and Safety; GMC, geometric mean concentrations; IARC, International Agency for Research on Cancer; KEN SHE: KENya Single-dose HPV-vaccine Efficacy; NI, non-inferiority; yo, years of age  </a:t>
            </a:r>
          </a:p>
        </p:txBody>
      </p:sp>
      <p:sp>
        <p:nvSpPr>
          <p:cNvPr id="2" name="TextBox 1">
            <a:extLst>
              <a:ext uri="{FF2B5EF4-FFF2-40B4-BE49-F238E27FC236}">
                <a16:creationId xmlns:a16="http://schemas.microsoft.com/office/drawing/2014/main" id="{90A0B0F5-9B7C-46DB-B745-E88810DE05B1}"/>
              </a:ext>
            </a:extLst>
          </p:cNvPr>
          <p:cNvSpPr txBox="1"/>
          <p:nvPr/>
        </p:nvSpPr>
        <p:spPr>
          <a:xfrm>
            <a:off x="381000" y="4788412"/>
            <a:ext cx="10252475" cy="646331"/>
          </a:xfrm>
          <a:prstGeom prst="rect">
            <a:avLst/>
          </a:prstGeom>
          <a:solidFill>
            <a:schemeClr val="accent3">
              <a:lumMod val="20000"/>
              <a:lumOff val="80000"/>
            </a:schemeClr>
          </a:solidFill>
          <a:ln>
            <a:solidFill>
              <a:schemeClr val="accent1"/>
            </a:solidFill>
          </a:ln>
        </p:spPr>
        <p:txBody>
          <a:bodyPr wrap="square" lIns="91440" tIns="45720" rIns="91440" bIns="45720" rtlCol="0" anchor="ctr" anchorCtr="0">
            <a:spAutoFit/>
          </a:bodyPr>
          <a:lstStyle/>
          <a:p>
            <a:r>
              <a:rPr lang="en-US" dirty="0">
                <a:solidFill>
                  <a:schemeClr val="accent1"/>
                </a:solidFill>
              </a:rPr>
              <a:t>Primary </a:t>
            </a:r>
            <a:r>
              <a:rPr lang="en-US" dirty="0" err="1">
                <a:solidFill>
                  <a:schemeClr val="accent1"/>
                </a:solidFill>
              </a:rPr>
              <a:t>immunobridging</a:t>
            </a:r>
            <a:r>
              <a:rPr lang="en-US" dirty="0">
                <a:solidFill>
                  <a:schemeClr val="accent1"/>
                </a:solidFill>
              </a:rPr>
              <a:t> objective: Non-inferiority of HPV-16/18 GMC at month 24</a:t>
            </a:r>
          </a:p>
          <a:p>
            <a:r>
              <a:rPr lang="en-US" dirty="0">
                <a:solidFill>
                  <a:schemeClr val="accent1"/>
                </a:solidFill>
              </a:rPr>
              <a:t>Secondary </a:t>
            </a:r>
            <a:r>
              <a:rPr lang="en-US" dirty="0" err="1">
                <a:solidFill>
                  <a:schemeClr val="accent1"/>
                </a:solidFill>
              </a:rPr>
              <a:t>immunobridging</a:t>
            </a:r>
            <a:r>
              <a:rPr lang="en-US" dirty="0">
                <a:solidFill>
                  <a:schemeClr val="accent1"/>
                </a:solidFill>
              </a:rPr>
              <a:t> objective: Non-inferiority of HPV-16/18 seropositivity at month 24</a:t>
            </a:r>
          </a:p>
        </p:txBody>
      </p:sp>
    </p:spTree>
    <p:extLst>
      <p:ext uri="{BB962C8B-B14F-4D97-AF65-F5344CB8AC3E}">
        <p14:creationId xmlns:p14="http://schemas.microsoft.com/office/powerpoint/2010/main" val="1419613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29" t="2008" r="1088" b="2238"/>
          <a:stretch/>
        </p:blipFill>
        <p:spPr>
          <a:xfrm>
            <a:off x="180393" y="1287580"/>
            <a:ext cx="5559845" cy="4651858"/>
          </a:xfrm>
          <a:prstGeom prst="rect">
            <a:avLst/>
          </a:prstGeom>
        </p:spPr>
      </p:pic>
      <p:sp>
        <p:nvSpPr>
          <p:cNvPr id="5" name="Rectangle 4"/>
          <p:cNvSpPr/>
          <p:nvPr/>
        </p:nvSpPr>
        <p:spPr>
          <a:xfrm>
            <a:off x="932163" y="1438993"/>
            <a:ext cx="2323101" cy="3642573"/>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3523045" y="1438994"/>
            <a:ext cx="1999931" cy="3642572"/>
          </a:xfrm>
          <a:prstGeom prst="rect">
            <a:avLst/>
          </a:prstGeom>
          <a:noFill/>
          <a:ln w="412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1332720" y="5808633"/>
            <a:ext cx="6562725" cy="261610"/>
          </a:xfrm>
          <a:prstGeom prst="rect">
            <a:avLst/>
          </a:prstGeom>
        </p:spPr>
        <p:txBody>
          <a:bodyPr wrap="square">
            <a:spAutoFit/>
          </a:bodyPr>
          <a:lstStyle/>
          <a:p>
            <a:pPr>
              <a:spcAft>
                <a:spcPts val="600"/>
              </a:spcAft>
              <a:buSzPct val="110000"/>
              <a:defRPr/>
            </a:pPr>
            <a:r>
              <a:rPr lang="en-US" sz="1100" dirty="0">
                <a:solidFill>
                  <a:prstClr val="black"/>
                </a:solidFill>
                <a:ea typeface="Tahoma" panose="020B0604030504040204" pitchFamily="34" charset="0"/>
                <a:cs typeface="Tahoma" panose="020B0604030504040204" pitchFamily="34" charset="0"/>
              </a:rPr>
              <a:t>Black horizontal bars are median antibody titers</a:t>
            </a:r>
          </a:p>
        </p:txBody>
      </p:sp>
      <p:sp>
        <p:nvSpPr>
          <p:cNvPr id="11" name="Rectangle 10">
            <a:extLst>
              <a:ext uri="{FF2B5EF4-FFF2-40B4-BE49-F238E27FC236}">
                <a16:creationId xmlns:a16="http://schemas.microsoft.com/office/drawing/2014/main" id="{4C419598-328F-4EEC-8796-0023E66100EB}"/>
              </a:ext>
            </a:extLst>
          </p:cNvPr>
          <p:cNvSpPr/>
          <p:nvPr/>
        </p:nvSpPr>
        <p:spPr>
          <a:xfrm>
            <a:off x="7939534" y="126279"/>
            <a:ext cx="2200939" cy="1022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6C789E0-C078-45ED-9783-5334C1E3907A}"/>
              </a:ext>
            </a:extLst>
          </p:cNvPr>
          <p:cNvSpPr/>
          <p:nvPr/>
        </p:nvSpPr>
        <p:spPr>
          <a:xfrm>
            <a:off x="380999" y="98918"/>
            <a:ext cx="11747582" cy="1077218"/>
          </a:xfrm>
          <a:prstGeom prst="rect">
            <a:avLst/>
          </a:prstGeom>
        </p:spPr>
        <p:txBody>
          <a:bodyPr wrap="square">
            <a:spAutoFit/>
          </a:bodyPr>
          <a:lstStyle/>
          <a:p>
            <a:r>
              <a:rPr lang="en-US" sz="3200" dirty="0">
                <a:solidFill>
                  <a:schemeClr val="tx2"/>
                </a:solidFill>
                <a:latin typeface="+mj-lt"/>
              </a:rPr>
              <a:t>DoRIS trial: </a:t>
            </a:r>
            <a:r>
              <a:rPr lang="en-US" sz="3200" dirty="0" err="1">
                <a:solidFill>
                  <a:schemeClr val="tx2"/>
                </a:solidFill>
                <a:latin typeface="+mj-lt"/>
              </a:rPr>
              <a:t>Immunobridging</a:t>
            </a:r>
            <a:r>
              <a:rPr lang="en-US" sz="3200" dirty="0">
                <a:solidFill>
                  <a:schemeClr val="tx2"/>
                </a:solidFill>
                <a:latin typeface="+mj-lt"/>
              </a:rPr>
              <a:t> to CVT, India IARC, and KEN SHE trials </a:t>
            </a:r>
          </a:p>
          <a:p>
            <a:r>
              <a:rPr lang="en-US" sz="3200" dirty="0">
                <a:solidFill>
                  <a:schemeClr val="tx2"/>
                </a:solidFill>
                <a:latin typeface="+mj-lt"/>
              </a:rPr>
              <a:t>Non-inferiority met at month 24</a:t>
            </a:r>
          </a:p>
        </p:txBody>
      </p:sp>
      <p:sp>
        <p:nvSpPr>
          <p:cNvPr id="14" name="TextBox 13">
            <a:extLst>
              <a:ext uri="{FF2B5EF4-FFF2-40B4-BE49-F238E27FC236}">
                <a16:creationId xmlns:a16="http://schemas.microsoft.com/office/drawing/2014/main" id="{6478713C-1D12-477D-9575-CA1CE9310A30}"/>
              </a:ext>
            </a:extLst>
          </p:cNvPr>
          <p:cNvSpPr txBox="1"/>
          <p:nvPr/>
        </p:nvSpPr>
        <p:spPr>
          <a:xfrm>
            <a:off x="380998" y="5993528"/>
            <a:ext cx="9906002" cy="230832"/>
          </a:xfrm>
          <a:prstGeom prst="rect">
            <a:avLst/>
          </a:prstGeom>
          <a:noFill/>
        </p:spPr>
        <p:txBody>
          <a:bodyPr wrap="square" rtlCol="0">
            <a:spAutoFit/>
          </a:bodyPr>
          <a:lstStyle/>
          <a:p>
            <a:r>
              <a:rPr lang="en-US" sz="900" dirty="0"/>
              <a:t>Abbreviations: CVT, Costa Rica Vaccine Trial; DoRIS, Dose Reduction Immunobridging and Safety; IARC, International Agency for Research on Cancer; KEN SHE, KENya Single-dose HPV-vaccine Efficacy</a:t>
            </a:r>
          </a:p>
        </p:txBody>
      </p:sp>
      <p:sp>
        <p:nvSpPr>
          <p:cNvPr id="15" name="TextBox 14">
            <a:extLst>
              <a:ext uri="{FF2B5EF4-FFF2-40B4-BE49-F238E27FC236}">
                <a16:creationId xmlns:a16="http://schemas.microsoft.com/office/drawing/2014/main" id="{F2E94360-0330-43DE-86D5-1036075234DE}"/>
              </a:ext>
            </a:extLst>
          </p:cNvPr>
          <p:cNvSpPr txBox="1"/>
          <p:nvPr/>
        </p:nvSpPr>
        <p:spPr>
          <a:xfrm>
            <a:off x="380999" y="6166963"/>
            <a:ext cx="11747581" cy="307777"/>
          </a:xfrm>
          <a:prstGeom prst="rect">
            <a:avLst/>
          </a:prstGeom>
          <a:noFill/>
        </p:spPr>
        <p:txBody>
          <a:bodyPr wrap="square">
            <a:spAutoFit/>
          </a:bodyPr>
          <a:lstStyle/>
          <a:p>
            <a:r>
              <a:rPr lang="en-US" sz="700" dirty="0">
                <a:solidFill>
                  <a:schemeClr val="tx1">
                    <a:lumMod val="65000"/>
                    <a:lumOff val="35000"/>
                  </a:schemeClr>
                </a:solidFill>
                <a:latin typeface="+mj-lt"/>
                <a:cs typeface="Arial"/>
              </a:rPr>
              <a:t>Baisley K, Kemp TJ, Kreimer AR, et al. Comparing one dose of HPV vaccine in girls aged 9-14 years in Tanzania (</a:t>
            </a:r>
            <a:r>
              <a:rPr lang="en-US" sz="700" dirty="0" err="1">
                <a:solidFill>
                  <a:schemeClr val="tx1">
                    <a:lumMod val="65000"/>
                    <a:lumOff val="35000"/>
                  </a:schemeClr>
                </a:solidFill>
                <a:latin typeface="+mj-lt"/>
                <a:cs typeface="Arial"/>
              </a:rPr>
              <a:t>DoRIS</a:t>
            </a:r>
            <a:r>
              <a:rPr lang="en-US" sz="700" dirty="0">
                <a:solidFill>
                  <a:schemeClr val="tx1">
                    <a:lumMod val="65000"/>
                    <a:lumOff val="35000"/>
                  </a:schemeClr>
                </a:solidFill>
                <a:latin typeface="+mj-lt"/>
                <a:cs typeface="Arial"/>
              </a:rPr>
              <a:t>) with one dose of HPV vaccine in historical cohorts: An </a:t>
            </a:r>
            <a:r>
              <a:rPr lang="en-US" sz="700" dirty="0" err="1">
                <a:solidFill>
                  <a:schemeClr val="tx1">
                    <a:lumMod val="65000"/>
                    <a:lumOff val="35000"/>
                  </a:schemeClr>
                </a:solidFill>
                <a:latin typeface="+mj-lt"/>
                <a:cs typeface="Arial"/>
              </a:rPr>
              <a:t>immunobridging</a:t>
            </a:r>
            <a:r>
              <a:rPr lang="en-US" sz="700" dirty="0">
                <a:solidFill>
                  <a:schemeClr val="tx1">
                    <a:lumMod val="65000"/>
                    <a:lumOff val="35000"/>
                  </a:schemeClr>
                </a:solidFill>
                <a:latin typeface="+mj-lt"/>
                <a:cs typeface="Arial"/>
              </a:rPr>
              <a:t> analysis of a </a:t>
            </a:r>
            <a:r>
              <a:rPr lang="en-US" sz="700" dirty="0" err="1">
                <a:solidFill>
                  <a:schemeClr val="tx1">
                    <a:lumMod val="65000"/>
                    <a:lumOff val="35000"/>
                  </a:schemeClr>
                </a:solidFill>
                <a:latin typeface="+mj-lt"/>
                <a:cs typeface="Arial"/>
              </a:rPr>
              <a:t>randomised</a:t>
            </a:r>
            <a:r>
              <a:rPr lang="en-US" sz="700" dirty="0">
                <a:solidFill>
                  <a:schemeClr val="tx1">
                    <a:lumMod val="65000"/>
                    <a:lumOff val="35000"/>
                  </a:schemeClr>
                </a:solidFill>
                <a:latin typeface="+mj-lt"/>
                <a:cs typeface="Arial"/>
              </a:rPr>
              <a:t> controlled trial. </a:t>
            </a:r>
            <a:r>
              <a:rPr lang="en-US" sz="700" i="1" dirty="0">
                <a:solidFill>
                  <a:schemeClr val="tx1">
                    <a:lumMod val="65000"/>
                    <a:lumOff val="35000"/>
                  </a:schemeClr>
                </a:solidFill>
                <a:latin typeface="+mj-lt"/>
                <a:cs typeface="Arial"/>
              </a:rPr>
              <a:t>Lancet Global Health</a:t>
            </a:r>
            <a:r>
              <a:rPr lang="en-US" sz="700" dirty="0">
                <a:solidFill>
                  <a:schemeClr val="tx1">
                    <a:lumMod val="65000"/>
                    <a:lumOff val="35000"/>
                  </a:schemeClr>
                </a:solidFill>
                <a:latin typeface="+mj-lt"/>
                <a:cs typeface="Arial"/>
              </a:rPr>
              <a:t>. 2022;10(10):e1485–e1493. </a:t>
            </a:r>
            <a:r>
              <a:rPr lang="en-US" sz="700" dirty="0">
                <a:solidFill>
                  <a:schemeClr val="tx1">
                    <a:lumMod val="65000"/>
                    <a:lumOff val="35000"/>
                  </a:schemeClr>
                </a:solidFill>
                <a:latin typeface="Calibri" panose="020F0502020204030204" pitchFamily="34" charset="0"/>
                <a:cs typeface="Calibri" panose="020F0502020204030204" pitchFamily="34" charset="0"/>
              </a:rPr>
              <a:t>│</a:t>
            </a:r>
            <a:r>
              <a:rPr lang="en-US" sz="700" dirty="0">
                <a:solidFill>
                  <a:schemeClr val="tx1">
                    <a:lumMod val="65000"/>
                    <a:lumOff val="35000"/>
                  </a:schemeClr>
                </a:solidFill>
                <a:latin typeface="+mj-lt"/>
                <a:cs typeface="Arial"/>
              </a:rPr>
              <a:t> </a:t>
            </a:r>
            <a:r>
              <a:rPr lang="en-US" sz="700" dirty="0">
                <a:solidFill>
                  <a:schemeClr val="tx1">
                    <a:lumMod val="65000"/>
                    <a:lumOff val="35000"/>
                  </a:schemeClr>
                </a:solidFill>
                <a:latin typeface="+mj-lt"/>
                <a:cs typeface="Arial" panose="020B0604020202020204" pitchFamily="34" charset="0"/>
              </a:rPr>
              <a:t>Baisley K, Kemp TJ, Mugo NR, et al. Comparing one dose of HPV vaccine in girls aged 9-14 years in Tanzania (DoRIS) with one dose in young women aged 15-20 years in Kenya (KEN SHE): An immunobridging analysis of randomised controlled trials. </a:t>
            </a:r>
            <a:r>
              <a:rPr lang="en-US" sz="700" i="1" dirty="0">
                <a:solidFill>
                  <a:schemeClr val="tx1">
                    <a:lumMod val="65000"/>
                    <a:lumOff val="35000"/>
                  </a:schemeClr>
                </a:solidFill>
                <a:latin typeface="+mj-lt"/>
                <a:cs typeface="Arial" panose="020B0604020202020204" pitchFamily="34" charset="0"/>
              </a:rPr>
              <a:t>Lancet Global Health. </a:t>
            </a:r>
            <a:r>
              <a:rPr lang="en-US" sz="700" dirty="0">
                <a:solidFill>
                  <a:schemeClr val="tx1">
                    <a:lumMod val="65000"/>
                    <a:lumOff val="35000"/>
                  </a:schemeClr>
                </a:solidFill>
                <a:latin typeface="+mj-lt"/>
                <a:cs typeface="Arial" panose="020B0604020202020204" pitchFamily="34" charset="0"/>
              </a:rPr>
              <a:t>2024;12(3):e491-e499.</a:t>
            </a:r>
          </a:p>
        </p:txBody>
      </p:sp>
      <p:pic>
        <p:nvPicPr>
          <p:cNvPr id="3" name="Picture 2">
            <a:extLst>
              <a:ext uri="{FF2B5EF4-FFF2-40B4-BE49-F238E27FC236}">
                <a16:creationId xmlns:a16="http://schemas.microsoft.com/office/drawing/2014/main" id="{D5437EBF-E72D-55EE-3A36-2FBDCA3A8EB5}"/>
              </a:ext>
            </a:extLst>
          </p:cNvPr>
          <p:cNvPicPr>
            <a:picLocks noChangeAspect="1"/>
          </p:cNvPicPr>
          <p:nvPr/>
        </p:nvPicPr>
        <p:blipFill>
          <a:blip r:embed="rId4"/>
          <a:stretch>
            <a:fillRect/>
          </a:stretch>
        </p:blipFill>
        <p:spPr>
          <a:xfrm>
            <a:off x="5898389" y="1146199"/>
            <a:ext cx="6066196" cy="4321059"/>
          </a:xfrm>
          <a:prstGeom prst="rect">
            <a:avLst/>
          </a:prstGeom>
        </p:spPr>
      </p:pic>
      <p:sp>
        <p:nvSpPr>
          <p:cNvPr id="7" name="Rectangle 6">
            <a:extLst>
              <a:ext uri="{FF2B5EF4-FFF2-40B4-BE49-F238E27FC236}">
                <a16:creationId xmlns:a16="http://schemas.microsoft.com/office/drawing/2014/main" id="{50780E88-825E-C9AA-AB88-5B2A83822FBE}"/>
              </a:ext>
            </a:extLst>
          </p:cNvPr>
          <p:cNvSpPr/>
          <p:nvPr/>
        </p:nvSpPr>
        <p:spPr>
          <a:xfrm>
            <a:off x="6552675" y="1438993"/>
            <a:ext cx="2627901" cy="372182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7E394102-C006-C724-5049-F9242C702111}"/>
              </a:ext>
            </a:extLst>
          </p:cNvPr>
          <p:cNvSpPr/>
          <p:nvPr/>
        </p:nvSpPr>
        <p:spPr>
          <a:xfrm>
            <a:off x="9353869" y="1438993"/>
            <a:ext cx="2627901" cy="3721821"/>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79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B1ACC-B18A-0E5B-487E-252A35A526B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D41BDF7-4D3E-3792-4580-F9A495E1E105}"/>
              </a:ext>
            </a:extLst>
          </p:cNvPr>
          <p:cNvSpPr/>
          <p:nvPr/>
        </p:nvSpPr>
        <p:spPr>
          <a:xfrm>
            <a:off x="217812" y="-37707"/>
            <a:ext cx="11447720" cy="584775"/>
          </a:xfrm>
          <a:prstGeom prst="rect">
            <a:avLst/>
          </a:prstGeom>
        </p:spPr>
        <p:txBody>
          <a:bodyPr wrap="square">
            <a:spAutoFit/>
          </a:bodyPr>
          <a:lstStyle/>
          <a:p>
            <a:r>
              <a:rPr lang="en-US" sz="3200" dirty="0">
                <a:solidFill>
                  <a:schemeClr val="accent1"/>
                </a:solidFill>
                <a:latin typeface="+mj-lt"/>
              </a:rPr>
              <a:t>Single-dose immunogenicity data in males</a:t>
            </a:r>
          </a:p>
        </p:txBody>
      </p:sp>
      <p:sp>
        <p:nvSpPr>
          <p:cNvPr id="13" name="TextBox 12">
            <a:extLst>
              <a:ext uri="{FF2B5EF4-FFF2-40B4-BE49-F238E27FC236}">
                <a16:creationId xmlns:a16="http://schemas.microsoft.com/office/drawing/2014/main" id="{B140A84A-B48E-23B2-BFE1-49829F22AE7A}"/>
              </a:ext>
            </a:extLst>
          </p:cNvPr>
          <p:cNvSpPr txBox="1"/>
          <p:nvPr/>
        </p:nvSpPr>
        <p:spPr>
          <a:xfrm>
            <a:off x="773988" y="5627931"/>
            <a:ext cx="10026874" cy="1338828"/>
          </a:xfrm>
          <a:prstGeom prst="rect">
            <a:avLst/>
          </a:prstGeom>
          <a:noFill/>
        </p:spPr>
        <p:txBody>
          <a:bodyPr wrap="square" rtlCol="0">
            <a:spAutoFit/>
          </a:bodyPr>
          <a:lstStyle/>
          <a:p>
            <a:pPr>
              <a:spcBef>
                <a:spcPts val="1800"/>
              </a:spcBef>
            </a:pPr>
            <a:r>
              <a:rPr lang="en-US" sz="900" dirty="0"/>
              <a:t>1. Guzun et al. Immune response after one dose of HPV vaccine among girls and boys and the impact of a second dose given after 3 or more years Vaccine 2025 doi.org/10.1016/j.vaccine.2025.127475</a:t>
            </a:r>
          </a:p>
          <a:p>
            <a:r>
              <a:rPr lang="en-US" sz="900" dirty="0"/>
              <a:t>2.  Zeng Y, Moscicki A-B, Woo H, et al. HPV16/18 antibody responses after a single dose of nonavalent HPV vaccine. </a:t>
            </a:r>
            <a:r>
              <a:rPr lang="en-US" sz="900" i="1" dirty="0"/>
              <a:t>Pediatrics</a:t>
            </a:r>
            <a:r>
              <a:rPr lang="en-US" sz="900" dirty="0"/>
              <a:t>. 2023;152(1):e2022060301.</a:t>
            </a:r>
          </a:p>
          <a:p>
            <a:r>
              <a:rPr lang="en-US" sz="900" dirty="0"/>
              <a:t>3. Bornstein  et al. Three-Year Follow-up of 2-Dose Versus 3-Dose HPV Vaccine. Pediatrics. 2021;147(1):e20194035</a:t>
            </a:r>
          </a:p>
          <a:p>
            <a:r>
              <a:rPr lang="en-US" sz="900" dirty="0"/>
              <a:t>4. Gilca et al. Immunogenicity and safety of a mixed vaccination schedule with one dose of nonavalent and one dose of bivalent HPV vaccine versus two doses of nonavalent vaccine – </a:t>
            </a:r>
          </a:p>
          <a:p>
            <a:r>
              <a:rPr lang="en-US" sz="900" dirty="0"/>
              <a:t>    a randomized clinical trial;  Vaccine. 2018 November 12; 36(46): 7017–7024. doi:10.1016/j.vaccine.2018.09.057</a:t>
            </a:r>
          </a:p>
          <a:p>
            <a:r>
              <a:rPr lang="en-US" sz="900" dirty="0"/>
              <a:t>5. Steinberg et al. Immunogenicity and duration of antibodies after vaccination with a two‑dose series of the nine‑valent human papillomavirus vaccine among Alaska Native children -</a:t>
            </a:r>
          </a:p>
          <a:p>
            <a:r>
              <a:rPr lang="en-US" sz="900" dirty="0"/>
              <a:t>    a prospective cohort study; . BMC Infectious Diseases (2025) 25:640 https://doi.org/10.1186/s12879-025-10961-z</a:t>
            </a:r>
          </a:p>
          <a:p>
            <a:r>
              <a:rPr lang="en-US" sz="900" dirty="0"/>
              <a:t>6. Klein et al. Immunogenicity and Safety of Extended-Interval 2-Dose Regimens of 9vHPV Vaccine  Pediatrics 2024  DOI: 10.1542/peds.2023-064693</a:t>
            </a:r>
          </a:p>
          <a:p>
            <a:endParaRPr lang="en-US" sz="900" dirty="0"/>
          </a:p>
        </p:txBody>
      </p:sp>
      <p:sp>
        <p:nvSpPr>
          <p:cNvPr id="3" name="Rectangle 2">
            <a:extLst>
              <a:ext uri="{FF2B5EF4-FFF2-40B4-BE49-F238E27FC236}">
                <a16:creationId xmlns:a16="http://schemas.microsoft.com/office/drawing/2014/main" id="{D38A7BCC-585B-0F08-A691-36A8D0145035}"/>
              </a:ext>
            </a:extLst>
          </p:cNvPr>
          <p:cNvSpPr/>
          <p:nvPr/>
        </p:nvSpPr>
        <p:spPr>
          <a:xfrm>
            <a:off x="680796" y="395357"/>
            <a:ext cx="10830408" cy="2477601"/>
          </a:xfrm>
          <a:prstGeom prst="rect">
            <a:avLst/>
          </a:prstGeom>
        </p:spPr>
        <p:txBody>
          <a:bodyPr wrap="square" lIns="91440" tIns="45720" rIns="91440" bIns="45720" anchor="t">
            <a:spAutoFit/>
          </a:bodyPr>
          <a:lstStyle/>
          <a:p>
            <a:pPr>
              <a:spcAft>
                <a:spcPts val="300"/>
              </a:spcAft>
            </a:pPr>
            <a:r>
              <a:rPr lang="en-US" sz="2000" dirty="0"/>
              <a:t>Studies generating data in boys (</a:t>
            </a:r>
            <a:r>
              <a:rPr lang="en-US" sz="2000" u="sng" dirty="0"/>
              <a:t>with</a:t>
            </a:r>
            <a:r>
              <a:rPr lang="en-US" sz="2000" dirty="0"/>
              <a:t> stratification between boys and girls) </a:t>
            </a:r>
          </a:p>
          <a:p>
            <a:pPr marL="285750" indent="-285750">
              <a:spcAft>
                <a:spcPts val="300"/>
              </a:spcAft>
              <a:buFont typeface="Arial" panose="020B0604020202020204" pitchFamily="34" charset="0"/>
              <a:buChar char="•"/>
            </a:pPr>
            <a:endParaRPr lang="en-US" sz="2000" dirty="0"/>
          </a:p>
          <a:p>
            <a:pPr marL="285750" indent="-285750">
              <a:spcAft>
                <a:spcPts val="300"/>
              </a:spcAft>
              <a:buFont typeface="Arial" panose="020B0604020202020204" pitchFamily="34" charset="0"/>
              <a:buChar char="•"/>
            </a:pPr>
            <a:endParaRPr lang="en-US" sz="2000" dirty="0"/>
          </a:p>
          <a:p>
            <a:pPr marL="285750" indent="-285750">
              <a:spcAft>
                <a:spcPts val="300"/>
              </a:spcAft>
              <a:buFont typeface="Arial" panose="020B0604020202020204" pitchFamily="34" charset="0"/>
              <a:buChar char="•"/>
            </a:pPr>
            <a:endParaRPr lang="en-US" sz="2000" dirty="0"/>
          </a:p>
          <a:p>
            <a:pPr marL="285750" indent="-285750">
              <a:spcAft>
                <a:spcPts val="300"/>
              </a:spcAft>
              <a:buFont typeface="Arial" panose="020B0604020202020204" pitchFamily="34" charset="0"/>
              <a:buChar char="•"/>
            </a:pPr>
            <a:endParaRPr lang="en-US" sz="2000" dirty="0"/>
          </a:p>
          <a:p>
            <a:pPr marL="285750" indent="-285750">
              <a:spcAft>
                <a:spcPts val="300"/>
              </a:spcAft>
              <a:buFont typeface="Arial" panose="020B0604020202020204" pitchFamily="34" charset="0"/>
              <a:buChar char="•"/>
            </a:pPr>
            <a:endParaRPr lang="en-US" sz="2000" dirty="0"/>
          </a:p>
          <a:p>
            <a:pPr>
              <a:spcAft>
                <a:spcPts val="300"/>
              </a:spcAft>
            </a:pPr>
            <a:r>
              <a:rPr lang="en-US" sz="2000" dirty="0"/>
              <a:t>Studies generating data in boys without stratification:</a:t>
            </a:r>
          </a:p>
        </p:txBody>
      </p:sp>
      <p:graphicFrame>
        <p:nvGraphicFramePr>
          <p:cNvPr id="4" name="Table 3">
            <a:extLst>
              <a:ext uri="{FF2B5EF4-FFF2-40B4-BE49-F238E27FC236}">
                <a16:creationId xmlns:a16="http://schemas.microsoft.com/office/drawing/2014/main" id="{BB50BBB1-BFC6-6F7F-3947-5AB01F5B0474}"/>
              </a:ext>
            </a:extLst>
          </p:cNvPr>
          <p:cNvGraphicFramePr>
            <a:graphicFrameLocks noGrp="1"/>
          </p:cNvGraphicFramePr>
          <p:nvPr/>
        </p:nvGraphicFramePr>
        <p:xfrm>
          <a:off x="439194" y="738657"/>
          <a:ext cx="11223906" cy="2164080"/>
        </p:xfrm>
        <a:graphic>
          <a:graphicData uri="http://schemas.openxmlformats.org/drawingml/2006/table">
            <a:tbl>
              <a:tblPr firstRow="1" bandRow="1">
                <a:tableStyleId>{5C22544A-7EE6-4342-B048-85BDC9FD1C3A}</a:tableStyleId>
              </a:tblPr>
              <a:tblGrid>
                <a:gridCol w="827907">
                  <a:extLst>
                    <a:ext uri="{9D8B030D-6E8A-4147-A177-3AD203B41FA5}">
                      <a16:colId xmlns:a16="http://schemas.microsoft.com/office/drawing/2014/main" val="3408956169"/>
                    </a:ext>
                  </a:extLst>
                </a:gridCol>
                <a:gridCol w="1609099">
                  <a:extLst>
                    <a:ext uri="{9D8B030D-6E8A-4147-A177-3AD203B41FA5}">
                      <a16:colId xmlns:a16="http://schemas.microsoft.com/office/drawing/2014/main" val="2110356657"/>
                    </a:ext>
                  </a:extLst>
                </a:gridCol>
                <a:gridCol w="1091494">
                  <a:extLst>
                    <a:ext uri="{9D8B030D-6E8A-4147-A177-3AD203B41FA5}">
                      <a16:colId xmlns:a16="http://schemas.microsoft.com/office/drawing/2014/main" val="2569870947"/>
                    </a:ext>
                  </a:extLst>
                </a:gridCol>
                <a:gridCol w="2117012">
                  <a:extLst>
                    <a:ext uri="{9D8B030D-6E8A-4147-A177-3AD203B41FA5}">
                      <a16:colId xmlns:a16="http://schemas.microsoft.com/office/drawing/2014/main" val="988165723"/>
                    </a:ext>
                  </a:extLst>
                </a:gridCol>
                <a:gridCol w="3654401">
                  <a:extLst>
                    <a:ext uri="{9D8B030D-6E8A-4147-A177-3AD203B41FA5}">
                      <a16:colId xmlns:a16="http://schemas.microsoft.com/office/drawing/2014/main" val="1201147878"/>
                    </a:ext>
                  </a:extLst>
                </a:gridCol>
                <a:gridCol w="988725">
                  <a:extLst>
                    <a:ext uri="{9D8B030D-6E8A-4147-A177-3AD203B41FA5}">
                      <a16:colId xmlns:a16="http://schemas.microsoft.com/office/drawing/2014/main" val="3608108771"/>
                    </a:ext>
                  </a:extLst>
                </a:gridCol>
                <a:gridCol w="935268">
                  <a:extLst>
                    <a:ext uri="{9D8B030D-6E8A-4147-A177-3AD203B41FA5}">
                      <a16:colId xmlns:a16="http://schemas.microsoft.com/office/drawing/2014/main" val="934486644"/>
                    </a:ext>
                  </a:extLst>
                </a:gridCol>
              </a:tblGrid>
              <a:tr h="491247">
                <a:tc>
                  <a:txBody>
                    <a:bodyPr/>
                    <a:lstStyle/>
                    <a:p>
                      <a:r>
                        <a:rPr lang="en-US" sz="1400" dirty="0"/>
                        <a:t>Country</a:t>
                      </a:r>
                    </a:p>
                  </a:txBody>
                  <a:tcPr/>
                </a:tc>
                <a:tc>
                  <a:txBody>
                    <a:bodyPr/>
                    <a:lstStyle/>
                    <a:p>
                      <a:r>
                        <a:rPr lang="en-US" sz="1400" dirty="0"/>
                        <a:t>Population</a:t>
                      </a:r>
                    </a:p>
                  </a:txBody>
                  <a:tcPr/>
                </a:tc>
                <a:tc>
                  <a:txBody>
                    <a:bodyPr/>
                    <a:lstStyle/>
                    <a:p>
                      <a:r>
                        <a:rPr lang="en-US" sz="1400" dirty="0"/>
                        <a:t>Age at vaccination</a:t>
                      </a:r>
                    </a:p>
                  </a:txBody>
                  <a:tcPr/>
                </a:tc>
                <a:tc>
                  <a:txBody>
                    <a:bodyPr/>
                    <a:lstStyle/>
                    <a:p>
                      <a:r>
                        <a:rPr lang="en-US" sz="1400" dirty="0"/>
                        <a:t>Interval from 1-dose/ vaccine</a:t>
                      </a:r>
                    </a:p>
                  </a:txBody>
                  <a:tcPr/>
                </a:tc>
                <a:tc>
                  <a:txBody>
                    <a:bodyPr/>
                    <a:lstStyle/>
                    <a:p>
                      <a:r>
                        <a:rPr lang="en-US" sz="1400" dirty="0"/>
                        <a:t>Results</a:t>
                      </a:r>
                    </a:p>
                    <a:p>
                      <a:r>
                        <a:rPr lang="en-US" sz="1400" dirty="0"/>
                        <a:t>Seropositivity</a:t>
                      </a:r>
                    </a:p>
                  </a:txBody>
                  <a:tcPr/>
                </a:tc>
                <a:tc>
                  <a:txBody>
                    <a:bodyPr/>
                    <a:lstStyle/>
                    <a:p>
                      <a:r>
                        <a:rPr lang="en-US" sz="1400" dirty="0"/>
                        <a:t>Assay</a:t>
                      </a:r>
                    </a:p>
                  </a:txBody>
                  <a:tcPr/>
                </a:tc>
                <a:tc>
                  <a:txBody>
                    <a:bodyPr/>
                    <a:lstStyle/>
                    <a:p>
                      <a:r>
                        <a:rPr lang="en-US" sz="1400" dirty="0"/>
                        <a:t>Reference</a:t>
                      </a:r>
                    </a:p>
                  </a:txBody>
                  <a:tcPr/>
                </a:tc>
                <a:extLst>
                  <a:ext uri="{0D108BD9-81ED-4DB2-BD59-A6C34878D82A}">
                    <a16:rowId xmlns:a16="http://schemas.microsoft.com/office/drawing/2014/main" val="284951918"/>
                  </a:ext>
                </a:extLst>
              </a:tr>
              <a:tr h="288969">
                <a:tc>
                  <a:txBody>
                    <a:bodyPr/>
                    <a:lstStyle/>
                    <a:p>
                      <a:r>
                        <a:rPr lang="en-US" sz="1400" dirty="0"/>
                        <a:t>Canada</a:t>
                      </a:r>
                    </a:p>
                  </a:txBody>
                  <a:tcPr/>
                </a:tc>
                <a:tc>
                  <a:txBody>
                    <a:bodyPr/>
                    <a:lstStyle/>
                    <a:p>
                      <a:r>
                        <a:rPr lang="en-US" sz="1400" dirty="0"/>
                        <a:t>141 boys</a:t>
                      </a:r>
                    </a:p>
                  </a:txBody>
                  <a:tcPr/>
                </a:tc>
                <a:tc>
                  <a:txBody>
                    <a:bodyPr/>
                    <a:lstStyle/>
                    <a:p>
                      <a:r>
                        <a:rPr lang="en-US" sz="1400" dirty="0"/>
                        <a:t>9-11y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4 years/ 9vHPV (MSD)</a:t>
                      </a:r>
                    </a:p>
                  </a:txBody>
                  <a:tcPr/>
                </a:tc>
                <a:tc>
                  <a:txBody>
                    <a:bodyPr/>
                    <a:lstStyle/>
                    <a:p>
                      <a:r>
                        <a:rPr lang="en-US" sz="1400" dirty="0"/>
                        <a:t>≥ 96% for HPV-16/18</a:t>
                      </a:r>
                    </a:p>
                  </a:txBody>
                  <a:tcPr/>
                </a:tc>
                <a:tc>
                  <a:txBody>
                    <a:bodyPr/>
                    <a:lstStyle/>
                    <a:p>
                      <a:r>
                        <a:rPr lang="en-US" sz="1400" dirty="0"/>
                        <a:t>M9ELISA</a:t>
                      </a:r>
                    </a:p>
                  </a:txBody>
                  <a:tcPr/>
                </a:tc>
                <a:tc>
                  <a:txBody>
                    <a:bodyPr/>
                    <a:lstStyle/>
                    <a:p>
                      <a:r>
                        <a:rPr lang="en-US" sz="1400" dirty="0"/>
                        <a:t>Guzun</a:t>
                      </a:r>
                      <a:r>
                        <a:rPr lang="en-US" sz="1400" baseline="30000" dirty="0"/>
                        <a:t>1</a:t>
                      </a:r>
                    </a:p>
                  </a:txBody>
                  <a:tcPr/>
                </a:tc>
                <a:extLst>
                  <a:ext uri="{0D108BD9-81ED-4DB2-BD59-A6C34878D82A}">
                    <a16:rowId xmlns:a16="http://schemas.microsoft.com/office/drawing/2014/main" val="418625557"/>
                  </a:ext>
                </a:extLst>
              </a:tr>
              <a:tr h="288969">
                <a:tc>
                  <a:txBody>
                    <a:bodyPr/>
                    <a:lstStyle/>
                    <a:p>
                      <a:r>
                        <a:rPr lang="en-US" sz="1400" dirty="0"/>
                        <a:t>US</a:t>
                      </a:r>
                    </a:p>
                  </a:txBody>
                  <a:tcPr/>
                </a:tc>
                <a:tc>
                  <a:txBody>
                    <a:bodyPr/>
                    <a:lstStyle/>
                    <a:p>
                      <a:r>
                        <a:rPr lang="en-US" sz="1400" dirty="0"/>
                        <a:t>143 girls &amp; 58 boys</a:t>
                      </a:r>
                    </a:p>
                  </a:txBody>
                  <a:tcPr/>
                </a:tc>
                <a:tc>
                  <a:txBody>
                    <a:bodyPr/>
                    <a:lstStyle/>
                    <a:p>
                      <a:r>
                        <a:rPr lang="en-US" sz="1400" dirty="0"/>
                        <a:t>9-11y</a:t>
                      </a:r>
                    </a:p>
                  </a:txBody>
                  <a:tcPr/>
                </a:tc>
                <a:tc>
                  <a:txBody>
                    <a:bodyPr/>
                    <a:lstStyle/>
                    <a:p>
                      <a:r>
                        <a:rPr lang="en-US" sz="1400" dirty="0"/>
                        <a:t>24 months/ 9vHPV (MSD)</a:t>
                      </a:r>
                    </a:p>
                  </a:txBody>
                  <a:tcPr/>
                </a:tc>
                <a:tc>
                  <a:txBody>
                    <a:bodyPr/>
                    <a:lstStyle/>
                    <a:p>
                      <a:r>
                        <a:rPr lang="en-US" sz="1400" dirty="0"/>
                        <a:t>Similar GMCs </a:t>
                      </a:r>
                      <a:r>
                        <a:rPr lang="en-US" sz="1400" dirty="0" err="1"/>
                        <a:t>boys&amp;girls</a:t>
                      </a:r>
                      <a:endParaRPr lang="en-US" sz="1400" dirty="0"/>
                    </a:p>
                  </a:txBody>
                  <a:tcPr/>
                </a:tc>
                <a:tc>
                  <a:txBody>
                    <a:bodyPr/>
                    <a:lstStyle/>
                    <a:p>
                      <a:r>
                        <a:rPr lang="en-US" sz="1400" dirty="0"/>
                        <a:t>VLP ELISA</a:t>
                      </a:r>
                    </a:p>
                  </a:txBody>
                  <a:tcPr/>
                </a:tc>
                <a:tc>
                  <a:txBody>
                    <a:bodyPr/>
                    <a:lstStyle/>
                    <a:p>
                      <a:r>
                        <a:rPr lang="en-US" sz="1400" dirty="0"/>
                        <a:t>Zeng</a:t>
                      </a:r>
                      <a:r>
                        <a:rPr lang="en-US" sz="1400" baseline="30000" dirty="0"/>
                        <a:t>2</a:t>
                      </a:r>
                    </a:p>
                  </a:txBody>
                  <a:tcPr/>
                </a:tc>
                <a:extLst>
                  <a:ext uri="{0D108BD9-81ED-4DB2-BD59-A6C34878D82A}">
                    <a16:rowId xmlns:a16="http://schemas.microsoft.com/office/drawing/2014/main" val="730441227"/>
                  </a:ext>
                </a:extLst>
              </a:tr>
              <a:tr h="518160">
                <a:tc rowSpan="2">
                  <a:txBody>
                    <a:bodyPr/>
                    <a:lstStyle/>
                    <a:p>
                      <a:r>
                        <a:rPr lang="en-US" sz="1400" dirty="0"/>
                        <a:t>Inter-national</a:t>
                      </a:r>
                    </a:p>
                  </a:txBody>
                  <a:tcPr/>
                </a:tc>
                <a:tc rowSpan="2">
                  <a:txBody>
                    <a:bodyPr/>
                    <a:lstStyle/>
                    <a:p>
                      <a:r>
                        <a:rPr lang="en-US" sz="1400" dirty="0"/>
                        <a:t>151 girls &amp; 150 boys</a:t>
                      </a:r>
                    </a:p>
                  </a:txBody>
                  <a:tcPr/>
                </a:tc>
                <a:tc rowSpan="2">
                  <a:txBody>
                    <a:bodyPr/>
                    <a:lstStyle/>
                    <a:p>
                      <a:r>
                        <a:rPr lang="en-US" sz="1400" dirty="0"/>
                        <a:t>9-14y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12 months/ 9vHPV (MSD)</a:t>
                      </a:r>
                    </a:p>
                  </a:txBody>
                  <a:tcPr>
                    <a:lnB w="12700" cap="flat" cmpd="sng" algn="ctr">
                      <a:solidFill>
                        <a:schemeClr val="tx1"/>
                      </a:solidFill>
                      <a:prstDash val="sysDash"/>
                      <a:round/>
                      <a:headEnd type="none" w="med" len="med"/>
                      <a:tailEnd type="none" w="med" len="med"/>
                    </a:lnB>
                  </a:tcPr>
                </a:tc>
                <a:tc>
                  <a:txBody>
                    <a:bodyPr/>
                    <a:lstStyle/>
                    <a:p>
                      <a:r>
                        <a:rPr lang="en-US" sz="1400" dirty="0"/>
                        <a:t>not all seroconverted to all vaccine types; HPV-16: 98.8%, HPV-18: 88.8%</a:t>
                      </a:r>
                    </a:p>
                  </a:txBody>
                  <a:tcPr>
                    <a:lnB w="12700" cap="flat" cmpd="sng" algn="ctr">
                      <a:solidFill>
                        <a:schemeClr val="tx1"/>
                      </a:solidFill>
                      <a:prstDash val="sysDash"/>
                      <a:round/>
                      <a:headEnd type="none" w="med" len="med"/>
                      <a:tailEnd type="none" w="med" len="med"/>
                    </a:lnB>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IgLIA</a:t>
                      </a:r>
                      <a:endParaRPr lang="en-US" sz="1400"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Bornstein</a:t>
                      </a:r>
                      <a:r>
                        <a:rPr lang="en-US" sz="1400" baseline="30000" dirty="0"/>
                        <a:t>3</a:t>
                      </a:r>
                    </a:p>
                  </a:txBody>
                  <a:tcPr/>
                </a:tc>
                <a:extLst>
                  <a:ext uri="{0D108BD9-81ED-4DB2-BD59-A6C34878D82A}">
                    <a16:rowId xmlns:a16="http://schemas.microsoft.com/office/drawing/2014/main" val="2468863815"/>
                  </a:ext>
                </a:extLst>
              </a:tr>
              <a:tr h="49124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400" dirty="0"/>
                        <a:t>6 months</a:t>
                      </a:r>
                      <a:endParaRPr lang="en-US" dirty="0"/>
                    </a:p>
                  </a:txBody>
                  <a:tcPr>
                    <a:lnT w="12700" cap="flat" cmpd="sng" algn="ctr">
                      <a:solidFill>
                        <a:schemeClr val="tx1"/>
                      </a:solidFill>
                      <a:prstDash val="sysDash"/>
                      <a:round/>
                      <a:headEnd type="none" w="med" len="med"/>
                      <a:tailEnd type="none" w="med" len="med"/>
                    </a:lnT>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Trend for lower GMTs in boys vs girls but overlapping confidence intervals</a:t>
                      </a:r>
                    </a:p>
                  </a:txBody>
                  <a:tcPr>
                    <a:lnT w="12700" cap="flat" cmpd="sng" algn="ctr">
                      <a:solidFill>
                        <a:schemeClr val="tx1"/>
                      </a:solidFill>
                      <a:prstDash val="sysDash"/>
                      <a:round/>
                      <a:headEnd type="none" w="med" len="med"/>
                      <a:tailEnd type="none" w="med" len="med"/>
                    </a:lnT>
                    <a:solidFill>
                      <a:schemeClr val="accent6">
                        <a:lumMod val="40000"/>
                        <a:lumOff val="6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25996622"/>
                  </a:ext>
                </a:extLst>
              </a:tr>
            </a:tbl>
          </a:graphicData>
        </a:graphic>
      </p:graphicFrame>
      <p:sp>
        <p:nvSpPr>
          <p:cNvPr id="5" name="TextBox 4">
            <a:extLst>
              <a:ext uri="{FF2B5EF4-FFF2-40B4-BE49-F238E27FC236}">
                <a16:creationId xmlns:a16="http://schemas.microsoft.com/office/drawing/2014/main" id="{31FBC312-2AC7-2A9E-BD79-405BA71F1483}"/>
              </a:ext>
            </a:extLst>
          </p:cNvPr>
          <p:cNvSpPr txBox="1"/>
          <p:nvPr/>
        </p:nvSpPr>
        <p:spPr>
          <a:xfrm>
            <a:off x="773988" y="5409272"/>
            <a:ext cx="10915249" cy="261610"/>
          </a:xfrm>
          <a:prstGeom prst="rect">
            <a:avLst/>
          </a:prstGeom>
          <a:noFill/>
        </p:spPr>
        <p:txBody>
          <a:bodyPr wrap="square" rtlCol="0">
            <a:spAutoFit/>
          </a:bodyPr>
          <a:lstStyle/>
          <a:p>
            <a:r>
              <a:rPr lang="en-US" sz="1100" dirty="0"/>
              <a:t>Y: year of age; </a:t>
            </a:r>
            <a:r>
              <a:rPr lang="en-US" sz="1100" dirty="0" err="1"/>
              <a:t>cLIA</a:t>
            </a:r>
            <a:r>
              <a:rPr lang="en-US" sz="1100" dirty="0"/>
              <a:t>: competitive Luminex immunoassay; VLP: virus-like particle; ELISA virus-like particle enzyme-linked immunosorbent assay; M9ELISA: Multiplex ELISA</a:t>
            </a:r>
          </a:p>
        </p:txBody>
      </p:sp>
      <p:graphicFrame>
        <p:nvGraphicFramePr>
          <p:cNvPr id="2" name="Table 1">
            <a:extLst>
              <a:ext uri="{FF2B5EF4-FFF2-40B4-BE49-F238E27FC236}">
                <a16:creationId xmlns:a16="http://schemas.microsoft.com/office/drawing/2014/main" id="{A1AFE207-E0AA-B1A1-DCCC-E91A86C88B90}"/>
              </a:ext>
            </a:extLst>
          </p:cNvPr>
          <p:cNvGraphicFramePr>
            <a:graphicFrameLocks noGrp="1"/>
          </p:cNvGraphicFramePr>
          <p:nvPr/>
        </p:nvGraphicFramePr>
        <p:xfrm>
          <a:off x="481756" y="3236359"/>
          <a:ext cx="11486475" cy="2186592"/>
        </p:xfrm>
        <a:graphic>
          <a:graphicData uri="http://schemas.openxmlformats.org/drawingml/2006/table">
            <a:tbl>
              <a:tblPr firstRow="1" bandRow="1">
                <a:tableStyleId>{5C22544A-7EE6-4342-B048-85BDC9FD1C3A}</a:tableStyleId>
              </a:tblPr>
              <a:tblGrid>
                <a:gridCol w="810641">
                  <a:extLst>
                    <a:ext uri="{9D8B030D-6E8A-4147-A177-3AD203B41FA5}">
                      <a16:colId xmlns:a16="http://schemas.microsoft.com/office/drawing/2014/main" val="3408956169"/>
                    </a:ext>
                  </a:extLst>
                </a:gridCol>
                <a:gridCol w="1598628">
                  <a:extLst>
                    <a:ext uri="{9D8B030D-6E8A-4147-A177-3AD203B41FA5}">
                      <a16:colId xmlns:a16="http://schemas.microsoft.com/office/drawing/2014/main" val="2110356657"/>
                    </a:ext>
                  </a:extLst>
                </a:gridCol>
                <a:gridCol w="1093510">
                  <a:extLst>
                    <a:ext uri="{9D8B030D-6E8A-4147-A177-3AD203B41FA5}">
                      <a16:colId xmlns:a16="http://schemas.microsoft.com/office/drawing/2014/main" val="2569870947"/>
                    </a:ext>
                  </a:extLst>
                </a:gridCol>
                <a:gridCol w="2394408">
                  <a:extLst>
                    <a:ext uri="{9D8B030D-6E8A-4147-A177-3AD203B41FA5}">
                      <a16:colId xmlns:a16="http://schemas.microsoft.com/office/drawing/2014/main" val="988165723"/>
                    </a:ext>
                  </a:extLst>
                </a:gridCol>
                <a:gridCol w="3788767">
                  <a:extLst>
                    <a:ext uri="{9D8B030D-6E8A-4147-A177-3AD203B41FA5}">
                      <a16:colId xmlns:a16="http://schemas.microsoft.com/office/drawing/2014/main" val="1201147878"/>
                    </a:ext>
                  </a:extLst>
                </a:gridCol>
                <a:gridCol w="848412">
                  <a:extLst>
                    <a:ext uri="{9D8B030D-6E8A-4147-A177-3AD203B41FA5}">
                      <a16:colId xmlns:a16="http://schemas.microsoft.com/office/drawing/2014/main" val="3608108771"/>
                    </a:ext>
                  </a:extLst>
                </a:gridCol>
                <a:gridCol w="952109">
                  <a:extLst>
                    <a:ext uri="{9D8B030D-6E8A-4147-A177-3AD203B41FA5}">
                      <a16:colId xmlns:a16="http://schemas.microsoft.com/office/drawing/2014/main" val="934486644"/>
                    </a:ext>
                  </a:extLst>
                </a:gridCol>
              </a:tblGrid>
              <a:tr h="481728">
                <a:tc>
                  <a:txBody>
                    <a:bodyPr/>
                    <a:lstStyle/>
                    <a:p>
                      <a:r>
                        <a:rPr lang="en-US" sz="1400" dirty="0"/>
                        <a:t>Country</a:t>
                      </a:r>
                    </a:p>
                  </a:txBody>
                  <a:tcPr/>
                </a:tc>
                <a:tc>
                  <a:txBody>
                    <a:bodyPr/>
                    <a:lstStyle/>
                    <a:p>
                      <a:r>
                        <a:rPr lang="en-US" sz="1400" dirty="0"/>
                        <a:t>Population</a:t>
                      </a:r>
                    </a:p>
                  </a:txBody>
                  <a:tcPr/>
                </a:tc>
                <a:tc>
                  <a:txBody>
                    <a:bodyPr/>
                    <a:lstStyle/>
                    <a:p>
                      <a:r>
                        <a:rPr lang="en-US" sz="1400" dirty="0"/>
                        <a:t>Age at vaccination</a:t>
                      </a:r>
                    </a:p>
                  </a:txBody>
                  <a:tcPr/>
                </a:tc>
                <a:tc>
                  <a:txBody>
                    <a:bodyPr/>
                    <a:lstStyle/>
                    <a:p>
                      <a:r>
                        <a:rPr lang="en-US" sz="1400" dirty="0"/>
                        <a:t>Interval from 1-dose/ vaccine</a:t>
                      </a:r>
                    </a:p>
                  </a:txBody>
                  <a:tcPr/>
                </a:tc>
                <a:tc>
                  <a:txBody>
                    <a:bodyPr/>
                    <a:lstStyle/>
                    <a:p>
                      <a:r>
                        <a:rPr lang="en-US" sz="1400" dirty="0"/>
                        <a:t>Results</a:t>
                      </a:r>
                    </a:p>
                    <a:p>
                      <a:r>
                        <a:rPr lang="en-US" sz="1400" dirty="0"/>
                        <a:t>Seropositivity</a:t>
                      </a:r>
                    </a:p>
                  </a:txBody>
                  <a:tcPr/>
                </a:tc>
                <a:tc>
                  <a:txBody>
                    <a:bodyPr/>
                    <a:lstStyle/>
                    <a:p>
                      <a:r>
                        <a:rPr lang="en-US" sz="1400" dirty="0"/>
                        <a:t>Assay</a:t>
                      </a:r>
                    </a:p>
                  </a:txBody>
                  <a:tcPr/>
                </a:tc>
                <a:tc>
                  <a:txBody>
                    <a:bodyPr/>
                    <a:lstStyle/>
                    <a:p>
                      <a:r>
                        <a:rPr lang="en-US" sz="1400" dirty="0"/>
                        <a:t>Reference</a:t>
                      </a:r>
                    </a:p>
                  </a:txBody>
                  <a:tcPr/>
                </a:tc>
                <a:extLst>
                  <a:ext uri="{0D108BD9-81ED-4DB2-BD59-A6C34878D82A}">
                    <a16:rowId xmlns:a16="http://schemas.microsoft.com/office/drawing/2014/main" val="284951918"/>
                  </a:ext>
                </a:extLst>
              </a:tr>
              <a:tr h="541497">
                <a:tc>
                  <a:txBody>
                    <a:bodyPr/>
                    <a:lstStyle/>
                    <a:p>
                      <a:r>
                        <a:rPr lang="en-US" sz="1400" dirty="0"/>
                        <a:t>Canada</a:t>
                      </a:r>
                    </a:p>
                  </a:txBody>
                  <a:tcPr/>
                </a:tc>
                <a:tc>
                  <a:txBody>
                    <a:bodyPr/>
                    <a:lstStyle/>
                    <a:p>
                      <a:r>
                        <a:rPr lang="en-US" sz="1400" dirty="0"/>
                        <a:t>50% girls and boys</a:t>
                      </a:r>
                    </a:p>
                    <a:p>
                      <a:r>
                        <a:rPr lang="en-US" sz="1400" dirty="0"/>
                        <a:t>N=86</a:t>
                      </a:r>
                    </a:p>
                    <a:p>
                      <a:r>
                        <a:rPr lang="en-US" sz="1400" dirty="0"/>
                        <a:t>N=171</a:t>
                      </a:r>
                    </a:p>
                  </a:txBody>
                  <a:tcPr/>
                </a:tc>
                <a:tc>
                  <a:txBody>
                    <a:bodyPr/>
                    <a:lstStyle/>
                    <a:p>
                      <a:r>
                        <a:rPr lang="en-US" sz="1400" dirty="0"/>
                        <a:t>9-10y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6 months/ 2vHPV (GSK)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6 months/ 9vHPV (MSD)</a:t>
                      </a:r>
                    </a:p>
                  </a:txBody>
                  <a:tcPr/>
                </a:tc>
                <a:tc>
                  <a:txBody>
                    <a:bodyPr/>
                    <a:lstStyle/>
                    <a:p>
                      <a:endParaRPr lang="en-US" sz="1400" dirty="0"/>
                    </a:p>
                    <a:p>
                      <a:r>
                        <a:rPr lang="en-US" sz="1400" dirty="0"/>
                        <a:t>100% for HPV-16/18</a:t>
                      </a:r>
                    </a:p>
                    <a:p>
                      <a:r>
                        <a:rPr lang="en-US" sz="1400" dirty="0"/>
                        <a:t>99.4-100% to 9 HPV types </a:t>
                      </a:r>
                    </a:p>
                  </a:txBody>
                  <a:tcPr/>
                </a:tc>
                <a:tc>
                  <a:txBody>
                    <a:bodyPr/>
                    <a:lstStyle/>
                    <a:p>
                      <a:r>
                        <a:rPr lang="en-US" sz="1400" dirty="0"/>
                        <a:t>M9ELISA</a:t>
                      </a:r>
                    </a:p>
                  </a:txBody>
                  <a:tcPr/>
                </a:tc>
                <a:tc>
                  <a:txBody>
                    <a:bodyPr/>
                    <a:lstStyle/>
                    <a:p>
                      <a:r>
                        <a:rPr lang="en-US" sz="1400" dirty="0"/>
                        <a:t>Gilca</a:t>
                      </a:r>
                      <a:r>
                        <a:rPr lang="en-US" sz="1400" baseline="30000" dirty="0"/>
                        <a:t>4</a:t>
                      </a:r>
                    </a:p>
                  </a:txBody>
                  <a:tcPr/>
                </a:tc>
                <a:extLst>
                  <a:ext uri="{0D108BD9-81ED-4DB2-BD59-A6C34878D82A}">
                    <a16:rowId xmlns:a16="http://schemas.microsoft.com/office/drawing/2014/main" val="418625557"/>
                  </a:ext>
                </a:extLst>
              </a:tr>
              <a:tr h="198875">
                <a:tc>
                  <a:txBody>
                    <a:bodyPr/>
                    <a:lstStyle/>
                    <a:p>
                      <a:r>
                        <a:rPr lang="en-US" sz="1400" dirty="0"/>
                        <a:t>US</a:t>
                      </a:r>
                    </a:p>
                  </a:txBody>
                  <a:tcPr/>
                </a:tc>
                <a:tc>
                  <a:txBody>
                    <a:bodyPr/>
                    <a:lstStyle/>
                    <a:p>
                      <a:r>
                        <a:rPr lang="en-US" sz="1400" dirty="0"/>
                        <a:t>Alaska-native 122 boys &amp; 105 girls</a:t>
                      </a:r>
                    </a:p>
                  </a:txBody>
                  <a:tcPr/>
                </a:tc>
                <a:tc>
                  <a:txBody>
                    <a:bodyPr/>
                    <a:lstStyle/>
                    <a:p>
                      <a:r>
                        <a:rPr lang="en-US" sz="1400" dirty="0"/>
                        <a:t>9-14y</a:t>
                      </a:r>
                    </a:p>
                  </a:txBody>
                  <a:tcPr/>
                </a:tc>
                <a:tc>
                  <a:txBody>
                    <a:bodyPr/>
                    <a:lstStyle/>
                    <a:p>
                      <a:r>
                        <a:rPr lang="en-US" sz="1400" dirty="0"/>
                        <a:t>6 months/ 9vHPV (MSD)</a:t>
                      </a:r>
                    </a:p>
                  </a:txBody>
                  <a:tcPr/>
                </a:tc>
                <a:tc>
                  <a:txBody>
                    <a:bodyPr/>
                    <a:lstStyle/>
                    <a:p>
                      <a:r>
                        <a:rPr lang="en-US" sz="1400" dirty="0"/>
                        <a:t>&gt;99% and 94% for HPV-16 and -18, respectively</a:t>
                      </a:r>
                    </a:p>
                  </a:txBody>
                  <a:tcPr/>
                </a:tc>
                <a:tc>
                  <a:txBody>
                    <a:bodyPr/>
                    <a:lstStyle/>
                    <a:p>
                      <a:r>
                        <a:rPr lang="en-US" sz="1400" dirty="0"/>
                        <a:t>M9ELISA</a:t>
                      </a:r>
                    </a:p>
                  </a:txBody>
                  <a:tcPr/>
                </a:tc>
                <a:tc>
                  <a:txBody>
                    <a:bodyPr/>
                    <a:lstStyle/>
                    <a:p>
                      <a:r>
                        <a:rPr lang="en-US" sz="1400" dirty="0"/>
                        <a:t>Steinberg</a:t>
                      </a:r>
                      <a:r>
                        <a:rPr lang="en-US" sz="1400" baseline="30000" dirty="0"/>
                        <a:t>5</a:t>
                      </a:r>
                    </a:p>
                  </a:txBody>
                  <a:tcPr/>
                </a:tc>
                <a:extLst>
                  <a:ext uri="{0D108BD9-81ED-4DB2-BD59-A6C34878D82A}">
                    <a16:rowId xmlns:a16="http://schemas.microsoft.com/office/drawing/2014/main" val="730441227"/>
                  </a:ext>
                </a:extLst>
              </a:tr>
              <a:tr h="418752">
                <a:tc>
                  <a:txBody>
                    <a:bodyPr/>
                    <a:lstStyle/>
                    <a:p>
                      <a:r>
                        <a:rPr lang="en-US" sz="1400" dirty="0"/>
                        <a:t>US</a:t>
                      </a:r>
                    </a:p>
                  </a:txBody>
                  <a:tcPr/>
                </a:tc>
                <a:tc>
                  <a:txBody>
                    <a:bodyPr/>
                    <a:lstStyle/>
                    <a:p>
                      <a:r>
                        <a:rPr lang="en-US" sz="1400" dirty="0"/>
                        <a:t>61 girls &amp; 85 boys </a:t>
                      </a:r>
                    </a:p>
                  </a:txBody>
                  <a:tcPr/>
                </a:tc>
                <a:tc>
                  <a:txBody>
                    <a:bodyPr/>
                    <a:lstStyle/>
                    <a:p>
                      <a:r>
                        <a:rPr lang="en-US" sz="1400" dirty="0"/>
                        <a:t>9-14y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12-53 months/ 9vHPV (MSD)</a:t>
                      </a:r>
                    </a:p>
                  </a:txBody>
                  <a:tcPr/>
                </a:tc>
                <a:tc>
                  <a:txBody>
                    <a:bodyPr/>
                    <a:lstStyle/>
                    <a:p>
                      <a:r>
                        <a:rPr lang="en-US" sz="1400" dirty="0"/>
                        <a:t>60% and 45% for HPV-16 and -18, respectively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t>cLIA</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Klein</a:t>
                      </a:r>
                      <a:r>
                        <a:rPr lang="en-US" sz="1400" baseline="30000" dirty="0"/>
                        <a:t>6</a:t>
                      </a:r>
                    </a:p>
                  </a:txBody>
                  <a:tcPr/>
                </a:tc>
                <a:extLst>
                  <a:ext uri="{0D108BD9-81ED-4DB2-BD59-A6C34878D82A}">
                    <a16:rowId xmlns:a16="http://schemas.microsoft.com/office/drawing/2014/main" val="2468863815"/>
                  </a:ext>
                </a:extLst>
              </a:tr>
            </a:tbl>
          </a:graphicData>
        </a:graphic>
      </p:graphicFrame>
      <p:sp>
        <p:nvSpPr>
          <p:cNvPr id="6" name="TextBox 5">
            <a:extLst>
              <a:ext uri="{FF2B5EF4-FFF2-40B4-BE49-F238E27FC236}">
                <a16:creationId xmlns:a16="http://schemas.microsoft.com/office/drawing/2014/main" id="{63AF67D8-2A1E-3FA5-CCF2-FC73D48CA23B}"/>
              </a:ext>
            </a:extLst>
          </p:cNvPr>
          <p:cNvSpPr txBox="1"/>
          <p:nvPr/>
        </p:nvSpPr>
        <p:spPr>
          <a:xfrm>
            <a:off x="548821" y="2889948"/>
            <a:ext cx="8330248" cy="71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Std Light"/>
                <a:ea typeface="+mn-ea"/>
                <a:cs typeface="+mn-cs"/>
              </a:rPr>
              <a:t>Studies generating data in boys (</a:t>
            </a:r>
            <a:r>
              <a:rPr kumimoji="0" lang="en-US" sz="2000" b="0" i="0" u="sng" strike="noStrike" kern="1200" cap="none" spc="0" normalizeH="0" baseline="0" noProof="0" dirty="0">
                <a:ln>
                  <a:noFill/>
                </a:ln>
                <a:solidFill>
                  <a:prstClr val="black"/>
                </a:solidFill>
                <a:effectLst/>
                <a:uLnTx/>
                <a:uFillTx/>
                <a:latin typeface="Gill Sans Std Light"/>
                <a:ea typeface="+mn-ea"/>
                <a:cs typeface="+mn-cs"/>
              </a:rPr>
              <a:t>without </a:t>
            </a:r>
            <a:r>
              <a:rPr kumimoji="0" lang="en-US" sz="2000" b="0" i="0" u="none" strike="noStrike" kern="1200" cap="none" spc="0" normalizeH="0" baseline="0" noProof="0" dirty="0">
                <a:ln>
                  <a:noFill/>
                </a:ln>
                <a:solidFill>
                  <a:prstClr val="black"/>
                </a:solidFill>
                <a:effectLst/>
                <a:uLnTx/>
                <a:uFillTx/>
                <a:latin typeface="Gill Sans Std Light"/>
                <a:ea typeface="+mn-ea"/>
                <a:cs typeface="+mn-cs"/>
              </a:rPr>
              <a:t>stratification between boys and girls) </a:t>
            </a:r>
          </a:p>
          <a:p>
            <a:endParaRPr lang="en-US" dirty="0"/>
          </a:p>
        </p:txBody>
      </p:sp>
    </p:spTree>
    <p:extLst>
      <p:ext uri="{BB962C8B-B14F-4D97-AF65-F5344CB8AC3E}">
        <p14:creationId xmlns:p14="http://schemas.microsoft.com/office/powerpoint/2010/main" val="2950326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6841F-4161-1897-4B63-A3E3627C5CD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35762520-A96C-BE1E-30B5-17E4263ADB3A}"/>
              </a:ext>
            </a:extLst>
          </p:cNvPr>
          <p:cNvSpPr/>
          <p:nvPr/>
        </p:nvSpPr>
        <p:spPr>
          <a:xfrm>
            <a:off x="372140" y="202115"/>
            <a:ext cx="11447720" cy="584775"/>
          </a:xfrm>
          <a:prstGeom prst="rect">
            <a:avLst/>
          </a:prstGeom>
        </p:spPr>
        <p:txBody>
          <a:bodyPr wrap="square">
            <a:spAutoFit/>
          </a:bodyPr>
          <a:lstStyle/>
          <a:p>
            <a:pPr algn="ctr"/>
            <a:r>
              <a:rPr lang="en-US" sz="3200" dirty="0">
                <a:solidFill>
                  <a:schemeClr val="accent1"/>
                </a:solidFill>
                <a:latin typeface="+mj-lt"/>
              </a:rPr>
              <a:t>DEBS: 9vHPV vaccine delayed booster immunogenicity</a:t>
            </a:r>
          </a:p>
        </p:txBody>
      </p:sp>
      <p:graphicFrame>
        <p:nvGraphicFramePr>
          <p:cNvPr id="2" name="Table 2">
            <a:extLst>
              <a:ext uri="{FF2B5EF4-FFF2-40B4-BE49-F238E27FC236}">
                <a16:creationId xmlns:a16="http://schemas.microsoft.com/office/drawing/2014/main" id="{0CE1CD5B-836A-0A02-8137-D7E544E4B6FE}"/>
              </a:ext>
            </a:extLst>
          </p:cNvPr>
          <p:cNvGraphicFramePr>
            <a:graphicFrameLocks noGrp="1"/>
          </p:cNvGraphicFramePr>
          <p:nvPr/>
        </p:nvGraphicFramePr>
        <p:xfrm>
          <a:off x="755798" y="1988011"/>
          <a:ext cx="10680404" cy="3000110"/>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N</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GMCs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95% CI</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N</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GMCs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r"/>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en-US" sz="2000" b="1" dirty="0">
                          <a:solidFill>
                            <a:schemeClr val="accent1"/>
                          </a:solidFill>
                          <a:latin typeface="+mn-lt"/>
                          <a:cs typeface="Arial" panose="020B0604020202020204" pitchFamily="34" charset="0"/>
                        </a:rPr>
                        <a:t>Girls</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en-US" sz="2000" b="1" dirty="0">
                          <a:solidFill>
                            <a:schemeClr val="accent1"/>
                          </a:solidFill>
                          <a:latin typeface="+mn-lt"/>
                          <a:cs typeface="Arial" panose="020B0604020202020204" pitchFamily="34" charset="0"/>
                        </a:rPr>
                        <a:t>Boys</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r"/>
                      <a:r>
                        <a:rPr lang="en-US" sz="2000" b="1" dirty="0">
                          <a:solidFill>
                            <a:schemeClr val="bg1"/>
                          </a:solidFill>
                          <a:latin typeface="+mn-lt"/>
                          <a:cs typeface="Arial" panose="020B0604020202020204" pitchFamily="34" charset="0"/>
                        </a:rPr>
                        <a:t>Baseline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dirty="0">
                          <a:solidFill>
                            <a:schemeClr val="accent1"/>
                          </a:solidFill>
                          <a:latin typeface="+mn-lt"/>
                          <a:cs typeface="Arial" panose="020B0604020202020204" pitchFamily="34" charset="0"/>
                        </a:rPr>
                        <a:t>0.72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dirty="0">
                          <a:solidFill>
                            <a:schemeClr val="accent1"/>
                          </a:solidFill>
                          <a:latin typeface="+mn-lt"/>
                          <a:cs typeface="Arial" panose="020B0604020202020204" pitchFamily="34" charset="0"/>
                        </a:rPr>
                        <a:t>0.68; 0.77</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0.75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0.65; 0.87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r"/>
                      <a:r>
                        <a:rPr lang="en-US" sz="2000" b="1" dirty="0">
                          <a:solidFill>
                            <a:schemeClr val="bg1"/>
                          </a:solidFill>
                          <a:latin typeface="+mn-lt"/>
                          <a:cs typeface="Arial" panose="020B0604020202020204" pitchFamily="34" charset="0"/>
                        </a:rPr>
                        <a:t>6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25.28</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21.66; 29.49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24.99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19.91; 31.36</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411480">
                <a:tc>
                  <a:txBody>
                    <a:bodyPr/>
                    <a:lstStyle/>
                    <a:p>
                      <a:pPr algn="r"/>
                      <a:r>
                        <a:rPr lang="en-US" sz="2000" b="1" dirty="0">
                          <a:solidFill>
                            <a:schemeClr val="bg1"/>
                          </a:solidFill>
                          <a:latin typeface="+mn-lt"/>
                          <a:cs typeface="Arial" panose="020B0604020202020204" pitchFamily="34" charset="0"/>
                        </a:rPr>
                        <a:t>12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15.59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13.25; 18.35</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12.07</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8.96; 16.25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365760">
                <a:tc>
                  <a:txBody>
                    <a:bodyPr/>
                    <a:lstStyle/>
                    <a:p>
                      <a:pPr algn="r"/>
                      <a:r>
                        <a:rPr lang="en-US" sz="2000" b="1" dirty="0">
                          <a:solidFill>
                            <a:schemeClr val="bg1"/>
                          </a:solidFill>
                          <a:latin typeface="+mn-lt"/>
                          <a:cs typeface="Arial" panose="020B0604020202020204" pitchFamily="34" charset="0"/>
                        </a:rPr>
                        <a:t>18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15.91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13.35; 18.95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12.88</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8.67; 19.13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26170675"/>
                  </a:ext>
                </a:extLst>
              </a:tr>
              <a:tr h="440977">
                <a:tc>
                  <a:txBody>
                    <a:bodyPr/>
                    <a:lstStyle/>
                    <a:p>
                      <a:pPr algn="r"/>
                      <a:r>
                        <a:rPr lang="en-US" sz="2000" b="1" dirty="0">
                          <a:solidFill>
                            <a:schemeClr val="bg1"/>
                          </a:solidFill>
                          <a:latin typeface="+mn-lt"/>
                          <a:cs typeface="Arial" panose="020B0604020202020204" pitchFamily="34" charset="0"/>
                        </a:rPr>
                        <a:t>24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15.73</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13.08; 18.91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50</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13.41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9.16; 19.63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9" name="TextBox 8">
            <a:extLst>
              <a:ext uri="{FF2B5EF4-FFF2-40B4-BE49-F238E27FC236}">
                <a16:creationId xmlns:a16="http://schemas.microsoft.com/office/drawing/2014/main" id="{F9EAF8A2-3448-4F46-0E67-11CAA6A2321F}"/>
              </a:ext>
            </a:extLst>
          </p:cNvPr>
          <p:cNvSpPr txBox="1"/>
          <p:nvPr/>
        </p:nvSpPr>
        <p:spPr>
          <a:xfrm>
            <a:off x="768498" y="972845"/>
            <a:ext cx="10515598" cy="646331"/>
          </a:xfrm>
          <a:prstGeom prst="rect">
            <a:avLst/>
          </a:prstGeom>
          <a:noFill/>
          <a:ln>
            <a:solidFill>
              <a:srgbClr val="0070C0"/>
            </a:solidFill>
          </a:ln>
        </p:spPr>
        <p:txBody>
          <a:bodyPr wrap="square">
            <a:spAutoFit/>
          </a:bodyPr>
          <a:lstStyle/>
          <a:p>
            <a:r>
              <a:rPr lang="en-US" dirty="0"/>
              <a:t>Prospective, single-arm, open-label trial evaluating antibody persistence up to 24 months after a single dose of HPV9 (MSD) in healthy 9–11-year-old girls (N=143) and boys (N=58). </a:t>
            </a:r>
          </a:p>
        </p:txBody>
      </p:sp>
      <p:sp>
        <p:nvSpPr>
          <p:cNvPr id="11" name="TextBox 10">
            <a:extLst>
              <a:ext uri="{FF2B5EF4-FFF2-40B4-BE49-F238E27FC236}">
                <a16:creationId xmlns:a16="http://schemas.microsoft.com/office/drawing/2014/main" id="{78787415-457C-838F-9518-3433E8DEFFE4}"/>
              </a:ext>
            </a:extLst>
          </p:cNvPr>
          <p:cNvSpPr txBox="1"/>
          <p:nvPr/>
        </p:nvSpPr>
        <p:spPr>
          <a:xfrm>
            <a:off x="4248159" y="1661525"/>
            <a:ext cx="3074431" cy="400110"/>
          </a:xfrm>
          <a:prstGeom prst="rect">
            <a:avLst/>
          </a:prstGeom>
          <a:noFill/>
        </p:spPr>
        <p:txBody>
          <a:bodyPr wrap="none" rtlCol="0">
            <a:spAutoFit/>
          </a:bodyPr>
          <a:lstStyle/>
          <a:p>
            <a:r>
              <a:rPr lang="en-US" sz="2000" b="1" dirty="0">
                <a:solidFill>
                  <a:schemeClr val="accent1"/>
                </a:solidFill>
                <a:latin typeface="+mj-lt"/>
              </a:rPr>
              <a:t>HPV-16 IgG antibody GMCs</a:t>
            </a:r>
          </a:p>
        </p:txBody>
      </p:sp>
      <p:sp>
        <p:nvSpPr>
          <p:cNvPr id="12" name="TextBox 11">
            <a:extLst>
              <a:ext uri="{FF2B5EF4-FFF2-40B4-BE49-F238E27FC236}">
                <a16:creationId xmlns:a16="http://schemas.microsoft.com/office/drawing/2014/main" id="{0639B0D4-A400-2A56-B8B6-8068D124B262}"/>
              </a:ext>
            </a:extLst>
          </p:cNvPr>
          <p:cNvSpPr txBox="1"/>
          <p:nvPr/>
        </p:nvSpPr>
        <p:spPr>
          <a:xfrm>
            <a:off x="755798" y="5274660"/>
            <a:ext cx="10494074" cy="400110"/>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n-US" sz="2000" b="1" dirty="0">
                <a:solidFill>
                  <a:schemeClr val="tx2"/>
                </a:solidFill>
              </a:rPr>
              <a:t>One dose has similar immunogenicity in girls and boys 9–11 years of age</a:t>
            </a:r>
          </a:p>
        </p:txBody>
      </p:sp>
      <p:sp>
        <p:nvSpPr>
          <p:cNvPr id="13" name="TextBox 12">
            <a:extLst>
              <a:ext uri="{FF2B5EF4-FFF2-40B4-BE49-F238E27FC236}">
                <a16:creationId xmlns:a16="http://schemas.microsoft.com/office/drawing/2014/main" id="{755BAD9C-FA6B-8D01-52AE-DF45B2DC5738}"/>
              </a:ext>
            </a:extLst>
          </p:cNvPr>
          <p:cNvSpPr txBox="1"/>
          <p:nvPr/>
        </p:nvSpPr>
        <p:spPr>
          <a:xfrm>
            <a:off x="773988" y="6004576"/>
            <a:ext cx="7520926" cy="230832"/>
          </a:xfrm>
          <a:prstGeom prst="rect">
            <a:avLst/>
          </a:prstGeom>
          <a:noFill/>
        </p:spPr>
        <p:txBody>
          <a:bodyPr wrap="square" rtlCol="0">
            <a:spAutoFit/>
          </a:bodyPr>
          <a:lstStyle/>
          <a:p>
            <a:pPr>
              <a:spcBef>
                <a:spcPts val="1800"/>
              </a:spcBef>
            </a:pPr>
            <a:r>
              <a:rPr lang="en-US" sz="900" dirty="0"/>
              <a:t>Zeng Y, Moscicki A-B, Woo H, et al. HPV16/18 antibody responses after a single dose of nonavalent HPV vaccine. </a:t>
            </a:r>
            <a:r>
              <a:rPr lang="en-US" sz="900" i="1" dirty="0"/>
              <a:t>Pediatrics</a:t>
            </a:r>
            <a:r>
              <a:rPr lang="en-US" sz="900" dirty="0"/>
              <a:t>. 2023;152(1):e2022060301.</a:t>
            </a:r>
          </a:p>
        </p:txBody>
      </p:sp>
      <p:sp>
        <p:nvSpPr>
          <p:cNvPr id="14" name="TextBox 13">
            <a:extLst>
              <a:ext uri="{FF2B5EF4-FFF2-40B4-BE49-F238E27FC236}">
                <a16:creationId xmlns:a16="http://schemas.microsoft.com/office/drawing/2014/main" id="{FC0F90B3-1262-D7AB-4618-98CF2EAA07D4}"/>
              </a:ext>
            </a:extLst>
          </p:cNvPr>
          <p:cNvSpPr txBox="1"/>
          <p:nvPr/>
        </p:nvSpPr>
        <p:spPr>
          <a:xfrm>
            <a:off x="3295650" y="4980353"/>
            <a:ext cx="8116171" cy="261610"/>
          </a:xfrm>
          <a:prstGeom prst="rect">
            <a:avLst/>
          </a:prstGeom>
          <a:noFill/>
        </p:spPr>
        <p:txBody>
          <a:bodyPr wrap="square" rtlCol="0">
            <a:spAutoFit/>
          </a:bodyPr>
          <a:lstStyle/>
          <a:p>
            <a:pPr algn="r"/>
            <a:r>
              <a:rPr lang="en-US" sz="1100" dirty="0"/>
              <a:t>Abbreviations: CI, confidence interval; GMC: geometric mean concentration; IgG, immunoglobulin G; N: number of subjects</a:t>
            </a:r>
          </a:p>
        </p:txBody>
      </p:sp>
    </p:spTree>
    <p:extLst>
      <p:ext uri="{BB962C8B-B14F-4D97-AF65-F5344CB8AC3E}">
        <p14:creationId xmlns:p14="http://schemas.microsoft.com/office/powerpoint/2010/main" val="2424032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F54CD-BE5B-40CB-13D7-478E60C14A4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072CE6D-4B11-BC9F-31DD-B481FBC43495}"/>
              </a:ext>
            </a:extLst>
          </p:cNvPr>
          <p:cNvSpPr/>
          <p:nvPr/>
        </p:nvSpPr>
        <p:spPr>
          <a:xfrm>
            <a:off x="372140" y="143166"/>
            <a:ext cx="11447720" cy="584775"/>
          </a:xfrm>
          <a:prstGeom prst="rect">
            <a:avLst/>
          </a:prstGeom>
        </p:spPr>
        <p:txBody>
          <a:bodyPr wrap="square">
            <a:spAutoFit/>
          </a:bodyPr>
          <a:lstStyle/>
          <a:p>
            <a:r>
              <a:rPr lang="en-US" sz="3200" dirty="0">
                <a:solidFill>
                  <a:schemeClr val="accent1"/>
                </a:solidFill>
                <a:latin typeface="+mj-lt"/>
              </a:rPr>
              <a:t>Conclusions from single-dose immunogenicity data in males</a:t>
            </a:r>
          </a:p>
        </p:txBody>
      </p:sp>
      <p:sp>
        <p:nvSpPr>
          <p:cNvPr id="3" name="Rectangle 2">
            <a:extLst>
              <a:ext uri="{FF2B5EF4-FFF2-40B4-BE49-F238E27FC236}">
                <a16:creationId xmlns:a16="http://schemas.microsoft.com/office/drawing/2014/main" id="{C54681B0-6DB6-0CB9-7C05-8881A2D2BC2F}"/>
              </a:ext>
            </a:extLst>
          </p:cNvPr>
          <p:cNvSpPr/>
          <p:nvPr/>
        </p:nvSpPr>
        <p:spPr>
          <a:xfrm>
            <a:off x="773988" y="664030"/>
            <a:ext cx="10180231" cy="5555367"/>
          </a:xfrm>
          <a:prstGeom prst="rect">
            <a:avLst/>
          </a:prstGeom>
        </p:spPr>
        <p:txBody>
          <a:bodyPr wrap="square" lIns="91440" tIns="45720" rIns="91440" bIns="45720" anchor="t">
            <a:spAutoFit/>
          </a:bodyPr>
          <a:lstStyle/>
          <a:p>
            <a:pPr marL="342900" indent="-342900">
              <a:spcAft>
                <a:spcPts val="600"/>
              </a:spcAft>
              <a:buFont typeface="Arial" panose="020B0604020202020204" pitchFamily="34" charset="0"/>
              <a:buChar char="•"/>
            </a:pPr>
            <a:r>
              <a:rPr lang="en-US" sz="2000" dirty="0"/>
              <a:t>As with girls, antibody levels after one dose are lower than after two- or three-dose regimens in boys</a:t>
            </a:r>
            <a:r>
              <a:rPr lang="en-US" sz="2000" baseline="30000" dirty="0"/>
              <a:t>3</a:t>
            </a:r>
            <a:r>
              <a:rPr lang="en-US" sz="2000" dirty="0"/>
              <a:t>.  </a:t>
            </a:r>
          </a:p>
          <a:p>
            <a:pPr marL="342900" indent="-342900">
              <a:spcAft>
                <a:spcPts val="600"/>
              </a:spcAft>
              <a:buFont typeface="Arial" panose="020B0604020202020204" pitchFamily="34" charset="0"/>
              <a:buChar char="•"/>
            </a:pPr>
            <a:r>
              <a:rPr lang="en-US" sz="2000" dirty="0"/>
              <a:t>Single-dose HPV vaccination induces long-lasting immunogenicity in boys and girls</a:t>
            </a:r>
            <a:r>
              <a:rPr lang="en-US" sz="2000" baseline="30000" dirty="0"/>
              <a:t>1,2</a:t>
            </a:r>
          </a:p>
          <a:p>
            <a:pPr marL="342900" indent="-342900">
              <a:spcAft>
                <a:spcPts val="600"/>
              </a:spcAft>
              <a:buFont typeface="Arial" panose="020B0604020202020204" pitchFamily="34" charset="0"/>
              <a:buChar char="•"/>
            </a:pPr>
            <a:r>
              <a:rPr lang="en-US" sz="2000" dirty="0"/>
              <a:t>Delayed booster dose increases antibody concentrations</a:t>
            </a:r>
            <a:r>
              <a:rPr lang="en-US" sz="2000" baseline="30000" dirty="0"/>
              <a:t>1,2,6</a:t>
            </a:r>
          </a:p>
          <a:p>
            <a:pPr marL="342900" indent="-342900">
              <a:spcAft>
                <a:spcPts val="600"/>
              </a:spcAft>
              <a:buFont typeface="Arial" panose="020B0604020202020204" pitchFamily="34" charset="0"/>
              <a:buChar char="•"/>
            </a:pPr>
            <a:r>
              <a:rPr lang="en-US" sz="2000" dirty="0"/>
              <a:t>Data might show trend for lower GMTs in boys but not to a significant degree</a:t>
            </a:r>
            <a:r>
              <a:rPr lang="en-US" sz="2000" baseline="30000" dirty="0"/>
              <a:t>3</a:t>
            </a:r>
          </a:p>
          <a:p>
            <a:pPr marL="342900" indent="-342900">
              <a:spcAft>
                <a:spcPts val="600"/>
              </a:spcAft>
              <a:buFont typeface="Arial" panose="020B0604020202020204" pitchFamily="34" charset="0"/>
              <a:buChar char="•"/>
            </a:pPr>
            <a:r>
              <a:rPr lang="en-US" sz="2000" dirty="0"/>
              <a:t>Some studies</a:t>
            </a:r>
            <a:r>
              <a:rPr lang="en-US" sz="2000" baseline="30000" dirty="0"/>
              <a:t>3</a:t>
            </a:r>
            <a:r>
              <a:rPr lang="en-US" sz="2000" dirty="0"/>
              <a:t> showed that not all participants (boys as well as girls) seroconvert to all vaccine types following one dose (the serological assay used might impact results)</a:t>
            </a:r>
          </a:p>
          <a:p>
            <a:pPr marL="342900" indent="-342900">
              <a:spcAft>
                <a:spcPts val="600"/>
              </a:spcAft>
              <a:buFont typeface="Arial" panose="020B0604020202020204" pitchFamily="34" charset="0"/>
              <a:buChar char="•"/>
            </a:pPr>
            <a:r>
              <a:rPr lang="en-US" sz="2000" dirty="0"/>
              <a:t>No data on efficacy or effectiveness in males so far.</a:t>
            </a:r>
          </a:p>
          <a:p>
            <a:r>
              <a:rPr lang="en-US" sz="2000" dirty="0"/>
              <a:t>More data are being generated in ongoing studies:</a:t>
            </a:r>
          </a:p>
          <a:p>
            <a:pPr marL="742950" lvl="1" indent="-285750">
              <a:buFont typeface="Arial" panose="020B0604020202020204" pitchFamily="34" charset="0"/>
              <a:buChar char="•"/>
            </a:pPr>
            <a:r>
              <a:rPr lang="en-US" sz="2000" dirty="0"/>
              <a:t>Extended two-dose regimens (MSD), International (NCT04708041)</a:t>
            </a:r>
          </a:p>
          <a:p>
            <a:pPr marL="742950" lvl="1" indent="-285750">
              <a:buFont typeface="Arial" panose="020B0604020202020204" pitchFamily="34" charset="0"/>
              <a:buChar char="•"/>
            </a:pPr>
            <a:r>
              <a:rPr lang="en-US" sz="2000" dirty="0"/>
              <a:t>ADD VACC, Tanzania (NCT04953130)</a:t>
            </a:r>
          </a:p>
          <a:p>
            <a:pPr marL="742950" lvl="1" indent="-285750">
              <a:buFont typeface="Arial" panose="020B0604020202020204" pitchFamily="34" charset="0"/>
              <a:buChar char="•"/>
            </a:pPr>
            <a:r>
              <a:rPr lang="en-US" sz="2000" dirty="0"/>
              <a:t>OPTIMO study, Brazil, Haiti, Peru (NCT04265950)</a:t>
            </a:r>
          </a:p>
          <a:p>
            <a:pPr marL="742950" lvl="1" indent="-285750">
              <a:buFont typeface="Arial" panose="020B0604020202020204" pitchFamily="34" charset="0"/>
              <a:buChar char="•"/>
            </a:pPr>
            <a:r>
              <a:rPr lang="en-US" sz="2000" dirty="0"/>
              <a:t>SHIELD trial, Ghana (NCT07377656)</a:t>
            </a:r>
          </a:p>
          <a:p>
            <a:pPr marL="742950" lvl="1" indent="-285750">
              <a:buFont typeface="Arial" panose="020B0604020202020204" pitchFamily="34" charset="0"/>
              <a:buChar char="•"/>
            </a:pPr>
            <a:r>
              <a:rPr lang="en-US" sz="2000" dirty="0"/>
              <a:t>CIRN-HPV-ONE, Canada (NCT07156084)</a:t>
            </a:r>
          </a:p>
          <a:p>
            <a:pPr marL="742950" lvl="1" indent="-285750">
              <a:buFont typeface="Arial" panose="020B0604020202020204" pitchFamily="34" charset="0"/>
              <a:buChar char="•"/>
            </a:pPr>
            <a:r>
              <a:rPr lang="en-US" sz="2000" dirty="0" err="1"/>
              <a:t>CervALONE</a:t>
            </a:r>
            <a:r>
              <a:rPr lang="en-US" sz="2000" dirty="0"/>
              <a:t>, India (NCT07256912)</a:t>
            </a:r>
          </a:p>
          <a:p>
            <a:pPr>
              <a:spcBef>
                <a:spcPts val="600"/>
              </a:spcBef>
              <a:spcAft>
                <a:spcPts val="600"/>
              </a:spcAft>
            </a:pPr>
            <a:endParaRPr lang="en-US" sz="2000" dirty="0"/>
          </a:p>
        </p:txBody>
      </p:sp>
      <p:sp>
        <p:nvSpPr>
          <p:cNvPr id="4" name="TextBox 3">
            <a:extLst>
              <a:ext uri="{FF2B5EF4-FFF2-40B4-BE49-F238E27FC236}">
                <a16:creationId xmlns:a16="http://schemas.microsoft.com/office/drawing/2014/main" id="{1513FEE3-30FC-AE88-211C-D1515EE86F00}"/>
              </a:ext>
            </a:extLst>
          </p:cNvPr>
          <p:cNvSpPr txBox="1"/>
          <p:nvPr/>
        </p:nvSpPr>
        <p:spPr>
          <a:xfrm>
            <a:off x="773988" y="5871055"/>
            <a:ext cx="10026874" cy="784830"/>
          </a:xfrm>
          <a:prstGeom prst="rect">
            <a:avLst/>
          </a:prstGeom>
          <a:noFill/>
        </p:spPr>
        <p:txBody>
          <a:bodyPr wrap="square" rtlCol="0">
            <a:spAutoFit/>
          </a:bodyPr>
          <a:lstStyle/>
          <a:p>
            <a:pPr>
              <a:spcBef>
                <a:spcPts val="1800"/>
              </a:spcBef>
            </a:pPr>
            <a:r>
              <a:rPr lang="en-US" sz="900" dirty="0"/>
              <a:t>1. Guzun et al. Immune response after one dose of HPV vaccine among girls and boys and the impact of a second dose given after 3 or more years Vaccine 2025 doi.org/10.1016/j.vaccine.2025.127475</a:t>
            </a:r>
          </a:p>
          <a:p>
            <a:r>
              <a:rPr lang="en-US" sz="900" dirty="0"/>
              <a:t>2.  Zeng Y, Moscicki A-B, Woo H, et al. HPV16/18 antibody responses after a single dose of nonavalent HPV vaccine. </a:t>
            </a:r>
            <a:r>
              <a:rPr lang="en-US" sz="900" i="1" dirty="0"/>
              <a:t>Pediatrics</a:t>
            </a:r>
            <a:r>
              <a:rPr lang="en-US" sz="900" dirty="0"/>
              <a:t>. 2023;152(1):e2022060301.</a:t>
            </a:r>
          </a:p>
          <a:p>
            <a:r>
              <a:rPr lang="en-US" sz="900" dirty="0"/>
              <a:t>3. Bornstein  et al. Three-Year Follow-up of 2-Dose Versus 3-Dose HPV Vaccine. Pediatrics. 2021;147(1):e20194035</a:t>
            </a:r>
          </a:p>
          <a:p>
            <a:r>
              <a:rPr lang="en-US" sz="900" dirty="0"/>
              <a:t>6. Klein et al. Immunogenicity and Safety of Extended-Interval 2-Dose Regimens of 9vHPV Vaccine  Pediatrics 2024  DOI: 10.1542/peds.2023-064693</a:t>
            </a:r>
          </a:p>
          <a:p>
            <a:endParaRPr lang="en-US" sz="900" dirty="0"/>
          </a:p>
        </p:txBody>
      </p:sp>
    </p:spTree>
    <p:extLst>
      <p:ext uri="{BB962C8B-B14F-4D97-AF65-F5344CB8AC3E}">
        <p14:creationId xmlns:p14="http://schemas.microsoft.com/office/powerpoint/2010/main" val="2604227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202115"/>
            <a:ext cx="11447720" cy="584775"/>
          </a:xfrm>
          <a:prstGeom prst="rect">
            <a:avLst/>
          </a:prstGeom>
        </p:spPr>
        <p:txBody>
          <a:bodyPr wrap="square">
            <a:spAutoFit/>
          </a:bodyPr>
          <a:lstStyle/>
          <a:p>
            <a:pPr algn="ctr"/>
            <a:r>
              <a:rPr lang="en-US" sz="3200" dirty="0">
                <a:solidFill>
                  <a:schemeClr val="accent1"/>
                </a:solidFill>
                <a:latin typeface="+mj-lt"/>
              </a:rPr>
              <a:t>DEBS: 9vHPV vaccine delayed booster immunogenicity</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052748962"/>
              </p:ext>
            </p:extLst>
          </p:nvPr>
        </p:nvGraphicFramePr>
        <p:xfrm>
          <a:off x="755798" y="1988011"/>
          <a:ext cx="10680404" cy="3000110"/>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N</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GMCs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95% CI</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N</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GMCs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r"/>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en-US" sz="2000" b="1" dirty="0">
                          <a:solidFill>
                            <a:schemeClr val="accent1"/>
                          </a:solidFill>
                          <a:latin typeface="+mn-lt"/>
                          <a:cs typeface="Arial" panose="020B0604020202020204" pitchFamily="34" charset="0"/>
                        </a:rPr>
                        <a:t>Girls</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en-US" sz="2000" b="1" dirty="0">
                          <a:solidFill>
                            <a:schemeClr val="accent1"/>
                          </a:solidFill>
                          <a:latin typeface="+mn-lt"/>
                          <a:cs typeface="Arial" panose="020B0604020202020204" pitchFamily="34" charset="0"/>
                        </a:rPr>
                        <a:t>Boys</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r"/>
                      <a:r>
                        <a:rPr lang="en-US" sz="2000" b="1" dirty="0">
                          <a:solidFill>
                            <a:schemeClr val="bg1"/>
                          </a:solidFill>
                          <a:latin typeface="+mn-lt"/>
                          <a:cs typeface="Arial" panose="020B0604020202020204" pitchFamily="34" charset="0"/>
                        </a:rPr>
                        <a:t>Baseline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dirty="0">
                          <a:solidFill>
                            <a:schemeClr val="accent1"/>
                          </a:solidFill>
                          <a:latin typeface="+mn-lt"/>
                          <a:cs typeface="Arial" panose="020B0604020202020204" pitchFamily="34" charset="0"/>
                        </a:rPr>
                        <a:t>0.72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dirty="0">
                          <a:solidFill>
                            <a:schemeClr val="accent1"/>
                          </a:solidFill>
                          <a:latin typeface="+mn-lt"/>
                          <a:cs typeface="Arial" panose="020B0604020202020204" pitchFamily="34" charset="0"/>
                        </a:rPr>
                        <a:t>0.68; 0.77</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0.75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0.65; 0.87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r"/>
                      <a:r>
                        <a:rPr lang="en-US" sz="2000" b="1" dirty="0">
                          <a:solidFill>
                            <a:schemeClr val="bg1"/>
                          </a:solidFill>
                          <a:latin typeface="+mn-lt"/>
                          <a:cs typeface="Arial" panose="020B0604020202020204" pitchFamily="34" charset="0"/>
                        </a:rPr>
                        <a:t>6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25.28</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21.66; 29.49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24.99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19.91; 31.36</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411480">
                <a:tc>
                  <a:txBody>
                    <a:bodyPr/>
                    <a:lstStyle/>
                    <a:p>
                      <a:pPr algn="r"/>
                      <a:r>
                        <a:rPr lang="en-US" sz="2000" b="1" dirty="0">
                          <a:solidFill>
                            <a:schemeClr val="bg1"/>
                          </a:solidFill>
                          <a:latin typeface="+mn-lt"/>
                          <a:cs typeface="Arial" panose="020B0604020202020204" pitchFamily="34" charset="0"/>
                        </a:rPr>
                        <a:t>12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15.59</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13.25; 18.35</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12.07</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8.96; 16.25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365760">
                <a:tc>
                  <a:txBody>
                    <a:bodyPr/>
                    <a:lstStyle/>
                    <a:p>
                      <a:pPr algn="r"/>
                      <a:r>
                        <a:rPr lang="en-US" sz="2000" b="1" dirty="0">
                          <a:solidFill>
                            <a:schemeClr val="bg1"/>
                          </a:solidFill>
                          <a:latin typeface="+mn-lt"/>
                          <a:cs typeface="Arial" panose="020B0604020202020204" pitchFamily="34" charset="0"/>
                        </a:rPr>
                        <a:t>18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15.91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13.35; 18.95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12.88</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8.67; 19.13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26170675"/>
                  </a:ext>
                </a:extLst>
              </a:tr>
              <a:tr h="440977">
                <a:tc>
                  <a:txBody>
                    <a:bodyPr/>
                    <a:lstStyle/>
                    <a:p>
                      <a:pPr algn="r"/>
                      <a:r>
                        <a:rPr lang="en-US" sz="2000" b="1" dirty="0">
                          <a:solidFill>
                            <a:schemeClr val="bg1"/>
                          </a:solidFill>
                          <a:latin typeface="+mn-lt"/>
                          <a:cs typeface="Arial" panose="020B0604020202020204" pitchFamily="34" charset="0"/>
                        </a:rPr>
                        <a:t>24 month</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15.73</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13.08; 18.91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50</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13.41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9.16; 19.63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768498" y="972845"/>
            <a:ext cx="10515598" cy="646331"/>
          </a:xfrm>
          <a:prstGeom prst="rect">
            <a:avLst/>
          </a:prstGeom>
          <a:noFill/>
          <a:ln>
            <a:solidFill>
              <a:srgbClr val="0070C0"/>
            </a:solidFill>
          </a:ln>
        </p:spPr>
        <p:txBody>
          <a:bodyPr wrap="square">
            <a:spAutoFit/>
          </a:bodyPr>
          <a:lstStyle/>
          <a:p>
            <a:r>
              <a:rPr lang="en-US" dirty="0"/>
              <a:t>Prospective, single-arm, open-label trial evaluating antibody persistence up to 24 months after a single dose of HPV9 (MSD) in healthy 9–11-year-old girls (N=143) and boys (N=58). </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48159" y="1661525"/>
            <a:ext cx="3074431" cy="400110"/>
          </a:xfrm>
          <a:prstGeom prst="rect">
            <a:avLst/>
          </a:prstGeom>
          <a:noFill/>
        </p:spPr>
        <p:txBody>
          <a:bodyPr wrap="none" rtlCol="0">
            <a:spAutoFit/>
          </a:bodyPr>
          <a:lstStyle/>
          <a:p>
            <a:r>
              <a:rPr lang="en-US" sz="2000" b="1" dirty="0">
                <a:solidFill>
                  <a:schemeClr val="accent1"/>
                </a:solidFill>
                <a:latin typeface="+mj-lt"/>
              </a:rPr>
              <a:t>HPV-16 IgG antibody GMCs</a:t>
            </a:r>
          </a:p>
        </p:txBody>
      </p:sp>
      <p:sp>
        <p:nvSpPr>
          <p:cNvPr id="12" name="TextBox 11">
            <a:extLst>
              <a:ext uri="{FF2B5EF4-FFF2-40B4-BE49-F238E27FC236}">
                <a16:creationId xmlns:a16="http://schemas.microsoft.com/office/drawing/2014/main" id="{C82656F8-6F1B-4002-8D5E-3FB5CC448AC3}"/>
              </a:ext>
            </a:extLst>
          </p:cNvPr>
          <p:cNvSpPr txBox="1"/>
          <p:nvPr/>
        </p:nvSpPr>
        <p:spPr>
          <a:xfrm>
            <a:off x="755798" y="5274660"/>
            <a:ext cx="10494074" cy="400110"/>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n-US" sz="2000" b="1" dirty="0">
                <a:solidFill>
                  <a:schemeClr val="tx2"/>
                </a:solidFill>
              </a:rPr>
              <a:t>One dose has similar immunogenicity in girls and boys 9–11 years of age</a:t>
            </a:r>
          </a:p>
        </p:txBody>
      </p:sp>
      <p:sp>
        <p:nvSpPr>
          <p:cNvPr id="13" name="TextBox 12">
            <a:extLst>
              <a:ext uri="{FF2B5EF4-FFF2-40B4-BE49-F238E27FC236}">
                <a16:creationId xmlns:a16="http://schemas.microsoft.com/office/drawing/2014/main" id="{7A493A98-1FD4-9B87-8C61-9EE2955BB76B}"/>
              </a:ext>
            </a:extLst>
          </p:cNvPr>
          <p:cNvSpPr txBox="1"/>
          <p:nvPr/>
        </p:nvSpPr>
        <p:spPr>
          <a:xfrm>
            <a:off x="773988" y="6004576"/>
            <a:ext cx="7520926" cy="230832"/>
          </a:xfrm>
          <a:prstGeom prst="rect">
            <a:avLst/>
          </a:prstGeom>
          <a:noFill/>
        </p:spPr>
        <p:txBody>
          <a:bodyPr wrap="square" rtlCol="0">
            <a:spAutoFit/>
          </a:bodyPr>
          <a:lstStyle/>
          <a:p>
            <a:pPr>
              <a:spcBef>
                <a:spcPts val="1800"/>
              </a:spcBef>
            </a:pPr>
            <a:r>
              <a:rPr lang="en-US" sz="900" dirty="0"/>
              <a:t>Zeng Y, Moscicki A-B, Woo H, et al. HPV16/18 antibody responses after a single dose of nonavalent HPV vaccine. </a:t>
            </a:r>
            <a:r>
              <a:rPr lang="en-US" sz="900" i="1" dirty="0"/>
              <a:t>Pediatrics</a:t>
            </a:r>
            <a:r>
              <a:rPr lang="en-US" sz="900" dirty="0"/>
              <a:t>. 2023;152(1):e2022060301.</a:t>
            </a:r>
          </a:p>
        </p:txBody>
      </p:sp>
      <p:sp>
        <p:nvSpPr>
          <p:cNvPr id="14" name="TextBox 13">
            <a:extLst>
              <a:ext uri="{FF2B5EF4-FFF2-40B4-BE49-F238E27FC236}">
                <a16:creationId xmlns:a16="http://schemas.microsoft.com/office/drawing/2014/main" id="{906C4537-13D1-FACC-3121-2732C4037836}"/>
              </a:ext>
            </a:extLst>
          </p:cNvPr>
          <p:cNvSpPr txBox="1"/>
          <p:nvPr/>
        </p:nvSpPr>
        <p:spPr>
          <a:xfrm>
            <a:off x="3295650" y="4980353"/>
            <a:ext cx="8116171" cy="261610"/>
          </a:xfrm>
          <a:prstGeom prst="rect">
            <a:avLst/>
          </a:prstGeom>
          <a:noFill/>
        </p:spPr>
        <p:txBody>
          <a:bodyPr wrap="square" rtlCol="0">
            <a:spAutoFit/>
          </a:bodyPr>
          <a:lstStyle/>
          <a:p>
            <a:pPr algn="r"/>
            <a:r>
              <a:rPr lang="en-US" sz="1100" dirty="0"/>
              <a:t>Abbreviations: CI, confidence interval; GMC: geometric mean concentration; IgG, immunoglobulin G; N: number of subjects</a:t>
            </a:r>
          </a:p>
        </p:txBody>
      </p:sp>
    </p:spTree>
    <p:extLst>
      <p:ext uri="{BB962C8B-B14F-4D97-AF65-F5344CB8AC3E}">
        <p14:creationId xmlns:p14="http://schemas.microsoft.com/office/powerpoint/2010/main" val="104994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18262"/>
            <a:ext cx="11447720" cy="584775"/>
          </a:xfrm>
          <a:prstGeom prst="rect">
            <a:avLst/>
          </a:prstGeom>
        </p:spPr>
        <p:txBody>
          <a:bodyPr wrap="square">
            <a:spAutoFit/>
          </a:bodyPr>
          <a:lstStyle/>
          <a:p>
            <a:pPr algn="ctr"/>
            <a:r>
              <a:rPr lang="en-US" sz="3200" dirty="0">
                <a:solidFill>
                  <a:schemeClr val="accent1"/>
                </a:solidFill>
                <a:latin typeface="+mj-lt"/>
              </a:rPr>
              <a:t>HOPE study: HPV one &amp; two-dose population effectiveness study </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286771296"/>
              </p:ext>
            </p:extLst>
          </p:nvPr>
        </p:nvGraphicFramePr>
        <p:xfrm>
          <a:off x="764658" y="1468719"/>
          <a:ext cx="10680404" cy="2050117"/>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Cases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Prevalence</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aPR (95% CI)</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Cases</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Prevalence</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aPR (95%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r"/>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en-US" sz="2000" b="1" dirty="0">
                          <a:solidFill>
                            <a:schemeClr val="accent1"/>
                          </a:solidFill>
                          <a:latin typeface="+mn-lt"/>
                          <a:cs typeface="Arial" panose="020B0604020202020204" pitchFamily="34" charset="0"/>
                        </a:rPr>
                        <a:t>People without HIV</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en-US" sz="2000" b="1" dirty="0">
                          <a:solidFill>
                            <a:schemeClr val="accent1"/>
                          </a:solidFill>
                          <a:latin typeface="+mn-lt"/>
                          <a:cs typeface="Arial" panose="020B0604020202020204" pitchFamily="34" charset="0"/>
                        </a:rPr>
                        <a:t>People living with HIV</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l"/>
                      <a:r>
                        <a:rPr lang="en-US" sz="2000" b="1" dirty="0">
                          <a:solidFill>
                            <a:schemeClr val="bg1"/>
                          </a:solidFill>
                          <a:latin typeface="+mn-lt"/>
                          <a:cs typeface="Arial" panose="020B0604020202020204" pitchFamily="34" charset="0"/>
                        </a:rPr>
                        <a:t>Pre- survey</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65/349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en-US" sz="2000" b="0" dirty="0">
                          <a:solidFill>
                            <a:schemeClr val="accent1"/>
                          </a:solidFill>
                          <a:latin typeface="+mn-lt"/>
                          <a:cs typeface="Arial" panose="020B0604020202020204" pitchFamily="34" charset="0"/>
                        </a:rPr>
                        <a:t>19%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en-US" sz="2000" b="0" dirty="0">
                          <a:solidFill>
                            <a:schemeClr val="accent1"/>
                          </a:solidFill>
                          <a:latin typeface="+mn-lt"/>
                          <a:cs typeface="Arial" panose="020B0604020202020204" pitchFamily="34" charset="0"/>
                        </a:rPr>
                        <a:t>0.62</a:t>
                      </a:r>
                    </a:p>
                    <a:p>
                      <a:pPr algn="ctr">
                        <a:spcBef>
                          <a:spcPts val="0"/>
                        </a:spcBef>
                      </a:pPr>
                      <a:r>
                        <a:rPr lang="en-US" sz="2000" b="0" dirty="0">
                          <a:solidFill>
                            <a:schemeClr val="accent1"/>
                          </a:solidFill>
                          <a:latin typeface="+mn-lt"/>
                          <a:cs typeface="Arial" panose="020B0604020202020204" pitchFamily="34" charset="0"/>
                        </a:rPr>
                        <a:t>(0.46; 0.83)</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52/157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33%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en-US" sz="2000" b="0" dirty="0">
                          <a:solidFill>
                            <a:schemeClr val="accent1"/>
                          </a:solidFill>
                          <a:latin typeface="+mn-lt"/>
                          <a:cs typeface="Arial" panose="020B0604020202020204" pitchFamily="34" charset="0"/>
                        </a:rPr>
                        <a:t>0.63</a:t>
                      </a:r>
                    </a:p>
                    <a:p>
                      <a:pPr algn="ctr">
                        <a:spcBef>
                          <a:spcPts val="0"/>
                        </a:spcBef>
                      </a:pPr>
                      <a:r>
                        <a:rPr lang="en-US" sz="2000" b="0" dirty="0">
                          <a:solidFill>
                            <a:schemeClr val="accent1"/>
                          </a:solidFill>
                          <a:latin typeface="+mn-lt"/>
                          <a:cs typeface="Arial" panose="020B0604020202020204" pitchFamily="34" charset="0"/>
                        </a:rPr>
                        <a:t>(0.41; 0.95)</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p>
                      <a:pPr algn="ctr"/>
                      <a:endParaRPr lang="en-US" sz="20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l"/>
                      <a:r>
                        <a:rPr lang="en-US" sz="2000" b="1" dirty="0">
                          <a:solidFill>
                            <a:schemeClr val="bg1"/>
                          </a:solidFill>
                          <a:latin typeface="+mn-lt"/>
                          <a:cs typeface="Arial" panose="020B0604020202020204" pitchFamily="34" charset="0"/>
                        </a:rPr>
                        <a:t>Two years </a:t>
                      </a:r>
                      <a:br>
                        <a:rPr lang="en-US" sz="2000" b="1" dirty="0">
                          <a:solidFill>
                            <a:schemeClr val="bg1"/>
                          </a:solidFill>
                          <a:latin typeface="+mn-lt"/>
                          <a:cs typeface="Arial" panose="020B0604020202020204" pitchFamily="34" charset="0"/>
                        </a:rPr>
                      </a:br>
                      <a:r>
                        <a:rPr lang="en-US" sz="2000" b="1" dirty="0">
                          <a:solidFill>
                            <a:schemeClr val="bg1"/>
                          </a:solidFill>
                          <a:latin typeface="+mn-lt"/>
                          <a:cs typeface="Arial" panose="020B0604020202020204" pitchFamily="34" charset="0"/>
                        </a:rPr>
                        <a:t>post-survey</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84/775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en-US" sz="2000" b="0" dirty="0">
                          <a:solidFill>
                            <a:schemeClr val="accent1"/>
                          </a:solidFill>
                          <a:latin typeface="+mn-lt"/>
                          <a:cs typeface="Arial" panose="020B0604020202020204" pitchFamily="34" charset="0"/>
                        </a:rPr>
                        <a:t>11%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spcBef>
                          <a:spcPts val="1800"/>
                        </a:spcBef>
                      </a:pPr>
                      <a:r>
                        <a:rPr lang="en-US" sz="2000" b="0" dirty="0">
                          <a:solidFill>
                            <a:schemeClr val="accent1"/>
                          </a:solidFill>
                          <a:latin typeface="+mn-lt"/>
                          <a:cs typeface="Arial" panose="020B0604020202020204" pitchFamily="34" charset="0"/>
                        </a:rPr>
                        <a:t>0.49</a:t>
                      </a:r>
                    </a:p>
                    <a:p>
                      <a:pPr algn="ctr">
                        <a:spcBef>
                          <a:spcPts val="0"/>
                        </a:spcBef>
                      </a:pPr>
                      <a:r>
                        <a:rPr lang="en-US" sz="2000" b="0" dirty="0">
                          <a:solidFill>
                            <a:schemeClr val="accent1"/>
                          </a:solidFill>
                          <a:latin typeface="+mn-lt"/>
                          <a:cs typeface="Arial" panose="020B0604020202020204" pitchFamily="34" charset="0"/>
                        </a:rPr>
                        <a:t>(0.39; 0.62</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rPr>
                        <a:t>24/117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1"/>
                          </a:solidFill>
                          <a:latin typeface="+mn-lt"/>
                          <a:cs typeface="Arial" panose="020B0604020202020204" pitchFamily="34" charset="0"/>
                        </a:rPr>
                        <a:t>21%</a:t>
                      </a: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389862" y="536415"/>
            <a:ext cx="11429998" cy="584775"/>
          </a:xfrm>
          <a:prstGeom prst="rect">
            <a:avLst/>
          </a:prstGeom>
          <a:noFill/>
          <a:ln>
            <a:solidFill>
              <a:srgbClr val="0070C0"/>
            </a:solidFill>
          </a:ln>
        </p:spPr>
        <p:txBody>
          <a:bodyPr wrap="square" lIns="91440" tIns="45720" rIns="91440" bIns="45720" anchor="t">
            <a:spAutoFit/>
          </a:bodyPr>
          <a:lstStyle/>
          <a:p>
            <a:r>
              <a:rPr lang="en-US" sz="1600" dirty="0"/>
              <a:t> In a catch-up program in one South African district in adolescent girls 15–16 years of age , the impact of a single dose of GSK’s bivalent vaccine on HPV-16/18 prevalence was assessed using repeat cross-sectional surveys; overall vaccine coverage was 20%.</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821304" y="1086018"/>
            <a:ext cx="2567113" cy="400110"/>
          </a:xfrm>
          <a:prstGeom prst="rect">
            <a:avLst/>
          </a:prstGeom>
          <a:noFill/>
        </p:spPr>
        <p:txBody>
          <a:bodyPr wrap="none" rtlCol="0">
            <a:spAutoFit/>
          </a:bodyPr>
          <a:lstStyle/>
          <a:p>
            <a:r>
              <a:rPr lang="en-US" sz="2000" b="1" dirty="0">
                <a:solidFill>
                  <a:schemeClr val="accent1"/>
                </a:solidFill>
                <a:latin typeface="+mj-lt"/>
              </a:rPr>
              <a:t>HPV-16/18 prevalence</a:t>
            </a:r>
          </a:p>
        </p:txBody>
      </p:sp>
      <p:sp>
        <p:nvSpPr>
          <p:cNvPr id="12" name="TextBox 11">
            <a:extLst>
              <a:ext uri="{FF2B5EF4-FFF2-40B4-BE49-F238E27FC236}">
                <a16:creationId xmlns:a16="http://schemas.microsoft.com/office/drawing/2014/main" id="{C82656F8-6F1B-4002-8D5E-3FB5CC448AC3}"/>
              </a:ext>
            </a:extLst>
          </p:cNvPr>
          <p:cNvSpPr txBox="1"/>
          <p:nvPr/>
        </p:nvSpPr>
        <p:spPr>
          <a:xfrm>
            <a:off x="857823" y="5423362"/>
            <a:ext cx="10494074" cy="707886"/>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n-US" sz="2000" b="1" dirty="0">
                <a:solidFill>
                  <a:schemeClr val="tx2"/>
                </a:solidFill>
              </a:rPr>
              <a:t>Evidence of population-level impact of a single-dose HPV vaccine on </a:t>
            </a:r>
            <a:br>
              <a:rPr lang="en-US" sz="2000" b="1" dirty="0">
                <a:solidFill>
                  <a:schemeClr val="tx2"/>
                </a:solidFill>
              </a:rPr>
            </a:br>
            <a:r>
              <a:rPr lang="en-US" sz="2000" b="1" dirty="0">
                <a:solidFill>
                  <a:schemeClr val="tx2"/>
                </a:solidFill>
              </a:rPr>
              <a:t>HPV 16/18 prevalence irrespective of HIV status</a:t>
            </a:r>
          </a:p>
        </p:txBody>
      </p:sp>
      <p:sp>
        <p:nvSpPr>
          <p:cNvPr id="3" name="TextBox 2">
            <a:extLst>
              <a:ext uri="{FF2B5EF4-FFF2-40B4-BE49-F238E27FC236}">
                <a16:creationId xmlns:a16="http://schemas.microsoft.com/office/drawing/2014/main" id="{CE02BD2D-E59E-A8F1-9C3A-0DDE3C2B6A31}"/>
              </a:ext>
            </a:extLst>
          </p:cNvPr>
          <p:cNvSpPr txBox="1"/>
          <p:nvPr/>
        </p:nvSpPr>
        <p:spPr>
          <a:xfrm>
            <a:off x="628650" y="6147446"/>
            <a:ext cx="6581776" cy="307777"/>
          </a:xfrm>
          <a:prstGeom prst="rect">
            <a:avLst/>
          </a:prstGeom>
          <a:noFill/>
        </p:spPr>
        <p:txBody>
          <a:bodyPr wrap="square" rtlCol="0">
            <a:spAutoFit/>
          </a:bodyPr>
          <a:lstStyle/>
          <a:p>
            <a:pPr>
              <a:spcBef>
                <a:spcPts val="1800"/>
              </a:spcBef>
            </a:pPr>
            <a:r>
              <a:rPr lang="en-US" sz="700" dirty="0">
                <a:effectLst/>
              </a:rPr>
              <a:t>Delany-Moretlwe, S, Machalek DA, Travill D, et al. Impact of single-dose HPV vaccination on HPV 16 and 18 prevalence in South African adolescent girls with and without HIV. </a:t>
            </a:r>
            <a:r>
              <a:rPr lang="en-US" sz="700" i="1" dirty="0">
                <a:effectLst/>
              </a:rPr>
              <a:t>JNCI Monographs.</a:t>
            </a:r>
            <a:r>
              <a:rPr lang="en-US" sz="700" dirty="0">
                <a:effectLst/>
              </a:rPr>
              <a:t> 2024;2024(67):337–345. doi:10.1093/jncimonographs/lgae041</a:t>
            </a:r>
          </a:p>
        </p:txBody>
      </p:sp>
      <p:sp>
        <p:nvSpPr>
          <p:cNvPr id="4" name="TextBox 3">
            <a:extLst>
              <a:ext uri="{FF2B5EF4-FFF2-40B4-BE49-F238E27FC236}">
                <a16:creationId xmlns:a16="http://schemas.microsoft.com/office/drawing/2014/main" id="{6F3EAF28-4349-9325-7C05-DE3B85BDFAF3}"/>
              </a:ext>
            </a:extLst>
          </p:cNvPr>
          <p:cNvSpPr txBox="1"/>
          <p:nvPr/>
        </p:nvSpPr>
        <p:spPr>
          <a:xfrm>
            <a:off x="7601794" y="6159617"/>
            <a:ext cx="4218066" cy="261610"/>
          </a:xfrm>
          <a:prstGeom prst="rect">
            <a:avLst/>
          </a:prstGeom>
          <a:noFill/>
        </p:spPr>
        <p:txBody>
          <a:bodyPr wrap="square" rtlCol="0">
            <a:spAutoFit/>
          </a:bodyPr>
          <a:lstStyle/>
          <a:p>
            <a:r>
              <a:rPr lang="en-US" sz="1100" dirty="0"/>
              <a:t>Abbreviations: aPR, adjusted prevalence ratio; CI: confidence interval</a:t>
            </a:r>
          </a:p>
        </p:txBody>
      </p:sp>
      <p:graphicFrame>
        <p:nvGraphicFramePr>
          <p:cNvPr id="5" name="Table 2">
            <a:extLst>
              <a:ext uri="{FF2B5EF4-FFF2-40B4-BE49-F238E27FC236}">
                <a16:creationId xmlns:a16="http://schemas.microsoft.com/office/drawing/2014/main" id="{162656FB-F413-F2F1-3AEF-00D67D314129}"/>
              </a:ext>
            </a:extLst>
          </p:cNvPr>
          <p:cNvGraphicFramePr>
            <a:graphicFrameLocks noGrp="1"/>
          </p:cNvGraphicFramePr>
          <p:nvPr>
            <p:extLst>
              <p:ext uri="{D42A27DB-BD31-4B8C-83A1-F6EECF244321}">
                <p14:modId xmlns:p14="http://schemas.microsoft.com/office/powerpoint/2010/main" val="849445160"/>
              </p:ext>
            </p:extLst>
          </p:nvPr>
        </p:nvGraphicFramePr>
        <p:xfrm>
          <a:off x="764658" y="3793918"/>
          <a:ext cx="10833468" cy="1629444"/>
        </p:xfrm>
        <a:graphic>
          <a:graphicData uri="http://schemas.openxmlformats.org/drawingml/2006/table">
            <a:tbl>
              <a:tblPr firstRow="1" bandRow="1">
                <a:tableStyleId>{5C22544A-7EE6-4342-B048-85BDC9FD1C3A}</a:tableStyleId>
              </a:tblPr>
              <a:tblGrid>
                <a:gridCol w="1799866">
                  <a:extLst>
                    <a:ext uri="{9D8B030D-6E8A-4147-A177-3AD203B41FA5}">
                      <a16:colId xmlns:a16="http://schemas.microsoft.com/office/drawing/2014/main" val="775955045"/>
                    </a:ext>
                  </a:extLst>
                </a:gridCol>
                <a:gridCol w="1565631">
                  <a:extLst>
                    <a:ext uri="{9D8B030D-6E8A-4147-A177-3AD203B41FA5}">
                      <a16:colId xmlns:a16="http://schemas.microsoft.com/office/drawing/2014/main" val="1036013797"/>
                    </a:ext>
                  </a:extLst>
                </a:gridCol>
                <a:gridCol w="1631129">
                  <a:extLst>
                    <a:ext uri="{9D8B030D-6E8A-4147-A177-3AD203B41FA5}">
                      <a16:colId xmlns:a16="http://schemas.microsoft.com/office/drawing/2014/main" val="3520488675"/>
                    </a:ext>
                  </a:extLst>
                </a:gridCol>
                <a:gridCol w="1876330">
                  <a:extLst>
                    <a:ext uri="{9D8B030D-6E8A-4147-A177-3AD203B41FA5}">
                      <a16:colId xmlns:a16="http://schemas.microsoft.com/office/drawing/2014/main" val="1292358903"/>
                    </a:ext>
                  </a:extLst>
                </a:gridCol>
                <a:gridCol w="2385617">
                  <a:extLst>
                    <a:ext uri="{9D8B030D-6E8A-4147-A177-3AD203B41FA5}">
                      <a16:colId xmlns:a16="http://schemas.microsoft.com/office/drawing/2014/main" val="2060908422"/>
                    </a:ext>
                  </a:extLst>
                </a:gridCol>
                <a:gridCol w="1574895">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N (women)</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n (cases)</a:t>
                      </a:r>
                    </a:p>
                  </a:txBody>
                  <a:tcPr anchor="b">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 (95% CI)</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Vaccine effectiveness </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25625659"/>
                  </a:ext>
                </a:extLst>
              </a:tr>
              <a:tr h="489541">
                <a:tc>
                  <a:txBody>
                    <a:bodyPr/>
                    <a:lstStyle/>
                    <a:p>
                      <a:r>
                        <a:rPr lang="en-US" sz="2000" dirty="0">
                          <a:latin typeface="+mn-lt"/>
                          <a:cs typeface="Arial" panose="020B0604020202020204" pitchFamily="34" charset="0"/>
                        </a:rPr>
                        <a:t>No vaccination</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717</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14 (12; 17)</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en-US" sz="2000" dirty="0">
                          <a:latin typeface="+mn-lt"/>
                          <a:cs typeface="Arial" panose="020B0604020202020204" pitchFamily="34" charset="0"/>
                        </a:rPr>
                        <a:t>64%</a:t>
                      </a:r>
                    </a:p>
                  </a:txBody>
                  <a:tcPr anchor="ctr">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en-US" sz="2000" dirty="0">
                          <a:latin typeface="+mn-lt"/>
                          <a:cs typeface="Arial" panose="020B0604020202020204" pitchFamily="34" charset="0"/>
                        </a:rPr>
                        <a:t>30; 81</a:t>
                      </a:r>
                    </a:p>
                  </a:txBody>
                  <a:tcPr anchor="ct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39217029"/>
                  </a:ext>
                </a:extLst>
              </a:tr>
              <a:tr h="438863">
                <a:tc>
                  <a:txBody>
                    <a:bodyPr/>
                    <a:lstStyle/>
                    <a:p>
                      <a:r>
                        <a:rPr lang="en-US" sz="2000" dirty="0">
                          <a:latin typeface="+mn-lt"/>
                          <a:cs typeface="Arial" panose="020B0604020202020204" pitchFamily="34" charset="0"/>
                        </a:rPr>
                        <a:t>One dose </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sz="2000" dirty="0">
                          <a:latin typeface="+mn-lt"/>
                          <a:cs typeface="Arial" panose="020B0604020202020204" pitchFamily="34" charset="0"/>
                        </a:rPr>
                        <a:t>175</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en-US" sz="2000" dirty="0">
                          <a:latin typeface="+mn-lt"/>
                          <a:cs typeface="Arial" panose="020B0604020202020204" pitchFamily="34" charset="0"/>
                        </a:rPr>
                        <a:t>5 (3; 10)</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ctr"/>
                      <a:endParaRPr lang="en-US" sz="2000" dirty="0">
                        <a:latin typeface="+mn-lt"/>
                        <a:cs typeface="Arial" panose="020B0604020202020204" pitchFamily="34" charset="0"/>
                      </a:endParaRPr>
                    </a:p>
                  </a:txBody>
                  <a:tcPr anchor="b">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ctr"/>
                      <a:endParaRPr lang="en-US" sz="2000" dirty="0">
                        <a:latin typeface="+mn-lt"/>
                        <a:cs typeface="Arial" panose="020B0604020202020204" pitchFamily="34" charset="0"/>
                      </a:endParaRP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09014304"/>
                  </a:ext>
                </a:extLst>
              </a:tr>
            </a:tbl>
          </a:graphicData>
        </a:graphic>
      </p:graphicFrame>
      <p:sp>
        <p:nvSpPr>
          <p:cNvPr id="6" name="TextBox 5">
            <a:extLst>
              <a:ext uri="{FF2B5EF4-FFF2-40B4-BE49-F238E27FC236}">
                <a16:creationId xmlns:a16="http://schemas.microsoft.com/office/drawing/2014/main" id="{DD87FE27-9B1E-746F-1138-E82CE34AF54E}"/>
              </a:ext>
            </a:extLst>
          </p:cNvPr>
          <p:cNvSpPr txBox="1"/>
          <p:nvPr/>
        </p:nvSpPr>
        <p:spPr>
          <a:xfrm>
            <a:off x="2757424" y="3456322"/>
            <a:ext cx="6344750" cy="400110"/>
          </a:xfrm>
          <a:prstGeom prst="rect">
            <a:avLst/>
          </a:prstGeom>
          <a:noFill/>
        </p:spPr>
        <p:txBody>
          <a:bodyPr wrap="none" rtlCol="0">
            <a:spAutoFit/>
          </a:bodyPr>
          <a:lstStyle/>
          <a:p>
            <a:r>
              <a:rPr lang="en-US" sz="2000" b="1" dirty="0">
                <a:solidFill>
                  <a:schemeClr val="accent1"/>
                </a:solidFill>
                <a:latin typeface="+mj-lt"/>
              </a:rPr>
              <a:t>Single-dose vaccine effectiveness (HPV-16/18 prevalence)</a:t>
            </a:r>
          </a:p>
        </p:txBody>
      </p:sp>
    </p:spTree>
    <p:extLst>
      <p:ext uri="{BB962C8B-B14F-4D97-AF65-F5344CB8AC3E}">
        <p14:creationId xmlns:p14="http://schemas.microsoft.com/office/powerpoint/2010/main" val="301006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16481" y="70862"/>
            <a:ext cx="11734135" cy="553998"/>
          </a:xfrm>
          <a:prstGeom prst="rect">
            <a:avLst/>
          </a:prstGeom>
        </p:spPr>
        <p:txBody>
          <a:bodyPr wrap="square" lIns="91440" tIns="45720" rIns="91440" bIns="45720" anchor="t">
            <a:spAutoFit/>
          </a:bodyPr>
          <a:lstStyle/>
          <a:p>
            <a:r>
              <a:rPr lang="en-US" sz="3000" dirty="0">
                <a:solidFill>
                  <a:schemeClr val="accent1"/>
                </a:solidFill>
                <a:latin typeface="+mj-lt"/>
              </a:rPr>
              <a:t>CHOISE study: Comparing HPV vaccine product options</a:t>
            </a:r>
          </a:p>
        </p:txBody>
      </p:sp>
      <p:sp>
        <p:nvSpPr>
          <p:cNvPr id="9" name="TextBox 8">
            <a:extLst>
              <a:ext uri="{FF2B5EF4-FFF2-40B4-BE49-F238E27FC236}">
                <a16:creationId xmlns:a16="http://schemas.microsoft.com/office/drawing/2014/main" id="{A7433A5E-17B9-B5B6-110D-4AAB43810B69}"/>
              </a:ext>
            </a:extLst>
          </p:cNvPr>
          <p:cNvSpPr txBox="1"/>
          <p:nvPr/>
        </p:nvSpPr>
        <p:spPr>
          <a:xfrm>
            <a:off x="673821" y="624860"/>
            <a:ext cx="10515598" cy="646331"/>
          </a:xfrm>
          <a:prstGeom prst="rect">
            <a:avLst/>
          </a:prstGeom>
          <a:noFill/>
          <a:ln>
            <a:solidFill>
              <a:srgbClr val="0070C0"/>
            </a:solidFill>
          </a:ln>
        </p:spPr>
        <p:txBody>
          <a:bodyPr wrap="square">
            <a:spAutoFit/>
          </a:bodyPr>
          <a:lstStyle/>
          <a:p>
            <a:r>
              <a:rPr lang="en-US" dirty="0"/>
              <a:t>Phase 3 randomized, active-comparator, open-label trial to assess safety and immunogenicity of one- and two-dose schedules in 9–14-year-old girls in LMICs of 2vHPV (Innovax) compared to 4vHPV (MSD)</a:t>
            </a:r>
          </a:p>
        </p:txBody>
      </p:sp>
      <p:sp>
        <p:nvSpPr>
          <p:cNvPr id="13" name="TextBox 12">
            <a:extLst>
              <a:ext uri="{FF2B5EF4-FFF2-40B4-BE49-F238E27FC236}">
                <a16:creationId xmlns:a16="http://schemas.microsoft.com/office/drawing/2014/main" id="{7A493A98-1FD4-9B87-8C61-9EE2955BB76B}"/>
              </a:ext>
            </a:extLst>
          </p:cNvPr>
          <p:cNvSpPr txBox="1"/>
          <p:nvPr/>
        </p:nvSpPr>
        <p:spPr>
          <a:xfrm>
            <a:off x="238397" y="6109016"/>
            <a:ext cx="11314237" cy="369332"/>
          </a:xfrm>
          <a:prstGeom prst="rect">
            <a:avLst/>
          </a:prstGeom>
          <a:noFill/>
        </p:spPr>
        <p:txBody>
          <a:bodyPr wrap="square" rtlCol="0">
            <a:spAutoFit/>
          </a:bodyPr>
          <a:lstStyle/>
          <a:p>
            <a:pPr>
              <a:spcBef>
                <a:spcPts val="1800"/>
              </a:spcBef>
            </a:pPr>
            <a:r>
              <a:rPr lang="en-US" sz="900" dirty="0"/>
              <a:t>Agbenyega T, Schuind AE, Adjei S, et al. 2025 Immunogenicity and safety of an Escherichia coli-produced bivalent human papillomavirus vaccine (Cecolin) in girls aged 9–14 years in Ghana and Bangladesh: A randomised, controlled, open-label, non-inferiority, phase 3 trial. </a:t>
            </a:r>
            <a:r>
              <a:rPr lang="en-US" sz="900" i="1" dirty="0"/>
              <a:t>Lancet Infectious Diseases.</a:t>
            </a:r>
            <a:r>
              <a:rPr lang="en-US" sz="900" dirty="0"/>
              <a:t> 2025;S1473-3099(25)00031-3. doi:10.1016/S1473-3099(25)00031-3</a:t>
            </a:r>
          </a:p>
        </p:txBody>
      </p:sp>
      <p:pic>
        <p:nvPicPr>
          <p:cNvPr id="21" name="Picture 20">
            <a:extLst>
              <a:ext uri="{FF2B5EF4-FFF2-40B4-BE49-F238E27FC236}">
                <a16:creationId xmlns:a16="http://schemas.microsoft.com/office/drawing/2014/main" id="{63A2713B-7791-A641-5800-EFFC578DBA52}"/>
              </a:ext>
            </a:extLst>
          </p:cNvPr>
          <p:cNvPicPr>
            <a:picLocks noChangeAspect="1"/>
          </p:cNvPicPr>
          <p:nvPr/>
        </p:nvPicPr>
        <p:blipFill>
          <a:blip r:embed="rId3"/>
          <a:stretch>
            <a:fillRect/>
          </a:stretch>
        </p:blipFill>
        <p:spPr>
          <a:xfrm>
            <a:off x="1293779" y="1682707"/>
            <a:ext cx="6498077" cy="4347398"/>
          </a:xfrm>
          <a:prstGeom prst="rect">
            <a:avLst/>
          </a:prstGeom>
        </p:spPr>
      </p:pic>
      <p:sp>
        <p:nvSpPr>
          <p:cNvPr id="22" name="TextBox 21">
            <a:extLst>
              <a:ext uri="{FF2B5EF4-FFF2-40B4-BE49-F238E27FC236}">
                <a16:creationId xmlns:a16="http://schemas.microsoft.com/office/drawing/2014/main" id="{A70510F7-CB04-EABE-CED5-E78FACA84787}"/>
              </a:ext>
            </a:extLst>
          </p:cNvPr>
          <p:cNvSpPr txBox="1"/>
          <p:nvPr/>
        </p:nvSpPr>
        <p:spPr>
          <a:xfrm>
            <a:off x="1293779" y="1281828"/>
            <a:ext cx="8025319" cy="523220"/>
          </a:xfrm>
          <a:prstGeom prst="rect">
            <a:avLst/>
          </a:prstGeom>
          <a:noFill/>
        </p:spPr>
        <p:txBody>
          <a:bodyPr wrap="square" rtlCol="0">
            <a:spAutoFit/>
          </a:bodyPr>
          <a:lstStyle/>
          <a:p>
            <a:r>
              <a:rPr lang="en-US" sz="1400" b="1" dirty="0"/>
              <a:t>HPV-16 and HPV-18 IgG geometric mean concentrations (ELISA) and ratios (2vHPV/4vHPV)</a:t>
            </a:r>
          </a:p>
          <a:p>
            <a:r>
              <a:rPr lang="en-US" sz="1400" b="1" dirty="0"/>
              <a:t>post one dose (per protocol population)</a:t>
            </a:r>
          </a:p>
        </p:txBody>
      </p:sp>
      <p:sp>
        <p:nvSpPr>
          <p:cNvPr id="23" name="TextBox 22">
            <a:extLst>
              <a:ext uri="{FF2B5EF4-FFF2-40B4-BE49-F238E27FC236}">
                <a16:creationId xmlns:a16="http://schemas.microsoft.com/office/drawing/2014/main" id="{9F9CB9B5-EDC5-AF76-8C3D-146631F10990}"/>
              </a:ext>
            </a:extLst>
          </p:cNvPr>
          <p:cNvSpPr txBox="1"/>
          <p:nvPr/>
        </p:nvSpPr>
        <p:spPr>
          <a:xfrm>
            <a:off x="8268510" y="1815685"/>
            <a:ext cx="3470704" cy="3477875"/>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en-US" sz="2000" b="1" dirty="0">
                <a:solidFill>
                  <a:schemeClr val="tx2"/>
                </a:solidFill>
              </a:rPr>
              <a:t>Immunogenicity following one dose of 2vHPV (Innovax) was comparable to 4vHPV (MSD) up to 24 months </a:t>
            </a:r>
          </a:p>
          <a:p>
            <a:pPr algn="ctr"/>
            <a:endParaRPr lang="en-US" sz="2000" b="1" dirty="0">
              <a:solidFill>
                <a:schemeClr val="tx2"/>
              </a:solidFill>
            </a:endParaRPr>
          </a:p>
          <a:p>
            <a:pPr algn="ctr"/>
            <a:r>
              <a:rPr lang="en-US" sz="2000" b="1" dirty="0">
                <a:solidFill>
                  <a:schemeClr val="tx2"/>
                </a:solidFill>
              </a:rPr>
              <a:t>Since single-dose efficacy has been established for the referent vaccine, comparable immunogenicity suggests the appropriateness of 2vHPV (Innovax) for single-dose use</a:t>
            </a:r>
          </a:p>
        </p:txBody>
      </p:sp>
    </p:spTree>
    <p:extLst>
      <p:ext uri="{BB962C8B-B14F-4D97-AF65-F5344CB8AC3E}">
        <p14:creationId xmlns:p14="http://schemas.microsoft.com/office/powerpoint/2010/main" val="3869221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2193586" y="2288434"/>
            <a:ext cx="8200480" cy="2523280"/>
          </a:xfrm>
        </p:spPr>
        <p:txBody>
          <a:bodyPr/>
          <a:lstStyle/>
          <a:p>
            <a:r>
              <a:rPr lang="en-US" sz="4000" b="1" dirty="0"/>
              <a:t>Summary of current evidence from clinical trials supporting single-dose HPV vaccination</a:t>
            </a:r>
            <a:endParaRPr lang="en-US" sz="4000" b="1" i="1" dirty="0"/>
          </a:p>
        </p:txBody>
      </p:sp>
    </p:spTree>
    <p:extLst>
      <p:ext uri="{BB962C8B-B14F-4D97-AF65-F5344CB8AC3E}">
        <p14:creationId xmlns:p14="http://schemas.microsoft.com/office/powerpoint/2010/main" val="3223642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en-US" sz="3200" dirty="0">
                <a:solidFill>
                  <a:schemeClr val="accent1"/>
                </a:solidFill>
                <a:latin typeface="+mj-lt"/>
              </a:rPr>
              <a:t>Conclusions from available data from clinical trials</a:t>
            </a:r>
          </a:p>
        </p:txBody>
      </p:sp>
      <p:sp>
        <p:nvSpPr>
          <p:cNvPr id="3" name="TextBox 2">
            <a:extLst>
              <a:ext uri="{FF2B5EF4-FFF2-40B4-BE49-F238E27FC236}">
                <a16:creationId xmlns:a16="http://schemas.microsoft.com/office/drawing/2014/main" id="{5745C179-302E-4DCD-843E-879A3649401E}"/>
              </a:ext>
            </a:extLst>
          </p:cNvPr>
          <p:cNvSpPr txBox="1"/>
          <p:nvPr/>
        </p:nvSpPr>
        <p:spPr>
          <a:xfrm>
            <a:off x="374609" y="786539"/>
            <a:ext cx="10883246" cy="6578211"/>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b="0" i="0" u="none" strike="noStrike" baseline="0" dirty="0">
                <a:cs typeface="Calibri" panose="020F0502020204030204" pitchFamily="34" charset="0"/>
              </a:rPr>
              <a:t>In a randomized control trial assessing single-dose vaccination versus no vaccination, one dose was shown to be highly effective in preventing persistent vaccine-type related oncogenic </a:t>
            </a:r>
            <a:r>
              <a:rPr lang="en-US" dirty="0">
                <a:cs typeface="Calibri" panose="020F0502020204030204" pitchFamily="34" charset="0"/>
              </a:rPr>
              <a:t>HPV infections for at least 54 months post-vaccination.</a:t>
            </a:r>
          </a:p>
          <a:p>
            <a:pPr marL="342900" marR="0" lvl="0" indent="-342900">
              <a:spcAft>
                <a:spcPts val="800"/>
              </a:spcAft>
              <a:buFont typeface="Arial" panose="020B0604020202020204" pitchFamily="34" charset="0"/>
              <a:buChar char="•"/>
            </a:pPr>
            <a:r>
              <a:rPr lang="en-US" b="0" i="0" u="none" baseline="0" dirty="0">
                <a:cs typeface="Calibri" panose="020F0502020204030204" pitchFamily="34" charset="0"/>
              </a:rPr>
              <a:t>One dose </a:t>
            </a:r>
            <a:r>
              <a:rPr lang="en-US" dirty="0">
                <a:cs typeface="Calibri" panose="020F0502020204030204" pitchFamily="34" charset="0"/>
              </a:rPr>
              <a:t>elicited a level of protection similar to a two- or three-dose vaccination schedule </a:t>
            </a:r>
            <a:r>
              <a:rPr lang="en-US" dirty="0">
                <a:effectLst/>
                <a:ea typeface="Calibri" panose="020F0502020204030204" pitchFamily="34" charset="0"/>
                <a:cs typeface="Times New Roman" panose="02020603050405020304" pitchFamily="18" charset="0"/>
              </a:rPr>
              <a:t>in preventing HPV-16/18 infections; the level of protection was sustained up to 14 years post-vaccination.</a:t>
            </a:r>
            <a:endParaRPr lang="en-US" strike="sngStrike" dirty="0">
              <a:effectLst/>
              <a:ea typeface="Calibri" panose="020F0502020204030204" pitchFamily="34" charset="0"/>
              <a:cs typeface="Times New Roman" panose="02020603050405020304" pitchFamily="18" charset="0"/>
            </a:endParaRPr>
          </a:p>
          <a:p>
            <a:pPr marL="342900" indent="-342900">
              <a:spcAft>
                <a:spcPts val="800"/>
              </a:spcAft>
              <a:buFont typeface="Arial" panose="020B0604020202020204" pitchFamily="34" charset="0"/>
              <a:buChar char="•"/>
            </a:pPr>
            <a:r>
              <a:rPr lang="en-US" dirty="0"/>
              <a:t>High and similar vaccine effectiveness against prevalent HPV infections following one or two doses of vaccine (real world data). </a:t>
            </a:r>
          </a:p>
          <a:p>
            <a:pPr marL="342900" marR="0" lvl="0" indent="-342900">
              <a:lnSpc>
                <a:spcPct val="115000"/>
              </a:lnSpc>
              <a:spcAft>
                <a:spcPts val="800"/>
              </a:spcAft>
              <a:buFont typeface="Arial" panose="020B0604020202020204" pitchFamily="34" charset="0"/>
              <a:buChar char="•"/>
              <a:tabLst>
                <a:tab pos="457200" algn="l"/>
              </a:tabLst>
            </a:pPr>
            <a:r>
              <a:rPr lang="en-US" sz="1800" kern="100" dirty="0">
                <a:effectLst/>
                <a:ea typeface="Aptos" panose="020B0004020202020204" pitchFamily="34" charset="0"/>
                <a:cs typeface="Times New Roman" panose="02020603050405020304" pitchFamily="18" charset="0"/>
              </a:rPr>
              <a:t>Single-dose HPV vaccination 9–14 year-old girls elicits an immune response that was non-inferior to single-dose vaccination in historical cohorts at 24 months post-vaccination (shown for HPV2 [GSK</a:t>
            </a:r>
            <a:r>
              <a:rPr lang="en-US" kern="100" dirty="0">
                <a:ea typeface="Aptos" panose="020B0004020202020204" pitchFamily="34" charset="0"/>
                <a:cs typeface="Times New Roman" panose="02020603050405020304" pitchFamily="18" charset="0"/>
              </a:rPr>
              <a:t>]</a:t>
            </a:r>
            <a:r>
              <a:rPr lang="en-US" sz="1800" kern="100" dirty="0">
                <a:effectLst/>
                <a:ea typeface="Aptos" panose="020B0004020202020204" pitchFamily="34" charset="0"/>
                <a:cs typeface="Times New Roman" panose="02020603050405020304" pitchFamily="18" charset="0"/>
              </a:rPr>
              <a:t> in 18</a:t>
            </a:r>
            <a:r>
              <a:rPr lang="en-US" sz="1800" dirty="0">
                <a:solidFill>
                  <a:schemeClr val="tx2"/>
                </a:solidFill>
              </a:rPr>
              <a:t>–</a:t>
            </a:r>
            <a:r>
              <a:rPr lang="en-US" sz="1800" kern="100" dirty="0">
                <a:effectLst/>
                <a:ea typeface="Aptos" panose="020B0004020202020204" pitchFamily="34" charset="0"/>
                <a:cs typeface="Times New Roman" panose="02020603050405020304" pitchFamily="18" charset="0"/>
              </a:rPr>
              <a:t>25 year-olds in CVT and in 15</a:t>
            </a:r>
            <a:r>
              <a:rPr lang="en-US" sz="1800" dirty="0">
                <a:solidFill>
                  <a:schemeClr val="tx2"/>
                </a:solidFill>
              </a:rPr>
              <a:t>–</a:t>
            </a:r>
            <a:r>
              <a:rPr lang="en-US" sz="1800" kern="100" dirty="0">
                <a:effectLst/>
                <a:ea typeface="Aptos" panose="020B0004020202020204" pitchFamily="34" charset="0"/>
                <a:cs typeface="Times New Roman" panose="02020603050405020304" pitchFamily="18" charset="0"/>
              </a:rPr>
              <a:t>20 year-olds in KEN SHE; shown for HPV4 [MSD</a:t>
            </a:r>
            <a:r>
              <a:rPr lang="en-US" kern="100" dirty="0">
                <a:ea typeface="Aptos" panose="020B0004020202020204" pitchFamily="34" charset="0"/>
                <a:cs typeface="Times New Roman" panose="02020603050405020304" pitchFamily="18" charset="0"/>
              </a:rPr>
              <a:t>]</a:t>
            </a:r>
            <a:r>
              <a:rPr lang="en-US" sz="1800" kern="100" dirty="0">
                <a:effectLst/>
                <a:ea typeface="Aptos" panose="020B0004020202020204" pitchFamily="34" charset="0"/>
                <a:cs typeface="Times New Roman" panose="02020603050405020304" pitchFamily="18" charset="0"/>
              </a:rPr>
              <a:t> in 10</a:t>
            </a:r>
            <a:r>
              <a:rPr lang="en-US" sz="1800" dirty="0">
                <a:solidFill>
                  <a:schemeClr val="tx2"/>
                </a:solidFill>
              </a:rPr>
              <a:t>–</a:t>
            </a:r>
            <a:r>
              <a:rPr lang="en-US" sz="1800" kern="100" dirty="0">
                <a:effectLst/>
                <a:ea typeface="Aptos" panose="020B0004020202020204" pitchFamily="34" charset="0"/>
                <a:cs typeface="Times New Roman" panose="02020603050405020304" pitchFamily="18" charset="0"/>
              </a:rPr>
              <a:t>18 year-olds in IARC; and shown for HPV9 [MSD</a:t>
            </a:r>
            <a:r>
              <a:rPr lang="en-US" kern="100" dirty="0">
                <a:ea typeface="Aptos" panose="020B0004020202020204" pitchFamily="34" charset="0"/>
                <a:cs typeface="Times New Roman" panose="02020603050405020304" pitchFamily="18" charset="0"/>
              </a:rPr>
              <a:t>]</a:t>
            </a:r>
            <a:r>
              <a:rPr lang="en-US" sz="1800" kern="100" dirty="0">
                <a:effectLst/>
                <a:ea typeface="Aptos" panose="020B0004020202020204" pitchFamily="34" charset="0"/>
                <a:cs typeface="Times New Roman" panose="02020603050405020304" pitchFamily="18" charset="0"/>
              </a:rPr>
              <a:t> in 15–20 year-olds in KEN SHE).</a:t>
            </a:r>
          </a:p>
          <a:p>
            <a:pPr marL="342900" indent="-342900">
              <a:spcAft>
                <a:spcPts val="800"/>
              </a:spcAft>
              <a:buFont typeface="Arial" panose="020B0604020202020204" pitchFamily="34" charset="0"/>
              <a:buChar char="•"/>
            </a:pPr>
            <a:r>
              <a:rPr lang="en-US" dirty="0">
                <a:cs typeface="Times New Roman" panose="02020603050405020304" pitchFamily="18" charset="0"/>
              </a:rPr>
              <a:t>The immune response after a single dose of </a:t>
            </a:r>
            <a:r>
              <a:rPr lang="en-US" b="0" i="0" u="none" strike="noStrike" baseline="0" dirty="0">
                <a:cs typeface="Calibri" panose="020F0502020204030204" pitchFamily="34" charset="0"/>
              </a:rPr>
              <a:t>HPV vaccines</a:t>
            </a:r>
            <a:r>
              <a:rPr lang="en-US" dirty="0">
                <a:cs typeface="Times New Roman" panose="02020603050405020304" pitchFamily="18" charset="0"/>
              </a:rPr>
              <a:t> is lower than after multi-dose regimens but remains stable up to at least 16 years post-vaccination.</a:t>
            </a:r>
          </a:p>
          <a:p>
            <a:pPr marL="342900" indent="-342900">
              <a:spcAft>
                <a:spcPts val="800"/>
              </a:spcAft>
              <a:buFont typeface="Arial" panose="020B0604020202020204" pitchFamily="34" charset="0"/>
              <a:buChar char="•"/>
            </a:pPr>
            <a:r>
              <a:rPr lang="en-US" b="0" i="0" u="none" strike="noStrike" baseline="0" dirty="0">
                <a:cs typeface="Calibri" panose="020F0502020204030204" pitchFamily="34" charset="0"/>
              </a:rPr>
              <a:t>Following one dose, immunogenicity </a:t>
            </a:r>
            <a:r>
              <a:rPr lang="en-US" dirty="0">
                <a:cs typeface="Calibri" panose="020F0502020204030204" pitchFamily="34" charset="0"/>
              </a:rPr>
              <a:t>is similar </a:t>
            </a:r>
            <a:r>
              <a:rPr lang="en-US" b="0" i="0" u="none" strike="noStrike" baseline="0" dirty="0">
                <a:cs typeface="Calibri" panose="020F0502020204030204" pitchFamily="34" charset="0"/>
              </a:rPr>
              <a:t>in girls and boys 9–11 years of age.</a:t>
            </a:r>
          </a:p>
          <a:p>
            <a:pPr marL="342900" indent="-342900">
              <a:spcAft>
                <a:spcPts val="800"/>
              </a:spcAft>
              <a:buFont typeface="Arial" panose="020B0604020202020204" pitchFamily="34" charset="0"/>
              <a:buChar char="•"/>
            </a:pPr>
            <a:r>
              <a:rPr lang="en-US" dirty="0"/>
              <a:t>There is evidence of population-level impact of a single-dose HPV vaccine on HPV 16/18 prevalence irrespective of HIV status.</a:t>
            </a:r>
          </a:p>
          <a:p>
            <a:pPr marL="342900" indent="-342900">
              <a:spcAft>
                <a:spcPts val="1200"/>
              </a:spcAft>
              <a:buFont typeface="Arial" panose="020B0604020202020204" pitchFamily="34" charset="0"/>
              <a:buChar char="•"/>
            </a:pPr>
            <a:r>
              <a:rPr lang="en-US" dirty="0"/>
              <a:t>Single-dose data have been generated in different geographies.</a:t>
            </a:r>
            <a:endParaRPr lang="en-US" dirty="0">
              <a:cs typeface="Calibri" panose="020F0502020204030204" pitchFamily="34" charset="0"/>
            </a:endParaRPr>
          </a:p>
          <a:p>
            <a:pPr marL="342900" indent="-342900">
              <a:spcAft>
                <a:spcPts val="1200"/>
              </a:spcAft>
              <a:buFont typeface="Arial" panose="020B0604020202020204" pitchFamily="34" charset="0"/>
              <a:buChar char="•"/>
            </a:pPr>
            <a:endParaRPr lang="en-US" dirty="0"/>
          </a:p>
          <a:p>
            <a:pPr marL="342900" indent="-342900">
              <a:buFont typeface="Arial" panose="020B0604020202020204" pitchFamily="34" charset="0"/>
              <a:buChar char="•"/>
            </a:pPr>
            <a:endParaRPr lang="en-US" sz="2000" b="0" i="0" u="none" strike="noStrike" baseline="0" dirty="0">
              <a:highlight>
                <a:srgbClr val="FFFF00"/>
              </a:highlight>
              <a:cs typeface="Calibri" panose="020F0502020204030204" pitchFamily="34" charset="0"/>
            </a:endParaRPr>
          </a:p>
        </p:txBody>
      </p:sp>
    </p:spTree>
    <p:extLst>
      <p:ext uri="{BB962C8B-B14F-4D97-AF65-F5344CB8AC3E}">
        <p14:creationId xmlns:p14="http://schemas.microsoft.com/office/powerpoint/2010/main" val="1721277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240469-CA91-4ECA-9BE3-730B5DE58944}"/>
              </a:ext>
            </a:extLst>
          </p:cNvPr>
          <p:cNvCxnSpPr>
            <a:cxnSpLocks/>
          </p:cNvCxnSpPr>
          <p:nvPr/>
        </p:nvCxnSpPr>
        <p:spPr>
          <a:xfrm>
            <a:off x="2681681"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0302B09-CFAD-494A-ACDD-B971FF2F6778}"/>
              </a:ext>
            </a:extLst>
          </p:cNvPr>
          <p:cNvCxnSpPr>
            <a:cxnSpLocks/>
          </p:cNvCxnSpPr>
          <p:nvPr/>
        </p:nvCxnSpPr>
        <p:spPr>
          <a:xfrm>
            <a:off x="5483257"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456C91-A747-4243-8751-E93596D3010E}"/>
              </a:ext>
            </a:extLst>
          </p:cNvPr>
          <p:cNvCxnSpPr>
            <a:cxnSpLocks/>
          </p:cNvCxnSpPr>
          <p:nvPr/>
        </p:nvCxnSpPr>
        <p:spPr>
          <a:xfrm>
            <a:off x="4597598" y="2063079"/>
            <a:ext cx="1771319"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9DDCDA-EBD3-4CDA-9BBD-9BE0AF67712F}"/>
              </a:ext>
            </a:extLst>
          </p:cNvPr>
          <p:cNvSpPr txBox="1">
            <a:spLocks/>
          </p:cNvSpPr>
          <p:nvPr/>
        </p:nvSpPr>
        <p:spPr>
          <a:xfrm>
            <a:off x="450118" y="3976483"/>
            <a:ext cx="2102773"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Lowered cost of operations and vaccine vials</a:t>
            </a:r>
            <a:endParaRPr lang="en-US" sz="1400" baseline="30000" dirty="0">
              <a:solidFill>
                <a:schemeClr val="tx2"/>
              </a:solidFill>
            </a:endParaRPr>
          </a:p>
        </p:txBody>
      </p:sp>
      <p:sp>
        <p:nvSpPr>
          <p:cNvPr id="8" name="TextBox 7">
            <a:extLst>
              <a:ext uri="{FF2B5EF4-FFF2-40B4-BE49-F238E27FC236}">
                <a16:creationId xmlns:a16="http://schemas.microsoft.com/office/drawing/2014/main" id="{C44DC1D6-CE2D-4B21-825B-4AA5E25C8D49}"/>
              </a:ext>
            </a:extLst>
          </p:cNvPr>
          <p:cNvSpPr txBox="1">
            <a:spLocks/>
          </p:cNvSpPr>
          <p:nvPr/>
        </p:nvSpPr>
        <p:spPr>
          <a:xfrm>
            <a:off x="5791060" y="3976483"/>
            <a:ext cx="2144995"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More palatable and easier for people to logistically plan and financially afford </a:t>
            </a:r>
            <a:endParaRPr lang="en-US" sz="1400" dirty="0">
              <a:solidFill>
                <a:schemeClr val="tx2"/>
              </a:solidFill>
            </a:endParaRPr>
          </a:p>
        </p:txBody>
      </p:sp>
      <p:cxnSp>
        <p:nvCxnSpPr>
          <p:cNvPr id="9" name="Straight Connector 8">
            <a:extLst>
              <a:ext uri="{FF2B5EF4-FFF2-40B4-BE49-F238E27FC236}">
                <a16:creationId xmlns:a16="http://schemas.microsoft.com/office/drawing/2014/main" id="{6A75BCED-C0B0-47CD-9A2C-81691CB4BC6A}"/>
              </a:ext>
            </a:extLst>
          </p:cNvPr>
          <p:cNvCxnSpPr>
            <a:cxnSpLocks/>
          </p:cNvCxnSpPr>
          <p:nvPr/>
        </p:nvCxnSpPr>
        <p:spPr>
          <a:xfrm>
            <a:off x="1661927" y="2063079"/>
            <a:ext cx="2039507"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8398E5-4BC8-4819-B613-D16C7CF1C542}"/>
              </a:ext>
            </a:extLst>
          </p:cNvPr>
          <p:cNvSpPr txBox="1">
            <a:spLocks/>
          </p:cNvSpPr>
          <p:nvPr/>
        </p:nvSpPr>
        <p:spPr>
          <a:xfrm>
            <a:off x="1641301" y="1571798"/>
            <a:ext cx="2101306"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Fewer appointments </a:t>
            </a:r>
            <a:br>
              <a:rPr lang="en-US" sz="1400" dirty="0"/>
            </a:br>
            <a:r>
              <a:rPr lang="en-US" sz="1400" dirty="0">
                <a:solidFill>
                  <a:schemeClr val="tx2"/>
                </a:solidFill>
                <a:cs typeface="Arial"/>
              </a:rPr>
              <a:t>to schedule and service</a:t>
            </a:r>
            <a:endParaRPr lang="en-US" sz="1400" baseline="30000" dirty="0">
              <a:solidFill>
                <a:schemeClr val="tx2"/>
              </a:solidFill>
            </a:endParaRPr>
          </a:p>
        </p:txBody>
      </p:sp>
      <p:sp>
        <p:nvSpPr>
          <p:cNvPr id="11" name="TextBox 10">
            <a:extLst>
              <a:ext uri="{FF2B5EF4-FFF2-40B4-BE49-F238E27FC236}">
                <a16:creationId xmlns:a16="http://schemas.microsoft.com/office/drawing/2014/main" id="{177B3F40-5BBE-43A3-B807-E379BD1BAB58}"/>
              </a:ext>
            </a:extLst>
          </p:cNvPr>
          <p:cNvSpPr txBox="1">
            <a:spLocks/>
          </p:cNvSpPr>
          <p:nvPr/>
        </p:nvSpPr>
        <p:spPr>
          <a:xfrm>
            <a:off x="4597598" y="1571798"/>
            <a:ext cx="1771319"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Simplified campaign coordination</a:t>
            </a:r>
            <a:endParaRPr lang="en-US" sz="1400" baseline="30000" dirty="0">
              <a:solidFill>
                <a:schemeClr val="tx2"/>
              </a:solidFill>
            </a:endParaRPr>
          </a:p>
        </p:txBody>
      </p:sp>
      <p:cxnSp>
        <p:nvCxnSpPr>
          <p:cNvPr id="12" name="Straight Connector 11">
            <a:extLst>
              <a:ext uri="{FF2B5EF4-FFF2-40B4-BE49-F238E27FC236}">
                <a16:creationId xmlns:a16="http://schemas.microsoft.com/office/drawing/2014/main" id="{E74D65D8-E80C-4E4D-A936-0011E992BC78}"/>
              </a:ext>
            </a:extLst>
          </p:cNvPr>
          <p:cNvCxnSpPr>
            <a:cxnSpLocks/>
          </p:cNvCxnSpPr>
          <p:nvPr/>
        </p:nvCxnSpPr>
        <p:spPr>
          <a:xfrm>
            <a:off x="8236402"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92F53B-85FB-4DB0-80F1-C8786DD25BC7}"/>
              </a:ext>
            </a:extLst>
          </p:cNvPr>
          <p:cNvCxnSpPr>
            <a:cxnSpLocks/>
          </p:cNvCxnSpPr>
          <p:nvPr/>
        </p:nvCxnSpPr>
        <p:spPr>
          <a:xfrm>
            <a:off x="7216547" y="2063079"/>
            <a:ext cx="2039710"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3F25DB-49A1-43D6-A097-0E602D73E133}"/>
              </a:ext>
            </a:extLst>
          </p:cNvPr>
          <p:cNvSpPr txBox="1">
            <a:spLocks/>
          </p:cNvSpPr>
          <p:nvPr/>
        </p:nvSpPr>
        <p:spPr>
          <a:xfrm>
            <a:off x="7206349" y="1571798"/>
            <a:ext cx="2060107"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No need for scheduling </a:t>
            </a:r>
            <a:br>
              <a:rPr lang="en-US" sz="1400" dirty="0"/>
            </a:br>
            <a:r>
              <a:rPr lang="en-US" sz="1400" dirty="0">
                <a:solidFill>
                  <a:schemeClr val="tx2"/>
                </a:solidFill>
                <a:cs typeface="Arial"/>
              </a:rPr>
              <a:t>and tracking follow-ups</a:t>
            </a:r>
            <a:endParaRPr lang="en-US" sz="1400" baseline="30000" dirty="0">
              <a:solidFill>
                <a:schemeClr val="tx2"/>
              </a:solidFill>
            </a:endParaRPr>
          </a:p>
        </p:txBody>
      </p:sp>
      <p:sp>
        <p:nvSpPr>
          <p:cNvPr id="15" name="TextBox 14">
            <a:extLst>
              <a:ext uri="{FF2B5EF4-FFF2-40B4-BE49-F238E27FC236}">
                <a16:creationId xmlns:a16="http://schemas.microsoft.com/office/drawing/2014/main" id="{24726DE6-6E2C-471C-8E6B-64E645D3C32F}"/>
              </a:ext>
            </a:extLst>
          </p:cNvPr>
          <p:cNvSpPr txBox="1">
            <a:spLocks/>
          </p:cNvSpPr>
          <p:nvPr/>
        </p:nvSpPr>
        <p:spPr>
          <a:xfrm>
            <a:off x="8367462" y="3976483"/>
            <a:ext cx="2142520"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Less inventory and fewer deliveries required</a:t>
            </a:r>
            <a:r>
              <a:rPr lang="en-US" sz="1400" dirty="0">
                <a:cs typeface="Arial"/>
              </a:rPr>
              <a:t> </a:t>
            </a:r>
            <a:endParaRPr lang="en-US" sz="1400" dirty="0"/>
          </a:p>
        </p:txBody>
      </p:sp>
      <p:cxnSp>
        <p:nvCxnSpPr>
          <p:cNvPr id="16" name="Straight Connector 15">
            <a:extLst>
              <a:ext uri="{FF2B5EF4-FFF2-40B4-BE49-F238E27FC236}">
                <a16:creationId xmlns:a16="http://schemas.microsoft.com/office/drawing/2014/main" id="{077E67B5-197B-4F20-95CC-62458E8D8A7D}"/>
              </a:ext>
            </a:extLst>
          </p:cNvPr>
          <p:cNvCxnSpPr>
            <a:cxnSpLocks/>
          </p:cNvCxnSpPr>
          <p:nvPr/>
        </p:nvCxnSpPr>
        <p:spPr>
          <a:xfrm>
            <a:off x="443070" y="3907163"/>
            <a:ext cx="2102773"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796D4C-DD63-4DD1-862B-A17A084EA38C}"/>
              </a:ext>
            </a:extLst>
          </p:cNvPr>
          <p:cNvCxnSpPr>
            <a:cxnSpLocks/>
          </p:cNvCxnSpPr>
          <p:nvPr/>
        </p:nvCxnSpPr>
        <p:spPr>
          <a:xfrm>
            <a:off x="6835870"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943AB9-E648-406E-993C-067FE5F4049B}"/>
              </a:ext>
            </a:extLst>
          </p:cNvPr>
          <p:cNvCxnSpPr>
            <a:cxnSpLocks/>
          </p:cNvCxnSpPr>
          <p:nvPr/>
        </p:nvCxnSpPr>
        <p:spPr>
          <a:xfrm>
            <a:off x="4096123"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383A6-FEEA-4B27-92DA-43A136790AEA}"/>
              </a:ext>
            </a:extLst>
          </p:cNvPr>
          <p:cNvCxnSpPr>
            <a:cxnSpLocks/>
          </p:cNvCxnSpPr>
          <p:nvPr/>
        </p:nvCxnSpPr>
        <p:spPr>
          <a:xfrm>
            <a:off x="1324367"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FA612D-B84A-436C-9CDE-F8338586582C}"/>
              </a:ext>
            </a:extLst>
          </p:cNvPr>
          <p:cNvCxnSpPr>
            <a:cxnSpLocks/>
          </p:cNvCxnSpPr>
          <p:nvPr/>
        </p:nvCxnSpPr>
        <p:spPr>
          <a:xfrm>
            <a:off x="9626798"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31AEF5-BAB5-4C84-BDEF-15A2110A9234}"/>
              </a:ext>
            </a:extLst>
          </p:cNvPr>
          <p:cNvCxnSpPr>
            <a:cxnSpLocks/>
          </p:cNvCxnSpPr>
          <p:nvPr/>
        </p:nvCxnSpPr>
        <p:spPr>
          <a:xfrm>
            <a:off x="8367462" y="3907163"/>
            <a:ext cx="2142520"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D33BB49-56EC-4813-B911-A043C3E4E7BD}"/>
              </a:ext>
            </a:extLst>
          </p:cNvPr>
          <p:cNvCxnSpPr>
            <a:cxnSpLocks/>
          </p:cNvCxnSpPr>
          <p:nvPr/>
        </p:nvCxnSpPr>
        <p:spPr>
          <a:xfrm>
            <a:off x="5753650" y="3907163"/>
            <a:ext cx="218240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AA523A-7CB4-4771-B97B-1DA003567362}"/>
              </a:ext>
            </a:extLst>
          </p:cNvPr>
          <p:cNvCxnSpPr>
            <a:cxnSpLocks/>
          </p:cNvCxnSpPr>
          <p:nvPr/>
        </p:nvCxnSpPr>
        <p:spPr>
          <a:xfrm>
            <a:off x="3021857" y="3907163"/>
            <a:ext cx="214499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F0C935-DF75-4948-9865-5B51FC03768B}"/>
              </a:ext>
            </a:extLst>
          </p:cNvPr>
          <p:cNvSpPr txBox="1">
            <a:spLocks/>
          </p:cNvSpPr>
          <p:nvPr/>
        </p:nvSpPr>
        <p:spPr>
          <a:xfrm>
            <a:off x="3021857" y="3976483"/>
            <a:ext cx="2144995" cy="66907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400" dirty="0">
                <a:solidFill>
                  <a:schemeClr val="tx2"/>
                </a:solidFill>
                <a:cs typeface="Arial"/>
              </a:rPr>
              <a:t>Lower supply of vaccines required for a given population</a:t>
            </a:r>
            <a:endParaRPr lang="en-US" sz="1400" baseline="30000" dirty="0">
              <a:solidFill>
                <a:schemeClr val="tx2"/>
              </a:solidFill>
            </a:endParaRPr>
          </a:p>
        </p:txBody>
      </p:sp>
      <p:sp>
        <p:nvSpPr>
          <p:cNvPr id="25" name="TextBox 24">
            <a:extLst>
              <a:ext uri="{FF2B5EF4-FFF2-40B4-BE49-F238E27FC236}">
                <a16:creationId xmlns:a16="http://schemas.microsoft.com/office/drawing/2014/main" id="{1B5F3D93-3562-4211-855C-818EE422A046}"/>
              </a:ext>
            </a:extLst>
          </p:cNvPr>
          <p:cNvSpPr txBox="1"/>
          <p:nvPr/>
        </p:nvSpPr>
        <p:spPr>
          <a:xfrm>
            <a:off x="11261255" y="2543326"/>
            <a:ext cx="7901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Likely some improvement</a:t>
            </a:r>
          </a:p>
        </p:txBody>
      </p:sp>
      <p:sp>
        <p:nvSpPr>
          <p:cNvPr id="26" name="Oval 25">
            <a:extLst>
              <a:ext uri="{FF2B5EF4-FFF2-40B4-BE49-F238E27FC236}">
                <a16:creationId xmlns:a16="http://schemas.microsoft.com/office/drawing/2014/main" id="{2AA3E8C1-09E6-458D-A74A-6E90EA8EF4E1}"/>
              </a:ext>
            </a:extLst>
          </p:cNvPr>
          <p:cNvSpPr/>
          <p:nvPr/>
        </p:nvSpPr>
        <p:spPr>
          <a:xfrm>
            <a:off x="10934307" y="2564599"/>
            <a:ext cx="218890" cy="218890"/>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7" name="TextBox 26">
            <a:extLst>
              <a:ext uri="{FF2B5EF4-FFF2-40B4-BE49-F238E27FC236}">
                <a16:creationId xmlns:a16="http://schemas.microsoft.com/office/drawing/2014/main" id="{D051789D-0119-4DCF-AE00-59C13892CCB8}"/>
              </a:ext>
            </a:extLst>
          </p:cNvPr>
          <p:cNvSpPr txBox="1"/>
          <p:nvPr/>
        </p:nvSpPr>
        <p:spPr>
          <a:xfrm>
            <a:off x="11261266" y="3215280"/>
            <a:ext cx="733865" cy="46166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000" dirty="0"/>
              <a:t>Likely significant improvement</a:t>
            </a:r>
          </a:p>
        </p:txBody>
      </p:sp>
      <p:sp>
        <p:nvSpPr>
          <p:cNvPr id="28" name="Oval 27">
            <a:extLst>
              <a:ext uri="{FF2B5EF4-FFF2-40B4-BE49-F238E27FC236}">
                <a16:creationId xmlns:a16="http://schemas.microsoft.com/office/drawing/2014/main" id="{B5F56ECD-0961-4BBA-87CA-F9E9E5BD13ED}"/>
              </a:ext>
            </a:extLst>
          </p:cNvPr>
          <p:cNvSpPr/>
          <p:nvPr/>
        </p:nvSpPr>
        <p:spPr>
          <a:xfrm>
            <a:off x="10934307" y="3356377"/>
            <a:ext cx="218890" cy="21889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9" name="TextBox 28">
            <a:extLst>
              <a:ext uri="{FF2B5EF4-FFF2-40B4-BE49-F238E27FC236}">
                <a16:creationId xmlns:a16="http://schemas.microsoft.com/office/drawing/2014/main" id="{0420CCBD-4D03-47B7-9A2F-E8ABE81043EA}"/>
              </a:ext>
            </a:extLst>
          </p:cNvPr>
          <p:cNvSpPr txBox="1">
            <a:spLocks/>
          </p:cNvSpPr>
          <p:nvPr/>
        </p:nvSpPr>
        <p:spPr>
          <a:xfrm>
            <a:off x="175098" y="4891571"/>
            <a:ext cx="11820033" cy="740083"/>
          </a:xfrm>
          <a:prstGeom prst="rect">
            <a:avLst/>
          </a:prstGeom>
          <a:solidFill>
            <a:schemeClr val="accent3"/>
          </a:solidFill>
          <a:ln w="57150">
            <a:noFill/>
          </a:ln>
        </p:spPr>
        <p:txBody>
          <a:bodyPr vert="horz" wrap="square" lIns="182880" tIns="182880" rIns="182880" bIns="18288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Clr>
                <a:srgbClr val="FFFFFF"/>
              </a:buClr>
            </a:pPr>
            <a:r>
              <a:rPr lang="en-US" sz="2000" b="1" dirty="0">
                <a:solidFill>
                  <a:schemeClr val="accent1"/>
                </a:solidFill>
              </a:rPr>
              <a:t>A single-dose regimen addresses several obstacles disproportionately felt by LMICs </a:t>
            </a:r>
            <a:br>
              <a:rPr lang="en-US" sz="2000" b="1" dirty="0">
                <a:solidFill>
                  <a:schemeClr val="accent1"/>
                </a:solidFill>
              </a:rPr>
            </a:br>
            <a:r>
              <a:rPr lang="en-US" sz="1500" dirty="0">
                <a:solidFill>
                  <a:schemeClr val="accent1"/>
                </a:solidFill>
                <a:latin typeface="+mj-lt"/>
              </a:rPr>
              <a:t>by reducing the quantity of doses to be procured and subsequently distribute, store, track, and administer</a:t>
            </a:r>
          </a:p>
        </p:txBody>
      </p:sp>
      <p:sp>
        <p:nvSpPr>
          <p:cNvPr id="30" name="TextBox 29">
            <a:extLst>
              <a:ext uri="{FF2B5EF4-FFF2-40B4-BE49-F238E27FC236}">
                <a16:creationId xmlns:a16="http://schemas.microsoft.com/office/drawing/2014/main" id="{438155B8-A4CE-4A4B-A99B-EF3E9E527B02}"/>
              </a:ext>
            </a:extLst>
          </p:cNvPr>
          <p:cNvSpPr txBox="1">
            <a:spLocks/>
          </p:cNvSpPr>
          <p:nvPr/>
        </p:nvSpPr>
        <p:spPr>
          <a:xfrm>
            <a:off x="3210463"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tx2"/>
                </a:solidFill>
              </a:rPr>
              <a:t>Supply</a:t>
            </a:r>
          </a:p>
        </p:txBody>
      </p:sp>
      <p:sp>
        <p:nvSpPr>
          <p:cNvPr id="31" name="TextBox 30">
            <a:extLst>
              <a:ext uri="{FF2B5EF4-FFF2-40B4-BE49-F238E27FC236}">
                <a16:creationId xmlns:a16="http://schemas.microsoft.com/office/drawing/2014/main" id="{84A78E9B-E82D-40D3-A81E-31F801AB9C58}"/>
              </a:ext>
            </a:extLst>
          </p:cNvPr>
          <p:cNvSpPr txBox="1">
            <a:spLocks/>
          </p:cNvSpPr>
          <p:nvPr/>
        </p:nvSpPr>
        <p:spPr>
          <a:xfrm>
            <a:off x="4597598" y="2372394"/>
            <a:ext cx="1771319"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accent3">
                    <a:lumMod val="75000"/>
                  </a:schemeClr>
                </a:solidFill>
              </a:rPr>
              <a:t>Governance</a:t>
            </a:r>
          </a:p>
        </p:txBody>
      </p:sp>
      <p:sp>
        <p:nvSpPr>
          <p:cNvPr id="32" name="TextBox 31">
            <a:extLst>
              <a:ext uri="{FF2B5EF4-FFF2-40B4-BE49-F238E27FC236}">
                <a16:creationId xmlns:a16="http://schemas.microsoft.com/office/drawing/2014/main" id="{28C92CB2-1FB2-4AC7-9FFD-434D11707386}"/>
              </a:ext>
            </a:extLst>
          </p:cNvPr>
          <p:cNvSpPr txBox="1">
            <a:spLocks/>
          </p:cNvSpPr>
          <p:nvPr/>
        </p:nvSpPr>
        <p:spPr>
          <a:xfrm>
            <a:off x="8694698" y="3323003"/>
            <a:ext cx="1864200"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tx2"/>
                </a:solidFill>
              </a:rPr>
              <a:t>Facilities/delivery </a:t>
            </a:r>
          </a:p>
        </p:txBody>
      </p:sp>
      <p:sp>
        <p:nvSpPr>
          <p:cNvPr id="33" name="TextBox 32">
            <a:extLst>
              <a:ext uri="{FF2B5EF4-FFF2-40B4-BE49-F238E27FC236}">
                <a16:creationId xmlns:a16="http://schemas.microsoft.com/office/drawing/2014/main" id="{66C6FAB4-588C-44AF-9399-5398169185D6}"/>
              </a:ext>
            </a:extLst>
          </p:cNvPr>
          <p:cNvSpPr txBox="1">
            <a:spLocks/>
          </p:cNvSpPr>
          <p:nvPr/>
        </p:nvSpPr>
        <p:spPr>
          <a:xfrm>
            <a:off x="7350743" y="2372394"/>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accent3">
                    <a:lumMod val="75000"/>
                  </a:schemeClr>
                </a:solidFill>
              </a:rPr>
              <a:t>Data and digital</a:t>
            </a:r>
          </a:p>
        </p:txBody>
      </p:sp>
      <p:sp>
        <p:nvSpPr>
          <p:cNvPr id="34" name="TextBox 33">
            <a:extLst>
              <a:ext uri="{FF2B5EF4-FFF2-40B4-BE49-F238E27FC236}">
                <a16:creationId xmlns:a16="http://schemas.microsoft.com/office/drawing/2014/main" id="{B65812AC-841F-4813-875D-C3697A024A76}"/>
              </a:ext>
            </a:extLst>
          </p:cNvPr>
          <p:cNvSpPr txBox="1">
            <a:spLocks/>
          </p:cNvSpPr>
          <p:nvPr/>
        </p:nvSpPr>
        <p:spPr>
          <a:xfrm>
            <a:off x="450117"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tx2"/>
                </a:solidFill>
              </a:rPr>
              <a:t>Finances</a:t>
            </a:r>
          </a:p>
        </p:txBody>
      </p:sp>
      <p:sp>
        <p:nvSpPr>
          <p:cNvPr id="35" name="TextBox 34">
            <a:extLst>
              <a:ext uri="{FF2B5EF4-FFF2-40B4-BE49-F238E27FC236}">
                <a16:creationId xmlns:a16="http://schemas.microsoft.com/office/drawing/2014/main" id="{79CC859D-4240-4418-994F-599D17D32E47}"/>
              </a:ext>
            </a:extLst>
          </p:cNvPr>
          <p:cNvSpPr txBox="1">
            <a:spLocks/>
          </p:cNvSpPr>
          <p:nvPr/>
        </p:nvSpPr>
        <p:spPr>
          <a:xfrm>
            <a:off x="5950210"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tx2"/>
                </a:solidFill>
              </a:rPr>
              <a:t>Demand</a:t>
            </a:r>
          </a:p>
        </p:txBody>
      </p:sp>
      <p:sp>
        <p:nvSpPr>
          <p:cNvPr id="36" name="TextBox 35">
            <a:extLst>
              <a:ext uri="{FF2B5EF4-FFF2-40B4-BE49-F238E27FC236}">
                <a16:creationId xmlns:a16="http://schemas.microsoft.com/office/drawing/2014/main" id="{050619A1-EB59-4889-8E4C-CE5B0B030E1A}"/>
              </a:ext>
            </a:extLst>
          </p:cNvPr>
          <p:cNvSpPr txBox="1">
            <a:spLocks/>
          </p:cNvSpPr>
          <p:nvPr/>
        </p:nvSpPr>
        <p:spPr>
          <a:xfrm>
            <a:off x="1442496" y="2366005"/>
            <a:ext cx="2478368"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b="1" dirty="0">
                <a:solidFill>
                  <a:schemeClr val="accent3">
                    <a:lumMod val="75000"/>
                  </a:schemeClr>
                </a:solidFill>
              </a:rPr>
              <a:t>Human resources</a:t>
            </a:r>
          </a:p>
        </p:txBody>
      </p:sp>
      <p:cxnSp>
        <p:nvCxnSpPr>
          <p:cNvPr id="37" name="Straight Connector 36">
            <a:extLst>
              <a:ext uri="{FF2B5EF4-FFF2-40B4-BE49-F238E27FC236}">
                <a16:creationId xmlns:a16="http://schemas.microsoft.com/office/drawing/2014/main" id="{37CA84A1-AC41-4DD0-97DF-7DD31F5C228C}"/>
              </a:ext>
            </a:extLst>
          </p:cNvPr>
          <p:cNvCxnSpPr>
            <a:cxnSpLocks/>
          </p:cNvCxnSpPr>
          <p:nvPr/>
        </p:nvCxnSpPr>
        <p:spPr>
          <a:xfrm>
            <a:off x="450118" y="2972090"/>
            <a:ext cx="10009502" cy="0"/>
          </a:xfrm>
          <a:prstGeom prst="line">
            <a:avLst/>
          </a:prstGeom>
          <a:ln w="571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F567BAD-BBAC-4341-BEDE-88065BD2534F}"/>
              </a:ext>
            </a:extLst>
          </p:cNvPr>
          <p:cNvSpPr/>
          <p:nvPr/>
        </p:nvSpPr>
        <p:spPr>
          <a:xfrm>
            <a:off x="10423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39" name="Graphic 38">
            <a:extLst>
              <a:ext uri="{FF2B5EF4-FFF2-40B4-BE49-F238E27FC236}">
                <a16:creationId xmlns:a16="http://schemas.microsoft.com/office/drawing/2014/main" id="{C5652720-78BC-4183-85FA-876DC807465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178215" y="2814411"/>
            <a:ext cx="315122" cy="315356"/>
          </a:xfrm>
          <a:prstGeom prst="rect">
            <a:avLst/>
          </a:prstGeom>
        </p:spPr>
      </p:pic>
      <p:sp>
        <p:nvSpPr>
          <p:cNvPr id="40" name="Oval 39">
            <a:extLst>
              <a:ext uri="{FF2B5EF4-FFF2-40B4-BE49-F238E27FC236}">
                <a16:creationId xmlns:a16="http://schemas.microsoft.com/office/drawing/2014/main" id="{7CECC1EA-0134-4C40-86CC-73E42E145BD1}"/>
              </a:ext>
            </a:extLst>
          </p:cNvPr>
          <p:cNvSpPr/>
          <p:nvPr/>
        </p:nvSpPr>
        <p:spPr>
          <a:xfrm>
            <a:off x="379202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1" name="Graphic 40">
            <a:extLst>
              <a:ext uri="{FF2B5EF4-FFF2-40B4-BE49-F238E27FC236}">
                <a16:creationId xmlns:a16="http://schemas.microsoft.com/office/drawing/2014/main" id="{BB968BD2-E0CC-4E13-9CE2-FB97E5D3801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927865" y="2814411"/>
            <a:ext cx="315122" cy="315356"/>
          </a:xfrm>
          <a:prstGeom prst="rect">
            <a:avLst/>
          </a:prstGeom>
        </p:spPr>
      </p:pic>
      <p:sp>
        <p:nvSpPr>
          <p:cNvPr id="42" name="Oval 41">
            <a:extLst>
              <a:ext uri="{FF2B5EF4-FFF2-40B4-BE49-F238E27FC236}">
                <a16:creationId xmlns:a16="http://schemas.microsoft.com/office/drawing/2014/main" id="{14D2A168-6F93-4C30-A67B-6F87BFEACA0F}"/>
              </a:ext>
            </a:extLst>
          </p:cNvPr>
          <p:cNvSpPr/>
          <p:nvPr/>
        </p:nvSpPr>
        <p:spPr>
          <a:xfrm>
            <a:off x="516685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3" name="CustomIcon">
            <a:extLst>
              <a:ext uri="{FF2B5EF4-FFF2-40B4-BE49-F238E27FC236}">
                <a16:creationId xmlns:a16="http://schemas.microsoft.com/office/drawing/2014/main" id="{C4DD5381-62B1-4B25-B5F3-801F392C291B}"/>
              </a:ext>
            </a:extLst>
          </p:cNvPr>
          <p:cNvPicPr>
            <a:picLocks/>
          </p:cNvPicPr>
          <p:nvPr>
            <p:custDataLst>
              <p:tags r:id="rId1"/>
            </p:custDataLst>
          </p:nvPr>
        </p:nvPicPr>
        <p:blipFill>
          <a:blip>
            <a:extLst>
              <a:ext uri="{96DAC541-7B7A-43D3-8B79-37D633B846F1}">
                <asvg:svgBlip xmlns:asvg="http://schemas.microsoft.com/office/drawing/2016/SVG/main" r:embed="rId9"/>
              </a:ext>
            </a:extLst>
          </a:blip>
          <a:stretch>
            <a:fillRect/>
          </a:stretch>
        </p:blipFill>
        <p:spPr>
          <a:xfrm>
            <a:off x="5302690" y="2814411"/>
            <a:ext cx="315122" cy="315356"/>
          </a:xfrm>
          <a:prstGeom prst="rect">
            <a:avLst/>
          </a:prstGeom>
        </p:spPr>
      </p:pic>
      <p:sp>
        <p:nvSpPr>
          <p:cNvPr id="44" name="Oval 43">
            <a:extLst>
              <a:ext uri="{FF2B5EF4-FFF2-40B4-BE49-F238E27FC236}">
                <a16:creationId xmlns:a16="http://schemas.microsoft.com/office/drawing/2014/main" id="{2623F45B-9F6C-4EBD-97D4-CA9D72CB81B5}"/>
              </a:ext>
            </a:extLst>
          </p:cNvPr>
          <p:cNvSpPr/>
          <p:nvPr/>
        </p:nvSpPr>
        <p:spPr>
          <a:xfrm>
            <a:off x="65416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5" name="CustomIcon">
            <a:extLst>
              <a:ext uri="{FF2B5EF4-FFF2-40B4-BE49-F238E27FC236}">
                <a16:creationId xmlns:a16="http://schemas.microsoft.com/office/drawing/2014/main" id="{CEF9BA74-2589-40D8-8F40-FDACC4CEBA37}"/>
              </a:ext>
            </a:extLst>
          </p:cNvPr>
          <p:cNvPicPr>
            <a:picLocks/>
          </p:cNvPicPr>
          <p:nvPr>
            <p:custDataLst>
              <p:tags r:id="rId2"/>
            </p:custDataLst>
          </p:nvPr>
        </p:nvPicPr>
        <p:blipFill>
          <a:blip>
            <a:extLst>
              <a:ext uri="{96DAC541-7B7A-43D3-8B79-37D633B846F1}">
                <asvg:svgBlip xmlns:asvg="http://schemas.microsoft.com/office/drawing/2016/SVG/main" r:embed="rId10"/>
              </a:ext>
            </a:extLst>
          </a:blip>
          <a:stretch>
            <a:fillRect/>
          </a:stretch>
        </p:blipFill>
        <p:spPr>
          <a:xfrm>
            <a:off x="6677515" y="2814411"/>
            <a:ext cx="315122" cy="315356"/>
          </a:xfrm>
          <a:prstGeom prst="rect">
            <a:avLst/>
          </a:prstGeom>
        </p:spPr>
      </p:pic>
      <p:sp>
        <p:nvSpPr>
          <p:cNvPr id="46" name="Oval 45">
            <a:extLst>
              <a:ext uri="{FF2B5EF4-FFF2-40B4-BE49-F238E27FC236}">
                <a16:creationId xmlns:a16="http://schemas.microsoft.com/office/drawing/2014/main" id="{6A068839-7DFB-4FAB-94AA-398835FD65F3}"/>
              </a:ext>
            </a:extLst>
          </p:cNvPr>
          <p:cNvSpPr/>
          <p:nvPr/>
        </p:nvSpPr>
        <p:spPr>
          <a:xfrm>
            <a:off x="24172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7" name="CustomIcon">
            <a:extLst>
              <a:ext uri="{FF2B5EF4-FFF2-40B4-BE49-F238E27FC236}">
                <a16:creationId xmlns:a16="http://schemas.microsoft.com/office/drawing/2014/main" id="{98AD6506-BDBB-4F6E-8CF3-B54303F20988}"/>
              </a:ext>
            </a:extLst>
          </p:cNvPr>
          <p:cNvPicPr>
            <a:picLocks/>
          </p:cNvPicPr>
          <p:nvPr>
            <p:custDataLst>
              <p:tags r:id="rId3"/>
            </p:custDataLst>
          </p:nvPr>
        </p:nvPicPr>
        <p:blipFill>
          <a:blip>
            <a:extLst>
              <a:ext uri="{96DAC541-7B7A-43D3-8B79-37D633B846F1}">
                <asvg:svgBlip xmlns:asvg="http://schemas.microsoft.com/office/drawing/2016/SVG/main" r:embed="rId11"/>
              </a:ext>
            </a:extLst>
          </a:blip>
          <a:stretch>
            <a:fillRect/>
          </a:stretch>
        </p:blipFill>
        <p:spPr>
          <a:xfrm>
            <a:off x="2553040" y="2809973"/>
            <a:ext cx="315122" cy="315356"/>
          </a:xfrm>
          <a:prstGeom prst="rect">
            <a:avLst/>
          </a:prstGeom>
        </p:spPr>
      </p:pic>
      <p:sp>
        <p:nvSpPr>
          <p:cNvPr id="48" name="Oval 47">
            <a:extLst>
              <a:ext uri="{FF2B5EF4-FFF2-40B4-BE49-F238E27FC236}">
                <a16:creationId xmlns:a16="http://schemas.microsoft.com/office/drawing/2014/main" id="{28239264-171C-49E1-9CDA-9DA91D9E1A73}"/>
              </a:ext>
            </a:extLst>
          </p:cNvPr>
          <p:cNvSpPr/>
          <p:nvPr/>
        </p:nvSpPr>
        <p:spPr>
          <a:xfrm>
            <a:off x="9291328"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9" name="Graphic 48">
            <a:extLst>
              <a:ext uri="{FF2B5EF4-FFF2-40B4-BE49-F238E27FC236}">
                <a16:creationId xmlns:a16="http://schemas.microsoft.com/office/drawing/2014/main" id="{119F873C-0EE9-4C4A-BF58-8E3577D3D3B8}"/>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9459485" y="2814411"/>
            <a:ext cx="315122" cy="315356"/>
          </a:xfrm>
          <a:prstGeom prst="rect">
            <a:avLst/>
          </a:prstGeom>
        </p:spPr>
      </p:pic>
      <p:sp>
        <p:nvSpPr>
          <p:cNvPr id="50" name="Oval 49">
            <a:extLst>
              <a:ext uri="{FF2B5EF4-FFF2-40B4-BE49-F238E27FC236}">
                <a16:creationId xmlns:a16="http://schemas.microsoft.com/office/drawing/2014/main" id="{6CA10705-93FB-48DC-96E2-6791C7109EFF}"/>
              </a:ext>
            </a:extLst>
          </p:cNvPr>
          <p:cNvSpPr/>
          <p:nvPr/>
        </p:nvSpPr>
        <p:spPr>
          <a:xfrm>
            <a:off x="79165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51" name="CustomIcon">
            <a:extLst>
              <a:ext uri="{FF2B5EF4-FFF2-40B4-BE49-F238E27FC236}">
                <a16:creationId xmlns:a16="http://schemas.microsoft.com/office/drawing/2014/main" id="{D986361F-6231-4375-B019-3B8CDBFB6B40}"/>
              </a:ext>
            </a:extLst>
          </p:cNvPr>
          <p:cNvPicPr>
            <a:picLocks/>
          </p:cNvPicPr>
          <p:nvPr>
            <p:custDataLst>
              <p:tags r:id="rId4"/>
            </p:custDataLst>
          </p:nvPr>
        </p:nvPicPr>
        <p:blipFill>
          <a:blip>
            <a:extLst>
              <a:ext uri="{96DAC541-7B7A-43D3-8B79-37D633B846F1}">
                <asvg:svgBlip xmlns:asvg="http://schemas.microsoft.com/office/drawing/2016/SVG/main" r:embed="rId13"/>
              </a:ext>
            </a:extLst>
          </a:blip>
          <a:stretch>
            <a:fillRect/>
          </a:stretch>
        </p:blipFill>
        <p:spPr>
          <a:xfrm>
            <a:off x="8052340" y="2814411"/>
            <a:ext cx="315122" cy="315356"/>
          </a:xfrm>
          <a:prstGeom prst="rect">
            <a:avLst/>
          </a:prstGeom>
        </p:spPr>
      </p:pic>
      <p:sp>
        <p:nvSpPr>
          <p:cNvPr id="52" name="Title 1">
            <a:extLst>
              <a:ext uri="{FF2B5EF4-FFF2-40B4-BE49-F238E27FC236}">
                <a16:creationId xmlns:a16="http://schemas.microsoft.com/office/drawing/2014/main" id="{CAD0658B-2997-66E5-A378-5FA10C070CEF}"/>
              </a:ext>
            </a:extLst>
          </p:cNvPr>
          <p:cNvSpPr txBox="1">
            <a:spLocks/>
          </p:cNvSpPr>
          <p:nvPr/>
        </p:nvSpPr>
        <p:spPr>
          <a:xfrm>
            <a:off x="375802" y="282794"/>
            <a:ext cx="11440396" cy="8699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ea typeface="+mn-ea"/>
                <a:cs typeface="+mn-cs"/>
              </a:rPr>
              <a:t>A single dose regimen could address implementation challenges</a:t>
            </a:r>
            <a:r>
              <a:rPr lang="en-US" sz="2400" baseline="30000" dirty="0">
                <a:solidFill>
                  <a:schemeClr val="accent1"/>
                </a:solidFill>
                <a:ea typeface="+mn-ea"/>
                <a:cs typeface="+mn-cs"/>
              </a:rPr>
              <a:t>1</a:t>
            </a:r>
            <a:endParaRPr lang="en-US" sz="3200" dirty="0">
              <a:solidFill>
                <a:schemeClr val="accent1"/>
              </a:solidFill>
              <a:ea typeface="+mn-ea"/>
              <a:cs typeface="+mn-cs"/>
            </a:endParaRPr>
          </a:p>
        </p:txBody>
      </p:sp>
      <p:sp>
        <p:nvSpPr>
          <p:cNvPr id="2" name="TextBox 1">
            <a:extLst>
              <a:ext uri="{FF2B5EF4-FFF2-40B4-BE49-F238E27FC236}">
                <a16:creationId xmlns:a16="http://schemas.microsoft.com/office/drawing/2014/main" id="{4A629514-1CB2-73D4-90C2-933C6F763A79}"/>
              </a:ext>
            </a:extLst>
          </p:cNvPr>
          <p:cNvSpPr txBox="1"/>
          <p:nvPr/>
        </p:nvSpPr>
        <p:spPr>
          <a:xfrm>
            <a:off x="58686" y="5941214"/>
            <a:ext cx="11928104" cy="382470"/>
          </a:xfrm>
          <a:prstGeom prst="rect">
            <a:avLst/>
          </a:prstGeom>
          <a:noFill/>
        </p:spPr>
        <p:txBody>
          <a:bodyPr wrap="square" rtlCol="0">
            <a:spAutoFit/>
          </a:bodyPr>
          <a:lstStyle/>
          <a:p>
            <a:r>
              <a:rPr lang="en-US" sz="900" dirty="0"/>
              <a:t>1. Project Brief: Insights from Seven Low- and Middle-Income Countries on Reaching Out-of-School Girls with HPV Vaccination. PATH, on behalf of the HAPPI Consortium. Accessed November 2025. </a:t>
            </a:r>
            <a:r>
              <a:rPr lang="en-US" sz="900" dirty="0">
                <a:hlinkClick r:id="rId14"/>
              </a:rPr>
              <a:t>https://www.path.org/our-impact/resources/project-brief-insights-from-seven-low-and-middle-income-countries-on-reaching-out-of-school-girls-with-hpv-vaccination/</a:t>
            </a:r>
            <a:r>
              <a:rPr lang="en-US" sz="900" dirty="0"/>
              <a:t>. </a:t>
            </a:r>
          </a:p>
        </p:txBody>
      </p:sp>
    </p:spTree>
    <p:extLst>
      <p:ext uri="{BB962C8B-B14F-4D97-AF65-F5344CB8AC3E}">
        <p14:creationId xmlns:p14="http://schemas.microsoft.com/office/powerpoint/2010/main" val="42594555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b="1" dirty="0"/>
              <a:t>Forthcoming evidence from ongoing clinical trials</a:t>
            </a:r>
            <a:endParaRPr lang="en-US" sz="4000" b="1" i="1" dirty="0"/>
          </a:p>
        </p:txBody>
      </p:sp>
    </p:spTree>
    <p:extLst>
      <p:ext uri="{BB962C8B-B14F-4D97-AF65-F5344CB8AC3E}">
        <p14:creationId xmlns:p14="http://schemas.microsoft.com/office/powerpoint/2010/main" val="18155992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BA4ED5-4086-524C-115D-57DA3DCA2466}"/>
              </a:ext>
            </a:extLst>
          </p:cNvPr>
          <p:cNvGraphicFramePr>
            <a:graphicFrameLocks noGrp="1"/>
          </p:cNvGraphicFramePr>
          <p:nvPr>
            <p:extLst>
              <p:ext uri="{D42A27DB-BD31-4B8C-83A1-F6EECF244321}">
                <p14:modId xmlns:p14="http://schemas.microsoft.com/office/powerpoint/2010/main" val="1388242211"/>
              </p:ext>
            </p:extLst>
          </p:nvPr>
        </p:nvGraphicFramePr>
        <p:xfrm>
          <a:off x="499985" y="1070290"/>
          <a:ext cx="11076624" cy="4717419"/>
        </p:xfrm>
        <a:graphic>
          <a:graphicData uri="http://schemas.openxmlformats.org/drawingml/2006/table">
            <a:tbl>
              <a:tblPr firstRow="1" bandRow="1">
                <a:tableStyleId>{5C22544A-7EE6-4342-B048-85BDC9FD1C3A}</a:tableStyleId>
              </a:tblPr>
              <a:tblGrid>
                <a:gridCol w="4346310">
                  <a:extLst>
                    <a:ext uri="{9D8B030D-6E8A-4147-A177-3AD203B41FA5}">
                      <a16:colId xmlns:a16="http://schemas.microsoft.com/office/drawing/2014/main" val="213046488"/>
                    </a:ext>
                  </a:extLst>
                </a:gridCol>
                <a:gridCol w="6730314">
                  <a:extLst>
                    <a:ext uri="{9D8B030D-6E8A-4147-A177-3AD203B41FA5}">
                      <a16:colId xmlns:a16="http://schemas.microsoft.com/office/drawing/2014/main" val="3898586834"/>
                    </a:ext>
                  </a:extLst>
                </a:gridCol>
              </a:tblGrid>
              <a:tr h="1270387">
                <a:tc>
                  <a:txBody>
                    <a:bodyPr/>
                    <a:lstStyle/>
                    <a:p>
                      <a:r>
                        <a:rPr lang="en-US" sz="1600" b="1" dirty="0">
                          <a:solidFill>
                            <a:schemeClr val="bg1"/>
                          </a:solidFill>
                        </a:rPr>
                        <a:t>IARC trial</a:t>
                      </a:r>
                      <a:r>
                        <a:rPr lang="en-US" sz="1600" b="0" dirty="0">
                          <a:solidFill>
                            <a:schemeClr val="bg1"/>
                          </a:solidFill>
                        </a:rPr>
                        <a:t>, India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2"/>
                          </a:solidFill>
                          <a:latin typeface="+mn-lt"/>
                          <a:ea typeface="+mn-ea"/>
                          <a:cs typeface="+mn-cs"/>
                        </a:rPr>
                        <a:t>Follow-up of RCT of 2 vs 3 doses after suspension of </a:t>
                      </a:r>
                      <a:r>
                        <a:rPr lang="en-US" sz="1600" kern="1200" dirty="0">
                          <a:solidFill>
                            <a:schemeClr val="tx2"/>
                          </a:solidFill>
                          <a:latin typeface="+mn-lt"/>
                          <a:ea typeface="+mn-ea"/>
                          <a:cs typeface="+mn-cs"/>
                        </a:rPr>
                        <a:t>HPV4 (MSD)</a:t>
                      </a:r>
                      <a:endParaRPr lang="en-GB" sz="1600" kern="1200" dirty="0">
                        <a:solidFill>
                          <a:schemeClr val="tx2"/>
                        </a:solidFill>
                        <a:latin typeface="+mn-lt"/>
                        <a:ea typeface="+mn-ea"/>
                        <a:cs typeface="+mn-cs"/>
                      </a:endParaRPr>
                    </a:p>
                    <a:p>
                      <a:pPr marL="0" algn="l" defTabSz="914400" rtl="0" eaLnBrk="1" latinLnBrk="0" hangingPunct="1"/>
                      <a:r>
                        <a:rPr lang="en-US" sz="1600" b="0" kern="1200" dirty="0">
                          <a:solidFill>
                            <a:schemeClr val="tx2"/>
                          </a:solidFill>
                          <a:latin typeface="+mn-lt"/>
                          <a:ea typeface="+mn-ea"/>
                          <a:cs typeface="+mn-cs"/>
                        </a:rPr>
                        <a:t>Females 10–18 yo (~5,000 SD recipients)</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ZA" sz="1600" b="0" kern="1200" dirty="0">
                          <a:solidFill>
                            <a:schemeClr val="tx2"/>
                          </a:solidFill>
                          <a:latin typeface="+mn-lt"/>
                          <a:ea typeface="+mn-ea"/>
                          <a:cs typeface="+mn-cs"/>
                        </a:rPr>
                        <a:t>Vaccine efficacy (virological and histopathological endpoints) for 1-, 2- and 3-dose regimens up to 15 years post-vaccination</a:t>
                      </a:r>
                    </a:p>
                    <a:p>
                      <a:pPr marL="0" marR="0" lvl="0" algn="l" defTabSz="914400" rtl="0" eaLnBrk="1" latinLnBrk="0" hangingPunct="1">
                        <a:buNone/>
                      </a:pPr>
                      <a:r>
                        <a:rPr lang="en-ZA" sz="1600" b="0" u="sng" kern="1200" dirty="0">
                          <a:solidFill>
                            <a:schemeClr val="tx2"/>
                          </a:solidFill>
                          <a:latin typeface="+mn-lt"/>
                          <a:ea typeface="+mn-ea"/>
                          <a:cs typeface="+mn-cs"/>
                        </a:rPr>
                        <a:t>Anticipated data</a:t>
                      </a:r>
                      <a:r>
                        <a:rPr lang="en-ZA" sz="1600" b="0" kern="1200" dirty="0">
                          <a:solidFill>
                            <a:schemeClr val="tx2"/>
                          </a:solidFill>
                          <a:latin typeface="+mn-lt"/>
                          <a:ea typeface="+mn-ea"/>
                          <a:cs typeface="+mn-cs"/>
                        </a:rPr>
                        <a:t>: </a:t>
                      </a:r>
                      <a:r>
                        <a:rPr lang="en-ZA" sz="1600" b="1" kern="1200" dirty="0">
                          <a:solidFill>
                            <a:schemeClr val="tx2"/>
                          </a:solidFill>
                          <a:latin typeface="+mn-lt"/>
                          <a:ea typeface="+mn-ea"/>
                          <a:cs typeface="+mn-cs"/>
                        </a:rPr>
                        <a:t>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31207119"/>
                  </a:ext>
                </a:extLst>
              </a:tr>
              <a:tr h="1970290">
                <a:tc>
                  <a:txBody>
                    <a:bodyPr/>
                    <a:lstStyle/>
                    <a:p>
                      <a:pPr marL="0" marR="0">
                        <a:buNone/>
                      </a:pPr>
                      <a:r>
                        <a:rPr lang="en-US" sz="1600" b="1" dirty="0">
                          <a:solidFill>
                            <a:schemeClr val="bg1"/>
                          </a:solidFill>
                          <a:effectLst/>
                          <a:latin typeface="+mn-lt"/>
                          <a:ea typeface="Aptos" panose="020B0004020202020204" pitchFamily="34" charset="0"/>
                          <a:cs typeface="Aptos" panose="020B0004020202020204" pitchFamily="34" charset="0"/>
                        </a:rPr>
                        <a:t>HOPE II</a:t>
                      </a:r>
                      <a:r>
                        <a:rPr lang="en-US" sz="1600" dirty="0">
                          <a:solidFill>
                            <a:schemeClr val="bg1"/>
                          </a:solidFill>
                          <a:effectLst/>
                          <a:latin typeface="+mn-lt"/>
                          <a:ea typeface="Aptos" panose="020B0004020202020204" pitchFamily="34" charset="0"/>
                          <a:cs typeface="Aptos" panose="020B0004020202020204" pitchFamily="34" charset="0"/>
                        </a:rPr>
                        <a:t>, Botswana, Rwanda, South Africa</a:t>
                      </a:r>
                    </a:p>
                    <a:p>
                      <a:pPr marL="0" marR="0">
                        <a:buNone/>
                      </a:pPr>
                      <a:r>
                        <a:rPr lang="en-US" sz="1600" b="1" kern="1200" dirty="0">
                          <a:solidFill>
                            <a:schemeClr val="tx2"/>
                          </a:solidFill>
                          <a:latin typeface="+mn-lt"/>
                          <a:ea typeface="+mn-ea"/>
                          <a:cs typeface="+mn-cs"/>
                        </a:rPr>
                        <a:t>Single dose of HPV vaccine prior to HIV diagnosis</a:t>
                      </a:r>
                    </a:p>
                    <a:p>
                      <a:pPr marL="0" marR="0">
                        <a:buNone/>
                      </a:pPr>
                      <a:r>
                        <a:rPr lang="en-US" sz="1600" b="0" kern="1200" dirty="0">
                          <a:solidFill>
                            <a:schemeClr val="tx2"/>
                          </a:solidFill>
                          <a:latin typeface="+mn-lt"/>
                          <a:ea typeface="+mn-ea"/>
                          <a:cs typeface="+mn-cs"/>
                        </a:rPr>
                        <a:t>Double-blind RCT; Females ≥16 </a:t>
                      </a:r>
                      <a:r>
                        <a:rPr lang="en-US" sz="1600" b="0" kern="1200" dirty="0" err="1">
                          <a:solidFill>
                            <a:schemeClr val="tx2"/>
                          </a:solidFill>
                          <a:latin typeface="+mn-lt"/>
                          <a:ea typeface="+mn-ea"/>
                          <a:cs typeface="+mn-cs"/>
                        </a:rPr>
                        <a:t>yo</a:t>
                      </a:r>
                      <a:endParaRPr lang="en-US" sz="1600" b="0" kern="1200" dirty="0">
                        <a:solidFill>
                          <a:schemeClr val="tx2"/>
                        </a:solidFill>
                        <a:latin typeface="+mn-lt"/>
                        <a:ea typeface="+mn-ea"/>
                        <a:cs typeface="+mn-cs"/>
                      </a:endParaRPr>
                    </a:p>
                    <a:p>
                      <a:pPr marL="0" marR="0">
                        <a:buNone/>
                      </a:pPr>
                      <a:r>
                        <a:rPr lang="en-US" sz="1600" b="0" kern="1200" dirty="0">
                          <a:solidFill>
                            <a:schemeClr val="tx2"/>
                          </a:solidFill>
                          <a:latin typeface="+mn-lt"/>
                          <a:ea typeface="+mn-ea"/>
                          <a:cs typeface="+mn-cs"/>
                        </a:rPr>
                        <a:t>2 arms: 1 dose 9vHPV (MSD); 1 dose meningococcal vaccine (delayed HPV vaccination at 18Mo)</a:t>
                      </a:r>
                    </a:p>
                    <a:p>
                      <a:pPr marL="0" marR="0">
                        <a:buNone/>
                      </a:pPr>
                      <a:r>
                        <a:rPr lang="en-US" sz="1600" b="0" kern="1200" dirty="0">
                          <a:solidFill>
                            <a:schemeClr val="tx2"/>
                          </a:solidFill>
                          <a:latin typeface="+mn-lt"/>
                          <a:ea typeface="+mn-ea"/>
                          <a:cs typeface="+mn-cs"/>
                        </a:rPr>
                        <a:t>N overall = 750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en-GB" sz="1600" b="0" kern="1200" dirty="0">
                          <a:solidFill>
                            <a:schemeClr val="tx2"/>
                          </a:solidFill>
                          <a:latin typeface="+mn-lt"/>
                          <a:ea typeface="+mn-ea"/>
                          <a:cs typeface="+mn-cs"/>
                        </a:rPr>
                        <a:t>HPV 16/18 vaccine efficacy in terms of persistent HPV infections when vaccinated prior to HIV diagnosis </a:t>
                      </a:r>
                    </a:p>
                    <a:p>
                      <a:pPr marL="0" marR="0">
                        <a:buNone/>
                      </a:pPr>
                      <a:r>
                        <a:rPr lang="en-ZA" sz="1600" b="0" u="sng" kern="1200" dirty="0">
                          <a:solidFill>
                            <a:schemeClr val="tx2"/>
                          </a:solidFill>
                          <a:latin typeface="+mn-lt"/>
                          <a:ea typeface="+mn-ea"/>
                          <a:cs typeface="+mn-cs"/>
                        </a:rPr>
                        <a:t>Anticipated data</a:t>
                      </a:r>
                      <a:r>
                        <a:rPr lang="en-ZA" sz="1600" b="0" kern="1200" dirty="0">
                          <a:solidFill>
                            <a:schemeClr val="tx2"/>
                          </a:solidFill>
                          <a:latin typeface="+mn-lt"/>
                          <a:ea typeface="+mn-ea"/>
                          <a:cs typeface="+mn-cs"/>
                        </a:rPr>
                        <a:t>: </a:t>
                      </a:r>
                      <a:r>
                        <a:rPr lang="en-US" sz="1600" b="1" kern="1200" dirty="0">
                          <a:solidFill>
                            <a:schemeClr val="tx2"/>
                          </a:solidFill>
                          <a:latin typeface="+mn-lt"/>
                          <a:ea typeface="+mn-ea"/>
                          <a:cs typeface="+mn-cs"/>
                        </a:rPr>
                        <a:t>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22107047"/>
                  </a:ext>
                </a:extLst>
              </a:tr>
              <a:tr h="1476742">
                <a:tc>
                  <a:txBody>
                    <a:bodyPr/>
                    <a:lstStyle/>
                    <a:p>
                      <a:pPr marL="0" marR="0">
                        <a:buNone/>
                      </a:pPr>
                      <a:r>
                        <a:rPr lang="en-US" sz="1600" b="1" dirty="0">
                          <a:solidFill>
                            <a:schemeClr val="bg1"/>
                          </a:solidFill>
                          <a:effectLst/>
                          <a:latin typeface="+mn-lt"/>
                          <a:ea typeface="Aptos" panose="020B0004020202020204" pitchFamily="34" charset="0"/>
                          <a:cs typeface="Aptos" panose="020B0004020202020204" pitchFamily="34" charset="0"/>
                        </a:rPr>
                        <a:t>PRISMA-ESCUDDO trial,</a:t>
                      </a:r>
                      <a:r>
                        <a:rPr lang="en-US" sz="1600" dirty="0">
                          <a:solidFill>
                            <a:schemeClr val="bg1"/>
                          </a:solidFill>
                          <a:effectLst/>
                          <a:latin typeface="+mn-lt"/>
                          <a:ea typeface="Aptos" panose="020B0004020202020204" pitchFamily="34" charset="0"/>
                          <a:cs typeface="Aptos" panose="020B0004020202020204" pitchFamily="34" charset="0"/>
                        </a:rPr>
                        <a:t> Costa Rica</a:t>
                      </a:r>
                    </a:p>
                    <a:p>
                      <a:pPr marL="0" marR="0">
                        <a:buNone/>
                      </a:pPr>
                      <a:r>
                        <a:rPr lang="en-US" sz="1600" b="1" kern="1200" dirty="0">
                          <a:solidFill>
                            <a:schemeClr val="tx2"/>
                          </a:solidFill>
                          <a:latin typeface="+mn-lt"/>
                          <a:ea typeface="+mn-ea"/>
                          <a:cs typeface="+mn-cs"/>
                        </a:rPr>
                        <a:t>SD efficacy trial in females 18-30 </a:t>
                      </a:r>
                      <a:r>
                        <a:rPr lang="en-US" sz="1600" b="1" kern="1200" dirty="0" err="1">
                          <a:solidFill>
                            <a:schemeClr val="tx2"/>
                          </a:solidFill>
                          <a:latin typeface="+mn-lt"/>
                          <a:ea typeface="+mn-ea"/>
                          <a:cs typeface="+mn-cs"/>
                        </a:rPr>
                        <a:t>yo</a:t>
                      </a:r>
                      <a:r>
                        <a:rPr lang="en-US" sz="1600" b="1" kern="1200" dirty="0">
                          <a:solidFill>
                            <a:schemeClr val="tx2"/>
                          </a:solidFill>
                          <a:latin typeface="+mn-lt"/>
                          <a:ea typeface="+mn-ea"/>
                          <a:cs typeface="+mn-cs"/>
                        </a:rPr>
                        <a:t> </a:t>
                      </a:r>
                    </a:p>
                    <a:p>
                      <a:pPr marL="0" marR="0">
                        <a:buNone/>
                      </a:pPr>
                      <a:r>
                        <a:rPr lang="en-US" sz="1600" kern="1200" dirty="0">
                          <a:solidFill>
                            <a:schemeClr val="tx2"/>
                          </a:solidFill>
                          <a:latin typeface="+mn-lt"/>
                          <a:ea typeface="+mn-ea"/>
                          <a:cs typeface="+mn-cs"/>
                        </a:rPr>
                        <a:t>RCT; 3 arms: 1 dose HPV2 (GSK); 1 dose 9vHPV (MSD); 1 dose </a:t>
                      </a:r>
                      <a:r>
                        <a:rPr lang="en-US" sz="1600" kern="1200" dirty="0" err="1">
                          <a:solidFill>
                            <a:schemeClr val="tx2"/>
                          </a:solidFill>
                          <a:latin typeface="+mn-lt"/>
                          <a:ea typeface="+mn-ea"/>
                          <a:cs typeface="+mn-cs"/>
                        </a:rPr>
                        <a:t>dTaP</a:t>
                      </a:r>
                      <a:r>
                        <a:rPr lang="en-US" sz="1600" kern="1200" dirty="0">
                          <a:solidFill>
                            <a:schemeClr val="tx2"/>
                          </a:solidFill>
                          <a:latin typeface="+mn-lt"/>
                          <a:ea typeface="+mn-ea"/>
                          <a:cs typeface="+mn-cs"/>
                        </a:rPr>
                        <a:t> (control) (N= approx. 1,650/arm)</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en-US" sz="1600" kern="1200" dirty="0">
                          <a:solidFill>
                            <a:schemeClr val="tx2"/>
                          </a:solidFill>
                          <a:latin typeface="+mn-lt"/>
                          <a:ea typeface="+mn-ea"/>
                          <a:cs typeface="+mn-cs"/>
                        </a:rPr>
                        <a:t>Vaccine efficacy compared to unvaccinated in terms of HPV-16/18 persistent infections </a:t>
                      </a:r>
                    </a:p>
                    <a:p>
                      <a:pPr marL="0" marR="0">
                        <a:buNone/>
                      </a:pPr>
                      <a:r>
                        <a:rPr lang="en-US" sz="1600" u="sng" kern="1200" dirty="0">
                          <a:solidFill>
                            <a:schemeClr val="tx2"/>
                          </a:solidFill>
                          <a:latin typeface="+mn-lt"/>
                          <a:ea typeface="+mn-ea"/>
                          <a:cs typeface="+mn-cs"/>
                        </a:rPr>
                        <a:t>Anticipated data (Y4): </a:t>
                      </a:r>
                      <a:r>
                        <a:rPr lang="en-US" sz="1600" kern="1200" dirty="0">
                          <a:solidFill>
                            <a:schemeClr val="tx2"/>
                          </a:solidFill>
                          <a:latin typeface="+mn-lt"/>
                          <a:ea typeface="+mn-ea"/>
                          <a:cs typeface="+mn-cs"/>
                        </a:rPr>
                        <a:t>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75538819"/>
                  </a:ext>
                </a:extLst>
              </a:tr>
            </a:tbl>
          </a:graphicData>
        </a:graphic>
      </p:graphicFrame>
      <p:sp>
        <p:nvSpPr>
          <p:cNvPr id="3" name="Rectangle 2">
            <a:extLst>
              <a:ext uri="{FF2B5EF4-FFF2-40B4-BE49-F238E27FC236}">
                <a16:creationId xmlns:a16="http://schemas.microsoft.com/office/drawing/2014/main" id="{768CB180-CDD7-178E-A89E-12765C3F39C2}"/>
              </a:ext>
            </a:extLst>
          </p:cNvPr>
          <p:cNvSpPr/>
          <p:nvPr/>
        </p:nvSpPr>
        <p:spPr>
          <a:xfrm>
            <a:off x="381000" y="114300"/>
            <a:ext cx="11348767" cy="584775"/>
          </a:xfrm>
          <a:prstGeom prst="rect">
            <a:avLst/>
          </a:prstGeom>
        </p:spPr>
        <p:txBody>
          <a:bodyPr wrap="square" lIns="91440" tIns="45720" rIns="91440" bIns="45720" anchor="t">
            <a:spAutoFit/>
          </a:bodyPr>
          <a:lstStyle/>
          <a:p>
            <a:pPr algn="ctr"/>
            <a:r>
              <a:rPr lang="en-US" sz="3200" dirty="0">
                <a:solidFill>
                  <a:schemeClr val="tx2"/>
                </a:solidFill>
                <a:latin typeface="+mj-lt"/>
              </a:rPr>
              <a:t>Efficacy against persistent HPV infections: Ongoing studies </a:t>
            </a:r>
            <a:endParaRPr lang="en-US" sz="3200" b="1" dirty="0">
              <a:solidFill>
                <a:schemeClr val="tx2"/>
              </a:solidFill>
              <a:latin typeface="+mj-lt"/>
            </a:endParaRPr>
          </a:p>
        </p:txBody>
      </p:sp>
      <p:sp>
        <p:nvSpPr>
          <p:cNvPr id="4" name="TextBox 3">
            <a:extLst>
              <a:ext uri="{FF2B5EF4-FFF2-40B4-BE49-F238E27FC236}">
                <a16:creationId xmlns:a16="http://schemas.microsoft.com/office/drawing/2014/main" id="{0F8F2074-6A35-764F-7A7F-DD5AD5BA63CB}"/>
              </a:ext>
            </a:extLst>
          </p:cNvPr>
          <p:cNvSpPr txBox="1"/>
          <p:nvPr/>
        </p:nvSpPr>
        <p:spPr>
          <a:xfrm>
            <a:off x="381000" y="6179820"/>
            <a:ext cx="11314595" cy="230832"/>
          </a:xfrm>
          <a:prstGeom prst="rect">
            <a:avLst/>
          </a:prstGeom>
          <a:noFill/>
        </p:spPr>
        <p:txBody>
          <a:bodyPr wrap="square" rtlCol="0">
            <a:spAutoFit/>
          </a:bodyPr>
          <a:lstStyle/>
          <a:p>
            <a:r>
              <a:rPr lang="en-US" sz="900" dirty="0"/>
              <a:t>Abbreviations: IARC, International Agency for Research on Cancer;  HOPE: Human Papillomavirus One and Two Dose Population Effectiveness; RCT, randomized control trial; SD, single dose; </a:t>
            </a:r>
            <a:r>
              <a:rPr lang="en-US" sz="900" dirty="0" err="1"/>
              <a:t>yo</a:t>
            </a:r>
            <a:r>
              <a:rPr lang="en-US" sz="900" dirty="0"/>
              <a:t>, years of age; N, number of study participants</a:t>
            </a:r>
          </a:p>
        </p:txBody>
      </p:sp>
    </p:spTree>
    <p:extLst>
      <p:ext uri="{BB962C8B-B14F-4D97-AF65-F5344CB8AC3E}">
        <p14:creationId xmlns:p14="http://schemas.microsoft.com/office/powerpoint/2010/main" val="41348471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AFA5D-B43E-855B-643B-A6F82AEADD5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1895E7D-AD13-D2B2-12DF-DECBCFF143A8}"/>
              </a:ext>
            </a:extLst>
          </p:cNvPr>
          <p:cNvSpPr/>
          <p:nvPr/>
        </p:nvSpPr>
        <p:spPr>
          <a:xfrm>
            <a:off x="381000" y="114300"/>
            <a:ext cx="11348767" cy="584775"/>
          </a:xfrm>
          <a:prstGeom prst="rect">
            <a:avLst/>
          </a:prstGeom>
        </p:spPr>
        <p:txBody>
          <a:bodyPr wrap="square" lIns="91440" tIns="45720" rIns="91440" bIns="45720" anchor="t">
            <a:spAutoFit/>
          </a:bodyPr>
          <a:lstStyle/>
          <a:p>
            <a:pPr algn="ctr"/>
            <a:r>
              <a:rPr lang="en-US" sz="3200" dirty="0">
                <a:solidFill>
                  <a:schemeClr val="tx2"/>
                </a:solidFill>
                <a:latin typeface="+mj-lt"/>
              </a:rPr>
              <a:t>Ongoing impact studies</a:t>
            </a:r>
            <a:endParaRPr lang="en-US" sz="3200" b="1" dirty="0">
              <a:solidFill>
                <a:schemeClr val="tx2"/>
              </a:solidFill>
              <a:latin typeface="+mj-lt"/>
            </a:endParaRPr>
          </a:p>
        </p:txBody>
      </p:sp>
      <p:graphicFrame>
        <p:nvGraphicFramePr>
          <p:cNvPr id="3" name="Table 3">
            <a:extLst>
              <a:ext uri="{FF2B5EF4-FFF2-40B4-BE49-F238E27FC236}">
                <a16:creationId xmlns:a16="http://schemas.microsoft.com/office/drawing/2014/main" id="{E959BE09-A822-D7B9-956D-37610E0262FB}"/>
              </a:ext>
            </a:extLst>
          </p:cNvPr>
          <p:cNvGraphicFramePr>
            <a:graphicFrameLocks noGrp="1"/>
          </p:cNvGraphicFramePr>
          <p:nvPr>
            <p:extLst>
              <p:ext uri="{D42A27DB-BD31-4B8C-83A1-F6EECF244321}">
                <p14:modId xmlns:p14="http://schemas.microsoft.com/office/powerpoint/2010/main" val="1045340450"/>
              </p:ext>
            </p:extLst>
          </p:nvPr>
        </p:nvGraphicFramePr>
        <p:xfrm>
          <a:off x="581025" y="841424"/>
          <a:ext cx="11195802" cy="2697480"/>
        </p:xfrm>
        <a:graphic>
          <a:graphicData uri="http://schemas.openxmlformats.org/drawingml/2006/table">
            <a:tbl>
              <a:tblPr firstRow="1" bandRow="1">
                <a:tableStyleId>{5C22544A-7EE6-4342-B048-85BDC9FD1C3A}</a:tableStyleId>
              </a:tblPr>
              <a:tblGrid>
                <a:gridCol w="4447476">
                  <a:extLst>
                    <a:ext uri="{9D8B030D-6E8A-4147-A177-3AD203B41FA5}">
                      <a16:colId xmlns:a16="http://schemas.microsoft.com/office/drawing/2014/main" val="4230516322"/>
                    </a:ext>
                  </a:extLst>
                </a:gridCol>
                <a:gridCol w="6748326">
                  <a:extLst>
                    <a:ext uri="{9D8B030D-6E8A-4147-A177-3AD203B41FA5}">
                      <a16:colId xmlns:a16="http://schemas.microsoft.com/office/drawing/2014/main" val="3653219934"/>
                    </a:ext>
                  </a:extLst>
                </a:gridCol>
              </a:tblGrid>
              <a:tr h="388135">
                <a:tc>
                  <a:txBody>
                    <a:bodyPr/>
                    <a:lstStyle/>
                    <a:p>
                      <a:r>
                        <a:rPr lang="en-US" sz="2000" dirty="0">
                          <a:solidFill>
                            <a:schemeClr val="bg1"/>
                          </a:solidFill>
                        </a:rPr>
                        <a:t>Study / design</a:t>
                      </a:r>
                      <a:endParaRPr lang="en-US" sz="2000" dirty="0">
                        <a:solidFill>
                          <a:schemeClr val="bg1"/>
                        </a:solidFill>
                        <a:latin typeface="Calibri" panose="020F0502020204030204" pitchFamily="34" charset="0"/>
                        <a:cs typeface="Calibri" panose="020F0502020204030204" pitchFamily="34" charset="0"/>
                      </a:endParaRPr>
                    </a:p>
                  </a:txBody>
                  <a:tcPr>
                    <a:lnB w="9525" cap="flat" cmpd="sng" algn="ctr">
                      <a:solidFill>
                        <a:schemeClr val="accent1"/>
                      </a:solidFill>
                      <a:prstDash val="solid"/>
                      <a:round/>
                      <a:headEnd type="none" w="med" len="med"/>
                      <a:tailEnd type="none" w="med" len="med"/>
                    </a:lnB>
                  </a:tcPr>
                </a:tc>
                <a:tc>
                  <a:txBody>
                    <a:bodyPr/>
                    <a:lstStyle/>
                    <a:p>
                      <a:r>
                        <a:rPr lang="en-GB" sz="2000" b="1" dirty="0">
                          <a:solidFill>
                            <a:schemeClr val="bg1"/>
                          </a:solidFill>
                        </a:rPr>
                        <a:t>Primary objectives/ timelines</a:t>
                      </a:r>
                      <a:endParaRPr lang="en-GB" sz="2000" b="1" dirty="0">
                        <a:solidFill>
                          <a:schemeClr val="bg1"/>
                        </a:solidFill>
                        <a:latin typeface="Calibri" panose="020F0502020204030204" pitchFamily="34" charset="0"/>
                        <a:cs typeface="Calibri" panose="020F0502020204030204" pitchFamily="34" charset="0"/>
                      </a:endParaRP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584577">
                <a:tc>
                  <a:txBody>
                    <a:bodyPr/>
                    <a:lstStyle/>
                    <a:p>
                      <a:r>
                        <a:rPr lang="en-US" sz="2000" b="1" dirty="0">
                          <a:solidFill>
                            <a:schemeClr val="bg1"/>
                          </a:solidFill>
                        </a:rPr>
                        <a:t>ADD-VACC</a:t>
                      </a:r>
                      <a:r>
                        <a:rPr lang="en-US" sz="2000" b="0" dirty="0">
                          <a:solidFill>
                            <a:schemeClr val="bg1"/>
                          </a:solidFill>
                        </a:rPr>
                        <a:t>, Tanzania</a:t>
                      </a:r>
                    </a:p>
                    <a:p>
                      <a:r>
                        <a:rPr lang="en-US" sz="2000" dirty="0">
                          <a:solidFill>
                            <a:schemeClr val="tx2"/>
                          </a:solidFill>
                        </a:rPr>
                        <a:t>Cluster-randomized trial, girls only (9 yo) or female (9 yo) + boys (14-18 yo)</a:t>
                      </a:r>
                    </a:p>
                    <a:p>
                      <a:r>
                        <a:rPr lang="en-US" sz="2000" dirty="0">
                          <a:solidFill>
                            <a:schemeClr val="tx2"/>
                          </a:solidFill>
                        </a:rPr>
                        <a:t>1 dose HPV4 (MSD)</a:t>
                      </a:r>
                    </a:p>
                    <a:p>
                      <a:r>
                        <a:rPr lang="en-US" sz="2000" dirty="0">
                          <a:solidFill>
                            <a:schemeClr val="tx2"/>
                          </a:solidFill>
                        </a:rPr>
                        <a:t>N~9,000 boys </a:t>
                      </a:r>
                    </a:p>
                    <a:p>
                      <a:r>
                        <a:rPr lang="en-US" sz="2000" dirty="0">
                          <a:solidFill>
                            <a:schemeClr val="tx2"/>
                          </a:solidFill>
                        </a:rPr>
                        <a:t>Survey pre- and three years post-vaccination</a:t>
                      </a:r>
                      <a:endParaRPr lang="en-US" sz="2000"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en-US" sz="2000" dirty="0">
                          <a:solidFill>
                            <a:schemeClr val="tx2"/>
                          </a:solidFill>
                        </a:rPr>
                        <a:t>Impact of adding a one-time, single-dose male HPV vaccination strategy to national program (girls 14 yo). </a:t>
                      </a:r>
                    </a:p>
                    <a:p>
                      <a:r>
                        <a:rPr lang="en-US" sz="2000" dirty="0">
                          <a:solidFill>
                            <a:schemeClr val="tx2"/>
                          </a:solidFill>
                        </a:rPr>
                        <a:t>Impact on community HPV prevalence 36 months after vaccination.</a:t>
                      </a:r>
                    </a:p>
                    <a:p>
                      <a:pPr>
                        <a:spcAft>
                          <a:spcPts val="600"/>
                        </a:spcAft>
                      </a:pPr>
                      <a:r>
                        <a:rPr lang="en-US" sz="2000" dirty="0">
                          <a:solidFill>
                            <a:schemeClr val="tx2"/>
                          </a:solidFill>
                        </a:rPr>
                        <a:t>Immunogenicity in a subset up to Month 24</a:t>
                      </a:r>
                    </a:p>
                    <a:p>
                      <a:r>
                        <a:rPr lang="en-ZA" sz="2000" u="sng" dirty="0">
                          <a:solidFill>
                            <a:schemeClr val="tx2"/>
                          </a:solidFill>
                        </a:rPr>
                        <a:t>Anticipated data</a:t>
                      </a:r>
                      <a:r>
                        <a:rPr lang="en-ZA" sz="2000" u="none" dirty="0">
                          <a:solidFill>
                            <a:schemeClr val="tx2"/>
                          </a:solidFill>
                        </a:rPr>
                        <a:t>: </a:t>
                      </a:r>
                      <a:r>
                        <a:rPr lang="en-US" sz="2000" kern="1200" dirty="0">
                          <a:solidFill>
                            <a:schemeClr val="tx2"/>
                          </a:solidFill>
                          <a:latin typeface="+mn-lt"/>
                          <a:ea typeface="+mn-ea"/>
                          <a:cs typeface="+mn-cs"/>
                        </a:rPr>
                        <a:t>impact on community HPV prevalence </a:t>
                      </a:r>
                      <a:r>
                        <a:rPr lang="en-US" sz="2000" b="1" kern="1200" dirty="0">
                          <a:solidFill>
                            <a:schemeClr val="tx2"/>
                          </a:solidFill>
                          <a:latin typeface="+mn-lt"/>
                          <a:ea typeface="+mn-ea"/>
                          <a:cs typeface="+mn-cs"/>
                        </a:rPr>
                        <a:t>2027</a:t>
                      </a:r>
                      <a:r>
                        <a:rPr lang="en-US" sz="2000" kern="1200" dirty="0">
                          <a:solidFill>
                            <a:schemeClr val="tx2"/>
                          </a:solidFill>
                          <a:latin typeface="+mn-lt"/>
                          <a:ea typeface="+mn-ea"/>
                          <a:cs typeface="+mn-cs"/>
                        </a:rPr>
                        <a:t>; effectiveness of SD in males: </a:t>
                      </a:r>
                      <a:r>
                        <a:rPr lang="en-US" sz="2000" b="1" kern="1200" dirty="0">
                          <a:solidFill>
                            <a:schemeClr val="tx2"/>
                          </a:solidFill>
                          <a:latin typeface="+mn-lt"/>
                          <a:ea typeface="+mn-ea"/>
                          <a:cs typeface="+mn-cs"/>
                        </a:rPr>
                        <a:t>2027</a:t>
                      </a:r>
                      <a:endParaRPr lang="en-ZA" sz="2000" b="1" kern="1200" dirty="0">
                        <a:solidFill>
                          <a:schemeClr val="tx2"/>
                        </a:solidFill>
                        <a:latin typeface="+mn-lt"/>
                        <a:ea typeface="+mn-ea"/>
                        <a:cs typeface="+mn-cs"/>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5" name="TextBox 4">
            <a:extLst>
              <a:ext uri="{FF2B5EF4-FFF2-40B4-BE49-F238E27FC236}">
                <a16:creationId xmlns:a16="http://schemas.microsoft.com/office/drawing/2014/main" id="{C4CD6B76-4605-7F01-3CA8-A63EF5AAD369}"/>
              </a:ext>
            </a:extLst>
          </p:cNvPr>
          <p:cNvSpPr txBox="1"/>
          <p:nvPr/>
        </p:nvSpPr>
        <p:spPr>
          <a:xfrm>
            <a:off x="581025" y="6003827"/>
            <a:ext cx="11361655" cy="230832"/>
          </a:xfrm>
          <a:prstGeom prst="rect">
            <a:avLst/>
          </a:prstGeom>
          <a:noFill/>
        </p:spPr>
        <p:txBody>
          <a:bodyPr wrap="square" numCol="1" rtlCol="0">
            <a:spAutoFit/>
          </a:bodyPr>
          <a:lstStyle/>
          <a:p>
            <a:r>
              <a:rPr lang="en-US" sz="900" dirty="0"/>
              <a:t>ADD-VACC, Adding Male Single Dose HPV Vaccination to Female HPV Vaccination in Tanzania; N: number of participants; yo: year of age; SD, single dose</a:t>
            </a:r>
          </a:p>
        </p:txBody>
      </p:sp>
    </p:spTree>
    <p:extLst>
      <p:ext uri="{BB962C8B-B14F-4D97-AF65-F5344CB8AC3E}">
        <p14:creationId xmlns:p14="http://schemas.microsoft.com/office/powerpoint/2010/main" val="27048410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9679" y="61531"/>
            <a:ext cx="11747582" cy="584775"/>
          </a:xfrm>
          <a:prstGeom prst="rect">
            <a:avLst/>
          </a:prstGeom>
        </p:spPr>
        <p:txBody>
          <a:bodyPr wrap="square">
            <a:spAutoFit/>
          </a:bodyPr>
          <a:lstStyle/>
          <a:p>
            <a:pPr algn="ctr"/>
            <a:r>
              <a:rPr lang="en-US" sz="3200" dirty="0">
                <a:solidFill>
                  <a:schemeClr val="tx2"/>
                </a:solidFill>
                <a:latin typeface="+mj-lt"/>
              </a:rPr>
              <a:t>Ongoing immunogenicity trials</a:t>
            </a:r>
          </a:p>
        </p:txBody>
      </p:sp>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173643733"/>
              </p:ext>
            </p:extLst>
          </p:nvPr>
        </p:nvGraphicFramePr>
        <p:xfrm>
          <a:off x="560408" y="623308"/>
          <a:ext cx="11241913" cy="5537261"/>
        </p:xfrm>
        <a:graphic>
          <a:graphicData uri="http://schemas.openxmlformats.org/drawingml/2006/table">
            <a:tbl>
              <a:tblPr firstRow="1" bandRow="1">
                <a:tableStyleId>{5C22544A-7EE6-4342-B048-85BDC9FD1C3A}</a:tableStyleId>
              </a:tblPr>
              <a:tblGrid>
                <a:gridCol w="4304200">
                  <a:extLst>
                    <a:ext uri="{9D8B030D-6E8A-4147-A177-3AD203B41FA5}">
                      <a16:colId xmlns:a16="http://schemas.microsoft.com/office/drawing/2014/main" val="4230516322"/>
                    </a:ext>
                  </a:extLst>
                </a:gridCol>
                <a:gridCol w="6937713">
                  <a:extLst>
                    <a:ext uri="{9D8B030D-6E8A-4147-A177-3AD203B41FA5}">
                      <a16:colId xmlns:a16="http://schemas.microsoft.com/office/drawing/2014/main" val="3653219934"/>
                    </a:ext>
                  </a:extLst>
                </a:gridCol>
              </a:tblGrid>
              <a:tr h="433765">
                <a:tc>
                  <a:txBody>
                    <a:bodyPr/>
                    <a:lstStyle/>
                    <a:p>
                      <a:r>
                        <a:rPr lang="en-US" dirty="0">
                          <a:solidFill>
                            <a:schemeClr val="bg1"/>
                          </a:solidFill>
                        </a:rPr>
                        <a:t>Study/design</a:t>
                      </a:r>
                      <a:endParaRPr lang="en-US" dirty="0">
                        <a:solidFill>
                          <a:schemeClr val="bg1"/>
                        </a:solidFill>
                        <a:latin typeface="Calibri" panose="020F0502020204030204" pitchFamily="34" charset="0"/>
                        <a:cs typeface="Calibri" panose="020F0502020204030204" pitchFamily="34" charset="0"/>
                      </a:endParaRPr>
                    </a:p>
                  </a:txBody>
                  <a:tcPr>
                    <a:lnB w="9525" cap="flat" cmpd="sng" algn="ctr">
                      <a:solidFill>
                        <a:schemeClr val="accent1"/>
                      </a:solidFill>
                      <a:prstDash val="solid"/>
                      <a:round/>
                      <a:headEnd type="none" w="med" len="med"/>
                      <a:tailEnd type="none" w="med" len="med"/>
                    </a:lnB>
                  </a:tcPr>
                </a:tc>
                <a:tc>
                  <a:txBody>
                    <a:bodyPr/>
                    <a:lstStyle/>
                    <a:p>
                      <a:r>
                        <a:rPr lang="en-GB" sz="1800" b="1" dirty="0">
                          <a:solidFill>
                            <a:schemeClr val="bg1"/>
                          </a:solidFill>
                        </a:rPr>
                        <a:t>Primary objectives/timelines</a:t>
                      </a:r>
                      <a:endParaRPr lang="en-GB" sz="1800" b="1" dirty="0">
                        <a:solidFill>
                          <a:schemeClr val="bg1"/>
                        </a:solidFill>
                        <a:latin typeface="Calibri" panose="020F0502020204030204" pitchFamily="34" charset="0"/>
                        <a:cs typeface="Calibri" panose="020F0502020204030204" pitchFamily="34" charset="0"/>
                      </a:endParaRP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320367">
                <a:tc>
                  <a:txBody>
                    <a:bodyPr/>
                    <a:lstStyle/>
                    <a:p>
                      <a:r>
                        <a:rPr lang="en-US" b="1" strike="noStrike" dirty="0" err="1">
                          <a:solidFill>
                            <a:schemeClr val="bg1"/>
                          </a:solidFill>
                        </a:rPr>
                        <a:t>DoRIS</a:t>
                      </a:r>
                      <a:r>
                        <a:rPr lang="en-US" b="1" strike="noStrike" dirty="0">
                          <a:solidFill>
                            <a:schemeClr val="bg1"/>
                          </a:solidFill>
                        </a:rPr>
                        <a:t> trial</a:t>
                      </a:r>
                      <a:r>
                        <a:rPr lang="en-US" b="0" strike="noStrike" dirty="0">
                          <a:solidFill>
                            <a:schemeClr val="bg1"/>
                          </a:solidFill>
                        </a:rPr>
                        <a:t>, Tanzania</a:t>
                      </a:r>
                    </a:p>
                    <a:p>
                      <a:r>
                        <a:rPr lang="en-GB" sz="1800" strike="noStrike" dirty="0">
                          <a:solidFill>
                            <a:schemeClr val="tx2"/>
                          </a:solidFill>
                        </a:rPr>
                        <a:t>Randomized, unblinded </a:t>
                      </a:r>
                      <a:endParaRPr lang="en-US" b="1" strike="noStrike" dirty="0">
                        <a:solidFill>
                          <a:schemeClr val="tx2"/>
                        </a:solidFill>
                      </a:endParaRPr>
                    </a:p>
                    <a:p>
                      <a:r>
                        <a:rPr lang="en-US" b="0" strike="noStrike" dirty="0">
                          <a:solidFill>
                            <a:schemeClr val="tx2"/>
                          </a:solidFill>
                        </a:rPr>
                        <a:t>Females 9–14 yo; </a:t>
                      </a:r>
                    </a:p>
                    <a:p>
                      <a:r>
                        <a:rPr lang="en-US" b="0" strike="noStrike" dirty="0">
                          <a:solidFill>
                            <a:schemeClr val="tx2"/>
                          </a:solidFill>
                        </a:rPr>
                        <a:t>N=930 in 6 arms: 1, 2, 3, doses of HPV2 (GSK) or HPV9 (MSD)</a:t>
                      </a:r>
                      <a:endParaRPr lang="en-US" b="0" strike="noStrike"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strike="noStrike" dirty="0">
                          <a:solidFill>
                            <a:schemeClr val="tx2"/>
                          </a:solidFill>
                        </a:rPr>
                        <a:t>Non-inferiority 1 dose vs 2</a:t>
                      </a:r>
                      <a:r>
                        <a:rPr lang="en-US" b="0" strike="noStrike" dirty="0">
                          <a:solidFill>
                            <a:schemeClr val="tx2"/>
                          </a:solidFill>
                        </a:rPr>
                        <a:t>–</a:t>
                      </a:r>
                      <a:r>
                        <a:rPr lang="en-ZA" sz="1800" strike="noStrike" dirty="0">
                          <a:solidFill>
                            <a:schemeClr val="tx2"/>
                          </a:solidFill>
                        </a:rPr>
                        <a:t>3 doses (seropositivity) at Mo 24</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strike="noStrike" dirty="0">
                          <a:solidFill>
                            <a:schemeClr val="tx2"/>
                          </a:solidFill>
                        </a:rPr>
                        <a:t>Non-Inferiority 1 dose vs historical controls 10</a:t>
                      </a:r>
                      <a:r>
                        <a:rPr lang="en-US" b="0" strike="noStrike" dirty="0">
                          <a:solidFill>
                            <a:schemeClr val="tx2"/>
                          </a:solidFill>
                        </a:rPr>
                        <a:t>–</a:t>
                      </a:r>
                      <a:r>
                        <a:rPr lang="en-ZA" sz="1800" strike="noStrike" dirty="0">
                          <a:solidFill>
                            <a:schemeClr val="tx2"/>
                          </a:solidFill>
                        </a:rPr>
                        <a:t>25 yo (GMTs) at Mo 24 (</a:t>
                      </a:r>
                      <a:r>
                        <a:rPr lang="en-ZA" sz="1800" strike="noStrike" dirty="0" err="1">
                          <a:solidFill>
                            <a:schemeClr val="tx2"/>
                          </a:solidFill>
                        </a:rPr>
                        <a:t>immunobridging</a:t>
                      </a:r>
                      <a:r>
                        <a:rPr lang="en-ZA" sz="1800" strike="noStrike" dirty="0">
                          <a:solidFill>
                            <a:schemeClr val="tx2"/>
                          </a:solidFill>
                        </a:rPr>
                        <a:t> to CVT and India IARC and KEN SHE)</a:t>
                      </a:r>
                    </a:p>
                    <a:p>
                      <a:pPr marL="0" marR="0" lvl="0" indent="0" algn="l" defTabSz="914400" rtl="0" eaLnBrk="1" fontAlgn="auto" latinLnBrk="0" hangingPunct="1">
                        <a:lnSpc>
                          <a:spcPct val="100000"/>
                        </a:lnSpc>
                        <a:spcBef>
                          <a:spcPts val="0"/>
                        </a:spcBef>
                        <a:spcAft>
                          <a:spcPts val="300"/>
                        </a:spcAft>
                        <a:buClrTx/>
                        <a:buSzTx/>
                        <a:buFontTx/>
                        <a:buNone/>
                        <a:tabLst/>
                        <a:defRPr/>
                      </a:pPr>
                      <a:r>
                        <a:rPr lang="en-ZA" sz="1800" strike="noStrike" dirty="0">
                          <a:solidFill>
                            <a:schemeClr val="tx2"/>
                          </a:solidFill>
                        </a:rPr>
                        <a:t>Immuno-persistence 9 years post vaccination for 1- and 2-dose regimens</a:t>
                      </a:r>
                    </a:p>
                    <a:p>
                      <a:pPr lvl="0">
                        <a:buNone/>
                      </a:pPr>
                      <a:r>
                        <a:rPr lang="en-ZA" sz="1800" u="sng" strike="noStrike" dirty="0">
                          <a:solidFill>
                            <a:schemeClr val="tx2"/>
                          </a:solidFill>
                        </a:rPr>
                        <a:t>Anticipated data</a:t>
                      </a:r>
                      <a:r>
                        <a:rPr lang="en-ZA" sz="1800" strike="noStrike" dirty="0">
                          <a:solidFill>
                            <a:schemeClr val="tx2"/>
                          </a:solidFill>
                        </a:rPr>
                        <a:t>: </a:t>
                      </a:r>
                      <a:r>
                        <a:rPr lang="en-ZA" sz="1800" b="1" strike="noStrike" dirty="0">
                          <a:solidFill>
                            <a:schemeClr val="tx2"/>
                          </a:solidFill>
                        </a:rPr>
                        <a:t>2027</a:t>
                      </a:r>
                      <a:endParaRPr lang="en-ZA" sz="1800" b="1" strike="noStrike" dirty="0">
                        <a:solidFill>
                          <a:schemeClr val="tx2"/>
                        </a:solidFill>
                        <a:latin typeface="Calibri"/>
                        <a:cs typeface="Calibri"/>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899028">
                <a:tc>
                  <a:txBody>
                    <a:bodyPr/>
                    <a:lstStyle/>
                    <a:p>
                      <a:r>
                        <a:rPr lang="en-US" b="1" dirty="0">
                          <a:solidFill>
                            <a:schemeClr val="bg1"/>
                          </a:solidFill>
                        </a:rPr>
                        <a:t>CVT-extension trial</a:t>
                      </a:r>
                      <a:r>
                        <a:rPr lang="en-US" b="0" dirty="0">
                          <a:solidFill>
                            <a:schemeClr val="bg1"/>
                          </a:solidFill>
                        </a:rPr>
                        <a:t>, Costa Rica</a:t>
                      </a:r>
                      <a:endParaRPr lang="en-US" b="1" dirty="0">
                        <a:solidFill>
                          <a:schemeClr val="bg1"/>
                        </a:solidFill>
                      </a:endParaRPr>
                    </a:p>
                    <a:p>
                      <a:r>
                        <a:rPr lang="en-US" b="0" dirty="0">
                          <a:solidFill>
                            <a:schemeClr val="tx2"/>
                          </a:solidFill>
                        </a:rPr>
                        <a:t>Females 18–25 yo; 2vHPV (GSK)</a:t>
                      </a:r>
                    </a:p>
                    <a:p>
                      <a:r>
                        <a:rPr lang="en-US" b="0" dirty="0">
                          <a:solidFill>
                            <a:schemeClr val="tx2"/>
                          </a:solidFill>
                        </a:rPr>
                        <a:t>N=3,727 (196 SD)</a:t>
                      </a:r>
                      <a:endParaRPr lang="en-US" b="0"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en-ZA" sz="1800" dirty="0">
                          <a:solidFill>
                            <a:schemeClr val="tx2"/>
                          </a:solidFill>
                        </a:rPr>
                        <a:t>Immuno-persistence up to 20Y post vaccination (1-, 2- and 3-dose)</a:t>
                      </a:r>
                    </a:p>
                    <a:p>
                      <a:pPr lvl="0">
                        <a:buNone/>
                      </a:pPr>
                      <a:r>
                        <a:rPr lang="en-ZA" sz="1800" u="sng" dirty="0">
                          <a:solidFill>
                            <a:schemeClr val="tx2"/>
                          </a:solidFill>
                        </a:rPr>
                        <a:t>Anticipated data</a:t>
                      </a:r>
                      <a:r>
                        <a:rPr lang="en-ZA" sz="1800" b="1" dirty="0">
                          <a:solidFill>
                            <a:schemeClr val="tx2"/>
                          </a:solidFill>
                        </a:rPr>
                        <a:t>: </a:t>
                      </a:r>
                      <a:r>
                        <a:rPr lang="en-US" sz="1800" b="1" kern="1200" dirty="0">
                          <a:solidFill>
                            <a:schemeClr val="tx2"/>
                          </a:solidFill>
                          <a:effectLst/>
                        </a:rPr>
                        <a:t>Y 20: 2026</a:t>
                      </a:r>
                      <a:endParaRPr lang="en-ZA" sz="1800" dirty="0">
                        <a:solidFill>
                          <a:schemeClr val="tx2"/>
                        </a:solidFill>
                        <a:latin typeface="Calibri"/>
                        <a:cs typeface="Calibri"/>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1154251">
                <a:tc>
                  <a:txBody>
                    <a:bodyPr/>
                    <a:lstStyle/>
                    <a:p>
                      <a:pPr marL="0" algn="l" defTabSz="914400" rtl="0" eaLnBrk="1" latinLnBrk="0" hangingPunct="1"/>
                      <a:r>
                        <a:rPr lang="en-US" b="1" dirty="0">
                          <a:solidFill>
                            <a:schemeClr val="bg1"/>
                          </a:solidFill>
                        </a:rPr>
                        <a:t>HANDS </a:t>
                      </a:r>
                      <a:r>
                        <a:rPr lang="en-US" sz="1800" b="1" kern="1200" dirty="0">
                          <a:solidFill>
                            <a:schemeClr val="bg1"/>
                          </a:solidFill>
                          <a:latin typeface="+mn-lt"/>
                          <a:ea typeface="+mn-ea"/>
                          <a:cs typeface="+mn-cs"/>
                        </a:rPr>
                        <a:t>trial,* </a:t>
                      </a:r>
                      <a:r>
                        <a:rPr lang="en-US" sz="1800" b="0" kern="1200" dirty="0">
                          <a:solidFill>
                            <a:schemeClr val="bg1"/>
                          </a:solidFill>
                          <a:latin typeface="+mn-lt"/>
                          <a:ea typeface="+mn-ea"/>
                          <a:cs typeface="+mn-cs"/>
                        </a:rPr>
                        <a:t>The Gambia</a:t>
                      </a:r>
                    </a:p>
                    <a:p>
                      <a:r>
                        <a:rPr lang="en-US" dirty="0">
                          <a:solidFill>
                            <a:schemeClr val="tx2"/>
                          </a:solidFill>
                        </a:rPr>
                        <a:t>Females; HPV9 (MSD)</a:t>
                      </a:r>
                    </a:p>
                    <a:p>
                      <a:r>
                        <a:rPr lang="en-US" dirty="0">
                          <a:solidFill>
                            <a:schemeClr val="tx2"/>
                          </a:solidFill>
                        </a:rPr>
                        <a:t>5 groups (N= 344 each): 1 or 2 doses 4</a:t>
                      </a:r>
                      <a:r>
                        <a:rPr lang="en-US" b="0" dirty="0">
                          <a:solidFill>
                            <a:schemeClr val="tx2"/>
                          </a:solidFill>
                        </a:rPr>
                        <a:t>–</a:t>
                      </a:r>
                      <a:r>
                        <a:rPr lang="en-US" dirty="0">
                          <a:solidFill>
                            <a:schemeClr val="tx2"/>
                          </a:solidFill>
                        </a:rPr>
                        <a:t>8 yo; 1 or 2 doses 9</a:t>
                      </a:r>
                      <a:r>
                        <a:rPr lang="en-US" b="0" dirty="0">
                          <a:solidFill>
                            <a:schemeClr val="tx2"/>
                          </a:solidFill>
                        </a:rPr>
                        <a:t>–</a:t>
                      </a:r>
                      <a:r>
                        <a:rPr lang="en-US" dirty="0">
                          <a:solidFill>
                            <a:schemeClr val="tx2"/>
                          </a:solidFill>
                        </a:rPr>
                        <a:t>14 yo; 3 doses 15</a:t>
                      </a:r>
                      <a:r>
                        <a:rPr lang="en-US" b="0" dirty="0">
                          <a:solidFill>
                            <a:schemeClr val="tx2"/>
                          </a:solidFill>
                        </a:rPr>
                        <a:t>–</a:t>
                      </a:r>
                      <a:r>
                        <a:rPr lang="en-US" dirty="0">
                          <a:solidFill>
                            <a:schemeClr val="tx2"/>
                          </a:solidFill>
                        </a:rPr>
                        <a:t>26 yo</a:t>
                      </a:r>
                      <a:endParaRPr lang="en-US"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en-GB" sz="1800" dirty="0">
                          <a:solidFill>
                            <a:schemeClr val="tx2"/>
                          </a:solidFill>
                        </a:rPr>
                        <a:t>Non-inferiority of 2 doses in 4</a:t>
                      </a:r>
                      <a:r>
                        <a:rPr lang="en-US" b="0" dirty="0">
                          <a:solidFill>
                            <a:schemeClr val="tx2"/>
                          </a:solidFill>
                        </a:rPr>
                        <a:t>–</a:t>
                      </a:r>
                      <a:r>
                        <a:rPr lang="en-GB" sz="1800" dirty="0">
                          <a:solidFill>
                            <a:schemeClr val="tx2"/>
                          </a:solidFill>
                        </a:rPr>
                        <a:t>8 yo to 3 doses in 15</a:t>
                      </a:r>
                      <a:r>
                        <a:rPr lang="en-US" b="0" dirty="0">
                          <a:solidFill>
                            <a:schemeClr val="tx2"/>
                          </a:solidFill>
                        </a:rPr>
                        <a:t>–</a:t>
                      </a:r>
                      <a:r>
                        <a:rPr lang="en-GB" sz="1800" dirty="0">
                          <a:solidFill>
                            <a:schemeClr val="tx2"/>
                          </a:solidFill>
                        </a:rPr>
                        <a:t>26 yo (GMT) </a:t>
                      </a:r>
                    </a:p>
                    <a:p>
                      <a:r>
                        <a:rPr lang="en-GB" sz="1800" dirty="0">
                          <a:solidFill>
                            <a:schemeClr val="tx2"/>
                          </a:solidFill>
                        </a:rPr>
                        <a:t>Comparison of 1 dose in 4</a:t>
                      </a:r>
                      <a:r>
                        <a:rPr lang="en-US" b="0" dirty="0">
                          <a:solidFill>
                            <a:schemeClr val="tx2"/>
                          </a:solidFill>
                        </a:rPr>
                        <a:t>–</a:t>
                      </a:r>
                      <a:r>
                        <a:rPr lang="en-GB" sz="1800" dirty="0">
                          <a:solidFill>
                            <a:schemeClr val="tx2"/>
                          </a:solidFill>
                        </a:rPr>
                        <a:t>8 yo to 3 doses in 15</a:t>
                      </a:r>
                      <a:r>
                        <a:rPr lang="en-US" b="0" dirty="0">
                          <a:solidFill>
                            <a:schemeClr val="tx2"/>
                          </a:solidFill>
                        </a:rPr>
                        <a:t>–</a:t>
                      </a:r>
                      <a:r>
                        <a:rPr lang="en-GB" sz="1800" dirty="0">
                          <a:solidFill>
                            <a:schemeClr val="tx2"/>
                          </a:solidFill>
                        </a:rPr>
                        <a:t>26 yo (GMT)</a:t>
                      </a:r>
                    </a:p>
                    <a:p>
                      <a:pPr>
                        <a:spcAft>
                          <a:spcPts val="600"/>
                        </a:spcAft>
                      </a:pPr>
                      <a:r>
                        <a:rPr lang="en-GB" sz="1800" dirty="0">
                          <a:solidFill>
                            <a:schemeClr val="tx2"/>
                          </a:solidFill>
                        </a:rPr>
                        <a:t>Non-inferiority of 2 doses in 9</a:t>
                      </a:r>
                      <a:r>
                        <a:rPr lang="en-US" b="0" dirty="0">
                          <a:solidFill>
                            <a:schemeClr val="tx2"/>
                          </a:solidFill>
                        </a:rPr>
                        <a:t>–</a:t>
                      </a:r>
                      <a:r>
                        <a:rPr lang="en-GB" sz="1800" dirty="0">
                          <a:solidFill>
                            <a:schemeClr val="tx2"/>
                          </a:solidFill>
                        </a:rPr>
                        <a:t>14 yo to 3 doses in 15</a:t>
                      </a:r>
                      <a:r>
                        <a:rPr lang="en-US" b="0" dirty="0">
                          <a:solidFill>
                            <a:schemeClr val="tx2"/>
                          </a:solidFill>
                        </a:rPr>
                        <a:t>–</a:t>
                      </a:r>
                      <a:r>
                        <a:rPr lang="en-GB" sz="1800" dirty="0">
                          <a:solidFill>
                            <a:schemeClr val="tx2"/>
                          </a:solidFill>
                        </a:rPr>
                        <a:t>26 yo (GMT)</a:t>
                      </a:r>
                    </a:p>
                    <a:p>
                      <a:pPr lvl="0">
                        <a:buNone/>
                      </a:pPr>
                      <a:r>
                        <a:rPr lang="en-GB" sz="1800" u="sng" dirty="0">
                          <a:solidFill>
                            <a:schemeClr val="tx2"/>
                          </a:solidFill>
                        </a:rPr>
                        <a:t>Anticipated data</a:t>
                      </a:r>
                      <a:r>
                        <a:rPr lang="en-GB" sz="1800" dirty="0">
                          <a:solidFill>
                            <a:schemeClr val="tx2"/>
                          </a:solidFill>
                        </a:rPr>
                        <a:t>: </a:t>
                      </a:r>
                      <a:r>
                        <a:rPr lang="en-US" sz="1800" b="1" kern="1200" dirty="0">
                          <a:solidFill>
                            <a:schemeClr val="tx2"/>
                          </a:solidFill>
                          <a:effectLst/>
                        </a:rPr>
                        <a:t>2025</a:t>
                      </a:r>
                      <a:endParaRPr lang="en-GB" sz="1800" dirty="0">
                        <a:solidFill>
                          <a:schemeClr val="tx2"/>
                        </a:solidFill>
                        <a:latin typeface="Calibri"/>
                        <a:cs typeface="Calibri"/>
                      </a:endParaRP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r h="1391666">
                <a:tc>
                  <a:txBody>
                    <a:bodyPr/>
                    <a:lstStyle/>
                    <a:p>
                      <a:pPr marL="0" algn="l" defTabSz="914400" rtl="0" eaLnBrk="1" latinLnBrk="0" hangingPunct="1"/>
                      <a:r>
                        <a:rPr lang="en-US" sz="1800" b="1" kern="1200" dirty="0">
                          <a:solidFill>
                            <a:schemeClr val="bg1"/>
                          </a:solidFill>
                          <a:latin typeface="+mn-lt"/>
                          <a:ea typeface="+mn-ea"/>
                          <a:cs typeface="+mn-cs"/>
                        </a:rPr>
                        <a:t>SHINE trial, </a:t>
                      </a:r>
                      <a:r>
                        <a:rPr lang="en-US" sz="1800" b="0" kern="1200" dirty="0">
                          <a:solidFill>
                            <a:schemeClr val="bg1"/>
                          </a:solidFill>
                          <a:latin typeface="+mn-lt"/>
                          <a:ea typeface="+mn-ea"/>
                          <a:cs typeface="+mn-cs"/>
                        </a:rPr>
                        <a:t>Philippines and Ghana</a:t>
                      </a:r>
                    </a:p>
                    <a:p>
                      <a:r>
                        <a:rPr lang="en-GB" sz="1800" dirty="0">
                          <a:solidFill>
                            <a:schemeClr val="tx2"/>
                          </a:solidFill>
                        </a:rPr>
                        <a:t>Randomized, double-blind </a:t>
                      </a:r>
                      <a:endParaRPr lang="en-US" b="1" dirty="0">
                        <a:solidFill>
                          <a:schemeClr val="tx2"/>
                        </a:solidFill>
                      </a:endParaRPr>
                    </a:p>
                    <a:p>
                      <a:r>
                        <a:rPr lang="en-US" b="0" dirty="0">
                          <a:solidFill>
                            <a:schemeClr val="tx2"/>
                          </a:solidFill>
                        </a:rPr>
                        <a:t>Females 9–14 yo (N=600) and 15–20 yo (N=660); 1 dose of HPV9 (Innovax) or HPV9 (MSD)</a:t>
                      </a:r>
                      <a:endParaRPr lang="en-US"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ZA" sz="1800" dirty="0">
                          <a:solidFill>
                            <a:schemeClr val="tx2"/>
                          </a:solidFill>
                        </a:rPr>
                        <a:t>Immunological </a:t>
                      </a:r>
                      <a:r>
                        <a:rPr lang="en-ZA" sz="1800" strike="noStrike" dirty="0">
                          <a:solidFill>
                            <a:schemeClr val="tx2"/>
                          </a:solidFill>
                        </a:rPr>
                        <a:t>non-inferiority</a:t>
                      </a:r>
                      <a:r>
                        <a:rPr lang="en-ZA" sz="1800" dirty="0">
                          <a:solidFill>
                            <a:schemeClr val="tx2"/>
                          </a:solidFill>
                        </a:rPr>
                        <a:t> at Mo 24 in two age cohorts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u="sng" dirty="0">
                          <a:solidFill>
                            <a:schemeClr val="tx2"/>
                          </a:solidFill>
                        </a:rPr>
                        <a:t>Anticipated data</a:t>
                      </a:r>
                      <a:r>
                        <a:rPr lang="en-ZA" sz="1800" dirty="0">
                          <a:solidFill>
                            <a:schemeClr val="tx2"/>
                          </a:solidFill>
                        </a:rPr>
                        <a:t>: </a:t>
                      </a:r>
                      <a:r>
                        <a:rPr lang="en-ZA" sz="1800" b="1" dirty="0">
                          <a:solidFill>
                            <a:schemeClr val="tx2"/>
                          </a:solidFill>
                        </a:rPr>
                        <a:t>1Q2028</a:t>
                      </a:r>
                      <a:endParaRPr lang="en-ZA" sz="1800" b="1" dirty="0">
                        <a:solidFill>
                          <a:schemeClr val="tx2"/>
                        </a:solidFill>
                        <a:latin typeface="Calibri"/>
                        <a:cs typeface="Calibri"/>
                      </a:endParaRPr>
                    </a:p>
                    <a:p>
                      <a:pPr lvl="0">
                        <a:buNone/>
                      </a:pPr>
                      <a:endParaRPr lang="en-GB" sz="1800" dirty="0">
                        <a:solidFill>
                          <a:schemeClr val="tx2"/>
                        </a:solidFill>
                        <a:latin typeface="Calibri"/>
                        <a:cs typeface="Calibri"/>
                      </a:endParaRP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51318906"/>
                  </a:ext>
                </a:extLst>
              </a:tr>
            </a:tbl>
          </a:graphicData>
        </a:graphic>
      </p:graphicFrame>
      <p:sp>
        <p:nvSpPr>
          <p:cNvPr id="4" name="TextBox 3">
            <a:extLst>
              <a:ext uri="{FF2B5EF4-FFF2-40B4-BE49-F238E27FC236}">
                <a16:creationId xmlns:a16="http://schemas.microsoft.com/office/drawing/2014/main" id="{218F4B3A-B214-4E3C-826C-9BC067794692}"/>
              </a:ext>
            </a:extLst>
          </p:cNvPr>
          <p:cNvSpPr txBox="1"/>
          <p:nvPr/>
        </p:nvSpPr>
        <p:spPr>
          <a:xfrm>
            <a:off x="857840" y="6431518"/>
            <a:ext cx="8644341" cy="507831"/>
          </a:xfrm>
          <a:prstGeom prst="rect">
            <a:avLst/>
          </a:prstGeom>
          <a:noFill/>
        </p:spPr>
        <p:txBody>
          <a:bodyPr wrap="square" rtlCol="0">
            <a:spAutoFit/>
          </a:bodyPr>
          <a:lstStyle/>
          <a:p>
            <a:r>
              <a:rPr lang="en-US" sz="900" dirty="0"/>
              <a:t>Abbreviations: </a:t>
            </a:r>
            <a:r>
              <a:rPr lang="en-US" sz="900" dirty="0" err="1"/>
              <a:t>DoRIS</a:t>
            </a:r>
            <a:r>
              <a:rPr lang="en-US" sz="900" dirty="0"/>
              <a:t>, Dose Reduction </a:t>
            </a:r>
            <a:r>
              <a:rPr lang="en-US" sz="900" dirty="0" err="1"/>
              <a:t>Immunobridging</a:t>
            </a:r>
            <a:r>
              <a:rPr lang="en-US" sz="900" dirty="0"/>
              <a:t> and Safety study; CVT, Costa Rica Vaccine Trial; : IARC, International Agency for Research on Cancer; KEN SHE, </a:t>
            </a:r>
            <a:r>
              <a:rPr lang="en-US" sz="900" dirty="0" err="1"/>
              <a:t>KENya</a:t>
            </a:r>
            <a:r>
              <a:rPr lang="en-US" sz="900" dirty="0"/>
              <a:t> Single-dose HPV-vaccine Efficacy   GMT, geometric mean titer; Mo, month;  N, number of participants; NI, non-inferiority: SD: single dose; yo: year of age ; SHINE: Single-dose HPV Immunobridging study with </a:t>
            </a:r>
            <a:r>
              <a:rPr lang="en-US" sz="900" dirty="0" err="1"/>
              <a:t>NEw</a:t>
            </a:r>
            <a:r>
              <a:rPr lang="en-US" sz="900" dirty="0"/>
              <a:t> vaccines.</a:t>
            </a:r>
          </a:p>
        </p:txBody>
      </p:sp>
    </p:spTree>
    <p:extLst>
      <p:ext uri="{BB962C8B-B14F-4D97-AF65-F5344CB8AC3E}">
        <p14:creationId xmlns:p14="http://schemas.microsoft.com/office/powerpoint/2010/main" val="24860559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C1CD-D353-139F-BCD3-6444B673B986}"/>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6042770-00F2-0D7D-3788-271C17E8957F}"/>
              </a:ext>
            </a:extLst>
          </p:cNvPr>
          <p:cNvGraphicFramePr>
            <a:graphicFrameLocks noGrp="1"/>
          </p:cNvGraphicFramePr>
          <p:nvPr>
            <p:extLst>
              <p:ext uri="{D42A27DB-BD31-4B8C-83A1-F6EECF244321}">
                <p14:modId xmlns:p14="http://schemas.microsoft.com/office/powerpoint/2010/main" val="2595324671"/>
              </p:ext>
            </p:extLst>
          </p:nvPr>
        </p:nvGraphicFramePr>
        <p:xfrm>
          <a:off x="594398" y="1069388"/>
          <a:ext cx="11006202" cy="4548565"/>
        </p:xfrm>
        <a:graphic>
          <a:graphicData uri="http://schemas.openxmlformats.org/drawingml/2006/table">
            <a:tbl>
              <a:tblPr firstRow="1" bandRow="1">
                <a:tableStyleId>{5C22544A-7EE6-4342-B048-85BDC9FD1C3A}</a:tableStyleId>
              </a:tblPr>
              <a:tblGrid>
                <a:gridCol w="4560898">
                  <a:extLst>
                    <a:ext uri="{9D8B030D-6E8A-4147-A177-3AD203B41FA5}">
                      <a16:colId xmlns:a16="http://schemas.microsoft.com/office/drawing/2014/main" val="4230516322"/>
                    </a:ext>
                  </a:extLst>
                </a:gridCol>
                <a:gridCol w="6445304">
                  <a:extLst>
                    <a:ext uri="{9D8B030D-6E8A-4147-A177-3AD203B41FA5}">
                      <a16:colId xmlns:a16="http://schemas.microsoft.com/office/drawing/2014/main" val="3653219934"/>
                    </a:ext>
                  </a:extLst>
                </a:gridCol>
              </a:tblGrid>
              <a:tr h="433765">
                <a:tc>
                  <a:txBody>
                    <a:bodyPr/>
                    <a:lstStyle/>
                    <a:p>
                      <a:r>
                        <a:rPr lang="en-US" dirty="0">
                          <a:solidFill>
                            <a:schemeClr val="bg1"/>
                          </a:solidFill>
                        </a:rPr>
                        <a:t>Study/design</a:t>
                      </a:r>
                      <a:endParaRPr lang="en-US" dirty="0">
                        <a:solidFill>
                          <a:schemeClr val="bg1"/>
                        </a:solidFill>
                        <a:latin typeface="Calibri" panose="020F0502020204030204" pitchFamily="34" charset="0"/>
                        <a:cs typeface="Calibri" panose="020F0502020204030204" pitchFamily="34" charset="0"/>
                      </a:endParaRPr>
                    </a:p>
                  </a:txBody>
                  <a:tcPr>
                    <a:lnB w="9525" cap="flat" cmpd="sng" algn="ctr">
                      <a:solidFill>
                        <a:schemeClr val="accent1"/>
                      </a:solidFill>
                      <a:prstDash val="solid"/>
                      <a:round/>
                      <a:headEnd type="none" w="med" len="med"/>
                      <a:tailEnd type="none" w="med" len="med"/>
                    </a:lnB>
                  </a:tcPr>
                </a:tc>
                <a:tc>
                  <a:txBody>
                    <a:bodyPr/>
                    <a:lstStyle/>
                    <a:p>
                      <a:r>
                        <a:rPr lang="en-GB" sz="1800" b="1" dirty="0">
                          <a:solidFill>
                            <a:schemeClr val="bg1"/>
                          </a:solidFill>
                        </a:rPr>
                        <a:t>Primary objectives/timelines</a:t>
                      </a:r>
                      <a:endParaRPr lang="en-GB" sz="1800" b="1" dirty="0">
                        <a:solidFill>
                          <a:schemeClr val="bg1"/>
                        </a:solidFill>
                        <a:latin typeface="Calibri" panose="020F0502020204030204" pitchFamily="34" charset="0"/>
                        <a:cs typeface="Calibri" panose="020F0502020204030204" pitchFamily="34" charset="0"/>
                      </a:endParaRP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432907">
                <a:tc>
                  <a:txBody>
                    <a:bodyPr/>
                    <a:lstStyle/>
                    <a:p>
                      <a:r>
                        <a:rPr lang="en-US" b="1" strike="noStrike" dirty="0">
                          <a:solidFill>
                            <a:schemeClr val="bg1"/>
                          </a:solidFill>
                        </a:rPr>
                        <a:t>SHIELD, </a:t>
                      </a:r>
                      <a:r>
                        <a:rPr lang="en-US" b="0" strike="noStrike" dirty="0">
                          <a:solidFill>
                            <a:schemeClr val="bg1"/>
                          </a:solidFill>
                        </a:rPr>
                        <a:t>Ghana</a:t>
                      </a:r>
                    </a:p>
                    <a:p>
                      <a:r>
                        <a:rPr lang="en-US" sz="1800" b="1" strike="noStrike" dirty="0">
                          <a:solidFill>
                            <a:schemeClr val="tx2"/>
                          </a:solidFill>
                        </a:rPr>
                        <a:t>Safety and </a:t>
                      </a:r>
                      <a:r>
                        <a:rPr lang="en-US" sz="1800" b="1" strike="noStrike" dirty="0" err="1">
                          <a:solidFill>
                            <a:schemeClr val="tx2"/>
                          </a:solidFill>
                        </a:rPr>
                        <a:t>immuno</a:t>
                      </a:r>
                      <a:r>
                        <a:rPr lang="en-US" sz="1800" b="1" strike="noStrike" dirty="0">
                          <a:solidFill>
                            <a:schemeClr val="tx2"/>
                          </a:solidFill>
                        </a:rPr>
                        <a:t> in a pediatric population</a:t>
                      </a:r>
                    </a:p>
                    <a:p>
                      <a:r>
                        <a:rPr lang="en-GB" sz="1800" strike="noStrike" dirty="0">
                          <a:solidFill>
                            <a:schemeClr val="tx2"/>
                          </a:solidFill>
                        </a:rPr>
                        <a:t>Observer-blinded RCT; </a:t>
                      </a:r>
                      <a:r>
                        <a:rPr lang="en-US" b="0" strike="noStrike" dirty="0">
                          <a:solidFill>
                            <a:schemeClr val="tx2"/>
                          </a:solidFill>
                        </a:rPr>
                        <a:t>HPV2 (</a:t>
                      </a:r>
                      <a:r>
                        <a:rPr lang="en-US" b="0" strike="noStrike" dirty="0" err="1">
                          <a:solidFill>
                            <a:schemeClr val="tx2"/>
                          </a:solidFill>
                        </a:rPr>
                        <a:t>Innovax</a:t>
                      </a:r>
                      <a:r>
                        <a:rPr lang="en-US" b="0" strike="noStrike" dirty="0">
                          <a:solidFill>
                            <a:schemeClr val="tx2"/>
                          </a:solidFill>
                        </a:rPr>
                        <a:t>) N= 81 - 1 dose in 2-5 </a:t>
                      </a:r>
                      <a:r>
                        <a:rPr lang="en-US" b="0" strike="noStrike" dirty="0" err="1">
                          <a:solidFill>
                            <a:schemeClr val="tx2"/>
                          </a:solidFill>
                        </a:rPr>
                        <a:t>yo</a:t>
                      </a:r>
                      <a:r>
                        <a:rPr lang="en-US" b="0" strike="noStrike" dirty="0">
                          <a:solidFill>
                            <a:schemeClr val="tx2"/>
                          </a:solidFill>
                        </a:rPr>
                        <a:t>; 1 dose in 15-Month-old; 2 doses in 9-Month-old; 1 dose in 15-20 </a:t>
                      </a:r>
                      <a:r>
                        <a:rPr lang="en-US" b="0" strike="noStrike" dirty="0" err="1">
                          <a:solidFill>
                            <a:schemeClr val="tx2"/>
                          </a:solidFill>
                        </a:rPr>
                        <a:t>yo</a:t>
                      </a:r>
                      <a:r>
                        <a:rPr lang="en-US" b="0" strike="noStrike" dirty="0">
                          <a:solidFill>
                            <a:schemeClr val="tx2"/>
                          </a:solidFill>
                        </a:rPr>
                        <a:t>; </a:t>
                      </a:r>
                      <a:r>
                        <a:rPr lang="en-US" b="0" strike="noStrike" dirty="0">
                          <a:solidFill>
                            <a:schemeClr val="tx2"/>
                          </a:solidFill>
                          <a:latin typeface="Calibri" panose="020F0502020204030204" pitchFamily="34" charset="0"/>
                          <a:cs typeface="Calibri" panose="020F0502020204030204" pitchFamily="34" charset="0"/>
                        </a:rPr>
                        <a:t>Placebo N= 34; 1 dose; Concomitant (or not) MR vaccine </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strike="noStrike" dirty="0">
                          <a:solidFill>
                            <a:schemeClr val="tx2"/>
                          </a:solidFill>
                        </a:rPr>
                        <a:t>Safety of 2vHPV (</a:t>
                      </a:r>
                      <a:r>
                        <a:rPr lang="en-ZA" sz="1800" strike="noStrike" dirty="0" err="1">
                          <a:solidFill>
                            <a:schemeClr val="tx2"/>
                          </a:solidFill>
                        </a:rPr>
                        <a:t>Innovax</a:t>
                      </a:r>
                      <a:r>
                        <a:rPr lang="en-ZA" sz="1800" strike="noStrike" dirty="0">
                          <a:solidFill>
                            <a:schemeClr val="tx2"/>
                          </a:solidFill>
                        </a:rPr>
                        <a:t>) concomitant with MR in infants/toddlers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strike="noStrike" dirty="0" err="1">
                          <a:solidFill>
                            <a:schemeClr val="tx2"/>
                          </a:solidFill>
                        </a:rPr>
                        <a:t>Immuno</a:t>
                      </a:r>
                      <a:r>
                        <a:rPr lang="en-ZA" sz="1800" strike="noStrike" dirty="0">
                          <a:solidFill>
                            <a:schemeClr val="tx2"/>
                          </a:solidFill>
                        </a:rPr>
                        <a:t> of MR concomitant to 2vHPV in infants/ toddlers</a:t>
                      </a:r>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strike="noStrike" dirty="0" err="1">
                          <a:solidFill>
                            <a:schemeClr val="tx2"/>
                          </a:solidFill>
                        </a:rPr>
                        <a:t>Immuno</a:t>
                      </a:r>
                      <a:r>
                        <a:rPr lang="en-ZA" sz="1800" strike="noStrike" dirty="0">
                          <a:solidFill>
                            <a:schemeClr val="tx2"/>
                          </a:solidFill>
                        </a:rPr>
                        <a:t> of 1 or 2 doses of 2vHPV in 9- and 15-month-old compared to </a:t>
                      </a:r>
                      <a:r>
                        <a:rPr lang="en-ZA" sz="1800" strike="noStrike" dirty="0" err="1">
                          <a:solidFill>
                            <a:schemeClr val="tx2"/>
                          </a:solidFill>
                        </a:rPr>
                        <a:t>immuno</a:t>
                      </a:r>
                      <a:r>
                        <a:rPr lang="en-ZA" sz="1800" strike="noStrike" dirty="0">
                          <a:solidFill>
                            <a:schemeClr val="tx2"/>
                          </a:solidFill>
                        </a:rPr>
                        <a:t> post dose 1 in 15-20 </a:t>
                      </a:r>
                      <a:r>
                        <a:rPr lang="en-ZA" sz="1800" strike="noStrike" dirty="0" err="1">
                          <a:solidFill>
                            <a:schemeClr val="tx2"/>
                          </a:solidFill>
                        </a:rPr>
                        <a:t>yo</a:t>
                      </a:r>
                      <a:endParaRPr lang="en-ZA" sz="1800" strike="noStrike" dirty="0">
                        <a:solidFill>
                          <a:schemeClr val="tx2"/>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ZA" sz="1800" strike="noStrike" dirty="0">
                          <a:solidFill>
                            <a:schemeClr val="tx2"/>
                          </a:solidFill>
                        </a:rPr>
                        <a:t>Qualitative acceptability assessment.</a:t>
                      </a:r>
                    </a:p>
                    <a:p>
                      <a:pPr lvl="0">
                        <a:buNone/>
                      </a:pPr>
                      <a:r>
                        <a:rPr lang="en-ZA" sz="1800" u="sng" strike="noStrike" dirty="0">
                          <a:solidFill>
                            <a:schemeClr val="tx2"/>
                          </a:solidFill>
                        </a:rPr>
                        <a:t>Anticipated data</a:t>
                      </a:r>
                      <a:r>
                        <a:rPr lang="en-ZA" sz="1800" strike="noStrike" dirty="0">
                          <a:solidFill>
                            <a:schemeClr val="tx2"/>
                          </a:solidFill>
                        </a:rPr>
                        <a:t>: last follow-up </a:t>
                      </a:r>
                      <a:r>
                        <a:rPr lang="en-ZA" sz="1800" b="1" strike="noStrike" dirty="0">
                          <a:solidFill>
                            <a:schemeClr val="tx2"/>
                          </a:solidFill>
                        </a:rPr>
                        <a:t>2Q2028</a:t>
                      </a:r>
                      <a:endParaRPr lang="en-ZA" sz="1800" b="1" strike="noStrike" dirty="0">
                        <a:solidFill>
                          <a:schemeClr val="tx2"/>
                        </a:solidFill>
                        <a:latin typeface="Calibri"/>
                        <a:cs typeface="Calibri"/>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833811">
                <a:tc>
                  <a:txBody>
                    <a:bodyPr/>
                    <a:lstStyle/>
                    <a:p>
                      <a:r>
                        <a:rPr lang="en-US" b="1" dirty="0" err="1">
                          <a:solidFill>
                            <a:schemeClr val="bg1"/>
                          </a:solidFill>
                        </a:rPr>
                        <a:t>Cervavac</a:t>
                      </a:r>
                      <a:r>
                        <a:rPr lang="en-US" b="1" dirty="0">
                          <a:solidFill>
                            <a:schemeClr val="bg1"/>
                          </a:solidFill>
                        </a:rPr>
                        <a:t> single-dose study, </a:t>
                      </a:r>
                      <a:r>
                        <a:rPr lang="en-US" b="0" dirty="0">
                          <a:solidFill>
                            <a:schemeClr val="bg1"/>
                          </a:solidFill>
                        </a:rPr>
                        <a:t>India</a:t>
                      </a:r>
                    </a:p>
                    <a:p>
                      <a:r>
                        <a:rPr lang="en-US" b="1" dirty="0" err="1">
                          <a:solidFill>
                            <a:schemeClr val="tx2"/>
                          </a:solidFill>
                        </a:rPr>
                        <a:t>Immunobridging</a:t>
                      </a:r>
                      <a:r>
                        <a:rPr lang="en-US" b="1" dirty="0">
                          <a:solidFill>
                            <a:schemeClr val="tx2"/>
                          </a:solidFill>
                        </a:rPr>
                        <a:t> study to 4vHPV (MSD) </a:t>
                      </a:r>
                    </a:p>
                    <a:p>
                      <a:r>
                        <a:rPr lang="en-US" b="0" dirty="0">
                          <a:solidFill>
                            <a:schemeClr val="tx2"/>
                          </a:solidFill>
                        </a:rPr>
                        <a:t>Girls 9-14 yo; HPV4 (SII) and HPV4 (MSD); </a:t>
                      </a:r>
                    </a:p>
                    <a:p>
                      <a:r>
                        <a:rPr lang="en-US" b="0" dirty="0">
                          <a:solidFill>
                            <a:schemeClr val="tx2"/>
                          </a:solidFill>
                        </a:rPr>
                        <a:t>N= 504</a:t>
                      </a:r>
                      <a:endParaRPr lang="en-US" b="0" dirty="0">
                        <a:solidFill>
                          <a:schemeClr val="tx2"/>
                        </a:solidFill>
                        <a:latin typeface="Calibri" panose="020F0502020204030204" pitchFamily="34" charset="0"/>
                        <a:cs typeface="Calibri" panose="020F0502020204030204" pitchFamily="34" charset="0"/>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en-ZA" sz="1800" dirty="0">
                          <a:solidFill>
                            <a:schemeClr val="tx2"/>
                          </a:solidFill>
                        </a:rPr>
                        <a:t>HPV 16/18 immunological non-inferiority Mo24 </a:t>
                      </a:r>
                    </a:p>
                    <a:p>
                      <a:pPr lvl="0">
                        <a:spcAft>
                          <a:spcPts val="600"/>
                        </a:spcAft>
                      </a:pPr>
                      <a:r>
                        <a:rPr lang="en-ZA" sz="1800" u="sng" dirty="0">
                          <a:solidFill>
                            <a:schemeClr val="tx2"/>
                          </a:solidFill>
                        </a:rPr>
                        <a:t>Anticipated data</a:t>
                      </a:r>
                      <a:r>
                        <a:rPr lang="en-ZA" sz="1800" b="1" dirty="0">
                          <a:solidFill>
                            <a:schemeClr val="tx2"/>
                          </a:solidFill>
                        </a:rPr>
                        <a:t>: </a:t>
                      </a:r>
                      <a:r>
                        <a:rPr lang="en-US" sz="1800" b="1" kern="1200" dirty="0">
                          <a:solidFill>
                            <a:schemeClr val="tx2"/>
                          </a:solidFill>
                          <a:effectLst/>
                        </a:rPr>
                        <a:t>4Q2027</a:t>
                      </a:r>
                      <a:endParaRPr lang="en-ZA" sz="1800" dirty="0">
                        <a:solidFill>
                          <a:schemeClr val="tx2"/>
                        </a:solidFill>
                        <a:latin typeface="Calibri"/>
                        <a:cs typeface="Calibri"/>
                      </a:endParaRP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483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bg1"/>
                          </a:solidFill>
                          <a:latin typeface="+mn-lt"/>
                          <a:ea typeface="+mn-ea"/>
                          <a:cs typeface="+mn-cs"/>
                        </a:rPr>
                        <a:t>CIRN-HPV-ONE, </a:t>
                      </a:r>
                      <a:r>
                        <a:rPr lang="en-US" sz="1800" b="0" kern="1200" dirty="0">
                          <a:solidFill>
                            <a:schemeClr val="bg1"/>
                          </a:solidFill>
                          <a:latin typeface="+mn-lt"/>
                          <a:ea typeface="+mn-ea"/>
                          <a:cs typeface="+mn-cs"/>
                        </a:rPr>
                        <a:t>Canada</a:t>
                      </a:r>
                      <a:endParaRPr lang="en-US" sz="1800" b="1" kern="1200" dirty="0">
                        <a:solidFill>
                          <a:schemeClr val="bg1"/>
                        </a:solidFill>
                        <a:latin typeface="+mn-lt"/>
                        <a:ea typeface="+mn-ea"/>
                        <a:cs typeface="+mn-cs"/>
                      </a:endParaRPr>
                    </a:p>
                    <a:p>
                      <a:pPr marL="0" algn="l" defTabSz="914400" rtl="0" eaLnBrk="1" latinLnBrk="0" hangingPunct="1"/>
                      <a:r>
                        <a:rPr lang="en-US" sz="1800" b="1" kern="1200" dirty="0" err="1">
                          <a:solidFill>
                            <a:schemeClr val="tx2"/>
                          </a:solidFill>
                          <a:latin typeface="+mn-lt"/>
                          <a:ea typeface="+mn-ea"/>
                          <a:cs typeface="+mn-cs"/>
                        </a:rPr>
                        <a:t>Immuno</a:t>
                      </a:r>
                      <a:r>
                        <a:rPr lang="en-US" sz="1800" b="1" kern="1200" dirty="0">
                          <a:solidFill>
                            <a:schemeClr val="tx2"/>
                          </a:solidFill>
                          <a:latin typeface="+mn-lt"/>
                          <a:ea typeface="+mn-ea"/>
                          <a:cs typeface="+mn-cs"/>
                        </a:rPr>
                        <a:t> </a:t>
                      </a:r>
                      <a:r>
                        <a:rPr lang="en-US" sz="1800" b="1" kern="1200" dirty="0" err="1">
                          <a:solidFill>
                            <a:schemeClr val="tx2"/>
                          </a:solidFill>
                          <a:latin typeface="+mn-lt"/>
                          <a:ea typeface="+mn-ea"/>
                          <a:cs typeface="+mn-cs"/>
                        </a:rPr>
                        <a:t>peristence</a:t>
                      </a:r>
                      <a:r>
                        <a:rPr lang="en-US" sz="1800" b="1" kern="1200" dirty="0">
                          <a:solidFill>
                            <a:schemeClr val="tx2"/>
                          </a:solidFill>
                          <a:latin typeface="+mn-lt"/>
                          <a:ea typeface="+mn-ea"/>
                          <a:cs typeface="+mn-cs"/>
                        </a:rPr>
                        <a:t> 6 years after one dose</a:t>
                      </a:r>
                    </a:p>
                    <a:p>
                      <a:pPr marL="0" algn="l" defTabSz="914400" rtl="0" eaLnBrk="1" latinLnBrk="0" hangingPunct="1"/>
                      <a:r>
                        <a:rPr lang="en-US" dirty="0">
                          <a:solidFill>
                            <a:schemeClr val="tx2"/>
                          </a:solidFill>
                        </a:rPr>
                        <a:t>9-11 </a:t>
                      </a:r>
                      <a:r>
                        <a:rPr lang="en-US" dirty="0" err="1">
                          <a:solidFill>
                            <a:schemeClr val="tx2"/>
                          </a:solidFill>
                        </a:rPr>
                        <a:t>yo</a:t>
                      </a:r>
                      <a:r>
                        <a:rPr lang="en-US" dirty="0">
                          <a:solidFill>
                            <a:schemeClr val="tx2"/>
                          </a:solidFill>
                        </a:rPr>
                        <a:t> </a:t>
                      </a:r>
                      <a:r>
                        <a:rPr lang="en-US" dirty="0" err="1">
                          <a:solidFill>
                            <a:schemeClr val="tx2"/>
                          </a:solidFill>
                        </a:rPr>
                        <a:t>boys&amp;girls</a:t>
                      </a:r>
                      <a:r>
                        <a:rPr lang="en-US" dirty="0">
                          <a:solidFill>
                            <a:schemeClr val="tx2"/>
                          </a:solidFill>
                        </a:rPr>
                        <a:t>; HPV9 (MSD) </a:t>
                      </a:r>
                      <a:r>
                        <a:rPr lang="en-US" dirty="0">
                          <a:solidFill>
                            <a:schemeClr val="tx2"/>
                          </a:solidFill>
                          <a:latin typeface="Calibri" panose="020F0502020204030204" pitchFamily="34" charset="0"/>
                          <a:cs typeface="Calibri" panose="020F0502020204030204" pitchFamily="34" charset="0"/>
                        </a:rPr>
                        <a:t>N=300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spcAft>
                          <a:spcPts val="600"/>
                        </a:spcAft>
                      </a:pPr>
                      <a:r>
                        <a:rPr lang="en-GB" sz="1800" dirty="0">
                          <a:solidFill>
                            <a:schemeClr val="tx2"/>
                          </a:solidFill>
                        </a:rPr>
                        <a:t>Antibody persistence up to 6 years </a:t>
                      </a:r>
                    </a:p>
                    <a:p>
                      <a:pPr lvl="0">
                        <a:buNone/>
                      </a:pPr>
                      <a:r>
                        <a:rPr lang="en-GB" sz="1800" u="sng" dirty="0">
                          <a:solidFill>
                            <a:schemeClr val="tx2"/>
                          </a:solidFill>
                        </a:rPr>
                        <a:t>Anticipated data</a:t>
                      </a:r>
                      <a:r>
                        <a:rPr lang="en-GB" sz="1800" dirty="0">
                          <a:solidFill>
                            <a:schemeClr val="tx2"/>
                          </a:solidFill>
                        </a:rPr>
                        <a:t>: primary completion date </a:t>
                      </a:r>
                      <a:r>
                        <a:rPr lang="en-GB" sz="1800" b="1" dirty="0">
                          <a:solidFill>
                            <a:schemeClr val="tx2"/>
                          </a:solidFill>
                        </a:rPr>
                        <a:t>1Q</a:t>
                      </a:r>
                      <a:r>
                        <a:rPr lang="en-US" sz="1800" b="1" kern="1200" dirty="0">
                          <a:solidFill>
                            <a:schemeClr val="tx2"/>
                          </a:solidFill>
                          <a:effectLst/>
                        </a:rPr>
                        <a:t>2026</a:t>
                      </a:r>
                      <a:endParaRPr lang="en-GB" sz="1800" dirty="0">
                        <a:solidFill>
                          <a:schemeClr val="tx2"/>
                        </a:solidFill>
                        <a:latin typeface="Calibri"/>
                        <a:cs typeface="Calibri"/>
                      </a:endParaRP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bl>
          </a:graphicData>
        </a:graphic>
      </p:graphicFrame>
      <p:sp>
        <p:nvSpPr>
          <p:cNvPr id="4" name="TextBox 3">
            <a:extLst>
              <a:ext uri="{FF2B5EF4-FFF2-40B4-BE49-F238E27FC236}">
                <a16:creationId xmlns:a16="http://schemas.microsoft.com/office/drawing/2014/main" id="{D2DBD041-B16B-690F-0816-461460556008}"/>
              </a:ext>
            </a:extLst>
          </p:cNvPr>
          <p:cNvSpPr txBox="1"/>
          <p:nvPr/>
        </p:nvSpPr>
        <p:spPr>
          <a:xfrm>
            <a:off x="485213" y="5856369"/>
            <a:ext cx="10746894" cy="369332"/>
          </a:xfrm>
          <a:prstGeom prst="rect">
            <a:avLst/>
          </a:prstGeom>
          <a:noFill/>
        </p:spPr>
        <p:txBody>
          <a:bodyPr wrap="square" rtlCol="0">
            <a:spAutoFit/>
          </a:bodyPr>
          <a:lstStyle/>
          <a:p>
            <a:r>
              <a:rPr lang="en-US" sz="900" dirty="0"/>
              <a:t>Abbreviations: SHIELD, Strengthening HPV Immunization through EPI Leveraged Delivery; CIRN: Canadian Immunization </a:t>
            </a:r>
            <a:r>
              <a:rPr lang="en-US" sz="900"/>
              <a:t>Research Network; </a:t>
            </a:r>
            <a:r>
              <a:rPr lang="en-US" sz="900" dirty="0"/>
              <a:t>RCT, randomized controlled trial; Mo, month;  N, number of participants; yo: year of age; MR, measles rubella vaccine</a:t>
            </a:r>
          </a:p>
        </p:txBody>
      </p:sp>
      <p:sp>
        <p:nvSpPr>
          <p:cNvPr id="2" name="Rectangle 1">
            <a:extLst>
              <a:ext uri="{FF2B5EF4-FFF2-40B4-BE49-F238E27FC236}">
                <a16:creationId xmlns:a16="http://schemas.microsoft.com/office/drawing/2014/main" id="{7A9C4F50-1D9E-840C-3245-8192BC60639B}"/>
              </a:ext>
            </a:extLst>
          </p:cNvPr>
          <p:cNvSpPr/>
          <p:nvPr/>
        </p:nvSpPr>
        <p:spPr>
          <a:xfrm>
            <a:off x="389679" y="61531"/>
            <a:ext cx="11747582" cy="584775"/>
          </a:xfrm>
          <a:prstGeom prst="rect">
            <a:avLst/>
          </a:prstGeom>
        </p:spPr>
        <p:txBody>
          <a:bodyPr wrap="square">
            <a:spAutoFit/>
          </a:bodyPr>
          <a:lstStyle/>
          <a:p>
            <a:pPr algn="ctr"/>
            <a:r>
              <a:rPr lang="en-US" sz="3200" dirty="0">
                <a:solidFill>
                  <a:schemeClr val="tx2"/>
                </a:solidFill>
                <a:latin typeface="+mj-lt"/>
              </a:rPr>
              <a:t>Ongoing immunogenicity trials</a:t>
            </a:r>
          </a:p>
        </p:txBody>
      </p:sp>
    </p:spTree>
    <p:extLst>
      <p:ext uri="{BB962C8B-B14F-4D97-AF65-F5344CB8AC3E}">
        <p14:creationId xmlns:p14="http://schemas.microsoft.com/office/powerpoint/2010/main" val="1672402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303323" y="369360"/>
            <a:ext cx="12026899" cy="869909"/>
          </a:xfrm>
        </p:spPr>
        <p:txBody>
          <a:bodyPr/>
          <a:lstStyle/>
          <a:p>
            <a:r>
              <a:rPr lang="en-US" sz="4000" b="1" dirty="0"/>
              <a:t>Single dose – Open questions</a:t>
            </a:r>
            <a:endParaRPr lang="en-US" sz="4000" b="1" i="1" dirty="0"/>
          </a:p>
        </p:txBody>
      </p:sp>
      <p:sp>
        <p:nvSpPr>
          <p:cNvPr id="8" name="TextBox 7">
            <a:extLst>
              <a:ext uri="{FF2B5EF4-FFF2-40B4-BE49-F238E27FC236}">
                <a16:creationId xmlns:a16="http://schemas.microsoft.com/office/drawing/2014/main" id="{F8D1A5D5-DFE8-1E49-8F4F-7209FE0A3415}"/>
              </a:ext>
            </a:extLst>
          </p:cNvPr>
          <p:cNvSpPr txBox="1"/>
          <p:nvPr/>
        </p:nvSpPr>
        <p:spPr>
          <a:xfrm>
            <a:off x="413004" y="3991290"/>
            <a:ext cx="11137392" cy="1961322"/>
          </a:xfrm>
          <a:prstGeom prst="rect">
            <a:avLst/>
          </a:prstGeom>
          <a:solidFill>
            <a:schemeClr val="accent4"/>
          </a:solidFill>
          <a:ln w="63500">
            <a:noFill/>
          </a:ln>
        </p:spPr>
        <p:txBody>
          <a:bodyPr wrap="square" lIns="182880" tIns="45720" rtlCol="0" anchor="ctr" anchorCtr="0">
            <a:noAutofit/>
          </a:bodyPr>
          <a:lstStyle/>
          <a:p>
            <a:pPr lvl="1"/>
            <a:r>
              <a:rPr lang="en-US" sz="2600" dirty="0">
                <a:solidFill>
                  <a:schemeClr val="accent1"/>
                </a:solidFill>
              </a:rPr>
              <a:t>No data on non-cervical diseases (vulvar/vaginal infection, oral infection) following single-dose vaccination; cervical cancer has the highest HPV-related cancer burden in LMICs</a:t>
            </a:r>
          </a:p>
        </p:txBody>
      </p:sp>
      <p:sp>
        <p:nvSpPr>
          <p:cNvPr id="9" name="TextBox 8">
            <a:extLst>
              <a:ext uri="{FF2B5EF4-FFF2-40B4-BE49-F238E27FC236}">
                <a16:creationId xmlns:a16="http://schemas.microsoft.com/office/drawing/2014/main" id="{FA3DEE6A-0C2C-3632-02B1-D2C35752A3F0}"/>
              </a:ext>
            </a:extLst>
          </p:cNvPr>
          <p:cNvSpPr txBox="1"/>
          <p:nvPr/>
        </p:nvSpPr>
        <p:spPr>
          <a:xfrm>
            <a:off x="413004" y="1266701"/>
            <a:ext cx="11137392" cy="2349511"/>
          </a:xfrm>
          <a:prstGeom prst="rect">
            <a:avLst/>
          </a:prstGeom>
          <a:solidFill>
            <a:schemeClr val="accent4"/>
          </a:solidFill>
          <a:ln w="63500">
            <a:noFill/>
          </a:ln>
        </p:spPr>
        <p:txBody>
          <a:bodyPr wrap="square" lIns="182880" tIns="45720" rIns="91440" bIns="45720" rtlCol="0" anchor="ctr" anchorCtr="0">
            <a:noAutofit/>
          </a:bodyPr>
          <a:lstStyle/>
          <a:p>
            <a:endParaRPr lang="en-US" dirty="0"/>
          </a:p>
          <a:p>
            <a:r>
              <a:rPr lang="en-US" sz="2600" dirty="0">
                <a:solidFill>
                  <a:schemeClr val="accent1"/>
                </a:solidFill>
                <a:ea typeface="+mn-lt"/>
                <a:cs typeface="+mn-lt"/>
              </a:rPr>
              <a:t>For</a:t>
            </a:r>
            <a:r>
              <a:rPr lang="en-US" sz="2600" dirty="0">
                <a:solidFill>
                  <a:schemeClr val="accent1"/>
                </a:solidFill>
              </a:rPr>
              <a:t> new L1 VLP vaccines, a single-dose schedule should be considered for products with available data on efficacy or on immunobridging to vaccines with proven single-dose efficacy [i.e., currently HPV2 (GSK), HPV4 and HPV9 (MSD)]</a:t>
            </a:r>
            <a:r>
              <a:rPr lang="en-US" sz="2600" baseline="30000" dirty="0">
                <a:solidFill>
                  <a:schemeClr val="accent1"/>
                </a:solidFill>
              </a:rPr>
              <a:t>1</a:t>
            </a:r>
            <a:endParaRPr lang="en-US" sz="2600" dirty="0">
              <a:solidFill>
                <a:schemeClr val="accent1"/>
              </a:solidFill>
            </a:endParaRPr>
          </a:p>
        </p:txBody>
      </p:sp>
      <p:sp>
        <p:nvSpPr>
          <p:cNvPr id="3" name="TextBox 2">
            <a:extLst>
              <a:ext uri="{FF2B5EF4-FFF2-40B4-BE49-F238E27FC236}">
                <a16:creationId xmlns:a16="http://schemas.microsoft.com/office/drawing/2014/main" id="{5A98305A-6023-ABE3-B1C9-132B2D77A812}"/>
              </a:ext>
            </a:extLst>
          </p:cNvPr>
          <p:cNvSpPr txBox="1"/>
          <p:nvPr/>
        </p:nvSpPr>
        <p:spPr>
          <a:xfrm>
            <a:off x="413003" y="6057900"/>
            <a:ext cx="11137391" cy="369332"/>
          </a:xfrm>
          <a:prstGeom prst="rect">
            <a:avLst/>
          </a:prstGeom>
          <a:noFill/>
        </p:spPr>
        <p:txBody>
          <a:bodyPr wrap="square" rtlCol="0">
            <a:spAutoFit/>
          </a:bodyPr>
          <a:lstStyle/>
          <a:p>
            <a:r>
              <a:rPr lang="en-US" sz="900" dirty="0">
                <a:solidFill>
                  <a:schemeClr val="bg1"/>
                </a:solidFill>
              </a:rPr>
              <a:t>1. World Health Organization. Human papillomavirus vaccines: WHO position paper (2022 update). </a:t>
            </a:r>
            <a:r>
              <a:rPr lang="en-US" sz="900" i="1" dirty="0">
                <a:solidFill>
                  <a:schemeClr val="bg1"/>
                </a:solidFill>
              </a:rPr>
              <a:t>Weekly Epidemiological Record</a:t>
            </a:r>
            <a:r>
              <a:rPr lang="en-US" sz="900" dirty="0">
                <a:solidFill>
                  <a:schemeClr val="bg1"/>
                </a:solidFill>
              </a:rPr>
              <a:t>. 2022;97:645-672.  http://apps.who.int/iris/bitstream/handle/10665/365350/WER9750-eng-fre.pdf </a:t>
            </a:r>
          </a:p>
          <a:p>
            <a:endParaRPr lang="en-US" sz="900" dirty="0"/>
          </a:p>
        </p:txBody>
      </p:sp>
    </p:spTree>
    <p:extLst>
      <p:ext uri="{BB962C8B-B14F-4D97-AF65-F5344CB8AC3E}">
        <p14:creationId xmlns:p14="http://schemas.microsoft.com/office/powerpoint/2010/main" val="2778093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b="1" dirty="0"/>
              <a:t>Supportive evidence from modeling analysis</a:t>
            </a:r>
            <a:endParaRPr lang="en-US" sz="4000" b="1" i="1" dirty="0"/>
          </a:p>
        </p:txBody>
      </p:sp>
    </p:spTree>
    <p:extLst>
      <p:ext uri="{BB962C8B-B14F-4D97-AF65-F5344CB8AC3E}">
        <p14:creationId xmlns:p14="http://schemas.microsoft.com/office/powerpoint/2010/main" val="30600497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en-US" sz="3200" dirty="0">
                <a:solidFill>
                  <a:schemeClr val="accent1"/>
                </a:solidFill>
                <a:latin typeface="+mj-lt"/>
              </a:rPr>
              <a:t>Why use modeling to understand HPV vaccine impact? </a:t>
            </a:r>
          </a:p>
        </p:txBody>
      </p:sp>
      <p:grpSp>
        <p:nvGrpSpPr>
          <p:cNvPr id="2" name="Group 1">
            <a:extLst>
              <a:ext uri="{FF2B5EF4-FFF2-40B4-BE49-F238E27FC236}">
                <a16:creationId xmlns:a16="http://schemas.microsoft.com/office/drawing/2014/main" id="{1CC96154-76A8-90EE-6288-7C9400DAC5F8}"/>
              </a:ext>
            </a:extLst>
          </p:cNvPr>
          <p:cNvGrpSpPr/>
          <p:nvPr/>
        </p:nvGrpSpPr>
        <p:grpSpPr>
          <a:xfrm>
            <a:off x="1483929" y="1538182"/>
            <a:ext cx="9231104" cy="3776363"/>
            <a:chOff x="395942" y="981727"/>
            <a:chExt cx="8659604" cy="3185813"/>
          </a:xfrm>
        </p:grpSpPr>
        <p:sp>
          <p:nvSpPr>
            <p:cNvPr id="4" name="TextBox 3">
              <a:extLst>
                <a:ext uri="{FF2B5EF4-FFF2-40B4-BE49-F238E27FC236}">
                  <a16:creationId xmlns:a16="http://schemas.microsoft.com/office/drawing/2014/main" id="{6A59ED0A-7C42-F652-390F-25A801086D37}"/>
                </a:ext>
              </a:extLst>
            </p:cNvPr>
            <p:cNvSpPr txBox="1"/>
            <p:nvPr/>
          </p:nvSpPr>
          <p:spPr>
            <a:xfrm>
              <a:off x="395942" y="981727"/>
              <a:ext cx="3528393" cy="1569660"/>
            </a:xfrm>
            <a:prstGeom prst="rect">
              <a:avLst/>
            </a:prstGeom>
            <a:noFill/>
            <a:ln>
              <a:solidFill>
                <a:srgbClr val="000000"/>
              </a:solidFill>
            </a:ln>
          </p:spPr>
          <p:txBody>
            <a:bodyPr wrap="square" rtlCol="0">
              <a:spAutoFit/>
            </a:bodyPr>
            <a:lstStyle/>
            <a:p>
              <a:pPr algn="ctr"/>
              <a:r>
                <a:rPr lang="en-GB" sz="1600" b="1" dirty="0">
                  <a:solidFill>
                    <a:srgbClr val="000000"/>
                  </a:solidFill>
                </a:rPr>
                <a:t>Clinical trial data</a:t>
              </a:r>
            </a:p>
            <a:p>
              <a:pPr marL="285750" indent="-285750">
                <a:buFont typeface="Arial" panose="020B0604020202020204" pitchFamily="34" charset="0"/>
                <a:buChar char="•"/>
              </a:pPr>
              <a:r>
                <a:rPr lang="en-GB" sz="1600" dirty="0">
                  <a:solidFill>
                    <a:srgbClr val="000000"/>
                  </a:solidFill>
                </a:rPr>
                <a:t>Safety</a:t>
              </a:r>
            </a:p>
            <a:p>
              <a:pPr marL="285750" indent="-285750">
                <a:buFont typeface="Arial" panose="020B0604020202020204" pitchFamily="34" charset="0"/>
                <a:buChar char="•"/>
              </a:pPr>
              <a:r>
                <a:rPr lang="en-GB" sz="1600" dirty="0">
                  <a:solidFill>
                    <a:srgbClr val="000000"/>
                  </a:solidFill>
                </a:rPr>
                <a:t>Immunogenicity</a:t>
              </a:r>
            </a:p>
            <a:p>
              <a:pPr marL="285750" indent="-285750">
                <a:buFont typeface="Arial" panose="020B0604020202020204" pitchFamily="34" charset="0"/>
                <a:buChar char="•"/>
              </a:pPr>
              <a:r>
                <a:rPr lang="en-GB" sz="1600" dirty="0">
                  <a:solidFill>
                    <a:srgbClr val="000000"/>
                  </a:solidFill>
                </a:rPr>
                <a:t>Efficacy vs. different endpoints</a:t>
              </a:r>
            </a:p>
            <a:p>
              <a:pPr marL="285750" indent="-285750">
                <a:buFont typeface="Arial" panose="020B0604020202020204" pitchFamily="34" charset="0"/>
                <a:buChar char="•"/>
              </a:pPr>
              <a:r>
                <a:rPr lang="en-GB" sz="1600" dirty="0">
                  <a:solidFill>
                    <a:srgbClr val="000000"/>
                  </a:solidFill>
                </a:rPr>
                <a:t>In a trial setting, within a follow-up period</a:t>
              </a:r>
            </a:p>
          </p:txBody>
        </p:sp>
        <p:sp>
          <p:nvSpPr>
            <p:cNvPr id="5" name="TextBox 4">
              <a:extLst>
                <a:ext uri="{FF2B5EF4-FFF2-40B4-BE49-F238E27FC236}">
                  <a16:creationId xmlns:a16="http://schemas.microsoft.com/office/drawing/2014/main" id="{0FB52C34-526F-D90C-2446-AF6DF4141A0E}"/>
                </a:ext>
              </a:extLst>
            </p:cNvPr>
            <p:cNvSpPr txBox="1"/>
            <p:nvPr/>
          </p:nvSpPr>
          <p:spPr>
            <a:xfrm>
              <a:off x="4917182" y="987574"/>
              <a:ext cx="4138364" cy="2800767"/>
            </a:xfrm>
            <a:prstGeom prst="rect">
              <a:avLst/>
            </a:prstGeom>
            <a:noFill/>
            <a:ln>
              <a:solidFill>
                <a:srgbClr val="000000"/>
              </a:solidFill>
            </a:ln>
          </p:spPr>
          <p:txBody>
            <a:bodyPr wrap="square" rtlCol="0">
              <a:spAutoFit/>
            </a:bodyPr>
            <a:lstStyle/>
            <a:p>
              <a:pPr algn="ctr"/>
              <a:r>
                <a:rPr lang="en-GB" sz="1600" b="1" dirty="0">
                  <a:solidFill>
                    <a:srgbClr val="000000"/>
                  </a:solidFill>
                </a:rPr>
                <a:t>Mathematical model</a:t>
              </a:r>
            </a:p>
            <a:p>
              <a:r>
                <a:rPr lang="en-GB" sz="1600" dirty="0">
                  <a:solidFill>
                    <a:srgbClr val="000000"/>
                  </a:solidFill>
                </a:rPr>
                <a:t>Integrates data to provide a formal framework for answering questions involving:</a:t>
              </a:r>
              <a:endParaRPr lang="en-GB" sz="1600" b="1" dirty="0">
                <a:solidFill>
                  <a:srgbClr val="000000"/>
                </a:solidFill>
              </a:endParaRPr>
            </a:p>
            <a:p>
              <a:pPr marL="285750" indent="-285750">
                <a:buFont typeface="Arial" panose="020B0604020202020204" pitchFamily="34" charset="0"/>
                <a:buChar char="•"/>
              </a:pPr>
              <a:r>
                <a:rPr lang="en-GB" sz="1600" dirty="0">
                  <a:solidFill>
                    <a:srgbClr val="000000"/>
                  </a:solidFill>
                </a:rPr>
                <a:t>Impact in different settings</a:t>
              </a:r>
            </a:p>
            <a:p>
              <a:pPr marL="285750" indent="-285750">
                <a:buFont typeface="Arial" panose="020B0604020202020204" pitchFamily="34" charset="0"/>
                <a:buChar char="•"/>
              </a:pPr>
              <a:r>
                <a:rPr lang="en-GB" sz="1600" dirty="0">
                  <a:solidFill>
                    <a:srgbClr val="000000"/>
                  </a:solidFill>
                </a:rPr>
                <a:t>Issues of confounding in observational data</a:t>
              </a:r>
            </a:p>
            <a:p>
              <a:pPr marL="285750" indent="-285750">
                <a:buFont typeface="Arial" panose="020B0604020202020204" pitchFamily="34" charset="0"/>
                <a:buChar char="•"/>
              </a:pPr>
              <a:r>
                <a:rPr lang="en-GB" sz="1600" dirty="0">
                  <a:solidFill>
                    <a:srgbClr val="000000"/>
                  </a:solidFill>
                </a:rPr>
                <a:t>Community-level externalities (e.g., herd protection)</a:t>
              </a:r>
            </a:p>
            <a:p>
              <a:pPr marL="285750" indent="-285750">
                <a:buFont typeface="Arial" panose="020B0604020202020204" pitchFamily="34" charset="0"/>
                <a:buChar char="•"/>
              </a:pPr>
              <a:r>
                <a:rPr lang="en-GB" sz="1600" dirty="0">
                  <a:solidFill>
                    <a:srgbClr val="000000"/>
                  </a:solidFill>
                </a:rPr>
                <a:t>Long-term outcomes beyond a follow-up period </a:t>
              </a:r>
            </a:p>
            <a:p>
              <a:pPr marL="285750" indent="-285750">
                <a:buFont typeface="Arial" panose="020B0604020202020204" pitchFamily="34" charset="0"/>
                <a:buChar char="•"/>
              </a:pPr>
              <a:r>
                <a:rPr lang="en-GB" sz="1600" dirty="0">
                  <a:solidFill>
                    <a:srgbClr val="000000"/>
                  </a:solidFill>
                </a:rPr>
                <a:t>Combinations/options that may not be feasible/ethical to explore in trials</a:t>
              </a:r>
            </a:p>
          </p:txBody>
        </p:sp>
        <p:sp>
          <p:nvSpPr>
            <p:cNvPr id="6" name="TextBox 5">
              <a:extLst>
                <a:ext uri="{FF2B5EF4-FFF2-40B4-BE49-F238E27FC236}">
                  <a16:creationId xmlns:a16="http://schemas.microsoft.com/office/drawing/2014/main" id="{873C8166-9C46-6010-1DD9-C65E7C99AEEA}"/>
                </a:ext>
              </a:extLst>
            </p:cNvPr>
            <p:cNvSpPr txBox="1"/>
            <p:nvPr/>
          </p:nvSpPr>
          <p:spPr>
            <a:xfrm>
              <a:off x="395942" y="3090322"/>
              <a:ext cx="3528393" cy="1077218"/>
            </a:xfrm>
            <a:prstGeom prst="rect">
              <a:avLst/>
            </a:prstGeom>
            <a:noFill/>
            <a:ln>
              <a:solidFill>
                <a:srgbClr val="000000"/>
              </a:solidFill>
            </a:ln>
          </p:spPr>
          <p:txBody>
            <a:bodyPr wrap="square" rtlCol="0">
              <a:spAutoFit/>
            </a:bodyPr>
            <a:lstStyle/>
            <a:p>
              <a:pPr algn="ctr"/>
              <a:r>
                <a:rPr lang="en-GB" sz="1600" b="1" dirty="0">
                  <a:solidFill>
                    <a:srgbClr val="000000"/>
                  </a:solidFill>
                </a:rPr>
                <a:t>Surveillance/observational data</a:t>
              </a:r>
            </a:p>
            <a:p>
              <a:pPr marL="285750" indent="-285750">
                <a:buFont typeface="Arial" panose="020B0604020202020204" pitchFamily="34" charset="0"/>
                <a:buChar char="•"/>
              </a:pPr>
              <a:r>
                <a:rPr lang="en-GB" sz="1600" dirty="0">
                  <a:solidFill>
                    <a:srgbClr val="000000"/>
                  </a:solidFill>
                </a:rPr>
                <a:t>Background disease burden</a:t>
              </a:r>
            </a:p>
            <a:p>
              <a:pPr marL="285750" indent="-285750">
                <a:buFont typeface="Arial" panose="020B0604020202020204" pitchFamily="34" charset="0"/>
                <a:buChar char="•"/>
              </a:pPr>
              <a:r>
                <a:rPr lang="en-GB" sz="1600" dirty="0">
                  <a:solidFill>
                    <a:srgbClr val="000000"/>
                  </a:solidFill>
                </a:rPr>
                <a:t>Effectiveness in a particular setting</a:t>
              </a:r>
            </a:p>
            <a:p>
              <a:pPr marL="285750" indent="-285750">
                <a:buFont typeface="Arial" panose="020B0604020202020204" pitchFamily="34" charset="0"/>
                <a:buChar char="•"/>
              </a:pPr>
              <a:r>
                <a:rPr lang="en-GB" sz="1600" dirty="0">
                  <a:solidFill>
                    <a:srgbClr val="000000"/>
                  </a:solidFill>
                </a:rPr>
                <a:t>Impact in a particular setting</a:t>
              </a:r>
            </a:p>
          </p:txBody>
        </p:sp>
        <p:cxnSp>
          <p:nvCxnSpPr>
            <p:cNvPr id="8" name="Straight Arrow Connector 7">
              <a:extLst>
                <a:ext uri="{FF2B5EF4-FFF2-40B4-BE49-F238E27FC236}">
                  <a16:creationId xmlns:a16="http://schemas.microsoft.com/office/drawing/2014/main" id="{90AD6A10-D033-1296-47C7-F280F2AAD8E9}"/>
                </a:ext>
              </a:extLst>
            </p:cNvPr>
            <p:cNvCxnSpPr>
              <a:cxnSpLocks/>
              <a:stCxn id="4" idx="3"/>
              <a:endCxn id="5" idx="1"/>
            </p:cNvCxnSpPr>
            <p:nvPr/>
          </p:nvCxnSpPr>
          <p:spPr>
            <a:xfrm>
              <a:off x="3924335" y="1766557"/>
              <a:ext cx="992847" cy="621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739363A-B2C4-8103-D19F-7D1E346D22C1}"/>
                </a:ext>
              </a:extLst>
            </p:cNvPr>
            <p:cNvCxnSpPr>
              <a:cxnSpLocks/>
              <a:endCxn id="5" idx="1"/>
            </p:cNvCxnSpPr>
            <p:nvPr/>
          </p:nvCxnSpPr>
          <p:spPr>
            <a:xfrm flipV="1">
              <a:off x="3924334" y="2387958"/>
              <a:ext cx="992848" cy="8300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7EECE505-7A1C-7AC6-7F59-23CBFA3ADA57}"/>
              </a:ext>
            </a:extLst>
          </p:cNvPr>
          <p:cNvSpPr txBox="1"/>
          <p:nvPr/>
        </p:nvSpPr>
        <p:spPr>
          <a:xfrm>
            <a:off x="222190" y="6178609"/>
            <a:ext cx="8905002" cy="230832"/>
          </a:xfrm>
          <a:prstGeom prst="rect">
            <a:avLst/>
          </a:prstGeom>
          <a:noFill/>
        </p:spPr>
        <p:txBody>
          <a:bodyPr wrap="none" rtlCol="0">
            <a:spAutoFit/>
          </a:bodyPr>
          <a:lstStyle/>
          <a:p>
            <a:r>
              <a:rPr lang="en-US" sz="900" dirty="0">
                <a:solidFill>
                  <a:srgbClr val="000000"/>
                </a:solidFill>
                <a:ea typeface="Calibri" panose="020F0502020204030204" pitchFamily="34" charset="0"/>
                <a:cs typeface="Calibri" panose="020F0502020204030204" pitchFamily="34" charset="0"/>
              </a:rPr>
              <a:t>Brennan and Akehurst. Modelling in health economic evaluation. What is its place? What is its value? </a:t>
            </a:r>
            <a:r>
              <a:rPr lang="en-US" sz="900" i="1" dirty="0">
                <a:solidFill>
                  <a:srgbClr val="000000"/>
                </a:solidFill>
                <a:ea typeface="Calibri" panose="020F0502020204030204" pitchFamily="34" charset="0"/>
                <a:cs typeface="Calibri" panose="020F0502020204030204" pitchFamily="34" charset="0"/>
              </a:rPr>
              <a:t>Pharmacoeconomics</a:t>
            </a:r>
            <a:r>
              <a:rPr lang="en-US" sz="900" dirty="0">
                <a:solidFill>
                  <a:srgbClr val="000000"/>
                </a:solidFill>
                <a:ea typeface="Calibri" panose="020F0502020204030204" pitchFamily="34" charset="0"/>
                <a:cs typeface="Calibri" panose="020F0502020204030204" pitchFamily="34" charset="0"/>
              </a:rPr>
              <a:t> 2000;17(5):445–459. doi:10.2165/00019053-200017050-00004</a:t>
            </a:r>
            <a:endParaRPr lang="en-US" sz="900" dirty="0"/>
          </a:p>
        </p:txBody>
      </p:sp>
    </p:spTree>
    <p:extLst>
      <p:ext uri="{BB962C8B-B14F-4D97-AF65-F5344CB8AC3E}">
        <p14:creationId xmlns:p14="http://schemas.microsoft.com/office/powerpoint/2010/main" val="4025367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6077" y="832246"/>
            <a:ext cx="10733245" cy="44942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549"/>
              </a:spcBef>
              <a:buNone/>
              <a:defRPr/>
            </a:pPr>
            <a:r>
              <a:rPr lang="en-US" altLang="fr-FR" sz="1831" dirty="0">
                <a:latin typeface="Helvetica" pitchFamily="2" charset="0"/>
                <a:cs typeface="Arial" panose="020B0604020202020204" pitchFamily="34" charset="0"/>
              </a:rPr>
              <a:t>Methods:</a:t>
            </a:r>
          </a:p>
          <a:p>
            <a:pPr>
              <a:lnSpc>
                <a:spcPct val="100000"/>
              </a:lnSpc>
              <a:spcBef>
                <a:spcPts val="549"/>
              </a:spcBef>
              <a:defRPr/>
            </a:pPr>
            <a:r>
              <a:rPr lang="en-US" altLang="fr-FR" sz="1800" dirty="0">
                <a:latin typeface="Helvetica" pitchFamily="2" charset="0"/>
                <a:cs typeface="Arial" panose="020B0604020202020204" pitchFamily="34" charset="0"/>
              </a:rPr>
              <a:t>Study team modeled 162 vaccination strategies, varying target populations, age at vaccination, and number of doses (one or two doses for girls/boys up to 20 years old; two doses for individuals &gt;20 years old).</a:t>
            </a:r>
          </a:p>
          <a:p>
            <a:pPr lvl="1" algn="just">
              <a:lnSpc>
                <a:spcPct val="100000"/>
              </a:lnSpc>
              <a:spcBef>
                <a:spcPts val="549"/>
              </a:spcBef>
              <a:defRPr/>
            </a:pPr>
            <a:endParaRPr lang="en-US" altLang="fr-FR" sz="458" u="sng" dirty="0">
              <a:latin typeface="Helvetica" pitchFamily="2" charset="0"/>
              <a:cs typeface="Arial" panose="020B0604020202020204" pitchFamily="34" charset="0"/>
            </a:endParaRPr>
          </a:p>
          <a:p>
            <a:pPr>
              <a:lnSpc>
                <a:spcPct val="100000"/>
              </a:lnSpc>
              <a:spcBef>
                <a:spcPts val="549"/>
              </a:spcBef>
            </a:pPr>
            <a:r>
              <a:rPr lang="en-US" sz="1800" dirty="0">
                <a:latin typeface="Helvetica" pitchFamily="2" charset="0"/>
                <a:cs typeface="Arial" panose="020B0604020202020204" pitchFamily="34" charset="0"/>
              </a:rPr>
              <a:t>Efficiency is based on the number of doses needed to prevent one cervical cancer (NNV):</a:t>
            </a:r>
          </a:p>
          <a:p>
            <a:pPr lvl="1">
              <a:lnSpc>
                <a:spcPct val="100000"/>
              </a:lnSpc>
              <a:spcBef>
                <a:spcPts val="549"/>
              </a:spcBef>
            </a:pPr>
            <a:r>
              <a:rPr lang="en-US" sz="1400" dirty="0">
                <a:latin typeface="Helvetica" pitchFamily="2" charset="0"/>
                <a:cs typeface="Arial" panose="020B0604020202020204" pitchFamily="34" charset="0"/>
              </a:rPr>
              <a:t>NNV = Number of doses given / Number of cervical cancers (CC) averted over 100 years.</a:t>
            </a:r>
          </a:p>
          <a:p>
            <a:pPr lvl="1">
              <a:lnSpc>
                <a:spcPct val="100000"/>
              </a:lnSpc>
              <a:spcBef>
                <a:spcPts val="549"/>
              </a:spcBef>
            </a:pPr>
            <a:r>
              <a:rPr lang="en-US" sz="1400" dirty="0">
                <a:latin typeface="Helvetica" pitchFamily="2" charset="0"/>
                <a:cs typeface="Arial" panose="020B0604020202020204" pitchFamily="34" charset="0"/>
              </a:rPr>
              <a:t>Lower NNV indicates a more efficient strategy.</a:t>
            </a:r>
          </a:p>
          <a:p>
            <a:pPr lvl="1" algn="just">
              <a:lnSpc>
                <a:spcPct val="100000"/>
              </a:lnSpc>
              <a:spcBef>
                <a:spcPts val="549"/>
              </a:spcBef>
            </a:pPr>
            <a:endParaRPr lang="en-US" altLang="fr-FR" sz="458" dirty="0">
              <a:latin typeface="Helvetica" pitchFamily="2" charset="0"/>
              <a:cs typeface="Arial" panose="020B0604020202020204" pitchFamily="34" charset="0"/>
            </a:endParaRPr>
          </a:p>
          <a:p>
            <a:pPr>
              <a:lnSpc>
                <a:spcPct val="100000"/>
              </a:lnSpc>
              <a:spcBef>
                <a:spcPts val="549"/>
              </a:spcBef>
            </a:pPr>
            <a:r>
              <a:rPr lang="en-US" altLang="fr-FR" sz="1800" dirty="0">
                <a:latin typeface="Helvetica" pitchFamily="2" charset="0"/>
                <a:cs typeface="Arial" panose="020B0604020202020204" pitchFamily="34" charset="0"/>
              </a:rPr>
              <a:t>Ranked all strategies from the lowest to the highest incremental NNV using the following process:</a:t>
            </a:r>
            <a:endParaRPr lang="en-US" altLang="fr-FR" sz="1831" dirty="0">
              <a:latin typeface="Helvetica" pitchFamily="2" charset="0"/>
              <a:cs typeface="Arial" panose="020B0604020202020204" pitchFamily="34" charset="0"/>
            </a:endParaRPr>
          </a:p>
          <a:p>
            <a:pPr lvl="1">
              <a:lnSpc>
                <a:spcPct val="100000"/>
              </a:lnSpc>
              <a:spcBef>
                <a:spcPts val="549"/>
              </a:spcBef>
            </a:pPr>
            <a:r>
              <a:rPr lang="en-US" altLang="fr-FR" sz="1400" dirty="0">
                <a:latin typeface="Helvetica" pitchFamily="2" charset="0"/>
                <a:cs typeface="Arial" panose="020B0604020202020204" pitchFamily="34" charset="0"/>
              </a:rPr>
              <a:t>Initial strategy: routine one-dose vaccination of nine-year-old girls.</a:t>
            </a:r>
            <a:r>
              <a:rPr lang="en-US" altLang="fr-FR" sz="1400" dirty="0">
                <a:highlight>
                  <a:srgbClr val="FF00FF"/>
                </a:highlight>
                <a:latin typeface="Helvetica" pitchFamily="2" charset="0"/>
                <a:cs typeface="Arial" panose="020B0604020202020204" pitchFamily="34" charset="0"/>
              </a:rPr>
              <a:t> </a:t>
            </a:r>
          </a:p>
          <a:p>
            <a:pPr lvl="1">
              <a:lnSpc>
                <a:spcPct val="100000"/>
              </a:lnSpc>
              <a:spcBef>
                <a:spcPts val="549"/>
              </a:spcBef>
            </a:pPr>
            <a:r>
              <a:rPr lang="en-US" altLang="fr-FR" sz="1400" dirty="0">
                <a:latin typeface="Helvetica" pitchFamily="2" charset="0"/>
                <a:cs typeface="Arial" panose="020B0604020202020204" pitchFamily="34" charset="0"/>
              </a:rPr>
              <a:t>Estimated the incremental NNVs of all strategies vs the initial strategy. </a:t>
            </a:r>
          </a:p>
          <a:p>
            <a:pPr lvl="1">
              <a:lnSpc>
                <a:spcPct val="100000"/>
              </a:lnSpc>
              <a:spcBef>
                <a:spcPts val="549"/>
              </a:spcBef>
            </a:pPr>
            <a:r>
              <a:rPr lang="en-US" altLang="fr-FR" sz="1400" dirty="0">
                <a:latin typeface="Helvetica" pitchFamily="2" charset="0"/>
                <a:cs typeface="Arial" panose="020B0604020202020204" pitchFamily="34" charset="0"/>
              </a:rPr>
              <a:t>Kept the strategy with the next lowest incremental NNV compared to the initial strategy; this strategy then became the new comparator.</a:t>
            </a:r>
          </a:p>
          <a:p>
            <a:pPr lvl="1">
              <a:lnSpc>
                <a:spcPct val="100000"/>
              </a:lnSpc>
              <a:spcBef>
                <a:spcPts val="549"/>
              </a:spcBef>
            </a:pPr>
            <a:r>
              <a:rPr lang="en-US" altLang="fr-FR" sz="1400" dirty="0">
                <a:latin typeface="Helvetica" pitchFamily="2" charset="0"/>
                <a:cs typeface="Arial" panose="020B0604020202020204" pitchFamily="34" charset="0"/>
              </a:rPr>
              <a:t>Estimated incremental NNVs of all strategies vs this new comparator to identify the next most efficient strategy.</a:t>
            </a:r>
          </a:p>
          <a:p>
            <a:pPr lvl="1">
              <a:lnSpc>
                <a:spcPct val="100000"/>
              </a:lnSpc>
              <a:spcBef>
                <a:spcPts val="549"/>
              </a:spcBef>
            </a:pPr>
            <a:r>
              <a:rPr lang="en-US" altLang="fr-FR" sz="1400" dirty="0">
                <a:latin typeface="Helvetica" pitchFamily="2" charset="0"/>
                <a:cs typeface="Arial" panose="020B0604020202020204" pitchFamily="34" charset="0"/>
              </a:rPr>
              <a:t>Repeated this process.</a:t>
            </a:r>
          </a:p>
          <a:p>
            <a:pPr>
              <a:lnSpc>
                <a:spcPct val="100000"/>
              </a:lnSpc>
              <a:spcBef>
                <a:spcPts val="549"/>
              </a:spcBef>
            </a:pPr>
            <a:endParaRPr lang="en-US" altLang="fr-FR" sz="100" dirty="0">
              <a:latin typeface="Helvetica" pitchFamily="2" charset="0"/>
              <a:cs typeface="Arial" panose="020B0604020202020204" pitchFamily="34" charset="0"/>
            </a:endParaRPr>
          </a:p>
        </p:txBody>
      </p:sp>
      <p:sp>
        <p:nvSpPr>
          <p:cNvPr id="5" name="ZoneTexte 43">
            <a:extLst>
              <a:ext uri="{FF2B5EF4-FFF2-40B4-BE49-F238E27FC236}">
                <a16:creationId xmlns:a16="http://schemas.microsoft.com/office/drawing/2014/main" id="{759A6AA1-4373-0A2C-8EE7-C82CC5D2092C}"/>
              </a:ext>
            </a:extLst>
          </p:cNvPr>
          <p:cNvSpPr txBox="1">
            <a:spLocks noChangeArrowheads="1"/>
          </p:cNvSpPr>
          <p:nvPr/>
        </p:nvSpPr>
        <p:spPr bwMode="auto">
          <a:xfrm>
            <a:off x="298213" y="5809892"/>
            <a:ext cx="11584204" cy="599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CA" altLang="fr-FR" sz="1007" dirty="0">
                <a:solidFill>
                  <a:srgbClr val="C00000"/>
                </a:solidFill>
                <a:latin typeface="Trebuchet MS" panose="020B0603020202020204" pitchFamily="34" charset="0"/>
              </a:rPr>
              <a:t>Note</a:t>
            </a:r>
            <a:r>
              <a:rPr lang="en-CA" altLang="fr-FR" sz="1007" dirty="0">
                <a:latin typeface="Trebuchet MS" panose="020B0603020202020204" pitchFamily="34" charset="0"/>
              </a:rPr>
              <a:t>:</a:t>
            </a:r>
            <a:r>
              <a:rPr lang="en-CA" altLang="fr-FR" sz="1007" dirty="0">
                <a:solidFill>
                  <a:srgbClr val="C00000"/>
                </a:solidFill>
                <a:latin typeface="Trebuchet MS" panose="020B0603020202020204" pitchFamily="34" charset="0"/>
              </a:rPr>
              <a:t> </a:t>
            </a:r>
            <a:r>
              <a:rPr lang="en-CA" altLang="fr-FR" sz="1098" kern="0" dirty="0"/>
              <a:t>Researchers</a:t>
            </a:r>
            <a:r>
              <a:rPr lang="en-CA" sz="1098" kern="0" dirty="0"/>
              <a:t> calculated the incremental NNVs of all vaccination scenarios versus the reference scenario, for each of the 50 parameter sets. The algorithm identified the vaccination scenario </a:t>
            </a:r>
            <a:r>
              <a:rPr lang="en-CA" sz="1098" kern="0" dirty="0">
                <a:ea typeface="Calibri" panose="020F0502020204030204" pitchFamily="34" charset="0"/>
              </a:rPr>
              <a:t>with the lowest incremental NNV for each of the 50 parameter sets. The scenario that was identified most often as producing the lowest incremental NNV over the 50 parameter sets was chosen as the most efficient scenario.</a:t>
            </a:r>
            <a:endParaRPr lang="fr-CA" altLang="fr-FR" sz="1007" dirty="0">
              <a:latin typeface="Trebuchet MS" panose="020B0603020202020204" pitchFamily="34" charset="0"/>
            </a:endParaRPr>
          </a:p>
        </p:txBody>
      </p:sp>
      <p:sp>
        <p:nvSpPr>
          <p:cNvPr id="6" name="Rectangle 2">
            <a:extLst>
              <a:ext uri="{FF2B5EF4-FFF2-40B4-BE49-F238E27FC236}">
                <a16:creationId xmlns:a16="http://schemas.microsoft.com/office/drawing/2014/main" id="{1C294D49-671F-5FBD-6765-426286AA9786}"/>
              </a:ext>
            </a:extLst>
          </p:cNvPr>
          <p:cNvSpPr txBox="1">
            <a:spLocks noChangeArrowheads="1"/>
          </p:cNvSpPr>
          <p:nvPr/>
        </p:nvSpPr>
        <p:spPr>
          <a:xfrm>
            <a:off x="298213" y="28829"/>
            <a:ext cx="10610075" cy="1058168"/>
          </a:xfrm>
          <a:prstGeom prst="rect">
            <a:avLst/>
          </a:prstGeom>
        </p:spPr>
        <p:txBody>
          <a:bodyPr vert="horz" lIns="83692" tIns="41846" rIns="83692" bIns="41846"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fr-FR" sz="2929" dirty="0">
                <a:solidFill>
                  <a:srgbClr val="2F5597"/>
                </a:solidFill>
                <a:latin typeface="Helvetica" pitchFamily="2" charset="0"/>
                <a:cs typeface="Arial" panose="020B0604020202020204" pitchFamily="34" charset="0"/>
              </a:rPr>
              <a:t>Ranking efficiency of single-dose delivery strategies</a:t>
            </a:r>
            <a:endParaRPr lang="en-CA" altLang="fr-FR" sz="2563" dirty="0">
              <a:solidFill>
                <a:srgbClr val="C00000"/>
              </a:solidFill>
              <a:latin typeface="Helvetica" pitchFamily="2" charset="0"/>
              <a:cs typeface="Arial" panose="020B0604020202020204" pitchFamily="34" charset="0"/>
            </a:endParaRPr>
          </a:p>
        </p:txBody>
      </p:sp>
      <p:sp>
        <p:nvSpPr>
          <p:cNvPr id="4" name="TextBox 3">
            <a:extLst>
              <a:ext uri="{FF2B5EF4-FFF2-40B4-BE49-F238E27FC236}">
                <a16:creationId xmlns:a16="http://schemas.microsoft.com/office/drawing/2014/main" id="{27D77F59-D561-B13D-B89B-91E34F8F3E1A}"/>
              </a:ext>
            </a:extLst>
          </p:cNvPr>
          <p:cNvSpPr txBox="1"/>
          <p:nvPr/>
        </p:nvSpPr>
        <p:spPr>
          <a:xfrm>
            <a:off x="303898" y="5410201"/>
            <a:ext cx="11584204" cy="615553"/>
          </a:xfrm>
          <a:prstGeom prst="rect">
            <a:avLst/>
          </a:prstGeom>
          <a:noFill/>
        </p:spPr>
        <p:txBody>
          <a:bodyPr wrap="square" rtlCol="0">
            <a:spAutoFit/>
          </a:bodyPr>
          <a:lstStyle/>
          <a:p>
            <a:r>
              <a:rPr lang="en-US" sz="800" dirty="0">
                <a:effectLst/>
                <a:latin typeface="Segoe UI" panose="020B0502040204020203" pitchFamily="34" charset="0"/>
              </a:rPr>
              <a:t>Bernard E, Drolet M, </a:t>
            </a:r>
            <a:r>
              <a:rPr lang="en-US" sz="800" dirty="0">
                <a:latin typeface="Segoe UI" panose="020B0502040204020203" pitchFamily="34" charset="0"/>
              </a:rPr>
              <a:t>Gingras G,</a:t>
            </a:r>
            <a:r>
              <a:rPr lang="en-US" sz="800" dirty="0">
                <a:effectLst/>
                <a:latin typeface="Segoe UI" panose="020B0502040204020203" pitchFamily="34" charset="0"/>
              </a:rPr>
              <a:t> et al. </a:t>
            </a:r>
            <a:r>
              <a:rPr lang="en-US" sz="800" dirty="0">
                <a:latin typeface="Segoe UI" panose="020B0502040204020203" pitchFamily="34" charset="0"/>
              </a:rPr>
              <a:t>Prioritizing HPV vaccination strategies in 67 low- and middle-income countries (LMICs) based on efficiency at preventing cervical cancer: a modeling study. </a:t>
            </a:r>
            <a:r>
              <a:rPr lang="en-US" sz="800" dirty="0">
                <a:effectLst/>
                <a:latin typeface="Segoe UI" panose="020B0502040204020203" pitchFamily="34" charset="0"/>
              </a:rPr>
              <a:t>Abstract presented at 36th International Papillomavirus Conference, November 2024; United Kingdom. </a:t>
            </a:r>
            <a:endParaRPr kumimoji="0" lang="en-US" sz="800" strike="noStrike" kern="1200" spc="0" normalizeH="0" noProof="0" dirty="0">
              <a:ln>
                <a:noFill/>
              </a:ln>
              <a:solidFill>
                <a:schemeClr val="tx1">
                  <a:lumMod val="65000"/>
                  <a:lumOff val="35000"/>
                </a:schemeClr>
              </a:solidFill>
              <a:effectLst/>
              <a:uLnTx/>
              <a:uFillTx/>
              <a:latin typeface="+mj-lt"/>
              <a:cs typeface="Arial" panose="020B0604020202020204" pitchFamily="34" charset="0"/>
            </a:endParaRPr>
          </a:p>
          <a:p>
            <a:endParaRPr lang="en-US" dirty="0"/>
          </a:p>
        </p:txBody>
      </p:sp>
    </p:spTree>
    <p:extLst>
      <p:ext uri="{BB962C8B-B14F-4D97-AF65-F5344CB8AC3E}">
        <p14:creationId xmlns:p14="http://schemas.microsoft.com/office/powerpoint/2010/main" val="37433308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2BC29-8B7C-3414-4ACB-E64CA8862372}"/>
            </a:ext>
          </a:extLst>
        </p:cNvPr>
        <p:cNvGrpSpPr/>
        <p:nvPr/>
      </p:nvGrpSpPr>
      <p:grpSpPr>
        <a:xfrm>
          <a:off x="0" y="0"/>
          <a:ext cx="0" cy="0"/>
          <a:chOff x="0" y="0"/>
          <a:chExt cx="0" cy="0"/>
        </a:xfrm>
      </p:grpSpPr>
      <p:sp>
        <p:nvSpPr>
          <p:cNvPr id="2" name="TextBox 18">
            <a:extLst>
              <a:ext uri="{FF2B5EF4-FFF2-40B4-BE49-F238E27FC236}">
                <a16:creationId xmlns:a16="http://schemas.microsoft.com/office/drawing/2014/main" id="{E949B0FC-A3A6-1D94-1120-2383BDC16394}"/>
              </a:ext>
            </a:extLst>
          </p:cNvPr>
          <p:cNvSpPr txBox="1">
            <a:spLocks/>
          </p:cNvSpPr>
          <p:nvPr/>
        </p:nvSpPr>
        <p:spPr>
          <a:xfrm>
            <a:off x="498508" y="2863137"/>
            <a:ext cx="3074681" cy="486543"/>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1281" kern="100" dirty="0">
                <a:latin typeface="Helvetica" pitchFamily="2" charset="0"/>
                <a:ea typeface="Calibri" panose="020F0502020204030204" pitchFamily="34" charset="0"/>
                <a:cs typeface="Arial" panose="020B0604020202020204" pitchFamily="34" charset="0"/>
              </a:rPr>
              <a:t>Add</a:t>
            </a:r>
            <a:r>
              <a:rPr lang="en-US" sz="1281" b="1" kern="100" dirty="0">
                <a:latin typeface="Helvetica" pitchFamily="2" charset="0"/>
                <a:ea typeface="Calibri" panose="020F0502020204030204" pitchFamily="34" charset="0"/>
                <a:cs typeface="Arial" panose="020B0604020202020204" pitchFamily="34" charset="0"/>
              </a:rPr>
              <a:t> 1-dose </a:t>
            </a:r>
            <a:r>
              <a:rPr lang="en-CA" sz="1281" b="1" dirty="0">
                <a:latin typeface="Helvetica" pitchFamily="2" charset="0"/>
                <a:cs typeface="Arial" panose="020B0604020202020204" pitchFamily="34" charset="0"/>
              </a:rPr>
              <a:t>g</a:t>
            </a:r>
            <a:r>
              <a:rPr lang="en-US" sz="1281" b="1" kern="100" dirty="0">
                <a:latin typeface="Helvetica" pitchFamily="2" charset="0"/>
                <a:ea typeface="Calibri" panose="020F0502020204030204" pitchFamily="34" charset="0"/>
                <a:cs typeface="Arial" panose="020B0604020202020204" pitchFamily="34" charset="0"/>
              </a:rPr>
              <a:t>irls MAC 10–14 yrs</a:t>
            </a:r>
          </a:p>
          <a:p>
            <a:pPr algn="ctr"/>
            <a:r>
              <a:rPr lang="en-US" sz="1281" b="1" kern="100" dirty="0">
                <a:latin typeface="Helvetica" pitchFamily="2" charset="0"/>
                <a:ea typeface="Calibri" panose="020F0502020204030204" pitchFamily="34" charset="0"/>
                <a:cs typeface="Arial" panose="020B0604020202020204" pitchFamily="34" charset="0"/>
              </a:rPr>
              <a:t>NNV 48</a:t>
            </a:r>
          </a:p>
        </p:txBody>
      </p:sp>
      <p:sp>
        <p:nvSpPr>
          <p:cNvPr id="3" name="TextBox 19">
            <a:extLst>
              <a:ext uri="{FF2B5EF4-FFF2-40B4-BE49-F238E27FC236}">
                <a16:creationId xmlns:a16="http://schemas.microsoft.com/office/drawing/2014/main" id="{17FD68B1-A30D-D0B9-3A0C-E67BEAE5D22D}"/>
              </a:ext>
            </a:extLst>
          </p:cNvPr>
          <p:cNvSpPr txBox="1">
            <a:spLocks/>
          </p:cNvSpPr>
          <p:nvPr/>
        </p:nvSpPr>
        <p:spPr>
          <a:xfrm>
            <a:off x="497225" y="3641718"/>
            <a:ext cx="3074681" cy="486543"/>
          </a:xfrm>
          <a:prstGeom prst="rect">
            <a:avLst/>
          </a:prstGeom>
          <a:solidFill>
            <a:schemeClr val="accent2">
              <a:lumMod val="40000"/>
              <a:lumOff val="60000"/>
            </a:schemeClr>
          </a:solidFill>
          <a:ln>
            <a:solidFill>
              <a:schemeClr val="tx1"/>
            </a:solidFill>
          </a:ln>
        </p:spPr>
        <p:txBody>
          <a:bodyPr wrap="square" rtlCol="0">
            <a:spAutoFit/>
          </a:bodyPr>
          <a:lstStyle/>
          <a:p>
            <a:pPr algn="ctr"/>
            <a:r>
              <a:rPr lang="en-US" sz="1281" kern="100" dirty="0">
                <a:latin typeface="Helvetica" pitchFamily="2" charset="0"/>
                <a:ea typeface="Calibri" panose="020F0502020204030204" pitchFamily="34" charset="0"/>
                <a:cs typeface="Arial" panose="020B0604020202020204" pitchFamily="34" charset="0"/>
              </a:rPr>
              <a:t>Add</a:t>
            </a:r>
            <a:r>
              <a:rPr lang="en-US" sz="1281" b="1" kern="100" dirty="0">
                <a:latin typeface="Helvetica" pitchFamily="2" charset="0"/>
                <a:ea typeface="Calibri" panose="020F0502020204030204" pitchFamily="34" charset="0"/>
                <a:cs typeface="Arial" panose="020B0604020202020204" pitchFamily="34" charset="0"/>
              </a:rPr>
              <a:t> 1-dose </a:t>
            </a:r>
            <a:r>
              <a:rPr lang="en-CA" sz="1281" b="1" dirty="0">
                <a:latin typeface="Helvetica" pitchFamily="2" charset="0"/>
                <a:cs typeface="Arial" panose="020B0604020202020204" pitchFamily="34" charset="0"/>
              </a:rPr>
              <a:t>g</a:t>
            </a:r>
            <a:r>
              <a:rPr lang="en-US" sz="1281" b="1" kern="100" dirty="0">
                <a:latin typeface="Helvetica" pitchFamily="2" charset="0"/>
                <a:ea typeface="Calibri" panose="020F0502020204030204" pitchFamily="34" charset="0"/>
                <a:cs typeface="Arial" panose="020B0604020202020204" pitchFamily="34" charset="0"/>
              </a:rPr>
              <a:t>irls MAC 15–20 yrs</a:t>
            </a:r>
          </a:p>
          <a:p>
            <a:pPr algn="ctr"/>
            <a:r>
              <a:rPr lang="en-US" sz="1281" b="1" kern="100" dirty="0">
                <a:latin typeface="Helvetica" pitchFamily="2" charset="0"/>
                <a:ea typeface="Calibri" panose="020F0502020204030204" pitchFamily="34" charset="0"/>
                <a:cs typeface="Arial" panose="020B0604020202020204" pitchFamily="34" charset="0"/>
              </a:rPr>
              <a:t>NNV 64</a:t>
            </a:r>
          </a:p>
        </p:txBody>
      </p:sp>
      <p:sp>
        <p:nvSpPr>
          <p:cNvPr id="4" name="TextBox 20">
            <a:extLst>
              <a:ext uri="{FF2B5EF4-FFF2-40B4-BE49-F238E27FC236}">
                <a16:creationId xmlns:a16="http://schemas.microsoft.com/office/drawing/2014/main" id="{41B1DE0E-1223-F7E9-0B22-EDFFA78B0CC1}"/>
              </a:ext>
            </a:extLst>
          </p:cNvPr>
          <p:cNvSpPr txBox="1">
            <a:spLocks/>
          </p:cNvSpPr>
          <p:nvPr/>
        </p:nvSpPr>
        <p:spPr>
          <a:xfrm>
            <a:off x="497223" y="4413528"/>
            <a:ext cx="3074681" cy="486543"/>
          </a:xfrm>
          <a:prstGeom prst="rect">
            <a:avLst/>
          </a:prstGeom>
          <a:solidFill>
            <a:schemeClr val="accent2">
              <a:lumMod val="60000"/>
              <a:lumOff val="40000"/>
            </a:schemeClr>
          </a:solidFill>
          <a:ln>
            <a:solidFill>
              <a:schemeClr val="tx1"/>
            </a:solidFill>
          </a:ln>
        </p:spPr>
        <p:txBody>
          <a:bodyPr wrap="square" rtlCol="0">
            <a:spAutoFit/>
          </a:bodyPr>
          <a:lstStyle/>
          <a:p>
            <a:pPr algn="ctr"/>
            <a:r>
              <a:rPr lang="en-US" sz="1281" kern="100" dirty="0">
                <a:latin typeface="Helvetica" pitchFamily="2" charset="0"/>
                <a:ea typeface="Calibri" panose="020F0502020204030204" pitchFamily="34" charset="0"/>
                <a:cs typeface="Arial" panose="020B0604020202020204" pitchFamily="34" charset="0"/>
              </a:rPr>
              <a:t>Add </a:t>
            </a:r>
            <a:r>
              <a:rPr lang="en-US" sz="1281" b="1" kern="100" dirty="0">
                <a:latin typeface="Helvetica" pitchFamily="2" charset="0"/>
                <a:ea typeface="Calibri" panose="020F0502020204030204" pitchFamily="34" charset="0"/>
                <a:cs typeface="Arial" panose="020B0604020202020204" pitchFamily="34" charset="0"/>
              </a:rPr>
              <a:t>2-dose </a:t>
            </a:r>
            <a:r>
              <a:rPr lang="en-CA" sz="1281" b="1" dirty="0">
                <a:latin typeface="Helvetica" pitchFamily="2" charset="0"/>
                <a:cs typeface="Arial" panose="020B0604020202020204" pitchFamily="34" charset="0"/>
              </a:rPr>
              <a:t>w</a:t>
            </a:r>
            <a:r>
              <a:rPr lang="en-US" sz="1281" b="1" kern="100" dirty="0">
                <a:latin typeface="Helvetica" pitchFamily="2" charset="0"/>
                <a:ea typeface="Calibri" panose="020F0502020204030204" pitchFamily="34" charset="0"/>
                <a:cs typeface="Arial" panose="020B0604020202020204" pitchFamily="34" charset="0"/>
              </a:rPr>
              <a:t>omen MAC 21–25 yrs</a:t>
            </a:r>
          </a:p>
          <a:p>
            <a:pPr algn="ctr"/>
            <a:r>
              <a:rPr lang="en-US" sz="1281" b="1" kern="100" dirty="0">
                <a:latin typeface="Helvetica" pitchFamily="2" charset="0"/>
                <a:ea typeface="Calibri" panose="020F0502020204030204" pitchFamily="34" charset="0"/>
                <a:cs typeface="Arial" panose="020B0604020202020204" pitchFamily="34" charset="0"/>
              </a:rPr>
              <a:t>NNV 369</a:t>
            </a:r>
          </a:p>
        </p:txBody>
      </p:sp>
      <p:sp>
        <p:nvSpPr>
          <p:cNvPr id="5" name="TextBox 21">
            <a:extLst>
              <a:ext uri="{FF2B5EF4-FFF2-40B4-BE49-F238E27FC236}">
                <a16:creationId xmlns:a16="http://schemas.microsoft.com/office/drawing/2014/main" id="{1CC06F0D-987C-8CA4-64E2-18AF629E5D75}"/>
              </a:ext>
            </a:extLst>
          </p:cNvPr>
          <p:cNvSpPr txBox="1">
            <a:spLocks/>
          </p:cNvSpPr>
          <p:nvPr/>
        </p:nvSpPr>
        <p:spPr>
          <a:xfrm>
            <a:off x="497223" y="5132191"/>
            <a:ext cx="3074681" cy="683649"/>
          </a:xfrm>
          <a:prstGeom prst="rect">
            <a:avLst/>
          </a:prstGeom>
          <a:solidFill>
            <a:schemeClr val="accent1">
              <a:lumMod val="60000"/>
              <a:lumOff val="40000"/>
            </a:schemeClr>
          </a:solidFill>
          <a:ln>
            <a:solidFill>
              <a:schemeClr val="tx1"/>
            </a:solidFill>
            <a:prstDash val="solid"/>
          </a:ln>
        </p:spPr>
        <p:txBody>
          <a:bodyPr wrap="square" rtlCol="0">
            <a:spAutoFit/>
          </a:bodyPr>
          <a:lstStyle/>
          <a:p>
            <a:pPr algn="ctr"/>
            <a:r>
              <a:rPr lang="en-US" sz="1281" kern="100" dirty="0">
                <a:latin typeface="Helvetica" pitchFamily="2" charset="0"/>
                <a:ea typeface="Calibri" panose="020F0502020204030204" pitchFamily="34" charset="0"/>
                <a:cs typeface="Arial" panose="020B0604020202020204" pitchFamily="34" charset="0"/>
              </a:rPr>
              <a:t>Add </a:t>
            </a:r>
            <a:r>
              <a:rPr lang="en-US" sz="1281" b="1" kern="100" dirty="0">
                <a:latin typeface="Helvetica" pitchFamily="2" charset="0"/>
                <a:ea typeface="Calibri" panose="020F0502020204030204" pitchFamily="34" charset="0"/>
                <a:cs typeface="Arial" panose="020B0604020202020204" pitchFamily="34" charset="0"/>
              </a:rPr>
              <a:t>1-dose </a:t>
            </a:r>
            <a:r>
              <a:rPr lang="en-CA" sz="1281" b="1" dirty="0">
                <a:latin typeface="Helvetica" pitchFamily="2" charset="0"/>
                <a:cs typeface="Arial" panose="020B0604020202020204" pitchFamily="34" charset="0"/>
              </a:rPr>
              <a:t>b</a:t>
            </a:r>
            <a:r>
              <a:rPr lang="en-US" sz="1281" b="1" kern="100" dirty="0">
                <a:latin typeface="Helvetica" pitchFamily="2" charset="0"/>
                <a:ea typeface="Calibri" panose="020F0502020204030204" pitchFamily="34" charset="0"/>
                <a:cs typeface="Arial" panose="020B0604020202020204" pitchFamily="34" charset="0"/>
              </a:rPr>
              <a:t>oys routine + MAC 10–20 yrs</a:t>
            </a:r>
          </a:p>
          <a:p>
            <a:pPr algn="ctr"/>
            <a:r>
              <a:rPr lang="en-US" sz="1281" b="1" kern="100" dirty="0">
                <a:latin typeface="Helvetica" pitchFamily="2" charset="0"/>
                <a:ea typeface="Calibri" panose="020F0502020204030204" pitchFamily="34" charset="0"/>
                <a:cs typeface="Arial" panose="020B0604020202020204" pitchFamily="34" charset="0"/>
              </a:rPr>
              <a:t>NNV 511 </a:t>
            </a:r>
          </a:p>
        </p:txBody>
      </p:sp>
      <p:sp>
        <p:nvSpPr>
          <p:cNvPr id="6" name="ZoneTexte 5">
            <a:extLst>
              <a:ext uri="{FF2B5EF4-FFF2-40B4-BE49-F238E27FC236}">
                <a16:creationId xmlns:a16="http://schemas.microsoft.com/office/drawing/2014/main" id="{B06E97F5-AC2F-AA23-47C8-1609E7DD70C9}"/>
              </a:ext>
            </a:extLst>
          </p:cNvPr>
          <p:cNvSpPr txBox="1">
            <a:spLocks/>
          </p:cNvSpPr>
          <p:nvPr/>
        </p:nvSpPr>
        <p:spPr>
          <a:xfrm>
            <a:off x="493957" y="2131955"/>
            <a:ext cx="3074681" cy="486543"/>
          </a:xfrm>
          <a:prstGeom prst="rect">
            <a:avLst/>
          </a:prstGeom>
          <a:solidFill>
            <a:schemeClr val="bg2"/>
          </a:solidFill>
          <a:ln>
            <a:solidFill>
              <a:schemeClr val="tx1"/>
            </a:solidFill>
          </a:ln>
        </p:spPr>
        <p:txBody>
          <a:bodyPr wrap="square" rtlCol="0">
            <a:spAutoFit/>
          </a:bodyPr>
          <a:lstStyle/>
          <a:p>
            <a:pPr algn="ctr"/>
            <a:r>
              <a:rPr lang="en-CA" sz="1281" b="1" dirty="0">
                <a:latin typeface="Helvetica" pitchFamily="2" charset="0"/>
                <a:cs typeface="Arial" panose="020B0604020202020204" pitchFamily="34" charset="0"/>
              </a:rPr>
              <a:t>1-dose girls routine at 9 yrs</a:t>
            </a:r>
          </a:p>
          <a:p>
            <a:pPr algn="ctr"/>
            <a:r>
              <a:rPr lang="en-CA" sz="1281" b="1" dirty="0">
                <a:latin typeface="Helvetica" pitchFamily="2" charset="0"/>
                <a:cs typeface="Arial" panose="020B0604020202020204" pitchFamily="34" charset="0"/>
              </a:rPr>
              <a:t>(Reference) </a:t>
            </a:r>
          </a:p>
        </p:txBody>
      </p:sp>
      <p:cxnSp>
        <p:nvCxnSpPr>
          <p:cNvPr id="7" name="Connecteur droit avec flèche 6">
            <a:extLst>
              <a:ext uri="{FF2B5EF4-FFF2-40B4-BE49-F238E27FC236}">
                <a16:creationId xmlns:a16="http://schemas.microsoft.com/office/drawing/2014/main" id="{C60AACEC-ED94-5471-DB6D-C7D4F422BCD2}"/>
              </a:ext>
            </a:extLst>
          </p:cNvPr>
          <p:cNvCxnSpPr>
            <a:cxnSpLocks/>
            <a:stCxn id="6" idx="2"/>
            <a:endCxn id="2" idx="0"/>
          </p:cNvCxnSpPr>
          <p:nvPr/>
        </p:nvCxnSpPr>
        <p:spPr>
          <a:xfrm>
            <a:off x="2031298" y="2618498"/>
            <a:ext cx="4551" cy="2446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id="{B7CB31F0-E474-5A7C-AA9A-C03C1E58C41D}"/>
              </a:ext>
            </a:extLst>
          </p:cNvPr>
          <p:cNvCxnSpPr>
            <a:cxnSpLocks/>
            <a:stCxn id="2" idx="2"/>
            <a:endCxn id="3" idx="0"/>
          </p:cNvCxnSpPr>
          <p:nvPr/>
        </p:nvCxnSpPr>
        <p:spPr>
          <a:xfrm flipH="1">
            <a:off x="2034566" y="3349680"/>
            <a:ext cx="1283" cy="2920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4D5DB8A8-55EF-9FB7-F0FD-1428BD5C3CE7}"/>
              </a:ext>
            </a:extLst>
          </p:cNvPr>
          <p:cNvCxnSpPr>
            <a:cxnSpLocks/>
            <a:stCxn id="3" idx="2"/>
            <a:endCxn id="4" idx="0"/>
          </p:cNvCxnSpPr>
          <p:nvPr/>
        </p:nvCxnSpPr>
        <p:spPr>
          <a:xfrm flipH="1">
            <a:off x="2034564" y="4128261"/>
            <a:ext cx="2" cy="2852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F5B236DA-10AE-7DB8-CE1E-A4181AF84B9E}"/>
              </a:ext>
            </a:extLst>
          </p:cNvPr>
          <p:cNvCxnSpPr>
            <a:cxnSpLocks/>
            <a:stCxn id="4" idx="2"/>
            <a:endCxn id="5" idx="0"/>
          </p:cNvCxnSpPr>
          <p:nvPr/>
        </p:nvCxnSpPr>
        <p:spPr>
          <a:xfrm>
            <a:off x="2034564" y="4900071"/>
            <a:ext cx="0" cy="232120"/>
          </a:xfrm>
          <a:prstGeom prst="straightConnector1">
            <a:avLst/>
          </a:prstGeom>
          <a:ln>
            <a:prstDash val="solid"/>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F8680A91-AF80-1DF7-7743-11675CEFB661}"/>
              </a:ext>
            </a:extLst>
          </p:cNvPr>
          <p:cNvSpPr txBox="1"/>
          <p:nvPr/>
        </p:nvSpPr>
        <p:spPr>
          <a:xfrm>
            <a:off x="4351336" y="5024730"/>
            <a:ext cx="6163050" cy="599523"/>
          </a:xfrm>
          <a:prstGeom prst="rect">
            <a:avLst/>
          </a:prstGeom>
          <a:noFill/>
          <a:ln>
            <a:noFill/>
          </a:ln>
        </p:spPr>
        <p:txBody>
          <a:bodyPr wrap="square" rtlCol="0">
            <a:spAutoFit/>
          </a:bodyPr>
          <a:lstStyle/>
          <a:p>
            <a:r>
              <a:rPr lang="en-US" sz="1648" dirty="0">
                <a:solidFill>
                  <a:srgbClr val="2F5597"/>
                </a:solidFill>
                <a:latin typeface="Helvetica" pitchFamily="2" charset="0"/>
              </a:rPr>
              <a:t>Then </a:t>
            </a:r>
            <a:r>
              <a:rPr lang="en-US" sz="1648" u="sng" dirty="0">
                <a:solidFill>
                  <a:srgbClr val="2F5597"/>
                </a:solidFill>
                <a:latin typeface="Helvetica" pitchFamily="2" charset="0"/>
              </a:rPr>
              <a:t>add</a:t>
            </a:r>
            <a:r>
              <a:rPr lang="en-US" sz="1648" dirty="0">
                <a:solidFill>
                  <a:srgbClr val="2F5597"/>
                </a:solidFill>
                <a:latin typeface="Helvetica" pitchFamily="2" charset="0"/>
              </a:rPr>
              <a:t> </a:t>
            </a:r>
            <a:r>
              <a:rPr lang="en-US" sz="1648" b="1" dirty="0">
                <a:solidFill>
                  <a:srgbClr val="2F5597"/>
                </a:solidFill>
                <a:latin typeface="Helvetica" pitchFamily="2" charset="0"/>
              </a:rPr>
              <a:t>1-dose routine vaccination of 9-year-old boys and MAC vaccination of boys aged 10–20 years old with 1 dose</a:t>
            </a:r>
          </a:p>
        </p:txBody>
      </p:sp>
      <p:sp>
        <p:nvSpPr>
          <p:cNvPr id="17" name="Accolade fermante 16">
            <a:extLst>
              <a:ext uri="{FF2B5EF4-FFF2-40B4-BE49-F238E27FC236}">
                <a16:creationId xmlns:a16="http://schemas.microsoft.com/office/drawing/2014/main" id="{32001ED0-CA50-F8A4-A198-928858B47F54}"/>
              </a:ext>
            </a:extLst>
          </p:cNvPr>
          <p:cNvSpPr/>
          <p:nvPr/>
        </p:nvSpPr>
        <p:spPr>
          <a:xfrm>
            <a:off x="3807395" y="4491861"/>
            <a:ext cx="247485" cy="1323979"/>
          </a:xfrm>
          <a:prstGeom prst="rightBrace">
            <a:avLst/>
          </a:prstGeom>
          <a:ln w="22225">
            <a:solidFill>
              <a:srgbClr val="8FAAD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0" name="Accolade fermante 19">
            <a:extLst>
              <a:ext uri="{FF2B5EF4-FFF2-40B4-BE49-F238E27FC236}">
                <a16:creationId xmlns:a16="http://schemas.microsoft.com/office/drawing/2014/main" id="{D0FF158E-0A75-75FE-7627-619F89D5D496}"/>
              </a:ext>
            </a:extLst>
          </p:cNvPr>
          <p:cNvSpPr/>
          <p:nvPr/>
        </p:nvSpPr>
        <p:spPr>
          <a:xfrm>
            <a:off x="3819128" y="2119589"/>
            <a:ext cx="235752" cy="591565"/>
          </a:xfrm>
          <a:prstGeom prst="rightBrac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1" name="ZoneTexte 14">
            <a:extLst>
              <a:ext uri="{FF2B5EF4-FFF2-40B4-BE49-F238E27FC236}">
                <a16:creationId xmlns:a16="http://schemas.microsoft.com/office/drawing/2014/main" id="{7E7DB65A-1E85-3154-F75C-C8B32F4858F4}"/>
              </a:ext>
            </a:extLst>
          </p:cNvPr>
          <p:cNvSpPr txBox="1"/>
          <p:nvPr/>
        </p:nvSpPr>
        <p:spPr>
          <a:xfrm>
            <a:off x="4351336" y="4357037"/>
            <a:ext cx="6636969" cy="599523"/>
          </a:xfrm>
          <a:prstGeom prst="rect">
            <a:avLst/>
          </a:prstGeom>
          <a:noFill/>
          <a:ln>
            <a:noFill/>
          </a:ln>
        </p:spPr>
        <p:txBody>
          <a:bodyPr wrap="square" rtlCol="0">
            <a:spAutoFit/>
          </a:bodyPr>
          <a:lstStyle/>
          <a:p>
            <a:r>
              <a:rPr lang="en-US" sz="1648" dirty="0">
                <a:solidFill>
                  <a:srgbClr val="2F5597"/>
                </a:solidFill>
                <a:latin typeface="Helvetica" pitchFamily="2" charset="0"/>
              </a:rPr>
              <a:t>The next most efficient strategies are to </a:t>
            </a:r>
            <a:r>
              <a:rPr lang="en-US" sz="1648" u="sng" dirty="0">
                <a:solidFill>
                  <a:srgbClr val="2F5597"/>
                </a:solidFill>
                <a:latin typeface="Helvetica" pitchFamily="2" charset="0"/>
              </a:rPr>
              <a:t>add</a:t>
            </a:r>
            <a:r>
              <a:rPr lang="en-US" sz="1648" dirty="0">
                <a:solidFill>
                  <a:srgbClr val="2F5597"/>
                </a:solidFill>
                <a:latin typeface="Helvetica" pitchFamily="2" charset="0"/>
              </a:rPr>
              <a:t> </a:t>
            </a:r>
            <a:r>
              <a:rPr lang="en-US" sz="1648" b="1" dirty="0">
                <a:solidFill>
                  <a:srgbClr val="2F5597"/>
                </a:solidFill>
                <a:latin typeface="Helvetica" pitchFamily="2" charset="0"/>
              </a:rPr>
              <a:t>MAC vaccination of women aged 21–25 years old with two doses. </a:t>
            </a:r>
          </a:p>
        </p:txBody>
      </p:sp>
      <p:sp>
        <p:nvSpPr>
          <p:cNvPr id="26" name="ZoneTexte 12">
            <a:extLst>
              <a:ext uri="{FF2B5EF4-FFF2-40B4-BE49-F238E27FC236}">
                <a16:creationId xmlns:a16="http://schemas.microsoft.com/office/drawing/2014/main" id="{0EAF8880-2172-7D74-1FDD-B8C54FC6016E}"/>
              </a:ext>
            </a:extLst>
          </p:cNvPr>
          <p:cNvSpPr txBox="1"/>
          <p:nvPr/>
        </p:nvSpPr>
        <p:spPr>
          <a:xfrm>
            <a:off x="4368904" y="2024189"/>
            <a:ext cx="6374798" cy="838948"/>
          </a:xfrm>
          <a:prstGeom prst="rect">
            <a:avLst/>
          </a:prstGeom>
          <a:noFill/>
          <a:ln>
            <a:noFill/>
          </a:ln>
        </p:spPr>
        <p:txBody>
          <a:bodyPr wrap="square" rtlCol="0">
            <a:spAutoFit/>
          </a:bodyPr>
          <a:lstStyle/>
          <a:p>
            <a:r>
              <a:rPr lang="en-US" sz="1648" b="1" dirty="0">
                <a:solidFill>
                  <a:srgbClr val="2F5597"/>
                </a:solidFill>
                <a:latin typeface="Helvetica" pitchFamily="2" charset="0"/>
              </a:rPr>
              <a:t>Single-dose routine vaccination of nine-year-old girls is the most efficient strategy. </a:t>
            </a:r>
          </a:p>
          <a:p>
            <a:pPr marL="261547" indent="-261547">
              <a:buFont typeface="Arial" panose="020B0604020202020204" pitchFamily="34" charset="0"/>
              <a:buChar char="•"/>
            </a:pPr>
            <a:r>
              <a:rPr lang="en-US" sz="1556" dirty="0">
                <a:solidFill>
                  <a:srgbClr val="C00000"/>
                </a:solidFill>
                <a:latin typeface="Helvetica" pitchFamily="2" charset="0"/>
              </a:rPr>
              <a:t>Note: </a:t>
            </a:r>
            <a:r>
              <a:rPr lang="en-US" sz="1556" dirty="0">
                <a:solidFill>
                  <a:srgbClr val="2F5597"/>
                </a:solidFill>
                <a:latin typeface="Helvetica" pitchFamily="2" charset="0"/>
              </a:rPr>
              <a:t>The second dose is redundant.</a:t>
            </a:r>
          </a:p>
        </p:txBody>
      </p:sp>
      <p:sp>
        <p:nvSpPr>
          <p:cNvPr id="27" name="ZoneTexte 14">
            <a:extLst>
              <a:ext uri="{FF2B5EF4-FFF2-40B4-BE49-F238E27FC236}">
                <a16:creationId xmlns:a16="http://schemas.microsoft.com/office/drawing/2014/main" id="{82DE69C5-90C8-5B89-5858-EC02ED0D7CA8}"/>
              </a:ext>
            </a:extLst>
          </p:cNvPr>
          <p:cNvSpPr txBox="1"/>
          <p:nvPr/>
        </p:nvSpPr>
        <p:spPr>
          <a:xfrm>
            <a:off x="4351336" y="3118969"/>
            <a:ext cx="7026021" cy="1078372"/>
          </a:xfrm>
          <a:prstGeom prst="rect">
            <a:avLst/>
          </a:prstGeom>
          <a:noFill/>
          <a:ln>
            <a:noFill/>
          </a:ln>
        </p:spPr>
        <p:txBody>
          <a:bodyPr wrap="square" rtlCol="0">
            <a:spAutoFit/>
          </a:bodyPr>
          <a:lstStyle/>
          <a:p>
            <a:r>
              <a:rPr lang="en-US" sz="1648" dirty="0">
                <a:solidFill>
                  <a:srgbClr val="2F5597"/>
                </a:solidFill>
                <a:latin typeface="Helvetica" pitchFamily="2" charset="0"/>
              </a:rPr>
              <a:t>The next most efficient strategies are to </a:t>
            </a:r>
            <a:r>
              <a:rPr lang="en-US" sz="1648" u="sng" dirty="0">
                <a:solidFill>
                  <a:srgbClr val="2F5597"/>
                </a:solidFill>
                <a:latin typeface="Helvetica" pitchFamily="2" charset="0"/>
              </a:rPr>
              <a:t>add</a:t>
            </a:r>
            <a:r>
              <a:rPr lang="en-US" sz="1648" dirty="0">
                <a:solidFill>
                  <a:srgbClr val="2F5597"/>
                </a:solidFill>
                <a:latin typeface="Helvetica" pitchFamily="2" charset="0"/>
              </a:rPr>
              <a:t> </a:t>
            </a:r>
            <a:r>
              <a:rPr lang="en-US" sz="1648" b="1" dirty="0">
                <a:solidFill>
                  <a:srgbClr val="2F5597"/>
                </a:solidFill>
                <a:latin typeface="Helvetica" pitchFamily="2" charset="0"/>
              </a:rPr>
              <a:t>multi-age cohort (MAC) vaccination of girls up to 20 years old with one dose.</a:t>
            </a:r>
          </a:p>
          <a:p>
            <a:pPr marL="261547" indent="-261547">
              <a:buFont typeface="Arial" panose="020B0604020202020204" pitchFamily="34" charset="0"/>
              <a:buChar char="•"/>
            </a:pPr>
            <a:r>
              <a:rPr lang="en-US" sz="1556" dirty="0">
                <a:solidFill>
                  <a:srgbClr val="C00000"/>
                </a:solidFill>
                <a:latin typeface="Helvetica" pitchFamily="2" charset="0"/>
              </a:rPr>
              <a:t>Note:</a:t>
            </a:r>
            <a:r>
              <a:rPr lang="en-US" sz="1556" dirty="0">
                <a:solidFill>
                  <a:srgbClr val="2F5597"/>
                </a:solidFill>
                <a:latin typeface="Helvetica" pitchFamily="2" charset="0"/>
              </a:rPr>
              <a:t> In our model, MAC vaccination occurs in the first year of the program.</a:t>
            </a:r>
          </a:p>
        </p:txBody>
      </p:sp>
      <p:sp>
        <p:nvSpPr>
          <p:cNvPr id="28" name="Accolade fermante 13">
            <a:extLst>
              <a:ext uri="{FF2B5EF4-FFF2-40B4-BE49-F238E27FC236}">
                <a16:creationId xmlns:a16="http://schemas.microsoft.com/office/drawing/2014/main" id="{AFB31A23-F3B8-9DD0-30EC-5ECF59D2AA20}"/>
              </a:ext>
            </a:extLst>
          </p:cNvPr>
          <p:cNvSpPr/>
          <p:nvPr/>
        </p:nvSpPr>
        <p:spPr>
          <a:xfrm>
            <a:off x="3806111" y="2863137"/>
            <a:ext cx="312303" cy="1323979"/>
          </a:xfrm>
          <a:prstGeom prst="rightBrace">
            <a:avLst/>
          </a:prstGeom>
          <a:ln w="22225">
            <a:solidFill>
              <a:srgbClr val="F09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15" name="Rectangle 2">
            <a:extLst>
              <a:ext uri="{FF2B5EF4-FFF2-40B4-BE49-F238E27FC236}">
                <a16:creationId xmlns:a16="http://schemas.microsoft.com/office/drawing/2014/main" id="{DA2D7143-8948-0E3D-7FF7-8066E69AB650}"/>
              </a:ext>
            </a:extLst>
          </p:cNvPr>
          <p:cNvSpPr txBox="1">
            <a:spLocks noChangeArrowheads="1"/>
          </p:cNvSpPr>
          <p:nvPr/>
        </p:nvSpPr>
        <p:spPr>
          <a:xfrm>
            <a:off x="298213" y="290553"/>
            <a:ext cx="11784930" cy="1058168"/>
          </a:xfrm>
          <a:prstGeom prst="rect">
            <a:avLst/>
          </a:prstGeom>
        </p:spPr>
        <p:txBody>
          <a:bodyPr vert="horz" lIns="83692" tIns="41846" rIns="83692" bIns="41846"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altLang="fr-FR" sz="4500" dirty="0">
                <a:solidFill>
                  <a:srgbClr val="2F5597"/>
                </a:solidFill>
                <a:latin typeface="Helvetica" pitchFamily="2" charset="0"/>
                <a:cs typeface="Arial" panose="020B0604020202020204" pitchFamily="34" charset="0"/>
              </a:rPr>
              <a:t>Ranking efficiency of single-dose delivery strategies (cont’d)</a:t>
            </a:r>
          </a:p>
          <a:p>
            <a:endParaRPr lang="en-CA" altLang="fr-FR" sz="4500" dirty="0">
              <a:solidFill>
                <a:srgbClr val="2F5597"/>
              </a:solidFill>
              <a:highlight>
                <a:srgbClr val="FFFF00"/>
              </a:highlight>
              <a:latin typeface="Helvetica" pitchFamily="2" charset="0"/>
              <a:cs typeface="Arial" panose="020B0604020202020204" pitchFamily="34" charset="0"/>
            </a:endParaRPr>
          </a:p>
          <a:p>
            <a:r>
              <a:rPr lang="en-CA" altLang="fr-FR" sz="4500" dirty="0">
                <a:solidFill>
                  <a:srgbClr val="C00000"/>
                </a:solidFill>
                <a:latin typeface="Helvetica" pitchFamily="2" charset="0"/>
                <a:cs typeface="Arial" panose="020B0604020202020204" pitchFamily="34" charset="0"/>
              </a:rPr>
              <a:t>Scenario: single-dose non-inferiority to two-dose vaccination</a:t>
            </a:r>
          </a:p>
          <a:p>
            <a:r>
              <a:rPr lang="en-US" altLang="fr-FR" sz="1831" dirty="0">
                <a:solidFill>
                  <a:schemeClr val="bg1">
                    <a:lumMod val="50000"/>
                  </a:schemeClr>
                </a:solidFill>
                <a:latin typeface="Helvetica" pitchFamily="2" charset="0"/>
                <a:cs typeface="Arial" panose="020B0604020202020204" pitchFamily="34" charset="0"/>
              </a:rPr>
              <a:t>. </a:t>
            </a:r>
          </a:p>
          <a:p>
            <a:endParaRPr lang="en-US" altLang="fr-FR" sz="1831" dirty="0">
              <a:solidFill>
                <a:schemeClr val="bg1">
                  <a:lumMod val="50000"/>
                </a:schemeClr>
              </a:solidFill>
              <a:latin typeface="Helvetica" pitchFamily="2" charset="0"/>
              <a:cs typeface="Arial" panose="020B0604020202020204" pitchFamily="34" charset="0"/>
            </a:endParaRPr>
          </a:p>
          <a:p>
            <a:r>
              <a:rPr lang="en-CA" altLang="fr-FR" sz="1831" dirty="0">
                <a:solidFill>
                  <a:schemeClr val="bg1"/>
                </a:solidFill>
                <a:latin typeface="Helvetica" pitchFamily="2" charset="0"/>
                <a:cs typeface="Arial" panose="020B0604020202020204" pitchFamily="34" charset="0"/>
              </a:rPr>
              <a:t>: Country characteristics by country groupings</a:t>
            </a:r>
            <a:endParaRPr lang="en-US" altLang="fr-FR" sz="1831" dirty="0">
              <a:solidFill>
                <a:schemeClr val="bg1"/>
              </a:solidFill>
              <a:latin typeface="Helvetica" pitchFamily="2" charset="0"/>
              <a:cs typeface="Arial" panose="020B0604020202020204" pitchFamily="34" charset="0"/>
            </a:endParaRPr>
          </a:p>
        </p:txBody>
      </p:sp>
      <p:sp>
        <p:nvSpPr>
          <p:cNvPr id="12" name="TextBox 11">
            <a:extLst>
              <a:ext uri="{FF2B5EF4-FFF2-40B4-BE49-F238E27FC236}">
                <a16:creationId xmlns:a16="http://schemas.microsoft.com/office/drawing/2014/main" id="{D576C745-F530-585B-FA70-C7BBC93916CE}"/>
              </a:ext>
            </a:extLst>
          </p:cNvPr>
          <p:cNvSpPr txBox="1"/>
          <p:nvPr/>
        </p:nvSpPr>
        <p:spPr>
          <a:xfrm>
            <a:off x="298213" y="1080626"/>
            <a:ext cx="10870530" cy="1200329"/>
          </a:xfrm>
          <a:prstGeom prst="rect">
            <a:avLst/>
          </a:prstGeom>
          <a:noFill/>
        </p:spPr>
        <p:txBody>
          <a:bodyPr wrap="square">
            <a:spAutoFit/>
          </a:bodyPr>
          <a:lstStyle/>
          <a:p>
            <a:r>
              <a:rPr lang="en-CA" altLang="fr-FR" sz="1800" dirty="0">
                <a:solidFill>
                  <a:schemeClr val="bg1">
                    <a:lumMod val="50000"/>
                  </a:schemeClr>
                </a:solidFill>
                <a:latin typeface="Helvetica" pitchFamily="2" charset="0"/>
                <a:cs typeface="Arial" panose="020B0604020202020204" pitchFamily="34" charset="0"/>
              </a:rPr>
              <a:t>Assumes 80% vaccine coverage, </a:t>
            </a:r>
            <a:r>
              <a:rPr lang="en-US" altLang="fr-FR" sz="1800" dirty="0">
                <a:solidFill>
                  <a:schemeClr val="bg1">
                    <a:lumMod val="50000"/>
                  </a:schemeClr>
                </a:solidFill>
                <a:latin typeface="Helvetica" pitchFamily="2" charset="0"/>
                <a:cs typeface="Arial" panose="020B0604020202020204" pitchFamily="34" charset="0"/>
              </a:rPr>
              <a:t>1-dose </a:t>
            </a:r>
            <a:r>
              <a:rPr lang="en-US" altLang="fr-FR" dirty="0">
                <a:solidFill>
                  <a:schemeClr val="bg1">
                    <a:lumMod val="50000"/>
                  </a:schemeClr>
                </a:solidFill>
                <a:latin typeface="Helvetica" pitchFamily="2" charset="0"/>
                <a:cs typeface="Arial" panose="020B0604020202020204" pitchFamily="34" charset="0"/>
              </a:rPr>
              <a:t>vaccine effectiveness of </a:t>
            </a:r>
            <a:r>
              <a:rPr lang="en-US" altLang="fr-FR" sz="1800" dirty="0">
                <a:solidFill>
                  <a:schemeClr val="bg1">
                    <a:lumMod val="50000"/>
                  </a:schemeClr>
                </a:solidFill>
                <a:latin typeface="Helvetica" pitchFamily="2" charset="0"/>
                <a:cs typeface="Arial" panose="020B0604020202020204" pitchFamily="34" charset="0"/>
              </a:rPr>
              <a:t>100%, and lifelong duration of protection. All NNVs* are incremental.</a:t>
            </a:r>
          </a:p>
          <a:p>
            <a:r>
              <a:rPr lang="en-US" sz="1800" i="1" dirty="0">
                <a:solidFill>
                  <a:schemeClr val="accent6"/>
                </a:solidFill>
                <a:latin typeface="Helvetica" pitchFamily="2" charset="0"/>
              </a:rPr>
              <a:t>Note: Same ranking result for a scenario that assumes a 30-year duration of protection.</a:t>
            </a:r>
          </a:p>
          <a:p>
            <a:endParaRPr lang="en-US" dirty="0"/>
          </a:p>
        </p:txBody>
      </p:sp>
      <p:sp>
        <p:nvSpPr>
          <p:cNvPr id="18" name="TextBox 17">
            <a:extLst>
              <a:ext uri="{FF2B5EF4-FFF2-40B4-BE49-F238E27FC236}">
                <a16:creationId xmlns:a16="http://schemas.microsoft.com/office/drawing/2014/main" id="{8A69139F-D307-0C33-7186-026E032452F2}"/>
              </a:ext>
            </a:extLst>
          </p:cNvPr>
          <p:cNvSpPr txBox="1"/>
          <p:nvPr/>
        </p:nvSpPr>
        <p:spPr>
          <a:xfrm>
            <a:off x="4397953" y="5592708"/>
            <a:ext cx="6107313" cy="369332"/>
          </a:xfrm>
          <a:prstGeom prst="rect">
            <a:avLst/>
          </a:prstGeom>
          <a:noFill/>
        </p:spPr>
        <p:txBody>
          <a:bodyPr wrap="none" rtlCol="0">
            <a:spAutoFit/>
          </a:bodyPr>
          <a:lstStyle/>
          <a:p>
            <a:r>
              <a:rPr lang="en-US" dirty="0"/>
              <a:t>*NNV=number of doses needed to prevent one cervical cancer.</a:t>
            </a:r>
          </a:p>
        </p:txBody>
      </p:sp>
      <p:sp>
        <p:nvSpPr>
          <p:cNvPr id="29" name="TextBox 28">
            <a:extLst>
              <a:ext uri="{FF2B5EF4-FFF2-40B4-BE49-F238E27FC236}">
                <a16:creationId xmlns:a16="http://schemas.microsoft.com/office/drawing/2014/main" id="{2D464A79-5721-5B15-37A3-0E20182679D2}"/>
              </a:ext>
            </a:extLst>
          </p:cNvPr>
          <p:cNvSpPr txBox="1"/>
          <p:nvPr/>
        </p:nvSpPr>
        <p:spPr>
          <a:xfrm>
            <a:off x="493957" y="6040773"/>
            <a:ext cx="10883400" cy="338554"/>
          </a:xfrm>
          <a:prstGeom prst="rect">
            <a:avLst/>
          </a:prstGeom>
          <a:noFill/>
        </p:spPr>
        <p:txBody>
          <a:bodyPr wrap="square">
            <a:spAutoFit/>
          </a:bodyPr>
          <a:lstStyle/>
          <a:p>
            <a:r>
              <a:rPr lang="en-US" sz="800" dirty="0"/>
              <a:t>Bernard E, Drolet M, Gingras G, et al. Prioritizing HPV vaccination strategies in 67 low- and middle-income countries (LMICs) based on efficiency at preventing cervical cancer: a modeling study. Abstract presented at 36th International Papillomavirus Conference, November 2024; United Kingdom. </a:t>
            </a:r>
          </a:p>
        </p:txBody>
      </p:sp>
    </p:spTree>
    <p:extLst>
      <p:ext uri="{BB962C8B-B14F-4D97-AF65-F5344CB8AC3E}">
        <p14:creationId xmlns:p14="http://schemas.microsoft.com/office/powerpoint/2010/main" val="1141774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334868"/>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ea typeface="+mn-ea"/>
                <a:cs typeface="+mn-cs"/>
              </a:rPr>
              <a:t>HPV vaccination schedules</a:t>
            </a:r>
          </a:p>
        </p:txBody>
      </p:sp>
      <p:sp>
        <p:nvSpPr>
          <p:cNvPr id="4" name="Rectangle 3">
            <a:extLst>
              <a:ext uri="{FF2B5EF4-FFF2-40B4-BE49-F238E27FC236}">
                <a16:creationId xmlns:a16="http://schemas.microsoft.com/office/drawing/2014/main" id="{B641D989-EEE4-4EB1-A630-AA1DC835C45A}"/>
              </a:ext>
            </a:extLst>
          </p:cNvPr>
          <p:cNvSpPr/>
          <p:nvPr/>
        </p:nvSpPr>
        <p:spPr>
          <a:xfrm>
            <a:off x="381000" y="845777"/>
            <a:ext cx="11253216" cy="4893647"/>
          </a:xfrm>
          <a:prstGeom prst="rect">
            <a:avLst/>
          </a:prstGeom>
        </p:spPr>
        <p:txBody>
          <a:bodyPr wrap="square" lIns="91440" tIns="45720" rIns="91440" bIns="45720" anchor="t">
            <a:spAutoFit/>
          </a:bodyPr>
          <a:lstStyle/>
          <a:p>
            <a:pPr>
              <a:spcAft>
                <a:spcPts val="600"/>
              </a:spcAft>
            </a:pPr>
            <a:r>
              <a:rPr lang="en-US" sz="2400" dirty="0">
                <a:solidFill>
                  <a:srgbClr val="000000"/>
                </a:solidFill>
                <a:latin typeface="GillSans"/>
              </a:rPr>
              <a:t>In December 2022, the World Health Organization issued an updated position paper</a:t>
            </a:r>
            <a:r>
              <a:rPr lang="en-US" sz="2400" baseline="30000" dirty="0">
                <a:solidFill>
                  <a:srgbClr val="000000"/>
                </a:solidFill>
                <a:latin typeface="GillSans"/>
              </a:rPr>
              <a:t>1</a:t>
            </a:r>
            <a:r>
              <a:rPr lang="en-US" sz="2400" dirty="0">
                <a:solidFill>
                  <a:srgbClr val="000000"/>
                </a:solidFill>
                <a:latin typeface="GillSans"/>
              </a:rPr>
              <a:t> on the HPV vaccination schedule, aligning with the recommendation of </a:t>
            </a:r>
            <a:r>
              <a:rPr lang="en-US" sz="2400" dirty="0"/>
              <a:t>Strategic Advisory Group of Experts on Immunization (WHO SAGE)</a:t>
            </a:r>
            <a:r>
              <a:rPr lang="en-US" sz="2400" baseline="30000" dirty="0">
                <a:solidFill>
                  <a:srgbClr val="000000"/>
                </a:solidFill>
                <a:latin typeface="GillSans"/>
              </a:rPr>
              <a:t>2</a:t>
            </a:r>
            <a:r>
              <a:rPr lang="en-US" sz="2400" dirty="0">
                <a:solidFill>
                  <a:srgbClr val="000000"/>
                </a:solidFill>
                <a:latin typeface="GillSans"/>
              </a:rPr>
              <a:t>: </a:t>
            </a:r>
          </a:p>
          <a:p>
            <a:pPr marL="182880" indent="-182880">
              <a:buFont typeface="Arial,Sans-Serif" panose="020B0604020202020204" pitchFamily="34" charset="0"/>
              <a:buChar char="•"/>
            </a:pPr>
            <a:r>
              <a:rPr lang="en-US" sz="2000" dirty="0">
                <a:solidFill>
                  <a:srgbClr val="000000"/>
                </a:solidFill>
                <a:ea typeface="+mn-lt"/>
                <a:cs typeface="+mn-lt"/>
              </a:rPr>
              <a:t>One- or two-dose schedule for the primary target of girls aged 9–14 years</a:t>
            </a:r>
            <a:r>
              <a:rPr lang="en-US" sz="2000" strike="sngStrike" dirty="0">
                <a:solidFill>
                  <a:srgbClr val="FF0000"/>
                </a:solidFill>
                <a:ea typeface="+mn-lt"/>
                <a:cs typeface="+mn-lt"/>
              </a:rPr>
              <a:t> </a:t>
            </a:r>
          </a:p>
          <a:p>
            <a:pPr marL="182880" indent="-182880">
              <a:buFont typeface="Arial,Sans-Serif" panose="020B0604020202020204" pitchFamily="34" charset="0"/>
              <a:buChar char="•"/>
            </a:pPr>
            <a:r>
              <a:rPr lang="en-US" sz="2000" dirty="0">
                <a:solidFill>
                  <a:srgbClr val="000000"/>
                </a:solidFill>
                <a:ea typeface="+mn-lt"/>
                <a:cs typeface="+mn-lt"/>
              </a:rPr>
              <a:t>One- or two-dose schedule for young women aged 15–20 years</a:t>
            </a:r>
          </a:p>
          <a:p>
            <a:pPr marL="182880" indent="-182880">
              <a:buFont typeface="Arial,Sans-Serif" panose="020B0604020202020204" pitchFamily="34" charset="0"/>
              <a:buChar char="•"/>
            </a:pPr>
            <a:r>
              <a:rPr lang="en-US" sz="2000" dirty="0">
                <a:solidFill>
                  <a:srgbClr val="000000"/>
                </a:solidFill>
                <a:ea typeface="+mn-lt"/>
                <a:cs typeface="+mn-lt"/>
              </a:rPr>
              <a:t>One- or two-dose schedule for boys/men aged 9–20 years</a:t>
            </a:r>
            <a:endParaRPr lang="en-US" sz="2000" dirty="0">
              <a:solidFill>
                <a:srgbClr val="FF0000"/>
              </a:solidFill>
              <a:ea typeface="+mn-lt"/>
              <a:cs typeface="+mn-lt"/>
            </a:endParaRPr>
          </a:p>
          <a:p>
            <a:pPr marL="182880" indent="-182880">
              <a:buFont typeface="Arial,Sans-Serif" panose="020B0604020202020204" pitchFamily="34" charset="0"/>
              <a:buChar char="•"/>
            </a:pPr>
            <a:r>
              <a:rPr lang="en-US" sz="2000" dirty="0">
                <a:solidFill>
                  <a:srgbClr val="000000"/>
                </a:solidFill>
                <a:ea typeface="+mn-lt"/>
                <a:cs typeface="+mn-lt"/>
              </a:rPr>
              <a:t>Two doses with a 6-month interval for women over 21 years</a:t>
            </a:r>
            <a:endParaRPr lang="en-US" sz="2000" strike="sngStrike" dirty="0">
              <a:solidFill>
                <a:srgbClr val="FF0000"/>
              </a:solidFill>
              <a:ea typeface="+mn-lt"/>
              <a:cs typeface="+mn-lt"/>
            </a:endParaRPr>
          </a:p>
          <a:p>
            <a:pPr marL="182880" indent="-182880">
              <a:spcAft>
                <a:spcPts val="600"/>
              </a:spcAft>
              <a:buFont typeface="Arial,Sans-Serif" panose="020B0604020202020204" pitchFamily="34" charset="0"/>
              <a:buChar char="•"/>
            </a:pPr>
            <a:r>
              <a:rPr lang="en-US" sz="2000" dirty="0">
                <a:solidFill>
                  <a:srgbClr val="000000"/>
                </a:solidFill>
                <a:ea typeface="+mn-lt"/>
                <a:cs typeface="+mn-lt"/>
              </a:rPr>
              <a:t>Immunocompromised individuals, including those with HIV, should receive three doses if feasible, and if not, at least two doses</a:t>
            </a:r>
          </a:p>
          <a:p>
            <a:pPr>
              <a:spcAft>
                <a:spcPts val="1200"/>
              </a:spcAft>
            </a:pPr>
            <a:r>
              <a:rPr lang="en-US" sz="2000" dirty="0">
                <a:solidFill>
                  <a:srgbClr val="000000"/>
                </a:solidFill>
                <a:ea typeface="+mn-lt"/>
                <a:cs typeface="+mn-lt"/>
              </a:rPr>
              <a:t>Some of the above schedules, including the single-dose schedule, are off-label options.</a:t>
            </a:r>
          </a:p>
          <a:p>
            <a:r>
              <a:rPr lang="en-US" sz="2400" dirty="0">
                <a:ea typeface="+mn-lt"/>
                <a:cs typeface="+mn-lt"/>
              </a:rPr>
              <a:t>WHO urges all countries to introduce HPV vaccine for the primary target group of girls aged 9</a:t>
            </a:r>
            <a:r>
              <a:rPr lang="en-US" sz="2400" dirty="0">
                <a:solidFill>
                  <a:srgbClr val="000000"/>
                </a:solidFill>
                <a:ea typeface="+mn-lt"/>
                <a:cs typeface="+mn-lt"/>
              </a:rPr>
              <a:t>–</a:t>
            </a:r>
            <a:r>
              <a:rPr lang="en-US" sz="2400" dirty="0">
                <a:ea typeface="+mn-lt"/>
                <a:cs typeface="+mn-lt"/>
              </a:rPr>
              <a:t>14 years and, where feasible and affordable, prioritize catch-up in older cohorts and missed girls through multi-age cohort (MAC) vaccination up to the age of 18. </a:t>
            </a:r>
          </a:p>
          <a:p>
            <a:endParaRPr lang="en-US" sz="800" i="1" dirty="0"/>
          </a:p>
        </p:txBody>
      </p:sp>
      <p:sp>
        <p:nvSpPr>
          <p:cNvPr id="5" name="TextBox 4">
            <a:extLst>
              <a:ext uri="{FF2B5EF4-FFF2-40B4-BE49-F238E27FC236}">
                <a16:creationId xmlns:a16="http://schemas.microsoft.com/office/drawing/2014/main" id="{09A044F6-7E78-79D7-25C4-45384C744DC5}"/>
              </a:ext>
            </a:extLst>
          </p:cNvPr>
          <p:cNvSpPr txBox="1"/>
          <p:nvPr/>
        </p:nvSpPr>
        <p:spPr>
          <a:xfrm>
            <a:off x="100584" y="5924550"/>
            <a:ext cx="11253216" cy="307777"/>
          </a:xfrm>
          <a:prstGeom prst="rect">
            <a:avLst/>
          </a:prstGeom>
          <a:noFill/>
        </p:spPr>
        <p:txBody>
          <a:bodyPr wrap="square">
            <a:spAutoFit/>
          </a:bodyPr>
          <a:lstStyle/>
          <a:p>
            <a:pPr marL="0" indent="0" defTabSz="914400" eaLnBrk="1" hangingPunct="1">
              <a:buNone/>
              <a:defRPr/>
            </a:pPr>
            <a:r>
              <a:rPr lang="en-US" sz="700" dirty="0">
                <a:solidFill>
                  <a:srgbClr val="000000"/>
                </a:solidFill>
              </a:rPr>
              <a:t>1. World Health Organization. Human papillomavirus vaccines: WHO position paper (2022 update). Weekly Epidemiological Record. 2022;97:645-672. </a:t>
            </a:r>
            <a:r>
              <a:rPr lang="en-US" sz="700" dirty="0">
                <a:solidFill>
                  <a:srgbClr val="000000"/>
                </a:solidFill>
                <a:hlinkClick r:id="rId3"/>
              </a:rPr>
              <a:t>http://apps.who.int/iris/bitstream/handle/10665/365350/WER9750-eng-fre.pdf</a:t>
            </a:r>
            <a:r>
              <a:rPr lang="en-US" sz="700" dirty="0">
                <a:solidFill>
                  <a:srgbClr val="000000"/>
                </a:solidFill>
              </a:rPr>
              <a:t> </a:t>
            </a:r>
          </a:p>
          <a:p>
            <a:pPr marL="0" indent="0" defTabSz="914400" eaLnBrk="1" hangingPunct="1">
              <a:buNone/>
              <a:defRPr/>
            </a:pPr>
            <a:r>
              <a:rPr lang="en-US" sz="700" dirty="0">
                <a:solidFill>
                  <a:srgbClr val="000000"/>
                </a:solidFill>
              </a:rPr>
              <a:t>2. One-dose human papillomavirus (HPV) vaccine offers solid protection against cervical cancer. News release. WHO; April 11, 2022. </a:t>
            </a:r>
            <a:r>
              <a:rPr lang="en-US" sz="700" dirty="0">
                <a:solidFill>
                  <a:srgbClr val="000000"/>
                </a:solidFill>
                <a:hlinkClick r:id="rId4"/>
              </a:rPr>
              <a:t>https://www.who.int/news/item/11-04-2022-one-dose-human-papillomavirus-(hpv)-vaccine-offers-solid-protection-against-cervical-cancer</a:t>
            </a:r>
            <a:r>
              <a:rPr lang="en-US" sz="700" dirty="0">
                <a:solidFill>
                  <a:srgbClr val="000000"/>
                </a:solidFill>
              </a:rPr>
              <a:t> </a:t>
            </a:r>
          </a:p>
        </p:txBody>
      </p:sp>
    </p:spTree>
    <p:extLst>
      <p:ext uri="{BB962C8B-B14F-4D97-AF65-F5344CB8AC3E}">
        <p14:creationId xmlns:p14="http://schemas.microsoft.com/office/powerpoint/2010/main" val="107434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742AE-385A-B2A2-D0EA-3F224E414A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676701-8EAE-444E-6E76-122245F732FA}"/>
              </a:ext>
            </a:extLst>
          </p:cNvPr>
          <p:cNvSpPr/>
          <p:nvPr/>
        </p:nvSpPr>
        <p:spPr>
          <a:xfrm>
            <a:off x="1994718"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F2E368-A684-B91B-A4CA-9DFD3AF1C2A4}"/>
              </a:ext>
            </a:extLst>
          </p:cNvPr>
          <p:cNvSpPr/>
          <p:nvPr/>
        </p:nvSpPr>
        <p:spPr>
          <a:xfrm>
            <a:off x="4210532"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364940AB-0288-B728-D95E-1D4737DE9278}"/>
              </a:ext>
            </a:extLst>
          </p:cNvPr>
          <p:cNvGraphicFramePr>
            <a:graphicFrameLocks/>
          </p:cNvGraphicFramePr>
          <p:nvPr/>
        </p:nvGraphicFramePr>
        <p:xfrm>
          <a:off x="525921" y="1481984"/>
          <a:ext cx="6044562" cy="422025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D23EECA6-D6D8-4965-6CF4-271D72D46519}"/>
              </a:ext>
            </a:extLst>
          </p:cNvPr>
          <p:cNvSpPr>
            <a:spLocks noGrp="1"/>
          </p:cNvSpPr>
          <p:nvPr>
            <p:ph type="title"/>
          </p:nvPr>
        </p:nvSpPr>
        <p:spPr>
          <a:xfrm>
            <a:off x="381000" y="65660"/>
            <a:ext cx="11431043" cy="869909"/>
          </a:xfrm>
        </p:spPr>
        <p:txBody>
          <a:bodyPr/>
          <a:lstStyle/>
          <a:p>
            <a:r>
              <a:rPr lang="en-US" dirty="0"/>
              <a:t>Program cost savings with a single-dose HPV vaccination regimen</a:t>
            </a:r>
          </a:p>
        </p:txBody>
      </p:sp>
      <p:sp>
        <p:nvSpPr>
          <p:cNvPr id="7" name="TextBox 6">
            <a:extLst>
              <a:ext uri="{FF2B5EF4-FFF2-40B4-BE49-F238E27FC236}">
                <a16:creationId xmlns:a16="http://schemas.microsoft.com/office/drawing/2014/main" id="{5A907094-8EF6-854B-87A6-D5561FB1082F}"/>
              </a:ext>
            </a:extLst>
          </p:cNvPr>
          <p:cNvSpPr txBox="1"/>
          <p:nvPr/>
        </p:nvSpPr>
        <p:spPr>
          <a:xfrm>
            <a:off x="6570484" y="904932"/>
            <a:ext cx="5531948" cy="6432530"/>
          </a:xfrm>
          <a:prstGeom prst="rect">
            <a:avLst/>
          </a:prstGeom>
          <a:noFill/>
        </p:spPr>
        <p:txBody>
          <a:bodyPr wrap="square">
            <a:spAutoFit/>
          </a:bodyPr>
          <a:lstStyle/>
          <a:p>
            <a:pPr lvl="0">
              <a:spcAft>
                <a:spcPts val="1200"/>
              </a:spcAft>
              <a:defRPr/>
            </a:pPr>
            <a:r>
              <a:rPr kumimoji="0" lang="en-US" sz="1700" b="1" i="0" u="none" strike="noStrike" kern="1200" cap="none" spc="0" normalizeH="0" baseline="0" noProof="0" dirty="0">
                <a:ln>
                  <a:noFill/>
                </a:ln>
                <a:solidFill>
                  <a:prstClr val="black"/>
                </a:solidFill>
                <a:effectLst/>
                <a:uLnTx/>
                <a:uFillTx/>
                <a:ea typeface="+mn-ea"/>
                <a:cs typeface="+mn-cs"/>
              </a:rPr>
              <a:t>Question: </a:t>
            </a:r>
            <a:r>
              <a:rPr kumimoji="0" lang="en-US" sz="1700" b="0" i="0" u="none" strike="noStrike" kern="1200" cap="none" spc="0" normalizeH="0" baseline="0" noProof="0" dirty="0">
                <a:ln>
                  <a:noFill/>
                </a:ln>
                <a:solidFill>
                  <a:srgbClr val="000000"/>
                </a:solidFill>
                <a:effectLst/>
                <a:uLnTx/>
                <a:uFillTx/>
                <a:ea typeface="+mn-ea"/>
                <a:cs typeface="+mn-cs"/>
              </a:rPr>
              <a:t>What are </a:t>
            </a:r>
            <a:r>
              <a:rPr lang="en-US" sz="1700" dirty="0">
                <a:solidFill>
                  <a:srgbClr val="000000"/>
                </a:solidFill>
              </a:rPr>
              <a:t>vaccine </a:t>
            </a:r>
            <a:r>
              <a:rPr kumimoji="0" lang="en-US" sz="1700" b="0" i="0" u="none" strike="noStrike" kern="1200" cap="none" spc="0" normalizeH="0" baseline="0" noProof="0" dirty="0">
                <a:ln>
                  <a:noFill/>
                </a:ln>
                <a:solidFill>
                  <a:srgbClr val="000000"/>
                </a:solidFill>
                <a:effectLst/>
                <a:uLnTx/>
                <a:uFillTx/>
                <a:ea typeface="+mn-ea"/>
                <a:cs typeface="+mn-cs"/>
              </a:rPr>
              <a:t>delivery and procurement cost implications of a one-dose compared to a two-dose HPV vaccination regimen?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700" b="1" i="0" u="none" strike="noStrike" kern="1200" cap="none" spc="0" normalizeH="0" baseline="0" noProof="0" dirty="0">
                <a:ln>
                  <a:noFill/>
                </a:ln>
                <a:solidFill>
                  <a:srgbClr val="000000"/>
                </a:solidFill>
                <a:effectLst/>
                <a:uLnTx/>
                <a:uFillTx/>
                <a:ea typeface="+mn-ea"/>
                <a:cs typeface="+mn-cs"/>
              </a:rPr>
              <a:t>Methods: </a:t>
            </a:r>
            <a:r>
              <a:rPr kumimoji="0" lang="en-US" sz="1700" b="0" i="0" u="none" strike="noStrike" kern="1200" cap="none" spc="0" normalizeH="0" baseline="0" noProof="0" dirty="0">
                <a:ln>
                  <a:noFill/>
                </a:ln>
                <a:solidFill>
                  <a:srgbClr val="000000"/>
                </a:solidFill>
                <a:effectLst/>
                <a:uLnTx/>
                <a:uFillTx/>
                <a:ea typeface="+mn-ea"/>
                <a:cs typeface="+mn-cs"/>
              </a:rPr>
              <a:t>Costs for a one-dose regimen were modeled based on primary data from a </a:t>
            </a:r>
            <a:r>
              <a:rPr lang="en-US" sz="1700" dirty="0">
                <a:solidFill>
                  <a:srgbClr val="000000"/>
                </a:solidFill>
              </a:rPr>
              <a:t>five</a:t>
            </a:r>
            <a:r>
              <a:rPr kumimoji="0" lang="en-US" sz="1700" b="0" i="0" u="none" strike="noStrike" kern="1200" cap="none" spc="0" normalizeH="0" baseline="0" noProof="0" dirty="0">
                <a:ln>
                  <a:noFill/>
                </a:ln>
                <a:solidFill>
                  <a:srgbClr val="000000"/>
                </a:solidFill>
                <a:effectLst/>
                <a:uLnTx/>
                <a:uFillTx/>
                <a:ea typeface="+mn-ea"/>
                <a:cs typeface="+mn-cs"/>
              </a:rPr>
              <a:t>-country study </a:t>
            </a:r>
            <a:r>
              <a:rPr lang="en-US" sz="1700" dirty="0">
                <a:solidFill>
                  <a:srgbClr val="000000"/>
                </a:solidFill>
              </a:rPr>
              <a:t>that</a:t>
            </a:r>
            <a:r>
              <a:rPr kumimoji="0" lang="en-US" sz="1700" b="0" i="0" u="none" strike="noStrike" kern="1200" cap="none" spc="0" normalizeH="0" baseline="0" noProof="0" dirty="0">
                <a:ln>
                  <a:noFill/>
                </a:ln>
                <a:solidFill>
                  <a:srgbClr val="000000"/>
                </a:solidFill>
                <a:effectLst/>
                <a:uLnTx/>
                <a:uFillTx/>
                <a:ea typeface="+mn-ea"/>
                <a:cs typeface="+mn-cs"/>
              </a:rPr>
              <a:t> evaluated HPV vaccine delivery costs and operational context for a two-dose regimen.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700" b="1" i="0" u="none" strike="noStrike" kern="1200" cap="none" spc="0" normalizeH="0" baseline="0" noProof="0" dirty="0">
                <a:ln>
                  <a:noFill/>
                </a:ln>
                <a:solidFill>
                  <a:srgbClr val="000000"/>
                </a:solidFill>
                <a:effectLst/>
                <a:uLnTx/>
                <a:uFillTx/>
                <a:ea typeface="+mn-ea"/>
                <a:cs typeface="+mn-cs"/>
              </a:rPr>
              <a:t>Key message</a:t>
            </a:r>
            <a:r>
              <a:rPr lang="en-US" sz="1700" b="1" dirty="0">
                <a:solidFill>
                  <a:srgbClr val="000000"/>
                </a:solidFill>
              </a:rPr>
              <a:t>s</a:t>
            </a:r>
            <a:r>
              <a:rPr kumimoji="0" lang="en-US" sz="1700" b="1" i="0" u="none" strike="noStrike" kern="1200" cap="none" spc="0" normalizeH="0" baseline="0" noProof="0" dirty="0">
                <a:ln>
                  <a:noFill/>
                </a:ln>
                <a:solidFill>
                  <a:srgbClr val="000000"/>
                </a:solidFill>
                <a:effectLst/>
                <a:uLnTx/>
                <a:uFillTx/>
                <a:ea typeface="+mn-ea"/>
                <a:cs typeface="+mn-cs"/>
              </a:rPr>
              <a: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700" dirty="0">
                <a:solidFill>
                  <a:srgbClr val="000000"/>
                </a:solidFill>
              </a:rPr>
              <a:t>Across the countries studied, a one</a:t>
            </a:r>
            <a:r>
              <a:rPr kumimoji="0" lang="en-US" sz="1700" b="0" i="0" u="none" strike="noStrike" kern="1200" cap="none" spc="0" normalizeH="0" baseline="0" noProof="0" dirty="0">
                <a:ln>
                  <a:noFill/>
                </a:ln>
                <a:solidFill>
                  <a:srgbClr val="000000"/>
                </a:solidFill>
                <a:effectLst/>
                <a:uLnTx/>
                <a:uFillTx/>
                <a:ea typeface="+mn-ea"/>
                <a:cs typeface="+mn-cs"/>
              </a:rPr>
              <a:t>-dose HPV vaccination regimen could provide savings for delivery and procurement costs, compared to the two-dose regimen.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700" dirty="0">
                <a:solidFill>
                  <a:srgbClr val="000000"/>
                </a:solidFill>
              </a:rPr>
              <a:t>These program cost savings with a single-dose regimen could range from </a:t>
            </a:r>
            <a:r>
              <a:rPr kumimoji="0" lang="en-US" sz="1700" b="0" i="0" u="none" strike="noStrike" kern="1200" cap="none" spc="0" normalizeH="0" baseline="0" noProof="0" dirty="0">
                <a:ln>
                  <a:noFill/>
                </a:ln>
                <a:solidFill>
                  <a:srgbClr val="000000"/>
                </a:solidFill>
                <a:effectLst/>
                <a:uLnTx/>
                <a:uFillTx/>
                <a:ea typeface="+mn-ea"/>
                <a:cs typeface="+mn-cs"/>
              </a:rPr>
              <a:t>40% to 49% per fully vaccinated adolescent.</a:t>
            </a:r>
          </a:p>
          <a:p>
            <a:pPr marL="285750" indent="-285750">
              <a:spcAft>
                <a:spcPts val="1200"/>
              </a:spcAft>
              <a:buFont typeface="Arial" panose="020B0604020202020204" pitchFamily="34" charset="0"/>
              <a:buChar char="•"/>
              <a:defRPr/>
            </a:pPr>
            <a:r>
              <a:rPr lang="en-US" sz="1700" dirty="0">
                <a:solidFill>
                  <a:srgbClr val="000000"/>
                </a:solidFill>
              </a:rPr>
              <a:t>Depending on the country context, there were differences in whether these savings could be largely for financial (direct monetary outlays) or opportunity costs (costs of using existing resources).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Std Ligh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Std Light"/>
              <a:ea typeface="+mn-ea"/>
              <a:cs typeface="+mn-cs"/>
            </a:endParaRPr>
          </a:p>
        </p:txBody>
      </p:sp>
      <p:sp>
        <p:nvSpPr>
          <p:cNvPr id="6" name="TextBox 5">
            <a:extLst>
              <a:ext uri="{FF2B5EF4-FFF2-40B4-BE49-F238E27FC236}">
                <a16:creationId xmlns:a16="http://schemas.microsoft.com/office/drawing/2014/main" id="{A3BBDFA0-E5B5-E603-7424-E0B151A8C57E}"/>
              </a:ext>
            </a:extLst>
          </p:cNvPr>
          <p:cNvSpPr txBox="1"/>
          <p:nvPr/>
        </p:nvSpPr>
        <p:spPr>
          <a:xfrm>
            <a:off x="456790" y="5953068"/>
            <a:ext cx="5859169" cy="349968"/>
          </a:xfrm>
          <a:prstGeom prst="rect">
            <a:avLst/>
          </a:prstGeom>
          <a:noFill/>
        </p:spPr>
        <p:txBody>
          <a:bodyPr wrap="square">
            <a:spAutoFit/>
          </a:bodyPr>
          <a:lstStyle/>
          <a:p>
            <a:pPr marL="0" marR="0">
              <a:lnSpc>
                <a:spcPct val="107000"/>
              </a:lnSpc>
              <a:spcAft>
                <a:spcPts val="800"/>
              </a:spcAft>
            </a:pPr>
            <a:r>
              <a:rPr lang="en-US" sz="800" kern="100" dirty="0">
                <a:solidFill>
                  <a:schemeClr val="bg1">
                    <a:lumMod val="50000"/>
                  </a:schemeClr>
                </a:solidFill>
                <a:effectLst/>
                <a:ea typeface="Aptos" panose="020B0004020202020204" pitchFamily="34" charset="0"/>
                <a:cs typeface="Times New Roman" panose="02020603050405020304" pitchFamily="18" charset="0"/>
              </a:rPr>
              <a:t>Slavkovsky R, Mvundura M, </a:t>
            </a:r>
            <a:r>
              <a:rPr lang="en-US" sz="800" strike="noStrike" kern="100" dirty="0">
                <a:solidFill>
                  <a:schemeClr val="bg1">
                    <a:lumMod val="50000"/>
                  </a:schemeClr>
                </a:solidFill>
                <a:effectLst/>
                <a:ea typeface="Aptos" panose="020B0004020202020204" pitchFamily="34" charset="0"/>
                <a:cs typeface="Times New Roman" panose="02020603050405020304" pitchFamily="18" charset="0"/>
              </a:rPr>
              <a:t>Debellut </a:t>
            </a:r>
            <a:r>
              <a:rPr lang="en-US" sz="800" kern="100" dirty="0">
                <a:solidFill>
                  <a:schemeClr val="bg1">
                    <a:lumMod val="50000"/>
                  </a:schemeClr>
                </a:solidFill>
                <a:effectLst/>
                <a:ea typeface="Aptos" panose="020B0004020202020204" pitchFamily="34" charset="0"/>
                <a:cs typeface="Times New Roman" panose="02020603050405020304" pitchFamily="18" charset="0"/>
              </a:rPr>
              <a:t> F, Naddumba T. Evaluating potential program cost savings with a single-dose HPV vaccination schedule: A modeling study. </a:t>
            </a:r>
            <a:r>
              <a:rPr lang="en-US" sz="800" i="1" kern="100" dirty="0">
                <a:solidFill>
                  <a:schemeClr val="bg1">
                    <a:lumMod val="50000"/>
                  </a:schemeClr>
                </a:solidFill>
                <a:effectLst/>
                <a:ea typeface="Aptos" panose="020B0004020202020204" pitchFamily="34" charset="0"/>
                <a:cs typeface="Times New Roman" panose="02020603050405020304" pitchFamily="18" charset="0"/>
              </a:rPr>
              <a:t>JNCI Monogr</a:t>
            </a:r>
            <a:r>
              <a:rPr lang="en-US" sz="800" i="1" kern="100" dirty="0">
                <a:solidFill>
                  <a:schemeClr val="bg1">
                    <a:lumMod val="50000"/>
                  </a:schemeClr>
                </a:solidFill>
                <a:ea typeface="Aptos" panose="020B0004020202020204" pitchFamily="34" charset="0"/>
                <a:cs typeface="Times New Roman" panose="02020603050405020304" pitchFamily="18" charset="0"/>
              </a:rPr>
              <a:t>aphs.</a:t>
            </a:r>
            <a:r>
              <a:rPr lang="en-US" sz="800" kern="100" dirty="0">
                <a:solidFill>
                  <a:schemeClr val="bg1">
                    <a:lumMod val="50000"/>
                  </a:schemeClr>
                </a:solidFill>
                <a:effectLst/>
                <a:ea typeface="Aptos" panose="020B0004020202020204" pitchFamily="34" charset="0"/>
                <a:cs typeface="Times New Roman" panose="02020603050405020304" pitchFamily="18" charset="0"/>
              </a:rPr>
              <a:t> 2024;2024(67):371–378. doi:</a:t>
            </a:r>
            <a:r>
              <a:rPr lang="en-US" sz="800" kern="100" dirty="0">
                <a:solidFill>
                  <a:schemeClr val="bg1">
                    <a:lumMod val="50000"/>
                  </a:schemeClr>
                </a:solidFill>
                <a:cs typeface="Times New Roman" panose="02020603050405020304" pitchFamily="18" charset="0"/>
              </a:rPr>
              <a:t>10.1093/jncimonographs/lgae037</a:t>
            </a:r>
          </a:p>
        </p:txBody>
      </p:sp>
      <p:sp>
        <p:nvSpPr>
          <p:cNvPr id="8" name="TextBox 7">
            <a:extLst>
              <a:ext uri="{FF2B5EF4-FFF2-40B4-BE49-F238E27FC236}">
                <a16:creationId xmlns:a16="http://schemas.microsoft.com/office/drawing/2014/main" id="{BBAAC48A-4E89-F5FB-7808-EE7BF7784F21}"/>
              </a:ext>
            </a:extLst>
          </p:cNvPr>
          <p:cNvSpPr txBox="1"/>
          <p:nvPr/>
        </p:nvSpPr>
        <p:spPr>
          <a:xfrm>
            <a:off x="4245065" y="5604498"/>
            <a:ext cx="22701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Gill Sans Std Light"/>
                <a:ea typeface="+mn-ea"/>
                <a:cs typeface="+mn-cs"/>
              </a:rPr>
              <a:t>f = financial costs;  o = opportunity costs</a:t>
            </a:r>
          </a:p>
        </p:txBody>
      </p:sp>
      <p:sp>
        <p:nvSpPr>
          <p:cNvPr id="9" name="TextBox 8">
            <a:extLst>
              <a:ext uri="{FF2B5EF4-FFF2-40B4-BE49-F238E27FC236}">
                <a16:creationId xmlns:a16="http://schemas.microsoft.com/office/drawing/2014/main" id="{A4F0431D-5CE4-EA47-FAEF-BE3889CCC648}"/>
              </a:ext>
            </a:extLst>
          </p:cNvPr>
          <p:cNvSpPr txBox="1"/>
          <p:nvPr/>
        </p:nvSpPr>
        <p:spPr>
          <a:xfrm>
            <a:off x="525920" y="904932"/>
            <a:ext cx="549780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Std Light"/>
                <a:ea typeface="+mn-ea"/>
                <a:cs typeface="+mn-cs"/>
              </a:rPr>
              <a:t>Delivery and </a:t>
            </a:r>
            <a:r>
              <a:rPr kumimoji="0" lang="en-US" sz="1600" b="0" i="0" u="none" strike="noStrike" kern="1200" cap="none" spc="0" normalizeH="0" baseline="0" noProof="0" dirty="0">
                <a:ln>
                  <a:noFill/>
                </a:ln>
                <a:solidFill>
                  <a:srgbClr val="000000"/>
                </a:solidFill>
                <a:effectLst/>
                <a:uLnTx/>
                <a:uFillTx/>
                <a:latin typeface="Gill Sans Std Light"/>
                <a:ea typeface="+mn-ea"/>
                <a:cs typeface="+mn-cs"/>
              </a:rPr>
              <a:t>procurement costs per adolescent for a full HPV vaccination regimen</a:t>
            </a:r>
          </a:p>
        </p:txBody>
      </p:sp>
    </p:spTree>
    <p:extLst>
      <p:ext uri="{BB962C8B-B14F-4D97-AF65-F5344CB8AC3E}">
        <p14:creationId xmlns:p14="http://schemas.microsoft.com/office/powerpoint/2010/main" val="37453087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en-US" sz="3200" dirty="0">
                <a:solidFill>
                  <a:schemeClr val="accent1"/>
                </a:solidFill>
                <a:latin typeface="+mj-lt"/>
              </a:rPr>
              <a:t>Summary of modeling literature on single-dose HPV vaccination</a:t>
            </a:r>
          </a:p>
        </p:txBody>
      </p:sp>
      <p:sp>
        <p:nvSpPr>
          <p:cNvPr id="3" name="TextBox 2">
            <a:extLst>
              <a:ext uri="{FF2B5EF4-FFF2-40B4-BE49-F238E27FC236}">
                <a16:creationId xmlns:a16="http://schemas.microsoft.com/office/drawing/2014/main" id="{5745C179-302E-4DCD-843E-879A3649401E}"/>
              </a:ext>
            </a:extLst>
          </p:cNvPr>
          <p:cNvSpPr txBox="1"/>
          <p:nvPr/>
        </p:nvSpPr>
        <p:spPr>
          <a:xfrm>
            <a:off x="554017" y="884113"/>
            <a:ext cx="11083966" cy="4708981"/>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GB" sz="2000" dirty="0"/>
              <a:t>Compared to no vaccination, a single-dose HPV vaccination schedule yields substantial health benefits and is good value for money.</a:t>
            </a:r>
            <a:r>
              <a:rPr lang="en-GB" sz="2000" baseline="30000" dirty="0"/>
              <a:t>1,2,3</a:t>
            </a:r>
            <a:endParaRPr lang="en-GB" sz="2000" dirty="0"/>
          </a:p>
          <a:p>
            <a:pPr marL="171450" indent="-171450">
              <a:buFont typeface="Arial" panose="020B0604020202020204" pitchFamily="34" charset="0"/>
              <a:buChar char="•"/>
            </a:pPr>
            <a:r>
              <a:rPr lang="en-GB" sz="2000" dirty="0"/>
              <a:t>The impact and cost-effectiveness of adding a second dose are driven by the duration of single-dose protection and, possibly, the ability to achieve higher coverage with one dose versus multiple doses.</a:t>
            </a:r>
            <a:r>
              <a:rPr lang="en-GB" sz="2000" baseline="30000" dirty="0"/>
              <a:t>1,2,3</a:t>
            </a:r>
            <a:endParaRPr lang="en-GB" sz="2000" dirty="0"/>
          </a:p>
          <a:p>
            <a:pPr marL="171450" indent="-171450">
              <a:buFont typeface="Arial" panose="020B0604020202020204" pitchFamily="34" charset="0"/>
              <a:buChar char="•"/>
            </a:pPr>
            <a:r>
              <a:rPr lang="en-GB" sz="2000" dirty="0"/>
              <a:t>The second dose ceases to be cost-effective in many settings if one dose can give at least 20 years of protection.</a:t>
            </a:r>
            <a:r>
              <a:rPr lang="en-GB" sz="2000" baseline="30000" dirty="0"/>
              <a:t>1</a:t>
            </a:r>
            <a:endParaRPr lang="en-GB" sz="2000" dirty="0"/>
          </a:p>
          <a:p>
            <a:pPr marL="171450" indent="-171450">
              <a:buFont typeface="Arial" panose="020B0604020202020204" pitchFamily="34" charset="0"/>
              <a:buChar char="•"/>
            </a:pPr>
            <a:r>
              <a:rPr lang="en-GB" sz="2000" dirty="0"/>
              <a:t>Most health benefits associated with two-dose vaccination are achieved with single-dose vaccination, even with lower efficacy or duration of protection.</a:t>
            </a:r>
            <a:r>
              <a:rPr lang="en-GB" sz="2000" baseline="30000" dirty="0"/>
              <a:t>1</a:t>
            </a:r>
            <a:r>
              <a:rPr lang="en-GB" sz="2000" dirty="0"/>
              <a:t> </a:t>
            </a:r>
          </a:p>
          <a:p>
            <a:pPr marL="171450" indent="-171450">
              <a:buFont typeface="Arial" panose="020B0604020202020204" pitchFamily="34" charset="0"/>
              <a:buChar char="•"/>
            </a:pPr>
            <a:r>
              <a:rPr lang="en-GB" sz="2000" dirty="0"/>
              <a:t>Alternative uses of the second dose, such as vaccinating older girls and women with a single dose, may have greater impact and cost-effectiveness.</a:t>
            </a:r>
            <a:r>
              <a:rPr lang="en-GB" sz="2000" baseline="30000" dirty="0"/>
              <a:t>3,4</a:t>
            </a:r>
            <a:endParaRPr lang="en-GB" sz="2000" dirty="0"/>
          </a:p>
          <a:p>
            <a:pPr marL="171450" indent="-171450">
              <a:buFont typeface="Arial" panose="020B0604020202020204" pitchFamily="34" charset="0"/>
              <a:buChar char="•"/>
            </a:pPr>
            <a:r>
              <a:rPr lang="en-GB" sz="2000" dirty="0"/>
              <a:t>Immediate implementation of a single-dose schedule leads to greater health benefits than postponing its adoption.</a:t>
            </a:r>
            <a:r>
              <a:rPr lang="en-GB" sz="2000" baseline="30000" dirty="0"/>
              <a:t>5</a:t>
            </a:r>
            <a:r>
              <a:rPr lang="en-GB" sz="2000" dirty="0"/>
              <a:t> </a:t>
            </a:r>
          </a:p>
          <a:p>
            <a:pPr marL="171450" indent="-171450">
              <a:buFont typeface="Arial" panose="020B0604020202020204" pitchFamily="34" charset="0"/>
              <a:buChar char="•"/>
            </a:pPr>
            <a:r>
              <a:rPr lang="en-GB" sz="2000" dirty="0"/>
              <a:t>If supplies are constrained, single-dose or extended interval strategies have greater health impact and are more efficient than two-dose strategies.</a:t>
            </a:r>
            <a:r>
              <a:rPr lang="en-GB" sz="2000" baseline="30000" dirty="0"/>
              <a:t>6,7</a:t>
            </a:r>
            <a:endParaRPr lang="en-GB" sz="2000" dirty="0"/>
          </a:p>
          <a:p>
            <a:pPr marL="342900" indent="-342900">
              <a:buFont typeface="Arial" panose="020B0604020202020204" pitchFamily="34" charset="0"/>
              <a:buChar char="•"/>
            </a:pPr>
            <a:endParaRPr lang="en-US" sz="2000" b="0" i="0" u="none" strike="noStrike" baseline="0" dirty="0">
              <a:highlight>
                <a:srgbClr val="FFFF00"/>
              </a:highlight>
              <a:cs typeface="Calibri" panose="020F0502020204030204" pitchFamily="34" charset="0"/>
            </a:endParaRPr>
          </a:p>
        </p:txBody>
      </p:sp>
      <p:sp>
        <p:nvSpPr>
          <p:cNvPr id="2" name="TextBox 1">
            <a:extLst>
              <a:ext uri="{FF2B5EF4-FFF2-40B4-BE49-F238E27FC236}">
                <a16:creationId xmlns:a16="http://schemas.microsoft.com/office/drawing/2014/main" id="{F543E293-7D39-C8ED-AF22-F48FCCBAFD6F}"/>
              </a:ext>
            </a:extLst>
          </p:cNvPr>
          <p:cNvSpPr txBox="1"/>
          <p:nvPr/>
        </p:nvSpPr>
        <p:spPr>
          <a:xfrm>
            <a:off x="374609" y="5385570"/>
            <a:ext cx="10826791" cy="646331"/>
          </a:xfrm>
          <a:prstGeom prst="rect">
            <a:avLst/>
          </a:prstGeom>
          <a:noFill/>
        </p:spPr>
        <p:txBody>
          <a:bodyPr wrap="square" rtlCol="0">
            <a:spAutoFit/>
          </a:bodyPr>
          <a:lstStyle/>
          <a:p>
            <a:r>
              <a:rPr lang="en-GB" sz="900" dirty="0"/>
              <a:t>1. Prem K, Choi YH, Bénard É, et al. </a:t>
            </a:r>
            <a:r>
              <a:rPr lang="en-GB" sz="900" i="1" dirty="0"/>
              <a:t>BMC Med</a:t>
            </a:r>
            <a:r>
              <a:rPr lang="en-GB" sz="900" dirty="0"/>
              <a:t>. 2023;21(1):313. doi:10.1186/s12916-023-02988-3. </a:t>
            </a:r>
            <a:r>
              <a:rPr lang="en-US" sz="800" dirty="0">
                <a:solidFill>
                  <a:schemeClr val="tx1">
                    <a:lumMod val="65000"/>
                    <a:lumOff val="35000"/>
                  </a:schemeClr>
                </a:solidFill>
                <a:latin typeface="+mj-lt"/>
              </a:rPr>
              <a:t>| </a:t>
            </a:r>
            <a:r>
              <a:rPr lang="en-GB" sz="900" dirty="0"/>
              <a:t>2. Burger EA, et al. </a:t>
            </a:r>
            <a:r>
              <a:rPr lang="en-GB" sz="900" i="1" dirty="0"/>
              <a:t>Vaccine</a:t>
            </a:r>
            <a:r>
              <a:rPr lang="en-GB" sz="900" dirty="0"/>
              <a:t>. 2018;36(32):4823–4829. doi:10.1016/j.vaccine.2018.04.061. </a:t>
            </a:r>
            <a:r>
              <a:rPr lang="en-US" sz="800" dirty="0">
                <a:solidFill>
                  <a:schemeClr val="tx1">
                    <a:lumMod val="65000"/>
                    <a:lumOff val="35000"/>
                  </a:schemeClr>
                </a:solidFill>
                <a:latin typeface="+mj-lt"/>
              </a:rPr>
              <a:t>| </a:t>
            </a:r>
            <a:r>
              <a:rPr lang="en-GB" sz="900" dirty="0"/>
              <a:t>3. Bénard É, et al. </a:t>
            </a:r>
            <a:r>
              <a:rPr lang="en-GB" sz="900" i="1" dirty="0"/>
              <a:t>Lancet Public Health</a:t>
            </a:r>
            <a:r>
              <a:rPr lang="en-GB" sz="900" dirty="0"/>
              <a:t>. 2023; 8(10):e788–799. doi:10.1016/S2468-2667(23)00180-9. </a:t>
            </a:r>
            <a:r>
              <a:rPr lang="en-US" sz="800" dirty="0">
                <a:solidFill>
                  <a:schemeClr val="tx1">
                    <a:lumMod val="65000"/>
                    <a:lumOff val="35000"/>
                  </a:schemeClr>
                </a:solidFill>
                <a:latin typeface="+mj-lt"/>
              </a:rPr>
              <a:t>| </a:t>
            </a:r>
            <a:r>
              <a:rPr lang="en-GB" sz="900" dirty="0"/>
              <a:t>4. </a:t>
            </a:r>
            <a:r>
              <a:rPr lang="en-GB" sz="900" dirty="0" err="1"/>
              <a:t>Bénard</a:t>
            </a:r>
            <a:r>
              <a:rPr lang="en-GB" sz="900" dirty="0"/>
              <a:t> É</a:t>
            </a:r>
            <a:r>
              <a:rPr lang="en-US" sz="900" dirty="0"/>
              <a:t>, Drolet M, Gingras G, et al. Prioritizing HPV vaccination strategies in 67 low- and middle-income countries (LMICs) based on efficiency at preventing cervical cancer: a modeling study. Abstract presented at 36th International Papillomavirus Conference, November 2024; United Kingdom. 5.</a:t>
            </a:r>
            <a:r>
              <a:rPr lang="en-GB" sz="900" dirty="0"/>
              <a:t> Burger EA, et al. </a:t>
            </a:r>
            <a:r>
              <a:rPr lang="en-GB" sz="900" i="1" dirty="0"/>
              <a:t>Int J Cancer</a:t>
            </a:r>
            <a:r>
              <a:rPr lang="en-GB" sz="900" dirty="0"/>
              <a:t>.2022; 151(10):1804-9. doi:10.1002/ijc.34054. </a:t>
            </a:r>
            <a:r>
              <a:rPr lang="en-US" sz="800" dirty="0">
                <a:solidFill>
                  <a:schemeClr val="tx1">
                    <a:lumMod val="65000"/>
                    <a:lumOff val="35000"/>
                  </a:schemeClr>
                </a:solidFill>
                <a:latin typeface="+mj-lt"/>
              </a:rPr>
              <a:t>| </a:t>
            </a:r>
            <a:r>
              <a:rPr lang="en-GB" sz="900" dirty="0">
                <a:solidFill>
                  <a:schemeClr val="tx1">
                    <a:lumMod val="65000"/>
                    <a:lumOff val="35000"/>
                  </a:schemeClr>
                </a:solidFill>
                <a:latin typeface="+mj-lt"/>
              </a:rPr>
              <a:t>6</a:t>
            </a:r>
            <a:r>
              <a:rPr lang="en-GB" sz="900" dirty="0"/>
              <a:t>. Bénard É, et al. </a:t>
            </a:r>
            <a:r>
              <a:rPr lang="en-GB" sz="900" i="1" dirty="0"/>
              <a:t>Lancet Global Health</a:t>
            </a:r>
            <a:r>
              <a:rPr lang="en-GB" sz="900" dirty="0"/>
              <a:t>. 2023; 11(1):e48–58. doi:10.1016/S2214-109X(22)00475-2. </a:t>
            </a:r>
            <a:r>
              <a:rPr lang="en-US" sz="800" dirty="0">
                <a:solidFill>
                  <a:schemeClr val="tx1">
                    <a:lumMod val="65000"/>
                    <a:lumOff val="35000"/>
                  </a:schemeClr>
                </a:solidFill>
                <a:latin typeface="+mj-lt"/>
              </a:rPr>
              <a:t>| </a:t>
            </a:r>
            <a:r>
              <a:rPr lang="en-GB" sz="900" dirty="0">
                <a:solidFill>
                  <a:schemeClr val="tx1">
                    <a:lumMod val="65000"/>
                    <a:lumOff val="35000"/>
                  </a:schemeClr>
                </a:solidFill>
                <a:latin typeface="+mj-lt"/>
              </a:rPr>
              <a:t>7.</a:t>
            </a:r>
            <a:r>
              <a:rPr lang="en-GB" sz="900" dirty="0"/>
              <a:t> Prem K, et al. </a:t>
            </a:r>
            <a:r>
              <a:rPr lang="pt-BR" sz="900" i="1" dirty="0"/>
              <a:t>EClinicalMedicine</a:t>
            </a:r>
            <a:r>
              <a:rPr lang="pt-BR" sz="900" dirty="0"/>
              <a:t> 2024; 74:102735. doi:10.1016/j.eclinm.2024.102735.</a:t>
            </a:r>
            <a:endParaRPr lang="en-US" sz="900" dirty="0"/>
          </a:p>
        </p:txBody>
      </p:sp>
    </p:spTree>
    <p:extLst>
      <p:ext uri="{BB962C8B-B14F-4D97-AF65-F5344CB8AC3E}">
        <p14:creationId xmlns:p14="http://schemas.microsoft.com/office/powerpoint/2010/main" val="3746898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b="1" dirty="0"/>
              <a:t>Conclusion</a:t>
            </a:r>
            <a:endParaRPr lang="en-US" sz="4000" b="1" i="1" dirty="0"/>
          </a:p>
        </p:txBody>
      </p:sp>
    </p:spTree>
    <p:extLst>
      <p:ext uri="{BB962C8B-B14F-4D97-AF65-F5344CB8AC3E}">
        <p14:creationId xmlns:p14="http://schemas.microsoft.com/office/powerpoint/2010/main" val="559851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24DCB4-3C0F-7C00-9E63-250AC521C097}"/>
              </a:ext>
            </a:extLst>
          </p:cNvPr>
          <p:cNvSpPr>
            <a:spLocks noGrp="1"/>
          </p:cNvSpPr>
          <p:nvPr>
            <p:ph type="body" sz="quarter" idx="14"/>
          </p:nvPr>
        </p:nvSpPr>
        <p:spPr>
          <a:xfrm>
            <a:off x="685718" y="379116"/>
            <a:ext cx="10718800" cy="1095876"/>
          </a:xfrm>
        </p:spPr>
        <p:txBody>
          <a:bodyPr/>
          <a:lstStyle/>
          <a:p>
            <a:pPr marL="0" indent="0">
              <a:buNone/>
            </a:pPr>
            <a:r>
              <a:rPr lang="en-US" sz="3200" dirty="0">
                <a:solidFill>
                  <a:schemeClr val="accent1"/>
                </a:solidFill>
                <a:latin typeface="+mj-lt"/>
              </a:rPr>
              <a:t>Substantial evidence supports the benefits of a single-dose HPV vaccine regimen</a:t>
            </a:r>
          </a:p>
          <a:p>
            <a:endParaRPr lang="en-US" dirty="0"/>
          </a:p>
        </p:txBody>
      </p:sp>
      <p:sp>
        <p:nvSpPr>
          <p:cNvPr id="4" name="TextBox 3">
            <a:extLst>
              <a:ext uri="{FF2B5EF4-FFF2-40B4-BE49-F238E27FC236}">
                <a16:creationId xmlns:a16="http://schemas.microsoft.com/office/drawing/2014/main" id="{976EA798-EFAD-9167-1229-DB274D2FA6EE}"/>
              </a:ext>
            </a:extLst>
          </p:cNvPr>
          <p:cNvSpPr txBox="1">
            <a:spLocks/>
          </p:cNvSpPr>
          <p:nvPr/>
        </p:nvSpPr>
        <p:spPr>
          <a:xfrm>
            <a:off x="554736" y="1901944"/>
            <a:ext cx="5363464" cy="276999"/>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Evidence for a single dose: </a:t>
            </a:r>
          </a:p>
        </p:txBody>
      </p:sp>
      <p:sp>
        <p:nvSpPr>
          <p:cNvPr id="5" name="Oval 4">
            <a:extLst>
              <a:ext uri="{FF2B5EF4-FFF2-40B4-BE49-F238E27FC236}">
                <a16:creationId xmlns:a16="http://schemas.microsoft.com/office/drawing/2014/main" id="{0C6F59B5-1BA8-E71C-50CD-424F8C132D1B}"/>
              </a:ext>
            </a:extLst>
          </p:cNvPr>
          <p:cNvSpPr>
            <a:spLocks/>
          </p:cNvSpPr>
          <p:nvPr/>
        </p:nvSpPr>
        <p:spPr>
          <a:xfrm>
            <a:off x="554736" y="2490022"/>
            <a:ext cx="661599" cy="661599"/>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926AF1AA-32C3-FF08-B053-D78D59E15197}"/>
              </a:ext>
            </a:extLst>
          </p:cNvPr>
          <p:cNvSpPr txBox="1">
            <a:spLocks/>
          </p:cNvSpPr>
          <p:nvPr/>
        </p:nvSpPr>
        <p:spPr>
          <a:xfrm>
            <a:off x="1494477" y="2718623"/>
            <a:ext cx="8954952"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 single dose delivers high levels of protection similar in magnitude to multi-dose regimens.</a:t>
            </a:r>
          </a:p>
        </p:txBody>
      </p:sp>
      <p:sp>
        <p:nvSpPr>
          <p:cNvPr id="7" name="Oval 6">
            <a:extLst>
              <a:ext uri="{FF2B5EF4-FFF2-40B4-BE49-F238E27FC236}">
                <a16:creationId xmlns:a16="http://schemas.microsoft.com/office/drawing/2014/main" id="{CD65526F-9078-AE1C-9B20-4763D97DD73E}"/>
              </a:ext>
            </a:extLst>
          </p:cNvPr>
          <p:cNvSpPr>
            <a:spLocks/>
          </p:cNvSpPr>
          <p:nvPr/>
        </p:nvSpPr>
        <p:spPr>
          <a:xfrm>
            <a:off x="554736" y="3368564"/>
            <a:ext cx="661599" cy="661599"/>
          </a:xfrm>
          <a:prstGeom prst="ellipse">
            <a:avLst/>
          </a:prstGeom>
          <a:solidFill>
            <a:schemeClr val="accent3"/>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Graphic 7">
            <a:extLst>
              <a:ext uri="{FF2B5EF4-FFF2-40B4-BE49-F238E27FC236}">
                <a16:creationId xmlns:a16="http://schemas.microsoft.com/office/drawing/2014/main" id="{E5D7DCD8-EFD6-9040-18C9-E6F11D5E8E83}"/>
              </a:ext>
            </a:extLst>
          </p:cNvPr>
          <p:cNvPicPr>
            <a:picLocks/>
          </p:cNvPicPr>
          <p:nvPr/>
        </p:nvPicPr>
        <p:blipFill>
          <a:blip>
            <a:extLst>
              <a:ext uri="{96DAC541-7B7A-43D3-8B79-37D633B846F1}">
                <asvg:svgBlip xmlns:asvg="http://schemas.microsoft.com/office/drawing/2016/SVG/main" r:embed="rId5"/>
              </a:ext>
            </a:extLst>
          </a:blip>
          <a:stretch>
            <a:fillRect/>
          </a:stretch>
        </p:blipFill>
        <p:spPr>
          <a:xfrm>
            <a:off x="702323" y="3516479"/>
            <a:ext cx="366424" cy="365770"/>
          </a:xfrm>
          <a:prstGeom prst="rect">
            <a:avLst/>
          </a:prstGeom>
        </p:spPr>
      </p:pic>
      <p:sp>
        <p:nvSpPr>
          <p:cNvPr id="9" name="TextBox 8">
            <a:extLst>
              <a:ext uri="{FF2B5EF4-FFF2-40B4-BE49-F238E27FC236}">
                <a16:creationId xmlns:a16="http://schemas.microsoft.com/office/drawing/2014/main" id="{3ED9FDEB-CDA1-FCCB-216B-C98B0CC31FE6}"/>
              </a:ext>
            </a:extLst>
          </p:cNvPr>
          <p:cNvSpPr txBox="1">
            <a:spLocks/>
          </p:cNvSpPr>
          <p:nvPr/>
        </p:nvSpPr>
        <p:spPr>
          <a:xfrm>
            <a:off x="1489214" y="3506365"/>
            <a:ext cx="9267019"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Single-dose schedules may present significant cost savings and can help with overall delivery challenges.</a:t>
            </a:r>
          </a:p>
        </p:txBody>
      </p:sp>
      <p:grpSp>
        <p:nvGrpSpPr>
          <p:cNvPr id="10" name="Group 9">
            <a:extLst>
              <a:ext uri="{FF2B5EF4-FFF2-40B4-BE49-F238E27FC236}">
                <a16:creationId xmlns:a16="http://schemas.microsoft.com/office/drawing/2014/main" id="{A61E4F3A-5ACB-5644-CC2B-93CBB326EE0B}"/>
              </a:ext>
            </a:extLst>
          </p:cNvPr>
          <p:cNvGrpSpPr/>
          <p:nvPr/>
        </p:nvGrpSpPr>
        <p:grpSpPr>
          <a:xfrm>
            <a:off x="538131" y="4185744"/>
            <a:ext cx="661599" cy="661599"/>
            <a:chOff x="554736" y="4549555"/>
            <a:chExt cx="661599" cy="661599"/>
          </a:xfrm>
          <a:solidFill>
            <a:schemeClr val="accent3"/>
          </a:solidFill>
        </p:grpSpPr>
        <p:sp>
          <p:nvSpPr>
            <p:cNvPr id="11" name="Oval 10">
              <a:extLst>
                <a:ext uri="{FF2B5EF4-FFF2-40B4-BE49-F238E27FC236}">
                  <a16:creationId xmlns:a16="http://schemas.microsoft.com/office/drawing/2014/main" id="{22FD9303-BB6B-1364-C175-33595066EFFE}"/>
                </a:ext>
              </a:extLst>
            </p:cNvPr>
            <p:cNvSpPr>
              <a:spLocks/>
            </p:cNvSpPr>
            <p:nvPr/>
          </p:nvSpPr>
          <p:spPr>
            <a:xfrm>
              <a:off x="554736" y="4549555"/>
              <a:ext cx="661599" cy="661599"/>
            </a:xfrm>
            <a:prstGeom prst="ellipse">
              <a:avLst/>
            </a:prstGeom>
            <a:solidFill>
              <a:schemeClr val="accent5"/>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CustomIcon">
              <a:extLst>
                <a:ext uri="{FF2B5EF4-FFF2-40B4-BE49-F238E27FC236}">
                  <a16:creationId xmlns:a16="http://schemas.microsoft.com/office/drawing/2014/main" id="{C32D1E96-904E-5540-336E-6572168D2D4B}"/>
                </a:ext>
              </a:extLst>
            </p:cNvPr>
            <p:cNvPicPr>
              <a:picLocks/>
            </p:cNvPicPr>
            <p:nvPr>
              <p:custDataLst>
                <p:tags r:id="rId2"/>
              </p:custDataLst>
            </p:nvPr>
          </p:nvPicPr>
          <p:blipFill>
            <a:blip>
              <a:extLst>
                <a:ext uri="{96DAC541-7B7A-43D3-8B79-37D633B846F1}">
                  <asvg:svgBlip xmlns:asvg="http://schemas.microsoft.com/office/drawing/2016/SVG/main" r:embed="rId6"/>
                </a:ext>
              </a:extLst>
            </a:blip>
            <a:stretch>
              <a:fillRect/>
            </a:stretch>
          </p:blipFill>
          <p:spPr>
            <a:xfrm>
              <a:off x="702323" y="4697470"/>
              <a:ext cx="366424" cy="365770"/>
            </a:xfrm>
            <a:prstGeom prst="rect">
              <a:avLst/>
            </a:prstGeom>
          </p:spPr>
        </p:pic>
      </p:grpSp>
      <p:sp>
        <p:nvSpPr>
          <p:cNvPr id="13" name="TextBox 12">
            <a:extLst>
              <a:ext uri="{FF2B5EF4-FFF2-40B4-BE49-F238E27FC236}">
                <a16:creationId xmlns:a16="http://schemas.microsoft.com/office/drawing/2014/main" id="{18E1F765-48E0-39A3-5D2B-DA942B46F934}"/>
              </a:ext>
            </a:extLst>
          </p:cNvPr>
          <p:cNvSpPr txBox="1">
            <a:spLocks/>
          </p:cNvSpPr>
          <p:nvPr/>
        </p:nvSpPr>
        <p:spPr>
          <a:xfrm>
            <a:off x="1543354" y="4343967"/>
            <a:ext cx="8906075"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Single-dose regimens promote global health equity and will help increase access and uptake.</a:t>
            </a:r>
          </a:p>
        </p:txBody>
      </p:sp>
      <p:sp>
        <p:nvSpPr>
          <p:cNvPr id="14" name="Oval 13">
            <a:extLst>
              <a:ext uri="{FF2B5EF4-FFF2-40B4-BE49-F238E27FC236}">
                <a16:creationId xmlns:a16="http://schemas.microsoft.com/office/drawing/2014/main" id="{AB20139B-4166-BBFC-7DF7-5148879BAE57}"/>
              </a:ext>
            </a:extLst>
          </p:cNvPr>
          <p:cNvSpPr>
            <a:spLocks noGrp="1" noRot="1" noMove="1" noResize="1" noEditPoints="1" noAdjustHandles="1" noChangeArrowheads="1" noChangeShapeType="1"/>
          </p:cNvSpPr>
          <p:nvPr/>
        </p:nvSpPr>
        <p:spPr>
          <a:xfrm>
            <a:off x="554735" y="5111471"/>
            <a:ext cx="661599" cy="661599"/>
          </a:xfrm>
          <a:prstGeom prst="ellipse">
            <a:avLst/>
          </a:prstGeom>
          <a:solidFill>
            <a:schemeClr val="accent2"/>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chemeClr val="accent2"/>
              </a:solidFill>
              <a:effectLst/>
              <a:uLnTx/>
              <a:uFillTx/>
              <a:latin typeface="Arial"/>
              <a:ea typeface="+mn-ea"/>
              <a:cs typeface="+mn-cs"/>
            </a:endParaRPr>
          </a:p>
        </p:txBody>
      </p:sp>
      <p:pic>
        <p:nvPicPr>
          <p:cNvPr id="15" name="CustomIcon">
            <a:extLst>
              <a:ext uri="{FF2B5EF4-FFF2-40B4-BE49-F238E27FC236}">
                <a16:creationId xmlns:a16="http://schemas.microsoft.com/office/drawing/2014/main" id="{256F1828-285B-AFDC-B690-9E995746BDBE}"/>
              </a:ext>
            </a:extLst>
          </p:cNvPr>
          <p:cNvPicPr>
            <a:picLocks/>
          </p:cNvPicPr>
          <p:nvPr>
            <p:custDataLst>
              <p:tags r:id="rId1"/>
            </p:custDataLst>
          </p:nvPr>
        </p:nvPicPr>
        <p:blipFill>
          <a:blip>
            <a:extLst>
              <a:ext uri="{96DAC541-7B7A-43D3-8B79-37D633B846F1}">
                <asvg:svgBlip xmlns:asvg="http://schemas.microsoft.com/office/drawing/2016/SVG/main" r:embed="rId7"/>
              </a:ext>
            </a:extLst>
          </a:blip>
          <a:stretch>
            <a:fillRect/>
          </a:stretch>
        </p:blipFill>
        <p:spPr>
          <a:xfrm>
            <a:off x="702323" y="5259856"/>
            <a:ext cx="366424" cy="364828"/>
          </a:xfrm>
          <a:prstGeom prst="rect">
            <a:avLst/>
          </a:prstGeom>
        </p:spPr>
      </p:pic>
      <p:sp>
        <p:nvSpPr>
          <p:cNvPr id="16" name="TextBox 15">
            <a:extLst>
              <a:ext uri="{FF2B5EF4-FFF2-40B4-BE49-F238E27FC236}">
                <a16:creationId xmlns:a16="http://schemas.microsoft.com/office/drawing/2014/main" id="{C5C2E3F9-9072-C13D-694F-1FDF54816D97}"/>
              </a:ext>
            </a:extLst>
          </p:cNvPr>
          <p:cNvSpPr txBox="1">
            <a:spLocks/>
          </p:cNvSpPr>
          <p:nvPr/>
        </p:nvSpPr>
        <p:spPr>
          <a:xfrm>
            <a:off x="1543354" y="5226828"/>
            <a:ext cx="8966986"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en-US" sz="1400" b="1" dirty="0">
                <a:solidFill>
                  <a:srgbClr val="000000"/>
                </a:solidFill>
                <a:latin typeface="Arial"/>
              </a:rPr>
              <a:t>Reaching more girls with a single dose will avert more cervical cancer cases than vaccinating fewer girls with a second dose.</a:t>
            </a:r>
            <a:endParaRPr kumimoji="0" lang="en-US" sz="14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pic>
        <p:nvPicPr>
          <p:cNvPr id="17" name="Graphic 16">
            <a:extLst>
              <a:ext uri="{FF2B5EF4-FFF2-40B4-BE49-F238E27FC236}">
                <a16:creationId xmlns:a16="http://schemas.microsoft.com/office/drawing/2014/main" id="{DFE1E514-D81A-3B15-E859-465E6A21B4C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91289" y="2636036"/>
            <a:ext cx="355284" cy="355284"/>
          </a:xfrm>
          <a:prstGeom prst="rect">
            <a:avLst/>
          </a:prstGeom>
        </p:spPr>
      </p:pic>
    </p:spTree>
    <p:extLst>
      <p:ext uri="{BB962C8B-B14F-4D97-AF65-F5344CB8AC3E}">
        <p14:creationId xmlns:p14="http://schemas.microsoft.com/office/powerpoint/2010/main" val="3143326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en-US" sz="4000" b="1" dirty="0"/>
              <a:t>Back-up slides</a:t>
            </a:r>
            <a:endParaRPr lang="en-US" sz="4000" b="1" i="1" dirty="0"/>
          </a:p>
        </p:txBody>
      </p:sp>
    </p:spTree>
    <p:extLst>
      <p:ext uri="{BB962C8B-B14F-4D97-AF65-F5344CB8AC3E}">
        <p14:creationId xmlns:p14="http://schemas.microsoft.com/office/powerpoint/2010/main" val="4027448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0156-A12D-416F-BE63-13900673D42F}"/>
              </a:ext>
            </a:extLst>
          </p:cNvPr>
          <p:cNvSpPr txBox="1"/>
          <p:nvPr/>
        </p:nvSpPr>
        <p:spPr>
          <a:xfrm>
            <a:off x="890546" y="6166064"/>
            <a:ext cx="3021981" cy="253916"/>
          </a:xfrm>
          <a:prstGeom prst="rect">
            <a:avLst/>
          </a:prstGeom>
          <a:noFill/>
        </p:spPr>
        <p:txBody>
          <a:bodyPr wrap="none" rtlCol="0">
            <a:spAutoFit/>
          </a:bodyPr>
          <a:lstStyle/>
          <a:p>
            <a:r>
              <a:rPr lang="en-US" sz="1050" dirty="0"/>
              <a:t>Median duration of follow-up (vaccinated): 12</a:t>
            </a:r>
            <a:r>
              <a:rPr lang="en-US" sz="1050" dirty="0">
                <a:highlight>
                  <a:srgbClr val="FFFF00"/>
                </a:highlight>
              </a:rPr>
              <a:t> </a:t>
            </a:r>
            <a:r>
              <a:rPr lang="en-US" sz="1050" dirty="0"/>
              <a:t>years</a:t>
            </a:r>
            <a:endParaRPr lang="en-US" sz="1050" b="1" i="0" u="none" strike="sngStrike" baseline="0" dirty="0">
              <a:solidFill>
                <a:srgbClr val="000000"/>
              </a:solidFill>
              <a:highlight>
                <a:srgbClr val="FFFF00"/>
              </a:highlight>
              <a:latin typeface="ScalaLancetPro"/>
            </a:endParaRPr>
          </a:p>
        </p:txBody>
      </p:sp>
      <p:sp>
        <p:nvSpPr>
          <p:cNvPr id="7" name="Rectangle 6">
            <a:extLst>
              <a:ext uri="{FF2B5EF4-FFF2-40B4-BE49-F238E27FC236}">
                <a16:creationId xmlns:a16="http://schemas.microsoft.com/office/drawing/2014/main" id="{1F430776-6E7F-4A2F-A877-49D191DB651E}"/>
              </a:ext>
            </a:extLst>
          </p:cNvPr>
          <p:cNvSpPr/>
          <p:nvPr/>
        </p:nvSpPr>
        <p:spPr>
          <a:xfrm>
            <a:off x="308162" y="112512"/>
            <a:ext cx="11747582" cy="523220"/>
          </a:xfrm>
          <a:prstGeom prst="rect">
            <a:avLst/>
          </a:prstGeom>
        </p:spPr>
        <p:txBody>
          <a:bodyPr wrap="square">
            <a:spAutoFit/>
          </a:bodyPr>
          <a:lstStyle/>
          <a:p>
            <a:r>
              <a:rPr lang="en-US" sz="2800" dirty="0">
                <a:solidFill>
                  <a:schemeClr val="accent6"/>
                </a:solidFill>
              </a:rPr>
              <a:t>IARC-India Trial – Study schematic</a:t>
            </a:r>
          </a:p>
        </p:txBody>
      </p:sp>
      <p:sp>
        <p:nvSpPr>
          <p:cNvPr id="10" name="Rectangle: Rounded Corners 4">
            <a:extLst>
              <a:ext uri="{FF2B5EF4-FFF2-40B4-BE49-F238E27FC236}">
                <a16:creationId xmlns:a16="http://schemas.microsoft.com/office/drawing/2014/main" id="{71DEF370-7247-4AB4-9BE3-DC802E0B50DC}"/>
              </a:ext>
            </a:extLst>
          </p:cNvPr>
          <p:cNvSpPr txBox="1"/>
          <p:nvPr/>
        </p:nvSpPr>
        <p:spPr>
          <a:xfrm>
            <a:off x="801384" y="794489"/>
            <a:ext cx="10489915" cy="518455"/>
          </a:xfrm>
          <a:prstGeom prst="rect">
            <a:avLst/>
          </a:prstGeom>
          <a:solidFill>
            <a:schemeClr val="accent1"/>
          </a:solidFill>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b="1" dirty="0">
                <a:solidFill>
                  <a:schemeClr val="bg1"/>
                </a:solidFill>
                <a:cs typeface="Arial" panose="020B0604020202020204" pitchFamily="34" charset="0"/>
              </a:rPr>
              <a:t>2009/2010 Cluster randomized trial 2- vs 3-dose HPV4 (MSD) 10-18 yo</a:t>
            </a:r>
            <a:endParaRPr lang="en-US" b="1" kern="1200" dirty="0">
              <a:solidFill>
                <a:schemeClr val="bg1"/>
              </a:solidFill>
              <a:cs typeface="Arial" panose="020B0604020202020204" pitchFamily="34" charset="0"/>
            </a:endParaRPr>
          </a:p>
        </p:txBody>
      </p:sp>
      <p:sp>
        <p:nvSpPr>
          <p:cNvPr id="13" name="Rectangle: Rounded Corners 4">
            <a:extLst>
              <a:ext uri="{FF2B5EF4-FFF2-40B4-BE49-F238E27FC236}">
                <a16:creationId xmlns:a16="http://schemas.microsoft.com/office/drawing/2014/main" id="{B4E959AB-974E-430D-BDC1-0D8773020E63}"/>
              </a:ext>
            </a:extLst>
          </p:cNvPr>
          <p:cNvSpPr txBox="1"/>
          <p:nvPr/>
        </p:nvSpPr>
        <p:spPr>
          <a:xfrm>
            <a:off x="461184" y="4393589"/>
            <a:ext cx="6452053" cy="722345"/>
          </a:xfrm>
          <a:prstGeom prst="rect">
            <a:avLst/>
          </a:prstGeom>
          <a:solidFill>
            <a:schemeClr val="accent3">
              <a:lumMod val="60000"/>
              <a:lumOff val="4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cs typeface="Arial" panose="020B0604020202020204" pitchFamily="34" charset="0"/>
              </a:rPr>
              <a:t>Yearly cervical specimen collection/ </a:t>
            </a:r>
          </a:p>
          <a:p>
            <a:pPr marL="0" lvl="0" indent="0" algn="ctr" defTabSz="1911350">
              <a:lnSpc>
                <a:spcPct val="90000"/>
              </a:lnSpc>
              <a:spcBef>
                <a:spcPct val="0"/>
              </a:spcBef>
              <a:buNone/>
            </a:pPr>
            <a:r>
              <a:rPr lang="en-US" kern="1200" dirty="0">
                <a:cs typeface="Arial" panose="020B0604020202020204" pitchFamily="34" charset="0"/>
              </a:rPr>
              <a:t>Luminex for 4 years (18 Mo after marriage/ 6 Mo post delivery)</a:t>
            </a:r>
          </a:p>
        </p:txBody>
      </p:sp>
      <p:sp>
        <p:nvSpPr>
          <p:cNvPr id="22" name="Rectangle: Rounded Corners 4">
            <a:extLst>
              <a:ext uri="{FF2B5EF4-FFF2-40B4-BE49-F238E27FC236}">
                <a16:creationId xmlns:a16="http://schemas.microsoft.com/office/drawing/2014/main" id="{95AAB4AC-5195-4B7A-96C7-353A3F75BCAD}"/>
              </a:ext>
            </a:extLst>
          </p:cNvPr>
          <p:cNvSpPr txBox="1"/>
          <p:nvPr/>
        </p:nvSpPr>
        <p:spPr>
          <a:xfrm>
            <a:off x="6181953" y="1421872"/>
            <a:ext cx="4133809" cy="401487"/>
          </a:xfrm>
          <a:prstGeom prst="rect">
            <a:avLst/>
          </a:prstGeom>
          <a:no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b="1" dirty="0">
                <a:solidFill>
                  <a:schemeClr val="tx2"/>
                </a:solidFill>
                <a:latin typeface="Gill Sans" panose="020B0502020104020203" pitchFamily="34" charset="-79"/>
                <a:cs typeface="Gill Sans" panose="020B0502020104020203" pitchFamily="34" charset="-79"/>
              </a:rPr>
              <a:t>3-dose</a:t>
            </a:r>
            <a:r>
              <a:rPr lang="en-US" b="1" dirty="0">
                <a:solidFill>
                  <a:schemeClr val="tx2"/>
                </a:solidFill>
                <a:latin typeface="Gill Sans SemiBold" panose="020B0502020104020203" pitchFamily="34" charset="-79"/>
                <a:cs typeface="Gill Sans SemiBold" panose="020B0502020104020203" pitchFamily="34" charset="-79"/>
              </a:rPr>
              <a:t> </a:t>
            </a:r>
            <a:r>
              <a:rPr lang="en-US" dirty="0">
                <a:solidFill>
                  <a:schemeClr val="tx2"/>
                </a:solidFill>
                <a:latin typeface="Gill Sans" panose="020B0502020104020203" pitchFamily="34" charset="-79"/>
                <a:cs typeface="Gill Sans" panose="020B0502020104020203" pitchFamily="34" charset="-79"/>
              </a:rPr>
              <a:t>(0,2,6 Mo): </a:t>
            </a:r>
            <a:r>
              <a:rPr lang="en-US" b="1" dirty="0">
                <a:solidFill>
                  <a:schemeClr val="tx2"/>
                </a:solidFill>
                <a:latin typeface="Gill Sans SemiBold" panose="020B0502020104020203" pitchFamily="34" charset="-79"/>
                <a:cs typeface="Gill Sans SemiBold" panose="020B0502020104020203" pitchFamily="34" charset="-79"/>
              </a:rPr>
              <a:t>10,000</a:t>
            </a:r>
            <a:endParaRPr lang="en-US" b="1" kern="1200" dirty="0">
              <a:solidFill>
                <a:schemeClr val="tx2"/>
              </a:solidFill>
              <a:latin typeface="Gill Sans SemiBold" panose="020B0502020104020203" pitchFamily="34" charset="-79"/>
              <a:cs typeface="Gill Sans SemiBold" panose="020B0502020104020203" pitchFamily="34" charset="-79"/>
            </a:endParaRPr>
          </a:p>
        </p:txBody>
      </p:sp>
      <p:sp>
        <p:nvSpPr>
          <p:cNvPr id="28" name="Rectangle: Rounded Corners 4">
            <a:extLst>
              <a:ext uri="{FF2B5EF4-FFF2-40B4-BE49-F238E27FC236}">
                <a16:creationId xmlns:a16="http://schemas.microsoft.com/office/drawing/2014/main" id="{B826393B-7612-4DB7-995C-7C1A0F47E6F8}"/>
              </a:ext>
            </a:extLst>
          </p:cNvPr>
          <p:cNvSpPr txBox="1"/>
          <p:nvPr/>
        </p:nvSpPr>
        <p:spPr>
          <a:xfrm>
            <a:off x="457201" y="1966893"/>
            <a:ext cx="11290382" cy="363599"/>
          </a:xfrm>
          <a:prstGeom prst="rect">
            <a:avLst/>
          </a:prstGeom>
          <a:solidFill>
            <a:schemeClr val="accent5"/>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sz="1400" kern="1200" dirty="0">
                <a:solidFill>
                  <a:schemeClr val="bg1"/>
                </a:solidFill>
                <a:cs typeface="Arial" panose="020B0604020202020204" pitchFamily="34" charset="0"/>
              </a:rPr>
              <a:t>April 2010: </a:t>
            </a:r>
            <a:r>
              <a:rPr lang="en-US" sz="1400" b="1" kern="1200" dirty="0">
                <a:solidFill>
                  <a:schemeClr val="bg1"/>
                </a:solidFill>
                <a:cs typeface="Arial" panose="020B0604020202020204" pitchFamily="34" charset="0"/>
              </a:rPr>
              <a:t>Indian MoH suspends HPV vaccination in all trials</a:t>
            </a:r>
          </a:p>
        </p:txBody>
      </p:sp>
      <p:sp>
        <p:nvSpPr>
          <p:cNvPr id="34" name="Rectangle: Rounded Corners 4">
            <a:extLst>
              <a:ext uri="{FF2B5EF4-FFF2-40B4-BE49-F238E27FC236}">
                <a16:creationId xmlns:a16="http://schemas.microsoft.com/office/drawing/2014/main" id="{929B8C0A-7778-43E5-BF41-E8C36FEA61BF}"/>
              </a:ext>
            </a:extLst>
          </p:cNvPr>
          <p:cNvSpPr txBox="1"/>
          <p:nvPr/>
        </p:nvSpPr>
        <p:spPr>
          <a:xfrm>
            <a:off x="1770138" y="3303429"/>
            <a:ext cx="1828800" cy="645117"/>
          </a:xfrm>
          <a:prstGeom prst="rect">
            <a:avLst/>
          </a:prstGeom>
          <a:solidFill>
            <a:schemeClr val="accent2">
              <a:lumMod val="20000"/>
              <a:lumOff val="80000"/>
            </a:schemeClr>
          </a:solid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3-dose</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4,348</a:t>
            </a:r>
          </a:p>
        </p:txBody>
      </p:sp>
      <p:sp>
        <p:nvSpPr>
          <p:cNvPr id="43" name="Rectangle: Rounded Corners 4">
            <a:extLst>
              <a:ext uri="{FF2B5EF4-FFF2-40B4-BE49-F238E27FC236}">
                <a16:creationId xmlns:a16="http://schemas.microsoft.com/office/drawing/2014/main" id="{AC083C25-E3E4-4649-92E7-2FB178897223}"/>
              </a:ext>
            </a:extLst>
          </p:cNvPr>
          <p:cNvSpPr txBox="1"/>
          <p:nvPr/>
        </p:nvSpPr>
        <p:spPr>
          <a:xfrm>
            <a:off x="3995625" y="3299292"/>
            <a:ext cx="1828800" cy="646472"/>
          </a:xfrm>
          <a:prstGeom prst="rect">
            <a:avLst/>
          </a:prstGeom>
          <a:solidFill>
            <a:schemeClr val="accent2">
              <a:lumMod val="20000"/>
              <a:lumOff val="80000"/>
            </a:schemeClr>
          </a:solid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2-dose (0,6 Mo)</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4,980</a:t>
            </a:r>
          </a:p>
        </p:txBody>
      </p:sp>
      <p:sp>
        <p:nvSpPr>
          <p:cNvPr id="46" name="Rectangle: Rounded Corners 4">
            <a:extLst>
              <a:ext uri="{FF2B5EF4-FFF2-40B4-BE49-F238E27FC236}">
                <a16:creationId xmlns:a16="http://schemas.microsoft.com/office/drawing/2014/main" id="{B1348060-DA5C-4BD1-9B83-7FC38F8D3AF7}"/>
              </a:ext>
            </a:extLst>
          </p:cNvPr>
          <p:cNvSpPr txBox="1"/>
          <p:nvPr/>
        </p:nvSpPr>
        <p:spPr>
          <a:xfrm>
            <a:off x="6221112" y="3318689"/>
            <a:ext cx="1828800" cy="646472"/>
          </a:xfrm>
          <a:prstGeom prst="rect">
            <a:avLst/>
          </a:prstGeom>
          <a:solidFill>
            <a:schemeClr val="accent2">
              <a:lumMod val="20000"/>
              <a:lumOff val="80000"/>
            </a:schemeClr>
          </a:solid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2-dose (0,2 Mo)</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3,452</a:t>
            </a:r>
          </a:p>
        </p:txBody>
      </p:sp>
      <p:sp>
        <p:nvSpPr>
          <p:cNvPr id="49" name="Rectangle: Rounded Corners 4">
            <a:extLst>
              <a:ext uri="{FF2B5EF4-FFF2-40B4-BE49-F238E27FC236}">
                <a16:creationId xmlns:a16="http://schemas.microsoft.com/office/drawing/2014/main" id="{655E354B-25A2-4FB1-B9E9-9920926FB31A}"/>
              </a:ext>
            </a:extLst>
          </p:cNvPr>
          <p:cNvSpPr txBox="1"/>
          <p:nvPr/>
        </p:nvSpPr>
        <p:spPr>
          <a:xfrm>
            <a:off x="8446599" y="3313147"/>
            <a:ext cx="1828800" cy="646472"/>
          </a:xfrm>
          <a:prstGeom prst="rect">
            <a:avLst/>
          </a:prstGeom>
          <a:solidFill>
            <a:schemeClr val="accent2">
              <a:lumMod val="20000"/>
              <a:lumOff val="80000"/>
            </a:schemeClr>
          </a:solidFill>
          <a:ln>
            <a:solidFill>
              <a:schemeClr val="accent2"/>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1-dose </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4,949</a:t>
            </a:r>
          </a:p>
        </p:txBody>
      </p:sp>
      <p:sp>
        <p:nvSpPr>
          <p:cNvPr id="6" name="Left Bracket 5">
            <a:extLst>
              <a:ext uri="{FF2B5EF4-FFF2-40B4-BE49-F238E27FC236}">
                <a16:creationId xmlns:a16="http://schemas.microsoft.com/office/drawing/2014/main" id="{FCC096F3-804D-48C1-8FCF-E0D1DC7010FC}"/>
              </a:ext>
            </a:extLst>
          </p:cNvPr>
          <p:cNvSpPr/>
          <p:nvPr/>
        </p:nvSpPr>
        <p:spPr>
          <a:xfrm rot="16200000">
            <a:off x="5938723" y="680668"/>
            <a:ext cx="187553" cy="6705600"/>
          </a:xfrm>
          <a:prstGeom prst="leftBracket">
            <a:avLst/>
          </a:prstGeom>
          <a:noFill/>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Rectangle: Rounded Corners 4">
            <a:extLst>
              <a:ext uri="{FF2B5EF4-FFF2-40B4-BE49-F238E27FC236}">
                <a16:creationId xmlns:a16="http://schemas.microsoft.com/office/drawing/2014/main" id="{F3E7E2F6-5131-49FD-8BD2-943DADB98EE1}"/>
              </a:ext>
            </a:extLst>
          </p:cNvPr>
          <p:cNvSpPr txBox="1"/>
          <p:nvPr/>
        </p:nvSpPr>
        <p:spPr>
          <a:xfrm>
            <a:off x="7579559" y="5355475"/>
            <a:ext cx="3943168" cy="722345"/>
          </a:xfrm>
          <a:prstGeom prst="rect">
            <a:avLst/>
          </a:prstGeom>
          <a:solidFill>
            <a:schemeClr val="bg1"/>
          </a:solidFill>
          <a:ln>
            <a:solidFill>
              <a:schemeClr val="accent4"/>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b="1" kern="1200" dirty="0">
                <a:solidFill>
                  <a:schemeClr val="accent2"/>
                </a:solidFill>
                <a:cs typeface="Arial" panose="020B0604020202020204" pitchFamily="34" charset="0"/>
              </a:rPr>
              <a:t>3,631</a:t>
            </a:r>
            <a:r>
              <a:rPr lang="en-US" kern="1200" dirty="0">
                <a:solidFill>
                  <a:schemeClr val="accent2"/>
                </a:solidFill>
                <a:cs typeface="Arial" panose="020B0604020202020204" pitchFamily="34" charset="0"/>
              </a:rPr>
              <a:t> matched unvaccinated cohort </a:t>
            </a:r>
            <a:r>
              <a:rPr lang="en-US" b="1" kern="1200" dirty="0">
                <a:solidFill>
                  <a:schemeClr val="accent2"/>
                </a:solidFill>
                <a:cs typeface="Arial" panose="020B0604020202020204" pitchFamily="34" charset="0"/>
              </a:rPr>
              <a:t>2</a:t>
            </a:r>
            <a:r>
              <a:rPr lang="en-US" kern="1200" dirty="0">
                <a:solidFill>
                  <a:schemeClr val="accent2"/>
                </a:solidFill>
                <a:cs typeface="Arial" panose="020B0604020202020204" pitchFamily="34" charset="0"/>
              </a:rPr>
              <a:t> </a:t>
            </a:r>
            <a:r>
              <a:rPr lang="en-US" sz="1400" kern="1200" dirty="0">
                <a:solidFill>
                  <a:schemeClr val="accent2"/>
                </a:solidFill>
                <a:cs typeface="Arial" panose="020B0604020202020204" pitchFamily="34" charset="0"/>
              </a:rPr>
              <a:t>(2017-2019)</a:t>
            </a:r>
            <a:endParaRPr lang="en-US" kern="1200" dirty="0">
              <a:solidFill>
                <a:schemeClr val="accent2"/>
              </a:solidFill>
              <a:cs typeface="Arial" panose="020B0604020202020204" pitchFamily="34" charset="0"/>
            </a:endParaRPr>
          </a:p>
        </p:txBody>
      </p:sp>
      <p:sp>
        <p:nvSpPr>
          <p:cNvPr id="62" name="Rectangle: Rounded Corners 4">
            <a:extLst>
              <a:ext uri="{FF2B5EF4-FFF2-40B4-BE49-F238E27FC236}">
                <a16:creationId xmlns:a16="http://schemas.microsoft.com/office/drawing/2014/main" id="{E52801C1-357F-43ED-BD2A-6D9E2B72E2E2}"/>
              </a:ext>
            </a:extLst>
          </p:cNvPr>
          <p:cNvSpPr txBox="1"/>
          <p:nvPr/>
        </p:nvSpPr>
        <p:spPr>
          <a:xfrm>
            <a:off x="457201" y="5355475"/>
            <a:ext cx="6452053" cy="722345"/>
          </a:xfrm>
          <a:prstGeom prst="rect">
            <a:avLst/>
          </a:prstGeom>
          <a:solidFill>
            <a:schemeClr val="accent4"/>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cs typeface="Arial" panose="020B0604020202020204" pitchFamily="34" charset="0"/>
              </a:rPr>
              <a:t>CC screening (HCII) at 25 and 30 yo (married women); </a:t>
            </a:r>
          </a:p>
          <a:p>
            <a:pPr marL="0" lvl="0" indent="0" algn="ctr" defTabSz="1911350">
              <a:lnSpc>
                <a:spcPct val="90000"/>
              </a:lnSpc>
              <a:spcBef>
                <a:spcPct val="0"/>
              </a:spcBef>
              <a:buNone/>
            </a:pPr>
            <a:r>
              <a:rPr lang="en-US" kern="1200" dirty="0">
                <a:cs typeface="Arial" panose="020B0604020202020204" pitchFamily="34" charset="0"/>
              </a:rPr>
              <a:t>if+, HPV genotyping/ colposcopy</a:t>
            </a:r>
          </a:p>
        </p:txBody>
      </p:sp>
      <p:cxnSp>
        <p:nvCxnSpPr>
          <p:cNvPr id="64" name="Straight Connector 63">
            <a:extLst>
              <a:ext uri="{FF2B5EF4-FFF2-40B4-BE49-F238E27FC236}">
                <a16:creationId xmlns:a16="http://schemas.microsoft.com/office/drawing/2014/main" id="{1F84C719-91E7-4941-BFBF-FDCFE5C77D6B}"/>
              </a:ext>
            </a:extLst>
          </p:cNvPr>
          <p:cNvCxnSpPr>
            <a:cxnSpLocks/>
            <a:stCxn id="43" idx="2"/>
          </p:cNvCxnSpPr>
          <p:nvPr/>
        </p:nvCxnSpPr>
        <p:spPr>
          <a:xfrm>
            <a:off x="4910025" y="3945764"/>
            <a:ext cx="0" cy="18148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02F4FA3-9209-429F-AAB1-995077565DA0}"/>
              </a:ext>
            </a:extLst>
          </p:cNvPr>
          <p:cNvCxnSpPr>
            <a:cxnSpLocks/>
          </p:cNvCxnSpPr>
          <p:nvPr/>
        </p:nvCxnSpPr>
        <p:spPr>
          <a:xfrm>
            <a:off x="7193704" y="3959619"/>
            <a:ext cx="0" cy="15564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9" name="Arrow: Down 68">
            <a:extLst>
              <a:ext uri="{FF2B5EF4-FFF2-40B4-BE49-F238E27FC236}">
                <a16:creationId xmlns:a16="http://schemas.microsoft.com/office/drawing/2014/main" id="{2B19411F-0FA1-462E-8798-1D04AD3CEC6E}"/>
              </a:ext>
            </a:extLst>
          </p:cNvPr>
          <p:cNvSpPr/>
          <p:nvPr/>
        </p:nvSpPr>
        <p:spPr>
          <a:xfrm>
            <a:off x="5879713" y="4139926"/>
            <a:ext cx="184239" cy="18755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Arrow: Down 69">
            <a:extLst>
              <a:ext uri="{FF2B5EF4-FFF2-40B4-BE49-F238E27FC236}">
                <a16:creationId xmlns:a16="http://schemas.microsoft.com/office/drawing/2014/main" id="{4DB5165E-BF42-44B6-9001-73200CF47374}"/>
              </a:ext>
            </a:extLst>
          </p:cNvPr>
          <p:cNvSpPr/>
          <p:nvPr/>
        </p:nvSpPr>
        <p:spPr>
          <a:xfrm>
            <a:off x="5911761" y="5110401"/>
            <a:ext cx="184239" cy="18755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Notched Right 70">
            <a:extLst>
              <a:ext uri="{FF2B5EF4-FFF2-40B4-BE49-F238E27FC236}">
                <a16:creationId xmlns:a16="http://schemas.microsoft.com/office/drawing/2014/main" id="{27B9E6FB-F32C-4C62-8CC1-E4E7AE113166}"/>
              </a:ext>
            </a:extLst>
          </p:cNvPr>
          <p:cNvSpPr/>
          <p:nvPr/>
        </p:nvSpPr>
        <p:spPr>
          <a:xfrm rot="10800000" flipV="1">
            <a:off x="7081044" y="4669639"/>
            <a:ext cx="476009" cy="170243"/>
          </a:xfrm>
          <a:prstGeom prst="notch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Arrow: Notched Right 71">
            <a:extLst>
              <a:ext uri="{FF2B5EF4-FFF2-40B4-BE49-F238E27FC236}">
                <a16:creationId xmlns:a16="http://schemas.microsoft.com/office/drawing/2014/main" id="{4093935B-BB10-4B90-872B-A1A59F28CCE1}"/>
              </a:ext>
            </a:extLst>
          </p:cNvPr>
          <p:cNvSpPr/>
          <p:nvPr/>
        </p:nvSpPr>
        <p:spPr>
          <a:xfrm rot="10800000" flipV="1">
            <a:off x="7089608" y="5631525"/>
            <a:ext cx="476009" cy="170243"/>
          </a:xfrm>
          <a:prstGeom prst="notched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Rounded Corners 4">
            <a:extLst>
              <a:ext uri="{FF2B5EF4-FFF2-40B4-BE49-F238E27FC236}">
                <a16:creationId xmlns:a16="http://schemas.microsoft.com/office/drawing/2014/main" id="{12ED5084-D233-4CE6-96D9-5713C7A5315B}"/>
              </a:ext>
            </a:extLst>
          </p:cNvPr>
          <p:cNvSpPr txBox="1"/>
          <p:nvPr/>
        </p:nvSpPr>
        <p:spPr>
          <a:xfrm>
            <a:off x="801385" y="2653851"/>
            <a:ext cx="10489914" cy="542776"/>
          </a:xfrm>
          <a:prstGeom prst="rect">
            <a:avLst/>
          </a:prstGeom>
          <a:solidFill>
            <a:schemeClr val="accent4"/>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b="1" kern="1200" dirty="0">
                <a:solidFill>
                  <a:schemeClr val="accent1"/>
                </a:solidFill>
                <a:cs typeface="Arial" panose="020B0604020202020204" pitchFamily="34" charset="0"/>
              </a:rPr>
              <a:t>=&gt; Longitudinal, prosp</a:t>
            </a:r>
            <a:r>
              <a:rPr lang="en-US" b="1" dirty="0">
                <a:solidFill>
                  <a:schemeClr val="accent1"/>
                </a:solidFill>
                <a:cs typeface="Arial" panose="020B0604020202020204" pitchFamily="34" charset="0"/>
              </a:rPr>
              <a:t>ective</a:t>
            </a:r>
            <a:r>
              <a:rPr lang="en-US" b="1" kern="1200" dirty="0">
                <a:solidFill>
                  <a:schemeClr val="accent1"/>
                </a:solidFill>
                <a:cs typeface="Arial" panose="020B0604020202020204" pitchFamily="34" charset="0"/>
              </a:rPr>
              <a:t> cohort study</a:t>
            </a:r>
          </a:p>
        </p:txBody>
      </p:sp>
      <p:sp>
        <p:nvSpPr>
          <p:cNvPr id="4" name="TextBox 3">
            <a:extLst>
              <a:ext uri="{FF2B5EF4-FFF2-40B4-BE49-F238E27FC236}">
                <a16:creationId xmlns:a16="http://schemas.microsoft.com/office/drawing/2014/main" id="{E30F0477-3579-494C-B291-C10290B91F44}"/>
              </a:ext>
            </a:extLst>
          </p:cNvPr>
          <p:cNvSpPr txBox="1"/>
          <p:nvPr/>
        </p:nvSpPr>
        <p:spPr>
          <a:xfrm>
            <a:off x="4579415" y="6166064"/>
            <a:ext cx="5288980" cy="230832"/>
          </a:xfrm>
          <a:prstGeom prst="rect">
            <a:avLst/>
          </a:prstGeom>
          <a:noFill/>
        </p:spPr>
        <p:txBody>
          <a:bodyPr wrap="square" rtlCol="0">
            <a:spAutoFit/>
          </a:bodyPr>
          <a:lstStyle/>
          <a:p>
            <a:r>
              <a:rPr lang="en-US" sz="900" dirty="0"/>
              <a:t>CC: Cervical cancer; HCII: hybrid capture II; Mo: month; MoH: Ministry of Health; yo: year of age; </a:t>
            </a:r>
          </a:p>
        </p:txBody>
      </p:sp>
      <p:sp>
        <p:nvSpPr>
          <p:cNvPr id="50" name="Rectangle: Rounded Corners 4">
            <a:extLst>
              <a:ext uri="{FF2B5EF4-FFF2-40B4-BE49-F238E27FC236}">
                <a16:creationId xmlns:a16="http://schemas.microsoft.com/office/drawing/2014/main" id="{CCE839CD-CDBD-4FBD-ACF0-90B4357A8FA7}"/>
              </a:ext>
            </a:extLst>
          </p:cNvPr>
          <p:cNvSpPr txBox="1"/>
          <p:nvPr/>
        </p:nvSpPr>
        <p:spPr>
          <a:xfrm>
            <a:off x="1820374" y="1421872"/>
            <a:ext cx="4133809" cy="401487"/>
          </a:xfrm>
          <a:prstGeom prst="rect">
            <a:avLst/>
          </a:prstGeom>
          <a:noFill/>
          <a:ln>
            <a:solidFill>
              <a:schemeClr val="accent1"/>
            </a:solidFill>
          </a:ln>
        </p:spPr>
        <p:style>
          <a:lnRef idx="0">
            <a:scrgbClr r="0" g="0" b="0"/>
          </a:lnRef>
          <a:fillRef idx="0">
            <a:scrgbClr r="0" g="0" b="0"/>
          </a:fillRef>
          <a:effectRef idx="0">
            <a:scrgbClr r="0" g="0" b="0"/>
          </a:effectRef>
          <a:fontRef idx="minor">
            <a:schemeClr val="lt1"/>
          </a:fontRef>
        </p:style>
        <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b="1" dirty="0">
                <a:solidFill>
                  <a:schemeClr val="tx2"/>
                </a:solidFill>
                <a:latin typeface="Gill Sans" panose="020B0502020104020203" pitchFamily="34" charset="-79"/>
                <a:cs typeface="Gill Sans" panose="020B0502020104020203" pitchFamily="34" charset="-79"/>
              </a:rPr>
              <a:t>2-dose</a:t>
            </a:r>
            <a:r>
              <a:rPr lang="en-US" b="1" dirty="0">
                <a:solidFill>
                  <a:schemeClr val="tx2"/>
                </a:solidFill>
                <a:latin typeface="Gill Sans SemiBold" panose="020B0502020104020203" pitchFamily="34" charset="-79"/>
                <a:cs typeface="Gill Sans SemiBold" panose="020B0502020104020203" pitchFamily="34" charset="-79"/>
              </a:rPr>
              <a:t> </a:t>
            </a:r>
            <a:r>
              <a:rPr lang="en-US" dirty="0">
                <a:solidFill>
                  <a:schemeClr val="tx2"/>
                </a:solidFill>
                <a:latin typeface="Gill Sans" panose="020B0502020104020203" pitchFamily="34" charset="-79"/>
                <a:cs typeface="Gill Sans" panose="020B0502020104020203" pitchFamily="34" charset="-79"/>
              </a:rPr>
              <a:t>(0,6 Mo): </a:t>
            </a:r>
            <a:r>
              <a:rPr lang="en-US" b="1" dirty="0">
                <a:solidFill>
                  <a:schemeClr val="tx2"/>
                </a:solidFill>
                <a:latin typeface="Gill Sans SemiBold" panose="020B0502020104020203" pitchFamily="34" charset="-79"/>
                <a:cs typeface="Gill Sans SemiBold" panose="020B0502020104020203" pitchFamily="34" charset="-79"/>
              </a:rPr>
              <a:t>10,000</a:t>
            </a:r>
            <a:endParaRPr lang="en-US" b="1" kern="1200" dirty="0">
              <a:solidFill>
                <a:schemeClr val="tx2"/>
              </a:solidFill>
              <a:latin typeface="Gill Sans SemiBold" panose="020B0502020104020203" pitchFamily="34" charset="-79"/>
              <a:cs typeface="Gill Sans SemiBold" panose="020B0502020104020203" pitchFamily="34" charset="-79"/>
            </a:endParaRPr>
          </a:p>
        </p:txBody>
      </p:sp>
      <p:sp>
        <p:nvSpPr>
          <p:cNvPr id="51" name="Rectangle: Rounded Corners 4">
            <a:extLst>
              <a:ext uri="{FF2B5EF4-FFF2-40B4-BE49-F238E27FC236}">
                <a16:creationId xmlns:a16="http://schemas.microsoft.com/office/drawing/2014/main" id="{4D96ED15-A583-0EAB-667C-70845E02E340}"/>
              </a:ext>
            </a:extLst>
          </p:cNvPr>
          <p:cNvSpPr txBox="1"/>
          <p:nvPr/>
        </p:nvSpPr>
        <p:spPr>
          <a:xfrm>
            <a:off x="7579559" y="4393589"/>
            <a:ext cx="3943168" cy="722345"/>
          </a:xfrm>
          <a:prstGeom prst="rect">
            <a:avLst/>
          </a:prstGeom>
          <a:solidFill>
            <a:schemeClr val="bg1"/>
          </a:solidFill>
          <a:ln>
            <a:solidFill>
              <a:schemeClr val="accent3">
                <a:lumMod val="60000"/>
                <a:lumOff val="4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b="1" kern="1200" dirty="0">
                <a:solidFill>
                  <a:schemeClr val="accent3">
                    <a:lumMod val="75000"/>
                  </a:schemeClr>
                </a:solidFill>
                <a:cs typeface="Arial" panose="020B0604020202020204" pitchFamily="34" charset="0"/>
              </a:rPr>
              <a:t>1,541</a:t>
            </a:r>
            <a:r>
              <a:rPr lang="en-US" kern="1200" dirty="0">
                <a:solidFill>
                  <a:schemeClr val="accent3">
                    <a:lumMod val="75000"/>
                  </a:schemeClr>
                </a:solidFill>
                <a:cs typeface="Arial" panose="020B0604020202020204" pitchFamily="34" charset="0"/>
              </a:rPr>
              <a:t> matched unvaccinated cohort </a:t>
            </a:r>
            <a:r>
              <a:rPr lang="en-US" b="1" kern="1200" dirty="0">
                <a:solidFill>
                  <a:schemeClr val="accent3">
                    <a:lumMod val="75000"/>
                  </a:schemeClr>
                </a:solidFill>
                <a:cs typeface="Arial" panose="020B0604020202020204" pitchFamily="34" charset="0"/>
              </a:rPr>
              <a:t>1 </a:t>
            </a:r>
            <a:r>
              <a:rPr lang="en-US" sz="1400" kern="1200" dirty="0">
                <a:solidFill>
                  <a:schemeClr val="accent3">
                    <a:lumMod val="75000"/>
                  </a:schemeClr>
                </a:solidFill>
                <a:cs typeface="Arial" panose="020B0604020202020204" pitchFamily="34" charset="0"/>
              </a:rPr>
              <a:t>(2013-2015)</a:t>
            </a:r>
            <a:endParaRPr lang="en-US" kern="1200" dirty="0">
              <a:solidFill>
                <a:schemeClr val="accent3">
                  <a:lumMod val="75000"/>
                </a:schemeClr>
              </a:solidFill>
              <a:cs typeface="Arial" panose="020B0604020202020204" pitchFamily="34" charset="0"/>
            </a:endParaRPr>
          </a:p>
        </p:txBody>
      </p:sp>
    </p:spTree>
    <p:extLst>
      <p:ext uri="{BB962C8B-B14F-4D97-AF65-F5344CB8AC3E}">
        <p14:creationId xmlns:p14="http://schemas.microsoft.com/office/powerpoint/2010/main" val="3528276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35970"/>
            <a:ext cx="11747582" cy="584775"/>
          </a:xfrm>
          <a:prstGeom prst="rect">
            <a:avLst/>
          </a:prstGeom>
        </p:spPr>
        <p:txBody>
          <a:bodyPr wrap="square">
            <a:spAutoFit/>
          </a:bodyPr>
          <a:lstStyle/>
          <a:p>
            <a:r>
              <a:rPr lang="en-US" sz="3200" dirty="0">
                <a:solidFill>
                  <a:schemeClr val="tx2"/>
                </a:solidFill>
                <a:latin typeface="+mj-lt"/>
              </a:rPr>
              <a:t>Costa Rica HPV Vaccine trial – Study schematic</a:t>
            </a:r>
          </a:p>
        </p:txBody>
      </p:sp>
      <p:grpSp>
        <p:nvGrpSpPr>
          <p:cNvPr id="5" name="Group 4">
            <a:extLst>
              <a:ext uri="{FF2B5EF4-FFF2-40B4-BE49-F238E27FC236}">
                <a16:creationId xmlns:a16="http://schemas.microsoft.com/office/drawing/2014/main" id="{E20E268D-D67F-45A9-897D-0089D07B7A2A}"/>
              </a:ext>
            </a:extLst>
          </p:cNvPr>
          <p:cNvGrpSpPr/>
          <p:nvPr/>
        </p:nvGrpSpPr>
        <p:grpSpPr>
          <a:xfrm>
            <a:off x="1026488" y="2353764"/>
            <a:ext cx="9454778" cy="527235"/>
            <a:chOff x="5579" y="2325687"/>
            <a:chExt cx="3074441" cy="767291"/>
          </a:xfrm>
        </p:grpSpPr>
        <p:sp>
          <p:nvSpPr>
            <p:cNvPr id="6" name="Rectangle: Rounded Corners 5">
              <a:extLst>
                <a:ext uri="{FF2B5EF4-FFF2-40B4-BE49-F238E27FC236}">
                  <a16:creationId xmlns:a16="http://schemas.microsoft.com/office/drawing/2014/main" id="{BD34D9A1-7663-4331-97F2-6378ACD25ECB}"/>
                </a:ext>
              </a:extLst>
            </p:cNvPr>
            <p:cNvSpPr/>
            <p:nvPr/>
          </p:nvSpPr>
          <p:spPr>
            <a:xfrm>
              <a:off x="5579" y="2325687"/>
              <a:ext cx="3069166" cy="767291"/>
            </a:xfrm>
            <a:prstGeom prst="roundRect">
              <a:avLst>
                <a:gd name="adj" fmla="val 10000"/>
              </a:avLst>
            </a:prstGeom>
            <a:solidFill>
              <a:schemeClr val="accent3">
                <a:lumMod val="20000"/>
                <a:lumOff val="80000"/>
                <a:alpha val="90000"/>
              </a:schemeClr>
            </a:solidFill>
            <a:ln>
              <a:solidFill>
                <a:schemeClr val="tx2">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4">
              <a:extLst>
                <a:ext uri="{FF2B5EF4-FFF2-40B4-BE49-F238E27FC236}">
                  <a16:creationId xmlns:a16="http://schemas.microsoft.com/office/drawing/2014/main" id="{F5543CAD-D684-4B5A-8E97-4F6A99302C01}"/>
                </a:ext>
              </a:extLst>
            </p:cNvPr>
            <p:cNvSpPr txBox="1"/>
            <p:nvPr/>
          </p:nvSpPr>
          <p:spPr>
            <a:xfrm>
              <a:off x="55800" y="2348159"/>
              <a:ext cx="3024220" cy="7223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Follow-up for </a:t>
              </a:r>
              <a:r>
                <a:rPr lang="en-US" kern="1200" dirty="0">
                  <a:solidFill>
                    <a:schemeClr val="accent1"/>
                  </a:solidFill>
                  <a:latin typeface="+mj-lt"/>
                  <a:cs typeface="Arial" panose="020B0604020202020204" pitchFamily="34" charset="0"/>
                </a:rPr>
                <a:t>efficacy</a:t>
              </a:r>
              <a:r>
                <a:rPr lang="en-US" kern="1200" dirty="0">
                  <a:solidFill>
                    <a:schemeClr val="accent1"/>
                  </a:solidFill>
                  <a:cs typeface="Arial" panose="020B0604020202020204" pitchFamily="34" charset="0"/>
                </a:rPr>
                <a:t> (virological and </a:t>
              </a:r>
              <a:r>
                <a:rPr lang="en-US" dirty="0">
                  <a:solidFill>
                    <a:schemeClr val="accent1"/>
                  </a:solidFill>
                  <a:cs typeface="Arial" panose="020B0604020202020204" pitchFamily="34" charset="0"/>
                </a:rPr>
                <a:t>pathological EPs) and </a:t>
              </a:r>
              <a:r>
                <a:rPr lang="en-US" dirty="0">
                  <a:solidFill>
                    <a:schemeClr val="accent1"/>
                  </a:solidFill>
                  <a:latin typeface="+mj-lt"/>
                  <a:cs typeface="Arial" panose="020B0604020202020204" pitchFamily="34" charset="0"/>
                </a:rPr>
                <a:t>immunogenicity</a:t>
              </a:r>
              <a:r>
                <a:rPr lang="en-US" kern="1200" dirty="0">
                  <a:solidFill>
                    <a:schemeClr val="accent1"/>
                  </a:solidFill>
                  <a:cs typeface="Arial" panose="020B0604020202020204" pitchFamily="34" charset="0"/>
                </a:rPr>
                <a:t> to Mo48</a:t>
              </a:r>
            </a:p>
          </p:txBody>
        </p:sp>
      </p:grpSp>
      <p:grpSp>
        <p:nvGrpSpPr>
          <p:cNvPr id="15" name="Group 14">
            <a:extLst>
              <a:ext uri="{FF2B5EF4-FFF2-40B4-BE49-F238E27FC236}">
                <a16:creationId xmlns:a16="http://schemas.microsoft.com/office/drawing/2014/main" id="{34495DC3-57C8-4B72-837F-1F56B3D3861F}"/>
              </a:ext>
            </a:extLst>
          </p:cNvPr>
          <p:cNvGrpSpPr/>
          <p:nvPr/>
        </p:nvGrpSpPr>
        <p:grpSpPr>
          <a:xfrm>
            <a:off x="1935174" y="932898"/>
            <a:ext cx="3185056" cy="978913"/>
            <a:chOff x="5579" y="2325687"/>
            <a:chExt cx="3069166" cy="767291"/>
          </a:xfrm>
          <a:solidFill>
            <a:schemeClr val="accent3">
              <a:lumMod val="60000"/>
              <a:lumOff val="40000"/>
            </a:schemeClr>
          </a:solidFill>
        </p:grpSpPr>
        <p:sp>
          <p:nvSpPr>
            <p:cNvPr id="16" name="Rectangle: Rounded Corners 15">
              <a:extLst>
                <a:ext uri="{FF2B5EF4-FFF2-40B4-BE49-F238E27FC236}">
                  <a16:creationId xmlns:a16="http://schemas.microsoft.com/office/drawing/2014/main" id="{A6C06874-75CA-4B03-9D76-42EE8911B3D7}"/>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Rounded Corners 4">
              <a:extLst>
                <a:ext uri="{FF2B5EF4-FFF2-40B4-BE49-F238E27FC236}">
                  <a16:creationId xmlns:a16="http://schemas.microsoft.com/office/drawing/2014/main" id="{0B926530-AFDD-4B17-A1C7-1ECB33D404E0}"/>
                </a:ext>
              </a:extLst>
            </p:cNvPr>
            <p:cNvSpPr txBox="1"/>
            <p:nvPr/>
          </p:nvSpPr>
          <p:spPr>
            <a:xfrm>
              <a:off x="28052" y="2339826"/>
              <a:ext cx="3024220" cy="72234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3-dose HPV2 (GSK)</a:t>
              </a:r>
            </a:p>
            <a:p>
              <a:pPr marL="0" lvl="0" indent="0" algn="ctr" defTabSz="1911350">
                <a:lnSpc>
                  <a:spcPct val="90000"/>
                </a:lnSpc>
                <a:spcBef>
                  <a:spcPct val="0"/>
                </a:spcBef>
                <a:buNone/>
              </a:pPr>
              <a:r>
                <a:rPr lang="en-US" kern="1200" dirty="0">
                  <a:solidFill>
                    <a:schemeClr val="accent1"/>
                  </a:solidFill>
                  <a:cs typeface="Arial" panose="020B0604020202020204" pitchFamily="34" charset="0"/>
                </a:rPr>
                <a:t> (0,1,6 Mo)</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3,727 females 18-25 yo</a:t>
              </a:r>
            </a:p>
          </p:txBody>
        </p:sp>
      </p:grpSp>
      <p:sp>
        <p:nvSpPr>
          <p:cNvPr id="27" name="Rectangle: Rounded Corners 4">
            <a:extLst>
              <a:ext uri="{FF2B5EF4-FFF2-40B4-BE49-F238E27FC236}">
                <a16:creationId xmlns:a16="http://schemas.microsoft.com/office/drawing/2014/main" id="{9F8756A6-1F2C-46D4-B6B2-C06F5A647433}"/>
              </a:ext>
            </a:extLst>
          </p:cNvPr>
          <p:cNvSpPr txBox="1"/>
          <p:nvPr/>
        </p:nvSpPr>
        <p:spPr>
          <a:xfrm>
            <a:off x="7258060" y="3412956"/>
            <a:ext cx="2676919" cy="978913"/>
          </a:xfrm>
          <a:prstGeom prst="rect">
            <a:avLst/>
          </a:prstGeom>
          <a:solidFill>
            <a:schemeClr val="accent3">
              <a:lumMod val="40000"/>
              <a:lumOff val="6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b="1" kern="1200" dirty="0">
                <a:solidFill>
                  <a:schemeClr val="accent1"/>
                </a:solidFill>
                <a:cs typeface="Arial" panose="020B0604020202020204" pitchFamily="34" charset="0"/>
              </a:rPr>
              <a:t>2,836 Unvaccinated </a:t>
            </a:r>
            <a:r>
              <a:rPr lang="en-US" kern="1200" dirty="0">
                <a:solidFill>
                  <a:schemeClr val="accent1"/>
                </a:solidFill>
                <a:cs typeface="Arial" panose="020B0604020202020204" pitchFamily="34" charset="0"/>
              </a:rPr>
              <a:t>Screening-only </a:t>
            </a:r>
            <a:br>
              <a:rPr lang="en-US" kern="1200" dirty="0">
                <a:solidFill>
                  <a:schemeClr val="accent1"/>
                </a:solidFill>
                <a:cs typeface="Arial" panose="020B0604020202020204" pitchFamily="34" charset="0"/>
              </a:rPr>
            </a:br>
            <a:r>
              <a:rPr lang="en-US" kern="1200" dirty="0">
                <a:solidFill>
                  <a:schemeClr val="accent1"/>
                </a:solidFill>
                <a:cs typeface="Arial" panose="020B0604020202020204" pitchFamily="34" charset="0"/>
              </a:rPr>
              <a:t>Control Group</a:t>
            </a:r>
          </a:p>
        </p:txBody>
      </p:sp>
      <p:grpSp>
        <p:nvGrpSpPr>
          <p:cNvPr id="28" name="Group 27">
            <a:extLst>
              <a:ext uri="{FF2B5EF4-FFF2-40B4-BE49-F238E27FC236}">
                <a16:creationId xmlns:a16="http://schemas.microsoft.com/office/drawing/2014/main" id="{1EB3C73F-319A-4BC3-864E-DCD1085AC162}"/>
              </a:ext>
            </a:extLst>
          </p:cNvPr>
          <p:cNvGrpSpPr/>
          <p:nvPr/>
        </p:nvGrpSpPr>
        <p:grpSpPr>
          <a:xfrm>
            <a:off x="1384649" y="3438082"/>
            <a:ext cx="5441395" cy="978913"/>
            <a:chOff x="-5928" y="2325687"/>
            <a:chExt cx="3080673" cy="767291"/>
          </a:xfrm>
        </p:grpSpPr>
        <p:sp>
          <p:nvSpPr>
            <p:cNvPr id="29" name="Rectangle: Rounded Corners 28">
              <a:extLst>
                <a:ext uri="{FF2B5EF4-FFF2-40B4-BE49-F238E27FC236}">
                  <a16:creationId xmlns:a16="http://schemas.microsoft.com/office/drawing/2014/main" id="{0EBF8616-C855-47B1-905A-3DEF804E1C52}"/>
                </a:ext>
              </a:extLst>
            </p:cNvPr>
            <p:cNvSpPr/>
            <p:nvPr/>
          </p:nvSpPr>
          <p:spPr>
            <a:xfrm>
              <a:off x="5579" y="2325687"/>
              <a:ext cx="3069166" cy="767291"/>
            </a:xfrm>
            <a:prstGeom prst="roundRect">
              <a:avLst>
                <a:gd name="adj" fmla="val 10000"/>
              </a:avLst>
            </a:prstGeom>
            <a:solidFill>
              <a:schemeClr val="accent3">
                <a:lumMod val="20000"/>
                <a:lumOff val="80000"/>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0" name="Rectangle: Rounded Corners 4">
              <a:extLst>
                <a:ext uri="{FF2B5EF4-FFF2-40B4-BE49-F238E27FC236}">
                  <a16:creationId xmlns:a16="http://schemas.microsoft.com/office/drawing/2014/main" id="{BBAC927F-77CA-46CD-9903-9B99CBBB9AFE}"/>
                </a:ext>
              </a:extLst>
            </p:cNvPr>
            <p:cNvSpPr txBox="1"/>
            <p:nvPr/>
          </p:nvSpPr>
          <p:spPr>
            <a:xfrm>
              <a:off x="-5928" y="2334597"/>
              <a:ext cx="3048113" cy="7583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Long-term follow-up for prevalent infections and immunogenicity at Y7, </a:t>
              </a:r>
              <a:r>
                <a:rPr lang="en-US" dirty="0">
                  <a:solidFill>
                    <a:schemeClr val="accent1"/>
                  </a:solidFill>
                  <a:cs typeface="Arial" panose="020B0604020202020204" pitchFamily="34" charset="0"/>
                </a:rPr>
                <a:t>9</a:t>
              </a:r>
              <a:r>
                <a:rPr lang="en-US" kern="1200" dirty="0">
                  <a:solidFill>
                    <a:schemeClr val="accent1"/>
                  </a:solidFill>
                  <a:cs typeface="Arial" panose="020B0604020202020204" pitchFamily="34" charset="0"/>
                </a:rPr>
                <a:t> &amp; 11 post-vaccination</a:t>
              </a:r>
            </a:p>
            <a:p>
              <a:pPr marL="0" lvl="0" indent="0" algn="ctr" defTabSz="1911350">
                <a:lnSpc>
                  <a:spcPct val="90000"/>
                </a:lnSpc>
                <a:spcBef>
                  <a:spcPct val="0"/>
                </a:spcBef>
                <a:spcAft>
                  <a:spcPct val="35000"/>
                </a:spcAft>
                <a:buNone/>
              </a:pPr>
              <a:r>
                <a:rPr lang="en-US" b="1" dirty="0">
                  <a:solidFill>
                    <a:schemeClr val="accent1"/>
                  </a:solidFill>
                  <a:cs typeface="Arial" panose="020B0604020202020204" pitchFamily="34" charset="0"/>
                </a:rPr>
                <a:t>N = 2,919 </a:t>
              </a:r>
              <a:r>
                <a:rPr lang="en-US" dirty="0">
                  <a:solidFill>
                    <a:schemeClr val="accent1"/>
                  </a:solidFill>
                  <a:cs typeface="Arial" panose="020B0604020202020204" pitchFamily="34" charset="0"/>
                </a:rPr>
                <a:t>(includes 205 SD recipients)</a:t>
              </a:r>
              <a:endParaRPr lang="en-US" kern="1200" dirty="0">
                <a:solidFill>
                  <a:schemeClr val="accent1"/>
                </a:solidFill>
                <a:cs typeface="Arial" panose="020B0604020202020204" pitchFamily="34" charset="0"/>
              </a:endParaRPr>
            </a:p>
          </p:txBody>
        </p:sp>
      </p:grpSp>
      <p:cxnSp>
        <p:nvCxnSpPr>
          <p:cNvPr id="32" name="Straight Connector 31">
            <a:extLst>
              <a:ext uri="{FF2B5EF4-FFF2-40B4-BE49-F238E27FC236}">
                <a16:creationId xmlns:a16="http://schemas.microsoft.com/office/drawing/2014/main" id="{61A29138-3906-409D-A93E-786A4C7C2436}"/>
              </a:ext>
            </a:extLst>
          </p:cNvPr>
          <p:cNvCxnSpPr>
            <a:cxnSpLocks/>
          </p:cNvCxnSpPr>
          <p:nvPr/>
        </p:nvCxnSpPr>
        <p:spPr>
          <a:xfrm>
            <a:off x="7841404" y="1532993"/>
            <a:ext cx="0" cy="24694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BD0B0D7F-5A86-4A84-AD7B-5193608014EB}"/>
              </a:ext>
            </a:extLst>
          </p:cNvPr>
          <p:cNvGrpSpPr/>
          <p:nvPr/>
        </p:nvGrpSpPr>
        <p:grpSpPr>
          <a:xfrm>
            <a:off x="6030956" y="917452"/>
            <a:ext cx="3253562" cy="1004910"/>
            <a:chOff x="5579" y="2325687"/>
            <a:chExt cx="3069166" cy="767291"/>
          </a:xfrm>
          <a:solidFill>
            <a:schemeClr val="accent2">
              <a:lumMod val="60000"/>
              <a:lumOff val="40000"/>
            </a:schemeClr>
          </a:solidFill>
        </p:grpSpPr>
        <p:sp>
          <p:nvSpPr>
            <p:cNvPr id="38" name="Rectangle: Rounded Corners 37">
              <a:extLst>
                <a:ext uri="{FF2B5EF4-FFF2-40B4-BE49-F238E27FC236}">
                  <a16:creationId xmlns:a16="http://schemas.microsoft.com/office/drawing/2014/main" id="{ECFA45E7-9039-442A-B469-CC03C803AC4B}"/>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9" name="Rectangle: Rounded Corners 4">
              <a:extLst>
                <a:ext uri="{FF2B5EF4-FFF2-40B4-BE49-F238E27FC236}">
                  <a16:creationId xmlns:a16="http://schemas.microsoft.com/office/drawing/2014/main" id="{71BA3375-CE07-4722-B2C9-B908E210C337}"/>
                </a:ext>
              </a:extLst>
            </p:cNvPr>
            <p:cNvSpPr txBox="1"/>
            <p:nvPr/>
          </p:nvSpPr>
          <p:spPr>
            <a:xfrm>
              <a:off x="28052" y="2348160"/>
              <a:ext cx="3024220" cy="72234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kern="1200" dirty="0">
                  <a:solidFill>
                    <a:schemeClr val="accent1"/>
                  </a:solidFill>
                  <a:cs typeface="Arial" panose="020B0604020202020204" pitchFamily="34" charset="0"/>
                </a:rPr>
                <a:t>3-dose Hep A</a:t>
              </a:r>
            </a:p>
            <a:p>
              <a:pPr marL="0" lvl="0" indent="0" algn="ctr" defTabSz="1911350">
                <a:lnSpc>
                  <a:spcPct val="90000"/>
                </a:lnSpc>
                <a:spcBef>
                  <a:spcPct val="0"/>
                </a:spcBef>
                <a:buNone/>
              </a:pPr>
              <a:r>
                <a:rPr lang="en-US" kern="1200" dirty="0">
                  <a:solidFill>
                    <a:schemeClr val="accent1"/>
                  </a:solidFill>
                  <a:cs typeface="Arial" panose="020B0604020202020204" pitchFamily="34" charset="0"/>
                </a:rPr>
                <a:t> (0,1,6 Mo)</a:t>
              </a:r>
            </a:p>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 </a:t>
              </a:r>
              <a:r>
                <a:rPr lang="en-US" b="1" kern="1200" dirty="0">
                  <a:solidFill>
                    <a:schemeClr val="accent1"/>
                  </a:solidFill>
                  <a:cs typeface="Arial" panose="020B0604020202020204" pitchFamily="34" charset="0"/>
                </a:rPr>
                <a:t>3,739 females 18-25 yo</a:t>
              </a:r>
            </a:p>
          </p:txBody>
        </p:sp>
      </p:grpSp>
      <p:grpSp>
        <p:nvGrpSpPr>
          <p:cNvPr id="41" name="Group 40">
            <a:extLst>
              <a:ext uri="{FF2B5EF4-FFF2-40B4-BE49-F238E27FC236}">
                <a16:creationId xmlns:a16="http://schemas.microsoft.com/office/drawing/2014/main" id="{342DDF52-5CC9-4559-8435-6309BFF144CC}"/>
              </a:ext>
            </a:extLst>
          </p:cNvPr>
          <p:cNvGrpSpPr/>
          <p:nvPr/>
        </p:nvGrpSpPr>
        <p:grpSpPr>
          <a:xfrm>
            <a:off x="993710" y="4949545"/>
            <a:ext cx="9471334" cy="767291"/>
            <a:chOff x="50525" y="2325687"/>
            <a:chExt cx="3024220" cy="767291"/>
          </a:xfrm>
        </p:grpSpPr>
        <p:sp>
          <p:nvSpPr>
            <p:cNvPr id="42" name="Rectangle: Rounded Corners 41">
              <a:extLst>
                <a:ext uri="{FF2B5EF4-FFF2-40B4-BE49-F238E27FC236}">
                  <a16:creationId xmlns:a16="http://schemas.microsoft.com/office/drawing/2014/main" id="{64426CA3-4C86-46B1-9F13-589279FC9BB7}"/>
                </a:ext>
              </a:extLst>
            </p:cNvPr>
            <p:cNvSpPr/>
            <p:nvPr/>
          </p:nvSpPr>
          <p:spPr>
            <a:xfrm>
              <a:off x="50525" y="2325687"/>
              <a:ext cx="3024220" cy="767291"/>
            </a:xfrm>
            <a:prstGeom prst="roundRect">
              <a:avLst>
                <a:gd name="adj" fmla="val 10000"/>
              </a:avLst>
            </a:prstGeom>
            <a:solidFill>
              <a:schemeClr val="accent3">
                <a:lumMod val="20000"/>
                <a:lumOff val="80000"/>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Rectangle: Rounded Corners 4">
              <a:extLst>
                <a:ext uri="{FF2B5EF4-FFF2-40B4-BE49-F238E27FC236}">
                  <a16:creationId xmlns:a16="http://schemas.microsoft.com/office/drawing/2014/main" id="{7BE0DA02-38AA-4AC4-8CEE-98A02B32A89E}"/>
                </a:ext>
              </a:extLst>
            </p:cNvPr>
            <p:cNvSpPr txBox="1"/>
            <p:nvPr/>
          </p:nvSpPr>
          <p:spPr>
            <a:xfrm>
              <a:off x="50525" y="2334597"/>
              <a:ext cx="3024220" cy="7223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en-US" kern="1200" dirty="0">
                  <a:solidFill>
                    <a:schemeClr val="accent1"/>
                  </a:solidFill>
                  <a:cs typeface="Arial" panose="020B0604020202020204" pitchFamily="34" charset="0"/>
                </a:rPr>
                <a:t>Long-term follow-up for immunogenicity to Y20 post vaccination </a:t>
              </a:r>
            </a:p>
          </p:txBody>
        </p:sp>
      </p:grpSp>
      <p:sp>
        <p:nvSpPr>
          <p:cNvPr id="45" name="Arrow: Down 44">
            <a:extLst>
              <a:ext uri="{FF2B5EF4-FFF2-40B4-BE49-F238E27FC236}">
                <a16:creationId xmlns:a16="http://schemas.microsoft.com/office/drawing/2014/main" id="{B022D6F9-9023-4AAD-AC66-0B0FF373A0E2}"/>
              </a:ext>
            </a:extLst>
          </p:cNvPr>
          <p:cNvSpPr/>
          <p:nvPr/>
        </p:nvSpPr>
        <p:spPr>
          <a:xfrm>
            <a:off x="3311804" y="1926140"/>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DD29D606-4386-4F81-A615-7CB4D2A8D571}"/>
              </a:ext>
            </a:extLst>
          </p:cNvPr>
          <p:cNvSpPr/>
          <p:nvPr/>
        </p:nvSpPr>
        <p:spPr>
          <a:xfrm>
            <a:off x="7441839" y="1937461"/>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Left-Right 32">
            <a:extLst>
              <a:ext uri="{FF2B5EF4-FFF2-40B4-BE49-F238E27FC236}">
                <a16:creationId xmlns:a16="http://schemas.microsoft.com/office/drawing/2014/main" id="{46920EC3-8A4E-4553-9A6E-C8042FEE6F16}"/>
              </a:ext>
            </a:extLst>
          </p:cNvPr>
          <p:cNvSpPr/>
          <p:nvPr/>
        </p:nvSpPr>
        <p:spPr>
          <a:xfrm>
            <a:off x="954752" y="2984717"/>
            <a:ext cx="9666865" cy="280633"/>
          </a:xfrm>
          <a:prstGeom prst="leftRightArrow">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A65CD97-F1B2-4B1F-9967-715698070092}"/>
              </a:ext>
            </a:extLst>
          </p:cNvPr>
          <p:cNvSpPr txBox="1"/>
          <p:nvPr/>
        </p:nvSpPr>
        <p:spPr>
          <a:xfrm>
            <a:off x="419793" y="6222885"/>
            <a:ext cx="7132774" cy="230832"/>
          </a:xfrm>
          <a:prstGeom prst="rect">
            <a:avLst/>
          </a:prstGeom>
          <a:noFill/>
        </p:spPr>
        <p:txBody>
          <a:bodyPr wrap="square" rtlCol="0">
            <a:spAutoFit/>
          </a:bodyPr>
          <a:lstStyle/>
          <a:p>
            <a:r>
              <a:rPr lang="en-US" sz="900" dirty="0"/>
              <a:t>Mo: month; N: number of participants; RCT: Randomized-control Trial; SD: Single Dose; Y: Year; yo: year of age </a:t>
            </a:r>
          </a:p>
        </p:txBody>
      </p:sp>
      <p:sp>
        <p:nvSpPr>
          <p:cNvPr id="31" name="Rectangle: Rounded Corners 4">
            <a:extLst>
              <a:ext uri="{FF2B5EF4-FFF2-40B4-BE49-F238E27FC236}">
                <a16:creationId xmlns:a16="http://schemas.microsoft.com/office/drawing/2014/main" id="{C8490E3F-15E1-4935-81E6-69706277DE8C}"/>
              </a:ext>
            </a:extLst>
          </p:cNvPr>
          <p:cNvSpPr txBox="1"/>
          <p:nvPr/>
        </p:nvSpPr>
        <p:spPr>
          <a:xfrm>
            <a:off x="2262020" y="2966647"/>
            <a:ext cx="7052329" cy="312059"/>
          </a:xfrm>
          <a:prstGeom prst="rect">
            <a:avLst/>
          </a:prstGeom>
          <a:no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en-US" sz="1400" kern="1200" dirty="0">
                <a:solidFill>
                  <a:schemeClr val="accent5"/>
                </a:solidFill>
                <a:latin typeface="+mj-lt"/>
                <a:cs typeface="Arial" panose="020B0604020202020204" pitchFamily="34" charset="0"/>
              </a:rPr>
              <a:t>Y4: end of RCT | </a:t>
            </a:r>
            <a:r>
              <a:rPr lang="en-US" sz="1400" dirty="0">
                <a:solidFill>
                  <a:schemeClr val="accent5"/>
                </a:solidFill>
                <a:latin typeface="+mj-lt"/>
                <a:cs typeface="Arial" panose="020B0604020202020204" pitchFamily="34" charset="0"/>
              </a:rPr>
              <a:t>Cross-over vaccination</a:t>
            </a:r>
            <a:endParaRPr lang="en-US" sz="1400" kern="1200" dirty="0">
              <a:solidFill>
                <a:schemeClr val="accent5"/>
              </a:solidFill>
              <a:latin typeface="+mj-lt"/>
              <a:cs typeface="Arial" panose="020B0604020202020204" pitchFamily="34" charset="0"/>
            </a:endParaRPr>
          </a:p>
        </p:txBody>
      </p:sp>
      <p:sp>
        <p:nvSpPr>
          <p:cNvPr id="35" name="Arrow: Down 45">
            <a:extLst>
              <a:ext uri="{FF2B5EF4-FFF2-40B4-BE49-F238E27FC236}">
                <a16:creationId xmlns:a16="http://schemas.microsoft.com/office/drawing/2014/main" id="{375CA7D1-E5E1-9A9A-E1F0-AF053ED33289}"/>
              </a:ext>
            </a:extLst>
          </p:cNvPr>
          <p:cNvSpPr/>
          <p:nvPr/>
        </p:nvSpPr>
        <p:spPr>
          <a:xfrm rot="5400000">
            <a:off x="6957879" y="3731902"/>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Down 44">
            <a:extLst>
              <a:ext uri="{FF2B5EF4-FFF2-40B4-BE49-F238E27FC236}">
                <a16:creationId xmlns:a16="http://schemas.microsoft.com/office/drawing/2014/main" id="{EA6C119C-9F59-D65D-D7B5-EA3DD1805CA2}"/>
              </a:ext>
            </a:extLst>
          </p:cNvPr>
          <p:cNvSpPr/>
          <p:nvPr/>
        </p:nvSpPr>
        <p:spPr>
          <a:xfrm>
            <a:off x="3311804" y="2880174"/>
            <a:ext cx="198040" cy="55616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44">
            <a:extLst>
              <a:ext uri="{FF2B5EF4-FFF2-40B4-BE49-F238E27FC236}">
                <a16:creationId xmlns:a16="http://schemas.microsoft.com/office/drawing/2014/main" id="{D21D54A9-5E47-2C30-410D-5C645FAACD62}"/>
              </a:ext>
            </a:extLst>
          </p:cNvPr>
          <p:cNvSpPr/>
          <p:nvPr/>
        </p:nvSpPr>
        <p:spPr>
          <a:xfrm>
            <a:off x="3311804" y="4425573"/>
            <a:ext cx="198040" cy="510717"/>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382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90991" y="110735"/>
            <a:ext cx="11747582" cy="1077218"/>
          </a:xfrm>
          <a:prstGeom prst="rect">
            <a:avLst/>
          </a:prstGeom>
        </p:spPr>
        <p:txBody>
          <a:bodyPr wrap="square">
            <a:spAutoFit/>
          </a:bodyPr>
          <a:lstStyle/>
          <a:p>
            <a:r>
              <a:rPr lang="en-US" sz="3200" dirty="0">
                <a:solidFill>
                  <a:schemeClr val="tx2"/>
                </a:solidFill>
                <a:latin typeface="+mj-lt"/>
              </a:rPr>
              <a:t>Combined analysis at Month 48 post-vaccination</a:t>
            </a:r>
          </a:p>
          <a:p>
            <a:r>
              <a:rPr lang="en-US" sz="3200" dirty="0">
                <a:solidFill>
                  <a:schemeClr val="tx2"/>
                </a:solidFill>
                <a:latin typeface="+mj-lt"/>
              </a:rPr>
              <a:t>Costa Rica HPV Vaccine trial &amp; PATRICIA trial</a:t>
            </a:r>
          </a:p>
        </p:txBody>
      </p:sp>
      <p:sp>
        <p:nvSpPr>
          <p:cNvPr id="4" name="Rectangle 3">
            <a:extLst>
              <a:ext uri="{FF2B5EF4-FFF2-40B4-BE49-F238E27FC236}">
                <a16:creationId xmlns:a16="http://schemas.microsoft.com/office/drawing/2014/main" id="{C9773F00-05F9-4068-BBDB-9C6543669C29}"/>
              </a:ext>
            </a:extLst>
          </p:cNvPr>
          <p:cNvSpPr/>
          <p:nvPr/>
        </p:nvSpPr>
        <p:spPr>
          <a:xfrm>
            <a:off x="778380" y="1249639"/>
            <a:ext cx="10645397" cy="307777"/>
          </a:xfrm>
          <a:prstGeom prst="rect">
            <a:avLst/>
          </a:prstGeom>
          <a:solidFill>
            <a:schemeClr val="accent3">
              <a:lumMod val="20000"/>
              <a:lumOff val="80000"/>
            </a:schemeClr>
          </a:solidFill>
          <a:ln>
            <a:solidFill>
              <a:schemeClr val="accent1"/>
            </a:solidFill>
          </a:ln>
        </p:spPr>
        <p:txBody>
          <a:bodyPr wrap="square">
            <a:spAutoFit/>
          </a:bodyPr>
          <a:lstStyle/>
          <a:p>
            <a:pPr algn="ctr"/>
            <a:r>
              <a:rPr lang="en-US" sz="1400" b="1" dirty="0">
                <a:solidFill>
                  <a:schemeClr val="accent1"/>
                </a:solidFill>
              </a:rPr>
              <a:t>Dose-stratified vaccine efficacy against incident persistent (at least 6 months) HPV-16/18 infections</a:t>
            </a:r>
          </a:p>
        </p:txBody>
      </p:sp>
      <p:graphicFrame>
        <p:nvGraphicFramePr>
          <p:cNvPr id="8" name="Table 2">
            <a:extLst>
              <a:ext uri="{FF2B5EF4-FFF2-40B4-BE49-F238E27FC236}">
                <a16:creationId xmlns:a16="http://schemas.microsoft.com/office/drawing/2014/main" id="{5690EE7F-AB0C-4287-A6DF-FE1BBC5B2ABA}"/>
              </a:ext>
            </a:extLst>
          </p:cNvPr>
          <p:cNvGraphicFramePr>
            <a:graphicFrameLocks noGrp="1"/>
          </p:cNvGraphicFramePr>
          <p:nvPr>
            <p:extLst>
              <p:ext uri="{D42A27DB-BD31-4B8C-83A1-F6EECF244321}">
                <p14:modId xmlns:p14="http://schemas.microsoft.com/office/powerpoint/2010/main" val="2492508871"/>
              </p:ext>
            </p:extLst>
          </p:nvPr>
        </p:nvGraphicFramePr>
        <p:xfrm>
          <a:off x="778381" y="1708766"/>
          <a:ext cx="10635238" cy="4063062"/>
        </p:xfrm>
        <a:graphic>
          <a:graphicData uri="http://schemas.openxmlformats.org/drawingml/2006/table">
            <a:tbl>
              <a:tblPr firstRow="1" bandRow="1">
                <a:tableStyleId>{5C22544A-7EE6-4342-B048-85BDC9FD1C3A}</a:tableStyleId>
              </a:tblPr>
              <a:tblGrid>
                <a:gridCol w="1587020">
                  <a:extLst>
                    <a:ext uri="{9D8B030D-6E8A-4147-A177-3AD203B41FA5}">
                      <a16:colId xmlns:a16="http://schemas.microsoft.com/office/drawing/2014/main" val="775955045"/>
                    </a:ext>
                  </a:extLst>
                </a:gridCol>
                <a:gridCol w="1308986">
                  <a:extLst>
                    <a:ext uri="{9D8B030D-6E8A-4147-A177-3AD203B41FA5}">
                      <a16:colId xmlns:a16="http://schemas.microsoft.com/office/drawing/2014/main" val="1036013797"/>
                    </a:ext>
                  </a:extLst>
                </a:gridCol>
                <a:gridCol w="1433590">
                  <a:extLst>
                    <a:ext uri="{9D8B030D-6E8A-4147-A177-3AD203B41FA5}">
                      <a16:colId xmlns:a16="http://schemas.microsoft.com/office/drawing/2014/main" val="1588553910"/>
                    </a:ext>
                  </a:extLst>
                </a:gridCol>
                <a:gridCol w="1476705">
                  <a:extLst>
                    <a:ext uri="{9D8B030D-6E8A-4147-A177-3AD203B41FA5}">
                      <a16:colId xmlns:a16="http://schemas.microsoft.com/office/drawing/2014/main" val="1906708921"/>
                    </a:ext>
                  </a:extLst>
                </a:gridCol>
                <a:gridCol w="1790297">
                  <a:extLst>
                    <a:ext uri="{9D8B030D-6E8A-4147-A177-3AD203B41FA5}">
                      <a16:colId xmlns:a16="http://schemas.microsoft.com/office/drawing/2014/main" val="2378203913"/>
                    </a:ext>
                  </a:extLst>
                </a:gridCol>
                <a:gridCol w="1519320">
                  <a:extLst>
                    <a:ext uri="{9D8B030D-6E8A-4147-A177-3AD203B41FA5}">
                      <a16:colId xmlns:a16="http://schemas.microsoft.com/office/drawing/2014/main" val="2060908422"/>
                    </a:ext>
                  </a:extLst>
                </a:gridCol>
                <a:gridCol w="1519320">
                  <a:extLst>
                    <a:ext uri="{9D8B030D-6E8A-4147-A177-3AD203B41FA5}">
                      <a16:colId xmlns:a16="http://schemas.microsoft.com/office/drawing/2014/main" val="367718201"/>
                    </a:ext>
                  </a:extLst>
                </a:gridCol>
              </a:tblGrid>
              <a:tr h="969470">
                <a:tc>
                  <a:txBody>
                    <a:bodyPr/>
                    <a:lstStyle/>
                    <a:p>
                      <a:endParaRPr lang="en-US"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en-US" dirty="0">
                          <a:latin typeface="+mn-lt"/>
                          <a:cs typeface="Arial" panose="020B0604020202020204" pitchFamily="34" charset="0"/>
                        </a:rPr>
                        <a:t>Groups</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Number of women</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Number of events</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Rate/ 100 person-years (95% CI)</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panose="020B0604020202020204" pitchFamily="34" charset="0"/>
                        </a:rPr>
                        <a:t>VE (%)</a:t>
                      </a:r>
                    </a:p>
                  </a:txBody>
                  <a:tcPr anchor="b">
                    <a:lnB w="9525" cap="flat" cmpd="sng" algn="ctr">
                      <a:solidFill>
                        <a:schemeClr val="accent1"/>
                      </a:solidFill>
                      <a:prstDash val="solid"/>
                      <a:round/>
                      <a:headEnd type="none" w="med" len="med"/>
                      <a:tailEnd type="none" w="med" len="med"/>
                    </a:lnB>
                  </a:tcPr>
                </a:tc>
                <a:tc>
                  <a:txBody>
                    <a:bodyPr/>
                    <a:lstStyle/>
                    <a:p>
                      <a:pPr algn="ctr"/>
                      <a:r>
                        <a:rPr lang="en-US" dirty="0">
                          <a:latin typeface="+mn-lt"/>
                          <a:cs typeface="Arial"/>
                        </a:rPr>
                        <a:t> VE 95% CI</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773398">
                <a:tc rowSpan="2">
                  <a:txBody>
                    <a:bodyPr/>
                    <a:lstStyle/>
                    <a:p>
                      <a:pPr algn="r"/>
                      <a:endParaRPr lang="en-US" b="1" dirty="0">
                        <a:solidFill>
                          <a:schemeClr val="bg1"/>
                        </a:solidFill>
                        <a:latin typeface="+mn-lt"/>
                        <a:cs typeface="Arial" panose="020B0604020202020204" pitchFamily="34" charset="0"/>
                      </a:endParaRPr>
                    </a:p>
                    <a:p>
                      <a:pPr algn="r"/>
                      <a:endParaRPr lang="en-US" b="1" dirty="0">
                        <a:solidFill>
                          <a:schemeClr val="bg1"/>
                        </a:solidFill>
                        <a:latin typeface="+mn-lt"/>
                        <a:cs typeface="Arial" panose="020B0604020202020204" pitchFamily="34" charset="0"/>
                      </a:endParaRPr>
                    </a:p>
                    <a:p>
                      <a:pPr algn="r"/>
                      <a:r>
                        <a:rPr lang="en-US" b="1" dirty="0">
                          <a:solidFill>
                            <a:schemeClr val="bg1"/>
                          </a:solidFill>
                          <a:latin typeface="+mn-lt"/>
                          <a:cs typeface="Arial" panose="020B0604020202020204" pitchFamily="34" charset="0"/>
                        </a:rPr>
                        <a:t>3-dose</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HPV</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11,104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114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0.26</a:t>
                      </a:r>
                    </a:p>
                    <a:p>
                      <a:pPr algn="ctr"/>
                      <a:r>
                        <a:rPr lang="en-US" sz="2000" b="0" dirty="0">
                          <a:solidFill>
                            <a:schemeClr val="accent1"/>
                          </a:solidFill>
                          <a:latin typeface="+mn-lt"/>
                          <a:cs typeface="Arial" panose="020B0604020202020204" pitchFamily="34" charset="0"/>
                        </a:rPr>
                        <a:t>(0.22; 0.31)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r>
                        <a:rPr lang="en-US" sz="2000" b="0" dirty="0">
                          <a:solidFill>
                            <a:schemeClr val="accent1"/>
                          </a:solidFill>
                          <a:latin typeface="+mn-lt"/>
                          <a:cs typeface="Arial" panose="020B0604020202020204" pitchFamily="34" charset="0"/>
                        </a:rPr>
                        <a:t>89.1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r>
                        <a:rPr lang="en-US" sz="2000" b="0" dirty="0">
                          <a:solidFill>
                            <a:schemeClr val="accent1"/>
                          </a:solidFill>
                          <a:latin typeface="+mn-lt"/>
                          <a:cs typeface="Arial" panose="020B0604020202020204" pitchFamily="34" charset="0"/>
                        </a:rPr>
                        <a:t>86.8; 91.0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773398">
                <a:tc vMerge="1">
                  <a:txBody>
                    <a:bodyPr/>
                    <a:lstStyle/>
                    <a:p>
                      <a:endParaRPr lang="en-US" b="1" dirty="0">
                        <a:solidFill>
                          <a:schemeClr val="bg1"/>
                        </a:solidFill>
                        <a:latin typeface="Arial" panose="020B0604020202020204" pitchFamily="34" charset="0"/>
                        <a:cs typeface="Arial" panose="020B0604020202020204" pitchFamily="34" charset="0"/>
                      </a:endParaRPr>
                    </a:p>
                  </a:txBody>
                  <a:tcPr>
                    <a:solidFill>
                      <a:schemeClr val="accent1">
                        <a:lumMod val="60000"/>
                        <a:lumOff val="40000"/>
                      </a:schemeClr>
                    </a:solidFill>
                  </a:tcPr>
                </a:tc>
                <a:tc>
                  <a:txBody>
                    <a:bodyPr/>
                    <a:lstStyle/>
                    <a:p>
                      <a:pPr algn="ctr">
                        <a:spcBef>
                          <a:spcPts val="1800"/>
                        </a:spcBef>
                      </a:pPr>
                      <a:r>
                        <a:rPr lang="en-US" sz="2000" b="0" dirty="0">
                          <a:solidFill>
                            <a:schemeClr val="accent1"/>
                          </a:solidFill>
                          <a:latin typeface="+mn-lt"/>
                          <a:cs typeface="Arial" panose="020B0604020202020204" pitchFamily="34" charset="0"/>
                        </a:rPr>
                        <a:t>Control</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11,209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1,000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2.39</a:t>
                      </a:r>
                    </a:p>
                    <a:p>
                      <a:pPr algn="ctr"/>
                      <a:r>
                        <a:rPr lang="en-US" sz="2000" b="0" dirty="0">
                          <a:solidFill>
                            <a:schemeClr val="accent1"/>
                          </a:solidFill>
                          <a:latin typeface="+mn-lt"/>
                          <a:cs typeface="Arial" panose="020B0604020202020204" pitchFamily="34" charset="0"/>
                        </a:rPr>
                        <a:t>(2.24; 2.54)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endParaRPr lang="en-US" b="1" dirty="0">
                        <a:solidFill>
                          <a:schemeClr val="accent1"/>
                        </a:solidFill>
                        <a:latin typeface="Arial" panose="020B0604020202020204" pitchFamily="34" charset="0"/>
                        <a:cs typeface="Arial" panose="020B0604020202020204" pitchFamily="34" charset="0"/>
                      </a:endParaRPr>
                    </a:p>
                  </a:txBody>
                  <a:tcPr/>
                </a:tc>
                <a:tc vMerge="1">
                  <a:txBody>
                    <a:bodyPr/>
                    <a:lstStyle/>
                    <a:p>
                      <a:pPr algn="ctr"/>
                      <a:endParaRPr lang="en-US" b="1"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37925472"/>
                  </a:ext>
                </a:extLst>
              </a:tr>
              <a:tr h="773398">
                <a:tc rowSpan="2">
                  <a:txBody>
                    <a:bodyPr/>
                    <a:lstStyle/>
                    <a:p>
                      <a:pPr algn="r"/>
                      <a:endParaRPr lang="en-US" b="1" dirty="0">
                        <a:solidFill>
                          <a:schemeClr val="bg1"/>
                        </a:solidFill>
                        <a:latin typeface="+mn-lt"/>
                        <a:cs typeface="Arial" panose="020B0604020202020204" pitchFamily="34" charset="0"/>
                      </a:endParaRPr>
                    </a:p>
                    <a:p>
                      <a:pPr algn="r"/>
                      <a:endParaRPr lang="en-US" b="1" dirty="0">
                        <a:solidFill>
                          <a:schemeClr val="bg1"/>
                        </a:solidFill>
                        <a:latin typeface="+mn-lt"/>
                        <a:cs typeface="Arial" panose="020B0604020202020204" pitchFamily="34" charset="0"/>
                      </a:endParaRPr>
                    </a:p>
                    <a:p>
                      <a:pPr algn="r"/>
                      <a:r>
                        <a:rPr lang="en-US" b="1" dirty="0">
                          <a:solidFill>
                            <a:schemeClr val="bg1"/>
                          </a:solidFill>
                          <a:latin typeface="+mn-lt"/>
                          <a:cs typeface="Arial" panose="020B0604020202020204" pitchFamily="34" charset="0"/>
                        </a:rPr>
                        <a:t>Single-dose </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en-US" sz="2000" b="0" dirty="0">
                          <a:solidFill>
                            <a:schemeClr val="accent1"/>
                          </a:solidFill>
                          <a:latin typeface="+mn-lt"/>
                          <a:cs typeface="Arial" panose="020B0604020202020204" pitchFamily="34" charset="0"/>
                        </a:rPr>
                        <a:t>HPV</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292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en-US" sz="2000" b="0" dirty="0">
                          <a:solidFill>
                            <a:schemeClr val="accent1"/>
                          </a:solidFill>
                          <a:latin typeface="+mn-lt"/>
                          <a:cs typeface="Arial" panose="020B0604020202020204" pitchFamily="34" charset="0"/>
                        </a:rPr>
                        <a:t>0.08</a:t>
                      </a:r>
                    </a:p>
                    <a:p>
                      <a:pPr algn="ctr"/>
                      <a:r>
                        <a:rPr lang="en-US" sz="2000" b="0" dirty="0">
                          <a:solidFill>
                            <a:schemeClr val="accent1"/>
                          </a:solidFill>
                          <a:latin typeface="+mn-lt"/>
                          <a:cs typeface="Arial" panose="020B0604020202020204" pitchFamily="34" charset="0"/>
                        </a:rPr>
                        <a:t>(0.00; 0.40)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r>
                        <a:rPr lang="en-US" sz="2000" b="0" dirty="0">
                          <a:solidFill>
                            <a:schemeClr val="accent1"/>
                          </a:solidFill>
                          <a:latin typeface="+mn-lt"/>
                          <a:cs typeface="Arial" panose="020B0604020202020204" pitchFamily="34" charset="0"/>
                        </a:rPr>
                        <a:t>96.6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rowSpan="2">
                  <a:txBody>
                    <a:bodyPr/>
                    <a:lstStyle/>
                    <a:p>
                      <a:pPr algn="ctr"/>
                      <a:r>
                        <a:rPr lang="en-US" sz="2000" b="0" dirty="0">
                          <a:solidFill>
                            <a:schemeClr val="accent1"/>
                          </a:solidFill>
                          <a:latin typeface="+mn-lt"/>
                          <a:cs typeface="Arial" panose="020B0604020202020204" pitchFamily="34" charset="0"/>
                        </a:rPr>
                        <a:t>81.7; 99.8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62998604"/>
                  </a:ext>
                </a:extLst>
              </a:tr>
              <a:tr h="773398">
                <a:tc vMerge="1">
                  <a:txBody>
                    <a:bodyPr/>
                    <a:lstStyle/>
                    <a:p>
                      <a:endParaRPr lang="en-US" b="1" dirty="0">
                        <a:solidFill>
                          <a:schemeClr val="bg1"/>
                        </a:solidFill>
                        <a:latin typeface="Arial" panose="020B0604020202020204" pitchFamily="34" charset="0"/>
                        <a:cs typeface="Arial" panose="020B0604020202020204" pitchFamily="34" charset="0"/>
                      </a:endParaRPr>
                    </a:p>
                  </a:txBody>
                  <a:tcPr>
                    <a:solidFill>
                      <a:schemeClr val="accent1">
                        <a:lumMod val="60000"/>
                        <a:lumOff val="40000"/>
                      </a:schemeClr>
                    </a:solidFill>
                  </a:tcPr>
                </a:tc>
                <a:tc>
                  <a:txBody>
                    <a:bodyPr/>
                    <a:lstStyle/>
                    <a:p>
                      <a:pPr algn="ctr">
                        <a:spcBef>
                          <a:spcPts val="1800"/>
                        </a:spcBef>
                      </a:pPr>
                      <a:r>
                        <a:rPr lang="en-US" sz="2000" b="0" dirty="0">
                          <a:solidFill>
                            <a:schemeClr val="accent1"/>
                          </a:solidFill>
                          <a:latin typeface="+mn-lt"/>
                          <a:cs typeface="Arial" panose="020B0604020202020204" pitchFamily="34" charset="0"/>
                        </a:rPr>
                        <a:t>Control</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250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24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en-US" sz="2000" b="0" dirty="0">
                          <a:solidFill>
                            <a:schemeClr val="accent1"/>
                          </a:solidFill>
                          <a:latin typeface="+mn-lt"/>
                          <a:cs typeface="Arial" panose="020B0604020202020204" pitchFamily="34" charset="0"/>
                        </a:rPr>
                        <a:t>2.36</a:t>
                      </a:r>
                    </a:p>
                    <a:p>
                      <a:pPr algn="ctr"/>
                      <a:r>
                        <a:rPr lang="en-US" sz="2000" b="0" dirty="0">
                          <a:solidFill>
                            <a:schemeClr val="accent1"/>
                          </a:solidFill>
                          <a:latin typeface="+mn-lt"/>
                          <a:cs typeface="Arial" panose="020B0604020202020204" pitchFamily="34" charset="0"/>
                        </a:rPr>
                        <a:t>(1.55; 3.46)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endParaRPr lang="en-US" b="1" dirty="0">
                        <a:solidFill>
                          <a:schemeClr val="accent1"/>
                        </a:solidFill>
                        <a:latin typeface="Arial" panose="020B0604020202020204" pitchFamily="34" charset="0"/>
                        <a:cs typeface="Arial" panose="020B0604020202020204" pitchFamily="34" charset="0"/>
                      </a:endParaRPr>
                    </a:p>
                  </a:txBody>
                  <a:tcPr/>
                </a:tc>
                <a:tc vMerge="1">
                  <a:txBody>
                    <a:bodyPr/>
                    <a:lstStyle/>
                    <a:p>
                      <a:pPr algn="ctr"/>
                      <a:endParaRPr lang="en-US" b="1"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85382453"/>
                  </a:ext>
                </a:extLst>
              </a:tr>
            </a:tbl>
          </a:graphicData>
        </a:graphic>
      </p:graphicFrame>
      <p:sp>
        <p:nvSpPr>
          <p:cNvPr id="6" name="TextBox 5">
            <a:extLst>
              <a:ext uri="{FF2B5EF4-FFF2-40B4-BE49-F238E27FC236}">
                <a16:creationId xmlns:a16="http://schemas.microsoft.com/office/drawing/2014/main" id="{61C9156C-744B-4012-AD72-390675B3CA98}"/>
              </a:ext>
            </a:extLst>
          </p:cNvPr>
          <p:cNvSpPr txBox="1"/>
          <p:nvPr/>
        </p:nvSpPr>
        <p:spPr>
          <a:xfrm>
            <a:off x="5297209" y="5771828"/>
            <a:ext cx="6126568" cy="230832"/>
          </a:xfrm>
          <a:prstGeom prst="rect">
            <a:avLst/>
          </a:prstGeom>
          <a:noFill/>
        </p:spPr>
        <p:txBody>
          <a:bodyPr wrap="square" numCol="1" rtlCol="0">
            <a:spAutoFit/>
          </a:bodyPr>
          <a:lstStyle/>
          <a:p>
            <a:pPr algn="r"/>
            <a:r>
              <a:rPr lang="en-US" sz="900" dirty="0"/>
              <a:t>CI: confidence interval; PATRICIA: </a:t>
            </a:r>
            <a:r>
              <a:rPr lang="en-US" sz="900" b="0" i="0" dirty="0" err="1">
                <a:solidFill>
                  <a:srgbClr val="212121"/>
                </a:solidFill>
                <a:effectLst/>
                <a:latin typeface="BlinkMacSystemFont"/>
              </a:rPr>
              <a:t>PApilloma</a:t>
            </a:r>
            <a:r>
              <a:rPr lang="en-US" sz="900" b="0" i="0" dirty="0">
                <a:solidFill>
                  <a:srgbClr val="212121"/>
                </a:solidFill>
                <a:effectLst/>
                <a:latin typeface="BlinkMacSystemFont"/>
              </a:rPr>
              <a:t> </a:t>
            </a:r>
            <a:r>
              <a:rPr lang="en-US" sz="900" b="0" i="0" dirty="0" err="1">
                <a:solidFill>
                  <a:srgbClr val="212121"/>
                </a:solidFill>
                <a:effectLst/>
                <a:latin typeface="BlinkMacSystemFont"/>
              </a:rPr>
              <a:t>TRIal</a:t>
            </a:r>
            <a:r>
              <a:rPr lang="en-US" sz="900" b="0" i="0" dirty="0">
                <a:solidFill>
                  <a:srgbClr val="212121"/>
                </a:solidFill>
                <a:effectLst/>
                <a:latin typeface="BlinkMacSystemFont"/>
              </a:rPr>
              <a:t> against Cancer In young Adults;</a:t>
            </a:r>
            <a:r>
              <a:rPr lang="en-US" sz="900" dirty="0"/>
              <a:t> VE: vaccine efficacy</a:t>
            </a:r>
          </a:p>
        </p:txBody>
      </p:sp>
      <p:sp>
        <p:nvSpPr>
          <p:cNvPr id="2" name="TextBox 1">
            <a:extLst>
              <a:ext uri="{FF2B5EF4-FFF2-40B4-BE49-F238E27FC236}">
                <a16:creationId xmlns:a16="http://schemas.microsoft.com/office/drawing/2014/main" id="{13B7D276-D429-4C2C-9813-10D837AC8B3C}"/>
              </a:ext>
            </a:extLst>
          </p:cNvPr>
          <p:cNvSpPr txBox="1"/>
          <p:nvPr/>
        </p:nvSpPr>
        <p:spPr>
          <a:xfrm>
            <a:off x="390991" y="6135180"/>
            <a:ext cx="8622792" cy="307777"/>
          </a:xfrm>
          <a:prstGeom prst="rect">
            <a:avLst/>
          </a:prstGeom>
          <a:noFill/>
        </p:spPr>
        <p:txBody>
          <a:bodyPr wrap="square" rtlCol="0">
            <a:spAutoFit/>
          </a:bodyPr>
          <a:lstStyle/>
          <a:p>
            <a:r>
              <a:rPr lang="en-US" sz="700" b="0" i="0" dirty="0">
                <a:solidFill>
                  <a:schemeClr val="tx1">
                    <a:lumMod val="65000"/>
                    <a:lumOff val="35000"/>
                  </a:schemeClr>
                </a:solidFill>
                <a:effectLst/>
                <a:latin typeface="+mj-lt"/>
                <a:cs typeface="Arial" panose="020B0604020202020204" pitchFamily="34" charset="0"/>
              </a:rPr>
              <a:t>Kreimer AR, </a:t>
            </a:r>
            <a:r>
              <a:rPr lang="en-US" sz="700" b="0" i="0" dirty="0" err="1">
                <a:solidFill>
                  <a:schemeClr val="tx1">
                    <a:lumMod val="65000"/>
                    <a:lumOff val="35000"/>
                  </a:schemeClr>
                </a:solidFill>
                <a:effectLst/>
                <a:latin typeface="+mj-lt"/>
                <a:cs typeface="Arial" panose="020B0604020202020204" pitchFamily="34" charset="0"/>
              </a:rPr>
              <a:t>Struyf</a:t>
            </a:r>
            <a:r>
              <a:rPr lang="en-US" sz="700" b="0" i="0" dirty="0">
                <a:solidFill>
                  <a:schemeClr val="tx1">
                    <a:lumMod val="65000"/>
                    <a:lumOff val="35000"/>
                  </a:schemeClr>
                </a:solidFill>
                <a:effectLst/>
                <a:latin typeface="+mj-lt"/>
                <a:cs typeface="Arial" panose="020B0604020202020204" pitchFamily="34" charset="0"/>
              </a:rPr>
              <a:t> F, Del Rosario-Raymundo MR, et al. Efficacy of fewer than three doses of an HPV-16/18 AS04-adjuvanted vaccine: combined analysis of data from the Costa Rica Vaccine and PATRICIA Trials. </a:t>
            </a:r>
            <a:r>
              <a:rPr lang="en-US" sz="700" b="0" i="1" dirty="0">
                <a:solidFill>
                  <a:schemeClr val="tx1">
                    <a:lumMod val="65000"/>
                    <a:lumOff val="35000"/>
                  </a:schemeClr>
                </a:solidFill>
                <a:effectLst/>
                <a:latin typeface="+mj-lt"/>
                <a:cs typeface="Arial" panose="020B0604020202020204" pitchFamily="34" charset="0"/>
              </a:rPr>
              <a:t>Lancet Oncol</a:t>
            </a:r>
            <a:r>
              <a:rPr lang="en-US" sz="700" b="0" i="0" dirty="0">
                <a:solidFill>
                  <a:schemeClr val="tx1">
                    <a:lumMod val="65000"/>
                    <a:lumOff val="35000"/>
                  </a:schemeClr>
                </a:solidFill>
                <a:effectLst/>
                <a:latin typeface="+mj-lt"/>
                <a:cs typeface="Arial" panose="020B0604020202020204" pitchFamily="34" charset="0"/>
              </a:rPr>
              <a:t>. 2015;16(7):775-786. doi:</a:t>
            </a:r>
            <a:r>
              <a:rPr lang="en-US" sz="700" dirty="0">
                <a:solidFill>
                  <a:schemeClr val="tx1">
                    <a:lumMod val="65000"/>
                    <a:lumOff val="35000"/>
                  </a:schemeClr>
                </a:solidFill>
                <a:latin typeface="+mj-lt"/>
                <a:cs typeface="Arial" panose="020B0604020202020204" pitchFamily="34" charset="0"/>
                <a:hlinkClick r:id="rId3">
                  <a:extLst>
                    <a:ext uri="{A12FA001-AC4F-418D-AE19-62706E023703}">
                      <ahyp:hlinkClr xmlns:ahyp="http://schemas.microsoft.com/office/drawing/2018/hyperlinkcolor" val="tx"/>
                    </a:ext>
                  </a:extLst>
                </a:hlinkClick>
              </a:rPr>
              <a:t>10.1016/S1470-2045(15)00047-9</a:t>
            </a:r>
            <a:r>
              <a:rPr lang="en-US" sz="700" dirty="0">
                <a:solidFill>
                  <a:schemeClr val="tx1">
                    <a:lumMod val="65000"/>
                    <a:lumOff val="35000"/>
                  </a:schemeClr>
                </a:solidFill>
                <a:latin typeface="+mj-lt"/>
                <a:cs typeface="Arial" panose="020B0604020202020204" pitchFamily="34" charset="0"/>
              </a:rPr>
              <a:t>. </a:t>
            </a:r>
            <a:r>
              <a:rPr lang="en-US" sz="700" b="0" i="0" dirty="0">
                <a:solidFill>
                  <a:schemeClr val="tx1">
                    <a:lumMod val="65000"/>
                    <a:lumOff val="35000"/>
                  </a:schemeClr>
                </a:solidFill>
                <a:effectLst/>
                <a:latin typeface="+mj-lt"/>
                <a:cs typeface="Arial" panose="020B0604020202020204" pitchFamily="34" charset="0"/>
              </a:rPr>
              <a:t> </a:t>
            </a:r>
            <a:endParaRPr lang="en-US" sz="700" dirty="0">
              <a:solidFill>
                <a:schemeClr val="tx1">
                  <a:lumMod val="65000"/>
                  <a:lumOff val="35000"/>
                </a:schemeClr>
              </a:solidFill>
              <a:latin typeface="+mj-lt"/>
              <a:cs typeface="Arial" panose="020B0604020202020204" pitchFamily="34" charset="0"/>
            </a:endParaRPr>
          </a:p>
        </p:txBody>
      </p:sp>
    </p:spTree>
    <p:extLst>
      <p:ext uri="{BB962C8B-B14F-4D97-AF65-F5344CB8AC3E}">
        <p14:creationId xmlns:p14="http://schemas.microsoft.com/office/powerpoint/2010/main" val="4322628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5" name="Straight Connector 234">
            <a:extLst>
              <a:ext uri="{FF2B5EF4-FFF2-40B4-BE49-F238E27FC236}">
                <a16:creationId xmlns:a16="http://schemas.microsoft.com/office/drawing/2014/main" id="{B6BCEC50-DA83-4478-9083-04CEA5B47193}"/>
              </a:ext>
            </a:extLst>
          </p:cNvPr>
          <p:cNvCxnSpPr>
            <a:cxnSpLocks/>
          </p:cNvCxnSpPr>
          <p:nvPr/>
        </p:nvCxnSpPr>
        <p:spPr>
          <a:xfrm>
            <a:off x="9942510" y="1981532"/>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4" name="Straight Connector 233">
            <a:extLst>
              <a:ext uri="{FF2B5EF4-FFF2-40B4-BE49-F238E27FC236}">
                <a16:creationId xmlns:a16="http://schemas.microsoft.com/office/drawing/2014/main" id="{4BA386FC-E3E2-486D-BD96-BFF656B34E41}"/>
              </a:ext>
            </a:extLst>
          </p:cNvPr>
          <p:cNvCxnSpPr>
            <a:cxnSpLocks/>
          </p:cNvCxnSpPr>
          <p:nvPr/>
        </p:nvCxnSpPr>
        <p:spPr>
          <a:xfrm>
            <a:off x="9250461" y="2004568"/>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8" name="Straight Connector 227">
            <a:extLst>
              <a:ext uri="{FF2B5EF4-FFF2-40B4-BE49-F238E27FC236}">
                <a16:creationId xmlns:a16="http://schemas.microsoft.com/office/drawing/2014/main" id="{7791BCF5-0FE8-409B-A181-4224E89C71C7}"/>
              </a:ext>
            </a:extLst>
          </p:cNvPr>
          <p:cNvCxnSpPr>
            <a:cxnSpLocks/>
          </p:cNvCxnSpPr>
          <p:nvPr/>
        </p:nvCxnSpPr>
        <p:spPr>
          <a:xfrm>
            <a:off x="5819983" y="1998192"/>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6" name="Straight Connector 235">
            <a:extLst>
              <a:ext uri="{FF2B5EF4-FFF2-40B4-BE49-F238E27FC236}">
                <a16:creationId xmlns:a16="http://schemas.microsoft.com/office/drawing/2014/main" id="{1A3CCA12-FC42-48E8-A628-FBE3355BABA2}"/>
              </a:ext>
            </a:extLst>
          </p:cNvPr>
          <p:cNvCxnSpPr>
            <a:cxnSpLocks/>
          </p:cNvCxnSpPr>
          <p:nvPr/>
        </p:nvCxnSpPr>
        <p:spPr>
          <a:xfrm>
            <a:off x="10625845" y="1998192"/>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7" name="Straight Connector 236">
            <a:extLst>
              <a:ext uri="{FF2B5EF4-FFF2-40B4-BE49-F238E27FC236}">
                <a16:creationId xmlns:a16="http://schemas.microsoft.com/office/drawing/2014/main" id="{1EF124EA-B7D1-437F-A1F0-CA6824D71028}"/>
              </a:ext>
            </a:extLst>
          </p:cNvPr>
          <p:cNvCxnSpPr>
            <a:cxnSpLocks/>
          </p:cNvCxnSpPr>
          <p:nvPr/>
        </p:nvCxnSpPr>
        <p:spPr>
          <a:xfrm>
            <a:off x="7887452" y="1998192"/>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8" name="Straight Connector 237">
            <a:extLst>
              <a:ext uri="{FF2B5EF4-FFF2-40B4-BE49-F238E27FC236}">
                <a16:creationId xmlns:a16="http://schemas.microsoft.com/office/drawing/2014/main" id="{31868DF5-8569-40A6-B283-FCBA7D39A508}"/>
              </a:ext>
            </a:extLst>
          </p:cNvPr>
          <p:cNvCxnSpPr>
            <a:cxnSpLocks/>
          </p:cNvCxnSpPr>
          <p:nvPr/>
        </p:nvCxnSpPr>
        <p:spPr>
          <a:xfrm>
            <a:off x="7203880" y="2008961"/>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9" name="Straight Connector 238">
            <a:extLst>
              <a:ext uri="{FF2B5EF4-FFF2-40B4-BE49-F238E27FC236}">
                <a16:creationId xmlns:a16="http://schemas.microsoft.com/office/drawing/2014/main" id="{3F2032B0-080D-47FF-B52D-9C75B1BB0D9F}"/>
              </a:ext>
            </a:extLst>
          </p:cNvPr>
          <p:cNvCxnSpPr>
            <a:cxnSpLocks/>
          </p:cNvCxnSpPr>
          <p:nvPr/>
        </p:nvCxnSpPr>
        <p:spPr>
          <a:xfrm>
            <a:off x="8574159" y="2004568"/>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0" name="Straight Connector 239">
            <a:extLst>
              <a:ext uri="{FF2B5EF4-FFF2-40B4-BE49-F238E27FC236}">
                <a16:creationId xmlns:a16="http://schemas.microsoft.com/office/drawing/2014/main" id="{6AFCE6E9-6FC8-40E4-8A51-AEC69691DF95}"/>
              </a:ext>
            </a:extLst>
          </p:cNvPr>
          <p:cNvCxnSpPr>
            <a:cxnSpLocks/>
          </p:cNvCxnSpPr>
          <p:nvPr/>
        </p:nvCxnSpPr>
        <p:spPr>
          <a:xfrm>
            <a:off x="6519755" y="2004568"/>
            <a:ext cx="12100" cy="4451331"/>
          </a:xfrm>
          <a:prstGeom prst="line">
            <a:avLst/>
          </a:prstGeom>
          <a:ln w="9525" cap="flat" cmpd="sng" algn="ctr">
            <a:solidFill>
              <a:schemeClr val="accent6">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id="{808BD4E0-C497-4903-8A67-85CE30F3433A}"/>
              </a:ext>
            </a:extLst>
          </p:cNvPr>
          <p:cNvCxnSpPr>
            <a:cxnSpLocks/>
          </p:cNvCxnSpPr>
          <p:nvPr/>
        </p:nvCxnSpPr>
        <p:spPr>
          <a:xfrm>
            <a:off x="5720144" y="4208042"/>
            <a:ext cx="1541399" cy="0"/>
          </a:xfrm>
          <a:prstGeom prst="line">
            <a:avLst/>
          </a:prstGeom>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239B829D-3689-4052-A1D8-37D6044997E4}"/>
              </a:ext>
            </a:extLst>
          </p:cNvPr>
          <p:cNvSpPr/>
          <p:nvPr/>
        </p:nvSpPr>
        <p:spPr>
          <a:xfrm>
            <a:off x="399342" y="126507"/>
            <a:ext cx="11747582" cy="584775"/>
          </a:xfrm>
          <a:prstGeom prst="rect">
            <a:avLst/>
          </a:prstGeom>
        </p:spPr>
        <p:txBody>
          <a:bodyPr wrap="square">
            <a:spAutoFit/>
          </a:bodyPr>
          <a:lstStyle/>
          <a:p>
            <a:r>
              <a:rPr lang="en-US" sz="3200" dirty="0">
                <a:solidFill>
                  <a:schemeClr val="tx2"/>
                </a:solidFill>
                <a:latin typeface="+mj-lt"/>
              </a:rPr>
              <a:t>DoRIS Trial – Study Schematic</a:t>
            </a:r>
          </a:p>
        </p:txBody>
      </p:sp>
      <p:sp>
        <p:nvSpPr>
          <p:cNvPr id="6" name="TextBox 5">
            <a:extLst>
              <a:ext uri="{FF2B5EF4-FFF2-40B4-BE49-F238E27FC236}">
                <a16:creationId xmlns:a16="http://schemas.microsoft.com/office/drawing/2014/main" id="{5097DEE5-E869-4034-AE44-9821593E0787}"/>
              </a:ext>
            </a:extLst>
          </p:cNvPr>
          <p:cNvSpPr txBox="1"/>
          <p:nvPr/>
        </p:nvSpPr>
        <p:spPr>
          <a:xfrm>
            <a:off x="528549" y="744374"/>
            <a:ext cx="4165893" cy="738664"/>
          </a:xfrm>
          <a:prstGeom prst="rect">
            <a:avLst/>
          </a:prstGeom>
          <a:solidFill>
            <a:schemeClr val="accent3">
              <a:lumMod val="20000"/>
              <a:lumOff val="80000"/>
            </a:schemeClr>
          </a:solidFill>
          <a:ln>
            <a:solidFill>
              <a:schemeClr val="accent1"/>
            </a:solidFill>
          </a:ln>
        </p:spPr>
        <p:txBody>
          <a:bodyPr wrap="square" rtlCol="0">
            <a:spAutoFit/>
          </a:bodyPr>
          <a:lstStyle/>
          <a:p>
            <a:pPr algn="ctr"/>
            <a:r>
              <a:rPr lang="en-US" sz="1400" dirty="0">
                <a:solidFill>
                  <a:schemeClr val="tx2"/>
                </a:solidFill>
                <a:latin typeface="+mj-lt"/>
              </a:rPr>
              <a:t>Women 9-14 yo N = 930</a:t>
            </a:r>
          </a:p>
          <a:p>
            <a:pPr algn="ctr"/>
            <a:r>
              <a:rPr lang="en-US" sz="1400" dirty="0">
                <a:solidFill>
                  <a:schemeClr val="tx2"/>
                </a:solidFill>
                <a:latin typeface="+mj-lt"/>
              </a:rPr>
              <a:t>non-blinded, individually-randomized trial, </a:t>
            </a:r>
            <a:br>
              <a:rPr lang="en-US" sz="1400" dirty="0">
                <a:solidFill>
                  <a:schemeClr val="tx2"/>
                </a:solidFill>
                <a:latin typeface="+mj-lt"/>
              </a:rPr>
            </a:br>
            <a:r>
              <a:rPr lang="en-US" sz="1400" dirty="0">
                <a:solidFill>
                  <a:schemeClr val="tx2"/>
                </a:solidFill>
                <a:latin typeface="+mj-lt"/>
              </a:rPr>
              <a:t>with 6 arms </a:t>
            </a:r>
          </a:p>
        </p:txBody>
      </p:sp>
      <p:sp>
        <p:nvSpPr>
          <p:cNvPr id="52" name="Rectangle 51">
            <a:extLst>
              <a:ext uri="{FF2B5EF4-FFF2-40B4-BE49-F238E27FC236}">
                <a16:creationId xmlns:a16="http://schemas.microsoft.com/office/drawing/2014/main" id="{A3ADE9B1-C41E-4082-A170-39CE020F8629}"/>
              </a:ext>
            </a:extLst>
          </p:cNvPr>
          <p:cNvSpPr/>
          <p:nvPr/>
        </p:nvSpPr>
        <p:spPr>
          <a:xfrm>
            <a:off x="5192483" y="1326756"/>
            <a:ext cx="1872236" cy="182684"/>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Start Date: Feb 2017</a:t>
            </a:r>
          </a:p>
        </p:txBody>
      </p:sp>
      <p:cxnSp>
        <p:nvCxnSpPr>
          <p:cNvPr id="129" name="Straight Connector 128">
            <a:extLst>
              <a:ext uri="{FF2B5EF4-FFF2-40B4-BE49-F238E27FC236}">
                <a16:creationId xmlns:a16="http://schemas.microsoft.com/office/drawing/2014/main" id="{CB35AFD0-7FDC-4692-B34D-15F86CB23BA8}"/>
              </a:ext>
            </a:extLst>
          </p:cNvPr>
          <p:cNvCxnSpPr>
            <a:cxnSpLocks/>
            <a:stCxn id="76" idx="3"/>
            <a:endCxn id="130" idx="1"/>
          </p:cNvCxnSpPr>
          <p:nvPr/>
        </p:nvCxnSpPr>
        <p:spPr>
          <a:xfrm>
            <a:off x="5718467" y="2958164"/>
            <a:ext cx="1543077"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6CBECCA2-327C-4694-B598-516D15667274}"/>
              </a:ext>
            </a:extLst>
          </p:cNvPr>
          <p:cNvCxnSpPr>
            <a:cxnSpLocks/>
            <a:endCxn id="118" idx="1"/>
          </p:cNvCxnSpPr>
          <p:nvPr/>
        </p:nvCxnSpPr>
        <p:spPr>
          <a:xfrm flipV="1">
            <a:off x="5743473" y="2302082"/>
            <a:ext cx="1518071" cy="6172"/>
          </a:xfrm>
          <a:prstGeom prst="line">
            <a:avLst/>
          </a:prstGeom>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45B0F8DD-F0B4-413B-B40C-895D5794E9B6}"/>
              </a:ext>
            </a:extLst>
          </p:cNvPr>
          <p:cNvSpPr/>
          <p:nvPr/>
        </p:nvSpPr>
        <p:spPr>
          <a:xfrm>
            <a:off x="528550" y="1630852"/>
            <a:ext cx="1329029" cy="43265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Vaccines</a:t>
            </a:r>
          </a:p>
        </p:txBody>
      </p:sp>
      <p:sp>
        <p:nvSpPr>
          <p:cNvPr id="7" name="Rectangle 6">
            <a:extLst>
              <a:ext uri="{FF2B5EF4-FFF2-40B4-BE49-F238E27FC236}">
                <a16:creationId xmlns:a16="http://schemas.microsoft.com/office/drawing/2014/main" id="{D5475A77-392A-4FB6-A793-252746B0CD7D}"/>
              </a:ext>
            </a:extLst>
          </p:cNvPr>
          <p:cNvSpPr/>
          <p:nvPr/>
        </p:nvSpPr>
        <p:spPr>
          <a:xfrm>
            <a:off x="553783" y="2895691"/>
            <a:ext cx="1309070" cy="2785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2"/>
                </a:solidFill>
                <a:latin typeface="+mj-lt"/>
                <a:cs typeface="Calibri" panose="020F0502020204030204" pitchFamily="34" charset="0"/>
              </a:rPr>
              <a:t>HPV2 (GSK)</a:t>
            </a:r>
          </a:p>
        </p:txBody>
      </p:sp>
      <p:cxnSp>
        <p:nvCxnSpPr>
          <p:cNvPr id="11" name="Straight Arrow Connector 10">
            <a:extLst>
              <a:ext uri="{FF2B5EF4-FFF2-40B4-BE49-F238E27FC236}">
                <a16:creationId xmlns:a16="http://schemas.microsoft.com/office/drawing/2014/main" id="{EA7134AF-9995-4966-BAE1-130D348DC02A}"/>
              </a:ext>
            </a:extLst>
          </p:cNvPr>
          <p:cNvCxnSpPr>
            <a:cxnSpLocks/>
          </p:cNvCxnSpPr>
          <p:nvPr/>
        </p:nvCxnSpPr>
        <p:spPr>
          <a:xfrm>
            <a:off x="1864915" y="3066699"/>
            <a:ext cx="922953" cy="566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FD86EED-3881-430C-9DA6-A5704DA3D1B8}"/>
              </a:ext>
            </a:extLst>
          </p:cNvPr>
          <p:cNvSpPr txBox="1"/>
          <p:nvPr/>
        </p:nvSpPr>
        <p:spPr>
          <a:xfrm>
            <a:off x="2776665" y="2240068"/>
            <a:ext cx="1917778" cy="307777"/>
          </a:xfrm>
          <a:prstGeom prst="rect">
            <a:avLst/>
          </a:prstGeom>
          <a:solidFill>
            <a:schemeClr val="accent3">
              <a:lumMod val="40000"/>
              <a:lumOff val="60000"/>
            </a:schemeClr>
          </a:solidFill>
          <a:ln>
            <a:noFill/>
          </a:ln>
        </p:spPr>
        <p:txBody>
          <a:bodyPr wrap="square" rtlCol="0" anchor="ctr" anchorCtr="0">
            <a:spAutoFit/>
          </a:bodyPr>
          <a:lstStyle/>
          <a:p>
            <a:pPr>
              <a:spcBef>
                <a:spcPts val="600"/>
              </a:spcBef>
            </a:pPr>
            <a:r>
              <a:rPr lang="en-US" sz="1400" spc="0" baseline="0" dirty="0">
                <a:solidFill>
                  <a:schemeClr val="tx2"/>
                </a:solidFill>
                <a:latin typeface="+mj-lt"/>
                <a:cs typeface="Calibri"/>
                <a:sym typeface="Calibri"/>
                <a:rtl val="0"/>
              </a:rPr>
              <a:t>Three Dose (N=155)</a:t>
            </a:r>
          </a:p>
        </p:txBody>
      </p:sp>
      <p:sp>
        <p:nvSpPr>
          <p:cNvPr id="50" name="Rectangle 49">
            <a:extLst>
              <a:ext uri="{FF2B5EF4-FFF2-40B4-BE49-F238E27FC236}">
                <a16:creationId xmlns:a16="http://schemas.microsoft.com/office/drawing/2014/main" id="{7D286785-922C-4727-9112-6C9174E47200}"/>
              </a:ext>
            </a:extLst>
          </p:cNvPr>
          <p:cNvSpPr/>
          <p:nvPr/>
        </p:nvSpPr>
        <p:spPr>
          <a:xfrm>
            <a:off x="2781489" y="1630851"/>
            <a:ext cx="1908131" cy="43265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Arms</a:t>
            </a:r>
          </a:p>
        </p:txBody>
      </p:sp>
      <p:sp>
        <p:nvSpPr>
          <p:cNvPr id="62" name="TextBox 61">
            <a:extLst>
              <a:ext uri="{FF2B5EF4-FFF2-40B4-BE49-F238E27FC236}">
                <a16:creationId xmlns:a16="http://schemas.microsoft.com/office/drawing/2014/main" id="{D0062A1C-8889-491F-A9A2-3F496DFD47F6}"/>
              </a:ext>
            </a:extLst>
          </p:cNvPr>
          <p:cNvSpPr txBox="1"/>
          <p:nvPr/>
        </p:nvSpPr>
        <p:spPr>
          <a:xfrm>
            <a:off x="8633661" y="1634936"/>
            <a:ext cx="567739" cy="261610"/>
          </a:xfrm>
          <a:prstGeom prst="rect">
            <a:avLst/>
          </a:prstGeom>
          <a:solidFill>
            <a:srgbClr val="BFBFBF"/>
          </a:solidFill>
        </p:spPr>
        <p:txBody>
          <a:bodyPr wrap="square" rtlCol="0">
            <a:spAutoFit/>
          </a:bodyPr>
          <a:lstStyle/>
          <a:p>
            <a:r>
              <a:rPr lang="en-US" sz="1100" dirty="0">
                <a:solidFill>
                  <a:schemeClr val="bg1"/>
                </a:solidFill>
              </a:rPr>
              <a:t>Mo 12</a:t>
            </a:r>
          </a:p>
        </p:txBody>
      </p:sp>
      <p:sp>
        <p:nvSpPr>
          <p:cNvPr id="66" name="TextBox 65">
            <a:extLst>
              <a:ext uri="{FF2B5EF4-FFF2-40B4-BE49-F238E27FC236}">
                <a16:creationId xmlns:a16="http://schemas.microsoft.com/office/drawing/2014/main" id="{65B84FE4-8390-42EA-990C-69AF3DE93C9A}"/>
              </a:ext>
            </a:extLst>
          </p:cNvPr>
          <p:cNvSpPr txBox="1"/>
          <p:nvPr/>
        </p:nvSpPr>
        <p:spPr>
          <a:xfrm>
            <a:off x="5202873" y="1627126"/>
            <a:ext cx="567739" cy="276999"/>
          </a:xfrm>
          <a:prstGeom prst="rect">
            <a:avLst/>
          </a:prstGeom>
          <a:solidFill>
            <a:schemeClr val="accent4">
              <a:lumMod val="50000"/>
            </a:schemeClr>
          </a:solidFill>
        </p:spPr>
        <p:txBody>
          <a:bodyPr wrap="square" rtlCol="0">
            <a:spAutoFit/>
          </a:bodyPr>
          <a:lstStyle/>
          <a:p>
            <a:pPr algn="ctr"/>
            <a:r>
              <a:rPr lang="en-US" sz="1200" dirty="0">
                <a:solidFill>
                  <a:schemeClr val="bg1"/>
                </a:solidFill>
              </a:rPr>
              <a:t>Mo </a:t>
            </a:r>
            <a:r>
              <a:rPr lang="en-US" sz="1100" dirty="0">
                <a:solidFill>
                  <a:schemeClr val="bg1"/>
                </a:solidFill>
              </a:rPr>
              <a:t>0</a:t>
            </a:r>
            <a:endParaRPr lang="en-US" sz="1200" dirty="0">
              <a:solidFill>
                <a:schemeClr val="bg1"/>
              </a:solidFill>
            </a:endParaRPr>
          </a:p>
        </p:txBody>
      </p:sp>
      <p:sp>
        <p:nvSpPr>
          <p:cNvPr id="67" name="TextBox 66">
            <a:extLst>
              <a:ext uri="{FF2B5EF4-FFF2-40B4-BE49-F238E27FC236}">
                <a16:creationId xmlns:a16="http://schemas.microsoft.com/office/drawing/2014/main" id="{2A8CE7FE-ADEA-42EB-99F1-F2A7B870F7A4}"/>
              </a:ext>
            </a:extLst>
          </p:cNvPr>
          <p:cNvSpPr txBox="1"/>
          <p:nvPr/>
        </p:nvSpPr>
        <p:spPr>
          <a:xfrm>
            <a:off x="5887093" y="1627126"/>
            <a:ext cx="567739" cy="276999"/>
          </a:xfrm>
          <a:prstGeom prst="rect">
            <a:avLst/>
          </a:prstGeom>
          <a:solidFill>
            <a:srgbClr val="BFBFBF"/>
          </a:solidFill>
        </p:spPr>
        <p:txBody>
          <a:bodyPr wrap="square" rtlCol="0">
            <a:spAutoFit/>
          </a:bodyPr>
          <a:lstStyle/>
          <a:p>
            <a:pPr algn="ctr"/>
            <a:r>
              <a:rPr lang="en-US" sz="1100" dirty="0">
                <a:solidFill>
                  <a:schemeClr val="bg1"/>
                </a:solidFill>
              </a:rPr>
              <a:t>Mo</a:t>
            </a:r>
            <a:r>
              <a:rPr lang="en-US" sz="1200" dirty="0">
                <a:solidFill>
                  <a:schemeClr val="bg1"/>
                </a:solidFill>
              </a:rPr>
              <a:t> </a:t>
            </a:r>
            <a:r>
              <a:rPr lang="en-US" sz="1100" dirty="0">
                <a:solidFill>
                  <a:schemeClr val="bg1"/>
                </a:solidFill>
              </a:rPr>
              <a:t>1</a:t>
            </a:r>
            <a:endParaRPr lang="en-US" sz="1200" dirty="0">
              <a:solidFill>
                <a:schemeClr val="bg1"/>
              </a:solidFill>
            </a:endParaRPr>
          </a:p>
        </p:txBody>
      </p:sp>
      <p:sp>
        <p:nvSpPr>
          <p:cNvPr id="68" name="TextBox 67">
            <a:extLst>
              <a:ext uri="{FF2B5EF4-FFF2-40B4-BE49-F238E27FC236}">
                <a16:creationId xmlns:a16="http://schemas.microsoft.com/office/drawing/2014/main" id="{58C742FD-A3F4-48DB-ACC6-3D522C4A39F7}"/>
              </a:ext>
            </a:extLst>
          </p:cNvPr>
          <p:cNvSpPr txBox="1"/>
          <p:nvPr/>
        </p:nvSpPr>
        <p:spPr>
          <a:xfrm>
            <a:off x="6569500" y="1634936"/>
            <a:ext cx="567739" cy="261610"/>
          </a:xfrm>
          <a:prstGeom prst="rect">
            <a:avLst/>
          </a:prstGeom>
          <a:solidFill>
            <a:srgbClr val="BFBFBF"/>
          </a:solidFill>
        </p:spPr>
        <p:txBody>
          <a:bodyPr wrap="square" rtlCol="0">
            <a:spAutoFit/>
          </a:bodyPr>
          <a:lstStyle/>
          <a:p>
            <a:pPr algn="ctr"/>
            <a:r>
              <a:rPr lang="en-US" sz="1100" dirty="0">
                <a:solidFill>
                  <a:schemeClr val="bg1"/>
                </a:solidFill>
              </a:rPr>
              <a:t>Mo 2</a:t>
            </a:r>
          </a:p>
        </p:txBody>
      </p:sp>
      <p:sp>
        <p:nvSpPr>
          <p:cNvPr id="69" name="TextBox 68">
            <a:extLst>
              <a:ext uri="{FF2B5EF4-FFF2-40B4-BE49-F238E27FC236}">
                <a16:creationId xmlns:a16="http://schemas.microsoft.com/office/drawing/2014/main" id="{C576D88E-DAAF-40A3-8A17-3689E039A386}"/>
              </a:ext>
            </a:extLst>
          </p:cNvPr>
          <p:cNvSpPr txBox="1"/>
          <p:nvPr/>
        </p:nvSpPr>
        <p:spPr>
          <a:xfrm>
            <a:off x="7261544" y="1634936"/>
            <a:ext cx="567739" cy="261610"/>
          </a:xfrm>
          <a:prstGeom prst="rect">
            <a:avLst/>
          </a:prstGeom>
          <a:solidFill>
            <a:srgbClr val="BFBFBF"/>
          </a:solidFill>
        </p:spPr>
        <p:txBody>
          <a:bodyPr wrap="square" rtlCol="0">
            <a:spAutoFit/>
          </a:bodyPr>
          <a:lstStyle/>
          <a:p>
            <a:pPr algn="ctr"/>
            <a:r>
              <a:rPr lang="en-US" sz="1100" dirty="0">
                <a:solidFill>
                  <a:schemeClr val="bg1"/>
                </a:solidFill>
              </a:rPr>
              <a:t>Mo 6</a:t>
            </a:r>
          </a:p>
        </p:txBody>
      </p:sp>
      <p:sp>
        <p:nvSpPr>
          <p:cNvPr id="70" name="TextBox 69">
            <a:extLst>
              <a:ext uri="{FF2B5EF4-FFF2-40B4-BE49-F238E27FC236}">
                <a16:creationId xmlns:a16="http://schemas.microsoft.com/office/drawing/2014/main" id="{B23FCFE0-AF12-4F9E-8623-92C3458F5B5F}"/>
              </a:ext>
            </a:extLst>
          </p:cNvPr>
          <p:cNvSpPr txBox="1"/>
          <p:nvPr/>
        </p:nvSpPr>
        <p:spPr>
          <a:xfrm>
            <a:off x="7950348" y="1627126"/>
            <a:ext cx="567739" cy="261610"/>
          </a:xfrm>
          <a:prstGeom prst="rect">
            <a:avLst/>
          </a:prstGeom>
          <a:solidFill>
            <a:srgbClr val="BFBFBF"/>
          </a:solidFill>
        </p:spPr>
        <p:txBody>
          <a:bodyPr wrap="square" rtlCol="0">
            <a:spAutoFit/>
          </a:bodyPr>
          <a:lstStyle/>
          <a:p>
            <a:pPr algn="ctr"/>
            <a:r>
              <a:rPr lang="en-US" sz="1100" dirty="0">
                <a:solidFill>
                  <a:schemeClr val="bg1"/>
                </a:solidFill>
              </a:rPr>
              <a:t>Mo 7</a:t>
            </a:r>
          </a:p>
        </p:txBody>
      </p:sp>
      <p:sp>
        <p:nvSpPr>
          <p:cNvPr id="72" name="TextBox 71">
            <a:extLst>
              <a:ext uri="{FF2B5EF4-FFF2-40B4-BE49-F238E27FC236}">
                <a16:creationId xmlns:a16="http://schemas.microsoft.com/office/drawing/2014/main" id="{624002CC-1A2A-4DF6-9706-BC7F53636DEF}"/>
              </a:ext>
            </a:extLst>
          </p:cNvPr>
          <p:cNvSpPr txBox="1"/>
          <p:nvPr/>
        </p:nvSpPr>
        <p:spPr>
          <a:xfrm>
            <a:off x="10000288" y="1642932"/>
            <a:ext cx="567739" cy="261610"/>
          </a:xfrm>
          <a:prstGeom prst="rect">
            <a:avLst/>
          </a:prstGeom>
          <a:solidFill>
            <a:srgbClr val="BFBFBF"/>
          </a:solidFill>
        </p:spPr>
        <p:txBody>
          <a:bodyPr wrap="square" rtlCol="0">
            <a:spAutoFit/>
          </a:bodyPr>
          <a:lstStyle/>
          <a:p>
            <a:r>
              <a:rPr lang="en-US" sz="1100" dirty="0">
                <a:solidFill>
                  <a:schemeClr val="bg1"/>
                </a:solidFill>
              </a:rPr>
              <a:t>Mo 36</a:t>
            </a:r>
          </a:p>
        </p:txBody>
      </p:sp>
      <p:sp>
        <p:nvSpPr>
          <p:cNvPr id="95" name="TextBox 94">
            <a:extLst>
              <a:ext uri="{FF2B5EF4-FFF2-40B4-BE49-F238E27FC236}">
                <a16:creationId xmlns:a16="http://schemas.microsoft.com/office/drawing/2014/main" id="{631E55D0-1367-44EA-9C4F-7B79B53A2424}"/>
              </a:ext>
            </a:extLst>
          </p:cNvPr>
          <p:cNvSpPr txBox="1"/>
          <p:nvPr/>
        </p:nvSpPr>
        <p:spPr>
          <a:xfrm>
            <a:off x="10678111" y="1636481"/>
            <a:ext cx="567739" cy="261610"/>
          </a:xfrm>
          <a:prstGeom prst="rect">
            <a:avLst/>
          </a:prstGeom>
          <a:solidFill>
            <a:srgbClr val="BFBFBF"/>
          </a:solidFill>
        </p:spPr>
        <p:txBody>
          <a:bodyPr wrap="square" rtlCol="0">
            <a:spAutoFit/>
          </a:bodyPr>
          <a:lstStyle/>
          <a:p>
            <a:r>
              <a:rPr lang="en-US" sz="1100" dirty="0">
                <a:solidFill>
                  <a:schemeClr val="bg1"/>
                </a:solidFill>
              </a:rPr>
              <a:t>Mo 60</a:t>
            </a:r>
          </a:p>
        </p:txBody>
      </p:sp>
      <p:sp>
        <p:nvSpPr>
          <p:cNvPr id="145" name="TextBox 144">
            <a:extLst>
              <a:ext uri="{FF2B5EF4-FFF2-40B4-BE49-F238E27FC236}">
                <a16:creationId xmlns:a16="http://schemas.microsoft.com/office/drawing/2014/main" id="{DEF1A6F2-734F-42C8-8997-0932E2311248}"/>
              </a:ext>
            </a:extLst>
          </p:cNvPr>
          <p:cNvSpPr txBox="1"/>
          <p:nvPr/>
        </p:nvSpPr>
        <p:spPr>
          <a:xfrm>
            <a:off x="2781489" y="3473533"/>
            <a:ext cx="1908130" cy="307777"/>
          </a:xfrm>
          <a:prstGeom prst="rect">
            <a:avLst/>
          </a:prstGeom>
          <a:solidFill>
            <a:schemeClr val="accent3">
              <a:lumMod val="40000"/>
              <a:lumOff val="60000"/>
            </a:schemeClr>
          </a:solidFill>
        </p:spPr>
        <p:txBody>
          <a:bodyPr wrap="square" rtlCol="0">
            <a:spAutoFit/>
          </a:bodyPr>
          <a:lstStyle/>
          <a:p>
            <a:pPr>
              <a:spcBef>
                <a:spcPts val="600"/>
              </a:spcBef>
            </a:pPr>
            <a:r>
              <a:rPr lang="en-US" sz="1400" dirty="0">
                <a:solidFill>
                  <a:schemeClr val="tx2"/>
                </a:solidFill>
                <a:latin typeface="+mj-lt"/>
                <a:cs typeface="Calibri"/>
                <a:sym typeface="Calibri"/>
                <a:rtl val="0"/>
              </a:rPr>
              <a:t>One Dose (N=155)</a:t>
            </a:r>
          </a:p>
        </p:txBody>
      </p:sp>
      <p:sp>
        <p:nvSpPr>
          <p:cNvPr id="152" name="TextBox 151">
            <a:extLst>
              <a:ext uri="{FF2B5EF4-FFF2-40B4-BE49-F238E27FC236}">
                <a16:creationId xmlns:a16="http://schemas.microsoft.com/office/drawing/2014/main" id="{F05B2F9C-CFC6-4BAE-8F74-B1B3039B24B8}"/>
              </a:ext>
            </a:extLst>
          </p:cNvPr>
          <p:cNvSpPr txBox="1"/>
          <p:nvPr/>
        </p:nvSpPr>
        <p:spPr>
          <a:xfrm>
            <a:off x="2776581" y="2891650"/>
            <a:ext cx="1908130" cy="307777"/>
          </a:xfrm>
          <a:prstGeom prst="rect">
            <a:avLst/>
          </a:prstGeom>
          <a:solidFill>
            <a:schemeClr val="accent3">
              <a:lumMod val="40000"/>
              <a:lumOff val="60000"/>
            </a:schemeClr>
          </a:solidFill>
        </p:spPr>
        <p:txBody>
          <a:bodyPr wrap="square" rtlCol="0" anchor="ctr" anchorCtr="0">
            <a:spAutoFit/>
          </a:bodyPr>
          <a:lstStyle/>
          <a:p>
            <a:pPr>
              <a:spcBef>
                <a:spcPts val="600"/>
              </a:spcBef>
            </a:pPr>
            <a:r>
              <a:rPr lang="en-US" sz="1400" dirty="0">
                <a:solidFill>
                  <a:schemeClr val="tx2"/>
                </a:solidFill>
                <a:latin typeface="+mj-lt"/>
                <a:cs typeface="Calibri"/>
                <a:sym typeface="Calibri"/>
                <a:rtl val="0"/>
              </a:rPr>
              <a:t>Two Dose (N=155)</a:t>
            </a:r>
          </a:p>
        </p:txBody>
      </p:sp>
      <p:sp>
        <p:nvSpPr>
          <p:cNvPr id="171" name="Rounded Rectangle 183">
            <a:extLst>
              <a:ext uri="{FF2B5EF4-FFF2-40B4-BE49-F238E27FC236}">
                <a16:creationId xmlns:a16="http://schemas.microsoft.com/office/drawing/2014/main" id="{2D72A206-5D28-44BF-AF48-C1C315DBBA93}"/>
              </a:ext>
            </a:extLst>
          </p:cNvPr>
          <p:cNvSpPr/>
          <p:nvPr/>
        </p:nvSpPr>
        <p:spPr>
          <a:xfrm>
            <a:off x="5202873" y="2203462"/>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72" name="Rounded Rectangle 183">
            <a:extLst>
              <a:ext uri="{FF2B5EF4-FFF2-40B4-BE49-F238E27FC236}">
                <a16:creationId xmlns:a16="http://schemas.microsoft.com/office/drawing/2014/main" id="{F916EA7F-993D-457E-85DA-D3D1DEAC4425}"/>
              </a:ext>
            </a:extLst>
          </p:cNvPr>
          <p:cNvSpPr/>
          <p:nvPr/>
        </p:nvSpPr>
        <p:spPr>
          <a:xfrm>
            <a:off x="5887093" y="2209174"/>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73" name="Isosceles Triangle 72">
            <a:extLst>
              <a:ext uri="{FF2B5EF4-FFF2-40B4-BE49-F238E27FC236}">
                <a16:creationId xmlns:a16="http://schemas.microsoft.com/office/drawing/2014/main" id="{4127A884-A63A-41E9-9B74-BBD1D9640C78}"/>
              </a:ext>
            </a:extLst>
          </p:cNvPr>
          <p:cNvSpPr/>
          <p:nvPr/>
        </p:nvSpPr>
        <p:spPr>
          <a:xfrm rot="5400000">
            <a:off x="4857682" y="3014022"/>
            <a:ext cx="462264" cy="1099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1" fontAlgn="auto" hangingPunct="1">
              <a:spcBef>
                <a:spcPts val="0"/>
              </a:spcBef>
              <a:spcAft>
                <a:spcPts val="0"/>
              </a:spcAft>
              <a:defRPr/>
            </a:pPr>
            <a:endParaRPr lang="en-US" sz="2400">
              <a:solidFill>
                <a:srgbClr val="FFFFFF"/>
              </a:solidFill>
              <a:latin typeface="Calibri"/>
            </a:endParaRPr>
          </a:p>
        </p:txBody>
      </p:sp>
      <p:sp>
        <p:nvSpPr>
          <p:cNvPr id="74" name="Right Bracket 73">
            <a:extLst>
              <a:ext uri="{FF2B5EF4-FFF2-40B4-BE49-F238E27FC236}">
                <a16:creationId xmlns:a16="http://schemas.microsoft.com/office/drawing/2014/main" id="{26F775AF-31C4-499A-B4D3-4EAB457EEAA8}"/>
              </a:ext>
            </a:extLst>
          </p:cNvPr>
          <p:cNvSpPr/>
          <p:nvPr/>
        </p:nvSpPr>
        <p:spPr>
          <a:xfrm>
            <a:off x="4734882" y="2217873"/>
            <a:ext cx="271186" cy="1730491"/>
          </a:xfrm>
          <a:prstGeom prst="rightBracket">
            <a:avLst/>
          </a:prstGeom>
          <a:ln w="9525">
            <a:solidFill>
              <a:srgbClr val="454E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Rounded Rectangle 184">
            <a:extLst>
              <a:ext uri="{FF2B5EF4-FFF2-40B4-BE49-F238E27FC236}">
                <a16:creationId xmlns:a16="http://schemas.microsoft.com/office/drawing/2014/main" id="{40CD7078-B4B8-47BF-B959-B1FA99C3A762}"/>
              </a:ext>
            </a:extLst>
          </p:cNvPr>
          <p:cNvSpPr/>
          <p:nvPr/>
        </p:nvSpPr>
        <p:spPr>
          <a:xfrm>
            <a:off x="5202873" y="2472887"/>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76" name="Rounded Rectangle 183">
            <a:extLst>
              <a:ext uri="{FF2B5EF4-FFF2-40B4-BE49-F238E27FC236}">
                <a16:creationId xmlns:a16="http://schemas.microsoft.com/office/drawing/2014/main" id="{CE5B5F54-E642-4B80-AA83-749F7FBF75D3}"/>
              </a:ext>
            </a:extLst>
          </p:cNvPr>
          <p:cNvSpPr/>
          <p:nvPr/>
        </p:nvSpPr>
        <p:spPr>
          <a:xfrm>
            <a:off x="5176260" y="2853372"/>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77" name="Rounded Rectangle 184">
            <a:extLst>
              <a:ext uri="{FF2B5EF4-FFF2-40B4-BE49-F238E27FC236}">
                <a16:creationId xmlns:a16="http://schemas.microsoft.com/office/drawing/2014/main" id="{3358E136-42E8-47EA-9483-356E548E3F69}"/>
              </a:ext>
            </a:extLst>
          </p:cNvPr>
          <p:cNvSpPr/>
          <p:nvPr/>
        </p:nvSpPr>
        <p:spPr>
          <a:xfrm>
            <a:off x="5182958" y="312447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78" name="Rounded Rectangle 183">
            <a:extLst>
              <a:ext uri="{FF2B5EF4-FFF2-40B4-BE49-F238E27FC236}">
                <a16:creationId xmlns:a16="http://schemas.microsoft.com/office/drawing/2014/main" id="{7EB5AFD6-7CC1-4E17-B180-B14A5BDE74C9}"/>
              </a:ext>
            </a:extLst>
          </p:cNvPr>
          <p:cNvSpPr/>
          <p:nvPr/>
        </p:nvSpPr>
        <p:spPr>
          <a:xfrm>
            <a:off x="5176259" y="3476013"/>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80" name="Rectangle 79">
            <a:extLst>
              <a:ext uri="{FF2B5EF4-FFF2-40B4-BE49-F238E27FC236}">
                <a16:creationId xmlns:a16="http://schemas.microsoft.com/office/drawing/2014/main" id="{EED59DA8-8E9F-4410-8F1A-1754490E7B3A}"/>
              </a:ext>
            </a:extLst>
          </p:cNvPr>
          <p:cNvSpPr/>
          <p:nvPr/>
        </p:nvSpPr>
        <p:spPr>
          <a:xfrm>
            <a:off x="538530" y="4716547"/>
            <a:ext cx="1309070" cy="2834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95000"/>
                  </a:schemeClr>
                </a:solidFill>
                <a:latin typeface="+mj-lt"/>
                <a:cs typeface="Calibri" panose="020F0502020204030204" pitchFamily="34" charset="0"/>
              </a:rPr>
              <a:t>HPV4 (MSD) </a:t>
            </a:r>
          </a:p>
        </p:txBody>
      </p:sp>
      <p:sp>
        <p:nvSpPr>
          <p:cNvPr id="87" name="Rounded Rectangle 183">
            <a:extLst>
              <a:ext uri="{FF2B5EF4-FFF2-40B4-BE49-F238E27FC236}">
                <a16:creationId xmlns:a16="http://schemas.microsoft.com/office/drawing/2014/main" id="{EC2A5982-471C-4A5E-9A69-49ADDC465279}"/>
              </a:ext>
            </a:extLst>
          </p:cNvPr>
          <p:cNvSpPr/>
          <p:nvPr/>
        </p:nvSpPr>
        <p:spPr>
          <a:xfrm>
            <a:off x="5182958" y="4101966"/>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88" name="Isosceles Triangle 87">
            <a:extLst>
              <a:ext uri="{FF2B5EF4-FFF2-40B4-BE49-F238E27FC236}">
                <a16:creationId xmlns:a16="http://schemas.microsoft.com/office/drawing/2014/main" id="{20AAE0A5-23BC-4071-A74C-798296ADADED}"/>
              </a:ext>
            </a:extLst>
          </p:cNvPr>
          <p:cNvSpPr/>
          <p:nvPr/>
        </p:nvSpPr>
        <p:spPr>
          <a:xfrm rot="5400000">
            <a:off x="4887253" y="4910964"/>
            <a:ext cx="462264" cy="1099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1" fontAlgn="auto" hangingPunct="1">
              <a:spcBef>
                <a:spcPts val="0"/>
              </a:spcBef>
              <a:spcAft>
                <a:spcPts val="0"/>
              </a:spcAft>
              <a:defRPr/>
            </a:pPr>
            <a:endParaRPr lang="en-US" sz="2400">
              <a:solidFill>
                <a:srgbClr val="FFFFFF"/>
              </a:solidFill>
              <a:latin typeface="Calibri"/>
            </a:endParaRPr>
          </a:p>
        </p:txBody>
      </p:sp>
      <p:sp>
        <p:nvSpPr>
          <p:cNvPr id="89" name="Right Bracket 88">
            <a:extLst>
              <a:ext uri="{FF2B5EF4-FFF2-40B4-BE49-F238E27FC236}">
                <a16:creationId xmlns:a16="http://schemas.microsoft.com/office/drawing/2014/main" id="{3ACB928E-C0D1-4D04-B519-439A7193A53D}"/>
              </a:ext>
            </a:extLst>
          </p:cNvPr>
          <p:cNvSpPr/>
          <p:nvPr/>
        </p:nvSpPr>
        <p:spPr>
          <a:xfrm>
            <a:off x="4764453" y="4114815"/>
            <a:ext cx="271186" cy="1730491"/>
          </a:xfrm>
          <a:prstGeom prst="rightBracket">
            <a:avLst/>
          </a:prstGeom>
          <a:ln w="9525">
            <a:solidFill>
              <a:srgbClr val="454E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Rounded Rectangle 184">
            <a:extLst>
              <a:ext uri="{FF2B5EF4-FFF2-40B4-BE49-F238E27FC236}">
                <a16:creationId xmlns:a16="http://schemas.microsoft.com/office/drawing/2014/main" id="{6EC9F4EC-4F98-4C1B-A6FE-42A49500B5A3}"/>
              </a:ext>
            </a:extLst>
          </p:cNvPr>
          <p:cNvSpPr/>
          <p:nvPr/>
        </p:nvSpPr>
        <p:spPr>
          <a:xfrm>
            <a:off x="5179607" y="437313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05" name="Rounded Rectangle 183">
            <a:extLst>
              <a:ext uri="{FF2B5EF4-FFF2-40B4-BE49-F238E27FC236}">
                <a16:creationId xmlns:a16="http://schemas.microsoft.com/office/drawing/2014/main" id="{20C0DE3B-22A9-41F0-B021-0A0EB7AB246F}"/>
              </a:ext>
            </a:extLst>
          </p:cNvPr>
          <p:cNvSpPr/>
          <p:nvPr/>
        </p:nvSpPr>
        <p:spPr>
          <a:xfrm>
            <a:off x="5172909" y="4726496"/>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06" name="Rounded Rectangle 184">
            <a:extLst>
              <a:ext uri="{FF2B5EF4-FFF2-40B4-BE49-F238E27FC236}">
                <a16:creationId xmlns:a16="http://schemas.microsoft.com/office/drawing/2014/main" id="{BD8CBCF0-528A-424A-BBCC-64FEA8C43431}"/>
              </a:ext>
            </a:extLst>
          </p:cNvPr>
          <p:cNvSpPr/>
          <p:nvPr/>
        </p:nvSpPr>
        <p:spPr>
          <a:xfrm>
            <a:off x="5182958" y="4984637"/>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07" name="Rounded Rectangle 183">
            <a:extLst>
              <a:ext uri="{FF2B5EF4-FFF2-40B4-BE49-F238E27FC236}">
                <a16:creationId xmlns:a16="http://schemas.microsoft.com/office/drawing/2014/main" id="{6F56EE88-3B30-4375-958F-03AB838FAF6E}"/>
              </a:ext>
            </a:extLst>
          </p:cNvPr>
          <p:cNvSpPr/>
          <p:nvPr/>
        </p:nvSpPr>
        <p:spPr>
          <a:xfrm>
            <a:off x="5176259" y="5378656"/>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08" name="Rounded Rectangle 184">
            <a:extLst>
              <a:ext uri="{FF2B5EF4-FFF2-40B4-BE49-F238E27FC236}">
                <a16:creationId xmlns:a16="http://schemas.microsoft.com/office/drawing/2014/main" id="{791560A3-9B14-46A1-8149-159771F15B37}"/>
              </a:ext>
            </a:extLst>
          </p:cNvPr>
          <p:cNvSpPr/>
          <p:nvPr/>
        </p:nvSpPr>
        <p:spPr>
          <a:xfrm>
            <a:off x="5172908" y="5643349"/>
            <a:ext cx="535509" cy="221891"/>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18" name="Rounded Rectangle 183">
            <a:extLst>
              <a:ext uri="{FF2B5EF4-FFF2-40B4-BE49-F238E27FC236}">
                <a16:creationId xmlns:a16="http://schemas.microsoft.com/office/drawing/2014/main" id="{D924D30D-F965-49AA-9BF9-C50C15964FB1}"/>
              </a:ext>
            </a:extLst>
          </p:cNvPr>
          <p:cNvSpPr/>
          <p:nvPr/>
        </p:nvSpPr>
        <p:spPr>
          <a:xfrm>
            <a:off x="7261544" y="2197290"/>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19" name="Rounded Rectangle 184">
            <a:extLst>
              <a:ext uri="{FF2B5EF4-FFF2-40B4-BE49-F238E27FC236}">
                <a16:creationId xmlns:a16="http://schemas.microsoft.com/office/drawing/2014/main" id="{4580D422-4FCD-408E-8C14-37F9ACC3B0C1}"/>
              </a:ext>
            </a:extLst>
          </p:cNvPr>
          <p:cNvSpPr/>
          <p:nvPr/>
        </p:nvSpPr>
        <p:spPr>
          <a:xfrm>
            <a:off x="5887093" y="247532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0" name="Rounded Rectangle 184">
            <a:extLst>
              <a:ext uri="{FF2B5EF4-FFF2-40B4-BE49-F238E27FC236}">
                <a16:creationId xmlns:a16="http://schemas.microsoft.com/office/drawing/2014/main" id="{BCFB0F78-0138-451B-94FD-AE89EF5B357E}"/>
              </a:ext>
            </a:extLst>
          </p:cNvPr>
          <p:cNvSpPr/>
          <p:nvPr/>
        </p:nvSpPr>
        <p:spPr>
          <a:xfrm>
            <a:off x="7950348" y="2472674"/>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1" name="Rounded Rectangle 184">
            <a:extLst>
              <a:ext uri="{FF2B5EF4-FFF2-40B4-BE49-F238E27FC236}">
                <a16:creationId xmlns:a16="http://schemas.microsoft.com/office/drawing/2014/main" id="{B1AF3A00-1C16-40EF-AEC6-01FBBB51D529}"/>
              </a:ext>
            </a:extLst>
          </p:cNvPr>
          <p:cNvSpPr/>
          <p:nvPr/>
        </p:nvSpPr>
        <p:spPr>
          <a:xfrm>
            <a:off x="8632469" y="247532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2" name="Rounded Rectangle 184">
            <a:extLst>
              <a:ext uri="{FF2B5EF4-FFF2-40B4-BE49-F238E27FC236}">
                <a16:creationId xmlns:a16="http://schemas.microsoft.com/office/drawing/2014/main" id="{2D03D9E4-FD63-4C6B-8144-FBAEFFDFA0FE}"/>
              </a:ext>
            </a:extLst>
          </p:cNvPr>
          <p:cNvSpPr/>
          <p:nvPr/>
        </p:nvSpPr>
        <p:spPr>
          <a:xfrm>
            <a:off x="9322465" y="247532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27" name="Rounded Rectangle 184">
            <a:extLst>
              <a:ext uri="{FF2B5EF4-FFF2-40B4-BE49-F238E27FC236}">
                <a16:creationId xmlns:a16="http://schemas.microsoft.com/office/drawing/2014/main" id="{5B6CD17B-7B1C-4BD7-8A8E-E9FBE14D982A}"/>
              </a:ext>
            </a:extLst>
          </p:cNvPr>
          <p:cNvSpPr/>
          <p:nvPr/>
        </p:nvSpPr>
        <p:spPr>
          <a:xfrm>
            <a:off x="10000288" y="247532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8" name="TextBox 127">
            <a:extLst>
              <a:ext uri="{FF2B5EF4-FFF2-40B4-BE49-F238E27FC236}">
                <a16:creationId xmlns:a16="http://schemas.microsoft.com/office/drawing/2014/main" id="{6EEB0E80-6E32-4A55-B028-4640C664C3FA}"/>
              </a:ext>
            </a:extLst>
          </p:cNvPr>
          <p:cNvSpPr txBox="1"/>
          <p:nvPr/>
        </p:nvSpPr>
        <p:spPr>
          <a:xfrm>
            <a:off x="9322465" y="1642932"/>
            <a:ext cx="567739" cy="276999"/>
          </a:xfrm>
          <a:prstGeom prst="rect">
            <a:avLst/>
          </a:prstGeom>
          <a:solidFill>
            <a:srgbClr val="BFBFBF"/>
          </a:solidFill>
        </p:spPr>
        <p:txBody>
          <a:bodyPr wrap="square" rtlCol="0">
            <a:spAutoFit/>
          </a:bodyPr>
          <a:lstStyle/>
          <a:p>
            <a:r>
              <a:rPr lang="en-US" sz="1100" dirty="0">
                <a:solidFill>
                  <a:schemeClr val="bg1"/>
                </a:solidFill>
              </a:rPr>
              <a:t>Mo </a:t>
            </a:r>
            <a:r>
              <a:rPr lang="en-US" sz="1200" dirty="0">
                <a:solidFill>
                  <a:schemeClr val="bg1"/>
                </a:solidFill>
              </a:rPr>
              <a:t>24</a:t>
            </a:r>
            <a:endParaRPr lang="en-US" sz="1100" dirty="0">
              <a:solidFill>
                <a:schemeClr val="bg1"/>
              </a:solidFill>
            </a:endParaRPr>
          </a:p>
        </p:txBody>
      </p:sp>
      <p:sp>
        <p:nvSpPr>
          <p:cNvPr id="130" name="Rounded Rectangle 183">
            <a:extLst>
              <a:ext uri="{FF2B5EF4-FFF2-40B4-BE49-F238E27FC236}">
                <a16:creationId xmlns:a16="http://schemas.microsoft.com/office/drawing/2014/main" id="{E9ECC00C-0473-427B-9C95-67C09E8DF7EA}"/>
              </a:ext>
            </a:extLst>
          </p:cNvPr>
          <p:cNvSpPr/>
          <p:nvPr/>
        </p:nvSpPr>
        <p:spPr>
          <a:xfrm>
            <a:off x="7261544" y="2853372"/>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32" name="Rounded Rectangle 184">
            <a:extLst>
              <a:ext uri="{FF2B5EF4-FFF2-40B4-BE49-F238E27FC236}">
                <a16:creationId xmlns:a16="http://schemas.microsoft.com/office/drawing/2014/main" id="{CC7DF1AF-93F4-4358-91D9-B5C880179C1A}"/>
              </a:ext>
            </a:extLst>
          </p:cNvPr>
          <p:cNvSpPr/>
          <p:nvPr/>
        </p:nvSpPr>
        <p:spPr>
          <a:xfrm>
            <a:off x="5887093" y="3118196"/>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43" name="Rounded Rectangle 184">
            <a:extLst>
              <a:ext uri="{FF2B5EF4-FFF2-40B4-BE49-F238E27FC236}">
                <a16:creationId xmlns:a16="http://schemas.microsoft.com/office/drawing/2014/main" id="{FC569999-A761-4A87-B47E-FBFDC65EA1D0}"/>
              </a:ext>
            </a:extLst>
          </p:cNvPr>
          <p:cNvSpPr/>
          <p:nvPr/>
        </p:nvSpPr>
        <p:spPr>
          <a:xfrm>
            <a:off x="10000287" y="3117480"/>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44" name="Rounded Rectangle 184">
            <a:extLst>
              <a:ext uri="{FF2B5EF4-FFF2-40B4-BE49-F238E27FC236}">
                <a16:creationId xmlns:a16="http://schemas.microsoft.com/office/drawing/2014/main" id="{525C8BB9-EA84-4A78-B5E0-9014E00DACB0}"/>
              </a:ext>
            </a:extLst>
          </p:cNvPr>
          <p:cNvSpPr/>
          <p:nvPr/>
        </p:nvSpPr>
        <p:spPr>
          <a:xfrm>
            <a:off x="9325299" y="3117480"/>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47" name="Rounded Rectangle 184">
            <a:extLst>
              <a:ext uri="{FF2B5EF4-FFF2-40B4-BE49-F238E27FC236}">
                <a16:creationId xmlns:a16="http://schemas.microsoft.com/office/drawing/2014/main" id="{719ECE22-F5F1-4063-AB72-A991995A7147}"/>
              </a:ext>
            </a:extLst>
          </p:cNvPr>
          <p:cNvSpPr/>
          <p:nvPr/>
        </p:nvSpPr>
        <p:spPr>
          <a:xfrm>
            <a:off x="8632468" y="3117480"/>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48" name="Rounded Rectangle 184">
            <a:extLst>
              <a:ext uri="{FF2B5EF4-FFF2-40B4-BE49-F238E27FC236}">
                <a16:creationId xmlns:a16="http://schemas.microsoft.com/office/drawing/2014/main" id="{BE0D591E-ACE0-41A8-8F51-EE861879C8F4}"/>
              </a:ext>
            </a:extLst>
          </p:cNvPr>
          <p:cNvSpPr/>
          <p:nvPr/>
        </p:nvSpPr>
        <p:spPr>
          <a:xfrm>
            <a:off x="7948660" y="3117480"/>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49" name="Rounded Rectangle 184">
            <a:extLst>
              <a:ext uri="{FF2B5EF4-FFF2-40B4-BE49-F238E27FC236}">
                <a16:creationId xmlns:a16="http://schemas.microsoft.com/office/drawing/2014/main" id="{DC3AB7D2-25F1-4B85-87E4-76C3AE0345C1}"/>
              </a:ext>
            </a:extLst>
          </p:cNvPr>
          <p:cNvSpPr/>
          <p:nvPr/>
        </p:nvSpPr>
        <p:spPr>
          <a:xfrm>
            <a:off x="7948659" y="373731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50" name="Rounded Rectangle 184">
            <a:extLst>
              <a:ext uri="{FF2B5EF4-FFF2-40B4-BE49-F238E27FC236}">
                <a16:creationId xmlns:a16="http://schemas.microsoft.com/office/drawing/2014/main" id="{A9ABBA51-DC3D-474A-9004-02854FA00A03}"/>
              </a:ext>
            </a:extLst>
          </p:cNvPr>
          <p:cNvSpPr/>
          <p:nvPr/>
        </p:nvSpPr>
        <p:spPr>
          <a:xfrm>
            <a:off x="9316277" y="3742312"/>
            <a:ext cx="535509" cy="22310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51" name="Rounded Rectangle 184">
            <a:extLst>
              <a:ext uri="{FF2B5EF4-FFF2-40B4-BE49-F238E27FC236}">
                <a16:creationId xmlns:a16="http://schemas.microsoft.com/office/drawing/2014/main" id="{1F1269CE-F149-4E98-867A-798E20FA7F66}"/>
              </a:ext>
            </a:extLst>
          </p:cNvPr>
          <p:cNvSpPr/>
          <p:nvPr/>
        </p:nvSpPr>
        <p:spPr>
          <a:xfrm>
            <a:off x="8632468" y="3737313"/>
            <a:ext cx="535509" cy="22810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54" name="Rounded Rectangle 184">
            <a:extLst>
              <a:ext uri="{FF2B5EF4-FFF2-40B4-BE49-F238E27FC236}">
                <a16:creationId xmlns:a16="http://schemas.microsoft.com/office/drawing/2014/main" id="{72BC110A-BEBA-4661-A68F-0849E109B758}"/>
              </a:ext>
            </a:extLst>
          </p:cNvPr>
          <p:cNvSpPr/>
          <p:nvPr/>
        </p:nvSpPr>
        <p:spPr>
          <a:xfrm>
            <a:off x="9996132" y="3745764"/>
            <a:ext cx="535509" cy="21818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66" name="Rounded Rectangle 184">
            <a:extLst>
              <a:ext uri="{FF2B5EF4-FFF2-40B4-BE49-F238E27FC236}">
                <a16:creationId xmlns:a16="http://schemas.microsoft.com/office/drawing/2014/main" id="{14ABC398-BC41-4A4C-AE68-7BD702D264EF}"/>
              </a:ext>
            </a:extLst>
          </p:cNvPr>
          <p:cNvSpPr/>
          <p:nvPr/>
        </p:nvSpPr>
        <p:spPr>
          <a:xfrm>
            <a:off x="5885674" y="374184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67" name="Rounded Rectangle 184">
            <a:extLst>
              <a:ext uri="{FF2B5EF4-FFF2-40B4-BE49-F238E27FC236}">
                <a16:creationId xmlns:a16="http://schemas.microsoft.com/office/drawing/2014/main" id="{C449E277-4CBE-4F50-818B-78349D6307CE}"/>
              </a:ext>
            </a:extLst>
          </p:cNvPr>
          <p:cNvSpPr/>
          <p:nvPr/>
        </p:nvSpPr>
        <p:spPr>
          <a:xfrm>
            <a:off x="5169557" y="3744488"/>
            <a:ext cx="553035"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75" name="Rounded Rectangle 183">
            <a:extLst>
              <a:ext uri="{FF2B5EF4-FFF2-40B4-BE49-F238E27FC236}">
                <a16:creationId xmlns:a16="http://schemas.microsoft.com/office/drawing/2014/main" id="{12F0F26B-7371-4E07-BBF5-03D43183C2AA}"/>
              </a:ext>
            </a:extLst>
          </p:cNvPr>
          <p:cNvSpPr/>
          <p:nvPr/>
        </p:nvSpPr>
        <p:spPr>
          <a:xfrm>
            <a:off x="6569500" y="4100354"/>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76" name="Rounded Rectangle 183">
            <a:extLst>
              <a:ext uri="{FF2B5EF4-FFF2-40B4-BE49-F238E27FC236}">
                <a16:creationId xmlns:a16="http://schemas.microsoft.com/office/drawing/2014/main" id="{B7783469-4F72-440E-948D-3797118D0E78}"/>
              </a:ext>
            </a:extLst>
          </p:cNvPr>
          <p:cNvSpPr/>
          <p:nvPr/>
        </p:nvSpPr>
        <p:spPr>
          <a:xfrm>
            <a:off x="7261543" y="4099094"/>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77" name="Rounded Rectangle 184">
            <a:extLst>
              <a:ext uri="{FF2B5EF4-FFF2-40B4-BE49-F238E27FC236}">
                <a16:creationId xmlns:a16="http://schemas.microsoft.com/office/drawing/2014/main" id="{A84B141F-B34B-4AC1-8E1E-3417AE3C289F}"/>
              </a:ext>
            </a:extLst>
          </p:cNvPr>
          <p:cNvSpPr/>
          <p:nvPr/>
        </p:nvSpPr>
        <p:spPr>
          <a:xfrm>
            <a:off x="5893008" y="437313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78" name="Rounded Rectangle 184">
            <a:extLst>
              <a:ext uri="{FF2B5EF4-FFF2-40B4-BE49-F238E27FC236}">
                <a16:creationId xmlns:a16="http://schemas.microsoft.com/office/drawing/2014/main" id="{6BD875CB-3560-4FFC-AFAC-6D20437DDACA}"/>
              </a:ext>
            </a:extLst>
          </p:cNvPr>
          <p:cNvSpPr/>
          <p:nvPr/>
        </p:nvSpPr>
        <p:spPr>
          <a:xfrm>
            <a:off x="7948658" y="4373525"/>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79" name="Rounded Rectangle 184">
            <a:extLst>
              <a:ext uri="{FF2B5EF4-FFF2-40B4-BE49-F238E27FC236}">
                <a16:creationId xmlns:a16="http://schemas.microsoft.com/office/drawing/2014/main" id="{074D657F-FDEA-40CB-BF8F-C9019DC60AA1}"/>
              </a:ext>
            </a:extLst>
          </p:cNvPr>
          <p:cNvSpPr/>
          <p:nvPr/>
        </p:nvSpPr>
        <p:spPr>
          <a:xfrm>
            <a:off x="8632437" y="4370871"/>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0" name="Rounded Rectangle 184">
            <a:extLst>
              <a:ext uri="{FF2B5EF4-FFF2-40B4-BE49-F238E27FC236}">
                <a16:creationId xmlns:a16="http://schemas.microsoft.com/office/drawing/2014/main" id="{596B9729-A44B-42BE-940D-B460C39EE81F}"/>
              </a:ext>
            </a:extLst>
          </p:cNvPr>
          <p:cNvSpPr/>
          <p:nvPr/>
        </p:nvSpPr>
        <p:spPr>
          <a:xfrm>
            <a:off x="9316220" y="4370871"/>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81" name="Rounded Rectangle 184">
            <a:extLst>
              <a:ext uri="{FF2B5EF4-FFF2-40B4-BE49-F238E27FC236}">
                <a16:creationId xmlns:a16="http://schemas.microsoft.com/office/drawing/2014/main" id="{5FD03614-C70E-47DA-B7F4-21E89C7CC0D8}"/>
              </a:ext>
            </a:extLst>
          </p:cNvPr>
          <p:cNvSpPr/>
          <p:nvPr/>
        </p:nvSpPr>
        <p:spPr>
          <a:xfrm>
            <a:off x="9995084" y="4379009"/>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2" name="Rounded Rectangle 183">
            <a:extLst>
              <a:ext uri="{FF2B5EF4-FFF2-40B4-BE49-F238E27FC236}">
                <a16:creationId xmlns:a16="http://schemas.microsoft.com/office/drawing/2014/main" id="{E70DA478-F2FA-4F5B-AA4A-3D99D5A832D4}"/>
              </a:ext>
            </a:extLst>
          </p:cNvPr>
          <p:cNvSpPr/>
          <p:nvPr/>
        </p:nvSpPr>
        <p:spPr>
          <a:xfrm>
            <a:off x="7261542" y="4755312"/>
            <a:ext cx="542207" cy="20958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83" name="Rounded Rectangle 184">
            <a:extLst>
              <a:ext uri="{FF2B5EF4-FFF2-40B4-BE49-F238E27FC236}">
                <a16:creationId xmlns:a16="http://schemas.microsoft.com/office/drawing/2014/main" id="{AD6B73DE-F1ED-40CB-83D5-FFFE98F683DC}"/>
              </a:ext>
            </a:extLst>
          </p:cNvPr>
          <p:cNvSpPr/>
          <p:nvPr/>
        </p:nvSpPr>
        <p:spPr>
          <a:xfrm>
            <a:off x="5877508" y="4984637"/>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4" name="Rounded Rectangle 184">
            <a:extLst>
              <a:ext uri="{FF2B5EF4-FFF2-40B4-BE49-F238E27FC236}">
                <a16:creationId xmlns:a16="http://schemas.microsoft.com/office/drawing/2014/main" id="{AE7C6C55-F54E-417D-A772-46525C0712F6}"/>
              </a:ext>
            </a:extLst>
          </p:cNvPr>
          <p:cNvSpPr/>
          <p:nvPr/>
        </p:nvSpPr>
        <p:spPr>
          <a:xfrm>
            <a:off x="7941778" y="499606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5" name="Rounded Rectangle 184">
            <a:extLst>
              <a:ext uri="{FF2B5EF4-FFF2-40B4-BE49-F238E27FC236}">
                <a16:creationId xmlns:a16="http://schemas.microsoft.com/office/drawing/2014/main" id="{466CC8A0-27CD-4631-85E3-8F784439EDAC}"/>
              </a:ext>
            </a:extLst>
          </p:cNvPr>
          <p:cNvSpPr/>
          <p:nvPr/>
        </p:nvSpPr>
        <p:spPr>
          <a:xfrm>
            <a:off x="8628999" y="499606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6" name="Rounded Rectangle 184">
            <a:extLst>
              <a:ext uri="{FF2B5EF4-FFF2-40B4-BE49-F238E27FC236}">
                <a16:creationId xmlns:a16="http://schemas.microsoft.com/office/drawing/2014/main" id="{D177C55E-061D-4FB2-9456-38749A72744F}"/>
              </a:ext>
            </a:extLst>
          </p:cNvPr>
          <p:cNvSpPr/>
          <p:nvPr/>
        </p:nvSpPr>
        <p:spPr>
          <a:xfrm>
            <a:off x="9316220" y="4992676"/>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87" name="Rounded Rectangle 184">
            <a:extLst>
              <a:ext uri="{FF2B5EF4-FFF2-40B4-BE49-F238E27FC236}">
                <a16:creationId xmlns:a16="http://schemas.microsoft.com/office/drawing/2014/main" id="{B7859D30-F309-4EA1-8DDD-A77A2A0A69FB}"/>
              </a:ext>
            </a:extLst>
          </p:cNvPr>
          <p:cNvSpPr/>
          <p:nvPr/>
        </p:nvSpPr>
        <p:spPr>
          <a:xfrm>
            <a:off x="9995085" y="4998403"/>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88" name="Rounded Rectangle 184">
            <a:extLst>
              <a:ext uri="{FF2B5EF4-FFF2-40B4-BE49-F238E27FC236}">
                <a16:creationId xmlns:a16="http://schemas.microsoft.com/office/drawing/2014/main" id="{50D5A7D1-CF42-4372-9664-66961670A059}"/>
              </a:ext>
            </a:extLst>
          </p:cNvPr>
          <p:cNvSpPr/>
          <p:nvPr/>
        </p:nvSpPr>
        <p:spPr>
          <a:xfrm>
            <a:off x="5877508" y="5642971"/>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90" name="Rounded Rectangle 184">
            <a:extLst>
              <a:ext uri="{FF2B5EF4-FFF2-40B4-BE49-F238E27FC236}">
                <a16:creationId xmlns:a16="http://schemas.microsoft.com/office/drawing/2014/main" id="{A02032DB-7A01-4210-98BD-8713BF97E517}"/>
              </a:ext>
            </a:extLst>
          </p:cNvPr>
          <p:cNvSpPr/>
          <p:nvPr/>
        </p:nvSpPr>
        <p:spPr>
          <a:xfrm>
            <a:off x="9316220" y="5642382"/>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00" dirty="0">
                <a:solidFill>
                  <a:srgbClr val="000000"/>
                </a:solidFill>
                <a:latin typeface="Calibri"/>
              </a:rPr>
              <a:t>Serology</a:t>
            </a:r>
          </a:p>
        </p:txBody>
      </p:sp>
      <p:sp>
        <p:nvSpPr>
          <p:cNvPr id="191" name="Rounded Rectangle 184">
            <a:extLst>
              <a:ext uri="{FF2B5EF4-FFF2-40B4-BE49-F238E27FC236}">
                <a16:creationId xmlns:a16="http://schemas.microsoft.com/office/drawing/2014/main" id="{15879164-CA14-4457-9453-121AF26B81F5}"/>
              </a:ext>
            </a:extLst>
          </p:cNvPr>
          <p:cNvSpPr/>
          <p:nvPr/>
        </p:nvSpPr>
        <p:spPr>
          <a:xfrm>
            <a:off x="8632438" y="5640282"/>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92" name="Rounded Rectangle 184">
            <a:extLst>
              <a:ext uri="{FF2B5EF4-FFF2-40B4-BE49-F238E27FC236}">
                <a16:creationId xmlns:a16="http://schemas.microsoft.com/office/drawing/2014/main" id="{923BFD0E-7851-47A0-A97D-41535F35F46F}"/>
              </a:ext>
            </a:extLst>
          </p:cNvPr>
          <p:cNvSpPr/>
          <p:nvPr/>
        </p:nvSpPr>
        <p:spPr>
          <a:xfrm>
            <a:off x="9995084" y="5640282"/>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93" name="Rounded Rectangle 184">
            <a:extLst>
              <a:ext uri="{FF2B5EF4-FFF2-40B4-BE49-F238E27FC236}">
                <a16:creationId xmlns:a16="http://schemas.microsoft.com/office/drawing/2014/main" id="{A6922468-E405-4D79-B95B-CA6B2A843B8D}"/>
              </a:ext>
            </a:extLst>
          </p:cNvPr>
          <p:cNvSpPr/>
          <p:nvPr/>
        </p:nvSpPr>
        <p:spPr>
          <a:xfrm>
            <a:off x="7948658" y="5633849"/>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cxnSp>
        <p:nvCxnSpPr>
          <p:cNvPr id="138" name="Straight Connector 137">
            <a:extLst>
              <a:ext uri="{FF2B5EF4-FFF2-40B4-BE49-F238E27FC236}">
                <a16:creationId xmlns:a16="http://schemas.microsoft.com/office/drawing/2014/main" id="{438033E1-BA91-4BC8-9B09-7C3F74B320C1}"/>
              </a:ext>
            </a:extLst>
          </p:cNvPr>
          <p:cNvCxnSpPr>
            <a:cxnSpLocks/>
            <a:endCxn id="182" idx="1"/>
          </p:cNvCxnSpPr>
          <p:nvPr/>
        </p:nvCxnSpPr>
        <p:spPr>
          <a:xfrm>
            <a:off x="5709913" y="4844918"/>
            <a:ext cx="1551629" cy="15186"/>
          </a:xfrm>
          <a:prstGeom prst="line">
            <a:avLst/>
          </a:prstGeom>
        </p:spPr>
        <p:style>
          <a:lnRef idx="1">
            <a:schemeClr val="dk1"/>
          </a:lnRef>
          <a:fillRef idx="0">
            <a:schemeClr val="dk1"/>
          </a:fillRef>
          <a:effectRef idx="0">
            <a:schemeClr val="dk1"/>
          </a:effectRef>
          <a:fontRef idx="minor">
            <a:schemeClr val="tx1"/>
          </a:fontRef>
        </p:style>
      </p:cxnSp>
      <p:sp>
        <p:nvSpPr>
          <p:cNvPr id="157" name="TextBox 156">
            <a:extLst>
              <a:ext uri="{FF2B5EF4-FFF2-40B4-BE49-F238E27FC236}">
                <a16:creationId xmlns:a16="http://schemas.microsoft.com/office/drawing/2014/main" id="{3E67A42C-2314-4E65-B392-4E9A469C448B}"/>
              </a:ext>
            </a:extLst>
          </p:cNvPr>
          <p:cNvSpPr txBox="1"/>
          <p:nvPr/>
        </p:nvSpPr>
        <p:spPr>
          <a:xfrm>
            <a:off x="2771757" y="4131542"/>
            <a:ext cx="1917778" cy="307777"/>
          </a:xfrm>
          <a:prstGeom prst="rect">
            <a:avLst/>
          </a:prstGeom>
          <a:solidFill>
            <a:schemeClr val="tx2">
              <a:lumMod val="20000"/>
              <a:lumOff val="80000"/>
            </a:schemeClr>
          </a:solidFill>
          <a:ln>
            <a:noFill/>
          </a:ln>
        </p:spPr>
        <p:txBody>
          <a:bodyPr wrap="square" rtlCol="0" anchor="ctr" anchorCtr="0">
            <a:spAutoFit/>
          </a:bodyPr>
          <a:lstStyle/>
          <a:p>
            <a:pPr>
              <a:spcBef>
                <a:spcPts val="600"/>
              </a:spcBef>
            </a:pPr>
            <a:r>
              <a:rPr lang="en-US" sz="1400" spc="0" baseline="0" dirty="0">
                <a:solidFill>
                  <a:srgbClr val="000000"/>
                </a:solidFill>
                <a:latin typeface="+mj-lt"/>
                <a:cs typeface="Calibri"/>
                <a:sym typeface="Calibri"/>
                <a:rtl val="0"/>
              </a:rPr>
              <a:t>Three Dose (N=155)</a:t>
            </a:r>
          </a:p>
        </p:txBody>
      </p:sp>
      <p:sp>
        <p:nvSpPr>
          <p:cNvPr id="158" name="TextBox 157">
            <a:extLst>
              <a:ext uri="{FF2B5EF4-FFF2-40B4-BE49-F238E27FC236}">
                <a16:creationId xmlns:a16="http://schemas.microsoft.com/office/drawing/2014/main" id="{570ADD4A-029E-4E50-8F84-935625AB6CFC}"/>
              </a:ext>
            </a:extLst>
          </p:cNvPr>
          <p:cNvSpPr txBox="1"/>
          <p:nvPr/>
        </p:nvSpPr>
        <p:spPr>
          <a:xfrm>
            <a:off x="2778079" y="5310323"/>
            <a:ext cx="1908130" cy="307777"/>
          </a:xfrm>
          <a:prstGeom prst="rect">
            <a:avLst/>
          </a:prstGeom>
          <a:solidFill>
            <a:schemeClr val="tx2">
              <a:lumMod val="20000"/>
              <a:lumOff val="80000"/>
            </a:schemeClr>
          </a:solidFill>
        </p:spPr>
        <p:txBody>
          <a:bodyPr wrap="square" rtlCol="0">
            <a:spAutoFit/>
          </a:bodyPr>
          <a:lstStyle/>
          <a:p>
            <a:pPr>
              <a:spcBef>
                <a:spcPts val="600"/>
              </a:spcBef>
            </a:pPr>
            <a:r>
              <a:rPr lang="en-US" sz="1400" dirty="0">
                <a:solidFill>
                  <a:srgbClr val="000000"/>
                </a:solidFill>
                <a:latin typeface="+mj-lt"/>
                <a:cs typeface="Calibri"/>
                <a:sym typeface="Calibri"/>
                <a:rtl val="0"/>
              </a:rPr>
              <a:t>One Dose (N=155)</a:t>
            </a:r>
          </a:p>
        </p:txBody>
      </p:sp>
      <p:sp>
        <p:nvSpPr>
          <p:cNvPr id="159" name="TextBox 158">
            <a:extLst>
              <a:ext uri="{FF2B5EF4-FFF2-40B4-BE49-F238E27FC236}">
                <a16:creationId xmlns:a16="http://schemas.microsoft.com/office/drawing/2014/main" id="{7D2CAE71-2D1E-4811-B134-6ED26AB6B65B}"/>
              </a:ext>
            </a:extLst>
          </p:cNvPr>
          <p:cNvSpPr txBox="1"/>
          <p:nvPr/>
        </p:nvSpPr>
        <p:spPr>
          <a:xfrm>
            <a:off x="2770398" y="4745412"/>
            <a:ext cx="1924045" cy="307777"/>
          </a:xfrm>
          <a:prstGeom prst="rect">
            <a:avLst/>
          </a:prstGeom>
          <a:solidFill>
            <a:schemeClr val="tx2">
              <a:lumMod val="20000"/>
              <a:lumOff val="80000"/>
            </a:schemeClr>
          </a:solidFill>
        </p:spPr>
        <p:txBody>
          <a:bodyPr wrap="square" rtlCol="0" anchor="ctr" anchorCtr="0">
            <a:spAutoFit/>
          </a:bodyPr>
          <a:lstStyle/>
          <a:p>
            <a:pPr>
              <a:spcBef>
                <a:spcPts val="600"/>
              </a:spcBef>
            </a:pPr>
            <a:r>
              <a:rPr lang="en-US" sz="1400" dirty="0">
                <a:solidFill>
                  <a:srgbClr val="000000"/>
                </a:solidFill>
                <a:latin typeface="+mj-lt"/>
                <a:cs typeface="Calibri"/>
                <a:sym typeface="Calibri"/>
                <a:rtl val="0"/>
              </a:rPr>
              <a:t>Two Dose (N=155)</a:t>
            </a:r>
          </a:p>
        </p:txBody>
      </p:sp>
      <p:cxnSp>
        <p:nvCxnSpPr>
          <p:cNvPr id="113" name="Straight Arrow Connector 112">
            <a:extLst>
              <a:ext uri="{FF2B5EF4-FFF2-40B4-BE49-F238E27FC236}">
                <a16:creationId xmlns:a16="http://schemas.microsoft.com/office/drawing/2014/main" id="{70B0737A-D116-4BF4-86C3-2C0C6807EC8D}"/>
              </a:ext>
            </a:extLst>
          </p:cNvPr>
          <p:cNvCxnSpPr>
            <a:cxnSpLocks/>
          </p:cNvCxnSpPr>
          <p:nvPr/>
        </p:nvCxnSpPr>
        <p:spPr>
          <a:xfrm>
            <a:off x="1851685" y="4898434"/>
            <a:ext cx="930479" cy="625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D04C1F5A-C751-4278-B176-F5472DC34337}"/>
              </a:ext>
            </a:extLst>
          </p:cNvPr>
          <p:cNvCxnSpPr>
            <a:stCxn id="7" idx="3"/>
            <a:endCxn id="32" idx="1"/>
          </p:cNvCxnSpPr>
          <p:nvPr/>
        </p:nvCxnSpPr>
        <p:spPr>
          <a:xfrm flipV="1">
            <a:off x="1862853" y="2393957"/>
            <a:ext cx="913812" cy="6409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E7945987-48FF-479F-A741-409CEECDF6BB}"/>
              </a:ext>
            </a:extLst>
          </p:cNvPr>
          <p:cNvCxnSpPr>
            <a:cxnSpLocks/>
          </p:cNvCxnSpPr>
          <p:nvPr/>
        </p:nvCxnSpPr>
        <p:spPr>
          <a:xfrm>
            <a:off x="1858029" y="3046249"/>
            <a:ext cx="913728" cy="10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119D3FE8-D1E9-414B-88B7-93E4A9E26AE9}"/>
              </a:ext>
            </a:extLst>
          </p:cNvPr>
          <p:cNvCxnSpPr>
            <a:cxnSpLocks/>
          </p:cNvCxnSpPr>
          <p:nvPr/>
        </p:nvCxnSpPr>
        <p:spPr>
          <a:xfrm>
            <a:off x="1858029" y="4896609"/>
            <a:ext cx="924157" cy="1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a:extLst>
              <a:ext uri="{FF2B5EF4-FFF2-40B4-BE49-F238E27FC236}">
                <a16:creationId xmlns:a16="http://schemas.microsoft.com/office/drawing/2014/main" id="{40D8D356-3F6A-4378-AEC9-F1BE718699EB}"/>
              </a:ext>
            </a:extLst>
          </p:cNvPr>
          <p:cNvCxnSpPr>
            <a:cxnSpLocks/>
            <a:endCxn id="157" idx="1"/>
          </p:cNvCxnSpPr>
          <p:nvPr/>
        </p:nvCxnSpPr>
        <p:spPr>
          <a:xfrm flipV="1">
            <a:off x="1858029" y="4285431"/>
            <a:ext cx="913728" cy="607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Rounded Rectangle 184">
            <a:extLst>
              <a:ext uri="{FF2B5EF4-FFF2-40B4-BE49-F238E27FC236}">
                <a16:creationId xmlns:a16="http://schemas.microsoft.com/office/drawing/2014/main" id="{AF37CC97-7221-43F6-8138-586A2954606E}"/>
              </a:ext>
            </a:extLst>
          </p:cNvPr>
          <p:cNvSpPr/>
          <p:nvPr/>
        </p:nvSpPr>
        <p:spPr>
          <a:xfrm>
            <a:off x="539826" y="6138546"/>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11" name="TextBox 110">
            <a:extLst>
              <a:ext uri="{FF2B5EF4-FFF2-40B4-BE49-F238E27FC236}">
                <a16:creationId xmlns:a16="http://schemas.microsoft.com/office/drawing/2014/main" id="{A40D49E3-5E0D-4BAB-93B5-94BEDC6AD597}"/>
              </a:ext>
            </a:extLst>
          </p:cNvPr>
          <p:cNvSpPr txBox="1"/>
          <p:nvPr/>
        </p:nvSpPr>
        <p:spPr>
          <a:xfrm>
            <a:off x="1237063" y="6170198"/>
            <a:ext cx="8182038" cy="158059"/>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Blood draw for serology</a:t>
            </a:r>
          </a:p>
        </p:txBody>
      </p:sp>
      <p:sp>
        <p:nvSpPr>
          <p:cNvPr id="112" name="Rounded Rectangle 183">
            <a:extLst>
              <a:ext uri="{FF2B5EF4-FFF2-40B4-BE49-F238E27FC236}">
                <a16:creationId xmlns:a16="http://schemas.microsoft.com/office/drawing/2014/main" id="{AACB182C-9770-44E5-9748-168D3A7FB8A5}"/>
              </a:ext>
            </a:extLst>
          </p:cNvPr>
          <p:cNvSpPr/>
          <p:nvPr/>
        </p:nvSpPr>
        <p:spPr>
          <a:xfrm>
            <a:off x="543627" y="5879299"/>
            <a:ext cx="526363" cy="21945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Vaccine</a:t>
            </a:r>
          </a:p>
        </p:txBody>
      </p:sp>
      <p:sp>
        <p:nvSpPr>
          <p:cNvPr id="114" name="TextBox 113">
            <a:extLst>
              <a:ext uri="{FF2B5EF4-FFF2-40B4-BE49-F238E27FC236}">
                <a16:creationId xmlns:a16="http://schemas.microsoft.com/office/drawing/2014/main" id="{E8A1792B-F1DE-4B7F-ACD2-49A23F515473}"/>
              </a:ext>
            </a:extLst>
          </p:cNvPr>
          <p:cNvSpPr txBox="1"/>
          <p:nvPr/>
        </p:nvSpPr>
        <p:spPr>
          <a:xfrm>
            <a:off x="1260556" y="5909881"/>
            <a:ext cx="1915231" cy="152972"/>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en-US" sz="1067" dirty="0">
                <a:solidFill>
                  <a:srgbClr val="000000"/>
                </a:solidFill>
                <a:cs typeface="Arial" pitchFamily="34" charset="0"/>
              </a:rPr>
              <a:t>Vaccine administration</a:t>
            </a:r>
          </a:p>
        </p:txBody>
      </p:sp>
      <p:sp>
        <p:nvSpPr>
          <p:cNvPr id="115" name="Rounded Rectangle 184">
            <a:extLst>
              <a:ext uri="{FF2B5EF4-FFF2-40B4-BE49-F238E27FC236}">
                <a16:creationId xmlns:a16="http://schemas.microsoft.com/office/drawing/2014/main" id="{E63AF426-56EE-4B03-A5B1-70D409703926}"/>
              </a:ext>
            </a:extLst>
          </p:cNvPr>
          <p:cNvSpPr/>
          <p:nvPr/>
        </p:nvSpPr>
        <p:spPr>
          <a:xfrm>
            <a:off x="10758751" y="245759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16" name="Rounded Rectangle 184">
            <a:extLst>
              <a:ext uri="{FF2B5EF4-FFF2-40B4-BE49-F238E27FC236}">
                <a16:creationId xmlns:a16="http://schemas.microsoft.com/office/drawing/2014/main" id="{5CB063D8-5234-4782-AAA5-E232B0DCADA8}"/>
              </a:ext>
            </a:extLst>
          </p:cNvPr>
          <p:cNvSpPr/>
          <p:nvPr/>
        </p:nvSpPr>
        <p:spPr>
          <a:xfrm>
            <a:off x="10751660" y="3131001"/>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17" name="Rounded Rectangle 184">
            <a:extLst>
              <a:ext uri="{FF2B5EF4-FFF2-40B4-BE49-F238E27FC236}">
                <a16:creationId xmlns:a16="http://schemas.microsoft.com/office/drawing/2014/main" id="{07BAB9C4-1FAC-41FB-99BD-2ED3AE41B1F4}"/>
              </a:ext>
            </a:extLst>
          </p:cNvPr>
          <p:cNvSpPr/>
          <p:nvPr/>
        </p:nvSpPr>
        <p:spPr>
          <a:xfrm>
            <a:off x="10765834" y="3751229"/>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3" name="Rounded Rectangle 184">
            <a:extLst>
              <a:ext uri="{FF2B5EF4-FFF2-40B4-BE49-F238E27FC236}">
                <a16:creationId xmlns:a16="http://schemas.microsoft.com/office/drawing/2014/main" id="{4608CEE5-5BC7-414C-9377-8C6A08ABDBD2}"/>
              </a:ext>
            </a:extLst>
          </p:cNvPr>
          <p:cNvSpPr/>
          <p:nvPr/>
        </p:nvSpPr>
        <p:spPr>
          <a:xfrm>
            <a:off x="10801274" y="4392729"/>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4" name="Rounded Rectangle 184">
            <a:extLst>
              <a:ext uri="{FF2B5EF4-FFF2-40B4-BE49-F238E27FC236}">
                <a16:creationId xmlns:a16="http://schemas.microsoft.com/office/drawing/2014/main" id="{2AACEB47-5FED-48CF-A84C-1D113457A38E}"/>
              </a:ext>
            </a:extLst>
          </p:cNvPr>
          <p:cNvSpPr/>
          <p:nvPr/>
        </p:nvSpPr>
        <p:spPr>
          <a:xfrm>
            <a:off x="10804813" y="5002337"/>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125" name="Rounded Rectangle 184">
            <a:extLst>
              <a:ext uri="{FF2B5EF4-FFF2-40B4-BE49-F238E27FC236}">
                <a16:creationId xmlns:a16="http://schemas.microsoft.com/office/drawing/2014/main" id="{EA815A4A-0E37-45A1-B446-76572FA59204}"/>
              </a:ext>
            </a:extLst>
          </p:cNvPr>
          <p:cNvSpPr/>
          <p:nvPr/>
        </p:nvSpPr>
        <p:spPr>
          <a:xfrm>
            <a:off x="10794189" y="5640288"/>
            <a:ext cx="535509" cy="219456"/>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en-US" sz="1067" dirty="0">
                <a:solidFill>
                  <a:srgbClr val="000000"/>
                </a:solidFill>
                <a:latin typeface="Calibri"/>
              </a:rPr>
              <a:t>Serology</a:t>
            </a:r>
          </a:p>
        </p:txBody>
      </p:sp>
      <p:sp>
        <p:nvSpPr>
          <p:cNvPr id="5" name="Rectangle: Rounded Corners 4">
            <a:extLst>
              <a:ext uri="{FF2B5EF4-FFF2-40B4-BE49-F238E27FC236}">
                <a16:creationId xmlns:a16="http://schemas.microsoft.com/office/drawing/2014/main" id="{A09CC315-F391-4CA7-A0D5-82F7491746D7}"/>
              </a:ext>
            </a:extLst>
          </p:cNvPr>
          <p:cNvSpPr/>
          <p:nvPr/>
        </p:nvSpPr>
        <p:spPr>
          <a:xfrm>
            <a:off x="9220523" y="1509440"/>
            <a:ext cx="753379" cy="4589314"/>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FA54B3B4-864D-4632-8C31-6116E75DDF7B}"/>
              </a:ext>
            </a:extLst>
          </p:cNvPr>
          <p:cNvSpPr txBox="1"/>
          <p:nvPr/>
        </p:nvSpPr>
        <p:spPr>
          <a:xfrm>
            <a:off x="5033834" y="6162739"/>
            <a:ext cx="6707527" cy="230832"/>
          </a:xfrm>
          <a:prstGeom prst="rect">
            <a:avLst/>
          </a:prstGeom>
          <a:noFill/>
        </p:spPr>
        <p:txBody>
          <a:bodyPr wrap="square" rtlCol="0">
            <a:spAutoFit/>
          </a:bodyPr>
          <a:lstStyle/>
          <a:p>
            <a:r>
              <a:rPr lang="en-US" sz="900" dirty="0"/>
              <a:t>DoRIS: Dose Reduction Immunobridging and Safety; Mo: month; N: number of participants; yo: year of age  </a:t>
            </a:r>
          </a:p>
        </p:txBody>
      </p:sp>
    </p:spTree>
    <p:extLst>
      <p:ext uri="{BB962C8B-B14F-4D97-AF65-F5344CB8AC3E}">
        <p14:creationId xmlns:p14="http://schemas.microsoft.com/office/powerpoint/2010/main" val="17438296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5900DC-9D43-4B5C-9153-EC9DB40A64E6}"/>
              </a:ext>
            </a:extLst>
          </p:cNvPr>
          <p:cNvSpPr/>
          <p:nvPr/>
        </p:nvSpPr>
        <p:spPr>
          <a:xfrm>
            <a:off x="350335" y="114300"/>
            <a:ext cx="11747582" cy="584775"/>
          </a:xfrm>
          <a:prstGeom prst="rect">
            <a:avLst/>
          </a:prstGeom>
        </p:spPr>
        <p:txBody>
          <a:bodyPr wrap="square">
            <a:spAutoFit/>
          </a:bodyPr>
          <a:lstStyle/>
          <a:p>
            <a:r>
              <a:rPr lang="en-US" sz="3200" dirty="0">
                <a:solidFill>
                  <a:schemeClr val="accent1"/>
                </a:solidFill>
                <a:latin typeface="+mj-lt"/>
              </a:rPr>
              <a:t>DoRIS Trial – Month 36 Avidity Index</a:t>
            </a:r>
          </a:p>
        </p:txBody>
      </p:sp>
      <p:pic>
        <p:nvPicPr>
          <p:cNvPr id="3" name="Picture 2">
            <a:extLst>
              <a:ext uri="{FF2B5EF4-FFF2-40B4-BE49-F238E27FC236}">
                <a16:creationId xmlns:a16="http://schemas.microsoft.com/office/drawing/2014/main" id="{AB38646F-8295-42DF-18F1-2F78E4C99B71}"/>
              </a:ext>
            </a:extLst>
          </p:cNvPr>
          <p:cNvPicPr>
            <a:picLocks noChangeAspect="1"/>
          </p:cNvPicPr>
          <p:nvPr/>
        </p:nvPicPr>
        <p:blipFill>
          <a:blip r:embed="rId3"/>
          <a:stretch>
            <a:fillRect/>
          </a:stretch>
        </p:blipFill>
        <p:spPr>
          <a:xfrm>
            <a:off x="546754" y="922168"/>
            <a:ext cx="9078013" cy="5274513"/>
          </a:xfrm>
          <a:prstGeom prst="rect">
            <a:avLst/>
          </a:prstGeom>
        </p:spPr>
      </p:pic>
      <p:sp>
        <p:nvSpPr>
          <p:cNvPr id="5" name="TextBox 4">
            <a:extLst>
              <a:ext uri="{FF2B5EF4-FFF2-40B4-BE49-F238E27FC236}">
                <a16:creationId xmlns:a16="http://schemas.microsoft.com/office/drawing/2014/main" id="{D1B4CCC6-334C-B12B-C33A-E177CF4363D6}"/>
              </a:ext>
            </a:extLst>
          </p:cNvPr>
          <p:cNvSpPr txBox="1"/>
          <p:nvPr/>
        </p:nvSpPr>
        <p:spPr>
          <a:xfrm>
            <a:off x="435989" y="6081220"/>
            <a:ext cx="10989297" cy="338554"/>
          </a:xfrm>
          <a:prstGeom prst="rect">
            <a:avLst/>
          </a:prstGeom>
          <a:noFill/>
        </p:spPr>
        <p:txBody>
          <a:bodyPr wrap="square">
            <a:spAutoFit/>
          </a:bodyPr>
          <a:lstStyle/>
          <a:p>
            <a:r>
              <a:rPr lang="en-US" sz="800" dirty="0">
                <a:latin typeface="Segoe UI" panose="020B0502040204020203" pitchFamily="34" charset="0"/>
              </a:rPr>
              <a:t>Watson-Jones D</a:t>
            </a:r>
            <a:r>
              <a:rPr lang="en-US" sz="800" dirty="0">
                <a:effectLst/>
                <a:latin typeface="Segoe UI" panose="020B0502040204020203" pitchFamily="34" charset="0"/>
              </a:rPr>
              <a:t>, </a:t>
            </a:r>
            <a:r>
              <a:rPr lang="en-US" sz="800" dirty="0" err="1">
                <a:effectLst/>
                <a:latin typeface="Segoe UI" panose="020B0502040204020203" pitchFamily="34" charset="0"/>
              </a:rPr>
              <a:t>Changlucha</a:t>
            </a:r>
            <a:r>
              <a:rPr lang="en-US" sz="800" dirty="0">
                <a:effectLst/>
                <a:latin typeface="Segoe UI" panose="020B0502040204020203" pitchFamily="34" charset="0"/>
              </a:rPr>
              <a:t> J, </a:t>
            </a:r>
            <a:r>
              <a:rPr lang="en-US" sz="800" dirty="0">
                <a:latin typeface="Segoe UI" panose="020B0502040204020203" pitchFamily="34" charset="0"/>
              </a:rPr>
              <a:t>Maxwell C</a:t>
            </a:r>
            <a:r>
              <a:rPr lang="en-US" sz="800" dirty="0">
                <a:effectLst/>
                <a:latin typeface="Segoe UI" panose="020B0502040204020203" pitchFamily="34" charset="0"/>
              </a:rPr>
              <a:t> et al. “Durability of immunogenicity at 5 years after a single dose of human papillomavirus vaccine compared with two doses in Tanzanian girls aged 9–14 years: results of the long-term extension of the </a:t>
            </a:r>
            <a:r>
              <a:rPr lang="en-US" sz="800" dirty="0" err="1">
                <a:effectLst/>
                <a:latin typeface="Segoe UI" panose="020B0502040204020203" pitchFamily="34" charset="0"/>
              </a:rPr>
              <a:t>DoRIS</a:t>
            </a:r>
            <a:r>
              <a:rPr lang="en-US" sz="800" dirty="0">
                <a:effectLst/>
                <a:latin typeface="Segoe UI" panose="020B0502040204020203" pitchFamily="34" charset="0"/>
              </a:rPr>
              <a:t> </a:t>
            </a:r>
            <a:r>
              <a:rPr lang="en-US" sz="800" dirty="0" err="1">
                <a:effectLst/>
                <a:latin typeface="Segoe UI" panose="020B0502040204020203" pitchFamily="34" charset="0"/>
              </a:rPr>
              <a:t>randomised</a:t>
            </a:r>
            <a:r>
              <a:rPr lang="en-US" sz="800" dirty="0">
                <a:effectLst/>
                <a:latin typeface="Segoe UI" panose="020B0502040204020203" pitchFamily="34" charset="0"/>
              </a:rPr>
              <a:t> trial.” </a:t>
            </a:r>
            <a:r>
              <a:rPr lang="en-US" sz="800" i="1" dirty="0">
                <a:effectLst/>
                <a:latin typeface="Segoe UI" panose="020B0502040204020203" pitchFamily="34" charset="0"/>
              </a:rPr>
              <a:t>The Lancet Global Health</a:t>
            </a:r>
            <a:r>
              <a:rPr lang="en-US" sz="800" dirty="0">
                <a:effectLst/>
                <a:latin typeface="Segoe UI" panose="020B0502040204020203" pitchFamily="34" charset="0"/>
              </a:rPr>
              <a:t>. </a:t>
            </a:r>
            <a:r>
              <a:rPr lang="pt-BR" sz="800" dirty="0">
                <a:effectLst/>
                <a:latin typeface="Segoe UI" panose="020B0502040204020203" pitchFamily="34" charset="0"/>
              </a:rPr>
              <a:t>2025 Jan 29;13(2):e319–e328. doi: 10.1016/S2214-109X(24)00477-7 </a:t>
            </a:r>
            <a:r>
              <a:rPr lang="en-US" sz="800" dirty="0">
                <a:effectLst/>
                <a:latin typeface="Segoe UI" panose="020B0502040204020203" pitchFamily="34" charset="0"/>
              </a:rPr>
              <a:t> </a:t>
            </a:r>
            <a:endParaRPr kumimoji="0" lang="en-US" sz="800" strike="noStrike" kern="1200" spc="0" normalizeH="0" noProof="0" dirty="0">
              <a:ln>
                <a:noFill/>
              </a:ln>
              <a:solidFill>
                <a:schemeClr val="tx1">
                  <a:lumMod val="65000"/>
                  <a:lumOff val="35000"/>
                </a:schemeClr>
              </a:solidFill>
              <a:effectLst/>
              <a:uLnTx/>
              <a:uFillTx/>
              <a:latin typeface="+mj-lt"/>
              <a:cs typeface="Arial" panose="020B0604020202020204" pitchFamily="34" charset="0"/>
            </a:endParaRPr>
          </a:p>
        </p:txBody>
      </p:sp>
    </p:spTree>
    <p:extLst>
      <p:ext uri="{BB962C8B-B14F-4D97-AF65-F5344CB8AC3E}">
        <p14:creationId xmlns:p14="http://schemas.microsoft.com/office/powerpoint/2010/main" val="2502974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7AC1-3D04-6B15-2A37-28679B312137}"/>
              </a:ext>
            </a:extLst>
          </p:cNvPr>
          <p:cNvSpPr>
            <a:spLocks noGrp="1"/>
          </p:cNvSpPr>
          <p:nvPr>
            <p:ph type="title"/>
          </p:nvPr>
        </p:nvSpPr>
        <p:spPr/>
        <p:txBody>
          <a:bodyPr/>
          <a:lstStyle/>
          <a:p>
            <a:r>
              <a:rPr lang="en-US" dirty="0"/>
              <a:t>Cervical cancer, HPV, and HPV vaccines</a:t>
            </a:r>
          </a:p>
        </p:txBody>
      </p:sp>
    </p:spTree>
    <p:extLst>
      <p:ext uri="{BB962C8B-B14F-4D97-AF65-F5344CB8AC3E}">
        <p14:creationId xmlns:p14="http://schemas.microsoft.com/office/powerpoint/2010/main" val="3288161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A7283B-2F91-44F3-BE97-F8DCB8D59082}"/>
              </a:ext>
            </a:extLst>
          </p:cNvPr>
          <p:cNvSpPr/>
          <p:nvPr/>
        </p:nvSpPr>
        <p:spPr>
          <a:xfrm>
            <a:off x="381000" y="844118"/>
            <a:ext cx="11849990" cy="400110"/>
          </a:xfrm>
          <a:prstGeom prst="rect">
            <a:avLst/>
          </a:prstGeom>
        </p:spPr>
        <p:txBody>
          <a:bodyPr wrap="square">
            <a:spAutoFit/>
          </a:bodyPr>
          <a:lstStyle/>
          <a:p>
            <a:r>
              <a:rPr lang="en-US" sz="2000" dirty="0"/>
              <a:t>A systematic review through September 2021 included HPV vaccine effectiveness studies by the number of doses</a:t>
            </a:r>
          </a:p>
        </p:txBody>
      </p:sp>
      <p:sp>
        <p:nvSpPr>
          <p:cNvPr id="3" name="Rectangle 2">
            <a:extLst>
              <a:ext uri="{FF2B5EF4-FFF2-40B4-BE49-F238E27FC236}">
                <a16:creationId xmlns:a16="http://schemas.microsoft.com/office/drawing/2014/main" id="{A17CD1AE-BCD1-4933-A492-68859BF84A6A}"/>
              </a:ext>
            </a:extLst>
          </p:cNvPr>
          <p:cNvSpPr/>
          <p:nvPr/>
        </p:nvSpPr>
        <p:spPr>
          <a:xfrm>
            <a:off x="433664" y="2724994"/>
            <a:ext cx="11324670" cy="2400657"/>
          </a:xfrm>
          <a:prstGeom prst="rect">
            <a:avLst/>
          </a:prstGeom>
        </p:spPr>
        <p:txBody>
          <a:bodyPr wrap="square">
            <a:spAutoFit/>
          </a:bodyPr>
          <a:lstStyle/>
          <a:p>
            <a:pPr marL="342900" indent="-342900">
              <a:spcBef>
                <a:spcPts val="600"/>
              </a:spcBef>
              <a:spcAft>
                <a:spcPts val="600"/>
              </a:spcAft>
              <a:buFont typeface="Arial" panose="020B0604020202020204" pitchFamily="34" charset="0"/>
              <a:buChar char="•"/>
            </a:pPr>
            <a:r>
              <a:rPr lang="en-US" sz="2000" dirty="0"/>
              <a:t>Most of the studies found highest effectiveness with 3 doses, followed by 2 doses, and then 1 dose</a:t>
            </a:r>
          </a:p>
          <a:p>
            <a:pPr marL="342900" indent="-342900">
              <a:spcBef>
                <a:spcPts val="600"/>
              </a:spcBef>
              <a:spcAft>
                <a:spcPts val="600"/>
              </a:spcAft>
              <a:buFont typeface="Arial" panose="020B0604020202020204" pitchFamily="34" charset="0"/>
              <a:buChar char="•"/>
            </a:pPr>
            <a:r>
              <a:rPr lang="en-US" sz="2000" dirty="0"/>
              <a:t>Biases in many studies; most that would result in apparent lower effectiveness with fewer doses</a:t>
            </a:r>
          </a:p>
          <a:p>
            <a:pPr marL="342900" indent="-342900">
              <a:spcBef>
                <a:spcPts val="600"/>
              </a:spcBef>
              <a:spcAft>
                <a:spcPts val="600"/>
              </a:spcAft>
              <a:buFont typeface="Arial" panose="020B0604020202020204" pitchFamily="34" charset="0"/>
              <a:buChar char="•"/>
            </a:pPr>
            <a:r>
              <a:rPr lang="en-US" sz="2000" dirty="0"/>
              <a:t>Higher effectiveness estimates and decreased differences between dose groups in some studies, when analyses were limited to younger age at vaccination or when using longer buffer period </a:t>
            </a:r>
          </a:p>
          <a:p>
            <a:pPr marL="342900" indent="-342900">
              <a:spcBef>
                <a:spcPts val="600"/>
              </a:spcBef>
              <a:spcAft>
                <a:spcPts val="600"/>
              </a:spcAft>
              <a:buFont typeface="Arial" panose="020B0604020202020204" pitchFamily="34" charset="0"/>
              <a:buChar char="•"/>
            </a:pPr>
            <a:r>
              <a:rPr lang="en-US" sz="2000" dirty="0"/>
              <a:t>More recent studies with younger vaccine recipients, or with analyses stratified by age at vaccination, have found high effectiveness with one dose or similar effectiveness for one, two, and three doses</a:t>
            </a:r>
          </a:p>
        </p:txBody>
      </p:sp>
      <p:sp>
        <p:nvSpPr>
          <p:cNvPr id="5" name="Rectangle 4">
            <a:extLst>
              <a:ext uri="{FF2B5EF4-FFF2-40B4-BE49-F238E27FC236}">
                <a16:creationId xmlns:a16="http://schemas.microsoft.com/office/drawing/2014/main" id="{FA5E9A6E-FBE0-495F-AA11-CEAEE52B4953}"/>
              </a:ext>
            </a:extLst>
          </p:cNvPr>
          <p:cNvSpPr/>
          <p:nvPr/>
        </p:nvSpPr>
        <p:spPr>
          <a:xfrm>
            <a:off x="433664" y="1644571"/>
            <a:ext cx="9943646" cy="707886"/>
          </a:xfrm>
          <a:prstGeom prst="rect">
            <a:avLst/>
          </a:prstGeom>
        </p:spPr>
        <p:txBody>
          <a:bodyPr wrap="square">
            <a:spAutoFit/>
          </a:bodyPr>
          <a:lstStyle/>
          <a:p>
            <a:r>
              <a:rPr lang="en-US" sz="2000" b="1" dirty="0">
                <a:solidFill>
                  <a:schemeClr val="accent1"/>
                </a:solidFill>
              </a:rPr>
              <a:t>Results from 35 studies in 12 countries:</a:t>
            </a:r>
          </a:p>
          <a:p>
            <a:r>
              <a:rPr lang="en-US" sz="2000" b="1" dirty="0">
                <a:solidFill>
                  <a:schemeClr val="accent1"/>
                </a:solidFill>
              </a:rPr>
              <a:t>HPV infections [9]; anogenital warts [10]; cervical abnormalities [16]</a:t>
            </a:r>
          </a:p>
        </p:txBody>
      </p:sp>
      <p:sp>
        <p:nvSpPr>
          <p:cNvPr id="2" name="Title 1"/>
          <p:cNvSpPr>
            <a:spLocks noGrp="1"/>
          </p:cNvSpPr>
          <p:nvPr>
            <p:ph type="title"/>
          </p:nvPr>
        </p:nvSpPr>
        <p:spPr>
          <a:xfrm>
            <a:off x="381000" y="122760"/>
            <a:ext cx="7051155" cy="639762"/>
          </a:xfrm>
        </p:spPr>
        <p:txBody>
          <a:bodyPr>
            <a:noAutofit/>
          </a:bodyPr>
          <a:lstStyle/>
          <a:p>
            <a:r>
              <a:rPr lang="en-US" sz="3200" dirty="0">
                <a:solidFill>
                  <a:schemeClr val="tx2"/>
                </a:solidFill>
              </a:rPr>
              <a:t>Observational studies – Effectiveness</a:t>
            </a:r>
          </a:p>
        </p:txBody>
      </p:sp>
    </p:spTree>
    <p:extLst>
      <p:ext uri="{BB962C8B-B14F-4D97-AF65-F5344CB8AC3E}">
        <p14:creationId xmlns:p14="http://schemas.microsoft.com/office/powerpoint/2010/main" val="10611777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
            <a:ext cx="10752099" cy="639762"/>
          </a:xfrm>
        </p:spPr>
        <p:txBody>
          <a:bodyPr>
            <a:noAutofit/>
          </a:bodyPr>
          <a:lstStyle/>
          <a:p>
            <a:r>
              <a:rPr lang="en-US" sz="3200" dirty="0">
                <a:solidFill>
                  <a:schemeClr val="tx2"/>
                </a:solidFill>
              </a:rPr>
              <a:t>Observational studies – Effectiveness HPV Infections</a:t>
            </a:r>
          </a:p>
        </p:txBody>
      </p:sp>
      <p:pic>
        <p:nvPicPr>
          <p:cNvPr id="6" name="Picture 5" descr="Chart&#10;&#10;Description automatically generated">
            <a:extLst>
              <a:ext uri="{FF2B5EF4-FFF2-40B4-BE49-F238E27FC236}">
                <a16:creationId xmlns:a16="http://schemas.microsoft.com/office/drawing/2014/main" id="{9F6DA795-BCE1-40E0-82D7-8DE2D37FE71A}"/>
              </a:ext>
            </a:extLst>
          </p:cNvPr>
          <p:cNvPicPr>
            <a:picLocks noChangeAspect="1"/>
          </p:cNvPicPr>
          <p:nvPr/>
        </p:nvPicPr>
        <p:blipFill rotWithShape="1">
          <a:blip r:embed="rId3"/>
          <a:srcRect l="2781"/>
          <a:stretch/>
        </p:blipFill>
        <p:spPr>
          <a:xfrm>
            <a:off x="1229359" y="654318"/>
            <a:ext cx="9435395" cy="5341033"/>
          </a:xfrm>
          <a:prstGeom prst="rect">
            <a:avLst/>
          </a:prstGeom>
        </p:spPr>
      </p:pic>
      <p:sp>
        <p:nvSpPr>
          <p:cNvPr id="7" name="TextBox 6">
            <a:extLst>
              <a:ext uri="{FF2B5EF4-FFF2-40B4-BE49-F238E27FC236}">
                <a16:creationId xmlns:a16="http://schemas.microsoft.com/office/drawing/2014/main" id="{B850F70D-EFD9-43F2-A925-CD1313E21ACB}"/>
              </a:ext>
            </a:extLst>
          </p:cNvPr>
          <p:cNvSpPr txBox="1"/>
          <p:nvPr/>
        </p:nvSpPr>
        <p:spPr>
          <a:xfrm>
            <a:off x="381000" y="6192410"/>
            <a:ext cx="3395870" cy="307777"/>
          </a:xfrm>
          <a:prstGeom prst="rect">
            <a:avLst/>
          </a:prstGeom>
          <a:noFill/>
        </p:spPr>
        <p:txBody>
          <a:bodyPr wrap="square" rtlCol="0">
            <a:spAutoFit/>
          </a:bodyPr>
          <a:lstStyle/>
          <a:p>
            <a:r>
              <a:rPr lang="en-US" sz="700" dirty="0">
                <a:solidFill>
                  <a:schemeClr val="tx1">
                    <a:lumMod val="65000"/>
                    <a:lumOff val="35000"/>
                  </a:schemeClr>
                </a:solidFill>
                <a:latin typeface="+mj-lt"/>
                <a:cs typeface="Arial" panose="020B0604020202020204" pitchFamily="34" charset="0"/>
              </a:rPr>
              <a:t>Markowitz Vaccine 2022</a:t>
            </a:r>
          </a:p>
          <a:p>
            <a:r>
              <a:rPr lang="en-US" sz="700" dirty="0">
                <a:solidFill>
                  <a:schemeClr val="tx1">
                    <a:lumMod val="65000"/>
                    <a:lumOff val="35000"/>
                  </a:schemeClr>
                </a:solidFill>
                <a:latin typeface="+mj-lt"/>
                <a:cs typeface="Arial" panose="020B0604020202020204" pitchFamily="34" charset="0"/>
              </a:rPr>
              <a:t>https:/ /doi.org/10.1016/j.vaccine.2022.06.065 </a:t>
            </a:r>
          </a:p>
        </p:txBody>
      </p:sp>
      <p:sp>
        <p:nvSpPr>
          <p:cNvPr id="5" name="TextBox 4">
            <a:extLst>
              <a:ext uri="{FF2B5EF4-FFF2-40B4-BE49-F238E27FC236}">
                <a16:creationId xmlns:a16="http://schemas.microsoft.com/office/drawing/2014/main" id="{7246EC32-1A95-1FE4-D794-B8411BDA6016}"/>
              </a:ext>
            </a:extLst>
          </p:cNvPr>
          <p:cNvSpPr txBox="1"/>
          <p:nvPr/>
        </p:nvSpPr>
        <p:spPr>
          <a:xfrm>
            <a:off x="222875" y="5961578"/>
            <a:ext cx="1396731" cy="230832"/>
          </a:xfrm>
          <a:prstGeom prst="rect">
            <a:avLst/>
          </a:prstGeom>
          <a:noFill/>
        </p:spPr>
        <p:txBody>
          <a:bodyPr wrap="square" rtlCol="0">
            <a:spAutoFit/>
          </a:bodyPr>
          <a:lstStyle/>
          <a:p>
            <a:pPr algn="r"/>
            <a:r>
              <a:rPr lang="en-US" sz="900" dirty="0"/>
              <a:t>CI: Confidence Interval</a:t>
            </a:r>
          </a:p>
        </p:txBody>
      </p:sp>
    </p:spTree>
    <p:extLst>
      <p:ext uri="{BB962C8B-B14F-4D97-AF65-F5344CB8AC3E}">
        <p14:creationId xmlns:p14="http://schemas.microsoft.com/office/powerpoint/2010/main" val="2900385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48870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accent1"/>
                </a:solidFill>
                <a:ea typeface="+mn-ea"/>
                <a:cs typeface="GILL SANS SEMIBOLD" panose="020B0502020104020203" pitchFamily="34" charset="-79"/>
              </a:rPr>
              <a:t>Cervical cancer elimination initiative</a:t>
            </a:r>
          </a:p>
        </p:txBody>
      </p:sp>
      <p:pic>
        <p:nvPicPr>
          <p:cNvPr id="9" name="Picture 8">
            <a:extLst>
              <a:ext uri="{FF2B5EF4-FFF2-40B4-BE49-F238E27FC236}">
                <a16:creationId xmlns:a16="http://schemas.microsoft.com/office/drawing/2014/main" id="{46E9B495-9146-4101-B1CE-9CE64594ABB6}"/>
              </a:ext>
            </a:extLst>
          </p:cNvPr>
          <p:cNvPicPr>
            <a:picLocks noChangeAspect="1"/>
          </p:cNvPicPr>
          <p:nvPr/>
        </p:nvPicPr>
        <p:blipFill>
          <a:blip r:embed="rId3"/>
          <a:stretch>
            <a:fillRect/>
          </a:stretch>
        </p:blipFill>
        <p:spPr>
          <a:xfrm>
            <a:off x="1099861" y="2996118"/>
            <a:ext cx="9988418" cy="3272827"/>
          </a:xfrm>
          <a:prstGeom prst="rect">
            <a:avLst/>
          </a:prstGeom>
        </p:spPr>
      </p:pic>
      <p:sp>
        <p:nvSpPr>
          <p:cNvPr id="2" name="Rectangle 1">
            <a:extLst>
              <a:ext uri="{FF2B5EF4-FFF2-40B4-BE49-F238E27FC236}">
                <a16:creationId xmlns:a16="http://schemas.microsoft.com/office/drawing/2014/main" id="{AE051BB0-DAA8-4715-8030-3A9D42A0F641}"/>
              </a:ext>
            </a:extLst>
          </p:cNvPr>
          <p:cNvSpPr/>
          <p:nvPr/>
        </p:nvSpPr>
        <p:spPr>
          <a:xfrm>
            <a:off x="350729" y="910036"/>
            <a:ext cx="5745271" cy="2844625"/>
          </a:xfrm>
          <a:prstGeom prst="rect">
            <a:avLst/>
          </a:prstGeom>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Cervical cancer is a leading cause of cancer deaths among women in LMICs.</a:t>
            </a:r>
          </a:p>
          <a:p>
            <a:pPr marL="285750" indent="-285750">
              <a:lnSpc>
                <a:spcPct val="107000"/>
              </a:lnSpc>
              <a:spcBef>
                <a:spcPts val="600"/>
              </a:spcBef>
              <a:spcAft>
                <a:spcPts val="6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More than 660,000 cases and 350,000 deaths occur annually, with more than 90% of deaths occurring in LMICs.</a:t>
            </a:r>
            <a:r>
              <a:rPr lang="en-US" sz="2000" baseline="30000" dirty="0">
                <a:ea typeface="Calibri" panose="020F0502020204030204" pitchFamily="34" charset="0"/>
                <a:cs typeface="Times New Roman" panose="02020603050405020304" pitchFamily="18" charset="0"/>
              </a:rPr>
              <a:t>1 </a:t>
            </a:r>
            <a:endParaRPr lang="en-US" sz="2000" dirty="0">
              <a:ea typeface="Calibri" panose="020F0502020204030204" pitchFamily="34" charset="0"/>
              <a:cs typeface="Times New Roman" panose="02020603050405020304" pitchFamily="18" charset="0"/>
            </a:endParaRPr>
          </a:p>
          <a:p>
            <a:pPr marL="285750" indent="-285750">
              <a:lnSpc>
                <a:spcPct val="107000"/>
              </a:lnSpc>
              <a:spcBef>
                <a:spcPts val="600"/>
              </a:spcBef>
              <a:spcAft>
                <a:spcPts val="600"/>
              </a:spcAft>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a:p>
            <a:pPr marL="285750" indent="-285750">
              <a:lnSpc>
                <a:spcPct val="107000"/>
              </a:lnSpc>
              <a:spcBef>
                <a:spcPts val="600"/>
              </a:spcBef>
              <a:spcAft>
                <a:spcPts val="600"/>
              </a:spcAft>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0FC579C-2BE7-401C-89CE-312E50069F9D}"/>
              </a:ext>
            </a:extLst>
          </p:cNvPr>
          <p:cNvSpPr txBox="1"/>
          <p:nvPr/>
        </p:nvSpPr>
        <p:spPr>
          <a:xfrm>
            <a:off x="5966565" y="915495"/>
            <a:ext cx="5592871" cy="2207527"/>
          </a:xfrm>
          <a:prstGeom prst="rect">
            <a:avLst/>
          </a:prstGeom>
          <a:noFill/>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en-US" sz="2000" dirty="0">
                <a:ea typeface="Calibri" panose="020F0502020204030204" pitchFamily="34" charset="0"/>
                <a:cs typeface="Times New Roman" panose="02020603050405020304" pitchFamily="18" charset="0"/>
              </a:rPr>
              <a:t>HPV is present in virtually all cervical cancers and is a necessary cause of cervical cancer. </a:t>
            </a:r>
          </a:p>
          <a:p>
            <a:pPr marL="285750" indent="-285750">
              <a:lnSpc>
                <a:spcPct val="107000"/>
              </a:lnSpc>
              <a:spcBef>
                <a:spcPts val="600"/>
              </a:spcBef>
              <a:spcAft>
                <a:spcPts val="600"/>
              </a:spcAft>
              <a:buFont typeface="Arial" panose="020B0604020202020204" pitchFamily="34" charset="0"/>
              <a:buChar char="•"/>
            </a:pPr>
            <a:r>
              <a:rPr lang="en-US" sz="2000" dirty="0"/>
              <a:t>In November 2020, WHO launched the global strategy to accelerate the elimination of cervical cancer as a public health problem with the following 2030 targets</a:t>
            </a:r>
            <a:r>
              <a:rPr lang="en-US" sz="2000" baseline="30000" dirty="0">
                <a:solidFill>
                  <a:srgbClr val="000000"/>
                </a:solidFill>
                <a:latin typeface="Arial"/>
              </a:rPr>
              <a:t>2</a:t>
            </a:r>
            <a:r>
              <a:rPr lang="en-US" sz="2000" dirty="0"/>
              <a:t>:</a:t>
            </a:r>
          </a:p>
        </p:txBody>
      </p:sp>
      <p:sp>
        <p:nvSpPr>
          <p:cNvPr id="13" name="TextBox 12">
            <a:extLst>
              <a:ext uri="{FF2B5EF4-FFF2-40B4-BE49-F238E27FC236}">
                <a16:creationId xmlns:a16="http://schemas.microsoft.com/office/drawing/2014/main" id="{69FC1066-C7BB-454C-BF6C-1BCBA14A03DD}"/>
              </a:ext>
            </a:extLst>
          </p:cNvPr>
          <p:cNvSpPr txBox="1"/>
          <p:nvPr/>
        </p:nvSpPr>
        <p:spPr>
          <a:xfrm>
            <a:off x="350728" y="6135478"/>
            <a:ext cx="11782905" cy="415498"/>
          </a:xfrm>
          <a:prstGeom prst="rect">
            <a:avLst/>
          </a:prstGeom>
          <a:noFill/>
        </p:spPr>
        <p:txBody>
          <a:bodyPr wrap="square">
            <a:spAutoFit/>
          </a:bodyPr>
          <a:lstStyle/>
          <a:p>
            <a:r>
              <a:rPr lang="en-US" sz="700" dirty="0">
                <a:solidFill>
                  <a:schemeClr val="tx1">
                    <a:lumMod val="65000"/>
                    <a:lumOff val="35000"/>
                  </a:schemeClr>
                </a:solidFill>
                <a:cs typeface="Arial" panose="020B0604020202020204" pitchFamily="34" charset="0"/>
              </a:rPr>
              <a:t>1. Global Cancer Observatory. Cervix uteri. Accessed January 2025. </a:t>
            </a:r>
            <a:r>
              <a:rPr lang="en-US" sz="700" dirty="0">
                <a:solidFill>
                  <a:schemeClr val="tx1">
                    <a:lumMod val="65000"/>
                    <a:lumOff val="35000"/>
                  </a:schemeClr>
                </a:solidFill>
                <a:cs typeface="Arial" panose="020B0604020202020204" pitchFamily="34" charset="0"/>
                <a:hlinkClick r:id="rId4"/>
              </a:rPr>
              <a:t>https://gco.iarc.who.int/media/globocan/factsheets/cancers/23-cervix-uteri-fact-sheet.pdf</a:t>
            </a:r>
            <a:br>
              <a:rPr lang="en-US" sz="700" dirty="0">
                <a:solidFill>
                  <a:schemeClr val="tx1">
                    <a:lumMod val="65000"/>
                    <a:lumOff val="35000"/>
                  </a:schemeClr>
                </a:solidFill>
                <a:cs typeface="Arial" panose="020B0604020202020204" pitchFamily="34" charset="0"/>
              </a:rPr>
            </a:br>
            <a:r>
              <a:rPr lang="en-US" sz="700" dirty="0">
                <a:solidFill>
                  <a:schemeClr val="tx1">
                    <a:lumMod val="65000"/>
                    <a:lumOff val="35000"/>
                  </a:schemeClr>
                </a:solidFill>
                <a:cs typeface="Arial" panose="020B0604020202020204" pitchFamily="34" charset="0"/>
              </a:rPr>
              <a:t>2. World Health Organization (WHO). </a:t>
            </a:r>
            <a:r>
              <a:rPr lang="en-US" sz="700" i="1" dirty="0">
                <a:solidFill>
                  <a:schemeClr val="tx1">
                    <a:lumMod val="65000"/>
                    <a:lumOff val="35000"/>
                  </a:schemeClr>
                </a:solidFill>
                <a:cs typeface="Arial" panose="020B0604020202020204" pitchFamily="34" charset="0"/>
              </a:rPr>
              <a:t>Global strategy to accelerate the elimination of cervical cancer as a public health problem</a:t>
            </a:r>
            <a:r>
              <a:rPr lang="en-US" sz="700" dirty="0">
                <a:solidFill>
                  <a:schemeClr val="tx1">
                    <a:lumMod val="65000"/>
                    <a:lumOff val="35000"/>
                  </a:schemeClr>
                </a:solidFill>
                <a:cs typeface="Arial" panose="020B0604020202020204" pitchFamily="34" charset="0"/>
              </a:rPr>
              <a:t>. Geneva: WHO; 2020. </a:t>
            </a:r>
            <a:r>
              <a:rPr lang="en-US" sz="700" dirty="0">
                <a:solidFill>
                  <a:schemeClr val="tx1">
                    <a:lumMod val="65000"/>
                    <a:lumOff val="35000"/>
                  </a:schemeClr>
                </a:solidFill>
                <a:hlinkClick r:id="rId5">
                  <a:extLst>
                    <a:ext uri="{A12FA001-AC4F-418D-AE19-62706E023703}">
                      <ahyp:hlinkClr xmlns:ahyp="http://schemas.microsoft.com/office/drawing/2018/hyperlinkcolor" val="tx"/>
                    </a:ext>
                  </a:extLst>
                </a:hlinkClick>
              </a:rPr>
              <a:t>https://www.who.int/publications/i/item/978924001410</a:t>
            </a:r>
            <a:r>
              <a:rPr lang="en-US" sz="700" dirty="0">
                <a:solidFill>
                  <a:schemeClr val="tx1">
                    <a:lumMod val="65000"/>
                    <a:lumOff val="35000"/>
                  </a:schemeClr>
                </a:solidFill>
                <a:highlight>
                  <a:srgbClr val="00FF00"/>
                </a:highlight>
                <a:hlinkClick r:id="rId5">
                  <a:extLst>
                    <a:ext uri="{A12FA001-AC4F-418D-AE19-62706E023703}">
                      <ahyp:hlinkClr xmlns:ahyp="http://schemas.microsoft.com/office/drawing/2018/hyperlinkcolor" val="tx"/>
                    </a:ext>
                  </a:extLst>
                </a:hlinkClick>
              </a:rPr>
              <a:t>7</a:t>
            </a:r>
            <a:r>
              <a:rPr lang="en-US" sz="700" dirty="0">
                <a:solidFill>
                  <a:schemeClr val="tx1">
                    <a:lumMod val="65000"/>
                    <a:lumOff val="35000"/>
                  </a:schemeClr>
                </a:solidFill>
              </a:rPr>
              <a:t> </a:t>
            </a:r>
          </a:p>
          <a:p>
            <a:endParaRPr lang="en-US" sz="700" dirty="0">
              <a:solidFill>
                <a:schemeClr val="tx1">
                  <a:lumMod val="65000"/>
                  <a:lumOff val="35000"/>
                </a:schemeClr>
              </a:solidFill>
              <a:cs typeface="Arial" panose="020B0604020202020204" pitchFamily="34" charset="0"/>
            </a:endParaRPr>
          </a:p>
        </p:txBody>
      </p:sp>
      <p:sp>
        <p:nvSpPr>
          <p:cNvPr id="4" name="Oval 3">
            <a:extLst>
              <a:ext uri="{FF2B5EF4-FFF2-40B4-BE49-F238E27FC236}">
                <a16:creationId xmlns:a16="http://schemas.microsoft.com/office/drawing/2014/main" id="{9AE59EE0-0BFD-165F-EF4F-3FAE7AEF7BE5}"/>
              </a:ext>
            </a:extLst>
          </p:cNvPr>
          <p:cNvSpPr>
            <a:spLocks noChangeAspect="1"/>
          </p:cNvSpPr>
          <p:nvPr/>
        </p:nvSpPr>
        <p:spPr>
          <a:xfrm>
            <a:off x="1413752" y="3166210"/>
            <a:ext cx="2926080" cy="2926080"/>
          </a:xfrm>
          <a:prstGeom prst="ellipse">
            <a:avLst/>
          </a:prstGeom>
          <a:noFill/>
          <a:ln w="130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773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0604BB3-0BF1-4C6E-95B3-38749485FD80}"/>
              </a:ext>
            </a:extLst>
          </p:cNvPr>
          <p:cNvSpPr/>
          <p:nvPr/>
        </p:nvSpPr>
        <p:spPr>
          <a:xfrm>
            <a:off x="7411453" y="0"/>
            <a:ext cx="4780547"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5172ABE-B4D7-41C4-B3F4-101FE5CF35EF}"/>
              </a:ext>
            </a:extLst>
          </p:cNvPr>
          <p:cNvSpPr>
            <a:spLocks noGrp="1"/>
          </p:cNvSpPr>
          <p:nvPr>
            <p:ph type="body" sz="quarter" idx="16"/>
          </p:nvPr>
        </p:nvSpPr>
        <p:spPr>
          <a:xfrm>
            <a:off x="184977" y="265427"/>
            <a:ext cx="7045693" cy="1014891"/>
          </a:xfrm>
        </p:spPr>
        <p:txBody>
          <a:bodyPr>
            <a:normAutofit fontScale="92500" lnSpcReduction="20000"/>
          </a:bodyPr>
          <a:lstStyle/>
          <a:p>
            <a:pPr marL="0" indent="0">
              <a:buNone/>
            </a:pPr>
            <a:r>
              <a:rPr lang="en-US" dirty="0"/>
              <a:t>HPV infection can progress to cervical cancer and untimely death, especially in lower-income countries</a:t>
            </a:r>
          </a:p>
        </p:txBody>
      </p:sp>
      <p:sp>
        <p:nvSpPr>
          <p:cNvPr id="4" name="Text Placeholder 3">
            <a:extLst>
              <a:ext uri="{FF2B5EF4-FFF2-40B4-BE49-F238E27FC236}">
                <a16:creationId xmlns:a16="http://schemas.microsoft.com/office/drawing/2014/main" id="{8AB672CA-02EA-4CEC-9856-3E534D7F3AE1}"/>
              </a:ext>
            </a:extLst>
          </p:cNvPr>
          <p:cNvSpPr>
            <a:spLocks noGrp="1"/>
          </p:cNvSpPr>
          <p:nvPr>
            <p:ph type="body" sz="quarter" idx="17"/>
          </p:nvPr>
        </p:nvSpPr>
        <p:spPr>
          <a:xfrm>
            <a:off x="762001" y="1333459"/>
            <a:ext cx="5891647" cy="3905251"/>
          </a:xfrm>
        </p:spPr>
        <p:txBody>
          <a:bodyPr/>
          <a:lstStyle/>
          <a:p>
            <a:r>
              <a:rPr lang="en-US" sz="1800" b="0" i="0" u="none" strike="noStrike" dirty="0">
                <a:effectLst/>
                <a:latin typeface="Arial" panose="020B0604020202020204" pitchFamily="34" charset="0"/>
              </a:rPr>
              <a:t>HPV is a common viral infection</a:t>
            </a:r>
            <a:r>
              <a:rPr lang="en-US" sz="1800" b="1" i="0" u="none" strike="noStrike" dirty="0">
                <a:effectLst/>
                <a:latin typeface="Arial" panose="020B0604020202020204" pitchFamily="34" charset="0"/>
              </a:rPr>
              <a:t> </a:t>
            </a:r>
            <a:r>
              <a:rPr lang="en-US" sz="1800" b="0" i="0" dirty="0">
                <a:effectLst/>
                <a:latin typeface="Arial" panose="020B0604020202020204" pitchFamily="34" charset="0"/>
              </a:rPr>
              <a:t>​</a:t>
            </a:r>
            <a:r>
              <a:rPr lang="en-US" sz="1800" b="0" i="0" u="none" strike="noStrike" dirty="0">
                <a:effectLst/>
                <a:latin typeface="Arial" panose="020B0604020202020204" pitchFamily="34" charset="0"/>
              </a:rPr>
              <a:t>to which </a:t>
            </a:r>
            <a:r>
              <a:rPr lang="en-US" sz="1800" b="1" i="0" u="none" strike="noStrike" dirty="0">
                <a:effectLst/>
                <a:latin typeface="Arial" panose="020B0604020202020204" pitchFamily="34" charset="0"/>
              </a:rPr>
              <a:t>almost all cervical cancers can be attributed; most of the burden lies in LMICs*</a:t>
            </a:r>
            <a:endParaRPr lang="en-US" sz="1800" b="0" i="0" dirty="0">
              <a:effectLst/>
              <a:latin typeface="Arial" panose="020B0604020202020204" pitchFamily="34" charset="0"/>
            </a:endParaRPr>
          </a:p>
          <a:p>
            <a:endParaRPr lang="en-US" dirty="0"/>
          </a:p>
        </p:txBody>
      </p:sp>
      <p:sp>
        <p:nvSpPr>
          <p:cNvPr id="11" name="TextBox 10">
            <a:extLst>
              <a:ext uri="{FF2B5EF4-FFF2-40B4-BE49-F238E27FC236}">
                <a16:creationId xmlns:a16="http://schemas.microsoft.com/office/drawing/2014/main" id="{11EAC69B-3419-452F-8AB3-5988D7821BE7}"/>
              </a:ext>
            </a:extLst>
          </p:cNvPr>
          <p:cNvSpPr txBox="1">
            <a:spLocks/>
          </p:cNvSpPr>
          <p:nvPr/>
        </p:nvSpPr>
        <p:spPr>
          <a:xfrm>
            <a:off x="44598"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en-US" sz="5400" b="1" i="0" u="none" strike="noStrike" kern="1200" cap="none" spc="0" normalizeH="0" baseline="0" noProof="0" dirty="0">
                <a:ln>
                  <a:noFill/>
                </a:ln>
                <a:solidFill>
                  <a:schemeClr val="accent2"/>
                </a:solidFill>
                <a:effectLst/>
                <a:uLnTx/>
                <a:uFillTx/>
                <a:latin typeface="Arial"/>
                <a:ea typeface="+mn-ea"/>
                <a:cs typeface="Arial" panose="020B0604020202020204" pitchFamily="34" charset="0"/>
                <a:sym typeface=""/>
              </a:rPr>
              <a:t>2</a:t>
            </a:r>
            <a:r>
              <a:rPr kumimoji="0" lang="en-US" sz="5400" b="1" i="0" u="none" strike="noStrike" kern="1200" cap="none" spc="0" normalizeH="0" baseline="30000" noProof="0" dirty="0">
                <a:ln>
                  <a:noFill/>
                </a:ln>
                <a:solidFill>
                  <a:schemeClr val="accent2"/>
                </a:solidFill>
                <a:effectLst/>
                <a:uLnTx/>
                <a:uFillTx/>
                <a:latin typeface="Arial"/>
                <a:ea typeface="+mn-ea"/>
                <a:cs typeface="Arial" panose="020B0604020202020204" pitchFamily="34" charset="0"/>
                <a:sym typeface=""/>
              </a:rPr>
              <a:t>nd</a:t>
            </a:r>
            <a:endParaRPr kumimoji="0" lang="en-US" sz="5400" b="0" i="0" u="none" strike="noStrike" kern="0" cap="none" spc="0" normalizeH="0" baseline="0" noProof="0" dirty="0">
              <a:ln>
                <a:noFill/>
              </a:ln>
              <a:solidFill>
                <a:schemeClr val="accent2"/>
              </a:solidFill>
              <a:effectLst/>
              <a:uLnTx/>
              <a:uFillTx/>
              <a:latin typeface="Arial"/>
              <a:ea typeface="+mn-ea"/>
              <a:cs typeface="Arial" panose="020B0604020202020204" pitchFamily="34" charset="0"/>
            </a:endParaRPr>
          </a:p>
        </p:txBody>
      </p:sp>
      <p:sp>
        <p:nvSpPr>
          <p:cNvPr id="12" name="TextBox 11">
            <a:extLst>
              <a:ext uri="{FF2B5EF4-FFF2-40B4-BE49-F238E27FC236}">
                <a16:creationId xmlns:a16="http://schemas.microsoft.com/office/drawing/2014/main" id="{A7AAF870-598C-4E29-B4DB-47D5A7FECD4A}"/>
              </a:ext>
            </a:extLst>
          </p:cNvPr>
          <p:cNvSpPr txBox="1">
            <a:spLocks/>
          </p:cNvSpPr>
          <p:nvPr/>
        </p:nvSpPr>
        <p:spPr>
          <a:xfrm>
            <a:off x="2472430"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en-US" sz="5400" b="1" i="0" u="none" strike="noStrike" kern="1200" cap="none" spc="0" normalizeH="0" baseline="0" noProof="0" dirty="0">
                <a:ln>
                  <a:noFill/>
                </a:ln>
                <a:solidFill>
                  <a:schemeClr val="accent2"/>
                </a:solidFill>
                <a:effectLst/>
                <a:uLnTx/>
                <a:uFillTx/>
                <a:latin typeface="Arial"/>
                <a:sym typeface=""/>
              </a:rPr>
              <a:t>~35</a:t>
            </a:r>
            <a:r>
              <a:rPr lang="en-US" sz="5400" b="1" dirty="0">
                <a:solidFill>
                  <a:schemeClr val="accent2"/>
                </a:solidFill>
                <a:latin typeface="Arial"/>
                <a:sym typeface=""/>
              </a:rPr>
              <a:t>0</a:t>
            </a:r>
            <a:r>
              <a:rPr kumimoji="0" lang="en-US" sz="5400" b="1" i="0" u="none" strike="noStrike" kern="1200" cap="none" spc="0" normalizeH="0" baseline="0" noProof="0" dirty="0">
                <a:ln>
                  <a:noFill/>
                </a:ln>
                <a:solidFill>
                  <a:schemeClr val="accent2"/>
                </a:solidFill>
                <a:effectLst/>
                <a:uLnTx/>
                <a:uFillTx/>
                <a:latin typeface="Arial"/>
                <a:sym typeface=""/>
              </a:rPr>
              <a:t>K</a:t>
            </a:r>
            <a:endParaRPr kumimoji="0" lang="en-US" sz="5400" b="0" i="0" u="none" strike="noStrike" kern="0" cap="none" spc="0" normalizeH="0" baseline="0" noProof="0" dirty="0">
              <a:ln>
                <a:noFill/>
              </a:ln>
              <a:solidFill>
                <a:schemeClr val="accent2"/>
              </a:solidFill>
              <a:effectLst/>
              <a:uLnTx/>
              <a:uFillTx/>
              <a:latin typeface="Arial"/>
            </a:endParaRPr>
          </a:p>
        </p:txBody>
      </p:sp>
      <p:sp>
        <p:nvSpPr>
          <p:cNvPr id="13" name="TextBox 12">
            <a:extLst>
              <a:ext uri="{FF2B5EF4-FFF2-40B4-BE49-F238E27FC236}">
                <a16:creationId xmlns:a16="http://schemas.microsoft.com/office/drawing/2014/main" id="{05B6F70C-C44D-490F-A89D-67E411D7FF96}"/>
              </a:ext>
            </a:extLst>
          </p:cNvPr>
          <p:cNvSpPr txBox="1">
            <a:spLocks/>
          </p:cNvSpPr>
          <p:nvPr/>
        </p:nvSpPr>
        <p:spPr>
          <a:xfrm>
            <a:off x="4900263"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en-US" sz="5400" b="0" i="0" u="none" strike="noStrike" kern="1200" cap="none" spc="0" normalizeH="0" baseline="0" noProof="0" dirty="0">
                <a:ln>
                  <a:noFill/>
                </a:ln>
                <a:solidFill>
                  <a:schemeClr val="accent3"/>
                </a:solidFill>
                <a:effectLst/>
                <a:uLnTx/>
                <a:uFillTx/>
                <a:latin typeface="Arial"/>
                <a:ea typeface="+mn-ea"/>
                <a:cs typeface="Arial" panose="020B0604020202020204" pitchFamily="34" charset="0"/>
                <a:sym typeface=""/>
              </a:rPr>
              <a:t> </a:t>
            </a:r>
            <a:r>
              <a:rPr kumimoji="0" lang="en-US" sz="5400" b="1" i="0" u="none" strike="noStrike" kern="1200" cap="none" spc="0" normalizeH="0" baseline="0" noProof="0" dirty="0">
                <a:ln>
                  <a:noFill/>
                </a:ln>
                <a:solidFill>
                  <a:schemeClr val="accent2"/>
                </a:solidFill>
                <a:effectLst/>
                <a:uLnTx/>
                <a:uFillTx/>
                <a:latin typeface="Arial"/>
                <a:ea typeface="+mn-ea"/>
                <a:cs typeface="Arial" panose="020B0604020202020204" pitchFamily="34" charset="0"/>
                <a:sym typeface=""/>
              </a:rPr>
              <a:t>~90%</a:t>
            </a:r>
            <a:r>
              <a:rPr kumimoji="0" lang="en-US" sz="5400" b="1" i="0" u="none" strike="noStrike" kern="1200" cap="none" spc="0" normalizeH="0" baseline="0" noProof="0" dirty="0">
                <a:ln>
                  <a:noFill/>
                </a:ln>
                <a:solidFill>
                  <a:schemeClr val="accent5"/>
                </a:solidFill>
                <a:effectLst/>
                <a:uLnTx/>
                <a:uFillTx/>
                <a:latin typeface="Arial"/>
                <a:ea typeface="+mn-ea"/>
                <a:cs typeface="Arial" panose="020B0604020202020204" pitchFamily="34" charset="0"/>
                <a:sym typeface=""/>
              </a:rPr>
              <a:t> </a:t>
            </a:r>
            <a:endParaRPr kumimoji="0" lang="en-US" sz="5400" b="0" i="0" u="none" strike="noStrike" kern="0" cap="none" spc="0" normalizeH="0" baseline="0" noProof="0" dirty="0">
              <a:ln>
                <a:noFill/>
              </a:ln>
              <a:solidFill>
                <a:schemeClr val="accent5"/>
              </a:solidFill>
              <a:effectLst/>
              <a:uLnTx/>
              <a:uFillTx/>
              <a:latin typeface="Arial"/>
              <a:ea typeface="+mn-ea"/>
              <a:cs typeface="Arial" panose="020B0604020202020204" pitchFamily="34" charset="0"/>
            </a:endParaRPr>
          </a:p>
        </p:txBody>
      </p:sp>
      <p:sp>
        <p:nvSpPr>
          <p:cNvPr id="14" name="TextBox 13">
            <a:extLst>
              <a:ext uri="{FF2B5EF4-FFF2-40B4-BE49-F238E27FC236}">
                <a16:creationId xmlns:a16="http://schemas.microsoft.com/office/drawing/2014/main" id="{0EB1B26A-0D89-4ADF-93F1-9BE8C137CDDF}"/>
              </a:ext>
            </a:extLst>
          </p:cNvPr>
          <p:cNvSpPr txBox="1">
            <a:spLocks/>
          </p:cNvSpPr>
          <p:nvPr/>
        </p:nvSpPr>
        <p:spPr>
          <a:xfrm>
            <a:off x="4900263" y="4435594"/>
            <a:ext cx="2112064" cy="110799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0" i="0" u="none" strike="noStrike" kern="1200" cap="none" spc="0" normalizeH="0" baseline="0" noProof="0" dirty="0">
                <a:ln>
                  <a:noFill/>
                </a:ln>
                <a:effectLst/>
                <a:uLnTx/>
                <a:uFillTx/>
                <a:latin typeface="Arial"/>
                <a:ea typeface="+mn-ea"/>
                <a:cs typeface="Arial" panose="020B0604020202020204" pitchFamily="34" charset="0"/>
              </a:rPr>
              <a:t>of those deaths happen in LMICs</a:t>
            </a:r>
            <a:r>
              <a:rPr lang="en-US" sz="1800" baseline="30000" dirty="0">
                <a:latin typeface="Arial"/>
              </a:rPr>
              <a:t>2</a:t>
            </a:r>
            <a:endParaRPr kumimoji="0" lang="en-US" sz="1800" b="0" i="0" u="none" strike="noStrike" kern="1200" cap="none" spc="0" normalizeH="0" baseline="0" noProof="0" dirty="0">
              <a:ln>
                <a:noFill/>
              </a:ln>
              <a:effectLst/>
              <a:uLnTx/>
              <a:uFillTx/>
              <a:latin typeface="Arial"/>
              <a:ea typeface="+mn-ea"/>
              <a:cs typeface="Arial" panose="020B0604020202020204" pitchFamily="34" charset="0"/>
            </a:endParaRPr>
          </a:p>
        </p:txBody>
      </p:sp>
      <p:sp>
        <p:nvSpPr>
          <p:cNvPr id="15" name="TextBox 14">
            <a:extLst>
              <a:ext uri="{FF2B5EF4-FFF2-40B4-BE49-F238E27FC236}">
                <a16:creationId xmlns:a16="http://schemas.microsoft.com/office/drawing/2014/main" id="{0D8D2CFB-BCE0-497D-B614-32E98F61E56C}"/>
              </a:ext>
            </a:extLst>
          </p:cNvPr>
          <p:cNvSpPr txBox="1">
            <a:spLocks/>
          </p:cNvSpPr>
          <p:nvPr/>
        </p:nvSpPr>
        <p:spPr>
          <a:xfrm>
            <a:off x="2472430" y="4435594"/>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0" i="0" u="none" strike="noStrike" kern="1200" cap="none" spc="0" normalizeH="0" baseline="0" noProof="0" dirty="0">
                <a:ln>
                  <a:noFill/>
                </a:ln>
                <a:effectLst/>
                <a:uLnTx/>
                <a:uFillTx/>
                <a:latin typeface="Arial"/>
                <a:ea typeface="+mn-ea"/>
                <a:cs typeface="Arial" panose="020B0604020202020204" pitchFamily="34" charset="0"/>
              </a:rPr>
              <a:t>annual deaths caused by cervical cancer</a:t>
            </a:r>
            <a:r>
              <a:rPr lang="en-US" sz="1800" baseline="30000" dirty="0">
                <a:latin typeface="Arial"/>
              </a:rPr>
              <a:t>2</a:t>
            </a:r>
            <a:r>
              <a:rPr kumimoji="0" lang="en-US" sz="1800" b="0" i="0" u="none" strike="noStrike" kern="1200" cap="none" spc="0" normalizeH="0" baseline="0" noProof="0" dirty="0">
                <a:ln>
                  <a:noFill/>
                </a:ln>
                <a:effectLst/>
                <a:uLnTx/>
                <a:uFillTx/>
                <a:latin typeface="Arial"/>
                <a:ea typeface="+mn-ea"/>
                <a:cs typeface="Arial" panose="020B0604020202020204" pitchFamily="34" charset="0"/>
              </a:rPr>
              <a:t> </a:t>
            </a:r>
          </a:p>
        </p:txBody>
      </p:sp>
      <p:sp>
        <p:nvSpPr>
          <p:cNvPr id="16" name="TextBox 15">
            <a:extLst>
              <a:ext uri="{FF2B5EF4-FFF2-40B4-BE49-F238E27FC236}">
                <a16:creationId xmlns:a16="http://schemas.microsoft.com/office/drawing/2014/main" id="{8131E95A-E1A1-4C32-B1E6-ABDF2497D3A2}"/>
              </a:ext>
            </a:extLst>
          </p:cNvPr>
          <p:cNvSpPr txBox="1">
            <a:spLocks/>
          </p:cNvSpPr>
          <p:nvPr/>
        </p:nvSpPr>
        <p:spPr>
          <a:xfrm>
            <a:off x="44598" y="4435594"/>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en-US" sz="1800" b="0" i="0" u="none" strike="noStrike" kern="1200" cap="none" spc="0" normalizeH="0" baseline="0" noProof="0" dirty="0">
                <a:ln>
                  <a:noFill/>
                </a:ln>
                <a:effectLst/>
                <a:uLnTx/>
                <a:uFillTx/>
                <a:latin typeface="Arial"/>
                <a:ea typeface="+mn-ea"/>
                <a:cs typeface="Arial" panose="020B0604020202020204" pitchFamily="34" charset="0"/>
              </a:rPr>
              <a:t>most common cancer in Africa and 4th among women worldwide</a:t>
            </a:r>
            <a:r>
              <a:rPr lang="en-US" sz="1800" baseline="30000" dirty="0">
                <a:latin typeface="Arial"/>
              </a:rPr>
              <a:t>1</a:t>
            </a:r>
            <a:r>
              <a:rPr kumimoji="0" lang="en-US" sz="1800" b="0" i="0" u="none" strike="noStrike" kern="1200" cap="none" spc="0" normalizeH="0" baseline="0" noProof="0" dirty="0">
                <a:ln>
                  <a:noFill/>
                </a:ln>
                <a:effectLst/>
                <a:uLnTx/>
                <a:uFillTx/>
                <a:latin typeface="Arial"/>
                <a:ea typeface="+mn-ea"/>
                <a:cs typeface="Arial" panose="020B0604020202020204" pitchFamily="34" charset="0"/>
              </a:rPr>
              <a:t> </a:t>
            </a:r>
          </a:p>
        </p:txBody>
      </p:sp>
      <p:pic>
        <p:nvPicPr>
          <p:cNvPr id="17" name="CustomIcon">
            <a:extLst>
              <a:ext uri="{FF2B5EF4-FFF2-40B4-BE49-F238E27FC236}">
                <a16:creationId xmlns:a16="http://schemas.microsoft.com/office/drawing/2014/main" id="{2097096D-A96E-4FFC-BAA7-62EE77AE2BE7}"/>
              </a:ext>
            </a:extLst>
          </p:cNvPr>
          <p:cNvPicPr>
            <a:picLocks noChangeAspect="1"/>
          </p:cNvPicPr>
          <p:nvPr>
            <p:custDataLst>
              <p:tags r:id="rId1"/>
            </p:custDataLst>
          </p:nvPr>
        </p:nvPicPr>
        <p:blipFill>
          <a:blip>
            <a:extLst>
              <a:ext uri="{96DAC541-7B7A-43D3-8B79-37D633B846F1}">
                <asvg:svgBlip xmlns:asvg="http://schemas.microsoft.com/office/drawing/2016/SVG/main" r:embed="rId18"/>
              </a:ext>
            </a:extLst>
          </a:blip>
          <a:stretch>
            <a:fillRect/>
          </a:stretch>
        </p:blipFill>
        <p:spPr>
          <a:xfrm>
            <a:off x="597710" y="2280245"/>
            <a:ext cx="1005840" cy="1005840"/>
          </a:xfrm>
          <a:prstGeom prst="rect">
            <a:avLst/>
          </a:prstGeom>
        </p:spPr>
      </p:pic>
      <p:pic>
        <p:nvPicPr>
          <p:cNvPr id="18" name="CustomIcon">
            <a:extLst>
              <a:ext uri="{FF2B5EF4-FFF2-40B4-BE49-F238E27FC236}">
                <a16:creationId xmlns:a16="http://schemas.microsoft.com/office/drawing/2014/main" id="{5AAF9087-D3E8-42FB-9C34-5A595706A41A}"/>
              </a:ext>
            </a:extLst>
          </p:cNvPr>
          <p:cNvPicPr>
            <a:picLocks noChangeAspect="1"/>
          </p:cNvPicPr>
          <p:nvPr>
            <p:custDataLst>
              <p:tags r:id="rId2"/>
            </p:custDataLst>
          </p:nvPr>
        </p:nvPicPr>
        <p:blipFill>
          <a:blip>
            <a:extLst>
              <a:ext uri="{96DAC541-7B7A-43D3-8B79-37D633B846F1}">
                <asvg:svgBlip xmlns:asvg="http://schemas.microsoft.com/office/drawing/2016/SVG/main" r:embed="rId19"/>
              </a:ext>
            </a:extLst>
          </a:blip>
          <a:stretch>
            <a:fillRect/>
          </a:stretch>
        </p:blipFill>
        <p:spPr>
          <a:xfrm>
            <a:off x="3025542" y="2280245"/>
            <a:ext cx="1005840" cy="1005840"/>
          </a:xfrm>
          <a:prstGeom prst="rect">
            <a:avLst/>
          </a:prstGeom>
        </p:spPr>
      </p:pic>
      <p:pic>
        <p:nvPicPr>
          <p:cNvPr id="19" name="CustomIcon">
            <a:extLst>
              <a:ext uri="{FF2B5EF4-FFF2-40B4-BE49-F238E27FC236}">
                <a16:creationId xmlns:a16="http://schemas.microsoft.com/office/drawing/2014/main" id="{D34ABCE1-B335-472E-B70A-09D9120DE09B}"/>
              </a:ext>
            </a:extLst>
          </p:cNvPr>
          <p:cNvPicPr>
            <a:picLocks noChangeAspect="1"/>
          </p:cNvPicPr>
          <p:nvPr>
            <p:custDataLst>
              <p:tags r:id="rId3"/>
            </p:custDataLst>
          </p:nvPr>
        </p:nvPicPr>
        <p:blipFill>
          <a:blip>
            <a:extLst>
              <a:ext uri="{96DAC541-7B7A-43D3-8B79-37D633B846F1}">
                <asvg:svgBlip xmlns:asvg="http://schemas.microsoft.com/office/drawing/2016/SVG/main" r:embed="rId20"/>
              </a:ext>
            </a:extLst>
          </a:blip>
          <a:stretch>
            <a:fillRect/>
          </a:stretch>
        </p:blipFill>
        <p:spPr>
          <a:xfrm>
            <a:off x="5453375" y="2280245"/>
            <a:ext cx="1005840" cy="1005840"/>
          </a:xfrm>
          <a:prstGeom prst="rect">
            <a:avLst/>
          </a:prstGeom>
        </p:spPr>
      </p:pic>
      <p:sp>
        <p:nvSpPr>
          <p:cNvPr id="20" name="TextBox 19">
            <a:extLst>
              <a:ext uri="{FF2B5EF4-FFF2-40B4-BE49-F238E27FC236}">
                <a16:creationId xmlns:a16="http://schemas.microsoft.com/office/drawing/2014/main" id="{A1507293-E14D-4A35-B97B-9DC4C0C7FA42}"/>
              </a:ext>
            </a:extLst>
          </p:cNvPr>
          <p:cNvSpPr txBox="1">
            <a:spLocks/>
          </p:cNvSpPr>
          <p:nvPr/>
        </p:nvSpPr>
        <p:spPr>
          <a:xfrm>
            <a:off x="8068873" y="859560"/>
            <a:ext cx="3885392" cy="73866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600" b="1"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2021 age-standardized mortality rate (ASMR) for cervical cancer by socio-demographic index areas</a:t>
            </a:r>
            <a:r>
              <a:rPr lang="en-US" b="1" baseline="30000" dirty="0">
                <a:solidFill>
                  <a:schemeClr val="accent6"/>
                </a:solidFill>
                <a:latin typeface="Arial"/>
              </a:rPr>
              <a:t>3</a:t>
            </a:r>
            <a:r>
              <a:rPr kumimoji="0" lang="en-US" sz="160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 </a:t>
            </a:r>
          </a:p>
        </p:txBody>
      </p:sp>
      <p:graphicFrame>
        <p:nvGraphicFramePr>
          <p:cNvPr id="21" name="Chart 20">
            <a:extLst>
              <a:ext uri="{FF2B5EF4-FFF2-40B4-BE49-F238E27FC236}">
                <a16:creationId xmlns:a16="http://schemas.microsoft.com/office/drawing/2014/main" id="{AC22E21E-4329-497D-B414-E8D60A0303F8}"/>
              </a:ext>
            </a:extLst>
          </p:cNvPr>
          <p:cNvGraphicFramePr/>
          <p:nvPr>
            <p:custDataLst>
              <p:tags r:id="rId4"/>
            </p:custDataLst>
            <p:extLst>
              <p:ext uri="{D42A27DB-BD31-4B8C-83A1-F6EECF244321}">
                <p14:modId xmlns:p14="http://schemas.microsoft.com/office/powerpoint/2010/main" val="1039096194"/>
              </p:ext>
            </p:extLst>
          </p:nvPr>
        </p:nvGraphicFramePr>
        <p:xfrm>
          <a:off x="7770132" y="1774443"/>
          <a:ext cx="4184133" cy="4260946"/>
        </p:xfrm>
        <a:graphic>
          <a:graphicData uri="http://schemas.openxmlformats.org/drawingml/2006/chart">
            <c:chart xmlns:c="http://schemas.openxmlformats.org/drawingml/2006/chart" xmlns:r="http://schemas.openxmlformats.org/officeDocument/2006/relationships" r:id="rId21"/>
          </a:graphicData>
        </a:graphic>
      </p:graphicFrame>
      <p:sp>
        <p:nvSpPr>
          <p:cNvPr id="22" name="TextBox 21">
            <a:extLst>
              <a:ext uri="{FF2B5EF4-FFF2-40B4-BE49-F238E27FC236}">
                <a16:creationId xmlns:a16="http://schemas.microsoft.com/office/drawing/2014/main" id="{E02EDC04-FEB1-40AF-AC4D-A880C2D134CD}"/>
              </a:ext>
            </a:extLst>
          </p:cNvPr>
          <p:cNvSpPr txBox="1">
            <a:spLocks/>
          </p:cNvSpPr>
          <p:nvPr/>
        </p:nvSpPr>
        <p:spPr>
          <a:xfrm>
            <a:off x="9329737" y="5520516"/>
            <a:ext cx="1514475" cy="153988"/>
          </a:xfrm>
          <a:prstGeom prst="rect">
            <a:avLst/>
          </a:prstGeom>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3" name="TextBox 22">
            <a:extLst>
              <a:ext uri="{FF2B5EF4-FFF2-40B4-BE49-F238E27FC236}">
                <a16:creationId xmlns:a16="http://schemas.microsoft.com/office/drawing/2014/main" id="{DD04DB74-DC92-483D-A055-D9EA006C49BD}"/>
              </a:ext>
            </a:extLst>
          </p:cNvPr>
          <p:cNvSpPr txBox="1">
            <a:spLocks/>
          </p:cNvSpPr>
          <p:nvPr/>
        </p:nvSpPr>
        <p:spPr>
          <a:xfrm rot="16200000">
            <a:off x="6670537" y="3619729"/>
            <a:ext cx="233878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en-US" sz="1400" b="1"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ASMR (per 100,000 women)</a:t>
            </a:r>
          </a:p>
        </p:txBody>
      </p:sp>
      <p:sp>
        <p:nvSpPr>
          <p:cNvPr id="24" name="TextBox 23">
            <a:extLst>
              <a:ext uri="{FF2B5EF4-FFF2-40B4-BE49-F238E27FC236}">
                <a16:creationId xmlns:a16="http://schemas.microsoft.com/office/drawing/2014/main" id="{94921ECA-3F9A-4A3D-B39C-BD587B026A74}"/>
              </a:ext>
            </a:extLst>
          </p:cNvPr>
          <p:cNvSpPr txBox="1">
            <a:spLocks/>
          </p:cNvSpPr>
          <p:nvPr/>
        </p:nvSpPr>
        <p:spPr>
          <a:xfrm>
            <a:off x="9442505" y="6428245"/>
            <a:ext cx="107401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None/>
              <a:tabLst/>
              <a:defRPr/>
            </a:pPr>
            <a:r>
              <a:rPr kumimoji="0" lang="en-US" sz="1400" b="1" i="0" u="none" strike="noStrike" kern="1200" cap="none" spc="0" normalizeH="0" baseline="0" noProof="0" dirty="0">
                <a:ln>
                  <a:noFill/>
                </a:ln>
                <a:solidFill>
                  <a:schemeClr val="accent6"/>
                </a:solidFill>
                <a:effectLst/>
                <a:uLnTx/>
                <a:uFillTx/>
                <a:latin typeface="Arial"/>
                <a:ea typeface="+mn-ea"/>
                <a:cs typeface="Arial" panose="020B0604020202020204" pitchFamily="34" charset="0"/>
              </a:rPr>
              <a:t>Income level</a:t>
            </a:r>
          </a:p>
        </p:txBody>
      </p:sp>
      <p:sp>
        <p:nvSpPr>
          <p:cNvPr id="25" name="Rectangle 24">
            <a:extLst>
              <a:ext uri="{FF2B5EF4-FFF2-40B4-BE49-F238E27FC236}">
                <a16:creationId xmlns:a16="http://schemas.microsoft.com/office/drawing/2014/main" id="{9569D9B4-B953-4C7D-87E4-B7EBDE426F97}"/>
              </a:ext>
            </a:extLst>
          </p:cNvPr>
          <p:cNvSpPr/>
          <p:nvPr>
            <p:custDataLst>
              <p:tags r:id="rId5"/>
            </p:custDataLst>
          </p:nvPr>
        </p:nvSpPr>
        <p:spPr bwMode="auto">
          <a:xfrm>
            <a:off x="9656763" y="3365995"/>
            <a:ext cx="165100" cy="165100"/>
          </a:xfrm>
          <a:prstGeom prst="rect">
            <a:avLst/>
          </a:prstGeom>
          <a:solidFill>
            <a:srgbClr val="E6E6E6"/>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0C9AF4D5-CAAF-4CE9-8A0A-A9053C931484}"/>
              </a:ext>
            </a:extLst>
          </p:cNvPr>
          <p:cNvSpPr/>
          <p:nvPr>
            <p:custDataLst>
              <p:tags r:id="rId6"/>
            </p:custDataLst>
          </p:nvPr>
        </p:nvSpPr>
        <p:spPr bwMode="auto">
          <a:xfrm>
            <a:off x="9656763" y="2372385"/>
            <a:ext cx="165100" cy="165100"/>
          </a:xfrm>
          <a:prstGeom prst="rect">
            <a:avLst/>
          </a:prstGeom>
          <a:solidFill>
            <a:srgbClr val="4D4D4D"/>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86982B53-2945-44B5-8C37-82EC86346B88}"/>
              </a:ext>
            </a:extLst>
          </p:cNvPr>
          <p:cNvSpPr/>
          <p:nvPr>
            <p:custDataLst>
              <p:tags r:id="rId7"/>
            </p:custDataLst>
          </p:nvPr>
        </p:nvSpPr>
        <p:spPr bwMode="auto">
          <a:xfrm>
            <a:off x="9656763" y="2851144"/>
            <a:ext cx="165100" cy="165100"/>
          </a:xfrm>
          <a:prstGeom prst="rect">
            <a:avLst/>
          </a:prstGeom>
          <a:solidFill>
            <a:srgbClr val="B3B3B3"/>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3305A67A-4EFE-431F-8F44-CB79097D092C}"/>
              </a:ext>
            </a:extLst>
          </p:cNvPr>
          <p:cNvSpPr/>
          <p:nvPr>
            <p:custDataLst>
              <p:tags r:id="rId8"/>
            </p:custDataLst>
          </p:nvPr>
        </p:nvSpPr>
        <p:spPr bwMode="auto">
          <a:xfrm>
            <a:off x="9656763" y="2605748"/>
            <a:ext cx="165100" cy="165100"/>
          </a:xfrm>
          <a:prstGeom prst="rect">
            <a:avLst/>
          </a:prstGeom>
          <a:solidFill>
            <a:srgbClr val="7F7F7F"/>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73A2FD1-B951-4E3E-906D-BB736C1B5254}"/>
              </a:ext>
            </a:extLst>
          </p:cNvPr>
          <p:cNvSpPr/>
          <p:nvPr>
            <p:custDataLst>
              <p:tags r:id="rId9"/>
            </p:custDataLst>
          </p:nvPr>
        </p:nvSpPr>
        <p:spPr bwMode="auto">
          <a:xfrm>
            <a:off x="9656763" y="3108571"/>
            <a:ext cx="165100" cy="165100"/>
          </a:xfrm>
          <a:prstGeom prst="rect">
            <a:avLst/>
          </a:prstGeom>
          <a:solidFill>
            <a:srgbClr val="D0D0D0"/>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 Placeholder 4">
            <a:extLst>
              <a:ext uri="{FF2B5EF4-FFF2-40B4-BE49-F238E27FC236}">
                <a16:creationId xmlns:a16="http://schemas.microsoft.com/office/drawing/2014/main" id="{CEDCAA85-47D4-4A4D-89A7-8BA8133C36DC}"/>
              </a:ext>
            </a:extLst>
          </p:cNvPr>
          <p:cNvSpPr>
            <a:spLocks noGrp="1"/>
          </p:cNvSpPr>
          <p:nvPr>
            <p:custDataLst>
              <p:tags r:id="rId10"/>
            </p:custDataLst>
          </p:nvPr>
        </p:nvSpPr>
        <p:spPr bwMode="auto">
          <a:xfrm>
            <a:off x="9872663" y="2837523"/>
            <a:ext cx="446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50EEA12-C857-43B6-9250-9AFBDC184026}" type="datetime'''''''''''''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Middle</a:t>
            </a:fld>
            <a:endParaRPr kumimoji="0" 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1" name="Text Placeholder 4">
            <a:extLst>
              <a:ext uri="{FF2B5EF4-FFF2-40B4-BE49-F238E27FC236}">
                <a16:creationId xmlns:a16="http://schemas.microsoft.com/office/drawing/2014/main" id="{D5E51E83-EE2B-49FC-A05A-502A78A1A1DA}"/>
              </a:ext>
            </a:extLst>
          </p:cNvPr>
          <p:cNvSpPr>
            <a:spLocks noGrp="1"/>
          </p:cNvSpPr>
          <p:nvPr>
            <p:custDataLst>
              <p:tags r:id="rId11"/>
            </p:custDataLst>
          </p:nvPr>
        </p:nvSpPr>
        <p:spPr bwMode="auto">
          <a:xfrm>
            <a:off x="9872663" y="2370798"/>
            <a:ext cx="354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D70F07F7-9E2F-4BB6-8B0E-06CE1EEC5B11}" type="datetime'''''H''i''''g''''h'''''''' '''''''''''''''''''''''''''">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 </a:t>
            </a:fld>
            <a:endParaRPr kumimoji="0" 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2" name="Text Placeholder 4">
            <a:extLst>
              <a:ext uri="{FF2B5EF4-FFF2-40B4-BE49-F238E27FC236}">
                <a16:creationId xmlns:a16="http://schemas.microsoft.com/office/drawing/2014/main" id="{B3DE0A66-CF2B-4FF4-B385-7E9F5411AC6F}"/>
              </a:ext>
            </a:extLst>
          </p:cNvPr>
          <p:cNvSpPr>
            <a:spLocks noGrp="1"/>
          </p:cNvSpPr>
          <p:nvPr>
            <p:custDataLst>
              <p:tags r:id="rId12"/>
            </p:custDataLst>
          </p:nvPr>
        </p:nvSpPr>
        <p:spPr bwMode="auto">
          <a:xfrm>
            <a:off x="9872663" y="3106983"/>
            <a:ext cx="7747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390689A-CAEA-44EC-ACFD-527F86508490}" type="datetime'''''L''ow-''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Low-middle</a:t>
            </a:fld>
            <a:endParaRPr kumimoji="0" 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3" name="Text Placeholder 4">
            <a:extLst>
              <a:ext uri="{FF2B5EF4-FFF2-40B4-BE49-F238E27FC236}">
                <a16:creationId xmlns:a16="http://schemas.microsoft.com/office/drawing/2014/main" id="{C8DBB377-A20E-4621-9472-69ED33F4E7D8}"/>
              </a:ext>
            </a:extLst>
          </p:cNvPr>
          <p:cNvSpPr>
            <a:spLocks noGrp="1"/>
          </p:cNvSpPr>
          <p:nvPr>
            <p:custDataLst>
              <p:tags r:id="rId13"/>
            </p:custDataLst>
          </p:nvPr>
        </p:nvSpPr>
        <p:spPr bwMode="auto">
          <a:xfrm>
            <a:off x="9872663" y="2604160"/>
            <a:ext cx="8080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15DE03A-F651-422F-8040-49E00334A03B}" type="datetime'''''Hig''h-''''''''''''''''''''''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High-middle</a:t>
            </a:fld>
            <a:endParaRPr kumimoji="0" 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4" name="Text Placeholder 4">
            <a:extLst>
              <a:ext uri="{FF2B5EF4-FFF2-40B4-BE49-F238E27FC236}">
                <a16:creationId xmlns:a16="http://schemas.microsoft.com/office/drawing/2014/main" id="{08AFCC96-7BA2-4321-8FBB-40F19705B3EE}"/>
              </a:ext>
            </a:extLst>
          </p:cNvPr>
          <p:cNvSpPr>
            <a:spLocks noGrp="1"/>
          </p:cNvSpPr>
          <p:nvPr>
            <p:custDataLst>
              <p:tags r:id="rId14"/>
            </p:custDataLst>
          </p:nvPr>
        </p:nvSpPr>
        <p:spPr bwMode="auto">
          <a:xfrm>
            <a:off x="9872663" y="3340346"/>
            <a:ext cx="277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79E86BC-8853-4CE4-BAA7-519D81D0E286}" type="datetime'''L''''''''''''''''''o''''''''''''''w'''''''''''''''">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a:t>
            </a:fld>
            <a:endParaRPr kumimoji="0" lang="en-US" sz="1200" b="0" i="0" u="none" strike="noStrike" kern="1200" cap="none" spc="0" normalizeH="0" baseline="0" noProof="0" dirty="0">
              <a:ln>
                <a:noFill/>
              </a:ln>
              <a:solidFill>
                <a:schemeClr val="accent6"/>
              </a:solidFill>
              <a:effectLst/>
              <a:uLnTx/>
              <a:uFillTx/>
              <a:latin typeface="Arial"/>
              <a:ea typeface="+mn-ea"/>
              <a:cs typeface="Arial" panose="020B0604020202020204" pitchFamily="34" charset="0"/>
            </a:endParaRPr>
          </a:p>
        </p:txBody>
      </p:sp>
      <p:sp>
        <p:nvSpPr>
          <p:cNvPr id="37" name="4. Footnote">
            <a:extLst>
              <a:ext uri="{FF2B5EF4-FFF2-40B4-BE49-F238E27FC236}">
                <a16:creationId xmlns:a16="http://schemas.microsoft.com/office/drawing/2014/main" id="{96DCFECA-F60D-46F5-8D37-0610BC8BE3BB}"/>
              </a:ext>
            </a:extLst>
          </p:cNvPr>
          <p:cNvSpPr txBox="1">
            <a:spLocks/>
          </p:cNvSpPr>
          <p:nvPr>
            <p:custDataLst>
              <p:tags r:id="rId15"/>
            </p:custDataLst>
          </p:nvPr>
        </p:nvSpPr>
        <p:spPr>
          <a:xfrm>
            <a:off x="149536" y="5951365"/>
            <a:ext cx="7283726"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a:buNone/>
              <a:defRPr/>
            </a:pPr>
            <a:r>
              <a:rPr lang="en-US" sz="700" dirty="0">
                <a:solidFill>
                  <a:schemeClr val="tx1">
                    <a:lumMod val="65000"/>
                    <a:lumOff val="35000"/>
                  </a:schemeClr>
                </a:solidFill>
              </a:rPr>
              <a:t>1.</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rPr>
              <a:t> Sung H, </a:t>
            </a:r>
            <a:r>
              <a:rPr lang="en-US" sz="700" dirty="0">
                <a:solidFill>
                  <a:schemeClr val="tx1">
                    <a:lumMod val="65000"/>
                    <a:lumOff val="35000"/>
                  </a:schemeClr>
                </a:solidFill>
              </a:rPr>
              <a:t>Ferlay J, </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rPr>
              <a:t>Siegel  </a:t>
            </a:r>
            <a:r>
              <a:rPr lang="en-US" sz="700" dirty="0">
                <a:solidFill>
                  <a:schemeClr val="tx1">
                    <a:lumMod val="65000"/>
                    <a:lumOff val="35000"/>
                  </a:schemeClr>
                </a:solidFill>
              </a:rPr>
              <a:t>RL, et al. Global Cancer Statistics 2020: GLOBOCAN Estimates of Incidence and Mortality Worldwide for 36 Cancers in 185 Countries. </a:t>
            </a:r>
            <a:r>
              <a:rPr lang="en-US" sz="700" i="1" dirty="0">
                <a:solidFill>
                  <a:schemeClr val="tx1">
                    <a:lumMod val="65000"/>
                    <a:lumOff val="35000"/>
                  </a:schemeClr>
                </a:solidFill>
              </a:rPr>
              <a:t>CA: A  Cancer Journal for Clinicians</a:t>
            </a:r>
            <a:r>
              <a:rPr lang="en-US" sz="700" dirty="0">
                <a:solidFill>
                  <a:schemeClr val="tx1">
                    <a:lumMod val="65000"/>
                    <a:lumOff val="35000"/>
                  </a:schemeClr>
                </a:solidFill>
              </a:rPr>
              <a:t>. </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rPr>
              <a:t>2021;71(3):209-249. </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hlinkClick r:id="rId22">
                  <a:extLst>
                    <a:ext uri="{A12FA001-AC4F-418D-AE19-62706E023703}">
                      <ahyp:hlinkClr xmlns:ahyp="http://schemas.microsoft.com/office/drawing/2018/hyperlinkcolor" val="tx"/>
                    </a:ext>
                  </a:extLst>
                </a:hlinkClick>
              </a:rPr>
              <a:t>doi:10.3322/caac.21660</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rPr>
              <a:t>. 2. </a:t>
            </a:r>
            <a:r>
              <a:rPr lang="en-US" sz="700" dirty="0">
                <a:solidFill>
                  <a:schemeClr val="tx1">
                    <a:lumMod val="65000"/>
                    <a:lumOff val="35000"/>
                  </a:schemeClr>
                </a:solidFill>
                <a:cs typeface="Arial" panose="020B0604020202020204" pitchFamily="34" charset="0"/>
              </a:rPr>
              <a:t>Global Cancer Observatory. Cervix uteri. Accessed January 2025. </a:t>
            </a:r>
            <a:r>
              <a:rPr lang="en-US" sz="700" dirty="0">
                <a:solidFill>
                  <a:schemeClr val="tx1">
                    <a:lumMod val="65000"/>
                    <a:lumOff val="35000"/>
                  </a:schemeClr>
                </a:solidFill>
                <a:cs typeface="Arial" panose="020B0604020202020204" pitchFamily="34" charset="0"/>
                <a:hlinkClick r:id="rId23"/>
              </a:rPr>
              <a:t>https://gco.iarc.who.int/media/globocan/factsheets/cancers/23-cervix-uteri-fact-sheet.pdf</a:t>
            </a:r>
            <a:r>
              <a:rPr lang="en-US" sz="700" dirty="0">
                <a:solidFill>
                  <a:schemeClr val="tx1">
                    <a:lumMod val="65000"/>
                    <a:lumOff val="35000"/>
                  </a:schemeClr>
                </a:solidFill>
                <a:cs typeface="Arial" panose="020B0604020202020204" pitchFamily="34" charset="0"/>
              </a:rPr>
              <a:t>. </a:t>
            </a:r>
            <a:r>
              <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rPr>
              <a:t>3. </a:t>
            </a:r>
            <a:r>
              <a:rPr lang="en-US" sz="700" dirty="0">
                <a:solidFill>
                  <a:schemeClr val="tx1">
                    <a:lumMod val="65000"/>
                    <a:lumOff val="35000"/>
                  </a:schemeClr>
                </a:solidFill>
              </a:rPr>
              <a:t>Cheng L, Zhao J, Zou T, Xu Z, Lv Y. Cervical cancer burden and attributable risk factors across different age and regions from 1990 to 2021 and future burden prediction: Results from the Global Burden of Disease study 2021. </a:t>
            </a:r>
            <a:r>
              <a:rPr lang="en-US" sz="700" i="1" dirty="0">
                <a:solidFill>
                  <a:schemeClr val="tx1">
                    <a:lumMod val="65000"/>
                    <a:lumOff val="35000"/>
                  </a:schemeClr>
                </a:solidFill>
              </a:rPr>
              <a:t>Frontiers in Oncology</a:t>
            </a:r>
            <a:r>
              <a:rPr lang="en-US" sz="700" dirty="0">
                <a:solidFill>
                  <a:schemeClr val="tx1">
                    <a:lumMod val="65000"/>
                    <a:lumOff val="35000"/>
                  </a:schemeClr>
                </a:solidFill>
              </a:rPr>
              <a:t>. 2025;15:1541452. doi:10.3389/fonc.2025.1541452. </a:t>
            </a:r>
            <a:endParaRPr kumimoji="0" lang="en-US" sz="700" b="0" i="0" u="none" strike="noStrike" kern="1200" cap="none" spc="0" normalizeH="0" baseline="0" noProof="0" dirty="0">
              <a:ln>
                <a:noFill/>
              </a:ln>
              <a:solidFill>
                <a:schemeClr val="tx1">
                  <a:lumMod val="65000"/>
                  <a:lumOff val="35000"/>
                </a:schemeClr>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093ADD69-09EA-05CF-A1A0-67E36524B01A}"/>
              </a:ext>
            </a:extLst>
          </p:cNvPr>
          <p:cNvSpPr txBox="1"/>
          <p:nvPr/>
        </p:nvSpPr>
        <p:spPr>
          <a:xfrm>
            <a:off x="117094" y="5674366"/>
            <a:ext cx="2652232" cy="215444"/>
          </a:xfrm>
          <a:prstGeom prst="rect">
            <a:avLst/>
          </a:prstGeom>
          <a:noFill/>
        </p:spPr>
        <p:txBody>
          <a:bodyPr wrap="square" rtlCol="0">
            <a:spAutoFit/>
          </a:bodyPr>
          <a:lstStyle/>
          <a:p>
            <a:r>
              <a:rPr lang="en-US" sz="800" dirty="0"/>
              <a:t>*HPV types 16 and 18 are responsible for over 70% of cases</a:t>
            </a:r>
          </a:p>
        </p:txBody>
      </p:sp>
    </p:spTree>
    <p:extLst>
      <p:ext uri="{BB962C8B-B14F-4D97-AF65-F5344CB8AC3E}">
        <p14:creationId xmlns:p14="http://schemas.microsoft.com/office/powerpoint/2010/main" val="3004680074"/>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10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10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103.xml><?xml version="1.0" encoding="utf-8"?>
<p:tagLst xmlns:a="http://schemas.openxmlformats.org/drawingml/2006/main" xmlns:r="http://schemas.openxmlformats.org/officeDocument/2006/relationships" xmlns:p="http://schemas.openxmlformats.org/presentationml/2006/main">
  <p:tag name="NAME" val="CustomIcon"/>
</p:tagLst>
</file>

<file path=ppt/tags/tag104.xml><?xml version="1.0" encoding="utf-8"?>
<p:tagLst xmlns:a="http://schemas.openxmlformats.org/drawingml/2006/main" xmlns:r="http://schemas.openxmlformats.org/officeDocument/2006/relationships" xmlns:p="http://schemas.openxmlformats.org/presentationml/2006/main">
  <p:tag name="NAME" val="CustomIcon"/>
</p:tagLst>
</file>

<file path=ppt/tags/tag11.xml><?xml version="1.0" encoding="utf-8"?>
<p:tagLst xmlns:a="http://schemas.openxmlformats.org/drawingml/2006/main" xmlns:r="http://schemas.openxmlformats.org/officeDocument/2006/relationships" xmlns:p="http://schemas.openxmlformats.org/presentationml/2006/main">
  <p:tag name="SHAPENAME" val="5. Source"/>
</p:tagLst>
</file>

<file path=ppt/tags/tag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SHAPENAME" val="4. Footnote"/>
</p:tagLst>
</file>

<file path=ppt/tags/tag21.xml><?xml version="1.0" encoding="utf-8"?>
<p:tagLst xmlns:a="http://schemas.openxmlformats.org/drawingml/2006/main" xmlns:r="http://schemas.openxmlformats.org/officeDocument/2006/relationships" xmlns:p="http://schemas.openxmlformats.org/presentationml/2006/main">
  <p:tag name="NAME" val="CustomIcon"/>
</p:tagLst>
</file>

<file path=ppt/tags/tag22.xml><?xml version="1.0" encoding="utf-8"?>
<p:tagLst xmlns:a="http://schemas.openxmlformats.org/drawingml/2006/main" xmlns:r="http://schemas.openxmlformats.org/officeDocument/2006/relationships" xmlns:p="http://schemas.openxmlformats.org/presentationml/2006/main">
  <p:tag name="NAME" val="CustomIcon"/>
</p:tagLst>
</file>

<file path=ppt/tags/tag23.xml><?xml version="1.0" encoding="utf-8"?>
<p:tagLst xmlns:a="http://schemas.openxmlformats.org/drawingml/2006/main" xmlns:r="http://schemas.openxmlformats.org/officeDocument/2006/relationships" xmlns:p="http://schemas.openxmlformats.org/presentationml/2006/main">
  <p:tag name="NAME" val="CustomIcon"/>
</p:tagLst>
</file>

<file path=ppt/tags/tag24.xml><?xml version="1.0" encoding="utf-8"?>
<p:tagLst xmlns:a="http://schemas.openxmlformats.org/drawingml/2006/main" xmlns:r="http://schemas.openxmlformats.org/officeDocument/2006/relationships" xmlns:p="http://schemas.openxmlformats.org/presentationml/2006/main">
  <p:tag name="NAME" val="CustomIcon"/>
</p:tagLst>
</file>

<file path=ppt/tags/tag25.xml><?xml version="1.0" encoding="utf-8"?>
<p:tagLst xmlns:a="http://schemas.openxmlformats.org/drawingml/2006/main" xmlns:r="http://schemas.openxmlformats.org/officeDocument/2006/relationships" xmlns:p="http://schemas.openxmlformats.org/presentationml/2006/main">
  <p:tag name="NAME" val="CustomIcon"/>
</p:tagLst>
</file>

<file path=ppt/tags/tag26.xml><?xml version="1.0" encoding="utf-8"?>
<p:tagLst xmlns:a="http://schemas.openxmlformats.org/drawingml/2006/main" xmlns:r="http://schemas.openxmlformats.org/officeDocument/2006/relationships" xmlns:p="http://schemas.openxmlformats.org/presentationml/2006/main">
  <p:tag name="NAME" val="CustomIcon"/>
</p:tagLst>
</file>

<file path=ppt/tags/tag27.xml><?xml version="1.0" encoding="utf-8"?>
<p:tagLst xmlns:a="http://schemas.openxmlformats.org/drawingml/2006/main" xmlns:r="http://schemas.openxmlformats.org/officeDocument/2006/relationships" xmlns:p="http://schemas.openxmlformats.org/presentationml/2006/main">
  <p:tag name="NAME" val="CustomIc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NY.YDFWRCRoOVqwF05EE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Eypx.74RUPEOjMTC.IPcg"/>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9_V1EQtOqhN7jjlMq.ld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BZ7YQ4twG_XOgiSbg_cj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jN7s1lUyzq7y6tXk9Kf4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Bf7KA9yOmAvupbZUbqiSU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O9f5d9.2ie42SkqfHzMGG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Q0SAVgdpBa5wOSQocmL4o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d8dQp5xqc7MqSMUKB99.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2g2Y3x53Ut7JmGAXOxjr7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7dSo3vnG3LbvmAJcmwLgVA"/>
</p:tagLst>
</file>

<file path=ppt/tags/tag39.xml><?xml version="1.0" encoding="utf-8"?>
<p:tagLst xmlns:a="http://schemas.openxmlformats.org/drawingml/2006/main" xmlns:r="http://schemas.openxmlformats.org/officeDocument/2006/relationships" xmlns:p="http://schemas.openxmlformats.org/presentationml/2006/main">
  <p:tag name="SHAPENAME" val="4. Footnote"/>
</p:tagLst>
</file>

<file path=ppt/tags/tag4.xml><?xml version="1.0" encoding="utf-8"?>
<p:tagLst xmlns:a="http://schemas.openxmlformats.org/drawingml/2006/main" xmlns:r="http://schemas.openxmlformats.org/officeDocument/2006/relationships" xmlns:p="http://schemas.openxmlformats.org/presentationml/2006/main">
  <p:tag name="SHAPENAME" val="5. Source"/>
</p:tagLst>
</file>

<file path=ppt/tags/tag40.xml><?xml version="1.0" encoding="utf-8"?>
<p:tagLst xmlns:a="http://schemas.openxmlformats.org/drawingml/2006/main" xmlns:r="http://schemas.openxmlformats.org/officeDocument/2006/relationships" xmlns:p="http://schemas.openxmlformats.org/presentationml/2006/main">
  <p:tag name="SHAPENAME" val="4. Footnote"/>
</p:tagLst>
</file>

<file path=ppt/tags/tag41.xml><?xml version="1.0" encoding="utf-8"?>
<p:tagLst xmlns:a="http://schemas.openxmlformats.org/drawingml/2006/main" xmlns:r="http://schemas.openxmlformats.org/officeDocument/2006/relationships" xmlns:p="http://schemas.openxmlformats.org/presentationml/2006/main">
  <p:tag name="NAME" val="CustomIcon"/>
</p:tagLst>
</file>

<file path=ppt/tags/tag4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3.xml><?xml version="1.0" encoding="utf-8"?>
<p:tagLst xmlns:a="http://schemas.openxmlformats.org/drawingml/2006/main" xmlns:r="http://schemas.openxmlformats.org/officeDocument/2006/relationships" xmlns:p="http://schemas.openxmlformats.org/presentationml/2006/main">
  <p:tag name="NAME" val="CustomIcon"/>
</p:tagLst>
</file>

<file path=ppt/tags/tag4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5.xml><?xml version="1.0" encoding="utf-8"?>
<p:tagLst xmlns:a="http://schemas.openxmlformats.org/drawingml/2006/main" xmlns:r="http://schemas.openxmlformats.org/officeDocument/2006/relationships" xmlns:p="http://schemas.openxmlformats.org/presentationml/2006/main">
  <p:tag name="NAME" val="CustomIcon"/>
</p:tagLst>
</file>

<file path=ppt/tags/tag46.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4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712.5"/>
  <p:tag name="WIDTH" val="202.5"/>
  <p:tag name="TOP" val="139.3875"/>
  <p:tag name="HEIGHT" val="70.15313"/>
</p:tagLst>
</file>

<file path=ppt/tags/tag5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90"/>
  <p:tag name="WIDTH" val="202.5"/>
  <p:tag name="TOP" val="139.3875"/>
  <p:tag name="HEIGHT" val="70.15313"/>
</p:tagLst>
</file>

<file path=ppt/tags/tag5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6.xml><?xml version="1.0" encoding="utf-8"?>
<p:tagLst xmlns:a="http://schemas.openxmlformats.org/drawingml/2006/main" xmlns:r="http://schemas.openxmlformats.org/officeDocument/2006/relationships" xmlns:p="http://schemas.openxmlformats.org/presentationml/2006/main">
  <p:tag name="NAME" val="CustomIcon"/>
</p:tagLst>
</file>

<file path=ppt/tags/tag5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2.xml><?xml version="1.0" encoding="utf-8"?>
<p:tagLst xmlns:a="http://schemas.openxmlformats.org/drawingml/2006/main" xmlns:r="http://schemas.openxmlformats.org/officeDocument/2006/relationships" xmlns:p="http://schemas.openxmlformats.org/presentationml/2006/main">
  <p:tag name="NAME" val="CustomIcon"/>
</p:tagLst>
</file>

<file path=ppt/tags/tag6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QWMSe84LrYmr.G2.j3T_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GGGNshMGRt4iqBmiYYiQpg"/>
</p:tagLst>
</file>

<file path=ppt/tags/tag68.xml><?xml version="1.0" encoding="utf-8"?>
<p:tagLst xmlns:a="http://schemas.openxmlformats.org/drawingml/2006/main" xmlns:r="http://schemas.openxmlformats.org/officeDocument/2006/relationships" xmlns:p="http://schemas.openxmlformats.org/presentationml/2006/main">
  <p:tag name="SHAPENAME" val="4. Footnote"/>
</p:tagLst>
</file>

<file path=ppt/tags/tag6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71.xml><?xml version="1.0" encoding="utf-8"?>
<p:tagLst xmlns:a="http://schemas.openxmlformats.org/drawingml/2006/main" xmlns:r="http://schemas.openxmlformats.org/officeDocument/2006/relationships" xmlns:p="http://schemas.openxmlformats.org/presentationml/2006/main">
  <p:tag name="SHAPENAME" val="4. Footnote"/>
</p:tagLst>
</file>

<file path=ppt/tags/tag7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3.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79.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5.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6.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8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89.xml><?xml version="1.0" encoding="utf-8"?>
<p:tagLst xmlns:a="http://schemas.openxmlformats.org/drawingml/2006/main" xmlns:r="http://schemas.openxmlformats.org/officeDocument/2006/relationships" xmlns:p="http://schemas.openxmlformats.org/presentationml/2006/main">
  <p:tag name="SHAPENAME" val="4. Footnote"/>
</p:tagLst>
</file>

<file path=ppt/tags/tag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97.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9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heme/theme1.xml><?xml version="1.0" encoding="utf-8"?>
<a:theme xmlns:a="http://schemas.openxmlformats.org/drawingml/2006/main" name="Office Theme">
  <a:themeElements>
    <a:clrScheme name="SDHPV">
      <a:dk1>
        <a:sysClr val="windowText" lastClr="000000"/>
      </a:dk1>
      <a:lt1>
        <a:srgbClr val="FFFFFF"/>
      </a:lt1>
      <a:dk2>
        <a:srgbClr val="3D5567"/>
      </a:dk2>
      <a:lt2>
        <a:srgbClr val="C7C9C8"/>
      </a:lt2>
      <a:accent1>
        <a:srgbClr val="3D5567"/>
      </a:accent1>
      <a:accent2>
        <a:srgbClr val="84B7A0"/>
      </a:accent2>
      <a:accent3>
        <a:srgbClr val="94D6DC"/>
      </a:accent3>
      <a:accent4>
        <a:srgbClr val="B9E1D6"/>
      </a:accent4>
      <a:accent5>
        <a:srgbClr val="DB821F"/>
      </a:accent5>
      <a:accent6>
        <a:srgbClr val="797D82"/>
      </a:accent6>
      <a:hlink>
        <a:srgbClr val="0563C1"/>
      </a:hlink>
      <a:folHlink>
        <a:srgbClr val="954F72"/>
      </a:folHlink>
    </a:clrScheme>
    <a:fontScheme name="SDHPV">
      <a:majorFont>
        <a:latin typeface="Gill Sans Std"/>
        <a:ea typeface=""/>
        <a:cs typeface=""/>
      </a:majorFont>
      <a:minorFont>
        <a:latin typeface="Gill Sans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92397</TotalTime>
  <Words>11493</Words>
  <Application>Microsoft Office PowerPoint</Application>
  <PresentationFormat>Widescreen</PresentationFormat>
  <Paragraphs>1275</Paragraphs>
  <Slides>71</Slides>
  <Notes>51</Notes>
  <HiddenSlides>0</HiddenSlides>
  <MMClips>0</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1</vt:i4>
      </vt:variant>
      <vt:variant>
        <vt:lpstr>Slide Titles</vt:lpstr>
      </vt:variant>
      <vt:variant>
        <vt:i4>71</vt:i4>
      </vt:variant>
    </vt:vector>
  </HeadingPairs>
  <TitlesOfParts>
    <vt:vector size="94" baseType="lpstr">
      <vt:lpstr>Aptos</vt:lpstr>
      <vt:lpstr>Arial</vt:lpstr>
      <vt:lpstr>Arial,Sans-Serif</vt:lpstr>
      <vt:lpstr>BlinkMacSystemFont</vt:lpstr>
      <vt:lpstr>Calibri</vt:lpstr>
      <vt:lpstr>Gill Sans</vt:lpstr>
      <vt:lpstr>Gill Sans SemiBold</vt:lpstr>
      <vt:lpstr>Gill Sans Std</vt:lpstr>
      <vt:lpstr>Gill Sans Std Light</vt:lpstr>
      <vt:lpstr>GillSans</vt:lpstr>
      <vt:lpstr>Helvetica</vt:lpstr>
      <vt:lpstr>Poppins</vt:lpstr>
      <vt:lpstr>Poppins Medium</vt:lpstr>
      <vt:lpstr>Poppins SemiBold</vt:lpstr>
      <vt:lpstr>ScalaLancetPro</vt:lpstr>
      <vt:lpstr>Segoe UI</vt:lpstr>
      <vt:lpstr>Tahoma</vt:lpstr>
      <vt:lpstr>Times New Roman</vt:lpstr>
      <vt:lpstr>Trebuchet MS</vt:lpstr>
      <vt:lpstr>Wingdings</vt:lpstr>
      <vt:lpstr>Office Theme</vt:lpstr>
      <vt:lpstr>WHO/IVB Presentation</vt:lpstr>
      <vt:lpstr>think-cell Slide</vt:lpstr>
      <vt:lpstr>Review of  Existing Evidence on  Single-Dose HPV Vaccination</vt:lpstr>
      <vt:lpstr>About the Single-Dose HPV Vaccine Evaluation Consortium</vt:lpstr>
      <vt:lpstr>Single-dose HPV vaccination  key messages</vt:lpstr>
      <vt:lpstr>PowerPoint Presentation</vt:lpstr>
      <vt:lpstr>PowerPoint Presentation</vt:lpstr>
      <vt:lpstr>PowerPoint Presentation</vt:lpstr>
      <vt:lpstr>Cervical cancer, HPV, and HPV vaccines</vt:lpstr>
      <vt:lpstr>PowerPoint Presentation</vt:lpstr>
      <vt:lpstr>PowerPoint Presentation</vt:lpstr>
      <vt:lpstr>PowerPoint Presentation</vt:lpstr>
      <vt:lpstr>PowerPoint Presentation</vt:lpstr>
      <vt:lpstr>HPV vaccine coverage</vt:lpstr>
      <vt:lpstr>PowerPoint Presentation</vt:lpstr>
      <vt:lpstr>PowerPoint Presentation</vt:lpstr>
      <vt:lpstr>PowerPoint Presentation</vt:lpstr>
      <vt:lpstr>PowerPoint Presentation</vt:lpstr>
      <vt:lpstr>Key topics &amp; questions for single-dose HPV vaccination</vt:lpstr>
      <vt:lpstr>PowerPoint Presentation</vt:lpstr>
      <vt:lpstr>Key topics &amp; questions for single-dose HPV vaccination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topics &amp; questions for single-dose HPV vaccination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topics &amp; questions for single-dose HPV vaccination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current evidence from clinical trials supporting single-dose HPV vaccination</vt:lpstr>
      <vt:lpstr>PowerPoint Presentation</vt:lpstr>
      <vt:lpstr>Forthcoming evidence from ongoing clinical trials</vt:lpstr>
      <vt:lpstr>PowerPoint Presentation</vt:lpstr>
      <vt:lpstr>PowerPoint Presentation</vt:lpstr>
      <vt:lpstr>PowerPoint Presentation</vt:lpstr>
      <vt:lpstr>PowerPoint Presentation</vt:lpstr>
      <vt:lpstr>Single dose – Open questions</vt:lpstr>
      <vt:lpstr>Supportive evidence from modeling analysis</vt:lpstr>
      <vt:lpstr>PowerPoint Presentation</vt:lpstr>
      <vt:lpstr>PowerPoint Presentation</vt:lpstr>
      <vt:lpstr>PowerPoint Presentation</vt:lpstr>
      <vt:lpstr>Program cost savings with a single-dose HPV vaccination regimen</vt:lpstr>
      <vt:lpstr>PowerPoint Presentation</vt:lpstr>
      <vt:lpstr>Conclusion</vt:lpstr>
      <vt:lpstr>PowerPoint Presentation</vt:lpstr>
      <vt:lpstr>Back-up slides</vt:lpstr>
      <vt:lpstr>PowerPoint Presentation</vt:lpstr>
      <vt:lpstr>PowerPoint Presentation</vt:lpstr>
      <vt:lpstr>PowerPoint Presentation</vt:lpstr>
      <vt:lpstr>PowerPoint Presentation</vt:lpstr>
      <vt:lpstr>PowerPoint Presentation</vt:lpstr>
      <vt:lpstr>Observational studies – Effectiveness</vt:lpstr>
      <vt:lpstr>Observational studies – Effectiveness HPV Infections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Kavon, Shawn</dc:creator>
  <cp:lastModifiedBy>Hope Randall</cp:lastModifiedBy>
  <cp:revision>1598</cp:revision>
  <cp:lastPrinted>2021-06-09T18:30:32Z</cp:lastPrinted>
  <dcterms:created xsi:type="dcterms:W3CDTF">2018-02-08T23:20:58Z</dcterms:created>
  <dcterms:modified xsi:type="dcterms:W3CDTF">2026-06-08T20:14:48Z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2021-02-22T23:38:14Z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08204a1c-8d3b-486a-854f-5735dd0d735a</vt:lpwstr>
  </property>
  <property fmtid="{D5CDD505-2E9C-101B-9397-08002B2CF9AE}" pid="8" name="MSIP_Label_8af03ff0-41c5-4c41-b55e-fabb8fae94be_ContentBits">
    <vt:lpwstr>0</vt:lpwstr>
  </property>
</Properties>
</file>