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1" r:id="rId3"/>
  </p:sldMasterIdLst>
  <p:notesMasterIdLst>
    <p:notesMasterId r:id="rId20"/>
  </p:notesMasterIdLst>
  <p:sldIdLst>
    <p:sldId id="2147377110" r:id="rId4"/>
    <p:sldId id="2147377104" r:id="rId5"/>
    <p:sldId id="2147377105" r:id="rId6"/>
    <p:sldId id="2147377106" r:id="rId7"/>
    <p:sldId id="2147377107" r:id="rId8"/>
    <p:sldId id="2147377108" r:id="rId9"/>
    <p:sldId id="2147377086" r:id="rId10"/>
    <p:sldId id="2147377081" r:id="rId11"/>
    <p:sldId id="2147377087" r:id="rId12"/>
    <p:sldId id="2147377111" r:id="rId13"/>
    <p:sldId id="2147377112" r:id="rId14"/>
    <p:sldId id="2147377113" r:id="rId15"/>
    <p:sldId id="2147377114" r:id="rId16"/>
    <p:sldId id="2147377115" r:id="rId17"/>
    <p:sldId id="2147377116" r:id="rId18"/>
    <p:sldId id="2147377117"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9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7B9314-5C20-B96F-0DDC-78A89D2802BF}" name="Martha Songa" initials="MS" userId="S::msonga@path.org::e06d35e4-c8e6-43ff-b412-f0541e12ac91" providerId="AD"/>
  <p188:author id="{51957D38-7B74-52B2-402A-E2B3647147E9}" name="Kate Sotos" initials="KS" userId="Kate Sotos" providerId="None"/>
  <p188:author id="{895ED955-02B9-1C1E-349A-E68D9A698399}" name="Kate Sotos" initials="KS" userId="S::ksotos@path.org::bafbf374-c0f2-4c50-b43f-5aa0dadd54af" providerId="AD"/>
  <p188:author id="{356E5F58-AA6D-237B-33C4-16AAB3BA821D}" name="Sharol  Hofstedt " initials="SH" userId="Sharol  Hofstedt " providerId="None"/>
  <p188:author id="{DFEE2B7D-E96C-5856-DDB4-794A3A38FE39}" name="Pasqueline Njau" initials="PN" userId="6QxBLdf/yR73Jh8+1W50+35tQ017hSv7MSzjefginZg=" providerId="None"/>
  <p188:author id="{330CBD97-28DC-B939-5AD1-0638149DA5F6}" name="Kelly Healy" initials="KH" userId="S::khealy@path.org::76544fe4-c3d2-46d0-9958-48340f1130fa" providerId="AD"/>
  <p188:author id="{C4E1E4A3-5DD9-9D9E-560F-6F585F4F5065}" name="Kelly Healy" initials="KH" userId="8YubXts0JfKd4Yx+vq7jH0rncmfwqA2jjZXg1/l1gR0=" providerId="None"/>
  <p188:author id="{BDD3C0B4-0FEB-D9B1-45EA-9B06AB844AFD}" name="Sharol Hofstedt" initials="SH" userId="S::shofstedt@path.org::e12e8004-5b56-49b0-acea-bf217a42952d" providerId="AD"/>
  <p188:author id="{5F07A6D9-DAF8-E0BD-4059-4CC35EB0C258}" name="Wanjiku Manguyu" initials="WM" userId="Wanjiku Manguyu" providerId="None"/>
  <p188:author id="{3E1DDBE4-04AD-BB5D-B15E-BA609FFBA71C}" name="Marti Wilson" initials="MW" userId="z9F1/lQeWQGSG08Rdo2MMh/GK+DZMtCdOOBeqmFG33k=" providerId="None"/>
  <p188:author id="{F96F8AF7-96CA-E836-7006-AE3C38EF2E2A}" name="Joy Kiptim" initials="JK" userId="Joy Kiptim"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itlin Jolly" initials="CJ" lastIdx="1" clrIdx="0"/>
  <p:cmAuthor id="2" name="Sullivan, Katie" initials="SK" lastIdx="1" clrIdx="1">
    <p:extLst>
      <p:ext uri="{19B8F6BF-5375-455C-9EA6-DF929625EA0E}">
        <p15:presenceInfo xmlns:p15="http://schemas.microsoft.com/office/powerpoint/2012/main" userId="S::ksullivan@path.org::f3d8f8c7-92ea-4a75-81ef-be413b3c6a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1D1"/>
    <a:srgbClr val="E64C3C"/>
    <a:srgbClr val="FFD23C"/>
    <a:srgbClr val="2C8C82"/>
    <a:srgbClr val="F28C38"/>
    <a:srgbClr val="F65050"/>
    <a:srgbClr val="925050"/>
    <a:srgbClr val="F4EDE7"/>
    <a:srgbClr val="464F61"/>
    <a:srgbClr val="E8E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200A12-1184-454F-97EC-DCC6EB5C85DC}" v="172" dt="2025-10-15T07:33:13.5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94"/>
  </p:normalViewPr>
  <p:slideViewPr>
    <p:cSldViewPr snapToGrid="0">
      <p:cViewPr varScale="1">
        <p:scale>
          <a:sx n="77" d="100"/>
          <a:sy n="77" d="100"/>
        </p:scale>
        <p:origin x="43" y="235"/>
      </p:cViewPr>
      <p:guideLst>
        <p:guide orient="horz" pos="2160"/>
        <p:guide pos="5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892EC22-ABAB-424B-A30D-E425B26F8228}" type="datetimeFigureOut">
              <a:rPr lang="en-US" smtClean="0"/>
              <a:t>12/18/2025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9A9DB69-E7C3-47F6-B8A0-5EBB2FA9400E}" type="slidenum">
              <a:rPr lang="en-US" smtClean="0"/>
              <a:t>‹#›</a:t>
            </a:fld>
            <a:endParaRPr lang="en-US"/>
          </a:p>
        </p:txBody>
      </p:sp>
    </p:spTree>
    <p:extLst>
      <p:ext uri="{BB962C8B-B14F-4D97-AF65-F5344CB8AC3E}">
        <p14:creationId xmlns:p14="http://schemas.microsoft.com/office/powerpoint/2010/main" val="1034165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A9DB69-E7C3-47F6-B8A0-5EBB2FA9400E}" type="slidenum">
              <a:rPr lang="en-US" smtClean="0"/>
              <a:t>3</a:t>
            </a:fld>
            <a:endParaRPr lang="en-US"/>
          </a:p>
        </p:txBody>
      </p:sp>
    </p:spTree>
    <p:extLst>
      <p:ext uri="{BB962C8B-B14F-4D97-AF65-F5344CB8AC3E}">
        <p14:creationId xmlns:p14="http://schemas.microsoft.com/office/powerpoint/2010/main" val="3171812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DB5B1-2902-ECCA-2B67-5076CBF4A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F6019-65B6-2D34-D1B8-DB36AB87E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83F42-72CA-8460-51EE-AF6ACF37D096}"/>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33552F9E-0881-B818-868A-4F18D0116C02}"/>
              </a:ext>
            </a:extLst>
          </p:cNvPr>
          <p:cNvSpPr>
            <a:spLocks noGrp="1"/>
          </p:cNvSpPr>
          <p:nvPr>
            <p:ph type="sldNum" sz="quarter" idx="5"/>
          </p:nvPr>
        </p:nvSpPr>
        <p:spPr/>
        <p:txBody>
          <a:bodyPr/>
          <a:lstStyle/>
          <a:p>
            <a:fld id="{79A9DB69-E7C3-47F6-B8A0-5EBB2FA9400E}" type="slidenum">
              <a:rPr lang="en-US" smtClean="0"/>
              <a:t>14</a:t>
            </a:fld>
            <a:endParaRPr lang="en-US"/>
          </a:p>
        </p:txBody>
      </p:sp>
    </p:spTree>
    <p:extLst>
      <p:ext uri="{BB962C8B-B14F-4D97-AF65-F5344CB8AC3E}">
        <p14:creationId xmlns:p14="http://schemas.microsoft.com/office/powerpoint/2010/main" val="1459341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EBDEE-D3D0-2198-D467-F188B87E7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E4068-CDFE-2715-B638-DC7B0F810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AB4EA-CE0E-4485-9B35-106D786F4622}"/>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1E61630E-CD6B-6C05-7903-8790D5EAB44D}"/>
              </a:ext>
            </a:extLst>
          </p:cNvPr>
          <p:cNvSpPr>
            <a:spLocks noGrp="1"/>
          </p:cNvSpPr>
          <p:nvPr>
            <p:ph type="sldNum" sz="quarter" idx="5"/>
          </p:nvPr>
        </p:nvSpPr>
        <p:spPr/>
        <p:txBody>
          <a:bodyPr/>
          <a:lstStyle/>
          <a:p>
            <a:fld id="{79A9DB69-E7C3-47F6-B8A0-5EBB2FA9400E}" type="slidenum">
              <a:rPr lang="en-US" smtClean="0"/>
              <a:t>15</a:t>
            </a:fld>
            <a:endParaRPr lang="en-US"/>
          </a:p>
        </p:txBody>
      </p:sp>
    </p:spTree>
    <p:extLst>
      <p:ext uri="{BB962C8B-B14F-4D97-AF65-F5344CB8AC3E}">
        <p14:creationId xmlns:p14="http://schemas.microsoft.com/office/powerpoint/2010/main" val="2782120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B9964-E9C0-45D6-22D5-7D9DBC5C8F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C8850-DA59-BDF0-37E4-F6D6EF7293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14D9DB-CB86-8370-0398-7420F56A0A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DA5532-18E4-F448-E19F-0C1E03088A2E}"/>
              </a:ext>
            </a:extLst>
          </p:cNvPr>
          <p:cNvSpPr>
            <a:spLocks noGrp="1"/>
          </p:cNvSpPr>
          <p:nvPr>
            <p:ph type="sldNum" sz="quarter" idx="5"/>
          </p:nvPr>
        </p:nvSpPr>
        <p:spPr/>
        <p:txBody>
          <a:bodyPr/>
          <a:lstStyle/>
          <a:p>
            <a:fld id="{79A9DB69-E7C3-47F6-B8A0-5EBB2FA9400E}" type="slidenum">
              <a:rPr lang="en-US" smtClean="0"/>
              <a:t>16</a:t>
            </a:fld>
            <a:endParaRPr lang="en-US"/>
          </a:p>
        </p:txBody>
      </p:sp>
    </p:spTree>
    <p:extLst>
      <p:ext uri="{BB962C8B-B14F-4D97-AF65-F5344CB8AC3E}">
        <p14:creationId xmlns:p14="http://schemas.microsoft.com/office/powerpoint/2010/main" val="313508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31696-5DAF-B719-2EA5-CBD58498E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0E55FB-15C2-64C9-B1D1-B5CC854B4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ED6AC7-0CB1-CD73-C837-ACD29C6464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705A53-2A16-5C24-23CB-23C0150971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9DB69-E7C3-47F6-B8A0-5EBB2FA9400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63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380D4-3C3C-8653-9379-299D26BEE1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82DA0A-FB19-4296-16A9-C08D4BABEC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AA81E0-0BBA-99A8-974B-987FE3284D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9F0C87-1D1B-13E6-DF23-AE395BDD8773}"/>
              </a:ext>
            </a:extLst>
          </p:cNvPr>
          <p:cNvSpPr>
            <a:spLocks noGrp="1"/>
          </p:cNvSpPr>
          <p:nvPr>
            <p:ph type="sldNum" sz="quarter" idx="5"/>
          </p:nvPr>
        </p:nvSpPr>
        <p:spPr/>
        <p:txBody>
          <a:bodyPr/>
          <a:lstStyle/>
          <a:p>
            <a:fld id="{79A9DB69-E7C3-47F6-B8A0-5EBB2FA9400E}" type="slidenum">
              <a:rPr lang="en-US" smtClean="0"/>
              <a:t>6</a:t>
            </a:fld>
            <a:endParaRPr lang="en-US"/>
          </a:p>
        </p:txBody>
      </p:sp>
    </p:spTree>
    <p:extLst>
      <p:ext uri="{BB962C8B-B14F-4D97-AF65-F5344CB8AC3E}">
        <p14:creationId xmlns:p14="http://schemas.microsoft.com/office/powerpoint/2010/main" val="4139060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D32D5-2D12-57E6-5BE1-D7C6E3052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2E7F6-C030-DD2F-3D99-1780278681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D72DA4-CF19-914D-EB46-6361075DA5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BF0910-25CF-26BB-0888-FC507971CDD5}"/>
              </a:ext>
            </a:extLst>
          </p:cNvPr>
          <p:cNvSpPr>
            <a:spLocks noGrp="1"/>
          </p:cNvSpPr>
          <p:nvPr>
            <p:ph type="sldNum" sz="quarter" idx="5"/>
          </p:nvPr>
        </p:nvSpPr>
        <p:spPr/>
        <p:txBody>
          <a:bodyPr/>
          <a:lstStyle/>
          <a:p>
            <a:fld id="{79A9DB69-E7C3-47F6-B8A0-5EBB2FA9400E}" type="slidenum">
              <a:rPr lang="en-US" smtClean="0"/>
              <a:t>8</a:t>
            </a:fld>
            <a:endParaRPr lang="en-US"/>
          </a:p>
        </p:txBody>
      </p:sp>
    </p:spTree>
    <p:extLst>
      <p:ext uri="{BB962C8B-B14F-4D97-AF65-F5344CB8AC3E}">
        <p14:creationId xmlns:p14="http://schemas.microsoft.com/office/powerpoint/2010/main" val="3151777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AB682-045F-636A-902E-C2026CB80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BEE4AE-9FB8-746B-9D2B-C923DAAFC9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77B0E-3D55-A42B-2378-8C5AC02B3B6F}"/>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023E918A-E557-09B3-1509-2EB75BC368D7}"/>
              </a:ext>
            </a:extLst>
          </p:cNvPr>
          <p:cNvSpPr>
            <a:spLocks noGrp="1"/>
          </p:cNvSpPr>
          <p:nvPr>
            <p:ph type="sldNum" sz="quarter" idx="5"/>
          </p:nvPr>
        </p:nvSpPr>
        <p:spPr/>
        <p:txBody>
          <a:bodyPr/>
          <a:lstStyle/>
          <a:p>
            <a:fld id="{79A9DB69-E7C3-47F6-B8A0-5EBB2FA9400E}" type="slidenum">
              <a:rPr lang="en-US" smtClean="0"/>
              <a:t>9</a:t>
            </a:fld>
            <a:endParaRPr lang="en-US"/>
          </a:p>
        </p:txBody>
      </p:sp>
    </p:spTree>
    <p:extLst>
      <p:ext uri="{BB962C8B-B14F-4D97-AF65-F5344CB8AC3E}">
        <p14:creationId xmlns:p14="http://schemas.microsoft.com/office/powerpoint/2010/main" val="108427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E0F32-AFEA-940F-B3DE-761E69502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E55FB-3FFA-F469-13CF-D427944DE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DDC24-C1D4-C669-18DB-2E0058970E51}"/>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6F9A509A-F1A6-2387-5361-AC71093C1B02}"/>
              </a:ext>
            </a:extLst>
          </p:cNvPr>
          <p:cNvSpPr>
            <a:spLocks noGrp="1"/>
          </p:cNvSpPr>
          <p:nvPr>
            <p:ph type="sldNum" sz="quarter" idx="5"/>
          </p:nvPr>
        </p:nvSpPr>
        <p:spPr/>
        <p:txBody>
          <a:bodyPr/>
          <a:lstStyle/>
          <a:p>
            <a:fld id="{79A9DB69-E7C3-47F6-B8A0-5EBB2FA9400E}" type="slidenum">
              <a:rPr lang="en-US" smtClean="0"/>
              <a:t>10</a:t>
            </a:fld>
            <a:endParaRPr lang="en-US"/>
          </a:p>
        </p:txBody>
      </p:sp>
    </p:spTree>
    <p:extLst>
      <p:ext uri="{BB962C8B-B14F-4D97-AF65-F5344CB8AC3E}">
        <p14:creationId xmlns:p14="http://schemas.microsoft.com/office/powerpoint/2010/main" val="1761333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54CC4-8C1B-00E6-1BD3-409E70519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D2CB3-DD0D-41D0-A37A-834CF1D376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2F057-4CF9-306D-DD22-BF8E4C310872}"/>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62909C4F-3A58-138D-0783-DB29E944C34A}"/>
              </a:ext>
            </a:extLst>
          </p:cNvPr>
          <p:cNvSpPr>
            <a:spLocks noGrp="1"/>
          </p:cNvSpPr>
          <p:nvPr>
            <p:ph type="sldNum" sz="quarter" idx="5"/>
          </p:nvPr>
        </p:nvSpPr>
        <p:spPr/>
        <p:txBody>
          <a:bodyPr/>
          <a:lstStyle/>
          <a:p>
            <a:fld id="{79A9DB69-E7C3-47F6-B8A0-5EBB2FA9400E}" type="slidenum">
              <a:rPr lang="en-US" smtClean="0"/>
              <a:t>11</a:t>
            </a:fld>
            <a:endParaRPr lang="en-US"/>
          </a:p>
        </p:txBody>
      </p:sp>
    </p:spTree>
    <p:extLst>
      <p:ext uri="{BB962C8B-B14F-4D97-AF65-F5344CB8AC3E}">
        <p14:creationId xmlns:p14="http://schemas.microsoft.com/office/powerpoint/2010/main" val="1689033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EFAC0-6057-B3B6-BE70-0F03F219D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5FC6A6-CE0B-1C8F-4DAB-33D111399A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EBDE6-43C6-F46E-07E0-388296A2F71C}"/>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84B09E5A-4046-0357-BD0F-4D86195CF8B2}"/>
              </a:ext>
            </a:extLst>
          </p:cNvPr>
          <p:cNvSpPr>
            <a:spLocks noGrp="1"/>
          </p:cNvSpPr>
          <p:nvPr>
            <p:ph type="sldNum" sz="quarter" idx="5"/>
          </p:nvPr>
        </p:nvSpPr>
        <p:spPr/>
        <p:txBody>
          <a:bodyPr/>
          <a:lstStyle/>
          <a:p>
            <a:fld id="{79A9DB69-E7C3-47F6-B8A0-5EBB2FA9400E}" type="slidenum">
              <a:rPr lang="en-US" smtClean="0"/>
              <a:t>12</a:t>
            </a:fld>
            <a:endParaRPr lang="en-US"/>
          </a:p>
        </p:txBody>
      </p:sp>
    </p:spTree>
    <p:extLst>
      <p:ext uri="{BB962C8B-B14F-4D97-AF65-F5344CB8AC3E}">
        <p14:creationId xmlns:p14="http://schemas.microsoft.com/office/powerpoint/2010/main" val="3488874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A2B6E-7CEB-76FD-B064-8E8331DFF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0A1D7-BC2B-4808-14EC-ED07C8897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AF6424-CDCC-CB75-1EB6-5007FA6A3546}"/>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29F8C9AC-0A9B-318D-F5EA-394D4AA72FCD}"/>
              </a:ext>
            </a:extLst>
          </p:cNvPr>
          <p:cNvSpPr>
            <a:spLocks noGrp="1"/>
          </p:cNvSpPr>
          <p:nvPr>
            <p:ph type="sldNum" sz="quarter" idx="5"/>
          </p:nvPr>
        </p:nvSpPr>
        <p:spPr/>
        <p:txBody>
          <a:bodyPr/>
          <a:lstStyle/>
          <a:p>
            <a:fld id="{79A9DB69-E7C3-47F6-B8A0-5EBB2FA9400E}" type="slidenum">
              <a:rPr lang="en-US" smtClean="0"/>
              <a:t>13</a:t>
            </a:fld>
            <a:endParaRPr lang="en-US"/>
          </a:p>
        </p:txBody>
      </p:sp>
    </p:spTree>
    <p:extLst>
      <p:ext uri="{BB962C8B-B14F-4D97-AF65-F5344CB8AC3E}">
        <p14:creationId xmlns:p14="http://schemas.microsoft.com/office/powerpoint/2010/main" val="1360680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C59A7F-64A9-475C-808B-47DC94606BDB}"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32B39-573D-4D6C-9FB4-729CC97C5CCD}" type="slidenum">
              <a:rPr lang="en-US" smtClean="0"/>
              <a:t>‹#›</a:t>
            </a:fld>
            <a:endParaRPr lang="en-US"/>
          </a:p>
        </p:txBody>
      </p:sp>
      <p:pic>
        <p:nvPicPr>
          <p:cNvPr id="7" name="Picture 6">
            <a:extLst>
              <a:ext uri="{FF2B5EF4-FFF2-40B4-BE49-F238E27FC236}">
                <a16:creationId xmlns:a16="http://schemas.microsoft.com/office/drawing/2014/main" id="{36AF94F8-5BC4-6127-8E4C-FC62D65262B7}"/>
              </a:ext>
            </a:extLst>
          </p:cNvPr>
          <p:cNvPicPr>
            <a:picLocks noChangeAspect="1"/>
          </p:cNvPicPr>
          <p:nvPr userDrawn="1"/>
        </p:nvPicPr>
        <p:blipFill>
          <a:blip r:embed="rId2"/>
          <a:stretch>
            <a:fillRect/>
          </a:stretch>
        </p:blipFill>
        <p:spPr>
          <a:xfrm>
            <a:off x="10337800" y="0"/>
            <a:ext cx="1854200" cy="1384300"/>
          </a:xfrm>
          <a:prstGeom prst="rect">
            <a:avLst/>
          </a:prstGeom>
        </p:spPr>
      </p:pic>
    </p:spTree>
    <p:extLst>
      <p:ext uri="{BB962C8B-B14F-4D97-AF65-F5344CB8AC3E}">
        <p14:creationId xmlns:p14="http://schemas.microsoft.com/office/powerpoint/2010/main" val="401410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C59A7F-64A9-475C-808B-47DC94606BDB}"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151813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C59A7F-64A9-475C-808B-47DC94606BDB}"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2185360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TH: Blank Header/Footer">
    <p:spTree>
      <p:nvGrpSpPr>
        <p:cNvPr id="1" name=""/>
        <p:cNvGrpSpPr/>
        <p:nvPr/>
      </p:nvGrpSpPr>
      <p:grpSpPr>
        <a:xfrm>
          <a:off x="0" y="0"/>
          <a:ext cx="0" cy="0"/>
          <a:chOff x="0" y="0"/>
          <a:chExt cx="0" cy="0"/>
        </a:xfrm>
      </p:grpSpPr>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6"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8" name="Text Placeholder 8"/>
          <p:cNvSpPr>
            <a:spLocks noGrp="1"/>
          </p:cNvSpPr>
          <p:nvPr>
            <p:ph type="body" sz="quarter" idx="11"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206960382"/>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TH: Blank Header/Footer White tex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6858000"/>
          </a:xfrm>
          <a:prstGeom prst="rect">
            <a:avLst/>
          </a:prstGeom>
          <a:solidFill>
            <a:schemeClr val="tx2"/>
          </a:solidFill>
          <a:ln>
            <a:noFill/>
          </a:ln>
        </p:spPr>
        <p:txBody>
          <a:bodyPr/>
          <a:lstStyle>
            <a:lvl1pPr>
              <a:defRPr sz="1600" baseline="0">
                <a:solidFill>
                  <a:schemeClr val="bg1"/>
                </a:solidFill>
              </a:defRPr>
            </a:lvl1pPr>
          </a:lstStyle>
          <a:p>
            <a:r>
              <a:rPr lang="en-US"/>
              <a:t>  Dark colored background (change or delete as needed) – White header/footer text</a:t>
            </a:r>
          </a:p>
        </p:txBody>
      </p:sp>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bg1"/>
                </a:solidFill>
              </a:defRPr>
            </a:lvl1pPr>
          </a:lstStyle>
          <a:p>
            <a:pPr lvl="0"/>
            <a:r>
              <a:rPr lang="en-US"/>
              <a:t>Presentation Title | Chapter Title</a:t>
            </a:r>
          </a:p>
        </p:txBody>
      </p:sp>
      <p:pic>
        <p:nvPicPr>
          <p:cNvPr id="9" name="Picture 8"/>
          <p:cNvPicPr>
            <a:picLocks noChangeAspect="1"/>
          </p:cNvPicPr>
          <p:nvPr userDrawn="1"/>
        </p:nvPicPr>
        <p:blipFill>
          <a:blip r:embed="rId2"/>
          <a:stretch>
            <a:fillRect/>
          </a:stretch>
        </p:blipFill>
        <p:spPr>
          <a:xfrm>
            <a:off x="10567056" y="6286500"/>
            <a:ext cx="913745" cy="294956"/>
          </a:xfrm>
          <a:prstGeom prst="rect">
            <a:avLst/>
          </a:prstGeom>
        </p:spPr>
      </p:pic>
      <p:sp>
        <p:nvSpPr>
          <p:cNvPr id="10"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bg1"/>
                </a:solidFill>
                <a:latin typeface="Arial" panose="020B0604020202020204" pitchFamily="34" charset="0"/>
                <a:cs typeface="Arial" panose="020B0604020202020204" pitchFamily="34" charset="0"/>
              </a:rPr>
              <a:pPr algn="r"/>
              <a:t>‹#›</a:t>
            </a:fld>
            <a:endParaRPr lang="en-US" sz="700">
              <a:solidFill>
                <a:schemeClr val="bg1"/>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2" hasCustomPrompt="1"/>
          </p:nvPr>
        </p:nvSpPr>
        <p:spPr>
          <a:xfrm>
            <a:off x="998587" y="6437267"/>
            <a:ext cx="8128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3799510210"/>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ATH: Blank Header/Footer White tex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6197601" y="0"/>
            <a:ext cx="5994399" cy="6858000"/>
          </a:xfrm>
          <a:prstGeom prst="rect">
            <a:avLst/>
          </a:prstGeom>
          <a:solidFill>
            <a:schemeClr val="tx2"/>
          </a:solidFill>
          <a:ln>
            <a:noFill/>
          </a:ln>
        </p:spPr>
        <p:txBody>
          <a:bodyPr/>
          <a:lstStyle>
            <a:lvl1pPr>
              <a:defRPr sz="1600" baseline="0">
                <a:solidFill>
                  <a:schemeClr val="bg1"/>
                </a:solidFill>
              </a:defRPr>
            </a:lvl1pPr>
          </a:lstStyle>
          <a:p>
            <a:r>
              <a:rPr lang="en-US"/>
              <a:t>  Half page dark colored background (change or delete as needed) – White header/footer text</a:t>
            </a:r>
          </a:p>
        </p:txBody>
      </p:sp>
      <p:pic>
        <p:nvPicPr>
          <p:cNvPr id="9" name="Picture 8"/>
          <p:cNvPicPr>
            <a:picLocks noChangeAspect="1"/>
          </p:cNvPicPr>
          <p:nvPr userDrawn="1"/>
        </p:nvPicPr>
        <p:blipFill>
          <a:blip r:embed="rId2"/>
          <a:stretch>
            <a:fillRect/>
          </a:stretch>
        </p:blipFill>
        <p:spPr>
          <a:xfrm>
            <a:off x="10567056" y="6286500"/>
            <a:ext cx="913745" cy="294956"/>
          </a:xfrm>
          <a:prstGeom prst="rect">
            <a:avLst/>
          </a:prstGeom>
        </p:spPr>
      </p:pic>
      <p:sp>
        <p:nvSpPr>
          <p:cNvPr id="10" name="Text Placeholder 5"/>
          <p:cNvSpPr>
            <a:spLocks noGrp="1"/>
          </p:cNvSpPr>
          <p:nvPr>
            <p:ph type="body" sz="quarter" idx="10" hasCustomPrompt="1"/>
          </p:nvPr>
        </p:nvSpPr>
        <p:spPr>
          <a:xfrm>
            <a:off x="762001" y="394038"/>
            <a:ext cx="4611188"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14"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5" name="Text Placeholder 8"/>
          <p:cNvSpPr>
            <a:spLocks noGrp="1"/>
          </p:cNvSpPr>
          <p:nvPr>
            <p:ph type="body" sz="quarter" idx="13"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
        <p:nvSpPr>
          <p:cNvPr id="7" name="Text Placeholder 4"/>
          <p:cNvSpPr>
            <a:spLocks noGrp="1"/>
          </p:cNvSpPr>
          <p:nvPr>
            <p:ph type="body" sz="quarter" idx="14" hasCustomPrompt="1"/>
          </p:nvPr>
        </p:nvSpPr>
        <p:spPr>
          <a:xfrm>
            <a:off x="762000" y="2743200"/>
            <a:ext cx="5283200" cy="1315450"/>
          </a:xfrm>
          <a:prstGeom prst="rect">
            <a:avLst/>
          </a:prstGeom>
        </p:spPr>
        <p:txBody>
          <a:bodyPr/>
          <a:lstStyle>
            <a:lvl1pPr>
              <a:defRPr sz="3200">
                <a:solidFill>
                  <a:schemeClr val="accent2"/>
                </a:solidFill>
              </a:defRPr>
            </a:lvl1pPr>
          </a:lstStyle>
          <a:p>
            <a:pPr lvl="0"/>
            <a:r>
              <a:rPr lang="en-US"/>
              <a:t>Single column </a:t>
            </a:r>
            <a:br>
              <a:rPr lang="en-US"/>
            </a:br>
            <a:r>
              <a:rPr lang="en-US"/>
              <a:t>w/ introductory copy</a:t>
            </a:r>
          </a:p>
        </p:txBody>
      </p:sp>
      <p:sp>
        <p:nvSpPr>
          <p:cNvPr id="8" name="Text Placeholder 6"/>
          <p:cNvSpPr>
            <a:spLocks noGrp="1"/>
          </p:cNvSpPr>
          <p:nvPr>
            <p:ph type="body" sz="quarter" idx="12" hasCustomPrompt="1"/>
          </p:nvPr>
        </p:nvSpPr>
        <p:spPr>
          <a:xfrm>
            <a:off x="762000" y="4114800"/>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a:t>This is used for a simple impact page with a medium amount of copy. It’s intended to hold a few talking points. The page should look clear and concise. </a:t>
            </a:r>
          </a:p>
        </p:txBody>
      </p:sp>
    </p:spTree>
    <p:extLst>
      <p:ext uri="{BB962C8B-B14F-4D97-AF65-F5344CB8AC3E}">
        <p14:creationId xmlns:p14="http://schemas.microsoft.com/office/powerpoint/2010/main" val="3264944183"/>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TH: Single column intro">
    <p:spTree>
      <p:nvGrpSpPr>
        <p:cNvPr id="1" name=""/>
        <p:cNvGrpSpPr/>
        <p:nvPr/>
      </p:nvGrpSpPr>
      <p:grpSpPr>
        <a:xfrm>
          <a:off x="0" y="0"/>
          <a:ext cx="0" cy="0"/>
          <a:chOff x="0" y="0"/>
          <a:chExt cx="0" cy="0"/>
        </a:xfrm>
      </p:grpSpPr>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lvl="0"/>
            <a:r>
              <a:rPr lang="en-US"/>
              <a:t>Single column </a:t>
            </a:r>
            <a:br>
              <a:rPr lang="en-US"/>
            </a:br>
            <a:r>
              <a:rPr lang="en-US"/>
              <a:t>w/ introductory copy</a:t>
            </a:r>
          </a:p>
        </p:txBody>
      </p:sp>
      <p:sp>
        <p:nvSpPr>
          <p:cNvPr id="6" name="Text Placeholder 6"/>
          <p:cNvSpPr>
            <a:spLocks noGrp="1"/>
          </p:cNvSpPr>
          <p:nvPr>
            <p:ph type="body" sz="quarter" idx="12" hasCustomPrompt="1"/>
          </p:nvPr>
        </p:nvSpPr>
        <p:spPr>
          <a:xfrm>
            <a:off x="762000" y="4114800"/>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a:t>This is used for a simple impact page with a medium amount of copy. It’s intended to hold a few talking points. The page should look clear and concise. </a:t>
            </a:r>
          </a:p>
        </p:txBody>
      </p:sp>
      <p:pic>
        <p:nvPicPr>
          <p:cNvPr id="9" name="Picture 8"/>
          <p:cNvPicPr>
            <a:picLocks noChangeAspect="1"/>
          </p:cNvPicPr>
          <p:nvPr userDrawn="1"/>
        </p:nvPicPr>
        <p:blipFill>
          <a:blip r:embed="rId2"/>
          <a:stretch>
            <a:fillRect/>
          </a:stretch>
        </p:blipFill>
        <p:spPr>
          <a:xfrm>
            <a:off x="10567056" y="6286501"/>
            <a:ext cx="913745" cy="294957"/>
          </a:xfrm>
          <a:prstGeom prst="rect">
            <a:avLst/>
          </a:prstGeom>
        </p:spPr>
      </p:pic>
      <p:sp>
        <p:nvSpPr>
          <p:cNvPr id="12"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3"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4066753741"/>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TH: Two column intro">
    <p:spTree>
      <p:nvGrpSpPr>
        <p:cNvPr id="1" name=""/>
        <p:cNvGrpSpPr/>
        <p:nvPr/>
      </p:nvGrpSpPr>
      <p:grpSpPr>
        <a:xfrm>
          <a:off x="0" y="0"/>
          <a:ext cx="0" cy="0"/>
          <a:chOff x="0" y="0"/>
          <a:chExt cx="0" cy="0"/>
        </a:xfrm>
      </p:grpSpPr>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8" name="Text Placeholder 4"/>
          <p:cNvSpPr>
            <a:spLocks noGrp="1"/>
          </p:cNvSpPr>
          <p:nvPr>
            <p:ph type="body" sz="quarter" idx="11" hasCustomPrompt="1"/>
          </p:nvPr>
        </p:nvSpPr>
        <p:spPr>
          <a:xfrm>
            <a:off x="762000" y="2743200"/>
            <a:ext cx="7975600" cy="1315450"/>
          </a:xfrm>
          <a:prstGeom prst="rect">
            <a:avLst/>
          </a:prstGeom>
        </p:spPr>
        <p:txBody>
          <a:bodyPr/>
          <a:lstStyle>
            <a:lvl1pPr>
              <a:lnSpc>
                <a:spcPts val="4000"/>
              </a:lnSpc>
              <a:spcAft>
                <a:spcPts val="1800"/>
              </a:spcAft>
              <a:defRPr sz="3200">
                <a:solidFill>
                  <a:schemeClr val="accent2"/>
                </a:solidFill>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Two column w/ introductory copy &amp; body copy</a:t>
            </a:r>
          </a:p>
        </p:txBody>
      </p:sp>
      <p:sp>
        <p:nvSpPr>
          <p:cNvPr id="9" name="Text Placeholder 6"/>
          <p:cNvSpPr>
            <a:spLocks noGrp="1"/>
          </p:cNvSpPr>
          <p:nvPr>
            <p:ph type="body" sz="quarter" idx="12" hasCustomPrompt="1"/>
          </p:nvPr>
        </p:nvSpPr>
        <p:spPr>
          <a:xfrm>
            <a:off x="762000" y="4114800"/>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a:t>This is used for a simple impact page with a medium amount of copy. It’s intended to hold a few talking points. This is used for a simple impact page with a medium amount of copy.</a:t>
            </a:r>
          </a:p>
        </p:txBody>
      </p:sp>
      <p:sp>
        <p:nvSpPr>
          <p:cNvPr id="10" name="Text Placeholder 6"/>
          <p:cNvSpPr>
            <a:spLocks noGrp="1"/>
          </p:cNvSpPr>
          <p:nvPr>
            <p:ph type="body" sz="quarter" idx="13" hasCustomPrompt="1"/>
          </p:nvPr>
        </p:nvSpPr>
        <p:spPr>
          <a:xfrm>
            <a:off x="6197600" y="4114800"/>
            <a:ext cx="5283200" cy="2171700"/>
          </a:xfrm>
          <a:prstGeom prst="rect">
            <a:avLst/>
          </a:prstGeom>
        </p:spPr>
        <p:txBody>
          <a:bodyPr/>
          <a:lstStyle>
            <a:lvl1pPr>
              <a:defRPr sz="1200"/>
            </a:lvl1pPr>
            <a:lvl2pPr>
              <a:defRPr sz="1400"/>
            </a:lvl2pPr>
            <a:lvl3pPr>
              <a:defRPr sz="1400"/>
            </a:lvl3pPr>
            <a:lvl4pPr>
              <a:defRPr sz="1400"/>
            </a:lvl4pPr>
            <a:lvl5pPr>
              <a:defRPr sz="1400"/>
            </a:lvl5pPr>
          </a:lstStyle>
          <a:p>
            <a:pPr lvl="0"/>
            <a:r>
              <a:rPr lang="en-US"/>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pic>
        <p:nvPicPr>
          <p:cNvPr id="12" name="Picture 11"/>
          <p:cNvPicPr>
            <a:picLocks noChangeAspect="1"/>
          </p:cNvPicPr>
          <p:nvPr userDrawn="1"/>
        </p:nvPicPr>
        <p:blipFill>
          <a:blip r:embed="rId2"/>
          <a:stretch>
            <a:fillRect/>
          </a:stretch>
        </p:blipFill>
        <p:spPr>
          <a:xfrm>
            <a:off x="10567056" y="6286501"/>
            <a:ext cx="913745" cy="294957"/>
          </a:xfrm>
          <a:prstGeom prst="rect">
            <a:avLst/>
          </a:prstGeom>
        </p:spPr>
      </p:pic>
      <p:sp>
        <p:nvSpPr>
          <p:cNvPr id="15"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6" name="Text Placeholder 8"/>
          <p:cNvSpPr>
            <a:spLocks noGrp="1"/>
          </p:cNvSpPr>
          <p:nvPr>
            <p:ph type="body" sz="quarter" idx="14"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3614357045"/>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TH: Two column Intro Side">
    <p:spTree>
      <p:nvGrpSpPr>
        <p:cNvPr id="1" name=""/>
        <p:cNvGrpSpPr/>
        <p:nvPr/>
      </p:nvGrpSpPr>
      <p:grpSpPr>
        <a:xfrm>
          <a:off x="0" y="0"/>
          <a:ext cx="0" cy="0"/>
          <a:chOff x="0" y="0"/>
          <a:chExt cx="0" cy="0"/>
        </a:xfrm>
      </p:grpSpPr>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lvl="0"/>
            <a:r>
              <a:rPr lang="en-US"/>
              <a:t>Two column </a:t>
            </a:r>
            <a:br>
              <a:rPr lang="en-US"/>
            </a:br>
            <a:r>
              <a:rPr lang="en-US"/>
              <a:t>w/ introductory copy</a:t>
            </a:r>
          </a:p>
        </p:txBody>
      </p:sp>
      <p:sp>
        <p:nvSpPr>
          <p:cNvPr id="6" name="Text Placeholder 6"/>
          <p:cNvSpPr>
            <a:spLocks noGrp="1"/>
          </p:cNvSpPr>
          <p:nvPr>
            <p:ph type="body" sz="quarter" idx="12" hasCustomPrompt="1"/>
          </p:nvPr>
        </p:nvSpPr>
        <p:spPr>
          <a:xfrm>
            <a:off x="6197600" y="2746188"/>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a:t>This is used for a simple impact page with a medium amount of copy. It’s intended to hold a few talking points. The page should look clear and concise. </a:t>
            </a:r>
          </a:p>
        </p:txBody>
      </p:sp>
      <p:pic>
        <p:nvPicPr>
          <p:cNvPr id="8" name="Picture 7"/>
          <p:cNvPicPr>
            <a:picLocks noChangeAspect="1"/>
          </p:cNvPicPr>
          <p:nvPr userDrawn="1"/>
        </p:nvPicPr>
        <p:blipFill>
          <a:blip r:embed="rId2"/>
          <a:stretch>
            <a:fillRect/>
          </a:stretch>
        </p:blipFill>
        <p:spPr>
          <a:xfrm>
            <a:off x="10567056" y="6286501"/>
            <a:ext cx="913745" cy="294957"/>
          </a:xfrm>
          <a:prstGeom prst="rect">
            <a:avLst/>
          </a:prstGeom>
        </p:spPr>
      </p:pic>
      <p:sp>
        <p:nvSpPr>
          <p:cNvPr id="11"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3"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2043743383"/>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TH: Two column intro/body side">
    <p:spTree>
      <p:nvGrpSpPr>
        <p:cNvPr id="1" name=""/>
        <p:cNvGrpSpPr/>
        <p:nvPr/>
      </p:nvGrpSpPr>
      <p:grpSpPr>
        <a:xfrm>
          <a:off x="0" y="0"/>
          <a:ext cx="0" cy="0"/>
          <a:chOff x="0" y="0"/>
          <a:chExt cx="0" cy="0"/>
        </a:xfrm>
      </p:grpSpPr>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lvl="0"/>
            <a:r>
              <a:rPr lang="en-US"/>
              <a:t>Two column </a:t>
            </a:r>
            <a:br>
              <a:rPr lang="en-US"/>
            </a:br>
            <a:r>
              <a:rPr lang="en-US"/>
              <a:t>w/ introductory copy &amp; body copy</a:t>
            </a:r>
          </a:p>
        </p:txBody>
      </p:sp>
      <p:sp>
        <p:nvSpPr>
          <p:cNvPr id="6" name="Text Placeholder 6"/>
          <p:cNvSpPr>
            <a:spLocks noGrp="1"/>
          </p:cNvSpPr>
          <p:nvPr>
            <p:ph type="body" sz="quarter" idx="12" hasCustomPrompt="1"/>
          </p:nvPr>
        </p:nvSpPr>
        <p:spPr>
          <a:xfrm>
            <a:off x="6197600" y="2746188"/>
            <a:ext cx="5283200" cy="1444812"/>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a:t>This is used for a simple impact page with a medium amount of copy. It’s intended to hold a few talking points. The page should look clear and concise. </a:t>
            </a:r>
          </a:p>
        </p:txBody>
      </p:sp>
      <p:sp>
        <p:nvSpPr>
          <p:cNvPr id="8" name="Text Placeholder 6"/>
          <p:cNvSpPr>
            <a:spLocks noGrp="1"/>
          </p:cNvSpPr>
          <p:nvPr>
            <p:ph type="body" sz="quarter" idx="13" hasCustomPrompt="1"/>
          </p:nvPr>
        </p:nvSpPr>
        <p:spPr>
          <a:xfrm>
            <a:off x="6197600" y="4114800"/>
            <a:ext cx="5283200" cy="2171700"/>
          </a:xfrm>
          <a:prstGeom prst="rect">
            <a:avLst/>
          </a:prstGeom>
        </p:spPr>
        <p:txBody>
          <a:bodyPr/>
          <a:lstStyle>
            <a:lvl1pPr>
              <a:defRPr sz="1200"/>
            </a:lvl1pPr>
            <a:lvl2pPr>
              <a:defRPr sz="1400"/>
            </a:lvl2pPr>
            <a:lvl3pPr>
              <a:defRPr sz="1400"/>
            </a:lvl3pPr>
            <a:lvl4pPr>
              <a:defRPr sz="1400"/>
            </a:lvl4pPr>
            <a:lvl5pPr>
              <a:defRPr sz="1400"/>
            </a:lvl5pPr>
          </a:lstStyle>
          <a:p>
            <a:pPr lvl="0"/>
            <a:r>
              <a:rPr lang="en-US"/>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pic>
        <p:nvPicPr>
          <p:cNvPr id="9" name="Picture 8"/>
          <p:cNvPicPr>
            <a:picLocks noChangeAspect="1"/>
          </p:cNvPicPr>
          <p:nvPr userDrawn="1"/>
        </p:nvPicPr>
        <p:blipFill>
          <a:blip r:embed="rId2"/>
          <a:stretch>
            <a:fillRect/>
          </a:stretch>
        </p:blipFill>
        <p:spPr>
          <a:xfrm>
            <a:off x="10567056" y="6286501"/>
            <a:ext cx="913745" cy="294957"/>
          </a:xfrm>
          <a:prstGeom prst="rect">
            <a:avLst/>
          </a:prstGeom>
        </p:spPr>
      </p:pic>
      <p:sp>
        <p:nvSpPr>
          <p:cNvPr id="12"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4"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508537570"/>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TH: Single column Long">
    <p:spTree>
      <p:nvGrpSpPr>
        <p:cNvPr id="1" name=""/>
        <p:cNvGrpSpPr/>
        <p:nvPr/>
      </p:nvGrpSpPr>
      <p:grpSpPr>
        <a:xfrm>
          <a:off x="0" y="0"/>
          <a:ext cx="0" cy="0"/>
          <a:chOff x="0" y="0"/>
          <a:chExt cx="0" cy="0"/>
        </a:xfrm>
      </p:grpSpPr>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5" name="Text Placeholder 4"/>
          <p:cNvSpPr>
            <a:spLocks noGrp="1"/>
          </p:cNvSpPr>
          <p:nvPr>
            <p:ph type="body" sz="quarter" idx="11" hasCustomPrompt="1"/>
          </p:nvPr>
        </p:nvSpPr>
        <p:spPr>
          <a:xfrm>
            <a:off x="762000" y="1295400"/>
            <a:ext cx="5283200" cy="1315450"/>
          </a:xfrm>
          <a:prstGeom prst="rect">
            <a:avLst/>
          </a:prstGeom>
        </p:spPr>
        <p:txBody>
          <a:bodyPr/>
          <a:lstStyle>
            <a:lvl1pPr>
              <a:defRPr sz="3200">
                <a:solidFill>
                  <a:schemeClr val="accent2"/>
                </a:solidFill>
              </a:defRPr>
            </a:lvl1pPr>
          </a:lstStyle>
          <a:p>
            <a:pPr lvl="0"/>
            <a:r>
              <a:rPr lang="en-US"/>
              <a:t>Single column </a:t>
            </a:r>
            <a:br>
              <a:rPr lang="en-US"/>
            </a:br>
            <a:r>
              <a:rPr lang="en-US"/>
              <a:t>w/ long body copy</a:t>
            </a:r>
          </a:p>
        </p:txBody>
      </p:sp>
      <p:sp>
        <p:nvSpPr>
          <p:cNvPr id="6" name="Text Placeholder 6"/>
          <p:cNvSpPr>
            <a:spLocks noGrp="1"/>
          </p:cNvSpPr>
          <p:nvPr>
            <p:ph type="body" sz="quarter" idx="12" hasCustomPrompt="1"/>
          </p:nvPr>
        </p:nvSpPr>
        <p:spPr>
          <a:xfrm>
            <a:off x="762000" y="2667000"/>
            <a:ext cx="10718800" cy="3619500"/>
          </a:xfrm>
          <a:prstGeom prst="rect">
            <a:avLst/>
          </a:prstGeom>
        </p:spPr>
        <p:txBody>
          <a:bodyPr/>
          <a:lstStyle>
            <a:lvl1pPr>
              <a:spcBef>
                <a:spcPts val="0"/>
              </a:spcBef>
              <a:spcAft>
                <a:spcPts val="1800"/>
              </a:spcAft>
              <a:defRPr sz="1200"/>
            </a:lvl1pPr>
            <a:lvl2pPr>
              <a:defRPr sz="1400"/>
            </a:lvl2pPr>
            <a:lvl3pPr>
              <a:defRPr sz="1400"/>
            </a:lvl3pPr>
            <a:lvl4pPr>
              <a:defRPr sz="1400"/>
            </a:lvl4pPr>
            <a:lvl5pPr>
              <a:defRPr sz="1400"/>
            </a:lvl5pPr>
          </a:lstStyle>
          <a:p>
            <a:pPr lvl="0"/>
            <a:r>
              <a:rPr lang="en-US"/>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a:p>
            <a:pPr lvl="0"/>
            <a:r>
              <a:rPr lang="en-US"/>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a:p>
            <a:pPr lvl="0"/>
            <a:r>
              <a:rPr lang="en-US"/>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a:p>
            <a:pPr lvl="0"/>
            <a:r>
              <a:rPr lang="en-US"/>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pic>
        <p:nvPicPr>
          <p:cNvPr id="8" name="Picture 7"/>
          <p:cNvPicPr>
            <a:picLocks noChangeAspect="1"/>
          </p:cNvPicPr>
          <p:nvPr userDrawn="1"/>
        </p:nvPicPr>
        <p:blipFill>
          <a:blip r:embed="rId2"/>
          <a:stretch>
            <a:fillRect/>
          </a:stretch>
        </p:blipFill>
        <p:spPr>
          <a:xfrm>
            <a:off x="10567056" y="6286501"/>
            <a:ext cx="913745" cy="294957"/>
          </a:xfrm>
          <a:prstGeom prst="rect">
            <a:avLst/>
          </a:prstGeom>
        </p:spPr>
      </p:pic>
      <p:sp>
        <p:nvSpPr>
          <p:cNvPr id="11"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3"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1802673829"/>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C59A7F-64A9-475C-808B-47DC94606BDB}"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728268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TH: Single column Long title large graphic">
    <p:spTree>
      <p:nvGrpSpPr>
        <p:cNvPr id="1" name=""/>
        <p:cNvGrpSpPr/>
        <p:nvPr/>
      </p:nvGrpSpPr>
      <p:grpSpPr>
        <a:xfrm>
          <a:off x="0" y="0"/>
          <a:ext cx="0" cy="0"/>
          <a:chOff x="0" y="0"/>
          <a:chExt cx="0" cy="0"/>
        </a:xfrm>
      </p:grpSpPr>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pic>
        <p:nvPicPr>
          <p:cNvPr id="5" name="Picture 4"/>
          <p:cNvPicPr>
            <a:picLocks noChangeAspect="1"/>
          </p:cNvPicPr>
          <p:nvPr userDrawn="1"/>
        </p:nvPicPr>
        <p:blipFill>
          <a:blip r:embed="rId2"/>
          <a:stretch>
            <a:fillRect/>
          </a:stretch>
        </p:blipFill>
        <p:spPr>
          <a:xfrm>
            <a:off x="10567056" y="6286501"/>
            <a:ext cx="913745" cy="294957"/>
          </a:xfrm>
          <a:prstGeom prst="rect">
            <a:avLst/>
          </a:prstGeom>
        </p:spPr>
      </p:pic>
      <p:sp>
        <p:nvSpPr>
          <p:cNvPr id="13" name="Text Placeholder 4"/>
          <p:cNvSpPr>
            <a:spLocks noGrp="1"/>
          </p:cNvSpPr>
          <p:nvPr>
            <p:ph type="body" sz="quarter" idx="13" hasCustomPrompt="1"/>
          </p:nvPr>
        </p:nvSpPr>
        <p:spPr>
          <a:xfrm>
            <a:off x="757936" y="716912"/>
            <a:ext cx="10722865" cy="1315450"/>
          </a:xfrm>
          <a:prstGeom prst="rect">
            <a:avLst/>
          </a:prstGeom>
        </p:spPr>
        <p:txBody>
          <a:bodyPr/>
          <a:lstStyle>
            <a:lvl1pPr>
              <a:defRPr sz="3200">
                <a:solidFill>
                  <a:schemeClr val="accent2"/>
                </a:solidFill>
              </a:defRPr>
            </a:lvl1pPr>
          </a:lstStyle>
          <a:p>
            <a:pPr lvl="0"/>
            <a:r>
              <a:rPr lang="en-US"/>
              <a:t>Single column w/ long title and body copy or large full page graphic</a:t>
            </a:r>
          </a:p>
        </p:txBody>
      </p:sp>
      <p:sp>
        <p:nvSpPr>
          <p:cNvPr id="3" name="Content Placeholder 2"/>
          <p:cNvSpPr>
            <a:spLocks noGrp="1"/>
          </p:cNvSpPr>
          <p:nvPr>
            <p:ph sz="quarter" idx="14" hasCustomPrompt="1"/>
          </p:nvPr>
        </p:nvSpPr>
        <p:spPr>
          <a:xfrm>
            <a:off x="757935" y="2019300"/>
            <a:ext cx="10698347" cy="4000500"/>
          </a:xfrm>
          <a:prstGeom prst="rect">
            <a:avLst/>
          </a:prstGeom>
        </p:spPr>
        <p:txBody>
          <a:bodyPr/>
          <a:lstStyle>
            <a:lvl1pPr>
              <a:spcBef>
                <a:spcPts val="0"/>
              </a:spcBef>
              <a:spcAft>
                <a:spcPts val="1800"/>
              </a:spcAft>
              <a:defRPr sz="1200"/>
            </a:lvl1pPr>
          </a:lstStyle>
          <a:p>
            <a:pPr lvl="0"/>
            <a:r>
              <a:rPr lang="en-US"/>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p:txBody>
      </p:sp>
      <p:sp>
        <p:nvSpPr>
          <p:cNvPr id="14"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5" name="Text Placeholder 8"/>
          <p:cNvSpPr>
            <a:spLocks noGrp="1"/>
          </p:cNvSpPr>
          <p:nvPr>
            <p:ph type="body" sz="quarter" idx="11"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1201699259"/>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TH: Single column intro Half Graphic">
    <p:spTree>
      <p:nvGrpSpPr>
        <p:cNvPr id="1" name=""/>
        <p:cNvGrpSpPr/>
        <p:nvPr/>
      </p:nvGrpSpPr>
      <p:grpSpPr>
        <a:xfrm>
          <a:off x="0" y="0"/>
          <a:ext cx="0" cy="0"/>
          <a:chOff x="0" y="0"/>
          <a:chExt cx="0" cy="0"/>
        </a:xfrm>
      </p:grpSpPr>
      <p:sp>
        <p:nvSpPr>
          <p:cNvPr id="8" name="Content Placeholder 5"/>
          <p:cNvSpPr>
            <a:spLocks noGrp="1"/>
          </p:cNvSpPr>
          <p:nvPr>
            <p:ph sz="quarter" idx="13"/>
          </p:nvPr>
        </p:nvSpPr>
        <p:spPr>
          <a:xfrm>
            <a:off x="6197600" y="0"/>
            <a:ext cx="5994400" cy="6858000"/>
          </a:xfrm>
          <a:prstGeom prst="rect">
            <a:avLst/>
          </a:prstGeom>
          <a:noFill/>
          <a:ln>
            <a:noFill/>
          </a:ln>
        </p:spPr>
        <p:txBody>
          <a:bodyPr/>
          <a:lstStyle/>
          <a:p>
            <a:pPr lvl="0"/>
            <a:endParaRPr lang="en-US"/>
          </a:p>
        </p:txBody>
      </p:sp>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lvl="0"/>
            <a:r>
              <a:rPr lang="en-US"/>
              <a:t>Single column </a:t>
            </a:r>
            <a:br>
              <a:rPr lang="en-US"/>
            </a:br>
            <a:r>
              <a:rPr lang="en-US"/>
              <a:t>w/ introductory copy</a:t>
            </a:r>
          </a:p>
        </p:txBody>
      </p:sp>
      <p:sp>
        <p:nvSpPr>
          <p:cNvPr id="6" name="Text Placeholder 6"/>
          <p:cNvSpPr>
            <a:spLocks noGrp="1"/>
          </p:cNvSpPr>
          <p:nvPr>
            <p:ph type="body" sz="quarter" idx="12" hasCustomPrompt="1"/>
          </p:nvPr>
        </p:nvSpPr>
        <p:spPr>
          <a:xfrm>
            <a:off x="762000" y="4114800"/>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a:t>This is used for a simple impact page with a medium amount of copy. It’s intended to hold a few talking points. The page should look clear and concise. </a:t>
            </a:r>
          </a:p>
        </p:txBody>
      </p:sp>
      <p:pic>
        <p:nvPicPr>
          <p:cNvPr id="9" name="Picture 8"/>
          <p:cNvPicPr>
            <a:picLocks noChangeAspect="1"/>
          </p:cNvPicPr>
          <p:nvPr userDrawn="1"/>
        </p:nvPicPr>
        <p:blipFill>
          <a:blip r:embed="rId2"/>
          <a:stretch>
            <a:fillRect/>
          </a:stretch>
        </p:blipFill>
        <p:spPr>
          <a:xfrm>
            <a:off x="10567056" y="6286501"/>
            <a:ext cx="913745" cy="294957"/>
          </a:xfrm>
          <a:prstGeom prst="rect">
            <a:avLst/>
          </a:prstGeom>
        </p:spPr>
      </p:pic>
      <p:sp>
        <p:nvSpPr>
          <p:cNvPr id="12"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4"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790848574"/>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TH: Full page 2-up Graphics">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6" name="Content Placeholder 5"/>
          <p:cNvSpPr>
            <a:spLocks noGrp="1"/>
          </p:cNvSpPr>
          <p:nvPr>
            <p:ph sz="quarter" idx="13"/>
          </p:nvPr>
        </p:nvSpPr>
        <p:spPr>
          <a:xfrm>
            <a:off x="762000" y="1237753"/>
            <a:ext cx="5283200" cy="5048747"/>
          </a:xfrm>
          <a:prstGeom prst="rect">
            <a:avLst/>
          </a:prstGeom>
          <a:noFill/>
          <a:ln>
            <a:noFill/>
          </a:ln>
        </p:spPr>
        <p:txBody>
          <a:bodyPr/>
          <a:lstStyle/>
          <a:p>
            <a:pPr lvl="0"/>
            <a:endParaRPr lang="en-US"/>
          </a:p>
        </p:txBody>
      </p:sp>
      <p:sp>
        <p:nvSpPr>
          <p:cNvPr id="8" name="Content Placeholder 5"/>
          <p:cNvSpPr>
            <a:spLocks noGrp="1"/>
          </p:cNvSpPr>
          <p:nvPr>
            <p:ph sz="quarter" idx="14"/>
          </p:nvPr>
        </p:nvSpPr>
        <p:spPr>
          <a:xfrm>
            <a:off x="6197600" y="1237753"/>
            <a:ext cx="5283200" cy="5048747"/>
          </a:xfrm>
          <a:prstGeom prst="rect">
            <a:avLst/>
          </a:prstGeom>
          <a:noFill/>
          <a:ln>
            <a:noFill/>
          </a:ln>
        </p:spPr>
        <p:txBody>
          <a:bodyPr/>
          <a:lstStyle/>
          <a:p>
            <a:pPr lvl="0"/>
            <a:endParaRPr lang="en-US"/>
          </a:p>
        </p:txBody>
      </p:sp>
      <p:pic>
        <p:nvPicPr>
          <p:cNvPr id="9" name="Picture 8"/>
          <p:cNvPicPr>
            <a:picLocks noChangeAspect="1"/>
          </p:cNvPicPr>
          <p:nvPr userDrawn="1"/>
        </p:nvPicPr>
        <p:blipFill>
          <a:blip r:embed="rId2"/>
          <a:stretch>
            <a:fillRect/>
          </a:stretch>
        </p:blipFill>
        <p:spPr>
          <a:xfrm>
            <a:off x="10567056" y="6286501"/>
            <a:ext cx="913745" cy="294957"/>
          </a:xfrm>
          <a:prstGeom prst="rect">
            <a:avLst/>
          </a:prstGeom>
        </p:spPr>
      </p:pic>
      <p:sp>
        <p:nvSpPr>
          <p:cNvPr id="12"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1"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2654448199"/>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TH: Single thought Half Graphic">
    <p:spTree>
      <p:nvGrpSpPr>
        <p:cNvPr id="1" name=""/>
        <p:cNvGrpSpPr/>
        <p:nvPr/>
      </p:nvGrpSpPr>
      <p:grpSpPr>
        <a:xfrm>
          <a:off x="0" y="0"/>
          <a:ext cx="0" cy="0"/>
          <a:chOff x="0" y="0"/>
          <a:chExt cx="0" cy="0"/>
        </a:xfrm>
      </p:grpSpPr>
      <p:sp>
        <p:nvSpPr>
          <p:cNvPr id="8" name="Content Placeholder 5"/>
          <p:cNvSpPr>
            <a:spLocks noGrp="1"/>
          </p:cNvSpPr>
          <p:nvPr>
            <p:ph sz="quarter" idx="13"/>
          </p:nvPr>
        </p:nvSpPr>
        <p:spPr>
          <a:xfrm>
            <a:off x="6197600" y="0"/>
            <a:ext cx="5994400" cy="6858000"/>
          </a:xfrm>
          <a:prstGeom prst="rect">
            <a:avLst/>
          </a:prstGeom>
          <a:noFill/>
          <a:ln>
            <a:noFill/>
          </a:ln>
        </p:spPr>
        <p:txBody>
          <a:bodyPr/>
          <a:lstStyle/>
          <a:p>
            <a:pPr lvl="0"/>
            <a:endParaRPr lang="en-US"/>
          </a:p>
        </p:txBody>
      </p:sp>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5" name="Text Placeholder 4"/>
          <p:cNvSpPr>
            <a:spLocks noGrp="1"/>
          </p:cNvSpPr>
          <p:nvPr>
            <p:ph type="body" sz="quarter" idx="11" hasCustomPrompt="1"/>
          </p:nvPr>
        </p:nvSpPr>
        <p:spPr>
          <a:xfrm>
            <a:off x="762000" y="2743200"/>
            <a:ext cx="5283200" cy="2171700"/>
          </a:xfrm>
          <a:prstGeom prst="rect">
            <a:avLst/>
          </a:prstGeom>
        </p:spPr>
        <p:txBody>
          <a:bodyPr/>
          <a:lstStyle>
            <a:lvl1pPr>
              <a:defRPr sz="3200">
                <a:solidFill>
                  <a:schemeClr val="accent2"/>
                </a:solidFill>
              </a:defRPr>
            </a:lvl1pPr>
          </a:lstStyle>
          <a:p>
            <a:pPr lvl="0"/>
            <a:r>
              <a:rPr lang="en-US"/>
              <a:t>This is a single thought you want to emphasize with a vertical image.</a:t>
            </a:r>
          </a:p>
        </p:txBody>
      </p:sp>
      <p:pic>
        <p:nvPicPr>
          <p:cNvPr id="9" name="Picture 8"/>
          <p:cNvPicPr>
            <a:picLocks noChangeAspect="1"/>
          </p:cNvPicPr>
          <p:nvPr userDrawn="1"/>
        </p:nvPicPr>
        <p:blipFill>
          <a:blip r:embed="rId2"/>
          <a:stretch>
            <a:fillRect/>
          </a:stretch>
        </p:blipFill>
        <p:spPr>
          <a:xfrm>
            <a:off x="10567056" y="6286501"/>
            <a:ext cx="913745" cy="294957"/>
          </a:xfrm>
          <a:prstGeom prst="rect">
            <a:avLst/>
          </a:prstGeom>
        </p:spPr>
      </p:pic>
      <p:sp>
        <p:nvSpPr>
          <p:cNvPr id="12"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4"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2332691630"/>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TH: Shapes/Numbers graphic">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bg1"/>
                </a:solidFill>
              </a:defRPr>
            </a:lvl1pPr>
          </a:lstStyle>
          <a:p>
            <a:pPr lvl="0"/>
            <a:r>
              <a:rPr lang="en-US"/>
              <a:t>Presentation Title | Chapter Title</a:t>
            </a:r>
          </a:p>
        </p:txBody>
      </p:sp>
      <p:sp>
        <p:nvSpPr>
          <p:cNvPr id="10" name="Hexagon 9"/>
          <p:cNvSpPr/>
          <p:nvPr userDrawn="1"/>
        </p:nvSpPr>
        <p:spPr>
          <a:xfrm>
            <a:off x="3135760" y="1553906"/>
            <a:ext cx="5956369" cy="38511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7"/>
          <p:cNvSpPr/>
          <p:nvPr userDrawn="1"/>
        </p:nvSpPr>
        <p:spPr>
          <a:xfrm>
            <a:off x="1" y="1509145"/>
            <a:ext cx="3012799" cy="3895861"/>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rgbClr val="93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reeform 18"/>
          <p:cNvSpPr/>
          <p:nvPr userDrawn="1"/>
        </p:nvSpPr>
        <p:spPr>
          <a:xfrm>
            <a:off x="9740203" y="1558284"/>
            <a:ext cx="2451797" cy="3842344"/>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rgbClr val="93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13"/>
          <p:cNvSpPr>
            <a:spLocks noGrp="1"/>
          </p:cNvSpPr>
          <p:nvPr>
            <p:ph type="body" sz="quarter" idx="12" hasCustomPrompt="1"/>
          </p:nvPr>
        </p:nvSpPr>
        <p:spPr>
          <a:xfrm>
            <a:off x="3816628" y="2406422"/>
            <a:ext cx="4575421" cy="1200150"/>
          </a:xfrm>
          <a:prstGeom prst="rect">
            <a:avLst/>
          </a:prstGeom>
        </p:spPr>
        <p:txBody>
          <a:bodyPr/>
          <a:lstStyle>
            <a:lvl1pPr algn="ctr">
              <a:defRPr sz="8200">
                <a:solidFill>
                  <a:schemeClr val="accent2"/>
                </a:solidFill>
              </a:defRPr>
            </a:lvl1pPr>
          </a:lstStyle>
          <a:p>
            <a:pPr lvl="0"/>
            <a:r>
              <a:rPr lang="en-US"/>
              <a:t>100%</a:t>
            </a:r>
          </a:p>
        </p:txBody>
      </p:sp>
      <p:sp>
        <p:nvSpPr>
          <p:cNvPr id="14" name="Text Placeholder 13"/>
          <p:cNvSpPr>
            <a:spLocks noGrp="1"/>
          </p:cNvSpPr>
          <p:nvPr>
            <p:ph type="body" sz="quarter" idx="13" hasCustomPrompt="1"/>
          </p:nvPr>
        </p:nvSpPr>
        <p:spPr>
          <a:xfrm>
            <a:off x="3816628" y="3654197"/>
            <a:ext cx="4575421" cy="928024"/>
          </a:xfrm>
          <a:prstGeom prst="rect">
            <a:avLst/>
          </a:prstGeom>
        </p:spPr>
        <p:txBody>
          <a:bodyPr/>
          <a:lstStyle>
            <a:lvl1pPr algn="ctr">
              <a:defRPr sz="1000">
                <a:solidFill>
                  <a:schemeClr val="accent2"/>
                </a:solidFill>
              </a:defRPr>
            </a:lvl1pPr>
          </a:lstStyle>
          <a:p>
            <a:pPr lvl="0"/>
            <a:r>
              <a:rPr lang="en-US"/>
              <a:t>Further context</a:t>
            </a:r>
          </a:p>
          <a:p>
            <a:pPr lvl="0"/>
            <a:r>
              <a:rPr lang="en-US"/>
              <a:t>For number(s)</a:t>
            </a:r>
          </a:p>
        </p:txBody>
      </p:sp>
      <p:pic>
        <p:nvPicPr>
          <p:cNvPr id="18" name="Picture 17"/>
          <p:cNvPicPr>
            <a:picLocks noChangeAspect="1"/>
          </p:cNvPicPr>
          <p:nvPr userDrawn="1"/>
        </p:nvPicPr>
        <p:blipFill>
          <a:blip r:embed="rId2"/>
          <a:stretch>
            <a:fillRect/>
          </a:stretch>
        </p:blipFill>
        <p:spPr>
          <a:xfrm>
            <a:off x="10567056" y="6286500"/>
            <a:ext cx="913745" cy="294956"/>
          </a:xfrm>
          <a:prstGeom prst="rect">
            <a:avLst/>
          </a:prstGeom>
        </p:spPr>
      </p:pic>
      <p:sp>
        <p:nvSpPr>
          <p:cNvPr id="19"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bg1"/>
                </a:solidFill>
                <a:latin typeface="Arial" panose="020B0604020202020204" pitchFamily="34" charset="0"/>
                <a:cs typeface="Arial" panose="020B0604020202020204" pitchFamily="34" charset="0"/>
              </a:rPr>
              <a:pPr algn="r"/>
              <a:t>‹#›</a:t>
            </a:fld>
            <a:endParaRPr lang="en-US" sz="700">
              <a:solidFill>
                <a:schemeClr val="bg1"/>
              </a:solidFill>
              <a:latin typeface="Arial" panose="020B0604020202020204" pitchFamily="34" charset="0"/>
              <a:cs typeface="Arial" panose="020B0604020202020204" pitchFamily="34" charset="0"/>
            </a:endParaRPr>
          </a:p>
        </p:txBody>
      </p:sp>
      <p:sp>
        <p:nvSpPr>
          <p:cNvPr id="20" name="Text Placeholder 8"/>
          <p:cNvSpPr>
            <a:spLocks noGrp="1"/>
          </p:cNvSpPr>
          <p:nvPr>
            <p:ph type="body" sz="quarter" idx="11" hasCustomPrompt="1"/>
          </p:nvPr>
        </p:nvSpPr>
        <p:spPr>
          <a:xfrm>
            <a:off x="998587" y="6437267"/>
            <a:ext cx="8128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2980041426"/>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TH: Section divider Purpl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bg1"/>
                </a:solidFill>
              </a:defRPr>
            </a:lvl1pPr>
          </a:lstStyle>
          <a:p>
            <a:pPr lvl="0"/>
            <a:r>
              <a:rPr lang="en-US"/>
              <a:t>Presentation Title | Chapter Title</a:t>
            </a:r>
          </a:p>
        </p:txBody>
      </p:sp>
      <p:sp>
        <p:nvSpPr>
          <p:cNvPr id="8" name="Freeform: Shape 7"/>
          <p:cNvSpPr/>
          <p:nvPr userDrawn="1"/>
        </p:nvSpPr>
        <p:spPr>
          <a:xfrm>
            <a:off x="4036175" y="1838128"/>
            <a:ext cx="4361487"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303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10"/>
          <p:cNvSpPr>
            <a:spLocks noGrp="1"/>
          </p:cNvSpPr>
          <p:nvPr>
            <p:ph type="body" sz="quarter" idx="11" hasCustomPrompt="1"/>
          </p:nvPr>
        </p:nvSpPr>
        <p:spPr>
          <a:xfrm>
            <a:off x="2133600" y="2028628"/>
            <a:ext cx="7975601" cy="2819400"/>
          </a:xfrm>
          <a:prstGeom prst="rect">
            <a:avLst/>
          </a:prstGeom>
        </p:spPr>
        <p:txBody>
          <a:bodyPr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or</a:t>
            </a:r>
            <a:br>
              <a:rPr lang="en-US"/>
            </a:br>
            <a:r>
              <a:rPr lang="en-US"/>
              <a:t>section divider.</a:t>
            </a:r>
          </a:p>
        </p:txBody>
      </p:sp>
      <p:pic>
        <p:nvPicPr>
          <p:cNvPr id="12" name="Picture 11"/>
          <p:cNvPicPr>
            <a:picLocks noChangeAspect="1"/>
          </p:cNvPicPr>
          <p:nvPr userDrawn="1"/>
        </p:nvPicPr>
        <p:blipFill>
          <a:blip r:embed="rId2"/>
          <a:stretch>
            <a:fillRect/>
          </a:stretch>
        </p:blipFill>
        <p:spPr>
          <a:xfrm>
            <a:off x="10567056" y="6286500"/>
            <a:ext cx="913745" cy="294956"/>
          </a:xfrm>
          <a:prstGeom prst="rect">
            <a:avLst/>
          </a:prstGeom>
        </p:spPr>
      </p:pic>
      <p:sp>
        <p:nvSpPr>
          <p:cNvPr id="13"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bg1"/>
                </a:solidFill>
                <a:latin typeface="Arial" panose="020B0604020202020204" pitchFamily="34" charset="0"/>
                <a:cs typeface="Arial" panose="020B0604020202020204" pitchFamily="34" charset="0"/>
              </a:rPr>
              <a:pPr algn="r"/>
              <a:t>‹#›</a:t>
            </a:fld>
            <a:endParaRPr lang="en-US" sz="700">
              <a:solidFill>
                <a:schemeClr val="bg1"/>
              </a:solidFill>
              <a:latin typeface="Arial" panose="020B0604020202020204" pitchFamily="34" charset="0"/>
              <a:cs typeface="Arial" panose="020B0604020202020204" pitchFamily="34" charset="0"/>
            </a:endParaRPr>
          </a:p>
        </p:txBody>
      </p:sp>
      <p:sp>
        <p:nvSpPr>
          <p:cNvPr id="14" name="Text Placeholder 8"/>
          <p:cNvSpPr>
            <a:spLocks noGrp="1"/>
          </p:cNvSpPr>
          <p:nvPr>
            <p:ph type="body" sz="quarter" idx="12" hasCustomPrompt="1"/>
          </p:nvPr>
        </p:nvSpPr>
        <p:spPr>
          <a:xfrm>
            <a:off x="998587" y="6437267"/>
            <a:ext cx="8128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2421008856"/>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TH: Section divider Red">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0" name="Group 9"/>
          <p:cNvGrpSpPr/>
          <p:nvPr userDrawn="1"/>
        </p:nvGrpSpPr>
        <p:grpSpPr>
          <a:xfrm>
            <a:off x="3961129" y="1943100"/>
            <a:ext cx="4320539" cy="3255110"/>
            <a:chOff x="3033544" y="1728371"/>
            <a:chExt cx="3240404" cy="3255110"/>
          </a:xfrm>
        </p:grpSpPr>
        <p:sp>
          <p:nvSpPr>
            <p:cNvPr id="11" name="Oval 10"/>
            <p:cNvSpPr/>
            <p:nvPr/>
          </p:nvSpPr>
          <p:spPr>
            <a:xfrm>
              <a:off x="3033544" y="3671889"/>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p:cNvSpPr/>
            <p:nvPr/>
          </p:nvSpPr>
          <p:spPr>
            <a:xfrm>
              <a:off x="3033544" y="1728372"/>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p:cNvSpPr/>
            <p:nvPr/>
          </p:nvSpPr>
          <p:spPr>
            <a:xfrm>
              <a:off x="4962356" y="3671888"/>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4962356" y="1728371"/>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bg1"/>
                </a:solidFill>
              </a:defRPr>
            </a:lvl1pPr>
          </a:lstStyle>
          <a:p>
            <a:pPr lvl="0"/>
            <a:r>
              <a:rPr lang="en-US"/>
              <a:t>Presentation Title | Chapter Title</a:t>
            </a:r>
          </a:p>
        </p:txBody>
      </p:sp>
      <p:sp>
        <p:nvSpPr>
          <p:cNvPr id="9" name="Text Placeholder 10"/>
          <p:cNvSpPr>
            <a:spLocks noGrp="1"/>
          </p:cNvSpPr>
          <p:nvPr>
            <p:ph type="body" sz="quarter" idx="11" hasCustomPrompt="1"/>
          </p:nvPr>
        </p:nvSpPr>
        <p:spPr>
          <a:xfrm>
            <a:off x="2133600" y="2028628"/>
            <a:ext cx="7975601" cy="2819400"/>
          </a:xfrm>
          <a:prstGeom prst="rect">
            <a:avLst/>
          </a:prstGeom>
        </p:spPr>
        <p:txBody>
          <a:bodyPr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or</a:t>
            </a:r>
            <a:br>
              <a:rPr lang="en-US"/>
            </a:br>
            <a:r>
              <a:rPr lang="en-US"/>
              <a:t>section divider.</a:t>
            </a:r>
          </a:p>
        </p:txBody>
      </p:sp>
      <p:pic>
        <p:nvPicPr>
          <p:cNvPr id="17" name="Picture 16"/>
          <p:cNvPicPr>
            <a:picLocks noChangeAspect="1"/>
          </p:cNvPicPr>
          <p:nvPr userDrawn="1"/>
        </p:nvPicPr>
        <p:blipFill>
          <a:blip r:embed="rId2"/>
          <a:stretch>
            <a:fillRect/>
          </a:stretch>
        </p:blipFill>
        <p:spPr>
          <a:xfrm>
            <a:off x="10567056" y="6286500"/>
            <a:ext cx="913745" cy="294956"/>
          </a:xfrm>
          <a:prstGeom prst="rect">
            <a:avLst/>
          </a:prstGeom>
        </p:spPr>
      </p:pic>
      <p:sp>
        <p:nvSpPr>
          <p:cNvPr id="18"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bg1"/>
                </a:solidFill>
                <a:latin typeface="Arial" panose="020B0604020202020204" pitchFamily="34" charset="0"/>
                <a:cs typeface="Arial" panose="020B0604020202020204" pitchFamily="34" charset="0"/>
              </a:rPr>
              <a:pPr algn="r"/>
              <a:t>‹#›</a:t>
            </a:fld>
            <a:endParaRPr lang="en-US" sz="700">
              <a:solidFill>
                <a:schemeClr val="bg1"/>
              </a:solidFill>
              <a:latin typeface="Arial" panose="020B0604020202020204" pitchFamily="34" charset="0"/>
              <a:cs typeface="Arial" panose="020B0604020202020204" pitchFamily="34" charset="0"/>
            </a:endParaRPr>
          </a:p>
        </p:txBody>
      </p:sp>
      <p:sp>
        <p:nvSpPr>
          <p:cNvPr id="19" name="Text Placeholder 8"/>
          <p:cNvSpPr>
            <a:spLocks noGrp="1"/>
          </p:cNvSpPr>
          <p:nvPr>
            <p:ph type="body" sz="quarter" idx="12" hasCustomPrompt="1"/>
          </p:nvPr>
        </p:nvSpPr>
        <p:spPr>
          <a:xfrm>
            <a:off x="998587" y="6437267"/>
            <a:ext cx="8128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3638975546"/>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TH: Section divider Green">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bg1"/>
                </a:solidFill>
              </a:defRPr>
            </a:lvl1pPr>
          </a:lstStyle>
          <a:p>
            <a:pPr lvl="0"/>
            <a:r>
              <a:rPr lang="en-US"/>
              <a:t>Presentation Title | Chapter Title</a:t>
            </a:r>
          </a:p>
        </p:txBody>
      </p:sp>
      <p:sp>
        <p:nvSpPr>
          <p:cNvPr id="15" name="Triangle 11"/>
          <p:cNvSpPr/>
          <p:nvPr userDrawn="1"/>
        </p:nvSpPr>
        <p:spPr>
          <a:xfrm rot="5400000">
            <a:off x="4619741" y="1643446"/>
            <a:ext cx="3155716" cy="3627260"/>
          </a:xfrm>
          <a:prstGeom prst="triangle">
            <a:avLst/>
          </a:prstGeom>
          <a:solidFill>
            <a:srgbClr val="1E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10"/>
          <p:cNvSpPr>
            <a:spLocks noGrp="1"/>
          </p:cNvSpPr>
          <p:nvPr>
            <p:ph type="body" sz="quarter" idx="11" hasCustomPrompt="1"/>
          </p:nvPr>
        </p:nvSpPr>
        <p:spPr>
          <a:xfrm>
            <a:off x="2133600" y="2028628"/>
            <a:ext cx="7975601" cy="2819400"/>
          </a:xfrm>
          <a:prstGeom prst="rect">
            <a:avLst/>
          </a:prstGeom>
        </p:spPr>
        <p:txBody>
          <a:bodyPr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or</a:t>
            </a:r>
            <a:br>
              <a:rPr lang="en-US"/>
            </a:br>
            <a:r>
              <a:rPr lang="en-US"/>
              <a:t>section divider.</a:t>
            </a:r>
          </a:p>
        </p:txBody>
      </p:sp>
      <p:pic>
        <p:nvPicPr>
          <p:cNvPr id="11" name="Picture 10"/>
          <p:cNvPicPr>
            <a:picLocks noChangeAspect="1"/>
          </p:cNvPicPr>
          <p:nvPr userDrawn="1"/>
        </p:nvPicPr>
        <p:blipFill>
          <a:blip r:embed="rId2"/>
          <a:stretch>
            <a:fillRect/>
          </a:stretch>
        </p:blipFill>
        <p:spPr>
          <a:xfrm>
            <a:off x="10567056" y="6286500"/>
            <a:ext cx="913745" cy="294956"/>
          </a:xfrm>
          <a:prstGeom prst="rect">
            <a:avLst/>
          </a:prstGeom>
        </p:spPr>
      </p:pic>
      <p:sp>
        <p:nvSpPr>
          <p:cNvPr id="12"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bg1"/>
                </a:solidFill>
                <a:latin typeface="Arial" panose="020B0604020202020204" pitchFamily="34" charset="0"/>
                <a:cs typeface="Arial" panose="020B0604020202020204" pitchFamily="34" charset="0"/>
              </a:rPr>
              <a:pPr algn="r"/>
              <a:t>‹#›</a:t>
            </a:fld>
            <a:endParaRPr lang="en-US" sz="700">
              <a:solidFill>
                <a:schemeClr val="bg1"/>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2" hasCustomPrompt="1"/>
          </p:nvPr>
        </p:nvSpPr>
        <p:spPr>
          <a:xfrm>
            <a:off x="998587" y="6437267"/>
            <a:ext cx="8128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1718615990"/>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302685" y="2586658"/>
            <a:ext cx="11584515" cy="1034294"/>
            <a:chOff x="227013" y="1050711"/>
            <a:chExt cx="5214937" cy="1621331"/>
          </a:xfrm>
        </p:grpSpPr>
        <p:sp>
          <p:nvSpPr>
            <p:cNvPr id="4" name="Rectangle 3"/>
            <p:cNvSpPr/>
            <p:nvPr userDrawn="1"/>
          </p:nvSpPr>
          <p:spPr>
            <a:xfrm>
              <a:off x="227013" y="1050711"/>
              <a:ext cx="1738312" cy="1621331"/>
            </a:xfrm>
            <a:prstGeom prst="rect">
              <a:avLst/>
            </a:prstGeom>
            <a:solidFill>
              <a:srgbClr val="F7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Path Red</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sp>
          <p:nvSpPr>
            <p:cNvPr id="5" name="Rectangle 4"/>
            <p:cNvSpPr/>
            <p:nvPr userDrawn="1"/>
          </p:nvSpPr>
          <p:spPr>
            <a:xfrm>
              <a:off x="1965325" y="1050711"/>
              <a:ext cx="1736725" cy="1621331"/>
            </a:xfrm>
            <a:prstGeom prst="rect">
              <a:avLst/>
            </a:prstGeom>
            <a:solidFill>
              <a:srgbClr val="454E6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latin typeface="Arial" panose="020B0604020202020204" pitchFamily="34" charset="0"/>
                  <a:cs typeface="Arial" panose="020B0604020202020204" pitchFamily="34" charset="0"/>
                </a:rPr>
                <a:t>Path Grey</a:t>
              </a:r>
            </a:p>
            <a:p>
              <a:pPr>
                <a:defRPr/>
              </a:pPr>
              <a:r>
                <a:rPr lang="en-US" sz="600">
                  <a:latin typeface="Arial" panose="020B0604020202020204" pitchFamily="34" charset="0"/>
                  <a:cs typeface="Arial" panose="020B0604020202020204" pitchFamily="34" charset="0"/>
                </a:rPr>
                <a:t>RGB: 70, 79, 97</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464F60</a:t>
              </a:r>
            </a:p>
          </p:txBody>
        </p:sp>
        <p:sp>
          <p:nvSpPr>
            <p:cNvPr id="6" name="Rectangle 5"/>
            <p:cNvSpPr/>
            <p:nvPr userDrawn="1"/>
          </p:nvSpPr>
          <p:spPr>
            <a:xfrm>
              <a:off x="3705225" y="1050711"/>
              <a:ext cx="1736725" cy="1621331"/>
            </a:xfrm>
            <a:prstGeom prst="rect">
              <a:avLst/>
            </a:prstGeom>
            <a:solidFill>
              <a:srgbClr val="EBEDE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rgbClr val="454E60"/>
                  </a:solidFill>
                  <a:latin typeface="Arial" panose="020B0604020202020204" pitchFamily="34" charset="0"/>
                  <a:cs typeface="Arial" panose="020B0604020202020204" pitchFamily="34" charset="0"/>
                </a:rPr>
                <a:t>Path Light Grey</a:t>
              </a:r>
            </a:p>
            <a:p>
              <a:pPr>
                <a:defRPr/>
              </a:pPr>
              <a:r>
                <a:rPr lang="en-US" sz="600">
                  <a:solidFill>
                    <a:srgbClr val="454E60"/>
                  </a:solidFill>
                  <a:latin typeface="Arial" panose="020B0604020202020204" pitchFamily="34" charset="0"/>
                  <a:cs typeface="Arial" panose="020B0604020202020204" pitchFamily="34" charset="0"/>
                </a:rPr>
                <a:t>RGB: 235, 237, 238</a:t>
              </a:r>
              <a:br>
                <a:rPr lang="en-US" sz="600">
                  <a:solidFill>
                    <a:srgbClr val="454E60"/>
                  </a:solidFill>
                  <a:latin typeface="Arial" panose="020B0604020202020204" pitchFamily="34" charset="0"/>
                  <a:cs typeface="Arial" panose="020B0604020202020204" pitchFamily="34" charset="0"/>
                </a:rPr>
              </a:br>
              <a:r>
                <a:rPr lang="en-US" sz="600">
                  <a:solidFill>
                    <a:srgbClr val="454E60"/>
                  </a:solidFill>
                  <a:latin typeface="Arial" panose="020B0604020202020204" pitchFamily="34" charset="0"/>
                  <a:cs typeface="Arial" panose="020B0604020202020204" pitchFamily="34" charset="0"/>
                </a:rPr>
                <a:t>HEX: EBEDEE</a:t>
              </a:r>
            </a:p>
          </p:txBody>
        </p:sp>
      </p:grpSp>
      <p:sp>
        <p:nvSpPr>
          <p:cNvPr id="7" name="TextBox 6"/>
          <p:cNvSpPr txBox="1">
            <a:spLocks noChangeArrowheads="1"/>
          </p:cNvSpPr>
          <p:nvPr userDrawn="1"/>
        </p:nvSpPr>
        <p:spPr bwMode="auto">
          <a:xfrm>
            <a:off x="302685" y="2359644"/>
            <a:ext cx="4387849"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Core Colors</a:t>
            </a:r>
          </a:p>
        </p:txBody>
      </p:sp>
      <p:sp>
        <p:nvSpPr>
          <p:cNvPr id="8" name="TextBox 7"/>
          <p:cNvSpPr txBox="1">
            <a:spLocks noChangeArrowheads="1"/>
          </p:cNvSpPr>
          <p:nvPr userDrawn="1"/>
        </p:nvSpPr>
        <p:spPr bwMode="auto">
          <a:xfrm>
            <a:off x="302685" y="3854006"/>
            <a:ext cx="4387849"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Extended Data Visualization Colors</a:t>
            </a:r>
          </a:p>
        </p:txBody>
      </p:sp>
      <p:sp>
        <p:nvSpPr>
          <p:cNvPr id="9" name="Rectangle 8"/>
          <p:cNvSpPr/>
          <p:nvPr userDrawn="1"/>
        </p:nvSpPr>
        <p:spPr bwMode="auto">
          <a:xfrm>
            <a:off x="4650317" y="4094169"/>
            <a:ext cx="1447800" cy="482600"/>
          </a:xfrm>
          <a:prstGeom prst="rect">
            <a:avLst/>
          </a:prstGeom>
          <a:solidFill>
            <a:srgbClr val="FCDBD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rgbClr val="00383D"/>
                </a:solidFill>
                <a:latin typeface="Arial" panose="020B0604020202020204" pitchFamily="34" charset="0"/>
                <a:cs typeface="Arial" panose="020B0604020202020204" pitchFamily="34" charset="0"/>
              </a:rPr>
              <a:t>Red Infographic 4</a:t>
            </a:r>
          </a:p>
          <a:p>
            <a:pPr>
              <a:defRPr/>
            </a:pPr>
            <a:r>
              <a:rPr lang="en-US" sz="600">
                <a:solidFill>
                  <a:srgbClr val="00383D"/>
                </a:solidFill>
                <a:latin typeface="Arial" panose="020B0604020202020204" pitchFamily="34" charset="0"/>
                <a:cs typeface="Arial" panose="020B0604020202020204" pitchFamily="34" charset="0"/>
              </a:rPr>
              <a:t>RGB: 253, 220, 220</a:t>
            </a:r>
            <a:br>
              <a:rPr lang="en-US" sz="600">
                <a:solidFill>
                  <a:srgbClr val="00383D"/>
                </a:solidFill>
                <a:latin typeface="Arial" panose="020B0604020202020204" pitchFamily="34" charset="0"/>
                <a:cs typeface="Arial" panose="020B0604020202020204" pitchFamily="34" charset="0"/>
              </a:rPr>
            </a:br>
            <a:r>
              <a:rPr lang="en-US" sz="600">
                <a:solidFill>
                  <a:srgbClr val="00383D"/>
                </a:solidFill>
                <a:latin typeface="Arial" panose="020B0604020202020204" pitchFamily="34" charset="0"/>
                <a:cs typeface="Arial" panose="020B0604020202020204" pitchFamily="34" charset="0"/>
              </a:rPr>
              <a:t>HEX: FDDCDC</a:t>
            </a:r>
          </a:p>
        </p:txBody>
      </p:sp>
      <p:sp>
        <p:nvSpPr>
          <p:cNvPr id="10" name="Rectangle 9"/>
          <p:cNvSpPr/>
          <p:nvPr userDrawn="1"/>
        </p:nvSpPr>
        <p:spPr bwMode="auto">
          <a:xfrm>
            <a:off x="3206751" y="4094169"/>
            <a:ext cx="1447800" cy="482600"/>
          </a:xfrm>
          <a:prstGeom prst="rect">
            <a:avLst/>
          </a:prstGeom>
          <a:solidFill>
            <a:srgbClr val="FA999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Red Infographic 3</a:t>
            </a:r>
          </a:p>
          <a:p>
            <a:pPr>
              <a:defRPr/>
            </a:pPr>
            <a:r>
              <a:rPr lang="en-US" sz="600">
                <a:latin typeface="Arial" panose="020B0604020202020204" pitchFamily="34" charset="0"/>
                <a:cs typeface="Arial" panose="020B0604020202020204" pitchFamily="34" charset="0"/>
              </a:rPr>
              <a:t>RGB: 247, 114, 114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F77272</a:t>
            </a:r>
          </a:p>
        </p:txBody>
      </p:sp>
      <p:sp>
        <p:nvSpPr>
          <p:cNvPr id="11" name="Rectangle 10"/>
          <p:cNvSpPr/>
          <p:nvPr userDrawn="1"/>
        </p:nvSpPr>
        <p:spPr bwMode="auto">
          <a:xfrm>
            <a:off x="1765300" y="4094169"/>
            <a:ext cx="1447800" cy="482600"/>
          </a:xfrm>
          <a:prstGeom prst="rect">
            <a:avLst/>
          </a:prstGeom>
          <a:solidFill>
            <a:srgbClr val="93303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Red Infographic 2</a:t>
            </a:r>
          </a:p>
          <a:p>
            <a:pPr>
              <a:defRPr/>
            </a:pPr>
            <a:r>
              <a:rPr lang="en-US" sz="600">
                <a:latin typeface="Arial" panose="020B0604020202020204" pitchFamily="34" charset="0"/>
                <a:cs typeface="Arial" panose="020B0604020202020204" pitchFamily="34" charset="0"/>
              </a:rPr>
              <a:t>RGB: 147, 48, 48</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933030</a:t>
            </a:r>
          </a:p>
        </p:txBody>
      </p:sp>
      <p:sp>
        <p:nvSpPr>
          <p:cNvPr id="12" name="Rectangle 11"/>
          <p:cNvSpPr/>
          <p:nvPr userDrawn="1"/>
        </p:nvSpPr>
        <p:spPr bwMode="auto">
          <a:xfrm>
            <a:off x="319617" y="4094169"/>
            <a:ext cx="1447800" cy="482600"/>
          </a:xfrm>
          <a:prstGeom prst="rect">
            <a:avLst/>
          </a:prstGeom>
          <a:solidFill>
            <a:srgbClr val="F6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Red Infographic 1</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sp>
        <p:nvSpPr>
          <p:cNvPr id="13" name="Rectangle 12"/>
          <p:cNvSpPr/>
          <p:nvPr userDrawn="1"/>
        </p:nvSpPr>
        <p:spPr bwMode="auto">
          <a:xfrm>
            <a:off x="10439400" y="4094169"/>
            <a:ext cx="1447800" cy="482600"/>
          </a:xfrm>
          <a:prstGeom prst="rect">
            <a:avLst/>
          </a:prstGeom>
          <a:solidFill>
            <a:srgbClr val="62202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Red Infographic 8</a:t>
            </a:r>
          </a:p>
          <a:p>
            <a:pPr>
              <a:defRPr/>
            </a:pPr>
            <a:r>
              <a:rPr lang="en-US" sz="600">
                <a:latin typeface="Arial" panose="020B0604020202020204" pitchFamily="34" charset="0"/>
                <a:cs typeface="Arial" panose="020B0604020202020204" pitchFamily="34" charset="0"/>
              </a:rPr>
              <a:t>RGB: 98, 32, 32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622020</a:t>
            </a:r>
          </a:p>
        </p:txBody>
      </p:sp>
      <p:sp>
        <p:nvSpPr>
          <p:cNvPr id="14" name="Rectangle 13"/>
          <p:cNvSpPr/>
          <p:nvPr userDrawn="1"/>
        </p:nvSpPr>
        <p:spPr bwMode="auto">
          <a:xfrm>
            <a:off x="8991600" y="4094169"/>
            <a:ext cx="1447800" cy="482600"/>
          </a:xfrm>
          <a:prstGeom prst="rect">
            <a:avLst/>
          </a:prstGeom>
          <a:solidFill>
            <a:srgbClr val="F8727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Red Infographic 7</a:t>
            </a:r>
          </a:p>
          <a:p>
            <a:pPr>
              <a:defRPr/>
            </a:pPr>
            <a:r>
              <a:rPr lang="en-US" sz="600">
                <a:latin typeface="Arial" panose="020B0604020202020204" pitchFamily="34" charset="0"/>
                <a:cs typeface="Arial" panose="020B0604020202020204" pitchFamily="34" charset="0"/>
              </a:rPr>
              <a:t>RGB: 248, 114, 114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F87272</a:t>
            </a:r>
          </a:p>
        </p:txBody>
      </p:sp>
      <p:sp>
        <p:nvSpPr>
          <p:cNvPr id="15" name="Rectangle 14"/>
          <p:cNvSpPr/>
          <p:nvPr userDrawn="1"/>
        </p:nvSpPr>
        <p:spPr bwMode="auto">
          <a:xfrm>
            <a:off x="7545917" y="4094169"/>
            <a:ext cx="1447800" cy="482600"/>
          </a:xfrm>
          <a:prstGeom prst="rect">
            <a:avLst/>
          </a:prstGeom>
          <a:solidFill>
            <a:srgbClr val="FBBA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Red Infographic 6</a:t>
            </a:r>
          </a:p>
          <a:p>
            <a:pPr>
              <a:defRPr/>
            </a:pPr>
            <a:r>
              <a:rPr lang="en-US" sz="600">
                <a:latin typeface="Arial" panose="020B0604020202020204" pitchFamily="34" charset="0"/>
                <a:cs typeface="Arial" panose="020B0604020202020204" pitchFamily="34" charset="0"/>
              </a:rPr>
              <a:t>RGB: 251, 185, 185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FBB9B9</a:t>
            </a:r>
          </a:p>
        </p:txBody>
      </p:sp>
      <p:sp>
        <p:nvSpPr>
          <p:cNvPr id="16" name="Rectangle 15"/>
          <p:cNvSpPr/>
          <p:nvPr userDrawn="1"/>
        </p:nvSpPr>
        <p:spPr bwMode="auto">
          <a:xfrm>
            <a:off x="6098117" y="4094169"/>
            <a:ext cx="1447800" cy="482600"/>
          </a:xfrm>
          <a:prstGeom prst="rect">
            <a:avLst/>
          </a:prstGeom>
          <a:solidFill>
            <a:srgbClr val="C4403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Red Infographic 5</a:t>
            </a:r>
          </a:p>
          <a:p>
            <a:pPr>
              <a:defRPr/>
            </a:pPr>
            <a:r>
              <a:rPr lang="en-US" sz="600">
                <a:latin typeface="Arial" panose="020B0604020202020204" pitchFamily="34" charset="0"/>
                <a:cs typeface="Arial" panose="020B0604020202020204" pitchFamily="34" charset="0"/>
              </a:rPr>
              <a:t>RGB: 196, 64, 64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C44040  </a:t>
            </a:r>
          </a:p>
        </p:txBody>
      </p:sp>
      <p:sp>
        <p:nvSpPr>
          <p:cNvPr id="17" name="Rectangle 16"/>
          <p:cNvSpPr/>
          <p:nvPr userDrawn="1"/>
        </p:nvSpPr>
        <p:spPr bwMode="auto">
          <a:xfrm>
            <a:off x="4650317" y="5313369"/>
            <a:ext cx="1447800" cy="482600"/>
          </a:xfrm>
          <a:prstGeom prst="rect">
            <a:avLst/>
          </a:prstGeom>
          <a:solidFill>
            <a:srgbClr val="CFE7E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rgbClr val="00383D"/>
                </a:solidFill>
                <a:latin typeface="Arial" panose="020B0604020202020204" pitchFamily="34" charset="0"/>
                <a:cs typeface="Arial" panose="020B0604020202020204" pitchFamily="34" charset="0"/>
              </a:rPr>
              <a:t>Teal Infographic 4</a:t>
            </a:r>
          </a:p>
          <a:p>
            <a:pPr>
              <a:defRPr/>
            </a:pPr>
            <a:r>
              <a:rPr lang="en-US" sz="600">
                <a:solidFill>
                  <a:srgbClr val="00383D"/>
                </a:solidFill>
                <a:latin typeface="Arial" panose="020B0604020202020204" pitchFamily="34" charset="0"/>
                <a:cs typeface="Arial" panose="020B0604020202020204" pitchFamily="34" charset="0"/>
              </a:rPr>
              <a:t>RGB: 207, 231, 239</a:t>
            </a:r>
            <a:br>
              <a:rPr lang="en-US" sz="600">
                <a:solidFill>
                  <a:srgbClr val="00383D"/>
                </a:solidFill>
                <a:latin typeface="Arial" panose="020B0604020202020204" pitchFamily="34" charset="0"/>
                <a:cs typeface="Arial" panose="020B0604020202020204" pitchFamily="34" charset="0"/>
              </a:rPr>
            </a:br>
            <a:r>
              <a:rPr lang="en-US" sz="600">
                <a:solidFill>
                  <a:srgbClr val="00383D"/>
                </a:solidFill>
                <a:latin typeface="Arial" panose="020B0604020202020204" pitchFamily="34" charset="0"/>
                <a:cs typeface="Arial" panose="020B0604020202020204" pitchFamily="34" charset="0"/>
              </a:rPr>
              <a:t>HEX: CFE7EF</a:t>
            </a:r>
          </a:p>
        </p:txBody>
      </p:sp>
      <p:sp>
        <p:nvSpPr>
          <p:cNvPr id="18" name="Rectangle 17"/>
          <p:cNvSpPr/>
          <p:nvPr userDrawn="1"/>
        </p:nvSpPr>
        <p:spPr bwMode="auto">
          <a:xfrm>
            <a:off x="3206751" y="5313369"/>
            <a:ext cx="1447800" cy="482600"/>
          </a:xfrm>
          <a:prstGeom prst="rect">
            <a:avLst/>
          </a:prstGeom>
          <a:solidFill>
            <a:srgbClr val="6FB7C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3</a:t>
            </a:r>
          </a:p>
          <a:p>
            <a:pPr>
              <a:defRPr/>
            </a:pPr>
            <a:r>
              <a:rPr lang="en-US" sz="600">
                <a:latin typeface="Arial" panose="020B0604020202020204" pitchFamily="34" charset="0"/>
                <a:cs typeface="Arial" panose="020B0604020202020204" pitchFamily="34" charset="0"/>
              </a:rPr>
              <a:t>RGB: 111, 183, 207</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6FB7CF</a:t>
            </a:r>
          </a:p>
        </p:txBody>
      </p:sp>
      <p:sp>
        <p:nvSpPr>
          <p:cNvPr id="19" name="Rectangle 18"/>
          <p:cNvSpPr/>
          <p:nvPr userDrawn="1"/>
        </p:nvSpPr>
        <p:spPr bwMode="auto">
          <a:xfrm>
            <a:off x="1767417" y="5311926"/>
            <a:ext cx="1447800" cy="484043"/>
          </a:xfrm>
          <a:prstGeom prst="rect">
            <a:avLst/>
          </a:prstGeom>
          <a:solidFill>
            <a:srgbClr val="09516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2</a:t>
            </a:r>
          </a:p>
          <a:p>
            <a:pPr>
              <a:defRPr/>
            </a:pPr>
            <a:r>
              <a:rPr lang="en-US" sz="600">
                <a:latin typeface="Arial" panose="020B0604020202020204" pitchFamily="34" charset="0"/>
                <a:cs typeface="Arial" panose="020B0604020202020204" pitchFamily="34" charset="0"/>
              </a:rPr>
              <a:t>RGB: 9, 81, 105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095169</a:t>
            </a:r>
          </a:p>
        </p:txBody>
      </p:sp>
      <p:sp>
        <p:nvSpPr>
          <p:cNvPr id="20" name="Rectangle 19"/>
          <p:cNvSpPr/>
          <p:nvPr userDrawn="1"/>
        </p:nvSpPr>
        <p:spPr bwMode="auto">
          <a:xfrm>
            <a:off x="319617" y="5313369"/>
            <a:ext cx="1447800" cy="482600"/>
          </a:xfrm>
          <a:prstGeom prst="rect">
            <a:avLst/>
          </a:prstGeom>
          <a:solidFill>
            <a:srgbClr val="0F87A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1</a:t>
            </a:r>
          </a:p>
          <a:p>
            <a:pPr>
              <a:defRPr/>
            </a:pPr>
            <a:r>
              <a:rPr lang="en-US" sz="600">
                <a:latin typeface="Arial" panose="020B0604020202020204" pitchFamily="34" charset="0"/>
                <a:cs typeface="Arial" panose="020B0604020202020204" pitchFamily="34" charset="0"/>
              </a:rPr>
              <a:t>RGB: 15, 135, 175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0F87AF</a:t>
            </a:r>
          </a:p>
        </p:txBody>
      </p:sp>
      <p:sp>
        <p:nvSpPr>
          <p:cNvPr id="21" name="Rectangle 20"/>
          <p:cNvSpPr/>
          <p:nvPr userDrawn="1"/>
        </p:nvSpPr>
        <p:spPr bwMode="auto">
          <a:xfrm>
            <a:off x="10439400" y="5313369"/>
            <a:ext cx="1447800" cy="482600"/>
          </a:xfrm>
          <a:prstGeom prst="rect">
            <a:avLst/>
          </a:prstGeom>
          <a:solidFill>
            <a:srgbClr val="06364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8</a:t>
            </a:r>
          </a:p>
          <a:p>
            <a:pPr>
              <a:defRPr/>
            </a:pPr>
            <a:r>
              <a:rPr lang="en-US" sz="600">
                <a:latin typeface="Arial" panose="020B0604020202020204" pitchFamily="34" charset="0"/>
                <a:cs typeface="Arial" panose="020B0604020202020204" pitchFamily="34" charset="0"/>
              </a:rPr>
              <a:t>RGB: 6, 54, 70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063646</a:t>
            </a:r>
          </a:p>
        </p:txBody>
      </p:sp>
      <p:sp>
        <p:nvSpPr>
          <p:cNvPr id="22" name="Rectangle 21"/>
          <p:cNvSpPr/>
          <p:nvPr userDrawn="1"/>
        </p:nvSpPr>
        <p:spPr bwMode="auto">
          <a:xfrm>
            <a:off x="8991600" y="5313369"/>
            <a:ext cx="1447800" cy="482600"/>
          </a:xfrm>
          <a:prstGeom prst="rect">
            <a:avLst/>
          </a:prstGeom>
          <a:solidFill>
            <a:srgbClr val="3F9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7</a:t>
            </a:r>
          </a:p>
          <a:p>
            <a:pPr>
              <a:defRPr/>
            </a:pPr>
            <a:r>
              <a:rPr lang="en-US" sz="600">
                <a:latin typeface="Arial" panose="020B0604020202020204" pitchFamily="34" charset="0"/>
                <a:cs typeface="Arial" panose="020B0604020202020204" pitchFamily="34" charset="0"/>
              </a:rPr>
              <a:t>RGB: 63, 159, 191</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3F9FBF</a:t>
            </a:r>
          </a:p>
        </p:txBody>
      </p:sp>
      <p:sp>
        <p:nvSpPr>
          <p:cNvPr id="23" name="Rectangle 22"/>
          <p:cNvSpPr/>
          <p:nvPr userDrawn="1"/>
        </p:nvSpPr>
        <p:spPr bwMode="auto">
          <a:xfrm>
            <a:off x="7545917" y="5313369"/>
            <a:ext cx="1447800" cy="482600"/>
          </a:xfrm>
          <a:prstGeom prst="rect">
            <a:avLst/>
          </a:prstGeom>
          <a:solidFill>
            <a:srgbClr val="9FCF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6</a:t>
            </a:r>
          </a:p>
          <a:p>
            <a:pPr>
              <a:defRPr/>
            </a:pPr>
            <a:r>
              <a:rPr lang="en-US" sz="600">
                <a:latin typeface="Arial" panose="020B0604020202020204" pitchFamily="34" charset="0"/>
                <a:cs typeface="Arial" panose="020B0604020202020204" pitchFamily="34" charset="0"/>
              </a:rPr>
              <a:t>RGB: 159, 207, 223</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9FCFDF</a:t>
            </a:r>
          </a:p>
        </p:txBody>
      </p:sp>
      <p:sp>
        <p:nvSpPr>
          <p:cNvPr id="24" name="Rectangle 23"/>
          <p:cNvSpPr/>
          <p:nvPr userDrawn="1"/>
        </p:nvSpPr>
        <p:spPr bwMode="auto">
          <a:xfrm>
            <a:off x="6098117" y="5313369"/>
            <a:ext cx="1447800" cy="482600"/>
          </a:xfrm>
          <a:prstGeom prst="rect">
            <a:avLst/>
          </a:prstGeom>
          <a:solidFill>
            <a:srgbClr val="0C6C8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5</a:t>
            </a:r>
          </a:p>
          <a:p>
            <a:pPr>
              <a:defRPr/>
            </a:pPr>
            <a:r>
              <a:rPr lang="en-US" sz="600">
                <a:latin typeface="Arial" panose="020B0604020202020204" pitchFamily="34" charset="0"/>
                <a:cs typeface="Arial" panose="020B0604020202020204" pitchFamily="34" charset="0"/>
              </a:rPr>
              <a:t>RGB: 12, 108, 140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0C6C8C</a:t>
            </a:r>
          </a:p>
        </p:txBody>
      </p:sp>
      <p:sp>
        <p:nvSpPr>
          <p:cNvPr id="25" name="Rectangle 24"/>
          <p:cNvSpPr/>
          <p:nvPr userDrawn="1"/>
        </p:nvSpPr>
        <p:spPr bwMode="auto">
          <a:xfrm>
            <a:off x="4650317" y="4709583"/>
            <a:ext cx="1447800" cy="482600"/>
          </a:xfrm>
          <a:prstGeom prst="rect">
            <a:avLst/>
          </a:prstGeom>
          <a:solidFill>
            <a:srgbClr val="DDDCF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rgbClr val="00383D"/>
                </a:solidFill>
                <a:latin typeface="Arial" panose="020B0604020202020204" pitchFamily="34" charset="0"/>
                <a:cs typeface="Arial" panose="020B0604020202020204" pitchFamily="34" charset="0"/>
              </a:rPr>
              <a:t>Purple Infographic 4</a:t>
            </a:r>
          </a:p>
          <a:p>
            <a:pPr>
              <a:defRPr/>
            </a:pPr>
            <a:r>
              <a:rPr lang="en-US" sz="600">
                <a:solidFill>
                  <a:srgbClr val="00383D"/>
                </a:solidFill>
                <a:latin typeface="Arial" panose="020B0604020202020204" pitchFamily="34" charset="0"/>
                <a:cs typeface="Arial" panose="020B0604020202020204" pitchFamily="34" charset="0"/>
              </a:rPr>
              <a:t>RGB: 220, 220, 245</a:t>
            </a:r>
            <a:br>
              <a:rPr lang="en-US" sz="600">
                <a:solidFill>
                  <a:srgbClr val="00383D"/>
                </a:solidFill>
                <a:latin typeface="Arial" panose="020B0604020202020204" pitchFamily="34" charset="0"/>
                <a:cs typeface="Arial" panose="020B0604020202020204" pitchFamily="34" charset="0"/>
              </a:rPr>
            </a:br>
            <a:r>
              <a:rPr lang="en-US" sz="600">
                <a:solidFill>
                  <a:srgbClr val="00383D"/>
                </a:solidFill>
                <a:latin typeface="Arial" panose="020B0604020202020204" pitchFamily="34" charset="0"/>
                <a:cs typeface="Arial" panose="020B0604020202020204" pitchFamily="34" charset="0"/>
              </a:rPr>
              <a:t>HEX: DDDCF5</a:t>
            </a:r>
          </a:p>
        </p:txBody>
      </p:sp>
      <p:sp>
        <p:nvSpPr>
          <p:cNvPr id="26" name="Rectangle 25"/>
          <p:cNvSpPr/>
          <p:nvPr userDrawn="1"/>
        </p:nvSpPr>
        <p:spPr bwMode="auto">
          <a:xfrm>
            <a:off x="3206751" y="4709583"/>
            <a:ext cx="1447800" cy="482600"/>
          </a:xfrm>
          <a:prstGeom prst="rect">
            <a:avLst/>
          </a:prstGeom>
          <a:solidFill>
            <a:srgbClr val="9697E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 Infographic 3</a:t>
            </a:r>
          </a:p>
          <a:p>
            <a:pPr>
              <a:defRPr/>
            </a:pPr>
            <a:r>
              <a:rPr lang="en-US" sz="600">
                <a:latin typeface="Arial" panose="020B0604020202020204" pitchFamily="34" charset="0"/>
                <a:cs typeface="Arial" panose="020B0604020202020204" pitchFamily="34" charset="0"/>
              </a:rPr>
              <a:t>RGB: 150, 150, 225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9697E2</a:t>
            </a:r>
          </a:p>
        </p:txBody>
      </p:sp>
      <p:sp>
        <p:nvSpPr>
          <p:cNvPr id="27" name="Rectangle 26"/>
          <p:cNvSpPr/>
          <p:nvPr userDrawn="1"/>
        </p:nvSpPr>
        <p:spPr bwMode="auto">
          <a:xfrm>
            <a:off x="1765300" y="4709583"/>
            <a:ext cx="1447800" cy="482600"/>
          </a:xfrm>
          <a:prstGeom prst="rect">
            <a:avLst/>
          </a:prstGeom>
          <a:solidFill>
            <a:srgbClr val="2F2F7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 Infographic 2</a:t>
            </a:r>
          </a:p>
          <a:p>
            <a:pPr>
              <a:defRPr/>
            </a:pPr>
            <a:r>
              <a:rPr lang="en-US" sz="600">
                <a:latin typeface="Arial" panose="020B0604020202020204" pitchFamily="34" charset="0"/>
                <a:cs typeface="Arial" panose="020B0604020202020204" pitchFamily="34" charset="0"/>
              </a:rPr>
              <a:t>RGB: 48, 48, 123</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2F2F7B</a:t>
            </a:r>
          </a:p>
        </p:txBody>
      </p:sp>
      <p:sp>
        <p:nvSpPr>
          <p:cNvPr id="28" name="Rectangle 27"/>
          <p:cNvSpPr/>
          <p:nvPr userDrawn="1"/>
        </p:nvSpPr>
        <p:spPr bwMode="auto">
          <a:xfrm>
            <a:off x="319617" y="4709583"/>
            <a:ext cx="1447800" cy="482600"/>
          </a:xfrm>
          <a:prstGeom prst="rect">
            <a:avLst/>
          </a:prstGeom>
          <a:solidFill>
            <a:srgbClr val="504FCD"/>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 Infographic 1</a:t>
            </a:r>
          </a:p>
          <a:p>
            <a:pPr>
              <a:defRPr/>
            </a:pPr>
            <a:r>
              <a:rPr lang="en-US" sz="600">
                <a:latin typeface="Arial" panose="020B0604020202020204" pitchFamily="34" charset="0"/>
                <a:cs typeface="Arial" panose="020B0604020202020204" pitchFamily="34" charset="0"/>
              </a:rPr>
              <a:t>RGB: 80, 80, 205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5050CD</a:t>
            </a:r>
          </a:p>
        </p:txBody>
      </p:sp>
      <p:sp>
        <p:nvSpPr>
          <p:cNvPr id="29" name="Rectangle 28"/>
          <p:cNvSpPr/>
          <p:nvPr userDrawn="1"/>
        </p:nvSpPr>
        <p:spPr bwMode="auto">
          <a:xfrm>
            <a:off x="10439400" y="4709583"/>
            <a:ext cx="1447800" cy="482600"/>
          </a:xfrm>
          <a:prstGeom prst="rect">
            <a:avLst/>
          </a:prstGeom>
          <a:solidFill>
            <a:srgbClr val="1F205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 Infographic 8</a:t>
            </a:r>
          </a:p>
          <a:p>
            <a:pPr>
              <a:defRPr/>
            </a:pPr>
            <a:r>
              <a:rPr lang="en-US" sz="600">
                <a:latin typeface="Arial" panose="020B0604020202020204" pitchFamily="34" charset="0"/>
                <a:cs typeface="Arial" panose="020B0604020202020204" pitchFamily="34" charset="0"/>
              </a:rPr>
              <a:t>RGB: 32, 32, 82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1F2052</a:t>
            </a:r>
          </a:p>
        </p:txBody>
      </p:sp>
      <p:sp>
        <p:nvSpPr>
          <p:cNvPr id="30" name="Rectangle 29"/>
          <p:cNvSpPr/>
          <p:nvPr userDrawn="1"/>
        </p:nvSpPr>
        <p:spPr bwMode="auto">
          <a:xfrm>
            <a:off x="8991600" y="4709583"/>
            <a:ext cx="1447800" cy="482600"/>
          </a:xfrm>
          <a:prstGeom prst="rect">
            <a:avLst/>
          </a:prstGeom>
          <a:solidFill>
            <a:srgbClr val="7272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 Infographic 7</a:t>
            </a:r>
          </a:p>
          <a:p>
            <a:pPr>
              <a:defRPr/>
            </a:pPr>
            <a:r>
              <a:rPr lang="en-US" sz="600">
                <a:latin typeface="Arial" panose="020B0604020202020204" pitchFamily="34" charset="0"/>
                <a:cs typeface="Arial" panose="020B0604020202020204" pitchFamily="34" charset="0"/>
              </a:rPr>
              <a:t>RGB: 114, 114, 215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7272D7</a:t>
            </a:r>
          </a:p>
        </p:txBody>
      </p:sp>
      <p:sp>
        <p:nvSpPr>
          <p:cNvPr id="31" name="Rectangle 30"/>
          <p:cNvSpPr/>
          <p:nvPr userDrawn="1"/>
        </p:nvSpPr>
        <p:spPr bwMode="auto">
          <a:xfrm>
            <a:off x="7545917" y="4709583"/>
            <a:ext cx="1447800" cy="482600"/>
          </a:xfrm>
          <a:prstGeom prst="rect">
            <a:avLst/>
          </a:prstGeom>
          <a:solidFill>
            <a:srgbClr val="B9B9E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 Infographic 6</a:t>
            </a:r>
          </a:p>
          <a:p>
            <a:pPr>
              <a:defRPr/>
            </a:pPr>
            <a:r>
              <a:rPr lang="en-US" sz="600">
                <a:latin typeface="Arial" panose="020B0604020202020204" pitchFamily="34" charset="0"/>
                <a:cs typeface="Arial" panose="020B0604020202020204" pitchFamily="34" charset="0"/>
              </a:rPr>
              <a:t>RGB: 185, 185, 235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B9B9EB</a:t>
            </a:r>
          </a:p>
        </p:txBody>
      </p:sp>
      <p:sp>
        <p:nvSpPr>
          <p:cNvPr id="32" name="Rectangle 31"/>
          <p:cNvSpPr/>
          <p:nvPr userDrawn="1"/>
        </p:nvSpPr>
        <p:spPr bwMode="auto">
          <a:xfrm>
            <a:off x="6098117" y="4709583"/>
            <a:ext cx="1447800" cy="482600"/>
          </a:xfrm>
          <a:prstGeom prst="rect">
            <a:avLst/>
          </a:prstGeom>
          <a:solidFill>
            <a:srgbClr val="4040A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 Infographic 5</a:t>
            </a:r>
          </a:p>
          <a:p>
            <a:pPr>
              <a:defRPr/>
            </a:pPr>
            <a:r>
              <a:rPr lang="en-US" sz="600">
                <a:latin typeface="Arial" panose="020B0604020202020204" pitchFamily="34" charset="0"/>
                <a:cs typeface="Arial" panose="020B0604020202020204" pitchFamily="34" charset="0"/>
              </a:rPr>
              <a:t>RGB: 64, 64, 164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4040A4</a:t>
            </a:r>
          </a:p>
        </p:txBody>
      </p:sp>
      <p:sp>
        <p:nvSpPr>
          <p:cNvPr id="33" name="Rectangle 32"/>
          <p:cNvSpPr/>
          <p:nvPr userDrawn="1"/>
        </p:nvSpPr>
        <p:spPr bwMode="auto">
          <a:xfrm>
            <a:off x="4650317" y="5915712"/>
            <a:ext cx="1447800" cy="482600"/>
          </a:xfrm>
          <a:prstGeom prst="rect">
            <a:avLst/>
          </a:prstGeom>
          <a:solidFill>
            <a:srgbClr val="D3F0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rgbClr val="00383D"/>
                </a:solidFill>
                <a:latin typeface="Arial" panose="020B0604020202020204" pitchFamily="34" charset="0"/>
                <a:cs typeface="Arial" panose="020B0604020202020204" pitchFamily="34" charset="0"/>
              </a:rPr>
              <a:t>Teal Infographic 4</a:t>
            </a:r>
          </a:p>
          <a:p>
            <a:pPr>
              <a:defRPr/>
            </a:pPr>
            <a:r>
              <a:rPr lang="en-US" sz="600">
                <a:solidFill>
                  <a:srgbClr val="00383D"/>
                </a:solidFill>
                <a:latin typeface="Arial" panose="020B0604020202020204" pitchFamily="34" charset="0"/>
                <a:cs typeface="Arial" panose="020B0604020202020204" pitchFamily="34" charset="0"/>
              </a:rPr>
              <a:t>RGB: 210, 239, 223</a:t>
            </a:r>
          </a:p>
          <a:p>
            <a:pPr>
              <a:defRPr/>
            </a:pPr>
            <a:r>
              <a:rPr lang="en-US" sz="600">
                <a:solidFill>
                  <a:srgbClr val="00383D"/>
                </a:solidFill>
                <a:latin typeface="Arial" panose="020B0604020202020204" pitchFamily="34" charset="0"/>
                <a:cs typeface="Arial" panose="020B0604020202020204" pitchFamily="34" charset="0"/>
              </a:rPr>
              <a:t>HEX: D3F0DF</a:t>
            </a:r>
          </a:p>
        </p:txBody>
      </p:sp>
      <p:sp>
        <p:nvSpPr>
          <p:cNvPr id="34" name="Rectangle 33"/>
          <p:cNvSpPr/>
          <p:nvPr userDrawn="1"/>
        </p:nvSpPr>
        <p:spPr bwMode="auto">
          <a:xfrm>
            <a:off x="3206751" y="5915712"/>
            <a:ext cx="1447800" cy="482600"/>
          </a:xfrm>
          <a:prstGeom prst="rect">
            <a:avLst/>
          </a:prstGeom>
          <a:solidFill>
            <a:srgbClr val="78CF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3</a:t>
            </a:r>
          </a:p>
          <a:p>
            <a:pPr>
              <a:defRPr/>
            </a:pPr>
            <a:r>
              <a:rPr lang="en-US" sz="600">
                <a:latin typeface="Arial" panose="020B0604020202020204" pitchFamily="34" charset="0"/>
                <a:cs typeface="Arial" panose="020B0604020202020204" pitchFamily="34" charset="0"/>
              </a:rPr>
              <a:t>RGB: 110, 207, 159</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78CF9F</a:t>
            </a:r>
          </a:p>
        </p:txBody>
      </p:sp>
      <p:sp>
        <p:nvSpPr>
          <p:cNvPr id="35" name="Rectangle 34"/>
          <p:cNvSpPr/>
          <p:nvPr userDrawn="1"/>
        </p:nvSpPr>
        <p:spPr bwMode="auto">
          <a:xfrm>
            <a:off x="1765300" y="5915712"/>
            <a:ext cx="1447800" cy="482600"/>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2</a:t>
            </a:r>
          </a:p>
          <a:p>
            <a:pPr>
              <a:defRPr/>
            </a:pPr>
            <a:r>
              <a:rPr lang="en-US" sz="600">
                <a:latin typeface="Arial" panose="020B0604020202020204" pitchFamily="34" charset="0"/>
                <a:cs typeface="Arial" panose="020B0604020202020204" pitchFamily="34" charset="0"/>
              </a:rPr>
              <a:t>RGB: 18, 105, 57</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126939</a:t>
            </a:r>
          </a:p>
        </p:txBody>
      </p:sp>
      <p:sp>
        <p:nvSpPr>
          <p:cNvPr id="36" name="Rectangle 35"/>
          <p:cNvSpPr/>
          <p:nvPr userDrawn="1"/>
        </p:nvSpPr>
        <p:spPr bwMode="auto">
          <a:xfrm>
            <a:off x="319617" y="5915712"/>
            <a:ext cx="1447800" cy="482600"/>
          </a:xfrm>
          <a:prstGeom prst="rect">
            <a:avLst/>
          </a:prstGeom>
          <a:solidFill>
            <a:srgbClr val="1EAF5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Green Infographic 1</a:t>
            </a:r>
          </a:p>
          <a:p>
            <a:pPr>
              <a:defRPr/>
            </a:pPr>
            <a:r>
              <a:rPr lang="en-US" sz="600">
                <a:solidFill>
                  <a:schemeClr val="bg1"/>
                </a:solidFill>
                <a:latin typeface="Arial" panose="020B0604020202020204" pitchFamily="34" charset="0"/>
                <a:cs typeface="Arial" panose="020B0604020202020204" pitchFamily="34" charset="0"/>
              </a:rPr>
              <a:t>RGB: 30, 175, 95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1EAF5F</a:t>
            </a:r>
          </a:p>
        </p:txBody>
      </p:sp>
      <p:sp>
        <p:nvSpPr>
          <p:cNvPr id="37" name="Rectangle 36"/>
          <p:cNvSpPr/>
          <p:nvPr userDrawn="1"/>
        </p:nvSpPr>
        <p:spPr bwMode="auto">
          <a:xfrm>
            <a:off x="10439400" y="5915712"/>
            <a:ext cx="1447800" cy="482600"/>
          </a:xfrm>
          <a:prstGeom prst="rect">
            <a:avLst/>
          </a:prstGeom>
          <a:solidFill>
            <a:srgbClr val="0B462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Teal Infographic 8</a:t>
            </a:r>
          </a:p>
          <a:p>
            <a:pPr>
              <a:defRPr/>
            </a:pPr>
            <a:r>
              <a:rPr lang="en-US" sz="600">
                <a:solidFill>
                  <a:schemeClr val="bg1"/>
                </a:solidFill>
                <a:latin typeface="Arial" panose="020B0604020202020204" pitchFamily="34" charset="0"/>
                <a:cs typeface="Arial" panose="020B0604020202020204" pitchFamily="34" charset="0"/>
              </a:rPr>
              <a:t>RGB:12, 70, 38</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0B4625</a:t>
            </a:r>
          </a:p>
        </p:txBody>
      </p:sp>
      <p:sp>
        <p:nvSpPr>
          <p:cNvPr id="38" name="Rectangle 37"/>
          <p:cNvSpPr/>
          <p:nvPr userDrawn="1"/>
        </p:nvSpPr>
        <p:spPr bwMode="auto">
          <a:xfrm>
            <a:off x="8991600" y="5915712"/>
            <a:ext cx="1447800" cy="482600"/>
          </a:xfrm>
          <a:prstGeom prst="rect">
            <a:avLst/>
          </a:prstGeom>
          <a:solidFill>
            <a:srgbClr val="4ABF7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7</a:t>
            </a:r>
          </a:p>
          <a:p>
            <a:pPr>
              <a:defRPr/>
            </a:pPr>
            <a:r>
              <a:rPr lang="en-US" sz="600">
                <a:latin typeface="Arial" panose="020B0604020202020204" pitchFamily="34" charset="0"/>
                <a:cs typeface="Arial" panose="020B0604020202020204" pitchFamily="34" charset="0"/>
              </a:rPr>
              <a:t>RGB: 74, 191, 126</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4ABF7E</a:t>
            </a:r>
          </a:p>
        </p:txBody>
      </p:sp>
      <p:sp>
        <p:nvSpPr>
          <p:cNvPr id="39" name="Rectangle 38"/>
          <p:cNvSpPr/>
          <p:nvPr userDrawn="1"/>
        </p:nvSpPr>
        <p:spPr bwMode="auto">
          <a:xfrm>
            <a:off x="7545917" y="5915712"/>
            <a:ext cx="1447800" cy="482600"/>
          </a:xfrm>
          <a:prstGeom prst="rect">
            <a:avLst/>
          </a:prstGeom>
          <a:solidFill>
            <a:srgbClr val="A6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6</a:t>
            </a:r>
          </a:p>
          <a:p>
            <a:pPr>
              <a:defRPr/>
            </a:pPr>
            <a:r>
              <a:rPr lang="en-US" sz="600">
                <a:latin typeface="Arial" panose="020B0604020202020204" pitchFamily="34" charset="0"/>
                <a:cs typeface="Arial" panose="020B0604020202020204" pitchFamily="34" charset="0"/>
              </a:rPr>
              <a:t>RGB: 165, 223, 191</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A6DFBF</a:t>
            </a:r>
          </a:p>
        </p:txBody>
      </p:sp>
      <p:sp>
        <p:nvSpPr>
          <p:cNvPr id="40" name="Rectangle 39"/>
          <p:cNvSpPr/>
          <p:nvPr userDrawn="1"/>
        </p:nvSpPr>
        <p:spPr bwMode="auto">
          <a:xfrm>
            <a:off x="6098117" y="5915712"/>
            <a:ext cx="1447800" cy="482600"/>
          </a:xfrm>
          <a:prstGeom prst="rect">
            <a:avLst/>
          </a:prstGeom>
          <a:solidFill>
            <a:srgbClr val="188C4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5</a:t>
            </a:r>
          </a:p>
          <a:p>
            <a:pPr>
              <a:defRPr/>
            </a:pPr>
            <a:r>
              <a:rPr lang="en-US" sz="600">
                <a:latin typeface="Arial" panose="020B0604020202020204" pitchFamily="34" charset="0"/>
                <a:cs typeface="Arial" panose="020B0604020202020204" pitchFamily="34" charset="0"/>
              </a:rPr>
              <a:t>RGB: 24, 140, 76</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188C4B </a:t>
            </a:r>
          </a:p>
        </p:txBody>
      </p:sp>
    </p:spTree>
    <p:extLst>
      <p:ext uri="{BB962C8B-B14F-4D97-AF65-F5344CB8AC3E}">
        <p14:creationId xmlns:p14="http://schemas.microsoft.com/office/powerpoint/2010/main" val="191320944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TH: Beige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0"/>
            <a:ext cx="12192000" cy="687705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sp>
        <p:nvSpPr>
          <p:cNvPr id="7" name="Rectangle 6"/>
          <p:cNvSpPr>
            <a:spLocks noChangeAspect="1"/>
          </p:cNvSpPr>
          <p:nvPr/>
        </p:nvSpPr>
        <p:spPr>
          <a:xfrm>
            <a:off x="8312150" y="1"/>
            <a:ext cx="2927350" cy="14562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Freeform: Shape 7"/>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9" name="Freeform: Shape 8"/>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a:t>Photo: Name</a:t>
            </a:r>
          </a:p>
        </p:txBody>
      </p:sp>
      <p:pic>
        <p:nvPicPr>
          <p:cNvPr id="11" name="Picture 10"/>
          <p:cNvPicPr>
            <a:picLocks noChangeAspect="1"/>
          </p:cNvPicPr>
          <p:nvPr/>
        </p:nvPicPr>
        <p:blipFill>
          <a:blip r:embed="rId2"/>
          <a:stretch>
            <a:fillRect/>
          </a:stretch>
        </p:blipFill>
        <p:spPr>
          <a:xfrm>
            <a:off x="762000" y="5875631"/>
            <a:ext cx="994416" cy="418605"/>
          </a:xfrm>
          <a:prstGeom prst="rect">
            <a:avLst/>
          </a:prstGeom>
        </p:spPr>
      </p:pic>
      <p:sp>
        <p:nvSpPr>
          <p:cNvPr id="12" name="Text Placeholder 11"/>
          <p:cNvSpPr>
            <a:spLocks noGrp="1"/>
          </p:cNvSpPr>
          <p:nvPr>
            <p:ph type="body" sz="quarter" idx="16"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a:t>Month Day, Year – Arial bold 9 pt. black</a:t>
            </a:r>
          </a:p>
        </p:txBody>
      </p:sp>
      <p:sp>
        <p:nvSpPr>
          <p:cNvPr id="13"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4" name="Text Placeholder 4"/>
          <p:cNvSpPr>
            <a:spLocks noGrp="1"/>
          </p:cNvSpPr>
          <p:nvPr>
            <p:ph type="body" sz="quarter" idx="17" hasCustomPrompt="1"/>
          </p:nvPr>
        </p:nvSpPr>
        <p:spPr>
          <a:xfrm>
            <a:off x="762001" y="2019300"/>
            <a:ext cx="5333999" cy="1447801"/>
          </a:xfrm>
          <a:prstGeom prst="rect">
            <a:avLst/>
          </a:prstGeom>
        </p:spPr>
        <p:txBody>
          <a:bodyPr lIns="0" tIns="0" rIns="0" bIns="0" anchor="b" anchorCtr="0">
            <a:noAutofit/>
          </a:bodyPr>
          <a:lstStyle>
            <a:lvl1pPr>
              <a:defRPr sz="3600" baseline="0">
                <a:solidFill>
                  <a:schemeClr val="tx1"/>
                </a:solidFill>
              </a:defRPr>
            </a:lvl1pPr>
          </a:lstStyle>
          <a:p>
            <a:pPr lvl="0"/>
            <a:r>
              <a:rPr lang="en-US"/>
              <a:t>Presentation title option 1 – Arial 36 pt. black</a:t>
            </a:r>
          </a:p>
        </p:txBody>
      </p:sp>
      <p:sp>
        <p:nvSpPr>
          <p:cNvPr id="15" name="Text Placeholder 8"/>
          <p:cNvSpPr>
            <a:spLocks noGrp="1"/>
          </p:cNvSpPr>
          <p:nvPr>
            <p:ph type="body" sz="quarter" idx="18" hasCustomPrompt="1"/>
          </p:nvPr>
        </p:nvSpPr>
        <p:spPr>
          <a:xfrm>
            <a:off x="762000" y="3650041"/>
            <a:ext cx="5334000" cy="557213"/>
          </a:xfrm>
          <a:prstGeom prst="rect">
            <a:avLst/>
          </a:prstGeom>
        </p:spPr>
        <p:txBody>
          <a:bodyPr lIns="0" tIns="0" rIns="0" bIns="0"/>
          <a:lstStyle>
            <a:lvl1pPr>
              <a:defRPr sz="1600">
                <a:solidFill>
                  <a:schemeClr val="tx1"/>
                </a:solidFill>
              </a:defRPr>
            </a:lvl1pPr>
          </a:lstStyle>
          <a:p>
            <a:pPr lvl="0"/>
            <a:r>
              <a:rPr lang="en-US"/>
              <a:t>Presentation subtitle – Arial 16 pt. black</a:t>
            </a:r>
          </a:p>
        </p:txBody>
      </p:sp>
      <p:cxnSp>
        <p:nvCxnSpPr>
          <p:cNvPr id="16" name="Straight Connector 15"/>
          <p:cNvCxnSpPr/>
          <p:nvPr/>
        </p:nvCxnSpPr>
        <p:spPr>
          <a:xfrm>
            <a:off x="9773055" y="1854740"/>
            <a:ext cx="0" cy="3138792"/>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Rectangle 16"/>
          <p:cNvSpPr/>
          <p:nvPr/>
        </p:nvSpPr>
        <p:spPr>
          <a:xfrm>
            <a:off x="9777572" y="2165816"/>
            <a:ext cx="821059" cy="307777"/>
          </a:xfrm>
          <a:prstGeom prst="rect">
            <a:avLst/>
          </a:prstGeom>
        </p:spPr>
        <p:txBody>
          <a:bodyPr wrap="none">
            <a:spAutoFit/>
          </a:bodyPr>
          <a:lstStyle/>
          <a:p>
            <a:r>
              <a:rPr lang="en-US" sz="1400" i="0" kern="1200" baseline="0">
                <a:solidFill>
                  <a:schemeClr val="accent1"/>
                </a:solidFill>
                <a:latin typeface="Arial" panose="020B0604020202020204" pitchFamily="34" charset="0"/>
                <a:ea typeface="+mn-ea"/>
                <a:cs typeface="+mn-cs"/>
              </a:rPr>
              <a:t>3.71” h </a:t>
            </a:r>
            <a:endParaRPr lang="en-US" sz="1400">
              <a:solidFill>
                <a:schemeClr val="accent1"/>
              </a:solidFill>
            </a:endParaRPr>
          </a:p>
        </p:txBody>
      </p:sp>
      <p:cxnSp>
        <p:nvCxnSpPr>
          <p:cNvPr id="18" name="Straight Connector 17"/>
          <p:cNvCxnSpPr/>
          <p:nvPr/>
        </p:nvCxnSpPr>
        <p:spPr>
          <a:xfrm flipH="1">
            <a:off x="8398213" y="3400223"/>
            <a:ext cx="2749685" cy="47827"/>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p:cNvSpPr/>
          <p:nvPr/>
        </p:nvSpPr>
        <p:spPr>
          <a:xfrm>
            <a:off x="10340501" y="3400223"/>
            <a:ext cx="721672" cy="307777"/>
          </a:xfrm>
          <a:prstGeom prst="rect">
            <a:avLst/>
          </a:prstGeom>
        </p:spPr>
        <p:txBody>
          <a:bodyPr wrap="none">
            <a:spAutoFit/>
          </a:bodyPr>
          <a:lstStyle/>
          <a:p>
            <a:r>
              <a:rPr lang="en-US" sz="1400" i="0" kern="1200" baseline="0">
                <a:solidFill>
                  <a:schemeClr val="accent1"/>
                </a:solidFill>
                <a:latin typeface="Arial" panose="020B0604020202020204" pitchFamily="34" charset="0"/>
                <a:ea typeface="+mn-ea"/>
                <a:cs typeface="+mn-cs"/>
              </a:rPr>
              <a:t>3.2” w </a:t>
            </a:r>
            <a:endParaRPr lang="en-US" sz="1400">
              <a:solidFill>
                <a:schemeClr val="accent1"/>
              </a:solidFill>
            </a:endParaRPr>
          </a:p>
        </p:txBody>
      </p:sp>
      <p:sp>
        <p:nvSpPr>
          <p:cNvPr id="20" name="SmartArt Placeholder 11"/>
          <p:cNvSpPr>
            <a:spLocks noGrp="1"/>
          </p:cNvSpPr>
          <p:nvPr>
            <p:ph type="dgm" sz="quarter" idx="19"/>
          </p:nvPr>
        </p:nvSpPr>
        <p:spPr>
          <a:xfrm rot="16200000">
            <a:off x="8061175" y="1960670"/>
            <a:ext cx="3392424" cy="2926080"/>
          </a:xfrm>
          <a:prstGeom prst="hexagon">
            <a:avLst/>
          </a:prstGeom>
          <a:blipFill dpi="0" rotWithShape="0">
            <a:blip r:embed="rId3"/>
            <a:srcRect/>
            <a:stretch>
              <a:fillRect l="-45837" r="-8745"/>
            </a:stretch>
          </a:blipFill>
        </p:spPr>
        <p:txBody>
          <a:bodyPr vert="vert" anchor="ctr" anchorCtr="0"/>
          <a:lstStyle>
            <a:lvl1pPr algn="ctr">
              <a:defRPr sz="3200" baseline="0">
                <a:solidFill>
                  <a:schemeClr val="bg1"/>
                </a:solidFill>
              </a:defRPr>
            </a:lvl1pPr>
          </a:lstStyle>
          <a:p>
            <a:r>
              <a:rPr lang="en-US"/>
              <a:t>Click icon to add SmartArt graphic</a:t>
            </a:r>
          </a:p>
        </p:txBody>
      </p:sp>
    </p:spTree>
    <p:extLst>
      <p:ext uri="{BB962C8B-B14F-4D97-AF65-F5344CB8AC3E}">
        <p14:creationId xmlns:p14="http://schemas.microsoft.com/office/powerpoint/2010/main" val="35235557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C59A7F-64A9-475C-808B-47DC94606BDB}"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1738420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TH: Beige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5291"/>
            <a:ext cx="12192000" cy="685800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75631"/>
            <a:ext cx="994416" cy="418605"/>
          </a:xfrm>
          <a:prstGeom prst="rect">
            <a:avLst/>
          </a:prstGeom>
        </p:spPr>
      </p:pic>
      <p:sp>
        <p:nvSpPr>
          <p:cNvPr id="8" name="Rectangle 7"/>
          <p:cNvSpPr>
            <a:spLocks noChangeAspect="1"/>
          </p:cNvSpPr>
          <p:nvPr/>
        </p:nvSpPr>
        <p:spPr>
          <a:xfrm>
            <a:off x="8312150" y="1"/>
            <a:ext cx="2927350" cy="1456267"/>
          </a:xfrm>
          <a:prstGeom prst="rect">
            <a:avLst/>
          </a:pr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Shape 9"/>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3"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tx1"/>
                </a:solidFill>
              </a:defRPr>
            </a:lvl1pPr>
          </a:lstStyle>
          <a:p>
            <a:pPr lvl="0"/>
            <a:r>
              <a:rPr lang="en-US"/>
              <a:t>Presentation title option 1 – Arial 36 pt. black</a:t>
            </a:r>
          </a:p>
        </p:txBody>
      </p:sp>
      <p:sp>
        <p:nvSpPr>
          <p:cNvPr id="14" name="Text Placeholder 8"/>
          <p:cNvSpPr>
            <a:spLocks noGrp="1"/>
          </p:cNvSpPr>
          <p:nvPr>
            <p:ph type="body" sz="quarter" idx="17" hasCustomPrompt="1"/>
          </p:nvPr>
        </p:nvSpPr>
        <p:spPr>
          <a:xfrm>
            <a:off x="761999" y="3650041"/>
            <a:ext cx="5333999" cy="557213"/>
          </a:xfrm>
          <a:prstGeom prst="rect">
            <a:avLst/>
          </a:prstGeom>
        </p:spPr>
        <p:txBody>
          <a:bodyPr lIns="0" tIns="0" rIns="0" bIns="0"/>
          <a:lstStyle>
            <a:lvl1pPr>
              <a:defRPr sz="1600">
                <a:solidFill>
                  <a:schemeClr val="tx1"/>
                </a:solidFill>
              </a:defRPr>
            </a:lvl1pPr>
          </a:lstStyle>
          <a:p>
            <a:pPr lvl="0"/>
            <a:r>
              <a:rPr lang="en-US"/>
              <a:t>Presentation subtitle – Arial 16 pt. black</a:t>
            </a:r>
          </a:p>
        </p:txBody>
      </p:sp>
    </p:spTree>
    <p:extLst>
      <p:ext uri="{BB962C8B-B14F-4D97-AF65-F5344CB8AC3E}">
        <p14:creationId xmlns:p14="http://schemas.microsoft.com/office/powerpoint/2010/main" val="169231163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TH: Red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solidFill>
              </a:defRPr>
            </a:lvl1pPr>
          </a:lstStyle>
          <a:p>
            <a:pPr lvl="0"/>
            <a:r>
              <a:rPr lang="en-US"/>
              <a:t>Photo: Name</a:t>
            </a:r>
          </a:p>
        </p:txBody>
      </p:sp>
      <p:sp>
        <p:nvSpPr>
          <p:cNvPr id="13" name="Text Placeholder 11"/>
          <p:cNvSpPr>
            <a:spLocks noGrp="1"/>
          </p:cNvSpPr>
          <p:nvPr>
            <p:ph type="body" sz="quarter" idx="19"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a:t>Month Day, Year – Arial bold 9 pt. black</a:t>
            </a:r>
          </a:p>
        </p:txBody>
      </p:sp>
      <p:sp>
        <p:nvSpPr>
          <p:cNvPr id="14"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5"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a:t>Presentation title option 1 </a:t>
            </a:r>
            <a:br>
              <a:rPr lang="en-US"/>
            </a:br>
            <a:r>
              <a:rPr lang="en-US"/>
              <a:t>– Arial 36 pt. black</a:t>
            </a:r>
          </a:p>
        </p:txBody>
      </p:sp>
      <p:sp>
        <p:nvSpPr>
          <p:cNvPr id="16"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a:t>Presentation subtitle – Arial 16 pt. black</a:t>
            </a:r>
          </a:p>
        </p:txBody>
      </p:sp>
      <p:cxnSp>
        <p:nvCxnSpPr>
          <p:cNvPr id="17" name="Straight Connector 16"/>
          <p:cNvCxnSpPr/>
          <p:nvPr userDrawn="1"/>
        </p:nvCxnSpPr>
        <p:spPr>
          <a:xfrm>
            <a:off x="9773055" y="1854740"/>
            <a:ext cx="0" cy="3138792"/>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Rectangle 17"/>
          <p:cNvSpPr/>
          <p:nvPr userDrawn="1"/>
        </p:nvSpPr>
        <p:spPr>
          <a:xfrm>
            <a:off x="9777572" y="2165816"/>
            <a:ext cx="821059" cy="307777"/>
          </a:xfrm>
          <a:prstGeom prst="rect">
            <a:avLst/>
          </a:prstGeom>
          <a:ln>
            <a:noFill/>
          </a:ln>
        </p:spPr>
        <p:txBody>
          <a:bodyPr wrap="none">
            <a:spAutoFit/>
          </a:bodyPr>
          <a:lstStyle/>
          <a:p>
            <a:r>
              <a:rPr lang="en-US" sz="1400" i="0" kern="1200" baseline="0">
                <a:solidFill>
                  <a:schemeClr val="accent2"/>
                </a:solidFill>
                <a:latin typeface="Arial" panose="020B0604020202020204" pitchFamily="34" charset="0"/>
                <a:ea typeface="+mn-ea"/>
                <a:cs typeface="+mn-cs"/>
              </a:rPr>
              <a:t>3.71” h </a:t>
            </a:r>
            <a:endParaRPr lang="en-US" sz="1400">
              <a:solidFill>
                <a:schemeClr val="accent2"/>
              </a:solidFill>
            </a:endParaRPr>
          </a:p>
        </p:txBody>
      </p:sp>
      <p:cxnSp>
        <p:nvCxnSpPr>
          <p:cNvPr id="19" name="Straight Connector 18"/>
          <p:cNvCxnSpPr/>
          <p:nvPr userDrawn="1"/>
        </p:nvCxnSpPr>
        <p:spPr>
          <a:xfrm flipH="1">
            <a:off x="8398213" y="3400223"/>
            <a:ext cx="2749685" cy="47827"/>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0" name="Rectangle 19"/>
          <p:cNvSpPr/>
          <p:nvPr userDrawn="1"/>
        </p:nvSpPr>
        <p:spPr>
          <a:xfrm>
            <a:off x="10340501" y="3400223"/>
            <a:ext cx="721672" cy="307777"/>
          </a:xfrm>
          <a:prstGeom prst="rect">
            <a:avLst/>
          </a:prstGeom>
          <a:ln>
            <a:noFill/>
          </a:ln>
        </p:spPr>
        <p:txBody>
          <a:bodyPr wrap="none">
            <a:spAutoFit/>
          </a:bodyPr>
          <a:lstStyle/>
          <a:p>
            <a:r>
              <a:rPr lang="en-US" sz="1400" i="0" kern="1200" baseline="0">
                <a:solidFill>
                  <a:schemeClr val="accent2"/>
                </a:solidFill>
                <a:latin typeface="Arial" panose="020B0604020202020204" pitchFamily="34" charset="0"/>
                <a:ea typeface="+mn-ea"/>
                <a:cs typeface="+mn-cs"/>
              </a:rPr>
              <a:t>3.2” w </a:t>
            </a:r>
            <a:endParaRPr lang="en-US" sz="1400">
              <a:solidFill>
                <a:schemeClr val="accent2"/>
              </a:solidFill>
            </a:endParaRPr>
          </a:p>
        </p:txBody>
      </p:sp>
      <p:sp>
        <p:nvSpPr>
          <p:cNvPr id="11" name="SmartArt Placeholder 11"/>
          <p:cNvSpPr>
            <a:spLocks noGrp="1"/>
          </p:cNvSpPr>
          <p:nvPr>
            <p:ph type="dgm" sz="quarter" idx="18"/>
          </p:nvPr>
        </p:nvSpPr>
        <p:spPr>
          <a:xfrm rot="16200000">
            <a:off x="8080248" y="1960670"/>
            <a:ext cx="3392424" cy="2926080"/>
          </a:xfrm>
          <a:prstGeom prst="hexagon">
            <a:avLst/>
          </a:prstGeom>
          <a:blipFill dpi="0" rotWithShape="0">
            <a:blip r:embed="rId3"/>
            <a:srcRect/>
            <a:stretch>
              <a:fillRect l="-45837" r="-8745"/>
            </a:stretch>
          </a:blipFill>
        </p:spPr>
        <p:txBody>
          <a:bodyPr vert="vert" anchor="ctr" anchorCtr="0"/>
          <a:lstStyle>
            <a:lvl1pPr algn="ctr">
              <a:defRPr sz="3200" baseline="0">
                <a:solidFill>
                  <a:schemeClr val="bg1"/>
                </a:solidFill>
              </a:defRPr>
            </a:lvl1pPr>
          </a:lstStyle>
          <a:p>
            <a:r>
              <a:rPr lang="en-US"/>
              <a:t>Click icon to add SmartArt graphic</a:t>
            </a:r>
          </a:p>
        </p:txBody>
      </p:sp>
    </p:spTree>
    <p:extLst>
      <p:ext uri="{BB962C8B-B14F-4D97-AF65-F5344CB8AC3E}">
        <p14:creationId xmlns:p14="http://schemas.microsoft.com/office/powerpoint/2010/main" val="422881048"/>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TH: Red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3" name="Text Placeholder 4"/>
          <p:cNvSpPr>
            <a:spLocks noGrp="1"/>
          </p:cNvSpPr>
          <p:nvPr>
            <p:ph type="body" sz="quarter" idx="16" hasCustomPrompt="1"/>
          </p:nvPr>
        </p:nvSpPr>
        <p:spPr>
          <a:xfrm>
            <a:off x="762001" y="2185988"/>
            <a:ext cx="5334000"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a:t>Presentation title option 2 </a:t>
            </a:r>
            <a:br>
              <a:rPr lang="en-US"/>
            </a:br>
            <a:r>
              <a:rPr lang="en-US"/>
              <a:t>– Arial 36 pt. black</a:t>
            </a:r>
          </a:p>
        </p:txBody>
      </p:sp>
      <p:sp>
        <p:nvSpPr>
          <p:cNvPr id="14"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a:t>Presentation subtitle – Arial 16 pt. black</a:t>
            </a:r>
          </a:p>
        </p:txBody>
      </p:sp>
    </p:spTree>
    <p:extLst>
      <p:ext uri="{BB962C8B-B14F-4D97-AF65-F5344CB8AC3E}">
        <p14:creationId xmlns:p14="http://schemas.microsoft.com/office/powerpoint/2010/main" val="137771268"/>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TH: blank page">
    <p:spTree>
      <p:nvGrpSpPr>
        <p:cNvPr id="1" name=""/>
        <p:cNvGrpSpPr/>
        <p:nvPr/>
      </p:nvGrpSpPr>
      <p:grpSpPr>
        <a:xfrm>
          <a:off x="0" y="0"/>
          <a:ext cx="0" cy="0"/>
          <a:chOff x="0" y="0"/>
          <a:chExt cx="0" cy="0"/>
        </a:xfrm>
      </p:grpSpPr>
      <p:sp>
        <p:nvSpPr>
          <p:cNvPr id="3" name="Rectangle 2"/>
          <p:cNvSpPr/>
          <p:nvPr/>
        </p:nvSpPr>
        <p:spPr>
          <a:xfrm>
            <a:off x="532737" y="6146358"/>
            <a:ext cx="11131826" cy="5724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2D93D2D-9E3C-E9A5-CC6A-EEF27896E629}"/>
              </a:ext>
            </a:extLst>
          </p:cNvPr>
          <p:cNvPicPr>
            <a:picLocks noChangeAspect="1"/>
          </p:cNvPicPr>
          <p:nvPr userDrawn="1"/>
        </p:nvPicPr>
        <p:blipFill>
          <a:blip r:embed="rId2"/>
          <a:stretch>
            <a:fillRect/>
          </a:stretch>
        </p:blipFill>
        <p:spPr>
          <a:xfrm>
            <a:off x="10337800" y="0"/>
            <a:ext cx="1854200" cy="1384300"/>
          </a:xfrm>
          <a:prstGeom prst="rect">
            <a:avLst/>
          </a:prstGeom>
        </p:spPr>
      </p:pic>
    </p:spTree>
    <p:extLst>
      <p:ext uri="{BB962C8B-B14F-4D97-AF65-F5344CB8AC3E}">
        <p14:creationId xmlns:p14="http://schemas.microsoft.com/office/powerpoint/2010/main" val="211088515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TH: TOC, short">
    <p:spTree>
      <p:nvGrpSpPr>
        <p:cNvPr id="1" name=""/>
        <p:cNvGrpSpPr/>
        <p:nvPr/>
      </p:nvGrpSpPr>
      <p:grpSpPr>
        <a:xfrm>
          <a:off x="0" y="0"/>
          <a:ext cx="0" cy="0"/>
          <a:chOff x="0" y="0"/>
          <a:chExt cx="0" cy="0"/>
        </a:xfrm>
      </p:grpSpPr>
      <p:sp>
        <p:nvSpPr>
          <p:cNvPr id="3"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4"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5" name="Rectangle 4"/>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active</a:t>
            </a:r>
            <a:endParaRPr lang="en-US" sz="140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8"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solidFill>
              </a:defRPr>
            </a:lvl1pPr>
          </a:lstStyle>
          <a:p>
            <a:pPr lvl="0"/>
            <a:r>
              <a:rPr lang="en-US"/>
              <a:t>1</a:t>
            </a:r>
          </a:p>
        </p:txBody>
      </p:sp>
      <p:sp>
        <p:nvSpPr>
          <p:cNvPr id="9"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2</a:t>
            </a:r>
          </a:p>
        </p:txBody>
      </p:sp>
      <p:sp>
        <p:nvSpPr>
          <p:cNvPr id="10"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3</a:t>
            </a:r>
          </a:p>
        </p:txBody>
      </p:sp>
      <p:sp>
        <p:nvSpPr>
          <p:cNvPr id="11"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4</a:t>
            </a:r>
          </a:p>
        </p:txBody>
      </p:sp>
    </p:spTree>
    <p:extLst>
      <p:ext uri="{BB962C8B-B14F-4D97-AF65-F5344CB8AC3E}">
        <p14:creationId xmlns:p14="http://schemas.microsoft.com/office/powerpoint/2010/main" val="3164559673"/>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TH: TOC, long">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762000" y="931587"/>
            <a:ext cx="633248" cy="538920"/>
          </a:xfrm>
          <a:prstGeom prst="rect">
            <a:avLst/>
          </a:prstGeom>
        </p:spPr>
        <p:txBody>
          <a:bodyPr lIns="0" tIns="0" rIns="0" bIns="0"/>
          <a:lstStyle>
            <a:lvl1pPr>
              <a:defRPr sz="3200">
                <a:solidFill>
                  <a:schemeClr val="accent1"/>
                </a:solidFill>
              </a:defRPr>
            </a:lvl1pPr>
          </a:lstStyle>
          <a:p>
            <a:pPr lvl="0"/>
            <a:r>
              <a:rPr lang="en-US"/>
              <a:t>1</a:t>
            </a:r>
          </a:p>
        </p:txBody>
      </p:sp>
      <p:sp>
        <p:nvSpPr>
          <p:cNvPr id="4" name="Text Placeholder 4"/>
          <p:cNvSpPr>
            <a:spLocks noGrp="1"/>
          </p:cNvSpPr>
          <p:nvPr>
            <p:ph type="body" sz="quarter" idx="11" hasCustomPrompt="1"/>
          </p:nvPr>
        </p:nvSpPr>
        <p:spPr>
          <a:xfrm>
            <a:off x="2680138" y="931587"/>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active</a:t>
            </a:r>
            <a:endParaRPr lang="en-US" sz="140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762000" y="1569907"/>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2</a:t>
            </a:r>
          </a:p>
        </p:txBody>
      </p:sp>
      <p:sp>
        <p:nvSpPr>
          <p:cNvPr id="6"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14" hasCustomPrompt="1"/>
          </p:nvPr>
        </p:nvSpPr>
        <p:spPr>
          <a:xfrm>
            <a:off x="762000" y="2213562"/>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3</a:t>
            </a:r>
          </a:p>
        </p:txBody>
      </p:sp>
      <p:sp>
        <p:nvSpPr>
          <p:cNvPr id="8"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9" name="Text Placeholder 4"/>
          <p:cNvSpPr>
            <a:spLocks noGrp="1"/>
          </p:cNvSpPr>
          <p:nvPr>
            <p:ph type="body" sz="quarter" idx="16" hasCustomPrompt="1"/>
          </p:nvPr>
        </p:nvSpPr>
        <p:spPr>
          <a:xfrm>
            <a:off x="762000" y="2849943"/>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4</a:t>
            </a:r>
          </a:p>
        </p:txBody>
      </p:sp>
      <p:sp>
        <p:nvSpPr>
          <p:cNvPr id="10" name="Rectangle 9"/>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2"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3" name="Text Placeholder 4"/>
          <p:cNvSpPr>
            <a:spLocks noGrp="1"/>
          </p:cNvSpPr>
          <p:nvPr>
            <p:ph type="body" sz="quarter" idx="22" hasCustomPrompt="1"/>
          </p:nvPr>
        </p:nvSpPr>
        <p:spPr>
          <a:xfrm>
            <a:off x="2680138" y="2849943"/>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4" name="Text Placeholder 4"/>
          <p:cNvSpPr>
            <a:spLocks noGrp="1"/>
          </p:cNvSpPr>
          <p:nvPr>
            <p:ph type="body" sz="quarter" idx="23" hasCustomPrompt="1"/>
          </p:nvPr>
        </p:nvSpPr>
        <p:spPr>
          <a:xfrm>
            <a:off x="2680138" y="156990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5" name="Text Placeholder 4"/>
          <p:cNvSpPr>
            <a:spLocks noGrp="1"/>
          </p:cNvSpPr>
          <p:nvPr>
            <p:ph type="body" sz="quarter" idx="24" hasCustomPrompt="1"/>
          </p:nvPr>
        </p:nvSpPr>
        <p:spPr>
          <a:xfrm>
            <a:off x="2680138" y="2213562"/>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6"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5</a:t>
            </a:r>
          </a:p>
        </p:txBody>
      </p:sp>
      <p:sp>
        <p:nvSpPr>
          <p:cNvPr id="17"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6</a:t>
            </a:r>
          </a:p>
        </p:txBody>
      </p:sp>
      <p:sp>
        <p:nvSpPr>
          <p:cNvPr id="18"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7</a:t>
            </a:r>
          </a:p>
        </p:txBody>
      </p:sp>
      <p:sp>
        <p:nvSpPr>
          <p:cNvPr id="19"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8</a:t>
            </a:r>
          </a:p>
        </p:txBody>
      </p:sp>
    </p:spTree>
    <p:extLst>
      <p:ext uri="{BB962C8B-B14F-4D97-AF65-F5344CB8AC3E}">
        <p14:creationId xmlns:p14="http://schemas.microsoft.com/office/powerpoint/2010/main" val="3196406486"/>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TH: Red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2000" cy="850286"/>
          </a:xfrm>
          <a:prstGeom prst="rect">
            <a:avLst/>
          </a:prstGeom>
        </p:spPr>
      </p:pic>
    </p:spTree>
    <p:extLst>
      <p:ext uri="{BB962C8B-B14F-4D97-AF65-F5344CB8AC3E}">
        <p14:creationId xmlns:p14="http://schemas.microsoft.com/office/powerpoint/2010/main" val="2313142387"/>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TH: Purple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1999" cy="850286"/>
          </a:xfrm>
          <a:prstGeom prst="rect">
            <a:avLst/>
          </a:prstGeom>
        </p:spPr>
      </p:pic>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spTree>
    <p:extLst>
      <p:ext uri="{BB962C8B-B14F-4D97-AF65-F5344CB8AC3E}">
        <p14:creationId xmlns:p14="http://schemas.microsoft.com/office/powerpoint/2010/main" val="3925648315"/>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TH: Teal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1999" cy="850286"/>
          </a:xfrm>
          <a:prstGeom prst="rect">
            <a:avLst/>
          </a:prstGeom>
        </p:spPr>
      </p:pic>
    </p:spTree>
    <p:extLst>
      <p:ext uri="{BB962C8B-B14F-4D97-AF65-F5344CB8AC3E}">
        <p14:creationId xmlns:p14="http://schemas.microsoft.com/office/powerpoint/2010/main" val="3838499762"/>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TH: Green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4410"/>
            <a:ext cx="12191999" cy="850286"/>
          </a:xfrm>
          <a:prstGeom prst="rect">
            <a:avLst/>
          </a:prstGeom>
        </p:spPr>
      </p:pic>
    </p:spTree>
    <p:extLst>
      <p:ext uri="{BB962C8B-B14F-4D97-AF65-F5344CB8AC3E}">
        <p14:creationId xmlns:p14="http://schemas.microsoft.com/office/powerpoint/2010/main" val="37269752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C59A7F-64A9-475C-808B-47DC94606BDB}"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11725715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TH: Blank page with Header/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Tree>
    <p:extLst>
      <p:ext uri="{BB962C8B-B14F-4D97-AF65-F5344CB8AC3E}">
        <p14:creationId xmlns:p14="http://schemas.microsoft.com/office/powerpoint/2010/main" val="3756663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TH: Two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4"/>
          <p:cNvSpPr>
            <a:spLocks noGrp="1"/>
          </p:cNvSpPr>
          <p:nvPr>
            <p:ph type="body" sz="quarter" idx="13" hasCustomPrompt="1"/>
          </p:nvPr>
        </p:nvSpPr>
        <p:spPr>
          <a:xfrm>
            <a:off x="762000" y="847224"/>
            <a:ext cx="10718800" cy="1045371"/>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H1 – Arial 32 pt. red: Two column with dense body copy. The header can fit on two lines if needed</a:t>
            </a:r>
          </a:p>
        </p:txBody>
      </p:sp>
      <p:sp>
        <p:nvSpPr>
          <p:cNvPr id="7" name="Text Placeholder 6"/>
          <p:cNvSpPr>
            <a:spLocks noGrp="1"/>
          </p:cNvSpPr>
          <p:nvPr>
            <p:ph type="body" sz="quarter" idx="14" hasCustomPrompt="1"/>
          </p:nvPr>
        </p:nvSpPr>
        <p:spPr>
          <a:xfrm>
            <a:off x="762001" y="2019300"/>
            <a:ext cx="10706100" cy="3924300"/>
          </a:xfrm>
          <a:prstGeom prst="rect">
            <a:avLst/>
          </a:prstGeom>
        </p:spPr>
        <p:txBody>
          <a:bodyPr lIns="0" tIns="0" rIns="0" bIns="0" numCol="2" spcCol="457200"/>
          <a:lstStyle>
            <a:lvl1pPr marL="0" marR="0" indent="0" algn="l" defTabSz="609585" rtl="0" eaLnBrk="1" fontAlgn="base" latinLnBrk="0" hangingPunct="1">
              <a:lnSpc>
                <a:spcPts val="18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a:lnSpc>
                <a:spcPts val="1800"/>
              </a:lnSpc>
              <a:spcAft>
                <a:spcPts val="1800"/>
              </a:spcAft>
            </a:pPr>
            <a:r>
              <a:rPr lang="en-US"/>
              <a:t>Body text – Arial 16 pt., black, 18 pt. paragraph spacing after: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p>
          <a:p>
            <a:pPr>
              <a:lnSpc>
                <a:spcPts val="1800"/>
              </a:lnSpc>
              <a:spcAft>
                <a:spcPts val="1800"/>
              </a:spcAft>
            </a:pPr>
            <a:r>
              <a:rPr lang="en-US"/>
              <a:t>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843231"/>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TH: Half page,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4"/>
          <p:cNvSpPr>
            <a:spLocks noGrp="1"/>
          </p:cNvSpPr>
          <p:nvPr>
            <p:ph type="body" sz="quarter" idx="13" hasCustomPrompt="1"/>
          </p:nvPr>
        </p:nvSpPr>
        <p:spPr>
          <a:xfrm>
            <a:off x="762001" y="837815"/>
            <a:ext cx="5105399" cy="1105285"/>
          </a:xfrm>
          <a:prstGeom prst="rect">
            <a:avLst/>
          </a:prstGeom>
        </p:spPr>
        <p:txBody>
          <a:bodyPr lIns="0" tIns="0" rIns="0" bIns="0"/>
          <a:lstStyle>
            <a:lvl1pPr>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Single column of text </a:t>
            </a:r>
          </a:p>
        </p:txBody>
      </p:sp>
      <p:sp>
        <p:nvSpPr>
          <p:cNvPr id="7" name="Text Placeholder 6"/>
          <p:cNvSpPr>
            <a:spLocks noGrp="1"/>
          </p:cNvSpPr>
          <p:nvPr>
            <p:ph type="body" sz="quarter" idx="14" hasCustomPrompt="1"/>
          </p:nvPr>
        </p:nvSpPr>
        <p:spPr>
          <a:xfrm>
            <a:off x="762000" y="2019300"/>
            <a:ext cx="5105400" cy="382905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without any additional images, or to provide space for a collection of smaller images and photos.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smaller amount of text without any additional images, or to provide space for a collection of smaller images and photos. It’s intended to hold a few talking points. Aim for clear and concise. </a:t>
            </a:r>
          </a:p>
          <a:p>
            <a:pPr lvl="0"/>
            <a:endParaRPr lang="en-US"/>
          </a:p>
        </p:txBody>
      </p:sp>
    </p:spTree>
    <p:extLst>
      <p:ext uri="{BB962C8B-B14F-4D97-AF65-F5344CB8AC3E}">
        <p14:creationId xmlns:p14="http://schemas.microsoft.com/office/powerpoint/2010/main" val="2924544812"/>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TH: Split one column, header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4"/>
          <p:cNvSpPr>
            <a:spLocks noGrp="1"/>
          </p:cNvSpPr>
          <p:nvPr>
            <p:ph type="body" sz="quarter" idx="13" hasCustomPrompt="1"/>
          </p:nvPr>
        </p:nvSpPr>
        <p:spPr>
          <a:xfrm>
            <a:off x="762000" y="2743200"/>
            <a:ext cx="5105400" cy="1315450"/>
          </a:xfrm>
          <a:prstGeom prst="rect">
            <a:avLst/>
          </a:prstGeom>
        </p:spPr>
        <p:txBody>
          <a:bodyPr lIns="0" tIns="0" rIns="0" bIns="0"/>
          <a:lstStyle>
            <a:lvl1pPr>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Two-column split, minimal text</a:t>
            </a:r>
          </a:p>
        </p:txBody>
      </p:sp>
      <p:sp>
        <p:nvSpPr>
          <p:cNvPr id="7" name="Text Placeholder 6"/>
          <p:cNvSpPr>
            <a:spLocks noGrp="1"/>
          </p:cNvSpPr>
          <p:nvPr>
            <p:ph type="body" sz="quarter" idx="14" hasCustomPrompt="1"/>
          </p:nvPr>
        </p:nvSpPr>
        <p:spPr>
          <a:xfrm>
            <a:off x="6324599" y="2743200"/>
            <a:ext cx="5143501" cy="2171700"/>
          </a:xfrm>
          <a:prstGeom prst="rect">
            <a:avLst/>
          </a:prstGeom>
        </p:spPr>
        <p:txBody>
          <a:bodyPr/>
          <a:lstStyle>
            <a:lvl1pPr>
              <a:spcBef>
                <a:spcPts val="0"/>
              </a:spcBef>
              <a:spcAft>
                <a:spcPts val="1800"/>
              </a:spcAft>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without any additional images. Use for simple impact.</a:t>
            </a:r>
          </a:p>
        </p:txBody>
      </p:sp>
    </p:spTree>
    <p:extLst>
      <p:ext uri="{BB962C8B-B14F-4D97-AF65-F5344CB8AC3E}">
        <p14:creationId xmlns:p14="http://schemas.microsoft.com/office/powerpoint/2010/main" val="286116424"/>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TH: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6"/>
          <p:cNvSpPr>
            <a:spLocks noGrp="1"/>
          </p:cNvSpPr>
          <p:nvPr>
            <p:ph type="body" sz="quarter" idx="13" hasCustomPrompt="1"/>
          </p:nvPr>
        </p:nvSpPr>
        <p:spPr>
          <a:xfrm>
            <a:off x="761999" y="2019300"/>
            <a:ext cx="10706101" cy="392430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endParaRPr lang="en-US"/>
          </a:p>
          <a:p>
            <a:pPr lvl="0"/>
            <a:endParaRPr lang="en-US"/>
          </a:p>
        </p:txBody>
      </p:sp>
      <p:sp>
        <p:nvSpPr>
          <p:cNvPr id="7" name="Text Placeholder 4"/>
          <p:cNvSpPr>
            <a:spLocks noGrp="1"/>
          </p:cNvSpPr>
          <p:nvPr>
            <p:ph type="body" sz="quarter" idx="14" hasCustomPrompt="1"/>
          </p:nvPr>
        </p:nvSpPr>
        <p:spPr>
          <a:xfrm>
            <a:off x="762000" y="847224"/>
            <a:ext cx="10718800" cy="1095876"/>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H1 – Arial 32 pt. red: One column with dense body copy. The header can fit on two lines if needed</a:t>
            </a:r>
          </a:p>
        </p:txBody>
      </p:sp>
    </p:spTree>
    <p:extLst>
      <p:ext uri="{BB962C8B-B14F-4D97-AF65-F5344CB8AC3E}">
        <p14:creationId xmlns:p14="http://schemas.microsoft.com/office/powerpoint/2010/main" val="1519502181"/>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TH: One column text box,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1" y="837815"/>
            <a:ext cx="5105400" cy="1014891"/>
          </a:xfrm>
          <a:prstGeom prst="rect">
            <a:avLst/>
          </a:prstGeom>
        </p:spPr>
        <p:txBody>
          <a:bodyPr lIns="0" tIns="0" rIns="0" bIns="0"/>
          <a:lstStyle>
            <a:lvl1pPr>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Single col of </a:t>
            </a:r>
            <a:r>
              <a:rPr lang="en-US" err="1"/>
              <a:t>text,half</a:t>
            </a:r>
            <a:r>
              <a:rPr lang="en-US"/>
              <a:t>-page photo</a:t>
            </a:r>
          </a:p>
        </p:txBody>
      </p:sp>
      <p:sp>
        <p:nvSpPr>
          <p:cNvPr id="8" name="Text Placeholder 6"/>
          <p:cNvSpPr>
            <a:spLocks noGrp="1"/>
          </p:cNvSpPr>
          <p:nvPr>
            <p:ph type="body" sz="quarter" idx="17" hasCustomPrompt="1"/>
          </p:nvPr>
        </p:nvSpPr>
        <p:spPr>
          <a:xfrm>
            <a:off x="762000" y="2019299"/>
            <a:ext cx="5105401" cy="3905251"/>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to accompany an image.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smaller amount of text to accompany an image. It’s intended to hold a few talking points. Aim for clear and concise. This is used for a smaller amount of text to accompany an image. It’s intended to hold a few talking points. Aim for clear and concise.  </a:t>
            </a:r>
          </a:p>
        </p:txBody>
      </p:sp>
    </p:spTree>
    <p:extLst>
      <p:ext uri="{BB962C8B-B14F-4D97-AF65-F5344CB8AC3E}">
        <p14:creationId xmlns:p14="http://schemas.microsoft.com/office/powerpoint/2010/main" val="3653507108"/>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TH: One column header,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0" y="842209"/>
            <a:ext cx="5105400" cy="2190239"/>
          </a:xfrm>
          <a:prstGeom prst="rect">
            <a:avLst/>
          </a:prstGeom>
        </p:spPr>
        <p:txBody>
          <a:bodyPr lIns="0" tIns="0" rIns="0" bIns="0"/>
          <a:lstStyle>
            <a:lvl1pPr>
              <a:defRPr sz="3200">
                <a:solidFill>
                  <a:srgbClr val="FF0000"/>
                </a:solidFill>
              </a:defRPr>
            </a:lvl1pPr>
          </a:lstStyle>
          <a:p>
            <a:pPr>
              <a:lnSpc>
                <a:spcPts val="4000"/>
              </a:lnSpc>
            </a:pPr>
            <a:r>
              <a:rPr lang="en-US" sz="3200">
                <a:solidFill>
                  <a:srgbClr val="F65050"/>
                </a:solidFill>
                <a:latin typeface="Arial" panose="020B0604020202020204" pitchFamily="34" charset="0"/>
                <a:cs typeface="Arial" panose="020B0604020202020204" pitchFamily="34" charset="0"/>
              </a:rPr>
              <a:t>H1 – Arial 32 pt. red: </a:t>
            </a:r>
            <a:r>
              <a:rPr lang="en-US" sz="3200">
                <a:solidFill>
                  <a:srgbClr val="F84F4F"/>
                </a:solidFill>
                <a:latin typeface="Arial" panose="020B0604020202020204" pitchFamily="34" charset="0"/>
                <a:cs typeface="Arial" panose="020B0604020202020204" pitchFamily="34" charset="0"/>
              </a:rPr>
              <a:t>This is a single thought you want to emphasize with a half-page photo.</a:t>
            </a:r>
          </a:p>
        </p:txBody>
      </p:sp>
    </p:spTree>
    <p:extLst>
      <p:ext uri="{BB962C8B-B14F-4D97-AF65-F5344CB8AC3E}">
        <p14:creationId xmlns:p14="http://schemas.microsoft.com/office/powerpoint/2010/main" val="332020900"/>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ATH: Full page photo with Quote">
    <p:spTree>
      <p:nvGrpSpPr>
        <p:cNvPr id="1" name=""/>
        <p:cNvGrpSpPr/>
        <p:nvPr/>
      </p:nvGrpSpPr>
      <p:grpSpPr>
        <a:xfrm>
          <a:off x="0" y="0"/>
          <a:ext cx="0" cy="0"/>
          <a:chOff x="0" y="0"/>
          <a:chExt cx="0" cy="0"/>
        </a:xfrm>
      </p:grpSpPr>
      <p:sp>
        <p:nvSpPr>
          <p:cNvPr id="6" name="Picture Placeholder 4"/>
          <p:cNvSpPr>
            <a:spLocks noGrp="1"/>
          </p:cNvSpPr>
          <p:nvPr>
            <p:ph type="pic" sz="quarter" idx="13" hasCustomPrompt="1"/>
          </p:nvPr>
        </p:nvSpPr>
        <p:spPr>
          <a:xfrm>
            <a:off x="0" y="0"/>
            <a:ext cx="12192000" cy="6858000"/>
          </a:xfrm>
          <a:prstGeom prst="rect">
            <a:avLst/>
          </a:prstGeom>
          <a:noFill/>
          <a:ln>
            <a:noFill/>
          </a:ln>
        </p:spPr>
        <p:txBody>
          <a:bodyPr/>
          <a:lstStyle>
            <a:lvl1pPr>
              <a:defRPr sz="1400" baseline="0">
                <a:solidFill>
                  <a:schemeClr val="tx1"/>
                </a:solidFill>
              </a:defRPr>
            </a:lvl1pPr>
          </a:lstStyle>
          <a:p>
            <a:pPr lvl="0"/>
            <a:r>
              <a:rPr lang="en-US"/>
              <a:t>Full page photo background – Fill the slide with your photo and crop to the slide dimensions (hold shift key when resizing to maintain proportion). </a:t>
            </a:r>
            <a:br>
              <a:rPr lang="en-US"/>
            </a:br>
            <a:r>
              <a:rPr lang="en-US"/>
              <a:t>NOTE: When using a full page photo slide layout, the PATH logo, which is part of the Slide Master, will be covered. You will need to copy the PATH logo </a:t>
            </a:r>
            <a:br>
              <a:rPr lang="en-US"/>
            </a:br>
            <a:r>
              <a:rPr lang="en-US"/>
              <a:t>                                                                                                            from the Slide Master and paste it on top of your placed photo in order for it to show. </a:t>
            </a:r>
          </a:p>
          <a:p>
            <a:pPr lvl="0"/>
            <a:endParaRPr lang="en-US"/>
          </a:p>
        </p:txBody>
      </p:sp>
      <p:sp>
        <p:nvSpPr>
          <p:cNvPr id="7" name="Text Placeholder 4"/>
          <p:cNvSpPr>
            <a:spLocks noGrp="1"/>
          </p:cNvSpPr>
          <p:nvPr>
            <p:ph type="body" sz="quarter" idx="14" hasCustomPrompt="1"/>
          </p:nvPr>
        </p:nvSpPr>
        <p:spPr>
          <a:xfrm>
            <a:off x="762000" y="2034195"/>
            <a:ext cx="4175760" cy="2942844"/>
          </a:xfrm>
          <a:prstGeom prst="rect">
            <a:avLst/>
          </a:prstGeom>
          <a:noFill/>
        </p:spPr>
        <p:txBody>
          <a:bodyPr/>
          <a:lstStyle>
            <a:lvl1pPr>
              <a:defRPr sz="2400">
                <a:solidFill>
                  <a:schemeClr val="tx1"/>
                </a:solidFill>
              </a:defRPr>
            </a:lvl1pPr>
          </a:lstStyle>
          <a:p>
            <a:pPr lvl="0"/>
            <a:r>
              <a:rPr lang="en-US"/>
              <a:t>Call-out text – Arial 24 pt., black, dark grey, or white: This is a single thought you want to emphasize with a full-bleed image. Position this text box where appropriate. Text can be black, dark grey, or white</a:t>
            </a:r>
          </a:p>
        </p:txBody>
      </p:sp>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Tree>
    <p:extLst>
      <p:ext uri="{BB962C8B-B14F-4D97-AF65-F5344CB8AC3E}">
        <p14:creationId xmlns:p14="http://schemas.microsoft.com/office/powerpoint/2010/main" val="2247428561"/>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ATH: Photo Collag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10"/>
          <p:cNvSpPr>
            <a:spLocks noGrp="1"/>
          </p:cNvSpPr>
          <p:nvPr>
            <p:ph type="pic" sz="quarter" idx="13"/>
          </p:nvPr>
        </p:nvSpPr>
        <p:spPr>
          <a:xfrm>
            <a:off x="762000" y="838199"/>
            <a:ext cx="5220448" cy="5105401"/>
          </a:xfrm>
          <a:prstGeom prst="rect">
            <a:avLst/>
          </a:prstGeom>
        </p:spPr>
        <p:txBody>
          <a:bodyPr/>
          <a:lstStyle/>
          <a:p>
            <a:r>
              <a:rPr lang="en-US"/>
              <a:t>Click icon to add picture</a:t>
            </a:r>
          </a:p>
        </p:txBody>
      </p:sp>
      <p:sp>
        <p:nvSpPr>
          <p:cNvPr id="7" name="Picture Placeholder 10"/>
          <p:cNvSpPr>
            <a:spLocks noGrp="1"/>
          </p:cNvSpPr>
          <p:nvPr>
            <p:ph type="pic" sz="quarter" idx="14"/>
          </p:nvPr>
        </p:nvSpPr>
        <p:spPr>
          <a:xfrm>
            <a:off x="6197600" y="838199"/>
            <a:ext cx="5276850" cy="2502648"/>
          </a:xfrm>
          <a:prstGeom prst="rect">
            <a:avLst/>
          </a:prstGeom>
        </p:spPr>
        <p:txBody>
          <a:bodyPr/>
          <a:lstStyle/>
          <a:p>
            <a:r>
              <a:rPr lang="en-US"/>
              <a:t>Click icon to add picture</a:t>
            </a:r>
          </a:p>
        </p:txBody>
      </p:sp>
      <p:sp>
        <p:nvSpPr>
          <p:cNvPr id="8" name="Picture Placeholder 10"/>
          <p:cNvSpPr>
            <a:spLocks noGrp="1"/>
          </p:cNvSpPr>
          <p:nvPr>
            <p:ph type="pic" sz="quarter" idx="15"/>
          </p:nvPr>
        </p:nvSpPr>
        <p:spPr>
          <a:xfrm>
            <a:off x="6197600" y="3532094"/>
            <a:ext cx="2540000" cy="2411507"/>
          </a:xfrm>
          <a:prstGeom prst="rect">
            <a:avLst/>
          </a:prstGeom>
        </p:spPr>
        <p:txBody>
          <a:bodyPr/>
          <a:lstStyle/>
          <a:p>
            <a:r>
              <a:rPr lang="en-US"/>
              <a:t>Click icon to add picture</a:t>
            </a:r>
          </a:p>
        </p:txBody>
      </p:sp>
      <p:sp>
        <p:nvSpPr>
          <p:cNvPr id="9" name="Picture Placeholder 10"/>
          <p:cNvSpPr>
            <a:spLocks noGrp="1"/>
          </p:cNvSpPr>
          <p:nvPr>
            <p:ph type="pic" sz="quarter" idx="16"/>
          </p:nvPr>
        </p:nvSpPr>
        <p:spPr>
          <a:xfrm>
            <a:off x="8890000" y="3534260"/>
            <a:ext cx="2590799" cy="2409341"/>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a:t>Photo: Name</a:t>
            </a:r>
          </a:p>
        </p:txBody>
      </p:sp>
    </p:spTree>
    <p:extLst>
      <p:ext uri="{BB962C8B-B14F-4D97-AF65-F5344CB8AC3E}">
        <p14:creationId xmlns:p14="http://schemas.microsoft.com/office/powerpoint/2010/main" val="1931422897"/>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TH: Photo Collag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10"/>
          <p:cNvSpPr>
            <a:spLocks noGrp="1"/>
          </p:cNvSpPr>
          <p:nvPr>
            <p:ph type="pic" sz="quarter" idx="14"/>
          </p:nvPr>
        </p:nvSpPr>
        <p:spPr>
          <a:xfrm>
            <a:off x="0" y="2314280"/>
            <a:ext cx="2133600" cy="2174047"/>
          </a:xfrm>
          <a:prstGeom prst="rect">
            <a:avLst/>
          </a:prstGeom>
        </p:spPr>
        <p:txBody>
          <a:bodyPr/>
          <a:lstStyle>
            <a:lvl1pPr>
              <a:defRPr/>
            </a:lvl1pPr>
          </a:lstStyle>
          <a:p>
            <a:r>
              <a:rPr lang="en-US"/>
              <a:t>Click icon to add picture</a:t>
            </a:r>
          </a:p>
        </p:txBody>
      </p:sp>
      <p:sp>
        <p:nvSpPr>
          <p:cNvPr id="7" name="Picture Placeholder 10"/>
          <p:cNvSpPr>
            <a:spLocks noGrp="1"/>
          </p:cNvSpPr>
          <p:nvPr>
            <p:ph type="pic" sz="quarter" idx="15"/>
          </p:nvPr>
        </p:nvSpPr>
        <p:spPr>
          <a:xfrm>
            <a:off x="2893661" y="1617789"/>
            <a:ext cx="2660104" cy="3567971"/>
          </a:xfrm>
          <a:prstGeom prst="rect">
            <a:avLst/>
          </a:prstGeom>
        </p:spPr>
        <p:txBody>
          <a:bodyPr/>
          <a:lstStyle/>
          <a:p>
            <a:r>
              <a:rPr lang="en-US"/>
              <a:t>Click icon to add picture</a:t>
            </a:r>
          </a:p>
        </p:txBody>
      </p:sp>
      <p:sp>
        <p:nvSpPr>
          <p:cNvPr id="8" name="Picture Placeholder 10"/>
          <p:cNvSpPr>
            <a:spLocks noGrp="1"/>
          </p:cNvSpPr>
          <p:nvPr>
            <p:ph type="pic" sz="quarter" idx="16"/>
          </p:nvPr>
        </p:nvSpPr>
        <p:spPr>
          <a:xfrm>
            <a:off x="6197600" y="1617789"/>
            <a:ext cx="2660104" cy="3567971"/>
          </a:xfrm>
          <a:prstGeom prst="rect">
            <a:avLst/>
          </a:prstGeom>
        </p:spPr>
        <p:txBody>
          <a:bodyPr/>
          <a:lstStyle/>
          <a:p>
            <a:r>
              <a:rPr lang="en-US"/>
              <a:t>Click icon to add picture</a:t>
            </a:r>
          </a:p>
        </p:txBody>
      </p:sp>
      <p:sp>
        <p:nvSpPr>
          <p:cNvPr id="9" name="Picture Placeholder 10"/>
          <p:cNvSpPr>
            <a:spLocks noGrp="1"/>
          </p:cNvSpPr>
          <p:nvPr>
            <p:ph type="pic" sz="quarter" idx="17"/>
          </p:nvPr>
        </p:nvSpPr>
        <p:spPr>
          <a:xfrm>
            <a:off x="9531896" y="2330814"/>
            <a:ext cx="2660104" cy="2157513"/>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a:t>Photo: Name</a:t>
            </a:r>
          </a:p>
        </p:txBody>
      </p:sp>
    </p:spTree>
    <p:extLst>
      <p:ext uri="{BB962C8B-B14F-4D97-AF65-F5344CB8AC3E}">
        <p14:creationId xmlns:p14="http://schemas.microsoft.com/office/powerpoint/2010/main" val="239533274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C59A7F-64A9-475C-808B-47DC94606BDB}" type="datetimeFigureOut">
              <a:rPr lang="en-US" smtClean="0"/>
              <a:t>12/18/2025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33729180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5"/>
          <p:cNvSpPr>
            <a:spLocks noGrp="1"/>
          </p:cNvSpPr>
          <p:nvPr>
            <p:ph sz="quarter" idx="13"/>
          </p:nvPr>
        </p:nvSpPr>
        <p:spPr>
          <a:xfrm>
            <a:off x="6324600" y="838200"/>
            <a:ext cx="5610225" cy="5114731"/>
          </a:xfrm>
          <a:prstGeom prst="rect">
            <a:avLst/>
          </a:prstGeom>
          <a:noFill/>
          <a:ln>
            <a:noFill/>
          </a:ln>
        </p:spPr>
        <p:txBody>
          <a:bodyPr/>
          <a:lstStyle>
            <a:lvl1pPr marL="0" indent="0">
              <a:buNone/>
              <a:defRPr/>
            </a:lvl1pPr>
          </a:lstStyle>
          <a:p>
            <a:pPr lvl="0"/>
            <a:r>
              <a:rPr lang="en-US"/>
              <a:t>Edit Master text styles</a:t>
            </a:r>
          </a:p>
        </p:txBody>
      </p:sp>
      <p:sp>
        <p:nvSpPr>
          <p:cNvPr id="7"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32pt red: </a:t>
            </a:r>
            <a:r>
              <a:rPr lang="en-US"/>
              <a:t>Data vis, half-page graphic</a:t>
            </a:r>
          </a:p>
        </p:txBody>
      </p:sp>
      <p:sp>
        <p:nvSpPr>
          <p:cNvPr id="8"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16pt, black, 18pt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1135034953"/>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on color bac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6324600" y="0"/>
            <a:ext cx="58674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6602819" y="881994"/>
            <a:ext cx="5332006" cy="5145579"/>
          </a:xfrm>
          <a:prstGeom prst="rect">
            <a:avLst/>
          </a:prstGeom>
          <a:solidFill>
            <a:schemeClr val="bg2"/>
          </a:solidFill>
          <a:ln>
            <a:noFill/>
          </a:ln>
        </p:spPr>
        <p:txBody>
          <a:bodyPr/>
          <a:lstStyle>
            <a:lvl1pPr marL="0" indent="0">
              <a:buNone/>
              <a:defRPr/>
            </a:lvl1pPr>
          </a:lstStyle>
          <a:p>
            <a:pPr lvl="0"/>
            <a:r>
              <a:rPr lang="en-US"/>
              <a:t>Edit Master text styles</a:t>
            </a:r>
          </a:p>
        </p:txBody>
      </p:sp>
      <p:pic>
        <p:nvPicPr>
          <p:cNvPr id="8" name="Picture 7"/>
          <p:cNvPicPr>
            <a:picLocks noChangeAspect="1"/>
          </p:cNvPicPr>
          <p:nvPr/>
        </p:nvPicPr>
        <p:blipFill>
          <a:blip r:embed="rId2"/>
          <a:stretch>
            <a:fillRect/>
          </a:stretch>
        </p:blipFill>
        <p:spPr>
          <a:xfrm>
            <a:off x="10795491" y="6288426"/>
            <a:ext cx="685309" cy="291104"/>
          </a:xfrm>
          <a:prstGeom prst="rect">
            <a:avLst/>
          </a:prstGeom>
        </p:spPr>
      </p:pic>
      <p:sp>
        <p:nvSpPr>
          <p:cNvPr id="9"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half-page graphic</a:t>
            </a:r>
          </a:p>
        </p:txBody>
      </p:sp>
      <p:sp>
        <p:nvSpPr>
          <p:cNvPr id="10"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1784044754"/>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ATH: DataVis - two column, two graphic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5"/>
          <p:cNvSpPr>
            <a:spLocks noGrp="1"/>
          </p:cNvSpPr>
          <p:nvPr>
            <p:ph sz="quarter" idx="13"/>
          </p:nvPr>
        </p:nvSpPr>
        <p:spPr>
          <a:xfrm>
            <a:off x="762000"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0" y="847224"/>
            <a:ext cx="10816509" cy="1012465"/>
          </a:xfrm>
          <a:prstGeom prst="rect">
            <a:avLst/>
          </a:prstGeom>
        </p:spPr>
        <p:txBody>
          <a:bodyPr lIns="0" tIns="0" rIns="0" bIns="0"/>
          <a:lstStyle>
            <a:lvl1pPr marL="0" indent="0">
              <a:buNone/>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two data visual graphics</a:t>
            </a:r>
          </a:p>
        </p:txBody>
      </p:sp>
    </p:spTree>
    <p:extLst>
      <p:ext uri="{BB962C8B-B14F-4D97-AF65-F5344CB8AC3E}">
        <p14:creationId xmlns:p14="http://schemas.microsoft.com/office/powerpoint/2010/main" val="2823065233"/>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ATH: DataVis - two column, two graphics with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5"/>
          <p:cNvSpPr>
            <a:spLocks noGrp="1"/>
          </p:cNvSpPr>
          <p:nvPr>
            <p:ph sz="quarter" idx="13"/>
          </p:nvPr>
        </p:nvSpPr>
        <p:spPr>
          <a:xfrm>
            <a:off x="762001" y="2019300"/>
            <a:ext cx="5105399" cy="2767171"/>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43500" cy="2791235"/>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two data vis graphics and description text</a:t>
            </a:r>
          </a:p>
        </p:txBody>
      </p:sp>
      <p:sp>
        <p:nvSpPr>
          <p:cNvPr id="9" name="Text Placeholder 6"/>
          <p:cNvSpPr>
            <a:spLocks noGrp="1"/>
          </p:cNvSpPr>
          <p:nvPr>
            <p:ph type="body" sz="quarter" idx="17" hasCustomPrompt="1"/>
          </p:nvPr>
        </p:nvSpPr>
        <p:spPr>
          <a:xfrm>
            <a:off x="762001" y="5116147"/>
            <a:ext cx="5105399"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 amount of text to accompany a data visualization.</a:t>
            </a:r>
          </a:p>
        </p:txBody>
      </p:sp>
      <p:sp>
        <p:nvSpPr>
          <p:cNvPr id="10" name="Text Placeholder 6"/>
          <p:cNvSpPr>
            <a:spLocks noGrp="1"/>
          </p:cNvSpPr>
          <p:nvPr>
            <p:ph type="body" sz="quarter" idx="18" hasCustomPrompt="1"/>
          </p:nvPr>
        </p:nvSpPr>
        <p:spPr>
          <a:xfrm>
            <a:off x="6324600" y="5116147"/>
            <a:ext cx="5156201"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 amount of text to accompany a data visualization.</a:t>
            </a:r>
          </a:p>
        </p:txBody>
      </p:sp>
    </p:spTree>
    <p:extLst>
      <p:ext uri="{BB962C8B-B14F-4D97-AF65-F5344CB8AC3E}">
        <p14:creationId xmlns:p14="http://schemas.microsoft.com/office/powerpoint/2010/main" val="1206814494"/>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TH: DataVis - two column, two graphics on color bac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762001"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8"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pic>
        <p:nvPicPr>
          <p:cNvPr id="9" name="Picture 8"/>
          <p:cNvPicPr>
            <a:picLocks noChangeAspect="1"/>
          </p:cNvPicPr>
          <p:nvPr/>
        </p:nvPicPr>
        <p:blipFill>
          <a:blip r:embed="rId2"/>
          <a:stretch>
            <a:fillRect/>
          </a:stretch>
        </p:blipFill>
        <p:spPr>
          <a:xfrm>
            <a:off x="10795491" y="6288426"/>
            <a:ext cx="685309" cy="291104"/>
          </a:xfrm>
          <a:prstGeom prst="rect">
            <a:avLst/>
          </a:prstGeom>
        </p:spPr>
      </p:pic>
      <p:sp>
        <p:nvSpPr>
          <p:cNvPr id="10"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two data vis graphics with gray background</a:t>
            </a:r>
          </a:p>
        </p:txBody>
      </p:sp>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Tree>
    <p:extLst>
      <p:ext uri="{BB962C8B-B14F-4D97-AF65-F5344CB8AC3E}">
        <p14:creationId xmlns:p14="http://schemas.microsoft.com/office/powerpoint/2010/main" val="1919355117"/>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ATH: DataVis - full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2"/>
          <p:cNvSpPr>
            <a:spLocks noGrp="1"/>
          </p:cNvSpPr>
          <p:nvPr>
            <p:ph sz="quarter" idx="14"/>
          </p:nvPr>
        </p:nvSpPr>
        <p:spPr>
          <a:xfrm>
            <a:off x="762000" y="2019300"/>
            <a:ext cx="10718799" cy="4099923"/>
          </a:xfrm>
          <a:prstGeom prst="rect">
            <a:avLst/>
          </a:prstGeom>
        </p:spPr>
        <p:txBody>
          <a:bodyPr/>
          <a:lstStyle>
            <a:lvl1pPr marL="0" indent="0">
              <a:spcBef>
                <a:spcPts val="0"/>
              </a:spcBef>
              <a:spcAft>
                <a:spcPts val="1800"/>
              </a:spcAft>
              <a:buNone/>
              <a:defRPr sz="1600"/>
            </a:lvl1pPr>
          </a:lstStyle>
          <a:p>
            <a:pPr lvl="0"/>
            <a:r>
              <a:rPr lang="en-US"/>
              <a:t>Edit Master text styles</a:t>
            </a:r>
          </a:p>
        </p:txBody>
      </p:sp>
      <p:sp>
        <p:nvSpPr>
          <p:cNvPr id="7"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large full page data visual graphic</a:t>
            </a:r>
          </a:p>
        </p:txBody>
      </p:sp>
      <p:sp>
        <p:nvSpPr>
          <p:cNvPr id="8" name="Content Placeholder 7">
            <a:extLst>
              <a:ext uri="{FF2B5EF4-FFF2-40B4-BE49-F238E27FC236}">
                <a16:creationId xmlns:a16="http://schemas.microsoft.com/office/drawing/2014/main" id="{DDDF4692-F643-526D-B5D1-DF1ABA4B9C67}"/>
              </a:ext>
            </a:extLst>
          </p:cNvPr>
          <p:cNvSpPr>
            <a:spLocks noGrp="1"/>
          </p:cNvSpPr>
          <p:nvPr>
            <p:ph sz="quarter" idx="17"/>
          </p:nvPr>
        </p:nvSpPr>
        <p:spPr>
          <a:xfrm>
            <a:off x="10868025" y="63833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4165803"/>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ATH: DataVis -  Small table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able Placeholder 3"/>
          <p:cNvSpPr>
            <a:spLocks noGrp="1"/>
          </p:cNvSpPr>
          <p:nvPr>
            <p:ph type="tbl" sz="quarter" idx="16" hasCustomPrompt="1"/>
          </p:nvPr>
        </p:nvSpPr>
        <p:spPr>
          <a:xfrm>
            <a:off x="762000" y="2743200"/>
            <a:ext cx="10718800" cy="3200400"/>
          </a:xfrm>
          <a:prstGeom prst="rect">
            <a:avLst/>
          </a:prstGeom>
        </p:spPr>
        <p:txBody>
          <a:bodyPr/>
          <a:lstStyle>
            <a:lvl1pPr marL="0" indent="0">
              <a:buNone/>
              <a:defRPr baseline="0">
                <a:solidFill>
                  <a:schemeClr val="tx1"/>
                </a:solidFill>
              </a:defRPr>
            </a:lvl1pPr>
          </a:lstStyle>
          <a:p>
            <a:r>
              <a:rPr lang="en-US"/>
              <a:t>Small Table – Red is the preferred color for tables; however, you can change the color within the data visualization palette if needed</a:t>
            </a:r>
          </a:p>
        </p:txBody>
      </p:sp>
      <p:sp>
        <p:nvSpPr>
          <p:cNvPr id="7" name="Text Placeholder 5"/>
          <p:cNvSpPr>
            <a:spLocks noGrp="1"/>
          </p:cNvSpPr>
          <p:nvPr>
            <p:ph type="body" sz="quarter" idx="17" hasCustomPrompt="1"/>
          </p:nvPr>
        </p:nvSpPr>
        <p:spPr>
          <a:xfrm>
            <a:off x="762000" y="2019300"/>
            <a:ext cx="10718800" cy="647700"/>
          </a:xfrm>
          <a:prstGeom prst="rect">
            <a:avLst/>
          </a:prstGeom>
        </p:spPr>
        <p:txBody>
          <a:bodyPr anchor="b" anchorCtr="0"/>
          <a:lstStyle>
            <a:lvl1pPr marL="0" indent="0">
              <a:spcBef>
                <a:spcPts val="0"/>
              </a:spcBef>
              <a:spcAft>
                <a:spcPts val="1800"/>
              </a:spcAft>
              <a:buNone/>
              <a:defRPr sz="1600" baseline="0">
                <a:solidFill>
                  <a:schemeClr val="tx1"/>
                </a:solidFill>
                <a:latin typeface="+mn-lt"/>
              </a:defRPr>
            </a:lvl1pPr>
            <a:lvl2pPr marL="457200" indent="0">
              <a:buNone/>
              <a:defRPr sz="2000">
                <a:latin typeface="+mn-lt"/>
              </a:defRPr>
            </a:lvl2pPr>
            <a:lvl3pPr marL="914400" indent="0">
              <a:buNone/>
              <a:defRPr sz="1800">
                <a:latin typeface="+mn-lt"/>
              </a:defRPr>
            </a:lvl3pPr>
            <a:lvl4pPr marL="1371600" indent="0">
              <a:buNone/>
              <a:defRPr sz="1600">
                <a:latin typeface="+mn-lt"/>
              </a:defRPr>
            </a:lvl4pPr>
            <a:lvl5pPr marL="1828800" indent="0">
              <a:buNone/>
              <a:defRPr sz="1600">
                <a:latin typeface="+mn-lt"/>
              </a:defRPr>
            </a:lvl5pPr>
          </a:lstStyle>
          <a:p>
            <a:pPr lvl="0"/>
            <a:r>
              <a:rPr lang="en-US"/>
              <a:t>Body text – Arial 16 pt., black, 18 pt. paragraph spacing after: This text is used for a small description or title to accompany the table below. The page should look clear and concise. </a:t>
            </a:r>
          </a:p>
        </p:txBody>
      </p:sp>
      <p:sp>
        <p:nvSpPr>
          <p:cNvPr id="8" name="Text Placeholder 4"/>
          <p:cNvSpPr>
            <a:spLocks noGrp="1"/>
          </p:cNvSpPr>
          <p:nvPr>
            <p:ph type="body" sz="quarter" idx="18"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Title with body text and small table graphic</a:t>
            </a:r>
          </a:p>
        </p:txBody>
      </p:sp>
    </p:spTree>
    <p:extLst>
      <p:ext uri="{BB962C8B-B14F-4D97-AF65-F5344CB8AC3E}">
        <p14:creationId xmlns:p14="http://schemas.microsoft.com/office/powerpoint/2010/main" val="2756756353"/>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ATH: DataVis - Large 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able Placeholder 3"/>
          <p:cNvSpPr>
            <a:spLocks noGrp="1"/>
          </p:cNvSpPr>
          <p:nvPr>
            <p:ph type="tbl" sz="quarter" idx="16" hasCustomPrompt="1"/>
          </p:nvPr>
        </p:nvSpPr>
        <p:spPr>
          <a:xfrm>
            <a:off x="762000" y="849086"/>
            <a:ext cx="10718800" cy="5094514"/>
          </a:xfrm>
          <a:prstGeom prst="rect">
            <a:avLst/>
          </a:prstGeom>
        </p:spPr>
        <p:txBody>
          <a:bodyPr/>
          <a:lstStyle>
            <a:lvl1pPr marL="0" indent="0">
              <a:buNone/>
              <a:defRPr baseline="0">
                <a:solidFill>
                  <a:schemeClr val="tx1"/>
                </a:solidFill>
              </a:defRPr>
            </a:lvl1pPr>
          </a:lstStyle>
          <a:p>
            <a:r>
              <a:rPr lang="en-US"/>
              <a:t>Full page Table – Red is the preferred color for tables; however, you can change the color within the data visualization palette if needed</a:t>
            </a:r>
          </a:p>
        </p:txBody>
      </p:sp>
    </p:spTree>
    <p:extLst>
      <p:ext uri="{BB962C8B-B14F-4D97-AF65-F5344CB8AC3E}">
        <p14:creationId xmlns:p14="http://schemas.microsoft.com/office/powerpoint/2010/main" val="1467710129"/>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ATH: Red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pic>
        <p:nvPicPr>
          <p:cNvPr id="9" name="Picture 8"/>
          <p:cNvPicPr>
            <a:picLocks noChangeAspect="1"/>
          </p:cNvPicPr>
          <p:nvPr/>
        </p:nvPicPr>
        <p:blipFill>
          <a:blip r:embed="rId2"/>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520610367"/>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TH: Red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p:grpSpPr>
        <p:sp>
          <p:nvSpPr>
            <p:cNvPr id="8" name="Oval 7"/>
            <p:cNvSpPr/>
            <p:nvPr/>
          </p:nvSpPr>
          <p:spPr>
            <a:xfrm>
              <a:off x="3033544" y="3671889"/>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416662403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C59A7F-64A9-475C-808B-47DC94606BDB}" type="datetimeFigureOut">
              <a:rPr lang="en-US" smtClean="0"/>
              <a:t>12/18/2025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31376986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TH: Red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45909173"/>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TH: Purple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820506250"/>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ATH: Purple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4"/>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1"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00721344"/>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ATH: Purple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4091471592"/>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ATH: Teal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969726967"/>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TH: Teal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3"/>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985615378"/>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TH: Teal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851294024"/>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TH: Green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175289593"/>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ATH: Green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5"/>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166993135"/>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ATH: Green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77278219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59A7F-64A9-475C-808B-47DC94606BDB}" type="datetimeFigureOut">
              <a:rPr lang="en-US" smtClean="0"/>
              <a:t>12/18/2025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1178333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ATH: Red/Tea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005A8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829477156"/>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TH: Purple/green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47283629"/>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TH: Green/purple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37379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838067504"/>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ATH: Teal/red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761170195"/>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ATH: Red/red impact graphic">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Hexagon 6"/>
          <p:cNvSpPr/>
          <p:nvPr/>
        </p:nvSpPr>
        <p:spPr>
          <a:xfrm>
            <a:off x="3137632" y="851824"/>
            <a:ext cx="5959926" cy="513786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7"/>
          <p:cNvSpPr/>
          <p:nvPr/>
        </p:nvSpPr>
        <p:spPr>
          <a:xfrm>
            <a:off x="1" y="792108"/>
            <a:ext cx="3014597" cy="5197583"/>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8"/>
          <p:cNvSpPr/>
          <p:nvPr/>
        </p:nvSpPr>
        <p:spPr>
          <a:xfrm>
            <a:off x="9746018" y="857664"/>
            <a:ext cx="2453261" cy="5126184"/>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3"/>
          <p:cNvSpPr>
            <a:spLocks noGrp="1"/>
          </p:cNvSpPr>
          <p:nvPr>
            <p:ph type="body" sz="quarter" idx="13" hasCustomPrompt="1"/>
          </p:nvPr>
        </p:nvSpPr>
        <p:spPr>
          <a:xfrm>
            <a:off x="4430081" y="2406422"/>
            <a:ext cx="3375025" cy="1200150"/>
          </a:xfrm>
          <a:prstGeom prst="rect">
            <a:avLst/>
          </a:prstGeom>
        </p:spPr>
        <p:txBody>
          <a:bodyPr lIns="0" tIns="0" rIns="0" bIns="0"/>
          <a:lstStyle>
            <a:lvl1pPr algn="ctr">
              <a:defRPr sz="8200">
                <a:solidFill>
                  <a:schemeClr val="tx1"/>
                </a:solidFill>
              </a:defRPr>
            </a:lvl1pPr>
          </a:lstStyle>
          <a:p>
            <a:pPr lvl="0"/>
            <a:r>
              <a:rPr lang="en-US"/>
              <a:t>100%</a:t>
            </a:r>
          </a:p>
        </p:txBody>
      </p:sp>
      <p:sp>
        <p:nvSpPr>
          <p:cNvPr id="11" name="Text Placeholder 13"/>
          <p:cNvSpPr>
            <a:spLocks noGrp="1"/>
          </p:cNvSpPr>
          <p:nvPr>
            <p:ph type="body" sz="quarter" idx="14" hasCustomPrompt="1"/>
          </p:nvPr>
        </p:nvSpPr>
        <p:spPr>
          <a:xfrm>
            <a:off x="4430081" y="3654197"/>
            <a:ext cx="3375025" cy="928024"/>
          </a:xfrm>
          <a:prstGeom prst="rect">
            <a:avLst/>
          </a:prstGeom>
        </p:spPr>
        <p:txBody>
          <a:bodyPr lIns="0" tIns="0" rIns="0" bIns="0"/>
          <a:lstStyle>
            <a:lvl1pPr algn="ctr">
              <a:defRPr sz="1600">
                <a:solidFill>
                  <a:schemeClr val="tx1"/>
                </a:solidFill>
              </a:defRPr>
            </a:lvl1pPr>
          </a:lstStyle>
          <a:p>
            <a:pPr lvl="0"/>
            <a:r>
              <a:rPr lang="en-US"/>
              <a:t>Further context</a:t>
            </a:r>
          </a:p>
          <a:p>
            <a:pPr lvl="0"/>
            <a:r>
              <a:rPr lang="en-US"/>
              <a:t>for number(s)</a:t>
            </a:r>
          </a:p>
        </p:txBody>
      </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4012168070"/>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ATH: Final slides - contact info">
    <p:spTree>
      <p:nvGrpSpPr>
        <p:cNvPr id="1" name=""/>
        <p:cNvGrpSpPr/>
        <p:nvPr/>
      </p:nvGrpSpPr>
      <p:grpSpPr>
        <a:xfrm>
          <a:off x="0" y="0"/>
          <a:ext cx="0" cy="0"/>
          <a:chOff x="0" y="0"/>
          <a:chExt cx="0" cy="0"/>
        </a:xfrm>
      </p:grpSpPr>
      <p:sp>
        <p:nvSpPr>
          <p:cNvPr id="3" name="TextBox 2"/>
          <p:cNvSpPr txBox="1"/>
          <p:nvPr/>
        </p:nvSpPr>
        <p:spPr>
          <a:xfrm>
            <a:off x="762000" y="2743201"/>
            <a:ext cx="3305907" cy="1538883"/>
          </a:xfrm>
          <a:prstGeom prst="rect">
            <a:avLst/>
          </a:prstGeom>
          <a:noFill/>
        </p:spPr>
        <p:txBody>
          <a:bodyPr wrap="square" lIns="0" tIns="0" rIns="0" bIns="0" rtlCol="0" anchor="t">
            <a:spAutoFit/>
          </a:body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For more information contact:</a:t>
            </a:r>
          </a:p>
        </p:txBody>
      </p:sp>
      <p:sp>
        <p:nvSpPr>
          <p:cNvPr id="9" name="Text Placeholder 7"/>
          <p:cNvSpPr>
            <a:spLocks noGrp="1"/>
          </p:cNvSpPr>
          <p:nvPr>
            <p:ph type="body" sz="quarter" idx="10" hasCustomPrompt="1"/>
          </p:nvPr>
        </p:nvSpPr>
        <p:spPr>
          <a:xfrm>
            <a:off x="6324600" y="2802268"/>
            <a:ext cx="4219575" cy="2768108"/>
          </a:xfrm>
          <a:prstGeom prst="rect">
            <a:avLst/>
          </a:prstGeom>
        </p:spPr>
        <p:txBody>
          <a:bodyPr/>
          <a:lstStyle>
            <a:lvl1pPr>
              <a:spcBef>
                <a:spcPts val="0"/>
              </a:spcBef>
              <a:spcAft>
                <a:spcPts val="600"/>
              </a:spcAft>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First and Last name</a:t>
            </a:r>
          </a:p>
          <a:p>
            <a:pPr lvl="0"/>
            <a:r>
              <a:rPr lang="en-US"/>
              <a:t>email@path.org</a:t>
            </a:r>
          </a:p>
          <a:p>
            <a:pPr lvl="0"/>
            <a:endParaRPr lang="en-US"/>
          </a:p>
          <a:p>
            <a:pPr lvl="0"/>
            <a:r>
              <a:rPr lang="en-US"/>
              <a:t>First and Last name</a:t>
            </a:r>
          </a:p>
          <a:p>
            <a:pPr lvl="0"/>
            <a:r>
              <a:rPr lang="en-US"/>
              <a:t>email@path.org</a:t>
            </a:r>
          </a:p>
        </p:txBody>
      </p:sp>
      <p:sp>
        <p:nvSpPr>
          <p:cNvPr id="4" name="Rectangle 3"/>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8755230"/>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ATH: Final slides - closing slide Beig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043051" y="2977252"/>
            <a:ext cx="2105898" cy="886489"/>
          </a:xfrm>
          <a:prstGeom prst="rect">
            <a:avLst/>
          </a:prstGeom>
        </p:spPr>
      </p:pic>
    </p:spTree>
    <p:extLst>
      <p:ext uri="{BB962C8B-B14F-4D97-AF65-F5344CB8AC3E}">
        <p14:creationId xmlns:p14="http://schemas.microsoft.com/office/powerpoint/2010/main" val="4287613103"/>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TH: Final slides - closing slide Re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043051" y="3016866"/>
            <a:ext cx="2105898" cy="807260"/>
          </a:xfrm>
          <a:prstGeom prst="rect">
            <a:avLst/>
          </a:prstGeom>
        </p:spPr>
      </p:pic>
    </p:spTree>
    <p:extLst>
      <p:ext uri="{BB962C8B-B14F-4D97-AF65-F5344CB8AC3E}">
        <p14:creationId xmlns:p14="http://schemas.microsoft.com/office/powerpoint/2010/main" val="3384356348"/>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REFERENCE ONLY: PATH Color palette">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325563" y="557920"/>
            <a:ext cx="32908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Core Colors</a:t>
            </a:r>
          </a:p>
        </p:txBody>
      </p:sp>
      <p:sp>
        <p:nvSpPr>
          <p:cNvPr id="45" name="TextBox 44"/>
          <p:cNvSpPr txBox="1">
            <a:spLocks noChangeArrowheads="1"/>
          </p:cNvSpPr>
          <p:nvPr/>
        </p:nvSpPr>
        <p:spPr bwMode="auto">
          <a:xfrm>
            <a:off x="1320007"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a:solidFill>
                  <a:srgbClr val="454E60"/>
                </a:solidFill>
                <a:latin typeface="Arial" panose="020B0604020202020204" pitchFamily="34" charset="0"/>
                <a:cs typeface="Arial" panose="020B0604020202020204" pitchFamily="34" charset="0"/>
              </a:rPr>
              <a:t>Hero</a:t>
            </a:r>
          </a:p>
        </p:txBody>
      </p:sp>
      <p:sp>
        <p:nvSpPr>
          <p:cNvPr id="46" name="TextBox 45"/>
          <p:cNvSpPr txBox="1">
            <a:spLocks noChangeArrowheads="1"/>
          </p:cNvSpPr>
          <p:nvPr/>
        </p:nvSpPr>
        <p:spPr bwMode="auto">
          <a:xfrm>
            <a:off x="7524962" y="768402"/>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a:solidFill>
                  <a:srgbClr val="454E60"/>
                </a:solidFill>
                <a:latin typeface="Arial" panose="020B0604020202020204" pitchFamily="34" charset="0"/>
                <a:cs typeface="Arial" panose="020B0604020202020204" pitchFamily="34" charset="0"/>
              </a:rPr>
              <a:t>Typographic</a:t>
            </a:r>
          </a:p>
        </p:txBody>
      </p:sp>
      <p:sp>
        <p:nvSpPr>
          <p:cNvPr id="47" name="TextBox 46"/>
          <p:cNvSpPr txBox="1">
            <a:spLocks noChangeArrowheads="1"/>
          </p:cNvSpPr>
          <p:nvPr/>
        </p:nvSpPr>
        <p:spPr bwMode="auto">
          <a:xfrm>
            <a:off x="4441975"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a:solidFill>
                  <a:srgbClr val="454E60"/>
                </a:solidFill>
                <a:latin typeface="Arial" panose="020B0604020202020204" pitchFamily="34" charset="0"/>
                <a:cs typeface="Arial" panose="020B0604020202020204" pitchFamily="34" charset="0"/>
              </a:rPr>
              <a:t>Neutral backgrounds</a:t>
            </a:r>
          </a:p>
        </p:txBody>
      </p:sp>
      <p:sp>
        <p:nvSpPr>
          <p:cNvPr id="4" name="Rectangle 3"/>
          <p:cNvSpPr/>
          <p:nvPr/>
        </p:nvSpPr>
        <p:spPr bwMode="auto">
          <a:xfrm>
            <a:off x="1327477" y="1065640"/>
            <a:ext cx="2927589" cy="2080937"/>
          </a:xfrm>
          <a:prstGeom prst="rect">
            <a:avLst/>
          </a:prstGeom>
          <a:solidFill>
            <a:srgbClr val="F7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PATH Red</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grpSp>
        <p:nvGrpSpPr>
          <p:cNvPr id="48" name="Group 47"/>
          <p:cNvGrpSpPr/>
          <p:nvPr/>
        </p:nvGrpSpPr>
        <p:grpSpPr>
          <a:xfrm>
            <a:off x="4441975" y="1065641"/>
            <a:ext cx="2911985" cy="2080936"/>
            <a:chOff x="5672138" y="1152160"/>
            <a:chExt cx="2042205" cy="2080936"/>
          </a:xfrm>
        </p:grpSpPr>
        <p:sp>
          <p:nvSpPr>
            <p:cNvPr id="6" name="Rectangle 5"/>
            <p:cNvSpPr/>
            <p:nvPr/>
          </p:nvSpPr>
          <p:spPr bwMode="auto">
            <a:xfrm>
              <a:off x="5672138" y="1152160"/>
              <a:ext cx="2042205" cy="103429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rgbClr val="454E60"/>
                  </a:solidFill>
                  <a:latin typeface="Arial" panose="020B0604020202020204" pitchFamily="34" charset="0"/>
                  <a:cs typeface="Arial" panose="020B0604020202020204" pitchFamily="34" charset="0"/>
                </a:rPr>
                <a:t>PATH Light Gray</a:t>
              </a:r>
            </a:p>
            <a:p>
              <a:pPr>
                <a:defRPr/>
              </a:pPr>
              <a:r>
                <a:rPr lang="en-US" sz="600">
                  <a:solidFill>
                    <a:srgbClr val="454E60"/>
                  </a:solidFill>
                  <a:latin typeface="Arial" panose="020B0604020202020204" pitchFamily="34" charset="0"/>
                  <a:cs typeface="Arial" panose="020B0604020202020204" pitchFamily="34" charset="0"/>
                </a:rPr>
                <a:t>RGB: 232, 234, 235</a:t>
              </a:r>
              <a:br>
                <a:rPr lang="en-US" sz="600">
                  <a:solidFill>
                    <a:srgbClr val="454E60"/>
                  </a:solidFill>
                  <a:latin typeface="Arial" panose="020B0604020202020204" pitchFamily="34" charset="0"/>
                  <a:cs typeface="Arial" panose="020B0604020202020204" pitchFamily="34" charset="0"/>
                </a:rPr>
              </a:br>
              <a:r>
                <a:rPr lang="en-US" sz="600">
                  <a:solidFill>
                    <a:srgbClr val="454E60"/>
                  </a:solidFill>
                  <a:latin typeface="Arial" panose="020B0604020202020204" pitchFamily="34" charset="0"/>
                  <a:cs typeface="Arial" panose="020B0604020202020204" pitchFamily="34" charset="0"/>
                </a:rPr>
                <a:t>HEX: E8EAEB</a:t>
              </a:r>
            </a:p>
          </p:txBody>
        </p:sp>
        <p:sp>
          <p:nvSpPr>
            <p:cNvPr id="41" name="Rectangle 40"/>
            <p:cNvSpPr/>
            <p:nvPr/>
          </p:nvSpPr>
          <p:spPr bwMode="auto">
            <a:xfrm>
              <a:off x="5672138" y="2265617"/>
              <a:ext cx="2042205" cy="96747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rgbClr val="454E60"/>
                  </a:solidFill>
                  <a:latin typeface="Arial" panose="020B0604020202020204" pitchFamily="34" charset="0"/>
                  <a:cs typeface="Arial" panose="020B0604020202020204" pitchFamily="34" charset="0"/>
                </a:rPr>
                <a:t>PATH Beige</a:t>
              </a:r>
            </a:p>
            <a:p>
              <a:pPr>
                <a:defRPr/>
              </a:pPr>
              <a:r>
                <a:rPr lang="en-US" sz="600">
                  <a:solidFill>
                    <a:srgbClr val="454E60"/>
                  </a:solidFill>
                  <a:latin typeface="Arial" panose="020B0604020202020204" pitchFamily="34" charset="0"/>
                  <a:cs typeface="Arial" panose="020B0604020202020204" pitchFamily="34" charset="0"/>
                </a:rPr>
                <a:t>RGB: 244, 237, 231</a:t>
              </a:r>
              <a:br>
                <a:rPr lang="en-US" sz="600">
                  <a:solidFill>
                    <a:srgbClr val="454E60"/>
                  </a:solidFill>
                  <a:latin typeface="Arial" panose="020B0604020202020204" pitchFamily="34" charset="0"/>
                  <a:cs typeface="Arial" panose="020B0604020202020204" pitchFamily="34" charset="0"/>
                </a:rPr>
              </a:br>
              <a:r>
                <a:rPr lang="en-US" sz="600">
                  <a:solidFill>
                    <a:srgbClr val="454E60"/>
                  </a:solidFill>
                  <a:latin typeface="Arial" panose="020B0604020202020204" pitchFamily="34" charset="0"/>
                  <a:cs typeface="Arial" panose="020B0604020202020204" pitchFamily="34" charset="0"/>
                </a:rPr>
                <a:t>HEX: F4EDE7</a:t>
              </a:r>
            </a:p>
          </p:txBody>
        </p:sp>
      </p:grpSp>
      <p:grpSp>
        <p:nvGrpSpPr>
          <p:cNvPr id="3" name="Group 2"/>
          <p:cNvGrpSpPr/>
          <p:nvPr/>
        </p:nvGrpSpPr>
        <p:grpSpPr>
          <a:xfrm>
            <a:off x="7524962" y="1071815"/>
            <a:ext cx="2890429" cy="2080936"/>
            <a:chOff x="3512449" y="1152160"/>
            <a:chExt cx="2027087" cy="2080936"/>
          </a:xfrm>
        </p:grpSpPr>
        <p:sp>
          <p:nvSpPr>
            <p:cNvPr id="5" name="Rectangle 4"/>
            <p:cNvSpPr/>
            <p:nvPr/>
          </p:nvSpPr>
          <p:spPr bwMode="auto">
            <a:xfrm>
              <a:off x="3512449" y="1152160"/>
              <a:ext cx="2027087" cy="1034294"/>
            </a:xfrm>
            <a:prstGeom prst="rect">
              <a:avLst/>
            </a:prstGeom>
            <a:solidFill>
              <a:srgbClr val="454E6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latin typeface="Arial" panose="020B0604020202020204" pitchFamily="34" charset="0"/>
                  <a:cs typeface="Arial" panose="020B0604020202020204" pitchFamily="34" charset="0"/>
                </a:rPr>
                <a:t>PATH Gray</a:t>
              </a:r>
            </a:p>
            <a:p>
              <a:pPr>
                <a:defRPr/>
              </a:pPr>
              <a:r>
                <a:rPr lang="en-US" sz="600">
                  <a:latin typeface="Arial" panose="020B0604020202020204" pitchFamily="34" charset="0"/>
                  <a:cs typeface="Arial" panose="020B0604020202020204" pitchFamily="34" charset="0"/>
                </a:rPr>
                <a:t>RGB: 70, 79, 97</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464F60</a:t>
              </a:r>
            </a:p>
          </p:txBody>
        </p:sp>
        <p:sp>
          <p:nvSpPr>
            <p:cNvPr id="43" name="Rectangle 42"/>
            <p:cNvSpPr/>
            <p:nvPr/>
          </p:nvSpPr>
          <p:spPr bwMode="auto">
            <a:xfrm>
              <a:off x="3512449" y="2265617"/>
              <a:ext cx="2027087" cy="9674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latin typeface="Arial" panose="020B0604020202020204" pitchFamily="34" charset="0"/>
                  <a:cs typeface="Arial" panose="020B0604020202020204" pitchFamily="34" charset="0"/>
                </a:rPr>
                <a:t>Black</a:t>
              </a:r>
            </a:p>
            <a:p>
              <a:pPr>
                <a:defRPr/>
              </a:pPr>
              <a:r>
                <a:rPr lang="en-US" sz="600">
                  <a:latin typeface="Arial" panose="020B0604020202020204" pitchFamily="34" charset="0"/>
                  <a:cs typeface="Arial" panose="020B0604020202020204" pitchFamily="34" charset="0"/>
                </a:rPr>
                <a:t>RGB: 0, 0, 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000000</a:t>
              </a:r>
            </a:p>
          </p:txBody>
        </p:sp>
      </p:grpSp>
      <p:sp>
        <p:nvSpPr>
          <p:cNvPr id="44" name="TextBox 43"/>
          <p:cNvSpPr txBox="1">
            <a:spLocks noChangeArrowheads="1"/>
          </p:cNvSpPr>
          <p:nvPr/>
        </p:nvSpPr>
        <p:spPr bwMode="auto">
          <a:xfrm>
            <a:off x="1327477" y="3540982"/>
            <a:ext cx="4692484"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Support Colors</a:t>
            </a:r>
          </a:p>
        </p:txBody>
      </p:sp>
      <p:grpSp>
        <p:nvGrpSpPr>
          <p:cNvPr id="2" name="Group 1"/>
          <p:cNvGrpSpPr/>
          <p:nvPr/>
        </p:nvGrpSpPr>
        <p:grpSpPr>
          <a:xfrm>
            <a:off x="1320007" y="3828359"/>
            <a:ext cx="9117700" cy="2199908"/>
            <a:chOff x="1320007" y="3638705"/>
            <a:chExt cx="3966706" cy="2616863"/>
          </a:xfrm>
        </p:grpSpPr>
        <p:cxnSp>
          <p:nvCxnSpPr>
            <p:cNvPr id="66" name="Straight Connector 65"/>
            <p:cNvCxnSpPr/>
            <p:nvPr/>
          </p:nvCxnSpPr>
          <p:spPr>
            <a:xfrm>
              <a:off x="3322253" y="4592320"/>
              <a:ext cx="0" cy="115146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1320007" y="3638705"/>
              <a:ext cx="3966706" cy="821046"/>
              <a:chOff x="7039149" y="3042090"/>
              <a:chExt cx="3966706" cy="821046"/>
            </a:xfrm>
          </p:grpSpPr>
          <p:sp>
            <p:nvSpPr>
              <p:cNvPr id="68" name="Rectangle 67"/>
              <p:cNvSpPr/>
              <p:nvPr/>
            </p:nvSpPr>
            <p:spPr bwMode="auto">
              <a:xfrm>
                <a:off x="7039149" y="3042090"/>
                <a:ext cx="957716" cy="8210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chemeClr val="bg1"/>
                    </a:solidFill>
                    <a:latin typeface="Arial" panose="020B0604020202020204" pitchFamily="34" charset="0"/>
                    <a:cs typeface="Arial" panose="020B0604020202020204" pitchFamily="34" charset="0"/>
                  </a:rPr>
                  <a:t>Dark Red</a:t>
                </a:r>
              </a:p>
              <a:p>
                <a:pPr>
                  <a:defRPr/>
                </a:pPr>
                <a:r>
                  <a:rPr lang="en-US" sz="600">
                    <a:solidFill>
                      <a:schemeClr val="bg1"/>
                    </a:solidFill>
                    <a:latin typeface="Arial" panose="020B0604020202020204" pitchFamily="34" charset="0"/>
                    <a:cs typeface="Arial" panose="020B0604020202020204" pitchFamily="34" charset="0"/>
                  </a:rPr>
                  <a:t>RGB: 168,</a:t>
                </a:r>
                <a:r>
                  <a:rPr lang="en-US" sz="600" baseline="0">
                    <a:solidFill>
                      <a:schemeClr val="bg1"/>
                    </a:solidFill>
                    <a:latin typeface="Arial" panose="020B0604020202020204" pitchFamily="34" charset="0"/>
                    <a:cs typeface="Arial" panose="020B0604020202020204" pitchFamily="34" charset="0"/>
                  </a:rPr>
                  <a:t> 0, 30</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A8001E</a:t>
                </a:r>
              </a:p>
            </p:txBody>
          </p:sp>
          <p:sp>
            <p:nvSpPr>
              <p:cNvPr id="69" name="Rectangle 68"/>
              <p:cNvSpPr/>
              <p:nvPr/>
            </p:nvSpPr>
            <p:spPr bwMode="auto">
              <a:xfrm>
                <a:off x="8043449" y="3047158"/>
                <a:ext cx="957716" cy="802137"/>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Dark Purple</a:t>
                </a:r>
              </a:p>
              <a:p>
                <a:pPr>
                  <a:defRPr/>
                </a:pPr>
                <a:r>
                  <a:rPr lang="en-US" sz="600">
                    <a:latin typeface="Arial" panose="020B0604020202020204" pitchFamily="34" charset="0"/>
                    <a:cs typeface="Arial" panose="020B0604020202020204" pitchFamily="34" charset="0"/>
                  </a:rPr>
                  <a:t>RGB: 55, 55, 155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37379B</a:t>
                </a:r>
              </a:p>
            </p:txBody>
          </p:sp>
          <p:sp>
            <p:nvSpPr>
              <p:cNvPr id="70" name="Rectangle 69"/>
              <p:cNvSpPr/>
              <p:nvPr/>
            </p:nvSpPr>
            <p:spPr bwMode="auto">
              <a:xfrm>
                <a:off x="9045794" y="3042090"/>
                <a:ext cx="957716" cy="802137"/>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Dark Teal</a:t>
                </a:r>
              </a:p>
              <a:p>
                <a:pPr>
                  <a:defRPr/>
                </a:pPr>
                <a:r>
                  <a:rPr lang="en-US" sz="600">
                    <a:latin typeface="Arial" panose="020B0604020202020204" pitchFamily="34" charset="0"/>
                    <a:cs typeface="Arial" panose="020B0604020202020204" pitchFamily="34" charset="0"/>
                  </a:rPr>
                  <a:t>RGB: 0, 90, 135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005A87</a:t>
                </a:r>
              </a:p>
            </p:txBody>
          </p:sp>
          <p:sp>
            <p:nvSpPr>
              <p:cNvPr id="71" name="Rectangle 70"/>
              <p:cNvSpPr/>
              <p:nvPr/>
            </p:nvSpPr>
            <p:spPr bwMode="auto">
              <a:xfrm>
                <a:off x="10048139" y="3042090"/>
                <a:ext cx="957716" cy="802136"/>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Dark Green</a:t>
                </a:r>
              </a:p>
              <a:p>
                <a:pPr>
                  <a:defRPr/>
                </a:pPr>
                <a:r>
                  <a:rPr lang="en-US" sz="600">
                    <a:solidFill>
                      <a:schemeClr val="bg1"/>
                    </a:solidFill>
                    <a:latin typeface="Arial" panose="020B0604020202020204" pitchFamily="34" charset="0"/>
                    <a:cs typeface="Arial" panose="020B0604020202020204" pitchFamily="34" charset="0"/>
                  </a:rPr>
                  <a:t>RGB: 5, 110, 35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056E23</a:t>
                </a:r>
              </a:p>
            </p:txBody>
          </p:sp>
        </p:grpSp>
        <p:grpSp>
          <p:nvGrpSpPr>
            <p:cNvPr id="72" name="Group 71"/>
            <p:cNvGrpSpPr/>
            <p:nvPr/>
          </p:nvGrpSpPr>
          <p:grpSpPr>
            <a:xfrm>
              <a:off x="1320007" y="4538216"/>
              <a:ext cx="3966706" cy="821046"/>
              <a:chOff x="7039149" y="4184041"/>
              <a:chExt cx="3966706" cy="821046"/>
            </a:xfrm>
          </p:grpSpPr>
          <p:sp>
            <p:nvSpPr>
              <p:cNvPr id="73" name="Rectangle 72"/>
              <p:cNvSpPr/>
              <p:nvPr/>
            </p:nvSpPr>
            <p:spPr bwMode="auto">
              <a:xfrm>
                <a:off x="7039149" y="4184041"/>
                <a:ext cx="957716" cy="8210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chemeClr val="bg1"/>
                    </a:solidFill>
                    <a:latin typeface="Arial" panose="020B0604020202020204" pitchFamily="34" charset="0"/>
                    <a:cs typeface="Arial" panose="020B0604020202020204" pitchFamily="34" charset="0"/>
                  </a:rPr>
                  <a:t>PATH Red</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sp>
            <p:nvSpPr>
              <p:cNvPr id="74" name="Rectangle 73"/>
              <p:cNvSpPr/>
              <p:nvPr/>
            </p:nvSpPr>
            <p:spPr bwMode="auto">
              <a:xfrm>
                <a:off x="8043449" y="4189109"/>
                <a:ext cx="957716" cy="8021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a:t>
                </a:r>
              </a:p>
              <a:p>
                <a:pPr>
                  <a:defRPr/>
                </a:pPr>
                <a:r>
                  <a:rPr lang="en-US" sz="600">
                    <a:latin typeface="Arial" panose="020B0604020202020204" pitchFamily="34" charset="0"/>
                    <a:cs typeface="Arial" panose="020B0604020202020204" pitchFamily="34" charset="0"/>
                  </a:rPr>
                  <a:t>RGB: 80, 80, 205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5050CD</a:t>
                </a:r>
              </a:p>
            </p:txBody>
          </p:sp>
          <p:sp>
            <p:nvSpPr>
              <p:cNvPr id="75" name="Rectangle 74"/>
              <p:cNvSpPr/>
              <p:nvPr/>
            </p:nvSpPr>
            <p:spPr bwMode="auto">
              <a:xfrm>
                <a:off x="9045794" y="4184041"/>
                <a:ext cx="957716" cy="80213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a:t>
                </a:r>
              </a:p>
              <a:p>
                <a:pPr>
                  <a:defRPr/>
                </a:pPr>
                <a:r>
                  <a:rPr lang="en-US" sz="600">
                    <a:latin typeface="Arial" panose="020B0604020202020204" pitchFamily="34" charset="0"/>
                    <a:cs typeface="Arial" panose="020B0604020202020204" pitchFamily="34" charset="0"/>
                  </a:rPr>
                  <a:t>RGB: 0, 140, 155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008C9B</a:t>
                </a:r>
              </a:p>
            </p:txBody>
          </p:sp>
          <p:sp>
            <p:nvSpPr>
              <p:cNvPr id="76" name="Rectangle 75"/>
              <p:cNvSpPr/>
              <p:nvPr/>
            </p:nvSpPr>
            <p:spPr bwMode="auto">
              <a:xfrm>
                <a:off x="10048139" y="4184041"/>
                <a:ext cx="957716" cy="8021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Green</a:t>
                </a:r>
              </a:p>
              <a:p>
                <a:pPr>
                  <a:defRPr/>
                </a:pPr>
                <a:r>
                  <a:rPr lang="en-US" sz="600">
                    <a:solidFill>
                      <a:schemeClr val="bg1"/>
                    </a:solidFill>
                    <a:latin typeface="Arial" panose="020B0604020202020204" pitchFamily="34" charset="0"/>
                    <a:cs typeface="Arial" panose="020B0604020202020204" pitchFamily="34" charset="0"/>
                  </a:rPr>
                  <a:t>RGB: 30, 175, 95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1EAF5F</a:t>
                </a:r>
              </a:p>
            </p:txBody>
          </p:sp>
        </p:grpSp>
        <p:grpSp>
          <p:nvGrpSpPr>
            <p:cNvPr id="77" name="Group 76"/>
            <p:cNvGrpSpPr/>
            <p:nvPr/>
          </p:nvGrpSpPr>
          <p:grpSpPr>
            <a:xfrm>
              <a:off x="1320007" y="5434522"/>
              <a:ext cx="3966706" cy="821046"/>
              <a:chOff x="7039149" y="5325993"/>
              <a:chExt cx="3966706" cy="821046"/>
            </a:xfrm>
          </p:grpSpPr>
          <p:sp>
            <p:nvSpPr>
              <p:cNvPr id="78" name="Rectangle 77"/>
              <p:cNvSpPr/>
              <p:nvPr/>
            </p:nvSpPr>
            <p:spPr bwMode="auto">
              <a:xfrm>
                <a:off x="7039149" y="5325993"/>
                <a:ext cx="957716" cy="821046"/>
              </a:xfrm>
              <a:prstGeom prst="rect">
                <a:avLst/>
              </a:prstGeom>
              <a:solidFill>
                <a:srgbClr val="FBB9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chemeClr val="tx1"/>
                    </a:solidFill>
                    <a:latin typeface="Arial" panose="020B0604020202020204" pitchFamily="34" charset="0"/>
                    <a:cs typeface="Arial" panose="020B0604020202020204" pitchFamily="34" charset="0"/>
                  </a:rPr>
                  <a:t>Pastel Red</a:t>
                </a:r>
              </a:p>
              <a:p>
                <a:pPr>
                  <a:defRPr/>
                </a:pPr>
                <a:r>
                  <a:rPr lang="en-US" sz="600">
                    <a:solidFill>
                      <a:schemeClr val="tx1"/>
                    </a:solidFill>
                    <a:latin typeface="Arial" panose="020B0604020202020204" pitchFamily="34" charset="0"/>
                    <a:cs typeface="Arial" panose="020B0604020202020204" pitchFamily="34" charset="0"/>
                  </a:rPr>
                  <a:t>RGB: 251, 185, 185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FBB9B9</a:t>
                </a:r>
              </a:p>
            </p:txBody>
          </p:sp>
          <p:sp>
            <p:nvSpPr>
              <p:cNvPr id="79" name="Rectangle 78"/>
              <p:cNvSpPr/>
              <p:nvPr/>
            </p:nvSpPr>
            <p:spPr bwMode="auto">
              <a:xfrm>
                <a:off x="8043449" y="5331061"/>
                <a:ext cx="957716" cy="802137"/>
              </a:xfrm>
              <a:prstGeom prst="rect">
                <a:avLst/>
              </a:prstGeom>
              <a:solidFill>
                <a:srgbClr val="FFE178"/>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Pastel Yellow</a:t>
                </a:r>
              </a:p>
              <a:p>
                <a:pPr>
                  <a:defRPr/>
                </a:pPr>
                <a:r>
                  <a:rPr lang="en-US" sz="600">
                    <a:solidFill>
                      <a:schemeClr val="tx1"/>
                    </a:solidFill>
                    <a:latin typeface="Arial" panose="020B0604020202020204" pitchFamily="34" charset="0"/>
                    <a:cs typeface="Arial" panose="020B0604020202020204" pitchFamily="34" charset="0"/>
                  </a:rPr>
                  <a:t>RGB: 255, 225, 120</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FFE178</a:t>
                </a:r>
              </a:p>
            </p:txBody>
          </p:sp>
          <p:sp>
            <p:nvSpPr>
              <p:cNvPr id="80" name="Rectangle 79"/>
              <p:cNvSpPr/>
              <p:nvPr/>
            </p:nvSpPr>
            <p:spPr bwMode="auto">
              <a:xfrm>
                <a:off x="9045794" y="5325993"/>
                <a:ext cx="957716" cy="802137"/>
              </a:xfrm>
              <a:prstGeom prst="rect">
                <a:avLst/>
              </a:prstGeom>
              <a:solidFill>
                <a:srgbClr val="99D1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Pastel Teal</a:t>
                </a:r>
              </a:p>
              <a:p>
                <a:pPr>
                  <a:defRPr/>
                </a:pPr>
                <a:r>
                  <a:rPr lang="en-US" sz="600">
                    <a:solidFill>
                      <a:schemeClr val="tx1"/>
                    </a:solidFill>
                    <a:latin typeface="Arial" panose="020B0604020202020204" pitchFamily="34" charset="0"/>
                    <a:cs typeface="Arial" panose="020B0604020202020204" pitchFamily="34" charset="0"/>
                  </a:rPr>
                  <a:t>RGB: 153, 209, 215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99D1D7</a:t>
                </a:r>
              </a:p>
            </p:txBody>
          </p:sp>
          <p:sp>
            <p:nvSpPr>
              <p:cNvPr id="81" name="Rectangle 80"/>
              <p:cNvSpPr/>
              <p:nvPr/>
            </p:nvSpPr>
            <p:spPr bwMode="auto">
              <a:xfrm>
                <a:off x="10048139" y="5325993"/>
                <a:ext cx="957716" cy="802137"/>
              </a:xfrm>
              <a:prstGeom prst="rect">
                <a:avLst/>
              </a:prstGeom>
              <a:solidFill>
                <a:srgbClr val="A5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Pastel Green</a:t>
                </a:r>
              </a:p>
              <a:p>
                <a:pPr>
                  <a:defRPr/>
                </a:pPr>
                <a:r>
                  <a:rPr lang="en-US" sz="600">
                    <a:solidFill>
                      <a:schemeClr val="tx1"/>
                    </a:solidFill>
                    <a:latin typeface="Arial" panose="020B0604020202020204" pitchFamily="34" charset="0"/>
                    <a:cs typeface="Arial" panose="020B0604020202020204" pitchFamily="34" charset="0"/>
                  </a:rPr>
                  <a:t>RGB: 165, 223, 191</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A5DFBF</a:t>
                </a:r>
              </a:p>
            </p:txBody>
          </p:sp>
        </p:grpSp>
      </p:grpSp>
    </p:spTree>
    <p:extLst>
      <p:ext uri="{BB962C8B-B14F-4D97-AF65-F5344CB8AC3E}">
        <p14:creationId xmlns:p14="http://schemas.microsoft.com/office/powerpoint/2010/main" val="1147405878"/>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REFERENCE ONLY: PATH Data Vis Color Palette">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528763" y="972595"/>
            <a:ext cx="32908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Data Visualization Colors</a:t>
            </a:r>
          </a:p>
        </p:txBody>
      </p:sp>
      <p:sp>
        <p:nvSpPr>
          <p:cNvPr id="9" name="Rectangle 8"/>
          <p:cNvSpPr/>
          <p:nvPr/>
        </p:nvSpPr>
        <p:spPr bwMode="auto">
          <a:xfrm>
            <a:off x="1523207" y="3881003"/>
            <a:ext cx="1085850" cy="756516"/>
          </a:xfrm>
          <a:prstGeom prst="rect">
            <a:avLst/>
          </a:prstGeom>
          <a:solidFill>
            <a:srgbClr val="FCDBD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Red Tint 1</a:t>
            </a:r>
          </a:p>
          <a:p>
            <a:pPr>
              <a:defRPr/>
            </a:pPr>
            <a:r>
              <a:rPr lang="en-US" sz="600">
                <a:solidFill>
                  <a:schemeClr val="tx1"/>
                </a:solidFill>
                <a:latin typeface="Arial" panose="020B0604020202020204" pitchFamily="34" charset="0"/>
                <a:cs typeface="Arial" panose="020B0604020202020204" pitchFamily="34" charset="0"/>
              </a:rPr>
              <a:t>RGB: 253, 220, 220</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FDDCDC</a:t>
            </a:r>
          </a:p>
        </p:txBody>
      </p:sp>
      <p:sp>
        <p:nvSpPr>
          <p:cNvPr id="10" name="Rectangle 9"/>
          <p:cNvSpPr/>
          <p:nvPr/>
        </p:nvSpPr>
        <p:spPr bwMode="auto">
          <a:xfrm>
            <a:off x="3737150" y="3881003"/>
            <a:ext cx="1085850" cy="756516"/>
          </a:xfrm>
          <a:prstGeom prst="rect">
            <a:avLst/>
          </a:prstGeom>
          <a:solidFill>
            <a:srgbClr val="FA9B9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Red Tint 3</a:t>
            </a:r>
          </a:p>
          <a:p>
            <a:pPr>
              <a:defRPr/>
            </a:pPr>
            <a:r>
              <a:rPr lang="en-US" sz="600">
                <a:solidFill>
                  <a:schemeClr val="tx1"/>
                </a:solidFill>
                <a:latin typeface="Arial" panose="020B0604020202020204" pitchFamily="34" charset="0"/>
                <a:cs typeface="Arial" panose="020B0604020202020204" pitchFamily="34" charset="0"/>
              </a:rPr>
              <a:t>RGB: 250, 155, 150</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F99696</a:t>
            </a:r>
          </a:p>
        </p:txBody>
      </p:sp>
      <p:sp>
        <p:nvSpPr>
          <p:cNvPr id="11" name="Rectangle 10"/>
          <p:cNvSpPr/>
          <p:nvPr/>
        </p:nvSpPr>
        <p:spPr bwMode="auto">
          <a:xfrm>
            <a:off x="8133232" y="3881003"/>
            <a:ext cx="1085850" cy="756516"/>
          </a:xfrm>
          <a:prstGeom prst="rect">
            <a:avLst/>
          </a:prstGeom>
          <a:solidFill>
            <a:srgbClr val="93303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147, 48, 48</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933030</a:t>
            </a:r>
          </a:p>
        </p:txBody>
      </p:sp>
      <p:sp>
        <p:nvSpPr>
          <p:cNvPr id="12" name="Rectangle 11"/>
          <p:cNvSpPr/>
          <p:nvPr/>
        </p:nvSpPr>
        <p:spPr bwMode="auto">
          <a:xfrm>
            <a:off x="5929166" y="3881003"/>
            <a:ext cx="1085850" cy="756516"/>
          </a:xfrm>
          <a:prstGeom prst="rect">
            <a:avLst/>
          </a:prstGeom>
          <a:solidFill>
            <a:srgbClr val="F6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5</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sp>
        <p:nvSpPr>
          <p:cNvPr id="13" name="Rectangle 12"/>
          <p:cNvSpPr/>
          <p:nvPr/>
        </p:nvSpPr>
        <p:spPr bwMode="auto">
          <a:xfrm>
            <a:off x="9238779" y="3881003"/>
            <a:ext cx="1085850" cy="756516"/>
          </a:xfrm>
          <a:prstGeom prst="rect">
            <a:avLst/>
          </a:prstGeom>
          <a:solidFill>
            <a:srgbClr val="62202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8</a:t>
            </a:r>
          </a:p>
          <a:p>
            <a:pPr>
              <a:defRPr/>
            </a:pPr>
            <a:r>
              <a:rPr lang="en-US" sz="600">
                <a:latin typeface="Arial" panose="020B0604020202020204" pitchFamily="34" charset="0"/>
                <a:cs typeface="Arial" panose="020B0604020202020204" pitchFamily="34" charset="0"/>
              </a:rPr>
              <a:t>RGB: 98, 32, 32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622020</a:t>
            </a:r>
          </a:p>
        </p:txBody>
      </p:sp>
      <p:sp>
        <p:nvSpPr>
          <p:cNvPr id="14" name="Rectangle 13"/>
          <p:cNvSpPr/>
          <p:nvPr/>
        </p:nvSpPr>
        <p:spPr bwMode="auto">
          <a:xfrm>
            <a:off x="4833158" y="3881003"/>
            <a:ext cx="1085850" cy="756516"/>
          </a:xfrm>
          <a:prstGeom prst="rect">
            <a:avLst/>
          </a:prstGeom>
          <a:solidFill>
            <a:srgbClr val="F7727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4</a:t>
            </a:r>
          </a:p>
          <a:p>
            <a:pPr>
              <a:defRPr/>
            </a:pPr>
            <a:r>
              <a:rPr lang="en-US" sz="600">
                <a:latin typeface="Arial" panose="020B0604020202020204" pitchFamily="34" charset="0"/>
                <a:cs typeface="Arial" panose="020B0604020202020204" pitchFamily="34" charset="0"/>
              </a:rPr>
              <a:t>RGB: 247, 114, 114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F77272</a:t>
            </a:r>
          </a:p>
        </p:txBody>
      </p:sp>
      <p:sp>
        <p:nvSpPr>
          <p:cNvPr id="15" name="Rectangle 14"/>
          <p:cNvSpPr/>
          <p:nvPr/>
        </p:nvSpPr>
        <p:spPr bwMode="auto">
          <a:xfrm>
            <a:off x="2625240" y="3881003"/>
            <a:ext cx="1085850" cy="756516"/>
          </a:xfrm>
          <a:prstGeom prst="rect">
            <a:avLst/>
          </a:prstGeom>
          <a:solidFill>
            <a:srgbClr val="FBBA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Red Tint 2</a:t>
            </a:r>
          </a:p>
          <a:p>
            <a:pPr>
              <a:defRPr/>
            </a:pPr>
            <a:r>
              <a:rPr lang="en-US" sz="600">
                <a:solidFill>
                  <a:schemeClr val="tx1"/>
                </a:solidFill>
                <a:latin typeface="Arial" panose="020B0604020202020204" pitchFamily="34" charset="0"/>
                <a:cs typeface="Arial" panose="020B0604020202020204" pitchFamily="34" charset="0"/>
              </a:rPr>
              <a:t>RGB: 251, 185, 185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FBB9B9</a:t>
            </a:r>
          </a:p>
        </p:txBody>
      </p:sp>
      <p:sp>
        <p:nvSpPr>
          <p:cNvPr id="16" name="Rectangle 15"/>
          <p:cNvSpPr/>
          <p:nvPr/>
        </p:nvSpPr>
        <p:spPr bwMode="auto">
          <a:xfrm>
            <a:off x="7031199" y="3881003"/>
            <a:ext cx="1085850" cy="756516"/>
          </a:xfrm>
          <a:prstGeom prst="rect">
            <a:avLst/>
          </a:prstGeom>
          <a:solidFill>
            <a:srgbClr val="C4403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196, 64, 64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C44040  </a:t>
            </a:r>
          </a:p>
        </p:txBody>
      </p:sp>
      <p:sp>
        <p:nvSpPr>
          <p:cNvPr id="17" name="Rectangle 16"/>
          <p:cNvSpPr/>
          <p:nvPr/>
        </p:nvSpPr>
        <p:spPr bwMode="auto">
          <a:xfrm>
            <a:off x="1523207" y="2925117"/>
            <a:ext cx="1085850" cy="756516"/>
          </a:xfrm>
          <a:prstGeom prst="rect">
            <a:avLst/>
          </a:prstGeom>
          <a:solidFill>
            <a:srgbClr val="D7EDE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Teal Tint 1</a:t>
            </a:r>
          </a:p>
          <a:p>
            <a:pPr>
              <a:defRPr/>
            </a:pPr>
            <a:r>
              <a:rPr lang="en-US" sz="600">
                <a:solidFill>
                  <a:schemeClr val="tx1"/>
                </a:solidFill>
                <a:latin typeface="Arial" panose="020B0604020202020204" pitchFamily="34" charset="0"/>
                <a:cs typeface="Arial" panose="020B0604020202020204" pitchFamily="34" charset="0"/>
              </a:rPr>
              <a:t>RGB: 215, 237, 239</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D7EDEF</a:t>
            </a:r>
          </a:p>
        </p:txBody>
      </p:sp>
      <p:sp>
        <p:nvSpPr>
          <p:cNvPr id="18" name="Rectangle 17"/>
          <p:cNvSpPr/>
          <p:nvPr/>
        </p:nvSpPr>
        <p:spPr bwMode="auto">
          <a:xfrm>
            <a:off x="3737150" y="2925117"/>
            <a:ext cx="1085850" cy="756516"/>
          </a:xfrm>
          <a:prstGeom prst="rect">
            <a:avLst/>
          </a:prstGeom>
          <a:solidFill>
            <a:srgbClr val="66BAC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Teal Tint 3</a:t>
            </a:r>
          </a:p>
          <a:p>
            <a:pPr>
              <a:defRPr/>
            </a:pPr>
            <a:r>
              <a:rPr lang="en-US" sz="600">
                <a:solidFill>
                  <a:schemeClr val="tx1"/>
                </a:solidFill>
                <a:latin typeface="Arial" panose="020B0604020202020204" pitchFamily="34" charset="0"/>
                <a:cs typeface="Arial" panose="020B0604020202020204" pitchFamily="34" charset="0"/>
              </a:rPr>
              <a:t>RGB: 102, 186, 195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66BAC3</a:t>
            </a:r>
          </a:p>
        </p:txBody>
      </p:sp>
      <p:sp>
        <p:nvSpPr>
          <p:cNvPr id="19" name="Rectangle 18"/>
          <p:cNvSpPr/>
          <p:nvPr/>
        </p:nvSpPr>
        <p:spPr bwMode="auto">
          <a:xfrm>
            <a:off x="8134820" y="2922853"/>
            <a:ext cx="1085850" cy="758778"/>
          </a:xfrm>
          <a:prstGeom prst="rect">
            <a:avLst/>
          </a:prstGeom>
          <a:solidFill>
            <a:srgbClr val="005A6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0, 90, 102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005A66</a:t>
            </a:r>
          </a:p>
        </p:txBody>
      </p:sp>
      <p:sp>
        <p:nvSpPr>
          <p:cNvPr id="20" name="Rectangle 19"/>
          <p:cNvSpPr/>
          <p:nvPr/>
        </p:nvSpPr>
        <p:spPr bwMode="auto">
          <a:xfrm>
            <a:off x="5929166" y="2925117"/>
            <a:ext cx="1085850" cy="756516"/>
          </a:xfrm>
          <a:prstGeom prst="rect">
            <a:avLst/>
          </a:prstGeom>
          <a:solidFill>
            <a:srgbClr val="008C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5</a:t>
            </a:r>
          </a:p>
          <a:p>
            <a:pPr>
              <a:defRPr/>
            </a:pPr>
            <a:r>
              <a:rPr lang="en-US" sz="600">
                <a:latin typeface="Arial" panose="020B0604020202020204" pitchFamily="34" charset="0"/>
                <a:cs typeface="Arial" panose="020B0604020202020204" pitchFamily="34" charset="0"/>
              </a:rPr>
              <a:t>RGB: 0, 140, 155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008C9B</a:t>
            </a:r>
          </a:p>
        </p:txBody>
      </p:sp>
      <p:sp>
        <p:nvSpPr>
          <p:cNvPr id="21" name="Rectangle 20"/>
          <p:cNvSpPr/>
          <p:nvPr/>
        </p:nvSpPr>
        <p:spPr bwMode="auto">
          <a:xfrm>
            <a:off x="9238779" y="2925117"/>
            <a:ext cx="1085850" cy="756516"/>
          </a:xfrm>
          <a:prstGeom prst="rect">
            <a:avLst/>
          </a:prstGeom>
          <a:solidFill>
            <a:srgbClr val="003A4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8</a:t>
            </a:r>
          </a:p>
          <a:p>
            <a:pPr>
              <a:defRPr/>
            </a:pPr>
            <a:r>
              <a:rPr lang="en-US" sz="600">
                <a:latin typeface="Arial" panose="020B0604020202020204" pitchFamily="34" charset="0"/>
                <a:cs typeface="Arial" panose="020B0604020202020204" pitchFamily="34" charset="0"/>
              </a:rPr>
              <a:t>RGB: 0, 58, 70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003A46</a:t>
            </a:r>
          </a:p>
        </p:txBody>
      </p:sp>
      <p:sp>
        <p:nvSpPr>
          <p:cNvPr id="22" name="Rectangle 21"/>
          <p:cNvSpPr/>
          <p:nvPr/>
        </p:nvSpPr>
        <p:spPr bwMode="auto">
          <a:xfrm>
            <a:off x="4833158" y="2925117"/>
            <a:ext cx="1085850" cy="756516"/>
          </a:xfrm>
          <a:prstGeom prst="rect">
            <a:avLst/>
          </a:prstGeom>
          <a:solidFill>
            <a:srgbClr val="32A3A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4</a:t>
            </a:r>
          </a:p>
          <a:p>
            <a:pPr>
              <a:defRPr/>
            </a:pPr>
            <a:r>
              <a:rPr lang="en-US" sz="600">
                <a:latin typeface="Arial" panose="020B0604020202020204" pitchFamily="34" charset="0"/>
                <a:cs typeface="Arial" panose="020B0604020202020204" pitchFamily="34" charset="0"/>
              </a:rPr>
              <a:t>RGB: 50, 163, 175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32A3AF</a:t>
            </a:r>
          </a:p>
        </p:txBody>
      </p:sp>
      <p:sp>
        <p:nvSpPr>
          <p:cNvPr id="23" name="Rectangle 22"/>
          <p:cNvSpPr/>
          <p:nvPr/>
        </p:nvSpPr>
        <p:spPr bwMode="auto">
          <a:xfrm>
            <a:off x="2625240" y="2925117"/>
            <a:ext cx="1085850" cy="756516"/>
          </a:xfrm>
          <a:prstGeom prst="rect">
            <a:avLst/>
          </a:prstGeom>
          <a:solidFill>
            <a:srgbClr val="B2DC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Teal Tint 2</a:t>
            </a:r>
          </a:p>
          <a:p>
            <a:pPr>
              <a:defRPr/>
            </a:pPr>
            <a:r>
              <a:rPr lang="en-US" sz="600">
                <a:solidFill>
                  <a:schemeClr val="tx1"/>
                </a:solidFill>
                <a:latin typeface="Arial" panose="020B0604020202020204" pitchFamily="34" charset="0"/>
                <a:cs typeface="Arial" panose="020B0604020202020204" pitchFamily="34" charset="0"/>
              </a:rPr>
              <a:t>RGB: 178, 220, 225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B2DCE1</a:t>
            </a:r>
          </a:p>
        </p:txBody>
      </p:sp>
      <p:sp>
        <p:nvSpPr>
          <p:cNvPr id="24" name="Rectangle 23"/>
          <p:cNvSpPr/>
          <p:nvPr/>
        </p:nvSpPr>
        <p:spPr bwMode="auto">
          <a:xfrm>
            <a:off x="7031199" y="2925117"/>
            <a:ext cx="1085850" cy="756516"/>
          </a:xfrm>
          <a:prstGeom prst="rect">
            <a:avLst/>
          </a:prstGeom>
          <a:solidFill>
            <a:srgbClr val="00707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0, 112, 124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00707C</a:t>
            </a:r>
          </a:p>
        </p:txBody>
      </p:sp>
      <p:sp>
        <p:nvSpPr>
          <p:cNvPr id="25" name="Rectangle 24"/>
          <p:cNvSpPr/>
          <p:nvPr/>
        </p:nvSpPr>
        <p:spPr bwMode="auto">
          <a:xfrm>
            <a:off x="1523207" y="1244069"/>
            <a:ext cx="1085850" cy="756516"/>
          </a:xfrm>
          <a:prstGeom prst="rect">
            <a:avLst/>
          </a:prstGeom>
          <a:solidFill>
            <a:srgbClr val="DDDCF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Purple Tint 1</a:t>
            </a:r>
          </a:p>
          <a:p>
            <a:pPr>
              <a:defRPr/>
            </a:pPr>
            <a:r>
              <a:rPr lang="en-US" sz="600">
                <a:solidFill>
                  <a:schemeClr val="tx1"/>
                </a:solidFill>
                <a:latin typeface="Arial" panose="020B0604020202020204" pitchFamily="34" charset="0"/>
                <a:cs typeface="Arial" panose="020B0604020202020204" pitchFamily="34" charset="0"/>
              </a:rPr>
              <a:t>RGB: 220, 220, 245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DDDCF5</a:t>
            </a:r>
          </a:p>
        </p:txBody>
      </p:sp>
      <p:sp>
        <p:nvSpPr>
          <p:cNvPr id="26" name="Rectangle 25"/>
          <p:cNvSpPr/>
          <p:nvPr/>
        </p:nvSpPr>
        <p:spPr bwMode="auto">
          <a:xfrm>
            <a:off x="3737150" y="1244069"/>
            <a:ext cx="1085850" cy="756516"/>
          </a:xfrm>
          <a:prstGeom prst="rect">
            <a:avLst/>
          </a:prstGeom>
          <a:solidFill>
            <a:srgbClr val="9697E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b="1">
                <a:solidFill>
                  <a:srgbClr val="00383D"/>
                </a:solidFill>
                <a:latin typeface="Arial" panose="020B0604020202020204" pitchFamily="34" charset="0"/>
                <a:cs typeface="Arial" panose="020B0604020202020204" pitchFamily="34" charset="0"/>
              </a:rPr>
              <a:t>Data Vis Purple Tint </a:t>
            </a:r>
            <a:r>
              <a:rPr lang="en-US" sz="600">
                <a:solidFill>
                  <a:schemeClr val="tx1"/>
                </a:solidFill>
                <a:latin typeface="Arial" panose="020B0604020202020204" pitchFamily="34" charset="0"/>
                <a:cs typeface="Arial" panose="020B0604020202020204" pitchFamily="34" charset="0"/>
              </a:rPr>
              <a:t>3</a:t>
            </a:r>
          </a:p>
          <a:p>
            <a:pPr>
              <a:defRPr/>
            </a:pPr>
            <a:r>
              <a:rPr lang="en-US" sz="600">
                <a:solidFill>
                  <a:schemeClr val="tx1"/>
                </a:solidFill>
                <a:latin typeface="Arial" panose="020B0604020202020204" pitchFamily="34" charset="0"/>
                <a:cs typeface="Arial" panose="020B0604020202020204" pitchFamily="34" charset="0"/>
              </a:rPr>
              <a:t>RGB: 150, 150, 225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9697E2</a:t>
            </a:r>
          </a:p>
        </p:txBody>
      </p:sp>
      <p:sp>
        <p:nvSpPr>
          <p:cNvPr id="27" name="Rectangle 26"/>
          <p:cNvSpPr/>
          <p:nvPr/>
        </p:nvSpPr>
        <p:spPr bwMode="auto">
          <a:xfrm>
            <a:off x="8133232" y="1244069"/>
            <a:ext cx="1085850" cy="756516"/>
          </a:xfrm>
          <a:prstGeom prst="rect">
            <a:avLst/>
          </a:prstGeom>
          <a:solidFill>
            <a:srgbClr val="2F2F7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7</a:t>
            </a:r>
          </a:p>
          <a:p>
            <a:pPr>
              <a:defRPr/>
            </a:pPr>
            <a:r>
              <a:rPr lang="en-US" sz="600">
                <a:latin typeface="Arial" panose="020B0604020202020204" pitchFamily="34" charset="0"/>
                <a:cs typeface="Arial" panose="020B0604020202020204" pitchFamily="34" charset="0"/>
              </a:rPr>
              <a:t>RGB: 48, 48, 123</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2F2F7B</a:t>
            </a:r>
          </a:p>
        </p:txBody>
      </p:sp>
      <p:sp>
        <p:nvSpPr>
          <p:cNvPr id="28" name="Rectangle 27"/>
          <p:cNvSpPr/>
          <p:nvPr/>
        </p:nvSpPr>
        <p:spPr bwMode="auto">
          <a:xfrm>
            <a:off x="5929166" y="1244069"/>
            <a:ext cx="1085850" cy="7565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5</a:t>
            </a:r>
          </a:p>
          <a:p>
            <a:pPr>
              <a:defRPr/>
            </a:pPr>
            <a:r>
              <a:rPr lang="en-US" sz="600">
                <a:latin typeface="Arial" panose="020B0604020202020204" pitchFamily="34" charset="0"/>
                <a:cs typeface="Arial" panose="020B0604020202020204" pitchFamily="34" charset="0"/>
              </a:rPr>
              <a:t>RGB: 80, 80, 205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5050CD</a:t>
            </a:r>
          </a:p>
        </p:txBody>
      </p:sp>
      <p:sp>
        <p:nvSpPr>
          <p:cNvPr id="29" name="Rectangle 28"/>
          <p:cNvSpPr/>
          <p:nvPr/>
        </p:nvSpPr>
        <p:spPr bwMode="auto">
          <a:xfrm>
            <a:off x="9238779" y="1244069"/>
            <a:ext cx="1085850" cy="756516"/>
          </a:xfrm>
          <a:prstGeom prst="rect">
            <a:avLst/>
          </a:prstGeom>
          <a:solidFill>
            <a:srgbClr val="1F205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8</a:t>
            </a:r>
          </a:p>
          <a:p>
            <a:pPr>
              <a:defRPr/>
            </a:pPr>
            <a:r>
              <a:rPr lang="en-US" sz="600">
                <a:latin typeface="Arial" panose="020B0604020202020204" pitchFamily="34" charset="0"/>
                <a:cs typeface="Arial" panose="020B0604020202020204" pitchFamily="34" charset="0"/>
              </a:rPr>
              <a:t>RGB: 32, 32, 82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1F2052</a:t>
            </a:r>
          </a:p>
        </p:txBody>
      </p:sp>
      <p:sp>
        <p:nvSpPr>
          <p:cNvPr id="30" name="Rectangle 29"/>
          <p:cNvSpPr/>
          <p:nvPr/>
        </p:nvSpPr>
        <p:spPr bwMode="auto">
          <a:xfrm>
            <a:off x="4833158" y="1244069"/>
            <a:ext cx="1085850" cy="756516"/>
          </a:xfrm>
          <a:prstGeom prst="rect">
            <a:avLst/>
          </a:prstGeom>
          <a:solidFill>
            <a:srgbClr val="7272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4</a:t>
            </a:r>
          </a:p>
          <a:p>
            <a:pPr>
              <a:defRPr/>
            </a:pPr>
            <a:r>
              <a:rPr lang="en-US" sz="600">
                <a:latin typeface="Arial" panose="020B0604020202020204" pitchFamily="34" charset="0"/>
                <a:cs typeface="Arial" panose="020B0604020202020204" pitchFamily="34" charset="0"/>
              </a:rPr>
              <a:t>RGB: 114, 114, 215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7272D7</a:t>
            </a:r>
          </a:p>
        </p:txBody>
      </p:sp>
      <p:sp>
        <p:nvSpPr>
          <p:cNvPr id="31" name="Rectangle 30"/>
          <p:cNvSpPr/>
          <p:nvPr/>
        </p:nvSpPr>
        <p:spPr bwMode="auto">
          <a:xfrm>
            <a:off x="2625240" y="1244069"/>
            <a:ext cx="1085850" cy="756516"/>
          </a:xfrm>
          <a:prstGeom prst="rect">
            <a:avLst/>
          </a:prstGeom>
          <a:solidFill>
            <a:srgbClr val="B9B9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Purple Tint 2</a:t>
            </a:r>
          </a:p>
          <a:p>
            <a:pPr>
              <a:defRPr/>
            </a:pPr>
            <a:r>
              <a:rPr lang="en-US" sz="600">
                <a:solidFill>
                  <a:schemeClr val="tx1"/>
                </a:solidFill>
                <a:latin typeface="Arial" panose="020B0604020202020204" pitchFamily="34" charset="0"/>
                <a:cs typeface="Arial" panose="020B0604020202020204" pitchFamily="34" charset="0"/>
              </a:rPr>
              <a:t>RGB: 185, 185, 225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B9B9EB</a:t>
            </a:r>
          </a:p>
        </p:txBody>
      </p:sp>
      <p:sp>
        <p:nvSpPr>
          <p:cNvPr id="32" name="Rectangle 31"/>
          <p:cNvSpPr/>
          <p:nvPr/>
        </p:nvSpPr>
        <p:spPr bwMode="auto">
          <a:xfrm>
            <a:off x="7031199" y="1244069"/>
            <a:ext cx="1085850" cy="756516"/>
          </a:xfrm>
          <a:prstGeom prst="rect">
            <a:avLst/>
          </a:prstGeom>
          <a:solidFill>
            <a:srgbClr val="4040A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6</a:t>
            </a:r>
          </a:p>
          <a:p>
            <a:pPr>
              <a:defRPr/>
            </a:pPr>
            <a:r>
              <a:rPr lang="en-US" sz="600">
                <a:latin typeface="Arial" panose="020B0604020202020204" pitchFamily="34" charset="0"/>
                <a:cs typeface="Arial" panose="020B0604020202020204" pitchFamily="34" charset="0"/>
              </a:rPr>
              <a:t>RGB: 64, 64, 164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4040A4</a:t>
            </a:r>
          </a:p>
        </p:txBody>
      </p:sp>
      <p:sp>
        <p:nvSpPr>
          <p:cNvPr id="33" name="Rectangle 32"/>
          <p:cNvSpPr/>
          <p:nvPr/>
        </p:nvSpPr>
        <p:spPr bwMode="auto">
          <a:xfrm>
            <a:off x="1523207" y="2084593"/>
            <a:ext cx="1085850" cy="756516"/>
          </a:xfrm>
          <a:prstGeom prst="rect">
            <a:avLst/>
          </a:prstGeom>
          <a:solidFill>
            <a:srgbClr val="D3F0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Green Tint 1</a:t>
            </a:r>
          </a:p>
          <a:p>
            <a:pPr>
              <a:defRPr/>
            </a:pPr>
            <a:r>
              <a:rPr lang="en-US" sz="600">
                <a:solidFill>
                  <a:schemeClr val="tx1"/>
                </a:solidFill>
                <a:latin typeface="Arial" panose="020B0604020202020204" pitchFamily="34" charset="0"/>
                <a:cs typeface="Arial" panose="020B0604020202020204" pitchFamily="34" charset="0"/>
              </a:rPr>
              <a:t>RGB: 210, 239, 223</a:t>
            </a:r>
          </a:p>
          <a:p>
            <a:pPr>
              <a:defRPr/>
            </a:pPr>
            <a:r>
              <a:rPr lang="en-US" sz="600">
                <a:solidFill>
                  <a:schemeClr val="tx1"/>
                </a:solidFill>
                <a:latin typeface="Arial" panose="020B0604020202020204" pitchFamily="34" charset="0"/>
                <a:cs typeface="Arial" panose="020B0604020202020204" pitchFamily="34" charset="0"/>
              </a:rPr>
              <a:t>HEX: D3F0DF</a:t>
            </a:r>
          </a:p>
        </p:txBody>
      </p:sp>
      <p:sp>
        <p:nvSpPr>
          <p:cNvPr id="34" name="Rectangle 33"/>
          <p:cNvSpPr/>
          <p:nvPr/>
        </p:nvSpPr>
        <p:spPr bwMode="auto">
          <a:xfrm>
            <a:off x="3737150" y="2084593"/>
            <a:ext cx="1085850" cy="756516"/>
          </a:xfrm>
          <a:prstGeom prst="rect">
            <a:avLst/>
          </a:prstGeom>
          <a:solidFill>
            <a:srgbClr val="78CF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Green Tint 3</a:t>
            </a:r>
          </a:p>
          <a:p>
            <a:pPr>
              <a:defRPr/>
            </a:pPr>
            <a:r>
              <a:rPr lang="en-US" sz="600">
                <a:solidFill>
                  <a:schemeClr val="tx1"/>
                </a:solidFill>
                <a:latin typeface="Arial" panose="020B0604020202020204" pitchFamily="34" charset="0"/>
                <a:cs typeface="Arial" panose="020B0604020202020204" pitchFamily="34" charset="0"/>
              </a:rPr>
              <a:t>RGB: 120, 207, 159</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78CF9F</a:t>
            </a:r>
          </a:p>
        </p:txBody>
      </p:sp>
      <p:sp>
        <p:nvSpPr>
          <p:cNvPr id="35" name="Rectangle 34"/>
          <p:cNvSpPr/>
          <p:nvPr/>
        </p:nvSpPr>
        <p:spPr bwMode="auto">
          <a:xfrm>
            <a:off x="8133232" y="2084593"/>
            <a:ext cx="1085850" cy="756516"/>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18, 105, 57</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126939</a:t>
            </a:r>
          </a:p>
        </p:txBody>
      </p:sp>
      <p:sp>
        <p:nvSpPr>
          <p:cNvPr id="36" name="Rectangle 35"/>
          <p:cNvSpPr/>
          <p:nvPr/>
        </p:nvSpPr>
        <p:spPr bwMode="auto">
          <a:xfrm>
            <a:off x="5929166" y="2084593"/>
            <a:ext cx="1085850" cy="756516"/>
          </a:xfrm>
          <a:prstGeom prst="rect">
            <a:avLst/>
          </a:prstGeom>
          <a:solidFill>
            <a:srgbClr val="1EAF5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5</a:t>
            </a:r>
          </a:p>
          <a:p>
            <a:pPr>
              <a:defRPr/>
            </a:pPr>
            <a:r>
              <a:rPr lang="en-US" sz="600">
                <a:solidFill>
                  <a:schemeClr val="bg1"/>
                </a:solidFill>
                <a:latin typeface="Arial" panose="020B0604020202020204" pitchFamily="34" charset="0"/>
                <a:cs typeface="Arial" panose="020B0604020202020204" pitchFamily="34" charset="0"/>
              </a:rPr>
              <a:t>RGB: 30, 175, 95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1EAF5F</a:t>
            </a:r>
          </a:p>
        </p:txBody>
      </p:sp>
      <p:sp>
        <p:nvSpPr>
          <p:cNvPr id="37" name="Rectangle 36"/>
          <p:cNvSpPr/>
          <p:nvPr/>
        </p:nvSpPr>
        <p:spPr bwMode="auto">
          <a:xfrm>
            <a:off x="9238779" y="2084593"/>
            <a:ext cx="1085850" cy="756516"/>
          </a:xfrm>
          <a:prstGeom prst="rect">
            <a:avLst/>
          </a:prstGeom>
          <a:solidFill>
            <a:srgbClr val="0B462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8</a:t>
            </a:r>
          </a:p>
          <a:p>
            <a:pPr>
              <a:defRPr/>
            </a:pPr>
            <a:r>
              <a:rPr lang="en-US" sz="600">
                <a:solidFill>
                  <a:schemeClr val="bg1"/>
                </a:solidFill>
                <a:latin typeface="Arial" panose="020B0604020202020204" pitchFamily="34" charset="0"/>
                <a:cs typeface="Arial" panose="020B0604020202020204" pitchFamily="34" charset="0"/>
              </a:rPr>
              <a:t>RGB:12, 70, 38</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0B4625</a:t>
            </a:r>
          </a:p>
        </p:txBody>
      </p:sp>
      <p:sp>
        <p:nvSpPr>
          <p:cNvPr id="38" name="Rectangle 37"/>
          <p:cNvSpPr/>
          <p:nvPr/>
        </p:nvSpPr>
        <p:spPr bwMode="auto">
          <a:xfrm>
            <a:off x="4833158" y="2084593"/>
            <a:ext cx="1085850" cy="756516"/>
          </a:xfrm>
          <a:prstGeom prst="rect">
            <a:avLst/>
          </a:prstGeom>
          <a:solidFill>
            <a:srgbClr val="4ABF7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4</a:t>
            </a:r>
          </a:p>
          <a:p>
            <a:pPr>
              <a:defRPr/>
            </a:pPr>
            <a:r>
              <a:rPr lang="en-US" sz="600">
                <a:solidFill>
                  <a:schemeClr val="bg1"/>
                </a:solidFill>
                <a:latin typeface="Arial" panose="020B0604020202020204" pitchFamily="34" charset="0"/>
                <a:cs typeface="Arial" panose="020B0604020202020204" pitchFamily="34" charset="0"/>
              </a:rPr>
              <a:t>RGB: 74, 191, 126</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4ABF7E</a:t>
            </a:r>
          </a:p>
        </p:txBody>
      </p:sp>
      <p:sp>
        <p:nvSpPr>
          <p:cNvPr id="39" name="Rectangle 38"/>
          <p:cNvSpPr/>
          <p:nvPr/>
        </p:nvSpPr>
        <p:spPr bwMode="auto">
          <a:xfrm>
            <a:off x="2625240" y="2084593"/>
            <a:ext cx="1085850" cy="756516"/>
          </a:xfrm>
          <a:prstGeom prst="rect">
            <a:avLst/>
          </a:prstGeom>
          <a:solidFill>
            <a:srgbClr val="A6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Green Tint 2</a:t>
            </a:r>
          </a:p>
          <a:p>
            <a:pPr>
              <a:defRPr/>
            </a:pPr>
            <a:r>
              <a:rPr lang="en-US" sz="600">
                <a:solidFill>
                  <a:schemeClr val="tx1"/>
                </a:solidFill>
                <a:latin typeface="Arial" panose="020B0604020202020204" pitchFamily="34" charset="0"/>
                <a:cs typeface="Arial" panose="020B0604020202020204" pitchFamily="34" charset="0"/>
              </a:rPr>
              <a:t>RGB: 165, 223, 191</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A6DFBF</a:t>
            </a:r>
          </a:p>
        </p:txBody>
      </p:sp>
      <p:sp>
        <p:nvSpPr>
          <p:cNvPr id="40" name="Rectangle 39"/>
          <p:cNvSpPr/>
          <p:nvPr/>
        </p:nvSpPr>
        <p:spPr bwMode="auto">
          <a:xfrm>
            <a:off x="7031199" y="2084593"/>
            <a:ext cx="1085850" cy="756516"/>
          </a:xfrm>
          <a:prstGeom prst="rect">
            <a:avLst/>
          </a:prstGeom>
          <a:solidFill>
            <a:srgbClr val="188C4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24, 140, 76</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188C4B </a:t>
            </a:r>
          </a:p>
        </p:txBody>
      </p:sp>
      <p:sp>
        <p:nvSpPr>
          <p:cNvPr id="53" name="Rectangle 52"/>
          <p:cNvSpPr/>
          <p:nvPr/>
        </p:nvSpPr>
        <p:spPr bwMode="auto">
          <a:xfrm>
            <a:off x="1523207" y="4728471"/>
            <a:ext cx="1085850" cy="756516"/>
          </a:xfrm>
          <a:prstGeom prst="rect">
            <a:avLst/>
          </a:prstGeom>
          <a:solidFill>
            <a:srgbClr val="E8EAE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Gray Tint 1</a:t>
            </a:r>
          </a:p>
          <a:p>
            <a:pPr>
              <a:defRPr/>
            </a:pPr>
            <a:r>
              <a:rPr lang="en-US" sz="600">
                <a:solidFill>
                  <a:schemeClr val="tx1"/>
                </a:solidFill>
                <a:latin typeface="Arial" panose="020B0604020202020204" pitchFamily="34" charset="0"/>
                <a:cs typeface="Arial" panose="020B0604020202020204" pitchFamily="34" charset="0"/>
              </a:rPr>
              <a:t>RGB: 232,234,235</a:t>
            </a:r>
          </a:p>
          <a:p>
            <a:pPr>
              <a:defRPr/>
            </a:pPr>
            <a:r>
              <a:rPr lang="en-US" sz="600">
                <a:solidFill>
                  <a:schemeClr val="tx1"/>
                </a:solidFill>
                <a:latin typeface="Arial" panose="020B0604020202020204" pitchFamily="34" charset="0"/>
                <a:cs typeface="Arial" panose="020B0604020202020204" pitchFamily="34" charset="0"/>
              </a:rPr>
              <a:t>HEX: E8EAEB</a:t>
            </a:r>
          </a:p>
        </p:txBody>
      </p:sp>
      <p:sp>
        <p:nvSpPr>
          <p:cNvPr id="54" name="Rectangle 53"/>
          <p:cNvSpPr/>
          <p:nvPr/>
        </p:nvSpPr>
        <p:spPr bwMode="auto">
          <a:xfrm>
            <a:off x="3737150" y="4728471"/>
            <a:ext cx="1085850" cy="756516"/>
          </a:xfrm>
          <a:prstGeom prst="rect">
            <a:avLst/>
          </a:prstGeom>
          <a:solidFill>
            <a:srgbClr val="B5B8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Gray Tint 3</a:t>
            </a:r>
          </a:p>
          <a:p>
            <a:pPr>
              <a:defRPr/>
            </a:pPr>
            <a:r>
              <a:rPr lang="en-US" sz="600">
                <a:solidFill>
                  <a:schemeClr val="tx1"/>
                </a:solidFill>
                <a:latin typeface="Arial" panose="020B0604020202020204" pitchFamily="34" charset="0"/>
                <a:cs typeface="Arial" panose="020B0604020202020204" pitchFamily="34" charset="0"/>
              </a:rPr>
              <a:t>RGB: 181,184,191</a:t>
            </a:r>
          </a:p>
          <a:p>
            <a:pPr>
              <a:defRPr/>
            </a:pPr>
            <a:r>
              <a:rPr lang="en-US" sz="600">
                <a:solidFill>
                  <a:schemeClr val="tx1"/>
                </a:solidFill>
                <a:latin typeface="Arial" panose="020B0604020202020204" pitchFamily="34" charset="0"/>
                <a:cs typeface="Arial" panose="020B0604020202020204" pitchFamily="34" charset="0"/>
              </a:rPr>
              <a:t>HEX: B5B8BF</a:t>
            </a:r>
          </a:p>
        </p:txBody>
      </p:sp>
      <p:sp>
        <p:nvSpPr>
          <p:cNvPr id="55" name="Rectangle 54"/>
          <p:cNvSpPr/>
          <p:nvPr/>
        </p:nvSpPr>
        <p:spPr bwMode="auto">
          <a:xfrm>
            <a:off x="8133232" y="4728471"/>
            <a:ext cx="1085850" cy="756516"/>
          </a:xfrm>
          <a:prstGeom prst="rect">
            <a:avLst/>
          </a:prstGeom>
          <a:solidFill>
            <a:srgbClr val="383F4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56, 63, 76</a:t>
            </a:r>
          </a:p>
          <a:p>
            <a:pPr>
              <a:defRPr/>
            </a:pPr>
            <a:r>
              <a:rPr lang="en-US" sz="600">
                <a:latin typeface="Arial" panose="020B0604020202020204" pitchFamily="34" charset="0"/>
                <a:cs typeface="Arial" panose="020B0604020202020204" pitchFamily="34" charset="0"/>
              </a:rPr>
              <a:t>HEX: 383F4C</a:t>
            </a:r>
          </a:p>
        </p:txBody>
      </p:sp>
      <p:sp>
        <p:nvSpPr>
          <p:cNvPr id="56" name="Rectangle 55"/>
          <p:cNvSpPr/>
          <p:nvPr/>
        </p:nvSpPr>
        <p:spPr bwMode="auto">
          <a:xfrm>
            <a:off x="5929166" y="4728471"/>
            <a:ext cx="1085850" cy="756516"/>
          </a:xfrm>
          <a:prstGeom prst="rect">
            <a:avLst/>
          </a:prstGeom>
          <a:solidFill>
            <a:srgbClr val="6A727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5</a:t>
            </a:r>
          </a:p>
          <a:p>
            <a:pPr>
              <a:defRPr/>
            </a:pPr>
            <a:r>
              <a:rPr lang="en-US" sz="600">
                <a:latin typeface="Arial" panose="020B0604020202020204" pitchFamily="34" charset="0"/>
                <a:cs typeface="Arial" panose="020B0604020202020204" pitchFamily="34" charset="0"/>
              </a:rPr>
              <a:t>RGB: 106,114,127</a:t>
            </a:r>
          </a:p>
          <a:p>
            <a:pPr>
              <a:defRPr/>
            </a:pPr>
            <a:r>
              <a:rPr lang="en-US" sz="600">
                <a:latin typeface="Arial" panose="020B0604020202020204" pitchFamily="34" charset="0"/>
                <a:cs typeface="Arial" panose="020B0604020202020204" pitchFamily="34" charset="0"/>
              </a:rPr>
              <a:t>HEX: 6B727F</a:t>
            </a:r>
          </a:p>
        </p:txBody>
      </p:sp>
      <p:sp>
        <p:nvSpPr>
          <p:cNvPr id="57" name="Rectangle 56"/>
          <p:cNvSpPr/>
          <p:nvPr/>
        </p:nvSpPr>
        <p:spPr bwMode="auto">
          <a:xfrm>
            <a:off x="9238779" y="4728471"/>
            <a:ext cx="1085850" cy="756516"/>
          </a:xfrm>
          <a:prstGeom prst="rect">
            <a:avLst/>
          </a:prstGeom>
          <a:solidFill>
            <a:srgbClr val="2A2F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8</a:t>
            </a:r>
          </a:p>
          <a:p>
            <a:pPr>
              <a:defRPr/>
            </a:pPr>
            <a:r>
              <a:rPr lang="en-US" sz="600">
                <a:latin typeface="Arial" panose="020B0604020202020204" pitchFamily="34" charset="0"/>
                <a:cs typeface="Arial" panose="020B0604020202020204" pitchFamily="34" charset="0"/>
              </a:rPr>
              <a:t>RGB: 42,47,57</a:t>
            </a:r>
          </a:p>
          <a:p>
            <a:pPr>
              <a:defRPr/>
            </a:pPr>
            <a:r>
              <a:rPr lang="en-US" sz="600">
                <a:latin typeface="Arial" panose="020B0604020202020204" pitchFamily="34" charset="0"/>
                <a:cs typeface="Arial" panose="020B0604020202020204" pitchFamily="34" charset="0"/>
              </a:rPr>
              <a:t>HEX: 2A2F39</a:t>
            </a:r>
          </a:p>
        </p:txBody>
      </p:sp>
      <p:sp>
        <p:nvSpPr>
          <p:cNvPr id="58" name="Rectangle 57"/>
          <p:cNvSpPr/>
          <p:nvPr/>
        </p:nvSpPr>
        <p:spPr bwMode="auto">
          <a:xfrm>
            <a:off x="4833158" y="4728471"/>
            <a:ext cx="1085850" cy="756516"/>
          </a:xfrm>
          <a:prstGeom prst="rect">
            <a:avLst/>
          </a:prstGeom>
          <a:solidFill>
            <a:srgbClr val="9095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4</a:t>
            </a:r>
          </a:p>
          <a:p>
            <a:pPr>
              <a:defRPr/>
            </a:pPr>
            <a:r>
              <a:rPr lang="en-US" sz="600">
                <a:latin typeface="Arial" panose="020B0604020202020204" pitchFamily="34" charset="0"/>
                <a:cs typeface="Arial" panose="020B0604020202020204" pitchFamily="34" charset="0"/>
              </a:rPr>
              <a:t>RGB: 144,149,159</a:t>
            </a:r>
          </a:p>
          <a:p>
            <a:pPr>
              <a:defRPr/>
            </a:pPr>
            <a:r>
              <a:rPr lang="en-US" sz="600">
                <a:latin typeface="Arial" panose="020B0604020202020204" pitchFamily="34" charset="0"/>
                <a:cs typeface="Arial" panose="020B0604020202020204" pitchFamily="34" charset="0"/>
              </a:rPr>
              <a:t>HEX: 90959F</a:t>
            </a:r>
          </a:p>
        </p:txBody>
      </p:sp>
      <p:sp>
        <p:nvSpPr>
          <p:cNvPr id="59" name="Rectangle 58"/>
          <p:cNvSpPr/>
          <p:nvPr/>
        </p:nvSpPr>
        <p:spPr bwMode="auto">
          <a:xfrm>
            <a:off x="2625240" y="4728471"/>
            <a:ext cx="1085850" cy="756516"/>
          </a:xfrm>
          <a:prstGeom prst="rect">
            <a:avLst/>
          </a:prstGeom>
          <a:solidFill>
            <a:srgbClr val="DADB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Gray Tint 2</a:t>
            </a:r>
          </a:p>
          <a:p>
            <a:pPr>
              <a:defRPr/>
            </a:pPr>
            <a:r>
              <a:rPr lang="en-US" sz="600">
                <a:solidFill>
                  <a:schemeClr val="tx1"/>
                </a:solidFill>
                <a:latin typeface="Arial" panose="020B0604020202020204" pitchFamily="34" charset="0"/>
                <a:cs typeface="Arial" panose="020B0604020202020204" pitchFamily="34" charset="0"/>
              </a:rPr>
              <a:t>RGB: 218,219,223</a:t>
            </a:r>
          </a:p>
          <a:p>
            <a:pPr>
              <a:defRPr/>
            </a:pPr>
            <a:r>
              <a:rPr lang="en-US" sz="600">
                <a:solidFill>
                  <a:schemeClr val="tx1"/>
                </a:solidFill>
                <a:latin typeface="Arial" panose="020B0604020202020204" pitchFamily="34" charset="0"/>
                <a:cs typeface="Arial" panose="020B0604020202020204" pitchFamily="34" charset="0"/>
              </a:rPr>
              <a:t>HEX: DADBDF</a:t>
            </a:r>
          </a:p>
        </p:txBody>
      </p:sp>
      <p:sp>
        <p:nvSpPr>
          <p:cNvPr id="60" name="Rectangle 59"/>
          <p:cNvSpPr/>
          <p:nvPr/>
        </p:nvSpPr>
        <p:spPr bwMode="auto">
          <a:xfrm>
            <a:off x="7031199" y="4728471"/>
            <a:ext cx="1085850" cy="756516"/>
          </a:xfrm>
          <a:prstGeom prst="rect">
            <a:avLst/>
          </a:prstGeom>
          <a:solidFill>
            <a:srgbClr val="464F6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168,0,30</a:t>
            </a:r>
          </a:p>
          <a:p>
            <a:pPr>
              <a:defRPr/>
            </a:pPr>
            <a:r>
              <a:rPr lang="en-US" sz="600">
                <a:latin typeface="Arial" panose="020B0604020202020204" pitchFamily="34" charset="0"/>
                <a:cs typeface="Arial" panose="020B0604020202020204" pitchFamily="34" charset="0"/>
              </a:rPr>
              <a:t>HEX: 464F61 </a:t>
            </a:r>
          </a:p>
        </p:txBody>
      </p:sp>
      <p:sp>
        <p:nvSpPr>
          <p:cNvPr id="61" name="TextBox 60"/>
          <p:cNvSpPr txBox="1"/>
          <p:nvPr/>
        </p:nvSpPr>
        <p:spPr>
          <a:xfrm rot="16200000">
            <a:off x="18643" y="2357203"/>
            <a:ext cx="2437563" cy="211295"/>
          </a:xfrm>
          <a:prstGeom prst="rect">
            <a:avLst/>
          </a:prstGeom>
          <a:noFill/>
        </p:spPr>
        <p:txBody>
          <a:bodyPr wrap="square" lIns="0" tIns="0" rIns="0" bIns="0" rtlCol="0">
            <a:noAutofit/>
          </a:bodyPr>
          <a:lstStyle/>
          <a:p>
            <a:pPr algn="ctr"/>
            <a:r>
              <a:rPr lang="en-US" sz="1000">
                <a:solidFill>
                  <a:schemeClr val="tx2"/>
                </a:solidFill>
                <a:latin typeface="+mn-lt"/>
              </a:rPr>
              <a:t>Priority Data Vis colors</a:t>
            </a:r>
          </a:p>
        </p:txBody>
      </p:sp>
      <p:cxnSp>
        <p:nvCxnSpPr>
          <p:cNvPr id="63" name="Straight Connector 62"/>
          <p:cNvCxnSpPr/>
          <p:nvPr/>
        </p:nvCxnSpPr>
        <p:spPr>
          <a:xfrm>
            <a:off x="1343072" y="1244069"/>
            <a:ext cx="0" cy="2454372"/>
          </a:xfrm>
          <a:prstGeom prst="line">
            <a:avLst/>
          </a:prstGeom>
          <a:ln w="9525">
            <a:solidFill>
              <a:srgbClr val="454E60"/>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360257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C59A7F-64A9-475C-808B-47DC94606BDB}"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177169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C59A7F-64A9-475C-808B-47DC94606BDB}"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8932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9" Type="http://schemas.openxmlformats.org/officeDocument/2006/relationships/slideLayout" Target="../slideLayouts/slideLayout67.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42" Type="http://schemas.openxmlformats.org/officeDocument/2006/relationships/slideLayout" Target="../slideLayouts/slideLayout70.xml"/><Relationship Id="rId47" Type="http://schemas.openxmlformats.org/officeDocument/2006/relationships/slideLayout" Target="../slideLayouts/slideLayout75.xml"/><Relationship Id="rId50" Type="http://schemas.openxmlformats.org/officeDocument/2006/relationships/slideLayout" Target="../slideLayouts/slideLayout78.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9" Type="http://schemas.openxmlformats.org/officeDocument/2006/relationships/slideLayout" Target="../slideLayouts/slideLayout57.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40" Type="http://schemas.openxmlformats.org/officeDocument/2006/relationships/slideLayout" Target="../slideLayouts/slideLayout68.xml"/><Relationship Id="rId45" Type="http://schemas.openxmlformats.org/officeDocument/2006/relationships/slideLayout" Target="../slideLayouts/slideLayout73.xml"/><Relationship Id="rId53" Type="http://schemas.openxmlformats.org/officeDocument/2006/relationships/image" Target="../media/image4.png"/><Relationship Id="rId5" Type="http://schemas.openxmlformats.org/officeDocument/2006/relationships/slideLayout" Target="../slideLayouts/slideLayout3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4" Type="http://schemas.openxmlformats.org/officeDocument/2006/relationships/slideLayout" Target="../slideLayouts/slideLayout72.xml"/><Relationship Id="rId52"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43" Type="http://schemas.openxmlformats.org/officeDocument/2006/relationships/slideLayout" Target="../slideLayouts/slideLayout71.xml"/><Relationship Id="rId48" Type="http://schemas.openxmlformats.org/officeDocument/2006/relationships/slideLayout" Target="../slideLayouts/slideLayout76.xml"/><Relationship Id="rId8" Type="http://schemas.openxmlformats.org/officeDocument/2006/relationships/slideLayout" Target="../slideLayouts/slideLayout36.xml"/><Relationship Id="rId51" Type="http://schemas.openxmlformats.org/officeDocument/2006/relationships/slideLayout" Target="../slideLayouts/slideLayout79.xml"/><Relationship Id="rId3" Type="http://schemas.openxmlformats.org/officeDocument/2006/relationships/slideLayout" Target="../slideLayouts/slideLayout31.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slideLayout" Target="../slideLayouts/slideLayout66.xml"/><Relationship Id="rId46" Type="http://schemas.openxmlformats.org/officeDocument/2006/relationships/slideLayout" Target="../slideLayouts/slideLayout74.xml"/><Relationship Id="rId20" Type="http://schemas.openxmlformats.org/officeDocument/2006/relationships/slideLayout" Target="../slideLayouts/slideLayout48.xml"/><Relationship Id="rId41" Type="http://schemas.openxmlformats.org/officeDocument/2006/relationships/slideLayout" Target="../slideLayouts/slideLayout69.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4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59A7F-64A9-475C-808B-47DC94606BDB}" type="datetimeFigureOut">
              <a:rPr lang="en-US" smtClean="0"/>
              <a:t>12/18/2025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32B39-573D-4D6C-9FB4-729CC97C5CCD}" type="slidenum">
              <a:rPr lang="en-US" smtClean="0"/>
              <a:t>‹#›</a:t>
            </a:fld>
            <a:endParaRPr lang="en-US"/>
          </a:p>
        </p:txBody>
      </p:sp>
      <p:pic>
        <p:nvPicPr>
          <p:cNvPr id="7" name="Picture 6">
            <a:extLst>
              <a:ext uri="{FF2B5EF4-FFF2-40B4-BE49-F238E27FC236}">
                <a16:creationId xmlns:a16="http://schemas.microsoft.com/office/drawing/2014/main" id="{59021E20-5013-4F63-6378-D06139393EC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337800" y="4709"/>
            <a:ext cx="1854200" cy="1374882"/>
          </a:xfrm>
          <a:prstGeom prst="rect">
            <a:avLst/>
          </a:prstGeom>
        </p:spPr>
      </p:pic>
    </p:spTree>
    <p:extLst>
      <p:ext uri="{BB962C8B-B14F-4D97-AF65-F5344CB8AC3E}">
        <p14:creationId xmlns:p14="http://schemas.microsoft.com/office/powerpoint/2010/main" val="3087944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5495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ransition spd="med">
    <p:fade/>
  </p:transition>
  <p:hf sldNum="0" hdr="0"/>
  <p:txStyles>
    <p:titleStyle>
      <a:lvl1pPr algn="l" defTabSz="457200" rtl="0" eaLnBrk="1" fontAlgn="base" hangingPunct="1">
        <a:spcBef>
          <a:spcPct val="0"/>
        </a:spcBef>
        <a:spcAft>
          <a:spcPct val="0"/>
        </a:spcAft>
        <a:defRPr sz="3200"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457200"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2pPr>
      <a:lvl3pPr algn="l" defTabSz="457200"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3pPr>
      <a:lvl4pPr algn="l" defTabSz="457200"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4pPr>
      <a:lvl5pPr algn="l" defTabSz="457200"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5pPr>
      <a:lvl6pPr marL="457200" algn="l" defTabSz="457200"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6pPr>
      <a:lvl7pPr marL="914400" algn="l" defTabSz="457200"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7pPr>
      <a:lvl8pPr marL="1371600" algn="l" defTabSz="457200"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8pPr>
      <a:lvl9pPr marL="1828800" algn="l" defTabSz="457200"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9pPr>
    </p:titleStyle>
    <p:bodyStyle>
      <a:lvl1pPr algn="l" defTabSz="457200" rtl="0" eaLnBrk="1" fontAlgn="base" hangingPunct="1">
        <a:spcBef>
          <a:spcPct val="2000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marL="457200" algn="l" defTabSz="457200" rtl="0" eaLnBrk="1" fontAlgn="base" hangingPunct="1">
        <a:spcBef>
          <a:spcPct val="2000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2pPr>
      <a:lvl3pPr marL="914400" algn="l" defTabSz="457200" rtl="0" eaLnBrk="1" fontAlgn="base" hangingPunct="1">
        <a:spcBef>
          <a:spcPct val="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3pPr>
      <a:lvl4pPr marL="1371600" algn="l" defTabSz="457200" rtl="0" eaLnBrk="1" fontAlgn="base" hangingPunct="1">
        <a:spcBef>
          <a:spcPct val="2000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4pPr>
      <a:lvl5pPr marL="1828800" algn="l" defTabSz="457200" rtl="0" eaLnBrk="1" fontAlgn="base" hangingPunct="1">
        <a:spcBef>
          <a:spcPct val="2000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3"/>
          <a:stretch>
            <a:fillRect/>
          </a:stretch>
        </p:blipFill>
        <p:spPr>
          <a:xfrm>
            <a:off x="10786526" y="6286500"/>
            <a:ext cx="685309" cy="294957"/>
          </a:xfrm>
          <a:prstGeom prst="rect">
            <a:avLst/>
          </a:prstGeom>
        </p:spPr>
      </p:pic>
      <p:sp>
        <p:nvSpPr>
          <p:cNvPr id="4" name="Title Placeholder 3"/>
          <p:cNvSpPr>
            <a:spLocks noGrp="1"/>
          </p:cNvSpPr>
          <p:nvPr>
            <p:ph type="title"/>
          </p:nvPr>
        </p:nvSpPr>
        <p:spPr>
          <a:xfrm>
            <a:off x="762000" y="838199"/>
            <a:ext cx="10591800" cy="1042416"/>
          </a:xfrm>
          <a:prstGeom prst="rect">
            <a:avLst/>
          </a:prstGeom>
        </p:spPr>
        <p:txBody>
          <a:bodyPr vert="horz" lIns="0" tIns="0" rIns="0" bIns="0" rtlCol="0" anchor="ctr">
            <a:normAutofit/>
          </a:bodyPr>
          <a:lstStyle/>
          <a:p>
            <a:pPr marL="0" marR="0" lvl="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F65050"/>
                </a:solidFill>
                <a:effectLst/>
                <a:uLnTx/>
                <a:uFillTx/>
                <a:latin typeface="Arial" panose="020B0604020202020204" pitchFamily="34" charset="0"/>
                <a:cs typeface="Arial" panose="020B0604020202020204" pitchFamily="34" charset="0"/>
              </a:rPr>
              <a:t>H1 – Arial 32 pt. red: Either across two columns or one column. The header can fit on two lines if needed</a:t>
            </a:r>
          </a:p>
        </p:txBody>
      </p:sp>
      <p:sp>
        <p:nvSpPr>
          <p:cNvPr id="5" name="Text Placeholder 4"/>
          <p:cNvSpPr>
            <a:spLocks noGrp="1"/>
          </p:cNvSpPr>
          <p:nvPr>
            <p:ph type="body" idx="1"/>
          </p:nvPr>
        </p:nvSpPr>
        <p:spPr>
          <a:xfrm>
            <a:off x="762000" y="2019299"/>
            <a:ext cx="10591800" cy="4157663"/>
          </a:xfrm>
          <a:prstGeom prst="rect">
            <a:avLst/>
          </a:prstGeom>
        </p:spPr>
        <p:txBody>
          <a:bodyPr vert="horz" lIns="0" tIns="0" rIns="0" bIns="0" rtlCol="0">
            <a:normAutofit/>
          </a:bodyPr>
          <a:lstStyle/>
          <a:p>
            <a:pPr lvl="0"/>
            <a:r>
              <a:rPr lang="en-US"/>
              <a:t>Body text – Arial 16 pt., black, 18 pt. paragraph spacing after </a:t>
            </a:r>
          </a:p>
          <a:p>
            <a:pPr lvl="1"/>
            <a:r>
              <a:rPr lang="en-US"/>
              <a:t>Bullets – Arial 16 pt., black, 6 pt. paragraph spacing after. Last bullet - 18 pt. paragraph spacing after </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3"/>
          </p:nvPr>
        </p:nvSpPr>
        <p:spPr>
          <a:xfrm>
            <a:off x="943149" y="6460651"/>
            <a:ext cx="4114800" cy="165100"/>
          </a:xfrm>
          <a:prstGeom prst="rect">
            <a:avLst/>
          </a:prstGeom>
        </p:spPr>
        <p:txBody>
          <a:bodyPr vert="horz" lIns="91440" tIns="45720" rIns="91440" bIns="45720" rtlCol="0" anchor="ctr"/>
          <a:lstStyle>
            <a:lvl1pPr algn="l">
              <a:defRPr sz="700">
                <a:solidFill>
                  <a:schemeClr val="tx2"/>
                </a:solidFill>
              </a:defRPr>
            </a:lvl1pPr>
          </a:lstStyle>
          <a:p>
            <a:r>
              <a:rPr lang="en-US"/>
              <a:t>Optional footer (program team name, etc.)</a:t>
            </a:r>
          </a:p>
        </p:txBody>
      </p:sp>
      <p:sp>
        <p:nvSpPr>
          <p:cNvPr id="11" name="Date Placeholder 8"/>
          <p:cNvSpPr>
            <a:spLocks noGrp="1"/>
          </p:cNvSpPr>
          <p:nvPr>
            <p:ph type="dt" sz="half" idx="2"/>
          </p:nvPr>
        </p:nvSpPr>
        <p:spPr>
          <a:xfrm>
            <a:off x="764623" y="402517"/>
            <a:ext cx="4471852" cy="173736"/>
          </a:xfrm>
          <a:prstGeom prst="rect">
            <a:avLst/>
          </a:prstGeom>
        </p:spPr>
        <p:txBody>
          <a:bodyPr vert="horz" lIns="0" tIns="0" rIns="0" bIns="0" rtlCol="0" anchor="b" anchorCtr="0"/>
          <a:lstStyle>
            <a:lvl1pPr algn="l">
              <a:defRPr sz="700">
                <a:solidFill>
                  <a:schemeClr val="tx2"/>
                </a:solidFill>
              </a:defRPr>
            </a:lvl1pPr>
          </a:lstStyle>
          <a:p>
            <a:r>
              <a:rPr lang="en-US"/>
              <a:t>Presentation Title | Section Title</a:t>
            </a:r>
          </a:p>
        </p:txBody>
      </p:sp>
      <p:sp>
        <p:nvSpPr>
          <p:cNvPr id="13" name="Slide Number Placeholder 11"/>
          <p:cNvSpPr>
            <a:spLocks noGrp="1"/>
          </p:cNvSpPr>
          <p:nvPr>
            <p:ph type="sldNum" sz="quarter" idx="4"/>
          </p:nvPr>
        </p:nvSpPr>
        <p:spPr>
          <a:xfrm>
            <a:off x="762000" y="6460651"/>
            <a:ext cx="181149" cy="164592"/>
          </a:xfrm>
          <a:prstGeom prst="rect">
            <a:avLst/>
          </a:prstGeom>
        </p:spPr>
        <p:txBody>
          <a:bodyPr vert="horz" lIns="0" tIns="0" rIns="0" bIns="0" rtlCol="0" anchor="ctr"/>
          <a:lstStyle>
            <a:lvl1pPr algn="l">
              <a:defRPr sz="700">
                <a:solidFill>
                  <a:schemeClr val="tx2"/>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405327985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 id="2147483726" r:id="rId45"/>
    <p:sldLayoutId id="2147483727" r:id="rId46"/>
    <p:sldLayoutId id="2147483728" r:id="rId47"/>
    <p:sldLayoutId id="2147483729" r:id="rId48"/>
    <p:sldLayoutId id="2147483730" r:id="rId49"/>
    <p:sldLayoutId id="2147483731" r:id="rId50"/>
    <p:sldLayoutId id="2147483732" r:id="rId51"/>
  </p:sldLayoutIdLst>
  <p:transition spd="med">
    <p:fade/>
  </p:transition>
  <p:hf hdr="0" ftr="0" dt="0"/>
  <p:txStyles>
    <p:titleStyle>
      <a:lvl1pPr marL="0" marR="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p:titleStyle>
    <p:body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ACBF0"/>
          </p15:clr>
        </p15:guide>
        <p15:guide id="2" orient="horz" pos="2160">
          <p15:clr>
            <a:srgbClr val="5ACBF0"/>
          </p15:clr>
        </p15:guide>
        <p15:guide id="3" pos="480">
          <p15:clr>
            <a:srgbClr val="FDE53C"/>
          </p15:clr>
        </p15:guide>
        <p15:guide id="4" orient="horz" pos="3744">
          <p15:clr>
            <a:srgbClr val="FDE53C"/>
          </p15:clr>
        </p15:guide>
        <p15:guide id="5" orient="horz" pos="528">
          <p15:clr>
            <a:srgbClr val="FDE53C"/>
          </p15:clr>
        </p15:guide>
        <p15:guide id="6" pos="7224">
          <p15:clr>
            <a:srgbClr val="FDE53C"/>
          </p15:clr>
        </p15:guide>
        <p15:guide id="7" orient="horz" pos="1272">
          <p15:clr>
            <a:srgbClr val="FDE53C"/>
          </p15:clr>
        </p15:guide>
        <p15:guide id="8" pos="3984">
          <p15:clr>
            <a:srgbClr val="FDE53C"/>
          </p15:clr>
        </p15:guide>
        <p15:guide id="9" pos="3696">
          <p15:clr>
            <a:srgbClr val="FDE53C"/>
          </p15:clr>
        </p15:guide>
        <p15:guide id="10" orient="horz" pos="4152">
          <p15:clr>
            <a:srgbClr val="FDE53C"/>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99F15D-793C-D64D-07E5-C4AF60323B9B}"/>
              </a:ext>
            </a:extLst>
          </p:cNvPr>
          <p:cNvSpPr txBox="1">
            <a:spLocks/>
          </p:cNvSpPr>
          <p:nvPr/>
        </p:nvSpPr>
        <p:spPr>
          <a:xfrm>
            <a:off x="762001" y="1774370"/>
            <a:ext cx="5334000" cy="4169229"/>
          </a:xfrm>
          <a:prstGeom prst="rect">
            <a:avLst/>
          </a:prstGeom>
        </p:spPr>
        <p:txBody>
          <a:bodyPr vert="horz" lIns="0" tIns="0" rIns="0" bIns="0" rtlCol="0">
            <a:normAutofit/>
          </a:bodyPr>
          <a:lst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200" dirty="0"/>
              <a:t>Driving Joint Advocacy Action to Accelerate Immunization Equity in Africa</a:t>
            </a:r>
          </a:p>
          <a:p>
            <a:endParaRPr lang="en-US" sz="1050" dirty="0"/>
          </a:p>
          <a:p>
            <a:endParaRPr lang="en-US" sz="1050" dirty="0"/>
          </a:p>
          <a:p>
            <a:endParaRPr lang="en-US" sz="1050" dirty="0"/>
          </a:p>
          <a:p>
            <a:endParaRPr lang="en-US" sz="1050" dirty="0"/>
          </a:p>
        </p:txBody>
      </p:sp>
      <p:grpSp>
        <p:nvGrpSpPr>
          <p:cNvPr id="9" name="Group 8">
            <a:extLst>
              <a:ext uri="{FF2B5EF4-FFF2-40B4-BE49-F238E27FC236}">
                <a16:creationId xmlns:a16="http://schemas.microsoft.com/office/drawing/2014/main" id="{FD046417-41F4-1EDE-F6D2-D55C953A8260}"/>
              </a:ext>
            </a:extLst>
          </p:cNvPr>
          <p:cNvGrpSpPr/>
          <p:nvPr/>
        </p:nvGrpSpPr>
        <p:grpSpPr>
          <a:xfrm>
            <a:off x="762000" y="4662022"/>
            <a:ext cx="1724025" cy="457200"/>
            <a:chOff x="762000" y="5504175"/>
            <a:chExt cx="1724025" cy="457200"/>
          </a:xfrm>
        </p:grpSpPr>
        <p:pic>
          <p:nvPicPr>
            <p:cNvPr id="8" name="Picture 7">
              <a:extLst>
                <a:ext uri="{FF2B5EF4-FFF2-40B4-BE49-F238E27FC236}">
                  <a16:creationId xmlns:a16="http://schemas.microsoft.com/office/drawing/2014/main" id="{C5633DB2-FF07-BDF8-BD18-3F450B01CAC3}"/>
                </a:ext>
              </a:extLst>
            </p:cNvPr>
            <p:cNvPicPr>
              <a:picLocks noChangeAspect="1"/>
            </p:cNvPicPr>
            <p:nvPr/>
          </p:nvPicPr>
          <p:blipFill>
            <a:blip r:embed="rId2"/>
            <a:stretch>
              <a:fillRect/>
            </a:stretch>
          </p:blipFill>
          <p:spPr>
            <a:xfrm>
              <a:off x="762000" y="5504175"/>
              <a:ext cx="1724025" cy="457200"/>
            </a:xfrm>
            <a:prstGeom prst="rect">
              <a:avLst/>
            </a:prstGeom>
          </p:spPr>
        </p:pic>
        <p:sp>
          <p:nvSpPr>
            <p:cNvPr id="7" name="TextBox 6">
              <a:extLst>
                <a:ext uri="{FF2B5EF4-FFF2-40B4-BE49-F238E27FC236}">
                  <a16:creationId xmlns:a16="http://schemas.microsoft.com/office/drawing/2014/main" id="{2751C7FB-FFEC-6039-D3D3-8BE6DDE03714}"/>
                </a:ext>
              </a:extLst>
            </p:cNvPr>
            <p:cNvSpPr txBox="1"/>
            <p:nvPr/>
          </p:nvSpPr>
          <p:spPr>
            <a:xfrm>
              <a:off x="854975" y="5548109"/>
              <a:ext cx="1631050" cy="369332"/>
            </a:xfrm>
            <a:prstGeom prst="rect">
              <a:avLst/>
            </a:prstGeom>
            <a:noFill/>
          </p:spPr>
          <p:txBody>
            <a:bodyPr wrap="square">
              <a:spAutoFit/>
            </a:bodyPr>
            <a:lstStyle/>
            <a:p>
              <a:r>
                <a:rPr lang="en-KE" dirty="0">
                  <a:solidFill>
                    <a:schemeClr val="bg1"/>
                  </a:solidFill>
                </a:rPr>
                <a:t>2025 - 2030</a:t>
              </a:r>
            </a:p>
          </p:txBody>
        </p:sp>
      </p:grpSp>
      <p:sp>
        <p:nvSpPr>
          <p:cNvPr id="13" name="TextBox 12">
            <a:extLst>
              <a:ext uri="{FF2B5EF4-FFF2-40B4-BE49-F238E27FC236}">
                <a16:creationId xmlns:a16="http://schemas.microsoft.com/office/drawing/2014/main" id="{43971CEC-562E-74B8-4F03-F254B6EDE065}"/>
              </a:ext>
            </a:extLst>
          </p:cNvPr>
          <p:cNvSpPr txBox="1"/>
          <p:nvPr/>
        </p:nvSpPr>
        <p:spPr>
          <a:xfrm>
            <a:off x="690560" y="3858345"/>
            <a:ext cx="3138487" cy="646331"/>
          </a:xfrm>
          <a:prstGeom prst="rect">
            <a:avLst/>
          </a:prstGeom>
          <a:noFill/>
        </p:spPr>
        <p:txBody>
          <a:bodyPr wrap="square">
            <a:spAutoFit/>
          </a:bodyPr>
          <a:lstStyle/>
          <a:p>
            <a:pPr>
              <a:spcBef>
                <a:spcPts val="4200"/>
              </a:spcBef>
            </a:pPr>
            <a:r>
              <a:rPr lang="en-US" sz="1800" dirty="0"/>
              <a:t>Africa Regional Advocacy Strategy on Immunization</a:t>
            </a:r>
          </a:p>
        </p:txBody>
      </p:sp>
      <p:sp>
        <p:nvSpPr>
          <p:cNvPr id="4" name="Rectangle 3">
            <a:extLst>
              <a:ext uri="{FF2B5EF4-FFF2-40B4-BE49-F238E27FC236}">
                <a16:creationId xmlns:a16="http://schemas.microsoft.com/office/drawing/2014/main" id="{9530A7EB-C9C3-DC46-75A1-6CD4BBEB289E}"/>
              </a:ext>
            </a:extLst>
          </p:cNvPr>
          <p:cNvSpPr/>
          <p:nvPr/>
        </p:nvSpPr>
        <p:spPr>
          <a:xfrm>
            <a:off x="9702800" y="0"/>
            <a:ext cx="2489200" cy="2019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913E41-E0CF-185B-9A41-DB0F6F09ED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88975" y="199292"/>
            <a:ext cx="6856109" cy="6827362"/>
          </a:xfrm>
          <a:prstGeom prst="rect">
            <a:avLst/>
          </a:prstGeom>
        </p:spPr>
      </p:pic>
    </p:spTree>
    <p:extLst>
      <p:ext uri="{BB962C8B-B14F-4D97-AF65-F5344CB8AC3E}">
        <p14:creationId xmlns:p14="http://schemas.microsoft.com/office/powerpoint/2010/main" val="377635975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F69F7-DD68-4B87-85CD-E8CA3B0CA5B6}"/>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060EA69-3714-EF07-89D5-252E3634954B}"/>
              </a:ext>
            </a:extLst>
          </p:cNvPr>
          <p:cNvGraphicFramePr>
            <a:graphicFrameLocks noGrp="1"/>
          </p:cNvGraphicFramePr>
          <p:nvPr>
            <p:extLst>
              <p:ext uri="{D42A27DB-BD31-4B8C-83A1-F6EECF244321}">
                <p14:modId xmlns:p14="http://schemas.microsoft.com/office/powerpoint/2010/main" val="1116680137"/>
              </p:ext>
            </p:extLst>
          </p:nvPr>
        </p:nvGraphicFramePr>
        <p:xfrm>
          <a:off x="947738" y="2019300"/>
          <a:ext cx="10520363" cy="3853626"/>
        </p:xfrm>
        <a:graphic>
          <a:graphicData uri="http://schemas.openxmlformats.org/drawingml/2006/table">
            <a:tbl>
              <a:tblPr firstRow="1" firstCol="1" bandRow="1">
                <a:tableStyleId>{7E9639D4-E3E2-4D34-9284-5A2195B3D0D7}</a:tableStyleId>
              </a:tblPr>
              <a:tblGrid>
                <a:gridCol w="6968711">
                  <a:extLst>
                    <a:ext uri="{9D8B030D-6E8A-4147-A177-3AD203B41FA5}">
                      <a16:colId xmlns:a16="http://schemas.microsoft.com/office/drawing/2014/main" val="3917338247"/>
                    </a:ext>
                  </a:extLst>
                </a:gridCol>
                <a:gridCol w="3551652">
                  <a:extLst>
                    <a:ext uri="{9D8B030D-6E8A-4147-A177-3AD203B41FA5}">
                      <a16:colId xmlns:a16="http://schemas.microsoft.com/office/drawing/2014/main" val="4001463883"/>
                    </a:ext>
                  </a:extLst>
                </a:gridCol>
              </a:tblGrid>
              <a:tr h="180388">
                <a:tc>
                  <a:txBody>
                    <a:bodyPr/>
                    <a:lstStyle/>
                    <a:p>
                      <a:pPr algn="l">
                        <a:lnSpc>
                          <a:spcPct val="107000"/>
                        </a:lnSpc>
                        <a:spcAft>
                          <a:spcPts val="800"/>
                        </a:spcAft>
                        <a:buNone/>
                      </a:pPr>
                      <a:r>
                        <a:rPr lang="en-US" sz="1200" b="1" kern="100" dirty="0">
                          <a:solidFill>
                            <a:schemeClr val="bg1"/>
                          </a:solidFill>
                          <a:effectLst/>
                        </a:rPr>
                        <a:t>PRIORITIES ACTIONS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08000" marR="510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tc>
                  <a:txBody>
                    <a:bodyPr/>
                    <a:lstStyle/>
                    <a:p>
                      <a:pPr algn="l">
                        <a:lnSpc>
                          <a:spcPct val="107000"/>
                        </a:lnSpc>
                        <a:spcAft>
                          <a:spcPts val="800"/>
                        </a:spcAft>
                        <a:buNone/>
                      </a:pPr>
                      <a:r>
                        <a:rPr lang="en-US" sz="1200" b="1" kern="100" dirty="0">
                          <a:solidFill>
                            <a:schemeClr val="bg1"/>
                          </a:solidFill>
                          <a:effectLst/>
                        </a:rPr>
                        <a:t>EXPECTED OUTCOME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72000" marR="510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extLst>
                  <a:ext uri="{0D108BD9-81ED-4DB2-BD59-A6C34878D82A}">
                    <a16:rowId xmlns:a16="http://schemas.microsoft.com/office/drawing/2014/main" val="3888245001"/>
                  </a:ext>
                </a:extLst>
              </a:tr>
              <a:tr h="740699">
                <a:tc>
                  <a:txBody>
                    <a:bodyPr/>
                    <a:lstStyle/>
                    <a:p>
                      <a:pPr marL="228600" indent="-228600" algn="l">
                        <a:lnSpc>
                          <a:spcPct val="107000"/>
                        </a:lnSpc>
                        <a:spcAft>
                          <a:spcPts val="800"/>
                        </a:spcAft>
                        <a:buNone/>
                      </a:pPr>
                      <a:r>
                        <a:rPr lang="en-US" sz="1200" b="1" kern="100" dirty="0">
                          <a:solidFill>
                            <a:srgbClr val="000000"/>
                          </a:solidFill>
                          <a:effectLst/>
                        </a:rPr>
                        <a:t>2.1. Promote innovative financing mechanisms in response to </a:t>
                      </a:r>
                      <a:r>
                        <a:rPr lang="en-US" sz="1200" b="1" dirty="0"/>
                        <a:t>official development assistance</a:t>
                      </a:r>
                      <a:r>
                        <a:rPr lang="en-US" sz="1200" b="1" kern="100" dirty="0">
                          <a:solidFill>
                            <a:srgbClr val="000000"/>
                          </a:solidFill>
                          <a:effectLst/>
                        </a:rPr>
                        <a:t> shifts and meet co-financing obligations</a:t>
                      </a:r>
                      <a:r>
                        <a:rPr lang="en-US" sz="1200" kern="100" dirty="0">
                          <a:solidFill>
                            <a:srgbClr val="000000"/>
                          </a:solidFill>
                          <a:effectLst/>
                        </a:rPr>
                        <a:t>:</a:t>
                      </a:r>
                      <a:r>
                        <a:rPr lang="en-US" sz="1200" b="1" kern="100" dirty="0">
                          <a:solidFill>
                            <a:srgbClr val="000000"/>
                          </a:solidFill>
                          <a:effectLst/>
                        </a:rPr>
                        <a:t> </a:t>
                      </a:r>
                      <a:endParaRPr lang="en-US" sz="1200" kern="100" dirty="0">
                        <a:effectLst/>
                      </a:endParaRPr>
                    </a:p>
                    <a:p>
                      <a:pPr marL="342900" lvl="0" indent="-342900" algn="l">
                        <a:lnSpc>
                          <a:spcPct val="107000"/>
                        </a:lnSpc>
                        <a:spcBef>
                          <a:spcPts val="100"/>
                        </a:spcBef>
                        <a:spcAft>
                          <a:spcPts val="100"/>
                        </a:spcAft>
                        <a:buSzPct val="100000"/>
                        <a:buFont typeface="Symbol" panose="05050102010706020507" pitchFamily="18" charset="2"/>
                        <a:buChar char="·"/>
                        <a:tabLst>
                          <a:tab pos="228600" algn="l"/>
                          <a:tab pos="457200" algn="l"/>
                        </a:tabLst>
                      </a:pPr>
                      <a:r>
                        <a:rPr lang="en-US" sz="1200" b="0" kern="100" dirty="0">
                          <a:solidFill>
                            <a:srgbClr val="000000"/>
                          </a:solidFill>
                          <a:effectLst/>
                        </a:rPr>
                        <a:t>Build the capacity of technical working groups to advocate for increased allocation. </a:t>
                      </a:r>
                      <a:endParaRPr lang="en-US" sz="1200" b="0" kern="100" dirty="0">
                        <a:effectLst/>
                      </a:endParaRPr>
                    </a:p>
                    <a:p>
                      <a:pPr marL="342900" lvl="0" indent="-342900" algn="l">
                        <a:lnSpc>
                          <a:spcPct val="107000"/>
                        </a:lnSpc>
                        <a:spcBef>
                          <a:spcPts val="100"/>
                        </a:spcBef>
                        <a:spcAft>
                          <a:spcPts val="100"/>
                        </a:spcAft>
                        <a:buSzPct val="100000"/>
                        <a:buFont typeface="Symbol" panose="05050102010706020507" pitchFamily="18" charset="2"/>
                        <a:buChar char="·"/>
                        <a:tabLst>
                          <a:tab pos="228600" algn="l"/>
                          <a:tab pos="457200" algn="l"/>
                        </a:tabLst>
                      </a:pPr>
                      <a:r>
                        <a:rPr lang="en-US" sz="1200" b="0" kern="100" dirty="0">
                          <a:solidFill>
                            <a:srgbClr val="000000"/>
                          </a:solidFill>
                          <a:effectLst/>
                        </a:rPr>
                        <a:t>Identify and document innovative and context-specific approaches (e.g., ring-fenced budgets, sin taxes, results-based financing, public-private partnerships, local philanthropy).</a:t>
                      </a:r>
                      <a:endParaRPr lang="en-US" sz="1200" b="0" kern="100" dirty="0">
                        <a:effectLst/>
                        <a:latin typeface="+mj-lt"/>
                        <a:ea typeface="Calibri" panose="020F0502020204030204" pitchFamily="34" charset="0"/>
                        <a:cs typeface="Arial" panose="020B0604020202020204" pitchFamily="34" charset="0"/>
                      </a:endParaRPr>
                    </a:p>
                  </a:txBody>
                  <a:tcPr marR="72000" marT="91440" marB="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285750" marR="302895" lvl="0" indent="-285750" algn="l">
                        <a:lnSpc>
                          <a:spcPct val="107000"/>
                        </a:lnSpc>
                        <a:spcBef>
                          <a:spcPts val="100"/>
                        </a:spcBef>
                        <a:spcAft>
                          <a:spcPts val="100"/>
                        </a:spcAft>
                        <a:buFont typeface="Symbol" panose="05050102010706020507" pitchFamily="18" charset="2"/>
                        <a:buChar char="·"/>
                      </a:pPr>
                      <a:r>
                        <a:rPr lang="en-US" sz="1200" kern="100" dirty="0">
                          <a:solidFill>
                            <a:srgbClr val="000000"/>
                          </a:solidFill>
                          <a:effectLst/>
                        </a:rPr>
                        <a:t>Countries adopt context-specific innovative financing approaches to supplement declining official development assistance and strengthen sustainability of immunization programs.</a:t>
                      </a:r>
                      <a:endParaRPr lang="en-US" sz="1200" kern="100" dirty="0">
                        <a:effectLst/>
                      </a:endParaRPr>
                    </a:p>
                    <a:p>
                      <a:pPr marL="285750" marR="302895" lvl="0" indent="-285750" algn="l">
                        <a:lnSpc>
                          <a:spcPct val="107000"/>
                        </a:lnSpc>
                        <a:spcBef>
                          <a:spcPts val="100"/>
                        </a:spcBef>
                        <a:spcAft>
                          <a:spcPts val="100"/>
                        </a:spcAft>
                        <a:buFont typeface="Symbol" panose="05050102010706020507" pitchFamily="18" charset="2"/>
                        <a:buChar char="·"/>
                      </a:pPr>
                      <a:r>
                        <a:rPr lang="en-US" sz="1200" kern="100" dirty="0">
                          <a:solidFill>
                            <a:srgbClr val="000000"/>
                          </a:solidFill>
                          <a:effectLst/>
                        </a:rPr>
                        <a:t>Momentum and political buy-in are established for a sustainable, Africa-led regional immunization financing platform.</a:t>
                      </a:r>
                      <a:endParaRPr lang="en-US" sz="1200" kern="100" dirty="0">
                        <a:effectLst/>
                        <a:latin typeface="+mj-lt"/>
                        <a:ea typeface="Calibri" panose="020F0502020204030204" pitchFamily="34" charset="0"/>
                        <a:cs typeface="Arial" panose="020B0604020202020204" pitchFamily="34" charset="0"/>
                      </a:endParaRPr>
                    </a:p>
                  </a:txBody>
                  <a:tcPr marR="72000" marT="91440" marB="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8120906"/>
                  </a:ext>
                </a:extLst>
              </a:tr>
              <a:tr h="933219">
                <a:tc>
                  <a:txBody>
                    <a:bodyPr/>
                    <a:lstStyle/>
                    <a:p>
                      <a:pPr marL="228600" indent="-228600" algn="l">
                        <a:lnSpc>
                          <a:spcPct val="107000"/>
                        </a:lnSpc>
                        <a:spcAft>
                          <a:spcPts val="800"/>
                        </a:spcAft>
                        <a:buNone/>
                        <a:tabLst>
                          <a:tab pos="457200" algn="l"/>
                        </a:tabLst>
                      </a:pPr>
                      <a:r>
                        <a:rPr lang="en-US" sz="1200" b="1" kern="100" dirty="0">
                          <a:solidFill>
                            <a:srgbClr val="000000"/>
                          </a:solidFill>
                          <a:effectLst/>
                        </a:rPr>
                        <a:t>2.2. Strengthen African engagement in global immunization financing processes</a:t>
                      </a:r>
                      <a:r>
                        <a:rPr lang="en-US" sz="1200" kern="100" dirty="0">
                          <a:solidFill>
                            <a:srgbClr val="000000"/>
                          </a:solidFill>
                          <a:effectLst/>
                        </a:rPr>
                        <a:t>:</a:t>
                      </a:r>
                      <a:r>
                        <a:rPr lang="en-US" sz="1200" b="1" kern="100" dirty="0">
                          <a:solidFill>
                            <a:srgbClr val="000000"/>
                          </a:solidFill>
                          <a:effectLst/>
                        </a:rPr>
                        <a:t> </a:t>
                      </a:r>
                      <a:endParaRPr lang="en-US" sz="1200" kern="100" dirty="0">
                        <a:effectLst/>
                      </a:endParaRPr>
                    </a:p>
                    <a:p>
                      <a:pPr marL="342900" lvl="0" indent="-342900" algn="l">
                        <a:lnSpc>
                          <a:spcPct val="107000"/>
                        </a:lnSpc>
                        <a:spcBef>
                          <a:spcPts val="100"/>
                        </a:spcBef>
                        <a:spcAft>
                          <a:spcPts val="100"/>
                        </a:spcAft>
                        <a:buFont typeface="Symbol" panose="05050102010706020507" pitchFamily="18" charset="2"/>
                        <a:buChar char=""/>
                        <a:tabLst>
                          <a:tab pos="457200" algn="l"/>
                        </a:tabLst>
                      </a:pPr>
                      <a:r>
                        <a:rPr lang="en-US" sz="1200" b="0" kern="100" dirty="0">
                          <a:solidFill>
                            <a:srgbClr val="000000"/>
                          </a:solidFill>
                          <a:effectLst/>
                        </a:rPr>
                        <a:t>Coordinate and support African governments, civil society organizations, parliamentarians, and technical experts to engage meaningfully in global consultations and replenishments (Gavi, Global Fund, International Development Association, Coalition for Epidemic Preparedness Innovations, International Finance Facility for </a:t>
                      </a:r>
                      <a:r>
                        <a:rPr lang="en-US" sz="1200" b="0" kern="100" dirty="0" err="1">
                          <a:solidFill>
                            <a:srgbClr val="000000"/>
                          </a:solidFill>
                          <a:effectLst/>
                        </a:rPr>
                        <a:t>Immunisation</a:t>
                      </a:r>
                      <a:r>
                        <a:rPr lang="en-US" sz="1200" b="0" kern="100" dirty="0">
                          <a:solidFill>
                            <a:srgbClr val="000000"/>
                          </a:solidFill>
                          <a:effectLst/>
                        </a:rPr>
                        <a:t>, etc.).</a:t>
                      </a:r>
                      <a:endParaRPr lang="en-US" sz="1200" b="0" kern="100" dirty="0">
                        <a:effectLst/>
                      </a:endParaRPr>
                    </a:p>
                    <a:p>
                      <a:pPr marL="342900" lvl="0" indent="-342900" algn="l">
                        <a:lnSpc>
                          <a:spcPct val="107000"/>
                        </a:lnSpc>
                        <a:spcBef>
                          <a:spcPts val="100"/>
                        </a:spcBef>
                        <a:spcAft>
                          <a:spcPts val="100"/>
                        </a:spcAft>
                        <a:buFont typeface="Symbol" panose="05050102010706020507" pitchFamily="18" charset="2"/>
                        <a:buChar char=""/>
                        <a:tabLst>
                          <a:tab pos="457200" algn="l"/>
                        </a:tabLst>
                      </a:pPr>
                      <a:r>
                        <a:rPr lang="en-US" sz="1200" b="0" kern="100" dirty="0">
                          <a:solidFill>
                            <a:srgbClr val="000000"/>
                          </a:solidFill>
                          <a:effectLst/>
                        </a:rPr>
                        <a:t>Develop unified African positions and advocacy asks that emphasize sustainability, equity, and domestic resource mobilization. </a:t>
                      </a:r>
                      <a:endParaRPr lang="en-US" sz="1200" b="0" kern="100" dirty="0">
                        <a:effectLst/>
                      </a:endParaRPr>
                    </a:p>
                    <a:p>
                      <a:pPr marL="342900" lvl="0" indent="-342900" algn="l">
                        <a:lnSpc>
                          <a:spcPct val="107000"/>
                        </a:lnSpc>
                        <a:spcBef>
                          <a:spcPts val="100"/>
                        </a:spcBef>
                        <a:spcAft>
                          <a:spcPts val="100"/>
                        </a:spcAft>
                        <a:buFont typeface="Symbol" panose="05050102010706020507" pitchFamily="18" charset="2"/>
                        <a:buChar char=""/>
                        <a:tabLst>
                          <a:tab pos="457200" algn="l"/>
                        </a:tabLst>
                      </a:pPr>
                      <a:r>
                        <a:rPr lang="en-US" sz="1200" b="0" kern="100" dirty="0">
                          <a:solidFill>
                            <a:srgbClr val="000000"/>
                          </a:solidFill>
                          <a:effectLst/>
                        </a:rPr>
                        <a:t>Showcase African success stories and country-led solutions during global dialogues to influence donor and partner commitments.</a:t>
                      </a:r>
                      <a:endParaRPr lang="en-US" sz="1200" b="0" kern="100" dirty="0">
                        <a:effectLst/>
                        <a:latin typeface="+mj-lt"/>
                        <a:ea typeface="Calibri" panose="020F0502020204030204" pitchFamily="34" charset="0"/>
                        <a:cs typeface="Arial" panose="020B0604020202020204" pitchFamily="34" charset="0"/>
                      </a:endParaRPr>
                    </a:p>
                  </a:txBody>
                  <a:tcPr marR="72000" marT="91440" marB="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342900" marR="302895" lvl="0" indent="-342900" algn="l">
                        <a:lnSpc>
                          <a:spcPct val="107000"/>
                        </a:lnSpc>
                        <a:spcBef>
                          <a:spcPts val="100"/>
                        </a:spcBef>
                        <a:spcAft>
                          <a:spcPts val="100"/>
                        </a:spcAft>
                        <a:buFont typeface="Symbol" panose="05050102010706020507" pitchFamily="18" charset="2"/>
                        <a:buChar char=""/>
                      </a:pPr>
                      <a:r>
                        <a:rPr lang="en-US" sz="1200" kern="100" dirty="0">
                          <a:solidFill>
                            <a:srgbClr val="000000"/>
                          </a:solidFill>
                          <a:effectLst/>
                        </a:rPr>
                        <a:t>African representation and visibility in shaping global vaccine financing decisions are stronger.</a:t>
                      </a:r>
                      <a:endParaRPr lang="en-US" sz="1200" kern="100" dirty="0">
                        <a:effectLst/>
                      </a:endParaRPr>
                    </a:p>
                    <a:p>
                      <a:pPr marL="342900" marR="302895" lvl="0" indent="-342900" algn="l">
                        <a:lnSpc>
                          <a:spcPct val="107000"/>
                        </a:lnSpc>
                        <a:spcBef>
                          <a:spcPts val="100"/>
                        </a:spcBef>
                        <a:spcAft>
                          <a:spcPts val="100"/>
                        </a:spcAft>
                        <a:buFont typeface="Symbol" panose="05050102010706020507" pitchFamily="18" charset="2"/>
                        <a:buChar char=""/>
                      </a:pPr>
                      <a:r>
                        <a:rPr lang="en-US" sz="1200" kern="100" dirty="0">
                          <a:solidFill>
                            <a:srgbClr val="000000"/>
                          </a:solidFill>
                          <a:effectLst/>
                        </a:rPr>
                        <a:t>African priorities (equity, sustainable domestic financing, supply resilience, and local manufacturing) are consistently reflected in the outcomes of global immunization financing processes. </a:t>
                      </a:r>
                      <a:endParaRPr lang="en-US" sz="1200" kern="100" dirty="0">
                        <a:effectLst/>
                      </a:endParaRPr>
                    </a:p>
                  </a:txBody>
                  <a:tcPr marR="72000" marT="91440" marB="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59688835"/>
                  </a:ext>
                </a:extLst>
              </a:tr>
            </a:tbl>
          </a:graphicData>
        </a:graphic>
      </p:graphicFrame>
      <p:sp>
        <p:nvSpPr>
          <p:cNvPr id="7" name="TextBox 6">
            <a:extLst>
              <a:ext uri="{FF2B5EF4-FFF2-40B4-BE49-F238E27FC236}">
                <a16:creationId xmlns:a16="http://schemas.microsoft.com/office/drawing/2014/main" id="{F60C7C28-1B5F-D43E-C01D-E54B4D71F668}"/>
              </a:ext>
            </a:extLst>
          </p:cNvPr>
          <p:cNvSpPr txBox="1"/>
          <p:nvPr/>
        </p:nvSpPr>
        <p:spPr>
          <a:xfrm>
            <a:off x="947739" y="1033257"/>
            <a:ext cx="9847262" cy="568361"/>
          </a:xfrm>
          <a:prstGeom prst="rect">
            <a:avLst/>
          </a:prstGeom>
          <a:noFill/>
        </p:spPr>
        <p:txBody>
          <a:bodyPr wrap="square" lIns="0">
            <a:spAutoFit/>
          </a:bodyPr>
          <a:lstStyle/>
          <a:p>
            <a:pPr>
              <a:lnSpc>
                <a:spcPct val="107000"/>
              </a:lnSpc>
              <a:spcAft>
                <a:spcPts val="800"/>
              </a:spcAft>
              <a:tabLst>
                <a:tab pos="3059113" algn="l"/>
              </a:tabLst>
            </a:pPr>
            <a:r>
              <a:rPr lang="en-US" sz="1500" b="1" kern="100" dirty="0">
                <a:solidFill>
                  <a:srgbClr val="E64C3C"/>
                </a:solidFill>
                <a:effectLst/>
                <a:latin typeface="+mj-lt"/>
                <a:ea typeface="Times New Roman" panose="02020603050405020304" pitchFamily="18" charset="0"/>
                <a:cs typeface="Calibri" panose="020F0502020204030204" pitchFamily="34" charset="0"/>
              </a:rPr>
              <a:t>Objective 2: </a:t>
            </a:r>
            <a:r>
              <a:rPr lang="en-US" sz="1500" b="1" kern="100" dirty="0">
                <a:solidFill>
                  <a:srgbClr val="000000"/>
                </a:solidFill>
                <a:ea typeface="Times New Roman" panose="02020603050405020304" pitchFamily="18" charset="0"/>
                <a:cs typeface="Calibri" panose="020F0502020204030204" pitchFamily="34" charset="0"/>
              </a:rPr>
              <a:t>Increase domestic investment within primary health care systems to respond to current shifts in global health financing and strengthen health systems to deliver immunization programming to all.</a:t>
            </a:r>
            <a:endParaRPr lang="en-US" sz="1500" kern="100" dirty="0">
              <a:effectLst/>
              <a:latin typeface="+mj-l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5DC41E04-84FE-86C2-63AF-7EFE52634687}"/>
              </a:ext>
            </a:extLst>
          </p:cNvPr>
          <p:cNvSpPr txBox="1"/>
          <p:nvPr/>
        </p:nvSpPr>
        <p:spPr>
          <a:xfrm>
            <a:off x="947738" y="532091"/>
            <a:ext cx="1344049" cy="306109"/>
          </a:xfrm>
          <a:prstGeom prst="rect">
            <a:avLst/>
          </a:prstGeom>
          <a:solidFill>
            <a:srgbClr val="2C8C82"/>
          </a:solidFill>
        </p:spPr>
        <p:txBody>
          <a:bodyPr wrap="square">
            <a:spAutoFit/>
          </a:bodyPr>
          <a:lstStyle/>
          <a:p>
            <a:pPr algn="l">
              <a:lnSpc>
                <a:spcPct val="107000"/>
              </a:lnSpc>
              <a:spcAft>
                <a:spcPts val="800"/>
              </a:spcAft>
              <a:buNone/>
            </a:pPr>
            <a:r>
              <a:rPr lang="en-US" sz="1400" b="1" kern="100" dirty="0">
                <a:solidFill>
                  <a:schemeClr val="bg1"/>
                </a:solidFill>
                <a:effectLst/>
                <a:latin typeface="Arial" panose="020B0604020202020204" pitchFamily="34" charset="0"/>
                <a:ea typeface="Times New Roman" panose="02020603050405020304" pitchFamily="18" charset="0"/>
                <a:cs typeface="Calibri" panose="020F0502020204030204" pitchFamily="34" charset="0"/>
              </a:rPr>
              <a:t>OBJECTIVES</a:t>
            </a:r>
            <a:endParaRPr lang="en-US"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98C9FEB4-6B75-82D1-EB37-EC833B359C03}"/>
              </a:ext>
            </a:extLst>
          </p:cNvPr>
          <p:cNvSpPr txBox="1"/>
          <p:nvPr/>
        </p:nvSpPr>
        <p:spPr>
          <a:xfrm>
            <a:off x="853440" y="6393806"/>
            <a:ext cx="7898410" cy="230832"/>
          </a:xfrm>
          <a:prstGeom prst="rect">
            <a:avLst/>
          </a:prstGeom>
          <a:noFill/>
        </p:spPr>
        <p:txBody>
          <a:bodyPr wrap="square">
            <a:spAutoFit/>
          </a:bodyPr>
          <a:lstStyle/>
          <a:p>
            <a:r>
              <a:rPr lang="en-US" sz="900" dirty="0">
                <a:latin typeface="Arial" panose="020B0604020202020204" pitchFamily="34" charset="0"/>
              </a:rPr>
              <a:t>Abbreviations: ADI, Addis Declaration on Immunization; AU, African Union.</a:t>
            </a:r>
          </a:p>
        </p:txBody>
      </p:sp>
    </p:spTree>
    <p:extLst>
      <p:ext uri="{BB962C8B-B14F-4D97-AF65-F5344CB8AC3E}">
        <p14:creationId xmlns:p14="http://schemas.microsoft.com/office/powerpoint/2010/main" val="195547467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5C739-DCCA-81E3-5267-DDD38E19C6DE}"/>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93B69A-F240-1AC5-AC5C-DCE5D02498BE}"/>
              </a:ext>
            </a:extLst>
          </p:cNvPr>
          <p:cNvGraphicFramePr>
            <a:graphicFrameLocks noGrp="1"/>
          </p:cNvGraphicFramePr>
          <p:nvPr>
            <p:extLst>
              <p:ext uri="{D42A27DB-BD31-4B8C-83A1-F6EECF244321}">
                <p14:modId xmlns:p14="http://schemas.microsoft.com/office/powerpoint/2010/main" val="3912770243"/>
              </p:ext>
            </p:extLst>
          </p:nvPr>
        </p:nvGraphicFramePr>
        <p:xfrm>
          <a:off x="947738" y="2019300"/>
          <a:ext cx="10520363" cy="3214625"/>
        </p:xfrm>
        <a:graphic>
          <a:graphicData uri="http://schemas.openxmlformats.org/drawingml/2006/table">
            <a:tbl>
              <a:tblPr firstRow="1" firstCol="1" bandRow="1">
                <a:tableStyleId>{7E9639D4-E3E2-4D34-9284-5A2195B3D0D7}</a:tableStyleId>
              </a:tblPr>
              <a:tblGrid>
                <a:gridCol w="6968711">
                  <a:extLst>
                    <a:ext uri="{9D8B030D-6E8A-4147-A177-3AD203B41FA5}">
                      <a16:colId xmlns:a16="http://schemas.microsoft.com/office/drawing/2014/main" val="3917338247"/>
                    </a:ext>
                  </a:extLst>
                </a:gridCol>
                <a:gridCol w="3551652">
                  <a:extLst>
                    <a:ext uri="{9D8B030D-6E8A-4147-A177-3AD203B41FA5}">
                      <a16:colId xmlns:a16="http://schemas.microsoft.com/office/drawing/2014/main" val="4001463883"/>
                    </a:ext>
                  </a:extLst>
                </a:gridCol>
              </a:tblGrid>
              <a:tr h="180388">
                <a:tc>
                  <a:txBody>
                    <a:bodyPr/>
                    <a:lstStyle/>
                    <a:p>
                      <a:pPr algn="l">
                        <a:lnSpc>
                          <a:spcPct val="107000"/>
                        </a:lnSpc>
                        <a:spcAft>
                          <a:spcPts val="800"/>
                        </a:spcAft>
                        <a:buNone/>
                      </a:pPr>
                      <a:r>
                        <a:rPr lang="en-US" sz="1200" b="1" kern="100" dirty="0">
                          <a:solidFill>
                            <a:schemeClr val="bg1"/>
                          </a:solidFill>
                          <a:effectLst/>
                        </a:rPr>
                        <a:t>PRIORITIES ACTIONS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08000" marR="510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tc>
                  <a:txBody>
                    <a:bodyPr/>
                    <a:lstStyle/>
                    <a:p>
                      <a:pPr algn="l">
                        <a:lnSpc>
                          <a:spcPct val="107000"/>
                        </a:lnSpc>
                        <a:spcAft>
                          <a:spcPts val="800"/>
                        </a:spcAft>
                        <a:buNone/>
                      </a:pPr>
                      <a:r>
                        <a:rPr lang="en-US" sz="1200" b="1" kern="100" dirty="0">
                          <a:solidFill>
                            <a:schemeClr val="bg1"/>
                          </a:solidFill>
                          <a:effectLst/>
                        </a:rPr>
                        <a:t>EXPECTED OUTCOME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72000" marR="510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extLst>
                  <a:ext uri="{0D108BD9-81ED-4DB2-BD59-A6C34878D82A}">
                    <a16:rowId xmlns:a16="http://schemas.microsoft.com/office/drawing/2014/main" val="3888245001"/>
                  </a:ext>
                </a:extLst>
              </a:tr>
              <a:tr h="1024925">
                <a:tc>
                  <a:txBody>
                    <a:bodyPr/>
                    <a:lstStyle/>
                    <a:p>
                      <a:pPr marL="228600" indent="-228600" algn="l">
                        <a:lnSpc>
                          <a:spcPct val="107000"/>
                        </a:lnSpc>
                        <a:spcAft>
                          <a:spcPts val="800"/>
                        </a:spcAft>
                        <a:buNone/>
                      </a:pPr>
                      <a:r>
                        <a:rPr lang="en-US" sz="1200" b="1" kern="100" dirty="0">
                          <a:solidFill>
                            <a:srgbClr val="000000"/>
                          </a:solidFill>
                          <a:effectLst/>
                        </a:rPr>
                        <a:t>2.3. Conduct targeted technical budget advocacy for immunization with critical decision-makers</a:t>
                      </a:r>
                      <a:r>
                        <a:rPr lang="en-US" sz="1200" kern="100" dirty="0">
                          <a:solidFill>
                            <a:srgbClr val="000000"/>
                          </a:solidFill>
                          <a:effectLst/>
                        </a:rPr>
                        <a:t>:</a:t>
                      </a:r>
                      <a:r>
                        <a:rPr lang="en-US" sz="1200" b="1" kern="100" dirty="0">
                          <a:solidFill>
                            <a:srgbClr val="000000"/>
                          </a:solidFill>
                          <a:effectLst/>
                        </a:rPr>
                        <a:t> </a:t>
                      </a:r>
                      <a:endParaRPr lang="en-US" sz="1200" kern="100" dirty="0">
                        <a:effectLst/>
                      </a:endParaRPr>
                    </a:p>
                    <a:p>
                      <a:pPr marL="342900" lvl="0" indent="-342900" algn="l">
                        <a:lnSpc>
                          <a:spcPct val="107000"/>
                        </a:lnSpc>
                        <a:spcBef>
                          <a:spcPts val="100"/>
                        </a:spcBef>
                        <a:spcAft>
                          <a:spcPts val="100"/>
                        </a:spcAft>
                        <a:buSzPct val="100000"/>
                        <a:buFont typeface="Symbol" panose="05050102010706020507" pitchFamily="18" charset="2"/>
                        <a:buChar char=""/>
                        <a:tabLst>
                          <a:tab pos="228600" algn="l"/>
                          <a:tab pos="457200" algn="l"/>
                        </a:tabLst>
                      </a:pPr>
                      <a:r>
                        <a:rPr lang="en-US" sz="1200" b="0" kern="100" dirty="0">
                          <a:solidFill>
                            <a:srgbClr val="000000"/>
                          </a:solidFill>
                          <a:effectLst/>
                        </a:rPr>
                        <a:t>Develop country-specific immunization investment cases and cost-benefit analyses that clearly link vaccine coverage to health system performance, economic growth, and pandemic preparedness.</a:t>
                      </a:r>
                      <a:endParaRPr lang="en-US" sz="1200" b="0" kern="100" dirty="0">
                        <a:effectLst/>
                      </a:endParaRPr>
                    </a:p>
                    <a:p>
                      <a:pPr marL="342900" lvl="0" indent="-342900" algn="l">
                        <a:lnSpc>
                          <a:spcPct val="107000"/>
                        </a:lnSpc>
                        <a:spcBef>
                          <a:spcPts val="100"/>
                        </a:spcBef>
                        <a:spcAft>
                          <a:spcPts val="100"/>
                        </a:spcAft>
                        <a:buSzPct val="100000"/>
                        <a:buFont typeface="Symbol" panose="05050102010706020507" pitchFamily="18" charset="2"/>
                        <a:buChar char=""/>
                        <a:tabLst>
                          <a:tab pos="228600" algn="l"/>
                          <a:tab pos="457200" algn="l"/>
                        </a:tabLst>
                      </a:pPr>
                      <a:r>
                        <a:rPr lang="en-US" sz="1200" b="0" kern="100" dirty="0">
                          <a:solidFill>
                            <a:srgbClr val="000000"/>
                          </a:solidFill>
                          <a:effectLst/>
                        </a:rPr>
                        <a:t>Train CSOs, parliamentarians, and health officials in budget literacy and immunization financing tracking.</a:t>
                      </a:r>
                      <a:endParaRPr lang="en-US" sz="1200" b="0" kern="100" dirty="0">
                        <a:effectLst/>
                      </a:endParaRPr>
                    </a:p>
                    <a:p>
                      <a:pPr marL="342900" lvl="0" indent="-342900" algn="l">
                        <a:lnSpc>
                          <a:spcPct val="107000"/>
                        </a:lnSpc>
                        <a:spcBef>
                          <a:spcPts val="100"/>
                        </a:spcBef>
                        <a:spcAft>
                          <a:spcPts val="100"/>
                        </a:spcAft>
                        <a:buSzPct val="100000"/>
                        <a:buFont typeface="Symbol" panose="05050102010706020507" pitchFamily="18" charset="2"/>
                        <a:buChar char=""/>
                        <a:tabLst>
                          <a:tab pos="228600" algn="l"/>
                          <a:tab pos="457200" algn="l"/>
                        </a:tabLst>
                      </a:pPr>
                      <a:r>
                        <a:rPr lang="en-US" sz="1200" b="0" kern="100" dirty="0">
                          <a:solidFill>
                            <a:srgbClr val="000000"/>
                          </a:solidFill>
                          <a:effectLst/>
                        </a:rPr>
                        <a:t>Organize high-level technical briefings and closed-door meetings between advocates and budget decision-makers before key fiscal planning milestones (e.g., Medium-Term Expenditure Framework discussions, budget hearings)</a:t>
                      </a:r>
                      <a:endParaRPr lang="en-US" sz="1200" b="0" kern="100" dirty="0">
                        <a:effectLst/>
                      </a:endParaRPr>
                    </a:p>
                    <a:p>
                      <a:pPr marL="342900" lvl="0" indent="-342900" algn="l">
                        <a:lnSpc>
                          <a:spcPct val="107000"/>
                        </a:lnSpc>
                        <a:spcBef>
                          <a:spcPts val="100"/>
                        </a:spcBef>
                        <a:spcAft>
                          <a:spcPts val="100"/>
                        </a:spcAft>
                        <a:buSzPct val="100000"/>
                        <a:buFont typeface="Symbol" panose="05050102010706020507" pitchFamily="18" charset="2"/>
                        <a:buChar char=""/>
                        <a:tabLst>
                          <a:tab pos="228600" algn="l"/>
                          <a:tab pos="457200" algn="l"/>
                        </a:tabLst>
                      </a:pPr>
                      <a:r>
                        <a:rPr lang="en-US" sz="1200" b="0" kern="100" dirty="0">
                          <a:solidFill>
                            <a:srgbClr val="000000"/>
                          </a:solidFill>
                          <a:effectLst/>
                        </a:rPr>
                        <a:t>Advocate for the inclusion of ring-fenced budget lines for immunization within national health budgets.</a:t>
                      </a:r>
                      <a:endParaRPr lang="en-US" sz="1200" b="0" kern="100" dirty="0">
                        <a:effectLst/>
                      </a:endParaRPr>
                    </a:p>
                    <a:p>
                      <a:pPr marL="342900" lvl="0" indent="-342900" algn="l">
                        <a:lnSpc>
                          <a:spcPct val="107000"/>
                        </a:lnSpc>
                        <a:spcBef>
                          <a:spcPts val="100"/>
                        </a:spcBef>
                        <a:spcAft>
                          <a:spcPts val="100"/>
                        </a:spcAft>
                        <a:buSzPct val="100000"/>
                        <a:buFont typeface="Symbol" panose="05050102010706020507" pitchFamily="18" charset="2"/>
                        <a:buChar char=""/>
                        <a:tabLst>
                          <a:tab pos="228600" algn="l"/>
                          <a:tab pos="457200" algn="l"/>
                        </a:tabLst>
                      </a:pPr>
                      <a:r>
                        <a:rPr lang="en-US" sz="1200" b="0" kern="100" dirty="0">
                          <a:solidFill>
                            <a:srgbClr val="000000"/>
                          </a:solidFill>
                          <a:effectLst/>
                        </a:rPr>
                        <a:t>Engage in pre- and post-budget dialogues to influence and monitor allocation and disbursement of funds for immunization.</a:t>
                      </a:r>
                      <a:endParaRPr lang="en-US" sz="1200" b="0" kern="100" dirty="0">
                        <a:effectLst/>
                        <a:latin typeface="+mj-lt"/>
                        <a:ea typeface="Calibri" panose="020F0502020204030204" pitchFamily="34" charset="0"/>
                        <a:cs typeface="Arial" panose="020B0604020202020204" pitchFamily="34" charset="0"/>
                      </a:endParaRPr>
                    </a:p>
                  </a:txBody>
                  <a:tcPr marR="34591" marT="91440" marB="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342900" lvl="0" indent="-342900" algn="l">
                        <a:lnSpc>
                          <a:spcPct val="107000"/>
                        </a:lnSpc>
                        <a:spcAft>
                          <a:spcPts val="800"/>
                        </a:spcAft>
                        <a:buFont typeface="Symbol" panose="05050102010706020507" pitchFamily="18" charset="2"/>
                        <a:buChar char=""/>
                      </a:pPr>
                      <a:r>
                        <a:rPr lang="en-US" sz="1200" kern="100" dirty="0">
                          <a:solidFill>
                            <a:srgbClr val="000000"/>
                          </a:solidFill>
                          <a:effectLst/>
                        </a:rPr>
                        <a:t>Strengthened political commitment and budgetary allocations for immunization exist at national and subnational levels.</a:t>
                      </a:r>
                      <a:endParaRPr lang="en-US" sz="1200" kern="100" dirty="0">
                        <a:effectLst/>
                      </a:endParaRPr>
                    </a:p>
                    <a:p>
                      <a:pPr marL="342900" lvl="0" indent="-342900" algn="l">
                        <a:lnSpc>
                          <a:spcPct val="107000"/>
                        </a:lnSpc>
                        <a:spcAft>
                          <a:spcPts val="800"/>
                        </a:spcAft>
                        <a:buFont typeface="Symbol" panose="05050102010706020507" pitchFamily="18" charset="2"/>
                        <a:buChar char=""/>
                      </a:pPr>
                      <a:r>
                        <a:rPr lang="en-US" sz="1200" kern="100" dirty="0">
                          <a:solidFill>
                            <a:srgbClr val="000000"/>
                          </a:solidFill>
                          <a:effectLst/>
                        </a:rPr>
                        <a:t>Transparency, tracking, and advocacy for domestic immunization financing commitments are improved.</a:t>
                      </a:r>
                      <a:endParaRPr lang="en-US" sz="1200" kern="100" dirty="0">
                        <a:effectLst/>
                        <a:latin typeface="+mj-lt"/>
                        <a:ea typeface="Calibri" panose="020F0502020204030204" pitchFamily="34" charset="0"/>
                        <a:cs typeface="Arial" panose="020B0604020202020204" pitchFamily="34" charset="0"/>
                      </a:endParaRPr>
                    </a:p>
                  </a:txBody>
                  <a:tcPr marR="34591" marT="91440" marB="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336112"/>
                  </a:ext>
                </a:extLst>
              </a:tr>
            </a:tbl>
          </a:graphicData>
        </a:graphic>
      </p:graphicFrame>
      <p:sp>
        <p:nvSpPr>
          <p:cNvPr id="7" name="TextBox 6">
            <a:extLst>
              <a:ext uri="{FF2B5EF4-FFF2-40B4-BE49-F238E27FC236}">
                <a16:creationId xmlns:a16="http://schemas.microsoft.com/office/drawing/2014/main" id="{8DE54B3C-9246-FD05-053C-982C6BAF4385}"/>
              </a:ext>
            </a:extLst>
          </p:cNvPr>
          <p:cNvSpPr txBox="1"/>
          <p:nvPr/>
        </p:nvSpPr>
        <p:spPr>
          <a:xfrm>
            <a:off x="947738" y="1033257"/>
            <a:ext cx="10003299" cy="568361"/>
          </a:xfrm>
          <a:prstGeom prst="rect">
            <a:avLst/>
          </a:prstGeom>
          <a:noFill/>
        </p:spPr>
        <p:txBody>
          <a:bodyPr wrap="square" lIns="0">
            <a:spAutoFit/>
          </a:bodyPr>
          <a:lstStyle/>
          <a:p>
            <a:pPr>
              <a:lnSpc>
                <a:spcPct val="107000"/>
              </a:lnSpc>
              <a:spcAft>
                <a:spcPts val="800"/>
              </a:spcAft>
              <a:tabLst>
                <a:tab pos="3059113" algn="l"/>
              </a:tabLst>
            </a:pPr>
            <a:r>
              <a:rPr lang="en-US" sz="1500" b="1" kern="100" dirty="0">
                <a:solidFill>
                  <a:srgbClr val="E64C3C"/>
                </a:solidFill>
                <a:effectLst/>
                <a:latin typeface="+mj-lt"/>
                <a:ea typeface="Times New Roman" panose="02020603050405020304" pitchFamily="18" charset="0"/>
                <a:cs typeface="Calibri" panose="020F0502020204030204" pitchFamily="34" charset="0"/>
              </a:rPr>
              <a:t>Objective 2: </a:t>
            </a:r>
            <a:r>
              <a:rPr lang="en-US" sz="1500" b="1" kern="100" dirty="0">
                <a:solidFill>
                  <a:srgbClr val="000000"/>
                </a:solidFill>
                <a:ea typeface="Times New Roman" panose="02020603050405020304" pitchFamily="18" charset="0"/>
                <a:cs typeface="Calibri" panose="020F0502020204030204" pitchFamily="34" charset="0"/>
              </a:rPr>
              <a:t>Increase domestic investment within primary health care systems to respond to current shifts in global health financing and strengthen health systems to deliver immunization programming to all.</a:t>
            </a:r>
            <a:endParaRPr lang="en-US" sz="1500" kern="100" dirty="0">
              <a:effectLst/>
              <a:latin typeface="+mj-l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28B8973F-78CD-E02C-98D4-A7FB77DF64CA}"/>
              </a:ext>
            </a:extLst>
          </p:cNvPr>
          <p:cNvSpPr txBox="1"/>
          <p:nvPr/>
        </p:nvSpPr>
        <p:spPr>
          <a:xfrm>
            <a:off x="947738" y="532091"/>
            <a:ext cx="1344049" cy="306109"/>
          </a:xfrm>
          <a:prstGeom prst="rect">
            <a:avLst/>
          </a:prstGeom>
          <a:solidFill>
            <a:srgbClr val="2C8C82"/>
          </a:solidFill>
        </p:spPr>
        <p:txBody>
          <a:bodyPr wrap="square">
            <a:spAutoFit/>
          </a:bodyPr>
          <a:lstStyle/>
          <a:p>
            <a:pPr algn="l">
              <a:lnSpc>
                <a:spcPct val="107000"/>
              </a:lnSpc>
              <a:spcAft>
                <a:spcPts val="800"/>
              </a:spcAft>
              <a:buNone/>
            </a:pPr>
            <a:r>
              <a:rPr lang="en-US" sz="1400" b="1" kern="100" dirty="0">
                <a:solidFill>
                  <a:schemeClr val="bg1"/>
                </a:solidFill>
                <a:effectLst/>
                <a:latin typeface="Arial" panose="020B0604020202020204" pitchFamily="34" charset="0"/>
                <a:ea typeface="Times New Roman" panose="02020603050405020304" pitchFamily="18" charset="0"/>
                <a:cs typeface="Calibri" panose="020F0502020204030204" pitchFamily="34" charset="0"/>
              </a:rPr>
              <a:t>OBJECTIVES</a:t>
            </a:r>
            <a:endParaRPr lang="en-US"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F6EB7F5A-7D71-8EF1-2061-494EA6301C1D}"/>
              </a:ext>
            </a:extLst>
          </p:cNvPr>
          <p:cNvSpPr txBox="1"/>
          <p:nvPr/>
        </p:nvSpPr>
        <p:spPr>
          <a:xfrm>
            <a:off x="853440" y="6393806"/>
            <a:ext cx="7898410" cy="230832"/>
          </a:xfrm>
          <a:prstGeom prst="rect">
            <a:avLst/>
          </a:prstGeom>
          <a:noFill/>
        </p:spPr>
        <p:txBody>
          <a:bodyPr wrap="square">
            <a:spAutoFit/>
          </a:bodyPr>
          <a:lstStyle/>
          <a:p>
            <a:r>
              <a:rPr lang="en-US" sz="900" dirty="0">
                <a:latin typeface="Arial" panose="020B0604020202020204" pitchFamily="34" charset="0"/>
              </a:rPr>
              <a:t>Abbreviations: ADI, Addis Declaration on Immunization; AU, African Union.</a:t>
            </a:r>
          </a:p>
        </p:txBody>
      </p:sp>
    </p:spTree>
    <p:extLst>
      <p:ext uri="{BB962C8B-B14F-4D97-AF65-F5344CB8AC3E}">
        <p14:creationId xmlns:p14="http://schemas.microsoft.com/office/powerpoint/2010/main" val="209651852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95E14-CCAF-0E7E-280C-55DE83E39CEE}"/>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3DAD769-7D05-D072-0432-34CB6AA5111E}"/>
              </a:ext>
            </a:extLst>
          </p:cNvPr>
          <p:cNvGraphicFramePr>
            <a:graphicFrameLocks noGrp="1"/>
          </p:cNvGraphicFramePr>
          <p:nvPr>
            <p:extLst>
              <p:ext uri="{D42A27DB-BD31-4B8C-83A1-F6EECF244321}">
                <p14:modId xmlns:p14="http://schemas.microsoft.com/office/powerpoint/2010/main" val="3781135345"/>
              </p:ext>
            </p:extLst>
          </p:nvPr>
        </p:nvGraphicFramePr>
        <p:xfrm>
          <a:off x="947737" y="2019303"/>
          <a:ext cx="10520363" cy="3180271"/>
        </p:xfrm>
        <a:graphic>
          <a:graphicData uri="http://schemas.openxmlformats.org/drawingml/2006/table">
            <a:tbl>
              <a:tblPr firstRow="1" firstCol="1" bandRow="1">
                <a:tableStyleId>{7E9639D4-E3E2-4D34-9284-5A2195B3D0D7}</a:tableStyleId>
              </a:tblPr>
              <a:tblGrid>
                <a:gridCol w="7119025">
                  <a:extLst>
                    <a:ext uri="{9D8B030D-6E8A-4147-A177-3AD203B41FA5}">
                      <a16:colId xmlns:a16="http://schemas.microsoft.com/office/drawing/2014/main" val="3917338247"/>
                    </a:ext>
                  </a:extLst>
                </a:gridCol>
                <a:gridCol w="3401338">
                  <a:extLst>
                    <a:ext uri="{9D8B030D-6E8A-4147-A177-3AD203B41FA5}">
                      <a16:colId xmlns:a16="http://schemas.microsoft.com/office/drawing/2014/main" val="4001463883"/>
                    </a:ext>
                  </a:extLst>
                </a:gridCol>
              </a:tblGrid>
              <a:tr h="169450">
                <a:tc>
                  <a:txBody>
                    <a:bodyPr/>
                    <a:lstStyle/>
                    <a:p>
                      <a:pPr algn="l">
                        <a:lnSpc>
                          <a:spcPct val="107000"/>
                        </a:lnSpc>
                        <a:spcAft>
                          <a:spcPts val="800"/>
                        </a:spcAft>
                        <a:buNone/>
                      </a:pPr>
                      <a:r>
                        <a:rPr lang="en-US" sz="1200" b="1" kern="100" dirty="0">
                          <a:solidFill>
                            <a:schemeClr val="bg1"/>
                          </a:solidFill>
                          <a:effectLst/>
                        </a:rPr>
                        <a:t>PRIORITIES ACTIONS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08000" marR="510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tc>
                  <a:txBody>
                    <a:bodyPr/>
                    <a:lstStyle/>
                    <a:p>
                      <a:pPr algn="l">
                        <a:lnSpc>
                          <a:spcPct val="107000"/>
                        </a:lnSpc>
                        <a:spcAft>
                          <a:spcPts val="800"/>
                        </a:spcAft>
                        <a:buNone/>
                      </a:pPr>
                      <a:r>
                        <a:rPr lang="en-US" sz="1200" b="1" kern="100" dirty="0">
                          <a:solidFill>
                            <a:schemeClr val="bg1"/>
                          </a:solidFill>
                          <a:effectLst/>
                        </a:rPr>
                        <a:t>EXPECTED OUTCOME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08000" marR="510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extLst>
                  <a:ext uri="{0D108BD9-81ED-4DB2-BD59-A6C34878D82A}">
                    <a16:rowId xmlns:a16="http://schemas.microsoft.com/office/drawing/2014/main" val="3888245001"/>
                  </a:ext>
                </a:extLst>
              </a:tr>
              <a:tr h="967547">
                <a:tc>
                  <a:txBody>
                    <a:bodyPr/>
                    <a:lstStyle/>
                    <a:p>
                      <a:pPr marL="228600" indent="-228600" algn="l" fontAlgn="t">
                        <a:lnSpc>
                          <a:spcPct val="107000"/>
                        </a:lnSpc>
                        <a:spcBef>
                          <a:spcPts val="100"/>
                        </a:spcBef>
                        <a:spcAft>
                          <a:spcPts val="100"/>
                        </a:spcAft>
                        <a:buNone/>
                      </a:pPr>
                      <a:r>
                        <a:rPr lang="en-US" sz="1200" b="1" u="none" strike="noStrike" kern="100" dirty="0">
                          <a:solidFill>
                            <a:srgbClr val="000000"/>
                          </a:solidFill>
                          <a:effectLst/>
                        </a:rPr>
                        <a:t>3.1. Develop a commitment and accountability tracking tool:</a:t>
                      </a:r>
                      <a:endParaRPr lang="en-US" sz="1200" b="1" u="none" strike="noStrike" dirty="0">
                        <a:effectLst/>
                      </a:endParaRPr>
                    </a:p>
                    <a:p>
                      <a:pPr marL="347472" indent="-347472" algn="l" fontAlgn="t">
                        <a:lnSpc>
                          <a:spcPct val="107000"/>
                        </a:lnSpc>
                        <a:spcBef>
                          <a:spcPts val="100"/>
                        </a:spcBef>
                        <a:spcAft>
                          <a:spcPts val="100"/>
                        </a:spcAft>
                        <a:buFont typeface="Arial" panose="020B0604020202020204" pitchFamily="34" charset="0"/>
                        <a:buChar char="•"/>
                      </a:pPr>
                      <a:r>
                        <a:rPr lang="en-US" sz="1200" b="0" u="none" strike="noStrike" kern="100" dirty="0">
                          <a:solidFill>
                            <a:srgbClr val="000000"/>
                          </a:solidFill>
                          <a:effectLst/>
                        </a:rPr>
                        <a:t>Create a tool to track financing and policy commitments by national and regional actors.</a:t>
                      </a:r>
                      <a:endParaRPr lang="en-US" sz="1200" b="0" u="none" strike="noStrike" dirty="0">
                        <a:effectLst/>
                      </a:endParaRPr>
                    </a:p>
                    <a:p>
                      <a:pPr marL="347472" indent="-347472" algn="l" fontAlgn="t">
                        <a:lnSpc>
                          <a:spcPct val="107000"/>
                        </a:lnSpc>
                        <a:spcBef>
                          <a:spcPts val="100"/>
                        </a:spcBef>
                        <a:spcAft>
                          <a:spcPts val="100"/>
                        </a:spcAft>
                        <a:buFont typeface="Arial" panose="020B0604020202020204" pitchFamily="34" charset="0"/>
                        <a:buChar char="•"/>
                      </a:pPr>
                      <a:r>
                        <a:rPr lang="en-US" sz="1200" b="0" u="none" strike="noStrike" kern="100" dirty="0">
                          <a:solidFill>
                            <a:srgbClr val="000000"/>
                          </a:solidFill>
                          <a:effectLst/>
                        </a:rPr>
                        <a:t>Disseminate and popularize the tool with decision-makers, immunization champions, technical working groups, national and regional immunization technical advisory groups, and civil society organizations/coalitions.</a:t>
                      </a:r>
                    </a:p>
                  </a:txBody>
                  <a:tcPr marT="91440" marB="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indent="0" algn="l" fontAlgn="t">
                        <a:lnSpc>
                          <a:spcPct val="107000"/>
                        </a:lnSpc>
                        <a:spcBef>
                          <a:spcPts val="100"/>
                        </a:spcBef>
                        <a:spcAft>
                          <a:spcPts val="100"/>
                        </a:spcAft>
                        <a:buClrTx/>
                        <a:buSzPts val="1000"/>
                        <a:buFont typeface="Symbol" panose="05050102010706020507" pitchFamily="18" charset="2"/>
                        <a:buNone/>
                      </a:pPr>
                      <a:r>
                        <a:rPr lang="en-US" sz="1200" b="0" u="none" strike="noStrike" kern="100" dirty="0">
                          <a:solidFill>
                            <a:srgbClr val="000000"/>
                          </a:solidFill>
                          <a:effectLst/>
                        </a:rPr>
                        <a:t>Regional and national immunization commitments are systematically tracked, understood, and used by stakeholders to drive accountability.</a:t>
                      </a:r>
                      <a:endParaRPr lang="en-US" sz="1200" b="0" u="none" strike="noStrike" dirty="0">
                        <a:effectLst/>
                      </a:endParaRPr>
                    </a:p>
                  </a:txBody>
                  <a:tcPr marT="91440" marB="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8120906"/>
                  </a:ext>
                </a:extLst>
              </a:tr>
              <a:tr h="810330">
                <a:tc>
                  <a:txBody>
                    <a:bodyPr/>
                    <a:lstStyle/>
                    <a:p>
                      <a:pPr algn="l" fontAlgn="t">
                        <a:lnSpc>
                          <a:spcPct val="107000"/>
                        </a:lnSpc>
                        <a:spcBef>
                          <a:spcPts val="100"/>
                        </a:spcBef>
                        <a:spcAft>
                          <a:spcPts val="100"/>
                        </a:spcAft>
                        <a:buNone/>
                      </a:pPr>
                      <a:r>
                        <a:rPr lang="en-US" sz="1200" b="1" u="none" strike="noStrike" kern="100" dirty="0">
                          <a:solidFill>
                            <a:srgbClr val="000000"/>
                          </a:solidFill>
                          <a:effectLst/>
                        </a:rPr>
                        <a:t>3.2. Develop a dedicated immunization financing scorecard:</a:t>
                      </a:r>
                      <a:endParaRPr lang="en-US" sz="1200" b="1" u="none" strike="noStrike" dirty="0">
                        <a:effectLst/>
                      </a:endParaRPr>
                    </a:p>
                    <a:p>
                      <a:pPr marL="347472" indent="-347472" algn="l" fontAlgn="t">
                        <a:lnSpc>
                          <a:spcPct val="107000"/>
                        </a:lnSpc>
                        <a:spcBef>
                          <a:spcPts val="100"/>
                        </a:spcBef>
                        <a:spcAft>
                          <a:spcPts val="100"/>
                        </a:spcAft>
                        <a:buFont typeface="Arial" panose="020B0604020202020204" pitchFamily="34" charset="0"/>
                        <a:buChar char="•"/>
                      </a:pPr>
                      <a:r>
                        <a:rPr lang="en-US" sz="1200" b="0" u="none" strike="noStrike" kern="100" dirty="0">
                          <a:solidFill>
                            <a:srgbClr val="000000"/>
                          </a:solidFill>
                          <a:effectLst/>
                        </a:rPr>
                        <a:t>Track domestic contributions, funding gaps, and co-financing performance. </a:t>
                      </a:r>
                      <a:endParaRPr lang="en-US" sz="1200" b="0" u="none" strike="noStrike" dirty="0">
                        <a:effectLst/>
                      </a:endParaRPr>
                    </a:p>
                    <a:p>
                      <a:pPr marL="347472" indent="-347472" algn="l" fontAlgn="t">
                        <a:lnSpc>
                          <a:spcPct val="107000"/>
                        </a:lnSpc>
                        <a:spcBef>
                          <a:spcPts val="100"/>
                        </a:spcBef>
                        <a:spcAft>
                          <a:spcPts val="100"/>
                        </a:spcAft>
                        <a:buFont typeface="Arial" panose="020B0604020202020204" pitchFamily="34" charset="0"/>
                        <a:buChar char="•"/>
                      </a:pPr>
                      <a:r>
                        <a:rPr lang="en-US" sz="1200" b="0" u="none" strike="noStrike" kern="100" dirty="0">
                          <a:solidFill>
                            <a:srgbClr val="000000"/>
                          </a:solidFill>
                          <a:effectLst/>
                        </a:rPr>
                        <a:t>Use scorecards for performance reviews, tracking of allocations/disbursements, and documentation of learnings and best practices to inform policy and planning decisions.</a:t>
                      </a:r>
                      <a:endParaRPr lang="en-US" sz="1200" b="0" i="0" u="none" strike="noStrike" dirty="0">
                        <a:effectLst/>
                        <a:latin typeface="+mj-lt"/>
                      </a:endParaRPr>
                    </a:p>
                  </a:txBody>
                  <a:tcPr marT="91440" marB="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fontAlgn="t">
                        <a:lnSpc>
                          <a:spcPct val="107000"/>
                        </a:lnSpc>
                        <a:spcBef>
                          <a:spcPts val="100"/>
                        </a:spcBef>
                        <a:spcAft>
                          <a:spcPts val="100"/>
                        </a:spcAft>
                        <a:buClrTx/>
                        <a:buSzPts val="1000"/>
                        <a:buFont typeface="Symbol" panose="05050102010706020507" pitchFamily="18" charset="2"/>
                        <a:buNone/>
                      </a:pPr>
                      <a:r>
                        <a:rPr lang="en-US" sz="1200" b="0" u="none" strike="noStrike" kern="100" dirty="0">
                          <a:solidFill>
                            <a:srgbClr val="000000"/>
                          </a:solidFill>
                          <a:effectLst/>
                        </a:rPr>
                        <a:t>Transparent tracking of immunization financing is strengthening advocacy and resource mobilization at country and regional levels.</a:t>
                      </a:r>
                      <a:endParaRPr lang="en-US" sz="1200" b="0" u="none" strike="noStrike" dirty="0">
                        <a:effectLst/>
                      </a:endParaRPr>
                    </a:p>
                  </a:txBody>
                  <a:tcPr marT="91440" marB="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59688835"/>
                  </a:ext>
                </a:extLst>
              </a:tr>
              <a:tr h="620381">
                <a:tc>
                  <a:txBody>
                    <a:bodyPr/>
                    <a:lstStyle/>
                    <a:p>
                      <a:pPr marL="228600" indent="-228600" algn="l" fontAlgn="t">
                        <a:lnSpc>
                          <a:spcPct val="107000"/>
                        </a:lnSpc>
                        <a:spcBef>
                          <a:spcPts val="100"/>
                        </a:spcBef>
                        <a:spcAft>
                          <a:spcPts val="100"/>
                        </a:spcAft>
                        <a:buNone/>
                      </a:pPr>
                      <a:r>
                        <a:rPr lang="en-US" sz="1200" b="1" u="none" strike="noStrike" kern="100" dirty="0">
                          <a:solidFill>
                            <a:srgbClr val="000000"/>
                          </a:solidFill>
                          <a:effectLst/>
                        </a:rPr>
                        <a:t>3.3. Create an online dashboard for visibility of policy and financing commitments. </a:t>
                      </a:r>
                      <a:endParaRPr lang="en-US" sz="1200" b="0" u="none" strike="noStrike" dirty="0">
                        <a:effectLst/>
                      </a:endParaRPr>
                    </a:p>
                  </a:txBody>
                  <a:tcPr marT="91440" marB="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indent="0" algn="l" fontAlgn="t">
                        <a:lnSpc>
                          <a:spcPct val="107000"/>
                        </a:lnSpc>
                        <a:spcBef>
                          <a:spcPts val="100"/>
                        </a:spcBef>
                        <a:spcAft>
                          <a:spcPts val="100"/>
                        </a:spcAft>
                        <a:buClrTx/>
                        <a:buSzPts val="1100"/>
                        <a:buFont typeface="Symbol" panose="05050102010706020507" pitchFamily="18" charset="2"/>
                        <a:buNone/>
                      </a:pPr>
                      <a:r>
                        <a:rPr lang="en-US" sz="1200" b="0" u="none" strike="noStrike" kern="100" dirty="0">
                          <a:solidFill>
                            <a:srgbClr val="000000"/>
                          </a:solidFill>
                          <a:effectLst/>
                        </a:rPr>
                        <a:t>Commitment and financing data are publicly accessible, increasing transparency and visibility of progress and gaps.</a:t>
                      </a:r>
                      <a:endParaRPr lang="en-US" sz="1200" b="0" i="0" u="none" strike="noStrike" dirty="0">
                        <a:effectLst/>
                        <a:latin typeface="+mj-lt"/>
                      </a:endParaRPr>
                    </a:p>
                  </a:txBody>
                  <a:tcPr marT="91440" marB="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47076285"/>
                  </a:ext>
                </a:extLst>
              </a:tr>
            </a:tbl>
          </a:graphicData>
        </a:graphic>
      </p:graphicFrame>
      <p:sp>
        <p:nvSpPr>
          <p:cNvPr id="7" name="TextBox 6">
            <a:extLst>
              <a:ext uri="{FF2B5EF4-FFF2-40B4-BE49-F238E27FC236}">
                <a16:creationId xmlns:a16="http://schemas.microsoft.com/office/drawing/2014/main" id="{ABB41C91-DA11-E229-4AE1-2BE4E0A12C0B}"/>
              </a:ext>
            </a:extLst>
          </p:cNvPr>
          <p:cNvSpPr txBox="1"/>
          <p:nvPr/>
        </p:nvSpPr>
        <p:spPr>
          <a:xfrm>
            <a:off x="947738" y="1033257"/>
            <a:ext cx="10003299" cy="568361"/>
          </a:xfrm>
          <a:prstGeom prst="rect">
            <a:avLst/>
          </a:prstGeom>
          <a:noFill/>
        </p:spPr>
        <p:txBody>
          <a:bodyPr wrap="square" lIns="0">
            <a:spAutoFit/>
          </a:bodyPr>
          <a:lstStyle/>
          <a:p>
            <a:pPr>
              <a:lnSpc>
                <a:spcPct val="107000"/>
              </a:lnSpc>
              <a:spcAft>
                <a:spcPts val="800"/>
              </a:spcAft>
              <a:tabLst>
                <a:tab pos="3059113" algn="l"/>
              </a:tabLst>
            </a:pPr>
            <a:r>
              <a:rPr lang="en-US" sz="1500" b="1" kern="100" dirty="0">
                <a:solidFill>
                  <a:srgbClr val="E64C3C"/>
                </a:solidFill>
                <a:effectLst/>
                <a:latin typeface="+mj-lt"/>
                <a:ea typeface="Times New Roman" panose="02020603050405020304" pitchFamily="18" charset="0"/>
                <a:cs typeface="Calibri" panose="020F0502020204030204" pitchFamily="34" charset="0"/>
              </a:rPr>
              <a:t>Objective 3: </a:t>
            </a:r>
            <a:r>
              <a:rPr lang="en-US" sz="1500" b="1" kern="100" dirty="0">
                <a:solidFill>
                  <a:srgbClr val="000000"/>
                </a:solidFill>
                <a:cs typeface="Calibri" panose="020F0502020204030204" pitchFamily="34" charset="0"/>
              </a:rPr>
              <a:t>Strengthen accountability mechanisms for regional- and national-level immunization commitments and resources.</a:t>
            </a:r>
            <a:endParaRPr lang="en-US" sz="1500" kern="100" dirty="0">
              <a:effectLst/>
              <a:latin typeface="+mj-l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5A6C9BAA-13B8-98DA-0B58-B55B5C1C4A64}"/>
              </a:ext>
            </a:extLst>
          </p:cNvPr>
          <p:cNvSpPr txBox="1"/>
          <p:nvPr/>
        </p:nvSpPr>
        <p:spPr>
          <a:xfrm>
            <a:off x="947738" y="532091"/>
            <a:ext cx="1344049" cy="306109"/>
          </a:xfrm>
          <a:prstGeom prst="rect">
            <a:avLst/>
          </a:prstGeom>
          <a:solidFill>
            <a:srgbClr val="2C8C82"/>
          </a:solidFill>
        </p:spPr>
        <p:txBody>
          <a:bodyPr wrap="square">
            <a:spAutoFit/>
          </a:bodyPr>
          <a:lstStyle/>
          <a:p>
            <a:pPr algn="l">
              <a:lnSpc>
                <a:spcPct val="107000"/>
              </a:lnSpc>
              <a:spcAft>
                <a:spcPts val="800"/>
              </a:spcAft>
              <a:buNone/>
            </a:pPr>
            <a:r>
              <a:rPr lang="en-US" sz="1400" b="1" kern="100" dirty="0">
                <a:solidFill>
                  <a:schemeClr val="bg1"/>
                </a:solidFill>
                <a:effectLst/>
                <a:latin typeface="Arial" panose="020B0604020202020204" pitchFamily="34" charset="0"/>
                <a:ea typeface="Times New Roman" panose="02020603050405020304" pitchFamily="18" charset="0"/>
                <a:cs typeface="Calibri" panose="020F0502020204030204" pitchFamily="34" charset="0"/>
              </a:rPr>
              <a:t>OBJECTIVES</a:t>
            </a:r>
            <a:endParaRPr lang="en-US"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4C4A7B-E968-EC30-3DD1-892918B6D8A7}"/>
              </a:ext>
            </a:extLst>
          </p:cNvPr>
          <p:cNvSpPr txBox="1"/>
          <p:nvPr/>
        </p:nvSpPr>
        <p:spPr>
          <a:xfrm>
            <a:off x="853440" y="6393806"/>
            <a:ext cx="7898410" cy="230832"/>
          </a:xfrm>
          <a:prstGeom prst="rect">
            <a:avLst/>
          </a:prstGeom>
          <a:noFill/>
        </p:spPr>
        <p:txBody>
          <a:bodyPr wrap="square">
            <a:spAutoFit/>
          </a:bodyPr>
          <a:lstStyle/>
          <a:p>
            <a:r>
              <a:rPr lang="en-US" sz="900" dirty="0">
                <a:latin typeface="Arial" panose="020B0604020202020204" pitchFamily="34" charset="0"/>
              </a:rPr>
              <a:t>Abbreviations: ADI, Addis Declaration on Immunization; AU, African Union.</a:t>
            </a:r>
          </a:p>
        </p:txBody>
      </p:sp>
    </p:spTree>
    <p:extLst>
      <p:ext uri="{BB962C8B-B14F-4D97-AF65-F5344CB8AC3E}">
        <p14:creationId xmlns:p14="http://schemas.microsoft.com/office/powerpoint/2010/main" val="390572990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36A21-B403-1DDC-A265-B9AAE30A7C8E}"/>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AF93FC9-4B96-D52F-280A-17565D2E7A46}"/>
              </a:ext>
            </a:extLst>
          </p:cNvPr>
          <p:cNvGraphicFramePr>
            <a:graphicFrameLocks noGrp="1"/>
          </p:cNvGraphicFramePr>
          <p:nvPr>
            <p:extLst>
              <p:ext uri="{D42A27DB-BD31-4B8C-83A1-F6EECF244321}">
                <p14:modId xmlns:p14="http://schemas.microsoft.com/office/powerpoint/2010/main" val="2544477514"/>
              </p:ext>
            </p:extLst>
          </p:nvPr>
        </p:nvGraphicFramePr>
        <p:xfrm>
          <a:off x="947737" y="2019303"/>
          <a:ext cx="10520363" cy="2613470"/>
        </p:xfrm>
        <a:graphic>
          <a:graphicData uri="http://schemas.openxmlformats.org/drawingml/2006/table">
            <a:tbl>
              <a:tblPr firstRow="1" firstCol="1" bandRow="1">
                <a:tableStyleId>{7E9639D4-E3E2-4D34-9284-5A2195B3D0D7}</a:tableStyleId>
              </a:tblPr>
              <a:tblGrid>
                <a:gridCol w="7119025">
                  <a:extLst>
                    <a:ext uri="{9D8B030D-6E8A-4147-A177-3AD203B41FA5}">
                      <a16:colId xmlns:a16="http://schemas.microsoft.com/office/drawing/2014/main" val="3917338247"/>
                    </a:ext>
                  </a:extLst>
                </a:gridCol>
                <a:gridCol w="3401338">
                  <a:extLst>
                    <a:ext uri="{9D8B030D-6E8A-4147-A177-3AD203B41FA5}">
                      <a16:colId xmlns:a16="http://schemas.microsoft.com/office/drawing/2014/main" val="4001463883"/>
                    </a:ext>
                  </a:extLst>
                </a:gridCol>
              </a:tblGrid>
              <a:tr h="169450">
                <a:tc>
                  <a:txBody>
                    <a:bodyPr/>
                    <a:lstStyle/>
                    <a:p>
                      <a:pPr algn="l">
                        <a:lnSpc>
                          <a:spcPct val="107000"/>
                        </a:lnSpc>
                        <a:spcAft>
                          <a:spcPts val="800"/>
                        </a:spcAft>
                        <a:buNone/>
                      </a:pPr>
                      <a:r>
                        <a:rPr lang="en-US" sz="1200" b="1" kern="100" dirty="0">
                          <a:solidFill>
                            <a:schemeClr val="bg1"/>
                          </a:solidFill>
                          <a:effectLst/>
                        </a:rPr>
                        <a:t>PRIORITIES ACTIONS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08000" marR="510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tc>
                  <a:txBody>
                    <a:bodyPr/>
                    <a:lstStyle/>
                    <a:p>
                      <a:pPr algn="l">
                        <a:lnSpc>
                          <a:spcPct val="107000"/>
                        </a:lnSpc>
                        <a:spcAft>
                          <a:spcPts val="800"/>
                        </a:spcAft>
                        <a:buNone/>
                      </a:pPr>
                      <a:r>
                        <a:rPr lang="en-US" sz="1200" b="1" kern="100" dirty="0">
                          <a:solidFill>
                            <a:schemeClr val="bg1"/>
                          </a:solidFill>
                          <a:effectLst/>
                        </a:rPr>
                        <a:t>EXPECTED OUTCOME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08000" marR="510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extLst>
                  <a:ext uri="{0D108BD9-81ED-4DB2-BD59-A6C34878D82A}">
                    <a16:rowId xmlns:a16="http://schemas.microsoft.com/office/drawing/2014/main" val="3888245001"/>
                  </a:ext>
                </a:extLst>
              </a:tr>
              <a:tr h="967547">
                <a:tc>
                  <a:txBody>
                    <a:bodyPr/>
                    <a:lstStyle/>
                    <a:p>
                      <a:pPr marL="228600" indent="-228600" algn="l" fontAlgn="t">
                        <a:lnSpc>
                          <a:spcPct val="107000"/>
                        </a:lnSpc>
                        <a:spcAft>
                          <a:spcPts val="800"/>
                        </a:spcAft>
                        <a:buNone/>
                      </a:pPr>
                      <a:r>
                        <a:rPr lang="en-US" sz="1200" b="1" u="none" strike="noStrike" kern="100" dirty="0">
                          <a:solidFill>
                            <a:srgbClr val="000000"/>
                          </a:solidFill>
                          <a:effectLst/>
                        </a:rPr>
                        <a:t>3.4. Conduct multistakeholder convenings on accountability:</a:t>
                      </a:r>
                      <a:endParaRPr lang="en-US" sz="1200" b="1" u="none" strike="noStrike" dirty="0">
                        <a:effectLst/>
                      </a:endParaRPr>
                    </a:p>
                    <a:p>
                      <a:pPr marL="347472" indent="-347472" algn="l" fontAlgn="t">
                        <a:lnSpc>
                          <a:spcPct val="107000"/>
                        </a:lnSpc>
                        <a:spcBef>
                          <a:spcPts val="100"/>
                        </a:spcBef>
                        <a:spcAft>
                          <a:spcPts val="100"/>
                        </a:spcAft>
                        <a:buFont typeface="Arial" panose="020B0604020202020204" pitchFamily="34" charset="0"/>
                        <a:buChar char="•"/>
                      </a:pPr>
                      <a:r>
                        <a:rPr lang="en-US" sz="1200" b="0" u="none" strike="noStrike" kern="100" dirty="0">
                          <a:solidFill>
                            <a:srgbClr val="000000"/>
                          </a:solidFill>
                          <a:effectLst/>
                        </a:rPr>
                        <a:t>Integrate accountability discussions into AU Summits, RECs, NEAPACOH, CPHIA, and AHAIC.</a:t>
                      </a:r>
                      <a:endParaRPr lang="en-US" sz="1200" b="0" u="none" strike="noStrike" dirty="0">
                        <a:effectLst/>
                      </a:endParaRPr>
                    </a:p>
                    <a:p>
                      <a:pPr marL="347472" indent="-347472" algn="l" fontAlgn="t">
                        <a:lnSpc>
                          <a:spcPct val="107000"/>
                        </a:lnSpc>
                        <a:spcBef>
                          <a:spcPts val="100"/>
                        </a:spcBef>
                        <a:spcAft>
                          <a:spcPts val="100"/>
                        </a:spcAft>
                        <a:buFont typeface="Arial" panose="020B0604020202020204" pitchFamily="34" charset="0"/>
                        <a:buChar char="•"/>
                      </a:pPr>
                      <a:r>
                        <a:rPr lang="en-US" sz="1200" b="0" u="none" strike="noStrike" kern="100" dirty="0">
                          <a:solidFill>
                            <a:srgbClr val="000000"/>
                          </a:solidFill>
                          <a:effectLst/>
                        </a:rPr>
                        <a:t>Support AU and partners in developing position papers or side events focused on immunization financing in Africa to present at critical global convenings (e.g., World Health Assembly, Gavi Board meetings). </a:t>
                      </a:r>
                      <a:endParaRPr lang="en-US" sz="1200" b="0" i="0" u="none" strike="noStrike" dirty="0">
                        <a:effectLst/>
                        <a:latin typeface="+mj-lt"/>
                      </a:endParaRPr>
                    </a:p>
                  </a:txBody>
                  <a:tcPr marT="91440" marB="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indent="0" algn="l" fontAlgn="t">
                        <a:lnSpc>
                          <a:spcPct val="107000"/>
                        </a:lnSpc>
                        <a:spcAft>
                          <a:spcPts val="800"/>
                        </a:spcAft>
                        <a:buClrTx/>
                        <a:buSzPts val="1000"/>
                        <a:buFont typeface="Symbol" panose="05050102010706020507" pitchFamily="18" charset="2"/>
                        <a:buNone/>
                      </a:pPr>
                      <a:r>
                        <a:rPr lang="en-US" sz="1200" b="0" u="none" strike="noStrike" kern="100" dirty="0">
                          <a:solidFill>
                            <a:srgbClr val="000000"/>
                          </a:solidFill>
                          <a:effectLst/>
                        </a:rPr>
                        <a:t>Accountability for immunization policy and financing is elevated in high-level regional and continental forums, reinforcing political commitment.</a:t>
                      </a:r>
                      <a:endParaRPr lang="en-US" sz="1200" b="0" u="none" strike="noStrike" dirty="0">
                        <a:effectLst/>
                      </a:endParaRPr>
                    </a:p>
                  </a:txBody>
                  <a:tcPr marT="91440" marB="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8120906"/>
                  </a:ext>
                </a:extLst>
              </a:tr>
              <a:tr h="810330">
                <a:tc>
                  <a:txBody>
                    <a:bodyPr/>
                    <a:lstStyle/>
                    <a:p>
                      <a:pPr marL="0" indent="0" algn="l" fontAlgn="t">
                        <a:lnSpc>
                          <a:spcPct val="107000"/>
                        </a:lnSpc>
                        <a:spcAft>
                          <a:spcPts val="800"/>
                        </a:spcAft>
                        <a:buFont typeface="Arial" panose="020B0604020202020204" pitchFamily="34" charset="0"/>
                        <a:buNone/>
                      </a:pPr>
                      <a:r>
                        <a:rPr lang="en-US" sz="1200" b="1" u="none" strike="noStrike" kern="100" dirty="0">
                          <a:solidFill>
                            <a:srgbClr val="000000"/>
                          </a:solidFill>
                          <a:effectLst/>
                        </a:rPr>
                        <a:t>3.5. Establish media accountability platforms:</a:t>
                      </a:r>
                      <a:endParaRPr lang="en-US" sz="1200" b="1" u="none" strike="noStrike" dirty="0">
                        <a:effectLst/>
                      </a:endParaRPr>
                    </a:p>
                    <a:p>
                      <a:pPr marL="347472" indent="-347472" algn="l" fontAlgn="t">
                        <a:lnSpc>
                          <a:spcPct val="107000"/>
                        </a:lnSpc>
                        <a:spcBef>
                          <a:spcPts val="100"/>
                        </a:spcBef>
                        <a:spcAft>
                          <a:spcPts val="100"/>
                        </a:spcAft>
                        <a:buFont typeface="Arial" panose="020B0604020202020204" pitchFamily="34" charset="0"/>
                        <a:buChar char="•"/>
                      </a:pPr>
                      <a:r>
                        <a:rPr lang="en-US" sz="1200" b="0" u="none" strike="noStrike" kern="100" dirty="0">
                          <a:solidFill>
                            <a:srgbClr val="000000"/>
                          </a:solidFill>
                          <a:effectLst/>
                        </a:rPr>
                        <a:t>Train journalists/influencers on immunization and financing.</a:t>
                      </a:r>
                      <a:endParaRPr lang="en-US" sz="1200" b="0" u="none" strike="noStrike" dirty="0">
                        <a:effectLst/>
                      </a:endParaRPr>
                    </a:p>
                    <a:p>
                      <a:pPr marL="347472" indent="-347472" algn="l" fontAlgn="t">
                        <a:lnSpc>
                          <a:spcPct val="107000"/>
                        </a:lnSpc>
                        <a:spcBef>
                          <a:spcPts val="100"/>
                        </a:spcBef>
                        <a:spcAft>
                          <a:spcPts val="100"/>
                        </a:spcAft>
                        <a:buFont typeface="Arial" panose="020B0604020202020204" pitchFamily="34" charset="0"/>
                        <a:buChar char="•"/>
                      </a:pPr>
                      <a:r>
                        <a:rPr lang="en-US" sz="1200" b="0" u="none" strike="noStrike" kern="100" dirty="0">
                          <a:solidFill>
                            <a:srgbClr val="000000"/>
                          </a:solidFill>
                          <a:effectLst/>
                        </a:rPr>
                        <a:t>Build networks between champions and media.</a:t>
                      </a:r>
                      <a:endParaRPr lang="en-US" sz="1200" b="0" u="none" strike="noStrike" dirty="0">
                        <a:effectLst/>
                      </a:endParaRPr>
                    </a:p>
                    <a:p>
                      <a:pPr marL="347472" indent="-347472" algn="l" fontAlgn="t">
                        <a:lnSpc>
                          <a:spcPct val="107000"/>
                        </a:lnSpc>
                        <a:spcBef>
                          <a:spcPts val="100"/>
                        </a:spcBef>
                        <a:spcAft>
                          <a:spcPts val="100"/>
                        </a:spcAft>
                        <a:buFont typeface="Arial" panose="020B0604020202020204" pitchFamily="34" charset="0"/>
                        <a:buChar char="•"/>
                      </a:pPr>
                      <a:r>
                        <a:rPr lang="en-US" sz="1200" b="0" u="none" strike="noStrike" kern="100" dirty="0">
                          <a:solidFill>
                            <a:srgbClr val="000000"/>
                          </a:solidFill>
                          <a:effectLst/>
                        </a:rPr>
                        <a:t>Use key moments (AU, CPHIA, budget cycles) to generate visibility.</a:t>
                      </a:r>
                      <a:endParaRPr lang="en-US" sz="1200" b="0" i="0" u="none" strike="noStrike" dirty="0">
                        <a:effectLst/>
                        <a:latin typeface="+mj-lt"/>
                      </a:endParaRPr>
                    </a:p>
                  </a:txBody>
                  <a:tcPr marT="91440" marB="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fontAlgn="t">
                        <a:lnSpc>
                          <a:spcPct val="107000"/>
                        </a:lnSpc>
                        <a:spcAft>
                          <a:spcPts val="800"/>
                        </a:spcAft>
                        <a:buFont typeface="Arial" panose="020B0604020202020204" pitchFamily="34" charset="0"/>
                        <a:buNone/>
                      </a:pPr>
                      <a:r>
                        <a:rPr lang="en-US" sz="1200" b="0" u="none" strike="noStrike" kern="100" dirty="0">
                          <a:solidFill>
                            <a:srgbClr val="000000"/>
                          </a:solidFill>
                          <a:effectLst/>
                        </a:rPr>
                        <a:t>Media actively monitors and reports on immunization commitments, fostering public accountability and informed demand.</a:t>
                      </a:r>
                      <a:endParaRPr lang="en-US" sz="1200" b="0" u="none" strike="noStrike" dirty="0">
                        <a:effectLst/>
                      </a:endParaRPr>
                    </a:p>
                  </a:txBody>
                  <a:tcPr marT="91440" marB="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59688835"/>
                  </a:ext>
                </a:extLst>
              </a:tr>
            </a:tbl>
          </a:graphicData>
        </a:graphic>
      </p:graphicFrame>
      <p:sp>
        <p:nvSpPr>
          <p:cNvPr id="7" name="TextBox 6">
            <a:extLst>
              <a:ext uri="{FF2B5EF4-FFF2-40B4-BE49-F238E27FC236}">
                <a16:creationId xmlns:a16="http://schemas.microsoft.com/office/drawing/2014/main" id="{D73F6DAF-E67C-A70B-A183-A0FBFF847FD0}"/>
              </a:ext>
            </a:extLst>
          </p:cNvPr>
          <p:cNvSpPr txBox="1"/>
          <p:nvPr/>
        </p:nvSpPr>
        <p:spPr>
          <a:xfrm>
            <a:off x="947738" y="1033257"/>
            <a:ext cx="10003299" cy="568361"/>
          </a:xfrm>
          <a:prstGeom prst="rect">
            <a:avLst/>
          </a:prstGeom>
          <a:noFill/>
        </p:spPr>
        <p:txBody>
          <a:bodyPr wrap="square" lIns="0">
            <a:spAutoFit/>
          </a:bodyPr>
          <a:lstStyle/>
          <a:p>
            <a:pPr>
              <a:lnSpc>
                <a:spcPct val="107000"/>
              </a:lnSpc>
              <a:spcAft>
                <a:spcPts val="800"/>
              </a:spcAft>
              <a:tabLst>
                <a:tab pos="3059113" algn="l"/>
              </a:tabLst>
            </a:pPr>
            <a:r>
              <a:rPr lang="en-US" sz="1500" b="1" kern="100" dirty="0">
                <a:solidFill>
                  <a:srgbClr val="E64C3C"/>
                </a:solidFill>
                <a:effectLst/>
                <a:latin typeface="+mj-lt"/>
                <a:ea typeface="Times New Roman" panose="02020603050405020304" pitchFamily="18" charset="0"/>
                <a:cs typeface="Calibri" panose="020F0502020204030204" pitchFamily="34" charset="0"/>
              </a:rPr>
              <a:t>Objective 3: </a:t>
            </a:r>
            <a:r>
              <a:rPr lang="en-US" sz="1500" b="1" kern="100" dirty="0">
                <a:solidFill>
                  <a:srgbClr val="000000"/>
                </a:solidFill>
                <a:cs typeface="Calibri" panose="020F0502020204030204" pitchFamily="34" charset="0"/>
              </a:rPr>
              <a:t>Strengthen accountability mechanisms for regional- and national-level immunization commitments and resources.</a:t>
            </a:r>
            <a:endParaRPr lang="en-US" sz="1500" kern="100" dirty="0">
              <a:effectLst/>
              <a:latin typeface="+mj-l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5ACCFEEE-4E9E-1A90-6C95-8D834F3FCD56}"/>
              </a:ext>
            </a:extLst>
          </p:cNvPr>
          <p:cNvSpPr txBox="1"/>
          <p:nvPr/>
        </p:nvSpPr>
        <p:spPr>
          <a:xfrm>
            <a:off x="947738" y="532091"/>
            <a:ext cx="1344049" cy="306109"/>
          </a:xfrm>
          <a:prstGeom prst="rect">
            <a:avLst/>
          </a:prstGeom>
          <a:solidFill>
            <a:srgbClr val="2C8C82"/>
          </a:solidFill>
        </p:spPr>
        <p:txBody>
          <a:bodyPr wrap="square">
            <a:spAutoFit/>
          </a:bodyPr>
          <a:lstStyle/>
          <a:p>
            <a:pPr algn="l">
              <a:lnSpc>
                <a:spcPct val="107000"/>
              </a:lnSpc>
              <a:spcAft>
                <a:spcPts val="800"/>
              </a:spcAft>
              <a:buNone/>
            </a:pPr>
            <a:r>
              <a:rPr lang="en-US" sz="1400" b="1" kern="100" dirty="0">
                <a:solidFill>
                  <a:schemeClr val="bg1"/>
                </a:solidFill>
                <a:effectLst/>
                <a:latin typeface="Arial" panose="020B0604020202020204" pitchFamily="34" charset="0"/>
                <a:ea typeface="Times New Roman" panose="02020603050405020304" pitchFamily="18" charset="0"/>
                <a:cs typeface="Calibri" panose="020F0502020204030204" pitchFamily="34" charset="0"/>
              </a:rPr>
              <a:t>OBJECTIVES</a:t>
            </a:r>
            <a:endParaRPr lang="en-US"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BF022BF-7B9F-949C-3B2D-FC7C54A30C75}"/>
              </a:ext>
            </a:extLst>
          </p:cNvPr>
          <p:cNvSpPr txBox="1"/>
          <p:nvPr/>
        </p:nvSpPr>
        <p:spPr>
          <a:xfrm>
            <a:off x="853440" y="6393806"/>
            <a:ext cx="7898410" cy="230832"/>
          </a:xfrm>
          <a:prstGeom prst="rect">
            <a:avLst/>
          </a:prstGeom>
          <a:noFill/>
        </p:spPr>
        <p:txBody>
          <a:bodyPr wrap="square">
            <a:spAutoFit/>
          </a:bodyPr>
          <a:lstStyle/>
          <a:p>
            <a:r>
              <a:rPr lang="en-US" sz="900" dirty="0">
                <a:latin typeface="Arial" panose="020B0604020202020204" pitchFamily="34" charset="0"/>
              </a:rPr>
              <a:t>Abbreviations: ADI, Addis Declaration on Immunization; AU, African Union.</a:t>
            </a:r>
          </a:p>
        </p:txBody>
      </p:sp>
    </p:spTree>
    <p:extLst>
      <p:ext uri="{BB962C8B-B14F-4D97-AF65-F5344CB8AC3E}">
        <p14:creationId xmlns:p14="http://schemas.microsoft.com/office/powerpoint/2010/main" val="12932996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1202C-8793-6DA9-09EA-3F3C7960EEAC}"/>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7F7A7B1-7657-59D8-B304-3052923A1FDC}"/>
              </a:ext>
            </a:extLst>
          </p:cNvPr>
          <p:cNvGraphicFramePr>
            <a:graphicFrameLocks noGrp="1"/>
          </p:cNvGraphicFramePr>
          <p:nvPr>
            <p:extLst>
              <p:ext uri="{D42A27DB-BD31-4B8C-83A1-F6EECF244321}">
                <p14:modId xmlns:p14="http://schemas.microsoft.com/office/powerpoint/2010/main" val="2217302830"/>
              </p:ext>
            </p:extLst>
          </p:nvPr>
        </p:nvGraphicFramePr>
        <p:xfrm>
          <a:off x="947737" y="2019303"/>
          <a:ext cx="10520363" cy="4055366"/>
        </p:xfrm>
        <a:graphic>
          <a:graphicData uri="http://schemas.openxmlformats.org/drawingml/2006/table">
            <a:tbl>
              <a:tblPr firstRow="1" firstCol="1" bandRow="1">
                <a:tableStyleId>{7E9639D4-E3E2-4D34-9284-5A2195B3D0D7}</a:tableStyleId>
              </a:tblPr>
              <a:tblGrid>
                <a:gridCol w="7119025">
                  <a:extLst>
                    <a:ext uri="{9D8B030D-6E8A-4147-A177-3AD203B41FA5}">
                      <a16:colId xmlns:a16="http://schemas.microsoft.com/office/drawing/2014/main" val="3917338247"/>
                    </a:ext>
                  </a:extLst>
                </a:gridCol>
                <a:gridCol w="3401338">
                  <a:extLst>
                    <a:ext uri="{9D8B030D-6E8A-4147-A177-3AD203B41FA5}">
                      <a16:colId xmlns:a16="http://schemas.microsoft.com/office/drawing/2014/main" val="4001463883"/>
                    </a:ext>
                  </a:extLst>
                </a:gridCol>
              </a:tblGrid>
              <a:tr h="175679">
                <a:tc>
                  <a:txBody>
                    <a:bodyPr/>
                    <a:lstStyle/>
                    <a:p>
                      <a:pPr algn="l">
                        <a:lnSpc>
                          <a:spcPct val="107000"/>
                        </a:lnSpc>
                        <a:spcAft>
                          <a:spcPts val="800"/>
                        </a:spcAft>
                        <a:buNone/>
                      </a:pPr>
                      <a:r>
                        <a:rPr lang="en-US" sz="1200" b="1" kern="100" dirty="0">
                          <a:solidFill>
                            <a:schemeClr val="bg1"/>
                          </a:solidFill>
                          <a:effectLst/>
                        </a:rPr>
                        <a:t>PRIORITIES ACTIONS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08000" marR="510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tc>
                  <a:txBody>
                    <a:bodyPr/>
                    <a:lstStyle/>
                    <a:p>
                      <a:pPr algn="l">
                        <a:lnSpc>
                          <a:spcPct val="107000"/>
                        </a:lnSpc>
                        <a:spcAft>
                          <a:spcPts val="800"/>
                        </a:spcAft>
                        <a:buNone/>
                      </a:pPr>
                      <a:r>
                        <a:rPr lang="en-US" sz="1200" b="1" kern="100" dirty="0">
                          <a:solidFill>
                            <a:schemeClr val="bg1"/>
                          </a:solidFill>
                          <a:effectLst/>
                        </a:rPr>
                        <a:t>EXPECTED OUTCOME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80000" marR="510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extLst>
                  <a:ext uri="{0D108BD9-81ED-4DB2-BD59-A6C34878D82A}">
                    <a16:rowId xmlns:a16="http://schemas.microsoft.com/office/drawing/2014/main" val="3888245001"/>
                  </a:ext>
                </a:extLst>
              </a:tr>
              <a:tr h="1115092">
                <a:tc>
                  <a:txBody>
                    <a:bodyPr/>
                    <a:lstStyle/>
                    <a:p>
                      <a:pPr marL="228600" indent="-228600" algn="l">
                        <a:lnSpc>
                          <a:spcPct val="107000"/>
                        </a:lnSpc>
                        <a:spcBef>
                          <a:spcPts val="100"/>
                        </a:spcBef>
                        <a:spcAft>
                          <a:spcPts val="100"/>
                        </a:spcAft>
                        <a:buNone/>
                      </a:pPr>
                      <a:r>
                        <a:rPr lang="en-US" sz="1200" b="1" kern="100" dirty="0">
                          <a:solidFill>
                            <a:srgbClr val="000000"/>
                          </a:solidFill>
                          <a:effectLst/>
                        </a:rPr>
                        <a:t>4.1. Identify, engage, and sustain high-level regional immunization champions</a:t>
                      </a:r>
                      <a:r>
                        <a:rPr lang="en-US" sz="1200" kern="100" dirty="0">
                          <a:solidFill>
                            <a:srgbClr val="000000"/>
                          </a:solidFill>
                          <a:effectLst/>
                        </a:rPr>
                        <a:t>:</a:t>
                      </a:r>
                      <a:endParaRPr lang="en-US" sz="120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Engage heads of state, ministers, parliamentarians, African first ladies, AU envoys, public figures, and youth leaders to visibly advocate for immunization. </a:t>
                      </a:r>
                      <a:endParaRPr lang="en-US" sz="1200" b="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Provide evidence, platforms, and support to amplify pro-immunization messages at national, regional, and global levels. </a:t>
                      </a:r>
                    </a:p>
                  </a:txBody>
                  <a:tcPr marT="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174625" lvl="0" indent="0" algn="l">
                        <a:lnSpc>
                          <a:spcPct val="107000"/>
                        </a:lnSpc>
                        <a:spcBef>
                          <a:spcPts val="100"/>
                        </a:spcBef>
                        <a:spcAft>
                          <a:spcPts val="100"/>
                        </a:spcAft>
                        <a:buFont typeface="Symbol" panose="05050102010706020507" pitchFamily="18" charset="2"/>
                        <a:buNone/>
                      </a:pPr>
                      <a:r>
                        <a:rPr lang="en-US" sz="1200" kern="100" dirty="0">
                          <a:solidFill>
                            <a:srgbClr val="000000"/>
                          </a:solidFill>
                          <a:effectLst/>
                        </a:rPr>
                        <a:t>High-profile African champions consistently advocate for immunization as a political, social, and economic priority, influencing policies and public opinion.</a:t>
                      </a:r>
                      <a:endParaRPr lang="en-US" sz="1200" kern="100" dirty="0">
                        <a:effectLst/>
                      </a:endParaRPr>
                    </a:p>
                  </a:txBody>
                  <a:tcPr marL="0" marT="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8120906"/>
                  </a:ext>
                </a:extLst>
              </a:tr>
              <a:tr h="1115092">
                <a:tc>
                  <a:txBody>
                    <a:bodyPr/>
                    <a:lstStyle/>
                    <a:p>
                      <a:pPr marL="228600" indent="-228600" algn="l">
                        <a:lnSpc>
                          <a:spcPct val="107000"/>
                        </a:lnSpc>
                        <a:spcBef>
                          <a:spcPts val="100"/>
                        </a:spcBef>
                        <a:spcAft>
                          <a:spcPts val="100"/>
                        </a:spcAft>
                        <a:buNone/>
                      </a:pPr>
                      <a:r>
                        <a:rPr lang="en-US" sz="1200" b="1" kern="100" dirty="0">
                          <a:solidFill>
                            <a:srgbClr val="000000"/>
                          </a:solidFill>
                          <a:effectLst/>
                        </a:rPr>
                        <a:t>4.2. Leverage regional and continental platforms for pro-vaccine narratives</a:t>
                      </a:r>
                      <a:r>
                        <a:rPr lang="en-US" sz="1200" kern="100" dirty="0">
                          <a:solidFill>
                            <a:srgbClr val="000000"/>
                          </a:solidFill>
                          <a:effectLst/>
                        </a:rPr>
                        <a:t>:</a:t>
                      </a:r>
                      <a:endParaRPr lang="en-US" sz="120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Work with the AU, Africa CDC, and RECs to integrate vaccine confidence and misinformation countermeasures into resolutions.</a:t>
                      </a:r>
                      <a:endParaRPr lang="en-US" sz="1200" b="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Use high-profile events (AU Summits, Africa Health Agenda, NEAPACOH) to showcase positive stories about and evidence of vaccine impact.</a:t>
                      </a:r>
                      <a:endParaRPr lang="en-US" sz="1200" b="0" kern="100" dirty="0">
                        <a:effectLst/>
                        <a:latin typeface="+mj-lt"/>
                        <a:ea typeface="Calibri" panose="020F0502020204030204" pitchFamily="34" charset="0"/>
                        <a:cs typeface="Arial" panose="020B0604020202020204" pitchFamily="34" charset="0"/>
                      </a:endParaRPr>
                    </a:p>
                  </a:txBody>
                  <a:tcPr marT="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174625" lvl="0" indent="0" algn="l">
                        <a:lnSpc>
                          <a:spcPct val="107000"/>
                        </a:lnSpc>
                        <a:spcBef>
                          <a:spcPts val="100"/>
                        </a:spcBef>
                        <a:spcAft>
                          <a:spcPts val="100"/>
                        </a:spcAft>
                        <a:buFont typeface="Symbol" panose="05050102010706020507" pitchFamily="18" charset="2"/>
                        <a:buNone/>
                      </a:pPr>
                      <a:r>
                        <a:rPr lang="en-US" sz="1200" kern="100" dirty="0">
                          <a:solidFill>
                            <a:srgbClr val="000000"/>
                          </a:solidFill>
                          <a:effectLst/>
                        </a:rPr>
                        <a:t>AU, Africa CDC, and RECs formally integrate vaccine confidence and misinformation countermeasures into resolutions, declarations, and strategic frameworks.</a:t>
                      </a:r>
                      <a:endParaRPr lang="en-US" sz="1200" kern="100" dirty="0">
                        <a:effectLst/>
                      </a:endParaRPr>
                    </a:p>
                  </a:txBody>
                  <a:tcPr marL="0" marT="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59688835"/>
                  </a:ext>
                </a:extLst>
              </a:tr>
              <a:tr h="1518434">
                <a:tc>
                  <a:txBody>
                    <a:bodyPr/>
                    <a:lstStyle/>
                    <a:p>
                      <a:pPr marL="228600" indent="-228600" algn="l">
                        <a:lnSpc>
                          <a:spcPct val="107000"/>
                        </a:lnSpc>
                        <a:spcBef>
                          <a:spcPts val="100"/>
                        </a:spcBef>
                        <a:spcAft>
                          <a:spcPts val="100"/>
                        </a:spcAft>
                        <a:buNone/>
                      </a:pPr>
                      <a:r>
                        <a:rPr lang="en-US" sz="1200" b="1" kern="100" dirty="0">
                          <a:solidFill>
                            <a:srgbClr val="000000"/>
                          </a:solidFill>
                          <a:effectLst/>
                        </a:rPr>
                        <a:t>4.3. Address misinformation, disinformation, and vaccine hesitancy for both new and routine vaccines</a:t>
                      </a:r>
                      <a:r>
                        <a:rPr lang="en-US" sz="1200" kern="100" dirty="0">
                          <a:solidFill>
                            <a:srgbClr val="000000"/>
                          </a:solidFill>
                          <a:effectLst/>
                        </a:rPr>
                        <a:t>:</a:t>
                      </a:r>
                      <a:r>
                        <a:rPr lang="en-US" sz="1200" b="1" kern="100" dirty="0">
                          <a:solidFill>
                            <a:srgbClr val="000000"/>
                          </a:solidFill>
                          <a:effectLst/>
                        </a:rPr>
                        <a:t> </a:t>
                      </a:r>
                      <a:endParaRPr lang="en-US" sz="1200" kern="100" dirty="0">
                        <a:effectLst/>
                      </a:endParaRPr>
                    </a:p>
                    <a:p>
                      <a:pPr marL="285750" indent="-285750" algn="l">
                        <a:lnSpc>
                          <a:spcPct val="107000"/>
                        </a:lnSpc>
                        <a:spcBef>
                          <a:spcPts val="100"/>
                        </a:spcBef>
                        <a:spcAft>
                          <a:spcPts val="100"/>
                        </a:spcAft>
                        <a:buFont typeface="Arial" panose="020B0604020202020204" pitchFamily="34" charset="0"/>
                        <a:buChar char="•"/>
                      </a:pPr>
                      <a:r>
                        <a:rPr lang="en-US" sz="1200" b="0" kern="100" dirty="0">
                          <a:solidFill>
                            <a:srgbClr val="000000"/>
                          </a:solidFill>
                          <a:effectLst/>
                        </a:rPr>
                        <a:t>Advocate for AU, Africa CDC, and ministries of health to invest in real-time social listening and risk communication.</a:t>
                      </a:r>
                      <a:endParaRPr lang="en-US" sz="1200" b="0" kern="100" dirty="0">
                        <a:effectLst/>
                      </a:endParaRPr>
                    </a:p>
                    <a:p>
                      <a:pPr marL="285750" indent="-285750" algn="l">
                        <a:lnSpc>
                          <a:spcPct val="107000"/>
                        </a:lnSpc>
                        <a:spcBef>
                          <a:spcPts val="100"/>
                        </a:spcBef>
                        <a:spcAft>
                          <a:spcPts val="100"/>
                        </a:spcAft>
                        <a:buFont typeface="Arial" panose="020B0604020202020204" pitchFamily="34" charset="0"/>
                        <a:buChar char="•"/>
                      </a:pPr>
                      <a:r>
                        <a:rPr lang="en-US" sz="1200" b="0" kern="100" dirty="0">
                          <a:solidFill>
                            <a:srgbClr val="000000"/>
                          </a:solidFill>
                          <a:effectLst/>
                        </a:rPr>
                        <a:t>Strengthen culturally sensitive community engagement on routine and new vaccines.</a:t>
                      </a:r>
                      <a:endParaRPr lang="en-US" sz="1200" b="0" kern="100" dirty="0">
                        <a:effectLst/>
                      </a:endParaRPr>
                    </a:p>
                    <a:p>
                      <a:pPr marL="285750" indent="-285750" algn="l">
                        <a:lnSpc>
                          <a:spcPct val="107000"/>
                        </a:lnSpc>
                        <a:spcBef>
                          <a:spcPts val="100"/>
                        </a:spcBef>
                        <a:spcAft>
                          <a:spcPts val="100"/>
                        </a:spcAft>
                        <a:buFont typeface="Arial" panose="020B0604020202020204" pitchFamily="34" charset="0"/>
                        <a:buChar char="•"/>
                      </a:pPr>
                      <a:r>
                        <a:rPr lang="en-US" sz="1200" b="0" kern="100" dirty="0">
                          <a:solidFill>
                            <a:srgbClr val="000000"/>
                          </a:solidFill>
                          <a:effectLst/>
                        </a:rPr>
                        <a:t>Showcase routine and new vaccine introduction success stories at national, regional, and global platforms. </a:t>
                      </a:r>
                      <a:endParaRPr lang="en-US" sz="1200" b="0" kern="100" dirty="0">
                        <a:effectLst/>
                        <a:latin typeface="+mj-lt"/>
                        <a:ea typeface="Calibri" panose="020F0502020204030204" pitchFamily="34" charset="0"/>
                        <a:cs typeface="Arial" panose="020B0604020202020204" pitchFamily="34" charset="0"/>
                      </a:endParaRPr>
                    </a:p>
                  </a:txBody>
                  <a:tcPr marT="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342900" lvl="0" indent="-342900" algn="l">
                        <a:lnSpc>
                          <a:spcPct val="107000"/>
                        </a:lnSpc>
                        <a:spcBef>
                          <a:spcPts val="100"/>
                        </a:spcBef>
                        <a:spcAft>
                          <a:spcPts val="100"/>
                        </a:spcAft>
                        <a:buFont typeface="Symbol" panose="05050102010706020507" pitchFamily="18" charset="2"/>
                        <a:buChar char=""/>
                      </a:pPr>
                      <a:r>
                        <a:rPr lang="en-US" sz="1200" kern="100" dirty="0">
                          <a:solidFill>
                            <a:srgbClr val="000000"/>
                          </a:solidFill>
                          <a:effectLst/>
                        </a:rPr>
                        <a:t>Governments and regional bodies detect and respond quickly to emerging misinformation trends, leading to improved vaccine confidence and uptake.</a:t>
                      </a:r>
                    </a:p>
                    <a:p>
                      <a:pPr marL="342900" lvl="0" indent="-342900" algn="l">
                        <a:lnSpc>
                          <a:spcPct val="107000"/>
                        </a:lnSpc>
                        <a:spcBef>
                          <a:spcPts val="100"/>
                        </a:spcBef>
                        <a:spcAft>
                          <a:spcPts val="100"/>
                        </a:spcAft>
                        <a:buFont typeface="Symbol" panose="05050102010706020507" pitchFamily="18" charset="2"/>
                        <a:buChar char=""/>
                      </a:pPr>
                      <a:r>
                        <a:rPr lang="en-US" sz="1200" kern="100" dirty="0">
                          <a:solidFill>
                            <a:srgbClr val="000000"/>
                          </a:solidFill>
                          <a:effectLst/>
                        </a:rPr>
                        <a:t>Vaccine confidence is increased through trusted, culturally relevant messengers..</a:t>
                      </a:r>
                      <a:endParaRPr lang="en-US" sz="1200" kern="100" dirty="0">
                        <a:solidFill>
                          <a:schemeClr val="tx1"/>
                        </a:solidFill>
                        <a:effectLst/>
                        <a:latin typeface="+mn-lt"/>
                        <a:ea typeface="Calibri" panose="020F0502020204030204" pitchFamily="34" charset="0"/>
                        <a:cs typeface="Arial" panose="020B0604020202020204" pitchFamily="34" charset="0"/>
                      </a:endParaRPr>
                    </a:p>
                  </a:txBody>
                  <a:tcPr marL="182880" marT="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47076285"/>
                  </a:ext>
                </a:extLst>
              </a:tr>
            </a:tbl>
          </a:graphicData>
        </a:graphic>
      </p:graphicFrame>
      <p:sp>
        <p:nvSpPr>
          <p:cNvPr id="7" name="TextBox 6">
            <a:extLst>
              <a:ext uri="{FF2B5EF4-FFF2-40B4-BE49-F238E27FC236}">
                <a16:creationId xmlns:a16="http://schemas.microsoft.com/office/drawing/2014/main" id="{0FBD3FC2-83C4-216B-533F-F177EADE4D5F}"/>
              </a:ext>
            </a:extLst>
          </p:cNvPr>
          <p:cNvSpPr txBox="1"/>
          <p:nvPr/>
        </p:nvSpPr>
        <p:spPr>
          <a:xfrm>
            <a:off x="947739" y="1033257"/>
            <a:ext cx="9580562" cy="568361"/>
          </a:xfrm>
          <a:prstGeom prst="rect">
            <a:avLst/>
          </a:prstGeom>
          <a:noFill/>
        </p:spPr>
        <p:txBody>
          <a:bodyPr wrap="square" lIns="0">
            <a:spAutoFit/>
          </a:bodyPr>
          <a:lstStyle/>
          <a:p>
            <a:pPr>
              <a:lnSpc>
                <a:spcPct val="107000"/>
              </a:lnSpc>
              <a:spcAft>
                <a:spcPts val="800"/>
              </a:spcAft>
              <a:tabLst>
                <a:tab pos="3059113" algn="l"/>
              </a:tabLst>
            </a:pPr>
            <a:r>
              <a:rPr lang="en-US" sz="1500" b="1" kern="100" dirty="0">
                <a:solidFill>
                  <a:srgbClr val="E64C3C"/>
                </a:solidFill>
                <a:effectLst/>
                <a:latin typeface="+mj-lt"/>
                <a:ea typeface="Times New Roman" panose="02020603050405020304" pitchFamily="18" charset="0"/>
                <a:cs typeface="Calibri" panose="020F0502020204030204" pitchFamily="34" charset="0"/>
              </a:rPr>
              <a:t>Objective </a:t>
            </a:r>
            <a:r>
              <a:rPr lang="en-US" sz="1500" b="1" kern="100" dirty="0">
                <a:solidFill>
                  <a:srgbClr val="E64C3C"/>
                </a:solidFill>
                <a:latin typeface="+mj-lt"/>
                <a:ea typeface="Times New Roman" panose="02020603050405020304" pitchFamily="18" charset="0"/>
                <a:cs typeface="Calibri" panose="020F0502020204030204" pitchFamily="34" charset="0"/>
              </a:rPr>
              <a:t>4</a:t>
            </a:r>
            <a:r>
              <a:rPr lang="en-US" sz="1500" b="1" kern="100" dirty="0">
                <a:solidFill>
                  <a:srgbClr val="E64C3C"/>
                </a:solidFill>
                <a:effectLst/>
                <a:latin typeface="+mj-lt"/>
                <a:ea typeface="Times New Roman" panose="02020603050405020304" pitchFamily="18" charset="0"/>
                <a:cs typeface="Calibri" panose="020F0502020204030204" pitchFamily="34" charset="0"/>
              </a:rPr>
              <a:t>: </a:t>
            </a:r>
            <a:r>
              <a:rPr lang="en-US" sz="1500" b="1" kern="100" dirty="0">
                <a:solidFill>
                  <a:srgbClr val="000000"/>
                </a:solidFill>
                <a:ea typeface="Times New Roman" panose="02020603050405020304" pitchFamily="18" charset="0"/>
                <a:cs typeface="Calibri" panose="020F0502020204030204" pitchFamily="34" charset="0"/>
              </a:rPr>
              <a:t>Build and strengthen </a:t>
            </a:r>
            <a:r>
              <a:rPr lang="en-US" sz="1500" b="1" kern="100" dirty="0">
                <a:solidFill>
                  <a:srgbClr val="000000"/>
                </a:solidFill>
                <a:ea typeface="Calibri" panose="020F0502020204030204" pitchFamily="34" charset="0"/>
                <a:cs typeface="Calibri" panose="020F0502020204030204" pitchFamily="34" charset="0"/>
              </a:rPr>
              <a:t>coordinated, evidence-based communication and community engagement systems to foster public trust and demand for both new and routine vaccines.</a:t>
            </a:r>
            <a:r>
              <a:rPr lang="en-US" sz="1500" kern="100" dirty="0">
                <a:solidFill>
                  <a:srgbClr val="000000"/>
                </a:solidFill>
                <a:ea typeface="Calibri" panose="020F0502020204030204" pitchFamily="34" charset="0"/>
                <a:cs typeface="Calibri" panose="020F0502020204030204" pitchFamily="34" charset="0"/>
              </a:rPr>
              <a:t> </a:t>
            </a:r>
            <a:endParaRPr lang="en-US" sz="1500" kern="100" dirty="0">
              <a:effectLst/>
              <a:latin typeface="+mj-l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1E85BF95-A169-9782-BE66-42009008611B}"/>
              </a:ext>
            </a:extLst>
          </p:cNvPr>
          <p:cNvSpPr txBox="1"/>
          <p:nvPr/>
        </p:nvSpPr>
        <p:spPr>
          <a:xfrm>
            <a:off x="947738" y="532091"/>
            <a:ext cx="1344049" cy="306109"/>
          </a:xfrm>
          <a:prstGeom prst="rect">
            <a:avLst/>
          </a:prstGeom>
          <a:solidFill>
            <a:srgbClr val="2C8C82"/>
          </a:solidFill>
        </p:spPr>
        <p:txBody>
          <a:bodyPr wrap="square">
            <a:spAutoFit/>
          </a:bodyPr>
          <a:lstStyle/>
          <a:p>
            <a:pPr algn="l">
              <a:lnSpc>
                <a:spcPct val="107000"/>
              </a:lnSpc>
              <a:spcAft>
                <a:spcPts val="800"/>
              </a:spcAft>
              <a:buNone/>
            </a:pPr>
            <a:r>
              <a:rPr lang="en-US" sz="1400" b="1" kern="100" dirty="0">
                <a:solidFill>
                  <a:schemeClr val="bg1"/>
                </a:solidFill>
                <a:effectLst/>
                <a:latin typeface="Arial" panose="020B0604020202020204" pitchFamily="34" charset="0"/>
                <a:ea typeface="Times New Roman" panose="02020603050405020304" pitchFamily="18" charset="0"/>
                <a:cs typeface="Calibri" panose="020F0502020204030204" pitchFamily="34" charset="0"/>
              </a:rPr>
              <a:t>OBJECTIVES</a:t>
            </a:r>
            <a:endParaRPr lang="en-US"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B6AB1A09-F2F2-874E-0795-16EDE33441D9}"/>
              </a:ext>
            </a:extLst>
          </p:cNvPr>
          <p:cNvSpPr txBox="1"/>
          <p:nvPr/>
        </p:nvSpPr>
        <p:spPr>
          <a:xfrm>
            <a:off x="853440" y="6393806"/>
            <a:ext cx="7898410" cy="230832"/>
          </a:xfrm>
          <a:prstGeom prst="rect">
            <a:avLst/>
          </a:prstGeom>
          <a:noFill/>
        </p:spPr>
        <p:txBody>
          <a:bodyPr wrap="square">
            <a:spAutoFit/>
          </a:bodyPr>
          <a:lstStyle/>
          <a:p>
            <a:r>
              <a:rPr lang="en-US" sz="900" dirty="0">
                <a:latin typeface="Arial" panose="020B0604020202020204" pitchFamily="34" charset="0"/>
              </a:rPr>
              <a:t>Abbreviations: ADI, Addis Declaration on Immunization; AU, African Union.</a:t>
            </a:r>
          </a:p>
        </p:txBody>
      </p:sp>
    </p:spTree>
    <p:extLst>
      <p:ext uri="{BB962C8B-B14F-4D97-AF65-F5344CB8AC3E}">
        <p14:creationId xmlns:p14="http://schemas.microsoft.com/office/powerpoint/2010/main" val="93076006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DD42A-824C-F4C2-03EE-233A643DB573}"/>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2DD4561-269F-1D80-252D-9A3437B0B753}"/>
              </a:ext>
            </a:extLst>
          </p:cNvPr>
          <p:cNvGraphicFramePr>
            <a:graphicFrameLocks noGrp="1"/>
          </p:cNvGraphicFramePr>
          <p:nvPr>
            <p:extLst>
              <p:ext uri="{D42A27DB-BD31-4B8C-83A1-F6EECF244321}">
                <p14:modId xmlns:p14="http://schemas.microsoft.com/office/powerpoint/2010/main" val="1270698313"/>
              </p:ext>
            </p:extLst>
          </p:nvPr>
        </p:nvGraphicFramePr>
        <p:xfrm>
          <a:off x="947737" y="2019303"/>
          <a:ext cx="10520363" cy="3378586"/>
        </p:xfrm>
        <a:graphic>
          <a:graphicData uri="http://schemas.openxmlformats.org/drawingml/2006/table">
            <a:tbl>
              <a:tblPr firstRow="1" firstCol="1" bandRow="1">
                <a:tableStyleId>{7E9639D4-E3E2-4D34-9284-5A2195B3D0D7}</a:tableStyleId>
              </a:tblPr>
              <a:tblGrid>
                <a:gridCol w="7119025">
                  <a:extLst>
                    <a:ext uri="{9D8B030D-6E8A-4147-A177-3AD203B41FA5}">
                      <a16:colId xmlns:a16="http://schemas.microsoft.com/office/drawing/2014/main" val="3917338247"/>
                    </a:ext>
                  </a:extLst>
                </a:gridCol>
                <a:gridCol w="3401338">
                  <a:extLst>
                    <a:ext uri="{9D8B030D-6E8A-4147-A177-3AD203B41FA5}">
                      <a16:colId xmlns:a16="http://schemas.microsoft.com/office/drawing/2014/main" val="4001463883"/>
                    </a:ext>
                  </a:extLst>
                </a:gridCol>
              </a:tblGrid>
              <a:tr h="169450">
                <a:tc>
                  <a:txBody>
                    <a:bodyPr/>
                    <a:lstStyle/>
                    <a:p>
                      <a:pPr algn="l">
                        <a:lnSpc>
                          <a:spcPct val="107000"/>
                        </a:lnSpc>
                        <a:spcAft>
                          <a:spcPts val="800"/>
                        </a:spcAft>
                        <a:buNone/>
                      </a:pPr>
                      <a:r>
                        <a:rPr lang="en-US" sz="1200" b="1" kern="100" dirty="0">
                          <a:solidFill>
                            <a:schemeClr val="bg1"/>
                          </a:solidFill>
                          <a:effectLst/>
                        </a:rPr>
                        <a:t>PRIORITIES ACTIONS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08000" marR="510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tc>
                  <a:txBody>
                    <a:bodyPr/>
                    <a:lstStyle/>
                    <a:p>
                      <a:pPr algn="l">
                        <a:lnSpc>
                          <a:spcPct val="107000"/>
                        </a:lnSpc>
                        <a:spcAft>
                          <a:spcPts val="800"/>
                        </a:spcAft>
                        <a:buNone/>
                      </a:pPr>
                      <a:r>
                        <a:rPr lang="en-US" sz="1200" b="1" kern="100" dirty="0">
                          <a:solidFill>
                            <a:schemeClr val="bg1"/>
                          </a:solidFill>
                          <a:effectLst/>
                        </a:rPr>
                        <a:t>EXPECTED OUTCOME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08000" marR="510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extLst>
                  <a:ext uri="{0D108BD9-81ED-4DB2-BD59-A6C34878D82A}">
                    <a16:rowId xmlns:a16="http://schemas.microsoft.com/office/drawing/2014/main" val="3888245001"/>
                  </a:ext>
                </a:extLst>
              </a:tr>
              <a:tr h="967547">
                <a:tc>
                  <a:txBody>
                    <a:bodyPr/>
                    <a:lstStyle/>
                    <a:p>
                      <a:pPr marL="228600" indent="-228600" algn="l">
                        <a:lnSpc>
                          <a:spcPct val="107000"/>
                        </a:lnSpc>
                        <a:spcBef>
                          <a:spcPts val="100"/>
                        </a:spcBef>
                        <a:spcAft>
                          <a:spcPts val="100"/>
                        </a:spcAft>
                        <a:buNone/>
                      </a:pPr>
                      <a:r>
                        <a:rPr lang="en-US" sz="1200" b="1" kern="100" dirty="0">
                          <a:solidFill>
                            <a:srgbClr val="000000"/>
                          </a:solidFill>
                          <a:effectLst/>
                        </a:rPr>
                        <a:t>5.1. Secure political will for local vaccine manufacturing</a:t>
                      </a:r>
                      <a:r>
                        <a:rPr lang="en-US" sz="1200" kern="100" dirty="0">
                          <a:solidFill>
                            <a:srgbClr val="000000"/>
                          </a:solidFill>
                          <a:effectLst/>
                        </a:rPr>
                        <a:t>:</a:t>
                      </a:r>
                      <a:endParaRPr lang="en-US" sz="120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Position manufacturing as a priority at AU and national levels.</a:t>
                      </a:r>
                      <a:endParaRPr lang="en-US" sz="1200" b="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Advocate for enabling policies, long-term investments, and cross-sector coordination.</a:t>
                      </a:r>
                      <a:endParaRPr lang="en-US" sz="1200" b="0" kern="100" dirty="0">
                        <a:effectLst/>
                      </a:endParaRPr>
                    </a:p>
                  </a:txBody>
                  <a:tcPr marT="91440" marB="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indent="0" algn="l">
                        <a:lnSpc>
                          <a:spcPct val="107000"/>
                        </a:lnSpc>
                        <a:spcBef>
                          <a:spcPts val="100"/>
                        </a:spcBef>
                        <a:spcAft>
                          <a:spcPts val="100"/>
                        </a:spcAft>
                        <a:buFont typeface="Arial" panose="020B0604020202020204" pitchFamily="34" charset="0"/>
                        <a:buNone/>
                      </a:pPr>
                      <a:r>
                        <a:rPr lang="en-US" sz="1200" kern="100" dirty="0">
                          <a:solidFill>
                            <a:srgbClr val="000000"/>
                          </a:solidFill>
                          <a:effectLst/>
                        </a:rPr>
                        <a:t>Local vaccine manufacturing is elevated as both a political and development priority at AU and national levels. </a:t>
                      </a:r>
                      <a:endParaRPr lang="en-US" sz="1200" kern="100" dirty="0">
                        <a:effectLst/>
                      </a:endParaRPr>
                    </a:p>
                  </a:txBody>
                  <a:tcPr marT="91440" marB="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8120906"/>
                  </a:ext>
                </a:extLst>
              </a:tr>
              <a:tr h="810330">
                <a:tc>
                  <a:txBody>
                    <a:bodyPr/>
                    <a:lstStyle/>
                    <a:p>
                      <a:pPr marL="228600" indent="-228600" algn="l">
                        <a:lnSpc>
                          <a:spcPct val="107000"/>
                        </a:lnSpc>
                        <a:spcBef>
                          <a:spcPts val="100"/>
                        </a:spcBef>
                        <a:spcAft>
                          <a:spcPts val="100"/>
                        </a:spcAft>
                        <a:buNone/>
                      </a:pPr>
                      <a:r>
                        <a:rPr lang="en-US" sz="1200" b="1" kern="100" dirty="0">
                          <a:solidFill>
                            <a:srgbClr val="000000"/>
                          </a:solidFill>
                          <a:effectLst/>
                        </a:rPr>
                        <a:t>5.2. Mobilize sustainable financing</a:t>
                      </a:r>
                      <a:r>
                        <a:rPr lang="en-US" sz="1200" kern="100" dirty="0">
                          <a:solidFill>
                            <a:srgbClr val="000000"/>
                          </a:solidFill>
                          <a:effectLst/>
                        </a:rPr>
                        <a:t>:</a:t>
                      </a:r>
                      <a:endParaRPr lang="en-US" sz="120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Urge governments, private sector, and donors to invest in Africa-based initiatives (e.g., AVMA).</a:t>
                      </a:r>
                      <a:endParaRPr lang="en-US" sz="1200" b="0" kern="100" dirty="0">
                        <a:effectLst/>
                      </a:endParaRPr>
                    </a:p>
                  </a:txBody>
                  <a:tcPr marT="91440" marB="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lvl="0" indent="0" algn="l">
                        <a:lnSpc>
                          <a:spcPct val="107000"/>
                        </a:lnSpc>
                        <a:spcBef>
                          <a:spcPts val="100"/>
                        </a:spcBef>
                        <a:spcAft>
                          <a:spcPts val="100"/>
                        </a:spcAft>
                        <a:buFont typeface="Arial" panose="020B0604020202020204" pitchFamily="34" charset="0"/>
                        <a:buNone/>
                      </a:pPr>
                      <a:r>
                        <a:rPr lang="en-US" sz="1200" kern="100" dirty="0">
                          <a:solidFill>
                            <a:srgbClr val="000000"/>
                          </a:solidFill>
                          <a:effectLst/>
                        </a:rPr>
                        <a:t>Long-term, sustainable financing mechanisms are established to support Africa-based vaccine production.</a:t>
                      </a:r>
                      <a:endParaRPr lang="en-US" sz="1200" kern="100" dirty="0">
                        <a:effectLst/>
                      </a:endParaRPr>
                    </a:p>
                  </a:txBody>
                  <a:tcPr marT="91440" marB="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59688835"/>
                  </a:ext>
                </a:extLst>
              </a:tr>
              <a:tr h="620381">
                <a:tc>
                  <a:txBody>
                    <a:bodyPr/>
                    <a:lstStyle/>
                    <a:p>
                      <a:pPr marL="228600" indent="-228600" algn="l">
                        <a:lnSpc>
                          <a:spcPct val="107000"/>
                        </a:lnSpc>
                        <a:spcBef>
                          <a:spcPts val="100"/>
                        </a:spcBef>
                        <a:spcAft>
                          <a:spcPts val="100"/>
                        </a:spcAft>
                        <a:buNone/>
                      </a:pPr>
                      <a:r>
                        <a:rPr lang="en-US" sz="1200" b="1" kern="100" dirty="0">
                          <a:solidFill>
                            <a:srgbClr val="000000"/>
                          </a:solidFill>
                          <a:effectLst/>
                        </a:rPr>
                        <a:t>5.3. Accelerate AMA operationalization and regulatory harmonization and create an enabling environment that boosts local vaccine and health product manufacturing in Africa:</a:t>
                      </a:r>
                      <a:endParaRPr lang="en-US" sz="120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Build capacity of key decision-makers on AMA treaty provisions and benefits.</a:t>
                      </a:r>
                      <a:endParaRPr lang="en-US" sz="1200" b="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Organize orientation sessions for parliamentarians, ministries of health, and ministries of foreign affairs.</a:t>
                      </a:r>
                      <a:endParaRPr lang="en-US" sz="1200" b="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Promote harmonization across national frameworks</a:t>
                      </a:r>
                      <a:r>
                        <a:rPr lang="en-US" sz="1200" b="0" kern="100" dirty="0">
                          <a:solidFill>
                            <a:srgbClr val="000000"/>
                          </a:solidFill>
                          <a:effectLst/>
                          <a:latin typeface="+mj-lt"/>
                          <a:ea typeface="Calibri" panose="020F0502020204030204" pitchFamily="34" charset="0"/>
                          <a:cs typeface="Arial" panose="020B0604020202020204" pitchFamily="34" charset="0"/>
                        </a:rPr>
                        <a:t>.</a:t>
                      </a:r>
                      <a:endParaRPr lang="en-US" sz="1200" b="0" kern="100" dirty="0">
                        <a:solidFill>
                          <a:srgbClr val="000000"/>
                        </a:solidFill>
                        <a:effectLst/>
                      </a:endParaRPr>
                    </a:p>
                  </a:txBody>
                  <a:tcPr marT="91440" marB="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lvl="0" indent="0" algn="l">
                        <a:lnSpc>
                          <a:spcPct val="107000"/>
                        </a:lnSpc>
                        <a:spcBef>
                          <a:spcPts val="100"/>
                        </a:spcBef>
                        <a:spcAft>
                          <a:spcPts val="100"/>
                        </a:spcAft>
                        <a:buFont typeface="Arial" panose="020B0604020202020204" pitchFamily="34" charset="0"/>
                        <a:buNone/>
                        <a:tabLst>
                          <a:tab pos="2873375" algn="l"/>
                        </a:tabLst>
                      </a:pPr>
                      <a:r>
                        <a:rPr lang="en-US" sz="1200" kern="100" dirty="0">
                          <a:solidFill>
                            <a:srgbClr val="000000"/>
                          </a:solidFill>
                          <a:effectLst/>
                        </a:rPr>
                        <a:t>The AMA has fully operational and harmonized regulatory frameworks that enable efficient, safe, and high-quality vaccine manufacturing in Africa.</a:t>
                      </a:r>
                      <a:endParaRPr lang="en-US" sz="1200" kern="100" dirty="0">
                        <a:effectLst/>
                      </a:endParaRPr>
                    </a:p>
                  </a:txBody>
                  <a:tcPr marT="91440" marB="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47076285"/>
                  </a:ext>
                </a:extLst>
              </a:tr>
            </a:tbl>
          </a:graphicData>
        </a:graphic>
      </p:graphicFrame>
      <p:sp>
        <p:nvSpPr>
          <p:cNvPr id="7" name="TextBox 6">
            <a:extLst>
              <a:ext uri="{FF2B5EF4-FFF2-40B4-BE49-F238E27FC236}">
                <a16:creationId xmlns:a16="http://schemas.microsoft.com/office/drawing/2014/main" id="{3C4B9624-D978-059B-F312-9E0B9EDF04D1}"/>
              </a:ext>
            </a:extLst>
          </p:cNvPr>
          <p:cNvSpPr txBox="1"/>
          <p:nvPr/>
        </p:nvSpPr>
        <p:spPr>
          <a:xfrm>
            <a:off x="947739" y="1033257"/>
            <a:ext cx="9669462" cy="568361"/>
          </a:xfrm>
          <a:prstGeom prst="rect">
            <a:avLst/>
          </a:prstGeom>
          <a:noFill/>
        </p:spPr>
        <p:txBody>
          <a:bodyPr wrap="square" lIns="0">
            <a:spAutoFit/>
          </a:bodyPr>
          <a:lstStyle/>
          <a:p>
            <a:pPr>
              <a:lnSpc>
                <a:spcPct val="107000"/>
              </a:lnSpc>
              <a:spcAft>
                <a:spcPts val="800"/>
              </a:spcAft>
              <a:tabLst>
                <a:tab pos="3059113" algn="l"/>
              </a:tabLst>
            </a:pPr>
            <a:r>
              <a:rPr lang="en-US" sz="1500" b="1" kern="100" dirty="0">
                <a:solidFill>
                  <a:srgbClr val="E64C3C"/>
                </a:solidFill>
                <a:effectLst/>
                <a:latin typeface="+mj-lt"/>
                <a:ea typeface="Times New Roman" panose="02020603050405020304" pitchFamily="18" charset="0"/>
                <a:cs typeface="Calibri" panose="020F0502020204030204" pitchFamily="34" charset="0"/>
              </a:rPr>
              <a:t>Objective 5: </a:t>
            </a:r>
            <a:r>
              <a:rPr lang="en-US" sz="1500" b="1" kern="100" dirty="0">
                <a:solidFill>
                  <a:srgbClr val="000000"/>
                </a:solidFill>
                <a:ea typeface="Times New Roman" panose="02020603050405020304" pitchFamily="18" charset="0"/>
                <a:cs typeface="Calibri" panose="020F0502020204030204" pitchFamily="34" charset="0"/>
              </a:rPr>
              <a:t>Build and strengthen </a:t>
            </a:r>
            <a:r>
              <a:rPr lang="en-US" sz="1500" b="1" kern="100" dirty="0">
                <a:solidFill>
                  <a:srgbClr val="000000"/>
                </a:solidFill>
                <a:ea typeface="Calibri" panose="020F0502020204030204" pitchFamily="34" charset="0"/>
                <a:cs typeface="Calibri" panose="020F0502020204030204" pitchFamily="34" charset="0"/>
              </a:rPr>
              <a:t>coordinated, evidence-based communication and community engagement systems to foster public trust and demand for both new and routine vaccines.</a:t>
            </a:r>
            <a:r>
              <a:rPr lang="en-US" sz="1500" kern="100" dirty="0">
                <a:solidFill>
                  <a:srgbClr val="000000"/>
                </a:solidFill>
                <a:ea typeface="Calibri" panose="020F0502020204030204" pitchFamily="34" charset="0"/>
                <a:cs typeface="Calibri" panose="020F0502020204030204" pitchFamily="34" charset="0"/>
              </a:rPr>
              <a:t> </a:t>
            </a:r>
            <a:endParaRPr lang="en-US" sz="1500" kern="100" dirty="0">
              <a:effectLst/>
              <a:latin typeface="+mj-l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4B9EF09D-674C-66E8-4499-B886A1566E58}"/>
              </a:ext>
            </a:extLst>
          </p:cNvPr>
          <p:cNvSpPr txBox="1"/>
          <p:nvPr/>
        </p:nvSpPr>
        <p:spPr>
          <a:xfrm>
            <a:off x="947738" y="532091"/>
            <a:ext cx="1344049" cy="306109"/>
          </a:xfrm>
          <a:prstGeom prst="rect">
            <a:avLst/>
          </a:prstGeom>
          <a:solidFill>
            <a:srgbClr val="2C8C82"/>
          </a:solidFill>
        </p:spPr>
        <p:txBody>
          <a:bodyPr wrap="square">
            <a:spAutoFit/>
          </a:bodyPr>
          <a:lstStyle/>
          <a:p>
            <a:pPr algn="l">
              <a:lnSpc>
                <a:spcPct val="107000"/>
              </a:lnSpc>
              <a:spcAft>
                <a:spcPts val="800"/>
              </a:spcAft>
              <a:buNone/>
            </a:pPr>
            <a:r>
              <a:rPr lang="en-US" sz="1400" b="1" kern="100" dirty="0">
                <a:solidFill>
                  <a:schemeClr val="bg1"/>
                </a:solidFill>
                <a:effectLst/>
                <a:latin typeface="Arial" panose="020B0604020202020204" pitchFamily="34" charset="0"/>
                <a:ea typeface="Times New Roman" panose="02020603050405020304" pitchFamily="18" charset="0"/>
                <a:cs typeface="Calibri" panose="020F0502020204030204" pitchFamily="34" charset="0"/>
              </a:rPr>
              <a:t>OBJECTIVES</a:t>
            </a:r>
            <a:endParaRPr lang="en-US"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E65437E-9DE4-1481-1E20-2990849534E2}"/>
              </a:ext>
            </a:extLst>
          </p:cNvPr>
          <p:cNvSpPr txBox="1"/>
          <p:nvPr/>
        </p:nvSpPr>
        <p:spPr>
          <a:xfrm>
            <a:off x="853440" y="6393806"/>
            <a:ext cx="7898410" cy="230832"/>
          </a:xfrm>
          <a:prstGeom prst="rect">
            <a:avLst/>
          </a:prstGeom>
          <a:noFill/>
        </p:spPr>
        <p:txBody>
          <a:bodyPr wrap="square">
            <a:spAutoFit/>
          </a:bodyPr>
          <a:lstStyle/>
          <a:p>
            <a:r>
              <a:rPr lang="en-US" sz="900" dirty="0">
                <a:latin typeface="Arial" panose="020B0604020202020204" pitchFamily="34" charset="0"/>
              </a:rPr>
              <a:t>Abbreviations: ADI, Addis Declaration on Immunization; AU, African Union.</a:t>
            </a:r>
          </a:p>
        </p:txBody>
      </p:sp>
    </p:spTree>
    <p:extLst>
      <p:ext uri="{BB962C8B-B14F-4D97-AF65-F5344CB8AC3E}">
        <p14:creationId xmlns:p14="http://schemas.microsoft.com/office/powerpoint/2010/main" val="138006321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5C430-36D3-47C1-B6C6-0C12B0FF5B5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F1BE05B-136B-47A9-184A-43B16DBC4325}"/>
              </a:ext>
            </a:extLst>
          </p:cNvPr>
          <p:cNvSpPr>
            <a:spLocks noGrp="1"/>
          </p:cNvSpPr>
          <p:nvPr>
            <p:ph type="body" sz="quarter" idx="4294967295"/>
          </p:nvPr>
        </p:nvSpPr>
        <p:spPr>
          <a:xfrm>
            <a:off x="944562" y="785514"/>
            <a:ext cx="5151438" cy="476250"/>
          </a:xfrm>
        </p:spPr>
        <p:txBody>
          <a:bodyPr>
            <a:noAutofit/>
          </a:bodyPr>
          <a:lstStyle/>
          <a:p>
            <a:r>
              <a:rPr lang="en-US" sz="3200" b="1" dirty="0">
                <a:solidFill>
                  <a:srgbClr val="2C8C82"/>
                </a:solidFill>
                <a:cs typeface="Times New Roman" panose="02020603050405020304" pitchFamily="18" charset="0"/>
              </a:rPr>
              <a:t>Conclusion</a:t>
            </a:r>
          </a:p>
        </p:txBody>
      </p:sp>
      <p:sp>
        <p:nvSpPr>
          <p:cNvPr id="2" name="Slide Number Placeholder 1">
            <a:extLst>
              <a:ext uri="{FF2B5EF4-FFF2-40B4-BE49-F238E27FC236}">
                <a16:creationId xmlns:a16="http://schemas.microsoft.com/office/drawing/2014/main" id="{37778BB2-26D8-06F4-BF42-ABBAC25BE10A}"/>
              </a:ext>
            </a:extLst>
          </p:cNvPr>
          <p:cNvSpPr>
            <a:spLocks noGrp="1"/>
          </p:cNvSpPr>
          <p:nvPr>
            <p:ph type="sldNum" sz="quarter" idx="4294967295"/>
          </p:nvPr>
        </p:nvSpPr>
        <p:spPr>
          <a:xfrm>
            <a:off x="0" y="6461125"/>
            <a:ext cx="180975" cy="163513"/>
          </a:xfrm>
        </p:spPr>
        <p:txBody>
          <a:bodyPr/>
          <a:lstStyle/>
          <a:p>
            <a:fld id="{E28D367D-202E-4BB0-8243-51A46362D732}" type="slidenum">
              <a:rPr lang="en-US" smtClean="0"/>
              <a:pPr/>
              <a:t>16</a:t>
            </a:fld>
            <a:endParaRPr lang="en-US"/>
          </a:p>
        </p:txBody>
      </p:sp>
      <p:sp>
        <p:nvSpPr>
          <p:cNvPr id="3" name="Text Placeholder 2">
            <a:extLst>
              <a:ext uri="{FF2B5EF4-FFF2-40B4-BE49-F238E27FC236}">
                <a16:creationId xmlns:a16="http://schemas.microsoft.com/office/drawing/2014/main" id="{12C267E0-C743-C2ED-9F78-9D5363567CA1}"/>
              </a:ext>
            </a:extLst>
          </p:cNvPr>
          <p:cNvSpPr>
            <a:spLocks noGrp="1"/>
          </p:cNvSpPr>
          <p:nvPr>
            <p:ph type="body" sz="quarter" idx="4294967295"/>
          </p:nvPr>
        </p:nvSpPr>
        <p:spPr>
          <a:xfrm>
            <a:off x="971549" y="1865552"/>
            <a:ext cx="4895851" cy="3189047"/>
          </a:xfrm>
        </p:spPr>
        <p:txBody>
          <a:bodyPr>
            <a:noAutofit/>
          </a:bodyPr>
          <a:lstStyle/>
          <a:p>
            <a:r>
              <a:rPr lang="en-US" sz="1400" dirty="0">
                <a:latin typeface="Arial"/>
                <a:cs typeface="Arial"/>
              </a:rPr>
              <a:t>The Africa Regional Advocacy Strategy on Immunization 2025–2030 is both a call to action and a roadmap for impact. </a:t>
            </a:r>
            <a:endParaRPr lang="en-US" sz="1400" dirty="0"/>
          </a:p>
          <a:p>
            <a:r>
              <a:rPr lang="en-US" sz="1400" dirty="0"/>
              <a:t>No </a:t>
            </a:r>
            <a:r>
              <a:rPr lang="en-US" sz="1400" dirty="0">
                <a:latin typeface="Arial"/>
                <a:cs typeface="Arial"/>
              </a:rPr>
              <a:t>single actor can close the immunization gap alone; only by working together can we build political will, mobilize sustainable financing, strengthen accountability, ensure timely access to lifesaving vaccines, and advance regional harmonization and manufacturing.</a:t>
            </a:r>
            <a:endParaRPr lang="en-US" sz="1400" dirty="0"/>
          </a:p>
          <a:p>
            <a:r>
              <a:rPr lang="en-US" sz="1400" b="1" dirty="0">
                <a:latin typeface="Arial"/>
                <a:cs typeface="Arial"/>
              </a:rPr>
              <a:t>Join us in this effort to galvanize support, take ownership, and amplify Africa’s voice so that together we can protect every child, strengthen our health systems, and secure a healthier future for generations to come.</a:t>
            </a:r>
          </a:p>
          <a:p>
            <a:pPr>
              <a:spcAft>
                <a:spcPts val="600"/>
              </a:spcAft>
            </a:pPr>
            <a:endParaRPr lang="en-US" sz="1500" b="1" dirty="0"/>
          </a:p>
        </p:txBody>
      </p:sp>
      <p:pic>
        <p:nvPicPr>
          <p:cNvPr id="5" name="Picture 4">
            <a:extLst>
              <a:ext uri="{FF2B5EF4-FFF2-40B4-BE49-F238E27FC236}">
                <a16:creationId xmlns:a16="http://schemas.microsoft.com/office/drawing/2014/main" id="{E900BBF1-FFC6-CBDF-F116-D643471857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24600" y="790958"/>
            <a:ext cx="5360709" cy="5338233"/>
          </a:xfrm>
          <a:prstGeom prst="rect">
            <a:avLst/>
          </a:prstGeom>
        </p:spPr>
      </p:pic>
    </p:spTree>
    <p:extLst>
      <p:ext uri="{BB962C8B-B14F-4D97-AF65-F5344CB8AC3E}">
        <p14:creationId xmlns:p14="http://schemas.microsoft.com/office/powerpoint/2010/main" val="135973589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0A0B03-2B2B-36A2-F2C4-ED1E9F043284}"/>
              </a:ext>
            </a:extLst>
          </p:cNvPr>
          <p:cNvSpPr txBox="1"/>
          <p:nvPr/>
        </p:nvSpPr>
        <p:spPr>
          <a:xfrm>
            <a:off x="878765" y="1748493"/>
            <a:ext cx="10103588" cy="3486019"/>
          </a:xfrm>
          <a:prstGeom prst="rect">
            <a:avLst/>
          </a:prstGeom>
          <a:noFill/>
        </p:spPr>
        <p:txBody>
          <a:bodyPr wrap="square">
            <a:spAutoFit/>
          </a:bodyPr>
          <a:lstStyle/>
          <a:p>
            <a:pPr marL="342900" lvl="0" indent="-342900">
              <a:lnSpc>
                <a:spcPct val="115000"/>
              </a:lnSpc>
              <a:spcBef>
                <a:spcPts val="300"/>
              </a:spcBef>
              <a:spcAft>
                <a:spcPts val="300"/>
              </a:spcAft>
              <a:buFont typeface="Symbol" panose="05050102010706020507" pitchFamily="18" charset="2"/>
              <a:buChar char=""/>
            </a:pPr>
            <a:r>
              <a:rPr lang="en-US" sz="1500" b="1" kern="100" dirty="0">
                <a:effectLst/>
                <a:latin typeface="Arial" panose="020B0604020202020204" pitchFamily="34" charset="0"/>
                <a:ea typeface="Aptos" panose="020B0004020202020204" pitchFamily="34" charset="0"/>
                <a:cs typeface="Arial" panose="020B0604020202020204" pitchFamily="34" charset="0"/>
              </a:rPr>
              <a:t>The Africa Regional Advocacy Strategy on Immunization </a:t>
            </a:r>
            <a:r>
              <a:rPr lang="en-US" sz="1500" kern="100" dirty="0">
                <a:effectLst/>
                <a:latin typeface="Arial" panose="020B0604020202020204" pitchFamily="34" charset="0"/>
                <a:ea typeface="Aptos" panose="020B0004020202020204" pitchFamily="34" charset="0"/>
                <a:cs typeface="Arial" panose="020B0604020202020204" pitchFamily="34" charset="0"/>
              </a:rPr>
              <a:t>brings together regional institutions, governments, global partners, civil society, and communities around one shared agenda—to ensure every child in Africa is reached with lifesaving vaccines.</a:t>
            </a:r>
          </a:p>
          <a:p>
            <a:pPr marL="342900" lvl="0" indent="-342900">
              <a:lnSpc>
                <a:spcPct val="115000"/>
              </a:lnSpc>
              <a:spcBef>
                <a:spcPts val="300"/>
              </a:spcBef>
              <a:spcAft>
                <a:spcPts val="300"/>
              </a:spcAft>
              <a:buFont typeface="Symbol" panose="05050102010706020507" pitchFamily="18" charset="2"/>
              <a:buChar char=""/>
            </a:pPr>
            <a:r>
              <a:rPr lang="en-US" sz="1500" kern="100" dirty="0">
                <a:effectLst/>
                <a:latin typeface="Arial" panose="020B0604020202020204" pitchFamily="34" charset="0"/>
                <a:ea typeface="Aptos" panose="020B0004020202020204" pitchFamily="34" charset="0"/>
                <a:cs typeface="Arial" panose="020B0604020202020204" pitchFamily="34" charset="0"/>
              </a:rPr>
              <a:t>By focusing on zero-dose and </a:t>
            </a:r>
            <a:r>
              <a:rPr lang="en-US" sz="1500" kern="100" dirty="0" err="1">
                <a:effectLst/>
                <a:latin typeface="Arial" panose="020B0604020202020204" pitchFamily="34" charset="0"/>
                <a:ea typeface="Aptos" panose="020B0004020202020204" pitchFamily="34" charset="0"/>
                <a:cs typeface="Arial" panose="020B0604020202020204" pitchFamily="34" charset="0"/>
              </a:rPr>
              <a:t>underimmunized</a:t>
            </a:r>
            <a:r>
              <a:rPr lang="en-US" sz="1500" kern="100" dirty="0">
                <a:effectLst/>
                <a:latin typeface="Arial" panose="020B0604020202020204" pitchFamily="34" charset="0"/>
                <a:ea typeface="Aptos" panose="020B0004020202020204" pitchFamily="34" charset="0"/>
                <a:cs typeface="Arial" panose="020B0604020202020204" pitchFamily="34" charset="0"/>
              </a:rPr>
              <a:t> children, the strategy places equity at the heart of Africa’s immunization agenda, ensuring the most vulnerable are not left behind.</a:t>
            </a:r>
          </a:p>
          <a:p>
            <a:pPr marL="342900" lvl="0" indent="-342900">
              <a:lnSpc>
                <a:spcPct val="115000"/>
              </a:lnSpc>
              <a:spcBef>
                <a:spcPts val="300"/>
              </a:spcBef>
              <a:spcAft>
                <a:spcPts val="300"/>
              </a:spcAft>
              <a:buFont typeface="Symbol" panose="05050102010706020507" pitchFamily="18" charset="2"/>
              <a:buChar char=""/>
            </a:pPr>
            <a:r>
              <a:rPr lang="en-US" sz="1500" kern="100" dirty="0">
                <a:effectLst/>
                <a:latin typeface="Arial" panose="020B0604020202020204" pitchFamily="34" charset="0"/>
                <a:ea typeface="Aptos" panose="020B0004020202020204" pitchFamily="34" charset="0"/>
                <a:cs typeface="Arial" panose="020B0604020202020204" pitchFamily="34" charset="0"/>
              </a:rPr>
              <a:t>By strengthening </a:t>
            </a:r>
            <a:r>
              <a:rPr lang="en-US" sz="1500" b="1" i="1" kern="100" dirty="0">
                <a:effectLst/>
                <a:latin typeface="Arial" panose="020B0604020202020204" pitchFamily="34" charset="0"/>
                <a:ea typeface="Aptos" panose="020B0004020202020204" pitchFamily="34" charset="0"/>
                <a:cs typeface="Arial" panose="020B0604020202020204" pitchFamily="34" charset="0"/>
              </a:rPr>
              <a:t>political leadership</a:t>
            </a:r>
            <a:r>
              <a:rPr lang="en-US" sz="1500" kern="100" dirty="0">
                <a:effectLst/>
                <a:latin typeface="Arial" panose="020B0604020202020204" pitchFamily="34" charset="0"/>
                <a:ea typeface="Aptos" panose="020B0004020202020204" pitchFamily="34" charset="0"/>
                <a:cs typeface="Arial" panose="020B0604020202020204" pitchFamily="34" charset="0"/>
              </a:rPr>
              <a:t>, securing </a:t>
            </a:r>
            <a:r>
              <a:rPr lang="en-US" sz="1500" b="1" i="1" kern="100" dirty="0">
                <a:effectLst/>
                <a:latin typeface="Arial" panose="020B0604020202020204" pitchFamily="34" charset="0"/>
                <a:ea typeface="Aptos" panose="020B0004020202020204" pitchFamily="34" charset="0"/>
                <a:cs typeface="Arial" panose="020B0604020202020204" pitchFamily="34" charset="0"/>
              </a:rPr>
              <a:t>sustainable financing</a:t>
            </a:r>
            <a:r>
              <a:rPr lang="en-US" sz="1500" kern="100" dirty="0">
                <a:effectLst/>
                <a:latin typeface="Arial" panose="020B0604020202020204" pitchFamily="34" charset="0"/>
                <a:ea typeface="Aptos" panose="020B0004020202020204" pitchFamily="34" charset="0"/>
                <a:cs typeface="Arial" panose="020B0604020202020204" pitchFamily="34" charset="0"/>
              </a:rPr>
              <a:t>, reinforcing </a:t>
            </a:r>
            <a:r>
              <a:rPr lang="en-US" sz="1500" b="1" i="1" kern="100" dirty="0">
                <a:effectLst/>
                <a:latin typeface="Arial" panose="020B0604020202020204" pitchFamily="34" charset="0"/>
                <a:ea typeface="Aptos" panose="020B0004020202020204" pitchFamily="34" charset="0"/>
                <a:cs typeface="Arial" panose="020B0604020202020204" pitchFamily="34" charset="0"/>
              </a:rPr>
              <a:t>accountability</a:t>
            </a:r>
            <a:r>
              <a:rPr lang="en-US" sz="1500" kern="100" dirty="0">
                <a:effectLst/>
                <a:latin typeface="Arial" panose="020B0604020202020204" pitchFamily="34" charset="0"/>
                <a:ea typeface="Aptos" panose="020B0004020202020204" pitchFamily="34" charset="0"/>
                <a:cs typeface="Arial" panose="020B0604020202020204" pitchFamily="34" charset="0"/>
              </a:rPr>
              <a:t>, building </a:t>
            </a:r>
            <a:r>
              <a:rPr lang="en-US" sz="1500" b="1" i="1" kern="100" dirty="0">
                <a:effectLst/>
                <a:latin typeface="Arial" panose="020B0604020202020204" pitchFamily="34" charset="0"/>
                <a:ea typeface="Aptos" panose="020B0004020202020204" pitchFamily="34" charset="0"/>
                <a:cs typeface="Arial" panose="020B0604020202020204" pitchFamily="34" charset="0"/>
              </a:rPr>
              <a:t>vaccine confidence</a:t>
            </a:r>
            <a:r>
              <a:rPr lang="en-US" sz="1500" kern="100" dirty="0">
                <a:effectLst/>
                <a:latin typeface="Arial" panose="020B0604020202020204" pitchFamily="34" charset="0"/>
                <a:ea typeface="Aptos" panose="020B0004020202020204" pitchFamily="34" charset="0"/>
                <a:cs typeface="Arial" panose="020B0604020202020204" pitchFamily="34" charset="0"/>
              </a:rPr>
              <a:t>, and advancing </a:t>
            </a:r>
            <a:r>
              <a:rPr lang="en-US" sz="1500" b="1" i="1" kern="100" dirty="0">
                <a:effectLst/>
                <a:latin typeface="Arial" panose="020B0604020202020204" pitchFamily="34" charset="0"/>
                <a:ea typeface="Aptos" panose="020B0004020202020204" pitchFamily="34" charset="0"/>
                <a:cs typeface="Arial" panose="020B0604020202020204" pitchFamily="34" charset="0"/>
              </a:rPr>
              <a:t>regional harmonization and manufacturing</a:t>
            </a:r>
            <a:r>
              <a:rPr lang="en-US" sz="1500" kern="100" dirty="0">
                <a:effectLst/>
                <a:latin typeface="Arial" panose="020B0604020202020204" pitchFamily="34" charset="0"/>
                <a:ea typeface="Aptos" panose="020B0004020202020204" pitchFamily="34" charset="0"/>
                <a:cs typeface="Arial" panose="020B0604020202020204" pitchFamily="34" charset="0"/>
              </a:rPr>
              <a:t>, the strategy charts a path to equitable immunization and a healthier, more self-reliant Africa.</a:t>
            </a:r>
          </a:p>
          <a:p>
            <a:pPr marL="342900" lvl="0" indent="-342900">
              <a:lnSpc>
                <a:spcPct val="115000"/>
              </a:lnSpc>
              <a:spcBef>
                <a:spcPts val="300"/>
              </a:spcBef>
              <a:spcAft>
                <a:spcPts val="300"/>
              </a:spcAft>
              <a:buFont typeface="Symbol" panose="05050102010706020507" pitchFamily="18" charset="2"/>
              <a:buChar char=""/>
            </a:pPr>
            <a:r>
              <a:rPr lang="en-US" sz="1500" kern="100" dirty="0">
                <a:effectLst/>
                <a:latin typeface="Arial" panose="020B0604020202020204" pitchFamily="34" charset="0"/>
                <a:ea typeface="Aptos" panose="020B0004020202020204" pitchFamily="34" charset="0"/>
                <a:cs typeface="Arial" panose="020B0604020202020204" pitchFamily="34" charset="0"/>
              </a:rPr>
              <a:t>This strategy is not just a framework; it is Africa’s call to action. By uniting governments, regional bodies, donors, civil society, and partners around clear objectives, bold priority actions, and robust accountability, it transforms commitments into measurable results, saves lives, and builds healthier, more resilient futures for generations to come.</a:t>
            </a:r>
          </a:p>
        </p:txBody>
      </p:sp>
      <p:sp>
        <p:nvSpPr>
          <p:cNvPr id="5" name="TextBox 4">
            <a:extLst>
              <a:ext uri="{FF2B5EF4-FFF2-40B4-BE49-F238E27FC236}">
                <a16:creationId xmlns:a16="http://schemas.microsoft.com/office/drawing/2014/main" id="{49028F96-A004-F013-E00C-5101E53F6CA9}"/>
              </a:ext>
            </a:extLst>
          </p:cNvPr>
          <p:cNvSpPr txBox="1"/>
          <p:nvPr/>
        </p:nvSpPr>
        <p:spPr>
          <a:xfrm>
            <a:off x="878765" y="690320"/>
            <a:ext cx="5744544" cy="584775"/>
          </a:xfrm>
          <a:prstGeom prst="rect">
            <a:avLst/>
          </a:prstGeom>
          <a:noFill/>
        </p:spPr>
        <p:txBody>
          <a:bodyPr wrap="square">
            <a:spAutoFit/>
          </a:bodyPr>
          <a:lstStyle/>
          <a:p>
            <a:r>
              <a:rPr lang="en-US" sz="3200" b="1" dirty="0">
                <a:solidFill>
                  <a:srgbClr val="2C8C82"/>
                </a:solidFill>
                <a:effectLst/>
                <a:latin typeface="Arial" panose="020B0604020202020204" pitchFamily="34" charset="0"/>
                <a:ea typeface="Aptos" panose="020B0004020202020204" pitchFamily="34" charset="0"/>
                <a:cs typeface="Arial" panose="020B0604020202020204" pitchFamily="34" charset="0"/>
              </a:rPr>
              <a:t>About the strategy </a:t>
            </a:r>
            <a:endParaRPr lang="en-US" sz="3200" dirty="0">
              <a:solidFill>
                <a:srgbClr val="2C8C8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37CC5F7-68CA-4534-3874-AF8E9D6BFE05}"/>
              </a:ext>
            </a:extLst>
          </p:cNvPr>
          <p:cNvSpPr txBox="1"/>
          <p:nvPr/>
        </p:nvSpPr>
        <p:spPr>
          <a:xfrm>
            <a:off x="947738" y="5598705"/>
            <a:ext cx="10209417" cy="600164"/>
          </a:xfrm>
          <a:prstGeom prst="rect">
            <a:avLst/>
          </a:prstGeom>
          <a:noFill/>
        </p:spPr>
        <p:txBody>
          <a:bodyPr wrap="square" lIns="91440" tIns="45720" rIns="91440" bIns="45720" anchor="t">
            <a:spAutoFit/>
          </a:bodyPr>
          <a:lstStyle/>
          <a:p>
            <a:pPr>
              <a:spcAft>
                <a:spcPts val="800"/>
              </a:spcAft>
            </a:pPr>
            <a:r>
              <a:rPr lang="en-US" sz="1100" i="1" dirty="0"/>
              <a:t>Developed through a collaborative process facilitated by PATH, and co-created with the African Union (AU), Africa </a:t>
            </a:r>
            <a:r>
              <a:rPr lang="en-US" sz="1100" i="1" dirty="0" err="1"/>
              <a:t>Centres</a:t>
            </a:r>
            <a:r>
              <a:rPr lang="en-US" sz="1100" i="1" dirty="0"/>
              <a:t> for Disease Control (Africa CDC), World Health Organization (WHO), United Nations Children’s Fund (UNICEF), Gavi, Gavi CSO constituency, and Expanded </a:t>
            </a:r>
            <a:r>
              <a:rPr lang="en-US" sz="1100" i="1" dirty="0" err="1"/>
              <a:t>Programme</a:t>
            </a:r>
            <a:r>
              <a:rPr lang="en-US" sz="1100" i="1" dirty="0"/>
              <a:t> on Immunization leaders from 14 African countries, this strategy unites institutions and communities under a shared vision for immunization in Africa.</a:t>
            </a:r>
            <a:endParaRPr lang="en-US" sz="1100" kern="1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73E8E6B-599C-8711-2073-9E124D6798F8}"/>
              </a:ext>
            </a:extLst>
          </p:cNvPr>
          <p:cNvPicPr>
            <a:picLocks noChangeAspect="1"/>
          </p:cNvPicPr>
          <p:nvPr/>
        </p:nvPicPr>
        <p:blipFill>
          <a:blip r:embed="rId2"/>
          <a:stretch>
            <a:fillRect/>
          </a:stretch>
        </p:blipFill>
        <p:spPr>
          <a:xfrm>
            <a:off x="10337800" y="0"/>
            <a:ext cx="1854200" cy="1384300"/>
          </a:xfrm>
          <a:prstGeom prst="rect">
            <a:avLst/>
          </a:prstGeom>
        </p:spPr>
      </p:pic>
    </p:spTree>
    <p:extLst>
      <p:ext uri="{BB962C8B-B14F-4D97-AF65-F5344CB8AC3E}">
        <p14:creationId xmlns:p14="http://schemas.microsoft.com/office/powerpoint/2010/main" val="2602903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53FD14-A589-06E2-8C31-8558883636E9}"/>
              </a:ext>
            </a:extLst>
          </p:cNvPr>
          <p:cNvSpPr>
            <a:spLocks noGrp="1"/>
          </p:cNvSpPr>
          <p:nvPr>
            <p:ph type="sldNum" sz="quarter" idx="4294967295"/>
          </p:nvPr>
        </p:nvSpPr>
        <p:spPr>
          <a:xfrm>
            <a:off x="0" y="6461125"/>
            <a:ext cx="180975" cy="163513"/>
          </a:xfrm>
        </p:spPr>
        <p:txBody>
          <a:bodyPr/>
          <a:lstStyle/>
          <a:p>
            <a:fld id="{E28D367D-202E-4BB0-8243-51A46362D732}" type="slidenum">
              <a:rPr lang="en-US" smtClean="0"/>
              <a:pPr/>
              <a:t>3</a:t>
            </a:fld>
            <a:endParaRPr lang="en-US"/>
          </a:p>
        </p:txBody>
      </p:sp>
      <p:sp>
        <p:nvSpPr>
          <p:cNvPr id="6" name="TextBox 5">
            <a:extLst>
              <a:ext uri="{FF2B5EF4-FFF2-40B4-BE49-F238E27FC236}">
                <a16:creationId xmlns:a16="http://schemas.microsoft.com/office/drawing/2014/main" id="{C84F963A-E10C-3952-9788-CDF27D1D6AF8}"/>
              </a:ext>
            </a:extLst>
          </p:cNvPr>
          <p:cNvSpPr txBox="1"/>
          <p:nvPr/>
        </p:nvSpPr>
        <p:spPr>
          <a:xfrm>
            <a:off x="552450" y="1777197"/>
            <a:ext cx="11087100" cy="3862596"/>
          </a:xfrm>
          <a:prstGeom prst="rect">
            <a:avLst/>
          </a:prstGeom>
          <a:noFill/>
        </p:spPr>
        <p:txBody>
          <a:bodyPr wrap="square">
            <a:spAutoFit/>
          </a:bodyPr>
          <a:lstStyle/>
          <a:p>
            <a:pPr marL="627063" indent="-285750">
              <a:spcBef>
                <a:spcPts val="300"/>
              </a:spcBef>
              <a:spcAft>
                <a:spcPts val="300"/>
              </a:spcAft>
              <a:buFont typeface="Arial" panose="020B0604020202020204" pitchFamily="34" charset="0"/>
              <a:buChar char="•"/>
            </a:pPr>
            <a:r>
              <a:rPr lang="en-US" sz="1500" b="1" kern="100" dirty="0">
                <a:latin typeface="Arial" panose="020B0604020202020204" pitchFamily="34" charset="0"/>
                <a:cs typeface="Arial" panose="020B0604020202020204" pitchFamily="34" charset="0"/>
              </a:rPr>
              <a:t>AUC and Regional Economic Communities. </a:t>
            </a:r>
            <a:r>
              <a:rPr lang="en-US" sz="1500" kern="100" dirty="0">
                <a:latin typeface="Arial" panose="020B0604020202020204" pitchFamily="34" charset="0"/>
                <a:cs typeface="Arial" panose="020B0604020202020204" pitchFamily="34" charset="0"/>
              </a:rPr>
              <a:t>As custodians of Africa’s continental priorities, the AUC and Regional Economic Communities can use this strategy to shape declarations, embed immunization in regional frameworks, and demonstrate leadership by keeping vaccine equity at the heart of Africa’s health and development agenda. </a:t>
            </a:r>
          </a:p>
          <a:p>
            <a:pPr marL="627063" lvl="0" indent="-285750">
              <a:spcBef>
                <a:spcPts val="300"/>
              </a:spcBef>
              <a:spcAft>
                <a:spcPts val="300"/>
              </a:spcAft>
              <a:buFont typeface="Arial" panose="020B0604020202020204" pitchFamily="34" charset="0"/>
              <a:buChar char="•"/>
            </a:pPr>
            <a:r>
              <a:rPr lang="en-US" sz="1500" b="1" kern="100" dirty="0">
                <a:latin typeface="Arial" panose="020B0604020202020204" pitchFamily="34" charset="0"/>
                <a:cs typeface="Arial" panose="020B0604020202020204" pitchFamily="34" charset="0"/>
              </a:rPr>
              <a:t>Africa CDC. </a:t>
            </a:r>
            <a:r>
              <a:rPr lang="en-US" sz="1500" kern="100" dirty="0">
                <a:latin typeface="Arial" panose="020B0604020202020204" pitchFamily="34" charset="0"/>
                <a:cs typeface="Arial" panose="020B0604020202020204" pitchFamily="34" charset="0"/>
              </a:rPr>
              <a:t>As Africa’s technical health authority, Africa CDC can use this strategy alongside the Continental Immunization Strategy to anchor advocacy alongside emerging science, local evidence, and technical guidance to accelerate immunization progress and strengthen accountability across the continent.</a:t>
            </a:r>
          </a:p>
          <a:p>
            <a:pPr marL="627063" lvl="0" indent="-285750">
              <a:spcBef>
                <a:spcPts val="300"/>
              </a:spcBef>
              <a:spcAft>
                <a:spcPts val="300"/>
              </a:spcAft>
              <a:buFont typeface="Arial" panose="020B0604020202020204" pitchFamily="34" charset="0"/>
              <a:buChar char="•"/>
            </a:pPr>
            <a:r>
              <a:rPr lang="en-US" sz="1500" b="1" kern="100" dirty="0">
                <a:latin typeface="Arial" panose="020B0604020202020204" pitchFamily="34" charset="0"/>
                <a:cs typeface="Arial" panose="020B0604020202020204" pitchFamily="34" charset="0"/>
              </a:rPr>
              <a:t>Donors/external funders. </a:t>
            </a:r>
            <a:r>
              <a:rPr lang="en-US" sz="1500" kern="100" dirty="0">
                <a:latin typeface="Arial" panose="020B0604020202020204" pitchFamily="34" charset="0"/>
                <a:cs typeface="Arial" panose="020B0604020202020204" pitchFamily="34" charset="0"/>
              </a:rPr>
              <a:t>Supporting this African-led strategy offers partners the opportunity to align investments with Africa’s priorities, strengthen domestic financing, and ensure resources help close the immunization gap for millions of children.</a:t>
            </a:r>
            <a:endParaRPr lang="en-US" sz="1500" b="1" kern="100" dirty="0">
              <a:latin typeface="Arial" panose="020B0604020202020204" pitchFamily="34" charset="0"/>
              <a:cs typeface="Arial" panose="020B0604020202020204" pitchFamily="34" charset="0"/>
            </a:endParaRPr>
          </a:p>
          <a:p>
            <a:pPr marL="627063" lvl="0" indent="-285750">
              <a:spcBef>
                <a:spcPts val="300"/>
              </a:spcBef>
              <a:spcAft>
                <a:spcPts val="300"/>
              </a:spcAft>
              <a:buFont typeface="Arial" panose="020B0604020202020204" pitchFamily="34" charset="0"/>
              <a:buChar char="•"/>
            </a:pPr>
            <a:r>
              <a:rPr lang="en-US" sz="1500" b="1" kern="100" dirty="0">
                <a:latin typeface="Arial" panose="020B0604020202020204" pitchFamily="34" charset="0"/>
                <a:cs typeface="Arial" panose="020B0604020202020204" pitchFamily="34" charset="0"/>
              </a:rPr>
              <a:t>Global/regional civil society and advocacy coalitions and networks.</a:t>
            </a:r>
            <a:r>
              <a:rPr lang="en-US" sz="1500" dirty="0"/>
              <a:t> </a:t>
            </a:r>
            <a:r>
              <a:rPr lang="en-US" sz="1500" kern="100" dirty="0">
                <a:latin typeface="Arial" panose="020B0604020202020204" pitchFamily="34" charset="0"/>
                <a:cs typeface="Arial" panose="020B0604020202020204" pitchFamily="34" charset="0"/>
              </a:rPr>
              <a:t>This strategy can be used to foster stronger coordination among advocates, build solidarity across movements, and leverage collective resources to drive more effective, united action for immunization in Africa.</a:t>
            </a:r>
          </a:p>
          <a:p>
            <a:pPr marL="627063" lvl="0" indent="-285750">
              <a:spcBef>
                <a:spcPts val="300"/>
              </a:spcBef>
              <a:spcAft>
                <a:spcPts val="300"/>
              </a:spcAft>
              <a:buFont typeface="Arial" panose="020B0604020202020204" pitchFamily="34" charset="0"/>
              <a:buChar char="•"/>
            </a:pPr>
            <a:r>
              <a:rPr lang="en-US" sz="1500" b="1" kern="100" dirty="0">
                <a:latin typeface="Arial" panose="020B0604020202020204" pitchFamily="34" charset="0"/>
                <a:cs typeface="Arial" panose="020B0604020202020204" pitchFamily="34" charset="0"/>
              </a:rPr>
              <a:t>Communities.</a:t>
            </a:r>
            <a:r>
              <a:rPr lang="en-US" sz="1500" kern="100" dirty="0">
                <a:latin typeface="Arial" panose="020B0604020202020204" pitchFamily="34" charset="0"/>
                <a:cs typeface="Arial" panose="020B0604020202020204" pitchFamily="34" charset="0"/>
              </a:rPr>
              <a:t> This strategy is a tool to engage with leaders, demand equitable services, and champion vaccine confidence, ensuring their voices are heard, their needs shape policies, and every child is protected by the power of vaccines.</a:t>
            </a:r>
          </a:p>
        </p:txBody>
      </p:sp>
      <p:sp>
        <p:nvSpPr>
          <p:cNvPr id="8" name="TextBox 7">
            <a:extLst>
              <a:ext uri="{FF2B5EF4-FFF2-40B4-BE49-F238E27FC236}">
                <a16:creationId xmlns:a16="http://schemas.microsoft.com/office/drawing/2014/main" id="{9704A765-E957-5CB9-73AA-016C7E7FD997}"/>
              </a:ext>
            </a:extLst>
          </p:cNvPr>
          <p:cNvSpPr txBox="1"/>
          <p:nvPr/>
        </p:nvSpPr>
        <p:spPr>
          <a:xfrm>
            <a:off x="629869" y="659784"/>
            <a:ext cx="10333797" cy="610488"/>
          </a:xfrm>
          <a:prstGeom prst="rect">
            <a:avLst/>
          </a:prstGeom>
          <a:noFill/>
        </p:spPr>
        <p:txBody>
          <a:bodyPr wrap="square">
            <a:spAutoFit/>
          </a:bodyPr>
          <a:lstStyle/>
          <a:p>
            <a:pPr marL="228600">
              <a:lnSpc>
                <a:spcPct val="115000"/>
              </a:lnSpc>
              <a:spcAft>
                <a:spcPts val="800"/>
              </a:spcAft>
              <a:buNone/>
            </a:pPr>
            <a:r>
              <a:rPr lang="en-US" sz="3200" b="1" dirty="0">
                <a:solidFill>
                  <a:srgbClr val="2C8C82"/>
                </a:solidFill>
              </a:rPr>
              <a:t>The strategy: a rallying call for collective action</a:t>
            </a:r>
          </a:p>
        </p:txBody>
      </p:sp>
      <p:sp>
        <p:nvSpPr>
          <p:cNvPr id="3" name="TextBox 2">
            <a:extLst>
              <a:ext uri="{FF2B5EF4-FFF2-40B4-BE49-F238E27FC236}">
                <a16:creationId xmlns:a16="http://schemas.microsoft.com/office/drawing/2014/main" id="{34A5C3D2-52DE-63C9-7E62-A922DED5E897}"/>
              </a:ext>
            </a:extLst>
          </p:cNvPr>
          <p:cNvSpPr txBox="1"/>
          <p:nvPr/>
        </p:nvSpPr>
        <p:spPr>
          <a:xfrm>
            <a:off x="947738" y="5808261"/>
            <a:ext cx="7898410" cy="230832"/>
          </a:xfrm>
          <a:prstGeom prst="rect">
            <a:avLst/>
          </a:prstGeom>
          <a:noFill/>
        </p:spPr>
        <p:txBody>
          <a:bodyPr wrap="square">
            <a:spAutoFit/>
          </a:bodyPr>
          <a:lstStyle/>
          <a:p>
            <a:r>
              <a:rPr lang="en-US" sz="900" dirty="0">
                <a:latin typeface="Arial" panose="020B0604020202020204" pitchFamily="34" charset="0"/>
              </a:rPr>
              <a:t>Abbreviations: AUC, African Union Commission; Africa CDC, Africa </a:t>
            </a:r>
            <a:r>
              <a:rPr lang="en-US" sz="900" dirty="0" err="1">
                <a:latin typeface="Arial" panose="020B0604020202020204" pitchFamily="34" charset="0"/>
              </a:rPr>
              <a:t>Centres</a:t>
            </a:r>
            <a:r>
              <a:rPr lang="en-US" sz="900" dirty="0">
                <a:latin typeface="Arial" panose="020B0604020202020204" pitchFamily="34" charset="0"/>
              </a:rPr>
              <a:t> for Disease Control and Prevention.</a:t>
            </a:r>
          </a:p>
        </p:txBody>
      </p:sp>
    </p:spTree>
    <p:extLst>
      <p:ext uri="{BB962C8B-B14F-4D97-AF65-F5344CB8AC3E}">
        <p14:creationId xmlns:p14="http://schemas.microsoft.com/office/powerpoint/2010/main" val="4367073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0DB45F-B07E-96B4-A74D-1B97A06A98E0}"/>
              </a:ext>
            </a:extLst>
          </p:cNvPr>
          <p:cNvSpPr/>
          <p:nvPr/>
        </p:nvSpPr>
        <p:spPr>
          <a:xfrm>
            <a:off x="4905829" y="0"/>
            <a:ext cx="7286171" cy="6858000"/>
          </a:xfrm>
          <a:prstGeom prst="rect">
            <a:avLst/>
          </a:prstGeom>
          <a:solidFill>
            <a:srgbClr val="D1D1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KE"/>
          </a:p>
        </p:txBody>
      </p:sp>
      <p:sp>
        <p:nvSpPr>
          <p:cNvPr id="2" name="TextBox 1">
            <a:extLst>
              <a:ext uri="{FF2B5EF4-FFF2-40B4-BE49-F238E27FC236}">
                <a16:creationId xmlns:a16="http://schemas.microsoft.com/office/drawing/2014/main" id="{220C133D-ECDE-985F-5318-3AAE4BF0EA67}"/>
              </a:ext>
            </a:extLst>
          </p:cNvPr>
          <p:cNvSpPr txBox="1"/>
          <p:nvPr/>
        </p:nvSpPr>
        <p:spPr>
          <a:xfrm>
            <a:off x="947738" y="1530850"/>
            <a:ext cx="3369429" cy="1815882"/>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Africa Regional Advocacy Strategy on Immunization </a:t>
            </a:r>
          </a:p>
          <a:p>
            <a:r>
              <a:rPr lang="en-US" sz="2800" dirty="0">
                <a:latin typeface="Arial" panose="020B0604020202020204" pitchFamily="34" charset="0"/>
                <a:cs typeface="Arial" panose="020B0604020202020204" pitchFamily="34" charset="0"/>
              </a:rPr>
              <a:t>2025–2030</a:t>
            </a:r>
          </a:p>
        </p:txBody>
      </p:sp>
      <p:sp>
        <p:nvSpPr>
          <p:cNvPr id="6" name="TextBox 5">
            <a:extLst>
              <a:ext uri="{FF2B5EF4-FFF2-40B4-BE49-F238E27FC236}">
                <a16:creationId xmlns:a16="http://schemas.microsoft.com/office/drawing/2014/main" id="{1696B446-20CD-AB2E-23BD-17EA5620119C}"/>
              </a:ext>
            </a:extLst>
          </p:cNvPr>
          <p:cNvSpPr txBox="1"/>
          <p:nvPr/>
        </p:nvSpPr>
        <p:spPr>
          <a:xfrm>
            <a:off x="957217" y="3744686"/>
            <a:ext cx="3255019" cy="840230"/>
          </a:xfrm>
          <a:prstGeom prst="rect">
            <a:avLst/>
          </a:prstGeom>
          <a:noFill/>
        </p:spPr>
        <p:txBody>
          <a:bodyPr wrap="square">
            <a:spAutoFit/>
          </a:bodyPr>
          <a:lstStyle/>
          <a:p>
            <a:pPr eaLnBrk="0" hangingPunct="0">
              <a:lnSpc>
                <a:spcPct val="90000"/>
              </a:lnSpc>
              <a:spcBef>
                <a:spcPct val="0"/>
              </a:spcBef>
              <a:spcAft>
                <a:spcPts val="600"/>
              </a:spcAft>
            </a:pPr>
            <a:r>
              <a:rPr lang="en-US" sz="1800" dirty="0">
                <a:latin typeface="Arial" panose="020B0604020202020204" pitchFamily="34" charset="0"/>
                <a:cs typeface="Arial" panose="020B0604020202020204" pitchFamily="34" charset="0"/>
              </a:rPr>
              <a:t>Driving Joint Advocacy Action to Accelerate Immunization Equity in Africa</a:t>
            </a:r>
          </a:p>
        </p:txBody>
      </p:sp>
      <p:pic>
        <p:nvPicPr>
          <p:cNvPr id="7" name="Picture 6">
            <a:extLst>
              <a:ext uri="{FF2B5EF4-FFF2-40B4-BE49-F238E27FC236}">
                <a16:creationId xmlns:a16="http://schemas.microsoft.com/office/drawing/2014/main" id="{0D4F23F5-4292-B135-22BF-E570AB3FA9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05829" y="696685"/>
            <a:ext cx="7286171" cy="5464628"/>
          </a:xfrm>
          <a:prstGeom prst="rect">
            <a:avLst/>
          </a:prstGeom>
        </p:spPr>
      </p:pic>
    </p:spTree>
    <p:extLst>
      <p:ext uri="{BB962C8B-B14F-4D97-AF65-F5344CB8AC3E}">
        <p14:creationId xmlns:p14="http://schemas.microsoft.com/office/powerpoint/2010/main" val="127125339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9C924-C7A8-803E-6BA2-CC83EE399A2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712604F-AFAB-66CF-219F-2D15F2C07C69}"/>
              </a:ext>
            </a:extLst>
          </p:cNvPr>
          <p:cNvSpPr>
            <a:spLocks noGrp="1"/>
          </p:cNvSpPr>
          <p:nvPr>
            <p:ph type="body" sz="quarter" idx="4294967295"/>
          </p:nvPr>
        </p:nvSpPr>
        <p:spPr>
          <a:xfrm>
            <a:off x="947738" y="752603"/>
            <a:ext cx="6696324" cy="505675"/>
          </a:xfrm>
        </p:spPr>
        <p:txBody>
          <a:bodyPr>
            <a:normAutofit/>
          </a:bodyPr>
          <a:lstStyle/>
          <a:p>
            <a:r>
              <a:rPr lang="en-US" sz="3200" b="1" dirty="0">
                <a:solidFill>
                  <a:srgbClr val="2C8C82"/>
                </a:solidFill>
                <a:cs typeface="Times New Roman" panose="02020603050405020304" pitchFamily="18" charset="0"/>
              </a:rPr>
              <a:t>Global immunization landscape </a:t>
            </a:r>
          </a:p>
        </p:txBody>
      </p:sp>
      <p:sp>
        <p:nvSpPr>
          <p:cNvPr id="2" name="Slide Number Placeholder 1">
            <a:extLst>
              <a:ext uri="{FF2B5EF4-FFF2-40B4-BE49-F238E27FC236}">
                <a16:creationId xmlns:a16="http://schemas.microsoft.com/office/drawing/2014/main" id="{79BDB116-C77F-2A94-EE0E-4EA27BB2EF0F}"/>
              </a:ext>
            </a:extLst>
          </p:cNvPr>
          <p:cNvSpPr>
            <a:spLocks noGrp="1"/>
          </p:cNvSpPr>
          <p:nvPr>
            <p:ph type="sldNum" sz="quarter" idx="4294967295"/>
          </p:nvPr>
        </p:nvSpPr>
        <p:spPr>
          <a:xfrm>
            <a:off x="0" y="6461125"/>
            <a:ext cx="180975" cy="1635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8D367D-202E-4BB0-8243-51A46362D732}" type="slidenum">
              <a:rPr kumimoji="0" lang="en-US" sz="700" b="0" i="0" u="none" strike="noStrike" kern="1200" cap="none" spc="0" normalizeH="0" baseline="0" noProof="0" smtClean="0">
                <a:ln>
                  <a:noFill/>
                </a:ln>
                <a:solidFill>
                  <a:srgbClr val="464F6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700" b="0" i="0" u="none" strike="noStrike" kern="1200" cap="none" spc="0" normalizeH="0" baseline="0" noProof="0">
              <a:ln>
                <a:noFill/>
              </a:ln>
              <a:solidFill>
                <a:srgbClr val="464F61"/>
              </a:solidFill>
              <a:effectLst/>
              <a:uLnTx/>
              <a:uFillTx/>
              <a:latin typeface="Arial"/>
              <a:ea typeface="+mn-ea"/>
              <a:cs typeface="+mn-cs"/>
            </a:endParaRPr>
          </a:p>
        </p:txBody>
      </p:sp>
      <p:sp>
        <p:nvSpPr>
          <p:cNvPr id="6" name="TextBox 5">
            <a:extLst>
              <a:ext uri="{FF2B5EF4-FFF2-40B4-BE49-F238E27FC236}">
                <a16:creationId xmlns:a16="http://schemas.microsoft.com/office/drawing/2014/main" id="{A2FCCD0A-FC06-E858-D375-D9A9F0F46A17}"/>
              </a:ext>
            </a:extLst>
          </p:cNvPr>
          <p:cNvSpPr txBox="1"/>
          <p:nvPr/>
        </p:nvSpPr>
        <p:spPr>
          <a:xfrm>
            <a:off x="883444" y="1772504"/>
            <a:ext cx="9967912" cy="4324261"/>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en-US" sz="1500" b="1" dirty="0"/>
              <a:t>Immunization is one of the most successful public health interventions, saving millions of lives every year.</a:t>
            </a:r>
            <a:r>
              <a:rPr lang="en-US" sz="1500" dirty="0"/>
              <a:t> Globally, vaccines have prevented more than 20 life-threatening diseases and helped people of all ages live longer, healthier lives. </a:t>
            </a:r>
          </a:p>
          <a:p>
            <a:pPr marL="285750" indent="-285750">
              <a:spcAft>
                <a:spcPts val="1200"/>
              </a:spcAft>
              <a:buFont typeface="Arial" panose="020B0604020202020204" pitchFamily="34" charset="0"/>
              <a:buChar char="•"/>
            </a:pPr>
            <a:r>
              <a:rPr lang="en-US" sz="1500" dirty="0"/>
              <a:t>Despite strong global commitments, including the establishment of Gavi and the global vision and strategy for immunization (IA2030), the </a:t>
            </a:r>
            <a:r>
              <a:rPr lang="en-US" sz="1500" i="1" dirty="0"/>
              <a:t>IA2030 Global Progress Report 2024</a:t>
            </a:r>
            <a:r>
              <a:rPr lang="en-US" sz="1500" dirty="0"/>
              <a:t> shows that </a:t>
            </a:r>
            <a:r>
              <a:rPr lang="en-US" sz="1500" b="1" dirty="0"/>
              <a:t>global immunization efforts are still falling short of the IA2030 targets</a:t>
            </a:r>
            <a:r>
              <a:rPr lang="en-US" sz="1500" dirty="0"/>
              <a:t>:</a:t>
            </a:r>
          </a:p>
          <a:p>
            <a:pPr marL="572770" lvl="1" indent="-285750">
              <a:spcAft>
                <a:spcPts val="1200"/>
              </a:spcAft>
              <a:buFont typeface="Courier New" panose="02070309020205020404" pitchFamily="49" charset="0"/>
              <a:buChar char="o"/>
            </a:pPr>
            <a:r>
              <a:rPr lang="en-US" sz="1500" dirty="0"/>
              <a:t>While vaccine coverage has largely plateaued and progress remains uneven, outbreaks of vaccine-preventable diseases continue to rise, particularly in countries with fragile health systems and those affected by conflict. </a:t>
            </a:r>
            <a:endParaRPr lang="en-US" sz="1500" b="1" dirty="0"/>
          </a:p>
          <a:p>
            <a:pPr marL="285750" indent="-285750">
              <a:spcAft>
                <a:spcPts val="1200"/>
              </a:spcAft>
              <a:buFont typeface="Arial" panose="020B0604020202020204" pitchFamily="34" charset="0"/>
              <a:buChar char="•"/>
            </a:pPr>
            <a:r>
              <a:rPr lang="en-US" sz="1500" b="1" dirty="0"/>
              <a:t>Gavi 6.0 strategy (2026–2030) envisions </a:t>
            </a:r>
            <a:r>
              <a:rPr lang="en-US" sz="1500" dirty="0"/>
              <a:t>Gavi vaccinating an additional 500 million children by 2030, with a strong focus on equity, country ownership, and sustainability.</a:t>
            </a:r>
            <a:endParaRPr lang="en-US" sz="1500" dirty="0">
              <a:cs typeface="Arial"/>
            </a:endParaRPr>
          </a:p>
          <a:p>
            <a:pPr marL="285750" indent="-285750">
              <a:spcAft>
                <a:spcPts val="1200"/>
              </a:spcAft>
              <a:buFont typeface="Arial" panose="020B0604020202020204" pitchFamily="34" charset="0"/>
              <a:buChar char="•"/>
            </a:pPr>
            <a:r>
              <a:rPr lang="en-US" sz="1500" b="1" dirty="0"/>
              <a:t>The abrupt decline in official development assistance for immunization poses a grave threat to hard-won progress. </a:t>
            </a:r>
            <a:endParaRPr lang="en-US" sz="1500" dirty="0">
              <a:cs typeface="Arial"/>
            </a:endParaRPr>
          </a:p>
          <a:p>
            <a:pPr marL="285750" indent="-285750">
              <a:spcAft>
                <a:spcPts val="600"/>
              </a:spcAft>
              <a:buFont typeface="Arial" panose="020B0604020202020204" pitchFamily="34" charset="0"/>
              <a:buChar char="•"/>
            </a:pPr>
            <a:r>
              <a:rPr lang="en-US" sz="1500" b="1" dirty="0"/>
              <a:t>Without urgent renewal of both financial and political commitment, the world will fall short of IA2030 targets</a:t>
            </a:r>
            <a:r>
              <a:rPr lang="en-US" sz="1500" dirty="0"/>
              <a:t>, risking a reversal of decades of gains in child survival and global health equity.</a:t>
            </a:r>
          </a:p>
        </p:txBody>
      </p:sp>
      <p:sp>
        <p:nvSpPr>
          <p:cNvPr id="3" name="TextBox 2">
            <a:extLst>
              <a:ext uri="{FF2B5EF4-FFF2-40B4-BE49-F238E27FC236}">
                <a16:creationId xmlns:a16="http://schemas.microsoft.com/office/drawing/2014/main" id="{E11B16CD-94CA-F7BA-23E8-7729A7FEF6A0}"/>
              </a:ext>
            </a:extLst>
          </p:cNvPr>
          <p:cNvSpPr txBox="1"/>
          <p:nvPr/>
        </p:nvSpPr>
        <p:spPr>
          <a:xfrm>
            <a:off x="761998" y="6111719"/>
            <a:ext cx="7898410" cy="230832"/>
          </a:xfrm>
          <a:prstGeom prst="rect">
            <a:avLst/>
          </a:prstGeom>
          <a:noFill/>
        </p:spPr>
        <p:txBody>
          <a:bodyPr wrap="square">
            <a:spAutoFit/>
          </a:bodyPr>
          <a:lstStyle/>
          <a:p>
            <a:r>
              <a:rPr lang="en-US" sz="900" dirty="0">
                <a:latin typeface="Arial" panose="020B0604020202020204" pitchFamily="34" charset="0"/>
              </a:rPr>
              <a:t>Abbreviation: IA2030, Immunization Agenda 2030.</a:t>
            </a:r>
          </a:p>
        </p:txBody>
      </p:sp>
    </p:spTree>
    <p:extLst>
      <p:ext uri="{BB962C8B-B14F-4D97-AF65-F5344CB8AC3E}">
        <p14:creationId xmlns:p14="http://schemas.microsoft.com/office/powerpoint/2010/main" val="359624319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F90E0-60D1-24CE-0BB0-C5848FABDE4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E448ACD-3A21-CBBA-E96F-839F5DF559FE}"/>
              </a:ext>
            </a:extLst>
          </p:cNvPr>
          <p:cNvSpPr>
            <a:spLocks noGrp="1"/>
          </p:cNvSpPr>
          <p:nvPr>
            <p:ph type="body" sz="quarter" idx="4294967295"/>
          </p:nvPr>
        </p:nvSpPr>
        <p:spPr>
          <a:xfrm>
            <a:off x="947738" y="772166"/>
            <a:ext cx="5151438" cy="476250"/>
          </a:xfrm>
        </p:spPr>
        <p:txBody>
          <a:bodyPr>
            <a:noAutofit/>
          </a:bodyPr>
          <a:lstStyle/>
          <a:p>
            <a:r>
              <a:rPr lang="en-US" sz="3200" b="1" dirty="0">
                <a:solidFill>
                  <a:srgbClr val="2C8C82"/>
                </a:solidFill>
                <a:cs typeface="Times New Roman" panose="02020603050405020304" pitchFamily="18" charset="0"/>
              </a:rPr>
              <a:t>Africa regional context</a:t>
            </a:r>
          </a:p>
        </p:txBody>
      </p:sp>
      <p:sp>
        <p:nvSpPr>
          <p:cNvPr id="2" name="Slide Number Placeholder 1">
            <a:extLst>
              <a:ext uri="{FF2B5EF4-FFF2-40B4-BE49-F238E27FC236}">
                <a16:creationId xmlns:a16="http://schemas.microsoft.com/office/drawing/2014/main" id="{BBE3BDF7-7879-680E-3D7B-979AC2D2BFF8}"/>
              </a:ext>
            </a:extLst>
          </p:cNvPr>
          <p:cNvSpPr>
            <a:spLocks noGrp="1"/>
          </p:cNvSpPr>
          <p:nvPr>
            <p:ph type="sldNum" sz="quarter" idx="4294967295"/>
          </p:nvPr>
        </p:nvSpPr>
        <p:spPr>
          <a:xfrm>
            <a:off x="0" y="6461125"/>
            <a:ext cx="180975" cy="163513"/>
          </a:xfrm>
        </p:spPr>
        <p:txBody>
          <a:bodyPr/>
          <a:lstStyle/>
          <a:p>
            <a:fld id="{E28D367D-202E-4BB0-8243-51A46362D732}" type="slidenum">
              <a:rPr lang="en-US" smtClean="0"/>
              <a:pPr/>
              <a:t>6</a:t>
            </a:fld>
            <a:endParaRPr lang="en-US"/>
          </a:p>
        </p:txBody>
      </p:sp>
      <p:sp>
        <p:nvSpPr>
          <p:cNvPr id="3" name="Text Placeholder 2">
            <a:extLst>
              <a:ext uri="{FF2B5EF4-FFF2-40B4-BE49-F238E27FC236}">
                <a16:creationId xmlns:a16="http://schemas.microsoft.com/office/drawing/2014/main" id="{25D59A90-CE52-2238-2498-01BD2E5C91B1}"/>
              </a:ext>
            </a:extLst>
          </p:cNvPr>
          <p:cNvSpPr>
            <a:spLocks noGrp="1"/>
          </p:cNvSpPr>
          <p:nvPr>
            <p:ph type="body" sz="quarter" idx="4294967295"/>
          </p:nvPr>
        </p:nvSpPr>
        <p:spPr>
          <a:xfrm>
            <a:off x="938212" y="1813891"/>
            <a:ext cx="9858375" cy="3592273"/>
          </a:xfrm>
        </p:spPr>
        <p:txBody>
          <a:bodyPr vert="horz" lIns="0" tIns="0" rIns="0" bIns="0" rtlCol="0" anchor="t">
            <a:noAutofit/>
          </a:bodyPr>
          <a:lstStyle/>
          <a:p>
            <a:r>
              <a:rPr lang="en-US" sz="1500" dirty="0"/>
              <a:t>Despite two decades of progress, Africa’s immunization gains are under threat, highlighting the urgent need to reinvigorate political commitment, sustainable financing, and equitable access in line with IA2030 and ADI goals: </a:t>
            </a:r>
          </a:p>
          <a:p>
            <a:pPr marL="342900" indent="-342900">
              <a:spcAft>
                <a:spcPts val="600"/>
              </a:spcAft>
              <a:buFont typeface="Arial" panose="020B0604020202020204" pitchFamily="34" charset="0"/>
              <a:buChar char="•"/>
            </a:pPr>
            <a:r>
              <a:rPr lang="en-US" sz="1500" b="1" dirty="0"/>
              <a:t>The lingering effects of the pandemic continue to exacerbate challenges </a:t>
            </a:r>
            <a:r>
              <a:rPr lang="en-US" sz="1500" dirty="0"/>
              <a:t>attributed to a combination of structural, financial, geographic, and social factors.</a:t>
            </a:r>
          </a:p>
          <a:p>
            <a:pPr marL="342900" indent="-342900">
              <a:spcAft>
                <a:spcPts val="600"/>
              </a:spcAft>
              <a:buFont typeface="Arial" panose="020B0604020202020204" pitchFamily="34" charset="0"/>
              <a:buChar char="•"/>
            </a:pPr>
            <a:r>
              <a:rPr lang="en-US" sz="1500" b="1" dirty="0">
                <a:latin typeface="Arial"/>
                <a:cs typeface="Arial"/>
              </a:rPr>
              <a:t>The current pace of progress is insufficient</a:t>
            </a:r>
            <a:r>
              <a:rPr lang="en-US" sz="1500" dirty="0">
                <a:latin typeface="Arial"/>
                <a:cs typeface="Arial"/>
              </a:rPr>
              <a:t>, particularly in high-impact and Gavi-transitioning countries that face growing financial responsibilities amid declining external support. </a:t>
            </a:r>
            <a:endParaRPr lang="en-US" sz="1500">
              <a:cs typeface="Arial"/>
            </a:endParaRPr>
          </a:p>
          <a:p>
            <a:pPr marL="342900" indent="-342900">
              <a:spcAft>
                <a:spcPts val="600"/>
              </a:spcAft>
              <a:buFont typeface="Arial" panose="020B0604020202020204" pitchFamily="34" charset="0"/>
              <a:buChar char="•"/>
            </a:pPr>
            <a:r>
              <a:rPr lang="en-US" sz="1500" b="1" dirty="0">
                <a:latin typeface="Arial"/>
                <a:cs typeface="Arial"/>
              </a:rPr>
              <a:t>Inadequate and unsustainable domestic financing </a:t>
            </a:r>
            <a:r>
              <a:rPr lang="en-US" sz="1500" dirty="0">
                <a:latin typeface="Arial"/>
                <a:cs typeface="Arial"/>
              </a:rPr>
              <a:t>as immunization programs are heavily reliant on external donors. Declining ODA and economic strain have deepened the funding gap, leaving national budgets insufficient to meet immunization needs.</a:t>
            </a:r>
            <a:endParaRPr lang="en-US" dirty="0"/>
          </a:p>
          <a:p>
            <a:pPr>
              <a:spcAft>
                <a:spcPts val="600"/>
              </a:spcAft>
            </a:pPr>
            <a:r>
              <a:rPr lang="en-US" sz="1500" b="1" dirty="0"/>
              <a:t>Despite the challenges, the IA2030 and ADI targets remain achievable.</a:t>
            </a:r>
            <a:r>
              <a:rPr lang="en-US" sz="1500" dirty="0"/>
              <a:t> Low- and middle-income countries have the opportunity to close these gaps by introducing new or underutilized vaccines, scaling up coverage for critical vaccines and strategically directing available resources toward proven, high-impact interventions. </a:t>
            </a:r>
          </a:p>
          <a:p>
            <a:pPr>
              <a:spcAft>
                <a:spcPts val="600"/>
              </a:spcAft>
            </a:pPr>
            <a:endParaRPr lang="en-US" sz="1500" b="1" dirty="0"/>
          </a:p>
        </p:txBody>
      </p:sp>
      <p:sp>
        <p:nvSpPr>
          <p:cNvPr id="5" name="TextBox 4">
            <a:extLst>
              <a:ext uri="{FF2B5EF4-FFF2-40B4-BE49-F238E27FC236}">
                <a16:creationId xmlns:a16="http://schemas.microsoft.com/office/drawing/2014/main" id="{E53557EE-B7A6-56E5-43A9-1CF5CB5A4708}"/>
              </a:ext>
            </a:extLst>
          </p:cNvPr>
          <p:cNvSpPr txBox="1"/>
          <p:nvPr/>
        </p:nvSpPr>
        <p:spPr>
          <a:xfrm>
            <a:off x="971549" y="5712768"/>
            <a:ext cx="7898410" cy="230832"/>
          </a:xfrm>
          <a:prstGeom prst="rect">
            <a:avLst/>
          </a:prstGeom>
          <a:noFill/>
        </p:spPr>
        <p:txBody>
          <a:bodyPr wrap="square">
            <a:spAutoFit/>
          </a:bodyPr>
          <a:lstStyle/>
          <a:p>
            <a:r>
              <a:rPr lang="en-US" sz="900" dirty="0">
                <a:latin typeface="Arial" panose="020B0604020202020204" pitchFamily="34" charset="0"/>
              </a:rPr>
              <a:t>Abbreviations: ADI, Addis Declaration on Immunization; IA2030, Immunization Agenda 2030.</a:t>
            </a:r>
          </a:p>
        </p:txBody>
      </p:sp>
    </p:spTree>
    <p:extLst>
      <p:ext uri="{BB962C8B-B14F-4D97-AF65-F5344CB8AC3E}">
        <p14:creationId xmlns:p14="http://schemas.microsoft.com/office/powerpoint/2010/main" val="120830629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AE7B7C-52E6-DA00-2865-5313A5DB3DDE}"/>
              </a:ext>
            </a:extLst>
          </p:cNvPr>
          <p:cNvSpPr>
            <a:spLocks noGrp="1"/>
          </p:cNvSpPr>
          <p:nvPr>
            <p:ph type="sldNum" sz="quarter" idx="4294967295"/>
          </p:nvPr>
        </p:nvSpPr>
        <p:spPr>
          <a:xfrm>
            <a:off x="0" y="6461125"/>
            <a:ext cx="180975" cy="163513"/>
          </a:xfrm>
        </p:spPr>
        <p:txBody>
          <a:bodyPr anchor="ctr">
            <a:normAutofit/>
          </a:bodyPr>
          <a:lstStyle/>
          <a:p>
            <a:pPr>
              <a:spcAft>
                <a:spcPts val="600"/>
              </a:spcAft>
            </a:pPr>
            <a:fld id="{E28D367D-202E-4BB0-8243-51A46362D732}" type="slidenum">
              <a:rPr lang="en-US" smtClean="0"/>
              <a:pPr>
                <a:spcAft>
                  <a:spcPts val="600"/>
                </a:spcAft>
              </a:pPr>
              <a:t>7</a:t>
            </a:fld>
            <a:endParaRPr lang="en-US"/>
          </a:p>
        </p:txBody>
      </p:sp>
      <p:sp>
        <p:nvSpPr>
          <p:cNvPr id="7" name="TextBox 6">
            <a:extLst>
              <a:ext uri="{FF2B5EF4-FFF2-40B4-BE49-F238E27FC236}">
                <a16:creationId xmlns:a16="http://schemas.microsoft.com/office/drawing/2014/main" id="{97BF4815-A9CE-2BF3-2A68-867D5201068C}"/>
              </a:ext>
            </a:extLst>
          </p:cNvPr>
          <p:cNvSpPr txBox="1"/>
          <p:nvPr/>
        </p:nvSpPr>
        <p:spPr>
          <a:xfrm>
            <a:off x="947738" y="2072824"/>
            <a:ext cx="4710112" cy="2554545"/>
          </a:xfrm>
          <a:prstGeom prst="rect">
            <a:avLst/>
          </a:prstGeom>
          <a:noFill/>
        </p:spPr>
        <p:txBody>
          <a:bodyPr wrap="square">
            <a:spAutoFit/>
          </a:bodyPr>
          <a:lstStyle/>
          <a:p>
            <a:pPr marR="0" lvl="0" defTabSz="457200" rtl="0" eaLnBrk="1" fontAlgn="auto" latinLnBrk="0" hangingPunct="1">
              <a:spcBef>
                <a:spcPts val="0"/>
              </a:spcBef>
              <a:spcAft>
                <a:spcPts val="600"/>
              </a:spcAft>
              <a:buClrTx/>
              <a:buSzTx/>
              <a:tabLst/>
              <a:defRPr sz="1400" b="1"/>
            </a:pPr>
            <a:r>
              <a:rPr kumimoji="0" lang="en-US" sz="1500" b="1" i="0" u="none" strike="noStrike" kern="1200" cap="none" spc="0" normalizeH="0" baseline="0" noProof="0" dirty="0">
                <a:ln>
                  <a:noFill/>
                </a:ln>
                <a:effectLst/>
                <a:uLnTx/>
                <a:uFillTx/>
              </a:rPr>
              <a:t>Why this </a:t>
            </a:r>
            <a:r>
              <a:rPr lang="en-US" sz="1500" b="1" dirty="0"/>
              <a:t>s</a:t>
            </a:r>
            <a:r>
              <a:rPr kumimoji="0" lang="en-US" sz="1500" b="1" i="0" u="none" strike="noStrike" kern="1200" cap="none" spc="0" normalizeH="0" baseline="0" noProof="0" dirty="0" err="1">
                <a:ln>
                  <a:noFill/>
                </a:ln>
                <a:effectLst/>
                <a:uLnTx/>
                <a:uFillTx/>
              </a:rPr>
              <a:t>trategy</a:t>
            </a:r>
            <a:r>
              <a:rPr kumimoji="0" lang="en-US" sz="1500" b="1" i="0" u="none" strike="noStrike" kern="1200" cap="none" spc="0" normalizeH="0" baseline="0" noProof="0" dirty="0">
                <a:ln>
                  <a:noFill/>
                </a:ln>
                <a:effectLst/>
                <a:uLnTx/>
                <a:uFillTx/>
              </a:rPr>
              <a:t>?</a:t>
            </a:r>
          </a:p>
          <a:p>
            <a:pPr marR="0" lvl="0" defTabSz="457200" rtl="0" eaLnBrk="1" fontAlgn="auto" latinLnBrk="0" hangingPunct="1">
              <a:spcBef>
                <a:spcPts val="0"/>
              </a:spcBef>
              <a:spcAft>
                <a:spcPts val="0"/>
              </a:spcAft>
              <a:buClrTx/>
              <a:buSzTx/>
              <a:tabLst/>
              <a:defRPr sz="1400" b="1"/>
            </a:pPr>
            <a:r>
              <a:rPr kumimoji="0" lang="en-US" sz="1500" b="0" i="0" u="none" strike="noStrike" kern="1200" cap="none" spc="0" normalizeH="0" noProof="0" dirty="0">
                <a:ln>
                  <a:noFill/>
                </a:ln>
                <a:effectLst/>
                <a:uLnTx/>
                <a:uFillTx/>
              </a:rPr>
              <a:t>Slow progress on immunization goals in Africa demands a bold, urgent, and unifying advocacy agenda to achieve the ADI and IA2030 targets.</a:t>
            </a:r>
          </a:p>
          <a:p>
            <a:pPr marR="0" lvl="0" defTabSz="457200" rtl="0" eaLnBrk="1" fontAlgn="auto" latinLnBrk="0" hangingPunct="1">
              <a:spcBef>
                <a:spcPts val="0"/>
              </a:spcBef>
              <a:spcAft>
                <a:spcPts val="0"/>
              </a:spcAft>
              <a:buClrTx/>
              <a:buSzTx/>
              <a:tabLst/>
              <a:defRPr/>
            </a:pPr>
            <a:endParaRPr kumimoji="0" lang="en-US" sz="1500" b="0" i="0" u="none" strike="noStrike" kern="1200" cap="none" spc="0" normalizeH="0" noProof="0" dirty="0">
              <a:ln>
                <a:noFill/>
              </a:ln>
              <a:effectLst/>
              <a:uLnTx/>
              <a:uFillTx/>
            </a:endParaRPr>
          </a:p>
          <a:p>
            <a:pPr marR="0" lvl="0" defTabSz="457200" rtl="0" eaLnBrk="1" fontAlgn="auto" latinLnBrk="0" hangingPunct="1">
              <a:spcBef>
                <a:spcPts val="0"/>
              </a:spcBef>
              <a:spcAft>
                <a:spcPts val="600"/>
              </a:spcAft>
              <a:buClrTx/>
              <a:buSzTx/>
              <a:tabLst/>
              <a:defRPr sz="1400" b="1"/>
            </a:pPr>
            <a:r>
              <a:rPr kumimoji="0" lang="en-US" sz="1500" b="1" i="0" u="none" strike="noStrike" kern="1200" cap="none" spc="0" normalizeH="0" baseline="0" noProof="0" dirty="0">
                <a:ln>
                  <a:noFill/>
                </a:ln>
                <a:effectLst/>
                <a:uLnTx/>
                <a:uFillTx/>
              </a:rPr>
              <a:t>Co-created by partners </a:t>
            </a:r>
            <a:endParaRPr lang="en-US" sz="1500" b="1" dirty="0"/>
          </a:p>
          <a:p>
            <a:pPr marR="0" lvl="0" defTabSz="457200" rtl="0" eaLnBrk="1" fontAlgn="auto" latinLnBrk="0" hangingPunct="1">
              <a:spcBef>
                <a:spcPts val="0"/>
              </a:spcBef>
              <a:spcAft>
                <a:spcPts val="0"/>
              </a:spcAft>
              <a:buClrTx/>
              <a:buSzTx/>
              <a:tabLst/>
              <a:defRPr sz="1400" b="1"/>
            </a:pPr>
            <a:r>
              <a:rPr kumimoji="0" lang="en-US" sz="1500" b="0" i="0" u="none" strike="noStrike" kern="1200" cap="none" spc="0" normalizeH="0" noProof="0" dirty="0">
                <a:ln>
                  <a:noFill/>
                </a:ln>
                <a:effectLst/>
                <a:uLnTx/>
                <a:uFillTx/>
              </a:rPr>
              <a:t>Developed by PATH, in collaboration with African Union, Africa CDC, WHO, UNICEF, Gavi, civil society organizations, and Expanded </a:t>
            </a:r>
            <a:r>
              <a:rPr kumimoji="0" lang="en-US" sz="1500" b="0" i="0" u="none" strike="noStrike" kern="1200" cap="none" spc="0" normalizeH="0" noProof="0" dirty="0" err="1">
                <a:ln>
                  <a:noFill/>
                </a:ln>
                <a:effectLst/>
                <a:uLnTx/>
                <a:uFillTx/>
              </a:rPr>
              <a:t>Programme</a:t>
            </a:r>
            <a:r>
              <a:rPr kumimoji="0" lang="en-US" sz="1500" b="0" i="0" u="none" strike="noStrike" kern="1200" cap="none" spc="0" normalizeH="0" noProof="0" dirty="0">
                <a:ln>
                  <a:noFill/>
                </a:ln>
                <a:effectLst/>
                <a:uLnTx/>
                <a:uFillTx/>
              </a:rPr>
              <a:t> on Immunization leaders from 14 African countries.</a:t>
            </a:r>
          </a:p>
        </p:txBody>
      </p:sp>
      <p:sp>
        <p:nvSpPr>
          <p:cNvPr id="19" name="TextBox 18">
            <a:extLst>
              <a:ext uri="{FF2B5EF4-FFF2-40B4-BE49-F238E27FC236}">
                <a16:creationId xmlns:a16="http://schemas.microsoft.com/office/drawing/2014/main" id="{ABB52EF0-148A-2E80-0527-672E64687A63}"/>
              </a:ext>
            </a:extLst>
          </p:cNvPr>
          <p:cNvSpPr txBox="1"/>
          <p:nvPr/>
        </p:nvSpPr>
        <p:spPr>
          <a:xfrm>
            <a:off x="6324600" y="2069882"/>
            <a:ext cx="5250948" cy="3016210"/>
          </a:xfrm>
          <a:prstGeom prst="rect">
            <a:avLst/>
          </a:prstGeom>
          <a:noFill/>
        </p:spPr>
        <p:txBody>
          <a:bodyPr wrap="square">
            <a:spAutoFit/>
          </a:bodyPr>
          <a:lstStyle/>
          <a:p>
            <a:pPr>
              <a:spcAft>
                <a:spcPts val="600"/>
              </a:spcAft>
            </a:pPr>
            <a:r>
              <a:rPr lang="en-US" sz="1500" b="1" dirty="0"/>
              <a:t>Strategic purpose:</a:t>
            </a:r>
          </a:p>
          <a:p>
            <a:pPr marL="285750" indent="-285750">
              <a:buFont typeface="Arial" panose="020B0604020202020204" pitchFamily="34" charset="0"/>
              <a:buChar char="•"/>
            </a:pPr>
            <a:r>
              <a:rPr lang="en-US" sz="1500" dirty="0"/>
              <a:t>Tackle shared barriers to reaching zero-dose and underimmunized children.</a:t>
            </a:r>
          </a:p>
          <a:p>
            <a:pPr marL="285750" indent="-285750">
              <a:buFont typeface="Arial" panose="020B0604020202020204" pitchFamily="34" charset="0"/>
              <a:buChar char="•"/>
            </a:pPr>
            <a:r>
              <a:rPr lang="en-US" sz="1500" dirty="0"/>
              <a:t>Harmonize advocacy efforts across governments, civil society organizations, and regional and global partners.</a:t>
            </a:r>
          </a:p>
          <a:p>
            <a:pPr marL="285750" indent="-285750">
              <a:buFont typeface="Arial" panose="020B0604020202020204" pitchFamily="34" charset="0"/>
              <a:buChar char="•"/>
            </a:pPr>
            <a:r>
              <a:rPr lang="en-US" sz="1500" dirty="0"/>
              <a:t>Strengthen accountability and transparency for national and regional commitments.</a:t>
            </a:r>
          </a:p>
          <a:p>
            <a:endParaRPr lang="en-US" sz="1500" b="1" dirty="0"/>
          </a:p>
          <a:p>
            <a:pPr>
              <a:spcAft>
                <a:spcPts val="600"/>
              </a:spcAft>
            </a:pPr>
            <a:r>
              <a:rPr lang="en-US" sz="1500" b="1" dirty="0"/>
              <a:t>Aligned with key frameworks </a:t>
            </a:r>
          </a:p>
          <a:p>
            <a:r>
              <a:rPr lang="en-US" sz="1500" dirty="0"/>
              <a:t>IA2030, Gavi 6.0 Strategy, Africa CDC’s Continental Immunization Strategy, African Union Commission’s CARMMA+</a:t>
            </a:r>
          </a:p>
        </p:txBody>
      </p:sp>
      <p:sp>
        <p:nvSpPr>
          <p:cNvPr id="5" name="TextBox 4">
            <a:extLst>
              <a:ext uri="{FF2B5EF4-FFF2-40B4-BE49-F238E27FC236}">
                <a16:creationId xmlns:a16="http://schemas.microsoft.com/office/drawing/2014/main" id="{0260F585-4346-7EA0-B058-7908E0E59AAE}"/>
              </a:ext>
            </a:extLst>
          </p:cNvPr>
          <p:cNvSpPr txBox="1"/>
          <p:nvPr/>
        </p:nvSpPr>
        <p:spPr>
          <a:xfrm>
            <a:off x="859590" y="703792"/>
            <a:ext cx="9385077" cy="1077218"/>
          </a:xfrm>
          <a:prstGeom prst="rect">
            <a:avLst/>
          </a:prstGeom>
          <a:noFill/>
        </p:spPr>
        <p:txBody>
          <a:bodyPr wrap="square">
            <a:spAutoFit/>
          </a:bodyPr>
          <a:lstStyle/>
          <a:p>
            <a:r>
              <a:rPr lang="en-US" sz="3200" b="1" dirty="0">
                <a:solidFill>
                  <a:srgbClr val="2C8C82"/>
                </a:solidFill>
                <a:latin typeface="Arial" panose="020B0604020202020204" pitchFamily="34" charset="0"/>
                <a:cs typeface="Arial" panose="020B0604020202020204" pitchFamily="34" charset="0"/>
              </a:rPr>
              <a:t>Africa Regional Advocacy Strategy on Immunization 2025–2030</a:t>
            </a:r>
            <a:endParaRPr lang="en-US" sz="3200" dirty="0">
              <a:solidFill>
                <a:srgbClr val="2C8C8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0042759-E6B8-33B7-8C40-E36718788253}"/>
              </a:ext>
            </a:extLst>
          </p:cNvPr>
          <p:cNvSpPr txBox="1"/>
          <p:nvPr/>
        </p:nvSpPr>
        <p:spPr>
          <a:xfrm>
            <a:off x="947738" y="5435769"/>
            <a:ext cx="9000080" cy="507831"/>
          </a:xfrm>
          <a:prstGeom prst="rect">
            <a:avLst/>
          </a:prstGeom>
          <a:noFill/>
        </p:spPr>
        <p:txBody>
          <a:bodyPr wrap="square">
            <a:spAutoFit/>
          </a:bodyPr>
          <a:lstStyle/>
          <a:p>
            <a:r>
              <a:rPr lang="en-US" sz="900" dirty="0">
                <a:latin typeface="Arial" panose="020B0604020202020204" pitchFamily="34" charset="0"/>
              </a:rPr>
              <a:t>Abbreviations: ADI, Addis Declaration on Immunization; </a:t>
            </a:r>
            <a:r>
              <a:rPr lang="en-US" sz="900" dirty="0">
                <a:solidFill>
                  <a:srgbClr val="53575A"/>
                </a:solidFill>
              </a:rPr>
              <a:t>Africa </a:t>
            </a:r>
            <a:r>
              <a:rPr lang="en-US" sz="900" dirty="0"/>
              <a:t>CDC, Africa </a:t>
            </a:r>
            <a:r>
              <a:rPr lang="en-US" sz="900" dirty="0" err="1">
                <a:latin typeface="Arial" panose="020B0604020202020204" pitchFamily="34" charset="0"/>
              </a:rPr>
              <a:t>Centres</a:t>
            </a:r>
            <a:r>
              <a:rPr lang="en-US" sz="900" dirty="0">
                <a:latin typeface="Arial" panose="020B0604020202020204" pitchFamily="34" charset="0"/>
              </a:rPr>
              <a:t> for Disease Control and Prevention; CARMMA,</a:t>
            </a:r>
            <a:r>
              <a:rPr lang="en-US" sz="900" dirty="0">
                <a:latin typeface="+mj-lt"/>
              </a:rPr>
              <a:t> </a:t>
            </a:r>
            <a:r>
              <a:rPr lang="en-US" sz="900" dirty="0">
                <a:solidFill>
                  <a:srgbClr val="53575A"/>
                </a:solidFill>
                <a:latin typeface="+mj-lt"/>
              </a:rPr>
              <a:t>C</a:t>
            </a:r>
            <a:r>
              <a:rPr lang="en-US" sz="900" b="0" i="0" dirty="0">
                <a:solidFill>
                  <a:srgbClr val="53575A"/>
                </a:solidFill>
                <a:effectLst/>
                <a:latin typeface="+mj-lt"/>
              </a:rPr>
              <a:t>ampaign on Accelerated </a:t>
            </a:r>
            <a:r>
              <a:rPr lang="en-US" sz="900" dirty="0">
                <a:solidFill>
                  <a:srgbClr val="53575A"/>
                </a:solidFill>
                <a:latin typeface="+mj-lt"/>
              </a:rPr>
              <a:t>R</a:t>
            </a:r>
            <a:r>
              <a:rPr lang="en-US" sz="900" b="0" i="0" dirty="0">
                <a:solidFill>
                  <a:srgbClr val="53575A"/>
                </a:solidFill>
                <a:effectLst/>
                <a:latin typeface="+mj-lt"/>
              </a:rPr>
              <a:t>eduction of Maternal </a:t>
            </a:r>
            <a:r>
              <a:rPr lang="en-US" sz="900" dirty="0">
                <a:solidFill>
                  <a:srgbClr val="53575A"/>
                </a:solidFill>
                <a:latin typeface="+mj-lt"/>
              </a:rPr>
              <a:t>M</a:t>
            </a:r>
            <a:r>
              <a:rPr lang="en-US" sz="900" b="0" i="0" dirty="0">
                <a:solidFill>
                  <a:srgbClr val="53575A"/>
                </a:solidFill>
                <a:effectLst/>
                <a:latin typeface="+mj-lt"/>
              </a:rPr>
              <a:t>ortality in Africa; </a:t>
            </a:r>
            <a:r>
              <a:rPr lang="en-US" sz="900" dirty="0">
                <a:latin typeface="Arial" panose="020B0604020202020204" pitchFamily="34" charset="0"/>
              </a:rPr>
              <a:t>EPI, Expanded </a:t>
            </a:r>
            <a:r>
              <a:rPr lang="en-US" sz="900" dirty="0" err="1">
                <a:latin typeface="Arial" panose="020B0604020202020204" pitchFamily="34" charset="0"/>
              </a:rPr>
              <a:t>Programme</a:t>
            </a:r>
            <a:r>
              <a:rPr lang="en-US" sz="900" dirty="0">
                <a:latin typeface="Arial" panose="020B0604020202020204" pitchFamily="34" charset="0"/>
              </a:rPr>
              <a:t> on Immunization; IA2030, Immunization Agenda 2030; UNICEF, United Nations Children’s Fund; WHO, World Health Organization.</a:t>
            </a:r>
          </a:p>
        </p:txBody>
      </p:sp>
    </p:spTree>
    <p:extLst>
      <p:ext uri="{BB962C8B-B14F-4D97-AF65-F5344CB8AC3E}">
        <p14:creationId xmlns:p14="http://schemas.microsoft.com/office/powerpoint/2010/main" val="285199775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7AAF4-8BD0-D20B-D6FF-DA160B515F4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C58DF2-8ABC-703C-1E47-FAE84A6959C0}"/>
              </a:ext>
            </a:extLst>
          </p:cNvPr>
          <p:cNvSpPr>
            <a:spLocks noGrp="1"/>
          </p:cNvSpPr>
          <p:nvPr>
            <p:ph type="sldNum" sz="quarter" idx="4294967295"/>
          </p:nvPr>
        </p:nvSpPr>
        <p:spPr>
          <a:xfrm>
            <a:off x="0" y="6461125"/>
            <a:ext cx="180975" cy="163513"/>
          </a:xfrm>
        </p:spPr>
        <p:txBody>
          <a:bodyPr/>
          <a:lstStyle/>
          <a:p>
            <a:fld id="{E28D367D-202E-4BB0-8243-51A46362D732}" type="slidenum">
              <a:rPr lang="en-US" smtClean="0"/>
              <a:pPr/>
              <a:t>8</a:t>
            </a:fld>
            <a:endParaRPr lang="en-US"/>
          </a:p>
        </p:txBody>
      </p:sp>
      <p:sp>
        <p:nvSpPr>
          <p:cNvPr id="3" name="Text Placeholder 2">
            <a:extLst>
              <a:ext uri="{FF2B5EF4-FFF2-40B4-BE49-F238E27FC236}">
                <a16:creationId xmlns:a16="http://schemas.microsoft.com/office/drawing/2014/main" id="{D869FC18-845F-C535-085D-CB01D1C8F3D0}"/>
              </a:ext>
            </a:extLst>
          </p:cNvPr>
          <p:cNvSpPr>
            <a:spLocks noGrp="1"/>
          </p:cNvSpPr>
          <p:nvPr>
            <p:ph type="body" sz="quarter" idx="4294967295"/>
          </p:nvPr>
        </p:nvSpPr>
        <p:spPr>
          <a:xfrm>
            <a:off x="2319130" y="2855844"/>
            <a:ext cx="9020382" cy="3123536"/>
          </a:xfrm>
        </p:spPr>
        <p:txBody>
          <a:bodyPr vert="horz" lIns="0" tIns="0" rIns="0" bIns="0" rtlCol="0" anchor="t">
            <a:normAutofit/>
          </a:bodyPr>
          <a:lstStyle/>
          <a:p>
            <a:pPr>
              <a:spcAft>
                <a:spcPts val="1200"/>
              </a:spcAft>
            </a:pPr>
            <a:r>
              <a:rPr lang="en-US" sz="1500" b="1" dirty="0">
                <a:latin typeface="Arial"/>
                <a:cs typeface="Arial"/>
              </a:rPr>
              <a:t>Strengthen the political will</a:t>
            </a:r>
            <a:r>
              <a:rPr lang="en-US" sz="1500" dirty="0">
                <a:latin typeface="Arial"/>
                <a:cs typeface="Arial"/>
              </a:rPr>
              <a:t> of </a:t>
            </a:r>
            <a:r>
              <a:rPr lang="en-US" sz="1500" dirty="0"/>
              <a:t>AU Member States to fully adopt, align with, and implement regional immunization commitments—specifically, ADI and national immunization strategies.</a:t>
            </a:r>
            <a:endParaRPr lang="en-US" sz="1500" dirty="0">
              <a:latin typeface="Arial"/>
              <a:cs typeface="Arial"/>
            </a:endParaRPr>
          </a:p>
          <a:p>
            <a:pPr>
              <a:spcAft>
                <a:spcPts val="1200"/>
              </a:spcAft>
            </a:pPr>
            <a:r>
              <a:rPr lang="en-US" sz="1500" b="1" dirty="0">
                <a:latin typeface="Arial"/>
                <a:cs typeface="Arial"/>
              </a:rPr>
              <a:t>Increase domestic investment</a:t>
            </a:r>
            <a:r>
              <a:rPr lang="en-US" sz="1500" dirty="0">
                <a:latin typeface="Arial"/>
                <a:cs typeface="Arial"/>
              </a:rPr>
              <a:t> within </a:t>
            </a:r>
            <a:r>
              <a:rPr lang="en-US" sz="1500" dirty="0"/>
              <a:t>primary health care systems to respond to current shifts in global health financing and strengthen health systems to deliver immunization programming to all.</a:t>
            </a:r>
            <a:endParaRPr lang="en-US" sz="1500" dirty="0">
              <a:latin typeface="Arial"/>
              <a:cs typeface="Arial"/>
            </a:endParaRPr>
          </a:p>
          <a:p>
            <a:pPr>
              <a:spcAft>
                <a:spcPts val="1200"/>
              </a:spcAft>
            </a:pPr>
            <a:r>
              <a:rPr lang="en-US" sz="1500" b="1" dirty="0">
                <a:latin typeface="Arial"/>
                <a:cs typeface="Arial"/>
              </a:rPr>
              <a:t>Strengthen accountability mechanisms</a:t>
            </a:r>
            <a:r>
              <a:rPr lang="en-US" sz="1500" dirty="0">
                <a:latin typeface="Arial"/>
                <a:cs typeface="Arial"/>
              </a:rPr>
              <a:t> </a:t>
            </a:r>
            <a:r>
              <a:rPr lang="en-US" sz="1500" dirty="0"/>
              <a:t>for regional- and national-level immunization commitments and resources. </a:t>
            </a:r>
          </a:p>
          <a:p>
            <a:pPr>
              <a:spcAft>
                <a:spcPts val="1200"/>
              </a:spcAft>
            </a:pPr>
            <a:r>
              <a:rPr lang="en-US" sz="1500" b="1" dirty="0">
                <a:latin typeface="Arial"/>
                <a:cs typeface="Arial"/>
              </a:rPr>
              <a:t>Build and strengthen</a:t>
            </a:r>
            <a:r>
              <a:rPr lang="en-US" sz="1500" dirty="0">
                <a:latin typeface="Arial"/>
                <a:cs typeface="Arial"/>
              </a:rPr>
              <a:t> </a:t>
            </a:r>
            <a:r>
              <a:rPr lang="en-US" sz="1500" dirty="0"/>
              <a:t>coordinated, evidence-based communication and community engagement systems to foster public trust and demand for both new and routine vaccines.</a:t>
            </a:r>
          </a:p>
          <a:p>
            <a:pPr>
              <a:spcAft>
                <a:spcPts val="1200"/>
              </a:spcAft>
            </a:pPr>
            <a:r>
              <a:rPr lang="en-US" sz="1500" b="1" dirty="0"/>
              <a:t>Advance Africa’s vaccine manufacturing and regulatory agenda</a:t>
            </a:r>
            <a:r>
              <a:rPr lang="en-US" sz="1500" dirty="0"/>
              <a:t> to ensure timely, affordable, and equitable access to vaccines.</a:t>
            </a:r>
            <a:endParaRPr lang="en-US" sz="1500" dirty="0">
              <a:latin typeface="Arial"/>
              <a:cs typeface="Arial"/>
            </a:endParaRPr>
          </a:p>
        </p:txBody>
      </p:sp>
      <p:sp>
        <p:nvSpPr>
          <p:cNvPr id="4" name="Text Placeholder 3">
            <a:extLst>
              <a:ext uri="{FF2B5EF4-FFF2-40B4-BE49-F238E27FC236}">
                <a16:creationId xmlns:a16="http://schemas.microsoft.com/office/drawing/2014/main" id="{FC83BC76-2875-350F-E0E0-92EA2A365323}"/>
              </a:ext>
            </a:extLst>
          </p:cNvPr>
          <p:cNvSpPr>
            <a:spLocks noGrp="1"/>
          </p:cNvSpPr>
          <p:nvPr>
            <p:ph type="body" sz="quarter" idx="4294967295"/>
          </p:nvPr>
        </p:nvSpPr>
        <p:spPr>
          <a:xfrm>
            <a:off x="947738" y="745989"/>
            <a:ext cx="6740056" cy="654050"/>
          </a:xfrm>
        </p:spPr>
        <p:txBody>
          <a:bodyPr>
            <a:noAutofit/>
          </a:bodyPr>
          <a:lstStyle/>
          <a:p>
            <a:r>
              <a:rPr lang="en-US" sz="3200" b="1" dirty="0">
                <a:solidFill>
                  <a:srgbClr val="2C8C82"/>
                </a:solidFill>
                <a:latin typeface="+mn-lt"/>
                <a:ea typeface="+mn-ea"/>
                <a:cs typeface="+mn-cs"/>
              </a:rPr>
              <a:t>Advocacy goal and objectives</a:t>
            </a:r>
          </a:p>
        </p:txBody>
      </p:sp>
      <p:sp>
        <p:nvSpPr>
          <p:cNvPr id="5" name="TextBox 4">
            <a:extLst>
              <a:ext uri="{FF2B5EF4-FFF2-40B4-BE49-F238E27FC236}">
                <a16:creationId xmlns:a16="http://schemas.microsoft.com/office/drawing/2014/main" id="{A9C5F384-5A75-F994-23CC-3C9C77E6190E}"/>
              </a:ext>
            </a:extLst>
          </p:cNvPr>
          <p:cNvSpPr txBox="1"/>
          <p:nvPr/>
        </p:nvSpPr>
        <p:spPr>
          <a:xfrm>
            <a:off x="853440" y="6393806"/>
            <a:ext cx="7898410" cy="230832"/>
          </a:xfrm>
          <a:prstGeom prst="rect">
            <a:avLst/>
          </a:prstGeom>
          <a:noFill/>
        </p:spPr>
        <p:txBody>
          <a:bodyPr wrap="square">
            <a:spAutoFit/>
          </a:bodyPr>
          <a:lstStyle/>
          <a:p>
            <a:r>
              <a:rPr lang="en-US" sz="900" dirty="0">
                <a:latin typeface="Arial" panose="020B0604020202020204" pitchFamily="34" charset="0"/>
              </a:rPr>
              <a:t>Abbreviations: ADI, Addis Declaration on Immunization; AU, African Union.</a:t>
            </a:r>
          </a:p>
        </p:txBody>
      </p:sp>
      <p:sp>
        <p:nvSpPr>
          <p:cNvPr id="8" name="TextBox 7">
            <a:extLst>
              <a:ext uri="{FF2B5EF4-FFF2-40B4-BE49-F238E27FC236}">
                <a16:creationId xmlns:a16="http://schemas.microsoft.com/office/drawing/2014/main" id="{3E15A7F8-25F6-5AA9-0BE9-970BD776B5CA}"/>
              </a:ext>
            </a:extLst>
          </p:cNvPr>
          <p:cNvSpPr txBox="1"/>
          <p:nvPr/>
        </p:nvSpPr>
        <p:spPr>
          <a:xfrm>
            <a:off x="1743075" y="1854220"/>
            <a:ext cx="9944100" cy="553998"/>
          </a:xfrm>
          <a:prstGeom prst="rect">
            <a:avLst/>
          </a:prstGeom>
          <a:noFill/>
        </p:spPr>
        <p:txBody>
          <a:bodyPr wrap="square">
            <a:spAutoFit/>
          </a:bodyPr>
          <a:lstStyle/>
          <a:p>
            <a:pPr>
              <a:spcAft>
                <a:spcPts val="2400"/>
              </a:spcAft>
            </a:pPr>
            <a:r>
              <a:rPr kumimoji="0" lang="en-US" sz="1500" i="0" u="none" strike="noStrike" kern="1200" cap="none" spc="0" normalizeH="0" baseline="0" noProof="0" dirty="0">
                <a:ln>
                  <a:noFill/>
                </a:ln>
                <a:solidFill>
                  <a:srgbClr val="E64C3C"/>
                </a:solidFill>
                <a:effectLst/>
                <a:uLnTx/>
                <a:uFillTx/>
                <a:latin typeface="Arial"/>
                <a:cs typeface="Arial"/>
              </a:rPr>
              <a:t>GOAL: </a:t>
            </a:r>
            <a:r>
              <a:rPr lang="en-US" sz="1500" dirty="0"/>
              <a:t>By 2030, ensure strong regional and national leadership that accelerates progress toward immunization targets to reach zero-dose, </a:t>
            </a:r>
            <a:r>
              <a:rPr lang="en-US" sz="1500" dirty="0" err="1"/>
              <a:t>underimmunized</a:t>
            </a:r>
            <a:r>
              <a:rPr lang="en-US" sz="1500" dirty="0"/>
              <a:t>, and missed communities across Africa. </a:t>
            </a:r>
            <a:endParaRPr lang="en-US" sz="1500" dirty="0">
              <a:latin typeface="Arial"/>
              <a:cs typeface="Arial"/>
            </a:endParaRPr>
          </a:p>
        </p:txBody>
      </p:sp>
      <p:pic>
        <p:nvPicPr>
          <p:cNvPr id="9" name="Picture 8">
            <a:extLst>
              <a:ext uri="{FF2B5EF4-FFF2-40B4-BE49-F238E27FC236}">
                <a16:creationId xmlns:a16="http://schemas.microsoft.com/office/drawing/2014/main" id="{DB23D337-519D-EE2D-E46E-56DE48577FBB}"/>
              </a:ext>
            </a:extLst>
          </p:cNvPr>
          <p:cNvPicPr>
            <a:picLocks noChangeAspect="1"/>
          </p:cNvPicPr>
          <p:nvPr/>
        </p:nvPicPr>
        <p:blipFill>
          <a:blip r:embed="rId3"/>
          <a:stretch>
            <a:fillRect/>
          </a:stretch>
        </p:blipFill>
        <p:spPr>
          <a:xfrm>
            <a:off x="947738" y="1820863"/>
            <a:ext cx="661050" cy="584775"/>
          </a:xfrm>
          <a:prstGeom prst="rect">
            <a:avLst/>
          </a:prstGeom>
        </p:spPr>
      </p:pic>
      <p:sp>
        <p:nvSpPr>
          <p:cNvPr id="13" name="TextBox 12">
            <a:extLst>
              <a:ext uri="{FF2B5EF4-FFF2-40B4-BE49-F238E27FC236}">
                <a16:creationId xmlns:a16="http://schemas.microsoft.com/office/drawing/2014/main" id="{DFF2EFBF-62DC-44D1-19E4-F02CB2801D63}"/>
              </a:ext>
            </a:extLst>
          </p:cNvPr>
          <p:cNvSpPr txBox="1"/>
          <p:nvPr/>
        </p:nvSpPr>
        <p:spPr>
          <a:xfrm>
            <a:off x="947738" y="2901920"/>
            <a:ext cx="1055991" cy="246221"/>
          </a:xfrm>
          <a:prstGeom prst="rect">
            <a:avLst/>
          </a:prstGeom>
          <a:solidFill>
            <a:srgbClr val="E64C3C"/>
          </a:solidFill>
        </p:spPr>
        <p:txBody>
          <a:bodyPr wrap="square">
            <a:spAutoFit/>
          </a:bodyPr>
          <a:lstStyle/>
          <a:p>
            <a:pPr algn="ctr"/>
            <a:r>
              <a:rPr kumimoji="0" lang="en-US" sz="1000" b="1" i="0" u="none" strike="noStrike" kern="1200" cap="none" spc="0" normalizeH="0" baseline="0" noProof="0" dirty="0">
                <a:ln>
                  <a:noFill/>
                </a:ln>
                <a:solidFill>
                  <a:schemeClr val="bg1"/>
                </a:solidFill>
                <a:effectLst/>
                <a:uLnTx/>
                <a:uFillTx/>
                <a:latin typeface="Arial"/>
                <a:cs typeface="Arial"/>
              </a:rPr>
              <a:t>OBJECTIVE 1 </a:t>
            </a:r>
            <a:endParaRPr lang="en-KE" sz="1000" b="1" dirty="0">
              <a:solidFill>
                <a:schemeClr val="bg1"/>
              </a:solidFill>
            </a:endParaRPr>
          </a:p>
        </p:txBody>
      </p:sp>
      <p:sp>
        <p:nvSpPr>
          <p:cNvPr id="14" name="TextBox 13">
            <a:extLst>
              <a:ext uri="{FF2B5EF4-FFF2-40B4-BE49-F238E27FC236}">
                <a16:creationId xmlns:a16="http://schemas.microsoft.com/office/drawing/2014/main" id="{50F0BEBB-F940-7F80-3783-76BA30B8413D}"/>
              </a:ext>
            </a:extLst>
          </p:cNvPr>
          <p:cNvSpPr txBox="1"/>
          <p:nvPr/>
        </p:nvSpPr>
        <p:spPr>
          <a:xfrm>
            <a:off x="947738" y="3496720"/>
            <a:ext cx="1055991" cy="246221"/>
          </a:xfrm>
          <a:prstGeom prst="rect">
            <a:avLst/>
          </a:prstGeom>
          <a:solidFill>
            <a:srgbClr val="E64C3C"/>
          </a:solidFill>
        </p:spPr>
        <p:txBody>
          <a:bodyPr wrap="square">
            <a:spAutoFit/>
          </a:bodyPr>
          <a:lstStyle/>
          <a:p>
            <a:pPr algn="ctr"/>
            <a:r>
              <a:rPr kumimoji="0" lang="en-US" sz="1000" b="1" i="0" u="none" strike="noStrike" kern="1200" cap="none" spc="0" normalizeH="0" baseline="0" noProof="0" dirty="0">
                <a:ln>
                  <a:noFill/>
                </a:ln>
                <a:solidFill>
                  <a:schemeClr val="bg1"/>
                </a:solidFill>
                <a:effectLst/>
                <a:uLnTx/>
                <a:uFillTx/>
                <a:latin typeface="Arial"/>
                <a:cs typeface="Arial"/>
              </a:rPr>
              <a:t>OBJECTIVE 2 </a:t>
            </a:r>
            <a:endParaRPr lang="en-KE" sz="1000" b="1" dirty="0">
              <a:solidFill>
                <a:schemeClr val="bg1"/>
              </a:solidFill>
            </a:endParaRPr>
          </a:p>
        </p:txBody>
      </p:sp>
      <p:sp>
        <p:nvSpPr>
          <p:cNvPr id="15" name="TextBox 14">
            <a:extLst>
              <a:ext uri="{FF2B5EF4-FFF2-40B4-BE49-F238E27FC236}">
                <a16:creationId xmlns:a16="http://schemas.microsoft.com/office/drawing/2014/main" id="{ABF847AA-5F0F-2C17-D8E4-6F013918B3CE}"/>
              </a:ext>
            </a:extLst>
          </p:cNvPr>
          <p:cNvSpPr txBox="1"/>
          <p:nvPr/>
        </p:nvSpPr>
        <p:spPr>
          <a:xfrm>
            <a:off x="947738" y="4105308"/>
            <a:ext cx="1055991" cy="246221"/>
          </a:xfrm>
          <a:prstGeom prst="rect">
            <a:avLst/>
          </a:prstGeom>
          <a:solidFill>
            <a:srgbClr val="E64C3C"/>
          </a:solidFill>
        </p:spPr>
        <p:txBody>
          <a:bodyPr wrap="square">
            <a:spAutoFit/>
          </a:bodyPr>
          <a:lstStyle/>
          <a:p>
            <a:pPr algn="ctr"/>
            <a:r>
              <a:rPr kumimoji="0" lang="en-US" sz="1000" b="1" i="0" u="none" strike="noStrike" kern="1200" cap="none" spc="0" normalizeH="0" baseline="0" noProof="0" dirty="0">
                <a:ln>
                  <a:noFill/>
                </a:ln>
                <a:solidFill>
                  <a:schemeClr val="bg1"/>
                </a:solidFill>
                <a:effectLst/>
                <a:uLnTx/>
                <a:uFillTx/>
                <a:latin typeface="Arial"/>
                <a:cs typeface="Arial"/>
              </a:rPr>
              <a:t>OBJECTIVE 3 </a:t>
            </a:r>
            <a:endParaRPr lang="en-KE" sz="1000" b="1" dirty="0">
              <a:solidFill>
                <a:schemeClr val="bg1"/>
              </a:solidFill>
            </a:endParaRPr>
          </a:p>
        </p:txBody>
      </p:sp>
      <p:sp>
        <p:nvSpPr>
          <p:cNvPr id="16" name="TextBox 15">
            <a:extLst>
              <a:ext uri="{FF2B5EF4-FFF2-40B4-BE49-F238E27FC236}">
                <a16:creationId xmlns:a16="http://schemas.microsoft.com/office/drawing/2014/main" id="{1F870F75-4E42-135E-D76A-EBA243421522}"/>
              </a:ext>
            </a:extLst>
          </p:cNvPr>
          <p:cNvSpPr txBox="1"/>
          <p:nvPr/>
        </p:nvSpPr>
        <p:spPr>
          <a:xfrm>
            <a:off x="947736" y="4737915"/>
            <a:ext cx="1055991" cy="246221"/>
          </a:xfrm>
          <a:prstGeom prst="rect">
            <a:avLst/>
          </a:prstGeom>
          <a:solidFill>
            <a:srgbClr val="E64C3C"/>
          </a:solidFill>
        </p:spPr>
        <p:txBody>
          <a:bodyPr wrap="square">
            <a:spAutoFit/>
          </a:bodyPr>
          <a:lstStyle/>
          <a:p>
            <a:pPr algn="ctr"/>
            <a:r>
              <a:rPr kumimoji="0" lang="en-US" sz="1000" b="1" i="0" u="none" strike="noStrike" kern="1200" cap="none" spc="0" normalizeH="0" baseline="0" noProof="0" dirty="0">
                <a:ln>
                  <a:noFill/>
                </a:ln>
                <a:solidFill>
                  <a:schemeClr val="bg1"/>
                </a:solidFill>
                <a:effectLst/>
                <a:uLnTx/>
                <a:uFillTx/>
                <a:latin typeface="Arial"/>
                <a:cs typeface="Arial"/>
              </a:rPr>
              <a:t>OBJECTIVE 4 </a:t>
            </a:r>
            <a:endParaRPr lang="en-KE" sz="1000" b="1" dirty="0">
              <a:solidFill>
                <a:schemeClr val="bg1"/>
              </a:solidFill>
            </a:endParaRPr>
          </a:p>
        </p:txBody>
      </p:sp>
      <p:sp>
        <p:nvSpPr>
          <p:cNvPr id="17" name="TextBox 16">
            <a:extLst>
              <a:ext uri="{FF2B5EF4-FFF2-40B4-BE49-F238E27FC236}">
                <a16:creationId xmlns:a16="http://schemas.microsoft.com/office/drawing/2014/main" id="{EC1AD3C7-836A-24DD-CE8F-A5D3E788BCCD}"/>
              </a:ext>
            </a:extLst>
          </p:cNvPr>
          <p:cNvSpPr txBox="1"/>
          <p:nvPr/>
        </p:nvSpPr>
        <p:spPr>
          <a:xfrm>
            <a:off x="947737" y="5346503"/>
            <a:ext cx="1055991" cy="246221"/>
          </a:xfrm>
          <a:prstGeom prst="rect">
            <a:avLst/>
          </a:prstGeom>
          <a:solidFill>
            <a:srgbClr val="E64C3C"/>
          </a:solidFill>
        </p:spPr>
        <p:txBody>
          <a:bodyPr wrap="square">
            <a:spAutoFit/>
          </a:bodyPr>
          <a:lstStyle/>
          <a:p>
            <a:pPr algn="ctr"/>
            <a:r>
              <a:rPr kumimoji="0" lang="en-US" sz="1000" b="1" i="0" u="none" strike="noStrike" kern="1200" cap="none" spc="0" normalizeH="0" baseline="0" noProof="0" dirty="0">
                <a:ln>
                  <a:noFill/>
                </a:ln>
                <a:solidFill>
                  <a:schemeClr val="bg1"/>
                </a:solidFill>
                <a:effectLst/>
                <a:uLnTx/>
                <a:uFillTx/>
                <a:latin typeface="Arial"/>
                <a:cs typeface="Arial"/>
              </a:rPr>
              <a:t>OBJECTIVE 5 </a:t>
            </a:r>
            <a:endParaRPr lang="en-KE" sz="1000" b="1" dirty="0">
              <a:solidFill>
                <a:schemeClr val="bg1"/>
              </a:solidFill>
            </a:endParaRPr>
          </a:p>
        </p:txBody>
      </p:sp>
    </p:spTree>
    <p:extLst>
      <p:ext uri="{BB962C8B-B14F-4D97-AF65-F5344CB8AC3E}">
        <p14:creationId xmlns:p14="http://schemas.microsoft.com/office/powerpoint/2010/main" val="90922494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7DD60-4F5B-1195-1CBB-2ED952CD9328}"/>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2B7DECD-A74E-2A23-F246-1BC3A85D80BB}"/>
              </a:ext>
            </a:extLst>
          </p:cNvPr>
          <p:cNvGraphicFramePr>
            <a:graphicFrameLocks noGrp="1"/>
          </p:cNvGraphicFramePr>
          <p:nvPr>
            <p:extLst>
              <p:ext uri="{D42A27DB-BD31-4B8C-83A1-F6EECF244321}">
                <p14:modId xmlns:p14="http://schemas.microsoft.com/office/powerpoint/2010/main" val="3573696094"/>
              </p:ext>
            </p:extLst>
          </p:nvPr>
        </p:nvGraphicFramePr>
        <p:xfrm>
          <a:off x="947737" y="2019303"/>
          <a:ext cx="10520363" cy="4078701"/>
        </p:xfrm>
        <a:graphic>
          <a:graphicData uri="http://schemas.openxmlformats.org/drawingml/2006/table">
            <a:tbl>
              <a:tblPr firstRow="1" firstCol="1" bandRow="1">
                <a:tableStyleId>{7E9639D4-E3E2-4D34-9284-5A2195B3D0D7}</a:tableStyleId>
              </a:tblPr>
              <a:tblGrid>
                <a:gridCol w="7292144">
                  <a:extLst>
                    <a:ext uri="{9D8B030D-6E8A-4147-A177-3AD203B41FA5}">
                      <a16:colId xmlns:a16="http://schemas.microsoft.com/office/drawing/2014/main" val="3917338247"/>
                    </a:ext>
                  </a:extLst>
                </a:gridCol>
                <a:gridCol w="3228219">
                  <a:extLst>
                    <a:ext uri="{9D8B030D-6E8A-4147-A177-3AD203B41FA5}">
                      <a16:colId xmlns:a16="http://schemas.microsoft.com/office/drawing/2014/main" val="4001463883"/>
                    </a:ext>
                  </a:extLst>
                </a:gridCol>
              </a:tblGrid>
              <a:tr h="180388">
                <a:tc>
                  <a:txBody>
                    <a:bodyPr/>
                    <a:lstStyle/>
                    <a:p>
                      <a:pPr algn="l">
                        <a:lnSpc>
                          <a:spcPct val="107000"/>
                        </a:lnSpc>
                        <a:spcAft>
                          <a:spcPts val="800"/>
                        </a:spcAft>
                        <a:buNone/>
                      </a:pPr>
                      <a:r>
                        <a:rPr lang="en-US" sz="1200" b="1" kern="100" dirty="0">
                          <a:solidFill>
                            <a:schemeClr val="bg1"/>
                          </a:solidFill>
                          <a:effectLst/>
                        </a:rPr>
                        <a:t>PRIORITIES ACTIONS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72000" marR="510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tc>
                  <a:txBody>
                    <a:bodyPr/>
                    <a:lstStyle/>
                    <a:p>
                      <a:pPr algn="l">
                        <a:lnSpc>
                          <a:spcPct val="107000"/>
                        </a:lnSpc>
                        <a:spcAft>
                          <a:spcPts val="800"/>
                        </a:spcAft>
                        <a:buNone/>
                      </a:pPr>
                      <a:r>
                        <a:rPr lang="en-US" sz="1200" b="1" kern="100" dirty="0">
                          <a:solidFill>
                            <a:schemeClr val="bg1"/>
                          </a:solidFill>
                          <a:effectLst/>
                        </a:rPr>
                        <a:t>EXPECTED OUTCOME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216000" marR="510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extLst>
                  <a:ext uri="{0D108BD9-81ED-4DB2-BD59-A6C34878D82A}">
                    <a16:rowId xmlns:a16="http://schemas.microsoft.com/office/drawing/2014/main" val="3888245001"/>
                  </a:ext>
                </a:extLst>
              </a:tr>
              <a:tr h="740699">
                <a:tc>
                  <a:txBody>
                    <a:bodyPr/>
                    <a:lstStyle/>
                    <a:p>
                      <a:pPr marL="177800" lvl="1" indent="-177800" algn="l">
                        <a:lnSpc>
                          <a:spcPct val="100000"/>
                        </a:lnSpc>
                        <a:spcBef>
                          <a:spcPts val="300"/>
                        </a:spcBef>
                        <a:spcAft>
                          <a:spcPts val="300"/>
                        </a:spcAft>
                        <a:buSzPts val="1000"/>
                        <a:buFont typeface="+mj-lt"/>
                        <a:buNone/>
                        <a:tabLst>
                          <a:tab pos="4213225" algn="l"/>
                        </a:tabLst>
                      </a:pPr>
                      <a:r>
                        <a:rPr lang="en-US" sz="1200" dirty="0"/>
                        <a:t>1.1.</a:t>
                      </a:r>
                      <a:r>
                        <a:rPr lang="en-US" sz="1200" b="1" dirty="0"/>
                        <a:t> Advocate for immunization to be a standing item on the agenda of AU Summits: </a:t>
                      </a:r>
                    </a:p>
                    <a:p>
                      <a:pPr marL="285750" lvl="1" indent="-285750" algn="l">
                        <a:lnSpc>
                          <a:spcPct val="100000"/>
                        </a:lnSpc>
                        <a:spcBef>
                          <a:spcPts val="300"/>
                        </a:spcBef>
                        <a:spcAft>
                          <a:spcPts val="300"/>
                        </a:spcAft>
                        <a:buSzPct val="100000"/>
                        <a:buFont typeface="Symbol" panose="05050102010706020507" pitchFamily="18" charset="2"/>
                        <a:buChar char="·"/>
                        <a:tabLst>
                          <a:tab pos="4213225" algn="l"/>
                        </a:tabLst>
                      </a:pPr>
                      <a:r>
                        <a:rPr lang="en-US" sz="1200" b="0" dirty="0"/>
                        <a:t>Produce an immunization commitment tracker and annual reports. </a:t>
                      </a:r>
                    </a:p>
                  </a:txBody>
                  <a:tcPr marL="72000" marR="251999" marT="108000" marB="72000" anchor="ctr">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302895" lvl="0" indent="0" algn="l">
                        <a:lnSpc>
                          <a:spcPct val="107000"/>
                        </a:lnSpc>
                        <a:spcBef>
                          <a:spcPts val="300"/>
                        </a:spcBef>
                        <a:spcAft>
                          <a:spcPts val="300"/>
                        </a:spcAft>
                        <a:buFont typeface="Symbol" panose="05050102010706020507" pitchFamily="18" charset="2"/>
                        <a:buNone/>
                      </a:pPr>
                      <a:r>
                        <a:rPr lang="en-US" sz="1200" dirty="0"/>
                        <a:t>Immunization is consistently elevated on AU Summit agendas and tracked through clear commitments. </a:t>
                      </a:r>
                    </a:p>
                  </a:txBody>
                  <a:tcPr marL="216000" marR="108000" marT="108000" marB="7200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8120906"/>
                  </a:ext>
                </a:extLst>
              </a:tr>
              <a:tr h="933219">
                <a:tc>
                  <a:txBody>
                    <a:bodyPr/>
                    <a:lstStyle/>
                    <a:p>
                      <a:pPr marL="0" lvl="1" indent="0" algn="l">
                        <a:lnSpc>
                          <a:spcPct val="100000"/>
                        </a:lnSpc>
                        <a:spcBef>
                          <a:spcPts val="300"/>
                        </a:spcBef>
                        <a:spcAft>
                          <a:spcPts val="300"/>
                        </a:spcAft>
                        <a:buSzPts val="1000"/>
                        <a:buFont typeface="+mj-lt"/>
                        <a:buNone/>
                      </a:pPr>
                      <a:r>
                        <a:rPr lang="en-US" sz="1200" b="1" kern="1200" dirty="0">
                          <a:solidFill>
                            <a:schemeClr val="tx1"/>
                          </a:solidFill>
                        </a:rPr>
                        <a:t>1.2. Cultivate high-level, visible regional immunization champions:</a:t>
                      </a:r>
                    </a:p>
                    <a:p>
                      <a:pPr marL="342900" lvl="0" indent="-342900" algn="l">
                        <a:lnSpc>
                          <a:spcPct val="100000"/>
                        </a:lnSpc>
                        <a:spcBef>
                          <a:spcPts val="300"/>
                        </a:spcBef>
                        <a:spcAft>
                          <a:spcPts val="300"/>
                        </a:spcAft>
                        <a:buFont typeface="Symbol" panose="05050102010706020507" pitchFamily="18" charset="2"/>
                        <a:buChar char=""/>
                      </a:pPr>
                      <a:r>
                        <a:rPr lang="en-US" sz="1200" b="0" kern="1200" dirty="0">
                          <a:solidFill>
                            <a:schemeClr val="tx1"/>
                          </a:solidFill>
                        </a:rPr>
                        <a:t>Identify, engage, and support influential leaders (e.g., heads of state, ministers, parliamentarians, and prominent public figures) as visible champions for immunization.</a:t>
                      </a:r>
                      <a:endParaRPr lang="en-US" sz="1200" b="0" kern="1200" dirty="0">
                        <a:solidFill>
                          <a:schemeClr val="tx1"/>
                        </a:solidFill>
                        <a:latin typeface="+mn-lt"/>
                        <a:ea typeface="+mn-ea"/>
                        <a:cs typeface="+mn-cs"/>
                      </a:endParaRPr>
                    </a:p>
                  </a:txBody>
                  <a:tcPr marL="72000" marR="251999" marT="108000" marB="7200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302895" lvl="0" indent="0" algn="l">
                        <a:lnSpc>
                          <a:spcPct val="107000"/>
                        </a:lnSpc>
                        <a:spcBef>
                          <a:spcPts val="300"/>
                        </a:spcBef>
                        <a:spcAft>
                          <a:spcPts val="300"/>
                        </a:spcAft>
                        <a:buFont typeface="Symbol" panose="05050102010706020507" pitchFamily="18" charset="2"/>
                        <a:buNone/>
                      </a:pPr>
                      <a:r>
                        <a:rPr lang="en-US" sz="1200" dirty="0"/>
                        <a:t>Visibility and engagement of high-level political and influential leaders as champions for immunization across Africa are increased.</a:t>
                      </a:r>
                    </a:p>
                  </a:txBody>
                  <a:tcPr marL="216000" marR="108000" marT="108000" marB="7200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59688835"/>
                  </a:ext>
                </a:extLst>
              </a:tr>
              <a:tr h="1161890">
                <a:tc>
                  <a:txBody>
                    <a:bodyPr/>
                    <a:lstStyle/>
                    <a:p>
                      <a:pPr marL="342900" lvl="1" indent="-342900" algn="l">
                        <a:lnSpc>
                          <a:spcPct val="100000"/>
                        </a:lnSpc>
                        <a:spcBef>
                          <a:spcPts val="300"/>
                        </a:spcBef>
                        <a:spcAft>
                          <a:spcPts val="300"/>
                        </a:spcAft>
                        <a:buSzPts val="1000"/>
                        <a:buFont typeface="+mj-lt"/>
                        <a:buNone/>
                        <a:tabLst/>
                      </a:pPr>
                      <a:r>
                        <a:rPr lang="en-US" sz="1200" b="1" dirty="0"/>
                        <a:t>1.3. Package and test messages to communicate evidence-based priorities effectively: </a:t>
                      </a:r>
                    </a:p>
                    <a:p>
                      <a:pPr marL="342900" lvl="0" indent="-342900" algn="l">
                        <a:lnSpc>
                          <a:spcPct val="100000"/>
                        </a:lnSpc>
                        <a:spcBef>
                          <a:spcPts val="100"/>
                        </a:spcBef>
                        <a:spcAft>
                          <a:spcPts val="100"/>
                        </a:spcAft>
                        <a:buFont typeface="Symbol" panose="05050102010706020507" pitchFamily="18" charset="2"/>
                        <a:buChar char=""/>
                      </a:pPr>
                      <a:r>
                        <a:rPr lang="en-US" sz="1200" b="0" dirty="0"/>
                        <a:t>Translate complex regional immunization frameworks into compelling advocacy messages for a unified regional call to action. </a:t>
                      </a:r>
                    </a:p>
                    <a:p>
                      <a:pPr marL="342900" lvl="0" indent="-342900" algn="l">
                        <a:lnSpc>
                          <a:spcPct val="100000"/>
                        </a:lnSpc>
                        <a:spcBef>
                          <a:spcPts val="100"/>
                        </a:spcBef>
                        <a:spcAft>
                          <a:spcPts val="100"/>
                        </a:spcAft>
                        <a:buFont typeface="Symbol" panose="05050102010706020507" pitchFamily="18" charset="2"/>
                        <a:buChar char=""/>
                      </a:pPr>
                      <a:r>
                        <a:rPr lang="en-US" sz="1200" b="0" dirty="0"/>
                        <a:t>Tailor communication for different audiences, ensuring alignment with national priorities and policy cycles.</a:t>
                      </a:r>
                    </a:p>
                  </a:txBody>
                  <a:tcPr marL="72000" marR="251999" marT="108000" marB="7200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302895" lvl="0" indent="0" algn="l">
                        <a:lnSpc>
                          <a:spcPct val="107000"/>
                        </a:lnSpc>
                        <a:spcBef>
                          <a:spcPts val="300"/>
                        </a:spcBef>
                        <a:spcAft>
                          <a:spcPts val="300"/>
                        </a:spcAft>
                        <a:buFont typeface="Symbol" panose="05050102010706020507" pitchFamily="18" charset="2"/>
                        <a:buNone/>
                      </a:pPr>
                      <a:r>
                        <a:rPr lang="en-US" sz="1200" dirty="0"/>
                        <a:t>Regional immunization commitments and goals are widely understood, clearly communicated, and aligned with national contexts.</a:t>
                      </a:r>
                    </a:p>
                  </a:txBody>
                  <a:tcPr marL="216000" marR="108000" marT="108000" marB="7200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47076285"/>
                  </a:ext>
                </a:extLst>
              </a:tr>
              <a:tr h="1024925">
                <a:tc>
                  <a:txBody>
                    <a:bodyPr/>
                    <a:lstStyle/>
                    <a:p>
                      <a:pPr marL="0" lvl="1" indent="0" algn="l">
                        <a:lnSpc>
                          <a:spcPct val="100000"/>
                        </a:lnSpc>
                        <a:spcAft>
                          <a:spcPts val="800"/>
                        </a:spcAft>
                        <a:buSzPts val="1000"/>
                        <a:buFont typeface="+mj-lt"/>
                        <a:buNone/>
                      </a:pPr>
                      <a:r>
                        <a:rPr lang="en-US" sz="1200" b="1" dirty="0"/>
                        <a:t>1.4. Amplify regional voices and success stories: </a:t>
                      </a:r>
                    </a:p>
                    <a:p>
                      <a:pPr marL="342900" lvl="0" indent="-342900" algn="l">
                        <a:lnSpc>
                          <a:spcPct val="100000"/>
                        </a:lnSpc>
                        <a:spcBef>
                          <a:spcPts val="100"/>
                        </a:spcBef>
                        <a:spcAft>
                          <a:spcPts val="100"/>
                        </a:spcAft>
                        <a:buFont typeface="Symbol" panose="05050102010706020507" pitchFamily="18" charset="2"/>
                        <a:buChar char=""/>
                      </a:pPr>
                      <a:r>
                        <a:rPr lang="en-US" sz="1200" b="0" dirty="0">
                          <a:solidFill>
                            <a:schemeClr val="tx1"/>
                          </a:solidFill>
                        </a:rPr>
                        <a:t>Create opportunities for champions and advocates to showcase progress, share lessons, and reinforce commitments through regional and global platforms.</a:t>
                      </a:r>
                    </a:p>
                    <a:p>
                      <a:pPr marL="342900" lvl="0" indent="-342900" algn="l">
                        <a:lnSpc>
                          <a:spcPct val="100000"/>
                        </a:lnSpc>
                        <a:spcBef>
                          <a:spcPts val="100"/>
                        </a:spcBef>
                        <a:spcAft>
                          <a:spcPts val="100"/>
                        </a:spcAft>
                        <a:buFont typeface="Symbol" panose="05050102010706020507" pitchFamily="18" charset="2"/>
                        <a:buChar char=""/>
                      </a:pPr>
                      <a:r>
                        <a:rPr lang="en-US" sz="1200" b="0" dirty="0">
                          <a:solidFill>
                            <a:schemeClr val="tx1"/>
                          </a:solidFill>
                        </a:rPr>
                        <a:t>Establish platforms that elevate African leadership and ownership in advancing immunization equity.</a:t>
                      </a:r>
                    </a:p>
                  </a:txBody>
                  <a:tcPr marL="51020" marR="51020" marT="91440" marB="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302895" lvl="0" indent="0" algn="l">
                        <a:lnSpc>
                          <a:spcPct val="107000"/>
                        </a:lnSpc>
                        <a:spcAft>
                          <a:spcPts val="800"/>
                        </a:spcAft>
                        <a:buFont typeface="Symbol" panose="05050102010706020507" pitchFamily="18" charset="2"/>
                        <a:buNone/>
                      </a:pPr>
                      <a:r>
                        <a:rPr lang="en-US" sz="1200" dirty="0"/>
                        <a:t>Stronger regional ownership and visibility of African leadership and champions in advancing immunization equity.</a:t>
                      </a:r>
                    </a:p>
                  </a:txBody>
                  <a:tcPr marL="228600" marR="51020" marT="91440" marB="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336112"/>
                  </a:ext>
                </a:extLst>
              </a:tr>
            </a:tbl>
          </a:graphicData>
        </a:graphic>
      </p:graphicFrame>
      <p:sp>
        <p:nvSpPr>
          <p:cNvPr id="7" name="TextBox 6">
            <a:extLst>
              <a:ext uri="{FF2B5EF4-FFF2-40B4-BE49-F238E27FC236}">
                <a16:creationId xmlns:a16="http://schemas.microsoft.com/office/drawing/2014/main" id="{39AD20AF-5D63-66AA-5467-BC265D325E38}"/>
              </a:ext>
            </a:extLst>
          </p:cNvPr>
          <p:cNvSpPr txBox="1"/>
          <p:nvPr/>
        </p:nvSpPr>
        <p:spPr>
          <a:xfrm>
            <a:off x="947738" y="1033257"/>
            <a:ext cx="10003299" cy="568361"/>
          </a:xfrm>
          <a:prstGeom prst="rect">
            <a:avLst/>
          </a:prstGeom>
          <a:noFill/>
        </p:spPr>
        <p:txBody>
          <a:bodyPr wrap="square" lIns="0">
            <a:spAutoFit/>
          </a:bodyPr>
          <a:lstStyle/>
          <a:p>
            <a:pPr algn="l">
              <a:lnSpc>
                <a:spcPct val="107000"/>
              </a:lnSpc>
              <a:spcAft>
                <a:spcPts val="800"/>
              </a:spcAft>
              <a:buNone/>
              <a:tabLst>
                <a:tab pos="3059113" algn="l"/>
              </a:tabLst>
            </a:pPr>
            <a:r>
              <a:rPr lang="en-US" sz="1500" b="1" kern="100" dirty="0">
                <a:solidFill>
                  <a:srgbClr val="E64C3C"/>
                </a:solidFill>
                <a:effectLst/>
                <a:latin typeface="+mj-lt"/>
                <a:ea typeface="Times New Roman" panose="02020603050405020304" pitchFamily="18" charset="0"/>
                <a:cs typeface="Calibri" panose="020F0502020204030204" pitchFamily="34" charset="0"/>
              </a:rPr>
              <a:t>Objective 1: </a:t>
            </a:r>
            <a:r>
              <a:rPr lang="en-US" sz="1500" b="1" kern="100" dirty="0">
                <a:solidFill>
                  <a:srgbClr val="000000"/>
                </a:solidFill>
                <a:effectLst/>
                <a:latin typeface="+mj-lt"/>
                <a:ea typeface="Times New Roman" panose="02020603050405020304" pitchFamily="18" charset="0"/>
                <a:cs typeface="Calibri" panose="020F0502020204030204" pitchFamily="34" charset="0"/>
              </a:rPr>
              <a:t>Strengthen the political will of AU Member States to fully adopt, align with, and implement regional immunization commitments—specifically, ADI and national immunization strategies.</a:t>
            </a:r>
            <a:endParaRPr lang="en-US" sz="1500" kern="100" dirty="0">
              <a:effectLst/>
              <a:latin typeface="+mj-l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A5464034-2AC8-2082-5498-8AD5F2E0984A}"/>
              </a:ext>
            </a:extLst>
          </p:cNvPr>
          <p:cNvSpPr txBox="1"/>
          <p:nvPr/>
        </p:nvSpPr>
        <p:spPr>
          <a:xfrm>
            <a:off x="947738" y="532091"/>
            <a:ext cx="1344049" cy="306109"/>
          </a:xfrm>
          <a:prstGeom prst="rect">
            <a:avLst/>
          </a:prstGeom>
          <a:solidFill>
            <a:srgbClr val="2C8C82"/>
          </a:solidFill>
        </p:spPr>
        <p:txBody>
          <a:bodyPr wrap="square">
            <a:spAutoFit/>
          </a:bodyPr>
          <a:lstStyle/>
          <a:p>
            <a:pPr algn="l">
              <a:lnSpc>
                <a:spcPct val="107000"/>
              </a:lnSpc>
              <a:spcAft>
                <a:spcPts val="800"/>
              </a:spcAft>
              <a:buNone/>
            </a:pPr>
            <a:r>
              <a:rPr lang="en-US" sz="1400" b="1" kern="100" dirty="0">
                <a:solidFill>
                  <a:schemeClr val="bg1"/>
                </a:solidFill>
                <a:effectLst/>
                <a:latin typeface="Arial" panose="020B0604020202020204" pitchFamily="34" charset="0"/>
                <a:ea typeface="Times New Roman" panose="02020603050405020304" pitchFamily="18" charset="0"/>
                <a:cs typeface="Calibri" panose="020F0502020204030204" pitchFamily="34" charset="0"/>
              </a:rPr>
              <a:t>OBJECTIVES</a:t>
            </a:r>
            <a:endParaRPr lang="en-US"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86986243-BBD5-36C2-4AB4-9E9427AE15E5}"/>
              </a:ext>
            </a:extLst>
          </p:cNvPr>
          <p:cNvSpPr txBox="1"/>
          <p:nvPr/>
        </p:nvSpPr>
        <p:spPr>
          <a:xfrm>
            <a:off x="853440" y="6393806"/>
            <a:ext cx="7898410" cy="230832"/>
          </a:xfrm>
          <a:prstGeom prst="rect">
            <a:avLst/>
          </a:prstGeom>
          <a:noFill/>
        </p:spPr>
        <p:txBody>
          <a:bodyPr wrap="square">
            <a:spAutoFit/>
          </a:bodyPr>
          <a:lstStyle/>
          <a:p>
            <a:r>
              <a:rPr lang="en-US" sz="900" dirty="0">
                <a:latin typeface="Arial" panose="020B0604020202020204" pitchFamily="34" charset="0"/>
              </a:rPr>
              <a:t>Abbreviations: ADI, Addis Declaration on Immunization; AU, African Union.</a:t>
            </a:r>
          </a:p>
        </p:txBody>
      </p:sp>
    </p:spTree>
    <p:extLst>
      <p:ext uri="{BB962C8B-B14F-4D97-AF65-F5344CB8AC3E}">
        <p14:creationId xmlns:p14="http://schemas.microsoft.com/office/powerpoint/2010/main" val="213694999"/>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TH2018_ColorTheme1">
  <a:themeElements>
    <a:clrScheme name="Custom 1">
      <a:dk1>
        <a:srgbClr val="000000"/>
      </a:dk1>
      <a:lt1>
        <a:srgbClr val="FFFFFF"/>
      </a:lt1>
      <a:dk2>
        <a:srgbClr val="454E5F"/>
      </a:dk2>
      <a:lt2>
        <a:srgbClr val="F8F3D9"/>
      </a:lt2>
      <a:accent1>
        <a:srgbClr val="5050CE"/>
      </a:accent1>
      <a:accent2>
        <a:srgbClr val="F74F50"/>
      </a:accent2>
      <a:accent3>
        <a:srgbClr val="F8F3D9"/>
      </a:accent3>
      <a:accent4>
        <a:srgbClr val="697D8B"/>
      </a:accent4>
      <a:accent5>
        <a:srgbClr val="008C9B"/>
      </a:accent5>
      <a:accent6>
        <a:srgbClr val="00545C"/>
      </a:accent6>
      <a:hlink>
        <a:srgbClr val="F74F50"/>
      </a:hlink>
      <a:folHlink>
        <a:srgbClr val="F74F5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rgbClr val="454E6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rgbClr val="454E60"/>
            </a:solidFill>
            <a:latin typeface="Helvetica" pitchFamily="2" charset="0"/>
          </a:defRPr>
        </a:defPPr>
      </a:lstStyle>
    </a:txDef>
  </a:objectDefaults>
  <a:extraClrSchemeLst/>
  <a:extLst>
    <a:ext uri="{05A4C25C-085E-4340-85A3-A5531E510DB2}">
      <thm15:themeFamily xmlns:thm15="http://schemas.microsoft.com/office/thememl/2012/main" name="PATH2018_ColorTheme1" id="{B901C515-A1CA-4289-9C30-5E57AFC7B92B}" vid="{577BA82B-A20B-4473-8EB7-4E5E20FD2D39}"/>
    </a:ext>
  </a:extLst>
</a:theme>
</file>

<file path=ppt/theme/theme3.xml><?xml version="1.0" encoding="utf-8"?>
<a:theme xmlns:a="http://schemas.openxmlformats.org/drawingml/2006/main" name="PATH 2019 Office Theme">
  <a:themeElements>
    <a:clrScheme name="PATH 2019 Office Colors">
      <a:dk1>
        <a:sysClr val="windowText" lastClr="000000"/>
      </a:dk1>
      <a:lt1>
        <a:sysClr val="window" lastClr="FFFFFF"/>
      </a:lt1>
      <a:dk2>
        <a:srgbClr val="464F61"/>
      </a:dk2>
      <a:lt2>
        <a:srgbClr val="E8EAEB"/>
      </a:lt2>
      <a:accent1>
        <a:srgbClr val="F65050"/>
      </a:accent1>
      <a:accent2>
        <a:srgbClr val="A8001E"/>
      </a:accent2>
      <a:accent3>
        <a:srgbClr val="008C9B"/>
      </a:accent3>
      <a:accent4>
        <a:srgbClr val="5050CD"/>
      </a:accent4>
      <a:accent5>
        <a:srgbClr val="1EAF5F"/>
      </a:accent5>
      <a:accent6>
        <a:srgbClr val="F4EDE7"/>
      </a:accent6>
      <a:hlink>
        <a:srgbClr val="F65050"/>
      </a:hlink>
      <a:folHlink>
        <a:srgbClr val="F65050"/>
      </a:folHlink>
    </a:clrScheme>
    <a:fontScheme name="PATH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rgbClr val="454E6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rgbClr val="454E60"/>
            </a:solidFill>
            <a:latin typeface="Helvetica" pitchFamily="2" charset="0"/>
          </a:defRPr>
        </a:defPPr>
      </a:lstStyle>
    </a:txDef>
  </a:objectDefaults>
  <a:extraClrSchemeLst/>
  <a:extLst>
    <a:ext uri="{05A4C25C-085E-4340-85A3-A5531E510DB2}">
      <thm15:themeFamily xmlns:thm15="http://schemas.microsoft.com/office/thememl/2012/main" name="PATH 2019 Office Theme" id="{E4A26A76-BBF7-40A3-A1F0-2C99DE471543}" vid="{95E9B40A-6317-4B82-A6F7-0F8C049CAB0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2645</TotalTime>
  <Words>3033</Words>
  <Application>Microsoft Office PowerPoint</Application>
  <PresentationFormat>Widescreen</PresentationFormat>
  <Paragraphs>198</Paragraphs>
  <Slides>16</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Calibri</vt:lpstr>
      <vt:lpstr>Calibri Light</vt:lpstr>
      <vt:lpstr>Courier New</vt:lpstr>
      <vt:lpstr>Helvetica</vt:lpstr>
      <vt:lpstr>Symbol</vt:lpstr>
      <vt:lpstr>Times New Roman</vt:lpstr>
      <vt:lpstr>Office Theme</vt:lpstr>
      <vt:lpstr>PATH2018_ColorTheme1</vt:lpstr>
      <vt:lpstr>PATH 2019 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 Enterprise 2019 UNGA Strategic Event Plan (Sept 18–Oct 2, 2018)</dc:title>
  <dc:creator>Martha Songa</dc:creator>
  <cp:lastModifiedBy>Joy Kiptim</cp:lastModifiedBy>
  <cp:revision>77</cp:revision>
  <cp:lastPrinted>2020-02-06T17:06:47Z</cp:lastPrinted>
  <dcterms:created xsi:type="dcterms:W3CDTF">2018-09-06T17:15:27Z</dcterms:created>
  <dcterms:modified xsi:type="dcterms:W3CDTF">2025-12-18T07:34:45Z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7860cfc-4c84-46be-848a-dfbe37dbcc58_Enabled">
    <vt:lpwstr>true</vt:lpwstr>
  </property>
  <property fmtid="{D5CDD505-2E9C-101B-9397-08002B2CF9AE}" pid="3" name="MSIP_Label_27860cfc-4c84-46be-848a-dfbe37dbcc58_SetDate">
    <vt:lpwstr>2025-09-24T10:03:52Z</vt:lpwstr>
  </property>
  <property fmtid="{D5CDD505-2E9C-101B-9397-08002B2CF9AE}" pid="4" name="MSIP_Label_27860cfc-4c84-46be-848a-dfbe37dbcc58_Method">
    <vt:lpwstr>Standard</vt:lpwstr>
  </property>
  <property fmtid="{D5CDD505-2E9C-101B-9397-08002B2CF9AE}" pid="5" name="MSIP_Label_27860cfc-4c84-46be-848a-dfbe37dbcc58_Name">
    <vt:lpwstr>PATH-Internal</vt:lpwstr>
  </property>
  <property fmtid="{D5CDD505-2E9C-101B-9397-08002B2CF9AE}" pid="6" name="MSIP_Label_27860cfc-4c84-46be-848a-dfbe37dbcc58_SiteId">
    <vt:lpwstr>29ca3f4f-6d67-49a5-a001-e1db48252717</vt:lpwstr>
  </property>
  <property fmtid="{D5CDD505-2E9C-101B-9397-08002B2CF9AE}" pid="7" name="MSIP_Label_27860cfc-4c84-46be-848a-dfbe37dbcc58_ActionId">
    <vt:lpwstr>55ec5b55-6a58-4436-8cca-ff8394e4668f</vt:lpwstr>
  </property>
  <property fmtid="{D5CDD505-2E9C-101B-9397-08002B2CF9AE}" pid="8" name="MSIP_Label_27860cfc-4c84-46be-848a-dfbe37dbcc58_ContentBits">
    <vt:lpwstr>0</vt:lpwstr>
  </property>
  <property fmtid="{D5CDD505-2E9C-101B-9397-08002B2CF9AE}" pid="9" name="MSIP_Label_27860cfc-4c84-46be-848a-dfbe37dbcc58_Tag">
    <vt:lpwstr>10, 3, 0, 1</vt:lpwstr>
  </property>
</Properties>
</file>