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goCZ9nLodebHH54LdgKK7Rq6p1O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F5F281-291B-4BE3-AA72-F83A84F9F9F8}">
  <a:tblStyle styleId="{41F5F281-291B-4BE3-AA72-F83A84F9F9F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6" d="100"/>
          <a:sy n="116" d="100"/>
        </p:scale>
        <p:origin x="677"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800"/>
          </a:p>
        </p:txBody>
      </p:sp>
      <p:sp>
        <p:nvSpPr>
          <p:cNvPr id="164" name="Google Shape;16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a:solidFill>
                  <a:srgbClr val="00B0F0"/>
                </a:solidFill>
                <a:latin typeface="Arial"/>
                <a:ea typeface="Arial"/>
                <a:cs typeface="Arial"/>
                <a:sym typeface="Arial"/>
              </a:rPr>
              <a:t>Compare the problems you identified before, (in slide 10) and the gaps identified by the ISO assessment. What did you learn?</a:t>
            </a:r>
            <a:r>
              <a:rPr lang="en-US">
                <a:solidFill>
                  <a:srgbClr val="00B0F0"/>
                </a:solidFill>
                <a:latin typeface="Arial"/>
                <a:ea typeface="Arial"/>
                <a:cs typeface="Arial"/>
                <a:sym typeface="Arial"/>
              </a:rPr>
              <a:t> </a:t>
            </a:r>
            <a:r>
              <a:rPr lang="en-US"/>
              <a:t>Do the gaps identified on Slide 10 match those identified in the ISO assessment?</a:t>
            </a:r>
            <a:endParaRPr/>
          </a:p>
          <a:p>
            <a:pPr marL="0" lvl="0" indent="0" algn="l" rtl="0">
              <a:lnSpc>
                <a:spcPct val="100000"/>
              </a:lnSpc>
              <a:spcBef>
                <a:spcPts val="0"/>
              </a:spcBef>
              <a:spcAft>
                <a:spcPts val="0"/>
              </a:spcAft>
              <a:buSzPts val="1400"/>
              <a:buNone/>
            </a:pPr>
            <a:endParaRPr b="0">
              <a:solidFill>
                <a:srgbClr val="00B0F0"/>
              </a:solidFill>
              <a:latin typeface="Arial"/>
              <a:ea typeface="Arial"/>
              <a:cs typeface="Arial"/>
              <a:sym typeface="Arial"/>
            </a:endParaRPr>
          </a:p>
        </p:txBody>
      </p:sp>
      <p:sp>
        <p:nvSpPr>
          <p:cNvPr id="210" name="Google Shape;21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Suggestions:</a:t>
            </a:r>
            <a:endParaRPr/>
          </a:p>
          <a:p>
            <a:pPr marL="0" lvl="0" indent="0" algn="l" rtl="0">
              <a:lnSpc>
                <a:spcPct val="100000"/>
              </a:lnSpc>
              <a:spcBef>
                <a:spcPts val="0"/>
              </a:spcBef>
              <a:spcAft>
                <a:spcPts val="0"/>
              </a:spcAft>
              <a:buSzPts val="1400"/>
              <a:buNone/>
            </a:pPr>
            <a:r>
              <a:rPr lang="en-US"/>
              <a:t>Key demographics</a:t>
            </a:r>
            <a:endParaRPr/>
          </a:p>
          <a:p>
            <a:pPr marL="0" lvl="0" indent="0" algn="l" rtl="0">
              <a:lnSpc>
                <a:spcPct val="100000"/>
              </a:lnSpc>
              <a:spcBef>
                <a:spcPts val="0"/>
              </a:spcBef>
              <a:spcAft>
                <a:spcPts val="0"/>
              </a:spcAft>
              <a:buSzPts val="1400"/>
              <a:buNone/>
            </a:pPr>
            <a:r>
              <a:rPr lang="en-US"/>
              <a:t>HIV epidemic profile</a:t>
            </a:r>
            <a:endParaRPr/>
          </a:p>
          <a:p>
            <a:pPr marL="0" lvl="0" indent="0" algn="l" rtl="0">
              <a:lnSpc>
                <a:spcPct val="100000"/>
              </a:lnSpc>
              <a:spcBef>
                <a:spcPts val="0"/>
              </a:spcBef>
              <a:spcAft>
                <a:spcPts val="0"/>
              </a:spcAft>
              <a:buSzPts val="1400"/>
              <a:buNone/>
            </a:pPr>
            <a:r>
              <a:rPr lang="en-US"/>
              <a:t>ICT/Digital Infrastructure</a:t>
            </a:r>
            <a:endParaRPr/>
          </a:p>
          <a:p>
            <a:pPr marL="0" lvl="0" indent="0" algn="l" rtl="0">
              <a:lnSpc>
                <a:spcPct val="100000"/>
              </a:lnSpc>
              <a:spcBef>
                <a:spcPts val="0"/>
              </a:spcBef>
              <a:spcAft>
                <a:spcPts val="0"/>
              </a:spcAft>
              <a:buSzPts val="1400"/>
              <a:buNone/>
            </a:pPr>
            <a:r>
              <a:rPr lang="en-US"/>
              <a:t> </a:t>
            </a:r>
            <a:endParaRPr/>
          </a:p>
        </p:txBody>
      </p:sp>
      <p:sp>
        <p:nvSpPr>
          <p:cNvPr id="108" name="Google Shape;10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I-LEAD Team members, organizations and roles</a:t>
            </a:r>
            <a:endParaRPr/>
          </a:p>
        </p:txBody>
      </p:sp>
      <p:sp>
        <p:nvSpPr>
          <p:cNvPr id="116" name="Google Shape;11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Availability/status of the Digital Health/eHealth Strategy</a:t>
            </a:r>
            <a:endParaRPr/>
          </a:p>
          <a:p>
            <a:pPr marL="0" lvl="0" indent="0" algn="l" rtl="0">
              <a:lnSpc>
                <a:spcPct val="100000"/>
              </a:lnSpc>
              <a:spcBef>
                <a:spcPts val="0"/>
              </a:spcBef>
              <a:spcAft>
                <a:spcPts val="0"/>
              </a:spcAft>
              <a:buSzPts val="1400"/>
              <a:buNone/>
            </a:pPr>
            <a:r>
              <a:rPr lang="en-US"/>
              <a:t>Key elements that impact (positive/negative) PEPFAR program delivery and general health systems strengthening</a:t>
            </a:r>
            <a:endParaRPr/>
          </a:p>
          <a:p>
            <a:pPr marL="0" lvl="0" indent="0" algn="l" rtl="0">
              <a:lnSpc>
                <a:spcPct val="100000"/>
              </a:lnSpc>
              <a:spcBef>
                <a:spcPts val="0"/>
              </a:spcBef>
              <a:spcAft>
                <a:spcPts val="0"/>
              </a:spcAft>
              <a:buSzPts val="1400"/>
              <a:buNone/>
            </a:pPr>
            <a:endParaRPr/>
          </a:p>
        </p:txBody>
      </p:sp>
      <p:sp>
        <p:nvSpPr>
          <p:cNvPr id="124" name="Google Shape;12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Who are the organizational stakeholders/partners involved in designing and implementing HIV related Digital Health systems </a:t>
            </a:r>
            <a:endParaRPr/>
          </a:p>
        </p:txBody>
      </p:sp>
      <p:sp>
        <p:nvSpPr>
          <p:cNvPr id="132" name="Google Shape;13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are the HIV related Digital Health systems and their interactions</a:t>
            </a:r>
            <a:endParaRPr/>
          </a:p>
          <a:p>
            <a:pPr marL="0" lvl="0" indent="0" algn="l" rtl="0">
              <a:lnSpc>
                <a:spcPct val="100000"/>
              </a:lnSpc>
              <a:spcBef>
                <a:spcPts val="0"/>
              </a:spcBef>
              <a:spcAft>
                <a:spcPts val="0"/>
              </a:spcAft>
              <a:buSzPts val="1400"/>
              <a:buNone/>
            </a:pPr>
            <a:endParaRPr/>
          </a:p>
        </p:txBody>
      </p:sp>
      <p:sp>
        <p:nvSpPr>
          <p:cNvPr id="140" name="Google Shape;14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After you list your problems, you may also consider how available resources might help or hinder solving these problems.</a:t>
            </a:r>
            <a:endParaRPr/>
          </a:p>
          <a:p>
            <a:pPr marL="0" lvl="0" indent="0" algn="l" rtl="0">
              <a:lnSpc>
                <a:spcPct val="100000"/>
              </a:lnSpc>
              <a:spcBef>
                <a:spcPts val="0"/>
              </a:spcBef>
              <a:spcAft>
                <a:spcPts val="0"/>
              </a:spcAft>
              <a:buSzPts val="1400"/>
              <a:buNone/>
            </a:pPr>
            <a:endParaRPr/>
          </a:p>
        </p:txBody>
      </p:sp>
      <p:sp>
        <p:nvSpPr>
          <p:cNvPr id="148" name="Google Shape;14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9"/>
          <p:cNvSpPr>
            <a:spLocks noGrp="1"/>
          </p:cNvSpPr>
          <p:nvPr>
            <p:ph type="pic" idx="2"/>
          </p:nvPr>
        </p:nvSpPr>
        <p:spPr>
          <a:xfrm>
            <a:off x="5183188" y="987425"/>
            <a:ext cx="6172200" cy="4873625"/>
          </a:xfrm>
          <a:prstGeom prst="rect">
            <a:avLst/>
          </a:prstGeom>
          <a:noFill/>
          <a:ln>
            <a:noFill/>
          </a:ln>
        </p:spPr>
      </p:sp>
      <p:sp>
        <p:nvSpPr>
          <p:cNvPr id="73" name="Google Shape;73;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F Content">
  <p:cSld name="LF Content">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3"/>
          <p:cNvSpPr txBox="1">
            <a:spLocks noGrp="1"/>
          </p:cNvSpPr>
          <p:nvPr>
            <p:ph type="body" idx="1"/>
          </p:nvPr>
        </p:nvSpPr>
        <p:spPr>
          <a:xfrm>
            <a:off x="883478" y="1578595"/>
            <a:ext cx="10470321" cy="4626943"/>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55600" algn="l">
              <a:lnSpc>
                <a:spcPct val="90000"/>
              </a:lnSpc>
              <a:spcBef>
                <a:spcPts val="500"/>
              </a:spcBef>
              <a:spcAft>
                <a:spcPts val="0"/>
              </a:spcAft>
              <a:buClr>
                <a:schemeClr val="accent2"/>
              </a:buClr>
              <a:buSzPts val="2000"/>
              <a:buChar char="•"/>
              <a:defRPr>
                <a:solidFill>
                  <a:schemeClr val="accent2"/>
                </a:solidFill>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nsplash.com/photos/IAytV8T2Qvc?utm_source=unsplash&amp;utm_medium=referral&amp;utm_content=creditCopyTex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hyperlink" Target="https://unsplash.com/search/photos/south-africa?utm_source=unsplash&amp;utm_medium=referral&amp;utm_content=creditCopyText"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btj9@cdc.gov"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672230" y="718094"/>
            <a:ext cx="5139462" cy="288940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I-LEAD Country Presentation </a:t>
            </a:r>
            <a:br>
              <a:rPr lang="en-US"/>
            </a:br>
            <a:br>
              <a:rPr lang="en-US"/>
            </a:br>
            <a:r>
              <a:rPr lang="en-US"/>
              <a:t>Country Name</a:t>
            </a:r>
            <a:endParaRPr b="1"/>
          </a:p>
        </p:txBody>
      </p:sp>
      <p:sp>
        <p:nvSpPr>
          <p:cNvPr id="94" name="Google Shape;94;p1"/>
          <p:cNvSpPr txBox="1">
            <a:spLocks noGrp="1"/>
          </p:cNvSpPr>
          <p:nvPr>
            <p:ph type="subTitle" idx="1"/>
          </p:nvPr>
        </p:nvSpPr>
        <p:spPr>
          <a:xfrm>
            <a:off x="772438" y="4015397"/>
            <a:ext cx="5139462" cy="16557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a:t>Country Team: </a:t>
            </a:r>
            <a:endParaRPr/>
          </a:p>
        </p:txBody>
      </p:sp>
      <p:sp>
        <p:nvSpPr>
          <p:cNvPr id="95" name="Google Shape;95;p1"/>
          <p:cNvSpPr txBox="1"/>
          <p:nvPr/>
        </p:nvSpPr>
        <p:spPr>
          <a:xfrm>
            <a:off x="275572" y="6250488"/>
            <a:ext cx="640816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0000"/>
                </a:solidFill>
                <a:latin typeface="Calibri"/>
                <a:ea typeface="Calibri"/>
                <a:cs typeface="Calibri"/>
                <a:sym typeface="Calibri"/>
              </a:rPr>
              <a:t>Use a photo for your Country. Example is by </a:t>
            </a:r>
            <a:r>
              <a:rPr lang="en-US" sz="1400" b="0" i="0" u="sng" strike="noStrike" cap="none">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Finding Dan | Dan </a:t>
            </a:r>
            <a:r>
              <a:rPr lang="en-US" sz="1400" b="0" i="0" u="sng" strike="noStrike" cap="none">
                <a:solidFill>
                  <a:srgbClr val="FF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Grinwis</a:t>
            </a:r>
            <a:r>
              <a:rPr lang="en-US" sz="1400" b="0" i="0" u="none" strike="noStrike" cap="none">
                <a:solidFill>
                  <a:srgbClr val="FF0000"/>
                </a:solidFill>
                <a:latin typeface="Calibri"/>
                <a:ea typeface="Calibri"/>
                <a:cs typeface="Calibri"/>
                <a:sym typeface="Calibri"/>
              </a:rPr>
              <a:t> on </a:t>
            </a:r>
            <a:r>
              <a:rPr lang="en-US" sz="1400" b="0" i="0" u="sng" strike="noStrike" cap="none">
                <a:solidFill>
                  <a:srgbClr val="FF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Unsplash</a:t>
            </a:r>
            <a:endParaRPr sz="1400" b="0" i="0" u="none" strike="noStrike" cap="none">
              <a:solidFill>
                <a:srgbClr val="FF0000"/>
              </a:solidFill>
              <a:latin typeface="Calibri"/>
              <a:ea typeface="Calibri"/>
              <a:cs typeface="Calibri"/>
              <a:sym typeface="Calibri"/>
            </a:endParaRPr>
          </a:p>
        </p:txBody>
      </p:sp>
      <p:pic>
        <p:nvPicPr>
          <p:cNvPr id="96" name="Google Shape;96;p1" descr="A close up of a rock mountain&#10;&#10;Description automatically generated"/>
          <p:cNvPicPr preferRelativeResize="0"/>
          <p:nvPr/>
        </p:nvPicPr>
        <p:blipFill rotWithShape="1">
          <a:blip r:embed="rId5">
            <a:alphaModFix/>
          </a:blip>
          <a:srcRect/>
          <a:stretch/>
        </p:blipFill>
        <p:spPr>
          <a:xfrm>
            <a:off x="7052538" y="0"/>
            <a:ext cx="5139462"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0"/>
          <p:cNvSpPr txBox="1">
            <a:spLocks noGrp="1"/>
          </p:cNvSpPr>
          <p:nvPr>
            <p:ph type="title"/>
          </p:nvPr>
        </p:nvSpPr>
        <p:spPr>
          <a:xfrm>
            <a:off x="168443" y="0"/>
            <a:ext cx="11759854"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C0C0C"/>
              </a:buClr>
              <a:buSzPts val="4400"/>
              <a:buFont typeface="Calibri"/>
              <a:buNone/>
            </a:pPr>
            <a:r>
              <a:rPr lang="en-US" b="1">
                <a:solidFill>
                  <a:srgbClr val="0C0C0C"/>
                </a:solidFill>
                <a:latin typeface="Calibri"/>
                <a:ea typeface="Calibri"/>
                <a:cs typeface="Calibri"/>
                <a:sym typeface="Calibri"/>
              </a:rPr>
              <a:t>ISHO Self-Assessment Guidance: For reference only </a:t>
            </a:r>
            <a:endParaRPr b="1">
              <a:solidFill>
                <a:srgbClr val="0C0C0C"/>
              </a:solidFill>
              <a:latin typeface="Calibri"/>
              <a:ea typeface="Calibri"/>
              <a:cs typeface="Calibri"/>
              <a:sym typeface="Calibri"/>
            </a:endParaRPr>
          </a:p>
        </p:txBody>
      </p:sp>
      <p:sp>
        <p:nvSpPr>
          <p:cNvPr id="167" name="Google Shape;167;p10"/>
          <p:cNvSpPr txBox="1">
            <a:spLocks noGrp="1"/>
          </p:cNvSpPr>
          <p:nvPr>
            <p:ph type="body" idx="1"/>
          </p:nvPr>
        </p:nvSpPr>
        <p:spPr>
          <a:xfrm>
            <a:off x="472825" y="1128740"/>
            <a:ext cx="11373278" cy="3434901"/>
          </a:xfrm>
          <a:prstGeom prst="rect">
            <a:avLst/>
          </a:prstGeom>
          <a:noFill/>
          <a:ln>
            <a:noFill/>
          </a:ln>
        </p:spPr>
        <p:txBody>
          <a:bodyPr spcFirstLastPara="1" wrap="square" lIns="0" tIns="0" rIns="0" bIns="0" anchor="t" anchorCtr="0">
            <a:noAutofit/>
          </a:bodyPr>
          <a:lstStyle/>
          <a:p>
            <a:pPr marL="228600" lvl="0" indent="-95250" algn="l" rtl="0">
              <a:lnSpc>
                <a:spcPct val="90000"/>
              </a:lnSpc>
              <a:spcBef>
                <a:spcPts val="0"/>
              </a:spcBef>
              <a:spcAft>
                <a:spcPts val="0"/>
              </a:spcAft>
              <a:buClr>
                <a:schemeClr val="dk1"/>
              </a:buClr>
              <a:buSzPts val="2100"/>
              <a:buNone/>
            </a:pPr>
            <a:endParaRPr sz="2100" dirty="0">
              <a:latin typeface="Arial"/>
              <a:ea typeface="Arial"/>
              <a:cs typeface="Arial"/>
              <a:sym typeface="Arial"/>
            </a:endParaRPr>
          </a:p>
          <a:p>
            <a:pPr marL="228600" lvl="0" indent="-228600" algn="l" rtl="0">
              <a:lnSpc>
                <a:spcPct val="90000"/>
              </a:lnSpc>
              <a:spcBef>
                <a:spcPts val="600"/>
              </a:spcBef>
              <a:spcAft>
                <a:spcPts val="0"/>
              </a:spcAft>
              <a:buClr>
                <a:schemeClr val="dk1"/>
              </a:buClr>
              <a:buSzPts val="2100"/>
              <a:buChar char="•"/>
            </a:pPr>
            <a:r>
              <a:rPr lang="en-US" sz="2100" dirty="0">
                <a:latin typeface="Arial"/>
                <a:ea typeface="Arial"/>
                <a:cs typeface="Arial"/>
                <a:sym typeface="Arial"/>
              </a:rPr>
              <a:t>Send your completed tool to Jan MacGregor (</a:t>
            </a:r>
            <a:r>
              <a:rPr lang="en-US" sz="2100" u="sng" dirty="0">
                <a:solidFill>
                  <a:schemeClr val="hlink"/>
                </a:solidFill>
                <a:latin typeface="Arial"/>
                <a:ea typeface="Arial"/>
                <a:cs typeface="Arial"/>
                <a:sym typeface="Arial"/>
                <a:hlinkClick r:id="rId3"/>
              </a:rPr>
              <a:t>btj9@cdc.gov</a:t>
            </a:r>
            <a:r>
              <a:rPr lang="en-US" sz="2100" dirty="0">
                <a:latin typeface="Arial"/>
                <a:ea typeface="Arial"/>
                <a:cs typeface="Arial"/>
                <a:sym typeface="Arial"/>
              </a:rPr>
              <a:t>) on or before </a:t>
            </a:r>
            <a:r>
              <a:rPr lang="en-US" sz="2100" i="1" dirty="0">
                <a:latin typeface="Arial"/>
                <a:ea typeface="Arial"/>
                <a:cs typeface="Arial"/>
                <a:sym typeface="Arial"/>
              </a:rPr>
              <a:t>[DATE]. </a:t>
            </a:r>
            <a:endParaRPr i="1" dirty="0"/>
          </a:p>
          <a:p>
            <a:pPr marL="228600" lvl="0" indent="-228600" algn="l" rtl="0">
              <a:lnSpc>
                <a:spcPct val="90000"/>
              </a:lnSpc>
              <a:spcBef>
                <a:spcPts val="600"/>
              </a:spcBef>
              <a:spcAft>
                <a:spcPts val="0"/>
              </a:spcAft>
              <a:buClr>
                <a:schemeClr val="dk1"/>
              </a:buClr>
              <a:buSzPts val="2100"/>
              <a:buChar char="•"/>
            </a:pPr>
            <a:r>
              <a:rPr lang="en-US" sz="2100" dirty="0">
                <a:latin typeface="Arial"/>
                <a:ea typeface="Arial"/>
                <a:cs typeface="Arial"/>
                <a:sym typeface="Arial"/>
              </a:rPr>
              <a:t>If you have already completed an assessment within the past two years, please review the tool before sending. </a:t>
            </a:r>
            <a:endParaRPr dirty="0"/>
          </a:p>
          <a:p>
            <a:pPr marL="228600" lvl="0" indent="-228600" algn="l" rtl="0">
              <a:lnSpc>
                <a:spcPct val="90000"/>
              </a:lnSpc>
              <a:spcBef>
                <a:spcPts val="600"/>
              </a:spcBef>
              <a:spcAft>
                <a:spcPts val="0"/>
              </a:spcAft>
              <a:buClr>
                <a:schemeClr val="dk1"/>
              </a:buClr>
              <a:buSzPts val="2100"/>
              <a:buChar char="•"/>
            </a:pPr>
            <a:r>
              <a:rPr lang="en-US" sz="2100" dirty="0">
                <a:latin typeface="Arial"/>
                <a:ea typeface="Arial"/>
                <a:cs typeface="Arial"/>
                <a:sym typeface="Arial"/>
              </a:rPr>
              <a:t>If you are doing the assessment for the first time, refer to the expedited ISHO assessment guide. </a:t>
            </a:r>
            <a:endParaRPr dirty="0"/>
          </a:p>
          <a:p>
            <a:pPr marL="228600" lvl="0" indent="-95250" algn="l" rtl="0">
              <a:lnSpc>
                <a:spcPct val="90000"/>
              </a:lnSpc>
              <a:spcBef>
                <a:spcPts val="600"/>
              </a:spcBef>
              <a:spcAft>
                <a:spcPts val="0"/>
              </a:spcAft>
              <a:buClr>
                <a:schemeClr val="dk1"/>
              </a:buClr>
              <a:buSzPts val="2100"/>
              <a:buNone/>
            </a:pPr>
            <a:endParaRPr sz="2100" b="1" dirty="0">
              <a:solidFill>
                <a:srgbClr val="FF0000"/>
              </a:solidFill>
              <a:latin typeface="Arial"/>
              <a:ea typeface="Arial"/>
              <a:cs typeface="Arial"/>
              <a:sym typeface="Arial"/>
            </a:endParaRPr>
          </a:p>
          <a:p>
            <a:pPr marL="0" lvl="0" indent="0" algn="l" rtl="0">
              <a:lnSpc>
                <a:spcPct val="90000"/>
              </a:lnSpc>
              <a:spcBef>
                <a:spcPts val="1800"/>
              </a:spcBef>
              <a:spcAft>
                <a:spcPts val="0"/>
              </a:spcAft>
              <a:buClr>
                <a:schemeClr val="dk1"/>
              </a:buClr>
              <a:buSzPts val="2200"/>
              <a:buNone/>
            </a:pPr>
            <a:endParaRPr sz="2200" dirty="0">
              <a:latin typeface="Arial"/>
              <a:ea typeface="Arial"/>
              <a:cs typeface="Arial"/>
              <a:sym typeface="Arial"/>
            </a:endParaRPr>
          </a:p>
          <a:p>
            <a:pPr marL="228600" lvl="0" indent="-95250" algn="l" rtl="0">
              <a:lnSpc>
                <a:spcPct val="90000"/>
              </a:lnSpc>
              <a:spcBef>
                <a:spcPts val="1800"/>
              </a:spcBef>
              <a:spcAft>
                <a:spcPts val="0"/>
              </a:spcAft>
              <a:buClr>
                <a:schemeClr val="dk1"/>
              </a:buClr>
              <a:buSzPts val="2100"/>
              <a:buNone/>
            </a:pPr>
            <a:endParaRPr sz="2100" dirty="0">
              <a:latin typeface="Arial"/>
              <a:ea typeface="Arial"/>
              <a:cs typeface="Arial"/>
              <a:sym typeface="Arial"/>
            </a:endParaRPr>
          </a:p>
          <a:p>
            <a:pPr marL="228600" lvl="0" indent="-50800" algn="l" rtl="0">
              <a:lnSpc>
                <a:spcPct val="90000"/>
              </a:lnSpc>
              <a:spcBef>
                <a:spcPts val="1600"/>
              </a:spcBef>
              <a:spcAft>
                <a:spcPts val="0"/>
              </a:spcAft>
              <a:buClr>
                <a:schemeClr val="dk1"/>
              </a:buClr>
              <a:buSzPts val="2800"/>
              <a:buNone/>
            </a:pPr>
            <a:endParaRPr dirty="0"/>
          </a:p>
        </p:txBody>
      </p:sp>
      <p:sp>
        <p:nvSpPr>
          <p:cNvPr id="168" name="Google Shape;168;p10"/>
          <p:cNvSpPr txBox="1"/>
          <p:nvPr/>
        </p:nvSpPr>
        <p:spPr>
          <a:xfrm>
            <a:off x="5512380" y="6320287"/>
            <a:ext cx="661078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FF0000"/>
                </a:solidFill>
                <a:latin typeface="Calibri"/>
                <a:ea typeface="Calibri"/>
                <a:cs typeface="Calibri"/>
                <a:sym typeface="Calibri"/>
              </a:rPr>
              <a:t>Remove this slide before submitting final slide set.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1"/>
          <p:cNvSpPr txBox="1">
            <a:spLocks noGrp="1"/>
          </p:cNvSpPr>
          <p:nvPr>
            <p:ph type="title"/>
          </p:nvPr>
        </p:nvSpPr>
        <p:spPr>
          <a:xfrm>
            <a:off x="831850" y="1736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b="1"/>
              <a:t>ISHO Assessment Results</a:t>
            </a:r>
            <a:endParaRPr/>
          </a:p>
        </p:txBody>
      </p:sp>
      <p:sp>
        <p:nvSpPr>
          <p:cNvPr id="174" name="Google Shape;174;p11"/>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r>
              <a:rPr lang="en-US"/>
              <a:t>Replace next slides with your actual assessment results</a:t>
            </a:r>
            <a:endParaRPr/>
          </a:p>
        </p:txBody>
      </p:sp>
      <p:sp>
        <p:nvSpPr>
          <p:cNvPr id="175" name="Google Shape;17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2"/>
          <p:cNvSpPr txBox="1">
            <a:spLocks noGrp="1"/>
          </p:cNvSpPr>
          <p:nvPr>
            <p:ph type="title"/>
          </p:nvPr>
        </p:nvSpPr>
        <p:spPr>
          <a:xfrm>
            <a:off x="0" y="-394636"/>
            <a:ext cx="121920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70C0"/>
              </a:buClr>
              <a:buSzPts val="2900"/>
              <a:buFont typeface="Arial"/>
              <a:buNone/>
            </a:pPr>
            <a:r>
              <a:rPr lang="en-US" sz="2900" b="1">
                <a:solidFill>
                  <a:srgbClr val="0070C0"/>
                </a:solidFill>
                <a:latin typeface="Arial"/>
                <a:ea typeface="Arial"/>
                <a:cs typeface="Arial"/>
                <a:sym typeface="Arial"/>
              </a:rPr>
              <a:t>ISHO Self-assessment Results: </a:t>
            </a:r>
            <a:r>
              <a:rPr lang="en-US" sz="2900" b="1" i="1">
                <a:solidFill>
                  <a:srgbClr val="002060"/>
                </a:solidFill>
                <a:latin typeface="Arial"/>
                <a:ea typeface="Arial"/>
                <a:cs typeface="Arial"/>
                <a:sym typeface="Arial"/>
              </a:rPr>
              <a:t>Vision &amp; Governance</a:t>
            </a:r>
            <a:endParaRPr sz="2900" b="1" i="1">
              <a:solidFill>
                <a:srgbClr val="00B0F0"/>
              </a:solidFill>
              <a:latin typeface="Arial"/>
              <a:ea typeface="Arial"/>
              <a:cs typeface="Arial"/>
              <a:sym typeface="Arial"/>
            </a:endParaRPr>
          </a:p>
        </p:txBody>
      </p:sp>
      <p:graphicFrame>
        <p:nvGraphicFramePr>
          <p:cNvPr id="181" name="Google Shape;181;p12"/>
          <p:cNvGraphicFramePr/>
          <p:nvPr/>
        </p:nvGraphicFramePr>
        <p:xfrm>
          <a:off x="144780" y="576155"/>
          <a:ext cx="3000000" cy="3000000"/>
        </p:xfrm>
        <a:graphic>
          <a:graphicData uri="http://schemas.openxmlformats.org/drawingml/2006/table">
            <a:tbl>
              <a:tblPr firstRow="1" bandRow="1">
                <a:noFill/>
                <a:tableStyleId>{41F5F281-291B-4BE3-AA72-F83A84F9F9F8}</a:tableStyleId>
              </a:tblPr>
              <a:tblGrid>
                <a:gridCol w="10789525">
                  <a:extLst>
                    <a:ext uri="{9D8B030D-6E8A-4147-A177-3AD203B41FA5}">
                      <a16:colId xmlns:a16="http://schemas.microsoft.com/office/drawing/2014/main" val="20000"/>
                    </a:ext>
                  </a:extLst>
                </a:gridCol>
                <a:gridCol w="952900">
                  <a:extLst>
                    <a:ext uri="{9D8B030D-6E8A-4147-A177-3AD203B41FA5}">
                      <a16:colId xmlns:a16="http://schemas.microsoft.com/office/drawing/2014/main" val="20001"/>
                    </a:ext>
                  </a:extLst>
                </a:gridCol>
              </a:tblGrid>
              <a:tr h="405725">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latin typeface="Arial"/>
                          <a:ea typeface="Arial"/>
                          <a:cs typeface="Arial"/>
                          <a:sym typeface="Arial"/>
                        </a:rPr>
                        <a:t>Capabilities</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latin typeface="Arial"/>
                          <a:ea typeface="Arial"/>
                          <a:cs typeface="Arial"/>
                          <a:sym typeface="Arial"/>
                        </a:rPr>
                        <a:t>Score</a:t>
                      </a:r>
                      <a:endParaRPr sz="1400" u="none" strike="noStrike" cap="none"/>
                    </a:p>
                  </a:txBody>
                  <a:tcPr marL="91450" marR="91450" marT="45725" marB="45725" anchor="ctr"/>
                </a:tc>
                <a:extLst>
                  <a:ext uri="{0D108BD9-81ED-4DB2-BD59-A6C34878D82A}">
                    <a16:rowId xmlns:a16="http://schemas.microsoft.com/office/drawing/2014/main" val="10000"/>
                  </a:ext>
                </a:extLst>
              </a:tr>
              <a:tr h="299750">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1.1) Does the organization have a defined, documented, and adopted eHealth/Digital Health Strategy and costed plan?</a:t>
                      </a:r>
                      <a:endParaRPr sz="1400" u="none" strike="noStrike" cap="none"/>
                    </a:p>
                  </a:txBody>
                  <a:tcPr marL="0" marR="0" marT="0" marB="0" anchor="b"/>
                </a:tc>
                <a:tc>
                  <a:txBody>
                    <a:bodyPr/>
                    <a:lstStyle/>
                    <a:p>
                      <a:pPr marL="0" marR="0" lvl="0" indent="0" algn="ctr" rtl="0">
                        <a:lnSpc>
                          <a:spcPct val="100000"/>
                        </a:lnSpc>
                        <a:spcBef>
                          <a:spcPts val="0"/>
                        </a:spcBef>
                        <a:spcAft>
                          <a:spcPts val="0"/>
                        </a:spcAft>
                        <a:buClr>
                          <a:schemeClr val="dk1"/>
                        </a:buClr>
                        <a:buSzPts val="1400"/>
                        <a:buFont typeface="Calibri"/>
                        <a:buNone/>
                      </a:pPr>
                      <a:endParaRPr sz="1400" b="1"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r h="340875">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1.2) Does the organization have a governing body for eHealth/Digital Health planning and coordination that guides major decisions aligned with the strategic plan and following documented processes?</a:t>
                      </a:r>
                      <a:endParaRPr sz="1400" u="none" strike="noStrike" cap="none"/>
                    </a:p>
                  </a:txBody>
                  <a:tcPr marL="0" marR="0" marT="0" marB="0" anchor="b"/>
                </a:tc>
                <a:tc>
                  <a:txBody>
                    <a:bodyPr/>
                    <a:lstStyle/>
                    <a:p>
                      <a:pPr marL="0" marR="0" lvl="0" indent="0" algn="ctr" rtl="0">
                        <a:lnSpc>
                          <a:spcPct val="100000"/>
                        </a:lnSpc>
                        <a:spcBef>
                          <a:spcPts val="0"/>
                        </a:spcBef>
                        <a:spcAft>
                          <a:spcPts val="0"/>
                        </a:spcAft>
                        <a:buClr>
                          <a:schemeClr val="dk1"/>
                        </a:buClr>
                        <a:buSzPts val="1400"/>
                        <a:buFont typeface="Calibri"/>
                        <a:buNone/>
                      </a:pPr>
                      <a:endParaRPr sz="1400" b="1"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292850">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1.3) Does the organization have a financing plan that includes a resource mobilization plan to support staffing needs, infrastructure, and information systems?</a:t>
                      </a:r>
                      <a:endParaRPr sz="1400" u="none" strike="noStrike" cap="none"/>
                    </a:p>
                  </a:txBody>
                  <a:tcPr marL="0" marR="0" marT="0" marB="0" anchor="b"/>
                </a:tc>
                <a:tc>
                  <a:txBody>
                    <a:bodyPr/>
                    <a:lstStyle/>
                    <a:p>
                      <a:pPr marL="0" marR="0" lvl="0" indent="0" algn="ctr" rtl="0">
                        <a:lnSpc>
                          <a:spcPct val="100000"/>
                        </a:lnSpc>
                        <a:spcBef>
                          <a:spcPts val="0"/>
                        </a:spcBef>
                        <a:spcAft>
                          <a:spcPts val="0"/>
                        </a:spcAft>
                        <a:buClr>
                          <a:schemeClr val="dk1"/>
                        </a:buClr>
                        <a:buSzPts val="1400"/>
                        <a:buFont typeface="Calibri"/>
                        <a:buNone/>
                      </a:pPr>
                      <a:endParaRPr sz="1400" b="1"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3"/>
                  </a:ext>
                </a:extLst>
              </a:tr>
              <a:tr h="463675">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1.4) Does the organization have a focal point for informatics (e.g., an informatics unit, a Chief Informatics Officer) with cross-organization responsibilities and authorities, including those related to the organization’s information vision, strategies, and policies?</a:t>
                      </a:r>
                      <a:endParaRPr sz="1400" u="none" strike="noStrike" cap="none"/>
                    </a:p>
                  </a:txBody>
                  <a:tcPr marL="0" marR="0" marT="0" marB="0" anchor="b"/>
                </a:tc>
                <a:tc>
                  <a:txBody>
                    <a:bodyPr/>
                    <a:lstStyle/>
                    <a:p>
                      <a:pPr marL="0" marR="0" lvl="0" indent="0" algn="ctr" rtl="0">
                        <a:lnSpc>
                          <a:spcPct val="100000"/>
                        </a:lnSpc>
                        <a:spcBef>
                          <a:spcPts val="0"/>
                        </a:spcBef>
                        <a:spcAft>
                          <a:spcPts val="0"/>
                        </a:spcAft>
                        <a:buClr>
                          <a:schemeClr val="dk1"/>
                        </a:buClr>
                        <a:buSzPts val="1400"/>
                        <a:buFont typeface="Calibri"/>
                        <a:buNone/>
                      </a:pPr>
                      <a:endParaRPr sz="1400" b="1"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4"/>
                  </a:ext>
                </a:extLst>
              </a:tr>
              <a:tr h="463675">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1.5)  Has your organization established policies and procedures to ensure privacy, confidentiality, and security (storage, transmission, use) of personally identifiable information (PII)?</a:t>
                      </a:r>
                      <a:endParaRPr sz="1400" u="none" strike="noStrike" cap="none"/>
                    </a:p>
                  </a:txBody>
                  <a:tcPr marL="0" marR="0" marT="0" marB="0" anchor="b"/>
                </a:tc>
                <a:tc>
                  <a:txBody>
                    <a:bodyPr/>
                    <a:lstStyle/>
                    <a:p>
                      <a:pPr marL="0" marR="0" lvl="0" indent="0" algn="ctr" rtl="0">
                        <a:lnSpc>
                          <a:spcPct val="100000"/>
                        </a:lnSpc>
                        <a:spcBef>
                          <a:spcPts val="0"/>
                        </a:spcBef>
                        <a:spcAft>
                          <a:spcPts val="0"/>
                        </a:spcAft>
                        <a:buClr>
                          <a:schemeClr val="dk1"/>
                        </a:buClr>
                        <a:buSzPts val="1400"/>
                        <a:buFont typeface="Calibri"/>
                        <a:buNone/>
                      </a:pPr>
                      <a:endParaRPr sz="1400" b="1"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5"/>
                  </a:ext>
                </a:extLst>
              </a:tr>
              <a:tr h="463675">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1.6) Do the organization’s information systems use nationally recognized terminology, exchange, and security standards?</a:t>
                      </a:r>
                      <a:endParaRPr sz="1400" u="none" strike="noStrike" cap="none"/>
                    </a:p>
                  </a:txBody>
                  <a:tcPr marL="0" marR="0" marT="0" marB="0" anchor="b"/>
                </a:tc>
                <a:tc>
                  <a:txBody>
                    <a:bodyPr/>
                    <a:lstStyle/>
                    <a:p>
                      <a:pPr marL="0" marR="0" lvl="0" indent="0" algn="ctr" rtl="0">
                        <a:lnSpc>
                          <a:spcPct val="100000"/>
                        </a:lnSpc>
                        <a:spcBef>
                          <a:spcPts val="0"/>
                        </a:spcBef>
                        <a:spcAft>
                          <a:spcPts val="0"/>
                        </a:spcAft>
                        <a:buClr>
                          <a:schemeClr val="dk1"/>
                        </a:buClr>
                        <a:buSzPts val="1400"/>
                        <a:buFont typeface="Calibri"/>
                        <a:buNone/>
                      </a:pPr>
                      <a:endParaRPr sz="1400" b="1"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6"/>
                  </a:ext>
                </a:extLst>
              </a:tr>
              <a:tr h="373775">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1.7)  Has the organization adopted protocols, policies, frameworks, and procedures to support secure data exchange and sharing with internal and external partners?</a:t>
                      </a:r>
                      <a:endParaRPr sz="1400" u="none" strike="noStrike" cap="none"/>
                    </a:p>
                  </a:txBody>
                  <a:tcPr marL="0" marR="0" marT="0" marB="0" anchor="b"/>
                </a:tc>
                <a:tc>
                  <a:txBody>
                    <a:bodyPr/>
                    <a:lstStyle/>
                    <a:p>
                      <a:pPr marL="0" marR="0" lvl="0" indent="0" algn="ctr" rtl="0">
                        <a:lnSpc>
                          <a:spcPct val="100000"/>
                        </a:lnSpc>
                        <a:spcBef>
                          <a:spcPts val="0"/>
                        </a:spcBef>
                        <a:spcAft>
                          <a:spcPts val="0"/>
                        </a:spcAft>
                        <a:buClr>
                          <a:schemeClr val="dk1"/>
                        </a:buClr>
                        <a:buSzPts val="1400"/>
                        <a:buFont typeface="Calibri"/>
                        <a:buNone/>
                      </a:pPr>
                      <a:endParaRPr sz="1400" b="1"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7"/>
                  </a:ext>
                </a:extLst>
              </a:tr>
              <a:tr h="463675">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1.8) Do eHealth/Digital Health policies and legislation exist and are they enforced?</a:t>
                      </a:r>
                      <a:endParaRPr sz="1400" u="none" strike="noStrike" cap="none"/>
                    </a:p>
                  </a:txBody>
                  <a:tcPr marL="0" marR="0" marT="0" marB="0" anchor="b"/>
                </a:tc>
                <a:tc>
                  <a:txBody>
                    <a:bodyPr/>
                    <a:lstStyle/>
                    <a:p>
                      <a:pPr marL="0" marR="0" lvl="0" indent="0" algn="ctr" rtl="0">
                        <a:lnSpc>
                          <a:spcPct val="100000"/>
                        </a:lnSpc>
                        <a:spcBef>
                          <a:spcPts val="0"/>
                        </a:spcBef>
                        <a:spcAft>
                          <a:spcPts val="0"/>
                        </a:spcAft>
                        <a:buClr>
                          <a:schemeClr val="dk1"/>
                        </a:buClr>
                        <a:buSzPts val="1400"/>
                        <a:buFont typeface="Calibri"/>
                        <a:buNone/>
                      </a:pPr>
                      <a:endParaRPr sz="1400" b="1"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8"/>
                  </a:ext>
                </a:extLst>
              </a:tr>
              <a:tr h="652050">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1.9) Does the adopted eHealth/Digital Health strategy have a Monitoring and Evaluation Plan?</a:t>
                      </a:r>
                      <a:endParaRPr sz="1400" u="none" strike="noStrike" cap="none"/>
                    </a:p>
                  </a:txBody>
                  <a:tcPr marL="0" marR="0" marT="0" marB="0" anchor="b"/>
                </a:tc>
                <a:tc>
                  <a:txBody>
                    <a:bodyPr/>
                    <a:lstStyle/>
                    <a:p>
                      <a:pPr marL="0" marR="0" lvl="0" indent="0" algn="ctr" rtl="0">
                        <a:lnSpc>
                          <a:spcPct val="100000"/>
                        </a:lnSpc>
                        <a:spcBef>
                          <a:spcPts val="0"/>
                        </a:spcBef>
                        <a:spcAft>
                          <a:spcPts val="0"/>
                        </a:spcAft>
                        <a:buClr>
                          <a:schemeClr val="dk1"/>
                        </a:buClr>
                        <a:buSzPts val="1400"/>
                        <a:buFont typeface="Calibri"/>
                        <a:buNone/>
                      </a:pPr>
                      <a:endParaRPr sz="1400" b="1"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9"/>
                  </a:ext>
                </a:extLst>
              </a:tr>
              <a:tr h="463675">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1.10) Does the organization have policies and procedures in place for data management, quality, and use?</a:t>
                      </a:r>
                      <a:endParaRPr sz="1400" u="none" strike="noStrike" cap="none"/>
                    </a:p>
                  </a:txBody>
                  <a:tcPr marL="0" marR="0" marT="0" marB="0" anchor="b"/>
                </a:tc>
                <a:tc>
                  <a:txBody>
                    <a:bodyPr/>
                    <a:lstStyle/>
                    <a:p>
                      <a:pPr marL="0" marR="0" lvl="0" indent="0" algn="ctr" rtl="0">
                        <a:lnSpc>
                          <a:spcPct val="100000"/>
                        </a:lnSpc>
                        <a:spcBef>
                          <a:spcPts val="0"/>
                        </a:spcBef>
                        <a:spcAft>
                          <a:spcPts val="0"/>
                        </a:spcAft>
                        <a:buClr>
                          <a:schemeClr val="dk1"/>
                        </a:buClr>
                        <a:buSzPts val="1400"/>
                        <a:buFont typeface="Calibri"/>
                        <a:buNone/>
                      </a:pPr>
                      <a:endParaRPr sz="1400" b="1"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10"/>
                  </a:ext>
                </a:extLst>
              </a:tr>
              <a:tr h="727950">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1.11) Does your organization have unique identifier to identify PLWHA on antiretroviral therapy (ART)?</a:t>
                      </a:r>
                      <a:endParaRPr sz="1400" u="none" strike="noStrike" cap="none"/>
                    </a:p>
                  </a:txBody>
                  <a:tcPr marL="0" marR="0" marT="0" marB="0" anchor="b"/>
                </a:tc>
                <a:tc>
                  <a:txBody>
                    <a:bodyPr/>
                    <a:lstStyle/>
                    <a:p>
                      <a:pPr marL="0" marR="0" lvl="0" indent="0" algn="ctr" rtl="0">
                        <a:lnSpc>
                          <a:spcPct val="100000"/>
                        </a:lnSpc>
                        <a:spcBef>
                          <a:spcPts val="0"/>
                        </a:spcBef>
                        <a:spcAft>
                          <a:spcPts val="0"/>
                        </a:spcAft>
                        <a:buClr>
                          <a:schemeClr val="dk1"/>
                        </a:buClr>
                        <a:buSzPts val="1400"/>
                        <a:buFont typeface="Calibri"/>
                        <a:buNone/>
                      </a:pPr>
                      <a:endParaRPr sz="1400" b="1"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1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3"/>
          <p:cNvSpPr txBox="1">
            <a:spLocks noGrp="1"/>
          </p:cNvSpPr>
          <p:nvPr>
            <p:ph type="title"/>
          </p:nvPr>
        </p:nvSpPr>
        <p:spPr>
          <a:xfrm>
            <a:off x="0" y="-308008"/>
            <a:ext cx="121920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70C0"/>
              </a:buClr>
              <a:buSzPts val="2900"/>
              <a:buFont typeface="Arial"/>
              <a:buNone/>
            </a:pPr>
            <a:r>
              <a:rPr lang="en-US" sz="2900" b="1">
                <a:solidFill>
                  <a:srgbClr val="0070C0"/>
                </a:solidFill>
                <a:latin typeface="Arial"/>
                <a:ea typeface="Arial"/>
                <a:cs typeface="Arial"/>
                <a:sym typeface="Arial"/>
              </a:rPr>
              <a:t>ISHO Self-assessment Results: </a:t>
            </a:r>
            <a:r>
              <a:rPr lang="en-US" sz="2900" b="1">
                <a:solidFill>
                  <a:srgbClr val="002060"/>
                </a:solidFill>
                <a:latin typeface="Arial"/>
                <a:ea typeface="Arial"/>
                <a:cs typeface="Arial"/>
                <a:sym typeface="Arial"/>
              </a:rPr>
              <a:t>Skilled Workforce </a:t>
            </a:r>
            <a:endParaRPr sz="2900" b="1" i="1">
              <a:solidFill>
                <a:srgbClr val="00B0F0"/>
              </a:solidFill>
              <a:latin typeface="Arial"/>
              <a:ea typeface="Arial"/>
              <a:cs typeface="Arial"/>
              <a:sym typeface="Arial"/>
            </a:endParaRPr>
          </a:p>
        </p:txBody>
      </p:sp>
      <p:graphicFrame>
        <p:nvGraphicFramePr>
          <p:cNvPr id="187" name="Google Shape;187;p13"/>
          <p:cNvGraphicFramePr/>
          <p:nvPr/>
        </p:nvGraphicFramePr>
        <p:xfrm>
          <a:off x="289559" y="730160"/>
          <a:ext cx="3000000" cy="3000000"/>
        </p:xfrm>
        <a:graphic>
          <a:graphicData uri="http://schemas.openxmlformats.org/drawingml/2006/table">
            <a:tbl>
              <a:tblPr firstRow="1" bandRow="1">
                <a:noFill/>
                <a:tableStyleId>{41F5F281-291B-4BE3-AA72-F83A84F9F9F8}</a:tableStyleId>
              </a:tblPr>
              <a:tblGrid>
                <a:gridCol w="10808425">
                  <a:extLst>
                    <a:ext uri="{9D8B030D-6E8A-4147-A177-3AD203B41FA5}">
                      <a16:colId xmlns:a16="http://schemas.microsoft.com/office/drawing/2014/main" val="20000"/>
                    </a:ext>
                  </a:extLst>
                </a:gridCol>
                <a:gridCol w="895100">
                  <a:extLst>
                    <a:ext uri="{9D8B030D-6E8A-4147-A177-3AD203B41FA5}">
                      <a16:colId xmlns:a16="http://schemas.microsoft.com/office/drawing/2014/main" val="20001"/>
                    </a:ext>
                  </a:extLst>
                </a:gridCol>
              </a:tblGrid>
              <a:tr h="544950">
                <a:tc>
                  <a:txBody>
                    <a:bodyPr/>
                    <a:lstStyle/>
                    <a:p>
                      <a:pPr marL="0" marR="0" lvl="0" indent="0" algn="ctr" rtl="0">
                        <a:lnSpc>
                          <a:spcPct val="100000"/>
                        </a:lnSpc>
                        <a:spcBef>
                          <a:spcPts val="0"/>
                        </a:spcBef>
                        <a:spcAft>
                          <a:spcPts val="0"/>
                        </a:spcAft>
                        <a:buClr>
                          <a:srgbClr val="000000"/>
                        </a:buClr>
                        <a:buSzPts val="2800"/>
                        <a:buFont typeface="Arial"/>
                        <a:buNone/>
                      </a:pPr>
                      <a:r>
                        <a:rPr lang="en-US" sz="2800" u="none" strike="noStrike" cap="none">
                          <a:latin typeface="Arial"/>
                          <a:ea typeface="Arial"/>
                          <a:cs typeface="Arial"/>
                          <a:sym typeface="Arial"/>
                        </a:rPr>
                        <a:t>Capabilities</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latin typeface="Arial"/>
                          <a:ea typeface="Arial"/>
                          <a:cs typeface="Arial"/>
                          <a:sym typeface="Arial"/>
                        </a:rPr>
                        <a:t>Score</a:t>
                      </a:r>
                      <a:endParaRPr sz="1400" u="none" strike="noStrike" cap="none"/>
                    </a:p>
                  </a:txBody>
                  <a:tcPr marL="91450" marR="91450" marT="45725" marB="45725" anchor="ctr"/>
                </a:tc>
                <a:extLst>
                  <a:ext uri="{0D108BD9-81ED-4DB2-BD59-A6C34878D82A}">
                    <a16:rowId xmlns:a16="http://schemas.microsoft.com/office/drawing/2014/main" val="10000"/>
                  </a:ext>
                </a:extLst>
              </a:tr>
              <a:tr h="929075">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2.1. Workforce Strategy: Does the MoH have a workforce strategy that describes its needed informatics capabilities and/or positions and have action plans for recruiting, hiring and/or developing existing staff to meet those needs?</a:t>
                      </a:r>
                      <a:endParaRPr sz="1400" u="none" strike="noStrike" cap="none"/>
                    </a:p>
                  </a:txBody>
                  <a:tcPr marL="0" marR="0" marT="0" marB="0" anchor="b"/>
                </a:tc>
                <a:tc>
                  <a:txBody>
                    <a:bodyPr/>
                    <a:lstStyle/>
                    <a:p>
                      <a:pPr marL="0" marR="0" lvl="0" indent="0" algn="ctr" rtl="0">
                        <a:lnSpc>
                          <a:spcPct val="100000"/>
                        </a:lnSpc>
                        <a:spcBef>
                          <a:spcPts val="0"/>
                        </a:spcBef>
                        <a:spcAft>
                          <a:spcPts val="0"/>
                        </a:spcAft>
                        <a:buClr>
                          <a:schemeClr val="dk1"/>
                        </a:buClr>
                        <a:buSzPts val="1600"/>
                        <a:buFont typeface="Calibri"/>
                        <a:buNone/>
                      </a:pPr>
                      <a:endParaRPr sz="1600" b="0"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r h="693025">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2.2. Job Classifications for Informatics Professionals: Does the MoH have appropriate job classifications, including position descriptions and pay scales, for informatics professionals?</a:t>
                      </a:r>
                      <a:endParaRPr sz="1400" u="none" strike="noStrike" cap="none"/>
                    </a:p>
                  </a:txBody>
                  <a:tcPr marL="0" marR="0" marT="0" marB="0" anchor="b"/>
                </a:tc>
                <a:tc>
                  <a:txBody>
                    <a:bodyPr/>
                    <a:lstStyle/>
                    <a:p>
                      <a:pPr marL="0" marR="0" lvl="0" indent="0" algn="ctr" rtl="0">
                        <a:lnSpc>
                          <a:spcPct val="100000"/>
                        </a:lnSpc>
                        <a:spcBef>
                          <a:spcPts val="0"/>
                        </a:spcBef>
                        <a:spcAft>
                          <a:spcPts val="0"/>
                        </a:spcAft>
                        <a:buClr>
                          <a:schemeClr val="dk1"/>
                        </a:buClr>
                        <a:buSzPts val="1600"/>
                        <a:buFont typeface="Calibri"/>
                        <a:buNone/>
                      </a:pPr>
                      <a:endParaRPr sz="1600" b="0"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683400">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2.3  Training: Does the MoH support staff members across a broad range of job classifications to participate in informatics training?</a:t>
                      </a:r>
                      <a:endParaRPr sz="1400" u="none" strike="noStrike" cap="none"/>
                    </a:p>
                  </a:txBody>
                  <a:tcPr marL="0" marR="0" marT="0" marB="0" anchor="b"/>
                </a:tc>
                <a:tc>
                  <a:txBody>
                    <a:bodyPr/>
                    <a:lstStyle/>
                    <a:p>
                      <a:pPr marL="0" marR="0" lvl="0" indent="0" algn="ctr" rtl="0">
                        <a:lnSpc>
                          <a:spcPct val="100000"/>
                        </a:lnSpc>
                        <a:spcBef>
                          <a:spcPts val="0"/>
                        </a:spcBef>
                        <a:spcAft>
                          <a:spcPts val="0"/>
                        </a:spcAft>
                        <a:buClr>
                          <a:schemeClr val="dk1"/>
                        </a:buClr>
                        <a:buSzPts val="1600"/>
                        <a:buFont typeface="Calibri"/>
                        <a:buNone/>
                      </a:pPr>
                      <a:endParaRPr sz="1600" b="0"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3"/>
                  </a:ext>
                </a:extLst>
              </a:tr>
              <a:tr h="972150">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2.4  Informatics Professionals: Does the MoH have highly experienced or academically prepared informaticians in key roles at department and/or program levels, with backgrounds and training commensurate to their responsibilities?</a:t>
                      </a:r>
                      <a:endParaRPr sz="1400" u="none" strike="noStrike" cap="none"/>
                    </a:p>
                  </a:txBody>
                  <a:tcPr marL="0" marR="0" marT="0" marB="0" anchor="b"/>
                </a:tc>
                <a:tc>
                  <a:txBody>
                    <a:bodyPr/>
                    <a:lstStyle/>
                    <a:p>
                      <a:pPr marL="0" marR="0" lvl="0" indent="0" algn="ctr" rtl="0">
                        <a:lnSpc>
                          <a:spcPct val="100000"/>
                        </a:lnSpc>
                        <a:spcBef>
                          <a:spcPts val="0"/>
                        </a:spcBef>
                        <a:spcAft>
                          <a:spcPts val="0"/>
                        </a:spcAft>
                        <a:buClr>
                          <a:schemeClr val="dk1"/>
                        </a:buClr>
                        <a:buSzPts val="1600"/>
                        <a:buFont typeface="Calibri"/>
                        <a:buNone/>
                      </a:pPr>
                      <a:endParaRPr sz="1600" b="0"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4"/>
                  </a:ext>
                </a:extLst>
              </a:tr>
              <a:tr h="1155025">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2.5  Informatics Knowledge and Skills (Program Level): Do staff members at the program level (e.g., epidemiologists, medical officers, public health nurses, data analysts) have the skills to effectively use information systems and tools, and the knowledge of how to identify and document needed system improvements?</a:t>
                      </a:r>
                      <a:endParaRPr sz="1400" u="none" strike="noStrike" cap="none"/>
                    </a:p>
                  </a:txBody>
                  <a:tcPr marL="0" marR="0" marT="0" marB="0" anchor="b"/>
                </a:tc>
                <a:tc>
                  <a:txBody>
                    <a:bodyPr/>
                    <a:lstStyle/>
                    <a:p>
                      <a:pPr marL="0" marR="0" lvl="0" indent="0" algn="ctr" rtl="0">
                        <a:lnSpc>
                          <a:spcPct val="100000"/>
                        </a:lnSpc>
                        <a:spcBef>
                          <a:spcPts val="0"/>
                        </a:spcBef>
                        <a:spcAft>
                          <a:spcPts val="0"/>
                        </a:spcAft>
                        <a:buClr>
                          <a:schemeClr val="dk1"/>
                        </a:buClr>
                        <a:buSzPts val="1600"/>
                        <a:buFont typeface="Calibri"/>
                        <a:buNone/>
                      </a:pPr>
                      <a:endParaRPr sz="1600" b="0"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5"/>
                  </a:ext>
                </a:extLst>
              </a:tr>
              <a:tr h="696000">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2.6  Informatics Knowledge and Skills (Program Managers): Do managers/supervisors of large information system programs have knowledge and skills of informatics principles, concepts, methods, and tools gained through education, training or experience?</a:t>
                      </a:r>
                      <a:endParaRPr sz="1400" u="none" strike="noStrike" cap="none"/>
                    </a:p>
                  </a:txBody>
                  <a:tcPr marL="0" marR="0" marT="0" marB="0" anchor="b"/>
                </a:tc>
                <a:tc>
                  <a:txBody>
                    <a:bodyPr/>
                    <a:lstStyle/>
                    <a:p>
                      <a:pPr marL="0" marR="0" lvl="0" indent="0" algn="ctr" rtl="0">
                        <a:lnSpc>
                          <a:spcPct val="100000"/>
                        </a:lnSpc>
                        <a:spcBef>
                          <a:spcPts val="0"/>
                        </a:spcBef>
                        <a:spcAft>
                          <a:spcPts val="0"/>
                        </a:spcAft>
                        <a:buClr>
                          <a:schemeClr val="dk1"/>
                        </a:buClr>
                        <a:buSzPts val="1600"/>
                        <a:buFont typeface="Calibri"/>
                        <a:buNone/>
                      </a:pPr>
                      <a:endParaRPr sz="1600" b="0"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4"/>
          <p:cNvSpPr txBox="1">
            <a:spLocks noGrp="1"/>
          </p:cNvSpPr>
          <p:nvPr>
            <p:ph type="title"/>
          </p:nvPr>
        </p:nvSpPr>
        <p:spPr>
          <a:xfrm>
            <a:off x="0" y="-394636"/>
            <a:ext cx="121920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70C0"/>
              </a:buClr>
              <a:buSzPts val="2900"/>
              <a:buFont typeface="Arial"/>
              <a:buNone/>
            </a:pPr>
            <a:r>
              <a:rPr lang="en-US" sz="2900" b="1">
                <a:solidFill>
                  <a:srgbClr val="0070C0"/>
                </a:solidFill>
                <a:latin typeface="Arial"/>
                <a:ea typeface="Arial"/>
                <a:cs typeface="Arial"/>
                <a:sym typeface="Arial"/>
              </a:rPr>
              <a:t>ISHO Self-assessment Results: </a:t>
            </a:r>
            <a:r>
              <a:rPr lang="en-US" sz="2900" b="1" i="1">
                <a:solidFill>
                  <a:srgbClr val="002060"/>
                </a:solidFill>
                <a:latin typeface="Arial"/>
                <a:ea typeface="Arial"/>
                <a:cs typeface="Arial"/>
                <a:sym typeface="Arial"/>
              </a:rPr>
              <a:t>Information Systems</a:t>
            </a:r>
            <a:endParaRPr sz="2900" b="1" i="1">
              <a:solidFill>
                <a:srgbClr val="00B0F0"/>
              </a:solidFill>
              <a:latin typeface="Arial"/>
              <a:ea typeface="Arial"/>
              <a:cs typeface="Arial"/>
              <a:sym typeface="Arial"/>
            </a:endParaRPr>
          </a:p>
        </p:txBody>
      </p:sp>
      <p:graphicFrame>
        <p:nvGraphicFramePr>
          <p:cNvPr id="193" name="Google Shape;193;p14"/>
          <p:cNvGraphicFramePr/>
          <p:nvPr/>
        </p:nvGraphicFramePr>
        <p:xfrm>
          <a:off x="236220" y="500513"/>
          <a:ext cx="3000000" cy="3000000"/>
        </p:xfrm>
        <a:graphic>
          <a:graphicData uri="http://schemas.openxmlformats.org/drawingml/2006/table">
            <a:tbl>
              <a:tblPr firstRow="1" bandRow="1">
                <a:noFill/>
                <a:tableStyleId>{41F5F281-291B-4BE3-AA72-F83A84F9F9F8}</a:tableStyleId>
              </a:tblPr>
              <a:tblGrid>
                <a:gridCol w="10728150">
                  <a:extLst>
                    <a:ext uri="{9D8B030D-6E8A-4147-A177-3AD203B41FA5}">
                      <a16:colId xmlns:a16="http://schemas.microsoft.com/office/drawing/2014/main" val="20000"/>
                    </a:ext>
                  </a:extLst>
                </a:gridCol>
                <a:gridCol w="991400">
                  <a:extLst>
                    <a:ext uri="{9D8B030D-6E8A-4147-A177-3AD203B41FA5}">
                      <a16:colId xmlns:a16="http://schemas.microsoft.com/office/drawing/2014/main" val="20001"/>
                    </a:ext>
                  </a:extLst>
                </a:gridCol>
              </a:tblGrid>
              <a:tr h="316900">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latin typeface="Arial"/>
                          <a:ea typeface="Arial"/>
                          <a:cs typeface="Arial"/>
                          <a:sym typeface="Arial"/>
                        </a:rPr>
                        <a:t>Capabilities</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latin typeface="Arial"/>
                          <a:ea typeface="Arial"/>
                          <a:cs typeface="Arial"/>
                          <a:sym typeface="Arial"/>
                        </a:rPr>
                        <a:t>Score</a:t>
                      </a:r>
                      <a:endParaRPr sz="1400" u="none" strike="noStrike" cap="none"/>
                    </a:p>
                  </a:txBody>
                  <a:tcPr marL="91450" marR="91450" marT="45725" marB="45725" anchor="ctr"/>
                </a:tc>
                <a:extLst>
                  <a:ext uri="{0D108BD9-81ED-4DB2-BD59-A6C34878D82A}">
                    <a16:rowId xmlns:a16="http://schemas.microsoft.com/office/drawing/2014/main" val="10000"/>
                  </a:ext>
                </a:extLst>
              </a:tr>
              <a:tr h="404175">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3.1) Does the organization practice a standard software development life cycle (SDLC) process for requirements definition, system design, implementation, maintenance, and system disposition?</a:t>
                      </a:r>
                      <a:endParaRPr sz="1400" u="none" strike="noStrike" cap="none"/>
                    </a:p>
                  </a:txBody>
                  <a:tcPr marL="0" marR="0" marT="0" marB="0" anchor="b"/>
                </a:tc>
                <a:tc>
                  <a:txBody>
                    <a:bodyPr/>
                    <a:lstStyle/>
                    <a:p>
                      <a:pPr marL="0" marR="0" lvl="0" indent="0" algn="ctr" rtl="0">
                        <a:lnSpc>
                          <a:spcPct val="100000"/>
                        </a:lnSpc>
                        <a:spcBef>
                          <a:spcPts val="0"/>
                        </a:spcBef>
                        <a:spcAft>
                          <a:spcPts val="0"/>
                        </a:spcAft>
                        <a:buClr>
                          <a:schemeClr val="dk1"/>
                        </a:buClr>
                        <a:buSzPts val="1400"/>
                        <a:buFont typeface="Calibri"/>
                        <a:buNone/>
                      </a:pPr>
                      <a:endParaRPr sz="1400" b="1"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r h="404175">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3.2)  Has the organization adopted and documented standard project management procedures for information technology projects?</a:t>
                      </a:r>
                      <a:endParaRPr sz="1400" u="none" strike="noStrike" cap="none"/>
                    </a:p>
                  </a:txBody>
                  <a:tcPr marL="0" marR="0" marT="0" marB="0" anchor="b"/>
                </a:tc>
                <a:tc>
                  <a:txBody>
                    <a:bodyPr/>
                    <a:lstStyle/>
                    <a:p>
                      <a:pPr marL="0" marR="0" lvl="0" indent="0" algn="ctr" rtl="0">
                        <a:lnSpc>
                          <a:spcPct val="100000"/>
                        </a:lnSpc>
                        <a:spcBef>
                          <a:spcPts val="0"/>
                        </a:spcBef>
                        <a:spcAft>
                          <a:spcPts val="0"/>
                        </a:spcAft>
                        <a:buClr>
                          <a:schemeClr val="dk1"/>
                        </a:buClr>
                        <a:buSzPts val="1400"/>
                        <a:buFont typeface="Calibri"/>
                        <a:buNone/>
                      </a:pPr>
                      <a:endParaRPr sz="1400" b="1"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404175">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3.3) Has the organization conducted an inventory of its information systems and the services/information they provide?</a:t>
                      </a:r>
                      <a:endParaRPr sz="1400" u="none" strike="noStrike" cap="none"/>
                    </a:p>
                  </a:txBody>
                  <a:tcPr marL="0" marR="0" marT="0" marB="0" anchor="b"/>
                </a:tc>
                <a:tc>
                  <a:txBody>
                    <a:bodyPr/>
                    <a:lstStyle/>
                    <a:p>
                      <a:pPr marL="0" marR="0" lvl="0" indent="0" algn="ctr" rtl="0">
                        <a:lnSpc>
                          <a:spcPct val="100000"/>
                        </a:lnSpc>
                        <a:spcBef>
                          <a:spcPts val="0"/>
                        </a:spcBef>
                        <a:spcAft>
                          <a:spcPts val="0"/>
                        </a:spcAft>
                        <a:buClr>
                          <a:schemeClr val="dk1"/>
                        </a:buClr>
                        <a:buSzPts val="1400"/>
                        <a:buFont typeface="Calibri"/>
                        <a:buNone/>
                      </a:pPr>
                      <a:endParaRPr sz="1400" b="1"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3"/>
                  </a:ext>
                </a:extLst>
              </a:tr>
              <a:tr h="404175">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3.4) Does the organization have capabilities to securely send, receive, and process electronic health data and/or messages between programmatic information systems?</a:t>
                      </a:r>
                      <a:endParaRPr sz="1400" u="none" strike="noStrike" cap="none"/>
                    </a:p>
                  </a:txBody>
                  <a:tcPr marL="0" marR="0" marT="0" marB="0" anchor="b"/>
                </a:tc>
                <a:tc>
                  <a:txBody>
                    <a:bodyPr/>
                    <a:lstStyle/>
                    <a:p>
                      <a:pPr marL="0" marR="0" lvl="0" indent="0" algn="ctr" rtl="0">
                        <a:lnSpc>
                          <a:spcPct val="100000"/>
                        </a:lnSpc>
                        <a:spcBef>
                          <a:spcPts val="0"/>
                        </a:spcBef>
                        <a:spcAft>
                          <a:spcPts val="0"/>
                        </a:spcAft>
                        <a:buClr>
                          <a:schemeClr val="dk1"/>
                        </a:buClr>
                        <a:buSzPts val="1400"/>
                        <a:buFont typeface="Calibri"/>
                        <a:buNone/>
                      </a:pPr>
                      <a:endParaRPr sz="1400" b="1"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4"/>
                  </a:ext>
                </a:extLst>
              </a:tr>
              <a:tr h="404175">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3.5) Does the organization have the capability to securely send and receive electronic health data with health facilities/clinical partners?</a:t>
                      </a:r>
                      <a:endParaRPr sz="1400" u="none" strike="noStrike" cap="none"/>
                    </a:p>
                  </a:txBody>
                  <a:tcPr marL="0" marR="0" marT="0" marB="0" anchor="b"/>
                </a:tc>
                <a:tc>
                  <a:txBody>
                    <a:bodyPr/>
                    <a:lstStyle/>
                    <a:p>
                      <a:pPr marL="0" marR="0" lvl="0" indent="0" algn="ctr" rtl="0">
                        <a:lnSpc>
                          <a:spcPct val="100000"/>
                        </a:lnSpc>
                        <a:spcBef>
                          <a:spcPts val="0"/>
                        </a:spcBef>
                        <a:spcAft>
                          <a:spcPts val="0"/>
                        </a:spcAft>
                        <a:buClr>
                          <a:schemeClr val="dk1"/>
                        </a:buClr>
                        <a:buSzPts val="1400"/>
                        <a:buFont typeface="Calibri"/>
                        <a:buNone/>
                      </a:pPr>
                      <a:endParaRPr sz="1400" b="1"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5"/>
                  </a:ext>
                </a:extLst>
              </a:tr>
              <a:tr h="404175">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3.6) Does the organization have the capability to receive and process electronic data and/or messages sent from external partners, including the private sector?</a:t>
                      </a:r>
                      <a:endParaRPr sz="1400" u="none" strike="noStrike" cap="none"/>
                    </a:p>
                  </a:txBody>
                  <a:tcPr marL="0" marR="0" marT="0" marB="0" anchor="b"/>
                </a:tc>
                <a:tc>
                  <a:txBody>
                    <a:bodyPr/>
                    <a:lstStyle/>
                    <a:p>
                      <a:pPr marL="0" marR="0" lvl="0" indent="0" algn="ctr" rtl="0">
                        <a:lnSpc>
                          <a:spcPct val="100000"/>
                        </a:lnSpc>
                        <a:spcBef>
                          <a:spcPts val="0"/>
                        </a:spcBef>
                        <a:spcAft>
                          <a:spcPts val="0"/>
                        </a:spcAft>
                        <a:buClr>
                          <a:schemeClr val="dk1"/>
                        </a:buClr>
                        <a:buSzPts val="1400"/>
                        <a:buFont typeface="Calibri"/>
                        <a:buNone/>
                      </a:pPr>
                      <a:endParaRPr sz="1400" b="1"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6"/>
                  </a:ext>
                </a:extLst>
              </a:tr>
              <a:tr h="404175">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3.7) Do programs share relevant services across the organization, such as an integrated provider registry, master facility list, master person index, terminology management, integration engine, and other applicable services?</a:t>
                      </a:r>
                      <a:endParaRPr sz="1400" u="none" strike="noStrike" cap="none"/>
                    </a:p>
                  </a:txBody>
                  <a:tcPr marL="0" marR="0" marT="0" marB="0" anchor="b"/>
                </a:tc>
                <a:tc>
                  <a:txBody>
                    <a:bodyPr/>
                    <a:lstStyle/>
                    <a:p>
                      <a:pPr marL="0" marR="0" lvl="0" indent="0" algn="ctr" rtl="0">
                        <a:lnSpc>
                          <a:spcPct val="100000"/>
                        </a:lnSpc>
                        <a:spcBef>
                          <a:spcPts val="0"/>
                        </a:spcBef>
                        <a:spcAft>
                          <a:spcPts val="0"/>
                        </a:spcAft>
                        <a:buClr>
                          <a:schemeClr val="dk1"/>
                        </a:buClr>
                        <a:buSzPts val="1400"/>
                        <a:buFont typeface="Calibri"/>
                        <a:buNone/>
                      </a:pPr>
                      <a:endParaRPr sz="1400" b="1"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7"/>
                  </a:ext>
                </a:extLst>
              </a:tr>
              <a:tr h="404175">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3.8) Does the organization have sufficient hardware, software, networking, connectivity, and ICT support infrastructure in place to ensure its operation and maintenance are in line with industry standards?</a:t>
                      </a:r>
                      <a:endParaRPr sz="1400" u="none" strike="noStrike" cap="none"/>
                    </a:p>
                  </a:txBody>
                  <a:tcPr marL="0" marR="0" marT="0" marB="0" anchor="b"/>
                </a:tc>
                <a:tc>
                  <a:txBody>
                    <a:bodyPr/>
                    <a:lstStyle/>
                    <a:p>
                      <a:pPr marL="0" marR="0" lvl="0" indent="0" algn="ctr" rtl="0">
                        <a:lnSpc>
                          <a:spcPct val="100000"/>
                        </a:lnSpc>
                        <a:spcBef>
                          <a:spcPts val="0"/>
                        </a:spcBef>
                        <a:spcAft>
                          <a:spcPts val="0"/>
                        </a:spcAft>
                        <a:buClr>
                          <a:schemeClr val="dk1"/>
                        </a:buClr>
                        <a:buSzPts val="1400"/>
                        <a:buFont typeface="Calibri"/>
                        <a:buNone/>
                      </a:pPr>
                      <a:endParaRPr sz="1400" b="1"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8"/>
                  </a:ext>
                </a:extLst>
              </a:tr>
              <a:tr h="404450">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3.9) Does the organization have an aggregate data reporting system (ADRS) at national level? </a:t>
                      </a:r>
                      <a:endParaRPr sz="1400" u="none" strike="noStrike" cap="none"/>
                    </a:p>
                  </a:txBody>
                  <a:tcPr marL="0" marR="0" marT="0" marB="0" anchor="b"/>
                </a:tc>
                <a:tc>
                  <a:txBody>
                    <a:bodyPr/>
                    <a:lstStyle/>
                    <a:p>
                      <a:pPr marL="0" marR="0" lvl="0" indent="0" algn="ctr" rtl="0">
                        <a:lnSpc>
                          <a:spcPct val="100000"/>
                        </a:lnSpc>
                        <a:spcBef>
                          <a:spcPts val="0"/>
                        </a:spcBef>
                        <a:spcAft>
                          <a:spcPts val="0"/>
                        </a:spcAft>
                        <a:buClr>
                          <a:schemeClr val="dk1"/>
                        </a:buClr>
                        <a:buSzPts val="1400"/>
                        <a:buFont typeface="Calibri"/>
                        <a:buNone/>
                      </a:pPr>
                      <a:endParaRPr sz="1400" b="1"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9"/>
                  </a:ext>
                </a:extLst>
              </a:tr>
              <a:tr h="404175">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3.10) Does the organization have a national Electronic Medical Records system (EMR)? </a:t>
                      </a:r>
                      <a:endParaRPr sz="1400" u="none" strike="noStrike" cap="none"/>
                    </a:p>
                  </a:txBody>
                  <a:tcPr marL="0" marR="0" marT="0" marB="0" anchor="b"/>
                </a:tc>
                <a:tc>
                  <a:txBody>
                    <a:bodyPr/>
                    <a:lstStyle/>
                    <a:p>
                      <a:pPr marL="0" marR="0" lvl="0" indent="0" algn="ctr" rtl="0">
                        <a:lnSpc>
                          <a:spcPct val="100000"/>
                        </a:lnSpc>
                        <a:spcBef>
                          <a:spcPts val="0"/>
                        </a:spcBef>
                        <a:spcAft>
                          <a:spcPts val="0"/>
                        </a:spcAft>
                        <a:buClr>
                          <a:schemeClr val="dk1"/>
                        </a:buClr>
                        <a:buSzPts val="1400"/>
                        <a:buFont typeface="Calibri"/>
                        <a:buNone/>
                      </a:pPr>
                      <a:endParaRPr sz="1400" b="1"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10"/>
                  </a:ext>
                </a:extLst>
              </a:tr>
              <a:tr h="554475">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3.11) Does the organization have a national Laboratory Information System (LIS)?</a:t>
                      </a:r>
                      <a:endParaRPr sz="1400" u="none" strike="noStrike" cap="none"/>
                    </a:p>
                  </a:txBody>
                  <a:tcPr marL="0" marR="0" marT="0" marB="0" anchor="b"/>
                </a:tc>
                <a:tc>
                  <a:txBody>
                    <a:bodyPr/>
                    <a:lstStyle/>
                    <a:p>
                      <a:pPr marL="0" marR="0" lvl="0" indent="0" algn="ctr" rtl="0">
                        <a:lnSpc>
                          <a:spcPct val="100000"/>
                        </a:lnSpc>
                        <a:spcBef>
                          <a:spcPts val="0"/>
                        </a:spcBef>
                        <a:spcAft>
                          <a:spcPts val="0"/>
                        </a:spcAft>
                        <a:buClr>
                          <a:schemeClr val="dk1"/>
                        </a:buClr>
                        <a:buSzPts val="1400"/>
                        <a:buFont typeface="Calibri"/>
                        <a:buNone/>
                      </a:pPr>
                      <a:endParaRPr sz="1400" b="1"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11"/>
                  </a:ext>
                </a:extLst>
              </a:tr>
              <a:tr h="554475">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3.12) Does the organization have a National Data Repository (NDR)? </a:t>
                      </a:r>
                      <a:endParaRPr sz="1400" u="none" strike="noStrike" cap="none"/>
                    </a:p>
                  </a:txBody>
                  <a:tcPr marL="0" marR="0" marT="0" marB="0" anchor="b"/>
                </a:tc>
                <a:tc>
                  <a:txBody>
                    <a:bodyPr/>
                    <a:lstStyle/>
                    <a:p>
                      <a:pPr marL="0" marR="0" lvl="0" indent="0" algn="ctr" rtl="0">
                        <a:lnSpc>
                          <a:spcPct val="100000"/>
                        </a:lnSpc>
                        <a:spcBef>
                          <a:spcPts val="0"/>
                        </a:spcBef>
                        <a:spcAft>
                          <a:spcPts val="0"/>
                        </a:spcAft>
                        <a:buClr>
                          <a:schemeClr val="dk1"/>
                        </a:buClr>
                        <a:buSzPts val="1400"/>
                        <a:buFont typeface="Calibri"/>
                        <a:buNone/>
                      </a:pPr>
                      <a:endParaRPr sz="1400" b="1"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12"/>
                  </a:ext>
                </a:extLst>
              </a:tr>
              <a:tr h="554475">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3.13) Does the organization have a national HIV Case-Based Surveillance (CBS) information management system (IS)? </a:t>
                      </a:r>
                      <a:endParaRPr sz="1400" u="none" strike="noStrike" cap="none"/>
                    </a:p>
                  </a:txBody>
                  <a:tcPr marL="0" marR="0" marT="0" marB="0" anchor="b"/>
                </a:tc>
                <a:tc>
                  <a:txBody>
                    <a:bodyPr/>
                    <a:lstStyle/>
                    <a:p>
                      <a:pPr marL="0" marR="0" lvl="0" indent="0" algn="ctr" rtl="0">
                        <a:lnSpc>
                          <a:spcPct val="100000"/>
                        </a:lnSpc>
                        <a:spcBef>
                          <a:spcPts val="0"/>
                        </a:spcBef>
                        <a:spcAft>
                          <a:spcPts val="0"/>
                        </a:spcAft>
                        <a:buClr>
                          <a:schemeClr val="dk1"/>
                        </a:buClr>
                        <a:buSzPts val="1400"/>
                        <a:buFont typeface="Calibri"/>
                        <a:buNone/>
                      </a:pPr>
                      <a:endParaRPr sz="1400" b="1"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1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5"/>
          <p:cNvSpPr txBox="1">
            <a:spLocks noGrp="1"/>
          </p:cNvSpPr>
          <p:nvPr>
            <p:ph type="title"/>
          </p:nvPr>
        </p:nvSpPr>
        <p:spPr>
          <a:xfrm>
            <a:off x="836341" y="952"/>
            <a:ext cx="11355658" cy="143243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C0C0C"/>
              </a:buClr>
              <a:buSzPts val="4400"/>
              <a:buFont typeface="Calibri"/>
              <a:buNone/>
            </a:pPr>
            <a:r>
              <a:rPr lang="en-US" b="1">
                <a:solidFill>
                  <a:srgbClr val="0C0C0C"/>
                </a:solidFill>
                <a:latin typeface="Calibri"/>
                <a:ea typeface="Calibri"/>
                <a:cs typeface="Calibri"/>
                <a:sym typeface="Calibri"/>
              </a:rPr>
              <a:t>Key Issues/Gaps to be Addressed from the Assessment</a:t>
            </a:r>
            <a:endParaRPr b="1">
              <a:solidFill>
                <a:srgbClr val="0C0C0C"/>
              </a:solidFill>
              <a:latin typeface="Calibri"/>
              <a:ea typeface="Calibri"/>
              <a:cs typeface="Calibri"/>
              <a:sym typeface="Calibri"/>
            </a:endParaRPr>
          </a:p>
        </p:txBody>
      </p:sp>
      <p:sp>
        <p:nvSpPr>
          <p:cNvPr id="200" name="Google Shape;200;p15"/>
          <p:cNvSpPr txBox="1">
            <a:spLocks noGrp="1"/>
          </p:cNvSpPr>
          <p:nvPr>
            <p:ph type="body" idx="1"/>
          </p:nvPr>
        </p:nvSpPr>
        <p:spPr>
          <a:xfrm>
            <a:off x="804797" y="1487554"/>
            <a:ext cx="10897052" cy="5135667"/>
          </a:xfrm>
          <a:prstGeom prst="rect">
            <a:avLst/>
          </a:prstGeom>
          <a:noFill/>
          <a:ln>
            <a:noFill/>
          </a:ln>
        </p:spPr>
        <p:txBody>
          <a:bodyPr spcFirstLastPara="1" wrap="square" lIns="91425" tIns="45700" rIns="91425" bIns="45700" anchor="t" anchorCtr="0">
            <a:normAutofit/>
          </a:bodyPr>
          <a:lstStyle/>
          <a:p>
            <a:pPr marL="228600" lvl="0" indent="-50800" algn="l" rtl="0">
              <a:lnSpc>
                <a:spcPct val="110000"/>
              </a:lnSpc>
              <a:spcBef>
                <a:spcPts val="0"/>
              </a:spcBef>
              <a:spcAft>
                <a:spcPts val="0"/>
              </a:spcAft>
              <a:buClr>
                <a:schemeClr val="dk1"/>
              </a:buClr>
              <a:buSzPts val="2800"/>
              <a:buNone/>
            </a:pPr>
            <a:endParaRPr>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6"/>
          <p:cNvSpPr txBox="1">
            <a:spLocks noGrp="1"/>
          </p:cNvSpPr>
          <p:nvPr>
            <p:ph type="title"/>
          </p:nvPr>
        </p:nvSpPr>
        <p:spPr>
          <a:xfrm>
            <a:off x="808463" y="-129145"/>
            <a:ext cx="10891024" cy="15625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C0C0C"/>
              </a:buClr>
              <a:buSzPts val="4400"/>
              <a:buFont typeface="Calibri"/>
              <a:buNone/>
            </a:pPr>
            <a:r>
              <a:rPr lang="en-US" b="1">
                <a:solidFill>
                  <a:srgbClr val="0C0C0C"/>
                </a:solidFill>
                <a:latin typeface="Calibri"/>
                <a:ea typeface="Calibri"/>
                <a:cs typeface="Calibri"/>
                <a:sym typeface="Calibri"/>
              </a:rPr>
              <a:t>Recommendations</a:t>
            </a:r>
            <a:endParaRPr b="1">
              <a:solidFill>
                <a:srgbClr val="0C0C0C"/>
              </a:solidFill>
              <a:latin typeface="Calibri"/>
              <a:ea typeface="Calibri"/>
              <a:cs typeface="Calibri"/>
              <a:sym typeface="Calibri"/>
            </a:endParaRPr>
          </a:p>
        </p:txBody>
      </p:sp>
      <p:sp>
        <p:nvSpPr>
          <p:cNvPr id="206" name="Google Shape;206;p16"/>
          <p:cNvSpPr txBox="1">
            <a:spLocks noGrp="1"/>
          </p:cNvSpPr>
          <p:nvPr>
            <p:ph type="body" idx="1"/>
          </p:nvPr>
        </p:nvSpPr>
        <p:spPr>
          <a:xfrm>
            <a:off x="804797" y="1208774"/>
            <a:ext cx="10897052" cy="5414447"/>
          </a:xfrm>
          <a:prstGeom prst="rect">
            <a:avLst/>
          </a:prstGeom>
          <a:noFill/>
          <a:ln>
            <a:noFill/>
          </a:ln>
        </p:spPr>
        <p:txBody>
          <a:bodyPr spcFirstLastPara="1" wrap="square" lIns="91425" tIns="45700" rIns="91425" bIns="45700" anchor="t" anchorCtr="0">
            <a:normAutofit/>
          </a:bodyPr>
          <a:lstStyle/>
          <a:p>
            <a:pPr marL="228600" lvl="0" indent="-50800" algn="l" rtl="0">
              <a:lnSpc>
                <a:spcPct val="110000"/>
              </a:lnSpc>
              <a:spcBef>
                <a:spcPts val="0"/>
              </a:spcBef>
              <a:spcAft>
                <a:spcPts val="0"/>
              </a:spcAft>
              <a:buClr>
                <a:schemeClr val="dk1"/>
              </a:buClr>
              <a:buSzPts val="2800"/>
              <a:buNone/>
            </a:pPr>
            <a:endParaRPr>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7"/>
          <p:cNvSpPr txBox="1">
            <a:spLocks noGrp="1"/>
          </p:cNvSpPr>
          <p:nvPr>
            <p:ph type="title"/>
          </p:nvPr>
        </p:nvSpPr>
        <p:spPr>
          <a:xfrm>
            <a:off x="808463" y="-129145"/>
            <a:ext cx="10891024" cy="15625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C0C0C"/>
              </a:buClr>
              <a:buSzPts val="4400"/>
              <a:buFont typeface="Calibri"/>
              <a:buNone/>
            </a:pPr>
            <a:r>
              <a:rPr lang="en-US" b="1">
                <a:solidFill>
                  <a:srgbClr val="0C0C0C"/>
                </a:solidFill>
                <a:latin typeface="Calibri"/>
                <a:ea typeface="Calibri"/>
                <a:cs typeface="Calibri"/>
                <a:sym typeface="Calibri"/>
              </a:rPr>
              <a:t>Informatics Problems: Before and After ISHO</a:t>
            </a:r>
            <a:endParaRPr b="1">
              <a:solidFill>
                <a:srgbClr val="0C0C0C"/>
              </a:solidFill>
              <a:latin typeface="Calibri"/>
              <a:ea typeface="Calibri"/>
              <a:cs typeface="Calibri"/>
              <a:sym typeface="Calibri"/>
            </a:endParaRPr>
          </a:p>
        </p:txBody>
      </p:sp>
      <p:sp>
        <p:nvSpPr>
          <p:cNvPr id="213" name="Google Shape;213;p17"/>
          <p:cNvSpPr txBox="1">
            <a:spLocks noGrp="1"/>
          </p:cNvSpPr>
          <p:nvPr>
            <p:ph type="body" idx="1"/>
          </p:nvPr>
        </p:nvSpPr>
        <p:spPr>
          <a:xfrm>
            <a:off x="804797" y="1208774"/>
            <a:ext cx="10897052" cy="5414447"/>
          </a:xfrm>
          <a:prstGeom prst="rect">
            <a:avLst/>
          </a:prstGeom>
          <a:noFill/>
          <a:ln>
            <a:noFill/>
          </a:ln>
        </p:spPr>
        <p:txBody>
          <a:bodyPr spcFirstLastPara="1" wrap="square" lIns="91425" tIns="45700" rIns="91425" bIns="45700" anchor="t" anchorCtr="0">
            <a:normAutofit/>
          </a:bodyPr>
          <a:lstStyle/>
          <a:p>
            <a:pPr marL="228600" lvl="0" indent="-50800" algn="l" rtl="0">
              <a:lnSpc>
                <a:spcPct val="110000"/>
              </a:lnSpc>
              <a:spcBef>
                <a:spcPts val="0"/>
              </a:spcBef>
              <a:spcAft>
                <a:spcPts val="0"/>
              </a:spcAft>
              <a:buClr>
                <a:schemeClr val="dk1"/>
              </a:buClr>
              <a:buSzPts val="2800"/>
              <a:buNone/>
            </a:pPr>
            <a:endParaRPr>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8"/>
          <p:cNvSpPr txBox="1">
            <a:spLocks noGrp="1"/>
          </p:cNvSpPr>
          <p:nvPr>
            <p:ph type="title"/>
          </p:nvPr>
        </p:nvSpPr>
        <p:spPr>
          <a:xfrm>
            <a:off x="804797" y="-129145"/>
            <a:ext cx="10515600" cy="156252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0C0"/>
              </a:buClr>
              <a:buSzPts val="3600"/>
              <a:buFont typeface="Arial"/>
              <a:buNone/>
            </a:pPr>
            <a:r>
              <a:rPr lang="en-US" sz="3600" b="1">
                <a:solidFill>
                  <a:srgbClr val="0070C0"/>
                </a:solidFill>
                <a:latin typeface="Arial"/>
                <a:ea typeface="Arial"/>
                <a:cs typeface="Arial"/>
                <a:sym typeface="Arial"/>
              </a:rPr>
              <a:t>Feedback on the ISHO Self-assessment Tool</a:t>
            </a:r>
            <a:br>
              <a:rPr lang="en-US" sz="3600" b="1">
                <a:solidFill>
                  <a:srgbClr val="0070C0"/>
                </a:solidFill>
                <a:latin typeface="Arial"/>
                <a:ea typeface="Arial"/>
                <a:cs typeface="Arial"/>
                <a:sym typeface="Arial"/>
              </a:rPr>
            </a:br>
            <a:r>
              <a:rPr lang="en-US" sz="3600" b="1" i="1">
                <a:solidFill>
                  <a:srgbClr val="002060"/>
                </a:solidFill>
                <a:latin typeface="Arial"/>
                <a:ea typeface="Arial"/>
                <a:cs typeface="Arial"/>
                <a:sym typeface="Arial"/>
              </a:rPr>
              <a:t>Utilities and Limitations </a:t>
            </a:r>
            <a:endParaRPr sz="3600" b="1" i="1">
              <a:solidFill>
                <a:srgbClr val="002060"/>
              </a:solidFill>
              <a:latin typeface="Arial"/>
              <a:ea typeface="Arial"/>
              <a:cs typeface="Arial"/>
              <a:sym typeface="Arial"/>
            </a:endParaRPr>
          </a:p>
        </p:txBody>
      </p:sp>
      <p:sp>
        <p:nvSpPr>
          <p:cNvPr id="219" name="Google Shape;219;p18"/>
          <p:cNvSpPr txBox="1">
            <a:spLocks noGrp="1"/>
          </p:cNvSpPr>
          <p:nvPr>
            <p:ph type="body" idx="1"/>
          </p:nvPr>
        </p:nvSpPr>
        <p:spPr>
          <a:xfrm>
            <a:off x="804797" y="1208774"/>
            <a:ext cx="10897052" cy="5414447"/>
          </a:xfrm>
          <a:prstGeom prst="rect">
            <a:avLst/>
          </a:prstGeom>
          <a:noFill/>
          <a:ln>
            <a:noFill/>
          </a:ln>
        </p:spPr>
        <p:txBody>
          <a:bodyPr spcFirstLastPara="1" wrap="square" lIns="91425" tIns="45700" rIns="91425" bIns="45700" anchor="t" anchorCtr="0">
            <a:normAutofit/>
          </a:bodyPr>
          <a:lstStyle/>
          <a:p>
            <a:pPr marL="228600" lvl="0" indent="-50800" algn="l" rtl="0">
              <a:lnSpc>
                <a:spcPct val="110000"/>
              </a:lnSpc>
              <a:spcBef>
                <a:spcPts val="0"/>
              </a:spcBef>
              <a:spcAft>
                <a:spcPts val="0"/>
              </a:spcAft>
              <a:buClr>
                <a:schemeClr val="dk1"/>
              </a:buClr>
              <a:buSzPts val="2800"/>
              <a:buNone/>
            </a:pPr>
            <a:endParaRPr>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Pick Title Slide</a:t>
            </a:r>
            <a:endParaRPr/>
          </a:p>
        </p:txBody>
      </p:sp>
      <p:sp>
        <p:nvSpPr>
          <p:cNvPr id="102" name="Google Shape;102;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Pick your corresponding title slide from the 3 slides above.</a:t>
            </a:r>
            <a:endParaRPr dirty="0"/>
          </a:p>
          <a:p>
            <a:pPr marL="228600" lvl="0" indent="-228600" algn="l" rtl="0">
              <a:lnSpc>
                <a:spcPct val="90000"/>
              </a:lnSpc>
              <a:spcBef>
                <a:spcPts val="1000"/>
              </a:spcBef>
              <a:spcAft>
                <a:spcPts val="0"/>
              </a:spcAft>
              <a:buClr>
                <a:schemeClr val="dk1"/>
              </a:buClr>
              <a:buSzPts val="2800"/>
              <a:buChar char="•"/>
            </a:pPr>
            <a:r>
              <a:rPr lang="en-US" dirty="0"/>
              <a:t>Save File as </a:t>
            </a:r>
            <a:r>
              <a:rPr lang="en-US" b="1" dirty="0"/>
              <a:t>I-LEAD-</a:t>
            </a:r>
            <a:r>
              <a:rPr lang="en-US" b="1" i="1" dirty="0"/>
              <a:t>[YEAR]-</a:t>
            </a:r>
            <a:r>
              <a:rPr lang="en-US" b="1" dirty="0"/>
              <a:t>Country-Presentation-Country_Name.pptx</a:t>
            </a:r>
            <a:endParaRPr dirty="0"/>
          </a:p>
          <a:p>
            <a:pPr marL="0" lvl="0" indent="0" algn="l" rtl="0">
              <a:lnSpc>
                <a:spcPct val="90000"/>
              </a:lnSpc>
              <a:spcBef>
                <a:spcPts val="1000"/>
              </a:spcBef>
              <a:spcAft>
                <a:spcPts val="0"/>
              </a:spcAft>
              <a:buClr>
                <a:schemeClr val="dk1"/>
              </a:buClr>
              <a:buSzPts val="2800"/>
              <a:buNone/>
            </a:pPr>
            <a:endParaRPr b="1" dirty="0"/>
          </a:p>
        </p:txBody>
      </p:sp>
      <p:sp>
        <p:nvSpPr>
          <p:cNvPr id="103" name="Google Shape;103;p2"/>
          <p:cNvSpPr txBox="1"/>
          <p:nvPr/>
        </p:nvSpPr>
        <p:spPr>
          <a:xfrm>
            <a:off x="350728" y="134292"/>
            <a:ext cx="661078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FF0000"/>
                </a:solidFill>
                <a:latin typeface="Calibri"/>
                <a:ea typeface="Calibri"/>
                <a:cs typeface="Calibri"/>
                <a:sym typeface="Calibri"/>
              </a:rPr>
              <a:t>Remove this slide before submitting final slide set.</a:t>
            </a:r>
            <a:endParaRPr sz="1400" b="0" i="0" u="none" strike="noStrike" cap="none">
              <a:solidFill>
                <a:srgbClr val="000000"/>
              </a:solidFill>
              <a:latin typeface="Arial"/>
              <a:ea typeface="Arial"/>
              <a:cs typeface="Arial"/>
              <a:sym typeface="Arial"/>
            </a:endParaRPr>
          </a:p>
        </p:txBody>
      </p:sp>
      <p:sp>
        <p:nvSpPr>
          <p:cNvPr id="104" name="Google Shape;10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C0C0C"/>
              </a:buClr>
              <a:buSzPts val="4400"/>
              <a:buFont typeface="Calibri"/>
              <a:buNone/>
            </a:pPr>
            <a:r>
              <a:rPr lang="en-US" b="1">
                <a:solidFill>
                  <a:srgbClr val="0C0C0C"/>
                </a:solidFill>
              </a:rPr>
              <a:t>Country Profile</a:t>
            </a:r>
            <a:endParaRPr b="1">
              <a:solidFill>
                <a:srgbClr val="0C0C0C"/>
              </a:solidFill>
            </a:endParaRPr>
          </a:p>
        </p:txBody>
      </p:sp>
      <p:sp>
        <p:nvSpPr>
          <p:cNvPr id="111" name="Google Shape;111;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
        <p:nvSpPr>
          <p:cNvPr id="112" name="Google Shape;11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C0C0C"/>
              </a:buClr>
              <a:buSzPts val="4400"/>
              <a:buFont typeface="Calibri"/>
              <a:buNone/>
            </a:pPr>
            <a:r>
              <a:rPr lang="en-US" b="1">
                <a:solidFill>
                  <a:srgbClr val="0C0C0C"/>
                </a:solidFill>
              </a:rPr>
              <a:t>Country Team</a:t>
            </a:r>
            <a:endParaRPr b="1">
              <a:solidFill>
                <a:srgbClr val="0C0C0C"/>
              </a:solidFill>
            </a:endParaRPr>
          </a:p>
        </p:txBody>
      </p:sp>
      <p:sp>
        <p:nvSpPr>
          <p:cNvPr id="119" name="Google Shape;119;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
        <p:nvSpPr>
          <p:cNvPr id="120" name="Google Shape;12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Digital Health Strategy</a:t>
            </a:r>
            <a:endParaRPr/>
          </a:p>
        </p:txBody>
      </p:sp>
      <p:sp>
        <p:nvSpPr>
          <p:cNvPr id="127" name="Google Shape;127;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
        <p:nvSpPr>
          <p:cNvPr id="128" name="Google Shape;12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Informatics Landscape: Organizations</a:t>
            </a:r>
            <a:endParaRPr/>
          </a:p>
        </p:txBody>
      </p:sp>
      <p:sp>
        <p:nvSpPr>
          <p:cNvPr id="135" name="Google Shape;135;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
        <p:nvSpPr>
          <p:cNvPr id="136" name="Google Shape;13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HIV Informatics Landscape: Systems</a:t>
            </a:r>
            <a:endParaRPr/>
          </a:p>
        </p:txBody>
      </p:sp>
      <p:sp>
        <p:nvSpPr>
          <p:cNvPr id="143" name="Google Shape;143;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
        <p:nvSpPr>
          <p:cNvPr id="144" name="Google Shape;14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What are your biggest Digital Health/Health Informatics Problems?</a:t>
            </a:r>
            <a:endParaRPr b="1"/>
          </a:p>
        </p:txBody>
      </p:sp>
      <p:sp>
        <p:nvSpPr>
          <p:cNvPr id="151" name="Google Shape;151;p8"/>
          <p:cNvSpPr txBox="1">
            <a:spLocks noGrp="1"/>
          </p:cNvSpPr>
          <p:nvPr>
            <p:ph type="body" idx="1"/>
          </p:nvPr>
        </p:nvSpPr>
        <p:spPr>
          <a:xfrm>
            <a:off x="838200" y="2055043"/>
            <a:ext cx="10515600" cy="412192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
        <p:nvSpPr>
          <p:cNvPr id="152" name="Google Shape;15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9"/>
          <p:cNvPicPr preferRelativeResize="0"/>
          <p:nvPr/>
        </p:nvPicPr>
        <p:blipFill rotWithShape="1">
          <a:blip r:embed="rId3">
            <a:alphaModFix/>
          </a:blip>
          <a:srcRect/>
          <a:stretch/>
        </p:blipFill>
        <p:spPr>
          <a:xfrm>
            <a:off x="844550" y="590721"/>
            <a:ext cx="4156904" cy="2954145"/>
          </a:xfrm>
          <a:prstGeom prst="rect">
            <a:avLst/>
          </a:prstGeom>
          <a:noFill/>
          <a:ln>
            <a:noFill/>
          </a:ln>
        </p:spPr>
      </p:pic>
      <p:sp>
        <p:nvSpPr>
          <p:cNvPr id="158" name="Google Shape;158;p9"/>
          <p:cNvSpPr txBox="1">
            <a:spLocks noGrp="1"/>
          </p:cNvSpPr>
          <p:nvPr>
            <p:ph type="title"/>
          </p:nvPr>
        </p:nvSpPr>
        <p:spPr>
          <a:xfrm>
            <a:off x="831850" y="2002631"/>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0000"/>
              </a:buClr>
              <a:buSzPts val="4800"/>
              <a:buFont typeface="Calibri"/>
              <a:buNone/>
            </a:pPr>
            <a:r>
              <a:rPr lang="en-US" sz="4800" b="1">
                <a:solidFill>
                  <a:srgbClr val="FF0000"/>
                </a:solidFill>
              </a:rPr>
              <a:t>01</a:t>
            </a:r>
            <a:r>
              <a:rPr lang="en-US" sz="4800"/>
              <a:t> Baseline ISHO Assessment (Expedited)</a:t>
            </a:r>
            <a:endParaRPr/>
          </a:p>
        </p:txBody>
      </p:sp>
      <p:sp>
        <p:nvSpPr>
          <p:cNvPr id="159" name="Google Shape;159;p9"/>
          <p:cNvSpPr txBox="1">
            <a:spLocks noGrp="1"/>
          </p:cNvSpPr>
          <p:nvPr>
            <p:ph type="body" idx="1"/>
          </p:nvPr>
        </p:nvSpPr>
        <p:spPr>
          <a:xfrm>
            <a:off x="831850" y="4882356"/>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r>
              <a:rPr lang="en-US"/>
              <a:t>Building an Informatics-Savvy Organization</a:t>
            </a:r>
            <a:endParaRPr/>
          </a:p>
        </p:txBody>
      </p:sp>
      <p:sp>
        <p:nvSpPr>
          <p:cNvPr id="160" name="Google Shape;1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1181</Words>
  <Application>Microsoft Office PowerPoint</Application>
  <PresentationFormat>Widescreen</PresentationFormat>
  <Paragraphs>98</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I-LEAD Country Presentation   Country Name</vt:lpstr>
      <vt:lpstr>Pick Title Slide</vt:lpstr>
      <vt:lpstr>Country Profile</vt:lpstr>
      <vt:lpstr>Country Team</vt:lpstr>
      <vt:lpstr>Digital Health Strategy</vt:lpstr>
      <vt:lpstr>Informatics Landscape: Organizations</vt:lpstr>
      <vt:lpstr>HIV Informatics Landscape: Systems</vt:lpstr>
      <vt:lpstr>What are your biggest Digital Health/Health Informatics Problems?</vt:lpstr>
      <vt:lpstr>01 Baseline ISHO Assessment (Expedited)</vt:lpstr>
      <vt:lpstr>ISHO Self-Assessment Guidance: For reference only </vt:lpstr>
      <vt:lpstr>ISHO Assessment Results</vt:lpstr>
      <vt:lpstr>ISHO Self-assessment Results: Vision &amp; Governance</vt:lpstr>
      <vt:lpstr>ISHO Self-assessment Results: Skilled Workforce </vt:lpstr>
      <vt:lpstr>ISHO Self-assessment Results: Information Systems</vt:lpstr>
      <vt:lpstr>Key Issues/Gaps to be Addressed from the Assessment</vt:lpstr>
      <vt:lpstr>Recommendations</vt:lpstr>
      <vt:lpstr>Informatics Problems: Before and After ISHO</vt:lpstr>
      <vt:lpstr>Feedback on the ISHO Self-assessment Tool Utilities and Limitations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Herman Tolentino</dc:creator>
  <cp:lastModifiedBy>Caitlin Bowman</cp:lastModifiedBy>
  <cp:revision>1</cp:revision>
  <dcterms:created xsi:type="dcterms:W3CDTF">2019-05-09T17:23:44Z</dcterms:created>
  <dcterms:modified xsi:type="dcterms:W3CDTF">2024-08-22T18:45:33Z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2022-09-08T14:31:16Z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ff4594d5-3cad-4bd7-8bb9-bf4f5a8ea83c</vt:lpwstr>
  </property>
  <property fmtid="{D5CDD505-2E9C-101B-9397-08002B2CF9AE}" pid="8" name="MSIP_Label_7b94a7b8-f06c-4dfe-bdcc-9b548fd58c31_ContentBits">
    <vt:lpwstr>0</vt:lpwstr>
  </property>
  <property fmtid="{D5CDD505-2E9C-101B-9397-08002B2CF9AE}" pid="9" name="ContentTypeId">
    <vt:lpwstr>0x0101002544013A502FBD43BCDFCD12E2740ECE</vt:lpwstr>
  </property>
</Properties>
</file>