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74" r:id="rId2"/>
  </p:sldMasterIdLst>
  <p:notesMasterIdLst>
    <p:notesMasterId r:id="rId14"/>
  </p:notesMasterIdLst>
  <p:sldIdLst>
    <p:sldId id="256" r:id="rId3"/>
    <p:sldId id="582" r:id="rId4"/>
    <p:sldId id="583" r:id="rId5"/>
    <p:sldId id="584" r:id="rId6"/>
    <p:sldId id="585" r:id="rId7"/>
    <p:sldId id="581" r:id="rId8"/>
    <p:sldId id="576" r:id="rId9"/>
    <p:sldId id="577" r:id="rId10"/>
    <p:sldId id="578" r:id="rId11"/>
    <p:sldId id="579" r:id="rId12"/>
    <p:sldId id="580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fHJfXSnsQvBlvtaqpQHh0mZ4j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7BD243-01C0-4370-B206-C0CE155B69B9}">
  <a:tblStyle styleId="{0E7BD243-01C0-4370-B206-C0CE155B69B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f0d3f9f5c1_13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2f0d3f9f5c1_13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2f0d3f9f5c1_13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f3900170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2f3900170a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2f3900170a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Please copy from the Country Presentation - Part I.  </a:t>
            </a:r>
            <a:endParaRPr/>
          </a:p>
        </p:txBody>
      </p:sp>
      <p:sp>
        <p:nvSpPr>
          <p:cNvPr id="187" name="Google Shape;18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during the Tuesday group work (based on Current state to Future state)</a:t>
            </a:r>
            <a:endParaRPr/>
          </a:p>
        </p:txBody>
      </p:sp>
      <p:sp>
        <p:nvSpPr>
          <p:cNvPr id="194" name="Google Shape;19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on Tuesday in group work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draw toast outputs will not only describe the problem, but also help the team identify potential solutions. </a:t>
            </a:r>
            <a:endParaRPr/>
          </a:p>
        </p:txBody>
      </p:sp>
      <p:sp>
        <p:nvSpPr>
          <p:cNvPr id="204" name="Google Shape;2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If you encounter difficult problems (it becomes difficult when you have more than one possible decisions to make) the PDMP can help the team to make decisions using a structured and objective approach.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Please describe your PDMP results and how it helped you decide. </a:t>
            </a:r>
            <a:endParaRPr/>
          </a:p>
        </p:txBody>
      </p:sp>
      <p:sp>
        <p:nvSpPr>
          <p:cNvPr id="212" name="Google Shape;2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Fill out on Day 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f0d3f9f5c1_13_9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2f0d3f9f5c1_13_9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g2f0d3f9f5c1_13_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2f0d3f9f5c1_13_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2f0d3f9f5c1_13_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f0d3f9f5c1_13_1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2f0d3f9f5c1_13_15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g2f0d3f9f5c1_13_1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2f0d3f9f5c1_13_1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2f0d3f9f5c1_13_1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0d3f9f5c1_13_161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2f0d3f9f5c1_13_161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g2f0d3f9f5c1_13_1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2f0d3f9f5c1_13_1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2f0d3f9f5c1_13_1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 Content">
  <p:cSld name="LF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0d3f9f5c1_13_1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2f0d3f9f5c1_13_1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g2f0d3f9f5c1_13_1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f0d3f9f5c1_13_167"/>
          <p:cNvSpPr txBox="1">
            <a:spLocks noGrp="1"/>
          </p:cNvSpPr>
          <p:nvPr>
            <p:ph type="body" idx="1"/>
          </p:nvPr>
        </p:nvSpPr>
        <p:spPr>
          <a:xfrm>
            <a:off x="883478" y="1578595"/>
            <a:ext cx="10470300" cy="46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accent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C9BE6-C644-1E47-F15A-31F0A970F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66764-230A-C541-19E4-7E6071DAA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9B7AA-43C1-8D23-7412-F5FDD8AB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691D-40D1-4BCE-B969-6E23BCE31C1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D91FF-1CE9-E2F9-9754-CCC5AAFF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583FB-BF01-707D-F7EA-5F47B9440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2EC-0CFC-4040-A3B7-C4B9B4548F2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C950BD-82A8-BB8D-5759-E270FC7CC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905" y="0"/>
            <a:ext cx="158509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3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17F85-E3EF-B4CE-CBAD-69680E04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B086D-CAE8-5795-DEF3-BE4E3AB3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F060D-5BAC-F389-9CF8-B5079508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E6C4E-D0AE-9885-8505-93AB9D9C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0554-E6C5-2EAF-999D-5C602FB0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C1F85A-E6CC-9ACF-FFF3-26DA23BC5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905" y="0"/>
            <a:ext cx="158509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50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287FA-52CD-7D9C-228C-6A00D0B87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57D37-EB46-08CE-8E47-C0706D3E4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BD331-2D48-78E4-B7F4-22AED0A6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F8387-5219-08F0-8708-C4AE5A51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3C93E-A819-7BE2-381C-A24A1E86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A59788-BC95-7B10-AABF-1C5981343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905" y="0"/>
            <a:ext cx="158509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32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0716-7F73-80C6-2EDF-990DC41C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556E3-085C-4418-8B21-21ED955AF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E0A8D-1420-902F-14D2-C210B7AE0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D3758-9DF7-6B47-A4E3-5B4D047E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DB1E2-6C5D-A1F1-4295-D65A9136E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BAB86-C786-E00D-ACF6-2A5AED80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BBA06C-55AF-715A-6933-D0E1E01C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905" y="0"/>
            <a:ext cx="158509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56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128B-BD20-8395-07F5-D86B3EF8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942E6-1467-4207-46A4-01F86D8EF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719FB-8F53-839E-E2D8-B1191D681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60A3D-7E89-4341-A89E-ECDF5C19C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7950E4-B7B4-8E4D-1400-9F2243C98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B6DB8-12BF-2F34-1D75-DB6775AF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C935BB-90CE-7050-E4C0-4DD12536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097BDB-A046-AD2D-E7FB-3CAE66B9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6C6A6A-2980-A677-5F75-BF1BD29E4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905" y="0"/>
            <a:ext cx="158509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1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08EB-8A36-A64E-E31A-7640FD324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8D530-0937-2440-1433-B5E8A508E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F1A77-A2E0-4A5C-40CB-87D24133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9DE620-1DDE-EBD9-3AA1-E7F66EE2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54034-322D-B468-2C6B-F0E738D4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905" y="0"/>
            <a:ext cx="158509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98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A7852F-FAA5-0A60-9D26-E92DB35B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691D-40D1-4BCE-B969-6E23BCE31C1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1ABAF-A81F-A999-6179-E92255FD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F70BA-913B-ADA7-D5F5-885755E6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464A4-7276-4E74-2E0C-2C3EB8D8D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905" y="0"/>
            <a:ext cx="158509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f0d3f9f5c1_13_1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2f0d3f9f5c1_13_1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g2f0d3f9f5c1_13_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2f0d3f9f5c1_13_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2f0d3f9f5c1_13_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7B18-253F-0218-B2EF-B422040E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EC41D-5516-E3C7-1BCB-58D165811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64A2F-38E8-CC0C-13BD-B2F72CC73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1A8C1-7B13-3E65-729E-AFD6941A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0FD92-282C-11EB-3F25-EAEAB3C75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F1043-B05F-8A06-4A12-EDF4DEDC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E44127-AC8C-2438-DEE6-5BAB734F2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905" y="0"/>
            <a:ext cx="158509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41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0D97F-7B0D-736D-B3FC-DC0609950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F7B4D-C7D7-4E39-2FE2-0E500881C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49369-3C81-5BF0-9CDD-523C0159A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96D15-1BEB-0610-AAEA-DA8C065B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210AB-FFA9-A6B3-3D80-A4BF7B3B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75E5B-0401-2AB9-8BAE-B6DF0B93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54C795-D221-5B51-77F3-B655826D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905" y="0"/>
            <a:ext cx="158509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6157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2">
  <p:cSld name="Summary 2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02875"/>
            <a:ext cx="10873600" cy="1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  <a:defRPr sz="44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3657600" y="2282008"/>
            <a:ext cx="7810400" cy="36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450" rIns="0" bIns="0" anchor="t" anchorCtr="0">
            <a:normAutofit/>
          </a:bodyPr>
          <a:lstStyle>
            <a:lvl1pPr marL="609585" lvl="0" indent="-431789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/>
            </a:lvl1pPr>
            <a:lvl2pPr marL="1219170" lvl="1" indent="-431789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2pPr>
            <a:lvl3pPr marL="1828754" lvl="2" indent="-431789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3pPr>
            <a:lvl4pPr marL="2438339" lvl="3" indent="-431789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00" cy="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200" cy="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0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8589"/>
            <a:ext cx="10515600" cy="3063875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34BC570-32EE-9BD5-CAAF-1E2234700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660" y="4590956"/>
            <a:ext cx="5987077" cy="118354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600" kern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300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Graphics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737" y="365126"/>
            <a:ext cx="9381996" cy="10878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9736" y="1825625"/>
            <a:ext cx="9381995" cy="389877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002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FE8F15-2ED1-4B49-85AE-D231DC371257}"/>
              </a:ext>
            </a:extLst>
          </p:cNvPr>
          <p:cNvSpPr txBox="1">
            <a:spLocks/>
          </p:cNvSpPr>
          <p:nvPr userDrawn="1"/>
        </p:nvSpPr>
        <p:spPr>
          <a:xfrm>
            <a:off x="11434874" y="6361611"/>
            <a:ext cx="419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1CD6B-22C3-E142-9F82-EA30D4FCB065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BCF89B1-AD2F-4C51-A933-8E1C2224B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/>
              <a:t>Digital Square</a:t>
            </a:r>
            <a:r>
              <a:rPr lang="en-US"/>
              <a:t> | connecting the world for better health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509480-AD56-4F91-A158-8DE809470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9955-1345-4D84-AB09-2561C2716DF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B0AAE54-BDC9-4D49-8546-053B76FB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730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C8854-6DAA-47C7-8AA6-84AD956FA6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417833"/>
            <a:ext cx="10972800" cy="4623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0423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Graphics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424" y="668338"/>
            <a:ext cx="6149736" cy="14276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425" y="2505075"/>
            <a:ext cx="10759312" cy="3595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4329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0617A3-8148-D2AC-9FE5-3441CE4E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003" y="866073"/>
            <a:ext cx="6679995" cy="2852737"/>
          </a:xfrm>
        </p:spPr>
        <p:txBody>
          <a:bodyPr>
            <a:normAutofit/>
          </a:bodyPr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74B038B-B1D8-1FC4-365E-8695D9DFA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6003" y="3846007"/>
            <a:ext cx="6679995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1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f0d3f9f5c1_13_1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2f0d3f9f5c1_13_1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g2f0d3f9f5c1_13_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2f0d3f9f5c1_13_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2f0d3f9f5c1_13_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f0d3f9f5c1_13_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2f0d3f9f5c1_13_1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g2f0d3f9f5c1_13_1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g2f0d3f9f5c1_13_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2f0d3f9f5c1_13_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2f0d3f9f5c1_13_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f0d3f9f5c1_13_1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2f0d3f9f5c1_13_1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g2f0d3f9f5c1_13_1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g2f0d3f9f5c1_13_1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g2f0d3f9f5c1_13_1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g2f0d3f9f5c1_13_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2f0d3f9f5c1_13_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2f0d3f9f5c1_13_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f0d3f9f5c1_13_1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2f0d3f9f5c1_13_1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2f0d3f9f5c1_13_1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2f0d3f9f5c1_13_1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0d3f9f5c1_13_1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2f0d3f9f5c1_13_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2f0d3f9f5c1_13_1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0d3f9f5c1_13_1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2f0d3f9f5c1_13_1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g2f0d3f9f5c1_13_1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g2f0d3f9f5c1_13_1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2f0d3f9f5c1_13_1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2f0d3f9f5c1_13_1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0d3f9f5c1_13_1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2f0d3f9f5c1_13_1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g2f0d3f9f5c1_13_1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g2f0d3f9f5c1_13_1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2f0d3f9f5c1_13_1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2f0d3f9f5c1_13_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0d3f9f5c1_13_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2f0d3f9f5c1_13_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2f0d3f9f5c1_13_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f0d3f9f5c1_13_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2f0d3f9f5c1_13_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54806B-7E4C-BA8A-DF65-214490F0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A9CA0-B4C0-2BB5-4D3A-1049B2E3F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523B1-843D-9FC5-C2B4-9A9C9BA69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2F8A1-416D-D203-FFAA-A19F6025C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ACCB3-8AFF-87C7-8421-0795088A2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502016-1D90-29F9-4718-BA339743164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06905" y="0"/>
            <a:ext cx="158509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2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IAytV8T2Qvc?utm_source=unsplash&amp;utm_medium=referral&amp;utm_content=creditCopyTex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hyperlink" Target="https://unsplash.com/search/photos/south-africa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f0d3f9f5c1_13_8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4800" dirty="0">
                <a:latin typeface="+mj-lt"/>
              </a:rPr>
              <a:t>PLEASE DOWNLOAD or DUPLICATE YOUR OWN COPY</a:t>
            </a:r>
            <a:endParaRPr sz="4800" dirty="0">
              <a:latin typeface="+mj-lt"/>
            </a:endParaRPr>
          </a:p>
        </p:txBody>
      </p:sp>
      <p:sp>
        <p:nvSpPr>
          <p:cNvPr id="175" name="Google Shape;175;g2f0d3f9f5c1_13_8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+mj-lt"/>
              </a:rPr>
              <a:t>File&gt;Download</a:t>
            </a:r>
            <a:endParaRPr dirty="0">
              <a:latin typeface="+mj-lt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+mj-lt"/>
              </a:rPr>
              <a:t>or</a:t>
            </a:r>
            <a:endParaRPr dirty="0">
              <a:latin typeface="+mj-lt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+mj-lt"/>
              </a:rPr>
              <a:t>File&gt;Make a copy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>
            <a:spLocks noGrp="1"/>
          </p:cNvSpPr>
          <p:nvPr>
            <p:ph type="title"/>
          </p:nvPr>
        </p:nvSpPr>
        <p:spPr>
          <a:xfrm>
            <a:off x="368300" y="-500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/>
              <a:t>Project 2 Action Plan – Year 1</a:t>
            </a:r>
            <a:endParaRPr/>
          </a:p>
        </p:txBody>
      </p:sp>
      <p:graphicFrame>
        <p:nvGraphicFramePr>
          <p:cNvPr id="255" name="Google Shape;255;p40"/>
          <p:cNvGraphicFramePr/>
          <p:nvPr/>
        </p:nvGraphicFramePr>
        <p:xfrm>
          <a:off x="368301" y="1121147"/>
          <a:ext cx="10767775" cy="488701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2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4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931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900" b="1" u="none" strike="noStrike" cap="none" dirty="0">
                          <a:solidFill>
                            <a:schemeClr val="bg1"/>
                          </a:solidFill>
                        </a:rPr>
                        <a:t>Project 2 Title: </a:t>
                      </a:r>
                      <a:endParaRPr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1" marR="91451" marT="45725" marB="45725">
                    <a:solidFill>
                      <a:srgbClr val="5481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ISHO Pillar</a:t>
                      </a: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1" marR="91451" marT="45725" marB="45725"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Objectives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1" marR="91451" marT="45725" marB="45725"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Key Result*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1" marR="91451" marT="45725" marB="45725"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Activities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1" marR="91451" marT="45725" marB="45725">
                    <a:solidFill>
                      <a:srgbClr val="5481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Governance</a:t>
                      </a:r>
                      <a:endParaRPr sz="1300"/>
                    </a:p>
                  </a:txBody>
                  <a:tcPr marL="91451" marR="91451" marT="45725" marB="457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1" marR="91451" marT="45725" marB="457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1" marR="91451" marT="45725" marB="457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1" marR="91451" marT="45725" marB="45725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Information Systems</a:t>
                      </a:r>
                      <a:endParaRPr sz="1300"/>
                    </a:p>
                  </a:txBody>
                  <a:tcPr marL="91451" marR="91451" marT="45725" marB="45725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1" marR="91451" marT="45725" marB="45725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1" marR="91451" marT="45725" marB="45725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1" marR="91451" marT="45725" marB="45725">
                    <a:solidFill>
                      <a:srgbClr val="C4E0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6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Workforce development</a:t>
                      </a:r>
                      <a:endParaRPr sz="1600" b="1" u="none" strike="noStrike" cap="none"/>
                    </a:p>
                  </a:txBody>
                  <a:tcPr marL="91451" marR="91451" marT="45725" marB="457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1" marR="91451" marT="45725" marB="457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1" marR="91451" marT="45725" marB="457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1" marR="91451" marT="45725" marB="45725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7" name="Google Shape;257;p40"/>
          <p:cNvSpPr txBox="1"/>
          <p:nvPr/>
        </p:nvSpPr>
        <p:spPr>
          <a:xfrm>
            <a:off x="368300" y="6518579"/>
            <a:ext cx="1006070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1219170">
              <a:buSzPts val="1800"/>
            </a:pPr>
            <a:r>
              <a:rPr lang="en-US" sz="1200" b="1" kern="12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* Key results – tangible, visible value claim OR  </a:t>
            </a:r>
            <a:r>
              <a:rPr lang="en-US" sz="1200" b="1" kern="1200" dirty="0">
                <a:solidFill>
                  <a:srgbClr val="091E42"/>
                </a:solidFill>
                <a:ea typeface="Calibri"/>
                <a:cs typeface="Calibri"/>
                <a:sym typeface="Calibri"/>
              </a:rPr>
              <a:t>metrics that measure the progress towards the objective</a:t>
            </a:r>
            <a:endParaRPr sz="1200" b="1" kern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f3900170a1_0_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SzPts val="1800"/>
            </a:pPr>
            <a:r>
              <a:rPr lang="en-US"/>
              <a:t>Other Critical Project(s) Considerations</a:t>
            </a:r>
            <a:endParaRPr/>
          </a:p>
        </p:txBody>
      </p:sp>
      <p:sp>
        <p:nvSpPr>
          <p:cNvPr id="267" name="Google Shape;267;g2f3900170a1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0" indent="0">
              <a:buSzPts val="1800"/>
              <a:buNone/>
            </a:pPr>
            <a:endParaRPr/>
          </a:p>
        </p:txBody>
      </p:sp>
      <p:sp>
        <p:nvSpPr>
          <p:cNvPr id="268" name="Google Shape;268;g2f3900170a1_0_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defTabSz="1219170">
              <a:buSzPts val="1200"/>
            </a:pPr>
            <a:fld id="{00000000-1234-1234-1234-123412341234}" type="slidenum">
              <a:rPr lang="en-US" kern="1200">
                <a:solidFill>
                  <a:prstClr val="black">
                    <a:tint val="82000"/>
                  </a:prstClr>
                </a:solidFill>
                <a:ea typeface="+mn-ea"/>
                <a:cs typeface="+mn-cs"/>
              </a:rPr>
              <a:pPr defTabSz="1219170">
                <a:buSzPts val="1200"/>
              </a:pPr>
              <a:t>11</a:t>
            </a:fld>
            <a:endParaRPr kern="1200">
              <a:solidFill>
                <a:prstClr val="black">
                  <a:tint val="82000"/>
                </a:prst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"/>
          <p:cNvSpPr txBox="1">
            <a:spLocks noGrp="1"/>
          </p:cNvSpPr>
          <p:nvPr>
            <p:ph type="ctrTitle"/>
          </p:nvPr>
        </p:nvSpPr>
        <p:spPr>
          <a:xfrm>
            <a:off x="577218" y="1579036"/>
            <a:ext cx="5139463" cy="23184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fontScale="90000"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800" b="1"/>
              <a:t>I-LEAD Country Presentation: </a:t>
            </a:r>
            <a:br>
              <a:rPr lang="en-US" sz="2800" b="1"/>
            </a:br>
            <a:br>
              <a:rPr lang="en-US" sz="2800" b="1"/>
            </a:br>
            <a:r>
              <a:rPr lang="en-US" sz="2800" b="1"/>
              <a:t>Highlights of Action Planning for Day 5 (Replace with Project Title(s) Here)</a:t>
            </a:r>
            <a:br>
              <a:rPr lang="en-US" b="1"/>
            </a:br>
            <a:br>
              <a:rPr lang="en-US" sz="3600" b="1"/>
            </a:br>
            <a:r>
              <a:rPr lang="en-US" sz="2800" b="1"/>
              <a:t>Country Name: </a:t>
            </a:r>
            <a:endParaRPr b="1"/>
          </a:p>
        </p:txBody>
      </p:sp>
      <p:sp>
        <p:nvSpPr>
          <p:cNvPr id="181" name="Google Shape;181;p1"/>
          <p:cNvSpPr txBox="1">
            <a:spLocks noGrp="1"/>
          </p:cNvSpPr>
          <p:nvPr>
            <p:ph type="subTitle" idx="1"/>
          </p:nvPr>
        </p:nvSpPr>
        <p:spPr>
          <a:xfrm>
            <a:off x="577218" y="4201887"/>
            <a:ext cx="5139463" cy="10192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/>
              <a:t>Country Team: </a:t>
            </a:r>
            <a:endParaRPr/>
          </a:p>
        </p:txBody>
      </p:sp>
      <p:sp>
        <p:nvSpPr>
          <p:cNvPr id="182" name="Google Shape;182;p1"/>
          <p:cNvSpPr txBox="1"/>
          <p:nvPr/>
        </p:nvSpPr>
        <p:spPr>
          <a:xfrm>
            <a:off x="1422215" y="6550225"/>
            <a:ext cx="563032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1219170">
              <a:buSzPts val="1400"/>
            </a:pPr>
            <a:r>
              <a:rPr lang="en-US" sz="1200" kern="12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Use a Country Photo: Example is by </a:t>
            </a:r>
            <a:r>
              <a:rPr lang="en-US" sz="1200" u="sng" kern="1200" dirty="0">
                <a:solidFill>
                  <a:prstClr val="black"/>
                </a:solidFill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Finding Dan | Dan Grinwis</a:t>
            </a:r>
            <a:r>
              <a:rPr lang="en-US" sz="1200" kern="12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 on </a:t>
            </a:r>
            <a:r>
              <a:rPr lang="en-US" sz="1200" u="sng" kern="1200" dirty="0" err="1">
                <a:solidFill>
                  <a:prstClr val="black"/>
                </a:solidFill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1200" kern="12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1" descr="A close up of a rock mountai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2538" y="0"/>
            <a:ext cx="51394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20798" y="71021"/>
            <a:ext cx="1750407" cy="843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xfrm>
            <a:off x="636202" y="681036"/>
            <a:ext cx="103726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Prioritized Key Issues/Gaps to be Addressed</a:t>
            </a:r>
            <a:br>
              <a:rPr lang="en-US" dirty="0"/>
            </a:br>
            <a:r>
              <a:rPr lang="en-US" sz="2000" i="1" dirty="0"/>
              <a:t>Based on expedited ISHO Assessment – Will Inform Project(s) Selection</a:t>
            </a:r>
            <a:endParaRPr sz="2000" i="1" dirty="0"/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marL="692133" indent="-514338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dirty="0"/>
              <a:t>Issue/gap priority 1</a:t>
            </a:r>
            <a:endParaRPr dirty="0"/>
          </a:p>
          <a:p>
            <a:pPr marL="692133" indent="-514338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dirty="0"/>
              <a:t>Issue/gap priority 2</a:t>
            </a:r>
            <a:endParaRPr dirty="0"/>
          </a:p>
          <a:p>
            <a:pPr marL="692133" indent="-514338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dirty="0"/>
              <a:t>Issue/gap priority 3</a:t>
            </a:r>
            <a:endParaRPr dirty="0"/>
          </a:p>
          <a:p>
            <a:pPr marL="692133" indent="-514338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dirty="0"/>
              <a:t>Issue/gap priority 4</a:t>
            </a:r>
            <a:endParaRPr dirty="0"/>
          </a:p>
          <a:p>
            <a:pPr marL="692133" indent="-514338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dirty="0"/>
              <a:t>Issue/gap priority 5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135802"/>
            </a:pPr>
            <a:r>
              <a:rPr lang="en-US" sz="2667" b="1" dirty="0"/>
              <a:t>Narrative for the Comprehensive Recognized Issues/Gaps to be Addressed (from ISHO) + Project(s) Selection</a:t>
            </a:r>
            <a:br>
              <a:rPr lang="en-US" dirty="0"/>
            </a:br>
            <a:r>
              <a:rPr lang="en-US" sz="1600" i="1" dirty="0"/>
              <a:t>The informatics problems, which are stated as a comprehensive narrative describing the all the issues/gaps between the current state and the desired future state in a context; </a:t>
            </a:r>
            <a:r>
              <a:rPr lang="en-US" sz="1600" b="1" i="1" dirty="0"/>
              <a:t>which components/parts will you address with a GEEKS Tier 1 project if funds are available</a:t>
            </a:r>
            <a:r>
              <a:rPr lang="en-US" sz="1600" i="1" dirty="0"/>
              <a:t>? </a:t>
            </a:r>
            <a:endParaRPr dirty="0"/>
          </a:p>
        </p:txBody>
      </p:sp>
      <p:graphicFrame>
        <p:nvGraphicFramePr>
          <p:cNvPr id="198" name="Google Shape;198;p37"/>
          <p:cNvGraphicFramePr/>
          <p:nvPr/>
        </p:nvGraphicFramePr>
        <p:xfrm>
          <a:off x="838201" y="1861458"/>
          <a:ext cx="10635350" cy="471857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5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 dirty="0">
                          <a:solidFill>
                            <a:schemeClr val="bg1"/>
                          </a:solidFill>
                        </a:rPr>
                        <a:t>Narrative Area: Definition</a:t>
                      </a:r>
                      <a:endParaRPr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1" marR="91451" marT="45725" marB="45725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 dirty="0">
                          <a:solidFill>
                            <a:schemeClr val="bg1"/>
                          </a:solidFill>
                        </a:rPr>
                        <a:t>Narrative Description</a:t>
                      </a:r>
                      <a:endParaRPr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1" marR="91451" marT="45725" marB="45725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5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/>
                        <a:t>Current state: </a:t>
                      </a:r>
                      <a:r>
                        <a:rPr lang="en-US" sz="1500" u="none" strike="noStrike" cap="none"/>
                        <a:t>Describe current gaps, issues, deficiencies (e.g., informatics problems and potential root causes, consider ISHO results and key issues from pre-work)</a:t>
                      </a:r>
                      <a:endParaRPr sz="1300"/>
                    </a:p>
                  </a:txBody>
                  <a:tcPr marL="91451" marR="91451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 dirty="0"/>
                    </a:p>
                  </a:txBody>
                  <a:tcPr marL="91451" marR="91451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8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Arial"/>
                        <a:buNone/>
                      </a:pPr>
                      <a:r>
                        <a:rPr lang="en-US" sz="1500" b="1" u="none" strike="noStrike" cap="none"/>
                        <a:t>Future state: </a:t>
                      </a:r>
                      <a:r>
                        <a:rPr lang="en-US" sz="1500" u="none" strike="noStrike" cap="none"/>
                        <a:t>If problem-solving is successful, we will have / see / achieve / deliver [value proposition statement] (what, where, when, for whom)</a:t>
                      </a:r>
                      <a:endParaRPr sz="1300"/>
                    </a:p>
                  </a:txBody>
                  <a:tcPr marL="91451" marR="91451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/>
                    </a:p>
                  </a:txBody>
                  <a:tcPr marL="91451" marR="91451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Arial"/>
                        <a:buNone/>
                      </a:pPr>
                      <a:r>
                        <a:rPr lang="en-US" sz="1500" b="1" u="none" strike="noStrike" cap="none"/>
                        <a:t>Context: </a:t>
                      </a:r>
                      <a:r>
                        <a:rPr lang="en-US" sz="1500" u="none" strike="noStrike" cap="none"/>
                        <a:t>Potential constraints or barriers (resources, capacity, governance and leadership, etc.)</a:t>
                      </a:r>
                      <a:endParaRPr sz="1300"/>
                    </a:p>
                  </a:txBody>
                  <a:tcPr marL="91451" marR="91451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/>
                    </a:p>
                  </a:txBody>
                  <a:tcPr marL="91451" marR="91451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1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Arial"/>
                        <a:buNone/>
                      </a:pPr>
                      <a:r>
                        <a:rPr lang="en-US" sz="1500" b="1" u="none" strike="noStrike" cap="none"/>
                        <a:t>Project 1 – Component Solution: </a:t>
                      </a:r>
                      <a:r>
                        <a:rPr lang="en-US" sz="1500" b="0" u="none" strike="noStrike" cap="none"/>
                        <a:t>D</a:t>
                      </a:r>
                      <a:r>
                        <a:rPr lang="en-US" sz="1500" u="none" strike="noStrike" cap="none"/>
                        <a:t>escribe the component of the comprehensive issues/gaps Project 1 will address</a:t>
                      </a:r>
                      <a:endParaRPr sz="1300"/>
                    </a:p>
                  </a:txBody>
                  <a:tcPr marL="91451" marR="91451" marT="45725" marB="45725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/>
                    </a:p>
                  </a:txBody>
                  <a:tcPr marL="91451" marR="91451" marT="45725" marB="45725"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1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Arial"/>
                        <a:buNone/>
                      </a:pPr>
                      <a:r>
                        <a:rPr lang="en-US" sz="1500" b="1" u="none" strike="noStrike" cap="none"/>
                        <a:t>Project 2 – Component Solution: </a:t>
                      </a:r>
                      <a:r>
                        <a:rPr lang="en-US" sz="1500" b="0" u="none" strike="noStrike" cap="none"/>
                        <a:t>D</a:t>
                      </a:r>
                      <a:r>
                        <a:rPr lang="en-US" sz="1500" u="none" strike="noStrike" cap="none"/>
                        <a:t>escribe the component of the comprehensive issues/gaps Project 2 will address</a:t>
                      </a:r>
                      <a:endParaRPr sz="1300"/>
                    </a:p>
                  </a:txBody>
                  <a:tcPr marL="91451" marR="91451" marT="45725" marB="45725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 dirty="0"/>
                    </a:p>
                  </a:txBody>
                  <a:tcPr marL="91451" marR="91451" marT="45725" marB="45725">
                    <a:solidFill>
                      <a:srgbClr val="C4E0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/>
              <a:t>Draw Toast Outputs: Process Steps</a:t>
            </a:r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indent="-50799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09" name="Google Shape;209;p19"/>
          <p:cNvSpPr txBox="1"/>
          <p:nvPr/>
        </p:nvSpPr>
        <p:spPr>
          <a:xfrm>
            <a:off x="838199" y="6200508"/>
            <a:ext cx="1063238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1219170">
              <a:buSzPts val="1800"/>
            </a:pPr>
            <a:r>
              <a:rPr lang="en-US" sz="1600" kern="12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Important Note: Process steps identified as a part of the Draw Toast work can be translated to activities that you will use to populate the action plan.</a:t>
            </a:r>
            <a:endParaRPr sz="1600" kern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/>
              <a:t>Difficult Decision-Making Matrix </a:t>
            </a:r>
            <a:br>
              <a:rPr lang="en-US"/>
            </a:br>
            <a:r>
              <a:rPr lang="en-US" sz="2000" i="1"/>
              <a:t>Did you encounter any difficult decisions during the problem solving and issue/gap prioritization process? If yes, include the results of your matrix here (copy and paste). If no, leave blank.</a:t>
            </a:r>
            <a:endParaRPr/>
          </a:p>
        </p:txBody>
      </p:sp>
      <p:graphicFrame>
        <p:nvGraphicFramePr>
          <p:cNvPr id="216" name="Google Shape;216;p20"/>
          <p:cNvGraphicFramePr/>
          <p:nvPr/>
        </p:nvGraphicFramePr>
        <p:xfrm>
          <a:off x="838200" y="2402342"/>
          <a:ext cx="10515653" cy="3525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2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4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1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1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7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/>
                        <a:t>Criteria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/>
                        <a:t>Weight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/>
                        <a:t>Option 1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/>
                        <a:t>Option 2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/>
                        <a:t>Option 3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/>
                        <a:t>Option 4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/>
                        <a:t>Score Option 1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/>
                        <a:t>Score Option 2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/>
                        <a:t>Score Option 3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/>
                        <a:t>Score Option 4</a:t>
                      </a:r>
                      <a:endParaRPr sz="1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1" marR="6351" marT="6351" marB="0" anchor="b"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7" name="Google Shape;217;p20"/>
          <p:cNvSpPr txBox="1"/>
          <p:nvPr/>
        </p:nvSpPr>
        <p:spPr>
          <a:xfrm>
            <a:off x="751117" y="1892626"/>
            <a:ext cx="104214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1219170">
              <a:buClrTx/>
            </a:pPr>
            <a:r>
              <a:rPr lang="en-US" b="1" kern="1200" dirty="0">
                <a:ea typeface="Calibri"/>
                <a:cs typeface="Calibri"/>
                <a:sym typeface="Calibri"/>
              </a:rPr>
              <a:t>Difficult Decision (describe):</a:t>
            </a:r>
            <a:endParaRPr sz="18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defTabSz="1219170">
              <a:buClrTx/>
            </a:pPr>
            <a:r>
              <a:rPr lang="en-US" b="1" kern="1200" dirty="0">
                <a:ea typeface="Calibri"/>
                <a:cs typeface="Calibri"/>
                <a:sym typeface="Calibri"/>
              </a:rPr>
              <a:t>Options (list):</a:t>
            </a:r>
            <a:endParaRPr sz="18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/>
              <a:t>Project Title Development</a:t>
            </a:r>
            <a:endParaRPr/>
          </a:p>
        </p:txBody>
      </p:sp>
      <p:graphicFrame>
        <p:nvGraphicFramePr>
          <p:cNvPr id="224" name="Google Shape;224;p38"/>
          <p:cNvGraphicFramePr/>
          <p:nvPr/>
        </p:nvGraphicFramePr>
        <p:xfrm>
          <a:off x="838200" y="1429973"/>
          <a:ext cx="10417651" cy="496838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3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Project</a:t>
                      </a:r>
                      <a:endParaRPr sz="1100" dirty="0">
                        <a:latin typeface="+mj-lt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Component</a:t>
                      </a:r>
                      <a:endParaRPr sz="1100">
                        <a:latin typeface="+mj-lt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+mj-lt"/>
                        </a:rPr>
                        <a:t>Content</a:t>
                      </a:r>
                      <a:endParaRPr sz="1100">
                        <a:latin typeface="+mj-lt"/>
                      </a:endParaRPr>
                    </a:p>
                  </a:txBody>
                  <a:tcPr marL="91451" marR="91451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1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300" b="1" i="0" u="none" strike="noStrike" cap="none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Case Based Surveillance and Interoperability (Example Project)</a:t>
                      </a:r>
                      <a:endParaRPr sz="1100">
                        <a:latin typeface="+mj-lt"/>
                      </a:endParaRPr>
                    </a:p>
                  </a:txBody>
                  <a:tcPr marL="91451" marR="91451" marT="45725" marB="457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What (Goal) Who (Population)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Improving patient-level tracking of HIV sentinel events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How (Approach, Method)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Improving patient-level tracking of HIV sentinel events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Where (Setting, Location)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In selected health facilities in 11 regions in Ethiopia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 sz="1300" b="0" i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Improving patient-level tracking of HIV sentinel event in 11 Ethiopian regions through data exchange</a:t>
                      </a:r>
                      <a:endParaRPr sz="1300" b="0" i="0" u="none" strike="noStrike" cap="none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1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Project 1</a:t>
                      </a:r>
                      <a:endParaRPr sz="1100">
                        <a:latin typeface="+mj-lt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What (Goal) Who (Population)</a:t>
                      </a:r>
                      <a:endParaRPr sz="1100">
                        <a:latin typeface="+mj-lt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How (Approach/Method)</a:t>
                      </a:r>
                      <a:endParaRPr sz="1100">
                        <a:latin typeface="+mj-lt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Where (Setting/Location)</a:t>
                      </a:r>
                      <a:endParaRPr sz="1100">
                        <a:latin typeface="+mj-lt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 sz="1100">
                        <a:latin typeface="+mj-lt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1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Project 2</a:t>
                      </a:r>
                      <a:endParaRPr sz="1100">
                        <a:latin typeface="+mj-lt"/>
                      </a:endParaRPr>
                    </a:p>
                  </a:txBody>
                  <a:tcPr marL="91451" marR="91451" marT="45725" marB="45725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What (Goal) Who (Population)</a:t>
                      </a:r>
                      <a:endParaRPr sz="1100">
                        <a:latin typeface="+mj-lt"/>
                      </a:endParaRPr>
                    </a:p>
                  </a:txBody>
                  <a:tcPr marL="91451" marR="91451" marT="45725" marB="45725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solidFill>
                      <a:srgbClr val="C4E0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How (Approach/Method)</a:t>
                      </a:r>
                      <a:endParaRPr sz="1100">
                        <a:latin typeface="+mj-lt"/>
                      </a:endParaRPr>
                    </a:p>
                  </a:txBody>
                  <a:tcPr marL="91451" marR="91451" marT="45725" marB="457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Where (Setting/Location)</a:t>
                      </a:r>
                      <a:endParaRPr sz="1100">
                        <a:latin typeface="+mj-lt"/>
                      </a:endParaRPr>
                    </a:p>
                  </a:txBody>
                  <a:tcPr marL="91451" marR="91451" marT="45725" marB="45725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solidFill>
                      <a:srgbClr val="C4E0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 sz="1100">
                        <a:latin typeface="+mj-lt"/>
                      </a:endParaRPr>
                    </a:p>
                  </a:txBody>
                  <a:tcPr marL="91451" marR="91451" marT="45725" marB="457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45725" marB="45725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3"/>
          <p:cNvPicPr preferRelativeResize="0"/>
          <p:nvPr/>
        </p:nvPicPr>
        <p:blipFill rotWithShape="1">
          <a:blip r:embed="rId3">
            <a:alphaModFix/>
          </a:blip>
          <a:srcRect t="9089" r="18383"/>
          <a:stretch/>
        </p:blipFill>
        <p:spPr>
          <a:xfrm>
            <a:off x="21" y="10"/>
            <a:ext cx="12191980" cy="685799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3"/>
          <p:cNvSpPr/>
          <p:nvPr/>
        </p:nvSpPr>
        <p:spPr>
          <a:xfrm>
            <a:off x="3176" y="4251490"/>
            <a:ext cx="12188824" cy="2077327"/>
          </a:xfrm>
          <a:prstGeom prst="rect">
            <a:avLst/>
          </a:prstGeom>
          <a:solidFill>
            <a:schemeClr val="lt2">
              <a:alpha val="9411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1219170">
              <a:buSzPts val="1800"/>
            </a:pPr>
            <a:endParaRPr sz="1800" kern="120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/>
          </p:nvPr>
        </p:nvSpPr>
        <p:spPr>
          <a:xfrm>
            <a:off x="630688" y="4337523"/>
            <a:ext cx="10918056" cy="13273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5400"/>
            </a:pPr>
            <a:r>
              <a:rPr lang="en-US" sz="5400"/>
              <a:t>Action Plan</a:t>
            </a:r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body" idx="1"/>
          </p:nvPr>
        </p:nvSpPr>
        <p:spPr>
          <a:xfrm>
            <a:off x="630688" y="5750937"/>
            <a:ext cx="10918056" cy="4688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>
              <a:spcBef>
                <a:spcPts val="0"/>
              </a:spcBef>
              <a:buClr>
                <a:srgbClr val="595959"/>
              </a:buClr>
              <a:buSzPts val="2400"/>
            </a:pPr>
            <a:r>
              <a:rPr lang="en-US">
                <a:solidFill>
                  <a:srgbClr val="595959"/>
                </a:solidFill>
              </a:rPr>
              <a:t>Take care of the minutes, and the hours will take care of themselves.</a:t>
            </a:r>
            <a:endParaRPr/>
          </a:p>
        </p:txBody>
      </p:sp>
      <p:cxnSp>
        <p:nvCxnSpPr>
          <p:cNvPr id="236" name="Google Shape;236;p13"/>
          <p:cNvCxnSpPr/>
          <p:nvPr/>
        </p:nvCxnSpPr>
        <p:spPr>
          <a:xfrm>
            <a:off x="0" y="4126832"/>
            <a:ext cx="12188824" cy="0"/>
          </a:xfrm>
          <a:prstGeom prst="straightConnector1">
            <a:avLst/>
          </a:prstGeom>
          <a:noFill/>
          <a:ln w="50800" cap="flat" cmpd="sng">
            <a:solidFill>
              <a:schemeClr val="lt2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13"/>
          <p:cNvCxnSpPr/>
          <p:nvPr/>
        </p:nvCxnSpPr>
        <p:spPr>
          <a:xfrm>
            <a:off x="0" y="6448927"/>
            <a:ext cx="12188824" cy="0"/>
          </a:xfrm>
          <a:prstGeom prst="straightConnector1">
            <a:avLst/>
          </a:prstGeom>
          <a:noFill/>
          <a:ln w="50800" cap="flat" cmpd="sng">
            <a:solidFill>
              <a:schemeClr val="lt2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defTabSz="1219170">
              <a:buClrTx/>
              <a:buSzPts val="1200"/>
            </a:pPr>
            <a:fld id="{00000000-1234-1234-1234-123412341234}" type="slidenum">
              <a:rPr lang="en-US" kern="1200">
                <a:solidFill>
                  <a:prstClr val="black">
                    <a:tint val="82000"/>
                  </a:prstClr>
                </a:solidFill>
                <a:ea typeface="+mn-ea"/>
                <a:cs typeface="+mn-cs"/>
              </a:rPr>
              <a:pPr defTabSz="1219170">
                <a:buClrTx/>
                <a:buSzPts val="1200"/>
              </a:pPr>
              <a:t>8</a:t>
            </a:fld>
            <a:endParaRPr kern="1200">
              <a:solidFill>
                <a:prstClr val="black">
                  <a:tint val="82000"/>
                </a:prst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>
            <a:spLocks noGrp="1"/>
          </p:cNvSpPr>
          <p:nvPr>
            <p:ph type="title"/>
          </p:nvPr>
        </p:nvSpPr>
        <p:spPr>
          <a:xfrm>
            <a:off x="368300" y="-500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/>
              <a:t>Project 1 Action Plan – Year 1</a:t>
            </a:r>
            <a:endParaRPr/>
          </a:p>
        </p:txBody>
      </p:sp>
      <p:graphicFrame>
        <p:nvGraphicFramePr>
          <p:cNvPr id="244" name="Google Shape;244;p39"/>
          <p:cNvGraphicFramePr/>
          <p:nvPr/>
        </p:nvGraphicFramePr>
        <p:xfrm>
          <a:off x="368301" y="1085076"/>
          <a:ext cx="10767776" cy="489209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2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4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931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900" u="none" strike="noStrike" cap="none"/>
                        <a:t>Project 1 Title: </a:t>
                      </a:r>
                      <a:endParaRPr sz="1900" u="none" strike="noStrike" cap="none"/>
                    </a:p>
                  </a:txBody>
                  <a:tcPr marL="91451" marR="91451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ISHO Pillar</a:t>
                      </a:r>
                      <a:endParaRPr sz="13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1" marR="91451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Objectives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1" marR="91451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Key Result*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1" marR="91451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Activities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1" marR="91451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Governance</a:t>
                      </a:r>
                      <a:endParaRPr sz="1300"/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1" marR="91451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Information Systems</a:t>
                      </a:r>
                      <a:endParaRPr sz="1300"/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1" marR="91451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6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Workforce development</a:t>
                      </a:r>
                      <a:endParaRPr sz="1600" b="1" u="none" strike="noStrike" cap="none"/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1" marR="91451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" name="Google Shape;246;p39"/>
          <p:cNvSpPr txBox="1"/>
          <p:nvPr/>
        </p:nvSpPr>
        <p:spPr>
          <a:xfrm>
            <a:off x="368300" y="6518579"/>
            <a:ext cx="1006070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1219170">
              <a:buSzPts val="1800"/>
            </a:pPr>
            <a:r>
              <a:rPr lang="en-US" sz="1200" b="1" kern="12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* Key results – tangible, visible value claim OR  </a:t>
            </a:r>
            <a:r>
              <a:rPr lang="en-US" sz="1200" b="1" kern="1200" dirty="0">
                <a:solidFill>
                  <a:srgbClr val="091E42"/>
                </a:solidFill>
                <a:ea typeface="Calibri"/>
                <a:cs typeface="Calibri"/>
                <a:sym typeface="Calibri"/>
              </a:rPr>
              <a:t>metrics that measure the progress towards the objective</a:t>
            </a:r>
            <a:endParaRPr sz="1200" b="1" kern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-LEAD Slide Templa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-LEAD Slide Template" id="{D8F41B83-B738-4071-A7B7-516DAC615F49}" vid="{0A070B53-7626-4749-9DC4-7019A401D68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745</Words>
  <Application>Microsoft Office PowerPoint</Application>
  <PresentationFormat>Widescreen</PresentationFormat>
  <Paragraphs>111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</vt:lpstr>
      <vt:lpstr>Libre Franklin</vt:lpstr>
      <vt:lpstr>Office Theme</vt:lpstr>
      <vt:lpstr>I-LEAD Slide Template</vt:lpstr>
      <vt:lpstr>PLEASE DOWNLOAD or DUPLICATE YOUR OWN COPY</vt:lpstr>
      <vt:lpstr>I-LEAD Country Presentation:   Highlights of Action Planning for Day 5 (Replace with Project Title(s) Here)  Country Name: </vt:lpstr>
      <vt:lpstr>Prioritized Key Issues/Gaps to be Addressed Based on expedited ISHO Assessment – Will Inform Project(s) Selection</vt:lpstr>
      <vt:lpstr>Narrative for the Comprehensive Recognized Issues/Gaps to be Addressed (from ISHO) + Project(s) Selection The informatics problems, which are stated as a comprehensive narrative describing the all the issues/gaps between the current state and the desired future state in a context; which components/parts will you address with a GEEKS Tier 1 project if funds are available? </vt:lpstr>
      <vt:lpstr>Draw Toast Outputs: Process Steps</vt:lpstr>
      <vt:lpstr>Difficult Decision-Making Matrix  Did you encounter any difficult decisions during the problem solving and issue/gap prioritization process? If yes, include the results of your matrix here (copy and paste). If no, leave blank.</vt:lpstr>
      <vt:lpstr>Project Title Development</vt:lpstr>
      <vt:lpstr>Action Plan</vt:lpstr>
      <vt:lpstr>Project 1 Action Plan – Year 1</vt:lpstr>
      <vt:lpstr>Project 2 Action Plan – Year 1</vt:lpstr>
      <vt:lpstr>Other Critical Project(s) Considerations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Herman Tolentino</dc:creator>
  <cp:lastModifiedBy>Caitlin Bowman</cp:lastModifiedBy>
  <cp:revision>1</cp:revision>
  <dcterms:created xsi:type="dcterms:W3CDTF">2019-05-09T17:23:44Z</dcterms:created>
  <dcterms:modified xsi:type="dcterms:W3CDTF">2025-09-23T18:38:55Z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2022-09-08T14:31:16Z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ff4594d5-3cad-4bd7-8bb9-bf4f5a8ea83c</vt:lpwstr>
  </property>
  <property fmtid="{D5CDD505-2E9C-101B-9397-08002B2CF9AE}" pid="8" name="MSIP_Label_7b94a7b8-f06c-4dfe-bdcc-9b548fd58c31_ContentBits">
    <vt:lpwstr>0</vt:lpwstr>
  </property>
  <property fmtid="{D5CDD505-2E9C-101B-9397-08002B2CF9AE}" pid="9" name="ContentTypeId">
    <vt:lpwstr>0x0101002544013A502FBD43BCDFCD12E2740ECE</vt:lpwstr>
  </property>
  <property fmtid="{D5CDD505-2E9C-101B-9397-08002B2CF9AE}" pid="10" name="MediaServiceImageTags">
    <vt:lpwstr/>
  </property>
  <property fmtid="{D5CDD505-2E9C-101B-9397-08002B2CF9AE}" pid="11" name="MSIP_Label_27860cfc-4c84-46be-848a-dfbe37dbcc58_Enabled">
    <vt:lpwstr>true</vt:lpwstr>
  </property>
  <property fmtid="{D5CDD505-2E9C-101B-9397-08002B2CF9AE}" pid="12" name="MSIP_Label_27860cfc-4c84-46be-848a-dfbe37dbcc58_SetDate">
    <vt:lpwstr>2025-09-23T18:38:55Z</vt:lpwstr>
  </property>
  <property fmtid="{D5CDD505-2E9C-101B-9397-08002B2CF9AE}" pid="13" name="MSIP_Label_27860cfc-4c84-46be-848a-dfbe37dbcc58_Method">
    <vt:lpwstr>Standard</vt:lpwstr>
  </property>
  <property fmtid="{D5CDD505-2E9C-101B-9397-08002B2CF9AE}" pid="14" name="MSIP_Label_27860cfc-4c84-46be-848a-dfbe37dbcc58_Name">
    <vt:lpwstr>PATH-Internal</vt:lpwstr>
  </property>
  <property fmtid="{D5CDD505-2E9C-101B-9397-08002B2CF9AE}" pid="15" name="MSIP_Label_27860cfc-4c84-46be-848a-dfbe37dbcc58_SiteId">
    <vt:lpwstr>29ca3f4f-6d67-49a5-a001-e1db48252717</vt:lpwstr>
  </property>
  <property fmtid="{D5CDD505-2E9C-101B-9397-08002B2CF9AE}" pid="16" name="MSIP_Label_27860cfc-4c84-46be-848a-dfbe37dbcc58_ActionId">
    <vt:lpwstr>4dfd8ce9-f220-45cf-9e82-0ebe9300a316</vt:lpwstr>
  </property>
  <property fmtid="{D5CDD505-2E9C-101B-9397-08002B2CF9AE}" pid="17" name="MSIP_Label_27860cfc-4c84-46be-848a-dfbe37dbcc58_ContentBits">
    <vt:lpwstr>0</vt:lpwstr>
  </property>
  <property fmtid="{D5CDD505-2E9C-101B-9397-08002B2CF9AE}" pid="18" name="MSIP_Label_27860cfc-4c84-46be-848a-dfbe37dbcc58_Tag">
    <vt:lpwstr>10, 3, 0, 1</vt:lpwstr>
  </property>
</Properties>
</file>