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4"/>
  </p:sldMasterIdLst>
  <p:notesMasterIdLst>
    <p:notesMasterId r:id="rId18"/>
  </p:notesMasterIdLst>
  <p:sldIdLst>
    <p:sldId id="256" r:id="rId5"/>
    <p:sldId id="257" r:id="rId6"/>
    <p:sldId id="269" r:id="rId7"/>
    <p:sldId id="270" r:id="rId8"/>
    <p:sldId id="260" r:id="rId9"/>
    <p:sldId id="261" r:id="rId10"/>
    <p:sldId id="262" r:id="rId11"/>
    <p:sldId id="263" r:id="rId12"/>
    <p:sldId id="264" r:id="rId13"/>
    <p:sldId id="265" r:id="rId14"/>
    <p:sldId id="266" r:id="rId15"/>
    <p:sldId id="267" r:id="rId16"/>
    <p:sldId id="26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7AC"/>
    <a:srgbClr val="1B3055"/>
    <a:srgbClr val="11ABE9"/>
    <a:srgbClr val="324D1F"/>
    <a:srgbClr val="B00000"/>
    <a:srgbClr val="254275"/>
    <a:srgbClr val="1E4B74"/>
    <a:srgbClr val="233715"/>
    <a:srgbClr val="263D17"/>
    <a:srgbClr val="19270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DDBF5C-ACF4-41B2-920C-0B336CB16CC8}" v="15" dt="2024-04-12T22:25:12.5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18" autoAdjust="0"/>
    <p:restoredTop sz="88063" autoAdjust="0"/>
  </p:normalViewPr>
  <p:slideViewPr>
    <p:cSldViewPr snapToGrid="0">
      <p:cViewPr varScale="1">
        <p:scale>
          <a:sx n="105" d="100"/>
          <a:sy n="105" d="100"/>
        </p:scale>
        <p:origin x="62" y="1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4DE20B-9B32-4B57-B55A-24A2586EEBF9}" type="datetimeFigureOut">
              <a:rPr lang="en-US" smtClean="0"/>
              <a:t>9/25/2024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49DCBC-DFCA-487B-B72A-B955BEF0A77F}" type="slidenum">
              <a:rPr lang="en-US" smtClean="0"/>
              <a:t>‹#›</a:t>
            </a:fld>
            <a:endParaRPr lang="en-US" dirty="0"/>
          </a:p>
        </p:txBody>
      </p:sp>
    </p:spTree>
    <p:extLst>
      <p:ext uri="{BB962C8B-B14F-4D97-AF65-F5344CB8AC3E}">
        <p14:creationId xmlns:p14="http://schemas.microsoft.com/office/powerpoint/2010/main" val="42426260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9" name="Google Shape;99;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7" name="Google Shape;207;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8" name="Google Shape;218;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1" name="Google Shape;231;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Google Shape;249;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0" name="Google Shape;250;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3" name="Google Shape;113;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3" name="Google Shape;113;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944247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3" name="Google Shape;113;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872582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7" name="Google Shape;157;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5" name="Google Shape;165;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2" name="Google Shape;172;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3" name="Google Shape;183;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6" name="Google Shape;196;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314699"/>
            <a:ext cx="9144000" cy="1746477"/>
          </a:xfrm>
        </p:spPr>
        <p:txBody>
          <a:bodyPr anchor="b"/>
          <a:lstStyle>
            <a:lvl1pPr algn="ctr">
              <a:defRPr sz="6000">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524000" y="5196794"/>
            <a:ext cx="9144000" cy="538843"/>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3356066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ext/Graphics Slide 1">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084496" cy="1561646"/>
          </a:xfrm>
        </p:spPr>
        <p:txBody>
          <a:bodyPr>
            <a:normAutofit/>
          </a:bodyPr>
          <a:lstStyle>
            <a:lvl1pPr>
              <a:defRPr sz="4000">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838200" y="2179529"/>
            <a:ext cx="10084496" cy="3670126"/>
          </a:xfr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819413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ext Slide 1">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557344"/>
            <a:ext cx="9971762" cy="1500187"/>
          </a:xfrm>
        </p:spPr>
        <p:txBody>
          <a:bodyPr anchor="b">
            <a:normAutofit/>
          </a:bodyPr>
          <a:lstStyle>
            <a:lvl1pPr>
              <a:defRPr sz="4000">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p:cNvSpPr>
            <a:spLocks noGrp="1"/>
          </p:cNvSpPr>
          <p:nvPr>
            <p:ph type="body" idx="1"/>
          </p:nvPr>
        </p:nvSpPr>
        <p:spPr>
          <a:xfrm>
            <a:off x="831850" y="2367420"/>
            <a:ext cx="9978112" cy="3582444"/>
          </a:xfrm>
        </p:spPr>
        <p:txBody>
          <a:bodyPr>
            <a:normAutofit/>
          </a:bodyPr>
          <a:lstStyle>
            <a:lvl1pPr marL="342900" indent="-342900">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3910067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Graphics Slide 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79736" y="365126"/>
            <a:ext cx="9381996" cy="1087894"/>
          </a:xfrm>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4" name="Content Placeholder 3"/>
          <p:cNvSpPr>
            <a:spLocks noGrp="1"/>
          </p:cNvSpPr>
          <p:nvPr>
            <p:ph sz="half" idx="2"/>
          </p:nvPr>
        </p:nvSpPr>
        <p:spPr>
          <a:xfrm>
            <a:off x="2279735" y="1825625"/>
            <a:ext cx="9381995" cy="3898770"/>
          </a:xfrm>
        </p:spPr>
        <p:txBody>
          <a:bodyPr>
            <a:normAutofit/>
          </a:bodyPr>
          <a:lstStyle>
            <a:lvl1pPr marL="0" indent="0">
              <a:buNone/>
              <a:defRPr sz="24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p:txBody>
      </p:sp>
    </p:spTree>
    <p:extLst>
      <p:ext uri="{BB962C8B-B14F-4D97-AF65-F5344CB8AC3E}">
        <p14:creationId xmlns:p14="http://schemas.microsoft.com/office/powerpoint/2010/main" val="1137714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Graphics Slide 3">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64424" y="668337"/>
            <a:ext cx="6149736" cy="1427641"/>
          </a:xfrm>
        </p:spPr>
        <p:txBody>
          <a:bodyPr/>
          <a:lstStyle>
            <a:lvl1pPr>
              <a:defRPr>
                <a:solidFill>
                  <a:schemeClr val="bg1"/>
                </a:solidFill>
              </a:defRPr>
            </a:lvl1pPr>
          </a:lstStyle>
          <a:p>
            <a:r>
              <a:rPr lang="en-US" dirty="0"/>
              <a:t>Click to edit Master title style</a:t>
            </a:r>
          </a:p>
        </p:txBody>
      </p:sp>
      <p:sp>
        <p:nvSpPr>
          <p:cNvPr id="4" name="Content Placeholder 3"/>
          <p:cNvSpPr>
            <a:spLocks noGrp="1"/>
          </p:cNvSpPr>
          <p:nvPr>
            <p:ph sz="half" idx="2"/>
          </p:nvPr>
        </p:nvSpPr>
        <p:spPr>
          <a:xfrm>
            <a:off x="664425" y="2505075"/>
            <a:ext cx="10759312" cy="35951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21546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828588"/>
            <a:ext cx="10515600" cy="3063875"/>
          </a:xfrm>
        </p:spPr>
        <p:txBody>
          <a:bodyPr>
            <a:normAutofit/>
          </a:bodyPr>
          <a:lstStyle>
            <a:lvl1pPr>
              <a:defRPr sz="6000">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7" name="Text Placeholder 2">
            <a:extLst>
              <a:ext uri="{FF2B5EF4-FFF2-40B4-BE49-F238E27FC236}">
                <a16:creationId xmlns:a16="http://schemas.microsoft.com/office/drawing/2014/main" id="{D34BC570-32EE-9BD5-CAAF-1E22347003FF}"/>
              </a:ext>
            </a:extLst>
          </p:cNvPr>
          <p:cNvSpPr>
            <a:spLocks noGrp="1"/>
          </p:cNvSpPr>
          <p:nvPr>
            <p:ph type="body" idx="1"/>
          </p:nvPr>
        </p:nvSpPr>
        <p:spPr>
          <a:xfrm>
            <a:off x="864660" y="4590954"/>
            <a:ext cx="5987077" cy="1183545"/>
          </a:xfrm>
        </p:spPr>
        <p:txBody>
          <a:bodyPr vert="horz" lIns="91440" tIns="45720" rIns="91440" bIns="45720" rtlCol="0" anchor="t">
            <a:normAutofit/>
          </a:bodyPr>
          <a:lstStyle/>
          <a:p>
            <a:endParaRPr lang="en-US" sz="2600" kern="1200" dirty="0">
              <a:solidFill>
                <a:schemeClr val="tx1">
                  <a:lumMod val="95000"/>
                  <a:lumOff val="5000"/>
                </a:schemeClr>
              </a:solidFill>
              <a:latin typeface="+mn-lt"/>
              <a:ea typeface="+mn-ea"/>
              <a:cs typeface="+mn-cs"/>
            </a:endParaRPr>
          </a:p>
        </p:txBody>
      </p:sp>
    </p:spTree>
    <p:extLst>
      <p:ext uri="{BB962C8B-B14F-4D97-AF65-F5344CB8AC3E}">
        <p14:creationId xmlns:p14="http://schemas.microsoft.com/office/powerpoint/2010/main" val="1412091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xit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FF0617A3-8148-D2AC-9FE5-3441CE4EFE48}"/>
              </a:ext>
            </a:extLst>
          </p:cNvPr>
          <p:cNvSpPr>
            <a:spLocks noGrp="1"/>
          </p:cNvSpPr>
          <p:nvPr>
            <p:ph type="title"/>
          </p:nvPr>
        </p:nvSpPr>
        <p:spPr>
          <a:xfrm>
            <a:off x="2756002" y="866072"/>
            <a:ext cx="6679995" cy="2852737"/>
          </a:xfrm>
        </p:spPr>
        <p:txBody>
          <a:bodyPr>
            <a:normAutofit/>
          </a:bodyPr>
          <a:lstStyle>
            <a:lvl1pPr>
              <a:defRPr sz="6000">
                <a:latin typeface="Arial" panose="020B0604020202020204" pitchFamily="34" charset="0"/>
                <a:cs typeface="Arial" panose="020B0604020202020204" pitchFamily="34" charset="0"/>
              </a:defRPr>
            </a:lvl1pPr>
          </a:lstStyle>
          <a:p>
            <a:pPr algn="ctr"/>
            <a:endParaRPr lang="en-US" dirty="0"/>
          </a:p>
        </p:txBody>
      </p:sp>
      <p:sp>
        <p:nvSpPr>
          <p:cNvPr id="6" name="Text Placeholder 2">
            <a:extLst>
              <a:ext uri="{FF2B5EF4-FFF2-40B4-BE49-F238E27FC236}">
                <a16:creationId xmlns:a16="http://schemas.microsoft.com/office/drawing/2014/main" id="{374B038B-B1D8-1FC4-365E-8695D9DFA604}"/>
              </a:ext>
            </a:extLst>
          </p:cNvPr>
          <p:cNvSpPr>
            <a:spLocks noGrp="1"/>
          </p:cNvSpPr>
          <p:nvPr>
            <p:ph type="body" idx="1"/>
          </p:nvPr>
        </p:nvSpPr>
        <p:spPr>
          <a:xfrm>
            <a:off x="2756002" y="3846006"/>
            <a:ext cx="6679995" cy="1500187"/>
          </a:xfrm>
        </p:spPr>
        <p:txBody>
          <a:bodyPr>
            <a:normAutofit/>
          </a:bodyPr>
          <a:lstStyle>
            <a:lvl1pPr marL="0" indent="0">
              <a:buNone/>
              <a:defRPr sz="2400">
                <a:latin typeface="Arial" panose="020B0604020202020204" pitchFamily="34" charset="0"/>
                <a:cs typeface="Arial" panose="020B0604020202020204" pitchFamily="34" charset="0"/>
              </a:defRPr>
            </a:lvl1pPr>
          </a:lstStyle>
          <a:p>
            <a:pPr algn="ctr"/>
            <a:endParaRPr lang="en-US" dirty="0"/>
          </a:p>
        </p:txBody>
      </p:sp>
    </p:spTree>
    <p:extLst>
      <p:ext uri="{BB962C8B-B14F-4D97-AF65-F5344CB8AC3E}">
        <p14:creationId xmlns:p14="http://schemas.microsoft.com/office/powerpoint/2010/main" val="2531055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90"/>
        <p:cNvGrpSpPr/>
        <p:nvPr/>
      </p:nvGrpSpPr>
      <p:grpSpPr>
        <a:xfrm>
          <a:off x="0" y="0"/>
          <a:ext cx="0" cy="0"/>
          <a:chOff x="0" y="0"/>
          <a:chExt cx="0" cy="0"/>
        </a:xfrm>
      </p:grpSpPr>
      <p:sp>
        <p:nvSpPr>
          <p:cNvPr id="91" name="Google Shape;91;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2" name="Google Shape;92;p19"/>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93" name="Google Shape;93;p19"/>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94" name="Google Shape;94;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5" name="Google Shape;95;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6" name="Google Shape;96;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862751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926771"/>
            <a:ext cx="10515600" cy="425019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3D3C61-168B-4C86-BC48-90227B76FE5F}" type="datetimeFigureOut">
              <a:rPr lang="en-US" smtClean="0"/>
              <a:t>9/25/2024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5AB0F6-6FAC-4E76-8141-234B2643931E}" type="slidenum">
              <a:rPr lang="en-US" smtClean="0"/>
              <a:t>‹#›</a:t>
            </a:fld>
            <a:endParaRPr lang="en-US" dirty="0"/>
          </a:p>
        </p:txBody>
      </p:sp>
    </p:spTree>
    <p:extLst>
      <p:ext uri="{BB962C8B-B14F-4D97-AF65-F5344CB8AC3E}">
        <p14:creationId xmlns:p14="http://schemas.microsoft.com/office/powerpoint/2010/main" val="4023498443"/>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2" r:id="rId3"/>
    <p:sldLayoutId id="2147483673" r:id="rId4"/>
    <p:sldLayoutId id="2147483674" r:id="rId5"/>
    <p:sldLayoutId id="2147483675" r:id="rId6"/>
    <p:sldLayoutId id="2147483676" r:id="rId7"/>
    <p:sldLayoutId id="2147483677" r:id="rId8"/>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5.xml"/><Relationship Id="rId5" Type="http://schemas.openxmlformats.org/officeDocument/2006/relationships/image" Target="../media/image12.png"/><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hyperlink" Target="https://i94.cbp.dhs.gov/I94/" TargetMode="External"/><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hyperlink" Target="https://centersfordiseasecontrol.sharefile.com/" TargetMode="External"/><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a:stretch>
        </a:blipFill>
        <a:effectLst/>
      </p:bgPr>
    </p:bg>
    <p:spTree>
      <p:nvGrpSpPr>
        <p:cNvPr id="1" name="Shape 100"/>
        <p:cNvGrpSpPr/>
        <p:nvPr/>
      </p:nvGrpSpPr>
      <p:grpSpPr>
        <a:xfrm>
          <a:off x="0" y="0"/>
          <a:ext cx="0" cy="0"/>
          <a:chOff x="0" y="0"/>
          <a:chExt cx="0" cy="0"/>
        </a:xfrm>
      </p:grpSpPr>
      <p:sp>
        <p:nvSpPr>
          <p:cNvPr id="108" name="Google Shape;108;p1"/>
          <p:cNvSpPr txBox="1">
            <a:spLocks noGrp="1"/>
          </p:cNvSpPr>
          <p:nvPr>
            <p:ph type="title"/>
          </p:nvPr>
        </p:nvSpPr>
        <p:spPr>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rgbClr val="FFFFFF"/>
              </a:buClr>
              <a:buSzPts val="4800"/>
              <a:buFont typeface="Calibri"/>
              <a:buNone/>
            </a:pPr>
            <a:r>
              <a:rPr lang="en-US" sz="4800" dirty="0">
                <a:solidFill>
                  <a:srgbClr val="FFFFFF"/>
                </a:solidFill>
              </a:rPr>
              <a:t>Logistics and Travel Preparation </a:t>
            </a:r>
            <a:endParaRPr dirty="0"/>
          </a:p>
        </p:txBody>
      </p:sp>
      <p:sp>
        <p:nvSpPr>
          <p:cNvPr id="110" name="Google Shape;110;p1"/>
          <p:cNvSpPr txBox="1">
            <a:spLocks noGrp="1"/>
          </p:cNvSpPr>
          <p:nvPr>
            <p:ph type="body" idx="1"/>
          </p:nvPr>
        </p:nvSpPr>
        <p:spPr>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FFFFFF"/>
              </a:buClr>
              <a:buSzPts val="1700"/>
              <a:buNone/>
            </a:pPr>
            <a:r>
              <a:rPr lang="en-US" sz="1700" b="1" dirty="0">
                <a:solidFill>
                  <a:schemeClr val="tx1"/>
                </a:solidFill>
                <a:highlight>
                  <a:srgbClr val="FFFF00"/>
                </a:highlight>
              </a:rPr>
              <a:t>Insert Dates </a:t>
            </a:r>
            <a:endParaRPr b="1" dirty="0">
              <a:solidFill>
                <a:schemeClr val="tx1"/>
              </a:solidFill>
              <a:highlight>
                <a:srgbClr val="FFFF00"/>
              </a:highlight>
            </a:endParaRPr>
          </a:p>
        </p:txBody>
      </p:sp>
      <p:pic>
        <p:nvPicPr>
          <p:cNvPr id="3" name="Picture 2">
            <a:extLst>
              <a:ext uri="{FF2B5EF4-FFF2-40B4-BE49-F238E27FC236}">
                <a16:creationId xmlns:a16="http://schemas.microsoft.com/office/drawing/2014/main" id="{8C6921BD-844D-5D86-D0A0-B13BAAA6EB54}"/>
              </a:ext>
            </a:extLst>
          </p:cNvPr>
          <p:cNvPicPr>
            <a:picLocks noChangeAspect="1"/>
          </p:cNvPicPr>
          <p:nvPr/>
        </p:nvPicPr>
        <p:blipFill>
          <a:blip r:embed="rId4"/>
          <a:stretch>
            <a:fillRect/>
          </a:stretch>
        </p:blipFill>
        <p:spPr>
          <a:xfrm>
            <a:off x="89748" y="5754991"/>
            <a:ext cx="3502537" cy="94327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14" name="Google Shape;214;p10"/>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FFFF"/>
              </a:buClr>
              <a:buSzPts val="4000"/>
              <a:buFont typeface="Calibri"/>
              <a:buNone/>
            </a:pPr>
            <a:r>
              <a:rPr lang="en-US" sz="4000">
                <a:solidFill>
                  <a:srgbClr val="FFFFFF"/>
                </a:solidFill>
              </a:rPr>
              <a:t>Morning &amp; Ground Transportation – Part 2</a:t>
            </a:r>
            <a:endParaRPr/>
          </a:p>
        </p:txBody>
      </p:sp>
      <p:sp>
        <p:nvSpPr>
          <p:cNvPr id="215" name="Google Shape;215;p10"/>
          <p:cNvSpPr txBox="1">
            <a:spLocks noGrp="1"/>
          </p:cNvSpPr>
          <p:nvPr>
            <p:ph sz="half" idx="2"/>
          </p:nvPr>
        </p:nvSpPr>
        <p:spPr>
          <a:xfrm>
            <a:off x="664425" y="2505074"/>
            <a:ext cx="11322012" cy="4165083"/>
          </a:xfrm>
          <a:prstGeom prst="rect">
            <a:avLst/>
          </a:prstGeom>
          <a:solidFill>
            <a:schemeClr val="bg1"/>
          </a:solid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ct val="100000"/>
              <a:buNone/>
            </a:pPr>
            <a:r>
              <a:rPr lang="en-US" sz="3200" b="1" dirty="0"/>
              <a:t>Transportation Option(s):</a:t>
            </a:r>
          </a:p>
          <a:p>
            <a:pPr marL="457200" lvl="1" indent="0" algn="l" rtl="0">
              <a:lnSpc>
                <a:spcPct val="90000"/>
              </a:lnSpc>
              <a:spcBef>
                <a:spcPts val="500"/>
              </a:spcBef>
              <a:spcAft>
                <a:spcPts val="0"/>
              </a:spcAft>
              <a:buClr>
                <a:schemeClr val="dk1"/>
              </a:buClr>
              <a:buSzPct val="100000"/>
              <a:buNone/>
            </a:pPr>
            <a:endParaRPr lang="en-US" sz="2000" dirty="0"/>
          </a:p>
          <a:p>
            <a:pPr marL="914400" lvl="1" indent="-457200" algn="l" rtl="0">
              <a:lnSpc>
                <a:spcPct val="90000"/>
              </a:lnSpc>
              <a:spcBef>
                <a:spcPts val="500"/>
              </a:spcBef>
              <a:spcAft>
                <a:spcPts val="0"/>
              </a:spcAft>
              <a:buClr>
                <a:schemeClr val="dk1"/>
              </a:buClr>
              <a:buSzPct val="100000"/>
              <a:buFont typeface="Calibri"/>
              <a:buAutoNum type="arabicPeriod"/>
            </a:pPr>
            <a:r>
              <a:rPr lang="en-US" sz="2000" dirty="0"/>
              <a:t>Provide details of transport options available to participants from the hotel(s) to the training venue. You can include hotels that are close to the training venue within walkable distance</a:t>
            </a:r>
          </a:p>
          <a:p>
            <a:pPr marL="914400" lvl="1" indent="-457200" algn="l" rtl="0">
              <a:lnSpc>
                <a:spcPct val="90000"/>
              </a:lnSpc>
              <a:spcBef>
                <a:spcPts val="500"/>
              </a:spcBef>
              <a:spcAft>
                <a:spcPts val="0"/>
              </a:spcAft>
              <a:buClr>
                <a:schemeClr val="dk1"/>
              </a:buClr>
              <a:buSzPct val="100000"/>
              <a:buFont typeface="Calibri"/>
              <a:buAutoNum type="arabicPeriod"/>
            </a:pPr>
            <a:r>
              <a:rPr lang="en-US" sz="2000" dirty="0"/>
              <a:t>Smart phone use: Uber and Lyft app for cheaper transportation</a:t>
            </a:r>
          </a:p>
          <a:p>
            <a:pPr marL="914400" lvl="1" indent="-457200" algn="l" rtl="0">
              <a:lnSpc>
                <a:spcPct val="90000"/>
              </a:lnSpc>
              <a:spcBef>
                <a:spcPts val="500"/>
              </a:spcBef>
              <a:spcAft>
                <a:spcPts val="0"/>
              </a:spcAft>
              <a:buClr>
                <a:schemeClr val="dk1"/>
              </a:buClr>
              <a:buSzPct val="100000"/>
              <a:buFont typeface="Calibri"/>
              <a:buAutoNum type="arabicPeriod"/>
            </a:pPr>
            <a:r>
              <a:rPr lang="en-US" sz="2000" dirty="0"/>
              <a:t>Taxi services: Please ask the hotel for taxi recommendations </a:t>
            </a:r>
          </a:p>
          <a:p>
            <a:pPr marL="457200" lvl="1" indent="0" algn="l" rtl="0">
              <a:lnSpc>
                <a:spcPct val="90000"/>
              </a:lnSpc>
              <a:spcBef>
                <a:spcPts val="500"/>
              </a:spcBef>
              <a:spcAft>
                <a:spcPts val="0"/>
              </a:spcAft>
              <a:buClr>
                <a:schemeClr val="dk1"/>
              </a:buClr>
              <a:buSzPct val="100000"/>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7" name="Google Shape;227;p11"/>
          <p:cNvSpPr txBox="1">
            <a:spLocks noGrp="1"/>
          </p:cNvSpPr>
          <p:nvPr>
            <p:ph type="title"/>
          </p:nvPr>
        </p:nvSpPr>
        <p:spPr>
          <a:prstGeom prst="rect">
            <a:avLst/>
          </a:prstGeom>
          <a:noFill/>
          <a:ln>
            <a:noFill/>
          </a:ln>
        </p:spPr>
        <p:txBody>
          <a:bodyPr spcFirstLastPara="1" wrap="square" lIns="91425" tIns="45700" rIns="91425" bIns="45700" anchor="b" anchorCtr="0">
            <a:normAutofit/>
          </a:bodyPr>
          <a:lstStyle/>
          <a:p>
            <a:pPr marL="0" lvl="0" indent="0" rtl="0">
              <a:lnSpc>
                <a:spcPct val="90000"/>
              </a:lnSpc>
              <a:spcBef>
                <a:spcPts val="0"/>
              </a:spcBef>
              <a:spcAft>
                <a:spcPts val="0"/>
              </a:spcAft>
              <a:buClr>
                <a:srgbClr val="FFFFFF"/>
              </a:buClr>
              <a:buSzPts val="4000"/>
              <a:buFont typeface="Calibri"/>
              <a:buNone/>
            </a:pPr>
            <a:r>
              <a:rPr lang="en-US" sz="4000" dirty="0">
                <a:solidFill>
                  <a:srgbClr val="FFFFFF"/>
                </a:solidFill>
              </a:rPr>
              <a:t>Daily Lunches</a:t>
            </a:r>
            <a:endParaRPr dirty="0"/>
          </a:p>
        </p:txBody>
      </p:sp>
      <p:sp>
        <p:nvSpPr>
          <p:cNvPr id="228" name="Google Shape;228;p11"/>
          <p:cNvSpPr txBox="1">
            <a:spLocks noGrp="1"/>
          </p:cNvSpPr>
          <p:nvPr>
            <p:ph sz="half" idx="2"/>
          </p:nvPr>
        </p:nvSpPr>
        <p:spPr>
          <a:xfrm>
            <a:off x="664425" y="2505074"/>
            <a:ext cx="11314924" cy="4115465"/>
          </a:xfrm>
          <a:prstGeom prst="rect">
            <a:avLst/>
          </a:prstGeom>
          <a:solidFill>
            <a:schemeClr val="bg1"/>
          </a:solidFill>
          <a:ln>
            <a:noFill/>
          </a:ln>
        </p:spPr>
        <p:txBody>
          <a:bodyPr spcFirstLastPara="1" wrap="square" lIns="91425" tIns="45700" rIns="91425" bIns="45700" anchor="ctr" anchorCtr="0">
            <a:normAutofit/>
          </a:bodyPr>
          <a:lstStyle/>
          <a:p>
            <a:pPr marL="228600" lvl="0" indent="-228600" algn="l" rtl="0">
              <a:lnSpc>
                <a:spcPct val="90000"/>
              </a:lnSpc>
              <a:spcBef>
                <a:spcPts val="0"/>
              </a:spcBef>
              <a:spcAft>
                <a:spcPts val="0"/>
              </a:spcAft>
              <a:buClr>
                <a:schemeClr val="dk1"/>
              </a:buClr>
              <a:buSzPts val="2000"/>
              <a:buChar char="•"/>
            </a:pPr>
            <a:r>
              <a:rPr lang="en-US" sz="2400" dirty="0"/>
              <a:t>Please bring at least </a:t>
            </a:r>
            <a:r>
              <a:rPr lang="en-US" sz="2400" dirty="0">
                <a:highlight>
                  <a:srgbClr val="FFFF00"/>
                </a:highlight>
              </a:rPr>
              <a:t>[insert amount of money needed for lunch/snack] </a:t>
            </a:r>
            <a:r>
              <a:rPr lang="en-US" sz="2400" dirty="0"/>
              <a:t>for food every day</a:t>
            </a:r>
            <a:endParaRPr sz="2400" dirty="0"/>
          </a:p>
          <a:p>
            <a:pPr marL="228600" lvl="0" indent="-228600" algn="l" rtl="0">
              <a:lnSpc>
                <a:spcPct val="90000"/>
              </a:lnSpc>
              <a:spcBef>
                <a:spcPts val="1000"/>
              </a:spcBef>
              <a:spcAft>
                <a:spcPts val="0"/>
              </a:spcAft>
              <a:buClr>
                <a:schemeClr val="dk1"/>
              </a:buClr>
              <a:buSzPts val="2000"/>
              <a:buChar char="•"/>
            </a:pPr>
            <a:r>
              <a:rPr lang="en-US" sz="2400" dirty="0"/>
              <a:t>Depending on the day, we will either arrange lunch to be delivered to the room, eat in the </a:t>
            </a:r>
            <a:r>
              <a:rPr lang="en-US" sz="2400" dirty="0">
                <a:highlight>
                  <a:srgbClr val="FFFF00"/>
                </a:highlight>
              </a:rPr>
              <a:t>[insert available lunch area at the venue if any], </a:t>
            </a:r>
            <a:r>
              <a:rPr lang="en-US" sz="2400" dirty="0"/>
              <a:t>or walk across the street to the </a:t>
            </a:r>
            <a:r>
              <a:rPr lang="en-US" sz="2400" dirty="0">
                <a:highlight>
                  <a:srgbClr val="FFFF00"/>
                </a:highlight>
              </a:rPr>
              <a:t>[insert restaurants, cafés close to the venue] </a:t>
            </a:r>
            <a:r>
              <a:rPr lang="en-US" sz="2400" dirty="0"/>
              <a:t>for restaurant options to dine-in or take-out. </a:t>
            </a:r>
          </a:p>
          <a:p>
            <a:pPr marL="228600" lvl="0" indent="-228600" algn="l" rtl="0">
              <a:lnSpc>
                <a:spcPct val="90000"/>
              </a:lnSpc>
              <a:spcBef>
                <a:spcPts val="1000"/>
              </a:spcBef>
              <a:spcAft>
                <a:spcPts val="0"/>
              </a:spcAft>
              <a:buClr>
                <a:schemeClr val="dk1"/>
              </a:buClr>
              <a:buSzPts val="2000"/>
              <a:buChar char="•"/>
            </a:pPr>
            <a:r>
              <a:rPr lang="en-US" sz="2400" dirty="0"/>
              <a:t>Lunch is time-limited and we may not always be able to escort everyone to the on-campus or off-campus options. </a:t>
            </a:r>
            <a:endParaRPr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7" name="Google Shape;237;p12"/>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FFFF"/>
              </a:buClr>
              <a:buSzPts val="4000"/>
              <a:buFont typeface="Calibri"/>
              <a:buNone/>
            </a:pPr>
            <a:r>
              <a:rPr lang="en-US" sz="4000">
                <a:solidFill>
                  <a:srgbClr val="FFFFFF"/>
                </a:solidFill>
              </a:rPr>
              <a:t>Evaluations</a:t>
            </a:r>
            <a:endParaRPr/>
          </a:p>
        </p:txBody>
      </p:sp>
      <p:grpSp>
        <p:nvGrpSpPr>
          <p:cNvPr id="238" name="Google Shape;238;p12"/>
          <p:cNvGrpSpPr/>
          <p:nvPr/>
        </p:nvGrpSpPr>
        <p:grpSpPr>
          <a:xfrm>
            <a:off x="664424" y="2615608"/>
            <a:ext cx="10620264" cy="3104707"/>
            <a:chOff x="765914" y="712654"/>
            <a:chExt cx="9396000" cy="2767496"/>
          </a:xfrm>
        </p:grpSpPr>
        <p:sp>
          <p:nvSpPr>
            <p:cNvPr id="239" name="Google Shape;239;p12"/>
            <p:cNvSpPr/>
            <p:nvPr/>
          </p:nvSpPr>
          <p:spPr>
            <a:xfrm>
              <a:off x="765914" y="712654"/>
              <a:ext cx="1512000" cy="1512000"/>
            </a:xfrm>
            <a:prstGeom prst="rect">
              <a:avLst/>
            </a:prstGeom>
            <a:blipFill rotWithShape="1">
              <a:blip r:embed="rId3">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12"/>
            <p:cNvSpPr/>
            <p:nvPr/>
          </p:nvSpPr>
          <p:spPr>
            <a:xfrm>
              <a:off x="765914" y="2343656"/>
              <a:ext cx="4320000" cy="66825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12"/>
            <p:cNvSpPr txBox="1"/>
            <p:nvPr/>
          </p:nvSpPr>
          <p:spPr>
            <a:xfrm>
              <a:off x="765914" y="2343656"/>
              <a:ext cx="4320000" cy="668250"/>
            </a:xfrm>
            <a:prstGeom prst="rect">
              <a:avLst/>
            </a:prstGeom>
            <a:noFill/>
            <a:ln>
              <a:noFill/>
            </a:ln>
          </p:spPr>
          <p:txBody>
            <a:bodyPr spcFirstLastPara="1" wrap="square" lIns="0" tIns="0" rIns="0" bIns="0" anchor="t" anchorCtr="0">
              <a:noAutofit/>
            </a:bodyPr>
            <a:lstStyle/>
            <a:p>
              <a:pPr marL="0" marR="0" lvl="0" indent="0" algn="l" rtl="0">
                <a:lnSpc>
                  <a:spcPct val="90000"/>
                </a:lnSpc>
                <a:spcBef>
                  <a:spcPts val="0"/>
                </a:spcBef>
                <a:spcAft>
                  <a:spcPts val="0"/>
                </a:spcAft>
                <a:buClr>
                  <a:schemeClr val="dk1"/>
                </a:buClr>
                <a:buSzPts val="1400"/>
                <a:buFont typeface="Calibri"/>
                <a:buNone/>
              </a:pPr>
              <a:r>
                <a:rPr lang="en-US" sz="1600" b="1" i="0" u="none" strike="noStrike" cap="none" dirty="0">
                  <a:solidFill>
                    <a:schemeClr val="dk1"/>
                  </a:solidFill>
                  <a:latin typeface="Arial" panose="020B0604020202020204" pitchFamily="34" charset="0"/>
                  <a:ea typeface="Calibri"/>
                  <a:cs typeface="Arial" panose="020B0604020202020204" pitchFamily="34" charset="0"/>
                  <a:sym typeface="Calibri"/>
                </a:rPr>
                <a:t>At the end of each training day, a brief evaluation will be available for all participants to share feedback and comments.</a:t>
              </a:r>
              <a:endParaRPr sz="2000" dirty="0">
                <a:latin typeface="Arial" panose="020B0604020202020204" pitchFamily="34" charset="0"/>
                <a:cs typeface="Arial" panose="020B0604020202020204" pitchFamily="34" charset="0"/>
              </a:endParaRPr>
            </a:p>
          </p:txBody>
        </p:sp>
        <p:sp>
          <p:nvSpPr>
            <p:cNvPr id="242" name="Google Shape;242;p12"/>
            <p:cNvSpPr/>
            <p:nvPr/>
          </p:nvSpPr>
          <p:spPr>
            <a:xfrm>
              <a:off x="765914" y="3067256"/>
              <a:ext cx="4320000" cy="412894"/>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12"/>
            <p:cNvSpPr txBox="1"/>
            <p:nvPr/>
          </p:nvSpPr>
          <p:spPr>
            <a:xfrm>
              <a:off x="765914" y="3067256"/>
              <a:ext cx="4320000" cy="412894"/>
            </a:xfrm>
            <a:prstGeom prst="rect">
              <a:avLst/>
            </a:prstGeom>
            <a:noFill/>
            <a:ln>
              <a:noFill/>
            </a:ln>
          </p:spPr>
          <p:txBody>
            <a:bodyPr spcFirstLastPara="1" wrap="square" lIns="0" tIns="0" rIns="0" bIns="0" anchor="t" anchorCtr="0">
              <a:noAutofit/>
            </a:bodyPr>
            <a:lstStyle/>
            <a:p>
              <a:pPr marL="0" marR="0" lvl="0" indent="0" algn="l" rtl="0">
                <a:lnSpc>
                  <a:spcPct val="90000"/>
                </a:lnSpc>
                <a:spcBef>
                  <a:spcPts val="0"/>
                </a:spcBef>
                <a:spcAft>
                  <a:spcPts val="0"/>
                </a:spcAft>
                <a:buClr>
                  <a:schemeClr val="dk1"/>
                </a:buClr>
                <a:buSzPts val="1100"/>
                <a:buFont typeface="Calibri"/>
                <a:buNone/>
              </a:pPr>
              <a:r>
                <a:rPr lang="en-US" sz="1600" b="0" i="0" u="none" strike="noStrike" cap="none" dirty="0">
                  <a:solidFill>
                    <a:schemeClr val="dk1"/>
                  </a:solidFill>
                  <a:latin typeface="Arial" panose="020B0604020202020204" pitchFamily="34" charset="0"/>
                  <a:ea typeface="Calibri"/>
                  <a:cs typeface="Arial" panose="020B0604020202020204" pitchFamily="34" charset="0"/>
                  <a:sym typeface="Calibri"/>
                </a:rPr>
                <a:t>Links/QR codes will be offered</a:t>
              </a:r>
              <a:endParaRPr sz="2800" dirty="0">
                <a:latin typeface="Arial" panose="020B0604020202020204" pitchFamily="34" charset="0"/>
                <a:cs typeface="Arial" panose="020B0604020202020204" pitchFamily="34" charset="0"/>
              </a:endParaRPr>
            </a:p>
          </p:txBody>
        </p:sp>
        <p:sp>
          <p:nvSpPr>
            <p:cNvPr id="244" name="Google Shape;244;p12"/>
            <p:cNvSpPr/>
            <p:nvPr/>
          </p:nvSpPr>
          <p:spPr>
            <a:xfrm>
              <a:off x="5841914" y="712654"/>
              <a:ext cx="1512000" cy="1512000"/>
            </a:xfrm>
            <a:prstGeom prst="rect">
              <a:avLst/>
            </a:prstGeom>
            <a:blipFill rotWithShape="1">
              <a:blip r:embed="rId4">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12"/>
            <p:cNvSpPr/>
            <p:nvPr/>
          </p:nvSpPr>
          <p:spPr>
            <a:xfrm>
              <a:off x="5841914" y="2343656"/>
              <a:ext cx="4320000" cy="66825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12"/>
            <p:cNvSpPr txBox="1"/>
            <p:nvPr/>
          </p:nvSpPr>
          <p:spPr>
            <a:xfrm>
              <a:off x="5841914" y="2343656"/>
              <a:ext cx="4320000" cy="668250"/>
            </a:xfrm>
            <a:prstGeom prst="rect">
              <a:avLst/>
            </a:prstGeom>
            <a:noFill/>
            <a:ln>
              <a:noFill/>
            </a:ln>
          </p:spPr>
          <p:txBody>
            <a:bodyPr spcFirstLastPara="1" wrap="square" lIns="0" tIns="0" rIns="0" bIns="0" anchor="t" anchorCtr="0">
              <a:noAutofit/>
            </a:bodyPr>
            <a:lstStyle/>
            <a:p>
              <a:pPr marL="0" marR="0" lvl="0" indent="0" algn="l" rtl="0">
                <a:lnSpc>
                  <a:spcPct val="90000"/>
                </a:lnSpc>
                <a:spcBef>
                  <a:spcPts val="0"/>
                </a:spcBef>
                <a:spcAft>
                  <a:spcPts val="0"/>
                </a:spcAft>
                <a:buClr>
                  <a:schemeClr val="dk1"/>
                </a:buClr>
                <a:buSzPts val="1400"/>
                <a:buFont typeface="Calibri"/>
                <a:buNone/>
              </a:pPr>
              <a:r>
                <a:rPr lang="en-US" sz="1600" b="1" i="0" u="none" strike="noStrike" cap="none" dirty="0">
                  <a:solidFill>
                    <a:schemeClr val="dk1"/>
                  </a:solidFill>
                  <a:latin typeface="Arial" panose="020B0604020202020204" pitchFamily="34" charset="0"/>
                  <a:ea typeface="Calibri"/>
                  <a:cs typeface="Arial" panose="020B0604020202020204" pitchFamily="34" charset="0"/>
                  <a:sym typeface="Calibri"/>
                </a:rPr>
                <a:t>Your input is vital for improving I-LEAD training and overall informatics capacity building.</a:t>
              </a:r>
              <a:endParaRPr sz="2000" dirty="0">
                <a:latin typeface="Arial" panose="020B0604020202020204" pitchFamily="34" charset="0"/>
                <a:cs typeface="Arial" panose="020B0604020202020204" pitchFamily="34" charset="0"/>
              </a:endParaRPr>
            </a:p>
          </p:txBody>
        </p:sp>
        <p:sp>
          <p:nvSpPr>
            <p:cNvPr id="247" name="Google Shape;247;p12"/>
            <p:cNvSpPr/>
            <p:nvPr/>
          </p:nvSpPr>
          <p:spPr>
            <a:xfrm>
              <a:off x="5841914" y="3067256"/>
              <a:ext cx="4320000" cy="412894"/>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3" name="Picture 2">
            <a:extLst>
              <a:ext uri="{FF2B5EF4-FFF2-40B4-BE49-F238E27FC236}">
                <a16:creationId xmlns:a16="http://schemas.microsoft.com/office/drawing/2014/main" id="{B116E06F-7736-C226-3098-6B1CF052D8B1}"/>
              </a:ext>
            </a:extLst>
          </p:cNvPr>
          <p:cNvPicPr>
            <a:picLocks noChangeAspect="1"/>
          </p:cNvPicPr>
          <p:nvPr/>
        </p:nvPicPr>
        <p:blipFill>
          <a:blip r:embed="rId5"/>
          <a:stretch>
            <a:fillRect/>
          </a:stretch>
        </p:blipFill>
        <p:spPr>
          <a:xfrm>
            <a:off x="8833458" y="5373315"/>
            <a:ext cx="3262022" cy="1433106"/>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3" name="Title 2">
            <a:extLst>
              <a:ext uri="{FF2B5EF4-FFF2-40B4-BE49-F238E27FC236}">
                <a16:creationId xmlns:a16="http://schemas.microsoft.com/office/drawing/2014/main" id="{40BE99FA-7DEF-4E52-3331-B831BF3ADEAC}"/>
              </a:ext>
            </a:extLst>
          </p:cNvPr>
          <p:cNvSpPr>
            <a:spLocks noGrp="1"/>
          </p:cNvSpPr>
          <p:nvPr>
            <p:ph type="title"/>
          </p:nvPr>
        </p:nvSpPr>
        <p:spPr/>
        <p:txBody>
          <a:bodyPr>
            <a:normAutofit/>
          </a:bodyPr>
          <a:lstStyle/>
          <a:p>
            <a:r>
              <a:rPr lang="en-US" sz="4400" dirty="0">
                <a:solidFill>
                  <a:schemeClr val="dk1"/>
                </a:solidFill>
              </a:rPr>
              <a:t>Contact information, Q&amp;A</a:t>
            </a:r>
            <a:endParaRPr lang="en-US" dirty="0"/>
          </a:p>
        </p:txBody>
      </p:sp>
      <p:pic>
        <p:nvPicPr>
          <p:cNvPr id="253" name="Google Shape;253;p13" descr="Questions with solid fill"/>
          <p:cNvPicPr preferRelativeResize="0"/>
          <p:nvPr/>
        </p:nvPicPr>
        <p:blipFill rotWithShape="1">
          <a:blip r:embed="rId3">
            <a:alphaModFix/>
          </a:blip>
          <a:srcRect/>
          <a:stretch/>
        </p:blipFill>
        <p:spPr>
          <a:xfrm>
            <a:off x="5543280" y="1453020"/>
            <a:ext cx="2629091" cy="2629091"/>
          </a:xfrm>
          <a:prstGeom prst="rect">
            <a:avLst/>
          </a:prstGeom>
          <a:noFill/>
          <a:ln>
            <a:noFill/>
          </a:ln>
        </p:spPr>
      </p:pic>
      <p:sp>
        <p:nvSpPr>
          <p:cNvPr id="254" name="Google Shape;254;p13"/>
          <p:cNvSpPr txBox="1"/>
          <p:nvPr/>
        </p:nvSpPr>
        <p:spPr>
          <a:xfrm>
            <a:off x="1812438" y="3861823"/>
            <a:ext cx="10515600" cy="2252663"/>
          </a:xfrm>
          <a:prstGeom prst="rect">
            <a:avLst/>
          </a:prstGeom>
          <a:noFill/>
          <a:ln>
            <a:noFill/>
          </a:ln>
        </p:spPr>
        <p:txBody>
          <a:bodyPr spcFirstLastPara="1" wrap="square" lIns="91425" tIns="45700" rIns="91425" bIns="45700" anchor="t" anchorCtr="0">
            <a:normAutofit/>
          </a:bodyPr>
          <a:lstStyle/>
          <a:p>
            <a:pPr marL="0" marR="0" lvl="0" indent="0" algn="ctr" rtl="0">
              <a:lnSpc>
                <a:spcPct val="120000"/>
              </a:lnSpc>
              <a:spcBef>
                <a:spcPts val="0"/>
              </a:spcBef>
              <a:spcAft>
                <a:spcPts val="0"/>
              </a:spcAft>
              <a:buClr>
                <a:schemeClr val="dk1"/>
              </a:buClr>
              <a:buSzPts val="1600"/>
              <a:buFont typeface="Arial"/>
              <a:buNone/>
            </a:pPr>
            <a:r>
              <a:rPr lang="en-US" sz="2800" b="0" i="0" u="none" strike="noStrike" cap="none" dirty="0">
                <a:solidFill>
                  <a:schemeClr val="dk1"/>
                </a:solidFill>
                <a:latin typeface="Arial" panose="020B0604020202020204" pitchFamily="34" charset="0"/>
                <a:ea typeface="Calibri"/>
                <a:cs typeface="Arial" panose="020B0604020202020204" pitchFamily="34" charset="0"/>
                <a:sym typeface="Calibri"/>
              </a:rPr>
              <a:t>Any Logistical Questions, Comments, Issues contact:</a:t>
            </a:r>
            <a:endParaRPr sz="3200" dirty="0">
              <a:latin typeface="Arial" panose="020B0604020202020204" pitchFamily="34" charset="0"/>
              <a:cs typeface="Arial" panose="020B0604020202020204" pitchFamily="34" charset="0"/>
            </a:endParaRPr>
          </a:p>
          <a:p>
            <a:pPr marL="0" marR="0" lvl="0" indent="0" algn="ctr" rtl="0">
              <a:lnSpc>
                <a:spcPct val="90000"/>
              </a:lnSpc>
              <a:spcBef>
                <a:spcPts val="1000"/>
              </a:spcBef>
              <a:spcAft>
                <a:spcPts val="0"/>
              </a:spcAft>
              <a:buClr>
                <a:schemeClr val="dk1"/>
              </a:buClr>
              <a:buSzPts val="1600"/>
              <a:buFont typeface="Arial"/>
              <a:buNone/>
            </a:pPr>
            <a:r>
              <a:rPr lang="en-US" sz="2800" b="0" i="0" u="none" strike="noStrike" cap="none" dirty="0">
                <a:solidFill>
                  <a:schemeClr val="dk1"/>
                </a:solidFill>
                <a:highlight>
                  <a:srgbClr val="FFFF00"/>
                </a:highlight>
                <a:latin typeface="Arial" panose="020B0604020202020204" pitchFamily="34" charset="0"/>
                <a:ea typeface="Calibri"/>
                <a:cs typeface="Arial" panose="020B0604020202020204" pitchFamily="34" charset="0"/>
                <a:sym typeface="Calibri"/>
              </a:rPr>
              <a:t>[insert contact person’s details(name, email address and telephone number)]</a:t>
            </a:r>
            <a:endParaRPr sz="3200" dirty="0">
              <a:highlight>
                <a:srgbClr val="FFFF00"/>
              </a:highlight>
              <a:latin typeface="Arial" panose="020B0604020202020204" pitchFamily="34" charset="0"/>
              <a:cs typeface="Arial" panose="020B0604020202020204" pitchFamily="34" charset="0"/>
            </a:endParaRPr>
          </a:p>
          <a:p>
            <a:pPr marL="0" marR="0" lvl="0" indent="0" algn="ctr" rtl="0">
              <a:lnSpc>
                <a:spcPct val="90000"/>
              </a:lnSpc>
              <a:spcBef>
                <a:spcPts val="1000"/>
              </a:spcBef>
              <a:spcAft>
                <a:spcPts val="0"/>
              </a:spcAft>
              <a:buClr>
                <a:srgbClr val="888888"/>
              </a:buClr>
              <a:buSzPts val="1600"/>
              <a:buFont typeface="Arial"/>
              <a:buNone/>
            </a:pPr>
            <a:endParaRPr sz="1600" b="0" i="0" u="none" strike="noStrike" cap="none" dirty="0">
              <a:solidFill>
                <a:schemeClr val="dk1"/>
              </a:solidFill>
              <a:highlight>
                <a:srgbClr val="FFFF00"/>
              </a:highlight>
              <a:latin typeface="Calibri"/>
              <a:ea typeface="Calibri"/>
              <a:cs typeface="Calibri"/>
              <a:sym typeface="Calibri"/>
            </a:endParaRPr>
          </a:p>
          <a:p>
            <a:pPr marL="0" marR="0" lvl="0" indent="0" algn="ctr" rtl="0">
              <a:lnSpc>
                <a:spcPct val="90000"/>
              </a:lnSpc>
              <a:spcBef>
                <a:spcPts val="1000"/>
              </a:spcBef>
              <a:spcAft>
                <a:spcPts val="0"/>
              </a:spcAft>
              <a:buClr>
                <a:srgbClr val="888888"/>
              </a:buClr>
              <a:buSzPts val="1600"/>
              <a:buFont typeface="Arial"/>
              <a:buNone/>
            </a:pPr>
            <a:endParaRPr sz="1600" b="0" i="0" u="none" strike="noStrike" cap="none" dirty="0">
              <a:solidFill>
                <a:schemeClr val="dk1"/>
              </a:solidFill>
              <a:latin typeface="Calibri"/>
              <a:ea typeface="Calibri"/>
              <a:cs typeface="Calibri"/>
              <a:sym typeface="Calibri"/>
            </a:endParaRPr>
          </a:p>
        </p:txBody>
      </p:sp>
      <p:pic>
        <p:nvPicPr>
          <p:cNvPr id="2" name="Picture 1">
            <a:extLst>
              <a:ext uri="{FF2B5EF4-FFF2-40B4-BE49-F238E27FC236}">
                <a16:creationId xmlns:a16="http://schemas.microsoft.com/office/drawing/2014/main" id="{D7700695-126F-8E8D-2CFE-0ACBB4468A9F}"/>
              </a:ext>
            </a:extLst>
          </p:cNvPr>
          <p:cNvPicPr>
            <a:picLocks noChangeAspect="1"/>
          </p:cNvPicPr>
          <p:nvPr/>
        </p:nvPicPr>
        <p:blipFill>
          <a:blip r:embed="rId4"/>
          <a:stretch>
            <a:fillRect/>
          </a:stretch>
        </p:blipFill>
        <p:spPr>
          <a:xfrm>
            <a:off x="8522548" y="5733220"/>
            <a:ext cx="3502537" cy="94327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22" name="Google Shape;122;p2"/>
          <p:cNvSpPr txBox="1">
            <a:spLocks noGrp="1"/>
          </p:cNvSpPr>
          <p:nvPr>
            <p:ph type="title"/>
          </p:nvPr>
        </p:nvSpPr>
        <p:spPr>
          <a:prstGeom prst="rect">
            <a:avLst/>
          </a:prstGeom>
          <a:noFill/>
          <a:ln>
            <a:noFill/>
          </a:ln>
        </p:spPr>
        <p:txBody>
          <a:bodyPr spcFirstLastPara="1" wrap="square" lIns="91425" tIns="45700" rIns="91425" bIns="45700" anchor="b" anchorCtr="0">
            <a:normAutofit/>
          </a:bodyPr>
          <a:lstStyle/>
          <a:p>
            <a:pPr marL="0" lvl="0" indent="0" rtl="0">
              <a:lnSpc>
                <a:spcPct val="90000"/>
              </a:lnSpc>
              <a:spcBef>
                <a:spcPts val="0"/>
              </a:spcBef>
              <a:spcAft>
                <a:spcPts val="0"/>
              </a:spcAft>
              <a:buClr>
                <a:srgbClr val="FFFFFF"/>
              </a:buClr>
              <a:buSzPts val="4000"/>
              <a:buFont typeface="Calibri"/>
              <a:buNone/>
            </a:pPr>
            <a:r>
              <a:rPr lang="en-US" sz="4000" dirty="0">
                <a:solidFill>
                  <a:srgbClr val="FFFFFF"/>
                </a:solidFill>
              </a:rPr>
              <a:t>Agenda</a:t>
            </a:r>
            <a:endParaRPr dirty="0"/>
          </a:p>
        </p:txBody>
      </p:sp>
      <p:sp>
        <p:nvSpPr>
          <p:cNvPr id="123" name="Google Shape;123;p2"/>
          <p:cNvSpPr txBox="1">
            <a:spLocks noGrp="1"/>
          </p:cNvSpPr>
          <p:nvPr>
            <p:ph sz="half" idx="2"/>
          </p:nvPr>
        </p:nvSpPr>
        <p:spPr>
          <a:xfrm>
            <a:off x="664424" y="2505075"/>
            <a:ext cx="11258217" cy="4065846"/>
          </a:xfrm>
          <a:prstGeom prst="rect">
            <a:avLst/>
          </a:prstGeom>
          <a:solidFill>
            <a:schemeClr val="bg1"/>
          </a:solidFill>
          <a:ln>
            <a:noFill/>
          </a:ln>
        </p:spPr>
        <p:txBody>
          <a:bodyPr spcFirstLastPara="1" wrap="square" lIns="91425" tIns="45700" rIns="91425" bIns="45700" anchor="ctr" anchorCtr="0">
            <a:normAutofit/>
          </a:bodyPr>
          <a:lstStyle/>
          <a:p>
            <a:pPr marL="228600" lvl="0" indent="-228600" algn="l" rtl="0">
              <a:lnSpc>
                <a:spcPct val="90000"/>
              </a:lnSpc>
              <a:spcBef>
                <a:spcPts val="0"/>
              </a:spcBef>
              <a:spcAft>
                <a:spcPts val="0"/>
              </a:spcAft>
              <a:buClr>
                <a:schemeClr val="dk1"/>
              </a:buClr>
              <a:buSzPts val="2000"/>
              <a:buChar char="•"/>
            </a:pPr>
            <a:r>
              <a:rPr lang="en-US" sz="2400" dirty="0"/>
              <a:t>Travel ID Documents</a:t>
            </a:r>
            <a:endParaRPr sz="3200" dirty="0"/>
          </a:p>
          <a:p>
            <a:pPr marL="228600" lvl="0" indent="-228600" algn="l" rtl="0">
              <a:lnSpc>
                <a:spcPct val="90000"/>
              </a:lnSpc>
              <a:spcBef>
                <a:spcPts val="1000"/>
              </a:spcBef>
              <a:spcAft>
                <a:spcPts val="0"/>
              </a:spcAft>
              <a:buClr>
                <a:schemeClr val="dk1"/>
              </a:buClr>
              <a:buSzPts val="2000"/>
              <a:buChar char="•"/>
            </a:pPr>
            <a:r>
              <a:rPr lang="en-US" sz="2400" dirty="0"/>
              <a:t>New Hotel Block secured!</a:t>
            </a:r>
            <a:endParaRPr sz="3200" dirty="0"/>
          </a:p>
          <a:p>
            <a:pPr marL="228600" lvl="0" indent="-228600" algn="l" rtl="0">
              <a:lnSpc>
                <a:spcPct val="90000"/>
              </a:lnSpc>
              <a:spcBef>
                <a:spcPts val="1000"/>
              </a:spcBef>
              <a:spcAft>
                <a:spcPts val="0"/>
              </a:spcAft>
              <a:buClr>
                <a:schemeClr val="dk1"/>
              </a:buClr>
              <a:buSzPts val="2000"/>
              <a:buChar char="•"/>
            </a:pPr>
            <a:r>
              <a:rPr lang="en-US" sz="2400" dirty="0"/>
              <a:t>Arriving in </a:t>
            </a:r>
            <a:r>
              <a:rPr lang="en-US" sz="2400" dirty="0">
                <a:highlight>
                  <a:srgbClr val="FFFF00"/>
                </a:highlight>
              </a:rPr>
              <a:t>[insert city]</a:t>
            </a:r>
            <a:r>
              <a:rPr lang="en-US" sz="2400" dirty="0"/>
              <a:t> -  </a:t>
            </a:r>
            <a:r>
              <a:rPr lang="en-US" sz="2400" dirty="0">
                <a:highlight>
                  <a:srgbClr val="FFFF00"/>
                </a:highlight>
              </a:rPr>
              <a:t>[insert airport name]</a:t>
            </a:r>
            <a:r>
              <a:rPr lang="en-US" sz="2400" dirty="0"/>
              <a:t> International Airport </a:t>
            </a:r>
            <a:endParaRPr sz="3200" dirty="0"/>
          </a:p>
          <a:p>
            <a:pPr marL="228600" lvl="0" indent="-228600" algn="l" rtl="0">
              <a:lnSpc>
                <a:spcPct val="90000"/>
              </a:lnSpc>
              <a:spcBef>
                <a:spcPts val="1000"/>
              </a:spcBef>
              <a:spcAft>
                <a:spcPts val="0"/>
              </a:spcAft>
              <a:buClr>
                <a:schemeClr val="dk1"/>
              </a:buClr>
              <a:buSzPts val="2000"/>
              <a:buChar char="•"/>
            </a:pPr>
            <a:r>
              <a:rPr lang="en-US" sz="2400" dirty="0"/>
              <a:t>I-LEAD – Shared Google Drive</a:t>
            </a:r>
            <a:endParaRPr sz="3200" dirty="0"/>
          </a:p>
          <a:p>
            <a:pPr marL="228600" lvl="0" indent="-228600" algn="l" rtl="0">
              <a:lnSpc>
                <a:spcPct val="90000"/>
              </a:lnSpc>
              <a:spcBef>
                <a:spcPts val="1000"/>
              </a:spcBef>
              <a:spcAft>
                <a:spcPts val="0"/>
              </a:spcAft>
              <a:buClr>
                <a:schemeClr val="dk1"/>
              </a:buClr>
              <a:buSzPts val="2000"/>
              <a:buChar char="•"/>
            </a:pPr>
            <a:r>
              <a:rPr lang="en-US" sz="2400" dirty="0"/>
              <a:t>Morning &amp; Ground Transportation </a:t>
            </a:r>
            <a:endParaRPr sz="3200" dirty="0"/>
          </a:p>
          <a:p>
            <a:pPr marL="228600" lvl="0" indent="-228600" algn="l" rtl="0">
              <a:lnSpc>
                <a:spcPct val="90000"/>
              </a:lnSpc>
              <a:spcBef>
                <a:spcPts val="1000"/>
              </a:spcBef>
              <a:spcAft>
                <a:spcPts val="0"/>
              </a:spcAft>
              <a:buClr>
                <a:schemeClr val="dk1"/>
              </a:buClr>
              <a:buSzPts val="2000"/>
              <a:buChar char="•"/>
            </a:pPr>
            <a:r>
              <a:rPr lang="en-US" sz="2400" dirty="0"/>
              <a:t>Evaluations</a:t>
            </a:r>
            <a:endParaRPr sz="3200" dirty="0"/>
          </a:p>
          <a:p>
            <a:pPr marL="228600" lvl="0" indent="-228600" algn="l" rtl="0">
              <a:lnSpc>
                <a:spcPct val="90000"/>
              </a:lnSpc>
              <a:spcBef>
                <a:spcPts val="1000"/>
              </a:spcBef>
              <a:spcAft>
                <a:spcPts val="0"/>
              </a:spcAft>
              <a:buClr>
                <a:schemeClr val="dk1"/>
              </a:buClr>
              <a:buSzPts val="2000"/>
              <a:buChar char="•"/>
            </a:pPr>
            <a:r>
              <a:rPr lang="en-US" sz="2400" dirty="0"/>
              <a:t>Q&amp;A</a:t>
            </a:r>
            <a:endParaRPr sz="3200" dirty="0"/>
          </a:p>
          <a:p>
            <a:pPr marL="228600" lvl="0" indent="-101600" algn="l" rtl="0">
              <a:lnSpc>
                <a:spcPct val="90000"/>
              </a:lnSpc>
              <a:spcBef>
                <a:spcPts val="1000"/>
              </a:spcBef>
              <a:spcAft>
                <a:spcPts val="0"/>
              </a:spcAft>
              <a:buClr>
                <a:schemeClr val="dk1"/>
              </a:buClr>
              <a:buSzPts val="2000"/>
              <a:buNone/>
            </a:pPr>
            <a:endParaRPr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22" name="Google Shape;122;p2"/>
          <p:cNvSpPr txBox="1">
            <a:spLocks noGrp="1"/>
          </p:cNvSpPr>
          <p:nvPr>
            <p:ph type="title"/>
          </p:nvPr>
        </p:nvSpPr>
        <p:spPr>
          <a:xfrm>
            <a:off x="588335" y="668337"/>
            <a:ext cx="6485860" cy="1427641"/>
          </a:xfrm>
          <a:prstGeom prst="rect">
            <a:avLst/>
          </a:prstGeom>
          <a:noFill/>
          <a:ln>
            <a:noFill/>
          </a:ln>
        </p:spPr>
        <p:txBody>
          <a:bodyPr spcFirstLastPara="1" wrap="square" lIns="91425" tIns="45700" rIns="91425" bIns="45700" anchor="b" anchorCtr="0">
            <a:noAutofit/>
          </a:bodyPr>
          <a:lstStyle/>
          <a:p>
            <a:pPr marL="0" lvl="0" indent="0" rtl="0">
              <a:lnSpc>
                <a:spcPct val="90000"/>
              </a:lnSpc>
              <a:spcBef>
                <a:spcPts val="0"/>
              </a:spcBef>
              <a:spcAft>
                <a:spcPts val="0"/>
              </a:spcAft>
              <a:buClr>
                <a:srgbClr val="FFFFFF"/>
              </a:buClr>
              <a:buSzPts val="4000"/>
              <a:buFont typeface="Calibri"/>
              <a:buNone/>
            </a:pPr>
            <a:r>
              <a:rPr lang="en-US" sz="3200" dirty="0">
                <a:solidFill>
                  <a:srgbClr val="FFFFFF"/>
                </a:solidFill>
              </a:rPr>
              <a:t>Non-U.S. Citizens Travel ID Documents </a:t>
            </a:r>
            <a:r>
              <a:rPr lang="en-US" sz="2400" dirty="0">
                <a:solidFill>
                  <a:schemeClr val="tx1"/>
                </a:solidFill>
                <a:highlight>
                  <a:srgbClr val="FFFF00"/>
                </a:highlight>
              </a:rPr>
              <a:t>(this slide can be removed if the training is not going to be in the US)</a:t>
            </a:r>
            <a:endParaRPr sz="2800" dirty="0">
              <a:solidFill>
                <a:schemeClr val="tx1"/>
              </a:solidFill>
            </a:endParaRPr>
          </a:p>
        </p:txBody>
      </p:sp>
      <p:sp>
        <p:nvSpPr>
          <p:cNvPr id="123" name="Google Shape;123;p2"/>
          <p:cNvSpPr txBox="1">
            <a:spLocks noGrp="1"/>
          </p:cNvSpPr>
          <p:nvPr>
            <p:ph sz="half" idx="2"/>
          </p:nvPr>
        </p:nvSpPr>
        <p:spPr>
          <a:xfrm>
            <a:off x="70885" y="2333586"/>
            <a:ext cx="11844668" cy="4265687"/>
          </a:xfrm>
          <a:prstGeom prst="rect">
            <a:avLst/>
          </a:prstGeom>
          <a:solidFill>
            <a:schemeClr val="bg1"/>
          </a:solidFill>
          <a:ln>
            <a:noFill/>
          </a:ln>
        </p:spPr>
        <p:txBody>
          <a:bodyPr spcFirstLastPara="1" wrap="square" lIns="91425" tIns="45700" rIns="91425" bIns="45700" anchor="ctr" anchorCtr="0">
            <a:normAutofit/>
          </a:bodyPr>
          <a:lstStyle/>
          <a:p>
            <a:pPr marL="228600" lvl="0" indent="-228631" algn="l" rtl="0">
              <a:lnSpc>
                <a:spcPct val="90000"/>
              </a:lnSpc>
              <a:spcBef>
                <a:spcPts val="0"/>
              </a:spcBef>
              <a:spcAft>
                <a:spcPts val="0"/>
              </a:spcAft>
              <a:buClr>
                <a:schemeClr val="lt1"/>
              </a:buClr>
              <a:buSzPct val="100000"/>
              <a:buChar char="•"/>
            </a:pPr>
            <a:r>
              <a:rPr lang="en-US" sz="1900" dirty="0"/>
              <a:t>All non-U.S. Citizens have been added to the CDC NCAMS system for approval to enter CDC campus</a:t>
            </a:r>
            <a:endParaRPr lang="en-US" dirty="0"/>
          </a:p>
          <a:p>
            <a:pPr marL="685800" lvl="1" indent="-228631" algn="l" rtl="0">
              <a:lnSpc>
                <a:spcPct val="90000"/>
              </a:lnSpc>
              <a:spcBef>
                <a:spcPts val="500"/>
              </a:spcBef>
              <a:spcAft>
                <a:spcPts val="0"/>
              </a:spcAft>
              <a:buClr>
                <a:schemeClr val="accent4"/>
              </a:buClr>
              <a:buSzPct val="100000"/>
              <a:buFont typeface="Noto Sans Symbols"/>
              <a:buChar char="▪"/>
            </a:pPr>
            <a:r>
              <a:rPr lang="en-US" sz="1900" b="1" dirty="0">
                <a:solidFill>
                  <a:schemeClr val="accent4"/>
                </a:solidFill>
              </a:rPr>
              <a:t>Upload passport and visa ASAP!</a:t>
            </a:r>
            <a:endParaRPr lang="en-US" dirty="0"/>
          </a:p>
          <a:p>
            <a:pPr marL="685800" lvl="1" indent="-228631" algn="l" rtl="0">
              <a:lnSpc>
                <a:spcPct val="90000"/>
              </a:lnSpc>
              <a:spcBef>
                <a:spcPts val="500"/>
              </a:spcBef>
              <a:spcAft>
                <a:spcPts val="0"/>
              </a:spcAft>
              <a:buClr>
                <a:schemeClr val="lt1"/>
              </a:buClr>
              <a:buSzPct val="100000"/>
              <a:buFont typeface="Noto Sans Symbols"/>
              <a:buChar char="▪"/>
            </a:pPr>
            <a:r>
              <a:rPr lang="en-US" sz="1900" dirty="0"/>
              <a:t>If you are a non-US Citizen and have not received an email from NCAMS let </a:t>
            </a:r>
            <a:r>
              <a:rPr lang="en-US" sz="1900" dirty="0">
                <a:solidFill>
                  <a:schemeClr val="tx1"/>
                </a:solidFill>
                <a:highlight>
                  <a:srgbClr val="FFFF00"/>
                </a:highlight>
              </a:rPr>
              <a:t>[insert name and details of contact person]</a:t>
            </a:r>
            <a:r>
              <a:rPr lang="en-US" sz="1900" dirty="0"/>
              <a:t> know</a:t>
            </a:r>
            <a:endParaRPr lang="en-US" dirty="0"/>
          </a:p>
          <a:p>
            <a:pPr marL="228600" lvl="0" indent="-228631" algn="l" rtl="0">
              <a:lnSpc>
                <a:spcPct val="90000"/>
              </a:lnSpc>
              <a:spcBef>
                <a:spcPts val="1000"/>
              </a:spcBef>
              <a:spcAft>
                <a:spcPts val="0"/>
              </a:spcAft>
              <a:buClr>
                <a:schemeClr val="lt1"/>
              </a:buClr>
              <a:buSzPct val="100000"/>
              <a:buChar char="•"/>
            </a:pPr>
            <a:r>
              <a:rPr lang="en-US" sz="1900" b="1" dirty="0"/>
              <a:t> Bring the following to Day 1:</a:t>
            </a:r>
            <a:endParaRPr lang="en-US" dirty="0"/>
          </a:p>
          <a:p>
            <a:pPr marL="685800" lvl="1" indent="-228631" algn="l" rtl="0">
              <a:lnSpc>
                <a:spcPct val="90000"/>
              </a:lnSpc>
              <a:spcBef>
                <a:spcPts val="500"/>
              </a:spcBef>
              <a:spcAft>
                <a:spcPts val="0"/>
              </a:spcAft>
              <a:buClr>
                <a:schemeClr val="lt1"/>
              </a:buClr>
              <a:buSzPct val="100000"/>
              <a:buFont typeface="Noto Sans Symbols"/>
              <a:buChar char="▪"/>
            </a:pPr>
            <a:r>
              <a:rPr lang="en-US" sz="1900" dirty="0"/>
              <a:t>Passport</a:t>
            </a:r>
            <a:endParaRPr lang="en-US" dirty="0"/>
          </a:p>
          <a:p>
            <a:pPr marL="685800" lvl="1" indent="-228631" algn="l" rtl="0">
              <a:lnSpc>
                <a:spcPct val="90000"/>
              </a:lnSpc>
              <a:spcBef>
                <a:spcPts val="500"/>
              </a:spcBef>
              <a:spcAft>
                <a:spcPts val="0"/>
              </a:spcAft>
              <a:buClr>
                <a:schemeClr val="lt1"/>
              </a:buClr>
              <a:buSzPct val="100000"/>
              <a:buFont typeface="Noto Sans Symbols"/>
              <a:buChar char="▪"/>
            </a:pPr>
            <a:r>
              <a:rPr lang="en-US" sz="1900" dirty="0"/>
              <a:t>Visa</a:t>
            </a:r>
            <a:endParaRPr lang="en-US" dirty="0"/>
          </a:p>
          <a:p>
            <a:pPr marL="685800" lvl="1" indent="-228631" algn="l" rtl="0">
              <a:lnSpc>
                <a:spcPct val="90000"/>
              </a:lnSpc>
              <a:spcBef>
                <a:spcPts val="500"/>
              </a:spcBef>
              <a:spcAft>
                <a:spcPts val="0"/>
              </a:spcAft>
              <a:buClr>
                <a:schemeClr val="lt1"/>
              </a:buClr>
              <a:buSzPct val="100000"/>
              <a:buFont typeface="Noto Sans Symbols"/>
              <a:buChar char="▪"/>
            </a:pPr>
            <a:r>
              <a:rPr lang="en-US" sz="1900" dirty="0"/>
              <a:t>I-94</a:t>
            </a:r>
          </a:p>
          <a:p>
            <a:pPr marL="685800" lvl="1" indent="-228631" algn="l" rtl="0">
              <a:lnSpc>
                <a:spcPct val="90000"/>
              </a:lnSpc>
              <a:spcBef>
                <a:spcPts val="500"/>
              </a:spcBef>
              <a:spcAft>
                <a:spcPts val="0"/>
              </a:spcAft>
              <a:buClr>
                <a:schemeClr val="lt1"/>
              </a:buClr>
              <a:buSzPct val="100000"/>
              <a:buFont typeface="Noto Sans Symbols"/>
              <a:buChar char="▪"/>
            </a:pPr>
            <a:endParaRPr lang="en-US" sz="1500" dirty="0"/>
          </a:p>
          <a:p>
            <a:pPr marL="228600" lvl="0" indent="-228631" algn="l" rtl="0">
              <a:lnSpc>
                <a:spcPct val="90000"/>
              </a:lnSpc>
              <a:spcBef>
                <a:spcPts val="0"/>
              </a:spcBef>
              <a:spcAft>
                <a:spcPts val="0"/>
              </a:spcAft>
              <a:buClr>
                <a:schemeClr val="lt1"/>
              </a:buClr>
              <a:buSzPct val="100000"/>
              <a:buChar char="•"/>
            </a:pPr>
            <a:r>
              <a:rPr lang="en-US" sz="1300" b="1" dirty="0"/>
              <a:t>Visa Information for participants traveling to the US</a:t>
            </a:r>
            <a:endParaRPr lang="en-US" sz="2400" b="1" dirty="0"/>
          </a:p>
          <a:p>
            <a:pPr marL="228600" lvl="0" indent="-228631" algn="l" rtl="0">
              <a:lnSpc>
                <a:spcPct val="90000"/>
              </a:lnSpc>
              <a:spcBef>
                <a:spcPts val="0"/>
              </a:spcBef>
              <a:spcAft>
                <a:spcPts val="0"/>
              </a:spcAft>
              <a:buClr>
                <a:schemeClr val="lt1"/>
              </a:buClr>
              <a:buSzPct val="100000"/>
              <a:buChar char="•"/>
            </a:pPr>
            <a:r>
              <a:rPr lang="en-US" sz="1300" dirty="0"/>
              <a:t>Current </a:t>
            </a:r>
            <a:r>
              <a:rPr lang="en-US" sz="1300" b="1" i="1" dirty="0"/>
              <a:t>B1/B2 Visa </a:t>
            </a:r>
            <a:r>
              <a:rPr lang="en-US" sz="1300" dirty="0"/>
              <a:t>is needed to enter Atlanta</a:t>
            </a:r>
            <a:endParaRPr lang="en-US" sz="2400" dirty="0"/>
          </a:p>
          <a:p>
            <a:pPr marL="228600" lvl="0" indent="-228631" algn="l" rtl="0">
              <a:lnSpc>
                <a:spcPct val="90000"/>
              </a:lnSpc>
              <a:spcBef>
                <a:spcPts val="0"/>
              </a:spcBef>
              <a:spcAft>
                <a:spcPts val="0"/>
              </a:spcAft>
              <a:buClr>
                <a:schemeClr val="lt1"/>
              </a:buClr>
              <a:buSzPct val="100000"/>
              <a:buChar char="•"/>
            </a:pPr>
            <a:r>
              <a:rPr lang="en-US" sz="1200" dirty="0">
                <a:ea typeface="Calibri"/>
                <a:sym typeface="Calibri"/>
              </a:rPr>
              <a:t>At the Customs and Immigration checkpoint at the airport, you will be issued an </a:t>
            </a:r>
            <a:r>
              <a:rPr lang="en-US" sz="1200" b="1" dirty="0">
                <a:ea typeface="Calibri"/>
                <a:sym typeface="Calibri"/>
              </a:rPr>
              <a:t>I-94</a:t>
            </a:r>
            <a:r>
              <a:rPr lang="en-US" sz="1200" dirty="0">
                <a:ea typeface="Calibri"/>
                <a:sym typeface="Calibri"/>
              </a:rPr>
              <a:t> </a:t>
            </a:r>
            <a:r>
              <a:rPr lang="en-US" sz="1200" i="1" dirty="0">
                <a:ea typeface="Calibri"/>
                <a:sym typeface="Calibri"/>
              </a:rPr>
              <a:t>that MUST be stamped as a B1 Visa for temporary business.</a:t>
            </a:r>
            <a:r>
              <a:rPr lang="en-US" sz="1200" dirty="0">
                <a:ea typeface="Calibri"/>
                <a:sym typeface="Calibri"/>
              </a:rPr>
              <a:t> B1/B2 is acceptable, but it must say “B1”. </a:t>
            </a:r>
            <a:r>
              <a:rPr lang="en-US" sz="1200" i="1" dirty="0">
                <a:ea typeface="Calibri"/>
                <a:sym typeface="Calibri"/>
              </a:rPr>
              <a:t>Note: If the I-94 says anything else you will not be allowed into a CDC building.</a:t>
            </a:r>
            <a:r>
              <a:rPr lang="en-US" sz="1200" dirty="0">
                <a:ea typeface="Calibri"/>
                <a:sym typeface="Calibri"/>
              </a:rPr>
              <a:t> Please verify this with the border control officer. Please note I-94 is issued ONLINE and NO prints will be provided at the airport. You SHOULD print out your I-94 once you have internet access. Go to </a:t>
            </a:r>
            <a:r>
              <a:rPr lang="en-US" sz="1200" u="sng" dirty="0">
                <a:solidFill>
                  <a:srgbClr val="0563C1"/>
                </a:solidFill>
                <a:ea typeface="Calibri"/>
                <a:sym typeface="Calibri"/>
                <a:hlinkClick r:id="rId3">
                  <a:extLst>
                    <a:ext uri="{A12FA001-AC4F-418D-AE19-62706E023703}">
                      <ahyp:hlinkClr xmlns:ahyp="http://schemas.microsoft.com/office/drawing/2018/hyperlinkcolor" val="tx"/>
                    </a:ext>
                  </a:extLst>
                </a:hlinkClick>
              </a:rPr>
              <a:t>https://i94.cbp.dhs.gov/I94/#/home</a:t>
            </a:r>
            <a:r>
              <a:rPr lang="en-US" sz="1200" dirty="0">
                <a:ea typeface="Calibri"/>
                <a:sym typeface="Calibri"/>
              </a:rPr>
              <a:t> then select "Get Most Recent I-94.“ The website prompts the traveler to enter their personal details including name, date of birth, passport no, and country of issuance. A print-ready I-94 is generated which the traveler SHOULD print out. You should be able to do this at your hotel. Please bring the printed I-94 with other necessary documents listed here. </a:t>
            </a:r>
            <a:endParaRPr lang="en-US" sz="2400" dirty="0"/>
          </a:p>
        </p:txBody>
      </p:sp>
    </p:spTree>
    <p:extLst>
      <p:ext uri="{BB962C8B-B14F-4D97-AF65-F5344CB8AC3E}">
        <p14:creationId xmlns:p14="http://schemas.microsoft.com/office/powerpoint/2010/main" val="1721415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22" name="Google Shape;122;p2"/>
          <p:cNvSpPr txBox="1">
            <a:spLocks noGrp="1"/>
          </p:cNvSpPr>
          <p:nvPr>
            <p:ph type="title"/>
          </p:nvPr>
        </p:nvSpPr>
        <p:spPr>
          <a:xfrm>
            <a:off x="588335" y="668337"/>
            <a:ext cx="6485860" cy="1427641"/>
          </a:xfrm>
          <a:prstGeom prst="rect">
            <a:avLst/>
          </a:prstGeom>
          <a:noFill/>
          <a:ln>
            <a:noFill/>
          </a:ln>
        </p:spPr>
        <p:txBody>
          <a:bodyPr spcFirstLastPara="1" wrap="square" lIns="91425" tIns="45700" rIns="91425" bIns="45700" anchor="b" anchorCtr="0">
            <a:noAutofit/>
          </a:bodyPr>
          <a:lstStyle/>
          <a:p>
            <a:pPr marL="0" lvl="0" indent="0" rtl="0">
              <a:lnSpc>
                <a:spcPct val="90000"/>
              </a:lnSpc>
              <a:spcBef>
                <a:spcPts val="0"/>
              </a:spcBef>
              <a:spcAft>
                <a:spcPts val="0"/>
              </a:spcAft>
              <a:buClr>
                <a:srgbClr val="FFFFFF"/>
              </a:buClr>
              <a:buSzPts val="4000"/>
              <a:buFont typeface="Calibri"/>
              <a:buNone/>
            </a:pPr>
            <a:r>
              <a:rPr kumimoji="0" lang="en-US" sz="3200" b="0" i="0" u="none" strike="noStrike" kern="0" cap="none" spc="0" normalizeH="0" baseline="0" noProof="0" dirty="0">
                <a:ln>
                  <a:noFill/>
                </a:ln>
                <a:solidFill>
                  <a:srgbClr val="FFFFFF"/>
                </a:solidFill>
                <a:effectLst/>
                <a:uLnTx/>
                <a:uFillTx/>
                <a:ea typeface="Calibri"/>
                <a:sym typeface="Calibri"/>
              </a:rPr>
              <a:t>U.S. Citizens Travel ID Documents </a:t>
            </a:r>
            <a:r>
              <a:rPr kumimoji="0" lang="en-US" sz="2000" b="0" i="0" u="none" strike="noStrike" kern="0" cap="none" spc="0" normalizeH="0" baseline="0" noProof="0" dirty="0">
                <a:ln>
                  <a:noFill/>
                </a:ln>
                <a:solidFill>
                  <a:srgbClr val="000000"/>
                </a:solidFill>
                <a:effectLst/>
                <a:highlight>
                  <a:srgbClr val="FFFF00"/>
                </a:highlight>
                <a:uLnTx/>
                <a:uFillTx/>
                <a:ea typeface="Calibri"/>
                <a:sym typeface="Calibri"/>
              </a:rPr>
              <a:t>[Use this slide to provide information on visas for those traveling from the US or a different to country where the training will be]</a:t>
            </a:r>
            <a:endParaRPr lang="en-US" sz="1800" dirty="0">
              <a:solidFill>
                <a:schemeClr val="tx1"/>
              </a:solidFill>
            </a:endParaRPr>
          </a:p>
        </p:txBody>
      </p:sp>
      <p:sp>
        <p:nvSpPr>
          <p:cNvPr id="123" name="Google Shape;123;p2"/>
          <p:cNvSpPr txBox="1">
            <a:spLocks noGrp="1"/>
          </p:cNvSpPr>
          <p:nvPr>
            <p:ph sz="half" idx="2"/>
          </p:nvPr>
        </p:nvSpPr>
        <p:spPr>
          <a:xfrm>
            <a:off x="432392" y="2447001"/>
            <a:ext cx="11468985" cy="4230246"/>
          </a:xfrm>
          <a:prstGeom prst="rect">
            <a:avLst/>
          </a:prstGeom>
          <a:solidFill>
            <a:schemeClr val="bg1"/>
          </a:solid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ct val="100000"/>
              <a:buNone/>
            </a:pPr>
            <a:r>
              <a:rPr lang="en-US" sz="2000" b="1" dirty="0"/>
              <a:t>Visa Information for participants traveling to </a:t>
            </a:r>
            <a:r>
              <a:rPr lang="en-US" sz="2000" b="1" dirty="0">
                <a:highlight>
                  <a:srgbClr val="FFFF00"/>
                </a:highlight>
              </a:rPr>
              <a:t>[insert country of training]</a:t>
            </a:r>
            <a:endParaRPr lang="en-US" sz="1100" dirty="0">
              <a:highlight>
                <a:srgbClr val="FFFF00"/>
              </a:highlight>
            </a:endParaRPr>
          </a:p>
        </p:txBody>
      </p:sp>
    </p:spTree>
    <p:extLst>
      <p:ext uri="{BB962C8B-B14F-4D97-AF65-F5344CB8AC3E}">
        <p14:creationId xmlns:p14="http://schemas.microsoft.com/office/powerpoint/2010/main" val="29363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5"/>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60" name="Google Shape;160;p5"/>
          <p:cNvSpPr txBox="1">
            <a:spLocks noGrp="1"/>
          </p:cNvSpPr>
          <p:nvPr>
            <p:ph type="title"/>
          </p:nvPr>
        </p:nvSpPr>
        <p:spPr>
          <a:xfrm>
            <a:off x="606833" y="686821"/>
            <a:ext cx="10515600" cy="3063875"/>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5200"/>
              <a:buFont typeface="Calibri"/>
              <a:buNone/>
            </a:pPr>
            <a:r>
              <a:rPr lang="en-US" sz="5200" b="1" dirty="0">
                <a:solidFill>
                  <a:schemeClr val="dk1"/>
                </a:solidFill>
                <a:ea typeface="Calibri"/>
                <a:sym typeface="Calibri"/>
              </a:rPr>
              <a:t>Do any participants still need to book their hotel?</a:t>
            </a:r>
            <a:endParaRPr dirty="0"/>
          </a:p>
        </p:txBody>
      </p:sp>
      <p:pic>
        <p:nvPicPr>
          <p:cNvPr id="161" name="Google Shape;161;p5" descr="Sleep"/>
          <p:cNvPicPr preferRelativeResize="0"/>
          <p:nvPr/>
        </p:nvPicPr>
        <p:blipFill rotWithShape="1">
          <a:blip r:embed="rId3">
            <a:alphaModFix/>
          </a:blip>
          <a:srcRect/>
          <a:stretch/>
        </p:blipFill>
        <p:spPr>
          <a:xfrm>
            <a:off x="916024" y="777698"/>
            <a:ext cx="1289051" cy="1289051"/>
          </a:xfrm>
          <a:prstGeom prst="rect">
            <a:avLst/>
          </a:prstGeom>
          <a:noFill/>
          <a:ln>
            <a:noFill/>
          </a:ln>
        </p:spPr>
      </p:pic>
      <p:pic>
        <p:nvPicPr>
          <p:cNvPr id="162" name="Google Shape;162;p5" descr="Sleep"/>
          <p:cNvPicPr preferRelativeResize="0"/>
          <p:nvPr/>
        </p:nvPicPr>
        <p:blipFill rotWithShape="1">
          <a:blip r:embed="rId3">
            <a:alphaModFix amt="15000"/>
          </a:blip>
          <a:srcRect/>
          <a:stretch/>
        </p:blipFill>
        <p:spPr>
          <a:xfrm>
            <a:off x="6317923" y="2133478"/>
            <a:ext cx="5411343" cy="5411343"/>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6"/>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dirty="0"/>
              <a:t>We have secured a hotel block!</a:t>
            </a:r>
            <a:endParaRPr dirty="0"/>
          </a:p>
        </p:txBody>
      </p:sp>
      <p:sp>
        <p:nvSpPr>
          <p:cNvPr id="168" name="Google Shape;168;p6"/>
          <p:cNvSpPr txBox="1">
            <a:spLocks noGrp="1"/>
          </p:cNvSpPr>
          <p:nvPr>
            <p:ph sz="half" idx="2"/>
          </p:nvPr>
        </p:nvSpPr>
        <p:spPr>
          <a:xfrm>
            <a:off x="664425" y="2505075"/>
            <a:ext cx="11314924" cy="4108376"/>
          </a:xfrm>
          <a:prstGeom prst="rect">
            <a:avLst/>
          </a:prstGeom>
          <a:solidFill>
            <a:schemeClr val="bg1"/>
          </a:solid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ct val="100000"/>
              <a:buChar char="•"/>
            </a:pPr>
            <a:r>
              <a:rPr lang="en-US" sz="2800" dirty="0">
                <a:highlight>
                  <a:srgbClr val="FFFF00"/>
                </a:highlight>
              </a:rPr>
              <a:t>[Insert Hotel details, ensure to give detailed information about location and proximity to training location]</a:t>
            </a:r>
            <a:endParaRPr dirty="0">
              <a:highlight>
                <a:srgbClr val="FFFF00"/>
              </a:highlight>
            </a:endParaRPr>
          </a:p>
          <a:p>
            <a:pPr marL="228600" lvl="0" indent="-228600" algn="l" rtl="0">
              <a:lnSpc>
                <a:spcPct val="90000"/>
              </a:lnSpc>
              <a:spcBef>
                <a:spcPts val="1000"/>
              </a:spcBef>
              <a:spcAft>
                <a:spcPts val="0"/>
              </a:spcAft>
              <a:buClr>
                <a:schemeClr val="dk1"/>
              </a:buClr>
              <a:buSzPct val="100000"/>
              <a:buChar char="•"/>
            </a:pPr>
            <a:r>
              <a:rPr lang="en-US" dirty="0"/>
              <a:t>Link: </a:t>
            </a:r>
            <a:r>
              <a:rPr lang="en-US" dirty="0">
                <a:highlight>
                  <a:srgbClr val="FFFF00"/>
                </a:highlight>
              </a:rPr>
              <a:t>[insert link of training location] </a:t>
            </a:r>
            <a:r>
              <a:rPr lang="en-US" dirty="0"/>
              <a:t>– ensure to email it ahead of time</a:t>
            </a:r>
          </a:p>
          <a:p>
            <a:pPr marL="228600" indent="-228600">
              <a:spcBef>
                <a:spcPts val="0"/>
              </a:spcBef>
              <a:buSzPct val="100000"/>
            </a:pPr>
            <a:r>
              <a:rPr lang="en-US" dirty="0"/>
              <a:t>Insert Event dates </a:t>
            </a:r>
          </a:p>
          <a:p>
            <a:pPr marL="228600" indent="-228600">
              <a:spcBef>
                <a:spcPts val="0"/>
              </a:spcBef>
              <a:buSzPct val="100000"/>
            </a:pPr>
            <a:r>
              <a:rPr lang="en-US" dirty="0"/>
              <a:t>Insert hotel booking date (Book by…….)</a:t>
            </a:r>
          </a:p>
          <a:p>
            <a:pPr marL="228600" indent="-228600">
              <a:spcBef>
                <a:spcPts val="0"/>
              </a:spcBef>
              <a:buSzPct val="100000"/>
            </a:pPr>
            <a:r>
              <a:rPr lang="en-US" dirty="0"/>
              <a:t>Insert Hotel Name and location (address), available rooms and rates</a:t>
            </a:r>
          </a:p>
          <a:p>
            <a:pPr marL="228600" indent="-228600">
              <a:spcBef>
                <a:spcPts val="0"/>
              </a:spcBef>
              <a:buSzPct val="100000"/>
            </a:pPr>
            <a:r>
              <a:rPr lang="en-US" dirty="0"/>
              <a:t>Insert link for booking hotel rooms</a:t>
            </a:r>
          </a:p>
          <a:p>
            <a:pPr marL="228600" lvl="0" indent="-228600" algn="l" rtl="0">
              <a:lnSpc>
                <a:spcPct val="90000"/>
              </a:lnSpc>
              <a:spcBef>
                <a:spcPts val="1000"/>
              </a:spcBef>
              <a:spcAft>
                <a:spcPts val="0"/>
              </a:spcAft>
              <a:buClr>
                <a:schemeClr val="dk1"/>
              </a:buClr>
              <a:buSzPct val="100000"/>
              <a:buChar char="•"/>
            </a:pP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9" name="Google Shape;179;p7"/>
          <p:cNvSpPr txBox="1">
            <a:spLocks noGrp="1"/>
          </p:cNvSpPr>
          <p:nvPr>
            <p:ph type="title"/>
          </p:nvPr>
        </p:nvSpPr>
        <p:spPr>
          <a:xfrm>
            <a:off x="664423" y="668337"/>
            <a:ext cx="6409772" cy="1427641"/>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rgbClr val="FFFFFF"/>
              </a:buClr>
              <a:buSzPct val="100000"/>
              <a:buFont typeface="Calibri"/>
              <a:buNone/>
            </a:pPr>
            <a:r>
              <a:rPr lang="en-US" sz="3700" dirty="0"/>
              <a:t>Arriving in [insert arrival city name] - [insert airport name] International </a:t>
            </a:r>
            <a:r>
              <a:rPr lang="en-US" sz="3700" dirty="0">
                <a:solidFill>
                  <a:srgbClr val="FFFFFF"/>
                </a:solidFill>
              </a:rPr>
              <a:t>Airport </a:t>
            </a:r>
            <a:endParaRPr sz="3700" dirty="0">
              <a:solidFill>
                <a:srgbClr val="FFFFFF"/>
              </a:solidFill>
            </a:endParaRPr>
          </a:p>
        </p:txBody>
      </p:sp>
      <p:sp>
        <p:nvSpPr>
          <p:cNvPr id="180" name="Google Shape;180;p7"/>
          <p:cNvSpPr txBox="1">
            <a:spLocks noGrp="1"/>
          </p:cNvSpPr>
          <p:nvPr>
            <p:ph sz="half" idx="2"/>
          </p:nvPr>
        </p:nvSpPr>
        <p:spPr>
          <a:xfrm>
            <a:off x="446567" y="2466751"/>
            <a:ext cx="11603666" cy="4260113"/>
          </a:xfrm>
          <a:prstGeom prst="rect">
            <a:avLst/>
          </a:prstGeom>
          <a:solidFill>
            <a:schemeClr val="bg1"/>
          </a:solidFill>
          <a:ln>
            <a:noFill/>
          </a:ln>
        </p:spPr>
        <p:txBody>
          <a:bodyPr spcFirstLastPara="1" wrap="square" lIns="91425" tIns="45700" rIns="91425" bIns="45700" anchor="ctr" anchorCtr="0">
            <a:normAutofit/>
          </a:bodyPr>
          <a:lstStyle/>
          <a:p>
            <a:pPr marL="228600" lvl="0" indent="-228600" algn="l" rtl="0">
              <a:lnSpc>
                <a:spcPct val="90000"/>
              </a:lnSpc>
              <a:spcBef>
                <a:spcPts val="0"/>
              </a:spcBef>
              <a:spcAft>
                <a:spcPts val="0"/>
              </a:spcAft>
              <a:buClr>
                <a:schemeClr val="dk1"/>
              </a:buClr>
              <a:buSzPct val="100000"/>
              <a:buChar char="•"/>
            </a:pPr>
            <a:r>
              <a:rPr lang="en-US" sz="1800" dirty="0"/>
              <a:t>There are a few ways to get to your hotel:</a:t>
            </a:r>
            <a:endParaRPr dirty="0"/>
          </a:p>
          <a:p>
            <a:pPr marL="914400" lvl="1" indent="-457200" algn="l" rtl="0">
              <a:lnSpc>
                <a:spcPct val="90000"/>
              </a:lnSpc>
              <a:spcBef>
                <a:spcPts val="500"/>
              </a:spcBef>
              <a:spcAft>
                <a:spcPts val="0"/>
              </a:spcAft>
              <a:buClr>
                <a:schemeClr val="dk1"/>
              </a:buClr>
              <a:buSzPct val="100000"/>
              <a:buFont typeface="Calibri"/>
              <a:buAutoNum type="arabicPeriod"/>
            </a:pPr>
            <a:r>
              <a:rPr lang="en-US" sz="1800" dirty="0"/>
              <a:t>Contact or go on your hotel website – they may provide a free or provide costed airport shuttle (that can be charged to your room)</a:t>
            </a:r>
            <a:endParaRPr dirty="0"/>
          </a:p>
          <a:p>
            <a:pPr marL="914400" lvl="1" indent="-457200" algn="l" rtl="0">
              <a:lnSpc>
                <a:spcPct val="90000"/>
              </a:lnSpc>
              <a:spcBef>
                <a:spcPts val="500"/>
              </a:spcBef>
              <a:spcAft>
                <a:spcPts val="0"/>
              </a:spcAft>
              <a:buClr>
                <a:schemeClr val="dk1"/>
              </a:buClr>
              <a:buSzPct val="100000"/>
              <a:buFont typeface="Calibri"/>
              <a:buAutoNum type="arabicPeriod"/>
            </a:pPr>
            <a:r>
              <a:rPr lang="en-US" sz="1800" dirty="0"/>
              <a:t>Use </a:t>
            </a:r>
            <a:r>
              <a:rPr lang="en-US" sz="1800" dirty="0">
                <a:highlight>
                  <a:srgbClr val="FFFF00"/>
                </a:highlight>
              </a:rPr>
              <a:t>[insert any public transport means (bus, train, taxis) available and any other details of how to get from one airport terminal to another if it’s more than one including how to get to the hotel] </a:t>
            </a:r>
            <a:r>
              <a:rPr lang="en-US" sz="1800" dirty="0"/>
              <a:t>(you will need to contact your hotel to identify which stop is close by). </a:t>
            </a:r>
            <a:endParaRPr sz="1800" dirty="0"/>
          </a:p>
          <a:p>
            <a:pPr marL="914400" lvl="1" indent="-457200" algn="l" rtl="0">
              <a:lnSpc>
                <a:spcPct val="90000"/>
              </a:lnSpc>
              <a:spcBef>
                <a:spcPts val="500"/>
              </a:spcBef>
              <a:spcAft>
                <a:spcPts val="0"/>
              </a:spcAft>
              <a:buClr>
                <a:schemeClr val="dk1"/>
              </a:buClr>
              <a:buSzPct val="100000"/>
              <a:buFont typeface="Calibri"/>
              <a:buAutoNum type="arabicPeriod"/>
            </a:pPr>
            <a:r>
              <a:rPr lang="en-US" sz="1800" dirty="0"/>
              <a:t>Taxi – you can get a taxi from outside the international terminal or you can take the shuttle to domestic terminal and get a taxi there as well. </a:t>
            </a:r>
            <a:endParaRPr dirty="0"/>
          </a:p>
          <a:p>
            <a:pPr marL="914400" lvl="1" indent="-457200" algn="l" rtl="0">
              <a:lnSpc>
                <a:spcPct val="90000"/>
              </a:lnSpc>
              <a:spcBef>
                <a:spcPts val="500"/>
              </a:spcBef>
              <a:spcAft>
                <a:spcPts val="0"/>
              </a:spcAft>
              <a:buClr>
                <a:schemeClr val="dk1"/>
              </a:buClr>
              <a:buSzPct val="100000"/>
              <a:buFont typeface="Calibri"/>
              <a:buAutoNum type="arabicPeriod"/>
            </a:pPr>
            <a:r>
              <a:rPr lang="en-US" sz="1800" dirty="0"/>
              <a:t>Uber/Lyft – you can get Uber/Lyft at the international but will need access to </a:t>
            </a:r>
            <a:r>
              <a:rPr lang="en-US" sz="1800" dirty="0" err="1"/>
              <a:t>WiFi</a:t>
            </a:r>
            <a:r>
              <a:rPr lang="en-US" sz="1800" dirty="0"/>
              <a:t> or cell reception to use the smart phone applications</a:t>
            </a:r>
            <a:endParaRPr dirty="0"/>
          </a:p>
          <a:p>
            <a:pPr marL="228600" lvl="0" indent="-228600" algn="l" rtl="0">
              <a:lnSpc>
                <a:spcPct val="90000"/>
              </a:lnSpc>
              <a:spcBef>
                <a:spcPts val="1000"/>
              </a:spcBef>
              <a:spcAft>
                <a:spcPts val="0"/>
              </a:spcAft>
              <a:buClr>
                <a:schemeClr val="dk1"/>
              </a:buClr>
              <a:buSzPct val="100000"/>
              <a:buChar char="•"/>
            </a:pPr>
            <a:r>
              <a:rPr lang="en-US" sz="1800" dirty="0"/>
              <a:t>Please remember to bring:</a:t>
            </a:r>
            <a:endParaRPr dirty="0"/>
          </a:p>
          <a:p>
            <a:pPr marL="685800" lvl="1" indent="-228600" algn="l" rtl="0">
              <a:lnSpc>
                <a:spcPct val="90000"/>
              </a:lnSpc>
              <a:spcBef>
                <a:spcPts val="500"/>
              </a:spcBef>
              <a:spcAft>
                <a:spcPts val="0"/>
              </a:spcAft>
              <a:buClr>
                <a:schemeClr val="dk1"/>
              </a:buClr>
              <a:buSzPct val="100000"/>
              <a:buChar char="•"/>
            </a:pPr>
            <a:r>
              <a:rPr lang="en-US" sz="1800" dirty="0"/>
              <a:t>Hotel address</a:t>
            </a:r>
            <a:endParaRPr dirty="0"/>
          </a:p>
          <a:p>
            <a:pPr marL="685800" lvl="1" indent="-228600" algn="l" rtl="0">
              <a:lnSpc>
                <a:spcPct val="90000"/>
              </a:lnSpc>
              <a:spcBef>
                <a:spcPts val="500"/>
              </a:spcBef>
              <a:spcAft>
                <a:spcPts val="0"/>
              </a:spcAft>
              <a:buClr>
                <a:schemeClr val="dk1"/>
              </a:buClr>
              <a:buSzPct val="100000"/>
              <a:buChar char="•"/>
            </a:pPr>
            <a:r>
              <a:rPr lang="en-US" sz="1800" dirty="0"/>
              <a:t>Hotel phone number</a:t>
            </a:r>
            <a:endParaRPr dirty="0"/>
          </a:p>
          <a:p>
            <a:pPr marL="685800" lvl="1" indent="-228600" algn="l" rtl="0">
              <a:lnSpc>
                <a:spcPct val="90000"/>
              </a:lnSpc>
              <a:spcBef>
                <a:spcPts val="500"/>
              </a:spcBef>
              <a:spcAft>
                <a:spcPts val="0"/>
              </a:spcAft>
              <a:buClr>
                <a:schemeClr val="dk1"/>
              </a:buClr>
              <a:buSzPct val="100000"/>
              <a:buChar char="•"/>
            </a:pPr>
            <a:r>
              <a:rPr lang="en-US" sz="1800" dirty="0">
                <a:highlight>
                  <a:srgbClr val="FFFF00"/>
                </a:highlight>
              </a:rPr>
              <a:t>[insert contact person(s) names] </a:t>
            </a:r>
            <a:r>
              <a:rPr lang="en-US" sz="1800" dirty="0"/>
              <a:t>contact information </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92" name="Google Shape;192;p8"/>
          <p:cNvSpPr txBox="1">
            <a:spLocks noGrp="1"/>
          </p:cNvSpPr>
          <p:nvPr>
            <p:ph type="title"/>
          </p:nvPr>
        </p:nvSpPr>
        <p:spPr>
          <a:prstGeom prst="rect">
            <a:avLst/>
          </a:prstGeom>
          <a:noFill/>
          <a:ln>
            <a:noFill/>
          </a:ln>
        </p:spPr>
        <p:txBody>
          <a:bodyPr spcFirstLastPara="1" wrap="square" lIns="91425" tIns="45700" rIns="91425" bIns="45700" anchor="b" anchorCtr="0">
            <a:normAutofit/>
          </a:bodyPr>
          <a:lstStyle/>
          <a:p>
            <a:pPr marL="0" lvl="0" indent="0" rtl="0">
              <a:lnSpc>
                <a:spcPct val="90000"/>
              </a:lnSpc>
              <a:spcBef>
                <a:spcPts val="0"/>
              </a:spcBef>
              <a:spcAft>
                <a:spcPts val="0"/>
              </a:spcAft>
              <a:buClr>
                <a:srgbClr val="FFFFFF"/>
              </a:buClr>
              <a:buSzPts val="4000"/>
              <a:buFont typeface="Calibri"/>
              <a:buNone/>
            </a:pPr>
            <a:r>
              <a:rPr lang="en-US" sz="4000" dirty="0">
                <a:solidFill>
                  <a:srgbClr val="FFFFFF"/>
                </a:solidFill>
                <a:ea typeface="Calibri"/>
                <a:sym typeface="Calibri"/>
              </a:rPr>
              <a:t>I-LEAD – Shared Google Drive</a:t>
            </a:r>
            <a:endParaRPr dirty="0"/>
          </a:p>
        </p:txBody>
      </p:sp>
      <p:sp>
        <p:nvSpPr>
          <p:cNvPr id="193" name="Google Shape;193;p8"/>
          <p:cNvSpPr txBox="1">
            <a:spLocks noGrp="1"/>
          </p:cNvSpPr>
          <p:nvPr>
            <p:ph sz="half" idx="2"/>
          </p:nvPr>
        </p:nvSpPr>
        <p:spPr>
          <a:xfrm>
            <a:off x="664424" y="3106240"/>
            <a:ext cx="11371632" cy="3599360"/>
          </a:xfrm>
          <a:prstGeom prst="rect">
            <a:avLst/>
          </a:prstGeom>
          <a:solidFill>
            <a:schemeClr val="bg1"/>
          </a:solidFill>
          <a:ln>
            <a:noFill/>
          </a:ln>
        </p:spPr>
        <p:txBody>
          <a:bodyPr spcFirstLastPara="1" wrap="square" lIns="91425" tIns="45700" rIns="91425" bIns="45700" anchor="ctr" anchorCtr="0">
            <a:normAutofit fontScale="92500" lnSpcReduction="10000"/>
          </a:bodyPr>
          <a:lstStyle/>
          <a:p>
            <a:pPr marL="228600" lvl="0" indent="-228600" algn="l" rtl="0">
              <a:lnSpc>
                <a:spcPct val="90000"/>
              </a:lnSpc>
              <a:spcBef>
                <a:spcPts val="0"/>
              </a:spcBef>
              <a:spcAft>
                <a:spcPts val="0"/>
              </a:spcAft>
              <a:buClr>
                <a:schemeClr val="dk1"/>
              </a:buClr>
              <a:buSzPts val="2000"/>
              <a:buChar char="•"/>
            </a:pPr>
            <a:r>
              <a:rPr lang="en-US" dirty="0"/>
              <a:t>All I-LEAD documents available on the Shared Google Drive:</a:t>
            </a:r>
            <a:endParaRPr sz="3600" dirty="0"/>
          </a:p>
          <a:p>
            <a:pPr marL="685800" lvl="1" indent="-228600" algn="l" rtl="0">
              <a:lnSpc>
                <a:spcPct val="90000"/>
              </a:lnSpc>
              <a:spcBef>
                <a:spcPts val="500"/>
              </a:spcBef>
              <a:spcAft>
                <a:spcPts val="0"/>
              </a:spcAft>
              <a:buClr>
                <a:schemeClr val="dk1"/>
              </a:buClr>
              <a:buSzPts val="2000"/>
              <a:buChar char="•"/>
            </a:pPr>
            <a:r>
              <a:rPr lang="en-US" sz="2800" u="sng" dirty="0">
                <a:solidFill>
                  <a:schemeClr val="hlink"/>
                </a:solidFill>
              </a:rPr>
              <a:t>[insert link for all I-LEAD materials]</a:t>
            </a:r>
            <a:endParaRPr sz="2800" dirty="0"/>
          </a:p>
          <a:p>
            <a:pPr marL="228600" lvl="0" indent="-228600" algn="l" rtl="0">
              <a:lnSpc>
                <a:spcPct val="90000"/>
              </a:lnSpc>
              <a:spcBef>
                <a:spcPts val="1000"/>
              </a:spcBef>
              <a:spcAft>
                <a:spcPts val="0"/>
              </a:spcAft>
              <a:buClr>
                <a:schemeClr val="dk1"/>
              </a:buClr>
              <a:buSzPts val="2000"/>
              <a:buChar char="•"/>
            </a:pPr>
            <a:r>
              <a:rPr lang="en-US" dirty="0"/>
              <a:t>Documents to be included:</a:t>
            </a:r>
            <a:endParaRPr dirty="0"/>
          </a:p>
          <a:p>
            <a:pPr marL="685800" lvl="1" indent="-228600" algn="l" rtl="0">
              <a:lnSpc>
                <a:spcPct val="90000"/>
              </a:lnSpc>
              <a:spcBef>
                <a:spcPts val="500"/>
              </a:spcBef>
              <a:spcAft>
                <a:spcPts val="0"/>
              </a:spcAft>
              <a:buClr>
                <a:schemeClr val="dk1"/>
              </a:buClr>
              <a:buSzPts val="2000"/>
              <a:buChar char="•"/>
            </a:pPr>
            <a:r>
              <a:rPr lang="en-US" sz="2800" dirty="0"/>
              <a:t>Materials from this Orientation</a:t>
            </a:r>
            <a:endParaRPr sz="2800" dirty="0"/>
          </a:p>
          <a:p>
            <a:pPr marL="685800" lvl="1" indent="-228600" algn="l" rtl="0">
              <a:lnSpc>
                <a:spcPct val="90000"/>
              </a:lnSpc>
              <a:spcBef>
                <a:spcPts val="500"/>
              </a:spcBef>
              <a:spcAft>
                <a:spcPts val="0"/>
              </a:spcAft>
              <a:buClr>
                <a:schemeClr val="dk1"/>
              </a:buClr>
              <a:buSzPts val="2000"/>
              <a:buChar char="•"/>
            </a:pPr>
            <a:r>
              <a:rPr lang="en-US" sz="2800" dirty="0"/>
              <a:t>Agenda</a:t>
            </a:r>
            <a:endParaRPr sz="2800" u="sng" dirty="0">
              <a:solidFill>
                <a:schemeClr val="hlink"/>
              </a:solidFill>
              <a:hlinkClick r:id="rId3"/>
            </a:endParaRPr>
          </a:p>
          <a:p>
            <a:pPr marL="685800" lvl="1" indent="-228600" algn="l" rtl="0">
              <a:lnSpc>
                <a:spcPct val="90000"/>
              </a:lnSpc>
              <a:spcBef>
                <a:spcPts val="500"/>
              </a:spcBef>
              <a:spcAft>
                <a:spcPts val="0"/>
              </a:spcAft>
              <a:buClr>
                <a:schemeClr val="dk1"/>
              </a:buClr>
              <a:buSzPts val="2000"/>
              <a:buChar char="•"/>
            </a:pPr>
            <a:r>
              <a:rPr lang="en-US" sz="2800" dirty="0"/>
              <a:t>Bios – Speakers and Participants</a:t>
            </a:r>
            <a:endParaRPr sz="2800" dirty="0"/>
          </a:p>
          <a:p>
            <a:pPr marL="685800" lvl="1" indent="-228600" algn="l" rtl="0">
              <a:lnSpc>
                <a:spcPct val="90000"/>
              </a:lnSpc>
              <a:spcBef>
                <a:spcPts val="500"/>
              </a:spcBef>
              <a:spcAft>
                <a:spcPts val="0"/>
              </a:spcAft>
              <a:buClr>
                <a:schemeClr val="dk1"/>
              </a:buClr>
              <a:buSzPts val="2000"/>
              <a:buChar char="•"/>
            </a:pPr>
            <a:r>
              <a:rPr lang="en-US" sz="2800" dirty="0"/>
              <a:t>Webinars</a:t>
            </a:r>
            <a:endParaRPr sz="2800" dirty="0"/>
          </a:p>
          <a:p>
            <a:pPr marL="685800" lvl="1" indent="-228600" algn="l" rtl="0">
              <a:lnSpc>
                <a:spcPct val="90000"/>
              </a:lnSpc>
              <a:spcBef>
                <a:spcPts val="500"/>
              </a:spcBef>
              <a:spcAft>
                <a:spcPts val="0"/>
              </a:spcAft>
              <a:buClr>
                <a:schemeClr val="dk1"/>
              </a:buClr>
              <a:buSzPts val="2000"/>
              <a:buChar char="•"/>
            </a:pPr>
            <a:r>
              <a:rPr lang="en-US" sz="2800" dirty="0"/>
              <a:t>Reading materials </a:t>
            </a:r>
            <a:endParaRPr sz="2800" dirty="0"/>
          </a:p>
          <a:p>
            <a:pPr marL="685800" lvl="1" indent="-228600" algn="l" rtl="0">
              <a:lnSpc>
                <a:spcPct val="90000"/>
              </a:lnSpc>
              <a:spcBef>
                <a:spcPts val="500"/>
              </a:spcBef>
              <a:spcAft>
                <a:spcPts val="0"/>
              </a:spcAft>
              <a:buClr>
                <a:schemeClr val="dk1"/>
              </a:buClr>
              <a:buSzPts val="2000"/>
              <a:buChar char="•"/>
            </a:pPr>
            <a:r>
              <a:rPr lang="en-US" sz="2800" dirty="0"/>
              <a:t>Etc.</a:t>
            </a:r>
            <a:endParaRPr sz="2800" dirty="0"/>
          </a:p>
          <a:p>
            <a:pPr marL="228600" lvl="0" indent="-101600" algn="l" rtl="0">
              <a:lnSpc>
                <a:spcPct val="90000"/>
              </a:lnSpc>
              <a:spcBef>
                <a:spcPts val="1000"/>
              </a:spcBef>
              <a:spcAft>
                <a:spcPts val="0"/>
              </a:spcAft>
              <a:buClr>
                <a:schemeClr val="dk1"/>
              </a:buClr>
              <a:buSzPts val="2000"/>
              <a:buNone/>
            </a:pPr>
            <a:endParaRPr sz="2000" dirty="0"/>
          </a:p>
          <a:p>
            <a:pPr marL="0" lvl="0" indent="127000" algn="l" rtl="0">
              <a:lnSpc>
                <a:spcPct val="90000"/>
              </a:lnSpc>
              <a:spcBef>
                <a:spcPts val="1000"/>
              </a:spcBef>
              <a:spcAft>
                <a:spcPts val="0"/>
              </a:spcAft>
              <a:buClr>
                <a:schemeClr val="dk1"/>
              </a:buClr>
              <a:buSzPts val="2000"/>
              <a:buNone/>
            </a:pPr>
            <a:endParaRPr sz="2000" dirty="0"/>
          </a:p>
          <a:p>
            <a:pPr marL="228600" lvl="0" indent="-101600" algn="l" rtl="0">
              <a:lnSpc>
                <a:spcPct val="90000"/>
              </a:lnSpc>
              <a:spcBef>
                <a:spcPts val="1000"/>
              </a:spcBef>
              <a:spcAft>
                <a:spcPts val="0"/>
              </a:spcAft>
              <a:buClr>
                <a:schemeClr val="dk1"/>
              </a:buClr>
              <a:buSzPts val="2000"/>
              <a:buNone/>
            </a:pPr>
            <a:endParaRPr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203" name="Google Shape;203;p9"/>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FFFF"/>
              </a:buClr>
              <a:buSzPts val="4000"/>
              <a:buFont typeface="Calibri"/>
              <a:buNone/>
            </a:pPr>
            <a:r>
              <a:rPr lang="en-US" sz="4000" dirty="0">
                <a:solidFill>
                  <a:srgbClr val="FFFFFF"/>
                </a:solidFill>
              </a:rPr>
              <a:t>Morning &amp; Ground Transportation – Part 1</a:t>
            </a:r>
            <a:endParaRPr dirty="0"/>
          </a:p>
        </p:txBody>
      </p:sp>
      <p:sp>
        <p:nvSpPr>
          <p:cNvPr id="204" name="Google Shape;204;p9"/>
          <p:cNvSpPr txBox="1">
            <a:spLocks noGrp="1"/>
          </p:cNvSpPr>
          <p:nvPr>
            <p:ph sz="half" idx="2"/>
          </p:nvPr>
        </p:nvSpPr>
        <p:spPr>
          <a:xfrm>
            <a:off x="664424" y="2505075"/>
            <a:ext cx="11300747" cy="4108376"/>
          </a:xfrm>
          <a:prstGeom prst="rect">
            <a:avLst/>
          </a:prstGeom>
          <a:solidFill>
            <a:schemeClr val="bg1"/>
          </a:solidFill>
          <a:ln>
            <a:noFill/>
          </a:ln>
        </p:spPr>
        <p:txBody>
          <a:bodyPr spcFirstLastPara="1" wrap="square" lIns="91425" tIns="45700" rIns="91425" bIns="45700" anchor="ctr" anchorCtr="0">
            <a:normAutofit/>
          </a:bodyPr>
          <a:lstStyle/>
          <a:p>
            <a:pPr marL="228600" lvl="0" indent="-228600" algn="l" rtl="0">
              <a:lnSpc>
                <a:spcPct val="90000"/>
              </a:lnSpc>
              <a:spcBef>
                <a:spcPts val="0"/>
              </a:spcBef>
              <a:spcAft>
                <a:spcPts val="0"/>
              </a:spcAft>
              <a:buClr>
                <a:schemeClr val="dk1"/>
              </a:buClr>
              <a:buSzPts val="1900"/>
              <a:buChar char="•"/>
            </a:pPr>
            <a:r>
              <a:rPr lang="en-US" sz="2200" dirty="0"/>
              <a:t>In-person attendance will be on </a:t>
            </a:r>
            <a:r>
              <a:rPr lang="en-US" sz="2200" dirty="0">
                <a:highlight>
                  <a:srgbClr val="FFFF00"/>
                </a:highlight>
              </a:rPr>
              <a:t>[insert location and all the details of how to get there]</a:t>
            </a:r>
            <a:endParaRPr sz="2200" dirty="0">
              <a:highlight>
                <a:srgbClr val="FFFF00"/>
              </a:highlight>
            </a:endParaRPr>
          </a:p>
          <a:p>
            <a:pPr marL="228600" lvl="0" indent="-228600" algn="l" rtl="0">
              <a:lnSpc>
                <a:spcPct val="90000"/>
              </a:lnSpc>
              <a:spcBef>
                <a:spcPts val="1000"/>
              </a:spcBef>
              <a:spcAft>
                <a:spcPts val="0"/>
              </a:spcAft>
              <a:buClr>
                <a:schemeClr val="dk1"/>
              </a:buClr>
              <a:buSzPts val="1900"/>
              <a:buChar char="•"/>
            </a:pPr>
            <a:r>
              <a:rPr lang="en-US" sz="2200" dirty="0"/>
              <a:t>Breakfast – eat before or bring to the training site. </a:t>
            </a:r>
            <a:endParaRPr sz="2200" dirty="0"/>
          </a:p>
          <a:p>
            <a:pPr marL="685800" lvl="1" indent="-228600" algn="l" rtl="0">
              <a:lnSpc>
                <a:spcPct val="90000"/>
              </a:lnSpc>
              <a:spcBef>
                <a:spcPts val="500"/>
              </a:spcBef>
              <a:spcAft>
                <a:spcPts val="0"/>
              </a:spcAft>
              <a:buClr>
                <a:schemeClr val="dk1"/>
              </a:buClr>
              <a:buSzPts val="1900"/>
              <a:buChar char="•"/>
            </a:pPr>
            <a:r>
              <a:rPr lang="en-US" sz="2200" dirty="0">
                <a:highlight>
                  <a:srgbClr val="FFFF00"/>
                </a:highlight>
              </a:rPr>
              <a:t>[insert any nearby place where participants can get a snack from, how to get there and the prices if possible] </a:t>
            </a:r>
          </a:p>
          <a:p>
            <a:pPr marL="685800" lvl="1" indent="-228600" algn="l" rtl="0">
              <a:lnSpc>
                <a:spcPct val="90000"/>
              </a:lnSpc>
              <a:spcBef>
                <a:spcPts val="500"/>
              </a:spcBef>
              <a:spcAft>
                <a:spcPts val="0"/>
              </a:spcAft>
              <a:buClr>
                <a:schemeClr val="dk1"/>
              </a:buClr>
              <a:buSzPts val="1900"/>
              <a:buChar char="•"/>
            </a:pPr>
            <a:r>
              <a:rPr lang="en-US" sz="2200" i="1" dirty="0"/>
              <a:t>[insert any other details that non citizens may need to be aware of including arrival time, security checks and the “must haves” to access the venue]</a:t>
            </a:r>
            <a:r>
              <a:rPr lang="en-US" sz="2200" dirty="0"/>
              <a:t>.</a:t>
            </a:r>
            <a:endParaRPr sz="2200" dirty="0"/>
          </a:p>
          <a:p>
            <a:pPr marL="228600" lvl="0" indent="-228600" algn="l" rtl="0">
              <a:lnSpc>
                <a:spcPct val="90000"/>
              </a:lnSpc>
              <a:spcBef>
                <a:spcPts val="1000"/>
              </a:spcBef>
              <a:spcAft>
                <a:spcPts val="0"/>
              </a:spcAft>
              <a:buClr>
                <a:schemeClr val="dk1"/>
              </a:buClr>
              <a:buSzPts val="1900"/>
              <a:buChar char="•"/>
            </a:pPr>
            <a:r>
              <a:rPr lang="en-US" sz="2200" dirty="0"/>
              <a:t>Official I-LEAD training kick-off time is </a:t>
            </a:r>
            <a:r>
              <a:rPr lang="en-US" sz="2200" b="1" i="1" dirty="0"/>
              <a:t>8:30am</a:t>
            </a:r>
            <a:endParaRPr sz="2200" dirty="0"/>
          </a:p>
          <a:p>
            <a:pPr marL="457200" lvl="1" indent="0" algn="l" rtl="0">
              <a:lnSpc>
                <a:spcPct val="90000"/>
              </a:lnSpc>
              <a:spcBef>
                <a:spcPts val="500"/>
              </a:spcBef>
              <a:spcAft>
                <a:spcPts val="0"/>
              </a:spcAft>
              <a:buClr>
                <a:schemeClr val="dk1"/>
              </a:buClr>
              <a:buSzPts val="1900"/>
              <a:buNone/>
            </a:pPr>
            <a:endParaRPr sz="1900" b="1" dirty="0"/>
          </a:p>
        </p:txBody>
      </p:sp>
    </p:spTree>
  </p:cSld>
  <p:clrMapOvr>
    <a:masterClrMapping/>
  </p:clrMapOvr>
</p:sld>
</file>

<file path=ppt/theme/theme1.xml><?xml version="1.0" encoding="utf-8"?>
<a:theme xmlns:a="http://schemas.openxmlformats.org/drawingml/2006/main" name="TAP Template">
  <a:themeElements>
    <a:clrScheme name="TAP square">
      <a:dk1>
        <a:sysClr val="windowText" lastClr="000000"/>
      </a:dk1>
      <a:lt1>
        <a:sysClr val="window" lastClr="FFFFFF"/>
      </a:lt1>
      <a:dk2>
        <a:srgbClr val="1B3055"/>
      </a:dk2>
      <a:lt2>
        <a:srgbClr val="FAFAFF"/>
      </a:lt2>
      <a:accent1>
        <a:srgbClr val="0077AC"/>
      </a:accent1>
      <a:accent2>
        <a:srgbClr val="11ABE9"/>
      </a:accent2>
      <a:accent3>
        <a:srgbClr val="A706D4"/>
      </a:accent3>
      <a:accent4>
        <a:srgbClr val="692A5F"/>
      </a:accent4>
      <a:accent5>
        <a:srgbClr val="41B534"/>
      </a:accent5>
      <a:accent6>
        <a:srgbClr val="FC8556"/>
      </a:accent6>
      <a:hlink>
        <a:srgbClr val="0077AC"/>
      </a:hlink>
      <a:folHlink>
        <a:srgbClr val="692A5F"/>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AP Template" id="{E34AECF8-65DE-4AE7-A5B8-E1B14231ABDD}" vid="{11E73DD6-D110-4344-B3FB-DD184B08711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544013A502FBD43BCDFCD12E2740ECE" ma:contentTypeVersion="12" ma:contentTypeDescription="Create a new document." ma:contentTypeScope="" ma:versionID="4e001e63f3f847f664d5e8b528beb8b1">
  <xsd:schema xmlns:xsd="http://www.w3.org/2001/XMLSchema" xmlns:xs="http://www.w3.org/2001/XMLSchema" xmlns:p="http://schemas.microsoft.com/office/2006/metadata/properties" xmlns:ns2="7471d3ce-8476-4655-a0cd-8164d994cefe" xmlns:ns3="c42bdd84-917d-4884-89c3-c751295d8e16" targetNamespace="http://schemas.microsoft.com/office/2006/metadata/properties" ma:root="true" ma:fieldsID="2496c45fbbb244630995c3d594400ac9" ns2:_="" ns3:_="">
    <xsd:import namespace="7471d3ce-8476-4655-a0cd-8164d994cefe"/>
    <xsd:import namespace="c42bdd84-917d-4884-89c3-c751295d8e16"/>
    <xsd:element name="properties">
      <xsd:complexType>
        <xsd:sequence>
          <xsd:element name="documentManagement">
            <xsd:complexType>
              <xsd:all>
                <xsd:element ref="ns2:Category" minOccurs="0"/>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471d3ce-8476-4655-a0cd-8164d994cefe" elementFormDefault="qualified">
    <xsd:import namespace="http://schemas.microsoft.com/office/2006/documentManagement/types"/>
    <xsd:import namespace="http://schemas.microsoft.com/office/infopath/2007/PartnerControls"/>
    <xsd:element name="Category" ma:index="4" nillable="true" ma:displayName="Category" ma:default="Webinar" ma:format="Dropdown" ma:internalName="Category" ma:readOnly="false">
      <xsd:simpleType>
        <xsd:restriction base="dms:Choice">
          <xsd:enumeration value="Webinar"/>
          <xsd:enumeration value="Training Material"/>
        </xsd:restriction>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42bdd84-917d-4884-89c3-c751295d8e1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Category xmlns="7471d3ce-8476-4655-a0cd-8164d994cefe">Webinar</Category>
    <SharedWithUsers xmlns="c42bdd84-917d-4884-89c3-c751295d8e16">
      <UserInfo>
        <DisplayName>Yoon, Steven S. (CDC/DDPHSIS/CGH/DGHT)</DisplayName>
        <AccountId>111</AccountId>
        <AccountType/>
      </UserInfo>
      <UserInfo>
        <DisplayName>Lozano, Briana V. (CDC/DDPHSIS/CGH/DGHT)</DisplayName>
        <AccountId>21</AccountId>
        <AccountType/>
      </UserInfo>
      <UserInfo>
        <DisplayName>Wuhib, Tadesse (CDC/DDPHSIS/CGH/DGHT)</DisplayName>
        <AccountId>171</AccountId>
        <AccountType/>
      </UserInfo>
      <UserInfo>
        <DisplayName>Murie, Lisa (CDC/DDPHSIS/CGH/DGHT)</DisplayName>
        <AccountId>81</AccountId>
        <AccountType/>
      </UserInfo>
      <UserInfo>
        <DisplayName>Kariuki, James M. (CDC/DDPHSIS/CGH/DGHT)</DisplayName>
        <AccountId>64</AccountId>
        <AccountType/>
      </UserInfo>
      <UserInfo>
        <DisplayName>Manders, Eric-Jan (CDC/DDPHSIS/CGH/DGHT)</DisplayName>
        <AccountId>72</AccountId>
        <AccountType/>
      </UserInfo>
      <UserInfo>
        <DisplayName>Tolentino, Herman (CDC/DDPHSIS/CGH/DGHT)</DisplayName>
        <AccountId>102</AccountId>
        <AccountType/>
      </UserInfo>
      <UserInfo>
        <DisplayName>De Kerorguen, Nicolas (CDC/DDPHSIS/CGH/DGHT) (CTR)</DisplayName>
        <AccountId>52</AccountId>
        <AccountType/>
      </UserInfo>
      <UserInfo>
        <DisplayName>Norwood, Katherine (CDC/DDPHSIS/CGH/DGHT)</DisplayName>
        <AccountId>87</AccountId>
        <AccountType/>
      </UserInfo>
      <UserInfo>
        <DisplayName>Bryde, Lisa (CDC/DDPHSIS/CGH/DGHT) (CTR)</DisplayName>
        <AccountId>153</AccountId>
        <AccountType/>
      </UserInfo>
      <UserInfo>
        <DisplayName>MacGregor, Jan (CDC/DDPHSIS/CGH/DGHT) (CTR)</DisplayName>
        <AccountId>19</AccountId>
        <AccountType/>
      </UserInfo>
      <UserInfo>
        <DisplayName>Zagar, Terence R. (CDC/DDPHSIS/CGH/DGHT) (CTR)</DisplayName>
        <AccountId>120</AccountId>
        <AccountType/>
      </UserInfo>
      <UserInfo>
        <DisplayName>Dolan, Dana (CDC/DDPHSIS/CGH/DGHT) (CTR)</DisplayName>
        <AccountId>17</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AF0FFEA-0460-430A-AAE5-3CC27EC6EB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471d3ce-8476-4655-a0cd-8164d994cefe"/>
    <ds:schemaRef ds:uri="c42bdd84-917d-4884-89c3-c751295d8e1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1C3F004-6275-400C-82BA-CDEB59F6467D}">
  <ds:schemaRefs>
    <ds:schemaRef ds:uri="http://schemas.microsoft.com/office/2006/documentManagement/types"/>
    <ds:schemaRef ds:uri="http://www.w3.org/XML/1998/namespace"/>
    <ds:schemaRef ds:uri="http://schemas.microsoft.com/office/infopath/2007/PartnerControls"/>
    <ds:schemaRef ds:uri="7471d3ce-8476-4655-a0cd-8164d994cefe"/>
    <ds:schemaRef ds:uri="http://purl.org/dc/terms/"/>
    <ds:schemaRef ds:uri="http://purl.org/dc/dcmitype/"/>
    <ds:schemaRef ds:uri="http://schemas.microsoft.com/office/2006/metadata/properties"/>
    <ds:schemaRef ds:uri="http://schemas.openxmlformats.org/package/2006/metadata/core-properties"/>
    <ds:schemaRef ds:uri="c42bdd84-917d-4884-89c3-c751295d8e16"/>
    <ds:schemaRef ds:uri="http://purl.org/dc/elements/1.1/"/>
  </ds:schemaRefs>
</ds:datastoreItem>
</file>

<file path=customXml/itemProps3.xml><?xml version="1.0" encoding="utf-8"?>
<ds:datastoreItem xmlns:ds="http://schemas.openxmlformats.org/officeDocument/2006/customXml" ds:itemID="{E372E2AA-B14D-482B-ABB0-DED0E74F1E0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1612</TotalTime>
  <Words>1021</Words>
  <Application>Microsoft Office PowerPoint</Application>
  <PresentationFormat>Widescreen</PresentationFormat>
  <Paragraphs>76</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Noto Sans Symbols</vt:lpstr>
      <vt:lpstr>TAP Template</vt:lpstr>
      <vt:lpstr>Logistics and Travel Preparation </vt:lpstr>
      <vt:lpstr>Agenda</vt:lpstr>
      <vt:lpstr>Non-U.S. Citizens Travel ID Documents (this slide can be removed if the training is not going to be in the US)</vt:lpstr>
      <vt:lpstr>U.S. Citizens Travel ID Documents [Use this slide to provide information on visas for those traveling from the US or a different to country where the training will be]</vt:lpstr>
      <vt:lpstr>Do any participants still need to book their hotel?</vt:lpstr>
      <vt:lpstr>We have secured a hotel block!</vt:lpstr>
      <vt:lpstr>Arriving in [insert arrival city name] - [insert airport name] International Airport </vt:lpstr>
      <vt:lpstr>I-LEAD – Shared Google Drive</vt:lpstr>
      <vt:lpstr>Morning &amp; Ground Transportation – Part 1</vt:lpstr>
      <vt:lpstr>Morning &amp; Ground Transportation – Part 2</vt:lpstr>
      <vt:lpstr>Daily Lunches</vt:lpstr>
      <vt:lpstr>Evaluations</vt:lpstr>
      <vt:lpstr>Contact information, Q&amp;A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Wilmore, Sridevi (CDC/DDPHSIS/CGH/DGHT)</dc:creator>
  <cp:lastModifiedBy>Caitlin Bowman</cp:lastModifiedBy>
  <cp:revision>35</cp:revision>
  <dcterms:created xsi:type="dcterms:W3CDTF">2021-03-17T14:32:48Z</dcterms:created>
  <dcterms:modified xsi:type="dcterms:W3CDTF">2024-09-25T18:48:11Z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b94a7b8-f06c-4dfe-bdcc-9b548fd58c31_Enabled">
    <vt:lpwstr>true</vt:lpwstr>
  </property>
  <property fmtid="{D5CDD505-2E9C-101B-9397-08002B2CF9AE}" pid="3" name="MSIP_Label_7b94a7b8-f06c-4dfe-bdcc-9b548fd58c31_SetDate">
    <vt:lpwstr>2021-03-17T14:55:04Z</vt:lpwstr>
  </property>
  <property fmtid="{D5CDD505-2E9C-101B-9397-08002B2CF9AE}" pid="4" name="MSIP_Label_7b94a7b8-f06c-4dfe-bdcc-9b548fd58c31_Method">
    <vt:lpwstr>Privileged</vt:lpwstr>
  </property>
  <property fmtid="{D5CDD505-2E9C-101B-9397-08002B2CF9AE}" pid="5" name="MSIP_Label_7b94a7b8-f06c-4dfe-bdcc-9b548fd58c31_Name">
    <vt:lpwstr>7b94a7b8-f06c-4dfe-bdcc-9b548fd58c31</vt:lpwstr>
  </property>
  <property fmtid="{D5CDD505-2E9C-101B-9397-08002B2CF9AE}" pid="6" name="MSIP_Label_7b94a7b8-f06c-4dfe-bdcc-9b548fd58c31_SiteId">
    <vt:lpwstr>9ce70869-60db-44fd-abe8-d2767077fc8f</vt:lpwstr>
  </property>
  <property fmtid="{D5CDD505-2E9C-101B-9397-08002B2CF9AE}" pid="7" name="MSIP_Label_7b94a7b8-f06c-4dfe-bdcc-9b548fd58c31_ActionId">
    <vt:lpwstr>ab9a9bab-c06c-4b39-8c71-32d37480bb2e</vt:lpwstr>
  </property>
  <property fmtid="{D5CDD505-2E9C-101B-9397-08002B2CF9AE}" pid="8" name="MSIP_Label_7b94a7b8-f06c-4dfe-bdcc-9b548fd58c31_ContentBits">
    <vt:lpwstr>0</vt:lpwstr>
  </property>
  <property fmtid="{D5CDD505-2E9C-101B-9397-08002B2CF9AE}" pid="9" name="ContentTypeId">
    <vt:lpwstr>0x0101002544013A502FBD43BCDFCD12E2740ECE</vt:lpwstr>
  </property>
</Properties>
</file>