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57" r:id="rId2"/>
    <p:sldMasterId id="2147483666" r:id="rId3"/>
    <p:sldMasterId id="2147483674" r:id="rId4"/>
  </p:sldMasterIdLst>
  <p:notesMasterIdLst>
    <p:notesMasterId r:id="rId39"/>
  </p:notesMasterIdLst>
  <p:sldIdLst>
    <p:sldId id="256" r:id="rId5"/>
    <p:sldId id="257" r:id="rId6"/>
    <p:sldId id="258" r:id="rId7"/>
    <p:sldId id="259" r:id="rId8"/>
    <p:sldId id="260" r:id="rId9"/>
    <p:sldId id="2147375715" r:id="rId10"/>
    <p:sldId id="262" r:id="rId11"/>
    <p:sldId id="261" r:id="rId12"/>
    <p:sldId id="263" r:id="rId13"/>
    <p:sldId id="264" r:id="rId14"/>
    <p:sldId id="265" r:id="rId15"/>
    <p:sldId id="266" r:id="rId16"/>
    <p:sldId id="2147480914" r:id="rId17"/>
    <p:sldId id="268" r:id="rId18"/>
    <p:sldId id="269" r:id="rId19"/>
    <p:sldId id="2147375719" r:id="rId20"/>
    <p:sldId id="2147375717" r:id="rId21"/>
    <p:sldId id="2147375724" r:id="rId22"/>
    <p:sldId id="273" r:id="rId23"/>
    <p:sldId id="2147478164" r:id="rId24"/>
    <p:sldId id="2147481807" r:id="rId25"/>
    <p:sldId id="2147480921" r:id="rId26"/>
    <p:sldId id="2147481808" r:id="rId27"/>
    <p:sldId id="2147375718" r:id="rId28"/>
    <p:sldId id="2147481830" r:id="rId29"/>
    <p:sldId id="278" r:id="rId30"/>
    <p:sldId id="279" r:id="rId31"/>
    <p:sldId id="280" r:id="rId32"/>
    <p:sldId id="281" r:id="rId33"/>
    <p:sldId id="282" r:id="rId34"/>
    <p:sldId id="283" r:id="rId35"/>
    <p:sldId id="2147375714" r:id="rId36"/>
    <p:sldId id="2147375707"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R0CVj/rIfLylXc0dffuyA==" hashData="VmjONp7CpN/kfdcBVBlGwyw6MW4Cpm2J+Z3M5haOy89nDnQfli9Isr9s8SbIksoqwLpu0virjqr/dgz1qavrag=="/>
  <p:extLst>
    <p:ext uri="{521415D9-36F7-43E2-AB2F-B90AF26B5E84}">
      <p14:sectionLst xmlns:p14="http://schemas.microsoft.com/office/powerpoint/2010/main">
        <p14:section name="Section par défaut" id="{65099B5B-2413-4C7C-8741-5FD2F8C6813E}">
          <p14:sldIdLst>
            <p14:sldId id="256"/>
            <p14:sldId id="257"/>
            <p14:sldId id="258"/>
            <p14:sldId id="259"/>
            <p14:sldId id="260"/>
            <p14:sldId id="2147375715"/>
            <p14:sldId id="262"/>
            <p14:sldId id="261"/>
            <p14:sldId id="263"/>
            <p14:sldId id="264"/>
            <p14:sldId id="265"/>
            <p14:sldId id="266"/>
            <p14:sldId id="2147480914"/>
            <p14:sldId id="268"/>
            <p14:sldId id="269"/>
            <p14:sldId id="2147375719"/>
            <p14:sldId id="2147375717"/>
            <p14:sldId id="2147375724"/>
            <p14:sldId id="273"/>
            <p14:sldId id="2147478164"/>
            <p14:sldId id="2147481807"/>
            <p14:sldId id="2147480921"/>
            <p14:sldId id="2147481808"/>
            <p14:sldId id="2147375718"/>
            <p14:sldId id="2147481830"/>
            <p14:sldId id="278"/>
            <p14:sldId id="279"/>
            <p14:sldId id="280"/>
            <p14:sldId id="281"/>
            <p14:sldId id="282"/>
            <p14:sldId id="283"/>
            <p14:sldId id="2147375714"/>
            <p14:sldId id="2147375707"/>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2FA"/>
    <a:srgbClr val="F9D1DF"/>
    <a:srgbClr val="DFDAD9"/>
    <a:srgbClr val="D3CDCB"/>
    <a:srgbClr val="231F20"/>
    <a:srgbClr val="E4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50"/>
    <p:restoredTop sz="75182" autoAdjust="0"/>
  </p:normalViewPr>
  <p:slideViewPr>
    <p:cSldViewPr snapToGrid="0">
      <p:cViewPr varScale="1">
        <p:scale>
          <a:sx n="77" d="100"/>
          <a:sy n="77" d="100"/>
        </p:scale>
        <p:origin x="242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54FDE-8775-1744-9520-94B24AF66E41}"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0C06F-62DF-8C49-9437-5B6E342092F3}" type="slidenum">
              <a:rPr lang="en-US" smtClean="0"/>
              <a:t>‹#›</a:t>
            </a:fld>
            <a:endParaRPr lang="en-US"/>
          </a:p>
        </p:txBody>
      </p:sp>
    </p:spTree>
    <p:extLst>
      <p:ext uri="{BB962C8B-B14F-4D97-AF65-F5344CB8AC3E}">
        <p14:creationId xmlns:p14="http://schemas.microsoft.com/office/powerpoint/2010/main" val="132677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a:t>
            </a:fld>
            <a:endParaRPr lang="en-US"/>
          </a:p>
        </p:txBody>
      </p:sp>
    </p:spTree>
    <p:extLst>
      <p:ext uri="{BB962C8B-B14F-4D97-AF65-F5344CB8AC3E}">
        <p14:creationId xmlns:p14="http://schemas.microsoft.com/office/powerpoint/2010/main" val="217728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 VRS peut être diagnostiqué par la </a:t>
            </a:r>
            <a:r>
              <a:rPr lang="fr-FR" sz="1100" b="0">
                <a:effectLst/>
                <a:latin typeface="Calibri" panose="020F0502020204030204" pitchFamily="34" charset="0"/>
                <a:ea typeface="Calibri" panose="020F0502020204030204" pitchFamily="34" charset="0"/>
                <a:cs typeface="Times New Roman" panose="02020603050405020304" pitchFamily="18" charset="0"/>
              </a:rPr>
              <a:t>réaction en chaîne par polymérase (PCR) </a:t>
            </a:r>
            <a:r>
              <a:rPr lang="fr-FR" sz="1100">
                <a:effectLst/>
                <a:latin typeface="Calibri" panose="020F0502020204030204" pitchFamily="34" charset="0"/>
                <a:ea typeface="Calibri" panose="020F0502020204030204" pitchFamily="34" charset="0"/>
                <a:cs typeface="Times New Roman" panose="02020603050405020304" pitchFamily="18" charset="0"/>
              </a:rPr>
              <a:t>et les tests antigéniques.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Traditionnellement, le VRS n’est pas dépisté dans les hôpitaux ou les cliniques, ni dans le cadre des soins cliniques de routine.</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C’est le cas presque partout, mais particulièrement dans les régions du monde à faible revenu et à revenu intermédiaire.</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Néanmoins, des études et une surveillance ont été menées dans toutes les régions de l’OMS.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Lorsque le VRS est dépisté, il apparaît qu’il est tout aussi fréquent dans les régions du monde à faible revenu et à revenu intermédiaire que dans les régions à revenu élevé.</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Parmi les efforts déployés, citons les travaux de l’OMS qui s’appuient sur le système mondial OMS de surveillance de la grippe et de riposte (GISRS) pour soutenir la surveillance et le dépistage du VRS dans 25 pays.</a:t>
            </a:r>
          </a:p>
          <a:p>
            <a:pPr marL="342900" marR="0" lvl="0" indent="-342900">
              <a:lnSpc>
                <a:spcPct val="107000"/>
              </a:lnSpc>
              <a:spcBef>
                <a:spcPts val="0"/>
              </a:spcBef>
              <a:spcAft>
                <a:spcPts val="80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Dans l’ensemble, plus d’actions de dépistage et de surveillance du VRS sont nécessaires, en particulier dans les régions à faible revenu et à revenu intermédiaire, afin de comprendre les nuances du virus dans différents contextes.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11</a:t>
            </a:fld>
            <a:endParaRPr lang="en-US"/>
          </a:p>
        </p:txBody>
      </p:sp>
    </p:spTree>
    <p:extLst>
      <p:ext uri="{BB962C8B-B14F-4D97-AF65-F5344CB8AC3E}">
        <p14:creationId xmlns:p14="http://schemas.microsoft.com/office/powerpoint/2010/main" val="107428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b="0" dirty="0">
                <a:effectLst/>
                <a:latin typeface="Calibri" panose="020F0502020204030204" pitchFamily="34" charset="0"/>
                <a:ea typeface="Calibri" panose="020F0502020204030204" pitchFamily="34" charset="0"/>
                <a:cs typeface="Times New Roman" panose="02020603050405020304" pitchFamily="18" charset="0"/>
              </a:rPr>
              <a:t>Les mesures thérapeutiques actuelles se limitent à des soins de support, tels que l’administration d’oxygène, et sont compliquées par la rareté des ressources dans de nombreuses régions du monde.</a:t>
            </a:r>
          </a:p>
          <a:p>
            <a:pPr marL="742950" marR="0" lvl="1" indent="-285750">
              <a:lnSpc>
                <a:spcPct val="107000"/>
              </a:lnSpc>
              <a:spcBef>
                <a:spcPts val="0"/>
              </a:spcBef>
              <a:spcAft>
                <a:spcPts val="0"/>
              </a:spcAft>
              <a:buFont typeface="Courier New" panose="02070309020205020404" pitchFamily="49" charset="0"/>
              <a:buChar char="o"/>
            </a:pPr>
            <a:r>
              <a:rPr lang="fr-FR" sz="1100" b="0" dirty="0">
                <a:effectLst/>
                <a:latin typeface="Calibri" panose="020F0502020204030204" pitchFamily="34" charset="0"/>
                <a:ea typeface="Calibri" panose="020F0502020204030204" pitchFamily="34" charset="0"/>
                <a:cs typeface="Times New Roman" panose="02020603050405020304" pitchFamily="18" charset="0"/>
              </a:rPr>
              <a:t>Aucun médicament antiviral n’est homologué pour le VRS.</a:t>
            </a:r>
          </a:p>
          <a:p>
            <a:pPr marL="742950" marR="0" lvl="1" indent="-285750">
              <a:lnSpc>
                <a:spcPct val="107000"/>
              </a:lnSpc>
              <a:spcBef>
                <a:spcPts val="0"/>
              </a:spcBef>
              <a:spcAft>
                <a:spcPts val="0"/>
              </a:spcAft>
              <a:buFont typeface="Courier New" panose="02070309020205020404" pitchFamily="49" charset="0"/>
              <a:buChar char="o"/>
            </a:pPr>
            <a:r>
              <a:rPr lang="fr-FR" sz="1100" b="0" dirty="0">
                <a:effectLst/>
                <a:latin typeface="Calibri" panose="020F0502020204030204" pitchFamily="34" charset="0"/>
                <a:ea typeface="Calibri" panose="020F0502020204030204" pitchFamily="34" charset="0"/>
                <a:cs typeface="Times New Roman" panose="02020603050405020304" pitchFamily="18" charset="0"/>
              </a:rPr>
              <a:t>L’utilisation inappropriée d’antibiotiques pour traiter un virus répandu comme le VRS aggrave également la crise croissante en matière de résistance aux antimicrobiens.</a:t>
            </a:r>
          </a:p>
          <a:p>
            <a:pPr marL="342900" marR="0" lvl="0" indent="-342900">
              <a:lnSpc>
                <a:spcPct val="107000"/>
              </a:lnSpc>
              <a:spcBef>
                <a:spcPts val="0"/>
              </a:spcBef>
              <a:spcAft>
                <a:spcPts val="0"/>
              </a:spcAft>
              <a:buFont typeface="Symbol" panose="05050102010706020507" pitchFamily="18" charset="2"/>
              <a:buChar char=""/>
            </a:pPr>
            <a:r>
              <a:rPr lang="fr-FR" sz="1100" b="0" dirty="0">
                <a:effectLst/>
                <a:latin typeface="Calibri" panose="020F0502020204030204" pitchFamily="34" charset="0"/>
                <a:ea typeface="Calibri" panose="020F0502020204030204" pitchFamily="34" charset="0"/>
                <a:cs typeface="Times New Roman" panose="02020603050405020304" pitchFamily="18" charset="0"/>
              </a:rPr>
              <a:t>Jusqu’à récemment, le seul agent disponible pour prévenir le VRS était un </a:t>
            </a:r>
            <a:r>
              <a:rPr lang="fr-FR" sz="1100" b="0" dirty="0" err="1">
                <a:effectLst/>
                <a:latin typeface="Calibri" panose="020F0502020204030204" pitchFamily="34" charset="0"/>
                <a:ea typeface="Calibri" panose="020F0502020204030204" pitchFamily="34" charset="0"/>
                <a:cs typeface="Times New Roman" panose="02020603050405020304" pitchFamily="18" charset="0"/>
              </a:rPr>
              <a:t>AcM</a:t>
            </a:r>
            <a:r>
              <a:rPr lang="fr-FR" sz="1100" b="0" dirty="0">
                <a:effectLst/>
                <a:latin typeface="Calibri" panose="020F0502020204030204" pitchFamily="34" charset="0"/>
                <a:ea typeface="Calibri" panose="020F0502020204030204" pitchFamily="34" charset="0"/>
                <a:cs typeface="Times New Roman" panose="02020603050405020304" pitchFamily="18" charset="0"/>
              </a:rPr>
              <a:t>, le </a:t>
            </a:r>
            <a:r>
              <a:rPr lang="fr-FR" sz="1100" b="0" dirty="0" err="1">
                <a:effectLst/>
                <a:latin typeface="Calibri" panose="020F0502020204030204" pitchFamily="34" charset="0"/>
                <a:ea typeface="Calibri" panose="020F0502020204030204" pitchFamily="34" charset="0"/>
                <a:cs typeface="Times New Roman" panose="02020603050405020304" pitchFamily="18" charset="0"/>
              </a:rPr>
              <a:t>palivizumab</a:t>
            </a:r>
            <a:r>
              <a:rPr lang="fr-FR" sz="1100" b="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Courier New" panose="02070309020205020404" pitchFamily="49" charset="0"/>
              <a:buChar char="o"/>
            </a:pPr>
            <a:r>
              <a:rPr lang="fr-FR" sz="1100" b="0" dirty="0">
                <a:effectLst/>
                <a:latin typeface="Calibri" panose="020F0502020204030204" pitchFamily="34" charset="0"/>
                <a:ea typeface="Calibri" panose="020F0502020204030204" pitchFamily="34" charset="0"/>
                <a:cs typeface="Times New Roman" panose="02020603050405020304" pitchFamily="18" charset="0"/>
              </a:rPr>
              <a:t>Son utilisation est recommandée dans des contextes limités pour les nourrissons les plus à risque, sous forme d’injection mensuelle de cinq doses administrées pendant la saison du VRS. </a:t>
            </a:r>
          </a:p>
          <a:p>
            <a:pPr marL="742950" marR="0" lvl="1" indent="-285750">
              <a:lnSpc>
                <a:spcPct val="107000"/>
              </a:lnSpc>
              <a:spcBef>
                <a:spcPts val="0"/>
              </a:spcBef>
              <a:spcAft>
                <a:spcPts val="0"/>
              </a:spcAft>
              <a:buFont typeface="Courier New" panose="02070309020205020404" pitchFamily="49" charset="0"/>
              <a:buChar char="o"/>
            </a:pPr>
            <a:r>
              <a:rPr lang="fr-FR" sz="1100" b="0" dirty="0">
                <a:effectLst/>
                <a:latin typeface="Calibri" panose="020F0502020204030204" pitchFamily="34" charset="0"/>
                <a:ea typeface="Calibri" panose="020F0502020204030204" pitchFamily="34" charset="0"/>
                <a:cs typeface="Times New Roman" panose="02020603050405020304" pitchFamily="18" charset="0"/>
              </a:rPr>
              <a:t>En l’état actuel des choses, ce produit est trop onéreux et peu pratique pour la plupart des pays. Ainsi, son utilisation a été largement limitée aux marchés à revenu élevé.</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2022, un nouvel </a:t>
            </a:r>
            <a:r>
              <a:rPr lang="fr-FR"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AcM</a:t>
            </a: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à longue durée d’action, le </a:t>
            </a:r>
            <a:r>
              <a:rPr lang="fr-FR"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nirsévimab</a:t>
            </a: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été approuvé pour la première fois en Europe, puis en 2023 aux États-Unis.</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est conçu pour être administré aux nourrissons peu après la naissance ou avant/pendant la première saison du VRS afin de les protéger dans les premiers mois de vie.</a:t>
            </a:r>
          </a:p>
          <a:p>
            <a:pPr marL="742950" marR="0" lvl="1" indent="-285750">
              <a:lnSpc>
                <a:spcPct val="107000"/>
              </a:lnSpc>
              <a:spcBef>
                <a:spcPts val="0"/>
              </a:spcBef>
              <a:spcAft>
                <a:spcPts val="0"/>
              </a:spcAft>
              <a:buFont typeface="Courier New" panose="02070309020205020404" pitchFamily="49" charset="0"/>
              <a:buChar char="o"/>
            </a:pP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a:t>
            </a:r>
            <a:r>
              <a:rPr lang="fr-FR"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AcM</a:t>
            </a: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à longue durée d’action administrés en une seule dose constituent donc une voie d’avenir, car ils offrent une protection plus durable que le </a:t>
            </a:r>
            <a:r>
              <a:rPr lang="fr-FR"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palivizumab</a:t>
            </a: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et réduisent les points de service pour l’administration.</a:t>
            </a:r>
          </a:p>
          <a:p>
            <a:pPr marL="742950" marR="0" lvl="1" indent="-285750">
              <a:lnSpc>
                <a:spcPct val="107000"/>
              </a:lnSpc>
              <a:spcBef>
                <a:spcPts val="0"/>
              </a:spcBef>
              <a:spcAft>
                <a:spcPts val="0"/>
              </a:spcAft>
              <a:buFont typeface="Courier New" panose="02070309020205020404" pitchFamily="49" charset="0"/>
              <a:buChar char="o"/>
            </a:pP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2025, un second </a:t>
            </a:r>
            <a:r>
              <a:rPr lang="fr-FR"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AcM</a:t>
            </a: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à longue durée d’action, le </a:t>
            </a:r>
            <a:r>
              <a:rPr lang="fr-FR"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clesrovimab</a:t>
            </a: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été approuvé par la Food and Drug Administration aux États-Unis, ajoutant ainsi un nouvel outil à l’arsenal de prévention du VRS.</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Autre avancée révolutionnaire, un vaccin maternel contre le VRS a obtenu des homologations initiales aux États-Unis et en Europe en 2023.</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est administré aux femmes enceintes pour prévenir les formes graves d’infection à VRS chez les nourrissons.</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vaccin a démontré son efficacité et un profil d’innocuité bénéfice/risque positif lors d’une évaluation clinique de phase III. </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vaccin maternel et le </a:t>
            </a:r>
            <a:r>
              <a:rPr lang="fr-FR"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nirsévimab</a:t>
            </a: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sont utilisés dans plusieurs pays, mais aucun des deux produits n’est encore disponible à l’échelle mondiale.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100" b="0" strike="noStrik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Bien qu’il ne soit pas encore disponible à l’échelle mondiale, le vaccin maternel est en voie de mise sur le marché mondiale.</a:t>
            </a:r>
          </a:p>
          <a:p>
            <a:pPr marL="742950" marR="0" lvl="1" indent="-285750">
              <a:lnSpc>
                <a:spcPct val="107000"/>
              </a:lnSpc>
              <a:spcBef>
                <a:spcPts val="0"/>
              </a:spcBef>
              <a:spcAft>
                <a:spcPts val="0"/>
              </a:spcAft>
              <a:buFont typeface="Courier New" panose="02070309020205020404" pitchFamily="49" charset="0"/>
              <a:buChar char="o"/>
            </a:pP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prix et l’approvisionnement devraient toutefois constituer les premiers obstacles à l’accès mondial aux </a:t>
            </a:r>
            <a:r>
              <a:rPr lang="fr-FR"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AcM</a:t>
            </a: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à longue durée d’action, et nécessiteront probablement des efforts de structuration du marché pour être surmontés.</a:t>
            </a:r>
          </a:p>
          <a:p>
            <a:pPr marL="742950" marR="0" lvl="1" indent="-285750">
              <a:lnSpc>
                <a:spcPct val="107000"/>
              </a:lnSpc>
              <a:spcBef>
                <a:spcPts val="0"/>
              </a:spcBef>
              <a:spcAft>
                <a:spcPts val="0"/>
              </a:spcAft>
              <a:buFont typeface="Courier New" panose="02070309020205020404" pitchFamily="49" charset="0"/>
              <a:buChar char="o"/>
            </a:pP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Néanmoins, les </a:t>
            </a:r>
            <a:r>
              <a:rPr lang="fr-FR"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AcM</a:t>
            </a: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constituent une classe de produits de prévention du VRS très intéressante et susceptible de bouleverser la situation.</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100" b="0" dirty="0">
                <a:solidFill>
                  <a:schemeClr val="tx1"/>
                </a:solidFill>
                <a:effectLst/>
                <a:latin typeface="Segoe UI" panose="020B0502040204020203" pitchFamily="34" charset="0"/>
                <a:ea typeface="Calibri" panose="020F0502020204030204" pitchFamily="34" charset="0"/>
              </a:rPr>
              <a:t>En septembre 2024, l’OMS a recommandé l’introduction du vaccin maternel et des </a:t>
            </a:r>
            <a:r>
              <a:rPr lang="fr-FR" sz="1100" b="0" dirty="0" err="1">
                <a:solidFill>
                  <a:schemeClr val="tx1"/>
                </a:solidFill>
                <a:effectLst/>
                <a:latin typeface="Segoe UI" panose="020B0502040204020203" pitchFamily="34" charset="0"/>
                <a:ea typeface="Calibri" panose="020F0502020204030204" pitchFamily="34" charset="0"/>
              </a:rPr>
              <a:t>AcM</a:t>
            </a:r>
            <a:r>
              <a:rPr lang="fr-FR" sz="1100" b="0" dirty="0">
                <a:solidFill>
                  <a:schemeClr val="tx1"/>
                </a:solidFill>
                <a:effectLst/>
                <a:latin typeface="Segoe UI" panose="020B0502040204020203" pitchFamily="34" charset="0"/>
                <a:ea typeface="Calibri" panose="020F0502020204030204" pitchFamily="34" charset="0"/>
              </a:rPr>
              <a:t> à longue durée d’action contre le VRS dans tous les pays, ce qui constitue une étape clé dans le processus décisionnel visant à sauver des vies, en particulier dans les marchés à faible revenu et à revenu intermédiaire où survient la grande majorité des décès dus au VRS. </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100" b="0" dirty="0">
                <a:solidFill>
                  <a:schemeClr val="tx1"/>
                </a:solidFill>
                <a:effectLst/>
                <a:latin typeface="Segoe UI" panose="020B0502040204020203" pitchFamily="34" charset="0"/>
                <a:ea typeface="Calibri" panose="020F0502020204030204" pitchFamily="34" charset="0"/>
              </a:rPr>
              <a:t>En mars 2025, le vaccin maternel contre le VRS a été préqualifié par l’OMS. Il s’agit d’une condition nécessaire pour que le produit soit éligible au financement de </a:t>
            </a:r>
            <a:r>
              <a:rPr lang="fr-FR" sz="1100" b="0" dirty="0" err="1">
                <a:solidFill>
                  <a:schemeClr val="tx1"/>
                </a:solidFill>
                <a:effectLst/>
                <a:latin typeface="Segoe UI" panose="020B0502040204020203" pitchFamily="34" charset="0"/>
                <a:ea typeface="Calibri" panose="020F0502020204030204" pitchFamily="34" charset="0"/>
              </a:rPr>
              <a:t>Gavi</a:t>
            </a:r>
            <a:r>
              <a:rPr lang="fr-FR" sz="1100" b="0" dirty="0">
                <a:solidFill>
                  <a:schemeClr val="tx1"/>
                </a:solidFill>
                <a:effectLst/>
                <a:latin typeface="Segoe UI" panose="020B0502040204020203" pitchFamily="34" charset="0"/>
                <a:ea typeface="Calibri" panose="020F0502020204030204" pitchFamily="34" charset="0"/>
              </a:rPr>
              <a:t> et puisse être acheté par des agences des Nations unies telles que l’UNICEF afin d’être utilisé sur les marchés à faible revenu et à revenu intermédiaire.</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100" b="0" dirty="0">
                <a:solidFill>
                  <a:schemeClr val="tx1"/>
                </a:solidFill>
                <a:effectLst/>
                <a:latin typeface="Segoe UI" panose="020B0502040204020203" pitchFamily="34" charset="0"/>
                <a:ea typeface="Calibri" panose="020F0502020204030204" pitchFamily="34" charset="0"/>
              </a:rPr>
              <a:t>Le Groupe consultatif technique de l’Organisation panaméricaine de la Santé (OPS) recommande également le vaccin maternel.</a:t>
            </a:r>
          </a:p>
          <a:p>
            <a:pPr marL="285750" marR="0" lvl="0" indent="-285750" algn="l" defTabSz="914400" rtl="0" eaLnBrk="1" latinLnBrk="0" hangingPunct="1">
              <a:lnSpc>
                <a:spcPct val="107000"/>
              </a:lnSpc>
              <a:spcBef>
                <a:spcPts val="0"/>
              </a:spcBef>
              <a:spcAft>
                <a:spcPts val="0"/>
              </a:spcAft>
              <a:buFont typeface="Courier New" panose="02070309020205020404" pitchFamily="49" charset="0"/>
              <a:buChar char="o"/>
            </a:pP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Ces deux produits pourraient avoir un impact important sur la protection des nourrissons au cours de leurs premiers mois de vie, qui sont les plus à risque.</a:t>
            </a:r>
          </a:p>
          <a:p>
            <a:pPr marL="285750" marR="0" lvl="0" indent="-285750" algn="l" defTabSz="914400" rtl="0" eaLnBrk="1" latinLnBrk="0" hangingPunct="1">
              <a:lnSpc>
                <a:spcPct val="107000"/>
              </a:lnSpc>
              <a:spcBef>
                <a:spcPts val="0"/>
              </a:spcBef>
              <a:spcAft>
                <a:spcPts val="0"/>
              </a:spcAft>
              <a:buFont typeface="Courier New" panose="02070309020205020404" pitchFamily="49" charset="0"/>
              <a:buChar char="o"/>
            </a:pPr>
            <a:r>
              <a:rPr lang="fr-FR" sz="1800" b="0" dirty="0">
                <a:solidFill>
                  <a:schemeClr val="tx1"/>
                </a:solidFill>
                <a:effectLst/>
                <a:latin typeface="Segoe UI" panose="020B0502040204020203" pitchFamily="34" charset="0"/>
                <a:ea typeface="Calibri" panose="020F0502020204030204" pitchFamily="34" charset="0"/>
              </a:rPr>
              <a:t>Aujourd’hui, la recommandation de l’OMS concernant l’immunisation contre le VRS est l’occasion de catalyser les préparatifs en vue d’une utilisation plus large de ces produits vitaux, en surmontant les obstacles à l’accès et à la mise en œuvre, en permettant un choix éclairé des produits et en raccourcissant le délai de mise à disposition des produits sur les marchés à faible revenu et à revenu intermédiaire.</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a:t>
            </a:r>
            <a:r>
              <a:rPr lang="fr-FR" sz="18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ne prochaine étape importante consistera à accélérer le calendrier de l’accès sur le marché mondial</a:t>
            </a: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juillet 2025, </a:t>
            </a:r>
            <a:r>
              <a:rPr lang="fr-FR" sz="11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Gavi</a:t>
            </a:r>
            <a:r>
              <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s’est engagé à ouvrir une fenêtre de financement pour la mise en place d’un programme de vaccination maternelle contre le VRS, ouvrant ainsi la voie à l’introduction des produits dans les pays.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12</a:t>
            </a:fld>
            <a:endParaRPr lang="en-US"/>
          </a:p>
        </p:txBody>
      </p:sp>
    </p:spTree>
    <p:extLst>
      <p:ext uri="{BB962C8B-B14F-4D97-AF65-F5344CB8AC3E}">
        <p14:creationId xmlns:p14="http://schemas.microsoft.com/office/powerpoint/2010/main" val="329153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La plupart des informations sur la charge de morbidité du VRS proviennent d’études de surveillance prospectives. L’étude PERCH est l’une des plus grandes jamais réalisées sur la pneumonie pédiatrique dans les PFR-PRI.</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Menée de 2011 à 2014, cette étude visait à déterminer l’étiologie de la pneumonie chez les enfants hospitalisés dans 7 pays : 5 en Afrique et 2 en Asie.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L’étude a porté sur plus de 4 000 (4 232) enfants hospitalisés pour des cas de pneumonie sévère et très sévère. Elle a permis de prélever de nombreux échantillons et d’effectuer de multiples tests de diagnostic.</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L’étude a inclus plus de 5 000 échantillons témoins (5 325).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Un algorithme d’analyse unique a été utilisé pour identifier l’étiologie de chaque épisode de pneumonie.  </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 VRS était l’étiologie la plus fréquente parmi les pneumonies sévères et très sévères, par ordre de grandeur.  </a:t>
            </a:r>
          </a:p>
          <a:p>
            <a:pPr marL="742950" marR="0" lvl="1" indent="-285750" algn="l" defTabSz="914400" rtl="0" eaLnBrk="1" latinLnBrk="0" hangingPunct="1">
              <a:lnSpc>
                <a:spcPct val="107000"/>
              </a:lnSpc>
              <a:spcBef>
                <a:spcPts val="0"/>
              </a:spcBef>
              <a:spcAft>
                <a:spcPts val="800"/>
              </a:spcAft>
              <a:buFont typeface="Courier New" panose="02070309020205020404" pitchFamily="49" charset="0"/>
              <a:buChar char="o"/>
            </a:pPr>
            <a:r>
              <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Bien que ce ne soit pas évident à première vue, la surface du cercle du VRS est proportionnellement correcte par rapport aux cercles des autres maladies. Le VRS représente un pourcentage énorme du graphique circulaire de la pneumonie.</a:t>
            </a:r>
          </a:p>
          <a:p>
            <a:pPr marL="742950" marR="0" lvl="1" indent="-285750">
              <a:lnSpc>
                <a:spcPct val="107000"/>
              </a:lnSpc>
              <a:spcBef>
                <a:spcPts val="0"/>
              </a:spcBef>
              <a:spcAft>
                <a:spcPts val="80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Il s’agissait de l’étiologie la plus fréquente chez les enfants de tout âge, mais surtout chez les nourrissons au cours de la première année de vie, où elle représentait près de 40 % de tous les cas de pneumonie.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705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Une autre étude de grande envergure, appelée ANISA, a été menée de 2011 à 2014 sur cinq sites dans trois pays d’Asie du Sud, à savoir le Bangladesh, l’Inde et le Pakistan.</a:t>
            </a:r>
          </a:p>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L’objectif était d’estimer les proportions de causes infectieuses spécifiques d’infection bactérienne potentiellement grave chez les enfants de moins de 2 mois par rapport à des témoins sains.</a:t>
            </a:r>
          </a:p>
          <a:p>
            <a:pPr marL="342900" marR="0" lvl="0" indent="-342900">
              <a:lnSpc>
                <a:spcPct val="107000"/>
              </a:lnSpc>
              <a:spcBef>
                <a:spcPts val="0"/>
              </a:spcBef>
              <a:spcAft>
                <a:spcPts val="80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De manière surprenante, le VRS a été identifié comme l’agent pathogène le plus détecté chez les enfants présentant une infection bactérienne potentiellement grave (pSBI) au cours de leurs deux premiers mois de vie, dans 6,5 % de toutes les infections.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14</a:t>
            </a:fld>
            <a:endParaRPr lang="en-US"/>
          </a:p>
        </p:txBody>
      </p:sp>
    </p:spTree>
    <p:extLst>
      <p:ext uri="{BB962C8B-B14F-4D97-AF65-F5344CB8AC3E}">
        <p14:creationId xmlns:p14="http://schemas.microsoft.com/office/powerpoint/2010/main" val="2736264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Lors de l’élaboration des stratégies de prévention du VRS, la saisonnalité du virus sera un élément important à prendre en compte.</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Une activité saisonnière du VRS est observée dans de nombreuses régions.</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Les régions tempérées ont une saisonnalité nette, généralement en automne et en hiver.</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Les zones subtempérées (ou subtropicales) présentent des pics saisonniers avec une circulation de niveau faible tout au long de l’année.</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Dans les zones équatoriales, le virus circule toute l’année.  </a:t>
            </a:r>
          </a:p>
          <a:p>
            <a:pPr marL="285750" marR="0" lvl="0" indent="-285750">
              <a:lnSpc>
                <a:spcPct val="107000"/>
              </a:lnSpc>
              <a:spcBef>
                <a:spcPts val="0"/>
              </a:spcBef>
              <a:spcAft>
                <a:spcPts val="80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L’époque de circulation saisonnière du VRS peut varier d’une année à l’autre, ce qui complique les efforts de prévention.</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15</a:t>
            </a:fld>
            <a:endParaRPr lang="en-US"/>
          </a:p>
        </p:txBody>
      </p:sp>
    </p:spTree>
    <p:extLst>
      <p:ext uri="{BB962C8B-B14F-4D97-AF65-F5344CB8AC3E}">
        <p14:creationId xmlns:p14="http://schemas.microsoft.com/office/powerpoint/2010/main" val="3646337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L’impact du VRS va au-delà de la maladie et de la mort.</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fr-F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L’absence historique </a:t>
            </a:r>
            <a:r>
              <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mesures de prévention largement disponibles a eu pour conséquence de faire peser sur les familles et les systèmes de santé l’essentiel des coûts économiques liés à la prise en charge des cas de VRS et des complications associées.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Les données existantes et émergentes montrent que le VRS fait peser une charge économique considérable sur les moyens de subsistance et les systèmes de santé, quel que soit le niveau de revenu du pays.</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Par exemple, le coût moyen d’une seule consultation à l’hôpital pour le VRS a été estimé à 32 % du revenu mensuel d’un ménage au Malawi.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Au Bangladesh, le coût médian d’une hospitalisation due au VRS représente environ 24 % du revenu mensuel d’un ménage. Pour les familles plus pauvres, ce pourcentage s’élève à 32 %.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En matière de coûts pour les systèmes de santé, le coût direct annuel médian de l’hospitalisation au Bangladesh est d’environ 10 millions de dollars américains.</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L’étude PERCH a constaté que dans cinq pays africains, 5 à 10 % des hospitalisations d’enfants de moins de cinq ans étaient dues au VRS.</a:t>
            </a:r>
          </a:p>
          <a:p>
            <a:pPr marL="342900" marR="0" lvl="0" indent="-342900">
              <a:lnSpc>
                <a:spcPct val="107000"/>
              </a:lnSpc>
              <a:spcBef>
                <a:spcPts val="0"/>
              </a:spcBef>
              <a:spcAft>
                <a:spcPts val="80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Dans l’ensemble, la prévention généralisée du VRS pourrait contribuer à libérer des ressources précieuses pour les ménages et les systèmes de santé.</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16</a:t>
            </a:fld>
            <a:endParaRPr lang="en-US"/>
          </a:p>
        </p:txBody>
      </p:sp>
    </p:spTree>
    <p:extLst>
      <p:ext uri="{BB962C8B-B14F-4D97-AF65-F5344CB8AC3E}">
        <p14:creationId xmlns:p14="http://schemas.microsoft.com/office/powerpoint/2010/main" val="332326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La communauté médicale cherche à prévenir les maladies graves dues au VRS depuis plusieurs décennies, c’est-à-dire depuis que le virus a été identifié en 1956. Mais le développement d’un vaccin se heurte à des obstacles.</a:t>
            </a:r>
          </a:p>
          <a:p>
            <a:pPr marL="742950" marR="0" lvl="1" indent="-285750">
              <a:lnSpc>
                <a:spcPct val="107000"/>
              </a:lnSpc>
              <a:spcBef>
                <a:spcPts val="0"/>
              </a:spcBef>
              <a:spcAft>
                <a:spcPts val="0"/>
              </a:spcAft>
              <a:buFont typeface="Courier New" panose="02070309020205020404" pitchFamily="49" charset="0"/>
              <a:buChar char="o"/>
            </a:pPr>
            <a:r>
              <a:rPr lang="fr-FR" sz="1100" dirty="0">
                <a:effectLst/>
                <a:latin typeface="Calibri" panose="020F0502020204030204" pitchFamily="34" charset="0"/>
                <a:ea typeface="Calibri" panose="020F0502020204030204" pitchFamily="34" charset="0"/>
                <a:cs typeface="Times New Roman" panose="02020603050405020304" pitchFamily="18" charset="0"/>
              </a:rPr>
              <a:t>Les efforts se sont arrêtés pour des raisons de sécurité après que les essais cliniques d’un candidat vaccin en 1966 ont entraîné une aggravation de la maladie chez des participants n’ayant jamais été infectés par le VRS et ayant été infectés naturellement par la suite.</a:t>
            </a:r>
          </a:p>
          <a:p>
            <a:pPr marL="342900" marR="0" lvl="0" indent="-342900">
              <a:lnSpc>
                <a:spcPct val="107000"/>
              </a:lnSpc>
              <a:spcBef>
                <a:spcPts val="0"/>
              </a:spcBef>
              <a:spcAft>
                <a:spcPts val="0"/>
              </a:spcAft>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L’anticorps monoclonal, le </a:t>
            </a:r>
            <a:r>
              <a:rPr lang="fr-FR" sz="1100" dirty="0" err="1">
                <a:effectLst/>
                <a:latin typeface="Calibri" panose="020F0502020204030204" pitchFamily="34" charset="0"/>
                <a:ea typeface="Calibri" panose="020F0502020204030204" pitchFamily="34" charset="0"/>
                <a:cs typeface="Times New Roman" panose="02020603050405020304" pitchFamily="18" charset="0"/>
              </a:rPr>
              <a:t>palivizumab</a:t>
            </a:r>
            <a:r>
              <a:rPr lang="fr-FR" sz="1100" dirty="0">
                <a:effectLst/>
                <a:latin typeface="Calibri" panose="020F0502020204030204" pitchFamily="34" charset="0"/>
                <a:ea typeface="Calibri" panose="020F0502020204030204" pitchFamily="34" charset="0"/>
                <a:cs typeface="Times New Roman" panose="02020603050405020304" pitchFamily="18" charset="0"/>
              </a:rPr>
              <a:t>, a été homologué en 1998, mais il n’est pas largement disponible dans les économies à faible revenu et à revenu intermédiaire en raison de son coût et des obstacles à sa distribution.</a:t>
            </a:r>
          </a:p>
          <a:p>
            <a:pPr marL="342900" marR="0" lvl="0" indent="-342900">
              <a:lnSpc>
                <a:spcPct val="107000"/>
              </a:lnSpc>
              <a:spcBef>
                <a:spcPts val="0"/>
              </a:spcBef>
              <a:spcAft>
                <a:spcPts val="0"/>
              </a:spcAft>
              <a:buFont typeface="Symbol" panose="05050102010706020507" pitchFamily="18" charset="2"/>
              <a:buChar char=""/>
            </a:pPr>
            <a:r>
              <a:rPr lang="fr-FR" sz="1100" b="0" dirty="0">
                <a:effectLst/>
                <a:latin typeface="Calibri" panose="020F0502020204030204" pitchFamily="34" charset="0"/>
                <a:ea typeface="Calibri" panose="020F0502020204030204" pitchFamily="34" charset="0"/>
                <a:cs typeface="Times New Roman" panose="02020603050405020304" pitchFamily="18" charset="0"/>
              </a:rPr>
              <a:t>Aujourd’hui, cependant, le développement des produits de prévention du VRS a été relancé, stimulé par les avancées scientifiques des années 2010 qui ont amélioré notre compréhension du virus et ont conduit au développement de nouvelles technologies qui ne risquent pas d’aggraver la maladie.</a:t>
            </a:r>
          </a:p>
          <a:p>
            <a:pPr marL="742950" marR="0" lvl="1" indent="-285750">
              <a:lnSpc>
                <a:spcPct val="107000"/>
              </a:lnSpc>
              <a:spcBef>
                <a:spcPts val="0"/>
              </a:spcBef>
              <a:spcAft>
                <a:spcPts val="0"/>
              </a:spcAft>
              <a:buFont typeface="Courier New" panose="02070309020205020404" pitchFamily="49" charset="0"/>
              <a:buChar char="o"/>
            </a:pPr>
            <a:r>
              <a:rPr lang="fr-FR" sz="1100" dirty="0">
                <a:effectLst/>
                <a:latin typeface="Calibri" panose="020F0502020204030204" pitchFamily="34" charset="0"/>
                <a:ea typeface="Calibri" panose="020F0502020204030204" pitchFamily="34" charset="0"/>
                <a:cs typeface="Times New Roman" panose="02020603050405020304" pitchFamily="18" charset="0"/>
              </a:rPr>
              <a:t>Revenons donc à la protéine F que nous avons mentionnée au début de cette présentation.</a:t>
            </a:r>
          </a:p>
          <a:p>
            <a:pPr marL="742950" marR="0" lvl="1" indent="-285750">
              <a:lnSpc>
                <a:spcPct val="107000"/>
              </a:lnSpc>
              <a:spcBef>
                <a:spcPts val="0"/>
              </a:spcBef>
              <a:spcAft>
                <a:spcPts val="0"/>
              </a:spcAft>
              <a:buFont typeface="Courier New" panose="02070309020205020404" pitchFamily="49" charset="0"/>
              <a:buChar char="o"/>
            </a:pPr>
            <a:r>
              <a:rPr lang="fr-FR" sz="1100" dirty="0">
                <a:effectLst/>
                <a:latin typeface="Calibri" panose="020F0502020204030204" pitchFamily="34" charset="0"/>
                <a:ea typeface="Calibri" panose="020F0502020204030204" pitchFamily="34" charset="0"/>
                <a:cs typeface="Times New Roman" panose="02020603050405020304" pitchFamily="18" charset="0"/>
              </a:rPr>
              <a:t>En 2013, l’identification de la conformation de pré-fusion de la protéine F du VRS dans le virus a constitué une avancée majeure.</a:t>
            </a:r>
          </a:p>
          <a:p>
            <a:pPr marL="742950" marR="0" lvl="1" indent="-285750">
              <a:lnSpc>
                <a:spcPct val="107000"/>
              </a:lnSpc>
              <a:spcBef>
                <a:spcPts val="0"/>
              </a:spcBef>
              <a:spcAft>
                <a:spcPts val="0"/>
              </a:spcAft>
              <a:buFont typeface="Courier New" panose="02070309020205020404" pitchFamily="49" charset="0"/>
              <a:buChar char="o"/>
            </a:pPr>
            <a:r>
              <a:rPr lang="fr-FR" sz="1100" dirty="0">
                <a:effectLst/>
                <a:latin typeface="Calibri" panose="020F0502020204030204" pitchFamily="34" charset="0"/>
                <a:ea typeface="Calibri" panose="020F0502020204030204" pitchFamily="34" charset="0"/>
                <a:cs typeface="Times New Roman" panose="02020603050405020304" pitchFamily="18" charset="0"/>
              </a:rPr>
              <a:t>Les anticorps neutralisants ciblent la protéine pré-F, empêchant ainsi les cellules d’être infectées.</a:t>
            </a:r>
          </a:p>
          <a:p>
            <a:pPr marL="742950" marR="0" lvl="1" indent="-285750">
              <a:lnSpc>
                <a:spcPct val="107000"/>
              </a:lnSpc>
              <a:spcBef>
                <a:spcPts val="0"/>
              </a:spcBef>
              <a:spcAft>
                <a:spcPts val="0"/>
              </a:spcAft>
              <a:buFont typeface="Courier New" panose="02070309020205020404" pitchFamily="49" charset="0"/>
              <a:buChar char="o"/>
            </a:pPr>
            <a:r>
              <a:rPr lang="fr-FR" sz="1100" dirty="0">
                <a:effectLst/>
                <a:latin typeface="Calibri" panose="020F0502020204030204" pitchFamily="34" charset="0"/>
                <a:ea typeface="Calibri" panose="020F0502020204030204" pitchFamily="34" charset="0"/>
                <a:cs typeface="Times New Roman" panose="02020603050405020304" pitchFamily="18" charset="0"/>
              </a:rPr>
              <a:t>Cette nouvelle technologie </a:t>
            </a:r>
            <a:r>
              <a:rPr lang="fr-FR" sz="1100" b="0" dirty="0">
                <a:effectLst/>
                <a:latin typeface="Calibri" panose="020F0502020204030204" pitchFamily="34" charset="0"/>
                <a:ea typeface="Calibri" panose="020F0502020204030204" pitchFamily="34" charset="0"/>
                <a:cs typeface="Times New Roman" panose="02020603050405020304" pitchFamily="18" charset="0"/>
              </a:rPr>
              <a:t>A PERMIS D’OBTENIR DES PRODUITS DE PRÉVENTION PLUS EFFICACES, qui </a:t>
            </a:r>
            <a:r>
              <a:rPr lang="fr-FR" sz="1100" dirty="0">
                <a:effectLst/>
                <a:latin typeface="Calibri" panose="020F0502020204030204" pitchFamily="34" charset="0"/>
                <a:ea typeface="Calibri" panose="020F0502020204030204" pitchFamily="34" charset="0"/>
                <a:cs typeface="Times New Roman" panose="02020603050405020304" pitchFamily="18" charset="0"/>
              </a:rPr>
              <a:t>procurent une immunité plus durable et éliminent les risques liés à l’approche inactivée par </a:t>
            </a:r>
            <a:r>
              <a:rPr lang="fr-FR" sz="1100" dirty="0" err="1">
                <a:effectLst/>
                <a:latin typeface="Calibri" panose="020F0502020204030204" pitchFamily="34" charset="0"/>
                <a:ea typeface="Calibri" panose="020F0502020204030204" pitchFamily="34" charset="0"/>
                <a:cs typeface="Times New Roman" panose="02020603050405020304" pitchFamily="18" charset="0"/>
              </a:rPr>
              <a:t>formaline</a:t>
            </a:r>
            <a:r>
              <a:rPr lang="fr-FR" sz="1100" dirty="0">
                <a:effectLst/>
                <a:latin typeface="Calibri" panose="020F0502020204030204" pitchFamily="34" charset="0"/>
                <a:ea typeface="Calibri" panose="020F0502020204030204" pitchFamily="34" charset="0"/>
                <a:cs typeface="Times New Roman" panose="02020603050405020304" pitchFamily="18" charset="0"/>
              </a:rPr>
              <a:t> des années 1960.</a:t>
            </a:r>
          </a:p>
          <a:p>
            <a:pPr marL="342900" marR="0" lvl="0" indent="-342900">
              <a:lnSpc>
                <a:spcPct val="107000"/>
              </a:lnSpc>
              <a:spcBef>
                <a:spcPts val="0"/>
              </a:spcBef>
              <a:spcAft>
                <a:spcPts val="800"/>
              </a:spcAft>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Pour la protection des nourrissons et des jeunes enfants, des anticorps monoclonaux </a:t>
            </a:r>
            <a:r>
              <a:rPr lang="fr-FR" sz="1100" b="0" dirty="0">
                <a:effectLst/>
                <a:latin typeface="Calibri" panose="020F0502020204030204" pitchFamily="34" charset="0"/>
                <a:ea typeface="Calibri" panose="020F0502020204030204" pitchFamily="34" charset="0"/>
                <a:cs typeface="Times New Roman" panose="02020603050405020304" pitchFamily="18" charset="0"/>
              </a:rPr>
              <a:t>à longue durée d’action</a:t>
            </a:r>
            <a:r>
              <a:rPr lang="fr-FR" sz="1100" dirty="0">
                <a:effectLst/>
                <a:latin typeface="Calibri" panose="020F0502020204030204" pitchFamily="34" charset="0"/>
                <a:ea typeface="Calibri" panose="020F0502020204030204" pitchFamily="34" charset="0"/>
                <a:cs typeface="Times New Roman" panose="02020603050405020304" pitchFamily="18" charset="0"/>
              </a:rPr>
              <a:t> et un vaccin maternel à administrer pendant la grossesse (reposant tous sur la technologie pré-F) sont en cours de développement. </a:t>
            </a:r>
          </a:p>
          <a:p>
            <a:pPr marL="342900" marR="0" lvl="0" indent="-342900">
              <a:lnSpc>
                <a:spcPct val="107000"/>
              </a:lnSpc>
              <a:spcBef>
                <a:spcPts val="0"/>
              </a:spcBef>
              <a:spcAft>
                <a:spcPts val="800"/>
              </a:spcAft>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a:t>
            </a:r>
            <a:r>
              <a:rPr lang="fr-FR" sz="1100" dirty="0" err="1">
                <a:effectLst/>
                <a:latin typeface="Calibri" panose="020F0502020204030204" pitchFamily="34" charset="0"/>
                <a:ea typeface="Calibri" panose="020F0502020204030204" pitchFamily="34" charset="0"/>
                <a:cs typeface="Times New Roman" panose="02020603050405020304" pitchFamily="18" charset="0"/>
              </a:rPr>
              <a:t>AcM</a:t>
            </a:r>
            <a:r>
              <a:rPr lang="fr-FR" sz="1100" dirty="0">
                <a:effectLst/>
                <a:latin typeface="Calibri" panose="020F0502020204030204" pitchFamily="34" charset="0"/>
                <a:ea typeface="Calibri" panose="020F0502020204030204" pitchFamily="34" charset="0"/>
                <a:cs typeface="Times New Roman" panose="02020603050405020304" pitchFamily="18" charset="0"/>
              </a:rPr>
              <a:t> à longue durée d’action d’AstraZeneca, le </a:t>
            </a:r>
            <a:r>
              <a:rPr lang="fr-FR" sz="1100" dirty="0" err="1">
                <a:effectLst/>
                <a:latin typeface="Calibri" panose="020F0502020204030204" pitchFamily="34" charset="0"/>
                <a:ea typeface="Calibri" panose="020F0502020204030204" pitchFamily="34" charset="0"/>
                <a:cs typeface="Times New Roman" panose="02020603050405020304" pitchFamily="18" charset="0"/>
              </a:rPr>
              <a:t>nirsévimab</a:t>
            </a:r>
            <a:r>
              <a:rPr lang="fr-FR" sz="1100" dirty="0">
                <a:effectLst/>
                <a:latin typeface="Calibri" panose="020F0502020204030204" pitchFamily="34" charset="0"/>
                <a:ea typeface="Calibri" panose="020F0502020204030204" pitchFamily="34" charset="0"/>
                <a:cs typeface="Times New Roman" panose="02020603050405020304" pitchFamily="18" charset="0"/>
              </a:rPr>
              <a:t>, a d’abord été homologué en 2022 en Europe, puis aux États-Unis en 2023. Toutefois, ce produit devrait nécessiter une structuration du marché pour que l’accès soit possible à l’échelle mondiale.</a:t>
            </a:r>
          </a:p>
          <a:p>
            <a:pPr marL="342900" marR="0" lvl="0" indent="-342900">
              <a:lnSpc>
                <a:spcPct val="107000"/>
              </a:lnSpc>
              <a:spcBef>
                <a:spcPts val="0"/>
              </a:spcBef>
              <a:spcAft>
                <a:spcPts val="800"/>
              </a:spcAft>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Autre développement en 2023 : la US Food and Drug Administration a approuvé en mai 2023 le vaccin recombinant pré-F contre le VRS de GSK, </a:t>
            </a:r>
            <a:r>
              <a:rPr lang="fr-FR" sz="1100" dirty="0" err="1">
                <a:effectLst/>
                <a:latin typeface="Calibri" panose="020F0502020204030204" pitchFamily="34" charset="0"/>
                <a:ea typeface="Calibri" panose="020F0502020204030204" pitchFamily="34" charset="0"/>
                <a:cs typeface="Times New Roman" panose="02020603050405020304" pitchFamily="18" charset="0"/>
              </a:rPr>
              <a:t>Arvexy</a:t>
            </a:r>
            <a:r>
              <a:rPr lang="fr-FR" sz="1100" dirty="0">
                <a:effectLst/>
                <a:latin typeface="Calibri" panose="020F0502020204030204" pitchFamily="34" charset="0"/>
                <a:ea typeface="Calibri" panose="020F0502020204030204" pitchFamily="34" charset="0"/>
                <a:cs typeface="Times New Roman" panose="02020603050405020304" pitchFamily="18" charset="0"/>
              </a:rPr>
              <a:t>, puis en juin 2023 le vaccin </a:t>
            </a:r>
            <a:r>
              <a:rPr lang="fr-FR" sz="1100" dirty="0" err="1">
                <a:effectLst/>
                <a:latin typeface="Calibri" panose="020F0502020204030204" pitchFamily="34" charset="0"/>
                <a:ea typeface="Calibri" panose="020F0502020204030204" pitchFamily="34" charset="0"/>
                <a:cs typeface="Times New Roman" panose="02020603050405020304" pitchFamily="18" charset="0"/>
              </a:rPr>
              <a:t>Abrysvo</a:t>
            </a:r>
            <a:r>
              <a:rPr lang="fr-FR" sz="1100" dirty="0">
                <a:effectLst/>
                <a:latin typeface="Calibri" panose="020F0502020204030204" pitchFamily="34" charset="0"/>
                <a:ea typeface="Calibri" panose="020F0502020204030204" pitchFamily="34" charset="0"/>
                <a:cs typeface="Times New Roman" panose="02020603050405020304" pitchFamily="18" charset="0"/>
              </a:rPr>
              <a:t> de Pfizer, pour la prévention des maladies des voies respiratoires inférieures causées par le VRS chez les personnes âgées de 60 ans et plus. </a:t>
            </a:r>
          </a:p>
          <a:p>
            <a:pPr marL="800100" marR="0" lvl="1" indent="-342900">
              <a:lnSpc>
                <a:spcPct val="107000"/>
              </a:lnSpc>
              <a:spcBef>
                <a:spcPts val="0"/>
              </a:spcBef>
              <a:spcAft>
                <a:spcPts val="800"/>
              </a:spcAft>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Il s’agissait des premières homologations d’un vaccin contre le VRS.</a:t>
            </a:r>
          </a:p>
          <a:p>
            <a:pPr marL="342900" marR="0" lvl="0" indent="-342900">
              <a:lnSpc>
                <a:spcPct val="107000"/>
              </a:lnSpc>
              <a:spcBef>
                <a:spcPts val="0"/>
              </a:spcBef>
              <a:spcAft>
                <a:spcPts val="800"/>
              </a:spcAft>
              <a:buFont typeface="Symbol" panose="05050102010706020507" pitchFamily="18" charset="2"/>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Le vaccin pré-F contre le VRS de Pfizer, </a:t>
            </a:r>
            <a:r>
              <a:rPr lang="fr-FR" sz="1100" dirty="0" err="1">
                <a:effectLst/>
                <a:latin typeface="Calibri" panose="020F0502020204030204" pitchFamily="34" charset="0"/>
                <a:ea typeface="Calibri" panose="020F0502020204030204" pitchFamily="34" charset="0"/>
                <a:cs typeface="Times New Roman" panose="02020603050405020304" pitchFamily="18" charset="0"/>
              </a:rPr>
              <a:t>Abrysvo</a:t>
            </a:r>
            <a:r>
              <a:rPr lang="fr-FR" sz="1100" dirty="0">
                <a:effectLst/>
                <a:latin typeface="Calibri" panose="020F0502020204030204" pitchFamily="34" charset="0"/>
                <a:ea typeface="Calibri" panose="020F0502020204030204" pitchFamily="34" charset="0"/>
                <a:cs typeface="Times New Roman" panose="02020603050405020304" pitchFamily="18" charset="0"/>
              </a:rPr>
              <a:t>, a été approuvé pour la première fois aux États-Unis et en Europe pour une utilisation pendant la grossesse. Il est maintenant approuvé </a:t>
            </a:r>
            <a:r>
              <a:rPr lang="fr-FR" sz="1100" b="0" dirty="0">
                <a:effectLst/>
                <a:latin typeface="Calibri" panose="020F0502020204030204" pitchFamily="34" charset="0"/>
                <a:ea typeface="Calibri" panose="020F0502020204030204" pitchFamily="34" charset="0"/>
                <a:cs typeface="Times New Roman" panose="02020603050405020304" pitchFamily="18" charset="0"/>
              </a:rPr>
              <a:t>et utilisé dans plusieurs pays. Il n’est cependant pas encore disponible dans le monde entier.</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fr-FR" sz="1100" b="0" dirty="0">
                <a:effectLst/>
                <a:latin typeface="Calibri" panose="020F0502020204030204" pitchFamily="34" charset="0"/>
                <a:ea typeface="Calibri" panose="020F0502020204030204" pitchFamily="34" charset="0"/>
                <a:cs typeface="Times New Roman" panose="02020603050405020304" pitchFamily="18" charset="0"/>
              </a:rPr>
              <a:t>En septembre 2024, le Groupe stratégique consultatif d’experts (SAGE) sur la vaccination de l’Organisation mondiale de la santé a recommandé que tous les pays introduisent la vaccination maternelle et/ou l’administration d’anticorps monoclonaux (</a:t>
            </a:r>
            <a:r>
              <a:rPr lang="fr-FR" sz="1100" b="0" dirty="0" err="1">
                <a:effectLst/>
                <a:latin typeface="Calibri" panose="020F0502020204030204" pitchFamily="34" charset="0"/>
                <a:ea typeface="Calibri" panose="020F0502020204030204" pitchFamily="34" charset="0"/>
                <a:cs typeface="Times New Roman" panose="02020603050405020304" pitchFamily="18" charset="0"/>
              </a:rPr>
              <a:t>AcM</a:t>
            </a:r>
            <a:r>
              <a:rPr lang="fr-FR" sz="1100" b="0" dirty="0">
                <a:effectLst/>
                <a:latin typeface="Calibri" panose="020F0502020204030204" pitchFamily="34" charset="0"/>
                <a:ea typeface="Calibri" panose="020F0502020204030204" pitchFamily="34" charset="0"/>
                <a:cs typeface="Times New Roman" panose="02020603050405020304" pitchFamily="18" charset="0"/>
              </a:rPr>
              <a:t>) à longue durée d’action pour prévenir la forme grave de la maladie due au virus respiratoire syncytial (VRS) chez les nourrissons.</a:t>
            </a:r>
            <a:r>
              <a:rPr lang="fr-FR" sz="1100" b="1"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 </a:t>
            </a:r>
            <a:r>
              <a:rPr lang="fr-FR" sz="1100" b="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En mai 2025, l’OMS a publié sa toute première note de synthèse présentant ces recommandations pour protéger les enfants contre le VRS</a:t>
            </a:r>
            <a:r>
              <a:rPr lang="fr-FR" sz="1100" b="0" i="0" dirty="0">
                <a:solidFill>
                  <a:schemeClr val="tx1"/>
                </a:solidFill>
                <a:effectLst/>
                <a:latin typeface="+mn-lt"/>
                <a:ea typeface="+mn-ea"/>
                <a:cs typeface="+mn-cs"/>
              </a:rPr>
              <a:t>.</a:t>
            </a:r>
          </a:p>
          <a:p>
            <a:pPr marL="800100" marR="0" lvl="1" indent="-342900">
              <a:lnSpc>
                <a:spcPct val="107000"/>
              </a:lnSpc>
              <a:spcBef>
                <a:spcPts val="0"/>
              </a:spcBef>
              <a:spcAft>
                <a:spcPts val="800"/>
              </a:spcAft>
              <a:buFont typeface="Symbol" panose="05050102010706020507" pitchFamily="18" charset="2"/>
              <a:buChar char=""/>
            </a:pPr>
            <a:r>
              <a:rPr lang="fr-FR" sz="1100" b="0" dirty="0">
                <a:effectLst/>
                <a:latin typeface="Calibri" panose="020F0502020204030204" pitchFamily="34" charset="0"/>
                <a:ea typeface="Calibri" panose="020F0502020204030204" pitchFamily="34" charset="0"/>
                <a:cs typeface="Times New Roman" panose="02020603050405020304" pitchFamily="18" charset="0"/>
              </a:rPr>
              <a:t>Une recommandation de l’OMS est une étape nécessaire dans le processus politique visant à étendre et à soutenir l’utilisation des produits de vaccination, en particulier sur les marchés à faible revenu et à revenu intermédiaire où les besoins sont les plus importants.</a:t>
            </a:r>
          </a:p>
          <a:p>
            <a:pPr marL="800100" marR="0" lvl="1" indent="-342900">
              <a:lnSpc>
                <a:spcPct val="107000"/>
              </a:lnSpc>
              <a:spcBef>
                <a:spcPts val="0"/>
              </a:spcBef>
              <a:spcAft>
                <a:spcPts val="800"/>
              </a:spcAft>
              <a:buFont typeface="Symbol" panose="05050102010706020507" pitchFamily="18" charset="2"/>
              <a:buChar char=""/>
            </a:pPr>
            <a:r>
              <a:rPr lang="fr-FR" b="0" dirty="0"/>
              <a:t>La recommandation de l’OMS est l’occasion de catalyser les préparatifs en vue d’une utilisation plus large de ces produits vitaux, en surmontant les obstacles à l’accès et à la mise en œuvre, en permettant un choix éclairé des produits et en raccourcissant le délai de mise à disposition des produits sur les marchés à faible revenu et à revenu intermédiaire.</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200" b="0" dirty="0">
                <a:solidFill>
                  <a:schemeClr val="tx1"/>
                </a:solidFill>
                <a:effectLst/>
                <a:latin typeface="Segoe UI" panose="020B0502040204020203" pitchFamily="34" charset="0"/>
                <a:ea typeface="Calibri" panose="020F0502020204030204" pitchFamily="34" charset="0"/>
              </a:rPr>
              <a:t>En mars 2025, le vaccin maternel contre le VRS a été préqualifié par l’OMS. Cette condition est nécessaire pour que le produit soit éligible au financement de </a:t>
            </a:r>
            <a:r>
              <a:rPr lang="fr-FR" sz="1200" b="0" dirty="0" err="1">
                <a:solidFill>
                  <a:schemeClr val="tx1"/>
                </a:solidFill>
                <a:effectLst/>
                <a:latin typeface="Segoe UI" panose="020B0502040204020203" pitchFamily="34" charset="0"/>
                <a:ea typeface="Calibri" panose="020F0502020204030204" pitchFamily="34" charset="0"/>
              </a:rPr>
              <a:t>Gavi</a:t>
            </a:r>
            <a:r>
              <a:rPr lang="fr-FR" sz="1200" b="0" dirty="0">
                <a:solidFill>
                  <a:schemeClr val="tx1"/>
                </a:solidFill>
                <a:effectLst/>
                <a:latin typeface="Segoe UI" panose="020B0502040204020203" pitchFamily="34" charset="0"/>
                <a:ea typeface="Calibri" panose="020F0502020204030204" pitchFamily="34" charset="0"/>
              </a:rPr>
              <a:t> et puisse être acheté par des agences des Nations unies telles que l’UNICEF afin d’être utilisé sur les marchés à faible revenu et à revenu intermédiaire. </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200" b="0" i="0" dirty="0">
                <a:solidFill>
                  <a:schemeClr val="tx1"/>
                </a:solidFill>
                <a:effectLst/>
                <a:latin typeface="+mn-lt"/>
                <a:ea typeface="+mn-ea"/>
                <a:cs typeface="+mn-cs"/>
              </a:rPr>
              <a:t>En juillet 2025, </a:t>
            </a:r>
            <a:r>
              <a:rPr lang="fr-FR" sz="1200" b="0" i="0" dirty="0" err="1">
                <a:solidFill>
                  <a:schemeClr val="tx1"/>
                </a:solidFill>
                <a:effectLst/>
                <a:latin typeface="+mn-lt"/>
                <a:ea typeface="+mn-ea"/>
                <a:cs typeface="+mn-cs"/>
              </a:rPr>
              <a:t>Gavi</a:t>
            </a:r>
            <a:r>
              <a:rPr lang="fr-FR" sz="1200" b="0" i="0" dirty="0">
                <a:solidFill>
                  <a:schemeClr val="tx1"/>
                </a:solidFill>
                <a:effectLst/>
                <a:latin typeface="+mn-lt"/>
                <a:ea typeface="+mn-ea"/>
                <a:cs typeface="+mn-cs"/>
              </a:rPr>
              <a:t> </a:t>
            </a:r>
            <a:r>
              <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s’est engagé à ouvrir une fenêtre de financement pour la mise en place d’un programme de vaccination maternelle contre le VRS, ouvrant ainsi la voie à l’introduction des produits dans les pays.</a:t>
            </a:r>
          </a:p>
          <a:p>
            <a:pPr marL="342900" marR="0" lvl="0" indent="-342900">
              <a:lnSpc>
                <a:spcPct val="107000"/>
              </a:lnSpc>
              <a:spcBef>
                <a:spcPts val="0"/>
              </a:spcBef>
              <a:spcAft>
                <a:spcPts val="800"/>
              </a:spcAft>
              <a:buFont typeface="Symbol" panose="05050102010706020507" pitchFamily="18" charset="2"/>
              <a:buChar char=""/>
            </a:pPr>
            <a:r>
              <a:rPr lang="fr-FR" b="0" dirty="0"/>
              <a:t>Un autre candidat </a:t>
            </a:r>
            <a:r>
              <a:rPr lang="fr-FR" b="0" dirty="0" err="1"/>
              <a:t>AcM</a:t>
            </a:r>
            <a:r>
              <a:rPr lang="fr-FR" b="0" dirty="0"/>
              <a:t> à longue durée d’action contre le VRS, développé par MSD (Merck) et appelé </a:t>
            </a:r>
            <a:r>
              <a:rPr lang="fr-FR" b="0" dirty="0" err="1"/>
              <a:t>clesrovimab</a:t>
            </a:r>
            <a:r>
              <a:rPr lang="fr-FR" b="0" dirty="0"/>
              <a:t> (nom commercial : ENFLONSIA), a été approuvé par la US Food and Drug Administration en juin 2025.</a:t>
            </a:r>
          </a:p>
          <a:p>
            <a:pPr marL="800100" lvl="1" indent="-342900">
              <a:lnSpc>
                <a:spcPct val="107000"/>
              </a:lnSpc>
              <a:spcAft>
                <a:spcPts val="800"/>
              </a:spcAft>
              <a:buFont typeface="Symbol" panose="05050102010706020507" pitchFamily="18" charset="2"/>
              <a:buChar char=""/>
            </a:pPr>
            <a:r>
              <a:rPr lang="fr-FR" b="0" dirty="0"/>
              <a:t>L’existence d’un second anticorps monoclonal disponible pourrait permettre d’élargir l’accès sur le marché mondial à ces produits efficaces.</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endParaRPr lang="en-US" sz="1200" b="1" spc="15" dirty="0">
              <a:solidFill>
                <a:schemeClr val="tx1"/>
              </a:solidFill>
              <a:effectLst/>
              <a:latin typeface="Segoe UI" panose="020B0502040204020203" pitchFamily="34" charset="0"/>
              <a:ea typeface="Calibri" panose="020F0502020204030204" pitchFamily="34" charset="0"/>
            </a:endParaRPr>
          </a:p>
          <a:p>
            <a:pPr marL="800100" marR="0" lvl="1" indent="-342900">
              <a:lnSpc>
                <a:spcPct val="107000"/>
              </a:lnSpc>
              <a:spcBef>
                <a:spcPts val="0"/>
              </a:spcBef>
              <a:spcAft>
                <a:spcPts val="800"/>
              </a:spcAft>
              <a:buFont typeface="Symbol" panose="05050102010706020507" pitchFamily="18" charset="2"/>
              <a:buChar char=""/>
            </a:pPr>
            <a:endParaRPr lang="en-US" b="1" dirty="0"/>
          </a:p>
          <a:p>
            <a:pPr marL="342900" marR="0" lvl="0" indent="-342900">
              <a:lnSpc>
                <a:spcPct val="107000"/>
              </a:lnSpc>
              <a:spcBef>
                <a:spcPts val="0"/>
              </a:spcBef>
              <a:spcAft>
                <a:spcPts val="800"/>
              </a:spcAft>
              <a:buFont typeface="Symbol" panose="05050102010706020507" pitchFamily="18" charset="2"/>
              <a:buChar cha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02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Les deux approches sont conçues pour fournir une protection passive par le biais d’anticorps afin de protéger les bébés au cours de leurs premiers mois de vie, où ils sont les plus vulnérables.</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La cible immunitaire de ces deux approches est la protéine de fusion de surface du VRS, ou protéine F, responsable de la fusion de la membrane virale avec celle de la cellule hôte. </a:t>
            </a:r>
          </a:p>
          <a:p>
            <a:pPr marL="342900" marR="0" lvl="0" indent="-342900">
              <a:lnSpc>
                <a:spcPct val="107000"/>
              </a:lnSpc>
              <a:spcBef>
                <a:spcPts val="0"/>
              </a:spcBef>
              <a:spcAft>
                <a:spcPts val="0"/>
              </a:spcAft>
              <a:buFont typeface="Symbol" panose="05050102010706020507" pitchFamily="18" charset="2"/>
              <a:buChar char=""/>
            </a:pPr>
            <a:r>
              <a:rPr lang="fr-FR" sz="1100" b="0">
                <a:effectLst/>
                <a:latin typeface="Calibri" panose="020F0502020204030204" pitchFamily="34" charset="0"/>
                <a:ea typeface="Calibri" panose="020F0502020204030204" pitchFamily="34" charset="0"/>
                <a:cs typeface="Times New Roman" panose="02020603050405020304" pitchFamily="18" charset="0"/>
              </a:rPr>
              <a:t>Les vaccins maternels, conçus pour offrir une protection pendant la grossesse, sont un moyen de produire des anticorps qui sont transmis aux nouveau-nés tout en renforçant l’immunité maternelle. </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Ces vaccins augmentent la concentration d’anticorps neutralisants qui sont ensuite naturellement transférés à travers le placenta pour protéger directement les nourrissons pendant les mois qui suivent la naissance.</a:t>
            </a:r>
          </a:p>
          <a:p>
            <a:pPr marL="285750" marR="0" lvl="0" indent="-285750">
              <a:lnSpc>
                <a:spcPct val="107000"/>
              </a:lnSpc>
              <a:spcBef>
                <a:spcPts val="0"/>
              </a:spcBef>
              <a:spcAft>
                <a:spcPts val="80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Le vaccin doit être administré pendant la grossesse afin de maximiser le nombre d’anticorps transmis au bébé.</a:t>
            </a:r>
          </a:p>
          <a:p>
            <a:pPr marL="742950" marR="0" lvl="1" indent="-285750">
              <a:lnSpc>
                <a:spcPct val="107000"/>
              </a:lnSpc>
              <a:spcBef>
                <a:spcPts val="0"/>
              </a:spcBef>
              <a:spcAft>
                <a:spcPts val="80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Les fenêtres de vaccination spécifiques varient en fonction du pays d’homologation et des recommandations de l’OMS.</a:t>
            </a:r>
          </a:p>
          <a:p>
            <a:pPr marL="742950" marR="0" lvl="1" indent="-285750">
              <a:lnSpc>
                <a:spcPct val="107000"/>
              </a:lnSpc>
              <a:spcBef>
                <a:spcPts val="0"/>
              </a:spcBef>
              <a:spcAft>
                <a:spcPts val="80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L’OMS recommande globalement la vaccination au cours du troisième trimestre de grossesse, selon le contexte local. Le troisième trimestre commence à 28 semaines d’âge gestationnel dans la plupart des pays, mais pourrait commencer plus tôt dans certains pays.</a:t>
            </a:r>
          </a:p>
          <a:p>
            <a:pPr marL="742950" marR="0" lvl="1" indent="-285750">
              <a:lnSpc>
                <a:spcPct val="107000"/>
              </a:lnSpc>
              <a:spcBef>
                <a:spcPts val="0"/>
              </a:spcBef>
              <a:spcAft>
                <a:spcPts val="80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Les fenêtres recommandées peuvent varier d’un pays à l’autre et d’une autorité réglementaire à l’autre.</a:t>
            </a:r>
          </a:p>
          <a:p>
            <a:pPr marL="342900" marR="0" lvl="0" indent="-342900">
              <a:lnSpc>
                <a:spcPct val="107000"/>
              </a:lnSpc>
              <a:spcBef>
                <a:spcPts val="0"/>
              </a:spcBef>
              <a:spcAft>
                <a:spcPts val="0"/>
              </a:spcAft>
              <a:buFont typeface="Symbol" panose="05050102010706020507" pitchFamily="18" charset="2"/>
              <a:buChar char=""/>
            </a:pPr>
            <a:r>
              <a:rPr lang="fr-FR" sz="1100" b="0">
                <a:effectLst/>
                <a:latin typeface="Calibri" panose="020F0502020204030204" pitchFamily="34" charset="0"/>
                <a:ea typeface="Calibri" panose="020F0502020204030204" pitchFamily="34" charset="0"/>
                <a:cs typeface="Times New Roman" panose="02020603050405020304" pitchFamily="18" charset="0"/>
              </a:rPr>
              <a:t>Les anticorps monoclonaux sont des anticorps produits en laboratoire et conçus pour se fixer sur la protéine F que le virus utilise pour infecter l’organisme.</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La particularité du nirsévimab et des autres AcM en cours de développement est qu’ils ont une demi-vie prolongée, c’est-à-dire qu’ils durent plus longtemps que leur prédécesseur, le palivizumab.</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Ils sont également conçus pour être administrés au nourrisson en une seule dose, ce qui facilite l’administration.</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L’administration a lieu peu après la naissance ou avant/pendant la première saison du VRS pour le bébé.</a:t>
            </a:r>
          </a:p>
          <a:p>
            <a:endParaRPr lang="en-US" dirty="0"/>
          </a:p>
        </p:txBody>
      </p:sp>
      <p:sp>
        <p:nvSpPr>
          <p:cNvPr id="4" name="Slide Number Placeholder 3"/>
          <p:cNvSpPr>
            <a:spLocks noGrp="1"/>
          </p:cNvSpPr>
          <p:nvPr>
            <p:ph type="sldNum" sz="quarter" idx="5"/>
          </p:nvPr>
        </p:nvSpPr>
        <p:spPr/>
        <p:txBody>
          <a:bodyPr/>
          <a:lstStyle/>
          <a:p>
            <a:fld id="{85D93177-8F6F-427B-A1BF-DD38A72AAF93}" type="slidenum">
              <a:rPr lang="en-US" smtClean="0"/>
              <a:t>19</a:t>
            </a:fld>
            <a:endParaRPr lang="en-US"/>
          </a:p>
        </p:txBody>
      </p:sp>
    </p:spTree>
    <p:extLst>
      <p:ext uri="{BB962C8B-B14F-4D97-AF65-F5344CB8AC3E}">
        <p14:creationId xmlns:p14="http://schemas.microsoft.com/office/powerpoint/2010/main" val="1715522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lnSpc>
                <a:spcPct val="107000"/>
              </a:lnSpc>
              <a:buFont typeface="Symbol" panose="05050102010706020507" pitchFamily="18" charset="2"/>
              <a:buChar char=""/>
            </a:pPr>
            <a:r>
              <a:rPr lang="fr-FR" sz="1100">
                <a:latin typeface="Calibri" panose="020F0502020204030204" pitchFamily="34" charset="0"/>
                <a:ea typeface="Calibri" panose="020F0502020204030204" pitchFamily="34" charset="0"/>
                <a:cs typeface="Times New Roman" panose="02020603050405020304" pitchFamily="18" charset="0"/>
              </a:rPr>
              <a:t>Le vaccin maternel de Pfizer a obtenu des résultats positifs</a:t>
            </a:r>
            <a:r>
              <a:rPr lang="fr-FR" sz="800">
                <a:latin typeface="Calibri" panose="020F0502020204030204" pitchFamily="34" charset="0"/>
                <a:ea typeface="Calibri" panose="020F0502020204030204" pitchFamily="34" charset="0"/>
                <a:cs typeface="Times New Roman" panose="02020603050405020304" pitchFamily="18" charset="0"/>
              </a:rPr>
              <a:t> </a:t>
            </a:r>
            <a:r>
              <a:rPr lang="fr-FR" sz="1100">
                <a:latin typeface="Calibri" panose="020F0502020204030204" pitchFamily="34" charset="0"/>
                <a:ea typeface="Calibri" panose="020F0502020204030204" pitchFamily="34" charset="0"/>
                <a:cs typeface="Times New Roman" panose="02020603050405020304" pitchFamily="18" charset="0"/>
              </a:rPr>
              <a:t>dans l’évaluation clinique de phase III.</a:t>
            </a:r>
          </a:p>
          <a:p>
            <a:pPr marL="765610" lvl="1" indent="-294465">
              <a:lnSpc>
                <a:spcPct val="107000"/>
              </a:lnSpc>
              <a:buFont typeface="Courier New" panose="02070309020205020404" pitchFamily="49" charset="0"/>
              <a:buChar char="o"/>
            </a:pPr>
            <a:r>
              <a:rPr lang="fr-FR" sz="1100">
                <a:latin typeface="Calibri" panose="020F0502020204030204" pitchFamily="34" charset="0"/>
                <a:ea typeface="Calibri" panose="020F0502020204030204" pitchFamily="34" charset="0"/>
                <a:cs typeface="Times New Roman" panose="02020603050405020304" pitchFamily="18" charset="0"/>
              </a:rPr>
              <a:t>En particulier, les données de l’essai de phase III sur les nourrissons ont montré que l’efficacité du vaccin contre les infections des voies respiratoires inférieures graves, suivies médicalement, était de plus de 82 % au cours des trois premiers mois suivant la naissance et de 70 % six mois après la naissance.</a:t>
            </a:r>
          </a:p>
          <a:p>
            <a:pPr marL="353358" indent="-353358" defTabSz="942289">
              <a:lnSpc>
                <a:spcPct val="107000"/>
              </a:lnSpc>
              <a:buFont typeface="Symbol" panose="05050102010706020507" pitchFamily="18" charset="2"/>
              <a:buChar char=""/>
            </a:pPr>
            <a:r>
              <a:rPr lang="fr-FR" sz="1100">
                <a:latin typeface="Calibri" panose="020F0502020204030204" pitchFamily="34" charset="0"/>
                <a:ea typeface="Calibri" panose="020F0502020204030204" pitchFamily="34" charset="0"/>
                <a:cs typeface="Times New Roman" panose="02020603050405020304" pitchFamily="18" charset="0"/>
              </a:rPr>
              <a:t>Ces résultats montrent que le vaccin peut protéger les nourrissons contre l’infection grave par le VRS pendant la période où le risque est le plus élevé.</a:t>
            </a:r>
          </a:p>
          <a:p>
            <a:pPr marL="353358" indent="-353358" defTabSz="942289">
              <a:lnSpc>
                <a:spcPct val="107000"/>
              </a:lnSpc>
              <a:buFont typeface="Symbol" panose="05050102010706020507" pitchFamily="18" charset="2"/>
              <a:buChar char=""/>
            </a:pPr>
            <a:r>
              <a:rPr lang="fr-FR" sz="1100">
                <a:latin typeface="Calibri" panose="020F0502020204030204" pitchFamily="34" charset="0"/>
                <a:ea typeface="Calibri" panose="020F0502020204030204" pitchFamily="34" charset="0"/>
                <a:cs typeface="Times New Roman" panose="02020603050405020304" pitchFamily="18" charset="0"/>
              </a:rPr>
              <a:t>Compte tenu de l’importance de la charge que représente le VRS et de l’étendue du virus, une telle efficacité signifie qu’un grand nombre de cas pourraient être évités, ce qui laisse entrevoir un fort potentiel d’impact.</a:t>
            </a:r>
          </a:p>
          <a:p>
            <a:pPr marL="765610" lvl="1" indent="-294465">
              <a:lnSpc>
                <a:spcPct val="107000"/>
              </a:lnSpc>
              <a:spcAft>
                <a:spcPts val="824"/>
              </a:spcAft>
              <a:buFont typeface="Courier New" panose="02070309020205020404" pitchFamily="49" charset="0"/>
              <a:buChar char="o"/>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6679" marR="0" lvl="0" indent="-176679"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fr-FR" sz="1200" b="0">
                <a:latin typeface="Corbel"/>
              </a:rPr>
              <a:t>Dans l’ensemble, aucun problème d’innocuité n’a été statistiquement significatif dans l’étude de phase III. Cependant, des déséquilibres numériques avec plus de naissances prématurées dans le groupe vacciné que dans le groupe placebo ont été observés dans deux pays de l’étude à revenu intermédiaire supérieur. </a:t>
            </a:r>
          </a:p>
          <a:p>
            <a:pPr marL="800100" lvl="2" indent="-342900">
              <a:lnSpc>
                <a:spcPct val="85000"/>
              </a:lnSpc>
              <a:buClr>
                <a:schemeClr val="accent1"/>
              </a:buClr>
              <a:buFont typeface="Arial" panose="020B0604020202020204" pitchFamily="34" charset="0"/>
              <a:buChar char="•"/>
              <a:tabLst>
                <a:tab pos="5264150" algn="l"/>
              </a:tabLst>
            </a:pPr>
            <a:r>
              <a:rPr lang="fr-FR" sz="1200" b="0">
                <a:solidFill>
                  <a:srgbClr val="FF0000"/>
                </a:solidFill>
                <a:latin typeface="Corbel"/>
              </a:rPr>
              <a:t>La majorité des naissances prématurées étaient des naissances prématurées tardives</a:t>
            </a:r>
          </a:p>
          <a:p>
            <a:pPr marL="800100" lvl="2" indent="-342900">
              <a:lnSpc>
                <a:spcPct val="85000"/>
              </a:lnSpc>
              <a:buClr>
                <a:schemeClr val="accent1"/>
              </a:buClr>
              <a:buFont typeface="Arial" panose="020B0604020202020204" pitchFamily="34" charset="0"/>
              <a:buChar char="•"/>
              <a:tabLst>
                <a:tab pos="5264150" algn="l"/>
              </a:tabLst>
            </a:pPr>
            <a:r>
              <a:rPr lang="fr-FR" sz="1200" b="0">
                <a:solidFill>
                  <a:srgbClr val="FF0000"/>
                </a:solidFill>
                <a:latin typeface="Corbel"/>
              </a:rPr>
              <a:t>Pas d’association entre le moment de la vaccination et les naissances prématurées ; la plupart ont eu lieu plus de 30 jours après la vaccination</a:t>
            </a:r>
          </a:p>
          <a:p>
            <a:pPr marL="800100" lvl="2" indent="-342900">
              <a:lnSpc>
                <a:spcPct val="85000"/>
              </a:lnSpc>
              <a:buClr>
                <a:schemeClr val="accent1"/>
              </a:buClr>
              <a:buFont typeface="Arial" panose="020B0604020202020204" pitchFamily="34" charset="0"/>
              <a:buChar char="•"/>
              <a:tabLst>
                <a:tab pos="5264150" algn="l"/>
              </a:tabLst>
            </a:pPr>
            <a:r>
              <a:rPr lang="fr-FR" sz="1200" b="0">
                <a:latin typeface="Corbel"/>
              </a:rPr>
              <a:t> Aucune augmentation du nombre de décès n’a été observée dans le cas de la prématurité ; </a:t>
            </a:r>
            <a:r>
              <a:rPr lang="fr-FR" sz="1200" b="0">
                <a:solidFill>
                  <a:srgbClr val="FF0000"/>
                </a:solidFill>
                <a:latin typeface="Corbel"/>
              </a:rPr>
              <a:t>moins de décès de nourrissons dans le groupe vacciné que dans le groupe placebo</a:t>
            </a:r>
            <a:r>
              <a:rPr lang="fr-FR" sz="1200" b="0">
                <a:latin typeface="Corbel"/>
              </a:rPr>
              <a:t>.</a:t>
            </a:r>
            <a:r>
              <a:rPr lang="fr-FR" sz="1200" b="0">
                <a:solidFill>
                  <a:srgbClr val="FF0000"/>
                </a:solidFill>
                <a:latin typeface="+mj-lt"/>
              </a:rPr>
              <a:t> </a:t>
            </a:r>
          </a:p>
          <a:p>
            <a:pPr marL="800100" lvl="2" indent="-342900">
              <a:lnSpc>
                <a:spcPct val="85000"/>
              </a:lnSpc>
              <a:buClr>
                <a:schemeClr val="accent1"/>
              </a:buClr>
              <a:buFont typeface="Arial" panose="020B0604020202020204" pitchFamily="34" charset="0"/>
              <a:buChar char="•"/>
              <a:tabLst>
                <a:tab pos="5264150" algn="l"/>
              </a:tabLst>
            </a:pPr>
            <a:r>
              <a:rPr lang="fr-FR" sz="1200" b="0">
                <a:highlight>
                  <a:srgbClr val="FFFF00"/>
                </a:highlight>
                <a:latin typeface="+mj-lt"/>
              </a:rPr>
              <a:t>Le groupe SAGE de l’OMS confirme l’importance des études d’innocuité et d’efficacité post-homologation.</a:t>
            </a:r>
          </a:p>
          <a:p>
            <a:pPr marL="342900" marR="0" lvl="1" indent="-342900" algn="l" defTabSz="914400" rtl="0" eaLnBrk="1" fontAlgn="auto" latinLnBrk="0" hangingPunct="1">
              <a:lnSpc>
                <a:spcPct val="85000"/>
              </a:lnSpc>
              <a:spcBef>
                <a:spcPts val="0"/>
              </a:spcBef>
              <a:spcAft>
                <a:spcPts val="0"/>
              </a:spcAft>
              <a:buClr>
                <a:schemeClr val="accent1"/>
              </a:buClr>
              <a:buSzTx/>
              <a:buFont typeface="Arial" panose="020B0604020202020204" pitchFamily="34" charset="0"/>
              <a:buChar char="•"/>
              <a:tabLst>
                <a:tab pos="5264150" algn="l"/>
              </a:tabLst>
              <a:defRPr/>
            </a:pPr>
            <a:r>
              <a:rPr lang="fr-FR" sz="1200" b="0">
                <a:highlight>
                  <a:srgbClr val="FFFF00"/>
                </a:highlight>
                <a:latin typeface="+mj-lt"/>
              </a:rPr>
              <a:t>Les multiples approbations réglementaires, les </a:t>
            </a:r>
            <a:r>
              <a:rPr lang="fr-FR" sz="1200" b="0">
                <a:solidFill>
                  <a:srgbClr val="FF0000"/>
                </a:solidFill>
                <a:highlight>
                  <a:srgbClr val="FFFF00"/>
                </a:highlight>
                <a:latin typeface="+mj-lt"/>
              </a:rPr>
              <a:t>études de modélisation </a:t>
            </a:r>
            <a:r>
              <a:rPr lang="fr-FR" sz="1200" b="0">
                <a:highlight>
                  <a:srgbClr val="FFFF00"/>
                </a:highlight>
                <a:latin typeface="+mj-lt"/>
              </a:rPr>
              <a:t>et les recommandations de l’</a:t>
            </a:r>
            <a:r>
              <a:rPr lang="fr-FR" sz="1200" b="0">
                <a:solidFill>
                  <a:srgbClr val="FF0000"/>
                </a:solidFill>
                <a:highlight>
                  <a:srgbClr val="FFFF00"/>
                </a:highlight>
                <a:latin typeface="+mj-lt"/>
              </a:rPr>
              <a:t>OMS </a:t>
            </a:r>
            <a:r>
              <a:rPr lang="fr-FR" sz="1200" b="0">
                <a:highlight>
                  <a:srgbClr val="FFFF00"/>
                </a:highlight>
                <a:latin typeface="+mj-lt"/>
              </a:rPr>
              <a:t>confirment que les bénéfices du vaccin maternel contre le VRS l’emportent sur les risques potentiels.</a:t>
            </a:r>
          </a:p>
          <a:p>
            <a:pPr marL="342900" lvl="1" indent="-342900">
              <a:lnSpc>
                <a:spcPct val="85000"/>
              </a:lnSpc>
              <a:buClr>
                <a:schemeClr val="accent1"/>
              </a:buClr>
              <a:buFont typeface="Arial" panose="020B0604020202020204" pitchFamily="34" charset="0"/>
              <a:buChar char="•"/>
              <a:tabLst>
                <a:tab pos="5264150" algn="l"/>
              </a:tabLst>
            </a:pPr>
            <a:endParaRPr lang="en-US" sz="1200" b="0" dirty="0">
              <a:highlight>
                <a:srgbClr val="FFFF00"/>
              </a:highlight>
              <a:latin typeface="+mj-lt"/>
            </a:endParaRPr>
          </a:p>
          <a:p>
            <a:pPr marL="176679" indent="-176679">
              <a:lnSpc>
                <a:spcPct val="107000"/>
              </a:lnSpc>
              <a:buFont typeface="Arial" panose="020B0604020202020204" pitchFamily="34" charset="0"/>
              <a:buChar char="•"/>
            </a:pPr>
            <a:endParaRPr lang="en-US" b="0" dirty="0">
              <a:latin typeface="+mj-lt"/>
            </a:endParaRPr>
          </a:p>
          <a:p>
            <a:pPr>
              <a:spcAft>
                <a:spcPts val="824"/>
              </a:spcAft>
            </a:pPr>
            <a:endParaRPr lang="en-US" sz="1000" b="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92409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CB4B4-D2D0-F8A6-EBC7-EE47B13C6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95A26-DD1A-F580-CEF3-2188A241F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519F2-DB61-3073-5176-7E7CF04EC51C}"/>
              </a:ext>
            </a:extLst>
          </p:cNvPr>
          <p:cNvSpPr>
            <a:spLocks noGrp="1"/>
          </p:cNvSpPr>
          <p:nvPr>
            <p:ph type="body" idx="1"/>
          </p:nvPr>
        </p:nvSpPr>
        <p:spPr/>
        <p:txBody>
          <a:bodyPr/>
          <a:lstStyle/>
          <a:p>
            <a:pPr marL="353358" indent="-353358">
              <a:lnSpc>
                <a:spcPct val="107000"/>
              </a:lnSpc>
              <a:buFont typeface="Symbol" panose="05050102010706020507" pitchFamily="18" charset="2"/>
              <a:buChar char=""/>
            </a:pPr>
            <a:r>
              <a:rPr lang="fr-FR" sz="1100">
                <a:latin typeface="Calibri" panose="020F0502020204030204" pitchFamily="34" charset="0"/>
                <a:ea typeface="Calibri" panose="020F0502020204030204" pitchFamily="34" charset="0"/>
                <a:cs typeface="Times New Roman" panose="02020603050405020304" pitchFamily="18" charset="0"/>
              </a:rPr>
              <a:t>Une analyse groupée des résultats des études de phase IIb et de phase III a montré que l’efficacité du vaccin au cours des 150 premiers jours suivant la vaccination était de 78,5 % pour les cas graves d’IVRI par le VRS avec hospitalisation et suivi médical, de 80,6 % pour les cas d’IVRI par le VRS avec hospitalisation et de 79 % pour les cas d’IVRI par le VRS avec suivi médical.</a:t>
            </a:r>
          </a:p>
          <a:p>
            <a:pPr marL="353358" indent="-353358">
              <a:lnSpc>
                <a:spcPct val="107000"/>
              </a:lnSpc>
              <a:buFont typeface="Symbol" panose="05050102010706020507" pitchFamily="18" charset="2"/>
              <a:buChar char=""/>
            </a:pPr>
            <a:r>
              <a:rPr lang="fr-FR" sz="1100">
                <a:latin typeface="Calibri" panose="020F0502020204030204" pitchFamily="34" charset="0"/>
                <a:ea typeface="Calibri" panose="020F0502020204030204" pitchFamily="34" charset="0"/>
                <a:cs typeface="Times New Roman" panose="02020603050405020304" pitchFamily="18" charset="0"/>
              </a:rPr>
              <a:t>Il est également important de noter la diminution du nombre d’hospitalisations pour maladies respiratoires toutes causes confondues et du nombre d’IVRI avec suivi médical, toutes causes confondues. </a:t>
            </a:r>
          </a:p>
          <a:p>
            <a:pPr marL="353358" indent="-353358">
              <a:lnSpc>
                <a:spcPct val="107000"/>
              </a:lnSpc>
              <a:buFont typeface="Symbol" panose="05050102010706020507" pitchFamily="18" charset="2"/>
              <a:buChar char=""/>
            </a:pPr>
            <a:r>
              <a:rPr lang="fr-FR" sz="1100">
                <a:latin typeface="Calibri" panose="020F0502020204030204" pitchFamily="34" charset="0"/>
                <a:ea typeface="Calibri" panose="020F0502020204030204" pitchFamily="34" charset="0"/>
                <a:cs typeface="Times New Roman" panose="02020603050405020304" pitchFamily="18" charset="0"/>
              </a:rPr>
              <a:t>En outre, le nombre de consultations externes pour des IVRI a diminué, tout comme les prescriptions d’antibiotiques.</a:t>
            </a:r>
          </a:p>
          <a:p>
            <a:pPr marL="353358" indent="-353358">
              <a:lnSpc>
                <a:spcPct val="107000"/>
              </a:lnSpc>
              <a:buFont typeface="Symbol" panose="05050102010706020507" pitchFamily="18" charset="2"/>
              <a:buChar cha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Symbol" panose="05050102010706020507" pitchFamily="18" charset="2"/>
              <a:buNone/>
            </a:pPr>
            <a:r>
              <a:rPr lang="fr-FR" sz="1100">
                <a:latin typeface="Calibri" panose="020F0502020204030204" pitchFamily="34" charset="0"/>
                <a:ea typeface="Calibri" panose="020F0502020204030204" pitchFamily="34" charset="0"/>
                <a:cs typeface="Times New Roman" panose="02020603050405020304" pitchFamily="18" charset="0"/>
              </a:rPr>
              <a:t>Dans le cadre d’un autre essai clinique appelé HARMONIE, l’AcM a été testé en situation réelle sur environ 8 000 nourrissons. </a:t>
            </a:r>
          </a:p>
          <a:p>
            <a:pPr marL="171450" indent="-171450">
              <a:lnSpc>
                <a:spcPct val="107000"/>
              </a:lnSpc>
              <a:buFont typeface="Arial" panose="020B0604020202020204" pitchFamily="34" charset="0"/>
              <a:buChar char="•"/>
            </a:pPr>
            <a:r>
              <a:rPr lang="fr-FR" sz="1100">
                <a:latin typeface="Calibri" panose="020F0502020204030204" pitchFamily="34" charset="0"/>
                <a:ea typeface="Calibri" panose="020F0502020204030204" pitchFamily="34" charset="0"/>
                <a:cs typeface="Times New Roman" panose="02020603050405020304" pitchFamily="18" charset="0"/>
              </a:rPr>
              <a:t>L’efficacité était de 83 % contre les hospitalisations pour IVRI par le VRS et de 58 % contre les hospitalisations pour IVRI toutes causes confondues.</a:t>
            </a:r>
          </a:p>
          <a:p>
            <a:pPr marL="176679" indent="-176679">
              <a:lnSpc>
                <a:spcPct val="107000"/>
              </a:lnSpc>
              <a:buFont typeface="Arial" panose="020B0604020202020204" pitchFamily="34" charset="0"/>
              <a:buChar char="•"/>
            </a:pPr>
            <a:r>
              <a:rPr lang="fr-FR" b="0" i="0">
                <a:solidFill>
                  <a:srgbClr val="3F3F46"/>
                </a:solidFill>
                <a:effectLst/>
                <a:latin typeface="Open Sans" panose="020B0606030504020204" pitchFamily="34" charset="0"/>
              </a:rPr>
              <a:t>Sanofi/AstraZeneca ont également fait état d’un profil d’innocuité positif dans les essais cliniques, sans aucun problème d’innocuité. </a:t>
            </a:r>
          </a:p>
          <a:p>
            <a:pPr marL="647824" lvl="1" indent="-176679">
              <a:lnSpc>
                <a:spcPct val="107000"/>
              </a:lnSpc>
              <a:buFont typeface="Arial" panose="020B0604020202020204" pitchFamily="34" charset="0"/>
              <a:buChar char="•"/>
            </a:pPr>
            <a:r>
              <a:rPr lang="fr-FR" b="0" i="0">
                <a:solidFill>
                  <a:srgbClr val="3F3F46"/>
                </a:solidFill>
                <a:effectLst/>
                <a:latin typeface="Open Sans" panose="020B0606030504020204" pitchFamily="34" charset="0"/>
              </a:rPr>
              <a:t>L’AcM a un profil d’effets indésirables normal, semblable à celui de nombreux autres vaccins largement utilisés. </a:t>
            </a:r>
          </a:p>
          <a:p>
            <a:pPr marL="353358" indent="-353358">
              <a:lnSpc>
                <a:spcPct val="107000"/>
              </a:lnSpc>
              <a:buFont typeface="Symbol" panose="05050102010706020507" pitchFamily="18" charset="2"/>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8180977-2E2A-6D26-E1CF-D96BDEE0C32D}"/>
              </a:ext>
            </a:extLst>
          </p:cNvPr>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80959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Je suis ici aujourd’hui pour vous parler des progrès réalisés dans la lutte contre le virus respiratoire syncytial, également appelé VRS.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 VRS est depuis longtemps un problème de santé publique important, bien que peu considéré. Nous avons aujourd’hui plus que jamais l’occasion de lutter contre ce fléau.</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Chaque année, dans le monde, ce </a:t>
            </a:r>
            <a:r>
              <a:rPr lang="fr-FR" sz="1100" b="0">
                <a:effectLst/>
                <a:latin typeface="Calibri" panose="020F0502020204030204" pitchFamily="34" charset="0"/>
                <a:ea typeface="Calibri" panose="020F0502020204030204" pitchFamily="34" charset="0"/>
                <a:cs typeface="Times New Roman" panose="02020603050405020304" pitchFamily="18" charset="0"/>
              </a:rPr>
              <a:t>virus courant est responsable d’un plus grand nombre d’infections aiguës des voies respiratoires inférieures et d’hospitalisations chez les nourrissons et les jeunes enfants que n’importe quel autre agent pathogène.</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Pourtant, nombre de personnes n’ont jamais entendu parler du VRS, hormis les parents ou les professionnels de santé qui doivent s’occuper d’enfants atteints par cette infection.</a:t>
            </a:r>
          </a:p>
          <a:p>
            <a:pPr marL="342900" marR="0" lvl="0" indent="-342900">
              <a:lnSpc>
                <a:spcPct val="107000"/>
              </a:lnSpc>
              <a:spcBef>
                <a:spcPts val="0"/>
              </a:spcBef>
              <a:spcAft>
                <a:spcPts val="0"/>
              </a:spcAft>
              <a:buFont typeface="Symbol" panose="05050102010706020507" pitchFamily="18" charset="2"/>
              <a:buChar char=""/>
            </a:pPr>
            <a:r>
              <a:rPr lang="fr-FR" sz="1100" b="0">
                <a:effectLst/>
                <a:latin typeface="Calibri" panose="020F0502020204030204" pitchFamily="34" charset="0"/>
                <a:ea typeface="Calibri" panose="020F0502020204030204" pitchFamily="34" charset="0"/>
                <a:cs typeface="Times New Roman" panose="02020603050405020304" pitchFamily="18" charset="0"/>
              </a:rPr>
              <a:t>De nouveaux produits capables de prévenir les infections à VRS graves chez les jeunes enfants ont été homologués dans de nombreux pays et sont recommandés à l’échelle mondiale par l’Organisation mondiale de la santé (OMS). D’autres produits sont également toujours en développement.</a:t>
            </a:r>
          </a:p>
          <a:p>
            <a:pPr marL="342900" marR="0" lvl="0" indent="-342900">
              <a:lnSpc>
                <a:spcPct val="107000"/>
              </a:lnSpc>
              <a:spcBef>
                <a:spcPts val="0"/>
              </a:spcBef>
              <a:spcAft>
                <a:spcPts val="0"/>
              </a:spcAft>
              <a:buFont typeface="Symbol" panose="05050102010706020507" pitchFamily="18" charset="2"/>
              <a:buChar char=""/>
            </a:pPr>
            <a:r>
              <a:rPr lang="fr-FR" sz="1100" b="0">
                <a:effectLst/>
                <a:latin typeface="Calibri" panose="020F0502020204030204" pitchFamily="34" charset="0"/>
                <a:ea typeface="Calibri" panose="020F0502020204030204" pitchFamily="34" charset="0"/>
                <a:cs typeface="Times New Roman" panose="02020603050405020304" pitchFamily="18" charset="0"/>
              </a:rPr>
              <a:t>Cette avancée est réjouissante, car il n’y a jamais eu de vaccin contre le VRS. Au cours de la dernière décennie, une seule option de prévention était proposée : un anticorps monoclonal utilisé chez très peu d’enfants en raison de son coût élevé et de son schéma d’administration contraignant. </a:t>
            </a:r>
          </a:p>
          <a:p>
            <a:pPr marL="342900" marR="0" lvl="0" indent="-342900">
              <a:lnSpc>
                <a:spcPct val="107000"/>
              </a:lnSpc>
              <a:spcBef>
                <a:spcPts val="0"/>
              </a:spcBef>
              <a:spcAft>
                <a:spcPts val="0"/>
              </a:spcAft>
              <a:buFont typeface="Symbol" panose="05050102010706020507" pitchFamily="18" charset="2"/>
              <a:buChar char=""/>
            </a:pPr>
            <a:r>
              <a:rPr lang="fr-FR" sz="1100" b="0">
                <a:effectLst/>
                <a:latin typeface="Calibri" panose="020F0502020204030204" pitchFamily="34" charset="0"/>
                <a:ea typeface="Calibri" panose="020F0502020204030204" pitchFamily="34" charset="0"/>
                <a:cs typeface="Times New Roman" panose="02020603050405020304" pitchFamily="18" charset="0"/>
              </a:rPr>
              <a:t>Les nouveaux produits sont conçus pour induire une immunité passive, qui est obtenue lorsqu’une personne reçoit des anticorps qui proviennent de quelqu’un d’autre ou qui sont fabriqués. Ils comprennent :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vaccin maternel contre le VRS administré pendant la grossesse</a:t>
            </a:r>
            <a:r>
              <a:rPr lang="fr-FR"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dont l’introduction est soutenue par Gavi ;</a:t>
            </a:r>
          </a:p>
          <a:p>
            <a:pPr marL="742950" marR="0" lvl="1" indent="-285750">
              <a:lnSpc>
                <a:spcPct val="107000"/>
              </a:lnSpc>
              <a:spcBef>
                <a:spcPts val="0"/>
              </a:spcBef>
              <a:spcAft>
                <a:spcPts val="0"/>
              </a:spcAft>
              <a:buFont typeface="Courier New" panose="02070309020205020404" pitchFamily="49" charset="0"/>
              <a:buChar char="o"/>
            </a:pPr>
            <a:r>
              <a:rPr lang="fr-F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 un anticorps monoclonal (AcM) à longue durée d’action à administrer peu après la naissance ou avant/pendant la première saison du VRS. </a:t>
            </a:r>
          </a:p>
          <a:p>
            <a:pPr marL="285750" marR="0" lvl="0"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L’immunisation contre le VRS est une étape importante dans la lutte contre ce virus qui conduit des millions d’enfants à l’hôpital, provoque des milliers de décès et met à rude épreuve les systèmes de santé et les moyens de subsistance. </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Pour atteindre cet objectif, il faudra fournir des efforts, garantir la coordination des équipes et, dans certains cas, s’aventurer en terrain inconnu.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Les pays devront réfléchir à la manière dont la prévention du VRS pourrait s’inscrire dans leur programme de santé publique.</a:t>
            </a:r>
          </a:p>
          <a:p>
            <a:pPr marL="742950" marR="0" lvl="1" indent="-285750">
              <a:lnSpc>
                <a:spcPct val="107000"/>
              </a:lnSpc>
              <a:spcBef>
                <a:spcPts val="0"/>
              </a:spcBef>
              <a:spcAft>
                <a:spcPts val="80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 moment est venu de sensibiliser les populations, et de soutenir la prise de décision en matière de prévention du VRS, de politiques et de préparation de la mise en œuvre, aux niveaux mondial, régional et national.</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a:t>
            </a:fld>
            <a:endParaRPr lang="en-US"/>
          </a:p>
        </p:txBody>
      </p:sp>
    </p:spTree>
    <p:extLst>
      <p:ext uri="{BB962C8B-B14F-4D97-AF65-F5344CB8AC3E}">
        <p14:creationId xmlns:p14="http://schemas.microsoft.com/office/powerpoint/2010/main" val="3240722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spcAft>
                <a:spcPts val="1237"/>
              </a:spcAft>
              <a:buFont typeface="Arial" panose="020B0604020202020204" pitchFamily="34" charset="0"/>
              <a:buChar char="•"/>
            </a:pPr>
            <a:r>
              <a:rPr lang="fr-FR">
                <a:solidFill>
                  <a:srgbClr val="000000"/>
                </a:solidFill>
                <a:latin typeface="Invention"/>
              </a:rPr>
              <a:t>Autre nouvelle réjouissante, un autre candidat AcM à longue durée d’action contre le VRS, développé par MSD (Merck) et appelé clesrovimab, </a:t>
            </a:r>
            <a:r>
              <a:rPr lang="fr-FR" b="0">
                <a:solidFill>
                  <a:srgbClr val="000000"/>
                </a:solidFill>
                <a:latin typeface="Invention"/>
              </a:rPr>
              <a:t>a été approuvé pour les nourrissons par la US FDA en juin 2025, à la suite des </a:t>
            </a:r>
            <a:r>
              <a:rPr lang="fr-FR">
                <a:solidFill>
                  <a:srgbClr val="000000"/>
                </a:solidFill>
                <a:latin typeface="Invention"/>
              </a:rPr>
              <a:t>résultats positifs de l’étude clinique de phase IIb/III.</a:t>
            </a:r>
          </a:p>
          <a:p>
            <a:pPr marL="353358" indent="-353358">
              <a:spcAft>
                <a:spcPts val="1237"/>
              </a:spcAft>
              <a:buFont typeface="Arial" panose="020B0604020202020204" pitchFamily="34" charset="0"/>
              <a:buChar char="•"/>
            </a:pPr>
            <a:r>
              <a:rPr lang="fr-FR">
                <a:solidFill>
                  <a:srgbClr val="000000"/>
                </a:solidFill>
                <a:latin typeface="Invention"/>
              </a:rPr>
              <a:t>L’AcM a satisfait aux principaux critères d’innocuité et d’efficacité.</a:t>
            </a:r>
          </a:p>
          <a:p>
            <a:pPr marL="353358" indent="-353358">
              <a:spcAft>
                <a:spcPts val="1237"/>
              </a:spcAft>
              <a:buFont typeface="Arial" panose="020B0604020202020204" pitchFamily="34" charset="0"/>
              <a:buChar char="•"/>
            </a:pPr>
            <a:r>
              <a:rPr lang="fr-FR">
                <a:solidFill>
                  <a:srgbClr val="000000"/>
                </a:solidFill>
                <a:latin typeface="Invention"/>
              </a:rPr>
              <a:t>Les données d’efficacité montrent qu’il a réduit de manière significative l’incidence de l’infection grave par le VRS et l’hospitalisation chez les prématurés et les nourrissons nés à terme en bonne santé.</a:t>
            </a:r>
          </a:p>
          <a:p>
            <a:pPr marL="353358" indent="-353358">
              <a:buFont typeface="Arial" panose="020B0604020202020204" pitchFamily="34" charset="0"/>
              <a:buChar char="•"/>
            </a:pPr>
            <a:r>
              <a:rPr lang="fr-FR">
                <a:solidFill>
                  <a:srgbClr val="000000"/>
                </a:solidFill>
                <a:latin typeface="Invention"/>
              </a:rPr>
              <a:t>Il est particulièrement intéressant de noter que l’efficacité augmente avec la gravité de la maladie.</a:t>
            </a:r>
          </a:p>
          <a:p>
            <a:pPr marL="342900" lvl="0" indent="-342900">
              <a:lnSpc>
                <a:spcPct val="107000"/>
              </a:lnSpc>
              <a:spcAft>
                <a:spcPts val="800"/>
              </a:spcAft>
              <a:buFont typeface="Symbol" panose="05050102010706020507" pitchFamily="18" charset="2"/>
              <a:buChar char=""/>
            </a:pPr>
            <a:r>
              <a:rPr lang="fr-FR" b="0"/>
              <a:t>L’existence d’un second anticorps monoclonal disponible peut permettre d’élargir l’accès sur le marché mondial à ces produits efficaces.</a:t>
            </a:r>
          </a:p>
          <a:p>
            <a:endParaRPr lang="en-US" dirty="0"/>
          </a:p>
        </p:txBody>
      </p:sp>
      <p:sp>
        <p:nvSpPr>
          <p:cNvPr id="4" name="Slide Number Placeholder 3"/>
          <p:cNvSpPr>
            <a:spLocks noGrp="1"/>
          </p:cNvSpPr>
          <p:nvPr>
            <p:ph type="sldNum" sz="quarter" idx="5"/>
          </p:nvPr>
        </p:nvSpPr>
        <p:spPr/>
        <p:txBody>
          <a:bodyPr/>
          <a:lstStyle/>
          <a:p>
            <a:fld id="{F5CA2F62-6632-4FEB-B32D-3104A4A887E6}" type="slidenum">
              <a:rPr lang="en-US" smtClean="0"/>
              <a:t>22</a:t>
            </a:fld>
            <a:endParaRPr lang="en-US"/>
          </a:p>
        </p:txBody>
      </p:sp>
    </p:spTree>
    <p:extLst>
      <p:ext uri="{BB962C8B-B14F-4D97-AF65-F5344CB8AC3E}">
        <p14:creationId xmlns:p14="http://schemas.microsoft.com/office/powerpoint/2010/main" val="3010981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200" b="0">
                <a:effectLst/>
                <a:latin typeface="Calibri" panose="020F0502020204030204" pitchFamily="34" charset="0"/>
                <a:ea typeface="Calibri" panose="020F0502020204030204" pitchFamily="34" charset="0"/>
                <a:cs typeface="Times New Roman" panose="02020603050405020304" pitchFamily="18" charset="0"/>
              </a:rPr>
              <a:t>Les homologations initiales pour les deux produits sont en cours et le groupe SAGE de l’OMS a recommandé les deux produits en septembre 2024. Le vaccin maternel contre le VRS est désormais préqualifié par l’OMS et Gavi s’est engagé à soutenir son introduction.</a:t>
            </a:r>
          </a:p>
          <a:p>
            <a:pPr marL="353358" indent="-353358" defTabSz="942289">
              <a:lnSpc>
                <a:spcPct val="107000"/>
              </a:lnSpc>
              <a:spcAft>
                <a:spcPts val="824"/>
              </a:spcAft>
              <a:buFont typeface="Symbol" panose="05050102010706020507" pitchFamily="18" charset="2"/>
              <a:buChar char=""/>
              <a:defRPr/>
            </a:pPr>
            <a:r>
              <a:rPr lang="fr-FR" b="0">
                <a:latin typeface="Calibri" panose="020F0502020204030204" pitchFamily="34" charset="0"/>
                <a:ea typeface="Calibri" panose="020F0502020204030204" pitchFamily="34" charset="0"/>
                <a:cs typeface="Times New Roman" panose="02020603050405020304" pitchFamily="18" charset="0"/>
              </a:rPr>
              <a:t>Ces progrès sont une raison de se réjouir, mais aussi de commencer à préparer l’utilisation de ces produits à grande échelle, pour sauver des vies.</a:t>
            </a:r>
          </a:p>
          <a:p>
            <a:pPr marL="353358" indent="-353358">
              <a:lnSpc>
                <a:spcPct val="107000"/>
              </a:lnSpc>
              <a:spcAft>
                <a:spcPts val="824"/>
              </a:spcAft>
              <a:buFont typeface="Symbol" panose="05050102010706020507" pitchFamily="18" charset="2"/>
              <a:buChar char=""/>
            </a:pPr>
            <a:r>
              <a:rPr lang="fr-FR" b="0" i="0">
                <a:solidFill>
                  <a:srgbClr val="000000"/>
                </a:solidFill>
                <a:latin typeface="Calibri" panose="020F0502020204030204" pitchFamily="34" charset="0"/>
                <a:cs typeface="Times New Roman" panose="02020603050405020304" pitchFamily="18" charset="0"/>
              </a:rPr>
              <a:t>Il est probable que le vaccin maternel sera d’abord disponible sous une forme adaptée aux PFR-PRI. </a:t>
            </a:r>
          </a:p>
          <a:p>
            <a:pPr marL="824503" lvl="1" indent="-353358">
              <a:lnSpc>
                <a:spcPct val="107000"/>
              </a:lnSpc>
              <a:buFont typeface="Symbol" panose="05050102010706020507" pitchFamily="18" charset="2"/>
              <a:buChar char=""/>
            </a:pPr>
            <a:r>
              <a:rPr lang="fr-FR" b="0" i="0">
                <a:latin typeface="Calibri" panose="020F0502020204030204" pitchFamily="34" charset="0"/>
                <a:ea typeface="Calibri" panose="020F0502020204030204" pitchFamily="34" charset="0"/>
                <a:cs typeface="Times New Roman" panose="02020603050405020304" pitchFamily="18" charset="0"/>
              </a:rPr>
              <a:t>La présentation du vaccin en flacon unidose est désormais homologuée et préqualifiée par l’OMS. </a:t>
            </a:r>
          </a:p>
          <a:p>
            <a:pPr marL="824503" lvl="1" indent="-353358">
              <a:lnSpc>
                <a:spcPct val="107000"/>
              </a:lnSpc>
              <a:buFont typeface="Symbol" panose="05050102010706020507" pitchFamily="18" charset="2"/>
              <a:buChar char=""/>
            </a:pPr>
            <a:r>
              <a:rPr lang="fr-FR" b="0" i="0">
                <a:latin typeface="Calibri" panose="020F0502020204030204" pitchFamily="34" charset="0"/>
                <a:ea typeface="Calibri" panose="020F0502020204030204" pitchFamily="34" charset="0"/>
                <a:cs typeface="Times New Roman" panose="02020603050405020304" pitchFamily="18" charset="0"/>
              </a:rPr>
              <a:t>Pour que ce produit soit éligible à un approvisionnement mondial et largement disponible, une prochaine étape importante consiste à accélérer le processus de préqualification par l’OMS d’une présentation en flacons multidoses mieux adaptée aux marchés à faible revenu et à revenu intermédiaire, ce qui pourrait se faire dès 2026.  </a:t>
            </a:r>
          </a:p>
          <a:p>
            <a:pPr marL="353358" indent="-353358">
              <a:lnSpc>
                <a:spcPct val="107000"/>
              </a:lnSpc>
              <a:spcAft>
                <a:spcPts val="824"/>
              </a:spcAft>
              <a:buFont typeface="Symbol" panose="05050102010706020507" pitchFamily="18" charset="2"/>
              <a:buChar char=""/>
            </a:pPr>
            <a:r>
              <a:rPr lang="fr-FR">
                <a:solidFill>
                  <a:srgbClr val="000000"/>
                </a:solidFill>
                <a:latin typeface="Calibri" panose="020F0502020204030204" pitchFamily="34" charset="0"/>
                <a:cs typeface="Times New Roman" panose="02020603050405020304" pitchFamily="18" charset="0"/>
              </a:rPr>
              <a:t>Pour les </a:t>
            </a:r>
            <a:r>
              <a:rPr lang="fr-FR" b="0">
                <a:solidFill>
                  <a:srgbClr val="000000"/>
                </a:solidFill>
                <a:latin typeface="Calibri" panose="020F0502020204030204" pitchFamily="34" charset="0"/>
                <a:cs typeface="Times New Roman" panose="02020603050405020304" pitchFamily="18" charset="0"/>
              </a:rPr>
              <a:t>AcM à longue durée d’action</a:t>
            </a:r>
            <a:r>
              <a:rPr lang="fr-FR">
                <a:solidFill>
                  <a:srgbClr val="000000"/>
                </a:solidFill>
                <a:latin typeface="Calibri" panose="020F0502020204030204" pitchFamily="34" charset="0"/>
                <a:cs typeface="Times New Roman" panose="02020603050405020304" pitchFamily="18" charset="0"/>
              </a:rPr>
              <a:t>,</a:t>
            </a:r>
            <a:r>
              <a:rPr lang="fr-FR" b="0">
                <a:solidFill>
                  <a:srgbClr val="000000"/>
                </a:solidFill>
                <a:latin typeface="Segoe UI" panose="020B0502040204020203" pitchFamily="34" charset="0"/>
                <a:cs typeface="Times New Roman" panose="02020603050405020304" pitchFamily="18" charset="0"/>
              </a:rPr>
              <a:t> on ne sait pas encore si les laboratoires soumettront les produits </a:t>
            </a:r>
            <a:r>
              <a:rPr lang="fr-FR">
                <a:solidFill>
                  <a:srgbClr val="000000"/>
                </a:solidFill>
                <a:latin typeface="Segoe UI" panose="020B0502040204020203" pitchFamily="34" charset="0"/>
                <a:cs typeface="Times New Roman" panose="02020603050405020304" pitchFamily="18" charset="0"/>
              </a:rPr>
              <a:t>à la préqualification de l’OMS. Ainsi, cette mesure ne figure pas dans le calendrier pour le moment.  </a:t>
            </a:r>
          </a:p>
          <a:p>
            <a:pPr marL="824503" marR="0" lvl="1" indent="-353358" algn="l" defTabSz="914400" rtl="0" eaLnBrk="1" fontAlgn="auto" latinLnBrk="0" hangingPunct="1">
              <a:lnSpc>
                <a:spcPct val="107000"/>
              </a:lnSpc>
              <a:spcBef>
                <a:spcPts val="0"/>
              </a:spcBef>
              <a:spcAft>
                <a:spcPts val="824"/>
              </a:spcAft>
              <a:buClrTx/>
              <a:buSzTx/>
              <a:buFont typeface="Symbol" panose="05050102010706020507" pitchFamily="18" charset="2"/>
              <a:buChar char=""/>
              <a:tabLst/>
              <a:defRPr/>
            </a:pPr>
            <a:r>
              <a:rPr lang="fr-FR" sz="1200" b="0">
                <a:solidFill>
                  <a:srgbClr val="000000"/>
                </a:solidFill>
                <a:effectLst/>
                <a:latin typeface="Segoe UI" panose="020B0502040204020203" pitchFamily="34" charset="0"/>
                <a:ea typeface="+mn-ea"/>
                <a:cs typeface="+mn-cs"/>
              </a:rPr>
              <a:t>La préqualification de l’OMS est le processus qui </a:t>
            </a:r>
            <a:r>
              <a:rPr lang="fr-FR" b="0"/>
              <a:t>facilite l’enregistrement des produits d’immunisation dans les pays à faible revenu et à revenu intermédiaire. L’UNICEF doit acheter les vaccins et Gavi doit les financer au nom de ces pays. </a:t>
            </a:r>
            <a:r>
              <a:rPr lang="fr-FR" sz="1200" b="0">
                <a:solidFill>
                  <a:srgbClr val="000000"/>
                </a:solidFill>
                <a:effectLst/>
                <a:latin typeface="Segoe UI" panose="020B0502040204020203" pitchFamily="34" charset="0"/>
                <a:ea typeface="+mn-ea"/>
                <a:cs typeface="+mn-cs"/>
              </a:rPr>
              <a:t> </a:t>
            </a:r>
          </a:p>
          <a:p>
            <a:pPr marL="824503" lvl="1" indent="-353358">
              <a:lnSpc>
                <a:spcPct val="107000"/>
              </a:lnSpc>
              <a:spcAft>
                <a:spcPts val="824"/>
              </a:spcAft>
              <a:buFont typeface="Symbol" panose="05050102010706020507" pitchFamily="18" charset="2"/>
              <a:buChar char=""/>
            </a:pPr>
            <a:r>
              <a:rPr lang="fr-FR" b="0">
                <a:solidFill>
                  <a:srgbClr val="000000"/>
                </a:solidFill>
                <a:latin typeface="Segoe UI" panose="020B0502040204020203" pitchFamily="34" charset="0"/>
              </a:rPr>
              <a:t>La préqualification dépendra de la présentation du produit, qui doit être adaptée aux pays éligibles au soutien de Gavi, et des engagements en matière de prix.</a:t>
            </a:r>
          </a:p>
        </p:txBody>
      </p:sp>
      <p:sp>
        <p:nvSpPr>
          <p:cNvPr id="4" name="Slide Number Placeholder 3"/>
          <p:cNvSpPr>
            <a:spLocks noGrp="1"/>
          </p:cNvSpPr>
          <p:nvPr>
            <p:ph type="sldNum" sz="quarter" idx="5"/>
          </p:nvPr>
        </p:nvSpPr>
        <p:spPr/>
        <p:txBody>
          <a:bodyPr/>
          <a:lstStyle/>
          <a:p>
            <a:pPr defTabSz="942289">
              <a:defRPr/>
            </a:pPr>
            <a:fld id="{CC824F90-F3FF-40A9-8E2D-080BC7F76753}" type="slidenum">
              <a:rPr lang="en-US">
                <a:solidFill>
                  <a:prstClr val="black"/>
                </a:solidFill>
                <a:latin typeface="Aptos" panose="02110004020202020204"/>
              </a:rPr>
              <a:pPr defTabSz="942289">
                <a:defRPr/>
              </a:pPr>
              <a:t>23</a:t>
            </a:fld>
            <a:endParaRPr lang="en-US">
              <a:solidFill>
                <a:prstClr val="black"/>
              </a:solidFill>
              <a:latin typeface="Aptos" panose="02110004020202020204"/>
            </a:endParaRPr>
          </a:p>
        </p:txBody>
      </p:sp>
    </p:spTree>
    <p:extLst>
      <p:ext uri="{BB962C8B-B14F-4D97-AF65-F5344CB8AC3E}">
        <p14:creationId xmlns:p14="http://schemas.microsoft.com/office/powerpoint/2010/main" val="2101817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149B0-B2B3-A34B-9D71-F08D47852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20EF0-1703-3597-7280-A56DA6234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425FC-7B44-BA90-EF9F-2B44E479D1D6}"/>
              </a:ext>
            </a:extLst>
          </p:cNvPr>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Il est important de reconnaître qu’en raison de la nature mondiale du VRS, les produits préventifs auront un double marché, à la fois dans les pays à revenu élevé et dans les pays à faible revenu.   </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Pour que les économies </a:t>
            </a:r>
            <a:r>
              <a:rPr lang="fr-FR" sz="1100" b="0">
                <a:effectLst/>
                <a:latin typeface="Calibri" panose="020F0502020204030204" pitchFamily="34" charset="0"/>
                <a:ea typeface="Calibri" panose="020F0502020204030204" pitchFamily="34" charset="0"/>
                <a:cs typeface="Times New Roman" panose="02020603050405020304" pitchFamily="18" charset="0"/>
              </a:rPr>
              <a:t>à faible revenu puissent se procurer ces produits, il faut que Gavi, l’Alliance du vaccin, apporte son soutien à la structuration du marché.</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Depuis sa création, le soutien de Gavi </a:t>
            </a:r>
            <a:r>
              <a:rPr lang="fr-FR" sz="1100">
                <a:effectLst/>
                <a:latin typeface="Calibri" panose="020F0502020204030204" pitchFamily="34" charset="0"/>
                <a:ea typeface="Calibri" panose="020F0502020204030204" pitchFamily="34" charset="0"/>
                <a:cs typeface="Times New Roman" panose="02020603050405020304" pitchFamily="18" charset="0"/>
              </a:rPr>
              <a:t>a permis de partager le coût que les pays paient pour les vaccins, ce qui a donné lieu à plus de 520 introductions et campagnes de vaccins, renforçant ainsi considérablement l’immunisation contre de nombreuses maladies importantes.</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54 pays sont actuellement éligibles au soutien de Gavi.</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050" b="0">
                <a:effectLst/>
                <a:latin typeface="Calibri" panose="020F0502020204030204" pitchFamily="34" charset="0"/>
                <a:ea typeface="Calibri" panose="020F0502020204030204" pitchFamily="34" charset="0"/>
                <a:cs typeface="Times New Roman" panose="02020603050405020304" pitchFamily="18" charset="0"/>
              </a:rPr>
              <a:t>En juillet 2025, le conseil d’administration de Gavi </a:t>
            </a:r>
            <a:r>
              <a:rPr lang="fr-FR" sz="1100" b="0" i="0">
                <a:solidFill>
                  <a:schemeClr val="tx1"/>
                </a:solidFill>
                <a:effectLst/>
                <a:latin typeface="+mn-lt"/>
                <a:ea typeface="+mn-ea"/>
                <a:cs typeface="+mn-cs"/>
              </a:rPr>
              <a:t>a approuvé l’ouverture d’une fenêtre de financement pour la mise en place d’un programme de vaccination maternelle contre le VRS, ouvrant ainsi la voie à l’introduction de vaccins dans les pays dans un avenir proche.</a:t>
            </a:r>
          </a:p>
          <a:p>
            <a:pPr marL="285750" marR="0" lvl="0"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 coût de ces nouveaux produits n’est pas encore connu. Cependant, le coût des produits pour les anticorps monoclonaux devrait être plus élevé que celui d’un vaccin.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Afin de faire baisser le prix du vaccin maternel contre le VRS pour que Gavi puisse se permettre de le payer, la Fondation Gates a accordé une subvention de 27,5 millions de dollars à Pfizer en vue de soutenir le développement d’un flacon multidose pour l’administration de son vaccin maternel contre le VRS, en échange d’engagements en matière de prix et d’approvisionnement dans les pays soutenus par Gavi.</a:t>
            </a:r>
          </a:p>
          <a:p>
            <a:pPr marL="285750" marR="0" lvl="0" indent="-285750">
              <a:lnSpc>
                <a:spcPct val="107000"/>
              </a:lnSpc>
              <a:spcBef>
                <a:spcPts val="0"/>
              </a:spcBef>
              <a:spcAft>
                <a:spcPts val="800"/>
              </a:spcAft>
              <a:buFont typeface="Courier New" panose="02070309020205020404" pitchFamily="49" charset="0"/>
              <a:buChar char="o"/>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6B6D85B-D54E-E1DC-5242-4D1CF3BDDE95}"/>
              </a:ext>
            </a:extLst>
          </p:cNvPr>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83750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Si les vaccins maternels contre le VRS et les AcM offrent tous deux une protection aux nourrissons, leur population cible diffère et nécessite donc des stratégies d’administration distinctes.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Les stratégies d’administration passeront probablement par l’intermédiaire de deux plateformes :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les programmes de santé maternelle et infantile pour le vaccin maternel par le biais des services de soins prénatals ;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et le Programme </a:t>
            </a:r>
            <a:r>
              <a:rPr lang="fr-FR" sz="1100" b="0">
                <a:effectLst/>
                <a:latin typeface="Calibri" panose="020F0502020204030204" pitchFamily="34" charset="0"/>
                <a:ea typeface="Calibri" panose="020F0502020204030204" pitchFamily="34" charset="0"/>
                <a:cs typeface="Times New Roman" panose="02020603050405020304" pitchFamily="18" charset="0"/>
              </a:rPr>
              <a:t>essentiel</a:t>
            </a:r>
            <a:r>
              <a:rPr lang="fr-FR" sz="1100">
                <a:effectLst/>
                <a:latin typeface="Calibri" panose="020F0502020204030204" pitchFamily="34" charset="0"/>
                <a:ea typeface="Calibri" panose="020F0502020204030204" pitchFamily="34" charset="0"/>
                <a:cs typeface="Times New Roman" panose="02020603050405020304" pitchFamily="18" charset="0"/>
              </a:rPr>
              <a:t> de vaccination (PEV) pour les AcM administrés aux nourrissons.</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Les deux programmes se recouperont probablement, au moins dans une certaine mesure, pour l’un ou l’autre des produits.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 chemin vers l’introduction dans les pays pour les deux interventions variera considérablement en fonction du choix du produit, de la plateforme d’administration sélectionnée, de la hiérarchie des soins, de la saisonnalité du VRS et d’autres facteurs.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 VRS est une nouvelle maladie cible pour de nombreux pays et la mise en œuvre de ces produits peut se faire dans des milieux inconnus.</a:t>
            </a:r>
          </a:p>
          <a:p>
            <a:pPr marL="342900" marR="0" lvl="0" indent="-342900">
              <a:lnSpc>
                <a:spcPct val="107000"/>
              </a:lnSpc>
              <a:spcBef>
                <a:spcPts val="0"/>
              </a:spcBef>
              <a:spcAft>
                <a:spcPts val="80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C’est pourquoi il convient dès maintenant de réfléchir aux mesures d’introduction à prendre et de les planifier aux niveaux mondial, régional et national.</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26</a:t>
            </a:fld>
            <a:endParaRPr lang="en-US"/>
          </a:p>
        </p:txBody>
      </p:sp>
    </p:spTree>
    <p:extLst>
      <p:ext uri="{BB962C8B-B14F-4D97-AF65-F5344CB8AC3E}">
        <p14:creationId xmlns:p14="http://schemas.microsoft.com/office/powerpoint/2010/main" val="4060505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b="0">
                <a:effectLst/>
                <a:latin typeface="Calibri" panose="020F0502020204030204" pitchFamily="34" charset="0"/>
                <a:ea typeface="Calibri" panose="020F0502020204030204" pitchFamily="34" charset="0"/>
                <a:cs typeface="Times New Roman" panose="02020603050405020304" pitchFamily="18" charset="0"/>
              </a:rPr>
              <a:t>Un vaccin maternel contre le VRS présente plusieurs avantages.</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De nombreux pays peuvent tirer parti de leur expérience en matière de vaccination des femmes enceintes contre des maladies telles que le tétanos.</a:t>
            </a:r>
          </a:p>
          <a:p>
            <a:pPr marL="1143000" marR="0" lvl="2" indent="-228600">
              <a:lnSpc>
                <a:spcPct val="107000"/>
              </a:lnSpc>
              <a:spcBef>
                <a:spcPts val="0"/>
              </a:spcBef>
              <a:spcAft>
                <a:spcPts val="0"/>
              </a:spcAft>
              <a:buFont typeface="Wingdings" panose="05000000000000000000" pitchFamily="2" charset="2"/>
              <a:buChar char=""/>
            </a:pPr>
            <a:r>
              <a:rPr lang="fr-FR" sz="1100" b="0">
                <a:effectLst/>
                <a:latin typeface="Calibri" panose="020F0502020204030204" pitchFamily="34" charset="0"/>
                <a:ea typeface="Calibri" panose="020F0502020204030204" pitchFamily="34" charset="0"/>
                <a:cs typeface="Times New Roman" panose="02020603050405020304" pitchFamily="18" charset="0"/>
              </a:rPr>
              <a:t>Ces stratégies peuvent toutefois nécessiter des modifications pour tenir compte des besoins en matière de vaccination de routine, des fenêtres d’âge gestationnel spécifiques pour l’administration, de la saisonnalité de la maladie et d’autres particularités du VRS.</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Parmi les autres avantages, il serait possible de mobiliser des ressources pour améliorer les services de soins prénatals et de vaccination, en encourageant les patientes enceintes à se rendre plus souvent à des consultations médicales, et en mettant en place des systèmes de surveillance des vaccins qui suivraient également la grossesse ainsi que d’autres aspects de la santé de la mère et de l’enfant.</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FR"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AcM contre le VRS présentent également des avantages.</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Un AcM contre le VRS pourrait être intégré dans les programmes d’immunisation systématique à la naissance et dans l’enfance qui sont déjà en place dans de nombreux pays, notamment pour le BCG, l’hépatite B et la poliomyélite.</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Le PEV, qui est susceptible de s’occuper de l’administration des produits, dispose déjà de personnel qualifié dans le domaine de l’immunisation.</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Ces deux produits sont prometteurs car ils :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sont administrés en une seule dose, ce qui simplifie l’administration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représentent des interventions potentiellement rentables d’après les données de modélisation ;</a:t>
            </a:r>
          </a:p>
          <a:p>
            <a:pPr marL="742950" marR="0" lvl="1" indent="-285750">
              <a:lnSpc>
                <a:spcPct val="107000"/>
              </a:lnSpc>
              <a:spcBef>
                <a:spcPts val="0"/>
              </a:spcBef>
              <a:spcAft>
                <a:spcPts val="80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protégeront par-dessus tout les bébés pendant leurs premiers mois de vie, qui sont les plus critiques.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27</a:t>
            </a:fld>
            <a:endParaRPr lang="en-US"/>
          </a:p>
        </p:txBody>
      </p:sp>
    </p:spTree>
    <p:extLst>
      <p:ext uri="{BB962C8B-B14F-4D97-AF65-F5344CB8AC3E}">
        <p14:creationId xmlns:p14="http://schemas.microsoft.com/office/powerpoint/2010/main" val="3381675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Les pays devront toutefois évaluer ces avantages en tenant compte de certains défis.</a:t>
            </a:r>
          </a:p>
          <a:p>
            <a:pPr marL="342900" marR="0" lvl="0" indent="-342900">
              <a:lnSpc>
                <a:spcPct val="107000"/>
              </a:lnSpc>
              <a:spcBef>
                <a:spcPts val="0"/>
              </a:spcBef>
              <a:spcAft>
                <a:spcPts val="0"/>
              </a:spcAft>
              <a:buFont typeface="Symbol" panose="05050102010706020507" pitchFamily="18" charset="2"/>
              <a:buChar char=""/>
            </a:pPr>
            <a:r>
              <a:rPr lang="fr-FR" sz="1100" b="0">
                <a:effectLst/>
                <a:latin typeface="Calibri" panose="020F0502020204030204" pitchFamily="34" charset="0"/>
                <a:ea typeface="Calibri" panose="020F0502020204030204" pitchFamily="34" charset="0"/>
                <a:cs typeface="Times New Roman" panose="02020603050405020304" pitchFamily="18" charset="0"/>
              </a:rPr>
              <a:t>En ce qui concerne la vaccination maternelle contre le VRS, ces défis sont les suivants :</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Les soins prénatals et le PEV devront peut-être se coordonner selon des modalités inédites, notamment en ce qui concerne la génération de rapports sur la couverture, la surveillance de la sécurité, la logistique et la formation du personnel.</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Il peut être difficile d’atteindre les femmes enceintes dans une fenêtre d’âge gestationnel spécifique. Il existe en outre un risque que les enfants nés prématurément (ceux qui présentent un risque plus élevé de contracter le VRS) ne puissent pas bénéficier de cette fenêtre.</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La surveillance des registres de grossesse devra être élargie pour tenir compte de la surveillance de la sécurité de la vaccination, et associer les dossiers des mères et des nourrissons.</a:t>
            </a:r>
          </a:p>
          <a:p>
            <a:pPr marL="342900" marR="0" lvl="0" indent="-342900">
              <a:lnSpc>
                <a:spcPct val="107000"/>
              </a:lnSpc>
              <a:spcBef>
                <a:spcPts val="0"/>
              </a:spcBef>
              <a:spcAft>
                <a:spcPts val="0"/>
              </a:spcAft>
              <a:buFont typeface="Symbol" panose="05050102010706020507" pitchFamily="18" charset="2"/>
              <a:buChar char=""/>
            </a:pPr>
            <a:r>
              <a:rPr lang="fr-FR" sz="1100" b="0">
                <a:effectLst/>
                <a:latin typeface="Calibri" panose="020F0502020204030204" pitchFamily="34" charset="0"/>
                <a:ea typeface="Calibri" panose="020F0502020204030204" pitchFamily="34" charset="0"/>
                <a:cs typeface="Times New Roman" panose="02020603050405020304" pitchFamily="18" charset="0"/>
              </a:rPr>
              <a:t>Les AcM contre le VRS présentent également des défis, notamment :</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Identifier et atteindre les nourrissons nés à domicile ou en dehors du système de santé officiel.</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S’aventurer dans de nouveaux domaines politiques et réglementaires dans certains cas.</a:t>
            </a:r>
          </a:p>
          <a:p>
            <a:pPr marL="742950" marR="0" lvl="1" indent="-285750">
              <a:lnSpc>
                <a:spcPct val="107000"/>
              </a:lnSpc>
              <a:spcBef>
                <a:spcPts val="0"/>
              </a:spcBef>
              <a:spcAft>
                <a:spcPts val="0"/>
              </a:spcAft>
              <a:buFont typeface="Courier New" panose="02070309020205020404" pitchFamily="49" charset="0"/>
              <a:buChar char="o"/>
            </a:pPr>
            <a:r>
              <a:rPr lang="fr-FR" sz="1100" b="0">
                <a:effectLst/>
                <a:latin typeface="Calibri" panose="020F0502020204030204" pitchFamily="34" charset="0"/>
                <a:ea typeface="Calibri" panose="020F0502020204030204" pitchFamily="34" charset="0"/>
                <a:cs typeface="Times New Roman" panose="02020603050405020304" pitchFamily="18" charset="0"/>
              </a:rPr>
              <a:t>Surmonter le coût relativement élevé des marchandises, qui peut entraîner des difficultés d’accès liées à des problématiques de prix et d’approvisionnement.</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Plusieurs défis concernent les deux interventions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fr-FR" sz="1100">
                <a:effectLst/>
                <a:latin typeface="Calibri" panose="020F0502020204030204" pitchFamily="34" charset="0"/>
                <a:ea typeface="Calibri" panose="020F0502020204030204" pitchFamily="34" charset="0"/>
                <a:cs typeface="Times New Roman" panose="02020603050405020304" pitchFamily="18" charset="0"/>
              </a:rPr>
              <a:t>L’administration saisonnière des deux produits pourrait compliquer l’aspect logistique.</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Les lacunes en matière de sensibilisation, les réticences et/ou les hésitations concernant le VRS et ses produits de prévention administrés aux nouveau-nés ou pendant la grossesse peuvent avoir une incidence sur la demande, l’acceptabilité et l’adoption de ces produits.</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L’ajout de services de prévention du VRS peut mettre à l’épreuve certaines composantes du système de santé</a:t>
            </a:r>
          </a:p>
          <a:p>
            <a:pPr marL="742950" marR="0" lvl="1" indent="-285750">
              <a:lnSpc>
                <a:spcPct val="107000"/>
              </a:lnSpc>
              <a:spcBef>
                <a:spcPts val="0"/>
              </a:spcBef>
              <a:spcAft>
                <a:spcPts val="80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Les priorités concurrentes des programmes d’immunisation et de santé maternelle et infantile peuvent constituer un défi.</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28</a:t>
            </a:fld>
            <a:endParaRPr lang="en-US"/>
          </a:p>
        </p:txBody>
      </p:sp>
    </p:spTree>
    <p:extLst>
      <p:ext uri="{BB962C8B-B14F-4D97-AF65-F5344CB8AC3E}">
        <p14:creationId xmlns:p14="http://schemas.microsoft.com/office/powerpoint/2010/main" val="491835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En effet, les pays ont de nombreuses priorités concurrentes en matière de santé publique et le VRS serait une nouvelle maladie cible pour beaucoup d’entre eux. Cependant, la prévention du VRS a le potentiel de compléter bon nombre de ces priorités.</a:t>
            </a:r>
          </a:p>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Voici quelques initiatives où des synergies et des gains d’efficacité pourraient être réalisés entre les stratégies de prévention du VRS et d’immunisation ou de soins prénatals.</a:t>
            </a:r>
          </a:p>
          <a:p>
            <a:pPr marL="342900" marR="0" lvl="0" indent="-342900">
              <a:lnSpc>
                <a:spcPct val="107000"/>
              </a:lnSpc>
              <a:spcBef>
                <a:spcPts val="0"/>
              </a:spcBef>
              <a:spcAft>
                <a:spcPts val="80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Dans l’ensemble, l’objectif sera de veiller à ce que la prévention du VRS représente une valeur ajoutée, et non une charge, pour les services de santé déjà surchargés et au regard des priorités concurrentes.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29</a:t>
            </a:fld>
            <a:endParaRPr lang="en-US"/>
          </a:p>
        </p:txBody>
      </p:sp>
    </p:spTree>
    <p:extLst>
      <p:ext uri="{BB962C8B-B14F-4D97-AF65-F5344CB8AC3E}">
        <p14:creationId xmlns:p14="http://schemas.microsoft.com/office/powerpoint/2010/main" val="297432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Pour que les interventions contre le VRS puissent sauver des vies, il faudra prendre des décisions fondées sur des données probantes qui inscrivent la prévention du VRS sur la liste des priorités en matière de santé publique et soutiennent la préparation du système de santé en vue d’une mise en œuvre équitable.</a:t>
            </a:r>
          </a:p>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Pour y parvenir, il faudra que les données probantes soient rassemblées, que les parties prenantes soient davantage sensibilisées à la prévention du VRS et qu’elles y adhèrent, et que des politiques et des financements de soutien soient mis en place.</a:t>
            </a:r>
          </a:p>
          <a:p>
            <a:pPr marL="342900" marR="0" lvl="0" indent="-342900">
              <a:lnSpc>
                <a:spcPct val="107000"/>
              </a:lnSpc>
              <a:spcBef>
                <a:spcPts val="0"/>
              </a:spcBef>
              <a:spcAft>
                <a:spcPts val="80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La collaboration entre le PEV et les programmes de soins prénatals, le soutien aux opérations et à la logistique, la formation et l’autonomisation du personnel (en particulier le personnel des services de soins prénatals moins habitué à administrer des produits d’immunisation) et les progrès accomplis pour renforcer les capacités du système de surveillance de la sécurité sont également importants.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30</a:t>
            </a:fld>
            <a:endParaRPr lang="en-US"/>
          </a:p>
        </p:txBody>
      </p:sp>
    </p:spTree>
    <p:extLst>
      <p:ext uri="{BB962C8B-B14F-4D97-AF65-F5344CB8AC3E}">
        <p14:creationId xmlns:p14="http://schemas.microsoft.com/office/powerpoint/2010/main" val="518067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Plusieurs domaines et activités sont à prendre en compte lorsque les pays commencent à envisager la prévention du VRS.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Il s’agit notamment de comprendre les </a:t>
            </a:r>
            <a:r>
              <a:rPr lang="fr-FR" sz="1100" b="1">
                <a:effectLst/>
                <a:latin typeface="Calibri" panose="020F0502020204030204" pitchFamily="34" charset="0"/>
                <a:ea typeface="Calibri" panose="020F0502020204030204" pitchFamily="34" charset="0"/>
                <a:cs typeface="Times New Roman" panose="02020603050405020304" pitchFamily="18" charset="0"/>
              </a:rPr>
              <a:t>arguments en faveur de la priorité à donner au VRS, </a:t>
            </a:r>
            <a:r>
              <a:rPr lang="fr-FR" sz="1100">
                <a:effectLst/>
                <a:latin typeface="Calibri" panose="020F0502020204030204" pitchFamily="34" charset="0"/>
                <a:ea typeface="Calibri" panose="020F0502020204030204" pitchFamily="34" charset="0"/>
                <a:cs typeface="Times New Roman" panose="02020603050405020304" pitchFamily="18" charset="0"/>
              </a:rPr>
              <a:t>y compris</a:t>
            </a:r>
            <a:r>
              <a:rPr lang="fr-FR" sz="1100" b="1">
                <a:effectLst/>
                <a:latin typeface="Calibri" panose="020F0502020204030204" pitchFamily="34" charset="0"/>
                <a:ea typeface="Calibri" panose="020F0502020204030204" pitchFamily="34" charset="0"/>
                <a:cs typeface="Times New Roman" panose="02020603050405020304" pitchFamily="18" charset="0"/>
              </a:rPr>
              <a:t> </a:t>
            </a:r>
            <a:r>
              <a:rPr lang="fr-FR" sz="1100">
                <a:effectLst/>
                <a:latin typeface="Calibri" panose="020F0502020204030204" pitchFamily="34" charset="0"/>
                <a:ea typeface="Calibri" panose="020F0502020204030204" pitchFamily="34" charset="0"/>
                <a:cs typeface="Times New Roman" panose="02020603050405020304" pitchFamily="18" charset="0"/>
              </a:rPr>
              <a:t>les données régionales/locales sur la charge de morbidité et les facteurs économiques de la santé tels que le rapport coût-efficacité, le coût de la maladie et le coût de l’administration des produits.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Les déterminants du </a:t>
            </a:r>
            <a:r>
              <a:rPr lang="fr-FR" sz="1100" b="1">
                <a:effectLst/>
                <a:latin typeface="Calibri" panose="020F0502020204030204" pitchFamily="34" charset="0"/>
                <a:ea typeface="Calibri" panose="020F0502020204030204" pitchFamily="34" charset="0"/>
                <a:cs typeface="Times New Roman" panose="02020603050405020304" pitchFamily="18" charset="0"/>
              </a:rPr>
              <a:t>choix des produits</a:t>
            </a:r>
            <a:r>
              <a:rPr lang="fr-FR" sz="1100">
                <a:effectLst/>
                <a:latin typeface="Calibri" panose="020F0502020204030204" pitchFamily="34" charset="0"/>
                <a:ea typeface="Calibri" panose="020F0502020204030204" pitchFamily="34" charset="0"/>
                <a:cs typeface="Times New Roman" panose="02020603050405020304" pitchFamily="18" charset="0"/>
              </a:rPr>
              <a:t>, notamment la sécurité, l’efficacité et le rapport coût/bénéfice des produits.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La voie </a:t>
            </a:r>
            <a:r>
              <a:rPr lang="fr-FR" sz="1100" b="1">
                <a:effectLst/>
                <a:latin typeface="Calibri" panose="020F0502020204030204" pitchFamily="34" charset="0"/>
                <a:ea typeface="Calibri" panose="020F0502020204030204" pitchFamily="34" charset="0"/>
                <a:cs typeface="Times New Roman" panose="02020603050405020304" pitchFamily="18" charset="0"/>
              </a:rPr>
              <a:t>réglementaire </a:t>
            </a:r>
            <a:r>
              <a:rPr lang="fr-FR" sz="1100">
                <a:effectLst/>
                <a:latin typeface="Calibri" panose="020F0502020204030204" pitchFamily="34" charset="0"/>
                <a:ea typeface="Calibri" panose="020F0502020204030204" pitchFamily="34" charset="0"/>
                <a:cs typeface="Times New Roman" panose="02020603050405020304" pitchFamily="18" charset="0"/>
              </a:rPr>
              <a:t>et l’environnement </a:t>
            </a:r>
            <a:r>
              <a:rPr lang="fr-FR" sz="1100" b="1">
                <a:effectLst/>
                <a:latin typeface="Calibri" panose="020F0502020204030204" pitchFamily="34" charset="0"/>
                <a:ea typeface="Calibri" panose="020F0502020204030204" pitchFamily="34" charset="0"/>
                <a:cs typeface="Times New Roman" panose="02020603050405020304" pitchFamily="18" charset="0"/>
              </a:rPr>
              <a:t>politique </a:t>
            </a:r>
            <a:r>
              <a:rPr lang="fr-FR" sz="1100">
                <a:effectLst/>
                <a:latin typeface="Calibri" panose="020F0502020204030204" pitchFamily="34" charset="0"/>
                <a:ea typeface="Calibri" panose="020F0502020204030204" pitchFamily="34" charset="0"/>
                <a:cs typeface="Times New Roman" panose="02020603050405020304" pitchFamily="18" charset="0"/>
              </a:rPr>
              <a:t>doivent être propices à l’approbation et à l’adoption du ou des produit(s) sélectionné(s), et peuvent impliquer des territoires inexplorés.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Il est essentiel d’identifier la ou les plateforme(s) optimale(s) d’</a:t>
            </a:r>
            <a:r>
              <a:rPr lang="fr-FR" sz="1100" b="1">
                <a:effectLst/>
                <a:latin typeface="Calibri" panose="020F0502020204030204" pitchFamily="34" charset="0"/>
                <a:ea typeface="Calibri" panose="020F0502020204030204" pitchFamily="34" charset="0"/>
                <a:cs typeface="Times New Roman" panose="02020603050405020304" pitchFamily="18" charset="0"/>
              </a:rPr>
              <a:t>administration</a:t>
            </a:r>
            <a:r>
              <a:rPr lang="fr-FR" sz="1100">
                <a:effectLst/>
                <a:latin typeface="Calibri" panose="020F0502020204030204" pitchFamily="34" charset="0"/>
                <a:ea typeface="Calibri" panose="020F0502020204030204" pitchFamily="34" charset="0"/>
                <a:cs typeface="Times New Roman" panose="02020603050405020304" pitchFamily="18" charset="0"/>
              </a:rPr>
              <a:t>, la faisabilité et l’état de préparation du système via le PEV et/ou le programme de soins prénatals, y compris les stratégies de gestion de la mise en œuvre/de l’approvisionnement, et de tirer parti des systèmes existants pour ouvrir la voie aux vaccins destinés aux femmes enceintes.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Il sera essentiel de </a:t>
            </a:r>
            <a:r>
              <a:rPr lang="fr-FR" sz="1100" b="1">
                <a:effectLst/>
                <a:latin typeface="Calibri" panose="020F0502020204030204" pitchFamily="34" charset="0"/>
                <a:ea typeface="Calibri" panose="020F0502020204030204" pitchFamily="34" charset="0"/>
                <a:cs typeface="Times New Roman" panose="02020603050405020304" pitchFamily="18" charset="0"/>
              </a:rPr>
              <a:t>sensibiliser</a:t>
            </a:r>
            <a:r>
              <a:rPr lang="fr-FR" sz="1100">
                <a:effectLst/>
                <a:latin typeface="Calibri" panose="020F0502020204030204" pitchFamily="34" charset="0"/>
                <a:ea typeface="Calibri" panose="020F0502020204030204" pitchFamily="34" charset="0"/>
                <a:cs typeface="Times New Roman" panose="02020603050405020304" pitchFamily="18" charset="0"/>
              </a:rPr>
              <a:t> au VRS et aux produits de prévention les principales parties prenantes, telles que les responsables politiques, les professionnels de la santé et les parents.</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Il s’agira notamment de comprendre les perceptions/l’acceptation des communautés à l’égard des nouvelles interventions contre le VRS, ainsi que de concevoir et de mettre en œuvre des stratégies de communication efficaces.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Au fil du temps, il sera nécessaire de renforcer les capacités des </a:t>
            </a:r>
            <a:r>
              <a:rPr lang="fr-FR" sz="1100" b="1">
                <a:effectLst/>
                <a:latin typeface="Calibri" panose="020F0502020204030204" pitchFamily="34" charset="0"/>
                <a:ea typeface="Calibri" panose="020F0502020204030204" pitchFamily="34" charset="0"/>
                <a:cs typeface="Times New Roman" panose="02020603050405020304" pitchFamily="18" charset="0"/>
              </a:rPr>
              <a:t>systèmes de surveillance de la sécurité et des maladies </a:t>
            </a:r>
            <a:r>
              <a:rPr lang="fr-FR" sz="1100">
                <a:effectLst/>
                <a:latin typeface="Calibri" panose="020F0502020204030204" pitchFamily="34" charset="0"/>
                <a:ea typeface="Calibri" panose="020F0502020204030204" pitchFamily="34" charset="0"/>
                <a:cs typeface="Times New Roman" panose="02020603050405020304" pitchFamily="18" charset="0"/>
              </a:rPr>
              <a:t>afin de suivre les performances des produits contre le VRS, ainsi que l’issue des grossesses.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La </a:t>
            </a:r>
            <a:r>
              <a:rPr lang="fr-FR" sz="1100" b="1">
                <a:effectLst/>
                <a:latin typeface="Calibri" panose="020F0502020204030204" pitchFamily="34" charset="0"/>
                <a:ea typeface="Calibri" panose="020F0502020204030204" pitchFamily="34" charset="0"/>
                <a:cs typeface="Times New Roman" panose="02020603050405020304" pitchFamily="18" charset="0"/>
              </a:rPr>
              <a:t>préparation du personnel</a:t>
            </a:r>
            <a:r>
              <a:rPr lang="fr-FR" sz="1100">
                <a:effectLst/>
                <a:latin typeface="Calibri" panose="020F0502020204030204" pitchFamily="34" charset="0"/>
                <a:ea typeface="Calibri" panose="020F0502020204030204" pitchFamily="34" charset="0"/>
                <a:cs typeface="Times New Roman" panose="02020603050405020304" pitchFamily="18" charset="0"/>
              </a:rPr>
              <a:t> sera également un facteur important, en particulier lorsque le personnel des programmes de soins prénatals et du PEV devra travailler conjointement, assumer des responsabilités supplémentaires et se répartir le travail.</a:t>
            </a:r>
          </a:p>
          <a:p>
            <a:pPr marL="342900" marR="0" lvl="0" indent="-342900">
              <a:lnSpc>
                <a:spcPct val="107000"/>
              </a:lnSpc>
              <a:spcBef>
                <a:spcPts val="0"/>
              </a:spcBef>
              <a:spcAft>
                <a:spcPts val="80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Enfin, l’accès équitable dépendra de la mise en place d’un </a:t>
            </a:r>
            <a:r>
              <a:rPr lang="fr-FR" sz="1100" b="1">
                <a:effectLst/>
                <a:latin typeface="Calibri" panose="020F0502020204030204" pitchFamily="34" charset="0"/>
                <a:ea typeface="Calibri" panose="020F0502020204030204" pitchFamily="34" charset="0"/>
                <a:cs typeface="Times New Roman" panose="02020603050405020304" pitchFamily="18" charset="0"/>
              </a:rPr>
              <a:t>financement</a:t>
            </a:r>
            <a:r>
              <a:rPr lang="fr-FR" sz="1100">
                <a:effectLst/>
                <a:latin typeface="Calibri" panose="020F0502020204030204" pitchFamily="34" charset="0"/>
                <a:ea typeface="Calibri" panose="020F0502020204030204" pitchFamily="34" charset="0"/>
                <a:cs typeface="Times New Roman" panose="02020603050405020304" pitchFamily="18" charset="0"/>
              </a:rPr>
              <a:t>, qui dépendra de l’adéquation avec les budgets de santé publique des pays. </a:t>
            </a:r>
            <a:r>
              <a:rPr lang="fr-FR" sz="1100" b="0" i="0">
                <a:effectLst/>
                <a:latin typeface="Calibri" panose="020F0502020204030204" pitchFamily="34" charset="0"/>
                <a:ea typeface="Calibri" panose="020F0502020204030204" pitchFamily="34" charset="0"/>
                <a:cs typeface="Times New Roman" panose="02020603050405020304" pitchFamily="18" charset="0"/>
              </a:rPr>
              <a:t>Gavi s’est engagé à soutenir l’introduction du vaccin maternel contre le VRS.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31</a:t>
            </a:fld>
            <a:endParaRPr lang="en-US"/>
          </a:p>
        </p:txBody>
      </p:sp>
    </p:spTree>
    <p:extLst>
      <p:ext uri="{BB962C8B-B14F-4D97-AF65-F5344CB8AC3E}">
        <p14:creationId xmlns:p14="http://schemas.microsoft.com/office/powerpoint/2010/main" val="1606506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La bonne nouvelle est que des informations précieuses sont déjà disponibles pour éclairer la prise de décision fondée sur des données probantes et que d’autres sont en train de voir le jour.  </a:t>
            </a:r>
          </a:p>
          <a:p>
            <a:pPr marL="342900" marR="0" lvl="0" indent="-342900">
              <a:lnSpc>
                <a:spcPct val="107000"/>
              </a:lnSpc>
              <a:spcBef>
                <a:spcPts val="0"/>
              </a:spcBef>
              <a:spcAft>
                <a:spcPts val="80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La liste ci-jointe ne présente que quelques catégories de tâches en cours à l’heure actuelle. L’aventure se poursuit et nécessite un plus grand engagement des parties prenantes pour atteindre l’objectif en matière de prévention du VRS.</a:t>
            </a:r>
          </a:p>
          <a:p>
            <a:endParaRPr lang="en-US" dirty="0"/>
          </a:p>
        </p:txBody>
      </p:sp>
      <p:sp>
        <p:nvSpPr>
          <p:cNvPr id="4" name="Slide Number Placeholder 3"/>
          <p:cNvSpPr>
            <a:spLocks noGrp="1"/>
          </p:cNvSpPr>
          <p:nvPr>
            <p:ph type="sldNum" sz="quarter" idx="5"/>
          </p:nvPr>
        </p:nvSpPr>
        <p:spPr/>
        <p:txBody>
          <a:bodyPr/>
          <a:lstStyle/>
          <a:p>
            <a:fld id="{85D93177-8F6F-427B-A1BF-DD38A72AAF93}" type="slidenum">
              <a:rPr lang="en-US" smtClean="0"/>
              <a:t>32</a:t>
            </a:fld>
            <a:endParaRPr lang="en-US"/>
          </a:p>
        </p:txBody>
      </p:sp>
    </p:spTree>
    <p:extLst>
      <p:ext uri="{BB962C8B-B14F-4D97-AF65-F5344CB8AC3E}">
        <p14:creationId xmlns:p14="http://schemas.microsoft.com/office/powerpoint/2010/main" val="231746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Aujourd’hui, nous aborderons les aspects fondamentaux de la prévention du VRS, notamment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la charge de morbidité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les nouveaux produits pour prévenir de façon précoce l’infection à VRS ;</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une vue d’ensemble des priorités et des opportunités sur le chemin vers la prévention du VRS.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Cette discussion a pour but de fournir des informations de base sur ces questions.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a:t>
            </a:fld>
            <a:endParaRPr lang="en-US"/>
          </a:p>
        </p:txBody>
      </p:sp>
    </p:spTree>
    <p:extLst>
      <p:ext uri="{BB962C8B-B14F-4D97-AF65-F5344CB8AC3E}">
        <p14:creationId xmlns:p14="http://schemas.microsoft.com/office/powerpoint/2010/main" val="3235147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La question est donc de savoir ce qu’il faut faire ensuite.</a:t>
            </a:r>
          </a:p>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Avec de nouveaux outils de prévention du VRS vitaux, désormais </a:t>
            </a:r>
            <a:r>
              <a:rPr lang="fr-FR" sz="1800" b="0">
                <a:effectLst/>
                <a:latin typeface="Calibri" panose="020F0502020204030204" pitchFamily="34" charset="0"/>
                <a:ea typeface="Calibri" panose="020F0502020204030204" pitchFamily="34" charset="0"/>
                <a:cs typeface="Times New Roman" panose="02020603050405020304" pitchFamily="18" charset="0"/>
              </a:rPr>
              <a:t>homologués dans de nombreux pays et recommandés pour une utilisation mondiale par l’OMS</a:t>
            </a:r>
            <a:r>
              <a:rPr lang="fr-FR" sz="1800">
                <a:effectLst/>
                <a:latin typeface="Calibri" panose="020F0502020204030204" pitchFamily="34" charset="0"/>
                <a:ea typeface="Calibri" panose="020F0502020204030204" pitchFamily="34" charset="0"/>
                <a:cs typeface="Times New Roman" panose="02020603050405020304" pitchFamily="18" charset="0"/>
              </a:rPr>
              <a:t>, et </a:t>
            </a:r>
            <a:r>
              <a:rPr lang="fr-FR" sz="1800" b="0">
                <a:effectLst/>
                <a:latin typeface="Calibri" panose="020F0502020204030204" pitchFamily="34" charset="0"/>
                <a:ea typeface="Calibri" panose="020F0502020204030204" pitchFamily="34" charset="0"/>
                <a:cs typeface="Times New Roman" panose="02020603050405020304" pitchFamily="18" charset="0"/>
              </a:rPr>
              <a:t>avec l’engagement de Gavi à soutenir l’introduction du vaccin maternel contre le VRS, le </a:t>
            </a:r>
            <a:r>
              <a:rPr lang="fr-FR" sz="1800">
                <a:effectLst/>
                <a:latin typeface="Calibri" panose="020F0502020204030204" pitchFamily="34" charset="0"/>
                <a:ea typeface="Calibri" panose="020F0502020204030204" pitchFamily="34" charset="0"/>
                <a:cs typeface="Times New Roman" panose="02020603050405020304" pitchFamily="18" charset="0"/>
              </a:rPr>
              <a:t>moment est venu pour les pays de commencer à réfléchir à la meilleure façon de tirer parti de cette opportunité en matière de santé publique.</a:t>
            </a:r>
          </a:p>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Ce ne sont là que quelques-unes des questions auxquelles il faut commencer à réfléchir et dont il faut discuter. </a:t>
            </a:r>
          </a:p>
          <a:p>
            <a:pPr marL="342900" marR="0" lvl="0" indent="-342900">
              <a:lnSpc>
                <a:spcPct val="107000"/>
              </a:lnSpc>
              <a:spcBef>
                <a:spcPts val="0"/>
              </a:spcBef>
              <a:spcAft>
                <a:spcPts val="80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Le VRS est resté trop longtemps dans l’ombre, rendant malades et tuant de jeunes enfants en l’absence d’interventions efficaces pour le prévenir à grande échelle. Nous sommes enfin sur le point de pouvoir remédier à cette situation.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33</a:t>
            </a:fld>
            <a:endParaRPr lang="en-US"/>
          </a:p>
        </p:txBody>
      </p:sp>
    </p:spTree>
    <p:extLst>
      <p:ext uri="{BB962C8B-B14F-4D97-AF65-F5344CB8AC3E}">
        <p14:creationId xmlns:p14="http://schemas.microsoft.com/office/powerpoint/2010/main" val="3642824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Jamais auparavant le monde n’avait eu un si grand espoir de lutter contre le VRS. Ne laissons pas passer cette chance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34</a:t>
            </a:fld>
            <a:endParaRPr lang="en-US"/>
          </a:p>
        </p:txBody>
      </p:sp>
    </p:spTree>
    <p:extLst>
      <p:ext uri="{BB962C8B-B14F-4D97-AF65-F5344CB8AC3E}">
        <p14:creationId xmlns:p14="http://schemas.microsoft.com/office/powerpoint/2010/main" val="399229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 monde est depuis longtemps impliqué dans la lutte contre la pneumonie, qui reste la première cause de mortalité des enfants avant leur cinquième anniversaire chaque année dans le monde.</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Cela représente 15 % de la mortalité infantile toutes causes confondues, soit une vie perdue toutes les 43 secondes.</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En tant que principale cause de pneumonie infantile, le VRS est un élément important de l’équation de la pneumonie qui nécessite des solutions.</a:t>
            </a:r>
          </a:p>
          <a:p>
            <a:pPr marL="742950" marR="0" lvl="1" indent="-285750">
              <a:lnSpc>
                <a:spcPct val="107000"/>
              </a:lnSpc>
              <a:spcBef>
                <a:spcPts val="0"/>
              </a:spcBef>
              <a:spcAft>
                <a:spcPts val="80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 VRS est à l’origine de 40 % des cas de pneumonie avant l’âge d’un an et constitue la principale cause de décès lié à la pneumonie avant l’âge de six mois dans le monde.</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5</a:t>
            </a:fld>
            <a:endParaRPr lang="en-US"/>
          </a:p>
        </p:txBody>
      </p:sp>
    </p:spTree>
    <p:extLst>
      <p:ext uri="{BB962C8B-B14F-4D97-AF65-F5344CB8AC3E}">
        <p14:creationId xmlns:p14="http://schemas.microsoft.com/office/powerpoint/2010/main" val="27519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En 2022, les estimations de la charge de morbidité annuelle mondiale du VRS ont été mises à jour et publiées dans la revue </a:t>
            </a:r>
            <a:r>
              <a:rPr lang="fr-FR" sz="1800" i="1">
                <a:effectLst/>
                <a:latin typeface="Calibri" panose="020F0502020204030204" pitchFamily="34" charset="0"/>
                <a:ea typeface="Calibri" panose="020F0502020204030204" pitchFamily="34" charset="0"/>
                <a:cs typeface="Times New Roman" panose="02020603050405020304" pitchFamily="18" charset="0"/>
              </a:rPr>
              <a:t>Lancet</a:t>
            </a:r>
            <a:r>
              <a:rPr lang="fr-FR"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Ces estimations ont révélé qu’en 2019, le VRS était responsable de 33 millions d’épisodes d’infection aiguë des voies respiratoires inférieures, d’environ 3,5 millions d’hospitalisations et de plus de 100 000 décès dus au VRS chez les enfants de moins de cinq ans dans le monde entier.   </a:t>
            </a:r>
          </a:p>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Dans l’ensemble, le VRS représente 2 % de la mortalité mondiale chez les enfants de moins de 5 ans et 3,6 % chez les enfants de moins de 6 mois.</a:t>
            </a:r>
          </a:p>
          <a:p>
            <a:pPr marL="342900" marR="0" lvl="0" indent="-342900">
              <a:lnSpc>
                <a:spcPct val="107000"/>
              </a:lnSpc>
              <a:spcBef>
                <a:spcPts val="0"/>
              </a:spcBef>
              <a:spcAft>
                <a:spcPts val="800"/>
              </a:spcAft>
              <a:buFont typeface="Symbol" panose="05050102010706020507" pitchFamily="18" charset="2"/>
              <a:buChar char=""/>
            </a:pPr>
            <a:r>
              <a:rPr lang="fr-FR" sz="1800" b="0">
                <a:effectLst/>
                <a:latin typeface="Calibri" panose="020F0502020204030204" pitchFamily="34" charset="0"/>
                <a:ea typeface="Calibri" panose="020F0502020204030204" pitchFamily="34" charset="0"/>
                <a:cs typeface="Times New Roman" panose="02020603050405020304" pitchFamily="18" charset="0"/>
              </a:rPr>
              <a:t>Chez les enfants de moins de 6 mois, le VRS représente 20 % des épisodes d’infection aiguë des voies respiratoires inférieures et près de la moitié des décès dus au VRS chez les enfants de moins de 5 ans.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6</a:t>
            </a:fld>
            <a:endParaRPr lang="en-US"/>
          </a:p>
        </p:txBody>
      </p:sp>
    </p:spTree>
    <p:extLst>
      <p:ext uri="{BB962C8B-B14F-4D97-AF65-F5344CB8AC3E}">
        <p14:creationId xmlns:p14="http://schemas.microsoft.com/office/powerpoint/2010/main" val="41391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Pratiquement tout le monde contracte le VRS dans sa vie, généralement avant l’âge de deux ans.</a:t>
            </a:r>
          </a:p>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L’infection à VRS est souvent bénigne, comme un rhume, mais elle peut être grave (voire mortelle) pour les nourrissons.</a:t>
            </a:r>
          </a:p>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Le virus peut se transmettre par les éternuements, la toux et les surfaces contaminées.</a:t>
            </a:r>
          </a:p>
          <a:p>
            <a:pPr marL="342900" marR="0" lvl="0" indent="-342900">
              <a:lnSpc>
                <a:spcPct val="107000"/>
              </a:lnSpc>
              <a:spcBef>
                <a:spcPts val="0"/>
              </a:spcBef>
              <a:spcAft>
                <a:spcPts val="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Des infections répétées peuvent survenir tout au long de la vie.</a:t>
            </a:r>
          </a:p>
          <a:p>
            <a:pPr marL="342900" marR="0" lvl="0" indent="-342900">
              <a:lnSpc>
                <a:spcPct val="107000"/>
              </a:lnSpc>
              <a:spcBef>
                <a:spcPts val="0"/>
              </a:spcBef>
              <a:spcAft>
                <a:spcPts val="800"/>
              </a:spcAft>
              <a:buFont typeface="Symbol" panose="05050102010706020507" pitchFamily="18" charset="2"/>
              <a:buChar char=""/>
            </a:pPr>
            <a:r>
              <a:rPr lang="fr-FR" sz="1800">
                <a:effectLst/>
                <a:latin typeface="Calibri" panose="020F0502020204030204" pitchFamily="34" charset="0"/>
                <a:ea typeface="Calibri" panose="020F0502020204030204" pitchFamily="34" charset="0"/>
                <a:cs typeface="Times New Roman" panose="02020603050405020304" pitchFamily="18" charset="0"/>
              </a:rPr>
              <a:t>Bien que tout enfant puisse tomber gravement malade ou être hospitalisé à cause du VRS, les enfants les plus à risque sont âgés de moins de 6 mois, présentent des co-infections ou vivent dans une région défavorisée sur le plan socio-économique.</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7</a:t>
            </a:fld>
            <a:endParaRPr lang="en-US"/>
          </a:p>
        </p:txBody>
      </p:sp>
    </p:spTree>
    <p:extLst>
      <p:ext uri="{BB962C8B-B14F-4D97-AF65-F5344CB8AC3E}">
        <p14:creationId xmlns:p14="http://schemas.microsoft.com/office/powerpoint/2010/main" val="84581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Concernant le virus lui-même, le VRS est un virus à ARN, semblable au virus SARS-COV-2 qui est à l’origine de la COVID-19.</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 virus attaque les cellules des voies respiratoires supérieures et inférieures, ce qui pousse l’organisme à se débarrasser des cellules qui s’accumulent dans les voies respiratoires, provoquant la formation de mucus et rendant la respiration difficile.</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Lorsque cela se produit chez un nourrisson, dont les voies respiratoires sont petites, la situation est préoccupante.</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La cible immunitaire est une protéine à la surface du virus appelée protéine de fusion, ou protéine F, qui est le composant du virus qui fusionne avec les cellules épithéliales de l’hôte, ce qui permet au virus d’infecter la cellule.</a:t>
            </a:r>
          </a:p>
          <a:p>
            <a:pPr marL="342900" marR="0" lvl="0" indent="-342900">
              <a:lnSpc>
                <a:spcPct val="107000"/>
              </a:lnSpc>
              <a:spcBef>
                <a:spcPts val="0"/>
              </a:spcBef>
              <a:spcAft>
                <a:spcPts val="80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Nous verrons plus loin dans la présentation et de façon plus détaillée le rôle clé de la protéine F dans le développement des vaccins.</a:t>
            </a:r>
          </a:p>
        </p:txBody>
      </p:sp>
      <p:sp>
        <p:nvSpPr>
          <p:cNvPr id="4" name="Slide Number Placeholder 3"/>
          <p:cNvSpPr>
            <a:spLocks noGrp="1"/>
          </p:cNvSpPr>
          <p:nvPr>
            <p:ph type="sldNum" sz="quarter" idx="5"/>
          </p:nvPr>
        </p:nvSpPr>
        <p:spPr/>
        <p:txBody>
          <a:bodyPr/>
          <a:lstStyle/>
          <a:p>
            <a:fld id="{C690C06F-62DF-8C49-9437-5B6E342092F3}" type="slidenum">
              <a:rPr lang="en-US" smtClean="0"/>
              <a:t>8</a:t>
            </a:fld>
            <a:endParaRPr lang="en-US"/>
          </a:p>
        </p:txBody>
      </p:sp>
    </p:spTree>
    <p:extLst>
      <p:ext uri="{BB962C8B-B14F-4D97-AF65-F5344CB8AC3E}">
        <p14:creationId xmlns:p14="http://schemas.microsoft.com/office/powerpoint/2010/main" val="100292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Les premiers mois de la vie sont les plus menacés par le VRS en raison de la facilité avec laquelle les petites voies respiratoires d’un nourrisson peuvent être obstruées.</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Parmi les complications graves du VRS, on peut citer la bronchiolite et la pneumonie, qui peuvent entraîner des complications à long terme pour la santé pulmonaire.</a:t>
            </a:r>
          </a:p>
          <a:p>
            <a:pPr marL="342900" marR="0" lvl="0" indent="-342900">
              <a:lnSpc>
                <a:spcPct val="107000"/>
              </a:lnSpc>
              <a:spcBef>
                <a:spcPts val="0"/>
              </a:spcBef>
              <a:spcAft>
                <a:spcPts val="80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Pour mettre les choses en perspective, le VRS est responsable d’un décès sur 28 survenant avant l’âge de six mois. Cette tragédie est vouée à se poursuivre tant que nous ne ferons rien pour y remédier. </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9</a:t>
            </a:fld>
            <a:endParaRPr lang="en-US"/>
          </a:p>
        </p:txBody>
      </p:sp>
    </p:spTree>
    <p:extLst>
      <p:ext uri="{BB962C8B-B14F-4D97-AF65-F5344CB8AC3E}">
        <p14:creationId xmlns:p14="http://schemas.microsoft.com/office/powerpoint/2010/main" val="106429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Plus de 98 % des décès dus au VRS surviennent dans les pays à faible revenu et à revenu intermédiaire.</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Comme le montre ce graphique, les enfants des pays à faible revenu ont moins de chances d’avoir accès à des soins médicaux adéquats et sont donc beaucoup plus susceptibles de mourir du VRS que les enfants des pays à revenu élevé, ce qui constitue une disparité inacceptable dans la charge de morbidité.</a:t>
            </a:r>
          </a:p>
          <a:p>
            <a:pPr marL="342900" marR="0" lvl="0" indent="-342900">
              <a:lnSpc>
                <a:spcPct val="107000"/>
              </a:lnSpc>
              <a:spcBef>
                <a:spcPts val="0"/>
              </a:spcBef>
              <a:spcAft>
                <a:spcPts val="0"/>
              </a:spcAft>
              <a:buFont typeface="Symbol" panose="05050102010706020507" pitchFamily="18" charset="2"/>
              <a:buChar char=""/>
            </a:pPr>
            <a:r>
              <a:rPr lang="fr-FR" sz="1100">
                <a:effectLst/>
                <a:latin typeface="Calibri" panose="020F0502020204030204" pitchFamily="34" charset="0"/>
                <a:ea typeface="Calibri" panose="020F0502020204030204" pitchFamily="34" charset="0"/>
                <a:cs typeface="Times New Roman" panose="02020603050405020304" pitchFamily="18" charset="0"/>
              </a:rPr>
              <a:t>En outre, les décès dus au VRS chez les enfants de six mois et moins dans les milieux à faible revenu sont quatre fois plus susceptibles de se produire au sein de la communauté qu’à l’hôpital.</a:t>
            </a:r>
          </a:p>
          <a:p>
            <a:pPr marL="742950" marR="0" lvl="1" indent="-285750">
              <a:lnSpc>
                <a:spcPct val="107000"/>
              </a:lnSpc>
              <a:spcBef>
                <a:spcPts val="0"/>
              </a:spcBef>
              <a:spcAft>
                <a:spcPts val="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En effet, la grande majorité des enfants atteints d’une forme grave de VRS n’arrivent pas à temps à l’hôpital où ils peuvent recevoir des soins de support, ce qui augmente le risque de décès.   </a:t>
            </a:r>
            <a:r>
              <a:rPr lang="fr-FR" sz="80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r>
              <a:rPr lang="fr-FR" sz="1100">
                <a:effectLst/>
                <a:latin typeface="Calibri" panose="020F0502020204030204" pitchFamily="34" charset="0"/>
                <a:ea typeface="Calibri" panose="020F0502020204030204" pitchFamily="34" charset="0"/>
                <a:cs typeface="Times New Roman" panose="02020603050405020304" pitchFamily="18" charset="0"/>
              </a:rPr>
              <a:t>Les causes de décès au sein de la communauté sont souvent inconnues ou non signalées. C’est pourquoi la morbidité et la mortalité dues au VRS dans ces contextes semblent bien plus importantes que ne le suggèrent les estimations actuelles.</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10</a:t>
            </a:fld>
            <a:endParaRPr lang="en-US"/>
          </a:p>
        </p:txBody>
      </p:sp>
    </p:spTree>
    <p:extLst>
      <p:ext uri="{BB962C8B-B14F-4D97-AF65-F5344CB8AC3E}">
        <p14:creationId xmlns:p14="http://schemas.microsoft.com/office/powerpoint/2010/main" val="2669945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41A17F-B1B6-F7C6-736F-FA4B4ABADC1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1F199C4-7DCC-80CD-57E1-41417B399A56}"/>
              </a:ext>
            </a:extLst>
          </p:cNvPr>
          <p:cNvPicPr>
            <a:picLocks noChangeAspect="1"/>
          </p:cNvPicPr>
          <p:nvPr userDrawn="1"/>
        </p:nvPicPr>
        <p:blipFill>
          <a:blip r:embed="rId2"/>
          <a:srcRect/>
          <a:stretch/>
        </p:blipFill>
        <p:spPr>
          <a:xfrm>
            <a:off x="-1" y="-4979"/>
            <a:ext cx="12207239" cy="5520809"/>
          </a:xfrm>
          <a:prstGeom prst="rect">
            <a:avLst/>
          </a:prstGeom>
        </p:spPr>
      </p:pic>
      <p:sp>
        <p:nvSpPr>
          <p:cNvPr id="2" name="Title 1">
            <a:extLst>
              <a:ext uri="{FF2B5EF4-FFF2-40B4-BE49-F238E27FC236}">
                <a16:creationId xmlns:a16="http://schemas.microsoft.com/office/drawing/2014/main" id="{2823CCF5-9917-2D2D-9EDC-FF9CD02979D5}"/>
              </a:ext>
            </a:extLst>
          </p:cNvPr>
          <p:cNvSpPr>
            <a:spLocks noGrp="1"/>
          </p:cNvSpPr>
          <p:nvPr>
            <p:ph type="ctrTitle"/>
          </p:nvPr>
        </p:nvSpPr>
        <p:spPr>
          <a:xfrm>
            <a:off x="296449" y="395853"/>
            <a:ext cx="9144000" cy="2387600"/>
          </a:xfrm>
        </p:spPr>
        <p:txBody>
          <a:bodyPr anchor="b">
            <a:noAutofit/>
          </a:bodyPr>
          <a:lstStyle>
            <a:lvl1pPr algn="l">
              <a:defRPr sz="4800" b="1" i="0">
                <a:solidFill>
                  <a:schemeClr val="bg1"/>
                </a:solidFill>
                <a:latin typeface="Corbel" panose="020B05030202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9D6EEF1-3A83-3EB1-3A8E-0A018CBC7744}"/>
              </a:ext>
            </a:extLst>
          </p:cNvPr>
          <p:cNvSpPr>
            <a:spLocks noGrp="1"/>
          </p:cNvSpPr>
          <p:nvPr>
            <p:ph type="subTitle" idx="1"/>
          </p:nvPr>
        </p:nvSpPr>
        <p:spPr>
          <a:xfrm>
            <a:off x="296449" y="2875528"/>
            <a:ext cx="9144000" cy="932384"/>
          </a:xfrm>
        </p:spPr>
        <p:txBody>
          <a:bodyPr>
            <a:noAutofit/>
          </a:bodyPr>
          <a:lstStyle>
            <a:lvl1pPr marL="0" indent="0" algn="l">
              <a:buNone/>
              <a:defRPr sz="2400" b="0" i="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7A181BCE-6B02-705B-6A78-E98DCA9E7625}"/>
              </a:ext>
            </a:extLst>
          </p:cNvPr>
          <p:cNvSpPr>
            <a:spLocks noGrp="1"/>
          </p:cNvSpPr>
          <p:nvPr>
            <p:ph type="body" sz="quarter" idx="10"/>
          </p:nvPr>
        </p:nvSpPr>
        <p:spPr>
          <a:xfrm>
            <a:off x="296863" y="4359515"/>
            <a:ext cx="3937000" cy="932384"/>
          </a:xfrm>
        </p:spPr>
        <p:txBody>
          <a:bodyPr>
            <a:noAutofit/>
          </a:bodyPr>
          <a:lstStyle>
            <a:lvl1pPr marL="11113" indent="0">
              <a:lnSpc>
                <a:spcPts val="1300"/>
              </a:lnSpc>
              <a:spcBef>
                <a:spcPts val="0"/>
              </a:spcBef>
              <a:buNone/>
              <a:tabLst/>
              <a:defRPr sz="1000">
                <a:solidFill>
                  <a:schemeClr val="bg1"/>
                </a:solidFill>
                <a:latin typeface="Corbel" panose="020B0503020204020204" pitchFamily="34" charset="0"/>
              </a:defRPr>
            </a:lvl1pPr>
            <a:lvl2pPr marL="11113" indent="0">
              <a:lnSpc>
                <a:spcPts val="1300"/>
              </a:lnSpc>
              <a:spcBef>
                <a:spcPts val="0"/>
              </a:spcBef>
              <a:buNone/>
              <a:tabLst/>
              <a:defRPr sz="1000">
                <a:solidFill>
                  <a:schemeClr val="bg1"/>
                </a:solidFill>
                <a:latin typeface="Corbel" panose="020B0503020204020204" pitchFamily="34" charset="0"/>
              </a:defRPr>
            </a:lvl2pPr>
            <a:lvl3pPr marL="11113" indent="0">
              <a:lnSpc>
                <a:spcPts val="1300"/>
              </a:lnSpc>
              <a:spcBef>
                <a:spcPts val="0"/>
              </a:spcBef>
              <a:buNone/>
              <a:tabLst/>
              <a:defRPr sz="1000">
                <a:solidFill>
                  <a:schemeClr val="bg1"/>
                </a:solidFill>
                <a:latin typeface="Corbel" panose="020B0503020204020204" pitchFamily="34" charset="0"/>
              </a:defRPr>
            </a:lvl3pPr>
            <a:lvl4pPr marL="11113" indent="0">
              <a:lnSpc>
                <a:spcPts val="1300"/>
              </a:lnSpc>
              <a:spcBef>
                <a:spcPts val="0"/>
              </a:spcBef>
              <a:buNone/>
              <a:tabLst/>
              <a:defRPr sz="1000">
                <a:solidFill>
                  <a:schemeClr val="bg1"/>
                </a:solidFill>
                <a:latin typeface="Corbel" panose="020B0503020204020204" pitchFamily="34" charset="0"/>
              </a:defRPr>
            </a:lvl4pPr>
            <a:lvl5pPr marL="11113" indent="0">
              <a:lnSpc>
                <a:spcPts val="1300"/>
              </a:lnSpc>
              <a:spcBef>
                <a:spcPts val="0"/>
              </a:spcBef>
              <a:buNone/>
              <a:tabLst/>
              <a:defRPr sz="1000">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a:extLst>
              <a:ext uri="{FF2B5EF4-FFF2-40B4-BE49-F238E27FC236}">
                <a16:creationId xmlns:a16="http://schemas.microsoft.com/office/drawing/2014/main" id="{77CF66F7-F526-BD17-9FB3-92849D7F0B37}"/>
              </a:ext>
            </a:extLst>
          </p:cNvPr>
          <p:cNvSpPr>
            <a:spLocks noGrp="1"/>
          </p:cNvSpPr>
          <p:nvPr>
            <p:ph type="body" sz="quarter" idx="11"/>
          </p:nvPr>
        </p:nvSpPr>
        <p:spPr>
          <a:xfrm>
            <a:off x="4394962" y="4359514"/>
            <a:ext cx="3937000" cy="932384"/>
          </a:xfrm>
        </p:spPr>
        <p:txBody>
          <a:bodyPr>
            <a:noAutofit/>
          </a:bodyPr>
          <a:lstStyle>
            <a:lvl1pPr marL="11113" indent="0">
              <a:lnSpc>
                <a:spcPts val="1300"/>
              </a:lnSpc>
              <a:spcBef>
                <a:spcPts val="0"/>
              </a:spcBef>
              <a:buNone/>
              <a:tabLst/>
              <a:defRPr sz="1000">
                <a:solidFill>
                  <a:schemeClr val="bg1"/>
                </a:solidFill>
                <a:latin typeface="Corbel" panose="020B0503020204020204" pitchFamily="34" charset="0"/>
              </a:defRPr>
            </a:lvl1pPr>
            <a:lvl2pPr marL="11113" indent="0">
              <a:lnSpc>
                <a:spcPts val="1300"/>
              </a:lnSpc>
              <a:spcBef>
                <a:spcPts val="0"/>
              </a:spcBef>
              <a:buNone/>
              <a:tabLst/>
              <a:defRPr sz="1000">
                <a:solidFill>
                  <a:schemeClr val="bg1"/>
                </a:solidFill>
                <a:latin typeface="Corbel" panose="020B0503020204020204" pitchFamily="34" charset="0"/>
              </a:defRPr>
            </a:lvl2pPr>
            <a:lvl3pPr marL="11113" indent="0">
              <a:lnSpc>
                <a:spcPts val="1300"/>
              </a:lnSpc>
              <a:spcBef>
                <a:spcPts val="0"/>
              </a:spcBef>
              <a:buNone/>
              <a:tabLst/>
              <a:defRPr sz="1000">
                <a:solidFill>
                  <a:schemeClr val="bg1"/>
                </a:solidFill>
                <a:latin typeface="Corbel" panose="020B0503020204020204" pitchFamily="34" charset="0"/>
              </a:defRPr>
            </a:lvl3pPr>
            <a:lvl4pPr marL="11113" indent="0">
              <a:lnSpc>
                <a:spcPts val="1300"/>
              </a:lnSpc>
              <a:spcBef>
                <a:spcPts val="0"/>
              </a:spcBef>
              <a:buNone/>
              <a:tabLst/>
              <a:defRPr sz="1000">
                <a:solidFill>
                  <a:schemeClr val="bg1"/>
                </a:solidFill>
                <a:latin typeface="Corbel" panose="020B0503020204020204" pitchFamily="34" charset="0"/>
              </a:defRPr>
            </a:lvl4pPr>
            <a:lvl5pPr marL="11113" indent="0">
              <a:lnSpc>
                <a:spcPts val="1300"/>
              </a:lnSpc>
              <a:spcBef>
                <a:spcPts val="0"/>
              </a:spcBef>
              <a:buNone/>
              <a:tabLst/>
              <a:defRPr sz="1000">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01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9571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5D4532-9478-4B04-12AA-F75F2F991D8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86951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F6F2F5F-DF8B-0C50-2E47-CAC4AD02B8A0}"/>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56563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6F4A516D-8C77-05B9-F710-2D0E58C1881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049116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DD14215-1404-5287-83B8-D0E9402F8B2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1353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43E532C8-E9AF-3CDE-A918-DBC3EDC4189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4187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48111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051546-3156-652F-401E-D02A0CC4964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85587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D331CCF-589F-4EE7-A13C-191824EB31E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022873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75B63EF-BF03-F8BE-D960-8A1D1F6CD93D}"/>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41431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D7921BFE-9BD2-BC99-34B6-654F4210845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684512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36C347-7FDD-A6EF-C99A-0E25418DE87B}"/>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555900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4"/>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543" indent="-228543" algn="l" defTabSz="914171" rtl="0" eaLnBrk="1" latinLnBrk="0" hangingPunct="1">
              <a:lnSpc>
                <a:spcPct val="85000"/>
              </a:lnSpc>
              <a:spcBef>
                <a:spcPts val="200"/>
              </a:spcBef>
              <a:buClr>
                <a:schemeClr val="accent2"/>
              </a:buClr>
              <a:buSzPct val="85000"/>
              <a:buFont typeface="Arial" pitchFamily="34" charset="0"/>
              <a:buNone/>
              <a:tabLst>
                <a:tab pos="174582" algn="r"/>
                <a:tab pos="228543" algn="l"/>
              </a:tabLst>
              <a:defRPr lang="en-US" sz="800" kern="1200" dirty="0">
                <a:solidFill>
                  <a:srgbClr val="A1AAB1"/>
                </a:solidFill>
                <a:latin typeface="+mn-lt"/>
                <a:ea typeface="+mn-ea"/>
                <a:cs typeface="Arial" pitchFamily="34" charset="0"/>
              </a:defRPr>
            </a:lvl1pPr>
          </a:lstStyle>
          <a:p>
            <a:pPr lvl="0"/>
            <a:r>
              <a:rPr lang="en-US"/>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285997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F5096FE-FD85-ABB5-7979-E0B7D85EA0F3}"/>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301459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54043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3D6DB44-5FDC-67D7-6944-20AE552094A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867879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17CAB5-68AA-D153-4803-2B09C03F32A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585182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554DFA0D-C89F-246F-3853-3749D987B724}"/>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361412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D13F38-DCAC-96FD-8C2D-4978E8916ED5}"/>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48788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1184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19B0FA6-B8A8-C51E-1E2A-56C845F3BDC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9421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C50E52C-557D-A1EC-4ECA-960DE99B559E}"/>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28639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84C2861-93B7-6103-39D2-E6BE1EB5404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3979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91BF48A-768D-E896-C64A-668B9CE061F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07550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CB31FF-70E2-7865-744C-F8C79478234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61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2B133F-43D9-A744-4760-29302776CDFF}"/>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28859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6.jp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10"/>
          <a:stretch>
            <a:fillRect/>
          </a:stretch>
        </p:blipFill>
        <p:spPr>
          <a:xfrm>
            <a:off x="0" y="0"/>
            <a:ext cx="814917" cy="6858000"/>
          </a:xfrm>
          <a:prstGeom prst="rect">
            <a:avLst/>
          </a:prstGeom>
        </p:spPr>
      </p:pic>
      <p:sp>
        <p:nvSpPr>
          <p:cNvPr id="7" name="Footer Placeholder 4">
            <a:extLst>
              <a:ext uri="{FF2B5EF4-FFF2-40B4-BE49-F238E27FC236}">
                <a16:creationId xmlns:a16="http://schemas.microsoft.com/office/drawing/2014/main" id="{1AA61C16-75A5-D1FA-F714-59B183510850}"/>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57309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dt="0"/>
  <p:txStyles>
    <p:titleStyle>
      <a:lvl1pPr algn="l" defTabSz="914400" rtl="0" eaLnBrk="1" latinLnBrk="0" hangingPunct="1">
        <a:lnSpc>
          <a:spcPct val="90000"/>
        </a:lnSpc>
        <a:spcBef>
          <a:spcPct val="0"/>
        </a:spcBef>
        <a:buNone/>
        <a:defRPr sz="2400" b="1" kern="1200">
          <a:solidFill>
            <a:schemeClr val="accent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0"/>
            <a:ext cx="814916" cy="6858000"/>
          </a:xfrm>
          <a:prstGeom prst="rect">
            <a:avLst/>
          </a:prstGeom>
        </p:spPr>
      </p:pic>
      <p:sp>
        <p:nvSpPr>
          <p:cNvPr id="7" name="Footer Placeholder 4">
            <a:extLst>
              <a:ext uri="{FF2B5EF4-FFF2-40B4-BE49-F238E27FC236}">
                <a16:creationId xmlns:a16="http://schemas.microsoft.com/office/drawing/2014/main" id="{74B10390-4EE5-F0A8-C181-DC43EA259068}"/>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417682479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dt="0"/>
  <p:txStyles>
    <p:title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9"/>
          <a:srcRect/>
          <a:stretch/>
        </p:blipFill>
        <p:spPr>
          <a:xfrm>
            <a:off x="0" y="3"/>
            <a:ext cx="814916" cy="6857994"/>
          </a:xfrm>
          <a:prstGeom prst="rect">
            <a:avLst/>
          </a:prstGeom>
        </p:spPr>
      </p:pic>
      <p:sp>
        <p:nvSpPr>
          <p:cNvPr id="7" name="Footer Placeholder 4">
            <a:extLst>
              <a:ext uri="{FF2B5EF4-FFF2-40B4-BE49-F238E27FC236}">
                <a16:creationId xmlns:a16="http://schemas.microsoft.com/office/drawing/2014/main" id="{399CDED4-2055-04B6-F575-82CBF4F099EE}"/>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7749385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81" r:id="rId7"/>
  </p:sldLayoutIdLst>
  <p:hf sldNum="0" hdr="0" dt="0"/>
  <p:txStyles>
    <p:titleStyle>
      <a:lvl1pPr algn="l" defTabSz="914400" rtl="0" eaLnBrk="1" latinLnBrk="0" hangingPunct="1">
        <a:lnSpc>
          <a:spcPct val="90000"/>
        </a:lnSpc>
        <a:spcBef>
          <a:spcPct val="0"/>
        </a:spcBef>
        <a:buNone/>
        <a:defRPr sz="2400" b="1" kern="1200">
          <a:solidFill>
            <a:schemeClr val="accent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5" cy="6857994"/>
          </a:xfrm>
          <a:prstGeom prst="rect">
            <a:avLst/>
          </a:prstGeom>
        </p:spPr>
      </p:pic>
      <p:sp>
        <p:nvSpPr>
          <p:cNvPr id="7" name="Footer Placeholder 4">
            <a:extLst>
              <a:ext uri="{FF2B5EF4-FFF2-40B4-BE49-F238E27FC236}">
                <a16:creationId xmlns:a16="http://schemas.microsoft.com/office/drawing/2014/main" id="{68B186D1-275B-208F-BE53-6F055D1651B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648146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sldNum="0" hdr="0" dt="0"/>
  <p:txStyles>
    <p:title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www.who.int/publications/i/item/who-wer-10022-193-218" TargetMode="Externa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s://pfizermedical.pfizerpro.com/api/vc/en/medical/assets/2cdef78e-e488-4816-b14b-24be4ec1827f/Munjal_OP_ResViNET2024.pdf"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http://www.gavi.org/types-support/sustainability/eligibility"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hyperlink" Target="https://www.gavi.org/news/media-room/gavi-board-focuses-health-impact-priority-guiding-principle-resource-constrain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6A12E0-0AEE-8DF9-D1E8-68FF4F266A04}"/>
              </a:ext>
            </a:extLst>
          </p:cNvPr>
          <p:cNvSpPr>
            <a:spLocks noGrp="1"/>
          </p:cNvSpPr>
          <p:nvPr>
            <p:ph type="ctrTitle"/>
          </p:nvPr>
        </p:nvSpPr>
        <p:spPr>
          <a:xfrm>
            <a:off x="296863" y="1155793"/>
            <a:ext cx="9144000" cy="2387600"/>
          </a:xfrm>
        </p:spPr>
        <p:txBody>
          <a:bodyPr/>
          <a:lstStyle/>
          <a:p>
            <a:pPr>
              <a:lnSpc>
                <a:spcPts val="5200"/>
              </a:lnSpc>
              <a:spcBef>
                <a:spcPts val="1200"/>
              </a:spcBef>
              <a:spcAft>
                <a:spcPts val="600"/>
              </a:spcAft>
            </a:pPr>
            <a:r>
              <a:rPr lang="fr-FR" dirty="0"/>
              <a:t>Élargir l'accès à la prévention du</a:t>
            </a:r>
            <a:br>
              <a:rPr lang="fr-FR" dirty="0"/>
            </a:br>
            <a:r>
              <a:rPr lang="fr-FR" sz="4400" dirty="0"/>
              <a:t>VIRUS RESPIRATOIRE SYNCYTIAL</a:t>
            </a:r>
            <a:endParaRPr lang="fr-FR" dirty="0"/>
          </a:p>
        </p:txBody>
      </p:sp>
      <p:sp>
        <p:nvSpPr>
          <p:cNvPr id="8" name="Subtitle 7">
            <a:extLst>
              <a:ext uri="{FF2B5EF4-FFF2-40B4-BE49-F238E27FC236}">
                <a16:creationId xmlns:a16="http://schemas.microsoft.com/office/drawing/2014/main" id="{80F049A6-4B38-F956-3988-93213D078193}"/>
              </a:ext>
            </a:extLst>
          </p:cNvPr>
          <p:cNvSpPr>
            <a:spLocks noGrp="1"/>
          </p:cNvSpPr>
          <p:nvPr>
            <p:ph type="subTitle" idx="1"/>
          </p:nvPr>
        </p:nvSpPr>
        <p:spPr>
          <a:xfrm>
            <a:off x="296863" y="3635468"/>
            <a:ext cx="9333274" cy="932384"/>
          </a:xfrm>
        </p:spPr>
        <p:txBody>
          <a:bodyPr/>
          <a:lstStyle/>
          <a:p>
            <a:r>
              <a:rPr lang="fr-FR" b="1" dirty="0"/>
              <a:t>Nouveaux outils d’immunisation pour protéger les enfants en bas âge</a:t>
            </a:r>
          </a:p>
        </p:txBody>
      </p:sp>
      <p:sp>
        <p:nvSpPr>
          <p:cNvPr id="9" name="Text Placeholder 8">
            <a:extLst>
              <a:ext uri="{FF2B5EF4-FFF2-40B4-BE49-F238E27FC236}">
                <a16:creationId xmlns:a16="http://schemas.microsoft.com/office/drawing/2014/main" id="{377CF1F2-3D2D-E1AC-BB50-BA3C8B28EFFE}"/>
              </a:ext>
            </a:extLst>
          </p:cNvPr>
          <p:cNvSpPr>
            <a:spLocks noGrp="1"/>
          </p:cNvSpPr>
          <p:nvPr>
            <p:ph type="body" sz="quarter" idx="10"/>
          </p:nvPr>
        </p:nvSpPr>
        <p:spPr/>
        <p:txBody>
          <a:bodyPr/>
          <a:lstStyle/>
          <a:p>
            <a:r>
              <a:rPr lang="fr-FR"/>
              <a:t>Nom du présentateur</a:t>
            </a:r>
          </a:p>
        </p:txBody>
      </p:sp>
      <p:sp>
        <p:nvSpPr>
          <p:cNvPr id="10" name="Text Placeholder 9">
            <a:extLst>
              <a:ext uri="{FF2B5EF4-FFF2-40B4-BE49-F238E27FC236}">
                <a16:creationId xmlns:a16="http://schemas.microsoft.com/office/drawing/2014/main" id="{26CC6111-EA19-DFCB-604F-B5B5FD94D1F8}"/>
              </a:ext>
            </a:extLst>
          </p:cNvPr>
          <p:cNvSpPr>
            <a:spLocks noGrp="1"/>
          </p:cNvSpPr>
          <p:nvPr>
            <p:ph type="body" sz="quarter" idx="11"/>
          </p:nvPr>
        </p:nvSpPr>
        <p:spPr/>
        <p:txBody>
          <a:bodyPr/>
          <a:lstStyle/>
          <a:p>
            <a:r>
              <a:rPr lang="fr-FR"/>
              <a:t>Date et lieu de la présentation</a:t>
            </a:r>
          </a:p>
        </p:txBody>
      </p:sp>
      <p:sp>
        <p:nvSpPr>
          <p:cNvPr id="4" name="Text Placeholder 8">
            <a:extLst>
              <a:ext uri="{FF2B5EF4-FFF2-40B4-BE49-F238E27FC236}">
                <a16:creationId xmlns:a16="http://schemas.microsoft.com/office/drawing/2014/main" id="{3276DC2A-4D4A-E24A-7153-3D2C3649730D}"/>
              </a:ext>
            </a:extLst>
          </p:cNvPr>
          <p:cNvSpPr txBox="1">
            <a:spLocks/>
          </p:cNvSpPr>
          <p:nvPr/>
        </p:nvSpPr>
        <p:spPr>
          <a:xfrm>
            <a:off x="290767" y="5206859"/>
            <a:ext cx="3937000" cy="364885"/>
          </a:xfrm>
          <a:prstGeom prst="rect">
            <a:avLst/>
          </a:prstGeom>
        </p:spPr>
        <p:txBody>
          <a:bodyPr vert="horz" lIns="91440" tIns="45720" rIns="91440" bIns="45720" rtlCol="0">
            <a:noAutofit/>
          </a:bodyPr>
          <a:lstStyle>
            <a:lvl1pPr marL="11113" indent="0" algn="l" defTabSz="914400" rtl="0" eaLnBrk="1" latinLnBrk="0" hangingPunct="1">
              <a:lnSpc>
                <a:spcPts val="1300"/>
              </a:lnSpc>
              <a:spcBef>
                <a:spcPts val="0"/>
              </a:spcBef>
              <a:buClr>
                <a:schemeClr val="accent1"/>
              </a:buClr>
              <a:buFont typeface="Arial" panose="020B0604020202020204" pitchFamily="34" charset="0"/>
              <a:buNone/>
              <a:tabLst/>
              <a:defRPr sz="1000" kern="1200">
                <a:solidFill>
                  <a:schemeClr val="bg1"/>
                </a:solidFill>
                <a:latin typeface="Corbel" panose="020B0503020204020204" pitchFamily="34" charset="0"/>
                <a:ea typeface="+mn-ea"/>
                <a:cs typeface="+mn-cs"/>
              </a:defRPr>
            </a:lvl1pPr>
            <a:lvl2pPr marL="11113" indent="0" algn="l" defTabSz="914400" rtl="0" eaLnBrk="1" latinLnBrk="0" hangingPunct="1">
              <a:lnSpc>
                <a:spcPts val="1300"/>
              </a:lnSpc>
              <a:spcBef>
                <a:spcPts val="0"/>
              </a:spcBef>
              <a:buClr>
                <a:schemeClr val="accent3"/>
              </a:buClr>
              <a:buFont typeface="Arial" panose="020B0604020202020204" pitchFamily="34" charset="0"/>
              <a:buNone/>
              <a:tabLst/>
              <a:defRPr sz="1000" kern="1200">
                <a:solidFill>
                  <a:schemeClr val="bg1"/>
                </a:solidFill>
                <a:latin typeface="Corbel" panose="020B0503020204020204" pitchFamily="34" charset="0"/>
                <a:ea typeface="+mn-ea"/>
                <a:cs typeface="+mn-cs"/>
              </a:defRPr>
            </a:lvl2pPr>
            <a:lvl3pPr marL="11113" indent="0" algn="l" defTabSz="914400" rtl="0" eaLnBrk="1" latinLnBrk="0" hangingPunct="1">
              <a:lnSpc>
                <a:spcPts val="1300"/>
              </a:lnSpc>
              <a:spcBef>
                <a:spcPts val="0"/>
              </a:spcBef>
              <a:buClr>
                <a:schemeClr val="accent4"/>
              </a:buClr>
              <a:buFont typeface="Arial" panose="020B0604020202020204" pitchFamily="34" charset="0"/>
              <a:buNone/>
              <a:tabLst/>
              <a:defRPr sz="1000" kern="1200">
                <a:solidFill>
                  <a:schemeClr val="bg1"/>
                </a:solidFill>
                <a:latin typeface="Corbel" panose="020B0503020204020204" pitchFamily="34" charset="0"/>
                <a:ea typeface="+mn-ea"/>
                <a:cs typeface="+mn-cs"/>
              </a:defRPr>
            </a:lvl3pPr>
            <a:lvl4pPr marL="11113" indent="0" algn="l" defTabSz="914400" rtl="0" eaLnBrk="1" latinLnBrk="0" hangingPunct="1">
              <a:lnSpc>
                <a:spcPts val="1300"/>
              </a:lnSpc>
              <a:spcBef>
                <a:spcPts val="0"/>
              </a:spcBef>
              <a:buClr>
                <a:schemeClr val="accent5"/>
              </a:buClr>
              <a:buFont typeface="Arial" panose="020B0604020202020204" pitchFamily="34" charset="0"/>
              <a:buNone/>
              <a:tabLst/>
              <a:defRPr sz="1000" b="0" i="0" kern="1200">
                <a:solidFill>
                  <a:schemeClr val="bg1"/>
                </a:solidFill>
                <a:latin typeface="Corbel" panose="020B0503020204020204" pitchFamily="34" charset="0"/>
                <a:ea typeface="+mn-ea"/>
                <a:cs typeface="+mn-cs"/>
              </a:defRPr>
            </a:lvl4pPr>
            <a:lvl5pPr marL="11113" indent="0" algn="l" defTabSz="914400" rtl="0" eaLnBrk="1" latinLnBrk="0" hangingPunct="1">
              <a:lnSpc>
                <a:spcPts val="1300"/>
              </a:lnSpc>
              <a:spcBef>
                <a:spcPts val="0"/>
              </a:spcBef>
              <a:buClr>
                <a:schemeClr val="accent2"/>
              </a:buClr>
              <a:buFont typeface="Arial" panose="020B0604020202020204" pitchFamily="34" charset="0"/>
              <a:buNone/>
              <a:tabLst/>
              <a:defRPr sz="1000" kern="1200">
                <a:solidFill>
                  <a:schemeClr val="bg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Dernière mise à jour : janvier 2026</a:t>
            </a:r>
          </a:p>
        </p:txBody>
      </p:sp>
      <p:grpSp>
        <p:nvGrpSpPr>
          <p:cNvPr id="5" name="Group 4">
            <a:extLst>
              <a:ext uri="{FF2B5EF4-FFF2-40B4-BE49-F238E27FC236}">
                <a16:creationId xmlns:a16="http://schemas.microsoft.com/office/drawing/2014/main" id="{72000D82-7ADD-402A-5E81-243A64D24C6B}"/>
              </a:ext>
            </a:extLst>
          </p:cNvPr>
          <p:cNvGrpSpPr/>
          <p:nvPr/>
        </p:nvGrpSpPr>
        <p:grpSpPr>
          <a:xfrm>
            <a:off x="8968636" y="5571744"/>
            <a:ext cx="3223364" cy="1206500"/>
            <a:chOff x="8968636" y="5571744"/>
            <a:chExt cx="3223364" cy="1206500"/>
          </a:xfrm>
        </p:grpSpPr>
        <p:sp>
          <p:nvSpPr>
            <p:cNvPr id="2" name="Text Box 1">
              <a:extLst>
                <a:ext uri="{FF2B5EF4-FFF2-40B4-BE49-F238E27FC236}">
                  <a16:creationId xmlns:a16="http://schemas.microsoft.com/office/drawing/2014/main" id="{BB88B669-F5AA-7120-9C15-6FF6DDA4BA41}"/>
                </a:ext>
              </a:extLst>
            </p:cNvPr>
            <p:cNvSpPr txBox="1"/>
            <p:nvPr/>
          </p:nvSpPr>
          <p:spPr>
            <a:xfrm>
              <a:off x="8968636" y="5571744"/>
              <a:ext cx="3223364" cy="1206500"/>
            </a:xfrm>
            <a:prstGeom prst="rect">
              <a:avLst/>
            </a:prstGeom>
            <a:solidFill>
              <a:schemeClr val="lt1"/>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R="1104900">
                <a:lnSpc>
                  <a:spcPts val="1300"/>
                </a:lnSpc>
              </a:pPr>
              <a:r>
                <a:rPr lang="fr-FR" sz="1100">
                  <a:solidFill>
                    <a:srgbClr val="3F3F3F"/>
                  </a:solidFill>
                  <a:latin typeface="Corbel" panose="020B0503020204020204" pitchFamily="34" charset="0"/>
                  <a:ea typeface="Calibri" panose="020F0502020204030204" pitchFamily="34" charset="0"/>
                  <a:cs typeface="Helvetica Neue"/>
                </a:rPr>
                <a:t>Pour accéder à cette présentation et à d’autres diapositives proposées dans un kit de communication sur le VRS, utilisez le lien suivant :</a:t>
              </a:r>
              <a:br>
                <a:rPr lang="fr-FR" sz="1100">
                  <a:solidFill>
                    <a:srgbClr val="3F3F3F"/>
                  </a:solidFill>
                  <a:latin typeface="Corbel" panose="020B0503020204020204" pitchFamily="34" charset="0"/>
                  <a:ea typeface="Calibri" panose="020F0502020204030204" pitchFamily="34" charset="0"/>
                  <a:cs typeface="Helvetica Neue"/>
                </a:rPr>
              </a:br>
              <a:r>
                <a:rPr lang="fr-FR" sz="1100" b="1">
                  <a:solidFill>
                    <a:srgbClr val="304FA1"/>
                  </a:solidFill>
                  <a:effectLst/>
                  <a:latin typeface="Corbel" panose="020B0503020204020204" pitchFamily="34" charset="0"/>
                  <a:ea typeface="Calibri" panose="020F0502020204030204" pitchFamily="34" charset="0"/>
                  <a:cs typeface="Helvetica Neue"/>
                </a:rPr>
                <a:t>bit.ly/RSVInfoToolkit </a:t>
              </a:r>
            </a:p>
          </p:txBody>
        </p:sp>
        <p:pic>
          <p:nvPicPr>
            <p:cNvPr id="3" name="Picture 2" descr="A qr code with a few black squares&#10;&#10;Description automatically generated">
              <a:extLst>
                <a:ext uri="{FF2B5EF4-FFF2-40B4-BE49-F238E27FC236}">
                  <a16:creationId xmlns:a16="http://schemas.microsoft.com/office/drawing/2014/main" id="{FB6A8C32-DE13-3772-1DBC-7FB74E13B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100" y="5787644"/>
              <a:ext cx="762000" cy="7620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DC0B0217-A925-50E7-4C85-D00C6DBA2846}"/>
              </a:ext>
            </a:extLst>
          </p:cNvPr>
          <p:cNvSpPr txBox="1"/>
          <p:nvPr/>
        </p:nvSpPr>
        <p:spPr>
          <a:xfrm>
            <a:off x="7603822" y="1637866"/>
            <a:ext cx="3926326" cy="3531351"/>
          </a:xfrm>
          <a:prstGeom prst="rect">
            <a:avLst/>
          </a:prstGeom>
          <a:solidFill>
            <a:schemeClr val="tx1"/>
          </a:solidFill>
        </p:spPr>
        <p:txBody>
          <a:bodyPr wrap="square" tIns="91440" bIns="274320" rtlCol="0" anchor="ctr" anchorCtr="0">
            <a:noAutofit/>
          </a:bodyPr>
          <a:lstStyle/>
          <a:p>
            <a:pPr algn="ctr"/>
            <a:r>
              <a:rPr lang="fr-FR">
                <a:solidFill>
                  <a:schemeClr val="bg1"/>
                </a:solidFill>
                <a:latin typeface="Corbel" panose="020B0503020204020204" pitchFamily="34" charset="0"/>
                <a:cs typeface="Montserrat"/>
              </a:rPr>
              <a:t>Dans les pays à faible revenu, de nombreux enfants ne bénéficient jamais d’un accès à l’hôpital</a:t>
            </a:r>
            <a:r>
              <a:rPr lang="fr-FR" baseline="30000">
                <a:solidFill>
                  <a:schemeClr val="bg1"/>
                </a:solidFill>
                <a:latin typeface="Corbel" panose="020B0503020204020204" pitchFamily="34" charset="0"/>
                <a:cs typeface="Montserrat"/>
              </a:rPr>
              <a:t>2</a:t>
            </a:r>
            <a:r>
              <a:rPr lang="fr-FR">
                <a:solidFill>
                  <a:schemeClr val="bg1"/>
                </a:solidFill>
                <a:latin typeface="Corbel" panose="020B0503020204020204" pitchFamily="34" charset="0"/>
                <a:cs typeface="Montserrat"/>
              </a:rPr>
              <a:t>.</a:t>
            </a:r>
          </a:p>
          <a:p>
            <a:pPr algn="ctr"/>
            <a:r>
              <a:rPr lang="fr-FR" sz="4400" b="1">
                <a:solidFill>
                  <a:schemeClr val="accent5"/>
                </a:solidFill>
                <a:latin typeface="Corbel" panose="020B0503020204020204" pitchFamily="34" charset="0"/>
                <a:cs typeface="Montserrat"/>
              </a:rPr>
              <a:t>4 fois</a:t>
            </a:r>
          </a:p>
          <a:p>
            <a:pPr algn="ctr"/>
            <a:r>
              <a:rPr lang="fr-FR" sz="2400" b="1">
                <a:solidFill>
                  <a:srgbClr val="FFFFFF"/>
                </a:solidFill>
                <a:latin typeface="Corbel" panose="020B0503020204020204" pitchFamily="34" charset="0"/>
                <a:cs typeface="Montserrat"/>
              </a:rPr>
              <a:t>plus d’enfants meurent </a:t>
            </a:r>
            <a:br>
              <a:rPr lang="fr-FR" sz="2400" b="1">
                <a:solidFill>
                  <a:srgbClr val="FFFFFF"/>
                </a:solidFill>
                <a:latin typeface="Corbel" panose="020B0503020204020204" pitchFamily="34" charset="0"/>
                <a:cs typeface="Montserrat"/>
              </a:rPr>
            </a:br>
            <a:r>
              <a:rPr lang="fr-FR" sz="2400" b="1">
                <a:solidFill>
                  <a:srgbClr val="FFFFFF"/>
                </a:solidFill>
                <a:latin typeface="Corbel" panose="020B0503020204020204" pitchFamily="34" charset="0"/>
                <a:cs typeface="Montserrat"/>
              </a:rPr>
              <a:t>du VRS</a:t>
            </a:r>
          </a:p>
          <a:p>
            <a:pPr algn="ctr"/>
            <a:r>
              <a:rPr lang="fr-FR" sz="2400" b="1">
                <a:solidFill>
                  <a:srgbClr val="FFFFFF"/>
                </a:solidFill>
                <a:latin typeface="Corbel" panose="020B0503020204020204" pitchFamily="34" charset="0"/>
                <a:cs typeface="Montserrat"/>
              </a:rPr>
              <a:t>dans la </a:t>
            </a:r>
            <a:r>
              <a:rPr lang="fr-FR" sz="2400" b="1">
                <a:solidFill>
                  <a:schemeClr val="accent5"/>
                </a:solidFill>
                <a:latin typeface="Corbel" panose="020B0503020204020204" pitchFamily="34" charset="0"/>
                <a:cs typeface="Montserrat"/>
              </a:rPr>
              <a:t>communauté</a:t>
            </a:r>
            <a:r>
              <a:rPr lang="fr-FR" sz="2400" b="1">
                <a:solidFill>
                  <a:srgbClr val="FFFFFF"/>
                </a:solidFill>
                <a:latin typeface="Corbel" panose="020B0503020204020204" pitchFamily="34" charset="0"/>
                <a:cs typeface="Montserrat"/>
              </a:rPr>
              <a:t> </a:t>
            </a:r>
            <a:br>
              <a:rPr lang="fr-FR" sz="2400" b="1">
                <a:solidFill>
                  <a:srgbClr val="FFFFFF"/>
                </a:solidFill>
                <a:latin typeface="Corbel" panose="020B0503020204020204" pitchFamily="34" charset="0"/>
                <a:cs typeface="Montserrat"/>
              </a:rPr>
            </a:br>
            <a:r>
              <a:rPr lang="fr-FR" sz="2400" b="1">
                <a:solidFill>
                  <a:srgbClr val="FFFFFF"/>
                </a:solidFill>
                <a:latin typeface="Corbel" panose="020B0503020204020204" pitchFamily="34" charset="0"/>
                <a:cs typeface="Montserrat"/>
              </a:rPr>
              <a:t>qu’à </a:t>
            </a:r>
            <a:r>
              <a:rPr lang="fr-FR" sz="2400" b="1">
                <a:solidFill>
                  <a:schemeClr val="accent3">
                    <a:lumMod val="60000"/>
                    <a:lumOff val="40000"/>
                  </a:schemeClr>
                </a:solidFill>
                <a:latin typeface="Corbel" panose="020B0503020204020204" pitchFamily="34" charset="0"/>
                <a:cs typeface="Montserrat"/>
              </a:rPr>
              <a:t>l’hôpital</a:t>
            </a:r>
          </a:p>
        </p:txBody>
      </p:sp>
      <p:sp>
        <p:nvSpPr>
          <p:cNvPr id="3" name="object 3"/>
          <p:cNvSpPr/>
          <p:nvPr/>
        </p:nvSpPr>
        <p:spPr>
          <a:xfrm>
            <a:off x="1250726" y="1510252"/>
            <a:ext cx="2716742" cy="4211309"/>
          </a:xfrm>
          <a:custGeom>
            <a:avLst/>
            <a:gdLst/>
            <a:ahLst/>
            <a:cxnLst/>
            <a:rect l="l" t="t" r="r" b="b"/>
            <a:pathLst>
              <a:path w="3260090" h="5741034">
                <a:moveTo>
                  <a:pt x="3259836" y="212115"/>
                </a:moveTo>
                <a:lnTo>
                  <a:pt x="0" y="212115"/>
                </a:lnTo>
                <a:lnTo>
                  <a:pt x="0" y="5740641"/>
                </a:lnTo>
                <a:lnTo>
                  <a:pt x="3259836" y="5740641"/>
                </a:lnTo>
                <a:lnTo>
                  <a:pt x="3259836" y="212115"/>
                </a:lnTo>
                <a:close/>
              </a:path>
              <a:path w="3260090" h="5741034">
                <a:moveTo>
                  <a:pt x="3259836" y="0"/>
                </a:moveTo>
                <a:lnTo>
                  <a:pt x="0" y="0"/>
                </a:lnTo>
                <a:lnTo>
                  <a:pt x="0" y="212102"/>
                </a:lnTo>
                <a:lnTo>
                  <a:pt x="3259836" y="212102"/>
                </a:lnTo>
                <a:lnTo>
                  <a:pt x="3259836" y="0"/>
                </a:lnTo>
                <a:close/>
              </a:path>
            </a:pathLst>
          </a:custGeom>
          <a:solidFill>
            <a:srgbClr val="E5DDE7"/>
          </a:solidFill>
        </p:spPr>
        <p:txBody>
          <a:bodyPr wrap="square" lIns="0" tIns="0" rIns="0" bIns="0" rtlCol="0"/>
          <a:lstStyle/>
          <a:p>
            <a:endParaRPr sz="1500">
              <a:latin typeface="Corbel" panose="020B0503020204020204" pitchFamily="34" charset="0"/>
            </a:endParaRPr>
          </a:p>
        </p:txBody>
      </p:sp>
      <p:sp>
        <p:nvSpPr>
          <p:cNvPr id="4" name="object 4"/>
          <p:cNvSpPr/>
          <p:nvPr/>
        </p:nvSpPr>
        <p:spPr>
          <a:xfrm>
            <a:off x="1369363" y="5524224"/>
            <a:ext cx="2479675" cy="0"/>
          </a:xfrm>
          <a:custGeom>
            <a:avLst/>
            <a:gdLst/>
            <a:ahLst/>
            <a:cxnLst/>
            <a:rect l="l" t="t" r="r" b="b"/>
            <a:pathLst>
              <a:path w="2975609">
                <a:moveTo>
                  <a:pt x="0" y="0"/>
                </a:moveTo>
                <a:lnTo>
                  <a:pt x="2975102" y="0"/>
                </a:lnTo>
              </a:path>
            </a:pathLst>
          </a:custGeom>
          <a:ln w="12700">
            <a:solidFill>
              <a:srgbClr val="231F20"/>
            </a:solidFill>
          </a:ln>
        </p:spPr>
        <p:txBody>
          <a:bodyPr wrap="square" lIns="0" tIns="0" rIns="0" bIns="0" rtlCol="0"/>
          <a:lstStyle/>
          <a:p>
            <a:endParaRPr sz="1500">
              <a:latin typeface="Corbel" panose="020B0503020204020204" pitchFamily="34" charset="0"/>
            </a:endParaRPr>
          </a:p>
        </p:txBody>
      </p:sp>
      <p:sp>
        <p:nvSpPr>
          <p:cNvPr id="6" name="object 6"/>
          <p:cNvSpPr/>
          <p:nvPr/>
        </p:nvSpPr>
        <p:spPr>
          <a:xfrm>
            <a:off x="4409880" y="1510252"/>
            <a:ext cx="2716742" cy="4211309"/>
          </a:xfrm>
          <a:custGeom>
            <a:avLst/>
            <a:gdLst/>
            <a:ahLst/>
            <a:cxnLst/>
            <a:rect l="l" t="t" r="r" b="b"/>
            <a:pathLst>
              <a:path w="3260090" h="5741034">
                <a:moveTo>
                  <a:pt x="3259836" y="212115"/>
                </a:moveTo>
                <a:lnTo>
                  <a:pt x="0" y="212115"/>
                </a:lnTo>
                <a:lnTo>
                  <a:pt x="0" y="5740641"/>
                </a:lnTo>
                <a:lnTo>
                  <a:pt x="3259836" y="5740641"/>
                </a:lnTo>
                <a:lnTo>
                  <a:pt x="3259836" y="212115"/>
                </a:lnTo>
                <a:close/>
              </a:path>
              <a:path w="3260090" h="5741034">
                <a:moveTo>
                  <a:pt x="3259836" y="0"/>
                </a:moveTo>
                <a:lnTo>
                  <a:pt x="0" y="0"/>
                </a:lnTo>
                <a:lnTo>
                  <a:pt x="0" y="212102"/>
                </a:lnTo>
                <a:lnTo>
                  <a:pt x="3259836" y="212102"/>
                </a:lnTo>
                <a:lnTo>
                  <a:pt x="3259836" y="0"/>
                </a:lnTo>
                <a:close/>
              </a:path>
            </a:pathLst>
          </a:custGeom>
          <a:solidFill>
            <a:srgbClr val="E5DDE7"/>
          </a:solidFill>
        </p:spPr>
        <p:txBody>
          <a:bodyPr wrap="square" lIns="0" tIns="0" rIns="0" bIns="0" rtlCol="0"/>
          <a:lstStyle/>
          <a:p>
            <a:endParaRPr sz="1500">
              <a:latin typeface="Corbel" panose="020B0503020204020204" pitchFamily="34" charset="0"/>
            </a:endParaRPr>
          </a:p>
        </p:txBody>
      </p:sp>
      <p:sp>
        <p:nvSpPr>
          <p:cNvPr id="7" name="object 7"/>
          <p:cNvSpPr/>
          <p:nvPr/>
        </p:nvSpPr>
        <p:spPr>
          <a:xfrm>
            <a:off x="4625145" y="1443990"/>
            <a:ext cx="2286000" cy="243417"/>
          </a:xfrm>
          <a:custGeom>
            <a:avLst/>
            <a:gdLst/>
            <a:ahLst/>
            <a:cxnLst/>
            <a:rect l="l" t="t" r="r" b="b"/>
            <a:pathLst>
              <a:path w="2743200" h="292100">
                <a:moveTo>
                  <a:pt x="2743199" y="0"/>
                </a:moveTo>
                <a:lnTo>
                  <a:pt x="0" y="0"/>
                </a:lnTo>
                <a:lnTo>
                  <a:pt x="0" y="291617"/>
                </a:lnTo>
                <a:lnTo>
                  <a:pt x="2743199" y="291617"/>
                </a:lnTo>
                <a:lnTo>
                  <a:pt x="2743199"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sp>
        <p:nvSpPr>
          <p:cNvPr id="8" name="object 8"/>
          <p:cNvSpPr txBox="1">
            <a:spLocks noGrp="1"/>
          </p:cNvSpPr>
          <p:nvPr>
            <p:ph type="title"/>
          </p:nvPr>
        </p:nvSpPr>
        <p:spPr>
          <a:xfrm>
            <a:off x="1224280" y="168353"/>
            <a:ext cx="10906760" cy="842132"/>
          </a:xfrm>
          <a:prstGeom prst="rect">
            <a:avLst/>
          </a:prstGeom>
        </p:spPr>
        <p:txBody>
          <a:bodyPr vert="horz" wrap="square" lIns="0" tIns="86783" rIns="0" bIns="0" rtlCol="0" anchor="t" anchorCtr="0">
            <a:spAutoFit/>
          </a:bodyPr>
          <a:lstStyle/>
          <a:p>
            <a:pPr marL="31749" marR="25399">
              <a:lnSpc>
                <a:spcPts val="3000"/>
              </a:lnSpc>
              <a:spcBef>
                <a:spcPts val="682"/>
              </a:spcBef>
            </a:pPr>
            <a:r>
              <a:rPr lang="fr-FR" dirty="0">
                <a:solidFill>
                  <a:srgbClr val="672672"/>
                </a:solidFill>
              </a:rPr>
              <a:t>98 % de la mortalité pédiatrique due au VRS survient dans les économies à faible revenu et à revenu intermédiaire</a:t>
            </a:r>
            <a:r>
              <a:rPr lang="fr-FR" sz="2800" baseline="31746" dirty="0">
                <a:solidFill>
                  <a:srgbClr val="672672"/>
                </a:solidFill>
              </a:rPr>
              <a:t>1</a:t>
            </a:r>
          </a:p>
        </p:txBody>
      </p:sp>
      <p:sp>
        <p:nvSpPr>
          <p:cNvPr id="9" name="object 9"/>
          <p:cNvSpPr txBox="1"/>
          <p:nvPr/>
        </p:nvSpPr>
        <p:spPr>
          <a:xfrm>
            <a:off x="5249592" y="1463609"/>
            <a:ext cx="1040871" cy="174257"/>
          </a:xfrm>
          <a:prstGeom prst="rect">
            <a:avLst/>
          </a:prstGeom>
        </p:spPr>
        <p:txBody>
          <a:bodyPr vert="horz" wrap="square" lIns="0" tIns="13758" rIns="0" bIns="0" rtlCol="0">
            <a:spAutoFit/>
          </a:bodyPr>
          <a:lstStyle/>
          <a:p>
            <a:pPr marL="10583" algn="ctr">
              <a:spcBef>
                <a:spcPts val="108"/>
              </a:spcBef>
            </a:pPr>
            <a:r>
              <a:rPr lang="fr-FR" sz="1042" b="1">
                <a:solidFill>
                  <a:srgbClr val="FFFFFF"/>
                </a:solidFill>
                <a:latin typeface="Corbel" panose="020B0503020204020204" pitchFamily="34" charset="0"/>
                <a:cs typeface="Montserrat"/>
              </a:rPr>
              <a:t>FAIBLE REVENU</a:t>
            </a:r>
          </a:p>
        </p:txBody>
      </p:sp>
      <p:sp>
        <p:nvSpPr>
          <p:cNvPr id="10" name="object 10"/>
          <p:cNvSpPr/>
          <p:nvPr/>
        </p:nvSpPr>
        <p:spPr>
          <a:xfrm>
            <a:off x="1465991" y="1443990"/>
            <a:ext cx="2286000" cy="243417"/>
          </a:xfrm>
          <a:custGeom>
            <a:avLst/>
            <a:gdLst/>
            <a:ahLst/>
            <a:cxnLst/>
            <a:rect l="l" t="t" r="r" b="b"/>
            <a:pathLst>
              <a:path w="2743200" h="292100">
                <a:moveTo>
                  <a:pt x="2743200" y="0"/>
                </a:moveTo>
                <a:lnTo>
                  <a:pt x="0" y="0"/>
                </a:lnTo>
                <a:lnTo>
                  <a:pt x="0" y="291617"/>
                </a:lnTo>
                <a:lnTo>
                  <a:pt x="2743200" y="291617"/>
                </a:lnTo>
                <a:lnTo>
                  <a:pt x="2743200" y="0"/>
                </a:lnTo>
                <a:close/>
              </a:path>
            </a:pathLst>
          </a:custGeom>
          <a:solidFill>
            <a:srgbClr val="231F20"/>
          </a:solidFill>
        </p:spPr>
        <p:txBody>
          <a:bodyPr wrap="square" lIns="0" tIns="0" rIns="0" bIns="0" rtlCol="0"/>
          <a:lstStyle/>
          <a:p>
            <a:endParaRPr sz="1500">
              <a:latin typeface="Corbel" panose="020B0503020204020204" pitchFamily="34" charset="0"/>
            </a:endParaRPr>
          </a:p>
        </p:txBody>
      </p:sp>
      <p:sp>
        <p:nvSpPr>
          <p:cNvPr id="11" name="object 11"/>
          <p:cNvSpPr txBox="1"/>
          <p:nvPr/>
        </p:nvSpPr>
        <p:spPr>
          <a:xfrm>
            <a:off x="2076186" y="1463609"/>
            <a:ext cx="1069446" cy="174257"/>
          </a:xfrm>
          <a:prstGeom prst="rect">
            <a:avLst/>
          </a:prstGeom>
        </p:spPr>
        <p:txBody>
          <a:bodyPr vert="horz" wrap="square" lIns="0" tIns="13758" rIns="0" bIns="0" rtlCol="0">
            <a:spAutoFit/>
          </a:bodyPr>
          <a:lstStyle/>
          <a:p>
            <a:pPr marL="10583" algn="ctr">
              <a:spcBef>
                <a:spcPts val="108"/>
              </a:spcBef>
            </a:pPr>
            <a:r>
              <a:rPr lang="fr-FR" sz="1042" b="1">
                <a:solidFill>
                  <a:srgbClr val="FFFFFF"/>
                </a:solidFill>
                <a:latin typeface="Corbel" panose="020B0503020204020204" pitchFamily="34" charset="0"/>
                <a:cs typeface="Montserrat"/>
              </a:rPr>
              <a:t>REVENU ÉLEVÉ</a:t>
            </a:r>
          </a:p>
        </p:txBody>
      </p:sp>
      <p:sp>
        <p:nvSpPr>
          <p:cNvPr id="12" name="object 12"/>
          <p:cNvSpPr txBox="1"/>
          <p:nvPr/>
        </p:nvSpPr>
        <p:spPr>
          <a:xfrm>
            <a:off x="1284817" y="6459008"/>
            <a:ext cx="3257550" cy="138863"/>
          </a:xfrm>
          <a:prstGeom prst="rect">
            <a:avLst/>
          </a:prstGeom>
        </p:spPr>
        <p:txBody>
          <a:bodyPr vert="horz" wrap="square" lIns="0" tIns="10583" rIns="0" bIns="0" rtlCol="0">
            <a:spAutoFit/>
          </a:bodyPr>
          <a:lstStyle/>
          <a:p>
            <a:pPr marL="10583">
              <a:spcBef>
                <a:spcPts val="83"/>
              </a:spcBef>
            </a:pPr>
            <a:r>
              <a:rPr lang="fr-FR" sz="833" baseline="30000">
                <a:solidFill>
                  <a:srgbClr val="231F20"/>
                </a:solidFill>
                <a:latin typeface="Corbel" panose="020B0503020204020204" pitchFamily="34" charset="0"/>
                <a:cs typeface="WorkSans-Light"/>
              </a:rPr>
              <a:t>1</a:t>
            </a:r>
            <a:r>
              <a:rPr lang="fr-FR" sz="833">
                <a:solidFill>
                  <a:srgbClr val="231F20"/>
                </a:solidFill>
                <a:latin typeface="Corbel" panose="020B0503020204020204" pitchFamily="34" charset="0"/>
                <a:cs typeface="WorkSans-Light"/>
              </a:rPr>
              <a:t> Li Y, et al. </a:t>
            </a:r>
            <a:r>
              <a:rPr lang="fr-FR" sz="833" i="1">
                <a:solidFill>
                  <a:srgbClr val="231F20"/>
                </a:solidFill>
                <a:latin typeface="Corbel" panose="020B0503020204020204" pitchFamily="34" charset="0"/>
                <a:cs typeface="WorkSans-Light"/>
              </a:rPr>
              <a:t>Lancet</a:t>
            </a:r>
            <a:r>
              <a:rPr lang="fr-FR" sz="833">
                <a:solidFill>
                  <a:srgbClr val="231F20"/>
                </a:solidFill>
                <a:latin typeface="Corbel" panose="020B0503020204020204" pitchFamily="34" charset="0"/>
                <a:cs typeface="WorkSans-Light"/>
              </a:rPr>
              <a:t>. 2022 ; </a:t>
            </a:r>
            <a:r>
              <a:rPr lang="fr-FR" sz="833" baseline="30000">
                <a:solidFill>
                  <a:srgbClr val="231F20"/>
                </a:solidFill>
                <a:latin typeface="Corbel" panose="020B0503020204020204" pitchFamily="34" charset="0"/>
                <a:cs typeface="WorkSans-Light"/>
              </a:rPr>
              <a:t>2</a:t>
            </a:r>
            <a:r>
              <a:rPr lang="fr-FR" sz="833">
                <a:solidFill>
                  <a:srgbClr val="231F20"/>
                </a:solidFill>
                <a:latin typeface="Corbel" panose="020B0503020204020204" pitchFamily="34" charset="0"/>
                <a:cs typeface="WorkSans-Light"/>
              </a:rPr>
              <a:t> Srikantiah P, et al. </a:t>
            </a:r>
            <a:r>
              <a:rPr lang="fr-FR" sz="833" i="1">
                <a:solidFill>
                  <a:srgbClr val="231F20"/>
                </a:solidFill>
                <a:latin typeface="Corbel" panose="020B0503020204020204" pitchFamily="34" charset="0"/>
                <a:cs typeface="WorkSans-Light"/>
              </a:rPr>
              <a:t>Clin Infect Dis</a:t>
            </a:r>
            <a:r>
              <a:rPr lang="fr-FR" sz="833">
                <a:solidFill>
                  <a:srgbClr val="231F20"/>
                </a:solidFill>
                <a:latin typeface="Corbel" panose="020B0503020204020204" pitchFamily="34" charset="0"/>
                <a:cs typeface="WorkSans-Light"/>
              </a:rPr>
              <a:t>. 2021.</a:t>
            </a:r>
          </a:p>
        </p:txBody>
      </p:sp>
      <p:grpSp>
        <p:nvGrpSpPr>
          <p:cNvPr id="13" name="object 13"/>
          <p:cNvGrpSpPr/>
          <p:nvPr/>
        </p:nvGrpSpPr>
        <p:grpSpPr>
          <a:xfrm>
            <a:off x="4625145" y="1803421"/>
            <a:ext cx="2286000" cy="3710898"/>
            <a:chOff x="1702054" y="2164105"/>
            <a:chExt cx="2743200" cy="5144770"/>
          </a:xfrm>
        </p:grpSpPr>
        <p:sp>
          <p:nvSpPr>
            <p:cNvPr id="14" name="object 14"/>
            <p:cNvSpPr/>
            <p:nvPr/>
          </p:nvSpPr>
          <p:spPr>
            <a:xfrm>
              <a:off x="1702054" y="3090075"/>
              <a:ext cx="2743200" cy="4218305"/>
            </a:xfrm>
            <a:custGeom>
              <a:avLst/>
              <a:gdLst/>
              <a:ahLst/>
              <a:cxnLst/>
              <a:rect l="l" t="t" r="r" b="b"/>
              <a:pathLst>
                <a:path w="2743200" h="4218305">
                  <a:moveTo>
                    <a:pt x="2743199" y="0"/>
                  </a:moveTo>
                  <a:lnTo>
                    <a:pt x="0" y="0"/>
                  </a:lnTo>
                  <a:lnTo>
                    <a:pt x="0" y="4218266"/>
                  </a:lnTo>
                  <a:lnTo>
                    <a:pt x="2743199" y="4218266"/>
                  </a:lnTo>
                  <a:lnTo>
                    <a:pt x="2743199"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15" name="object 15"/>
            <p:cNvSpPr/>
            <p:nvPr/>
          </p:nvSpPr>
          <p:spPr>
            <a:xfrm>
              <a:off x="1702054" y="2164105"/>
              <a:ext cx="2743200" cy="926465"/>
            </a:xfrm>
            <a:custGeom>
              <a:avLst/>
              <a:gdLst/>
              <a:ahLst/>
              <a:cxnLst/>
              <a:rect l="l" t="t" r="r" b="b"/>
              <a:pathLst>
                <a:path w="2743200" h="926464">
                  <a:moveTo>
                    <a:pt x="2743199" y="0"/>
                  </a:moveTo>
                  <a:lnTo>
                    <a:pt x="0" y="0"/>
                  </a:lnTo>
                  <a:lnTo>
                    <a:pt x="0" y="925956"/>
                  </a:lnTo>
                  <a:lnTo>
                    <a:pt x="2743199" y="925956"/>
                  </a:lnTo>
                  <a:lnTo>
                    <a:pt x="2743199" y="0"/>
                  </a:lnTo>
                  <a:close/>
                </a:path>
              </a:pathLst>
            </a:custGeom>
            <a:solidFill>
              <a:srgbClr val="672672"/>
            </a:solidFill>
          </p:spPr>
          <p:txBody>
            <a:bodyPr wrap="square" lIns="0" tIns="0" rIns="0" bIns="0" rtlCol="0"/>
            <a:lstStyle/>
            <a:p>
              <a:endParaRPr sz="1500">
                <a:latin typeface="Corbel" panose="020B0503020204020204" pitchFamily="34" charset="0"/>
              </a:endParaRPr>
            </a:p>
          </p:txBody>
        </p:sp>
      </p:grpSp>
      <p:grpSp>
        <p:nvGrpSpPr>
          <p:cNvPr id="16" name="object 16"/>
          <p:cNvGrpSpPr/>
          <p:nvPr/>
        </p:nvGrpSpPr>
        <p:grpSpPr>
          <a:xfrm>
            <a:off x="1465991" y="5505173"/>
            <a:ext cx="2286000" cy="19050"/>
            <a:chOff x="5279034" y="7285481"/>
            <a:chExt cx="2743200" cy="22860"/>
          </a:xfrm>
        </p:grpSpPr>
        <p:sp>
          <p:nvSpPr>
            <p:cNvPr id="17" name="object 17"/>
            <p:cNvSpPr/>
            <p:nvPr/>
          </p:nvSpPr>
          <p:spPr>
            <a:xfrm>
              <a:off x="5279034" y="7285481"/>
              <a:ext cx="2743200" cy="22860"/>
            </a:xfrm>
            <a:custGeom>
              <a:avLst/>
              <a:gdLst/>
              <a:ahLst/>
              <a:cxnLst/>
              <a:rect l="l" t="t" r="r" b="b"/>
              <a:pathLst>
                <a:path w="2743200" h="22859">
                  <a:moveTo>
                    <a:pt x="2743200" y="0"/>
                  </a:moveTo>
                  <a:lnTo>
                    <a:pt x="0" y="0"/>
                  </a:lnTo>
                  <a:lnTo>
                    <a:pt x="0" y="22860"/>
                  </a:lnTo>
                  <a:lnTo>
                    <a:pt x="2743200" y="22860"/>
                  </a:lnTo>
                  <a:lnTo>
                    <a:pt x="2743200"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18" name="object 18"/>
            <p:cNvSpPr/>
            <p:nvPr/>
          </p:nvSpPr>
          <p:spPr>
            <a:xfrm>
              <a:off x="5279034" y="7285481"/>
              <a:ext cx="2743200" cy="12065"/>
            </a:xfrm>
            <a:custGeom>
              <a:avLst/>
              <a:gdLst/>
              <a:ahLst/>
              <a:cxnLst/>
              <a:rect l="l" t="t" r="r" b="b"/>
              <a:pathLst>
                <a:path w="2743200" h="12065">
                  <a:moveTo>
                    <a:pt x="2743200" y="0"/>
                  </a:moveTo>
                  <a:lnTo>
                    <a:pt x="0" y="0"/>
                  </a:lnTo>
                  <a:lnTo>
                    <a:pt x="0" y="11938"/>
                  </a:lnTo>
                  <a:lnTo>
                    <a:pt x="2743200" y="11938"/>
                  </a:lnTo>
                  <a:lnTo>
                    <a:pt x="2743200" y="0"/>
                  </a:lnTo>
                  <a:close/>
                </a:path>
              </a:pathLst>
            </a:custGeom>
            <a:solidFill>
              <a:srgbClr val="672672"/>
            </a:solidFill>
          </p:spPr>
          <p:txBody>
            <a:bodyPr wrap="square" lIns="0" tIns="0" rIns="0" bIns="0" rtlCol="0"/>
            <a:lstStyle/>
            <a:p>
              <a:endParaRPr sz="1500">
                <a:latin typeface="Corbel" panose="020B0503020204020204" pitchFamily="34" charset="0"/>
              </a:endParaRPr>
            </a:p>
          </p:txBody>
        </p:sp>
      </p:grpSp>
      <p:sp>
        <p:nvSpPr>
          <p:cNvPr id="19" name="object 19"/>
          <p:cNvSpPr txBox="1"/>
          <p:nvPr/>
        </p:nvSpPr>
        <p:spPr>
          <a:xfrm>
            <a:off x="5676281" y="1965789"/>
            <a:ext cx="1234861" cy="480943"/>
          </a:xfrm>
          <a:prstGeom prst="rect">
            <a:avLst/>
          </a:prstGeom>
        </p:spPr>
        <p:txBody>
          <a:bodyPr vert="horz" wrap="square" lIns="0" tIns="10583" rIns="0" bIns="0" rtlCol="0">
            <a:spAutoFit/>
          </a:bodyPr>
          <a:lstStyle/>
          <a:p>
            <a:pPr marL="10583">
              <a:lnSpc>
                <a:spcPts val="1729"/>
              </a:lnSpc>
              <a:spcBef>
                <a:spcPts val="83"/>
              </a:spcBef>
            </a:pPr>
            <a:r>
              <a:rPr lang="fr-FR" sz="2400">
                <a:solidFill>
                  <a:srgbClr val="FFFFFF"/>
                </a:solidFill>
                <a:latin typeface="Corbel" panose="020B0503020204020204" pitchFamily="34" charset="0"/>
                <a:cs typeface="Montserrat"/>
              </a:rPr>
              <a:t>24</a:t>
            </a:r>
          </a:p>
          <a:p>
            <a:pPr marL="10583">
              <a:lnSpc>
                <a:spcPts val="929"/>
              </a:lnSpc>
            </a:pPr>
            <a:r>
              <a:rPr lang="fr-FR" sz="1200">
                <a:solidFill>
                  <a:srgbClr val="FFFFFF"/>
                </a:solidFill>
                <a:latin typeface="Corbel" panose="020B0503020204020204" pitchFamily="34" charset="0"/>
                <a:cs typeface="Montserrat-Medium"/>
              </a:rPr>
              <a:t>décès à l’hôpital</a:t>
            </a:r>
          </a:p>
          <a:p>
            <a:pPr marL="10583">
              <a:lnSpc>
                <a:spcPts val="996"/>
              </a:lnSpc>
            </a:pPr>
            <a:r>
              <a:rPr lang="fr-FR" sz="1200">
                <a:solidFill>
                  <a:srgbClr val="FFFFFF"/>
                </a:solidFill>
                <a:latin typeface="Corbel" panose="020B0503020204020204" pitchFamily="34" charset="0"/>
                <a:cs typeface="Montserrat"/>
              </a:rPr>
              <a:t>/1 000 cas de VRS</a:t>
            </a:r>
          </a:p>
        </p:txBody>
      </p:sp>
      <p:sp>
        <p:nvSpPr>
          <p:cNvPr id="20" name="object 20"/>
          <p:cNvSpPr txBox="1"/>
          <p:nvPr/>
        </p:nvSpPr>
        <p:spPr>
          <a:xfrm>
            <a:off x="1622151" y="4819468"/>
            <a:ext cx="1070618" cy="586741"/>
          </a:xfrm>
          <a:prstGeom prst="rect">
            <a:avLst/>
          </a:prstGeom>
        </p:spPr>
        <p:txBody>
          <a:bodyPr vert="horz" wrap="square" lIns="0" tIns="10583" rIns="0" bIns="0" rtlCol="0">
            <a:spAutoFit/>
          </a:bodyPr>
          <a:lstStyle/>
          <a:p>
            <a:pPr marL="10583">
              <a:lnSpc>
                <a:spcPts val="1729"/>
              </a:lnSpc>
              <a:spcBef>
                <a:spcPts val="83"/>
              </a:spcBef>
            </a:pPr>
            <a:r>
              <a:rPr lang="fr-FR" sz="2400" dirty="0">
                <a:solidFill>
                  <a:srgbClr val="672672"/>
                </a:solidFill>
                <a:latin typeface="Corbel" panose="020B0503020204020204" pitchFamily="34" charset="0"/>
                <a:cs typeface="Montserrat"/>
              </a:rPr>
              <a:t>&lt; 1</a:t>
            </a:r>
          </a:p>
          <a:p>
            <a:pPr marL="10583">
              <a:lnSpc>
                <a:spcPts val="929"/>
              </a:lnSpc>
            </a:pPr>
            <a:r>
              <a:rPr lang="fr-FR" sz="1200" dirty="0">
                <a:solidFill>
                  <a:srgbClr val="672672"/>
                </a:solidFill>
                <a:latin typeface="Corbel" panose="020B0503020204020204" pitchFamily="34" charset="0"/>
                <a:cs typeface="Montserrat-Medium"/>
              </a:rPr>
              <a:t>décès à l’hôpital</a:t>
            </a:r>
            <a:r>
              <a:rPr lang="fr-FR" sz="1200" dirty="0">
                <a:solidFill>
                  <a:srgbClr val="672672"/>
                </a:solidFill>
                <a:latin typeface="Corbel" panose="020B0503020204020204" pitchFamily="34" charset="0"/>
                <a:cs typeface="Montserrat"/>
              </a:rPr>
              <a:t>/1 000 </a:t>
            </a:r>
            <a:br>
              <a:rPr lang="fr-FR" sz="1200" dirty="0">
                <a:solidFill>
                  <a:srgbClr val="672672"/>
                </a:solidFill>
                <a:latin typeface="Corbel" panose="020B0503020204020204" pitchFamily="34" charset="0"/>
                <a:cs typeface="Montserrat"/>
              </a:rPr>
            </a:br>
            <a:r>
              <a:rPr lang="fr-FR" sz="1200" dirty="0">
                <a:solidFill>
                  <a:srgbClr val="672672"/>
                </a:solidFill>
                <a:latin typeface="Corbel" panose="020B0503020204020204" pitchFamily="34" charset="0"/>
                <a:cs typeface="Montserrat"/>
              </a:rPr>
              <a:t>cas de VRS</a:t>
            </a:r>
          </a:p>
        </p:txBody>
      </p:sp>
      <p:sp>
        <p:nvSpPr>
          <p:cNvPr id="21" name="object 21"/>
          <p:cNvSpPr txBox="1"/>
          <p:nvPr/>
        </p:nvSpPr>
        <p:spPr>
          <a:xfrm>
            <a:off x="4625145" y="4125066"/>
            <a:ext cx="2286000" cy="477545"/>
          </a:xfrm>
          <a:prstGeom prst="rect">
            <a:avLst/>
          </a:prstGeom>
        </p:spPr>
        <p:txBody>
          <a:bodyPr vert="horz" wrap="square" lIns="0" tIns="10583" rIns="0" bIns="0" rtlCol="0">
            <a:spAutoFit/>
          </a:bodyPr>
          <a:lstStyle/>
          <a:p>
            <a:pPr marL="1061466">
              <a:lnSpc>
                <a:spcPts val="1729"/>
              </a:lnSpc>
              <a:spcBef>
                <a:spcPts val="83"/>
              </a:spcBef>
            </a:pPr>
            <a:r>
              <a:rPr lang="fr-FR" sz="2400">
                <a:solidFill>
                  <a:srgbClr val="FFFFFF"/>
                </a:solidFill>
                <a:latin typeface="Corbel" panose="020B0503020204020204" pitchFamily="34" charset="0"/>
                <a:cs typeface="Montserrat"/>
              </a:rPr>
              <a:t>109</a:t>
            </a:r>
          </a:p>
          <a:p>
            <a:pPr marL="1061466">
              <a:lnSpc>
                <a:spcPts val="929"/>
              </a:lnSpc>
            </a:pPr>
            <a:r>
              <a:rPr lang="fr-FR" sz="1200">
                <a:solidFill>
                  <a:srgbClr val="FFFFFF"/>
                </a:solidFill>
                <a:latin typeface="Corbel" panose="020B0503020204020204" pitchFamily="34" charset="0"/>
                <a:cs typeface="Montserrat-Medium"/>
              </a:rPr>
              <a:t>décès au sein de la communauté</a:t>
            </a:r>
          </a:p>
          <a:p>
            <a:pPr marL="1061466">
              <a:lnSpc>
                <a:spcPts val="996"/>
              </a:lnSpc>
            </a:pPr>
            <a:r>
              <a:rPr lang="fr-FR" sz="1200">
                <a:solidFill>
                  <a:srgbClr val="FFFFFF"/>
                </a:solidFill>
                <a:latin typeface="Corbel" panose="020B0503020204020204" pitchFamily="34" charset="0"/>
                <a:cs typeface="Montserrat"/>
              </a:rPr>
              <a:t>/1 000 cas de VRS</a:t>
            </a:r>
          </a:p>
        </p:txBody>
      </p:sp>
      <p:sp>
        <p:nvSpPr>
          <p:cNvPr id="22" name="object 22"/>
          <p:cNvSpPr txBox="1"/>
          <p:nvPr/>
        </p:nvSpPr>
        <p:spPr>
          <a:xfrm>
            <a:off x="2877415" y="4788220"/>
            <a:ext cx="1123486" cy="586741"/>
          </a:xfrm>
          <a:prstGeom prst="rect">
            <a:avLst/>
          </a:prstGeom>
        </p:spPr>
        <p:txBody>
          <a:bodyPr vert="horz" wrap="square" lIns="0" tIns="10583" rIns="0" bIns="0" rtlCol="0">
            <a:spAutoFit/>
          </a:bodyPr>
          <a:lstStyle/>
          <a:p>
            <a:pPr marL="10583">
              <a:lnSpc>
                <a:spcPts val="1729"/>
              </a:lnSpc>
              <a:spcBef>
                <a:spcPts val="83"/>
              </a:spcBef>
            </a:pPr>
            <a:r>
              <a:rPr lang="fr-FR" sz="2400" dirty="0">
                <a:solidFill>
                  <a:srgbClr val="D71E62"/>
                </a:solidFill>
                <a:latin typeface="Corbel" panose="020B0503020204020204" pitchFamily="34" charset="0"/>
                <a:cs typeface="Montserrat"/>
              </a:rPr>
              <a:t>&lt; 1</a:t>
            </a:r>
          </a:p>
          <a:p>
            <a:pPr marL="10583">
              <a:lnSpc>
                <a:spcPts val="929"/>
              </a:lnSpc>
            </a:pPr>
            <a:r>
              <a:rPr lang="fr-FR" sz="1200" dirty="0">
                <a:solidFill>
                  <a:srgbClr val="D71E62"/>
                </a:solidFill>
                <a:latin typeface="Corbel" panose="020B0503020204020204" pitchFamily="34" charset="0"/>
                <a:cs typeface="Montserrat-Medium"/>
              </a:rPr>
              <a:t>décès au sein de la communauté </a:t>
            </a:r>
            <a:r>
              <a:rPr lang="fr-FR" sz="1200" dirty="0">
                <a:solidFill>
                  <a:srgbClr val="D71E62"/>
                </a:solidFill>
                <a:latin typeface="Corbel" panose="020B0503020204020204" pitchFamily="34" charset="0"/>
                <a:cs typeface="Montserrat"/>
              </a:rPr>
              <a:t>/1 000 cas de VRS</a:t>
            </a:r>
          </a:p>
        </p:txBody>
      </p:sp>
      <p:grpSp>
        <p:nvGrpSpPr>
          <p:cNvPr id="23" name="object 23"/>
          <p:cNvGrpSpPr/>
          <p:nvPr/>
        </p:nvGrpSpPr>
        <p:grpSpPr>
          <a:xfrm>
            <a:off x="4552755" y="1888499"/>
            <a:ext cx="2479675" cy="3641709"/>
            <a:chOff x="1615186" y="2266198"/>
            <a:chExt cx="2975610" cy="5048885"/>
          </a:xfrm>
        </p:grpSpPr>
        <p:sp>
          <p:nvSpPr>
            <p:cNvPr id="24" name="object 24"/>
            <p:cNvSpPr/>
            <p:nvPr/>
          </p:nvSpPr>
          <p:spPr>
            <a:xfrm>
              <a:off x="2037040" y="4866794"/>
              <a:ext cx="675005" cy="664845"/>
            </a:xfrm>
            <a:custGeom>
              <a:avLst/>
              <a:gdLst/>
              <a:ahLst/>
              <a:cxnLst/>
              <a:rect l="l" t="t" r="r" b="b"/>
              <a:pathLst>
                <a:path w="675005" h="664845">
                  <a:moveTo>
                    <a:pt x="656678" y="628910"/>
                  </a:moveTo>
                  <a:lnTo>
                    <a:pt x="18122" y="628910"/>
                  </a:lnTo>
                  <a:lnTo>
                    <a:pt x="11125" y="630319"/>
                  </a:lnTo>
                  <a:lnTo>
                    <a:pt x="5413" y="634166"/>
                  </a:lnTo>
                  <a:lnTo>
                    <a:pt x="1563" y="639877"/>
                  </a:lnTo>
                  <a:lnTo>
                    <a:pt x="152" y="646880"/>
                  </a:lnTo>
                  <a:lnTo>
                    <a:pt x="152" y="656799"/>
                  </a:lnTo>
                  <a:lnTo>
                    <a:pt x="8191" y="664825"/>
                  </a:lnTo>
                  <a:lnTo>
                    <a:pt x="666610" y="664825"/>
                  </a:lnTo>
                  <a:lnTo>
                    <a:pt x="674636" y="656799"/>
                  </a:lnTo>
                  <a:lnTo>
                    <a:pt x="674636" y="646880"/>
                  </a:lnTo>
                  <a:lnTo>
                    <a:pt x="673227" y="639877"/>
                  </a:lnTo>
                  <a:lnTo>
                    <a:pt x="669382" y="634166"/>
                  </a:lnTo>
                  <a:lnTo>
                    <a:pt x="663674" y="630319"/>
                  </a:lnTo>
                  <a:lnTo>
                    <a:pt x="656678" y="628910"/>
                  </a:lnTo>
                  <a:close/>
                </a:path>
                <a:path w="675005" h="664845">
                  <a:moveTo>
                    <a:pt x="336186" y="0"/>
                  </a:moveTo>
                  <a:lnTo>
                    <a:pt x="329413" y="1075"/>
                  </a:lnTo>
                  <a:lnTo>
                    <a:pt x="323367" y="4794"/>
                  </a:lnTo>
                  <a:lnTo>
                    <a:pt x="6591" y="300920"/>
                  </a:lnTo>
                  <a:lnTo>
                    <a:pt x="2578" y="304234"/>
                  </a:lnTo>
                  <a:lnTo>
                    <a:pt x="0" y="309213"/>
                  </a:lnTo>
                  <a:lnTo>
                    <a:pt x="0" y="353612"/>
                  </a:lnTo>
                  <a:lnTo>
                    <a:pt x="1411" y="360599"/>
                  </a:lnTo>
                  <a:lnTo>
                    <a:pt x="5259" y="366312"/>
                  </a:lnTo>
                  <a:lnTo>
                    <a:pt x="10967" y="370168"/>
                  </a:lnTo>
                  <a:lnTo>
                    <a:pt x="17957" y="371582"/>
                  </a:lnTo>
                  <a:lnTo>
                    <a:pt x="67767" y="371582"/>
                  </a:lnTo>
                  <a:lnTo>
                    <a:pt x="67767" y="628910"/>
                  </a:lnTo>
                  <a:lnTo>
                    <a:pt x="103695" y="628910"/>
                  </a:lnTo>
                  <a:lnTo>
                    <a:pt x="103695" y="353612"/>
                  </a:lnTo>
                  <a:lnTo>
                    <a:pt x="102280" y="346625"/>
                  </a:lnTo>
                  <a:lnTo>
                    <a:pt x="98426" y="340912"/>
                  </a:lnTo>
                  <a:lnTo>
                    <a:pt x="92717" y="337056"/>
                  </a:lnTo>
                  <a:lnTo>
                    <a:pt x="85737" y="335641"/>
                  </a:lnTo>
                  <a:lnTo>
                    <a:pt x="35928" y="335641"/>
                  </a:lnTo>
                  <a:lnTo>
                    <a:pt x="35928" y="322548"/>
                  </a:lnTo>
                  <a:lnTo>
                    <a:pt x="335648" y="42373"/>
                  </a:lnTo>
                  <a:lnTo>
                    <a:pt x="388254" y="42373"/>
                  </a:lnTo>
                  <a:lnTo>
                    <a:pt x="348653" y="5683"/>
                  </a:lnTo>
                  <a:lnTo>
                    <a:pt x="342871" y="1543"/>
                  </a:lnTo>
                  <a:lnTo>
                    <a:pt x="336186" y="0"/>
                  </a:lnTo>
                  <a:close/>
                </a:path>
                <a:path w="675005" h="664845">
                  <a:moveTo>
                    <a:pt x="388254" y="42373"/>
                  </a:moveTo>
                  <a:lnTo>
                    <a:pt x="335648" y="42373"/>
                  </a:lnTo>
                  <a:lnTo>
                    <a:pt x="638568" y="323005"/>
                  </a:lnTo>
                  <a:lnTo>
                    <a:pt x="638568" y="335641"/>
                  </a:lnTo>
                  <a:lnTo>
                    <a:pt x="589076" y="335641"/>
                  </a:lnTo>
                  <a:lnTo>
                    <a:pt x="582079" y="337056"/>
                  </a:lnTo>
                  <a:lnTo>
                    <a:pt x="576367" y="340912"/>
                  </a:lnTo>
                  <a:lnTo>
                    <a:pt x="572517" y="346625"/>
                  </a:lnTo>
                  <a:lnTo>
                    <a:pt x="571106" y="353612"/>
                  </a:lnTo>
                  <a:lnTo>
                    <a:pt x="571106" y="628910"/>
                  </a:lnTo>
                  <a:lnTo>
                    <a:pt x="607034" y="628910"/>
                  </a:lnTo>
                  <a:lnTo>
                    <a:pt x="607034" y="371582"/>
                  </a:lnTo>
                  <a:lnTo>
                    <a:pt x="656526" y="371582"/>
                  </a:lnTo>
                  <a:lnTo>
                    <a:pt x="663522" y="370168"/>
                  </a:lnTo>
                  <a:lnTo>
                    <a:pt x="669229" y="366312"/>
                  </a:lnTo>
                  <a:lnTo>
                    <a:pt x="673074" y="360599"/>
                  </a:lnTo>
                  <a:lnTo>
                    <a:pt x="674484" y="353612"/>
                  </a:lnTo>
                  <a:lnTo>
                    <a:pt x="674382" y="315283"/>
                  </a:lnTo>
                  <a:lnTo>
                    <a:pt x="674382" y="310470"/>
                  </a:lnTo>
                  <a:lnTo>
                    <a:pt x="672465" y="305695"/>
                  </a:lnTo>
                  <a:lnTo>
                    <a:pt x="388254" y="42373"/>
                  </a:lnTo>
                  <a:close/>
                </a:path>
              </a:pathLst>
            </a:custGeom>
            <a:solidFill>
              <a:srgbClr val="FFFFFF"/>
            </a:solidFill>
          </p:spPr>
          <p:txBody>
            <a:bodyPr wrap="square" lIns="0" tIns="0" rIns="0" bIns="0" rtlCol="0"/>
            <a:lstStyle/>
            <a:p>
              <a:endParaRPr sz="1500">
                <a:latin typeface="Corbel" panose="020B0503020204020204" pitchFamily="34" charset="0"/>
              </a:endParaRPr>
            </a:p>
          </p:txBody>
        </p:sp>
        <p:sp>
          <p:nvSpPr>
            <p:cNvPr id="25" name="object 25"/>
            <p:cNvSpPr/>
            <p:nvPr/>
          </p:nvSpPr>
          <p:spPr>
            <a:xfrm>
              <a:off x="2688783" y="2573112"/>
              <a:ext cx="0" cy="347980"/>
            </a:xfrm>
            <a:custGeom>
              <a:avLst/>
              <a:gdLst/>
              <a:ahLst/>
              <a:cxnLst/>
              <a:rect l="l" t="t" r="r" b="b"/>
              <a:pathLst>
                <a:path h="347980">
                  <a:moveTo>
                    <a:pt x="0" y="0"/>
                  </a:moveTo>
                  <a:lnTo>
                    <a:pt x="0" y="347853"/>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6" name="object 26"/>
            <p:cNvSpPr/>
            <p:nvPr/>
          </p:nvSpPr>
          <p:spPr>
            <a:xfrm>
              <a:off x="2059929" y="2573113"/>
              <a:ext cx="0" cy="347980"/>
            </a:xfrm>
            <a:custGeom>
              <a:avLst/>
              <a:gdLst/>
              <a:ahLst/>
              <a:cxnLst/>
              <a:rect l="l" t="t" r="r" b="b"/>
              <a:pathLst>
                <a:path h="347980">
                  <a:moveTo>
                    <a:pt x="0" y="347852"/>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7" name="object 27"/>
            <p:cNvSpPr/>
            <p:nvPr/>
          </p:nvSpPr>
          <p:spPr>
            <a:xfrm>
              <a:off x="1996536" y="2920965"/>
              <a:ext cx="250190" cy="0"/>
            </a:xfrm>
            <a:custGeom>
              <a:avLst/>
              <a:gdLst/>
              <a:ahLst/>
              <a:cxnLst/>
              <a:rect l="l" t="t" r="r" b="b"/>
              <a:pathLst>
                <a:path w="250189">
                  <a:moveTo>
                    <a:pt x="250024" y="0"/>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8" name="object 28"/>
            <p:cNvSpPr/>
            <p:nvPr/>
          </p:nvSpPr>
          <p:spPr>
            <a:xfrm>
              <a:off x="2291012" y="2920960"/>
              <a:ext cx="167005" cy="57785"/>
            </a:xfrm>
            <a:custGeom>
              <a:avLst/>
              <a:gdLst/>
              <a:ahLst/>
              <a:cxnLst/>
              <a:rect l="l" t="t" r="r" b="b"/>
              <a:pathLst>
                <a:path w="167005" h="57785">
                  <a:moveTo>
                    <a:pt x="0" y="57492"/>
                  </a:moveTo>
                  <a:lnTo>
                    <a:pt x="0" y="0"/>
                  </a:lnTo>
                  <a:lnTo>
                    <a:pt x="166687" y="0"/>
                  </a:lnTo>
                  <a:lnTo>
                    <a:pt x="166687" y="57492"/>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29" name="object 29"/>
            <p:cNvSpPr/>
            <p:nvPr/>
          </p:nvSpPr>
          <p:spPr>
            <a:xfrm>
              <a:off x="2291011" y="2686879"/>
              <a:ext cx="167005" cy="234315"/>
            </a:xfrm>
            <a:custGeom>
              <a:avLst/>
              <a:gdLst/>
              <a:ahLst/>
              <a:cxnLst/>
              <a:rect l="l" t="t" r="r" b="b"/>
              <a:pathLst>
                <a:path w="167005" h="234314">
                  <a:moveTo>
                    <a:pt x="166687" y="234086"/>
                  </a:moveTo>
                  <a:lnTo>
                    <a:pt x="166687" y="0"/>
                  </a:lnTo>
                  <a:lnTo>
                    <a:pt x="0" y="0"/>
                  </a:lnTo>
                  <a:lnTo>
                    <a:pt x="0" y="234086"/>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0" name="object 30"/>
            <p:cNvSpPr/>
            <p:nvPr/>
          </p:nvSpPr>
          <p:spPr>
            <a:xfrm>
              <a:off x="2755785" y="2412885"/>
              <a:ext cx="62865" cy="101600"/>
            </a:xfrm>
            <a:custGeom>
              <a:avLst/>
              <a:gdLst/>
              <a:ahLst/>
              <a:cxnLst/>
              <a:rect l="l" t="t" r="r" b="b"/>
              <a:pathLst>
                <a:path w="62864" h="101600">
                  <a:moveTo>
                    <a:pt x="62344" y="101142"/>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1" name="object 31"/>
            <p:cNvSpPr/>
            <p:nvPr/>
          </p:nvSpPr>
          <p:spPr>
            <a:xfrm>
              <a:off x="1926894" y="2412879"/>
              <a:ext cx="62865" cy="101600"/>
            </a:xfrm>
            <a:custGeom>
              <a:avLst/>
              <a:gdLst/>
              <a:ahLst/>
              <a:cxnLst/>
              <a:rect l="l" t="t" r="r" b="b"/>
              <a:pathLst>
                <a:path w="62864" h="101600">
                  <a:moveTo>
                    <a:pt x="62344" y="0"/>
                  </a:moveTo>
                  <a:lnTo>
                    <a:pt x="0" y="101142"/>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2" name="object 32"/>
            <p:cNvSpPr/>
            <p:nvPr/>
          </p:nvSpPr>
          <p:spPr>
            <a:xfrm>
              <a:off x="2219808" y="2275723"/>
              <a:ext cx="309245" cy="206375"/>
            </a:xfrm>
            <a:custGeom>
              <a:avLst/>
              <a:gdLst/>
              <a:ahLst/>
              <a:cxnLst/>
              <a:rect l="l" t="t" r="r" b="b"/>
              <a:pathLst>
                <a:path w="309244" h="206375">
                  <a:moveTo>
                    <a:pt x="0" y="205955"/>
                  </a:moveTo>
                  <a:lnTo>
                    <a:pt x="0" y="0"/>
                  </a:lnTo>
                  <a:lnTo>
                    <a:pt x="309092" y="0"/>
                  </a:lnTo>
                  <a:lnTo>
                    <a:pt x="309092" y="205955"/>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3" name="object 33"/>
            <p:cNvSpPr/>
            <p:nvPr/>
          </p:nvSpPr>
          <p:spPr>
            <a:xfrm>
              <a:off x="1926463" y="2507805"/>
              <a:ext cx="895985" cy="23495"/>
            </a:xfrm>
            <a:custGeom>
              <a:avLst/>
              <a:gdLst/>
              <a:ahLst/>
              <a:cxnLst/>
              <a:rect l="l" t="t" r="r" b="b"/>
              <a:pathLst>
                <a:path w="895985"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lnTo>
                    <a:pt x="222326" y="20369"/>
                  </a:lnTo>
                  <a:lnTo>
                    <a:pt x="241168" y="23279"/>
                  </a:lnTo>
                  <a:lnTo>
                    <a:pt x="260012" y="20369"/>
                  </a:lnTo>
                  <a:lnTo>
                    <a:pt x="275628" y="11639"/>
                  </a:lnTo>
                  <a:lnTo>
                    <a:pt x="291236" y="2909"/>
                  </a:lnTo>
                  <a:lnTo>
                    <a:pt x="310076" y="0"/>
                  </a:lnTo>
                  <a:lnTo>
                    <a:pt x="328916" y="2909"/>
                  </a:lnTo>
                  <a:lnTo>
                    <a:pt x="344525" y="11639"/>
                  </a:lnTo>
                  <a:lnTo>
                    <a:pt x="360141" y="20369"/>
                  </a:lnTo>
                  <a:lnTo>
                    <a:pt x="378985" y="23279"/>
                  </a:lnTo>
                  <a:lnTo>
                    <a:pt x="397826" y="20369"/>
                  </a:lnTo>
                  <a:lnTo>
                    <a:pt x="413435" y="11639"/>
                  </a:lnTo>
                  <a:lnTo>
                    <a:pt x="429051" y="2909"/>
                  </a:lnTo>
                  <a:lnTo>
                    <a:pt x="447895" y="0"/>
                  </a:lnTo>
                  <a:lnTo>
                    <a:pt x="466737" y="2909"/>
                  </a:lnTo>
                  <a:lnTo>
                    <a:pt x="482345" y="11639"/>
                  </a:lnTo>
                  <a:lnTo>
                    <a:pt x="497954" y="20369"/>
                  </a:lnTo>
                  <a:lnTo>
                    <a:pt x="516796" y="23279"/>
                  </a:lnTo>
                  <a:lnTo>
                    <a:pt x="535640" y="20369"/>
                  </a:lnTo>
                  <a:lnTo>
                    <a:pt x="551256" y="11639"/>
                  </a:lnTo>
                  <a:lnTo>
                    <a:pt x="566864" y="2909"/>
                  </a:lnTo>
                  <a:lnTo>
                    <a:pt x="585704" y="0"/>
                  </a:lnTo>
                  <a:lnTo>
                    <a:pt x="604545" y="2909"/>
                  </a:lnTo>
                  <a:lnTo>
                    <a:pt x="620153" y="11639"/>
                  </a:lnTo>
                  <a:lnTo>
                    <a:pt x="635769" y="20369"/>
                  </a:lnTo>
                  <a:lnTo>
                    <a:pt x="654613" y="23279"/>
                  </a:lnTo>
                  <a:lnTo>
                    <a:pt x="673455" y="20369"/>
                  </a:lnTo>
                  <a:lnTo>
                    <a:pt x="689063" y="11639"/>
                  </a:lnTo>
                  <a:lnTo>
                    <a:pt x="704678" y="2909"/>
                  </a:lnTo>
                  <a:lnTo>
                    <a:pt x="723519" y="0"/>
                  </a:lnTo>
                  <a:lnTo>
                    <a:pt x="742359" y="2909"/>
                  </a:lnTo>
                  <a:lnTo>
                    <a:pt x="757974" y="11639"/>
                  </a:lnTo>
                  <a:lnTo>
                    <a:pt x="773582" y="20369"/>
                  </a:lnTo>
                  <a:lnTo>
                    <a:pt x="792424" y="23279"/>
                  </a:lnTo>
                  <a:lnTo>
                    <a:pt x="811268" y="20369"/>
                  </a:lnTo>
                  <a:lnTo>
                    <a:pt x="826884" y="11639"/>
                  </a:lnTo>
                  <a:lnTo>
                    <a:pt x="842492" y="2909"/>
                  </a:lnTo>
                  <a:lnTo>
                    <a:pt x="861333" y="0"/>
                  </a:lnTo>
                  <a:lnTo>
                    <a:pt x="880173" y="2909"/>
                  </a:lnTo>
                  <a:lnTo>
                    <a:pt x="895781" y="11639"/>
                  </a:lnTo>
                </a:path>
              </a:pathLst>
            </a:custGeom>
            <a:ln w="19049">
              <a:solidFill>
                <a:srgbClr val="FFFFFF"/>
              </a:solidFill>
            </a:ln>
          </p:spPr>
          <p:txBody>
            <a:bodyPr wrap="square" lIns="0" tIns="0" rIns="0" bIns="0" rtlCol="0"/>
            <a:lstStyle/>
            <a:p>
              <a:endParaRPr sz="1500">
                <a:latin typeface="Corbel" panose="020B0503020204020204" pitchFamily="34" charset="0"/>
              </a:endParaRPr>
            </a:p>
          </p:txBody>
        </p:sp>
        <p:sp>
          <p:nvSpPr>
            <p:cNvPr id="34" name="object 34"/>
            <p:cNvSpPr/>
            <p:nvPr/>
          </p:nvSpPr>
          <p:spPr>
            <a:xfrm>
              <a:off x="1991360" y="2398655"/>
              <a:ext cx="207010" cy="23495"/>
            </a:xfrm>
            <a:custGeom>
              <a:avLst/>
              <a:gdLst/>
              <a:ahLst/>
              <a:cxnLst/>
              <a:rect l="l" t="t" r="r" b="b"/>
              <a:pathLst>
                <a:path w="207010"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5" name="object 35"/>
            <p:cNvSpPr/>
            <p:nvPr/>
          </p:nvSpPr>
          <p:spPr>
            <a:xfrm>
              <a:off x="2546858" y="2398655"/>
              <a:ext cx="207010" cy="23495"/>
            </a:xfrm>
            <a:custGeom>
              <a:avLst/>
              <a:gdLst/>
              <a:ahLst/>
              <a:cxnLst/>
              <a:rect l="l" t="t" r="r" b="b"/>
              <a:pathLst>
                <a:path w="207010" h="23494">
                  <a:moveTo>
                    <a:pt x="0" y="11639"/>
                  </a:moveTo>
                  <a:lnTo>
                    <a:pt x="15608" y="2909"/>
                  </a:lnTo>
                  <a:lnTo>
                    <a:pt x="34448" y="0"/>
                  </a:lnTo>
                  <a:lnTo>
                    <a:pt x="53288" y="2909"/>
                  </a:lnTo>
                  <a:lnTo>
                    <a:pt x="68897" y="11639"/>
                  </a:lnTo>
                  <a:lnTo>
                    <a:pt x="84513" y="20369"/>
                  </a:lnTo>
                  <a:lnTo>
                    <a:pt x="103357" y="23279"/>
                  </a:lnTo>
                  <a:lnTo>
                    <a:pt x="122198" y="20369"/>
                  </a:lnTo>
                  <a:lnTo>
                    <a:pt x="137807" y="11639"/>
                  </a:lnTo>
                  <a:lnTo>
                    <a:pt x="153423" y="2909"/>
                  </a:lnTo>
                  <a:lnTo>
                    <a:pt x="172267" y="0"/>
                  </a:lnTo>
                  <a:lnTo>
                    <a:pt x="191109" y="2909"/>
                  </a:lnTo>
                  <a:lnTo>
                    <a:pt x="206717" y="11639"/>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6" name="object 36"/>
            <p:cNvSpPr/>
            <p:nvPr/>
          </p:nvSpPr>
          <p:spPr>
            <a:xfrm>
              <a:off x="2497126" y="2920965"/>
              <a:ext cx="255270" cy="0"/>
            </a:xfrm>
            <a:custGeom>
              <a:avLst/>
              <a:gdLst/>
              <a:ahLst/>
              <a:cxnLst/>
              <a:rect l="l" t="t" r="r" b="b"/>
              <a:pathLst>
                <a:path w="255269">
                  <a:moveTo>
                    <a:pt x="255054" y="0"/>
                  </a:moveTo>
                  <a:lnTo>
                    <a:pt x="0" y="0"/>
                  </a:lnTo>
                </a:path>
              </a:pathLst>
            </a:custGeom>
            <a:ln w="19050">
              <a:solidFill>
                <a:srgbClr val="FFFFFF"/>
              </a:solidFill>
            </a:ln>
          </p:spPr>
          <p:txBody>
            <a:bodyPr wrap="square" lIns="0" tIns="0" rIns="0" bIns="0" rtlCol="0"/>
            <a:lstStyle/>
            <a:p>
              <a:endParaRPr sz="1500">
                <a:latin typeface="Corbel" panose="020B0503020204020204" pitchFamily="34" charset="0"/>
              </a:endParaRPr>
            </a:p>
          </p:txBody>
        </p:sp>
        <p:sp>
          <p:nvSpPr>
            <p:cNvPr id="37" name="object 37"/>
            <p:cNvSpPr/>
            <p:nvPr/>
          </p:nvSpPr>
          <p:spPr>
            <a:xfrm>
              <a:off x="2311323" y="2333446"/>
              <a:ext cx="116205" cy="115570"/>
            </a:xfrm>
            <a:custGeom>
              <a:avLst/>
              <a:gdLst/>
              <a:ahLst/>
              <a:cxnLst/>
              <a:rect l="l" t="t" r="r" b="b"/>
              <a:pathLst>
                <a:path w="116205" h="115569">
                  <a:moveTo>
                    <a:pt x="115951" y="39370"/>
                  </a:moveTo>
                  <a:lnTo>
                    <a:pt x="76517" y="39370"/>
                  </a:lnTo>
                  <a:lnTo>
                    <a:pt x="76517" y="0"/>
                  </a:lnTo>
                  <a:lnTo>
                    <a:pt x="39433" y="0"/>
                  </a:lnTo>
                  <a:lnTo>
                    <a:pt x="39433" y="39370"/>
                  </a:lnTo>
                  <a:lnTo>
                    <a:pt x="0" y="39370"/>
                  </a:lnTo>
                  <a:lnTo>
                    <a:pt x="0" y="76200"/>
                  </a:lnTo>
                  <a:lnTo>
                    <a:pt x="39433" y="76200"/>
                  </a:lnTo>
                  <a:lnTo>
                    <a:pt x="39433" y="115570"/>
                  </a:lnTo>
                  <a:lnTo>
                    <a:pt x="76517" y="115570"/>
                  </a:lnTo>
                  <a:lnTo>
                    <a:pt x="76517" y="76200"/>
                  </a:lnTo>
                  <a:lnTo>
                    <a:pt x="115951" y="76200"/>
                  </a:lnTo>
                  <a:lnTo>
                    <a:pt x="115951" y="39370"/>
                  </a:lnTo>
                  <a:close/>
                </a:path>
              </a:pathLst>
            </a:custGeom>
            <a:solidFill>
              <a:srgbClr val="FFFFFF"/>
            </a:solidFill>
          </p:spPr>
          <p:txBody>
            <a:bodyPr wrap="square" lIns="0" tIns="0" rIns="0" bIns="0" rtlCol="0"/>
            <a:lstStyle/>
            <a:p>
              <a:endParaRPr sz="1500">
                <a:latin typeface="Corbel" panose="020B0503020204020204" pitchFamily="34" charset="0"/>
              </a:endParaRPr>
            </a:p>
          </p:txBody>
        </p:sp>
        <p:sp>
          <p:nvSpPr>
            <p:cNvPr id="38" name="object 38"/>
            <p:cNvSpPr/>
            <p:nvPr/>
          </p:nvSpPr>
          <p:spPr>
            <a:xfrm>
              <a:off x="1615186" y="7308341"/>
              <a:ext cx="2975610" cy="0"/>
            </a:xfrm>
            <a:custGeom>
              <a:avLst/>
              <a:gdLst/>
              <a:ahLst/>
              <a:cxnLst/>
              <a:rect l="l" t="t" r="r" b="b"/>
              <a:pathLst>
                <a:path w="2975610">
                  <a:moveTo>
                    <a:pt x="0" y="0"/>
                  </a:moveTo>
                  <a:lnTo>
                    <a:pt x="2975102" y="0"/>
                  </a:lnTo>
                </a:path>
              </a:pathLst>
            </a:custGeom>
            <a:ln w="12700">
              <a:solidFill>
                <a:srgbClr val="231F20"/>
              </a:solidFill>
            </a:ln>
          </p:spPr>
          <p:txBody>
            <a:bodyPr wrap="square" lIns="0" tIns="0" rIns="0" bIns="0" rtlCol="0"/>
            <a:lstStyle/>
            <a:p>
              <a:endParaRPr sz="1500">
                <a:latin typeface="Corbel" panose="020B0503020204020204" pitchFamily="34" charset="0"/>
              </a:endParaRPr>
            </a:p>
          </p:txBody>
        </p:sp>
      </p:grpSp>
      <p:grpSp>
        <p:nvGrpSpPr>
          <p:cNvPr id="41" name="object 41"/>
          <p:cNvGrpSpPr/>
          <p:nvPr/>
        </p:nvGrpSpPr>
        <p:grpSpPr>
          <a:xfrm>
            <a:off x="1499432" y="4948249"/>
            <a:ext cx="1316567" cy="562504"/>
            <a:chOff x="5319163" y="6617171"/>
            <a:chExt cx="1579880" cy="675005"/>
          </a:xfrm>
        </p:grpSpPr>
        <p:sp>
          <p:nvSpPr>
            <p:cNvPr id="42" name="object 42"/>
            <p:cNvSpPr/>
            <p:nvPr/>
          </p:nvSpPr>
          <p:spPr>
            <a:xfrm>
              <a:off x="5325513" y="6636249"/>
              <a:ext cx="0" cy="624205"/>
            </a:xfrm>
            <a:custGeom>
              <a:avLst/>
              <a:gdLst/>
              <a:ahLst/>
              <a:cxnLst/>
              <a:rect l="l" t="t" r="r" b="b"/>
              <a:pathLst>
                <a:path h="624204">
                  <a:moveTo>
                    <a:pt x="0" y="623773"/>
                  </a:moveTo>
                  <a:lnTo>
                    <a:pt x="0" y="0"/>
                  </a:lnTo>
                </a:path>
              </a:pathLst>
            </a:custGeom>
            <a:ln w="12700">
              <a:solidFill>
                <a:srgbClr val="D71E62"/>
              </a:solidFill>
              <a:prstDash val="dot"/>
            </a:ln>
          </p:spPr>
          <p:txBody>
            <a:bodyPr wrap="square" lIns="0" tIns="0" rIns="0" bIns="0" rtlCol="0"/>
            <a:lstStyle/>
            <a:p>
              <a:endParaRPr sz="1500">
                <a:latin typeface="Corbel" panose="020B0503020204020204" pitchFamily="34" charset="0"/>
              </a:endParaRPr>
            </a:p>
          </p:txBody>
        </p:sp>
        <p:sp>
          <p:nvSpPr>
            <p:cNvPr id="43" name="object 43"/>
            <p:cNvSpPr/>
            <p:nvPr/>
          </p:nvSpPr>
          <p:spPr>
            <a:xfrm>
              <a:off x="5350507" y="6623521"/>
              <a:ext cx="87630" cy="0"/>
            </a:xfrm>
            <a:custGeom>
              <a:avLst/>
              <a:gdLst/>
              <a:ahLst/>
              <a:cxnLst/>
              <a:rect l="l" t="t" r="r" b="b"/>
              <a:pathLst>
                <a:path w="87629">
                  <a:moveTo>
                    <a:pt x="0" y="0"/>
                  </a:moveTo>
                  <a:lnTo>
                    <a:pt x="87477" y="0"/>
                  </a:lnTo>
                </a:path>
              </a:pathLst>
            </a:custGeom>
            <a:ln w="12700">
              <a:solidFill>
                <a:srgbClr val="D71E62"/>
              </a:solidFill>
              <a:prstDash val="dot"/>
            </a:ln>
          </p:spPr>
          <p:txBody>
            <a:bodyPr wrap="square" lIns="0" tIns="0" rIns="0" bIns="0" rtlCol="0"/>
            <a:lstStyle/>
            <a:p>
              <a:endParaRPr sz="1500">
                <a:latin typeface="Corbel" panose="020B0503020204020204" pitchFamily="34" charset="0"/>
              </a:endParaRPr>
            </a:p>
          </p:txBody>
        </p:sp>
        <p:sp>
          <p:nvSpPr>
            <p:cNvPr id="44" name="object 44"/>
            <p:cNvSpPr/>
            <p:nvPr/>
          </p:nvSpPr>
          <p:spPr>
            <a:xfrm>
              <a:off x="5319153" y="6617182"/>
              <a:ext cx="137795" cy="675005"/>
            </a:xfrm>
            <a:custGeom>
              <a:avLst/>
              <a:gdLst/>
              <a:ahLst/>
              <a:cxnLst/>
              <a:rect l="l" t="t" r="r" b="b"/>
              <a:pathLst>
                <a:path w="137795" h="675004">
                  <a:moveTo>
                    <a:pt x="12700" y="668312"/>
                  </a:moveTo>
                  <a:lnTo>
                    <a:pt x="10845" y="663816"/>
                  </a:lnTo>
                  <a:lnTo>
                    <a:pt x="6350" y="661962"/>
                  </a:lnTo>
                  <a:lnTo>
                    <a:pt x="1866" y="663816"/>
                  </a:lnTo>
                  <a:lnTo>
                    <a:pt x="0" y="668312"/>
                  </a:lnTo>
                  <a:lnTo>
                    <a:pt x="1866" y="672795"/>
                  </a:lnTo>
                  <a:lnTo>
                    <a:pt x="6350" y="674662"/>
                  </a:lnTo>
                  <a:lnTo>
                    <a:pt x="10845" y="672795"/>
                  </a:lnTo>
                  <a:lnTo>
                    <a:pt x="12700" y="668312"/>
                  </a:lnTo>
                  <a:close/>
                </a:path>
                <a:path w="137795" h="675004">
                  <a:moveTo>
                    <a:pt x="12700" y="6350"/>
                  </a:moveTo>
                  <a:lnTo>
                    <a:pt x="10845" y="1854"/>
                  </a:lnTo>
                  <a:lnTo>
                    <a:pt x="6350" y="0"/>
                  </a:lnTo>
                  <a:lnTo>
                    <a:pt x="1866" y="1854"/>
                  </a:lnTo>
                  <a:lnTo>
                    <a:pt x="0" y="6350"/>
                  </a:lnTo>
                  <a:lnTo>
                    <a:pt x="1866" y="10833"/>
                  </a:lnTo>
                  <a:lnTo>
                    <a:pt x="6350" y="12700"/>
                  </a:lnTo>
                  <a:lnTo>
                    <a:pt x="10845" y="10833"/>
                  </a:lnTo>
                  <a:lnTo>
                    <a:pt x="12700" y="6350"/>
                  </a:lnTo>
                  <a:close/>
                </a:path>
                <a:path w="137795" h="675004">
                  <a:moveTo>
                    <a:pt x="137668" y="6350"/>
                  </a:moveTo>
                  <a:lnTo>
                    <a:pt x="135813" y="1854"/>
                  </a:lnTo>
                  <a:lnTo>
                    <a:pt x="131318" y="0"/>
                  </a:lnTo>
                  <a:lnTo>
                    <a:pt x="126834" y="1854"/>
                  </a:lnTo>
                  <a:lnTo>
                    <a:pt x="124968" y="6350"/>
                  </a:lnTo>
                  <a:lnTo>
                    <a:pt x="126834" y="10833"/>
                  </a:lnTo>
                  <a:lnTo>
                    <a:pt x="131318" y="12700"/>
                  </a:lnTo>
                  <a:lnTo>
                    <a:pt x="135813" y="10833"/>
                  </a:lnTo>
                  <a:lnTo>
                    <a:pt x="137668" y="635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45" name="object 45"/>
            <p:cNvSpPr/>
            <p:nvPr/>
          </p:nvSpPr>
          <p:spPr>
            <a:xfrm>
              <a:off x="6767321" y="6636249"/>
              <a:ext cx="0" cy="624205"/>
            </a:xfrm>
            <a:custGeom>
              <a:avLst/>
              <a:gdLst/>
              <a:ahLst/>
              <a:cxnLst/>
              <a:rect l="l" t="t" r="r" b="b"/>
              <a:pathLst>
                <a:path h="624204">
                  <a:moveTo>
                    <a:pt x="0" y="623773"/>
                  </a:moveTo>
                  <a:lnTo>
                    <a:pt x="0" y="0"/>
                  </a:lnTo>
                </a:path>
              </a:pathLst>
            </a:custGeom>
            <a:ln w="12700">
              <a:solidFill>
                <a:srgbClr val="672672"/>
              </a:solidFill>
              <a:prstDash val="dot"/>
            </a:ln>
          </p:spPr>
          <p:txBody>
            <a:bodyPr wrap="square" lIns="0" tIns="0" rIns="0" bIns="0" rtlCol="0"/>
            <a:lstStyle/>
            <a:p>
              <a:endParaRPr sz="1500">
                <a:latin typeface="Corbel" panose="020B0503020204020204" pitchFamily="34" charset="0"/>
              </a:endParaRPr>
            </a:p>
          </p:txBody>
        </p:sp>
        <p:sp>
          <p:nvSpPr>
            <p:cNvPr id="46" name="object 46"/>
            <p:cNvSpPr/>
            <p:nvPr/>
          </p:nvSpPr>
          <p:spPr>
            <a:xfrm>
              <a:off x="6792315" y="6623521"/>
              <a:ext cx="87630" cy="0"/>
            </a:xfrm>
            <a:custGeom>
              <a:avLst/>
              <a:gdLst/>
              <a:ahLst/>
              <a:cxnLst/>
              <a:rect l="l" t="t" r="r" b="b"/>
              <a:pathLst>
                <a:path w="87629">
                  <a:moveTo>
                    <a:pt x="0" y="0"/>
                  </a:moveTo>
                  <a:lnTo>
                    <a:pt x="87477" y="0"/>
                  </a:lnTo>
                </a:path>
              </a:pathLst>
            </a:custGeom>
            <a:ln w="12700">
              <a:solidFill>
                <a:srgbClr val="672672"/>
              </a:solidFill>
              <a:prstDash val="dot"/>
            </a:ln>
          </p:spPr>
          <p:txBody>
            <a:bodyPr wrap="square" lIns="0" tIns="0" rIns="0" bIns="0" rtlCol="0"/>
            <a:lstStyle/>
            <a:p>
              <a:endParaRPr sz="1500">
                <a:latin typeface="Corbel" panose="020B0503020204020204" pitchFamily="34" charset="0"/>
              </a:endParaRPr>
            </a:p>
          </p:txBody>
        </p:sp>
        <p:sp>
          <p:nvSpPr>
            <p:cNvPr id="47" name="object 47"/>
            <p:cNvSpPr/>
            <p:nvPr/>
          </p:nvSpPr>
          <p:spPr>
            <a:xfrm>
              <a:off x="6760972" y="6617182"/>
              <a:ext cx="137795" cy="675005"/>
            </a:xfrm>
            <a:custGeom>
              <a:avLst/>
              <a:gdLst/>
              <a:ahLst/>
              <a:cxnLst/>
              <a:rect l="l" t="t" r="r" b="b"/>
              <a:pathLst>
                <a:path w="137795" h="675004">
                  <a:moveTo>
                    <a:pt x="12700" y="668312"/>
                  </a:moveTo>
                  <a:lnTo>
                    <a:pt x="10833" y="663816"/>
                  </a:lnTo>
                  <a:lnTo>
                    <a:pt x="6350" y="661962"/>
                  </a:lnTo>
                  <a:lnTo>
                    <a:pt x="1854" y="663816"/>
                  </a:lnTo>
                  <a:lnTo>
                    <a:pt x="0" y="668312"/>
                  </a:lnTo>
                  <a:lnTo>
                    <a:pt x="1854" y="672795"/>
                  </a:lnTo>
                  <a:lnTo>
                    <a:pt x="6350" y="674662"/>
                  </a:lnTo>
                  <a:lnTo>
                    <a:pt x="10833" y="672795"/>
                  </a:lnTo>
                  <a:lnTo>
                    <a:pt x="12700" y="668312"/>
                  </a:lnTo>
                  <a:close/>
                </a:path>
                <a:path w="137795" h="675004">
                  <a:moveTo>
                    <a:pt x="12700" y="6350"/>
                  </a:moveTo>
                  <a:lnTo>
                    <a:pt x="10833" y="1854"/>
                  </a:lnTo>
                  <a:lnTo>
                    <a:pt x="6350" y="0"/>
                  </a:lnTo>
                  <a:lnTo>
                    <a:pt x="1854" y="1854"/>
                  </a:lnTo>
                  <a:lnTo>
                    <a:pt x="0" y="6350"/>
                  </a:lnTo>
                  <a:lnTo>
                    <a:pt x="1854" y="10833"/>
                  </a:lnTo>
                  <a:lnTo>
                    <a:pt x="6350" y="12700"/>
                  </a:lnTo>
                  <a:lnTo>
                    <a:pt x="10833" y="10833"/>
                  </a:lnTo>
                  <a:lnTo>
                    <a:pt x="12700" y="6350"/>
                  </a:lnTo>
                  <a:close/>
                </a:path>
                <a:path w="137795" h="675004">
                  <a:moveTo>
                    <a:pt x="137668" y="6350"/>
                  </a:moveTo>
                  <a:lnTo>
                    <a:pt x="135801" y="1854"/>
                  </a:lnTo>
                  <a:lnTo>
                    <a:pt x="131318" y="0"/>
                  </a:lnTo>
                  <a:lnTo>
                    <a:pt x="126822" y="1854"/>
                  </a:lnTo>
                  <a:lnTo>
                    <a:pt x="124968" y="6350"/>
                  </a:lnTo>
                  <a:lnTo>
                    <a:pt x="126822" y="10833"/>
                  </a:lnTo>
                  <a:lnTo>
                    <a:pt x="131318" y="12700"/>
                  </a:lnTo>
                  <a:lnTo>
                    <a:pt x="135801" y="10833"/>
                  </a:lnTo>
                  <a:lnTo>
                    <a:pt x="137668" y="6350"/>
                  </a:lnTo>
                  <a:close/>
                </a:path>
              </a:pathLst>
            </a:custGeom>
            <a:solidFill>
              <a:srgbClr val="672672"/>
            </a:solidFill>
          </p:spPr>
          <p:txBody>
            <a:bodyPr wrap="square" lIns="0" tIns="0" rIns="0" bIns="0" rtlCol="0"/>
            <a:lstStyle/>
            <a:p>
              <a:endParaRPr sz="1500">
                <a:latin typeface="Corbel" panose="020B0503020204020204" pitchFamily="34" charset="0"/>
              </a:endParaRPr>
            </a:p>
          </p:txBody>
        </p:sp>
      </p:grpSp>
      <p:sp>
        <p:nvSpPr>
          <p:cNvPr id="2" name="TextBox 1">
            <a:extLst>
              <a:ext uri="{FF2B5EF4-FFF2-40B4-BE49-F238E27FC236}">
                <a16:creationId xmlns:a16="http://schemas.microsoft.com/office/drawing/2014/main" id="{C198E6A0-A83E-6682-85EA-D5703E36222E}"/>
              </a:ext>
            </a:extLst>
          </p:cNvPr>
          <p:cNvSpPr txBox="1"/>
          <p:nvPr/>
        </p:nvSpPr>
        <p:spPr>
          <a:xfrm>
            <a:off x="1104900" y="5882163"/>
            <a:ext cx="5981699" cy="629124"/>
          </a:xfrm>
          <a:prstGeom prst="rect">
            <a:avLst/>
          </a:prstGeom>
          <a:noFill/>
        </p:spPr>
        <p:txBody>
          <a:bodyPr wrap="square" tIns="91440" bIns="274320" rtlCol="0" anchor="ctr" anchorCtr="0">
            <a:noAutofit/>
          </a:bodyPr>
          <a:lstStyle/>
          <a:p>
            <a:pPr algn="ctr"/>
            <a:r>
              <a:rPr lang="fr-FR" b="1" dirty="0">
                <a:latin typeface="Corbel" panose="020B0503020204020204" pitchFamily="34" charset="0"/>
                <a:ea typeface="+mj-ea"/>
                <a:cs typeface="+mj-cs"/>
              </a:rPr>
              <a:t>La disparité de la mortalité due au VRS entre les pays à faible revenu et les pays à revenu élevé est considérable.</a:t>
            </a:r>
          </a:p>
        </p:txBody>
      </p:sp>
      <p:sp>
        <p:nvSpPr>
          <p:cNvPr id="5" name="TextBox 4">
            <a:extLst>
              <a:ext uri="{FF2B5EF4-FFF2-40B4-BE49-F238E27FC236}">
                <a16:creationId xmlns:a16="http://schemas.microsoft.com/office/drawing/2014/main" id="{144CA1D8-24B5-C520-E013-4274FA4700B3}"/>
              </a:ext>
            </a:extLst>
          </p:cNvPr>
          <p:cNvSpPr txBox="1"/>
          <p:nvPr/>
        </p:nvSpPr>
        <p:spPr>
          <a:xfrm>
            <a:off x="1254509" y="997882"/>
            <a:ext cx="6616275" cy="369332"/>
          </a:xfrm>
          <a:prstGeom prst="rect">
            <a:avLst/>
          </a:prstGeom>
          <a:noFill/>
        </p:spPr>
        <p:txBody>
          <a:bodyPr wrap="square" lIns="0" rIns="0">
            <a:spAutoFit/>
          </a:bodyPr>
          <a:lstStyle/>
          <a:p>
            <a:r>
              <a:rPr lang="fr-FR" b="1" dirty="0">
                <a:latin typeface="Corbel" panose="020B0503020204020204" pitchFamily="34" charset="0"/>
              </a:rPr>
              <a:t>Chez les enfants de moins de 6 mois, le VRS est responsable de :</a:t>
            </a:r>
          </a:p>
        </p:txBody>
      </p:sp>
      <p:sp>
        <p:nvSpPr>
          <p:cNvPr id="39" name="Footer Placeholder 57">
            <a:extLst>
              <a:ext uri="{FF2B5EF4-FFF2-40B4-BE49-F238E27FC236}">
                <a16:creationId xmlns:a16="http://schemas.microsoft.com/office/drawing/2014/main" id="{C3B05AE3-96F4-44F4-DEED-3B3032852650}"/>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2A73885C-1B5A-75BE-8802-8E1F424CE311}"/>
              </a:ext>
            </a:extLst>
          </p:cNvPr>
          <p:cNvPicPr>
            <a:picLocks noChangeAspect="1"/>
          </p:cNvPicPr>
          <p:nvPr/>
        </p:nvPicPr>
        <p:blipFill rotWithShape="1">
          <a:blip r:embed="rId3"/>
          <a:srcRect t="10744"/>
          <a:stretch/>
        </p:blipFill>
        <p:spPr>
          <a:xfrm>
            <a:off x="1722134" y="2086910"/>
            <a:ext cx="9829822" cy="4538134"/>
          </a:xfrm>
          <a:prstGeom prst="rect">
            <a:avLst/>
          </a:prstGeom>
        </p:spPr>
      </p:pic>
      <p:sp>
        <p:nvSpPr>
          <p:cNvPr id="4" name="object 4"/>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lang="fr-FR">
                <a:solidFill>
                  <a:srgbClr val="672672"/>
                </a:solidFill>
                <a:latin typeface="Corbel" panose="020B0503020204020204" pitchFamily="34" charset="0"/>
              </a:rPr>
              <a:t>Dépistage et surveillance : situation actuelle</a:t>
            </a:r>
          </a:p>
        </p:txBody>
      </p:sp>
      <p:graphicFrame>
        <p:nvGraphicFramePr>
          <p:cNvPr id="6" name="Table 7">
            <a:extLst>
              <a:ext uri="{FF2B5EF4-FFF2-40B4-BE49-F238E27FC236}">
                <a16:creationId xmlns:a16="http://schemas.microsoft.com/office/drawing/2014/main" id="{502513D6-31D0-71D1-FE54-98A4C98D85A8}"/>
              </a:ext>
            </a:extLst>
          </p:cNvPr>
          <p:cNvGraphicFramePr>
            <a:graphicFrameLocks noGrp="1"/>
          </p:cNvGraphicFramePr>
          <p:nvPr>
            <p:extLst>
              <p:ext uri="{D42A27DB-BD31-4B8C-83A1-F6EECF244321}">
                <p14:modId xmlns:p14="http://schemas.microsoft.com/office/powerpoint/2010/main" val="2992352199"/>
              </p:ext>
            </p:extLst>
          </p:nvPr>
        </p:nvGraphicFramePr>
        <p:xfrm>
          <a:off x="1117600" y="815459"/>
          <a:ext cx="10728960" cy="1280160"/>
        </p:xfrm>
        <a:graphic>
          <a:graphicData uri="http://schemas.openxmlformats.org/drawingml/2006/table">
            <a:tbl>
              <a:tblPr firstRow="1" bandRow="1">
                <a:tableStyleId>{5C22544A-7EE6-4342-B048-85BDC9FD1C3A}</a:tableStyleId>
              </a:tblPr>
              <a:tblGrid>
                <a:gridCol w="5364480">
                  <a:extLst>
                    <a:ext uri="{9D8B030D-6E8A-4147-A177-3AD203B41FA5}">
                      <a16:colId xmlns:a16="http://schemas.microsoft.com/office/drawing/2014/main" val="1983224846"/>
                    </a:ext>
                  </a:extLst>
                </a:gridCol>
                <a:gridCol w="5364480">
                  <a:extLst>
                    <a:ext uri="{9D8B030D-6E8A-4147-A177-3AD203B41FA5}">
                      <a16:colId xmlns:a16="http://schemas.microsoft.com/office/drawing/2014/main" val="2690017470"/>
                    </a:ext>
                  </a:extLst>
                </a:gridCol>
              </a:tblGrid>
              <a:tr h="1271451">
                <a:tc>
                  <a:txBody>
                    <a:bodyPr/>
                    <a:lstStyle/>
                    <a:p>
                      <a:pPr marL="285750" indent="-285750">
                        <a:buFont typeface="Arial" panose="020B0604020202020204" pitchFamily="34" charset="0"/>
                        <a:buChar char="•"/>
                      </a:pPr>
                      <a:r>
                        <a:rPr lang="fr-FR" sz="1200" b="0" dirty="0">
                          <a:solidFill>
                            <a:schemeClr val="tx1"/>
                          </a:solidFill>
                          <a:latin typeface="Corbel" panose="020B0503020204020204" pitchFamily="34" charset="0"/>
                        </a:rPr>
                        <a:t>Les tests PCR et antigéniques permettent de diagnostiquer l’infection à VRS.</a:t>
                      </a:r>
                    </a:p>
                    <a:p>
                      <a:pPr marL="285750" indent="-285750">
                        <a:buFont typeface="Arial" panose="020B0604020202020204" pitchFamily="34" charset="0"/>
                        <a:buChar char="•"/>
                      </a:pPr>
                      <a:r>
                        <a:rPr lang="fr-FR" sz="1200" b="0" dirty="0">
                          <a:solidFill>
                            <a:schemeClr val="tx1"/>
                          </a:solidFill>
                        </a:rPr>
                        <a:t>La plupart des données sur le VRS proviennent de régions à revenu élevé, bien que des données de toutes les régions de l’OMS soient disponibles.</a:t>
                      </a:r>
                    </a:p>
                    <a:p>
                      <a:pPr marL="628650" lvl="1" indent="-171450">
                        <a:buFont typeface="Arial" panose="020B0604020202020204" pitchFamily="34" charset="0"/>
                        <a:buChar char="•"/>
                      </a:pPr>
                      <a:r>
                        <a:rPr lang="fr-FR" sz="1000" b="0" dirty="0">
                          <a:solidFill>
                            <a:schemeClr val="tx1"/>
                          </a:solidFill>
                          <a:latin typeface="Segoe UI" panose="020B0502040204020203" pitchFamily="34" charset="0"/>
                        </a:rPr>
                        <a:t>Le VRS est aussi fréquent dans les régions à faible revenu et à revenu intermédiaire que dans les régions à revenu élevé.</a:t>
                      </a:r>
                    </a:p>
                    <a:p>
                      <a:pPr marL="628650" lvl="1" indent="-171450">
                        <a:buFont typeface="Arial" panose="020B0604020202020204" pitchFamily="34" charset="0"/>
                        <a:buChar char="•"/>
                      </a:pPr>
                      <a:r>
                        <a:rPr lang="fr-FR" sz="1000" b="0" dirty="0">
                          <a:solidFill>
                            <a:schemeClr val="tx1"/>
                          </a:solidFill>
                          <a:latin typeface="Segoe UI" panose="020B0502040204020203" pitchFamily="34" charset="0"/>
                        </a:rPr>
                        <a:t>Davantage de données sont nécessaires concernant les nuances de la charge de morbidité au niveau des pays.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dirty="0">
                          <a:solidFill>
                            <a:schemeClr val="tx1"/>
                          </a:solidFill>
                        </a:rPr>
                        <a:t>Dans de nombreux endroits, le dépistage du VRS n’est pas effectué dans le cadre des soins cliniques. </a:t>
                      </a:r>
                    </a:p>
                    <a:p>
                      <a:pPr marL="285750" indent="-285750">
                        <a:buFont typeface="Arial" panose="020B0604020202020204" pitchFamily="34" charset="0"/>
                        <a:buChar char="•"/>
                      </a:pPr>
                      <a:r>
                        <a:rPr lang="fr-FR" sz="1200" b="0" dirty="0">
                          <a:solidFill>
                            <a:schemeClr val="tx1"/>
                          </a:solidFill>
                          <a:latin typeface="+mn-lt"/>
                          <a:ea typeface="+mn-ea"/>
                          <a:cs typeface="+mn-cs"/>
                        </a:rPr>
                        <a:t>Plus d’actions de dépistage et de surveillance du VRS sont</a:t>
                      </a:r>
                      <a:r>
                        <a:rPr lang="fr-FR" sz="1200" b="0" dirty="0">
                          <a:solidFill>
                            <a:schemeClr val="tx1"/>
                          </a:solidFill>
                          <a:latin typeface="Corbel" panose="020B0503020204020204" pitchFamily="34" charset="0"/>
                          <a:ea typeface="+mn-ea"/>
                          <a:cs typeface="+mn-cs"/>
                        </a:rPr>
                        <a:t> nécessaires, y compris dans les régions à faible revenu et à revenu intermédiaire.</a:t>
                      </a:r>
                    </a:p>
                    <a:p>
                      <a:pPr marL="628650" lvl="1" indent="-171450">
                        <a:buFont typeface="Arial" panose="020B0604020202020204" pitchFamily="34" charset="0"/>
                        <a:buChar char="•"/>
                      </a:pPr>
                      <a:r>
                        <a:rPr lang="fr-FR" sz="1000" b="0" dirty="0">
                          <a:solidFill>
                            <a:schemeClr val="tx1"/>
                          </a:solidFill>
                          <a:latin typeface="Segoe UI" panose="020B0502040204020203" pitchFamily="34" charset="0"/>
                        </a:rPr>
                        <a:t>L’OMS s’appuie sur le système mondial OMS de surveillance de la grippe et de riposte (GISRS, Global Influenza Surveillance and </a:t>
                      </a:r>
                      <a:r>
                        <a:rPr lang="fr-FR" sz="1000" b="0" dirty="0" err="1">
                          <a:solidFill>
                            <a:schemeClr val="tx1"/>
                          </a:solidFill>
                          <a:latin typeface="Segoe UI" panose="020B0502040204020203" pitchFamily="34" charset="0"/>
                        </a:rPr>
                        <a:t>Response</a:t>
                      </a:r>
                      <a:r>
                        <a:rPr lang="fr-FR" sz="1000" b="0" dirty="0">
                          <a:solidFill>
                            <a:schemeClr val="tx1"/>
                          </a:solidFill>
                          <a:latin typeface="Segoe UI" panose="020B0502040204020203" pitchFamily="34" charset="0"/>
                        </a:rPr>
                        <a:t> System), mais des efforts supplémentaires sont nécessaires.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7311492"/>
                  </a:ext>
                </a:extLst>
              </a:tr>
            </a:tbl>
          </a:graphicData>
        </a:graphic>
      </p:graphicFrame>
      <p:sp>
        <p:nvSpPr>
          <p:cNvPr id="2" name="Footer Placeholder 57">
            <a:extLst>
              <a:ext uri="{FF2B5EF4-FFF2-40B4-BE49-F238E27FC236}">
                <a16:creationId xmlns:a16="http://schemas.microsoft.com/office/drawing/2014/main" id="{E5B4575D-C8A0-6115-7B23-9EE2F22591E4}"/>
              </a:ext>
            </a:extLst>
          </p:cNvPr>
          <p:cNvSpPr>
            <a:spLocks noGrp="1"/>
          </p:cNvSpPr>
          <p:nvPr>
            <p:ph type="ftr" sz="quarter" idx="3"/>
          </p:nvPr>
        </p:nvSpPr>
        <p:spPr>
          <a:xfrm>
            <a:off x="6866666" y="660350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p:cNvGraphicFramePr>
            <a:graphicFrameLocks noGrp="1"/>
          </p:cNvGraphicFramePr>
          <p:nvPr>
            <p:extLst>
              <p:ext uri="{D42A27DB-BD31-4B8C-83A1-F6EECF244321}">
                <p14:modId xmlns:p14="http://schemas.microsoft.com/office/powerpoint/2010/main" val="2730766225"/>
              </p:ext>
            </p:extLst>
          </p:nvPr>
        </p:nvGraphicFramePr>
        <p:xfrm>
          <a:off x="1200468" y="971726"/>
          <a:ext cx="10604500" cy="5220801"/>
        </p:xfrm>
        <a:graphic>
          <a:graphicData uri="http://schemas.openxmlformats.org/drawingml/2006/table">
            <a:tbl>
              <a:tblPr firstRow="1" bandRow="1">
                <a:tableStyleId>{2D5ABB26-0587-4C30-8999-92F81FD0307C}</a:tableStyleId>
              </a:tblPr>
              <a:tblGrid>
                <a:gridCol w="2987675">
                  <a:extLst>
                    <a:ext uri="{9D8B030D-6E8A-4147-A177-3AD203B41FA5}">
                      <a16:colId xmlns:a16="http://schemas.microsoft.com/office/drawing/2014/main" val="20000"/>
                    </a:ext>
                  </a:extLst>
                </a:gridCol>
                <a:gridCol w="3102673">
                  <a:extLst>
                    <a:ext uri="{9D8B030D-6E8A-4147-A177-3AD203B41FA5}">
                      <a16:colId xmlns:a16="http://schemas.microsoft.com/office/drawing/2014/main" val="20001"/>
                    </a:ext>
                  </a:extLst>
                </a:gridCol>
                <a:gridCol w="4514152">
                  <a:extLst>
                    <a:ext uri="{9D8B030D-6E8A-4147-A177-3AD203B41FA5}">
                      <a16:colId xmlns:a16="http://schemas.microsoft.com/office/drawing/2014/main" val="20002"/>
                    </a:ext>
                  </a:extLst>
                </a:gridCol>
              </a:tblGrid>
              <a:tr h="1421342">
                <a:tc>
                  <a:txBody>
                    <a:bodyPr/>
                    <a:lstStyle/>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spcBef>
                          <a:spcPts val="20"/>
                        </a:spcBef>
                      </a:pPr>
                      <a:endParaRPr sz="1700" dirty="0">
                        <a:latin typeface="Corbel" panose="020B0503020204020204" pitchFamily="34" charset="0"/>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spcBef>
                          <a:spcPts val="20"/>
                        </a:spcBef>
                      </a:pPr>
                      <a:endParaRPr sz="1700" dirty="0">
                        <a:latin typeface="Corbel" panose="020B0503020204020204" pitchFamily="34" charset="0"/>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pPr>
                      <a:endParaRPr sz="1400" dirty="0">
                        <a:latin typeface="Corbel" panose="020B0503020204020204" pitchFamily="34" charset="0"/>
                        <a:cs typeface="Times New Roman"/>
                      </a:endParaRPr>
                    </a:p>
                    <a:p>
                      <a:pPr algn="l" rtl="0">
                        <a:lnSpc>
                          <a:spcPct val="100000"/>
                        </a:lnSpc>
                        <a:spcBef>
                          <a:spcPts val="20"/>
                        </a:spcBef>
                      </a:pPr>
                      <a:endParaRPr sz="1700" dirty="0">
                        <a:latin typeface="Corbel" panose="020B0503020204020204" pitchFamily="34" charset="0"/>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2616729">
                <a:tc>
                  <a:txBody>
                    <a:bodyPr/>
                    <a:lstStyle/>
                    <a:p>
                      <a:pPr marL="171450" marR="905510" algn="l">
                        <a:lnSpc>
                          <a:spcPct val="111100"/>
                        </a:lnSpc>
                        <a:spcBef>
                          <a:spcPts val="1200"/>
                        </a:spcBef>
                      </a:pPr>
                      <a:r>
                        <a:rPr lang="fr-FR" sz="1400" b="1" dirty="0">
                          <a:solidFill>
                            <a:srgbClr val="0093D5"/>
                          </a:solidFill>
                          <a:latin typeface="Corbel" panose="020B0503020204020204" pitchFamily="34" charset="0"/>
                          <a:cs typeface="Montserrat-SemiBold"/>
                        </a:rPr>
                        <a:t>SOINS DE SUPPORT </a:t>
                      </a:r>
                      <a:r>
                        <a:rPr lang="fr-FR" sz="1400" b="0" dirty="0">
                          <a:solidFill>
                            <a:srgbClr val="0093D5"/>
                          </a:solidFill>
                          <a:latin typeface="Corbel" panose="020B0503020204020204" pitchFamily="34" charset="0"/>
                          <a:cs typeface="Montserrat-SemiBold"/>
                        </a:rPr>
                        <a:t>(par exemple, hydratation, support nutritionnel, oxygène et ventilation)</a:t>
                      </a:r>
                    </a:p>
                    <a:p>
                      <a:pPr marL="170815" marR="382270" algn="l" defTabSz="971550" rtl="0" eaLnBrk="1" latinLnBrk="0" hangingPunct="1">
                        <a:lnSpc>
                          <a:spcPct val="107200"/>
                        </a:lnSpc>
                        <a:spcBef>
                          <a:spcPts val="370"/>
                        </a:spcBef>
                      </a:pPr>
                      <a:r>
                        <a:rPr lang="fr-FR" sz="1200" dirty="0">
                          <a:solidFill>
                            <a:srgbClr val="231F20"/>
                          </a:solidFill>
                          <a:latin typeface="Corbel" panose="020B0503020204020204" pitchFamily="34" charset="0"/>
                          <a:ea typeface="+mn-ea"/>
                          <a:cs typeface="Montserrat-SemiBold"/>
                        </a:rPr>
                        <a:t>Pas d’antiviraux homologués pour le VRS</a:t>
                      </a:r>
                    </a:p>
                    <a:p>
                      <a:pPr marL="170815" marR="382270" algn="l" defTabSz="914400" rtl="0" eaLnBrk="1" latinLnBrk="0" hangingPunct="1">
                        <a:lnSpc>
                          <a:spcPct val="107200"/>
                        </a:lnSpc>
                        <a:spcBef>
                          <a:spcPts val="370"/>
                        </a:spcBef>
                      </a:pPr>
                      <a:r>
                        <a:rPr lang="fr-FR" sz="1200" dirty="0">
                          <a:solidFill>
                            <a:srgbClr val="231F20"/>
                          </a:solidFill>
                          <a:latin typeface="Corbel" panose="020B0503020204020204" pitchFamily="34" charset="0"/>
                          <a:ea typeface="+mn-ea"/>
                          <a:cs typeface="Montserrat-SemiBold"/>
                        </a:rPr>
                        <a:t>L’utilisation inappropriée d’antibiotiques constitue une menace en matière de résistance aux antimicrobiens</a:t>
                      </a:r>
                    </a:p>
                  </a:txBody>
                  <a:tcPr marL="0" marR="0" marT="127000" marB="0">
                    <a:lnR w="6350">
                      <a:solidFill>
                        <a:srgbClr val="0093D5"/>
                      </a:solidFill>
                      <a:prstDash val="solid"/>
                    </a:lnR>
                    <a:lnT w="6350">
                      <a:solidFill>
                        <a:srgbClr val="0093D5"/>
                      </a:solidFill>
                      <a:prstDash val="solid"/>
                    </a:lnT>
                  </a:tcPr>
                </a:tc>
                <a:tc>
                  <a:txBody>
                    <a:bodyPr/>
                    <a:lstStyle/>
                    <a:p>
                      <a:pPr marL="170815" marR="684530" algn="l">
                        <a:lnSpc>
                          <a:spcPct val="111100"/>
                        </a:lnSpc>
                        <a:spcBef>
                          <a:spcPts val="1200"/>
                        </a:spcBef>
                      </a:pPr>
                      <a:r>
                        <a:rPr lang="fr-FR" sz="1200" b="1" baseline="0" dirty="0">
                          <a:solidFill>
                            <a:srgbClr val="672672"/>
                          </a:solidFill>
                          <a:latin typeface="Corbel" panose="020B0503020204020204" pitchFamily="34" charset="0"/>
                          <a:cs typeface="Montserrat-Black"/>
                        </a:rPr>
                        <a:t>VACCIN MATERNEL </a:t>
                      </a:r>
                      <a:r>
                        <a:rPr lang="fr-FR" sz="1200" b="0" baseline="0" dirty="0">
                          <a:solidFill>
                            <a:srgbClr val="672672"/>
                          </a:solidFill>
                          <a:latin typeface="Corbel" panose="020B0503020204020204" pitchFamily="34" charset="0"/>
                          <a:cs typeface="Montserrat-Black"/>
                        </a:rPr>
                        <a:t>(NOUVEAU) </a:t>
                      </a:r>
                      <a:br>
                        <a:rPr lang="fr-FR" sz="1200" b="0" baseline="0" dirty="0">
                          <a:solidFill>
                            <a:srgbClr val="672672"/>
                          </a:solidFill>
                          <a:latin typeface="Corbel" panose="020B0503020204020204" pitchFamily="34" charset="0"/>
                          <a:cs typeface="Montserrat-Black"/>
                        </a:rPr>
                      </a:br>
                      <a:r>
                        <a:rPr lang="fr-FR" sz="1200" b="0" baseline="0" dirty="0">
                          <a:solidFill>
                            <a:srgbClr val="672672"/>
                          </a:solidFill>
                          <a:latin typeface="Corbel" panose="020B0503020204020204" pitchFamily="34" charset="0"/>
                          <a:cs typeface="Montserrat-SemiBold"/>
                        </a:rPr>
                        <a:t>La vaccination pendant la grossesse peut prévenir l’infection à VRS dans les premiers mois de vie du nourrisson (recommandée et préqualifiée par l’OMS ; recommandée le Groupe consultatif technique de l’Organisation panaméricaine de la Santé [OPS] ; </a:t>
                      </a:r>
                      <a:r>
                        <a:rPr lang="fr-FR" sz="1200" b="0" baseline="0" dirty="0" err="1">
                          <a:solidFill>
                            <a:srgbClr val="672672"/>
                          </a:solidFill>
                          <a:latin typeface="Corbel" panose="020B0503020204020204" pitchFamily="34" charset="0"/>
                          <a:cs typeface="Montserrat-SemiBold"/>
                        </a:rPr>
                        <a:t>Gavi</a:t>
                      </a:r>
                      <a:r>
                        <a:rPr lang="fr-FR" sz="1200" b="0" baseline="0" dirty="0">
                          <a:solidFill>
                            <a:srgbClr val="672672"/>
                          </a:solidFill>
                          <a:latin typeface="Corbel" panose="020B0503020204020204" pitchFamily="34" charset="0"/>
                          <a:cs typeface="Montserrat-SemiBold"/>
                        </a:rPr>
                        <a:t>, l’Alliance du vaccin, apporte son soutien).</a:t>
                      </a:r>
                    </a:p>
                    <a:p>
                      <a:pPr marL="171450" marR="742950" lvl="0" indent="0" algn="l" defTabSz="914400" rtl="0" eaLnBrk="1" fontAlgn="auto" latinLnBrk="0" hangingPunct="1">
                        <a:lnSpc>
                          <a:spcPct val="107200"/>
                        </a:lnSpc>
                        <a:spcBef>
                          <a:spcPts val="370"/>
                        </a:spcBef>
                        <a:spcAft>
                          <a:spcPts val="0"/>
                        </a:spcAft>
                        <a:buClrTx/>
                        <a:buSzTx/>
                        <a:buFontTx/>
                        <a:buNone/>
                        <a:tabLst/>
                        <a:defRPr/>
                      </a:pPr>
                      <a:r>
                        <a:rPr lang="fr-FR" sz="1200" dirty="0">
                          <a:solidFill>
                            <a:srgbClr val="231F20"/>
                          </a:solidFill>
                          <a:latin typeface="Corbel" panose="020B0503020204020204" pitchFamily="34" charset="0"/>
                          <a:ea typeface="+mn-ea"/>
                          <a:cs typeface="Montserrat"/>
                        </a:rPr>
                        <a:t>Des avancées sont en cours pour permettre son introduction dans les PFR-PRI.</a:t>
                      </a:r>
                    </a:p>
                    <a:p>
                      <a:pPr marL="170815" marR="239395" algn="l">
                        <a:lnSpc>
                          <a:spcPct val="111100"/>
                        </a:lnSpc>
                        <a:spcBef>
                          <a:spcPts val="1200"/>
                        </a:spcBef>
                      </a:pPr>
                      <a:br>
                        <a:rPr lang="fr-FR" sz="1400" dirty="0">
                          <a:solidFill>
                            <a:srgbClr val="231F20"/>
                          </a:solidFill>
                          <a:latin typeface="Corbel" panose="020B0503020204020204" pitchFamily="34" charset="0"/>
                          <a:cs typeface="Montserrat"/>
                        </a:rPr>
                      </a:br>
                      <a:endParaRPr lang="fr-FR" sz="1400" dirty="0">
                        <a:solidFill>
                          <a:srgbClr val="231F20"/>
                        </a:solidFill>
                        <a:latin typeface="Corbel" panose="020B0503020204020204" pitchFamily="34" charset="0"/>
                        <a:cs typeface="Montserrat"/>
                      </a:endParaRPr>
                    </a:p>
                  </a:txBody>
                  <a:tcPr marL="0" marR="0" marT="127000"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39395" algn="l">
                        <a:lnSpc>
                          <a:spcPct val="111100"/>
                        </a:lnSpc>
                        <a:spcBef>
                          <a:spcPts val="1200"/>
                        </a:spcBef>
                      </a:pPr>
                      <a:r>
                        <a:rPr lang="fr-FR" sz="1400" b="1" dirty="0">
                          <a:solidFill>
                            <a:srgbClr val="52A947"/>
                          </a:solidFill>
                          <a:latin typeface="Corbel" panose="020B0503020204020204" pitchFamily="34" charset="0"/>
                          <a:cs typeface="Montserrat-ExtraBold"/>
                        </a:rPr>
                        <a:t>PALIVIZUMAB </a:t>
                      </a:r>
                      <a:r>
                        <a:rPr lang="fr-FR" sz="1400" b="0" dirty="0">
                          <a:solidFill>
                            <a:srgbClr val="52A947"/>
                          </a:solidFill>
                          <a:latin typeface="Corbel" panose="020B0503020204020204" pitchFamily="34" charset="0"/>
                          <a:cs typeface="Montserrat-ExtraBold"/>
                        </a:rPr>
                        <a:t>(EXISTANT)</a:t>
                      </a:r>
                      <a:br>
                        <a:rPr lang="fr-FR" sz="1400" b="1" dirty="0">
                          <a:solidFill>
                            <a:srgbClr val="52A947"/>
                          </a:solidFill>
                          <a:latin typeface="Corbel" panose="020B0503020204020204" pitchFamily="34" charset="0"/>
                          <a:cs typeface="Montserrat-ExtraBold"/>
                        </a:rPr>
                      </a:br>
                      <a:r>
                        <a:rPr lang="fr-FR" sz="1400" b="0" dirty="0" err="1">
                          <a:solidFill>
                            <a:srgbClr val="52A947"/>
                          </a:solidFill>
                          <a:latin typeface="Corbel" panose="020B0503020204020204" pitchFamily="34" charset="0"/>
                          <a:cs typeface="Montserrat-ExtraBold"/>
                        </a:rPr>
                        <a:t>AcM</a:t>
                      </a:r>
                      <a:r>
                        <a:rPr lang="fr-FR" sz="1400" b="0" dirty="0">
                          <a:solidFill>
                            <a:srgbClr val="52A947"/>
                          </a:solidFill>
                          <a:latin typeface="Corbel" panose="020B0503020204020204" pitchFamily="34" charset="0"/>
                          <a:cs typeface="Montserrat-ExtraBold"/>
                        </a:rPr>
                        <a:t> </a:t>
                      </a:r>
                      <a:r>
                        <a:rPr lang="fr-FR" sz="1400" b="0" dirty="0" err="1">
                          <a:solidFill>
                            <a:srgbClr val="52A947"/>
                          </a:solidFill>
                          <a:latin typeface="Corbel" panose="020B0503020204020204" pitchFamily="34" charset="0"/>
                          <a:cs typeface="Montserrat-ExtraBold"/>
                        </a:rPr>
                        <a:t>mAb</a:t>
                      </a:r>
                      <a:r>
                        <a:rPr lang="fr-FR" sz="1400" b="0" dirty="0">
                          <a:solidFill>
                            <a:srgbClr val="52A947"/>
                          </a:solidFill>
                          <a:latin typeface="Corbel" panose="020B0503020204020204" pitchFamily="34" charset="0"/>
                          <a:cs typeface="Montserrat-ExtraBold"/>
                        </a:rPr>
                        <a:t> à courte durée d’action qui peut </a:t>
                      </a:r>
                      <a:r>
                        <a:rPr lang="fr-FR" sz="1400" b="0" dirty="0">
                          <a:solidFill>
                            <a:srgbClr val="52A947"/>
                          </a:solidFill>
                          <a:latin typeface="Corbel" panose="020B0503020204020204" pitchFamily="34" charset="0"/>
                          <a:cs typeface="Montserrat-SemiBold"/>
                        </a:rPr>
                        <a:t>prévenir les cas graves de VRS chez les nourrissons à risque élevé</a:t>
                      </a:r>
                    </a:p>
                    <a:p>
                      <a:pPr marL="171450" marR="742950" algn="l">
                        <a:lnSpc>
                          <a:spcPct val="107200"/>
                        </a:lnSpc>
                        <a:spcBef>
                          <a:spcPts val="370"/>
                        </a:spcBef>
                      </a:pPr>
                      <a:r>
                        <a:rPr lang="fr-FR" sz="1200" dirty="0">
                          <a:solidFill>
                            <a:srgbClr val="231F20"/>
                          </a:solidFill>
                          <a:latin typeface="Corbel" panose="020B0503020204020204" pitchFamily="34" charset="0"/>
                          <a:cs typeface="Montserrat"/>
                        </a:rPr>
                        <a:t>L’utilisation est limitée aux pays à revenu élevé.</a:t>
                      </a:r>
                    </a:p>
                    <a:p>
                      <a:pPr marL="171450" marR="742950" algn="l">
                        <a:lnSpc>
                          <a:spcPct val="107200"/>
                        </a:lnSpc>
                        <a:spcBef>
                          <a:spcPts val="370"/>
                        </a:spcBef>
                      </a:pPr>
                      <a:r>
                        <a:rPr lang="fr-FR" sz="1200" dirty="0">
                          <a:solidFill>
                            <a:srgbClr val="231F20"/>
                          </a:solidFill>
                          <a:latin typeface="Corbel" panose="020B0503020204020204" pitchFamily="34" charset="0"/>
                          <a:cs typeface="Montserrat"/>
                        </a:rPr>
                        <a:t>Nécessite jusqu’à 5 doses mensuelles.</a:t>
                      </a:r>
                    </a:p>
                    <a:p>
                      <a:pPr marL="171450" marR="742950" algn="l">
                        <a:lnSpc>
                          <a:spcPct val="107200"/>
                        </a:lnSpc>
                        <a:spcBef>
                          <a:spcPts val="370"/>
                        </a:spcBef>
                      </a:pPr>
                      <a:r>
                        <a:rPr lang="fr-FR" sz="1200" dirty="0">
                          <a:solidFill>
                            <a:srgbClr val="231F20"/>
                          </a:solidFill>
                          <a:latin typeface="Corbel" panose="020B0503020204020204" pitchFamily="34" charset="0"/>
                          <a:cs typeface="Montserrat"/>
                        </a:rPr>
                        <a:t>Coûteux/peu pratique pour les marchés à faible revenu et à revenu intermédiaire.</a:t>
                      </a:r>
                    </a:p>
                    <a:p>
                      <a:pPr algn="l" rtl="0">
                        <a:lnSpc>
                          <a:spcPct val="100000"/>
                        </a:lnSpc>
                        <a:spcBef>
                          <a:spcPts val="10"/>
                        </a:spcBef>
                      </a:pPr>
                      <a:endParaRPr lang="en-US" sz="1600" dirty="0">
                        <a:latin typeface="Corbel" panose="020B0503020204020204" pitchFamily="34" charset="0"/>
                        <a:cs typeface="Times New Roman"/>
                      </a:endParaRPr>
                    </a:p>
                    <a:p>
                      <a:pPr marL="171450" marR="499109" algn="l" defTabSz="957263">
                        <a:lnSpc>
                          <a:spcPct val="111100"/>
                        </a:lnSpc>
                      </a:pPr>
                      <a:r>
                        <a:rPr lang="fr-FR" sz="1400" b="1" dirty="0">
                          <a:solidFill>
                            <a:srgbClr val="52A947"/>
                          </a:solidFill>
                          <a:latin typeface="Corbel" panose="020B0503020204020204" pitchFamily="34" charset="0"/>
                          <a:cs typeface="Montserrat-SemiBold"/>
                        </a:rPr>
                        <a:t>NIRSÉVIMAB ET CLESROVIMAB </a:t>
                      </a:r>
                      <a:r>
                        <a:rPr lang="fr-FR" sz="1400" b="0" dirty="0">
                          <a:solidFill>
                            <a:srgbClr val="52A947"/>
                          </a:solidFill>
                          <a:latin typeface="Corbel" panose="020B0503020204020204" pitchFamily="34" charset="0"/>
                          <a:cs typeface="Montserrat-SemiBold"/>
                        </a:rPr>
                        <a:t>(NOUVEAU)</a:t>
                      </a:r>
                      <a:br>
                        <a:rPr lang="fr-FR" sz="1400" b="1" dirty="0">
                          <a:solidFill>
                            <a:srgbClr val="52A947"/>
                          </a:solidFill>
                          <a:latin typeface="Corbel" panose="020B0503020204020204" pitchFamily="34" charset="0"/>
                          <a:cs typeface="Montserrat-SemiBold"/>
                        </a:rPr>
                      </a:br>
                      <a:r>
                        <a:rPr lang="fr-FR" sz="1400" b="1" dirty="0" err="1">
                          <a:solidFill>
                            <a:srgbClr val="52A947"/>
                          </a:solidFill>
                          <a:latin typeface="Corbel" panose="020B0503020204020204" pitchFamily="34" charset="0"/>
                          <a:cs typeface="Montserrat-SemiBold"/>
                        </a:rPr>
                        <a:t>AcM</a:t>
                      </a:r>
                      <a:r>
                        <a:rPr lang="fr-FR" sz="1400" b="1" dirty="0">
                          <a:solidFill>
                            <a:srgbClr val="52A947"/>
                          </a:solidFill>
                          <a:latin typeface="Corbel" panose="020B0503020204020204" pitchFamily="34" charset="0"/>
                          <a:cs typeface="Montserrat-SemiBold"/>
                        </a:rPr>
                        <a:t> à longue durée d’action </a:t>
                      </a:r>
                      <a:r>
                        <a:rPr lang="fr-FR" sz="1400" b="0" dirty="0">
                          <a:solidFill>
                            <a:srgbClr val="52A947"/>
                          </a:solidFill>
                          <a:latin typeface="Corbel" panose="020B0503020204020204" pitchFamily="34" charset="0"/>
                          <a:cs typeface="Montserrat-SemiBold"/>
                        </a:rPr>
                        <a:t> administré peu après la naissance ou avant/pendant la première saison du VRS </a:t>
                      </a:r>
                      <a:br>
                        <a:rPr lang="fr-FR" sz="1400" b="0" dirty="0">
                          <a:solidFill>
                            <a:srgbClr val="52A947"/>
                          </a:solidFill>
                          <a:latin typeface="Corbel" panose="020B0503020204020204" pitchFamily="34" charset="0"/>
                          <a:cs typeface="Montserrat-SemiBold"/>
                        </a:rPr>
                      </a:br>
                      <a:r>
                        <a:rPr lang="fr-FR" sz="1400" b="0" dirty="0">
                          <a:solidFill>
                            <a:srgbClr val="52A947"/>
                          </a:solidFill>
                          <a:latin typeface="Corbel" panose="020B0503020204020204" pitchFamily="34" charset="0"/>
                          <a:cs typeface="Montserrat-SemiBold"/>
                        </a:rPr>
                        <a:t>(recommandé par l’OMS)</a:t>
                      </a:r>
                    </a:p>
                    <a:p>
                      <a:pPr marL="171450" marR="499109" lvl="0" indent="0" algn="l" defTabSz="914400" rtl="0" eaLnBrk="1" fontAlgn="auto" latinLnBrk="0" hangingPunct="1">
                        <a:lnSpc>
                          <a:spcPct val="111100"/>
                        </a:lnSpc>
                        <a:spcBef>
                          <a:spcPts val="0"/>
                        </a:spcBef>
                        <a:spcAft>
                          <a:spcPts val="0"/>
                        </a:spcAft>
                        <a:buClrTx/>
                        <a:buSzTx/>
                        <a:buFontTx/>
                        <a:buNone/>
                        <a:tabLst/>
                        <a:defRPr/>
                      </a:pPr>
                      <a:r>
                        <a:rPr lang="fr-FR" sz="1200" dirty="0">
                          <a:solidFill>
                            <a:srgbClr val="231F20"/>
                          </a:solidFill>
                          <a:latin typeface="Corbel" panose="020B0503020204020204" pitchFamily="34" charset="0"/>
                          <a:cs typeface="Montserrat"/>
                        </a:rPr>
                        <a:t>Le prix et l’approvisionnement peuvent constituer des obstacles précoces à l’accès mondial, qu’il convient de surmonter en structurant le marché.</a:t>
                      </a:r>
                    </a:p>
                  </a:txBody>
                  <a:tcPr marL="0" marR="0" marT="127000"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1"/>
                  </a:ext>
                </a:extLst>
              </a:tr>
            </a:tbl>
          </a:graphicData>
        </a:graphic>
      </p:graphicFrame>
      <p:sp>
        <p:nvSpPr>
          <p:cNvPr id="2" name="object 2"/>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lang="fr-FR">
                <a:solidFill>
                  <a:srgbClr val="672672"/>
                </a:solidFill>
              </a:rPr>
              <a:t>Traitement et prévention actuels pour les nourrissons</a:t>
            </a:r>
          </a:p>
        </p:txBody>
      </p:sp>
      <p:grpSp>
        <p:nvGrpSpPr>
          <p:cNvPr id="7" name="object 7"/>
          <p:cNvGrpSpPr/>
          <p:nvPr/>
        </p:nvGrpSpPr>
        <p:grpSpPr>
          <a:xfrm>
            <a:off x="2990523" y="1408050"/>
            <a:ext cx="180446" cy="197908"/>
            <a:chOff x="3588627" y="1689660"/>
            <a:chExt cx="216535" cy="237490"/>
          </a:xfrm>
        </p:grpSpPr>
        <p:pic>
          <p:nvPicPr>
            <p:cNvPr id="8" name="object 8"/>
            <p:cNvPicPr/>
            <p:nvPr/>
          </p:nvPicPr>
          <p:blipFill>
            <a:blip r:embed="rId3" cstate="print"/>
            <a:stretch>
              <a:fillRect/>
            </a:stretch>
          </p:blipFill>
          <p:spPr>
            <a:xfrm>
              <a:off x="3588627" y="1689660"/>
              <a:ext cx="118211" cy="182575"/>
            </a:xfrm>
            <a:prstGeom prst="rect">
              <a:avLst/>
            </a:prstGeom>
          </p:spPr>
        </p:pic>
        <p:pic>
          <p:nvPicPr>
            <p:cNvPr id="9" name="object 9"/>
            <p:cNvPicPr/>
            <p:nvPr/>
          </p:nvPicPr>
          <p:blipFill>
            <a:blip r:embed="rId4" cstate="print"/>
            <a:stretch>
              <a:fillRect/>
            </a:stretch>
          </p:blipFill>
          <p:spPr>
            <a:xfrm>
              <a:off x="3727247" y="1797560"/>
              <a:ext cx="77901" cy="129500"/>
            </a:xfrm>
            <a:prstGeom prst="rect">
              <a:avLst/>
            </a:prstGeom>
          </p:spPr>
        </p:pic>
      </p:grpSp>
      <p:sp>
        <p:nvSpPr>
          <p:cNvPr id="10" name="object 10"/>
          <p:cNvSpPr/>
          <p:nvPr/>
        </p:nvSpPr>
        <p:spPr>
          <a:xfrm>
            <a:off x="2874202" y="1297077"/>
            <a:ext cx="413278" cy="419629"/>
          </a:xfrm>
          <a:custGeom>
            <a:avLst/>
            <a:gdLst/>
            <a:ahLst/>
            <a:cxnLst/>
            <a:rect l="l" t="t" r="r" b="b"/>
            <a:pathLst>
              <a:path w="495935" h="503555">
                <a:moveTo>
                  <a:pt x="143629" y="39293"/>
                </a:moveTo>
                <a:lnTo>
                  <a:pt x="103547" y="60363"/>
                </a:lnTo>
                <a:lnTo>
                  <a:pt x="56903" y="101949"/>
                </a:lnTo>
                <a:lnTo>
                  <a:pt x="23156" y="154927"/>
                </a:lnTo>
                <a:lnTo>
                  <a:pt x="6555" y="202245"/>
                </a:lnTo>
                <a:lnTo>
                  <a:pt x="0" y="251979"/>
                </a:lnTo>
                <a:lnTo>
                  <a:pt x="3552" y="302015"/>
                </a:lnTo>
                <a:lnTo>
                  <a:pt x="17276" y="350240"/>
                </a:lnTo>
              </a:path>
              <a:path w="495935" h="503555">
                <a:moveTo>
                  <a:pt x="170502" y="0"/>
                </a:moveTo>
                <a:lnTo>
                  <a:pt x="208513" y="17475"/>
                </a:lnTo>
                <a:lnTo>
                  <a:pt x="191038" y="55486"/>
                </a:lnTo>
              </a:path>
              <a:path w="495935" h="503555">
                <a:moveTo>
                  <a:pt x="52023" y="453809"/>
                </a:moveTo>
                <a:lnTo>
                  <a:pt x="46994" y="412280"/>
                </a:lnTo>
                <a:lnTo>
                  <a:pt x="88523" y="407250"/>
                </a:lnTo>
              </a:path>
              <a:path w="495935" h="503555">
                <a:moveTo>
                  <a:pt x="495812" y="337108"/>
                </a:moveTo>
                <a:lnTo>
                  <a:pt x="458030" y="355066"/>
                </a:lnTo>
                <a:lnTo>
                  <a:pt x="440059" y="317284"/>
                </a:lnTo>
              </a:path>
              <a:path w="495935" h="503555">
                <a:moveTo>
                  <a:pt x="99572" y="456552"/>
                </a:moveTo>
                <a:lnTo>
                  <a:pt x="137609" y="480568"/>
                </a:lnTo>
                <a:lnTo>
                  <a:pt x="196948" y="500167"/>
                </a:lnTo>
                <a:lnTo>
                  <a:pt x="228250" y="503513"/>
                </a:lnTo>
                <a:lnTo>
                  <a:pt x="259707" y="502907"/>
                </a:lnTo>
                <a:lnTo>
                  <a:pt x="308978" y="493620"/>
                </a:lnTo>
                <a:lnTo>
                  <a:pt x="355326" y="474429"/>
                </a:lnTo>
                <a:lnTo>
                  <a:pt x="396886" y="446334"/>
                </a:lnTo>
                <a:lnTo>
                  <a:pt x="431792" y="410337"/>
                </a:lnTo>
              </a:path>
              <a:path w="495935" h="503555">
                <a:moveTo>
                  <a:pt x="481715" y="295884"/>
                </a:moveTo>
                <a:lnTo>
                  <a:pt x="482962" y="283405"/>
                </a:lnTo>
                <a:lnTo>
                  <a:pt x="484071" y="270155"/>
                </a:lnTo>
                <a:lnTo>
                  <a:pt x="484694" y="256042"/>
                </a:lnTo>
                <a:lnTo>
                  <a:pt x="484484" y="240969"/>
                </a:lnTo>
                <a:lnTo>
                  <a:pt x="471789" y="179773"/>
                </a:lnTo>
                <a:lnTo>
                  <a:pt x="442777" y="124053"/>
                </a:lnTo>
                <a:lnTo>
                  <a:pt x="410102" y="86022"/>
                </a:lnTo>
                <a:lnTo>
                  <a:pt x="370311" y="55479"/>
                </a:lnTo>
                <a:lnTo>
                  <a:pt x="325205" y="33538"/>
                </a:lnTo>
                <a:lnTo>
                  <a:pt x="276585" y="21310"/>
                </a:lnTo>
              </a:path>
            </a:pathLst>
          </a:custGeom>
          <a:ln w="20040">
            <a:solidFill>
              <a:srgbClr val="0093D5"/>
            </a:solidFill>
          </a:ln>
        </p:spPr>
        <p:txBody>
          <a:bodyPr wrap="square" lIns="0" tIns="0" rIns="0" bIns="0" rtlCol="0"/>
          <a:lstStyle/>
          <a:p>
            <a:endParaRPr sz="1500"/>
          </a:p>
        </p:txBody>
      </p:sp>
      <p:sp>
        <p:nvSpPr>
          <p:cNvPr id="11" name="object 11"/>
          <p:cNvSpPr/>
          <p:nvPr/>
        </p:nvSpPr>
        <p:spPr>
          <a:xfrm>
            <a:off x="2186294" y="1801525"/>
            <a:ext cx="576263" cy="0"/>
          </a:xfrm>
          <a:custGeom>
            <a:avLst/>
            <a:gdLst/>
            <a:ahLst/>
            <a:cxnLst/>
            <a:rect l="l" t="t" r="r" b="b"/>
            <a:pathLst>
              <a:path w="691514">
                <a:moveTo>
                  <a:pt x="0" y="0"/>
                </a:moveTo>
                <a:lnTo>
                  <a:pt x="691502" y="0"/>
                </a:lnTo>
              </a:path>
            </a:pathLst>
          </a:custGeom>
          <a:ln w="20040">
            <a:solidFill>
              <a:srgbClr val="314FA1"/>
            </a:solidFill>
          </a:ln>
        </p:spPr>
        <p:txBody>
          <a:bodyPr wrap="square" lIns="0" tIns="0" rIns="0" bIns="0" rtlCol="0"/>
          <a:lstStyle/>
          <a:p>
            <a:endParaRPr sz="1500"/>
          </a:p>
        </p:txBody>
      </p:sp>
      <p:grpSp>
        <p:nvGrpSpPr>
          <p:cNvPr id="12" name="object 12"/>
          <p:cNvGrpSpPr/>
          <p:nvPr/>
        </p:nvGrpSpPr>
        <p:grpSpPr>
          <a:xfrm>
            <a:off x="2106739" y="1185771"/>
            <a:ext cx="700088" cy="559858"/>
            <a:chOff x="2528086" y="1422925"/>
            <a:chExt cx="840105" cy="671830"/>
          </a:xfrm>
        </p:grpSpPr>
        <p:sp>
          <p:nvSpPr>
            <p:cNvPr id="13" name="object 13"/>
            <p:cNvSpPr/>
            <p:nvPr/>
          </p:nvSpPr>
          <p:spPr>
            <a:xfrm>
              <a:off x="2730529" y="1432946"/>
              <a:ext cx="446405" cy="652145"/>
            </a:xfrm>
            <a:custGeom>
              <a:avLst/>
              <a:gdLst/>
              <a:ahLst/>
              <a:cxnLst/>
              <a:rect l="l" t="t" r="r" b="b"/>
              <a:pathLst>
                <a:path w="446405" h="652144">
                  <a:moveTo>
                    <a:pt x="446316" y="428536"/>
                  </a:moveTo>
                  <a:lnTo>
                    <a:pt x="411448" y="309579"/>
                  </a:lnTo>
                  <a:lnTo>
                    <a:pt x="334740" y="168047"/>
                  </a:lnTo>
                  <a:lnTo>
                    <a:pt x="258031" y="49626"/>
                  </a:lnTo>
                  <a:lnTo>
                    <a:pt x="223164" y="0"/>
                  </a:lnTo>
                  <a:lnTo>
                    <a:pt x="94147" y="178417"/>
                  </a:lnTo>
                  <a:lnTo>
                    <a:pt x="27895" y="282528"/>
                  </a:lnTo>
                  <a:lnTo>
                    <a:pt x="3486" y="352510"/>
                  </a:lnTo>
                  <a:lnTo>
                    <a:pt x="0" y="428536"/>
                  </a:lnTo>
                  <a:lnTo>
                    <a:pt x="4533" y="473512"/>
                  </a:lnTo>
                  <a:lnTo>
                    <a:pt x="17536" y="515403"/>
                  </a:lnTo>
                  <a:lnTo>
                    <a:pt x="38112" y="553310"/>
                  </a:lnTo>
                  <a:lnTo>
                    <a:pt x="65362" y="586338"/>
                  </a:lnTo>
                  <a:lnTo>
                    <a:pt x="98389" y="613588"/>
                  </a:lnTo>
                  <a:lnTo>
                    <a:pt x="136297" y="634163"/>
                  </a:lnTo>
                  <a:lnTo>
                    <a:pt x="178188" y="647166"/>
                  </a:lnTo>
                  <a:lnTo>
                    <a:pt x="223164" y="651700"/>
                  </a:lnTo>
                  <a:lnTo>
                    <a:pt x="268136" y="647166"/>
                  </a:lnTo>
                  <a:lnTo>
                    <a:pt x="310024" y="634163"/>
                  </a:lnTo>
                  <a:lnTo>
                    <a:pt x="347929" y="613588"/>
                  </a:lnTo>
                  <a:lnTo>
                    <a:pt x="380955" y="586338"/>
                  </a:lnTo>
                  <a:lnTo>
                    <a:pt x="408204" y="553310"/>
                  </a:lnTo>
                  <a:lnTo>
                    <a:pt x="428779" y="515403"/>
                  </a:lnTo>
                  <a:lnTo>
                    <a:pt x="441782" y="473512"/>
                  </a:lnTo>
                  <a:lnTo>
                    <a:pt x="446316" y="428536"/>
                  </a:lnTo>
                  <a:close/>
                </a:path>
              </a:pathLst>
            </a:custGeom>
            <a:ln w="20040">
              <a:solidFill>
                <a:srgbClr val="344054"/>
              </a:solidFill>
            </a:ln>
          </p:spPr>
          <p:txBody>
            <a:bodyPr wrap="square" lIns="0" tIns="0" rIns="0" bIns="0" rtlCol="0"/>
            <a:lstStyle/>
            <a:p>
              <a:endParaRPr sz="1500"/>
            </a:p>
          </p:txBody>
        </p:sp>
        <p:sp>
          <p:nvSpPr>
            <p:cNvPr id="14" name="object 14"/>
            <p:cNvSpPr/>
            <p:nvPr/>
          </p:nvSpPr>
          <p:spPr>
            <a:xfrm>
              <a:off x="2528086" y="1432952"/>
              <a:ext cx="840105" cy="629285"/>
            </a:xfrm>
            <a:custGeom>
              <a:avLst/>
              <a:gdLst/>
              <a:ahLst/>
              <a:cxnLst/>
              <a:rect l="l" t="t" r="r" b="b"/>
              <a:pathLst>
                <a:path w="840104" h="629285">
                  <a:moveTo>
                    <a:pt x="0" y="629208"/>
                  </a:moveTo>
                  <a:lnTo>
                    <a:pt x="200583" y="629208"/>
                  </a:lnTo>
                </a:path>
                <a:path w="840104" h="629285">
                  <a:moveTo>
                    <a:pt x="594436" y="115138"/>
                  </a:moveTo>
                  <a:lnTo>
                    <a:pt x="721156" y="115138"/>
                  </a:lnTo>
                </a:path>
                <a:path w="840104" h="629285">
                  <a:moveTo>
                    <a:pt x="546595" y="0"/>
                  </a:moveTo>
                  <a:lnTo>
                    <a:pt x="839558" y="0"/>
                  </a:lnTo>
                </a:path>
              </a:pathLst>
            </a:custGeom>
            <a:ln w="20040">
              <a:solidFill>
                <a:srgbClr val="314FA1"/>
              </a:solidFill>
            </a:ln>
          </p:spPr>
          <p:txBody>
            <a:bodyPr wrap="square" lIns="0" tIns="0" rIns="0" bIns="0" rtlCol="0"/>
            <a:lstStyle/>
            <a:p>
              <a:endParaRPr sz="1500"/>
            </a:p>
          </p:txBody>
        </p:sp>
        <p:sp>
          <p:nvSpPr>
            <p:cNvPr id="15" name="object 15"/>
            <p:cNvSpPr/>
            <p:nvPr/>
          </p:nvSpPr>
          <p:spPr>
            <a:xfrm>
              <a:off x="2789641" y="1722443"/>
              <a:ext cx="347345" cy="322580"/>
            </a:xfrm>
            <a:custGeom>
              <a:avLst/>
              <a:gdLst/>
              <a:ahLst/>
              <a:cxnLst/>
              <a:rect l="l" t="t" r="r" b="b"/>
              <a:pathLst>
                <a:path w="347344" h="322580">
                  <a:moveTo>
                    <a:pt x="297980" y="0"/>
                  </a:moveTo>
                  <a:lnTo>
                    <a:pt x="274578" y="64692"/>
                  </a:lnTo>
                  <a:lnTo>
                    <a:pt x="238556" y="122897"/>
                  </a:lnTo>
                  <a:lnTo>
                    <a:pt x="199659" y="161952"/>
                  </a:lnTo>
                  <a:lnTo>
                    <a:pt x="153528" y="192173"/>
                  </a:lnTo>
                  <a:lnTo>
                    <a:pt x="102252" y="212473"/>
                  </a:lnTo>
                  <a:lnTo>
                    <a:pt x="47917" y="221767"/>
                  </a:lnTo>
                  <a:lnTo>
                    <a:pt x="35918" y="222219"/>
                  </a:lnTo>
                  <a:lnTo>
                    <a:pt x="23920" y="222088"/>
                  </a:lnTo>
                  <a:lnTo>
                    <a:pt x="11941" y="221399"/>
                  </a:lnTo>
                  <a:lnTo>
                    <a:pt x="0" y="220179"/>
                  </a:lnTo>
                  <a:lnTo>
                    <a:pt x="28177" y="261561"/>
                  </a:lnTo>
                  <a:lnTo>
                    <a:pt x="66330" y="293771"/>
                  </a:lnTo>
                  <a:lnTo>
                    <a:pt x="112330" y="314668"/>
                  </a:lnTo>
                  <a:lnTo>
                    <a:pt x="164045" y="322110"/>
                  </a:lnTo>
                  <a:lnTo>
                    <a:pt x="212655" y="315559"/>
                  </a:lnTo>
                  <a:lnTo>
                    <a:pt x="256370" y="297078"/>
                  </a:lnTo>
                  <a:lnTo>
                    <a:pt x="293433" y="268427"/>
                  </a:lnTo>
                  <a:lnTo>
                    <a:pt x="322084" y="231364"/>
                  </a:lnTo>
                  <a:lnTo>
                    <a:pt x="340565" y="187648"/>
                  </a:lnTo>
                  <a:lnTo>
                    <a:pt x="347116" y="139039"/>
                  </a:lnTo>
                  <a:lnTo>
                    <a:pt x="343548" y="112224"/>
                  </a:lnTo>
                  <a:lnTo>
                    <a:pt x="333506" y="79282"/>
                  </a:lnTo>
                  <a:lnTo>
                    <a:pt x="317985" y="41459"/>
                  </a:lnTo>
                  <a:lnTo>
                    <a:pt x="297980" y="0"/>
                  </a:lnTo>
                  <a:close/>
                </a:path>
              </a:pathLst>
            </a:custGeom>
            <a:solidFill>
              <a:srgbClr val="0093D5"/>
            </a:solidFill>
          </p:spPr>
          <p:txBody>
            <a:bodyPr wrap="square" lIns="0" tIns="0" rIns="0" bIns="0" rtlCol="0"/>
            <a:lstStyle/>
            <a:p>
              <a:endParaRPr sz="1500"/>
            </a:p>
          </p:txBody>
        </p:sp>
      </p:grpSp>
      <p:grpSp>
        <p:nvGrpSpPr>
          <p:cNvPr id="16" name="object 16"/>
          <p:cNvGrpSpPr/>
          <p:nvPr/>
        </p:nvGrpSpPr>
        <p:grpSpPr>
          <a:xfrm>
            <a:off x="9620189" y="1563005"/>
            <a:ext cx="875242" cy="201613"/>
            <a:chOff x="7485223" y="1891389"/>
            <a:chExt cx="1050290" cy="241935"/>
          </a:xfrm>
        </p:grpSpPr>
        <p:sp>
          <p:nvSpPr>
            <p:cNvPr id="17" name="object 17"/>
            <p:cNvSpPr/>
            <p:nvPr/>
          </p:nvSpPr>
          <p:spPr>
            <a:xfrm>
              <a:off x="7745831" y="1953475"/>
              <a:ext cx="532130" cy="117475"/>
            </a:xfrm>
            <a:custGeom>
              <a:avLst/>
              <a:gdLst/>
              <a:ahLst/>
              <a:cxnLst/>
              <a:rect l="l" t="t" r="r" b="b"/>
              <a:pathLst>
                <a:path w="532129" h="117475">
                  <a:moveTo>
                    <a:pt x="531901" y="0"/>
                  </a:moveTo>
                  <a:lnTo>
                    <a:pt x="0" y="0"/>
                  </a:lnTo>
                  <a:lnTo>
                    <a:pt x="0" y="117411"/>
                  </a:lnTo>
                  <a:lnTo>
                    <a:pt x="531901" y="117411"/>
                  </a:lnTo>
                  <a:lnTo>
                    <a:pt x="531901" y="0"/>
                  </a:lnTo>
                  <a:close/>
                </a:path>
              </a:pathLst>
            </a:custGeom>
            <a:solidFill>
              <a:srgbClr val="52A947"/>
            </a:solidFill>
          </p:spPr>
          <p:txBody>
            <a:bodyPr wrap="square" lIns="0" tIns="0" rIns="0" bIns="0" rtlCol="0"/>
            <a:lstStyle/>
            <a:p>
              <a:endParaRPr sz="1500"/>
            </a:p>
          </p:txBody>
        </p:sp>
        <p:sp>
          <p:nvSpPr>
            <p:cNvPr id="18" name="object 18"/>
            <p:cNvSpPr/>
            <p:nvPr/>
          </p:nvSpPr>
          <p:spPr>
            <a:xfrm>
              <a:off x="7497991" y="2012187"/>
              <a:ext cx="175895" cy="36830"/>
            </a:xfrm>
            <a:custGeom>
              <a:avLst/>
              <a:gdLst/>
              <a:ahLst/>
              <a:cxnLst/>
              <a:rect l="l" t="t" r="r" b="b"/>
              <a:pathLst>
                <a:path w="175895" h="36830">
                  <a:moveTo>
                    <a:pt x="175514" y="0"/>
                  </a:moveTo>
                  <a:lnTo>
                    <a:pt x="0" y="0"/>
                  </a:lnTo>
                  <a:lnTo>
                    <a:pt x="0" y="36360"/>
                  </a:lnTo>
                  <a:lnTo>
                    <a:pt x="175514" y="36360"/>
                  </a:lnTo>
                  <a:lnTo>
                    <a:pt x="175514" y="0"/>
                  </a:lnTo>
                  <a:close/>
                </a:path>
              </a:pathLst>
            </a:custGeom>
            <a:solidFill>
              <a:srgbClr val="EDEDED"/>
            </a:solidFill>
          </p:spPr>
          <p:txBody>
            <a:bodyPr wrap="square" lIns="0" tIns="0" rIns="0" bIns="0" rtlCol="0"/>
            <a:lstStyle/>
            <a:p>
              <a:endParaRPr sz="1500"/>
            </a:p>
          </p:txBody>
        </p:sp>
        <p:sp>
          <p:nvSpPr>
            <p:cNvPr id="19" name="object 19"/>
            <p:cNvSpPr/>
            <p:nvPr/>
          </p:nvSpPr>
          <p:spPr>
            <a:xfrm>
              <a:off x="7660807" y="1940746"/>
              <a:ext cx="629920" cy="143510"/>
            </a:xfrm>
            <a:custGeom>
              <a:avLst/>
              <a:gdLst/>
              <a:ahLst/>
              <a:cxnLst/>
              <a:rect l="l" t="t" r="r" b="b"/>
              <a:pathLst>
                <a:path w="629920" h="143510">
                  <a:moveTo>
                    <a:pt x="623951" y="0"/>
                  </a:moveTo>
                  <a:lnTo>
                    <a:pt x="5689" y="0"/>
                  </a:lnTo>
                  <a:lnTo>
                    <a:pt x="0" y="5702"/>
                  </a:lnTo>
                  <a:lnTo>
                    <a:pt x="0" y="137172"/>
                  </a:lnTo>
                  <a:lnTo>
                    <a:pt x="5689" y="142887"/>
                  </a:lnTo>
                  <a:lnTo>
                    <a:pt x="623951" y="142887"/>
                  </a:lnTo>
                  <a:lnTo>
                    <a:pt x="629666" y="137172"/>
                  </a:lnTo>
                  <a:lnTo>
                    <a:pt x="629666" y="117411"/>
                  </a:lnTo>
                  <a:lnTo>
                    <a:pt x="25463" y="117411"/>
                  </a:lnTo>
                  <a:lnTo>
                    <a:pt x="25463" y="25476"/>
                  </a:lnTo>
                  <a:lnTo>
                    <a:pt x="629666" y="25476"/>
                  </a:lnTo>
                  <a:lnTo>
                    <a:pt x="629666" y="5702"/>
                  </a:lnTo>
                  <a:lnTo>
                    <a:pt x="623951" y="0"/>
                  </a:lnTo>
                  <a:close/>
                </a:path>
                <a:path w="629920" h="143510">
                  <a:moveTo>
                    <a:pt x="629666" y="25476"/>
                  </a:moveTo>
                  <a:lnTo>
                    <a:pt x="604189" y="25476"/>
                  </a:lnTo>
                  <a:lnTo>
                    <a:pt x="604189" y="117411"/>
                  </a:lnTo>
                  <a:lnTo>
                    <a:pt x="629666" y="117411"/>
                  </a:lnTo>
                  <a:lnTo>
                    <a:pt x="629666" y="25476"/>
                  </a:lnTo>
                  <a:close/>
                </a:path>
              </a:pathLst>
            </a:custGeom>
            <a:solidFill>
              <a:srgbClr val="1D1D1D"/>
            </a:solidFill>
          </p:spPr>
          <p:txBody>
            <a:bodyPr wrap="square" lIns="0" tIns="0" rIns="0" bIns="0" rtlCol="0"/>
            <a:lstStyle/>
            <a:p>
              <a:endParaRPr sz="1500"/>
            </a:p>
          </p:txBody>
        </p:sp>
        <p:pic>
          <p:nvPicPr>
            <p:cNvPr id="20" name="object 20"/>
            <p:cNvPicPr/>
            <p:nvPr/>
          </p:nvPicPr>
          <p:blipFill>
            <a:blip r:embed="rId5" cstate="print"/>
            <a:stretch>
              <a:fillRect/>
            </a:stretch>
          </p:blipFill>
          <p:spPr>
            <a:xfrm>
              <a:off x="8264992" y="1969695"/>
              <a:ext cx="270065" cy="84975"/>
            </a:xfrm>
            <a:prstGeom prst="rect">
              <a:avLst/>
            </a:prstGeom>
          </p:spPr>
        </p:pic>
        <p:pic>
          <p:nvPicPr>
            <p:cNvPr id="21" name="object 21"/>
            <p:cNvPicPr/>
            <p:nvPr/>
          </p:nvPicPr>
          <p:blipFill>
            <a:blip r:embed="rId6" cstate="print"/>
            <a:stretch>
              <a:fillRect/>
            </a:stretch>
          </p:blipFill>
          <p:spPr>
            <a:xfrm>
              <a:off x="7485223" y="1891389"/>
              <a:ext cx="201046" cy="241592"/>
            </a:xfrm>
            <a:prstGeom prst="rect">
              <a:avLst/>
            </a:prstGeom>
          </p:spPr>
        </p:pic>
        <p:sp>
          <p:nvSpPr>
            <p:cNvPr id="22" name="object 22"/>
            <p:cNvSpPr/>
            <p:nvPr/>
          </p:nvSpPr>
          <p:spPr>
            <a:xfrm>
              <a:off x="7843367" y="1940750"/>
              <a:ext cx="342265" cy="84455"/>
            </a:xfrm>
            <a:custGeom>
              <a:avLst/>
              <a:gdLst/>
              <a:ahLst/>
              <a:cxnLst/>
              <a:rect l="l" t="t" r="r" b="b"/>
              <a:pathLst>
                <a:path w="342265" h="84455">
                  <a:moveTo>
                    <a:pt x="25501" y="5715"/>
                  </a:moveTo>
                  <a:lnTo>
                    <a:pt x="19786" y="12"/>
                  </a:lnTo>
                  <a:lnTo>
                    <a:pt x="5715" y="12"/>
                  </a:lnTo>
                  <a:lnTo>
                    <a:pt x="0" y="5715"/>
                  </a:lnTo>
                  <a:lnTo>
                    <a:pt x="0" y="78473"/>
                  </a:lnTo>
                  <a:lnTo>
                    <a:pt x="5715" y="84188"/>
                  </a:lnTo>
                  <a:lnTo>
                    <a:pt x="12738" y="84188"/>
                  </a:lnTo>
                  <a:lnTo>
                    <a:pt x="19786" y="84188"/>
                  </a:lnTo>
                  <a:lnTo>
                    <a:pt x="25501" y="78473"/>
                  </a:lnTo>
                  <a:lnTo>
                    <a:pt x="25501" y="5715"/>
                  </a:lnTo>
                  <a:close/>
                </a:path>
                <a:path w="342265" h="84455">
                  <a:moveTo>
                    <a:pt x="130886" y="5702"/>
                  </a:moveTo>
                  <a:lnTo>
                    <a:pt x="125196" y="0"/>
                  </a:lnTo>
                  <a:lnTo>
                    <a:pt x="111112" y="0"/>
                  </a:lnTo>
                  <a:lnTo>
                    <a:pt x="105422" y="5702"/>
                  </a:lnTo>
                  <a:lnTo>
                    <a:pt x="105422" y="55372"/>
                  </a:lnTo>
                  <a:lnTo>
                    <a:pt x="111112" y="61074"/>
                  </a:lnTo>
                  <a:lnTo>
                    <a:pt x="118148" y="61074"/>
                  </a:lnTo>
                  <a:lnTo>
                    <a:pt x="125196" y="61074"/>
                  </a:lnTo>
                  <a:lnTo>
                    <a:pt x="130886" y="55372"/>
                  </a:lnTo>
                  <a:lnTo>
                    <a:pt x="130886" y="5702"/>
                  </a:lnTo>
                  <a:close/>
                </a:path>
                <a:path w="342265" h="84455">
                  <a:moveTo>
                    <a:pt x="236296" y="5715"/>
                  </a:moveTo>
                  <a:lnTo>
                    <a:pt x="230606" y="12"/>
                  </a:lnTo>
                  <a:lnTo>
                    <a:pt x="216535" y="12"/>
                  </a:lnTo>
                  <a:lnTo>
                    <a:pt x="210820" y="5715"/>
                  </a:lnTo>
                  <a:lnTo>
                    <a:pt x="210820" y="78473"/>
                  </a:lnTo>
                  <a:lnTo>
                    <a:pt x="216535" y="84188"/>
                  </a:lnTo>
                  <a:lnTo>
                    <a:pt x="223558" y="84188"/>
                  </a:lnTo>
                  <a:lnTo>
                    <a:pt x="230606" y="84188"/>
                  </a:lnTo>
                  <a:lnTo>
                    <a:pt x="236296" y="78473"/>
                  </a:lnTo>
                  <a:lnTo>
                    <a:pt x="236296" y="5715"/>
                  </a:lnTo>
                  <a:close/>
                </a:path>
                <a:path w="342265" h="84455">
                  <a:moveTo>
                    <a:pt x="341693" y="5702"/>
                  </a:moveTo>
                  <a:lnTo>
                    <a:pt x="336003" y="0"/>
                  </a:lnTo>
                  <a:lnTo>
                    <a:pt x="321932" y="0"/>
                  </a:lnTo>
                  <a:lnTo>
                    <a:pt x="316217" y="5702"/>
                  </a:lnTo>
                  <a:lnTo>
                    <a:pt x="316217" y="55372"/>
                  </a:lnTo>
                  <a:lnTo>
                    <a:pt x="321932" y="61074"/>
                  </a:lnTo>
                  <a:lnTo>
                    <a:pt x="328955" y="61074"/>
                  </a:lnTo>
                  <a:lnTo>
                    <a:pt x="336003" y="61074"/>
                  </a:lnTo>
                  <a:lnTo>
                    <a:pt x="341693" y="55372"/>
                  </a:lnTo>
                  <a:lnTo>
                    <a:pt x="341693" y="5702"/>
                  </a:lnTo>
                  <a:close/>
                </a:path>
              </a:pathLst>
            </a:custGeom>
            <a:solidFill>
              <a:srgbClr val="1D1D1D"/>
            </a:solidFill>
          </p:spPr>
          <p:txBody>
            <a:bodyPr wrap="square" lIns="0" tIns="0" rIns="0" bIns="0" rtlCol="0"/>
            <a:lstStyle/>
            <a:p>
              <a:endParaRPr sz="1500"/>
            </a:p>
          </p:txBody>
        </p:sp>
      </p:grpSp>
      <p:grpSp>
        <p:nvGrpSpPr>
          <p:cNvPr id="23" name="object 23"/>
          <p:cNvGrpSpPr/>
          <p:nvPr/>
        </p:nvGrpSpPr>
        <p:grpSpPr>
          <a:xfrm>
            <a:off x="9039171" y="1156900"/>
            <a:ext cx="319088" cy="726016"/>
            <a:chOff x="6973154" y="1358502"/>
            <a:chExt cx="382905" cy="871219"/>
          </a:xfrm>
        </p:grpSpPr>
        <p:sp>
          <p:nvSpPr>
            <p:cNvPr id="24" name="object 24"/>
            <p:cNvSpPr/>
            <p:nvPr/>
          </p:nvSpPr>
          <p:spPr>
            <a:xfrm>
              <a:off x="6984292" y="1502406"/>
              <a:ext cx="360045" cy="716280"/>
            </a:xfrm>
            <a:custGeom>
              <a:avLst/>
              <a:gdLst/>
              <a:ahLst/>
              <a:cxnLst/>
              <a:rect l="l" t="t" r="r" b="b"/>
              <a:pathLst>
                <a:path w="360045" h="716280">
                  <a:moveTo>
                    <a:pt x="81711" y="105536"/>
                  </a:moveTo>
                  <a:lnTo>
                    <a:pt x="12026" y="231838"/>
                  </a:lnTo>
                  <a:lnTo>
                    <a:pt x="0" y="278510"/>
                  </a:lnTo>
                  <a:lnTo>
                    <a:pt x="0" y="661301"/>
                  </a:lnTo>
                  <a:lnTo>
                    <a:pt x="4281" y="682505"/>
                  </a:lnTo>
                  <a:lnTo>
                    <a:pt x="15957" y="699819"/>
                  </a:lnTo>
                  <a:lnTo>
                    <a:pt x="33272" y="711491"/>
                  </a:lnTo>
                  <a:lnTo>
                    <a:pt x="54470" y="715771"/>
                  </a:lnTo>
                  <a:lnTo>
                    <a:pt x="305549" y="715771"/>
                  </a:lnTo>
                  <a:lnTo>
                    <a:pt x="326752" y="711491"/>
                  </a:lnTo>
                  <a:lnTo>
                    <a:pt x="344066" y="699819"/>
                  </a:lnTo>
                  <a:lnTo>
                    <a:pt x="355739" y="682505"/>
                  </a:lnTo>
                  <a:lnTo>
                    <a:pt x="360019" y="661301"/>
                  </a:lnTo>
                  <a:lnTo>
                    <a:pt x="360019" y="278510"/>
                  </a:lnTo>
                  <a:lnTo>
                    <a:pt x="347992" y="231838"/>
                  </a:lnTo>
                  <a:lnTo>
                    <a:pt x="278307" y="105536"/>
                  </a:lnTo>
                </a:path>
                <a:path w="360045" h="716280">
                  <a:moveTo>
                    <a:pt x="309803" y="105536"/>
                  </a:moveTo>
                  <a:lnTo>
                    <a:pt x="50215" y="105536"/>
                  </a:lnTo>
                  <a:lnTo>
                    <a:pt x="37961" y="103062"/>
                  </a:lnTo>
                  <a:lnTo>
                    <a:pt x="27954" y="96313"/>
                  </a:lnTo>
                  <a:lnTo>
                    <a:pt x="21206" y="86302"/>
                  </a:lnTo>
                  <a:lnTo>
                    <a:pt x="18732" y="74040"/>
                  </a:lnTo>
                  <a:lnTo>
                    <a:pt x="18732" y="31495"/>
                  </a:lnTo>
                  <a:lnTo>
                    <a:pt x="21206" y="19234"/>
                  </a:lnTo>
                  <a:lnTo>
                    <a:pt x="27954" y="9223"/>
                  </a:lnTo>
                  <a:lnTo>
                    <a:pt x="37961" y="2474"/>
                  </a:lnTo>
                  <a:lnTo>
                    <a:pt x="50215" y="0"/>
                  </a:lnTo>
                  <a:lnTo>
                    <a:pt x="309803" y="0"/>
                  </a:lnTo>
                  <a:lnTo>
                    <a:pt x="322059" y="2474"/>
                  </a:lnTo>
                  <a:lnTo>
                    <a:pt x="332071" y="9223"/>
                  </a:lnTo>
                  <a:lnTo>
                    <a:pt x="338823" y="19234"/>
                  </a:lnTo>
                  <a:lnTo>
                    <a:pt x="341299" y="31495"/>
                  </a:lnTo>
                  <a:lnTo>
                    <a:pt x="341299" y="74040"/>
                  </a:lnTo>
                  <a:lnTo>
                    <a:pt x="338823" y="86302"/>
                  </a:lnTo>
                  <a:lnTo>
                    <a:pt x="332071" y="96313"/>
                  </a:lnTo>
                  <a:lnTo>
                    <a:pt x="322059" y="103062"/>
                  </a:lnTo>
                  <a:lnTo>
                    <a:pt x="309803" y="105536"/>
                  </a:lnTo>
                  <a:close/>
                </a:path>
              </a:pathLst>
            </a:custGeom>
            <a:ln w="22275">
              <a:solidFill>
                <a:srgbClr val="074848"/>
              </a:solidFill>
            </a:ln>
          </p:spPr>
          <p:txBody>
            <a:bodyPr wrap="square" lIns="0" tIns="0" rIns="0" bIns="0" rtlCol="0"/>
            <a:lstStyle/>
            <a:p>
              <a:endParaRPr sz="1500"/>
            </a:p>
          </p:txBody>
        </p:sp>
        <p:pic>
          <p:nvPicPr>
            <p:cNvPr id="25" name="object 25"/>
            <p:cNvPicPr/>
            <p:nvPr/>
          </p:nvPicPr>
          <p:blipFill>
            <a:blip r:embed="rId7" cstate="print"/>
            <a:stretch>
              <a:fillRect/>
            </a:stretch>
          </p:blipFill>
          <p:spPr>
            <a:xfrm>
              <a:off x="7054866" y="1358502"/>
              <a:ext cx="218871" cy="155041"/>
            </a:xfrm>
            <a:prstGeom prst="rect">
              <a:avLst/>
            </a:prstGeom>
          </p:spPr>
        </p:pic>
        <p:sp>
          <p:nvSpPr>
            <p:cNvPr id="26" name="object 26"/>
            <p:cNvSpPr/>
            <p:nvPr/>
          </p:nvSpPr>
          <p:spPr>
            <a:xfrm>
              <a:off x="7028834" y="1877265"/>
              <a:ext cx="271145" cy="296545"/>
            </a:xfrm>
            <a:custGeom>
              <a:avLst/>
              <a:gdLst/>
              <a:ahLst/>
              <a:cxnLst/>
              <a:rect l="l" t="t" r="r" b="b"/>
              <a:pathLst>
                <a:path w="271145" h="296544">
                  <a:moveTo>
                    <a:pt x="12029" y="85"/>
                  </a:moveTo>
                  <a:lnTo>
                    <a:pt x="0" y="0"/>
                  </a:lnTo>
                  <a:lnTo>
                    <a:pt x="0" y="291909"/>
                  </a:lnTo>
                  <a:lnTo>
                    <a:pt x="4457" y="296367"/>
                  </a:lnTo>
                  <a:lnTo>
                    <a:pt x="9931" y="296367"/>
                  </a:lnTo>
                  <a:lnTo>
                    <a:pt x="266484" y="296367"/>
                  </a:lnTo>
                  <a:lnTo>
                    <a:pt x="270929" y="291909"/>
                  </a:lnTo>
                  <a:lnTo>
                    <a:pt x="270929" y="63487"/>
                  </a:lnTo>
                  <a:lnTo>
                    <a:pt x="246873" y="62943"/>
                  </a:lnTo>
                  <a:lnTo>
                    <a:pt x="222937" y="60577"/>
                  </a:lnTo>
                  <a:lnTo>
                    <a:pt x="199261" y="56341"/>
                  </a:lnTo>
                  <a:lnTo>
                    <a:pt x="175983" y="50190"/>
                  </a:lnTo>
                  <a:lnTo>
                    <a:pt x="143911" y="38706"/>
                  </a:lnTo>
                  <a:lnTo>
                    <a:pt x="112307" y="25819"/>
                  </a:lnTo>
                  <a:lnTo>
                    <a:pt x="80505" y="13675"/>
                  </a:lnTo>
                  <a:lnTo>
                    <a:pt x="47840" y="4419"/>
                  </a:lnTo>
                  <a:lnTo>
                    <a:pt x="35983" y="2269"/>
                  </a:lnTo>
                  <a:lnTo>
                    <a:pt x="24034" y="833"/>
                  </a:lnTo>
                  <a:lnTo>
                    <a:pt x="12029" y="85"/>
                  </a:lnTo>
                  <a:close/>
                </a:path>
              </a:pathLst>
            </a:custGeom>
            <a:solidFill>
              <a:srgbClr val="52A947"/>
            </a:solidFill>
          </p:spPr>
          <p:txBody>
            <a:bodyPr wrap="square" lIns="0" tIns="0" rIns="0" bIns="0" rtlCol="0"/>
            <a:lstStyle/>
            <a:p>
              <a:endParaRPr sz="1500"/>
            </a:p>
          </p:txBody>
        </p:sp>
      </p:grpSp>
      <p:sp>
        <p:nvSpPr>
          <p:cNvPr id="27" name="object 3">
            <a:extLst>
              <a:ext uri="{FF2B5EF4-FFF2-40B4-BE49-F238E27FC236}">
                <a16:creationId xmlns:a16="http://schemas.microsoft.com/office/drawing/2014/main" id="{37D93510-C9CC-D8D4-1EFC-29AC32863167}"/>
              </a:ext>
            </a:extLst>
          </p:cNvPr>
          <p:cNvSpPr/>
          <p:nvPr/>
        </p:nvSpPr>
        <p:spPr>
          <a:xfrm>
            <a:off x="1368162" y="2012579"/>
            <a:ext cx="251835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fr-FR" sz="1100" b="1">
                <a:solidFill>
                  <a:srgbClr val="FFFFFF"/>
                </a:solidFill>
                <a:latin typeface="Corbel" panose="020B0503020204020204" pitchFamily="34" charset="0"/>
                <a:cs typeface="Montserrat"/>
              </a:rPr>
              <a:t>TRAITEMENT/PRISE EN CHARGE</a:t>
            </a:r>
          </a:p>
        </p:txBody>
      </p:sp>
      <p:sp>
        <p:nvSpPr>
          <p:cNvPr id="29" name="object 3">
            <a:extLst>
              <a:ext uri="{FF2B5EF4-FFF2-40B4-BE49-F238E27FC236}">
                <a16:creationId xmlns:a16="http://schemas.microsoft.com/office/drawing/2014/main" id="{9E3B67C9-2726-7ED6-39C0-2C7616AC26F6}"/>
              </a:ext>
            </a:extLst>
          </p:cNvPr>
          <p:cNvSpPr/>
          <p:nvPr/>
        </p:nvSpPr>
        <p:spPr>
          <a:xfrm>
            <a:off x="4366386" y="2012579"/>
            <a:ext cx="275007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fr-FR" sz="1100" b="1">
                <a:solidFill>
                  <a:srgbClr val="FFFFFF"/>
                </a:solidFill>
                <a:latin typeface="Corbel" panose="020B0503020204020204" pitchFamily="34" charset="0"/>
                <a:cs typeface="Montserrat"/>
              </a:rPr>
              <a:t>PRÉVENTION VACCINALE</a:t>
            </a:r>
          </a:p>
        </p:txBody>
      </p:sp>
      <p:pic>
        <p:nvPicPr>
          <p:cNvPr id="4" name="Picture 3">
            <a:extLst>
              <a:ext uri="{FF2B5EF4-FFF2-40B4-BE49-F238E27FC236}">
                <a16:creationId xmlns:a16="http://schemas.microsoft.com/office/drawing/2014/main" id="{2BC2D992-B556-729E-0995-BBA6EDBE796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565154" y="869081"/>
            <a:ext cx="457200" cy="1016000"/>
          </a:xfrm>
          <a:prstGeom prst="rect">
            <a:avLst/>
          </a:prstGeom>
        </p:spPr>
      </p:pic>
      <p:sp>
        <p:nvSpPr>
          <p:cNvPr id="5" name="object 3">
            <a:extLst>
              <a:ext uri="{FF2B5EF4-FFF2-40B4-BE49-F238E27FC236}">
                <a16:creationId xmlns:a16="http://schemas.microsoft.com/office/drawing/2014/main" id="{BE2CA28B-F4F1-6745-B058-4A24B17AFFE0}"/>
              </a:ext>
            </a:extLst>
          </p:cNvPr>
          <p:cNvSpPr/>
          <p:nvPr/>
        </p:nvSpPr>
        <p:spPr>
          <a:xfrm>
            <a:off x="7450416" y="2012579"/>
            <a:ext cx="4268969"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fr-FR" sz="1100" b="1">
                <a:solidFill>
                  <a:srgbClr val="FFFFFF"/>
                </a:solidFill>
                <a:latin typeface="Corbel" panose="020B0503020204020204" pitchFamily="34" charset="0"/>
                <a:cs typeface="Montserrat"/>
              </a:rPr>
              <a:t>PRÉVENTION GRÂCE AUX ANTICORPS MONOCLONAUX (AcM)</a:t>
            </a:r>
          </a:p>
        </p:txBody>
      </p:sp>
      <p:sp>
        <p:nvSpPr>
          <p:cNvPr id="3" name="Footer Placeholder 57">
            <a:extLst>
              <a:ext uri="{FF2B5EF4-FFF2-40B4-BE49-F238E27FC236}">
                <a16:creationId xmlns:a16="http://schemas.microsoft.com/office/drawing/2014/main" id="{1701F634-05EB-CB74-BCDD-44AD99EF6719}"/>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426768" y="1565226"/>
            <a:ext cx="3865583" cy="3886200"/>
          </a:xfrm>
          <a:prstGeom prst="rect">
            <a:avLst/>
          </a:prstGeom>
        </p:spPr>
      </p:pic>
      <p:grpSp>
        <p:nvGrpSpPr>
          <p:cNvPr id="3" name="object 3"/>
          <p:cNvGrpSpPr/>
          <p:nvPr/>
        </p:nvGrpSpPr>
        <p:grpSpPr>
          <a:xfrm>
            <a:off x="5410446" y="5178940"/>
            <a:ext cx="268817" cy="268817"/>
            <a:chOff x="6492535" y="6466797"/>
            <a:chExt cx="322580" cy="322580"/>
          </a:xfrm>
        </p:grpSpPr>
        <p:sp>
          <p:nvSpPr>
            <p:cNvPr id="4" name="object 4"/>
            <p:cNvSpPr/>
            <p:nvPr/>
          </p:nvSpPr>
          <p:spPr>
            <a:xfrm>
              <a:off x="6505235" y="6479497"/>
              <a:ext cx="297180" cy="297180"/>
            </a:xfrm>
            <a:custGeom>
              <a:avLst/>
              <a:gdLst/>
              <a:ahLst/>
              <a:cxnLst/>
              <a:rect l="l" t="t" r="r" b="b"/>
              <a:pathLst>
                <a:path w="297179" h="297179">
                  <a:moveTo>
                    <a:pt x="148335" y="0"/>
                  </a:move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5" y="296671"/>
                  </a:lnTo>
                  <a:lnTo>
                    <a:pt x="195223" y="289110"/>
                  </a:lnTo>
                  <a:lnTo>
                    <a:pt x="235943" y="268052"/>
                  </a:lnTo>
                  <a:lnTo>
                    <a:pt x="268052" y="235943"/>
                  </a:lnTo>
                  <a:lnTo>
                    <a:pt x="289110" y="195223"/>
                  </a:lnTo>
                  <a:lnTo>
                    <a:pt x="296671" y="148335"/>
                  </a:lnTo>
                  <a:lnTo>
                    <a:pt x="289110" y="101448"/>
                  </a:lnTo>
                  <a:lnTo>
                    <a:pt x="268052" y="60728"/>
                  </a:lnTo>
                  <a:lnTo>
                    <a:pt x="235943" y="28619"/>
                  </a:lnTo>
                  <a:lnTo>
                    <a:pt x="195223" y="7561"/>
                  </a:lnTo>
                  <a:lnTo>
                    <a:pt x="148335" y="0"/>
                  </a:lnTo>
                  <a:close/>
                </a:path>
              </a:pathLst>
            </a:custGeom>
            <a:solidFill>
              <a:srgbClr val="F9E6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 name="object 5"/>
            <p:cNvSpPr/>
            <p:nvPr/>
          </p:nvSpPr>
          <p:spPr>
            <a:xfrm>
              <a:off x="6505235" y="6479497"/>
              <a:ext cx="297180" cy="297180"/>
            </a:xfrm>
            <a:custGeom>
              <a:avLst/>
              <a:gdLst/>
              <a:ahLst/>
              <a:cxnLst/>
              <a:rect l="l" t="t" r="r" b="b"/>
              <a:pathLst>
                <a:path w="297179" h="297179">
                  <a:moveTo>
                    <a:pt x="148335" y="296671"/>
                  </a:moveTo>
                  <a:lnTo>
                    <a:pt x="195223" y="289110"/>
                  </a:lnTo>
                  <a:lnTo>
                    <a:pt x="235943" y="268052"/>
                  </a:lnTo>
                  <a:lnTo>
                    <a:pt x="268052" y="235943"/>
                  </a:lnTo>
                  <a:lnTo>
                    <a:pt x="289110" y="195223"/>
                  </a:lnTo>
                  <a:lnTo>
                    <a:pt x="296671" y="148335"/>
                  </a:lnTo>
                  <a:lnTo>
                    <a:pt x="289110" y="101448"/>
                  </a:lnTo>
                  <a:lnTo>
                    <a:pt x="268052" y="60728"/>
                  </a:lnTo>
                  <a:lnTo>
                    <a:pt x="235943" y="28619"/>
                  </a:lnTo>
                  <a:lnTo>
                    <a:pt x="195223" y="7561"/>
                  </a:lnTo>
                  <a:lnTo>
                    <a:pt x="148335" y="0"/>
                  </a:ln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5" y="296671"/>
                  </a:lnTo>
                  <a:close/>
                </a:path>
              </a:pathLst>
            </a:custGeom>
            <a:ln w="127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6" name="object 6"/>
          <p:cNvSpPr txBox="1"/>
          <p:nvPr/>
        </p:nvSpPr>
        <p:spPr>
          <a:xfrm>
            <a:off x="2315209" y="2739558"/>
            <a:ext cx="2256791" cy="841683"/>
          </a:xfrm>
          <a:prstGeom prst="rect">
            <a:avLst/>
          </a:prstGeom>
        </p:spPr>
        <p:txBody>
          <a:bodyPr vert="horz" wrap="square" lIns="0" tIns="10583" rIns="0" bIns="0" rtlCol="0">
            <a:spAutoFit/>
          </a:bodyPr>
          <a:lstStyle/>
          <a:p>
            <a:pPr marL="10583" marR="0" lvl="0" indent="0" algn="l" defTabSz="914400" rtl="0" eaLnBrk="1" fontAlgn="auto" latinLnBrk="0" hangingPunct="1">
              <a:lnSpc>
                <a:spcPts val="3200"/>
              </a:lnSpc>
              <a:spcBef>
                <a:spcPts val="0"/>
              </a:spcBef>
              <a:spcAft>
                <a:spcPts val="0"/>
              </a:spcAft>
              <a:buClrTx/>
              <a:buSzTx/>
              <a:buFontTx/>
              <a:buNone/>
              <a:tabLst/>
              <a:defRPr/>
            </a:pPr>
            <a:r>
              <a:rPr kumimoji="0" lang="fr-FR" sz="3333" b="1" i="0" u="none" strike="noStrike" cap="none" normalizeH="0" baseline="0" noProof="0">
                <a:ln>
                  <a:noFill/>
                </a:ln>
                <a:solidFill>
                  <a:srgbClr val="D71E62"/>
                </a:solidFill>
                <a:effectLst/>
                <a:uLnTx/>
                <a:uFillTx/>
                <a:latin typeface="Corbel" panose="020B0503020204020204" pitchFamily="34" charset="0"/>
                <a:ea typeface="+mn-ea"/>
                <a:cs typeface="Montserrat-SemiBold"/>
              </a:rPr>
              <a:t>VRS</a:t>
            </a:r>
          </a:p>
          <a:p>
            <a:pPr marL="10583" marR="0" lvl="0" indent="0" algn="l" defTabSz="914400" rtl="0" eaLnBrk="1" fontAlgn="auto" latinLnBrk="0" hangingPunct="1">
              <a:lnSpc>
                <a:spcPts val="3200"/>
              </a:lnSpc>
              <a:spcBef>
                <a:spcPts val="0"/>
              </a:spcBef>
              <a:spcAft>
                <a:spcPts val="0"/>
              </a:spcAft>
              <a:buClrTx/>
              <a:buSzTx/>
              <a:buFontTx/>
              <a:buNone/>
              <a:tabLst/>
              <a:defRPr/>
            </a:pPr>
            <a:r>
              <a:rPr kumimoji="0" lang="fr-FR" sz="3333" b="1" i="0" u="none" strike="noStrike" cap="none" normalizeH="0" baseline="0" noProof="0">
                <a:ln>
                  <a:noFill/>
                </a:ln>
                <a:solidFill>
                  <a:srgbClr val="D71E62"/>
                </a:solidFill>
                <a:effectLst/>
                <a:uLnTx/>
                <a:uFillTx/>
                <a:latin typeface="Corbel" panose="020B0503020204020204" pitchFamily="34" charset="0"/>
                <a:ea typeface="+mn-ea"/>
                <a:cs typeface="Montserrat-SemiBold"/>
              </a:rPr>
              <a:t>31,1 %</a:t>
            </a:r>
          </a:p>
        </p:txBody>
      </p:sp>
      <p:sp>
        <p:nvSpPr>
          <p:cNvPr id="8" name="object 8"/>
          <p:cNvSpPr txBox="1"/>
          <p:nvPr/>
        </p:nvSpPr>
        <p:spPr>
          <a:xfrm>
            <a:off x="2315209" y="3614878"/>
            <a:ext cx="1065943" cy="226130"/>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lang="fr-FR" sz="1400" b="0" i="0" u="none" strike="noStrike" cap="none" normalizeH="0" baseline="0" noProof="0">
                <a:ln>
                  <a:noFill/>
                </a:ln>
                <a:solidFill>
                  <a:srgbClr val="D71E62"/>
                </a:solidFill>
                <a:effectLst/>
                <a:uLnTx/>
                <a:uFillTx/>
                <a:latin typeface="Corbel" panose="020B0503020204020204" pitchFamily="34" charset="0"/>
                <a:ea typeface="+mn-ea"/>
                <a:cs typeface="WorkSans-Light"/>
              </a:rPr>
              <a:t>(28,4 ; 34,2)</a:t>
            </a:r>
          </a:p>
        </p:txBody>
      </p:sp>
      <p:sp>
        <p:nvSpPr>
          <p:cNvPr id="9" name="object 9"/>
          <p:cNvSpPr txBox="1"/>
          <p:nvPr/>
        </p:nvSpPr>
        <p:spPr>
          <a:xfrm>
            <a:off x="1744262" y="5518091"/>
            <a:ext cx="910916"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lang="fr-FR" sz="1400" b="1" i="0" u="none" strike="noStrike" cap="none" normalizeH="0" baseline="0" noProof="0">
                <a:ln>
                  <a:noFill/>
                </a:ln>
                <a:solidFill>
                  <a:srgbClr val="D71E62"/>
                </a:solidFill>
                <a:effectLst/>
                <a:uLnTx/>
                <a:uFillTx/>
                <a:latin typeface="Corbel" panose="020B0503020204020204" pitchFamily="34" charset="0"/>
                <a:ea typeface="+mn-ea"/>
                <a:cs typeface="Montserrat-SemiBold"/>
              </a:rPr>
              <a:t>Rhinovirus 7,5 %</a:t>
            </a:r>
          </a:p>
          <a:p>
            <a:pPr marL="10583" marR="0" lvl="0" indent="0" algn="l" defTabSz="914400" rtl="0" eaLnBrk="1" fontAlgn="auto" latinLnBrk="0" hangingPunct="1">
              <a:spcBef>
                <a:spcPts val="37"/>
              </a:spcBef>
              <a:spcAft>
                <a:spcPts val="0"/>
              </a:spcAft>
              <a:buClrTx/>
              <a:buSzTx/>
              <a:buFontTx/>
              <a:buNone/>
              <a:tabLst/>
              <a:defRPr/>
            </a:pPr>
            <a:r>
              <a:rPr kumimoji="0" lang="fr-FR" sz="1200" b="0" i="0" u="none" strike="noStrike" cap="none" normalizeH="0" baseline="0" noProof="0">
                <a:ln>
                  <a:noFill/>
                </a:ln>
                <a:solidFill>
                  <a:srgbClr val="D71E62"/>
                </a:solidFill>
                <a:effectLst/>
                <a:uLnTx/>
                <a:uFillTx/>
                <a:latin typeface="Corbel" panose="020B0503020204020204" pitchFamily="34" charset="0"/>
                <a:ea typeface="+mn-ea"/>
                <a:cs typeface="WorkSans-Light"/>
              </a:rPr>
              <a:t>(5,3 ; 10,1)</a:t>
            </a:r>
          </a:p>
        </p:txBody>
      </p:sp>
      <p:sp>
        <p:nvSpPr>
          <p:cNvPr id="10" name="object 10"/>
          <p:cNvSpPr txBox="1"/>
          <p:nvPr/>
        </p:nvSpPr>
        <p:spPr>
          <a:xfrm>
            <a:off x="3078112" y="5518091"/>
            <a:ext cx="809366" cy="641735"/>
          </a:xfrm>
          <a:prstGeom prst="rect">
            <a:avLst/>
          </a:prstGeom>
        </p:spPr>
        <p:txBody>
          <a:bodyPr vert="horz" wrap="square" lIns="0" tIns="25929" rIns="0" bIns="0" rtlCol="0">
            <a:spAutoFit/>
          </a:bodyPr>
          <a:lstStyle/>
          <a:p>
            <a:pPr marL="10583" marR="17462" lvl="0" indent="0" algn="l" defTabSz="914400" rtl="0" eaLnBrk="1" fontAlgn="auto" latinLnBrk="0" hangingPunct="1">
              <a:spcBef>
                <a:spcPts val="204"/>
              </a:spcBef>
              <a:spcAft>
                <a:spcPts val="0"/>
              </a:spcAft>
              <a:buClrTx/>
              <a:buSzTx/>
              <a:buFontTx/>
              <a:buNone/>
              <a:tabLst/>
              <a:defRPr/>
            </a:pPr>
            <a:r>
              <a:rPr kumimoji="0" lang="fr-FR" sz="1400" b="1" i="0" u="none" strike="noStrike" cap="none" normalizeH="0" baseline="0" noProof="0">
                <a:ln>
                  <a:noFill/>
                </a:ln>
                <a:solidFill>
                  <a:srgbClr val="D71E62"/>
                </a:solidFill>
                <a:effectLst/>
                <a:uLnTx/>
                <a:uFillTx/>
                <a:latin typeface="Corbel" panose="020B0503020204020204" pitchFamily="34" charset="0"/>
                <a:ea typeface="+mn-ea"/>
                <a:cs typeface="Montserrat-SemiBold"/>
              </a:rPr>
              <a:t>hMPV 7,5 %</a:t>
            </a:r>
          </a:p>
          <a:p>
            <a:pPr marL="10583" marR="0" lvl="0" indent="0" algn="l" defTabSz="914400" rtl="0" eaLnBrk="1" fontAlgn="auto" latinLnBrk="0" hangingPunct="1">
              <a:spcBef>
                <a:spcPts val="37"/>
              </a:spcBef>
              <a:spcAft>
                <a:spcPts val="0"/>
              </a:spcAft>
              <a:buClrTx/>
              <a:buSzTx/>
              <a:buFontTx/>
              <a:buNone/>
              <a:tabLst/>
              <a:defRPr/>
            </a:pPr>
            <a:r>
              <a:rPr kumimoji="0" lang="fr-FR" sz="1200" b="0" i="0" u="none" strike="noStrike" cap="none" normalizeH="0" baseline="0" noProof="0">
                <a:ln>
                  <a:noFill/>
                </a:ln>
                <a:solidFill>
                  <a:srgbClr val="D71E62"/>
                </a:solidFill>
                <a:effectLst/>
                <a:uLnTx/>
                <a:uFillTx/>
                <a:latin typeface="Corbel" panose="020B0503020204020204" pitchFamily="34" charset="0"/>
                <a:ea typeface="+mn-ea"/>
                <a:cs typeface="WorkSans-Light"/>
              </a:rPr>
              <a:t>(5,9 ; 9,5)</a:t>
            </a:r>
          </a:p>
        </p:txBody>
      </p:sp>
      <p:sp>
        <p:nvSpPr>
          <p:cNvPr id="11" name="object 11"/>
          <p:cNvSpPr txBox="1"/>
          <p:nvPr/>
        </p:nvSpPr>
        <p:spPr>
          <a:xfrm>
            <a:off x="4300411" y="5518091"/>
            <a:ext cx="1164110"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lang="fr-FR" sz="1400" b="1" i="0" u="none" strike="noStrike" cap="none" normalizeH="0" baseline="0" noProof="0">
                <a:ln>
                  <a:noFill/>
                </a:ln>
                <a:solidFill>
                  <a:srgbClr val="D71E62"/>
                </a:solidFill>
                <a:effectLst/>
                <a:uLnTx/>
                <a:uFillTx/>
                <a:latin typeface="Corbel" panose="020B0503020204020204" pitchFamily="34" charset="0"/>
                <a:ea typeface="+mn-ea"/>
                <a:cs typeface="Montserrat-SemiBold"/>
              </a:rPr>
              <a:t>Parainfluenza 7,4 %</a:t>
            </a:r>
          </a:p>
          <a:p>
            <a:pPr marL="10583" marR="0" lvl="0" indent="0" algn="l" defTabSz="914400" rtl="0" eaLnBrk="1" fontAlgn="auto" latinLnBrk="0" hangingPunct="1">
              <a:spcBef>
                <a:spcPts val="37"/>
              </a:spcBef>
              <a:spcAft>
                <a:spcPts val="0"/>
              </a:spcAft>
              <a:buClrTx/>
              <a:buSzTx/>
              <a:buFontTx/>
              <a:buNone/>
              <a:tabLst/>
              <a:defRPr/>
            </a:pPr>
            <a:r>
              <a:rPr kumimoji="0" lang="fr-FR" sz="1200" b="0" i="0" u="none" strike="noStrike" cap="none" normalizeH="0" baseline="0" noProof="0">
                <a:ln>
                  <a:noFill/>
                </a:ln>
                <a:solidFill>
                  <a:srgbClr val="D71E62"/>
                </a:solidFill>
                <a:effectLst/>
                <a:uLnTx/>
                <a:uFillTx/>
                <a:latin typeface="Corbel" panose="020B0503020204020204" pitchFamily="34" charset="0"/>
                <a:ea typeface="+mn-ea"/>
                <a:cs typeface="WorkSans-Light"/>
              </a:rPr>
              <a:t>(5,8 ; 9,3)</a:t>
            </a:r>
          </a:p>
        </p:txBody>
      </p:sp>
      <p:sp>
        <p:nvSpPr>
          <p:cNvPr id="12" name="object 12"/>
          <p:cNvSpPr txBox="1"/>
          <p:nvPr/>
        </p:nvSpPr>
        <p:spPr>
          <a:xfrm>
            <a:off x="6509835" y="5518091"/>
            <a:ext cx="1305104"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lang="fr-FR" sz="1400" b="1" i="0" u="none" strike="noStrike" cap="none" normalizeH="0" baseline="0" noProof="0">
                <a:ln>
                  <a:noFill/>
                </a:ln>
                <a:solidFill>
                  <a:srgbClr val="672672"/>
                </a:solidFill>
                <a:effectLst/>
                <a:uLnTx/>
                <a:uFillTx/>
                <a:latin typeface="Corbel" panose="020B0503020204020204" pitchFamily="34" charset="0"/>
                <a:ea typeface="+mn-ea"/>
                <a:cs typeface="Montserrat-SemiBold"/>
              </a:rPr>
              <a:t>Pneumocoque 6,7 %</a:t>
            </a:r>
          </a:p>
          <a:p>
            <a:pPr marL="10583" marR="0" lvl="0" indent="0" algn="l" defTabSz="914400" rtl="0" eaLnBrk="1" fontAlgn="auto" latinLnBrk="0" hangingPunct="1">
              <a:spcBef>
                <a:spcPts val="37"/>
              </a:spcBef>
              <a:spcAft>
                <a:spcPts val="0"/>
              </a:spcAft>
              <a:buClrTx/>
              <a:buSzTx/>
              <a:buFontTx/>
              <a:buNone/>
              <a:tabLst/>
              <a:defRPr/>
            </a:pPr>
            <a:r>
              <a:rPr kumimoji="0" lang="fr-FR" sz="1200" b="0" i="0" u="none" strike="noStrike" cap="none" normalizeH="0" baseline="0" noProof="0">
                <a:ln>
                  <a:noFill/>
                </a:ln>
                <a:solidFill>
                  <a:srgbClr val="672672"/>
                </a:solidFill>
                <a:effectLst/>
                <a:uLnTx/>
                <a:uFillTx/>
                <a:latin typeface="Corbel" panose="020B0503020204020204" pitchFamily="34" charset="0"/>
                <a:ea typeface="+mn-ea"/>
                <a:cs typeface="WorkSans-Light"/>
              </a:rPr>
              <a:t>(5,1 ; 8,5)</a:t>
            </a:r>
          </a:p>
        </p:txBody>
      </p:sp>
      <p:sp>
        <p:nvSpPr>
          <p:cNvPr id="13" name="object 13"/>
          <p:cNvSpPr txBox="1"/>
          <p:nvPr/>
        </p:nvSpPr>
        <p:spPr>
          <a:xfrm>
            <a:off x="9950610" y="5518091"/>
            <a:ext cx="609748" cy="641735"/>
          </a:xfrm>
          <a:prstGeom prst="rect">
            <a:avLst/>
          </a:prstGeom>
        </p:spPr>
        <p:txBody>
          <a:bodyPr vert="horz" wrap="square" lIns="0" tIns="25929" rIns="0" bIns="0" rtlCol="0">
            <a:spAutoFit/>
          </a:bodyPr>
          <a:lstStyle/>
          <a:p>
            <a:pPr marL="10583" marR="101067" lvl="0" indent="0" algn="l" defTabSz="914400" rtl="0" eaLnBrk="1" fontAlgn="auto" latinLnBrk="0" hangingPunct="1">
              <a:spcBef>
                <a:spcPts val="204"/>
              </a:spcBef>
              <a:spcAft>
                <a:spcPts val="0"/>
              </a:spcAft>
              <a:buClrTx/>
              <a:buSzTx/>
              <a:buFontTx/>
              <a:buNone/>
              <a:tabLst/>
              <a:defRPr/>
            </a:pPr>
            <a:r>
              <a:rPr kumimoji="0" lang="fr-FR" sz="1400" b="1" i="0" u="none" strike="noStrike" cap="none" normalizeH="0" baseline="0" noProof="0">
                <a:ln>
                  <a:noFill/>
                </a:ln>
                <a:solidFill>
                  <a:srgbClr val="074848"/>
                </a:solidFill>
                <a:effectLst/>
                <a:uLnTx/>
                <a:uFillTx/>
                <a:latin typeface="Corbel" panose="020B0503020204020204" pitchFamily="34" charset="0"/>
                <a:ea typeface="+mn-ea"/>
                <a:cs typeface="Montserrat-SemiBold"/>
              </a:rPr>
              <a:t>TB 5,9 %</a:t>
            </a:r>
          </a:p>
          <a:p>
            <a:pPr marL="10583" marR="0" lvl="0" indent="0" algn="l" defTabSz="914400" rtl="0" eaLnBrk="1" fontAlgn="auto" latinLnBrk="0" hangingPunct="1">
              <a:spcBef>
                <a:spcPts val="37"/>
              </a:spcBef>
              <a:spcAft>
                <a:spcPts val="0"/>
              </a:spcAft>
              <a:buClrTx/>
              <a:buSzTx/>
              <a:buFontTx/>
              <a:buNone/>
              <a:tabLst/>
              <a:defRPr/>
            </a:pPr>
            <a:r>
              <a:rPr kumimoji="0" lang="fr-FR" sz="1200" b="0" i="0" u="none" strike="noStrike" cap="none" normalizeH="0" baseline="0" noProof="0">
                <a:ln>
                  <a:noFill/>
                </a:ln>
                <a:solidFill>
                  <a:srgbClr val="074848"/>
                </a:solidFill>
                <a:effectLst/>
                <a:uLnTx/>
                <a:uFillTx/>
                <a:latin typeface="Corbel" panose="020B0503020204020204" pitchFamily="34" charset="0"/>
                <a:ea typeface="+mn-ea"/>
                <a:cs typeface="WorkSans-Light"/>
              </a:rPr>
              <a:t>(3,9 ; 8,3)</a:t>
            </a:r>
          </a:p>
        </p:txBody>
      </p:sp>
      <p:sp>
        <p:nvSpPr>
          <p:cNvPr id="14" name="object 14"/>
          <p:cNvSpPr txBox="1"/>
          <p:nvPr/>
        </p:nvSpPr>
        <p:spPr>
          <a:xfrm>
            <a:off x="10859230" y="5518092"/>
            <a:ext cx="1332770" cy="642270"/>
          </a:xfrm>
          <a:prstGeom prst="rect">
            <a:avLst/>
          </a:prstGeom>
        </p:spPr>
        <p:txBody>
          <a:bodyPr vert="horz" wrap="square" lIns="0" tIns="13758" rIns="0" bIns="0" rtlCol="0">
            <a:spAutoFit/>
          </a:bodyPr>
          <a:lstStyle/>
          <a:p>
            <a:pPr marL="10583" marR="0" lvl="0" indent="0" algn="l" defTabSz="914400" rtl="0" eaLnBrk="1" fontAlgn="auto" latinLnBrk="0" hangingPunct="1">
              <a:spcBef>
                <a:spcPts val="108"/>
              </a:spcBef>
              <a:spcAft>
                <a:spcPts val="0"/>
              </a:spcAft>
              <a:buClrTx/>
              <a:buSzTx/>
              <a:buFontTx/>
              <a:buNone/>
              <a:tabLst/>
              <a:defRPr/>
            </a:pPr>
            <a:r>
              <a:rPr kumimoji="0" lang="fr-FR" sz="1400" b="1" i="1" u="none" strike="noStrike" cap="none" normalizeH="0" baseline="0" noProof="0">
                <a:ln>
                  <a:noFill/>
                </a:ln>
                <a:solidFill>
                  <a:srgbClr val="52A947"/>
                </a:solidFill>
                <a:effectLst/>
                <a:uLnTx/>
                <a:uFillTx/>
                <a:latin typeface="Corbel" panose="020B0503020204020204" pitchFamily="34" charset="0"/>
                <a:ea typeface="+mn-ea"/>
                <a:cs typeface="Montserrat-BoldItalic"/>
              </a:rPr>
              <a:t>P. jirovecii </a:t>
            </a:r>
            <a:r>
              <a:rPr kumimoji="0" lang="fr-FR" sz="1400" b="0" i="1" u="none" strike="noStrike" cap="none" normalizeH="0" baseline="0" noProof="0">
                <a:ln>
                  <a:noFill/>
                </a:ln>
                <a:solidFill>
                  <a:srgbClr val="000000"/>
                </a:solidFill>
                <a:effectLst/>
                <a:uLnTx/>
                <a:uFillTx/>
                <a:latin typeface="Corbel" panose="020B0503020204020204" pitchFamily="34" charset="0"/>
                <a:ea typeface="+mn-ea"/>
                <a:cs typeface="Montserrat-BoldItalic"/>
              </a:rPr>
              <a:t> </a:t>
            </a:r>
            <a:br>
              <a:rPr kumimoji="0" lang="fr-FR" sz="1400" b="0" i="1" u="none" strike="noStrike" cap="none" normalizeH="0" baseline="0" noProof="0">
                <a:ln>
                  <a:noFill/>
                </a:ln>
                <a:solidFill>
                  <a:srgbClr val="000000"/>
                </a:solidFill>
                <a:effectLst/>
                <a:uLnTx/>
                <a:uFillTx/>
                <a:latin typeface="Corbel" panose="020B0503020204020204" pitchFamily="34" charset="0"/>
                <a:ea typeface="+mn-ea"/>
                <a:cs typeface="Montserrat-BoldItalic"/>
              </a:rPr>
            </a:br>
            <a:r>
              <a:rPr kumimoji="0" lang="fr-FR" sz="1400" b="1" i="0" u="none" strike="noStrike" cap="none" normalizeH="0" baseline="0" noProof="0">
                <a:ln>
                  <a:noFill/>
                </a:ln>
                <a:solidFill>
                  <a:srgbClr val="52A947"/>
                </a:solidFill>
                <a:effectLst/>
                <a:uLnTx/>
                <a:uFillTx/>
                <a:latin typeface="Corbel" panose="020B0503020204020204" pitchFamily="34" charset="0"/>
                <a:ea typeface="+mn-ea"/>
                <a:cs typeface="Montserrat-SemiBold"/>
              </a:rPr>
              <a:t>2,0 %</a:t>
            </a:r>
          </a:p>
          <a:p>
            <a:pPr marL="10583" marR="0" lvl="0" indent="0" algn="l" defTabSz="914400" rtl="0" eaLnBrk="1" fontAlgn="auto" latinLnBrk="0" hangingPunct="1">
              <a:spcBef>
                <a:spcPts val="54"/>
              </a:spcBef>
              <a:spcAft>
                <a:spcPts val="0"/>
              </a:spcAft>
              <a:buClrTx/>
              <a:buSzTx/>
              <a:buFontTx/>
              <a:buNone/>
              <a:tabLst/>
              <a:defRPr/>
            </a:pPr>
            <a:r>
              <a:rPr kumimoji="0" lang="fr-FR" sz="1200" b="0" i="0" u="none" strike="noStrike" cap="none" normalizeH="0" baseline="0" noProof="0">
                <a:ln>
                  <a:noFill/>
                </a:ln>
                <a:solidFill>
                  <a:srgbClr val="52A947"/>
                </a:solidFill>
                <a:effectLst/>
                <a:uLnTx/>
                <a:uFillTx/>
                <a:latin typeface="Corbel" panose="020B0503020204020204" pitchFamily="34" charset="0"/>
                <a:ea typeface="+mn-ea"/>
                <a:cs typeface="WorkSans-Light"/>
              </a:rPr>
              <a:t>(0,9 ; 3,3)</a:t>
            </a:r>
          </a:p>
        </p:txBody>
      </p:sp>
      <p:sp>
        <p:nvSpPr>
          <p:cNvPr id="15" name="object 15"/>
          <p:cNvSpPr txBox="1"/>
          <p:nvPr/>
        </p:nvSpPr>
        <p:spPr>
          <a:xfrm>
            <a:off x="7708001" y="5518092"/>
            <a:ext cx="1131632" cy="642270"/>
          </a:xfrm>
          <a:prstGeom prst="rect">
            <a:avLst/>
          </a:prstGeom>
        </p:spPr>
        <p:txBody>
          <a:bodyPr vert="horz" wrap="square" lIns="0" tIns="13758" rIns="0" bIns="0" rtlCol="0">
            <a:spAutoFit/>
          </a:bodyPr>
          <a:lstStyle/>
          <a:p>
            <a:pPr marL="10583" marR="0" lvl="0" indent="0" algn="l" defTabSz="914400" rtl="0" eaLnBrk="1" fontAlgn="auto" latinLnBrk="0" hangingPunct="1">
              <a:spcBef>
                <a:spcPts val="108"/>
              </a:spcBef>
              <a:spcAft>
                <a:spcPts val="0"/>
              </a:spcAft>
              <a:buClrTx/>
              <a:buSzTx/>
              <a:buFontTx/>
              <a:buNone/>
              <a:tabLst/>
              <a:defRPr/>
            </a:pPr>
            <a:r>
              <a:rPr kumimoji="0" lang="fr-FR" sz="1400" b="1" i="1" u="none" strike="noStrike" cap="none" normalizeH="0" baseline="0" noProof="0" dirty="0">
                <a:ln>
                  <a:noFill/>
                </a:ln>
                <a:solidFill>
                  <a:srgbClr val="672672"/>
                </a:solidFill>
                <a:effectLst/>
                <a:uLnTx/>
                <a:uFillTx/>
                <a:latin typeface="Corbel" panose="020B0503020204020204" pitchFamily="34" charset="0"/>
                <a:ea typeface="+mn-ea"/>
                <a:cs typeface="Montserrat-BoldItalic"/>
              </a:rPr>
              <a:t>H. influenzae</a:t>
            </a:r>
          </a:p>
          <a:p>
            <a:pPr marL="10583" marR="0" lvl="0" indent="0" algn="l" defTabSz="914400" rtl="0" eaLnBrk="1" fontAlgn="auto" latinLnBrk="0" hangingPunct="1">
              <a:spcBef>
                <a:spcPts val="0"/>
              </a:spcBef>
              <a:spcAft>
                <a:spcPts val="0"/>
              </a:spcAft>
              <a:buClrTx/>
              <a:buSzTx/>
              <a:buFontTx/>
              <a:buNone/>
              <a:tabLst/>
              <a:defRPr/>
            </a:pPr>
            <a:r>
              <a:rPr kumimoji="0" lang="fr-FR" sz="1400" b="1" i="0" u="none" strike="noStrike" cap="none" normalizeH="0" baseline="0" noProof="0" dirty="0">
                <a:ln>
                  <a:noFill/>
                </a:ln>
                <a:solidFill>
                  <a:srgbClr val="672672"/>
                </a:solidFill>
                <a:effectLst/>
                <a:uLnTx/>
                <a:uFillTx/>
                <a:latin typeface="Corbel" panose="020B0503020204020204" pitchFamily="34" charset="0"/>
                <a:ea typeface="+mn-ea"/>
                <a:cs typeface="Montserrat-SemiBold"/>
              </a:rPr>
              <a:t>5,9 %</a:t>
            </a:r>
          </a:p>
          <a:p>
            <a:pPr marL="10583" marR="0" lvl="0" indent="0" algn="l" defTabSz="914400" rtl="0" eaLnBrk="1" fontAlgn="auto" latinLnBrk="0" hangingPunct="1">
              <a:spcBef>
                <a:spcPts val="54"/>
              </a:spcBef>
              <a:spcAft>
                <a:spcPts val="0"/>
              </a:spcAft>
              <a:buClrTx/>
              <a:buSzTx/>
              <a:buFontTx/>
              <a:buNone/>
              <a:tabLst/>
              <a:defRPr/>
            </a:pPr>
            <a:r>
              <a:rPr kumimoji="0" lang="fr-FR" sz="1200" b="0" i="0" u="none" strike="noStrike" cap="none" normalizeH="0" baseline="0" noProof="0" dirty="0">
                <a:ln>
                  <a:noFill/>
                </a:ln>
                <a:solidFill>
                  <a:srgbClr val="672672"/>
                </a:solidFill>
                <a:effectLst/>
                <a:uLnTx/>
                <a:uFillTx/>
                <a:latin typeface="Corbel" panose="020B0503020204020204" pitchFamily="34" charset="0"/>
                <a:ea typeface="+mn-ea"/>
                <a:cs typeface="WorkSans-Light"/>
              </a:rPr>
              <a:t>(3,8 ; 8,5)</a:t>
            </a:r>
          </a:p>
        </p:txBody>
      </p:sp>
      <p:sp>
        <p:nvSpPr>
          <p:cNvPr id="16" name="object 16"/>
          <p:cNvSpPr txBox="1"/>
          <p:nvPr/>
        </p:nvSpPr>
        <p:spPr>
          <a:xfrm>
            <a:off x="8808336" y="5518091"/>
            <a:ext cx="1014955" cy="610958"/>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lang="fr-FR" sz="1100" b="1" i="0" u="none" strike="noStrike" cap="none" normalizeH="0" baseline="0" noProof="0" dirty="0">
                <a:ln>
                  <a:noFill/>
                </a:ln>
                <a:solidFill>
                  <a:srgbClr val="672672"/>
                </a:solidFill>
                <a:effectLst/>
                <a:uLnTx/>
                <a:uFillTx/>
                <a:latin typeface="Corbel" panose="020B0503020204020204" pitchFamily="34" charset="0"/>
                <a:ea typeface="+mn-ea"/>
                <a:cs typeface="Montserrat-SemiBold"/>
              </a:rPr>
              <a:t>Staphylocoque</a:t>
            </a:r>
            <a:r>
              <a:rPr kumimoji="0" lang="fr-FR" sz="1200" b="1" i="0" u="none" strike="noStrike" cap="none" normalizeH="0" baseline="0" noProof="0" dirty="0">
                <a:ln>
                  <a:noFill/>
                </a:ln>
                <a:solidFill>
                  <a:srgbClr val="672672"/>
                </a:solidFill>
                <a:effectLst/>
                <a:uLnTx/>
                <a:uFillTx/>
                <a:latin typeface="Corbel" panose="020B0503020204020204" pitchFamily="34" charset="0"/>
                <a:ea typeface="+mn-ea"/>
                <a:cs typeface="Montserrat-SemiBold"/>
              </a:rPr>
              <a:t> </a:t>
            </a:r>
            <a:br>
              <a:rPr kumimoji="0" lang="fr-FR" sz="1200" b="1" i="0" u="none" strike="noStrike" cap="none" normalizeH="0" baseline="0" noProof="0" dirty="0">
                <a:ln>
                  <a:noFill/>
                </a:ln>
                <a:solidFill>
                  <a:srgbClr val="672672"/>
                </a:solidFill>
                <a:effectLst/>
                <a:uLnTx/>
                <a:uFillTx/>
                <a:latin typeface="Corbel" panose="020B0503020204020204" pitchFamily="34" charset="0"/>
                <a:ea typeface="+mn-ea"/>
                <a:cs typeface="Montserrat-SemiBold"/>
              </a:rPr>
            </a:br>
            <a:r>
              <a:rPr kumimoji="0" lang="fr-FR" sz="1400" b="1" i="0" u="none" strike="noStrike" cap="none" normalizeH="0" baseline="0" noProof="0" dirty="0">
                <a:ln>
                  <a:noFill/>
                </a:ln>
                <a:solidFill>
                  <a:srgbClr val="672672"/>
                </a:solidFill>
                <a:effectLst/>
                <a:uLnTx/>
                <a:uFillTx/>
                <a:latin typeface="Corbel" panose="020B0503020204020204" pitchFamily="34" charset="0"/>
                <a:ea typeface="+mn-ea"/>
                <a:cs typeface="Montserrat-SemiBold"/>
              </a:rPr>
              <a:t>2,7 %</a:t>
            </a:r>
          </a:p>
          <a:p>
            <a:pPr marL="10583" marR="0" lvl="0" indent="0" algn="l" defTabSz="914400" rtl="0" eaLnBrk="1" fontAlgn="auto" latinLnBrk="0" hangingPunct="1">
              <a:spcBef>
                <a:spcPts val="37"/>
              </a:spcBef>
              <a:spcAft>
                <a:spcPts val="0"/>
              </a:spcAft>
              <a:buClrTx/>
              <a:buSzTx/>
              <a:buFontTx/>
              <a:buNone/>
              <a:tabLst/>
              <a:defRPr/>
            </a:pPr>
            <a:r>
              <a:rPr kumimoji="0" lang="fr-FR" sz="1200" b="0" i="0" u="none" strike="noStrike" cap="none" normalizeH="0" baseline="0" noProof="0" dirty="0">
                <a:ln>
                  <a:noFill/>
                </a:ln>
                <a:solidFill>
                  <a:srgbClr val="672672"/>
                </a:solidFill>
                <a:effectLst/>
                <a:uLnTx/>
                <a:uFillTx/>
                <a:latin typeface="Corbel" panose="020B0503020204020204" pitchFamily="34" charset="0"/>
                <a:ea typeface="+mn-ea"/>
                <a:cs typeface="WorkSans-Light"/>
              </a:rPr>
              <a:t>(1,5 ; 4,3)</a:t>
            </a:r>
          </a:p>
        </p:txBody>
      </p:sp>
      <p:sp>
        <p:nvSpPr>
          <p:cNvPr id="17" name="object 17"/>
          <p:cNvSpPr txBox="1"/>
          <p:nvPr/>
        </p:nvSpPr>
        <p:spPr>
          <a:xfrm>
            <a:off x="5399860" y="5518091"/>
            <a:ext cx="910916" cy="641735"/>
          </a:xfrm>
          <a:prstGeom prst="rect">
            <a:avLst/>
          </a:prstGeom>
        </p:spPr>
        <p:txBody>
          <a:bodyPr vert="horz" wrap="square" lIns="0" tIns="25929" rIns="0" bIns="0" rtlCol="0">
            <a:spAutoFit/>
          </a:bodyPr>
          <a:lstStyle/>
          <a:p>
            <a:pPr marL="10583" marR="4233" lvl="0" indent="0" algn="l" defTabSz="914400" rtl="0" eaLnBrk="1" fontAlgn="auto" latinLnBrk="0" hangingPunct="1">
              <a:spcBef>
                <a:spcPts val="204"/>
              </a:spcBef>
              <a:spcAft>
                <a:spcPts val="0"/>
              </a:spcAft>
              <a:buClrTx/>
              <a:buSzTx/>
              <a:buFontTx/>
              <a:buNone/>
              <a:tabLst/>
              <a:defRPr/>
            </a:pPr>
            <a:r>
              <a:rPr kumimoji="0" lang="fr-FR" sz="1400" b="1" i="0" u="none" strike="noStrike" cap="none" normalizeH="0" baseline="0" noProof="0">
                <a:ln>
                  <a:noFill/>
                </a:ln>
                <a:solidFill>
                  <a:srgbClr val="D71E62"/>
                </a:solidFill>
                <a:effectLst/>
                <a:uLnTx/>
                <a:uFillTx/>
                <a:latin typeface="Corbel" panose="020B0503020204020204" pitchFamily="34" charset="0"/>
                <a:ea typeface="+mn-ea"/>
                <a:cs typeface="Montserrat-SemiBold"/>
              </a:rPr>
              <a:t>Grippe 2,0 %</a:t>
            </a:r>
          </a:p>
          <a:p>
            <a:pPr marL="10583" marR="0" lvl="0" indent="0" algn="l" defTabSz="914400" rtl="0" eaLnBrk="1" fontAlgn="auto" latinLnBrk="0" hangingPunct="1">
              <a:spcBef>
                <a:spcPts val="37"/>
              </a:spcBef>
              <a:spcAft>
                <a:spcPts val="0"/>
              </a:spcAft>
              <a:buClrTx/>
              <a:buSzTx/>
              <a:buFontTx/>
              <a:buNone/>
              <a:tabLst/>
              <a:defRPr/>
            </a:pPr>
            <a:r>
              <a:rPr kumimoji="0" lang="fr-FR" sz="1200" b="0" i="0" u="none" strike="noStrike" cap="none" normalizeH="0" baseline="0" noProof="0">
                <a:ln>
                  <a:noFill/>
                </a:ln>
                <a:solidFill>
                  <a:srgbClr val="D71E62"/>
                </a:solidFill>
                <a:effectLst/>
                <a:uLnTx/>
                <a:uFillTx/>
                <a:latin typeface="Corbel" panose="020B0503020204020204" pitchFamily="34" charset="0"/>
                <a:ea typeface="+mn-ea"/>
                <a:cs typeface="WorkSans-Light"/>
              </a:rPr>
              <a:t>(1,1 ; 3,2)</a:t>
            </a:r>
          </a:p>
        </p:txBody>
      </p:sp>
      <p:grpSp>
        <p:nvGrpSpPr>
          <p:cNvPr id="18" name="object 18"/>
          <p:cNvGrpSpPr/>
          <p:nvPr/>
        </p:nvGrpSpPr>
        <p:grpSpPr>
          <a:xfrm>
            <a:off x="9733756" y="4698829"/>
            <a:ext cx="746654" cy="746654"/>
            <a:chOff x="11680507" y="5890662"/>
            <a:chExt cx="895985" cy="895985"/>
          </a:xfrm>
        </p:grpSpPr>
        <p:sp>
          <p:nvSpPr>
            <p:cNvPr id="19" name="object 19"/>
            <p:cNvSpPr/>
            <p:nvPr/>
          </p:nvSpPr>
          <p:spPr>
            <a:xfrm>
              <a:off x="11690819" y="5900974"/>
              <a:ext cx="875665" cy="875665"/>
            </a:xfrm>
            <a:custGeom>
              <a:avLst/>
              <a:gdLst/>
              <a:ahLst/>
              <a:cxnLst/>
              <a:rect l="l" t="t" r="r" b="b"/>
              <a:pathLst>
                <a:path w="875665" h="875665">
                  <a:moveTo>
                    <a:pt x="437591" y="0"/>
                  </a:move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close/>
                </a:path>
              </a:pathLst>
            </a:custGeom>
            <a:solidFill>
              <a:srgbClr val="DADD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object 20"/>
            <p:cNvSpPr/>
            <p:nvPr/>
          </p:nvSpPr>
          <p:spPr>
            <a:xfrm>
              <a:off x="11690819" y="5900974"/>
              <a:ext cx="875665" cy="875665"/>
            </a:xfrm>
            <a:custGeom>
              <a:avLst/>
              <a:gdLst/>
              <a:ahLst/>
              <a:cxnLst/>
              <a:rect l="l" t="t" r="r" b="b"/>
              <a:pathLst>
                <a:path w="875665" h="875665">
                  <a:moveTo>
                    <a:pt x="437591" y="875195"/>
                  </a:move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close/>
                </a:path>
              </a:pathLst>
            </a:custGeom>
            <a:ln w="20624">
              <a:solidFill>
                <a:srgbClr val="0748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1" name="object 21"/>
          <p:cNvGrpSpPr/>
          <p:nvPr/>
        </p:nvGrpSpPr>
        <p:grpSpPr>
          <a:xfrm>
            <a:off x="10869817" y="5180931"/>
            <a:ext cx="264583" cy="264583"/>
            <a:chOff x="13043780" y="6469185"/>
            <a:chExt cx="317500" cy="317500"/>
          </a:xfrm>
        </p:grpSpPr>
        <p:sp>
          <p:nvSpPr>
            <p:cNvPr id="22" name="object 22"/>
            <p:cNvSpPr/>
            <p:nvPr/>
          </p:nvSpPr>
          <p:spPr>
            <a:xfrm>
              <a:off x="13054092" y="6479498"/>
              <a:ext cx="297180" cy="297180"/>
            </a:xfrm>
            <a:custGeom>
              <a:avLst/>
              <a:gdLst/>
              <a:ahLst/>
              <a:cxnLst/>
              <a:rect l="l" t="t" r="r" b="b"/>
              <a:pathLst>
                <a:path w="297180" h="297179">
                  <a:moveTo>
                    <a:pt x="148336" y="0"/>
                  </a:move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6" y="296671"/>
                  </a:lnTo>
                  <a:lnTo>
                    <a:pt x="195223" y="289110"/>
                  </a:lnTo>
                  <a:lnTo>
                    <a:pt x="235943" y="268052"/>
                  </a:lnTo>
                  <a:lnTo>
                    <a:pt x="268052" y="235943"/>
                  </a:lnTo>
                  <a:lnTo>
                    <a:pt x="289110" y="195223"/>
                  </a:lnTo>
                  <a:lnTo>
                    <a:pt x="296672" y="148335"/>
                  </a:lnTo>
                  <a:lnTo>
                    <a:pt x="289110" y="101448"/>
                  </a:lnTo>
                  <a:lnTo>
                    <a:pt x="268052" y="60728"/>
                  </a:lnTo>
                  <a:lnTo>
                    <a:pt x="235943" y="28619"/>
                  </a:lnTo>
                  <a:lnTo>
                    <a:pt x="195223" y="7561"/>
                  </a:lnTo>
                  <a:lnTo>
                    <a:pt x="148336" y="0"/>
                  </a:lnTo>
                  <a:close/>
                </a:path>
              </a:pathLst>
            </a:custGeom>
            <a:solidFill>
              <a:srgbClr val="EBF1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object 23"/>
            <p:cNvSpPr/>
            <p:nvPr/>
          </p:nvSpPr>
          <p:spPr>
            <a:xfrm>
              <a:off x="13054092" y="6479498"/>
              <a:ext cx="297180" cy="297180"/>
            </a:xfrm>
            <a:custGeom>
              <a:avLst/>
              <a:gdLst/>
              <a:ahLst/>
              <a:cxnLst/>
              <a:rect l="l" t="t" r="r" b="b"/>
              <a:pathLst>
                <a:path w="297180" h="297179">
                  <a:moveTo>
                    <a:pt x="148336" y="296671"/>
                  </a:moveTo>
                  <a:lnTo>
                    <a:pt x="195223" y="289110"/>
                  </a:lnTo>
                  <a:lnTo>
                    <a:pt x="235943" y="268052"/>
                  </a:lnTo>
                  <a:lnTo>
                    <a:pt x="268052" y="235943"/>
                  </a:lnTo>
                  <a:lnTo>
                    <a:pt x="289110" y="195223"/>
                  </a:lnTo>
                  <a:lnTo>
                    <a:pt x="296672" y="148335"/>
                  </a:lnTo>
                  <a:lnTo>
                    <a:pt x="289110" y="101448"/>
                  </a:lnTo>
                  <a:lnTo>
                    <a:pt x="268052" y="60728"/>
                  </a:lnTo>
                  <a:lnTo>
                    <a:pt x="235943" y="28619"/>
                  </a:lnTo>
                  <a:lnTo>
                    <a:pt x="195223" y="7561"/>
                  </a:lnTo>
                  <a:lnTo>
                    <a:pt x="148336" y="0"/>
                  </a:lnTo>
                  <a:lnTo>
                    <a:pt x="101448" y="7561"/>
                  </a:lnTo>
                  <a:lnTo>
                    <a:pt x="60728" y="28619"/>
                  </a:lnTo>
                  <a:lnTo>
                    <a:pt x="28619" y="60728"/>
                  </a:lnTo>
                  <a:lnTo>
                    <a:pt x="7561" y="101448"/>
                  </a:lnTo>
                  <a:lnTo>
                    <a:pt x="0" y="148335"/>
                  </a:lnTo>
                  <a:lnTo>
                    <a:pt x="7561" y="195223"/>
                  </a:lnTo>
                  <a:lnTo>
                    <a:pt x="28619" y="235943"/>
                  </a:lnTo>
                  <a:lnTo>
                    <a:pt x="60728" y="268052"/>
                  </a:lnTo>
                  <a:lnTo>
                    <a:pt x="101448" y="289110"/>
                  </a:lnTo>
                  <a:lnTo>
                    <a:pt x="148336" y="296671"/>
                  </a:lnTo>
                  <a:close/>
                </a:path>
              </a:pathLst>
            </a:custGeom>
            <a:ln w="12700">
              <a:solidFill>
                <a:srgbClr val="52A94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24" name="object 24"/>
          <p:cNvGrpSpPr/>
          <p:nvPr/>
        </p:nvGrpSpPr>
        <p:grpSpPr>
          <a:xfrm>
            <a:off x="6452907" y="4599937"/>
            <a:ext cx="845608" cy="845608"/>
            <a:chOff x="7743488" y="5771993"/>
            <a:chExt cx="1014730" cy="1014730"/>
          </a:xfrm>
        </p:grpSpPr>
        <p:sp>
          <p:nvSpPr>
            <p:cNvPr id="25" name="object 25"/>
            <p:cNvSpPr/>
            <p:nvPr/>
          </p:nvSpPr>
          <p:spPr>
            <a:xfrm>
              <a:off x="7753800" y="5782306"/>
              <a:ext cx="994410" cy="994410"/>
            </a:xfrm>
            <a:custGeom>
              <a:avLst/>
              <a:gdLst/>
              <a:ahLst/>
              <a:cxnLst/>
              <a:rect l="l" t="t" r="r" b="b"/>
              <a:pathLst>
                <a:path w="994409" h="994409">
                  <a:moveTo>
                    <a:pt x="496925" y="0"/>
                  </a:moveTo>
                  <a:lnTo>
                    <a:pt x="449067" y="2274"/>
                  </a:lnTo>
                  <a:lnTo>
                    <a:pt x="402497" y="8960"/>
                  </a:lnTo>
                  <a:lnTo>
                    <a:pt x="357422" y="19848"/>
                  </a:lnTo>
                  <a:lnTo>
                    <a:pt x="314050" y="34730"/>
                  </a:lnTo>
                  <a:lnTo>
                    <a:pt x="272591" y="53398"/>
                  </a:lnTo>
                  <a:lnTo>
                    <a:pt x="233251" y="75644"/>
                  </a:lnTo>
                  <a:lnTo>
                    <a:pt x="196240" y="101259"/>
                  </a:lnTo>
                  <a:lnTo>
                    <a:pt x="161766" y="130036"/>
                  </a:lnTo>
                  <a:lnTo>
                    <a:pt x="130036" y="161766"/>
                  </a:lnTo>
                  <a:lnTo>
                    <a:pt x="101259" y="196240"/>
                  </a:lnTo>
                  <a:lnTo>
                    <a:pt x="75644" y="233251"/>
                  </a:lnTo>
                  <a:lnTo>
                    <a:pt x="53398" y="272591"/>
                  </a:lnTo>
                  <a:lnTo>
                    <a:pt x="34730" y="314050"/>
                  </a:lnTo>
                  <a:lnTo>
                    <a:pt x="19848" y="357422"/>
                  </a:lnTo>
                  <a:lnTo>
                    <a:pt x="8960" y="402497"/>
                  </a:lnTo>
                  <a:lnTo>
                    <a:pt x="2274" y="449067"/>
                  </a:lnTo>
                  <a:lnTo>
                    <a:pt x="0" y="496925"/>
                  </a:lnTo>
                  <a:lnTo>
                    <a:pt x="2274" y="544785"/>
                  </a:lnTo>
                  <a:lnTo>
                    <a:pt x="8960" y="591357"/>
                  </a:lnTo>
                  <a:lnTo>
                    <a:pt x="19848" y="636434"/>
                  </a:lnTo>
                  <a:lnTo>
                    <a:pt x="34730" y="679807"/>
                  </a:lnTo>
                  <a:lnTo>
                    <a:pt x="53398" y="721268"/>
                  </a:lnTo>
                  <a:lnTo>
                    <a:pt x="75644" y="760608"/>
                  </a:lnTo>
                  <a:lnTo>
                    <a:pt x="101259" y="797620"/>
                  </a:lnTo>
                  <a:lnTo>
                    <a:pt x="130036" y="832095"/>
                  </a:lnTo>
                  <a:lnTo>
                    <a:pt x="161766" y="863826"/>
                  </a:lnTo>
                  <a:lnTo>
                    <a:pt x="196240" y="892603"/>
                  </a:lnTo>
                  <a:lnTo>
                    <a:pt x="233251" y="918219"/>
                  </a:lnTo>
                  <a:lnTo>
                    <a:pt x="272591" y="940465"/>
                  </a:lnTo>
                  <a:lnTo>
                    <a:pt x="314050" y="959133"/>
                  </a:lnTo>
                  <a:lnTo>
                    <a:pt x="357422" y="974015"/>
                  </a:lnTo>
                  <a:lnTo>
                    <a:pt x="402497" y="984903"/>
                  </a:lnTo>
                  <a:lnTo>
                    <a:pt x="449067" y="991589"/>
                  </a:lnTo>
                  <a:lnTo>
                    <a:pt x="496925" y="993863"/>
                  </a:lnTo>
                  <a:lnTo>
                    <a:pt x="544783" y="991589"/>
                  </a:lnTo>
                  <a:lnTo>
                    <a:pt x="591354" y="984903"/>
                  </a:lnTo>
                  <a:lnTo>
                    <a:pt x="636429" y="974015"/>
                  </a:lnTo>
                  <a:lnTo>
                    <a:pt x="679802" y="959133"/>
                  </a:lnTo>
                  <a:lnTo>
                    <a:pt x="721262" y="940465"/>
                  </a:lnTo>
                  <a:lnTo>
                    <a:pt x="760602" y="918219"/>
                  </a:lnTo>
                  <a:lnTo>
                    <a:pt x="797615" y="892603"/>
                  </a:lnTo>
                  <a:lnTo>
                    <a:pt x="832090" y="863826"/>
                  </a:lnTo>
                  <a:lnTo>
                    <a:pt x="863821" y="832095"/>
                  </a:lnTo>
                  <a:lnTo>
                    <a:pt x="892599" y="797620"/>
                  </a:lnTo>
                  <a:lnTo>
                    <a:pt x="918215" y="760608"/>
                  </a:lnTo>
                  <a:lnTo>
                    <a:pt x="940462" y="721268"/>
                  </a:lnTo>
                  <a:lnTo>
                    <a:pt x="959131" y="679807"/>
                  </a:lnTo>
                  <a:lnTo>
                    <a:pt x="974014" y="636434"/>
                  </a:lnTo>
                  <a:lnTo>
                    <a:pt x="984903" y="591357"/>
                  </a:lnTo>
                  <a:lnTo>
                    <a:pt x="991589" y="544785"/>
                  </a:lnTo>
                  <a:lnTo>
                    <a:pt x="993863" y="496925"/>
                  </a:lnTo>
                  <a:lnTo>
                    <a:pt x="991589" y="449067"/>
                  </a:lnTo>
                  <a:lnTo>
                    <a:pt x="984903" y="402497"/>
                  </a:lnTo>
                  <a:lnTo>
                    <a:pt x="974014" y="357422"/>
                  </a:lnTo>
                  <a:lnTo>
                    <a:pt x="959131" y="314050"/>
                  </a:lnTo>
                  <a:lnTo>
                    <a:pt x="940462" y="272591"/>
                  </a:lnTo>
                  <a:lnTo>
                    <a:pt x="918215" y="233251"/>
                  </a:lnTo>
                  <a:lnTo>
                    <a:pt x="892599" y="196240"/>
                  </a:lnTo>
                  <a:lnTo>
                    <a:pt x="863821" y="161766"/>
                  </a:lnTo>
                  <a:lnTo>
                    <a:pt x="832090" y="130036"/>
                  </a:lnTo>
                  <a:lnTo>
                    <a:pt x="797615" y="101259"/>
                  </a:lnTo>
                  <a:lnTo>
                    <a:pt x="760602" y="75644"/>
                  </a:lnTo>
                  <a:lnTo>
                    <a:pt x="721262" y="53398"/>
                  </a:lnTo>
                  <a:lnTo>
                    <a:pt x="679802" y="34730"/>
                  </a:lnTo>
                  <a:lnTo>
                    <a:pt x="636429" y="19848"/>
                  </a:lnTo>
                  <a:lnTo>
                    <a:pt x="591354" y="8960"/>
                  </a:lnTo>
                  <a:lnTo>
                    <a:pt x="544783" y="2274"/>
                  </a:lnTo>
                  <a:lnTo>
                    <a:pt x="496925"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object 26"/>
            <p:cNvSpPr/>
            <p:nvPr/>
          </p:nvSpPr>
          <p:spPr>
            <a:xfrm>
              <a:off x="7753800" y="5782306"/>
              <a:ext cx="994410" cy="994410"/>
            </a:xfrm>
            <a:custGeom>
              <a:avLst/>
              <a:gdLst/>
              <a:ahLst/>
              <a:cxnLst/>
              <a:rect l="l" t="t" r="r" b="b"/>
              <a:pathLst>
                <a:path w="994409" h="994409">
                  <a:moveTo>
                    <a:pt x="496925" y="993863"/>
                  </a:moveTo>
                  <a:lnTo>
                    <a:pt x="544783" y="991589"/>
                  </a:lnTo>
                  <a:lnTo>
                    <a:pt x="591354" y="984903"/>
                  </a:lnTo>
                  <a:lnTo>
                    <a:pt x="636429" y="974015"/>
                  </a:lnTo>
                  <a:lnTo>
                    <a:pt x="679802" y="959133"/>
                  </a:lnTo>
                  <a:lnTo>
                    <a:pt x="721262" y="940465"/>
                  </a:lnTo>
                  <a:lnTo>
                    <a:pt x="760602" y="918219"/>
                  </a:lnTo>
                  <a:lnTo>
                    <a:pt x="797615" y="892603"/>
                  </a:lnTo>
                  <a:lnTo>
                    <a:pt x="832090" y="863826"/>
                  </a:lnTo>
                  <a:lnTo>
                    <a:pt x="863821" y="832095"/>
                  </a:lnTo>
                  <a:lnTo>
                    <a:pt x="892599" y="797620"/>
                  </a:lnTo>
                  <a:lnTo>
                    <a:pt x="918215" y="760608"/>
                  </a:lnTo>
                  <a:lnTo>
                    <a:pt x="940462" y="721268"/>
                  </a:lnTo>
                  <a:lnTo>
                    <a:pt x="959131" y="679807"/>
                  </a:lnTo>
                  <a:lnTo>
                    <a:pt x="974014" y="636434"/>
                  </a:lnTo>
                  <a:lnTo>
                    <a:pt x="984903" y="591357"/>
                  </a:lnTo>
                  <a:lnTo>
                    <a:pt x="991589" y="544785"/>
                  </a:lnTo>
                  <a:lnTo>
                    <a:pt x="993863" y="496925"/>
                  </a:lnTo>
                  <a:lnTo>
                    <a:pt x="991589" y="449067"/>
                  </a:lnTo>
                  <a:lnTo>
                    <a:pt x="984903" y="402497"/>
                  </a:lnTo>
                  <a:lnTo>
                    <a:pt x="974014" y="357422"/>
                  </a:lnTo>
                  <a:lnTo>
                    <a:pt x="959131" y="314050"/>
                  </a:lnTo>
                  <a:lnTo>
                    <a:pt x="940462" y="272591"/>
                  </a:lnTo>
                  <a:lnTo>
                    <a:pt x="918215" y="233251"/>
                  </a:lnTo>
                  <a:lnTo>
                    <a:pt x="892599" y="196240"/>
                  </a:lnTo>
                  <a:lnTo>
                    <a:pt x="863821" y="161766"/>
                  </a:lnTo>
                  <a:lnTo>
                    <a:pt x="832090" y="130036"/>
                  </a:lnTo>
                  <a:lnTo>
                    <a:pt x="797615" y="101259"/>
                  </a:lnTo>
                  <a:lnTo>
                    <a:pt x="760602" y="75644"/>
                  </a:lnTo>
                  <a:lnTo>
                    <a:pt x="721262" y="53398"/>
                  </a:lnTo>
                  <a:lnTo>
                    <a:pt x="679802" y="34730"/>
                  </a:lnTo>
                  <a:lnTo>
                    <a:pt x="636429" y="19848"/>
                  </a:lnTo>
                  <a:lnTo>
                    <a:pt x="591354" y="8960"/>
                  </a:lnTo>
                  <a:lnTo>
                    <a:pt x="544783" y="2274"/>
                  </a:lnTo>
                  <a:lnTo>
                    <a:pt x="496925" y="0"/>
                  </a:lnTo>
                  <a:lnTo>
                    <a:pt x="449067" y="2274"/>
                  </a:lnTo>
                  <a:lnTo>
                    <a:pt x="402497" y="8960"/>
                  </a:lnTo>
                  <a:lnTo>
                    <a:pt x="357422" y="19848"/>
                  </a:lnTo>
                  <a:lnTo>
                    <a:pt x="314050" y="34730"/>
                  </a:lnTo>
                  <a:lnTo>
                    <a:pt x="272591" y="53398"/>
                  </a:lnTo>
                  <a:lnTo>
                    <a:pt x="233251" y="75644"/>
                  </a:lnTo>
                  <a:lnTo>
                    <a:pt x="196240" y="101259"/>
                  </a:lnTo>
                  <a:lnTo>
                    <a:pt x="161766" y="130036"/>
                  </a:lnTo>
                  <a:lnTo>
                    <a:pt x="130036" y="161766"/>
                  </a:lnTo>
                  <a:lnTo>
                    <a:pt x="101259" y="196240"/>
                  </a:lnTo>
                  <a:lnTo>
                    <a:pt x="75644" y="233251"/>
                  </a:lnTo>
                  <a:lnTo>
                    <a:pt x="53398" y="272591"/>
                  </a:lnTo>
                  <a:lnTo>
                    <a:pt x="34730" y="314050"/>
                  </a:lnTo>
                  <a:lnTo>
                    <a:pt x="19848" y="357422"/>
                  </a:lnTo>
                  <a:lnTo>
                    <a:pt x="8960" y="402497"/>
                  </a:lnTo>
                  <a:lnTo>
                    <a:pt x="2274" y="449067"/>
                  </a:lnTo>
                  <a:lnTo>
                    <a:pt x="0" y="496925"/>
                  </a:lnTo>
                  <a:lnTo>
                    <a:pt x="2274" y="544785"/>
                  </a:lnTo>
                  <a:lnTo>
                    <a:pt x="8960" y="591357"/>
                  </a:lnTo>
                  <a:lnTo>
                    <a:pt x="19848" y="636434"/>
                  </a:lnTo>
                  <a:lnTo>
                    <a:pt x="34730" y="679807"/>
                  </a:lnTo>
                  <a:lnTo>
                    <a:pt x="53398" y="721268"/>
                  </a:lnTo>
                  <a:lnTo>
                    <a:pt x="75644" y="760608"/>
                  </a:lnTo>
                  <a:lnTo>
                    <a:pt x="101259" y="797620"/>
                  </a:lnTo>
                  <a:lnTo>
                    <a:pt x="130036" y="832095"/>
                  </a:lnTo>
                  <a:lnTo>
                    <a:pt x="161766" y="863826"/>
                  </a:lnTo>
                  <a:lnTo>
                    <a:pt x="196240" y="892603"/>
                  </a:lnTo>
                  <a:lnTo>
                    <a:pt x="233251" y="918219"/>
                  </a:lnTo>
                  <a:lnTo>
                    <a:pt x="272591" y="940465"/>
                  </a:lnTo>
                  <a:lnTo>
                    <a:pt x="314050" y="959133"/>
                  </a:lnTo>
                  <a:lnTo>
                    <a:pt x="357422" y="974015"/>
                  </a:lnTo>
                  <a:lnTo>
                    <a:pt x="402497" y="984903"/>
                  </a:lnTo>
                  <a:lnTo>
                    <a:pt x="449067" y="991589"/>
                  </a:lnTo>
                  <a:lnTo>
                    <a:pt x="496925" y="993863"/>
                  </a:lnTo>
                  <a:close/>
                </a:path>
              </a:pathLst>
            </a:custGeom>
            <a:ln w="20624">
              <a:solidFill>
                <a:srgbClr val="6726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
        <p:nvSpPr>
          <p:cNvPr id="27" name="object 27"/>
          <p:cNvSpPr txBox="1"/>
          <p:nvPr/>
        </p:nvSpPr>
        <p:spPr>
          <a:xfrm>
            <a:off x="1534584" y="6313520"/>
            <a:ext cx="4796896" cy="198772"/>
          </a:xfrm>
          <a:prstGeom prst="rect">
            <a:avLst/>
          </a:prstGeom>
          <a:solidFill>
            <a:srgbClr val="D71E62"/>
          </a:solidFill>
        </p:spPr>
        <p:txBody>
          <a:bodyPr vert="horz" wrap="square" lIns="0" tIns="0" rIns="0" bIns="0" rtlCol="0" anchor="ctr" anchorCtr="0">
            <a:noAutofit/>
          </a:bodyPr>
          <a:lstStyle/>
          <a:p>
            <a:pPr marL="5291" marR="0" lvl="0" indent="0" algn="ctr" defTabSz="914400" rtl="0" eaLnBrk="1" fontAlgn="auto" latinLnBrk="0" hangingPunct="1">
              <a:lnSpc>
                <a:spcPct val="100000"/>
              </a:lnSpc>
              <a:spcBef>
                <a:spcPts val="50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ontserrat"/>
              </a:rPr>
              <a:t>VIRUS</a:t>
            </a:r>
          </a:p>
        </p:txBody>
      </p:sp>
      <p:sp>
        <p:nvSpPr>
          <p:cNvPr id="28" name="object 28"/>
          <p:cNvSpPr txBox="1"/>
          <p:nvPr/>
        </p:nvSpPr>
        <p:spPr>
          <a:xfrm>
            <a:off x="6520444" y="6313520"/>
            <a:ext cx="2928408" cy="198772"/>
          </a:xfrm>
          <a:prstGeom prst="rect">
            <a:avLst/>
          </a:prstGeom>
          <a:solidFill>
            <a:srgbClr val="672672"/>
          </a:solidFill>
        </p:spPr>
        <p:txBody>
          <a:bodyPr vert="horz" wrap="square" lIns="0" tIns="0" rIns="0" bIns="0" rtlCol="0" anchor="ctr" anchorCtr="0">
            <a:noAutofit/>
          </a:bodyPr>
          <a:lstStyle/>
          <a:p>
            <a:pPr marL="5291" marR="0" lvl="0" indent="0" algn="ctr" defTabSz="914400" rtl="0" eaLnBrk="1" fontAlgn="auto" latinLnBrk="0" hangingPunct="1">
              <a:lnSpc>
                <a:spcPct val="100000"/>
              </a:lnSpc>
              <a:spcBef>
                <a:spcPts val="50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ontserrat"/>
              </a:rPr>
              <a:t>BACTÉRIES</a:t>
            </a:r>
          </a:p>
        </p:txBody>
      </p:sp>
      <p:sp>
        <p:nvSpPr>
          <p:cNvPr id="29" name="object 29"/>
          <p:cNvSpPr txBox="1"/>
          <p:nvPr/>
        </p:nvSpPr>
        <p:spPr>
          <a:xfrm>
            <a:off x="9752859" y="6313520"/>
            <a:ext cx="866775" cy="198772"/>
          </a:xfrm>
          <a:prstGeom prst="rect">
            <a:avLst/>
          </a:prstGeom>
          <a:solidFill>
            <a:srgbClr val="074848"/>
          </a:solidFill>
        </p:spPr>
        <p:txBody>
          <a:bodyPr vert="horz" wrap="square" lIns="0" tIns="0" rIns="0" bIns="0" rtlCol="0" anchor="ctr" anchorCtr="0">
            <a:noAutofit/>
          </a:bodyPr>
          <a:lstStyle/>
          <a:p>
            <a:pPr marL="5291" marR="0" lvl="0" indent="0" algn="ctr" defTabSz="914400" rtl="0" eaLnBrk="1" fontAlgn="auto" latinLnBrk="0" hangingPunct="1">
              <a:lnSpc>
                <a:spcPct val="100000"/>
              </a:lnSpc>
              <a:spcBef>
                <a:spcPts val="50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ontserrat"/>
              </a:rPr>
              <a:t>TB</a:t>
            </a:r>
          </a:p>
        </p:txBody>
      </p:sp>
      <p:sp>
        <p:nvSpPr>
          <p:cNvPr id="30" name="object 30"/>
          <p:cNvSpPr txBox="1"/>
          <p:nvPr/>
        </p:nvSpPr>
        <p:spPr>
          <a:xfrm>
            <a:off x="10848646" y="6313520"/>
            <a:ext cx="866775" cy="198772"/>
          </a:xfrm>
          <a:prstGeom prst="rect">
            <a:avLst/>
          </a:prstGeom>
          <a:solidFill>
            <a:srgbClr val="52A947"/>
          </a:solidFill>
        </p:spPr>
        <p:txBody>
          <a:bodyPr vert="horz" wrap="square" lIns="0" tIns="0" rIns="0" bIns="0" rtlCol="0" anchor="ctr" anchorCtr="0">
            <a:noAutofit/>
          </a:bodyPr>
          <a:lstStyle/>
          <a:p>
            <a:pPr marL="230707" marR="0" lvl="0" indent="0" algn="l" defTabSz="914400" rtl="0" eaLnBrk="1" fontAlgn="auto" latinLnBrk="0" hangingPunct="1">
              <a:lnSpc>
                <a:spcPct val="100000"/>
              </a:lnSpc>
              <a:spcBef>
                <a:spcPts val="500"/>
              </a:spcBef>
              <a:spcAft>
                <a:spcPts val="0"/>
              </a:spcAft>
              <a:buClrTx/>
              <a:buSzTx/>
              <a:buFontTx/>
              <a:buNone/>
              <a:tabLst/>
              <a:defRPr/>
            </a:pPr>
            <a:r>
              <a:rPr kumimoji="0" lang="fr-FR" sz="700" b="1" i="0" u="none" strike="noStrike" cap="none" normalizeH="0" baseline="0" noProof="0" dirty="0">
                <a:ln>
                  <a:noFill/>
                </a:ln>
                <a:solidFill>
                  <a:srgbClr val="FFFFFF"/>
                </a:solidFill>
                <a:effectLst/>
                <a:uLnTx/>
                <a:uFillTx/>
                <a:latin typeface="Corbel" panose="020B0503020204020204" pitchFamily="34" charset="0"/>
                <a:ea typeface="+mn-ea"/>
                <a:cs typeface="Montserrat"/>
              </a:rPr>
              <a:t>CHAMPIGNON</a:t>
            </a:r>
            <a:endParaRPr kumimoji="0" lang="fr-FR" sz="1000" b="1" i="0" u="none" strike="noStrike" cap="none" normalizeH="0" baseline="0" noProof="0" dirty="0">
              <a:ln>
                <a:noFill/>
              </a:ln>
              <a:solidFill>
                <a:srgbClr val="FFFFFF"/>
              </a:solidFill>
              <a:effectLst/>
              <a:uLnTx/>
              <a:uFillTx/>
              <a:latin typeface="Corbel" panose="020B0503020204020204" pitchFamily="34" charset="0"/>
              <a:ea typeface="+mn-ea"/>
              <a:cs typeface="Montserrat"/>
            </a:endParaRPr>
          </a:p>
        </p:txBody>
      </p:sp>
      <p:grpSp>
        <p:nvGrpSpPr>
          <p:cNvPr id="31" name="object 31"/>
          <p:cNvGrpSpPr/>
          <p:nvPr/>
        </p:nvGrpSpPr>
        <p:grpSpPr>
          <a:xfrm>
            <a:off x="7714321" y="4698829"/>
            <a:ext cx="746654" cy="746654"/>
            <a:chOff x="9257184" y="5890662"/>
            <a:chExt cx="895985" cy="895985"/>
          </a:xfrm>
        </p:grpSpPr>
        <p:sp>
          <p:nvSpPr>
            <p:cNvPr id="32" name="object 32"/>
            <p:cNvSpPr/>
            <p:nvPr/>
          </p:nvSpPr>
          <p:spPr>
            <a:xfrm>
              <a:off x="9267496" y="5900974"/>
              <a:ext cx="875665" cy="875665"/>
            </a:xfrm>
            <a:custGeom>
              <a:avLst/>
              <a:gdLst/>
              <a:ahLst/>
              <a:cxnLst/>
              <a:rect l="l" t="t" r="r" b="b"/>
              <a:pathLst>
                <a:path w="875665" h="875665">
                  <a:moveTo>
                    <a:pt x="437591" y="0"/>
                  </a:move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object 33"/>
            <p:cNvSpPr/>
            <p:nvPr/>
          </p:nvSpPr>
          <p:spPr>
            <a:xfrm>
              <a:off x="9267496" y="5900974"/>
              <a:ext cx="875665" cy="875665"/>
            </a:xfrm>
            <a:custGeom>
              <a:avLst/>
              <a:gdLst/>
              <a:ahLst/>
              <a:cxnLst/>
              <a:rect l="l" t="t" r="r" b="b"/>
              <a:pathLst>
                <a:path w="875665" h="875665">
                  <a:moveTo>
                    <a:pt x="437591" y="875195"/>
                  </a:moveTo>
                  <a:lnTo>
                    <a:pt x="485272" y="872627"/>
                  </a:lnTo>
                  <a:lnTo>
                    <a:pt x="531466" y="865101"/>
                  </a:lnTo>
                  <a:lnTo>
                    <a:pt x="575906" y="852885"/>
                  </a:lnTo>
                  <a:lnTo>
                    <a:pt x="618324" y="836246"/>
                  </a:lnTo>
                  <a:lnTo>
                    <a:pt x="658454" y="815449"/>
                  </a:lnTo>
                  <a:lnTo>
                    <a:pt x="696029" y="790763"/>
                  </a:lnTo>
                  <a:lnTo>
                    <a:pt x="730782" y="762454"/>
                  </a:lnTo>
                  <a:lnTo>
                    <a:pt x="762446" y="730790"/>
                  </a:lnTo>
                  <a:lnTo>
                    <a:pt x="790754" y="696036"/>
                  </a:lnTo>
                  <a:lnTo>
                    <a:pt x="815439" y="658461"/>
                  </a:lnTo>
                  <a:lnTo>
                    <a:pt x="836235" y="618331"/>
                  </a:lnTo>
                  <a:lnTo>
                    <a:pt x="852874" y="575914"/>
                  </a:lnTo>
                  <a:lnTo>
                    <a:pt x="865089" y="531475"/>
                  </a:lnTo>
                  <a:lnTo>
                    <a:pt x="872614" y="485283"/>
                  </a:lnTo>
                  <a:lnTo>
                    <a:pt x="875182" y="437603"/>
                  </a:lnTo>
                  <a:lnTo>
                    <a:pt x="872614" y="389922"/>
                  </a:lnTo>
                  <a:lnTo>
                    <a:pt x="865089" y="343727"/>
                  </a:lnTo>
                  <a:lnTo>
                    <a:pt x="852874" y="299287"/>
                  </a:lnTo>
                  <a:lnTo>
                    <a:pt x="836235" y="256868"/>
                  </a:lnTo>
                  <a:lnTo>
                    <a:pt x="815439" y="216737"/>
                  </a:lnTo>
                  <a:lnTo>
                    <a:pt x="790754" y="179161"/>
                  </a:lnTo>
                  <a:lnTo>
                    <a:pt x="762446" y="144406"/>
                  </a:lnTo>
                  <a:lnTo>
                    <a:pt x="730782" y="112741"/>
                  </a:lnTo>
                  <a:lnTo>
                    <a:pt x="696029" y="84432"/>
                  </a:lnTo>
                  <a:lnTo>
                    <a:pt x="658454" y="59745"/>
                  </a:lnTo>
                  <a:lnTo>
                    <a:pt x="618324" y="38949"/>
                  </a:lnTo>
                  <a:lnTo>
                    <a:pt x="575906" y="22309"/>
                  </a:lnTo>
                  <a:lnTo>
                    <a:pt x="531466" y="10093"/>
                  </a:lnTo>
                  <a:lnTo>
                    <a:pt x="485272" y="2567"/>
                  </a:lnTo>
                  <a:lnTo>
                    <a:pt x="437591" y="0"/>
                  </a:lnTo>
                  <a:lnTo>
                    <a:pt x="389909" y="2567"/>
                  </a:lnTo>
                  <a:lnTo>
                    <a:pt x="343715" y="10093"/>
                  </a:lnTo>
                  <a:lnTo>
                    <a:pt x="299276" y="22309"/>
                  </a:lnTo>
                  <a:lnTo>
                    <a:pt x="256857" y="38949"/>
                  </a:lnTo>
                  <a:lnTo>
                    <a:pt x="216727" y="59745"/>
                  </a:lnTo>
                  <a:lnTo>
                    <a:pt x="179152" y="84432"/>
                  </a:lnTo>
                  <a:lnTo>
                    <a:pt x="144400" y="112741"/>
                  </a:lnTo>
                  <a:lnTo>
                    <a:pt x="112736" y="144406"/>
                  </a:lnTo>
                  <a:lnTo>
                    <a:pt x="84427" y="179161"/>
                  </a:lnTo>
                  <a:lnTo>
                    <a:pt x="59742" y="216737"/>
                  </a:lnTo>
                  <a:lnTo>
                    <a:pt x="38947" y="256868"/>
                  </a:lnTo>
                  <a:lnTo>
                    <a:pt x="22308" y="299287"/>
                  </a:lnTo>
                  <a:lnTo>
                    <a:pt x="10092" y="343727"/>
                  </a:lnTo>
                  <a:lnTo>
                    <a:pt x="2567" y="389922"/>
                  </a:lnTo>
                  <a:lnTo>
                    <a:pt x="0" y="437603"/>
                  </a:lnTo>
                  <a:lnTo>
                    <a:pt x="2567" y="485283"/>
                  </a:lnTo>
                  <a:lnTo>
                    <a:pt x="10092" y="531475"/>
                  </a:lnTo>
                  <a:lnTo>
                    <a:pt x="22308" y="575914"/>
                  </a:lnTo>
                  <a:lnTo>
                    <a:pt x="38947" y="618331"/>
                  </a:lnTo>
                  <a:lnTo>
                    <a:pt x="59742" y="658461"/>
                  </a:lnTo>
                  <a:lnTo>
                    <a:pt x="84427" y="696036"/>
                  </a:lnTo>
                  <a:lnTo>
                    <a:pt x="112736" y="730790"/>
                  </a:lnTo>
                  <a:lnTo>
                    <a:pt x="144400" y="762454"/>
                  </a:lnTo>
                  <a:lnTo>
                    <a:pt x="179152" y="790763"/>
                  </a:lnTo>
                  <a:lnTo>
                    <a:pt x="216727" y="815449"/>
                  </a:lnTo>
                  <a:lnTo>
                    <a:pt x="256857" y="836246"/>
                  </a:lnTo>
                  <a:lnTo>
                    <a:pt x="299276" y="852885"/>
                  </a:lnTo>
                  <a:lnTo>
                    <a:pt x="343715" y="865101"/>
                  </a:lnTo>
                  <a:lnTo>
                    <a:pt x="389909" y="872627"/>
                  </a:lnTo>
                  <a:lnTo>
                    <a:pt x="437591" y="875195"/>
                  </a:lnTo>
                  <a:close/>
                </a:path>
              </a:pathLst>
            </a:custGeom>
            <a:ln w="20624">
              <a:solidFill>
                <a:srgbClr val="6726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pSp>
        <p:nvGrpSpPr>
          <p:cNvPr id="34" name="object 34"/>
          <p:cNvGrpSpPr/>
          <p:nvPr/>
        </p:nvGrpSpPr>
        <p:grpSpPr>
          <a:xfrm>
            <a:off x="8876839" y="5094401"/>
            <a:ext cx="351367" cy="351367"/>
            <a:chOff x="10652207" y="6365350"/>
            <a:chExt cx="421640" cy="421640"/>
          </a:xfrm>
        </p:grpSpPr>
        <p:sp>
          <p:nvSpPr>
            <p:cNvPr id="35" name="object 35"/>
            <p:cNvSpPr/>
            <p:nvPr/>
          </p:nvSpPr>
          <p:spPr>
            <a:xfrm>
              <a:off x="10662519" y="6375663"/>
              <a:ext cx="400685" cy="400685"/>
            </a:xfrm>
            <a:custGeom>
              <a:avLst/>
              <a:gdLst/>
              <a:ahLst/>
              <a:cxnLst/>
              <a:rect l="l" t="t" r="r" b="b"/>
              <a:pathLst>
                <a:path w="400684" h="400684">
                  <a:moveTo>
                    <a:pt x="200253" y="0"/>
                  </a:moveTo>
                  <a:lnTo>
                    <a:pt x="154338" y="5288"/>
                  </a:lnTo>
                  <a:lnTo>
                    <a:pt x="112189" y="20352"/>
                  </a:lnTo>
                  <a:lnTo>
                    <a:pt x="75007" y="43991"/>
                  </a:lnTo>
                  <a:lnTo>
                    <a:pt x="43995" y="75002"/>
                  </a:lnTo>
                  <a:lnTo>
                    <a:pt x="20354" y="112183"/>
                  </a:lnTo>
                  <a:lnTo>
                    <a:pt x="5289" y="154334"/>
                  </a:lnTo>
                  <a:lnTo>
                    <a:pt x="0" y="200253"/>
                  </a:lnTo>
                  <a:lnTo>
                    <a:pt x="5289" y="246168"/>
                  </a:lnTo>
                  <a:lnTo>
                    <a:pt x="20354" y="288317"/>
                  </a:lnTo>
                  <a:lnTo>
                    <a:pt x="43995" y="325499"/>
                  </a:lnTo>
                  <a:lnTo>
                    <a:pt x="75007" y="356512"/>
                  </a:lnTo>
                  <a:lnTo>
                    <a:pt x="112189" y="380152"/>
                  </a:lnTo>
                  <a:lnTo>
                    <a:pt x="154338" y="395218"/>
                  </a:lnTo>
                  <a:lnTo>
                    <a:pt x="200253" y="400507"/>
                  </a:lnTo>
                  <a:lnTo>
                    <a:pt x="246172" y="395218"/>
                  </a:lnTo>
                  <a:lnTo>
                    <a:pt x="288323" y="380152"/>
                  </a:lnTo>
                  <a:lnTo>
                    <a:pt x="325505" y="356512"/>
                  </a:lnTo>
                  <a:lnTo>
                    <a:pt x="356516" y="325499"/>
                  </a:lnTo>
                  <a:lnTo>
                    <a:pt x="380154" y="288317"/>
                  </a:lnTo>
                  <a:lnTo>
                    <a:pt x="395218" y="246168"/>
                  </a:lnTo>
                  <a:lnTo>
                    <a:pt x="400507" y="200253"/>
                  </a:lnTo>
                  <a:lnTo>
                    <a:pt x="395218" y="154334"/>
                  </a:lnTo>
                  <a:lnTo>
                    <a:pt x="380154" y="112183"/>
                  </a:lnTo>
                  <a:lnTo>
                    <a:pt x="356516" y="75002"/>
                  </a:lnTo>
                  <a:lnTo>
                    <a:pt x="325505" y="43991"/>
                  </a:lnTo>
                  <a:lnTo>
                    <a:pt x="288323" y="20352"/>
                  </a:lnTo>
                  <a:lnTo>
                    <a:pt x="246172" y="5288"/>
                  </a:lnTo>
                  <a:lnTo>
                    <a:pt x="200253" y="0"/>
                  </a:lnTo>
                  <a:close/>
                </a:path>
              </a:pathLst>
            </a:custGeom>
            <a:solidFill>
              <a:srgbClr val="E5DD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6" name="object 36"/>
            <p:cNvSpPr/>
            <p:nvPr/>
          </p:nvSpPr>
          <p:spPr>
            <a:xfrm>
              <a:off x="10662519" y="6375663"/>
              <a:ext cx="400685" cy="400685"/>
            </a:xfrm>
            <a:custGeom>
              <a:avLst/>
              <a:gdLst/>
              <a:ahLst/>
              <a:cxnLst/>
              <a:rect l="l" t="t" r="r" b="b"/>
              <a:pathLst>
                <a:path w="400684" h="400684">
                  <a:moveTo>
                    <a:pt x="200253" y="400507"/>
                  </a:moveTo>
                  <a:lnTo>
                    <a:pt x="246172" y="395218"/>
                  </a:lnTo>
                  <a:lnTo>
                    <a:pt x="288323" y="380152"/>
                  </a:lnTo>
                  <a:lnTo>
                    <a:pt x="325505" y="356512"/>
                  </a:lnTo>
                  <a:lnTo>
                    <a:pt x="356516" y="325499"/>
                  </a:lnTo>
                  <a:lnTo>
                    <a:pt x="380154" y="288317"/>
                  </a:lnTo>
                  <a:lnTo>
                    <a:pt x="395218" y="246168"/>
                  </a:lnTo>
                  <a:lnTo>
                    <a:pt x="400507" y="200253"/>
                  </a:lnTo>
                  <a:lnTo>
                    <a:pt x="395218" y="154334"/>
                  </a:lnTo>
                  <a:lnTo>
                    <a:pt x="380154" y="112183"/>
                  </a:lnTo>
                  <a:lnTo>
                    <a:pt x="356516" y="75002"/>
                  </a:lnTo>
                  <a:lnTo>
                    <a:pt x="325505" y="43991"/>
                  </a:lnTo>
                  <a:lnTo>
                    <a:pt x="288323" y="20352"/>
                  </a:lnTo>
                  <a:lnTo>
                    <a:pt x="246172" y="5288"/>
                  </a:lnTo>
                  <a:lnTo>
                    <a:pt x="200253" y="0"/>
                  </a:lnTo>
                  <a:lnTo>
                    <a:pt x="154338" y="5288"/>
                  </a:lnTo>
                  <a:lnTo>
                    <a:pt x="112189" y="20352"/>
                  </a:lnTo>
                  <a:lnTo>
                    <a:pt x="75007" y="43991"/>
                  </a:lnTo>
                  <a:lnTo>
                    <a:pt x="43995" y="75002"/>
                  </a:lnTo>
                  <a:lnTo>
                    <a:pt x="20354" y="112183"/>
                  </a:lnTo>
                  <a:lnTo>
                    <a:pt x="5289" y="154334"/>
                  </a:lnTo>
                  <a:lnTo>
                    <a:pt x="0" y="200253"/>
                  </a:lnTo>
                  <a:lnTo>
                    <a:pt x="5289" y="246168"/>
                  </a:lnTo>
                  <a:lnTo>
                    <a:pt x="20354" y="288317"/>
                  </a:lnTo>
                  <a:lnTo>
                    <a:pt x="43995" y="325499"/>
                  </a:lnTo>
                  <a:lnTo>
                    <a:pt x="75007" y="356512"/>
                  </a:lnTo>
                  <a:lnTo>
                    <a:pt x="112189" y="380152"/>
                  </a:lnTo>
                  <a:lnTo>
                    <a:pt x="154338" y="395218"/>
                  </a:lnTo>
                  <a:lnTo>
                    <a:pt x="200253" y="400507"/>
                  </a:lnTo>
                  <a:close/>
                </a:path>
              </a:pathLst>
            </a:custGeom>
            <a:ln w="12700">
              <a:solidFill>
                <a:srgbClr val="6726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sp>
        <p:nvSpPr>
          <p:cNvPr id="38" name="object 38"/>
          <p:cNvSpPr/>
          <p:nvPr/>
        </p:nvSpPr>
        <p:spPr>
          <a:xfrm>
            <a:off x="6096001" y="1246374"/>
            <a:ext cx="5549152" cy="3208463"/>
          </a:xfrm>
          <a:custGeom>
            <a:avLst/>
            <a:gdLst/>
            <a:ahLst/>
            <a:cxnLst/>
            <a:rect l="l" t="t" r="r" b="b"/>
            <a:pathLst>
              <a:path w="5852159" h="3474720">
                <a:moveTo>
                  <a:pt x="5852159" y="0"/>
                </a:moveTo>
                <a:lnTo>
                  <a:pt x="0" y="0"/>
                </a:lnTo>
                <a:lnTo>
                  <a:pt x="0" y="3474720"/>
                </a:lnTo>
                <a:lnTo>
                  <a:pt x="5852159" y="3474720"/>
                </a:lnTo>
                <a:lnTo>
                  <a:pt x="5852159" y="0"/>
                </a:lnTo>
                <a:close/>
              </a:path>
            </a:pathLst>
          </a:custGeom>
          <a:solidFill>
            <a:srgbClr val="E4EE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9" name="object 39"/>
          <p:cNvSpPr txBox="1"/>
          <p:nvPr/>
        </p:nvSpPr>
        <p:spPr>
          <a:xfrm>
            <a:off x="6165027" y="4224713"/>
            <a:ext cx="5398980" cy="153888"/>
          </a:xfrm>
          <a:prstGeom prst="rect">
            <a:avLst/>
          </a:prstGeom>
        </p:spPr>
        <p:txBody>
          <a:bodyPr vert="horz" wrap="square" lIns="0" tIns="0" rIns="0" bIns="0" rtlCol="0">
            <a:spAutoFit/>
          </a:bodyPr>
          <a:lstStyle/>
          <a:p>
            <a:pPr marL="142869" marR="0" lvl="0" indent="0" algn="ctr" defTabSz="914400" rtl="0" eaLnBrk="1" fontAlgn="auto" latinLnBrk="0" hangingPunct="1">
              <a:lnSpc>
                <a:spcPct val="100000"/>
              </a:lnSpc>
              <a:spcBef>
                <a:spcPts val="4"/>
              </a:spcBef>
              <a:spcAft>
                <a:spcPts val="0"/>
              </a:spcAft>
              <a:buClrTx/>
              <a:buSzTx/>
              <a:buFontTx/>
              <a:buNone/>
              <a:tabLst/>
              <a:defRPr/>
            </a:pPr>
            <a:r>
              <a:rPr kumimoji="0" lang="fr-FR" sz="1000" b="0" i="0" u="none" strike="noStrike" cap="none" normalizeH="0" baseline="0" noProof="0" dirty="0">
                <a:ln>
                  <a:noFill/>
                </a:ln>
                <a:solidFill>
                  <a:srgbClr val="0093D5"/>
                </a:solidFill>
                <a:effectLst/>
                <a:uLnTx/>
                <a:uFillTx/>
                <a:latin typeface="Corbel" panose="020B0503020204020204" pitchFamily="34" charset="0"/>
                <a:ea typeface="+mn-ea"/>
                <a:cs typeface="Montserrat"/>
              </a:rPr>
              <a:t>Sites au Bangladesh, en Gambie, au Kenya, au Mali, en Afrique du Sud, en Thaïlande et en Zambie</a:t>
            </a:r>
          </a:p>
        </p:txBody>
      </p:sp>
      <p:pic>
        <p:nvPicPr>
          <p:cNvPr id="40" name="object 40"/>
          <p:cNvPicPr>
            <a:picLocks/>
          </p:cNvPicPr>
          <p:nvPr/>
        </p:nvPicPr>
        <p:blipFill rotWithShape="1">
          <a:blip r:embed="rId4"/>
          <a:srcRect l="5548" t="3367" r="5717"/>
          <a:stretch/>
        </p:blipFill>
        <p:spPr>
          <a:xfrm>
            <a:off x="6165027" y="1309122"/>
            <a:ext cx="5398980" cy="2939239"/>
          </a:xfrm>
          <a:prstGeom prst="rect">
            <a:avLst/>
          </a:prstGeom>
        </p:spPr>
      </p:pic>
      <p:sp>
        <p:nvSpPr>
          <p:cNvPr id="41" name="object 41"/>
          <p:cNvSpPr txBox="1"/>
          <p:nvPr/>
        </p:nvSpPr>
        <p:spPr>
          <a:xfrm>
            <a:off x="1534584" y="6536487"/>
            <a:ext cx="5299075" cy="138863"/>
          </a:xfrm>
          <a:prstGeom prst="rect">
            <a:avLst/>
          </a:prstGeom>
        </p:spPr>
        <p:txBody>
          <a:bodyPr vert="horz" wrap="square" lIns="0" tIns="10583" rIns="0" bIns="0" rtlCol="0">
            <a:spAutoFit/>
          </a:bodyPr>
          <a:lstStyle/>
          <a:p>
            <a:pPr marL="10583" marR="0" lvl="0" indent="0" algn="l" defTabSz="914400" rtl="0" eaLnBrk="1" fontAlgn="auto" latinLnBrk="0" hangingPunct="1">
              <a:lnSpc>
                <a:spcPct val="100000"/>
              </a:lnSpc>
              <a:spcBef>
                <a:spcPts val="83"/>
              </a:spcBef>
              <a:spcAft>
                <a:spcPts val="0"/>
              </a:spcAft>
              <a:buClrTx/>
              <a:buSzTx/>
              <a:buFontTx/>
              <a:buNone/>
              <a:tabLst/>
              <a:defRPr/>
            </a:pPr>
            <a:r>
              <a:rPr kumimoji="0" lang="fr-FR" sz="833" b="0" i="0" u="none" strike="noStrike" cap="none" normalizeH="0" baseline="0" noProof="0">
                <a:ln>
                  <a:noFill/>
                </a:ln>
                <a:solidFill>
                  <a:srgbClr val="231F20"/>
                </a:solidFill>
                <a:effectLst/>
                <a:uLnTx/>
                <a:uFillTx/>
                <a:latin typeface="Corbel" panose="020B0503020204020204" pitchFamily="34" charset="0"/>
                <a:ea typeface="+mn-ea"/>
                <a:cs typeface="WorkSans-Light"/>
              </a:rPr>
              <a:t>Référence : Groupe d’étude PERCH ; </a:t>
            </a:r>
            <a:r>
              <a:rPr kumimoji="0" lang="fr-FR" sz="833" b="0" i="1" u="none" strike="noStrike" cap="none" normalizeH="0" baseline="0" noProof="0">
                <a:ln>
                  <a:noFill/>
                </a:ln>
                <a:solidFill>
                  <a:srgbClr val="231F20"/>
                </a:solidFill>
                <a:effectLst/>
                <a:uLnTx/>
                <a:uFillTx/>
                <a:latin typeface="Corbel" panose="020B0503020204020204" pitchFamily="34" charset="0"/>
                <a:ea typeface="+mn-ea"/>
                <a:cs typeface="WorkSans-Light"/>
              </a:rPr>
              <a:t>Lancet</a:t>
            </a:r>
            <a:r>
              <a:rPr kumimoji="0" lang="fr-FR" sz="833" b="0" i="0" u="none" strike="noStrike" cap="none" normalizeH="0" baseline="0" noProof="0">
                <a:ln>
                  <a:noFill/>
                </a:ln>
                <a:solidFill>
                  <a:srgbClr val="231F20"/>
                </a:solidFill>
                <a:effectLst/>
                <a:uLnTx/>
                <a:uFillTx/>
                <a:latin typeface="Corbel" panose="020B0503020204020204" pitchFamily="34" charset="0"/>
                <a:ea typeface="+mn-ea"/>
                <a:cs typeface="WorkSans-Light"/>
              </a:rPr>
              <a:t>, 2019.</a:t>
            </a:r>
          </a:p>
        </p:txBody>
      </p:sp>
      <p:sp>
        <p:nvSpPr>
          <p:cNvPr id="45" name="Title 44">
            <a:extLst>
              <a:ext uri="{FF2B5EF4-FFF2-40B4-BE49-F238E27FC236}">
                <a16:creationId xmlns:a16="http://schemas.microsoft.com/office/drawing/2014/main" id="{B1B71FF1-C41A-E8F0-6DB4-A5FA6AC57DA2}"/>
              </a:ext>
            </a:extLst>
          </p:cNvPr>
          <p:cNvSpPr>
            <a:spLocks noGrp="1"/>
          </p:cNvSpPr>
          <p:nvPr>
            <p:ph type="title"/>
          </p:nvPr>
        </p:nvSpPr>
        <p:spPr/>
        <p:txBody>
          <a:bodyPr/>
          <a:lstStyle/>
          <a:p>
            <a:r>
              <a:rPr lang="fr-FR"/>
              <a:t>Étude PERCH (Pneumonia Etiology Research for Child Health)</a:t>
            </a:r>
            <a:br>
              <a:rPr lang="fr-FR"/>
            </a:br>
            <a:r>
              <a:rPr lang="fr-FR" sz="1800">
                <a:solidFill>
                  <a:schemeClr val="accent1"/>
                </a:solidFill>
              </a:rPr>
              <a:t>10 principales causes de pneumonie grave avant l’âge de 5 ans dans 7 pays d’Afrique et d’Asie</a:t>
            </a:r>
          </a:p>
        </p:txBody>
      </p:sp>
      <p:sp>
        <p:nvSpPr>
          <p:cNvPr id="7" name="Footer Placeholder 57">
            <a:extLst>
              <a:ext uri="{FF2B5EF4-FFF2-40B4-BE49-F238E27FC236}">
                <a16:creationId xmlns:a16="http://schemas.microsoft.com/office/drawing/2014/main" id="{63C9EC1E-7E63-5333-3904-DF7B9E12F6B7}"/>
              </a:ext>
            </a:extLst>
          </p:cNvPr>
          <p:cNvSpPr>
            <a:spLocks noGrp="1"/>
          </p:cNvSpPr>
          <p:nvPr>
            <p:ph type="ftr" sz="quarter" idx="3"/>
          </p:nvPr>
        </p:nvSpPr>
        <p:spPr>
          <a:xfrm>
            <a:off x="6866666" y="657579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06033" y="1613621"/>
            <a:ext cx="3674004" cy="10583"/>
            <a:chOff x="2047239" y="2051304"/>
            <a:chExt cx="4408805" cy="12700"/>
          </a:xfrm>
        </p:grpSpPr>
        <p:sp>
          <p:nvSpPr>
            <p:cNvPr id="3" name="object 3"/>
            <p:cNvSpPr/>
            <p:nvPr/>
          </p:nvSpPr>
          <p:spPr>
            <a:xfrm>
              <a:off x="2047239" y="2057654"/>
              <a:ext cx="2552700" cy="0"/>
            </a:xfrm>
            <a:custGeom>
              <a:avLst/>
              <a:gdLst/>
              <a:ahLst/>
              <a:cxnLst/>
              <a:rect l="l" t="t" r="r" b="b"/>
              <a:pathLst>
                <a:path w="2552700">
                  <a:moveTo>
                    <a:pt x="0" y="0"/>
                  </a:moveTo>
                  <a:lnTo>
                    <a:pt x="255219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sp>
          <p:nvSpPr>
            <p:cNvPr id="4" name="object 4"/>
            <p:cNvSpPr/>
            <p:nvPr/>
          </p:nvSpPr>
          <p:spPr>
            <a:xfrm>
              <a:off x="4599432" y="2057654"/>
              <a:ext cx="1856739" cy="0"/>
            </a:xfrm>
            <a:custGeom>
              <a:avLst/>
              <a:gdLst/>
              <a:ahLst/>
              <a:cxnLst/>
              <a:rect l="l" t="t" r="r" b="b"/>
              <a:pathLst>
                <a:path w="1856739">
                  <a:moveTo>
                    <a:pt x="0" y="0"/>
                  </a:moveTo>
                  <a:lnTo>
                    <a:pt x="185623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grpSp>
      <p:grpSp>
        <p:nvGrpSpPr>
          <p:cNvPr id="5" name="object 5"/>
          <p:cNvGrpSpPr/>
          <p:nvPr/>
        </p:nvGrpSpPr>
        <p:grpSpPr>
          <a:xfrm>
            <a:off x="1706033" y="2228936"/>
            <a:ext cx="3674004" cy="10583"/>
            <a:chOff x="2047239" y="2789682"/>
            <a:chExt cx="4408805" cy="12700"/>
          </a:xfrm>
        </p:grpSpPr>
        <p:sp>
          <p:nvSpPr>
            <p:cNvPr id="6" name="object 6"/>
            <p:cNvSpPr/>
            <p:nvPr/>
          </p:nvSpPr>
          <p:spPr>
            <a:xfrm>
              <a:off x="2047239" y="2796032"/>
              <a:ext cx="2552700" cy="0"/>
            </a:xfrm>
            <a:custGeom>
              <a:avLst/>
              <a:gdLst/>
              <a:ahLst/>
              <a:cxnLst/>
              <a:rect l="l" t="t" r="r" b="b"/>
              <a:pathLst>
                <a:path w="2552700">
                  <a:moveTo>
                    <a:pt x="0" y="0"/>
                  </a:moveTo>
                  <a:lnTo>
                    <a:pt x="255219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sp>
          <p:nvSpPr>
            <p:cNvPr id="7" name="object 7"/>
            <p:cNvSpPr/>
            <p:nvPr/>
          </p:nvSpPr>
          <p:spPr>
            <a:xfrm>
              <a:off x="4599432" y="2796032"/>
              <a:ext cx="1856739" cy="0"/>
            </a:xfrm>
            <a:custGeom>
              <a:avLst/>
              <a:gdLst/>
              <a:ahLst/>
              <a:cxnLst/>
              <a:rect l="l" t="t" r="r" b="b"/>
              <a:pathLst>
                <a:path w="1856739">
                  <a:moveTo>
                    <a:pt x="0" y="0"/>
                  </a:moveTo>
                  <a:lnTo>
                    <a:pt x="1856232" y="0"/>
                  </a:lnTo>
                </a:path>
              </a:pathLst>
            </a:custGeom>
            <a:ln w="12700">
              <a:solidFill>
                <a:srgbClr val="D71E62"/>
              </a:solidFill>
            </a:ln>
          </p:spPr>
          <p:txBody>
            <a:bodyPr wrap="square" lIns="0" tIns="0" rIns="0" bIns="0" rtlCol="0"/>
            <a:lstStyle/>
            <a:p>
              <a:endParaRPr sz="1500">
                <a:latin typeface="Corbel" panose="020B0503020204020204" pitchFamily="34" charset="0"/>
              </a:endParaRPr>
            </a:p>
          </p:txBody>
        </p:sp>
      </p:grpSp>
      <p:grpSp>
        <p:nvGrpSpPr>
          <p:cNvPr id="8" name="object 8"/>
          <p:cNvGrpSpPr/>
          <p:nvPr/>
        </p:nvGrpSpPr>
        <p:grpSpPr>
          <a:xfrm>
            <a:off x="1706033" y="2622693"/>
            <a:ext cx="3674004" cy="10583"/>
            <a:chOff x="2047239" y="3262190"/>
            <a:chExt cx="4408805" cy="12700"/>
          </a:xfrm>
        </p:grpSpPr>
        <p:sp>
          <p:nvSpPr>
            <p:cNvPr id="9" name="object 9"/>
            <p:cNvSpPr/>
            <p:nvPr/>
          </p:nvSpPr>
          <p:spPr>
            <a:xfrm>
              <a:off x="2047239" y="3268540"/>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0" name="object 10"/>
            <p:cNvSpPr/>
            <p:nvPr/>
          </p:nvSpPr>
          <p:spPr>
            <a:xfrm>
              <a:off x="4599432" y="3268540"/>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11" name="object 11"/>
          <p:cNvGrpSpPr/>
          <p:nvPr/>
        </p:nvGrpSpPr>
        <p:grpSpPr>
          <a:xfrm>
            <a:off x="1706033" y="3016450"/>
            <a:ext cx="3674004" cy="10583"/>
            <a:chOff x="2047239" y="3734698"/>
            <a:chExt cx="4408805" cy="12700"/>
          </a:xfrm>
        </p:grpSpPr>
        <p:sp>
          <p:nvSpPr>
            <p:cNvPr id="12" name="object 12"/>
            <p:cNvSpPr/>
            <p:nvPr/>
          </p:nvSpPr>
          <p:spPr>
            <a:xfrm>
              <a:off x="2047239" y="3741048"/>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3" name="object 13"/>
            <p:cNvSpPr/>
            <p:nvPr/>
          </p:nvSpPr>
          <p:spPr>
            <a:xfrm>
              <a:off x="4599432" y="3741048"/>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14" name="object 14"/>
          <p:cNvGrpSpPr/>
          <p:nvPr/>
        </p:nvGrpSpPr>
        <p:grpSpPr>
          <a:xfrm>
            <a:off x="1706033" y="3410206"/>
            <a:ext cx="3674004" cy="10583"/>
            <a:chOff x="2047239" y="4207206"/>
            <a:chExt cx="4408805" cy="12700"/>
          </a:xfrm>
        </p:grpSpPr>
        <p:sp>
          <p:nvSpPr>
            <p:cNvPr id="15" name="object 15"/>
            <p:cNvSpPr/>
            <p:nvPr/>
          </p:nvSpPr>
          <p:spPr>
            <a:xfrm>
              <a:off x="2047239" y="4213556"/>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6" name="object 16"/>
            <p:cNvSpPr/>
            <p:nvPr/>
          </p:nvSpPr>
          <p:spPr>
            <a:xfrm>
              <a:off x="4599432" y="4213556"/>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17" name="object 17"/>
          <p:cNvGrpSpPr/>
          <p:nvPr/>
        </p:nvGrpSpPr>
        <p:grpSpPr>
          <a:xfrm>
            <a:off x="1706033" y="3803962"/>
            <a:ext cx="3674004" cy="10583"/>
            <a:chOff x="2047239" y="4679713"/>
            <a:chExt cx="4408805" cy="12700"/>
          </a:xfrm>
        </p:grpSpPr>
        <p:sp>
          <p:nvSpPr>
            <p:cNvPr id="18" name="object 18"/>
            <p:cNvSpPr/>
            <p:nvPr/>
          </p:nvSpPr>
          <p:spPr>
            <a:xfrm>
              <a:off x="2047239" y="4686063"/>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19" name="object 19"/>
            <p:cNvSpPr/>
            <p:nvPr/>
          </p:nvSpPr>
          <p:spPr>
            <a:xfrm>
              <a:off x="4599432" y="4686063"/>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0" name="object 20"/>
          <p:cNvGrpSpPr/>
          <p:nvPr/>
        </p:nvGrpSpPr>
        <p:grpSpPr>
          <a:xfrm>
            <a:off x="1706033" y="4197720"/>
            <a:ext cx="3674004" cy="10583"/>
            <a:chOff x="2047239" y="5152222"/>
            <a:chExt cx="4408805" cy="12700"/>
          </a:xfrm>
        </p:grpSpPr>
        <p:sp>
          <p:nvSpPr>
            <p:cNvPr id="21" name="object 21"/>
            <p:cNvSpPr/>
            <p:nvPr/>
          </p:nvSpPr>
          <p:spPr>
            <a:xfrm>
              <a:off x="2047239" y="5158572"/>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22" name="object 22"/>
            <p:cNvSpPr/>
            <p:nvPr/>
          </p:nvSpPr>
          <p:spPr>
            <a:xfrm>
              <a:off x="4599432" y="5158572"/>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3" name="object 23"/>
          <p:cNvGrpSpPr/>
          <p:nvPr/>
        </p:nvGrpSpPr>
        <p:grpSpPr>
          <a:xfrm>
            <a:off x="1706033" y="4591477"/>
            <a:ext cx="3674004" cy="10583"/>
            <a:chOff x="2047239" y="5624731"/>
            <a:chExt cx="4408805" cy="12700"/>
          </a:xfrm>
        </p:grpSpPr>
        <p:sp>
          <p:nvSpPr>
            <p:cNvPr id="24" name="object 24"/>
            <p:cNvSpPr/>
            <p:nvPr/>
          </p:nvSpPr>
          <p:spPr>
            <a:xfrm>
              <a:off x="2047239" y="5631081"/>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25" name="object 25"/>
            <p:cNvSpPr/>
            <p:nvPr/>
          </p:nvSpPr>
          <p:spPr>
            <a:xfrm>
              <a:off x="4599432" y="5631081"/>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6" name="object 26"/>
          <p:cNvGrpSpPr/>
          <p:nvPr/>
        </p:nvGrpSpPr>
        <p:grpSpPr>
          <a:xfrm>
            <a:off x="1706033" y="4985234"/>
            <a:ext cx="3674004" cy="10583"/>
            <a:chOff x="2047239" y="6097239"/>
            <a:chExt cx="4408805" cy="12700"/>
          </a:xfrm>
        </p:grpSpPr>
        <p:sp>
          <p:nvSpPr>
            <p:cNvPr id="27" name="object 27"/>
            <p:cNvSpPr/>
            <p:nvPr/>
          </p:nvSpPr>
          <p:spPr>
            <a:xfrm>
              <a:off x="2047239" y="6103589"/>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28" name="object 28"/>
            <p:cNvSpPr/>
            <p:nvPr/>
          </p:nvSpPr>
          <p:spPr>
            <a:xfrm>
              <a:off x="4599432" y="6103589"/>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29" name="object 29"/>
          <p:cNvGrpSpPr/>
          <p:nvPr/>
        </p:nvGrpSpPr>
        <p:grpSpPr>
          <a:xfrm>
            <a:off x="1706033" y="5378990"/>
            <a:ext cx="3674004" cy="10583"/>
            <a:chOff x="2047239" y="6569747"/>
            <a:chExt cx="4408805" cy="12700"/>
          </a:xfrm>
        </p:grpSpPr>
        <p:sp>
          <p:nvSpPr>
            <p:cNvPr id="30" name="object 30"/>
            <p:cNvSpPr/>
            <p:nvPr/>
          </p:nvSpPr>
          <p:spPr>
            <a:xfrm>
              <a:off x="2047239" y="6576097"/>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31" name="object 31"/>
            <p:cNvSpPr/>
            <p:nvPr/>
          </p:nvSpPr>
          <p:spPr>
            <a:xfrm>
              <a:off x="4599432" y="6576097"/>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grpSp>
        <p:nvGrpSpPr>
          <p:cNvPr id="32" name="object 32"/>
          <p:cNvGrpSpPr/>
          <p:nvPr/>
        </p:nvGrpSpPr>
        <p:grpSpPr>
          <a:xfrm>
            <a:off x="1706033" y="5772747"/>
            <a:ext cx="3674004" cy="10583"/>
            <a:chOff x="2047239" y="7042255"/>
            <a:chExt cx="4408805" cy="12700"/>
          </a:xfrm>
        </p:grpSpPr>
        <p:sp>
          <p:nvSpPr>
            <p:cNvPr id="33" name="object 33"/>
            <p:cNvSpPr/>
            <p:nvPr/>
          </p:nvSpPr>
          <p:spPr>
            <a:xfrm>
              <a:off x="2047239" y="7048605"/>
              <a:ext cx="2552700" cy="0"/>
            </a:xfrm>
            <a:custGeom>
              <a:avLst/>
              <a:gdLst/>
              <a:ahLst/>
              <a:cxnLst/>
              <a:rect l="l" t="t" r="r" b="b"/>
              <a:pathLst>
                <a:path w="2552700">
                  <a:moveTo>
                    <a:pt x="0" y="0"/>
                  </a:moveTo>
                  <a:lnTo>
                    <a:pt x="255219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sp>
          <p:nvSpPr>
            <p:cNvPr id="34" name="object 34"/>
            <p:cNvSpPr/>
            <p:nvPr/>
          </p:nvSpPr>
          <p:spPr>
            <a:xfrm>
              <a:off x="4599432" y="7048605"/>
              <a:ext cx="1856739" cy="0"/>
            </a:xfrm>
            <a:custGeom>
              <a:avLst/>
              <a:gdLst/>
              <a:ahLst/>
              <a:cxnLst/>
              <a:rect l="l" t="t" r="r" b="b"/>
              <a:pathLst>
                <a:path w="1856739">
                  <a:moveTo>
                    <a:pt x="0" y="0"/>
                  </a:moveTo>
                  <a:lnTo>
                    <a:pt x="1856232" y="0"/>
                  </a:lnTo>
                </a:path>
              </a:pathLst>
            </a:custGeom>
            <a:ln w="12700">
              <a:solidFill>
                <a:srgbClr val="0093D5"/>
              </a:solidFill>
            </a:ln>
          </p:spPr>
          <p:txBody>
            <a:bodyPr wrap="square" lIns="0" tIns="0" rIns="0" bIns="0" rtlCol="0"/>
            <a:lstStyle/>
            <a:p>
              <a:endParaRPr sz="1500">
                <a:latin typeface="Corbel" panose="020B0503020204020204" pitchFamily="34" charset="0"/>
              </a:endParaRPr>
            </a:p>
          </p:txBody>
        </p:sp>
      </p:grpSp>
      <p:sp>
        <p:nvSpPr>
          <p:cNvPr id="35" name="object 35"/>
          <p:cNvSpPr txBox="1"/>
          <p:nvPr/>
        </p:nvSpPr>
        <p:spPr>
          <a:xfrm>
            <a:off x="1737783" y="1689323"/>
            <a:ext cx="1453675" cy="441574"/>
          </a:xfrm>
          <a:prstGeom prst="rect">
            <a:avLst/>
          </a:prstGeom>
        </p:spPr>
        <p:txBody>
          <a:bodyPr vert="horz" wrap="square" lIns="0" tIns="10583" rIns="0" bIns="0" rtlCol="0">
            <a:spAutoFit/>
          </a:bodyPr>
          <a:lstStyle/>
          <a:p>
            <a:pPr marL="10583">
              <a:spcBef>
                <a:spcPts val="83"/>
              </a:spcBef>
            </a:pPr>
            <a:r>
              <a:rPr lang="fr-FR" sz="2800" b="1">
                <a:solidFill>
                  <a:srgbClr val="D71E62"/>
                </a:solidFill>
                <a:latin typeface="Corbel" panose="020B0503020204020204" pitchFamily="34" charset="0"/>
                <a:cs typeface="Montserrat-SemiBold"/>
              </a:rPr>
              <a:t>VRS</a:t>
            </a:r>
          </a:p>
        </p:txBody>
      </p:sp>
      <p:sp>
        <p:nvSpPr>
          <p:cNvPr id="36" name="object 36"/>
          <p:cNvSpPr txBox="1"/>
          <p:nvPr/>
        </p:nvSpPr>
        <p:spPr>
          <a:xfrm>
            <a:off x="3705218" y="1677724"/>
            <a:ext cx="1749160" cy="503129"/>
          </a:xfrm>
          <a:prstGeom prst="rect">
            <a:avLst/>
          </a:prstGeom>
        </p:spPr>
        <p:txBody>
          <a:bodyPr vert="horz" wrap="square" lIns="0" tIns="10583" rIns="0" bIns="0" rtlCol="0">
            <a:spAutoFit/>
          </a:bodyPr>
          <a:lstStyle/>
          <a:p>
            <a:pPr marL="31749">
              <a:spcBef>
                <a:spcPts val="83"/>
              </a:spcBef>
            </a:pPr>
            <a:r>
              <a:rPr lang="fr-FR" sz="3200" b="1">
                <a:solidFill>
                  <a:srgbClr val="D71E62"/>
                </a:solidFill>
                <a:latin typeface="Corbel" panose="020B0503020204020204" pitchFamily="34" charset="0"/>
                <a:cs typeface="Montserrat-SemiBold"/>
              </a:rPr>
              <a:t>6,48</a:t>
            </a:r>
            <a:r>
              <a:rPr lang="fr-FR" b="1">
                <a:solidFill>
                  <a:srgbClr val="D71E62"/>
                </a:solidFill>
                <a:latin typeface="Corbel" panose="020B0503020204020204" pitchFamily="34" charset="0"/>
                <a:cs typeface="Montserrat-SemiBold"/>
              </a:rPr>
              <a:t> </a:t>
            </a:r>
            <a:r>
              <a:rPr lang="fr-FR" sz="2800" b="1" baseline="31746">
                <a:solidFill>
                  <a:srgbClr val="D71E62"/>
                </a:solidFill>
                <a:latin typeface="Corbel" panose="020B0503020204020204" pitchFamily="34" charset="0"/>
                <a:cs typeface="Montserrat-SemiBold"/>
              </a:rPr>
              <a:t>% </a:t>
            </a:r>
            <a:r>
              <a:rPr lang="fr-FR" sz="1000">
                <a:solidFill>
                  <a:srgbClr val="231F20"/>
                </a:solidFill>
                <a:latin typeface="Corbel" panose="020B0503020204020204" pitchFamily="34" charset="0"/>
                <a:cs typeface="Montserrat"/>
              </a:rPr>
              <a:t>(5,81 ; 7,59)</a:t>
            </a:r>
          </a:p>
        </p:txBody>
      </p:sp>
      <p:sp>
        <p:nvSpPr>
          <p:cNvPr id="37" name="object 37"/>
          <p:cNvSpPr txBox="1"/>
          <p:nvPr/>
        </p:nvSpPr>
        <p:spPr>
          <a:xfrm>
            <a:off x="1737781" y="2365882"/>
            <a:ext cx="939800" cy="164575"/>
          </a:xfrm>
          <a:prstGeom prst="rect">
            <a:avLst/>
          </a:prstGeom>
        </p:spPr>
        <p:txBody>
          <a:bodyPr vert="horz" wrap="square" lIns="0" tIns="10583" rIns="0" bIns="0" rtlCol="0">
            <a:spAutoFit/>
          </a:bodyPr>
          <a:lstStyle/>
          <a:p>
            <a:pPr marL="10583">
              <a:spcBef>
                <a:spcPts val="83"/>
              </a:spcBef>
            </a:pPr>
            <a:r>
              <a:rPr lang="fr-FR" sz="1000" b="1" i="1">
                <a:solidFill>
                  <a:srgbClr val="0093D5"/>
                </a:solidFill>
                <a:latin typeface="Corbel" panose="020B0503020204020204" pitchFamily="34" charset="0"/>
                <a:cs typeface="Montserrat-BoldItalic"/>
              </a:rPr>
              <a:t>Ureaplasma spp</a:t>
            </a:r>
          </a:p>
        </p:txBody>
      </p:sp>
      <p:sp>
        <p:nvSpPr>
          <p:cNvPr id="38" name="object 38"/>
          <p:cNvSpPr txBox="1"/>
          <p:nvPr/>
        </p:nvSpPr>
        <p:spPr>
          <a:xfrm>
            <a:off x="3726385" y="2322222"/>
            <a:ext cx="1453720" cy="287685"/>
          </a:xfrm>
          <a:prstGeom prst="rect">
            <a:avLst/>
          </a:prstGeom>
        </p:spPr>
        <p:txBody>
          <a:bodyPr vert="horz" wrap="square" lIns="0" tIns="10583" rIns="0" bIns="0" rtlCol="0">
            <a:spAutoFit/>
          </a:bodyPr>
          <a:lstStyle/>
          <a:p>
            <a:pPr marL="10583">
              <a:spcBef>
                <a:spcPts val="83"/>
              </a:spcBef>
            </a:pPr>
            <a:r>
              <a:rPr lang="fr-FR">
                <a:solidFill>
                  <a:srgbClr val="0093D5"/>
                </a:solidFill>
                <a:latin typeface="Corbel" panose="020B0503020204020204" pitchFamily="34" charset="0"/>
                <a:cs typeface="Montserrat"/>
              </a:rPr>
              <a:t>2,82 </a:t>
            </a:r>
            <a:r>
              <a:rPr lang="fr-FR" sz="1000">
                <a:solidFill>
                  <a:srgbClr val="231F20"/>
                </a:solidFill>
                <a:latin typeface="Corbel" panose="020B0503020204020204" pitchFamily="34" charset="0"/>
                <a:cs typeface="Montserrat"/>
              </a:rPr>
              <a:t>(1,93 ; 3,77)</a:t>
            </a:r>
          </a:p>
        </p:txBody>
      </p:sp>
      <p:sp>
        <p:nvSpPr>
          <p:cNvPr id="39" name="object 39"/>
          <p:cNvSpPr txBox="1"/>
          <p:nvPr/>
        </p:nvSpPr>
        <p:spPr>
          <a:xfrm>
            <a:off x="1737816" y="2759632"/>
            <a:ext cx="1121304" cy="164575"/>
          </a:xfrm>
          <a:prstGeom prst="rect">
            <a:avLst/>
          </a:prstGeom>
        </p:spPr>
        <p:txBody>
          <a:bodyPr vert="horz" wrap="square" lIns="0" tIns="10583" rIns="0" bIns="0" rtlCol="0">
            <a:spAutoFit/>
          </a:bodyPr>
          <a:lstStyle/>
          <a:p>
            <a:pPr marL="10583">
              <a:spcBef>
                <a:spcPts val="83"/>
              </a:spcBef>
            </a:pPr>
            <a:r>
              <a:rPr lang="fr-FR" sz="1000" b="1">
                <a:solidFill>
                  <a:srgbClr val="0093D5"/>
                </a:solidFill>
                <a:latin typeface="Corbel" panose="020B0503020204020204" pitchFamily="34" charset="0"/>
                <a:cs typeface="Montserrat"/>
              </a:rPr>
              <a:t>Autre hémoculture</a:t>
            </a:r>
          </a:p>
        </p:txBody>
      </p:sp>
      <p:sp>
        <p:nvSpPr>
          <p:cNvPr id="40" name="object 40"/>
          <p:cNvSpPr txBox="1"/>
          <p:nvPr/>
        </p:nvSpPr>
        <p:spPr>
          <a:xfrm>
            <a:off x="3726384" y="2715979"/>
            <a:ext cx="1400387" cy="287685"/>
          </a:xfrm>
          <a:prstGeom prst="rect">
            <a:avLst/>
          </a:prstGeom>
        </p:spPr>
        <p:txBody>
          <a:bodyPr vert="horz" wrap="square" lIns="0" tIns="10583" rIns="0" bIns="0" rtlCol="0">
            <a:spAutoFit/>
          </a:bodyPr>
          <a:lstStyle/>
          <a:p>
            <a:pPr marL="10583">
              <a:spcBef>
                <a:spcPts val="83"/>
              </a:spcBef>
            </a:pPr>
            <a:r>
              <a:rPr lang="fr-FR">
                <a:solidFill>
                  <a:srgbClr val="0093D5"/>
                </a:solidFill>
                <a:latin typeface="Corbel" panose="020B0503020204020204" pitchFamily="34" charset="0"/>
                <a:cs typeface="Montserrat"/>
              </a:rPr>
              <a:t>2,57 </a:t>
            </a:r>
            <a:r>
              <a:rPr lang="fr-FR" sz="1000">
                <a:solidFill>
                  <a:srgbClr val="231F20"/>
                </a:solidFill>
                <a:latin typeface="Corbel" panose="020B0503020204020204" pitchFamily="34" charset="0"/>
                <a:cs typeface="Montserrat"/>
              </a:rPr>
              <a:t>(2,05 ; 3,11)</a:t>
            </a:r>
          </a:p>
        </p:txBody>
      </p:sp>
      <p:sp>
        <p:nvSpPr>
          <p:cNvPr id="41" name="object 41"/>
          <p:cNvSpPr txBox="1"/>
          <p:nvPr/>
        </p:nvSpPr>
        <p:spPr>
          <a:xfrm>
            <a:off x="1737819" y="3153389"/>
            <a:ext cx="1376892" cy="164575"/>
          </a:xfrm>
          <a:prstGeom prst="rect">
            <a:avLst/>
          </a:prstGeom>
        </p:spPr>
        <p:txBody>
          <a:bodyPr vert="horz" wrap="square" lIns="0" tIns="10583" rIns="0" bIns="0" rtlCol="0">
            <a:spAutoFit/>
          </a:bodyPr>
          <a:lstStyle/>
          <a:p>
            <a:pPr marL="10583">
              <a:spcBef>
                <a:spcPts val="83"/>
              </a:spcBef>
            </a:pPr>
            <a:r>
              <a:rPr lang="fr-FR" sz="1000" b="1" i="1">
                <a:solidFill>
                  <a:srgbClr val="0093D5"/>
                </a:solidFill>
                <a:latin typeface="Corbel" panose="020B0503020204020204" pitchFamily="34" charset="0"/>
                <a:cs typeface="Montserrat-BoldItalic"/>
              </a:rPr>
              <a:t>Klebsiella pneumonaiae</a:t>
            </a:r>
          </a:p>
        </p:txBody>
      </p:sp>
      <p:sp>
        <p:nvSpPr>
          <p:cNvPr id="42" name="object 42"/>
          <p:cNvSpPr txBox="1"/>
          <p:nvPr/>
        </p:nvSpPr>
        <p:spPr>
          <a:xfrm>
            <a:off x="3726385" y="3109737"/>
            <a:ext cx="1354326" cy="287685"/>
          </a:xfrm>
          <a:prstGeom prst="rect">
            <a:avLst/>
          </a:prstGeom>
        </p:spPr>
        <p:txBody>
          <a:bodyPr vert="horz" wrap="square" lIns="0" tIns="10583" rIns="0" bIns="0" rtlCol="0">
            <a:spAutoFit/>
          </a:bodyPr>
          <a:lstStyle/>
          <a:p>
            <a:pPr marL="10583">
              <a:spcBef>
                <a:spcPts val="83"/>
              </a:spcBef>
            </a:pPr>
            <a:r>
              <a:rPr lang="fr-FR">
                <a:solidFill>
                  <a:srgbClr val="0093D5"/>
                </a:solidFill>
                <a:latin typeface="Corbel" panose="020B0503020204020204" pitchFamily="34" charset="0"/>
                <a:cs typeface="Montserrat"/>
              </a:rPr>
              <a:t>1,79 </a:t>
            </a:r>
            <a:r>
              <a:rPr lang="fr-FR" sz="1000">
                <a:solidFill>
                  <a:srgbClr val="231F20"/>
                </a:solidFill>
                <a:latin typeface="Corbel" panose="020B0503020204020204" pitchFamily="34" charset="0"/>
                <a:cs typeface="Montserrat"/>
              </a:rPr>
              <a:t>(1,17 ; 2,49)</a:t>
            </a:r>
          </a:p>
        </p:txBody>
      </p:sp>
      <p:sp>
        <p:nvSpPr>
          <p:cNvPr id="43" name="object 43"/>
          <p:cNvSpPr txBox="1"/>
          <p:nvPr/>
        </p:nvSpPr>
        <p:spPr>
          <a:xfrm>
            <a:off x="1737756" y="3547146"/>
            <a:ext cx="892175" cy="164575"/>
          </a:xfrm>
          <a:prstGeom prst="rect">
            <a:avLst/>
          </a:prstGeom>
        </p:spPr>
        <p:txBody>
          <a:bodyPr vert="horz" wrap="square" lIns="0" tIns="10583" rIns="0" bIns="0" rtlCol="0">
            <a:spAutoFit/>
          </a:bodyPr>
          <a:lstStyle/>
          <a:p>
            <a:pPr marL="10583">
              <a:spcBef>
                <a:spcPts val="83"/>
              </a:spcBef>
            </a:pPr>
            <a:r>
              <a:rPr lang="fr-FR" sz="1000" b="1" i="1">
                <a:solidFill>
                  <a:srgbClr val="0093D5"/>
                </a:solidFill>
                <a:latin typeface="Corbel" panose="020B0503020204020204" pitchFamily="34" charset="0"/>
                <a:cs typeface="Montserrat-BoldItalic"/>
              </a:rPr>
              <a:t>Escherichia coli</a:t>
            </a:r>
          </a:p>
        </p:txBody>
      </p:sp>
      <p:sp>
        <p:nvSpPr>
          <p:cNvPr id="44" name="object 44"/>
          <p:cNvSpPr txBox="1"/>
          <p:nvPr/>
        </p:nvSpPr>
        <p:spPr>
          <a:xfrm>
            <a:off x="3726386" y="3503493"/>
            <a:ext cx="1324428" cy="287685"/>
          </a:xfrm>
          <a:prstGeom prst="rect">
            <a:avLst/>
          </a:prstGeom>
        </p:spPr>
        <p:txBody>
          <a:bodyPr vert="horz" wrap="square" lIns="0" tIns="10583" rIns="0" bIns="0" rtlCol="0">
            <a:spAutoFit/>
          </a:bodyPr>
          <a:lstStyle/>
          <a:p>
            <a:pPr marL="10583">
              <a:spcBef>
                <a:spcPts val="83"/>
              </a:spcBef>
            </a:pPr>
            <a:r>
              <a:rPr lang="fr-FR">
                <a:solidFill>
                  <a:srgbClr val="0093D5"/>
                </a:solidFill>
                <a:latin typeface="Corbel" panose="020B0503020204020204" pitchFamily="34" charset="0"/>
                <a:cs typeface="Montserrat"/>
              </a:rPr>
              <a:t>1,71 </a:t>
            </a:r>
            <a:r>
              <a:rPr lang="fr-FR" sz="1000">
                <a:solidFill>
                  <a:srgbClr val="231F20"/>
                </a:solidFill>
                <a:latin typeface="Corbel" panose="020B0503020204020204" pitchFamily="34" charset="0"/>
                <a:cs typeface="Montserrat"/>
              </a:rPr>
              <a:t>(1,05 ; 2,62)</a:t>
            </a:r>
          </a:p>
        </p:txBody>
      </p:sp>
      <p:sp>
        <p:nvSpPr>
          <p:cNvPr id="45" name="object 45"/>
          <p:cNvSpPr txBox="1"/>
          <p:nvPr/>
        </p:nvSpPr>
        <p:spPr>
          <a:xfrm>
            <a:off x="1737818" y="3940902"/>
            <a:ext cx="1394883" cy="164575"/>
          </a:xfrm>
          <a:prstGeom prst="rect">
            <a:avLst/>
          </a:prstGeom>
        </p:spPr>
        <p:txBody>
          <a:bodyPr vert="horz" wrap="square" lIns="0" tIns="10583" rIns="0" bIns="0" rtlCol="0">
            <a:spAutoFit/>
          </a:bodyPr>
          <a:lstStyle/>
          <a:p>
            <a:pPr marL="10583">
              <a:spcBef>
                <a:spcPts val="83"/>
              </a:spcBef>
            </a:pPr>
            <a:r>
              <a:rPr lang="fr-FR" sz="1000" b="1">
                <a:solidFill>
                  <a:srgbClr val="0093D5"/>
                </a:solidFill>
                <a:latin typeface="Corbel" panose="020B0503020204020204" pitchFamily="34" charset="0"/>
                <a:cs typeface="Montserrat"/>
              </a:rPr>
              <a:t>Entérovirus ou rhinovirus</a:t>
            </a:r>
          </a:p>
        </p:txBody>
      </p:sp>
      <p:sp>
        <p:nvSpPr>
          <p:cNvPr id="46" name="object 46"/>
          <p:cNvSpPr txBox="1"/>
          <p:nvPr/>
        </p:nvSpPr>
        <p:spPr>
          <a:xfrm>
            <a:off x="3726385" y="3897250"/>
            <a:ext cx="1435134" cy="287685"/>
          </a:xfrm>
          <a:prstGeom prst="rect">
            <a:avLst/>
          </a:prstGeom>
        </p:spPr>
        <p:txBody>
          <a:bodyPr vert="horz" wrap="square" lIns="0" tIns="10583" rIns="0" bIns="0" rtlCol="0">
            <a:spAutoFit/>
          </a:bodyPr>
          <a:lstStyle/>
          <a:p>
            <a:pPr marL="10583">
              <a:spcBef>
                <a:spcPts val="83"/>
              </a:spcBef>
            </a:pPr>
            <a:r>
              <a:rPr lang="fr-FR">
                <a:solidFill>
                  <a:srgbClr val="0093D5"/>
                </a:solidFill>
                <a:latin typeface="Corbel" panose="020B0503020204020204" pitchFamily="34" charset="0"/>
                <a:cs typeface="Montserrat"/>
              </a:rPr>
              <a:t>1,36 </a:t>
            </a:r>
            <a:r>
              <a:rPr lang="fr-FR" sz="1000">
                <a:solidFill>
                  <a:srgbClr val="231F20"/>
                </a:solidFill>
                <a:latin typeface="Corbel" panose="020B0503020204020204" pitchFamily="34" charset="0"/>
                <a:cs typeface="Montserrat"/>
              </a:rPr>
              <a:t>(0,83 ; 2,37)</a:t>
            </a:r>
          </a:p>
        </p:txBody>
      </p:sp>
      <p:sp>
        <p:nvSpPr>
          <p:cNvPr id="47" name="object 47"/>
          <p:cNvSpPr txBox="1"/>
          <p:nvPr/>
        </p:nvSpPr>
        <p:spPr>
          <a:xfrm>
            <a:off x="1737818" y="4334660"/>
            <a:ext cx="883708" cy="164575"/>
          </a:xfrm>
          <a:prstGeom prst="rect">
            <a:avLst/>
          </a:prstGeom>
        </p:spPr>
        <p:txBody>
          <a:bodyPr vert="horz" wrap="square" lIns="0" tIns="10583" rIns="0" bIns="0" rtlCol="0">
            <a:spAutoFit/>
          </a:bodyPr>
          <a:lstStyle/>
          <a:p>
            <a:pPr marL="10583">
              <a:spcBef>
                <a:spcPts val="83"/>
              </a:spcBef>
            </a:pPr>
            <a:r>
              <a:rPr lang="fr-FR" sz="1000" b="1" i="1">
                <a:solidFill>
                  <a:srgbClr val="0093D5"/>
                </a:solidFill>
                <a:latin typeface="Corbel" panose="020B0503020204020204" pitchFamily="34" charset="0"/>
                <a:cs typeface="Montserrat-BoldItalic"/>
              </a:rPr>
              <a:t>Salmonella spp</a:t>
            </a:r>
          </a:p>
        </p:txBody>
      </p:sp>
      <p:sp>
        <p:nvSpPr>
          <p:cNvPr id="48" name="object 48"/>
          <p:cNvSpPr txBox="1"/>
          <p:nvPr/>
        </p:nvSpPr>
        <p:spPr>
          <a:xfrm>
            <a:off x="3726384" y="4291007"/>
            <a:ext cx="1427053" cy="287685"/>
          </a:xfrm>
          <a:prstGeom prst="rect">
            <a:avLst/>
          </a:prstGeom>
        </p:spPr>
        <p:txBody>
          <a:bodyPr vert="horz" wrap="square" lIns="0" tIns="10583" rIns="0" bIns="0" rtlCol="0">
            <a:spAutoFit/>
          </a:bodyPr>
          <a:lstStyle/>
          <a:p>
            <a:pPr marL="10583">
              <a:spcBef>
                <a:spcPts val="83"/>
              </a:spcBef>
            </a:pPr>
            <a:r>
              <a:rPr lang="fr-FR">
                <a:solidFill>
                  <a:srgbClr val="0093D5"/>
                </a:solidFill>
                <a:latin typeface="Corbel" panose="020B0503020204020204" pitchFamily="34" charset="0"/>
                <a:cs typeface="Montserrat"/>
              </a:rPr>
              <a:t>1,28 </a:t>
            </a:r>
            <a:r>
              <a:rPr lang="fr-FR" sz="1000">
                <a:solidFill>
                  <a:srgbClr val="231F20"/>
                </a:solidFill>
                <a:latin typeface="Corbel" panose="020B0503020204020204" pitchFamily="34" charset="0"/>
                <a:cs typeface="Montserrat"/>
              </a:rPr>
              <a:t>(0,53 ; 2,52)</a:t>
            </a:r>
          </a:p>
        </p:txBody>
      </p:sp>
      <p:sp>
        <p:nvSpPr>
          <p:cNvPr id="49" name="object 49"/>
          <p:cNvSpPr txBox="1"/>
          <p:nvPr/>
        </p:nvSpPr>
        <p:spPr>
          <a:xfrm>
            <a:off x="1737753" y="4728417"/>
            <a:ext cx="1557866" cy="164575"/>
          </a:xfrm>
          <a:prstGeom prst="rect">
            <a:avLst/>
          </a:prstGeom>
        </p:spPr>
        <p:txBody>
          <a:bodyPr vert="horz" wrap="square" lIns="0" tIns="10583" rIns="0" bIns="0" rtlCol="0">
            <a:spAutoFit/>
          </a:bodyPr>
          <a:lstStyle/>
          <a:p>
            <a:pPr marL="10583">
              <a:spcBef>
                <a:spcPts val="83"/>
              </a:spcBef>
            </a:pPr>
            <a:r>
              <a:rPr lang="fr-FR" sz="1000" b="1" i="1">
                <a:solidFill>
                  <a:srgbClr val="0093D5"/>
                </a:solidFill>
                <a:latin typeface="Corbel" panose="020B0503020204020204" pitchFamily="34" charset="0"/>
                <a:cs typeface="Montserrat-BoldItalic"/>
              </a:rPr>
              <a:t>Streptococcus pneumoniae</a:t>
            </a:r>
          </a:p>
        </p:txBody>
      </p:sp>
      <p:sp>
        <p:nvSpPr>
          <p:cNvPr id="50" name="object 50"/>
          <p:cNvSpPr txBox="1"/>
          <p:nvPr/>
        </p:nvSpPr>
        <p:spPr>
          <a:xfrm>
            <a:off x="3726386" y="4684763"/>
            <a:ext cx="1338973" cy="287685"/>
          </a:xfrm>
          <a:prstGeom prst="rect">
            <a:avLst/>
          </a:prstGeom>
        </p:spPr>
        <p:txBody>
          <a:bodyPr vert="horz" wrap="square" lIns="0" tIns="10583" rIns="0" bIns="0" rtlCol="0">
            <a:spAutoFit/>
          </a:bodyPr>
          <a:lstStyle/>
          <a:p>
            <a:pPr marL="10583">
              <a:spcBef>
                <a:spcPts val="83"/>
              </a:spcBef>
            </a:pPr>
            <a:r>
              <a:rPr lang="fr-FR">
                <a:solidFill>
                  <a:srgbClr val="0093D5"/>
                </a:solidFill>
                <a:latin typeface="Corbel" panose="020B0503020204020204" pitchFamily="34" charset="0"/>
                <a:cs typeface="Montserrat"/>
              </a:rPr>
              <a:t>1,15 </a:t>
            </a:r>
            <a:r>
              <a:rPr lang="fr-FR" sz="1000">
                <a:solidFill>
                  <a:srgbClr val="231F20"/>
                </a:solidFill>
                <a:latin typeface="Corbel" panose="020B0503020204020204" pitchFamily="34" charset="0"/>
                <a:cs typeface="Montserrat"/>
              </a:rPr>
              <a:t>(0,70 ; 1,98)</a:t>
            </a:r>
          </a:p>
        </p:txBody>
      </p:sp>
      <p:sp>
        <p:nvSpPr>
          <p:cNvPr id="51" name="object 51"/>
          <p:cNvSpPr txBox="1"/>
          <p:nvPr/>
        </p:nvSpPr>
        <p:spPr>
          <a:xfrm>
            <a:off x="1737778" y="5122172"/>
            <a:ext cx="1299104" cy="164575"/>
          </a:xfrm>
          <a:prstGeom prst="rect">
            <a:avLst/>
          </a:prstGeom>
        </p:spPr>
        <p:txBody>
          <a:bodyPr vert="horz" wrap="square" lIns="0" tIns="10583" rIns="0" bIns="0" rtlCol="0">
            <a:spAutoFit/>
          </a:bodyPr>
          <a:lstStyle/>
          <a:p>
            <a:pPr marL="10583">
              <a:spcBef>
                <a:spcPts val="83"/>
              </a:spcBef>
            </a:pPr>
            <a:r>
              <a:rPr lang="fr-FR" sz="1000" b="1">
                <a:solidFill>
                  <a:srgbClr val="0093D5"/>
                </a:solidFill>
              </a:rPr>
              <a:t>Streptocoques </a:t>
            </a:r>
            <a:r>
              <a:rPr lang="fr-FR" sz="1000" b="1">
                <a:solidFill>
                  <a:srgbClr val="0093D5"/>
                </a:solidFill>
                <a:latin typeface="Corbel" panose="020B0503020204020204" pitchFamily="34" charset="0"/>
                <a:cs typeface="Montserrat"/>
              </a:rPr>
              <a:t>du groupe B</a:t>
            </a:r>
          </a:p>
        </p:txBody>
      </p:sp>
      <p:sp>
        <p:nvSpPr>
          <p:cNvPr id="52" name="object 52"/>
          <p:cNvSpPr txBox="1"/>
          <p:nvPr/>
        </p:nvSpPr>
        <p:spPr>
          <a:xfrm>
            <a:off x="3726386" y="5078520"/>
            <a:ext cx="1280792" cy="287685"/>
          </a:xfrm>
          <a:prstGeom prst="rect">
            <a:avLst/>
          </a:prstGeom>
        </p:spPr>
        <p:txBody>
          <a:bodyPr vert="horz" wrap="square" lIns="0" tIns="10583" rIns="0" bIns="0" rtlCol="0">
            <a:spAutoFit/>
          </a:bodyPr>
          <a:lstStyle/>
          <a:p>
            <a:pPr marL="10583">
              <a:spcBef>
                <a:spcPts val="83"/>
              </a:spcBef>
            </a:pPr>
            <a:r>
              <a:rPr lang="fr-FR">
                <a:solidFill>
                  <a:srgbClr val="0093D5"/>
                </a:solidFill>
                <a:latin typeface="Corbel" panose="020B0503020204020204" pitchFamily="34" charset="0"/>
                <a:cs typeface="Montserrat"/>
              </a:rPr>
              <a:t>1,12 </a:t>
            </a:r>
            <a:r>
              <a:rPr lang="fr-FR" sz="1000">
                <a:solidFill>
                  <a:srgbClr val="231F20"/>
                </a:solidFill>
                <a:latin typeface="Corbel" panose="020B0503020204020204" pitchFamily="34" charset="0"/>
                <a:cs typeface="Montserrat"/>
              </a:rPr>
              <a:t>(0,65 ; 1,71)</a:t>
            </a:r>
          </a:p>
        </p:txBody>
      </p:sp>
      <p:sp>
        <p:nvSpPr>
          <p:cNvPr id="53" name="object 53"/>
          <p:cNvSpPr txBox="1"/>
          <p:nvPr/>
        </p:nvSpPr>
        <p:spPr>
          <a:xfrm>
            <a:off x="1737735" y="5515931"/>
            <a:ext cx="1315508" cy="164575"/>
          </a:xfrm>
          <a:prstGeom prst="rect">
            <a:avLst/>
          </a:prstGeom>
        </p:spPr>
        <p:txBody>
          <a:bodyPr vert="horz" wrap="square" lIns="0" tIns="10583" rIns="0" bIns="0" rtlCol="0">
            <a:spAutoFit/>
          </a:bodyPr>
          <a:lstStyle/>
          <a:p>
            <a:pPr marL="10583">
              <a:spcBef>
                <a:spcPts val="83"/>
              </a:spcBef>
            </a:pPr>
            <a:r>
              <a:rPr lang="fr-FR" sz="1000" b="1" i="1">
                <a:solidFill>
                  <a:srgbClr val="0093D5"/>
                </a:solidFill>
                <a:latin typeface="Corbel" panose="020B0503020204020204" pitchFamily="34" charset="0"/>
                <a:cs typeface="Montserrat-BoldItalic"/>
              </a:rPr>
              <a:t>Staphyloccocus aureus</a:t>
            </a:r>
          </a:p>
        </p:txBody>
      </p:sp>
      <p:sp>
        <p:nvSpPr>
          <p:cNvPr id="54" name="object 54"/>
          <p:cNvSpPr txBox="1"/>
          <p:nvPr/>
        </p:nvSpPr>
        <p:spPr>
          <a:xfrm>
            <a:off x="3726385" y="5472278"/>
            <a:ext cx="1414932" cy="287685"/>
          </a:xfrm>
          <a:prstGeom prst="rect">
            <a:avLst/>
          </a:prstGeom>
        </p:spPr>
        <p:txBody>
          <a:bodyPr vert="horz" wrap="square" lIns="0" tIns="10583" rIns="0" bIns="0" rtlCol="0">
            <a:spAutoFit/>
          </a:bodyPr>
          <a:lstStyle/>
          <a:p>
            <a:pPr marL="10583">
              <a:spcBef>
                <a:spcPts val="83"/>
              </a:spcBef>
            </a:pPr>
            <a:r>
              <a:rPr lang="fr-FR">
                <a:solidFill>
                  <a:srgbClr val="0093D5"/>
                </a:solidFill>
                <a:latin typeface="Corbel" panose="020B0503020204020204" pitchFamily="34" charset="0"/>
                <a:cs typeface="Montserrat"/>
              </a:rPr>
              <a:t>1,05 </a:t>
            </a:r>
            <a:r>
              <a:rPr lang="fr-FR" sz="1000">
                <a:solidFill>
                  <a:srgbClr val="231F20"/>
                </a:solidFill>
                <a:latin typeface="Corbel" panose="020B0503020204020204" pitchFamily="34" charset="0"/>
                <a:cs typeface="Montserrat"/>
              </a:rPr>
              <a:t>(0,63 ; 1,68)</a:t>
            </a:r>
          </a:p>
        </p:txBody>
      </p:sp>
      <p:sp>
        <p:nvSpPr>
          <p:cNvPr id="55" name="object 55"/>
          <p:cNvSpPr txBox="1">
            <a:spLocks noGrp="1"/>
          </p:cNvSpPr>
          <p:nvPr>
            <p:ph type="title"/>
          </p:nvPr>
        </p:nvSpPr>
        <p:spPr>
          <a:xfrm>
            <a:off x="1224280" y="365125"/>
            <a:ext cx="10515600" cy="774998"/>
          </a:xfrm>
          <a:prstGeom prst="rect">
            <a:avLst/>
          </a:prstGeom>
        </p:spPr>
        <p:txBody>
          <a:bodyPr vert="horz" wrap="square" lIns="0" tIns="86783" rIns="0" bIns="0" rtlCol="0" anchor="t" anchorCtr="0">
            <a:spAutoFit/>
          </a:bodyPr>
          <a:lstStyle/>
          <a:p>
            <a:pPr marL="10583" marR="4233">
              <a:lnSpc>
                <a:spcPts val="3000"/>
              </a:lnSpc>
              <a:spcBef>
                <a:spcPts val="682"/>
              </a:spcBef>
            </a:pPr>
            <a:r>
              <a:rPr lang="fr-FR">
                <a:solidFill>
                  <a:srgbClr val="672672"/>
                </a:solidFill>
              </a:rPr>
              <a:t>Étude sur l’étiologie des infections néonatales en Asie du Sud (ANISA)</a:t>
            </a:r>
          </a:p>
          <a:p>
            <a:pPr marL="10583">
              <a:lnSpc>
                <a:spcPct val="100000"/>
              </a:lnSpc>
              <a:spcBef>
                <a:spcPts val="179"/>
              </a:spcBef>
            </a:pPr>
            <a:r>
              <a:rPr lang="fr-FR" sz="1800">
                <a:solidFill>
                  <a:srgbClr val="0093D5"/>
                </a:solidFill>
              </a:rPr>
              <a:t>10 principales causes d’infections communautaires graves chez les nouveau-nés dans 3 pays d’Asie du Sud</a:t>
            </a:r>
          </a:p>
        </p:txBody>
      </p:sp>
      <p:grpSp>
        <p:nvGrpSpPr>
          <p:cNvPr id="56" name="object 56"/>
          <p:cNvGrpSpPr/>
          <p:nvPr/>
        </p:nvGrpSpPr>
        <p:grpSpPr>
          <a:xfrm>
            <a:off x="5593079" y="1700192"/>
            <a:ext cx="5715000" cy="294217"/>
            <a:chOff x="6711695" y="2155189"/>
            <a:chExt cx="6858000" cy="353060"/>
          </a:xfrm>
        </p:grpSpPr>
        <p:sp>
          <p:nvSpPr>
            <p:cNvPr id="57" name="object 57"/>
            <p:cNvSpPr/>
            <p:nvPr/>
          </p:nvSpPr>
          <p:spPr>
            <a:xfrm>
              <a:off x="6711695" y="2155189"/>
              <a:ext cx="5913120" cy="353060"/>
            </a:xfrm>
            <a:custGeom>
              <a:avLst/>
              <a:gdLst/>
              <a:ahLst/>
              <a:cxnLst/>
              <a:rect l="l" t="t" r="r" b="b"/>
              <a:pathLst>
                <a:path w="5913120" h="353060">
                  <a:moveTo>
                    <a:pt x="5912611" y="0"/>
                  </a:moveTo>
                  <a:lnTo>
                    <a:pt x="0" y="0"/>
                  </a:lnTo>
                  <a:lnTo>
                    <a:pt x="0" y="353060"/>
                  </a:lnTo>
                  <a:lnTo>
                    <a:pt x="5912611" y="353060"/>
                  </a:lnTo>
                  <a:lnTo>
                    <a:pt x="5912611" y="0"/>
                  </a:lnTo>
                  <a:close/>
                </a:path>
              </a:pathLst>
            </a:custGeom>
            <a:solidFill>
              <a:srgbClr val="D71E62"/>
            </a:solidFill>
          </p:spPr>
          <p:txBody>
            <a:bodyPr wrap="square" lIns="0" tIns="0" rIns="0" bIns="0" rtlCol="0"/>
            <a:lstStyle/>
            <a:p>
              <a:endParaRPr sz="1500">
                <a:latin typeface="Corbel" panose="020B0503020204020204" pitchFamily="34" charset="0"/>
              </a:endParaRPr>
            </a:p>
          </p:txBody>
        </p:sp>
        <p:sp>
          <p:nvSpPr>
            <p:cNvPr id="58" name="object 58"/>
            <p:cNvSpPr/>
            <p:nvPr/>
          </p:nvSpPr>
          <p:spPr>
            <a:xfrm>
              <a:off x="11934507" y="2331718"/>
              <a:ext cx="1627505" cy="0"/>
            </a:xfrm>
            <a:custGeom>
              <a:avLst/>
              <a:gdLst/>
              <a:ahLst/>
              <a:cxnLst/>
              <a:rect l="l" t="t" r="r" b="b"/>
              <a:pathLst>
                <a:path w="1627505">
                  <a:moveTo>
                    <a:pt x="0" y="0"/>
                  </a:moveTo>
                  <a:lnTo>
                    <a:pt x="16269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59" name="object 59"/>
            <p:cNvSpPr/>
            <p:nvPr/>
          </p:nvSpPr>
          <p:spPr>
            <a:xfrm>
              <a:off x="11934507" y="2283426"/>
              <a:ext cx="0" cy="97155"/>
            </a:xfrm>
            <a:custGeom>
              <a:avLst/>
              <a:gdLst/>
              <a:ahLst/>
              <a:cxnLst/>
              <a:rect l="l" t="t" r="r" b="b"/>
              <a:pathLst>
                <a:path h="97155">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60" name="object 60"/>
            <p:cNvSpPr/>
            <p:nvPr/>
          </p:nvSpPr>
          <p:spPr>
            <a:xfrm>
              <a:off x="13561441" y="2294571"/>
              <a:ext cx="0" cy="74295"/>
            </a:xfrm>
            <a:custGeom>
              <a:avLst/>
              <a:gdLst/>
              <a:ahLst/>
              <a:cxnLst/>
              <a:rect l="l" t="t" r="r" b="b"/>
              <a:pathLst>
                <a:path h="74294">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sp>
        <p:nvSpPr>
          <p:cNvPr id="61" name="object 61"/>
          <p:cNvSpPr txBox="1"/>
          <p:nvPr/>
        </p:nvSpPr>
        <p:spPr>
          <a:xfrm>
            <a:off x="6386249" y="6068418"/>
            <a:ext cx="4818045" cy="453115"/>
          </a:xfrm>
          <a:prstGeom prst="rect">
            <a:avLst/>
          </a:prstGeom>
        </p:spPr>
        <p:txBody>
          <a:bodyPr vert="horz" wrap="square" lIns="0" tIns="67733" rIns="0" bIns="0" rtlCol="0">
            <a:spAutoFit/>
          </a:bodyPr>
          <a:lstStyle/>
          <a:p>
            <a:pPr marL="454007">
              <a:spcBef>
                <a:spcPts val="533"/>
              </a:spcBef>
              <a:tabLst>
                <a:tab pos="1210685" algn="l"/>
                <a:tab pos="1976888" algn="l"/>
              </a:tabLst>
            </a:pPr>
            <a:r>
              <a:rPr lang="fr-FR" sz="833" b="1" dirty="0">
                <a:solidFill>
                  <a:srgbClr val="808285"/>
                </a:solidFill>
                <a:latin typeface="Corbel" panose="020B0503020204020204" pitchFamily="34" charset="0"/>
                <a:cs typeface="Montserrat"/>
              </a:rPr>
              <a:t>3	4	5</a:t>
            </a:r>
          </a:p>
          <a:p>
            <a:pPr marL="10583">
              <a:spcBef>
                <a:spcPts val="629"/>
              </a:spcBef>
            </a:pPr>
            <a:r>
              <a:rPr lang="fr-FR" sz="1167" b="1" dirty="0">
                <a:solidFill>
                  <a:srgbClr val="0093D5"/>
                </a:solidFill>
                <a:latin typeface="Corbel" panose="020B0503020204020204" pitchFamily="34" charset="0"/>
                <a:cs typeface="Montserrat-SemiBold"/>
              </a:rPr>
              <a:t>Proportion d’épisodes d’infection bactérienne potentiellement grave (%)</a:t>
            </a:r>
          </a:p>
        </p:txBody>
      </p:sp>
      <p:sp>
        <p:nvSpPr>
          <p:cNvPr id="62" name="object 62"/>
          <p:cNvSpPr txBox="1"/>
          <p:nvPr/>
        </p:nvSpPr>
        <p:spPr>
          <a:xfrm>
            <a:off x="5546567" y="6125506"/>
            <a:ext cx="93133" cy="138863"/>
          </a:xfrm>
          <a:prstGeom prst="rect">
            <a:avLst/>
          </a:prstGeom>
        </p:spPr>
        <p:txBody>
          <a:bodyPr vert="horz" wrap="square" lIns="0" tIns="10583" rIns="0" bIns="0" rtlCol="0">
            <a:spAutoFit/>
          </a:bodyPr>
          <a:lstStyle/>
          <a:p>
            <a:pPr marL="10583">
              <a:spcBef>
                <a:spcPts val="83"/>
              </a:spcBef>
            </a:pPr>
            <a:r>
              <a:rPr lang="fr-FR" sz="833" b="1">
                <a:solidFill>
                  <a:srgbClr val="808285"/>
                </a:solidFill>
                <a:latin typeface="Corbel" panose="020B0503020204020204" pitchFamily="34" charset="0"/>
                <a:cs typeface="Montserrat"/>
              </a:rPr>
              <a:t>0</a:t>
            </a:r>
          </a:p>
        </p:txBody>
      </p:sp>
      <p:sp>
        <p:nvSpPr>
          <p:cNvPr id="63" name="object 63"/>
          <p:cNvSpPr txBox="1"/>
          <p:nvPr/>
        </p:nvSpPr>
        <p:spPr>
          <a:xfrm>
            <a:off x="6323278" y="6125506"/>
            <a:ext cx="62971" cy="138863"/>
          </a:xfrm>
          <a:prstGeom prst="rect">
            <a:avLst/>
          </a:prstGeom>
        </p:spPr>
        <p:txBody>
          <a:bodyPr vert="horz" wrap="square" lIns="0" tIns="10583" rIns="0" bIns="0" rtlCol="0">
            <a:spAutoFit/>
          </a:bodyPr>
          <a:lstStyle/>
          <a:p>
            <a:pPr marL="10583">
              <a:spcBef>
                <a:spcPts val="83"/>
              </a:spcBef>
            </a:pPr>
            <a:r>
              <a:rPr lang="fr-FR" sz="833" b="1">
                <a:solidFill>
                  <a:srgbClr val="808285"/>
                </a:solidFill>
                <a:latin typeface="Corbel" panose="020B0503020204020204" pitchFamily="34" charset="0"/>
                <a:cs typeface="Montserrat"/>
              </a:rPr>
              <a:t>1</a:t>
            </a:r>
          </a:p>
        </p:txBody>
      </p:sp>
      <p:sp>
        <p:nvSpPr>
          <p:cNvPr id="64" name="object 64"/>
          <p:cNvSpPr txBox="1"/>
          <p:nvPr/>
        </p:nvSpPr>
        <p:spPr>
          <a:xfrm>
            <a:off x="7074378" y="6125506"/>
            <a:ext cx="83608" cy="138863"/>
          </a:xfrm>
          <a:prstGeom prst="rect">
            <a:avLst/>
          </a:prstGeom>
        </p:spPr>
        <p:txBody>
          <a:bodyPr vert="horz" wrap="square" lIns="0" tIns="10583" rIns="0" bIns="0" rtlCol="0">
            <a:spAutoFit/>
          </a:bodyPr>
          <a:lstStyle/>
          <a:p>
            <a:pPr marL="10583">
              <a:spcBef>
                <a:spcPts val="83"/>
              </a:spcBef>
            </a:pPr>
            <a:r>
              <a:rPr lang="fr-FR" sz="833" b="1">
                <a:solidFill>
                  <a:srgbClr val="808285"/>
                </a:solidFill>
                <a:latin typeface="Corbel" panose="020B0503020204020204" pitchFamily="34" charset="0"/>
                <a:cs typeface="Montserrat"/>
              </a:rPr>
              <a:t>2</a:t>
            </a:r>
          </a:p>
        </p:txBody>
      </p:sp>
      <p:sp>
        <p:nvSpPr>
          <p:cNvPr id="65" name="object 65"/>
          <p:cNvSpPr txBox="1"/>
          <p:nvPr/>
        </p:nvSpPr>
        <p:spPr>
          <a:xfrm>
            <a:off x="10118143" y="6125506"/>
            <a:ext cx="88900" cy="138863"/>
          </a:xfrm>
          <a:prstGeom prst="rect">
            <a:avLst/>
          </a:prstGeom>
        </p:spPr>
        <p:txBody>
          <a:bodyPr vert="horz" wrap="square" lIns="0" tIns="10583" rIns="0" bIns="0" rtlCol="0">
            <a:spAutoFit/>
          </a:bodyPr>
          <a:lstStyle/>
          <a:p>
            <a:pPr marL="10583">
              <a:spcBef>
                <a:spcPts val="83"/>
              </a:spcBef>
            </a:pPr>
            <a:r>
              <a:rPr lang="fr-FR" sz="833" b="1">
                <a:solidFill>
                  <a:srgbClr val="808285"/>
                </a:solidFill>
                <a:latin typeface="Corbel" panose="020B0503020204020204" pitchFamily="34" charset="0"/>
                <a:cs typeface="Montserrat"/>
              </a:rPr>
              <a:t>6</a:t>
            </a:r>
          </a:p>
        </p:txBody>
      </p:sp>
      <p:sp>
        <p:nvSpPr>
          <p:cNvPr id="66" name="object 66"/>
          <p:cNvSpPr txBox="1"/>
          <p:nvPr/>
        </p:nvSpPr>
        <p:spPr>
          <a:xfrm>
            <a:off x="10880673" y="6125506"/>
            <a:ext cx="86783" cy="138863"/>
          </a:xfrm>
          <a:prstGeom prst="rect">
            <a:avLst/>
          </a:prstGeom>
        </p:spPr>
        <p:txBody>
          <a:bodyPr vert="horz" wrap="square" lIns="0" tIns="10583" rIns="0" bIns="0" rtlCol="0">
            <a:spAutoFit/>
          </a:bodyPr>
          <a:lstStyle/>
          <a:p>
            <a:pPr marL="10583">
              <a:spcBef>
                <a:spcPts val="83"/>
              </a:spcBef>
            </a:pPr>
            <a:r>
              <a:rPr lang="fr-FR" sz="833" b="1">
                <a:solidFill>
                  <a:srgbClr val="808285"/>
                </a:solidFill>
                <a:latin typeface="Corbel" panose="020B0503020204020204" pitchFamily="34" charset="0"/>
                <a:cs typeface="Montserrat"/>
              </a:rPr>
              <a:t>7</a:t>
            </a:r>
          </a:p>
        </p:txBody>
      </p:sp>
      <p:sp>
        <p:nvSpPr>
          <p:cNvPr id="67" name="object 67"/>
          <p:cNvSpPr txBox="1"/>
          <p:nvPr/>
        </p:nvSpPr>
        <p:spPr>
          <a:xfrm>
            <a:off x="11625739" y="6125506"/>
            <a:ext cx="91017" cy="138863"/>
          </a:xfrm>
          <a:prstGeom prst="rect">
            <a:avLst/>
          </a:prstGeom>
        </p:spPr>
        <p:txBody>
          <a:bodyPr vert="horz" wrap="square" lIns="0" tIns="10583" rIns="0" bIns="0" rtlCol="0">
            <a:spAutoFit/>
          </a:bodyPr>
          <a:lstStyle/>
          <a:p>
            <a:pPr marL="10583">
              <a:spcBef>
                <a:spcPts val="83"/>
              </a:spcBef>
            </a:pPr>
            <a:r>
              <a:rPr lang="fr-FR" sz="833" b="1">
                <a:solidFill>
                  <a:srgbClr val="808285"/>
                </a:solidFill>
                <a:latin typeface="Corbel" panose="020B0503020204020204" pitchFamily="34" charset="0"/>
                <a:cs typeface="Montserrat"/>
              </a:rPr>
              <a:t>8</a:t>
            </a:r>
          </a:p>
        </p:txBody>
      </p:sp>
      <p:grpSp>
        <p:nvGrpSpPr>
          <p:cNvPr id="68" name="object 68"/>
          <p:cNvGrpSpPr/>
          <p:nvPr/>
        </p:nvGrpSpPr>
        <p:grpSpPr>
          <a:xfrm>
            <a:off x="5585460" y="5944745"/>
            <a:ext cx="6225646" cy="152929"/>
            <a:chOff x="6702552" y="7248652"/>
            <a:chExt cx="7470775" cy="183515"/>
          </a:xfrm>
        </p:grpSpPr>
        <p:sp>
          <p:nvSpPr>
            <p:cNvPr id="69" name="object 69"/>
            <p:cNvSpPr/>
            <p:nvPr/>
          </p:nvSpPr>
          <p:spPr>
            <a:xfrm>
              <a:off x="671169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0" name="object 70"/>
            <p:cNvSpPr/>
            <p:nvPr/>
          </p:nvSpPr>
          <p:spPr>
            <a:xfrm>
              <a:off x="7624281"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1" name="object 71"/>
            <p:cNvSpPr/>
            <p:nvPr/>
          </p:nvSpPr>
          <p:spPr>
            <a:xfrm>
              <a:off x="8536867"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2" name="object 72"/>
            <p:cNvSpPr/>
            <p:nvPr/>
          </p:nvSpPr>
          <p:spPr>
            <a:xfrm>
              <a:off x="9449452"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3" name="object 73"/>
            <p:cNvSpPr/>
            <p:nvPr/>
          </p:nvSpPr>
          <p:spPr>
            <a:xfrm>
              <a:off x="10362039"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4" name="object 74"/>
            <p:cNvSpPr/>
            <p:nvPr/>
          </p:nvSpPr>
          <p:spPr>
            <a:xfrm>
              <a:off x="11274624"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5" name="object 75"/>
            <p:cNvSpPr/>
            <p:nvPr/>
          </p:nvSpPr>
          <p:spPr>
            <a:xfrm>
              <a:off x="12187209"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6" name="object 76"/>
            <p:cNvSpPr/>
            <p:nvPr/>
          </p:nvSpPr>
          <p:spPr>
            <a:xfrm>
              <a:off x="1309979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7" name="object 77"/>
            <p:cNvSpPr/>
            <p:nvPr/>
          </p:nvSpPr>
          <p:spPr>
            <a:xfrm>
              <a:off x="13996416" y="7248652"/>
              <a:ext cx="0" cy="183515"/>
            </a:xfrm>
            <a:custGeom>
              <a:avLst/>
              <a:gdLst/>
              <a:ahLst/>
              <a:cxnLst/>
              <a:rect l="l" t="t" r="r" b="b"/>
              <a:pathLst>
                <a:path h="183515">
                  <a:moveTo>
                    <a:pt x="0" y="0"/>
                  </a:moveTo>
                  <a:lnTo>
                    <a:pt x="0" y="183388"/>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78" name="object 78"/>
            <p:cNvSpPr/>
            <p:nvPr/>
          </p:nvSpPr>
          <p:spPr>
            <a:xfrm>
              <a:off x="6702552" y="7255002"/>
              <a:ext cx="7470775" cy="0"/>
            </a:xfrm>
            <a:custGeom>
              <a:avLst/>
              <a:gdLst/>
              <a:ahLst/>
              <a:cxnLst/>
              <a:rect l="l" t="t" r="r" b="b"/>
              <a:pathLst>
                <a:path w="7470775">
                  <a:moveTo>
                    <a:pt x="0" y="0"/>
                  </a:moveTo>
                  <a:lnTo>
                    <a:pt x="7470648"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grpSp>
      <p:grpSp>
        <p:nvGrpSpPr>
          <p:cNvPr id="79" name="object 79"/>
          <p:cNvGrpSpPr/>
          <p:nvPr/>
        </p:nvGrpSpPr>
        <p:grpSpPr>
          <a:xfrm>
            <a:off x="5593079" y="2311697"/>
            <a:ext cx="2827867" cy="213783"/>
            <a:chOff x="6711695" y="2888995"/>
            <a:chExt cx="3393440" cy="256540"/>
          </a:xfrm>
        </p:grpSpPr>
        <p:sp>
          <p:nvSpPr>
            <p:cNvPr id="80" name="object 80"/>
            <p:cNvSpPr/>
            <p:nvPr/>
          </p:nvSpPr>
          <p:spPr>
            <a:xfrm>
              <a:off x="6711695" y="2888995"/>
              <a:ext cx="2566035" cy="256540"/>
            </a:xfrm>
            <a:custGeom>
              <a:avLst/>
              <a:gdLst/>
              <a:ahLst/>
              <a:cxnLst/>
              <a:rect l="l" t="t" r="r" b="b"/>
              <a:pathLst>
                <a:path w="2566034" h="256539">
                  <a:moveTo>
                    <a:pt x="2565907" y="0"/>
                  </a:moveTo>
                  <a:lnTo>
                    <a:pt x="0" y="0"/>
                  </a:lnTo>
                  <a:lnTo>
                    <a:pt x="0" y="256032"/>
                  </a:lnTo>
                  <a:lnTo>
                    <a:pt x="2565907" y="256032"/>
                  </a:lnTo>
                  <a:lnTo>
                    <a:pt x="2565907"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81" name="object 81"/>
            <p:cNvSpPr/>
            <p:nvPr/>
          </p:nvSpPr>
          <p:spPr>
            <a:xfrm>
              <a:off x="8469947" y="3017011"/>
              <a:ext cx="1627505" cy="0"/>
            </a:xfrm>
            <a:custGeom>
              <a:avLst/>
              <a:gdLst/>
              <a:ahLst/>
              <a:cxnLst/>
              <a:rect l="l" t="t" r="r" b="b"/>
              <a:pathLst>
                <a:path w="1627504">
                  <a:moveTo>
                    <a:pt x="0" y="0"/>
                  </a:moveTo>
                  <a:lnTo>
                    <a:pt x="16269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82" name="object 82"/>
            <p:cNvSpPr/>
            <p:nvPr/>
          </p:nvSpPr>
          <p:spPr>
            <a:xfrm>
              <a:off x="8469947" y="2968720"/>
              <a:ext cx="0" cy="97155"/>
            </a:xfrm>
            <a:custGeom>
              <a:avLst/>
              <a:gdLst/>
              <a:ahLst/>
              <a:cxnLst/>
              <a:rect l="l" t="t" r="r" b="b"/>
              <a:pathLst>
                <a:path h="97155">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83" name="object 83"/>
            <p:cNvSpPr/>
            <p:nvPr/>
          </p:nvSpPr>
          <p:spPr>
            <a:xfrm>
              <a:off x="10096880" y="2979864"/>
              <a:ext cx="0" cy="74295"/>
            </a:xfrm>
            <a:custGeom>
              <a:avLst/>
              <a:gdLst/>
              <a:ahLst/>
              <a:cxnLst/>
              <a:rect l="l" t="t" r="r" b="b"/>
              <a:pathLst>
                <a:path h="74294">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84" name="object 84"/>
          <p:cNvGrpSpPr/>
          <p:nvPr/>
        </p:nvGrpSpPr>
        <p:grpSpPr>
          <a:xfrm>
            <a:off x="5593079" y="2707038"/>
            <a:ext cx="2332038" cy="213783"/>
            <a:chOff x="6711695" y="3363404"/>
            <a:chExt cx="2798445" cy="256540"/>
          </a:xfrm>
        </p:grpSpPr>
        <p:sp>
          <p:nvSpPr>
            <p:cNvPr id="85" name="object 85"/>
            <p:cNvSpPr/>
            <p:nvPr/>
          </p:nvSpPr>
          <p:spPr>
            <a:xfrm>
              <a:off x="6711695" y="3363404"/>
              <a:ext cx="2337435" cy="256540"/>
            </a:xfrm>
            <a:custGeom>
              <a:avLst/>
              <a:gdLst/>
              <a:ahLst/>
              <a:cxnLst/>
              <a:rect l="l" t="t" r="r" b="b"/>
              <a:pathLst>
                <a:path w="2337434" h="256539">
                  <a:moveTo>
                    <a:pt x="2337307" y="0"/>
                  </a:moveTo>
                  <a:lnTo>
                    <a:pt x="0" y="0"/>
                  </a:lnTo>
                  <a:lnTo>
                    <a:pt x="0" y="256032"/>
                  </a:lnTo>
                  <a:lnTo>
                    <a:pt x="2337307" y="256032"/>
                  </a:lnTo>
                  <a:lnTo>
                    <a:pt x="2337307"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86" name="object 86"/>
            <p:cNvSpPr/>
            <p:nvPr/>
          </p:nvSpPr>
          <p:spPr>
            <a:xfrm>
              <a:off x="8551227" y="3491420"/>
              <a:ext cx="950594" cy="0"/>
            </a:xfrm>
            <a:custGeom>
              <a:avLst/>
              <a:gdLst/>
              <a:ahLst/>
              <a:cxnLst/>
              <a:rect l="l" t="t" r="r" b="b"/>
              <a:pathLst>
                <a:path w="950595">
                  <a:moveTo>
                    <a:pt x="0" y="0"/>
                  </a:moveTo>
                  <a:lnTo>
                    <a:pt x="950277"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87" name="object 87"/>
            <p:cNvSpPr/>
            <p:nvPr/>
          </p:nvSpPr>
          <p:spPr>
            <a:xfrm>
              <a:off x="8551227" y="3443128"/>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88" name="object 88"/>
            <p:cNvSpPr/>
            <p:nvPr/>
          </p:nvSpPr>
          <p:spPr>
            <a:xfrm>
              <a:off x="9501504" y="3454272"/>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89" name="object 89"/>
          <p:cNvGrpSpPr/>
          <p:nvPr/>
        </p:nvGrpSpPr>
        <p:grpSpPr>
          <a:xfrm>
            <a:off x="5593080" y="3102379"/>
            <a:ext cx="1844146" cy="213783"/>
            <a:chOff x="6711695" y="3837813"/>
            <a:chExt cx="2212975" cy="256540"/>
          </a:xfrm>
        </p:grpSpPr>
        <p:sp>
          <p:nvSpPr>
            <p:cNvPr id="90" name="object 90"/>
            <p:cNvSpPr/>
            <p:nvPr/>
          </p:nvSpPr>
          <p:spPr>
            <a:xfrm>
              <a:off x="6711695" y="3837813"/>
              <a:ext cx="1624330" cy="256540"/>
            </a:xfrm>
            <a:custGeom>
              <a:avLst/>
              <a:gdLst/>
              <a:ahLst/>
              <a:cxnLst/>
              <a:rect l="l" t="t" r="r" b="b"/>
              <a:pathLst>
                <a:path w="1624329" h="256539">
                  <a:moveTo>
                    <a:pt x="1624076" y="0"/>
                  </a:moveTo>
                  <a:lnTo>
                    <a:pt x="0" y="0"/>
                  </a:lnTo>
                  <a:lnTo>
                    <a:pt x="0" y="256032"/>
                  </a:lnTo>
                  <a:lnTo>
                    <a:pt x="1624076" y="256032"/>
                  </a:lnTo>
                  <a:lnTo>
                    <a:pt x="1624076"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91" name="object 91"/>
            <p:cNvSpPr/>
            <p:nvPr/>
          </p:nvSpPr>
          <p:spPr>
            <a:xfrm>
              <a:off x="7700327" y="3965829"/>
              <a:ext cx="1216025" cy="0"/>
            </a:xfrm>
            <a:custGeom>
              <a:avLst/>
              <a:gdLst/>
              <a:ahLst/>
              <a:cxnLst/>
              <a:rect l="l" t="t" r="r" b="b"/>
              <a:pathLst>
                <a:path w="1216025">
                  <a:moveTo>
                    <a:pt x="0" y="0"/>
                  </a:moveTo>
                  <a:lnTo>
                    <a:pt x="1215961"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92" name="object 92"/>
            <p:cNvSpPr/>
            <p:nvPr/>
          </p:nvSpPr>
          <p:spPr>
            <a:xfrm>
              <a:off x="7700327" y="3917537"/>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93" name="object 93"/>
            <p:cNvSpPr/>
            <p:nvPr/>
          </p:nvSpPr>
          <p:spPr>
            <a:xfrm>
              <a:off x="8916288" y="3928681"/>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94" name="object 94"/>
          <p:cNvGrpSpPr/>
          <p:nvPr/>
        </p:nvGrpSpPr>
        <p:grpSpPr>
          <a:xfrm>
            <a:off x="5593080" y="3497719"/>
            <a:ext cx="1920346" cy="213783"/>
            <a:chOff x="6711695" y="4312221"/>
            <a:chExt cx="2304415" cy="256540"/>
          </a:xfrm>
        </p:grpSpPr>
        <p:sp>
          <p:nvSpPr>
            <p:cNvPr id="95" name="object 95"/>
            <p:cNvSpPr/>
            <p:nvPr/>
          </p:nvSpPr>
          <p:spPr>
            <a:xfrm>
              <a:off x="6711695" y="4312221"/>
              <a:ext cx="1125220" cy="256540"/>
            </a:xfrm>
            <a:custGeom>
              <a:avLst/>
              <a:gdLst/>
              <a:ahLst/>
              <a:cxnLst/>
              <a:rect l="l" t="t" r="r" b="b"/>
              <a:pathLst>
                <a:path w="1125220" h="256539">
                  <a:moveTo>
                    <a:pt x="1124699" y="0"/>
                  </a:moveTo>
                  <a:lnTo>
                    <a:pt x="0" y="0"/>
                  </a:lnTo>
                  <a:lnTo>
                    <a:pt x="0" y="256032"/>
                  </a:lnTo>
                  <a:lnTo>
                    <a:pt x="1124699" y="256032"/>
                  </a:lnTo>
                  <a:lnTo>
                    <a:pt x="1124699"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96" name="object 96"/>
            <p:cNvSpPr/>
            <p:nvPr/>
          </p:nvSpPr>
          <p:spPr>
            <a:xfrm>
              <a:off x="7636827" y="4440237"/>
              <a:ext cx="1370965" cy="0"/>
            </a:xfrm>
            <a:custGeom>
              <a:avLst/>
              <a:gdLst/>
              <a:ahLst/>
              <a:cxnLst/>
              <a:rect l="l" t="t" r="r" b="b"/>
              <a:pathLst>
                <a:path w="1370965">
                  <a:moveTo>
                    <a:pt x="0" y="0"/>
                  </a:moveTo>
                  <a:lnTo>
                    <a:pt x="1370901"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97" name="object 97"/>
            <p:cNvSpPr/>
            <p:nvPr/>
          </p:nvSpPr>
          <p:spPr>
            <a:xfrm>
              <a:off x="7636827" y="4391945"/>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98" name="object 98"/>
            <p:cNvSpPr/>
            <p:nvPr/>
          </p:nvSpPr>
          <p:spPr>
            <a:xfrm>
              <a:off x="9007728" y="4403090"/>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99" name="object 99"/>
          <p:cNvGrpSpPr/>
          <p:nvPr/>
        </p:nvGrpSpPr>
        <p:grpSpPr>
          <a:xfrm>
            <a:off x="5593079" y="3893059"/>
            <a:ext cx="1752600" cy="213783"/>
            <a:chOff x="6711695" y="4786629"/>
            <a:chExt cx="2103120" cy="256540"/>
          </a:xfrm>
        </p:grpSpPr>
        <p:sp>
          <p:nvSpPr>
            <p:cNvPr id="100" name="object 100"/>
            <p:cNvSpPr/>
            <p:nvPr/>
          </p:nvSpPr>
          <p:spPr>
            <a:xfrm>
              <a:off x="6711695" y="4786629"/>
              <a:ext cx="1231265" cy="256540"/>
            </a:xfrm>
            <a:custGeom>
              <a:avLst/>
              <a:gdLst/>
              <a:ahLst/>
              <a:cxnLst/>
              <a:rect l="l" t="t" r="r" b="b"/>
              <a:pathLst>
                <a:path w="1231265" h="256539">
                  <a:moveTo>
                    <a:pt x="1230883" y="0"/>
                  </a:moveTo>
                  <a:lnTo>
                    <a:pt x="0" y="0"/>
                  </a:lnTo>
                  <a:lnTo>
                    <a:pt x="0" y="256032"/>
                  </a:lnTo>
                  <a:lnTo>
                    <a:pt x="1230883" y="256032"/>
                  </a:lnTo>
                  <a:lnTo>
                    <a:pt x="1230883"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01" name="object 101"/>
            <p:cNvSpPr/>
            <p:nvPr/>
          </p:nvSpPr>
          <p:spPr>
            <a:xfrm>
              <a:off x="7497127" y="4914645"/>
              <a:ext cx="1310005" cy="0"/>
            </a:xfrm>
            <a:custGeom>
              <a:avLst/>
              <a:gdLst/>
              <a:ahLst/>
              <a:cxnLst/>
              <a:rect l="l" t="t" r="r" b="b"/>
              <a:pathLst>
                <a:path w="1310004">
                  <a:moveTo>
                    <a:pt x="0" y="0"/>
                  </a:moveTo>
                  <a:lnTo>
                    <a:pt x="13094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02" name="object 102"/>
            <p:cNvSpPr/>
            <p:nvPr/>
          </p:nvSpPr>
          <p:spPr>
            <a:xfrm>
              <a:off x="7497127" y="4866354"/>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03" name="object 103"/>
            <p:cNvSpPr/>
            <p:nvPr/>
          </p:nvSpPr>
          <p:spPr>
            <a:xfrm>
              <a:off x="8806560" y="4877498"/>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04" name="object 104"/>
          <p:cNvGrpSpPr/>
          <p:nvPr/>
        </p:nvGrpSpPr>
        <p:grpSpPr>
          <a:xfrm>
            <a:off x="5593079" y="4288400"/>
            <a:ext cx="1905000" cy="213783"/>
            <a:chOff x="6711695" y="5261038"/>
            <a:chExt cx="2286000" cy="256540"/>
          </a:xfrm>
        </p:grpSpPr>
        <p:sp>
          <p:nvSpPr>
            <p:cNvPr id="105" name="object 105"/>
            <p:cNvSpPr/>
            <p:nvPr/>
          </p:nvSpPr>
          <p:spPr>
            <a:xfrm>
              <a:off x="6711695" y="5261038"/>
              <a:ext cx="1158240" cy="256540"/>
            </a:xfrm>
            <a:custGeom>
              <a:avLst/>
              <a:gdLst/>
              <a:ahLst/>
              <a:cxnLst/>
              <a:rect l="l" t="t" r="r" b="b"/>
              <a:pathLst>
                <a:path w="1158240" h="256539">
                  <a:moveTo>
                    <a:pt x="1157731" y="0"/>
                  </a:moveTo>
                  <a:lnTo>
                    <a:pt x="0" y="0"/>
                  </a:lnTo>
                  <a:lnTo>
                    <a:pt x="0" y="256031"/>
                  </a:lnTo>
                  <a:lnTo>
                    <a:pt x="1157731" y="256031"/>
                  </a:lnTo>
                  <a:lnTo>
                    <a:pt x="1157731"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06" name="object 106"/>
            <p:cNvSpPr/>
            <p:nvPr/>
          </p:nvSpPr>
          <p:spPr>
            <a:xfrm>
              <a:off x="7248207" y="5389054"/>
              <a:ext cx="1741805" cy="0"/>
            </a:xfrm>
            <a:custGeom>
              <a:avLst/>
              <a:gdLst/>
              <a:ahLst/>
              <a:cxnLst/>
              <a:rect l="l" t="t" r="r" b="b"/>
              <a:pathLst>
                <a:path w="1741804">
                  <a:moveTo>
                    <a:pt x="0" y="0"/>
                  </a:moveTo>
                  <a:lnTo>
                    <a:pt x="17412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07" name="object 107"/>
            <p:cNvSpPr/>
            <p:nvPr/>
          </p:nvSpPr>
          <p:spPr>
            <a:xfrm>
              <a:off x="7248207" y="5340762"/>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08" name="object 108"/>
            <p:cNvSpPr/>
            <p:nvPr/>
          </p:nvSpPr>
          <p:spPr>
            <a:xfrm>
              <a:off x="8989440" y="5351907"/>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09" name="object 109"/>
          <p:cNvGrpSpPr/>
          <p:nvPr/>
        </p:nvGrpSpPr>
        <p:grpSpPr>
          <a:xfrm>
            <a:off x="5593079" y="4683740"/>
            <a:ext cx="1524000" cy="213783"/>
            <a:chOff x="6711695" y="5735446"/>
            <a:chExt cx="1828800" cy="256540"/>
          </a:xfrm>
        </p:grpSpPr>
        <p:sp>
          <p:nvSpPr>
            <p:cNvPr id="110" name="object 110"/>
            <p:cNvSpPr/>
            <p:nvPr/>
          </p:nvSpPr>
          <p:spPr>
            <a:xfrm>
              <a:off x="6711695" y="5735446"/>
              <a:ext cx="1038860" cy="256540"/>
            </a:xfrm>
            <a:custGeom>
              <a:avLst/>
              <a:gdLst/>
              <a:ahLst/>
              <a:cxnLst/>
              <a:rect l="l" t="t" r="r" b="b"/>
              <a:pathLst>
                <a:path w="1038859" h="256539">
                  <a:moveTo>
                    <a:pt x="1038859" y="0"/>
                  </a:moveTo>
                  <a:lnTo>
                    <a:pt x="0" y="0"/>
                  </a:lnTo>
                  <a:lnTo>
                    <a:pt x="0" y="256031"/>
                  </a:lnTo>
                  <a:lnTo>
                    <a:pt x="1038859" y="256031"/>
                  </a:lnTo>
                  <a:lnTo>
                    <a:pt x="1038859"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11" name="object 111"/>
            <p:cNvSpPr/>
            <p:nvPr/>
          </p:nvSpPr>
          <p:spPr>
            <a:xfrm>
              <a:off x="7426007" y="5863462"/>
              <a:ext cx="1106805" cy="0"/>
            </a:xfrm>
            <a:custGeom>
              <a:avLst/>
              <a:gdLst/>
              <a:ahLst/>
              <a:cxnLst/>
              <a:rect l="l" t="t" r="r" b="b"/>
              <a:pathLst>
                <a:path w="1106804">
                  <a:moveTo>
                    <a:pt x="0" y="0"/>
                  </a:moveTo>
                  <a:lnTo>
                    <a:pt x="1106233"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12" name="object 112"/>
            <p:cNvSpPr/>
            <p:nvPr/>
          </p:nvSpPr>
          <p:spPr>
            <a:xfrm>
              <a:off x="7426007" y="5815171"/>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13" name="object 113"/>
            <p:cNvSpPr/>
            <p:nvPr/>
          </p:nvSpPr>
          <p:spPr>
            <a:xfrm>
              <a:off x="8532240" y="5826315"/>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14" name="object 114"/>
          <p:cNvGrpSpPr/>
          <p:nvPr/>
        </p:nvGrpSpPr>
        <p:grpSpPr>
          <a:xfrm>
            <a:off x="5593079" y="5079080"/>
            <a:ext cx="1287992" cy="213783"/>
            <a:chOff x="6711695" y="6209855"/>
            <a:chExt cx="1545590" cy="256540"/>
          </a:xfrm>
        </p:grpSpPr>
        <p:sp>
          <p:nvSpPr>
            <p:cNvPr id="115" name="object 115"/>
            <p:cNvSpPr/>
            <p:nvPr/>
          </p:nvSpPr>
          <p:spPr>
            <a:xfrm>
              <a:off x="6711695" y="6209855"/>
              <a:ext cx="1011555" cy="256540"/>
            </a:xfrm>
            <a:custGeom>
              <a:avLst/>
              <a:gdLst/>
              <a:ahLst/>
              <a:cxnLst/>
              <a:rect l="l" t="t" r="r" b="b"/>
              <a:pathLst>
                <a:path w="1011554" h="256539">
                  <a:moveTo>
                    <a:pt x="1011427" y="0"/>
                  </a:moveTo>
                  <a:lnTo>
                    <a:pt x="0" y="0"/>
                  </a:lnTo>
                  <a:lnTo>
                    <a:pt x="0" y="256031"/>
                  </a:lnTo>
                  <a:lnTo>
                    <a:pt x="1011427" y="256031"/>
                  </a:lnTo>
                  <a:lnTo>
                    <a:pt x="1011427"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16" name="object 116"/>
            <p:cNvSpPr/>
            <p:nvPr/>
          </p:nvSpPr>
          <p:spPr>
            <a:xfrm>
              <a:off x="7259891" y="6337871"/>
              <a:ext cx="989330" cy="0"/>
            </a:xfrm>
            <a:custGeom>
              <a:avLst/>
              <a:gdLst/>
              <a:ahLst/>
              <a:cxnLst/>
              <a:rect l="l" t="t" r="r" b="b"/>
              <a:pathLst>
                <a:path w="989329">
                  <a:moveTo>
                    <a:pt x="0" y="0"/>
                  </a:moveTo>
                  <a:lnTo>
                    <a:pt x="988885"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17" name="object 117"/>
            <p:cNvSpPr/>
            <p:nvPr/>
          </p:nvSpPr>
          <p:spPr>
            <a:xfrm>
              <a:off x="7259891" y="6289579"/>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18" name="object 118"/>
            <p:cNvSpPr/>
            <p:nvPr/>
          </p:nvSpPr>
          <p:spPr>
            <a:xfrm>
              <a:off x="8248776" y="6300723"/>
              <a:ext cx="0" cy="74295"/>
            </a:xfrm>
            <a:custGeom>
              <a:avLst/>
              <a:gdLst/>
              <a:ahLst/>
              <a:cxnLst/>
              <a:rect l="l" t="t" r="r" b="b"/>
              <a:pathLst>
                <a:path h="74295">
                  <a:moveTo>
                    <a:pt x="0" y="0"/>
                  </a:moveTo>
                  <a:lnTo>
                    <a:pt x="0" y="74295"/>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grpSp>
        <p:nvGrpSpPr>
          <p:cNvPr id="119" name="object 119"/>
          <p:cNvGrpSpPr/>
          <p:nvPr/>
        </p:nvGrpSpPr>
        <p:grpSpPr>
          <a:xfrm>
            <a:off x="5593080" y="5474421"/>
            <a:ext cx="1196446" cy="213783"/>
            <a:chOff x="6711695" y="6684264"/>
            <a:chExt cx="1435735" cy="256540"/>
          </a:xfrm>
        </p:grpSpPr>
        <p:sp>
          <p:nvSpPr>
            <p:cNvPr id="120" name="object 120"/>
            <p:cNvSpPr/>
            <p:nvPr/>
          </p:nvSpPr>
          <p:spPr>
            <a:xfrm>
              <a:off x="6711695" y="6684264"/>
              <a:ext cx="947419" cy="256540"/>
            </a:xfrm>
            <a:custGeom>
              <a:avLst/>
              <a:gdLst/>
              <a:ahLst/>
              <a:cxnLst/>
              <a:rect l="l" t="t" r="r" b="b"/>
              <a:pathLst>
                <a:path w="947420" h="256540">
                  <a:moveTo>
                    <a:pt x="947420" y="0"/>
                  </a:moveTo>
                  <a:lnTo>
                    <a:pt x="0" y="0"/>
                  </a:lnTo>
                  <a:lnTo>
                    <a:pt x="0" y="256031"/>
                  </a:lnTo>
                  <a:lnTo>
                    <a:pt x="947420" y="256031"/>
                  </a:lnTo>
                  <a:lnTo>
                    <a:pt x="947420" y="0"/>
                  </a:lnTo>
                  <a:close/>
                </a:path>
              </a:pathLst>
            </a:custGeom>
            <a:solidFill>
              <a:srgbClr val="0093D5"/>
            </a:solidFill>
          </p:spPr>
          <p:txBody>
            <a:bodyPr wrap="square" lIns="0" tIns="0" rIns="0" bIns="0" rtlCol="0"/>
            <a:lstStyle/>
            <a:p>
              <a:endParaRPr sz="1500">
                <a:latin typeface="Corbel" panose="020B0503020204020204" pitchFamily="34" charset="0"/>
              </a:endParaRPr>
            </a:p>
          </p:txBody>
        </p:sp>
        <p:sp>
          <p:nvSpPr>
            <p:cNvPr id="121" name="object 121"/>
            <p:cNvSpPr/>
            <p:nvPr/>
          </p:nvSpPr>
          <p:spPr>
            <a:xfrm>
              <a:off x="7247191" y="6812280"/>
              <a:ext cx="892175" cy="0"/>
            </a:xfrm>
            <a:custGeom>
              <a:avLst/>
              <a:gdLst/>
              <a:ahLst/>
              <a:cxnLst/>
              <a:rect l="l" t="t" r="r" b="b"/>
              <a:pathLst>
                <a:path w="892175">
                  <a:moveTo>
                    <a:pt x="0" y="0"/>
                  </a:moveTo>
                  <a:lnTo>
                    <a:pt x="891857" y="0"/>
                  </a:lnTo>
                </a:path>
              </a:pathLst>
            </a:custGeom>
            <a:ln w="12700">
              <a:solidFill>
                <a:srgbClr val="074848"/>
              </a:solidFill>
            </a:ln>
          </p:spPr>
          <p:txBody>
            <a:bodyPr wrap="square" lIns="0" tIns="0" rIns="0" bIns="0" rtlCol="0"/>
            <a:lstStyle/>
            <a:p>
              <a:endParaRPr sz="1500">
                <a:latin typeface="Corbel" panose="020B0503020204020204" pitchFamily="34" charset="0"/>
              </a:endParaRPr>
            </a:p>
          </p:txBody>
        </p:sp>
        <p:sp>
          <p:nvSpPr>
            <p:cNvPr id="122" name="object 122"/>
            <p:cNvSpPr/>
            <p:nvPr/>
          </p:nvSpPr>
          <p:spPr>
            <a:xfrm>
              <a:off x="7247191" y="6763988"/>
              <a:ext cx="0" cy="97155"/>
            </a:xfrm>
            <a:custGeom>
              <a:avLst/>
              <a:gdLst/>
              <a:ahLst/>
              <a:cxnLst/>
              <a:rect l="l" t="t" r="r" b="b"/>
              <a:pathLst>
                <a:path h="97154">
                  <a:moveTo>
                    <a:pt x="0" y="0"/>
                  </a:moveTo>
                  <a:lnTo>
                    <a:pt x="0" y="96583"/>
                  </a:lnTo>
                </a:path>
              </a:pathLst>
            </a:custGeom>
            <a:ln w="21463">
              <a:solidFill>
                <a:srgbClr val="074848"/>
              </a:solidFill>
            </a:ln>
          </p:spPr>
          <p:txBody>
            <a:bodyPr wrap="square" lIns="0" tIns="0" rIns="0" bIns="0" rtlCol="0"/>
            <a:lstStyle/>
            <a:p>
              <a:endParaRPr sz="1500">
                <a:latin typeface="Corbel" panose="020B0503020204020204" pitchFamily="34" charset="0"/>
              </a:endParaRPr>
            </a:p>
          </p:txBody>
        </p:sp>
        <p:sp>
          <p:nvSpPr>
            <p:cNvPr id="123" name="object 123"/>
            <p:cNvSpPr/>
            <p:nvPr/>
          </p:nvSpPr>
          <p:spPr>
            <a:xfrm>
              <a:off x="8139048" y="6775132"/>
              <a:ext cx="0" cy="74295"/>
            </a:xfrm>
            <a:custGeom>
              <a:avLst/>
              <a:gdLst/>
              <a:ahLst/>
              <a:cxnLst/>
              <a:rect l="l" t="t" r="r" b="b"/>
              <a:pathLst>
                <a:path h="74295">
                  <a:moveTo>
                    <a:pt x="0" y="0"/>
                  </a:moveTo>
                  <a:lnTo>
                    <a:pt x="0" y="74294"/>
                  </a:lnTo>
                </a:path>
              </a:pathLst>
            </a:custGeom>
            <a:ln w="16510">
              <a:solidFill>
                <a:srgbClr val="074848"/>
              </a:solidFill>
            </a:ln>
          </p:spPr>
          <p:txBody>
            <a:bodyPr wrap="square" lIns="0" tIns="0" rIns="0" bIns="0" rtlCol="0"/>
            <a:lstStyle/>
            <a:p>
              <a:endParaRPr sz="1500">
                <a:latin typeface="Corbel" panose="020B0503020204020204" pitchFamily="34" charset="0"/>
              </a:endParaRPr>
            </a:p>
          </p:txBody>
        </p:sp>
      </p:grpSp>
      <p:sp>
        <p:nvSpPr>
          <p:cNvPr id="124" name="object 124"/>
          <p:cNvSpPr txBox="1"/>
          <p:nvPr/>
        </p:nvSpPr>
        <p:spPr>
          <a:xfrm>
            <a:off x="1715664" y="5875313"/>
            <a:ext cx="2117196" cy="138863"/>
          </a:xfrm>
          <a:prstGeom prst="rect">
            <a:avLst/>
          </a:prstGeom>
        </p:spPr>
        <p:txBody>
          <a:bodyPr vert="horz" wrap="square" lIns="0" tIns="10583" rIns="0" bIns="0" rtlCol="0">
            <a:spAutoFit/>
          </a:bodyPr>
          <a:lstStyle/>
          <a:p>
            <a:pPr marL="10583">
              <a:spcBef>
                <a:spcPts val="83"/>
              </a:spcBef>
            </a:pPr>
            <a:r>
              <a:rPr lang="fr-FR" sz="833">
                <a:solidFill>
                  <a:srgbClr val="231F20"/>
                </a:solidFill>
                <a:latin typeface="Corbel" panose="020B0503020204020204" pitchFamily="34" charset="0"/>
                <a:cs typeface="WorkSans-Light"/>
              </a:rPr>
              <a:t>Référence : Saha, S. et al. </a:t>
            </a:r>
            <a:r>
              <a:rPr lang="fr-FR" sz="833" i="1">
                <a:solidFill>
                  <a:srgbClr val="231F20"/>
                </a:solidFill>
                <a:latin typeface="Corbel" panose="020B0503020204020204" pitchFamily="34" charset="0"/>
                <a:cs typeface="WorkSans-Light"/>
              </a:rPr>
              <a:t>Lancet,</a:t>
            </a:r>
            <a:r>
              <a:rPr lang="fr-FR" sz="833">
                <a:solidFill>
                  <a:srgbClr val="231F20"/>
                </a:solidFill>
                <a:latin typeface="Corbel" panose="020B0503020204020204" pitchFamily="34" charset="0"/>
                <a:cs typeface="WorkSans-Light"/>
              </a:rPr>
              <a:t> 2018.</a:t>
            </a:r>
          </a:p>
        </p:txBody>
      </p:sp>
      <p:sp>
        <p:nvSpPr>
          <p:cNvPr id="125" name="object 125"/>
          <p:cNvSpPr/>
          <p:nvPr/>
        </p:nvSpPr>
        <p:spPr>
          <a:xfrm>
            <a:off x="8625839" y="2576280"/>
            <a:ext cx="3185583" cy="2895600"/>
          </a:xfrm>
          <a:custGeom>
            <a:avLst/>
            <a:gdLst/>
            <a:ahLst/>
            <a:cxnLst/>
            <a:rect l="l" t="t" r="r" b="b"/>
            <a:pathLst>
              <a:path w="3822700" h="3474720">
                <a:moveTo>
                  <a:pt x="3822192" y="0"/>
                </a:moveTo>
                <a:lnTo>
                  <a:pt x="0" y="0"/>
                </a:lnTo>
                <a:lnTo>
                  <a:pt x="0" y="3474720"/>
                </a:lnTo>
                <a:lnTo>
                  <a:pt x="3822192" y="3474720"/>
                </a:lnTo>
                <a:lnTo>
                  <a:pt x="3822192" y="0"/>
                </a:lnTo>
                <a:close/>
              </a:path>
            </a:pathLst>
          </a:custGeom>
          <a:solidFill>
            <a:srgbClr val="E4EEF9"/>
          </a:solidFill>
        </p:spPr>
        <p:txBody>
          <a:bodyPr wrap="square" lIns="0" tIns="0" rIns="0" bIns="0" rtlCol="0"/>
          <a:lstStyle/>
          <a:p>
            <a:endParaRPr sz="1500">
              <a:latin typeface="Corbel" panose="020B0503020204020204" pitchFamily="34" charset="0"/>
            </a:endParaRPr>
          </a:p>
        </p:txBody>
      </p:sp>
      <p:sp>
        <p:nvSpPr>
          <p:cNvPr id="126" name="object 126"/>
          <p:cNvSpPr txBox="1"/>
          <p:nvPr/>
        </p:nvSpPr>
        <p:spPr>
          <a:xfrm>
            <a:off x="8625839" y="5222321"/>
            <a:ext cx="3185583" cy="153888"/>
          </a:xfrm>
          <a:prstGeom prst="rect">
            <a:avLst/>
          </a:prstGeom>
        </p:spPr>
        <p:txBody>
          <a:bodyPr vert="horz" wrap="square" lIns="0" tIns="0" rIns="0" bIns="0" rtlCol="0">
            <a:spAutoFit/>
          </a:bodyPr>
          <a:lstStyle/>
          <a:p>
            <a:pPr marL="332303">
              <a:spcBef>
                <a:spcPts val="4"/>
              </a:spcBef>
            </a:pPr>
            <a:r>
              <a:rPr lang="fr-FR" sz="1000">
                <a:solidFill>
                  <a:srgbClr val="0093D5"/>
                </a:solidFill>
                <a:latin typeface="Corbel" panose="020B0503020204020204" pitchFamily="34" charset="0"/>
                <a:cs typeface="Montserrat"/>
              </a:rPr>
              <a:t>Sites au Bangladesh, en Inde et au Pakistan</a:t>
            </a:r>
          </a:p>
        </p:txBody>
      </p:sp>
      <p:grpSp>
        <p:nvGrpSpPr>
          <p:cNvPr id="127" name="object 127"/>
          <p:cNvGrpSpPr/>
          <p:nvPr/>
        </p:nvGrpSpPr>
        <p:grpSpPr>
          <a:xfrm>
            <a:off x="8813715" y="2724574"/>
            <a:ext cx="2809875" cy="2387600"/>
            <a:chOff x="10576458" y="3384448"/>
            <a:chExt cx="3371850" cy="2865120"/>
          </a:xfrm>
        </p:grpSpPr>
        <p:sp>
          <p:nvSpPr>
            <p:cNvPr id="128" name="object 128"/>
            <p:cNvSpPr/>
            <p:nvPr/>
          </p:nvSpPr>
          <p:spPr>
            <a:xfrm>
              <a:off x="11437112" y="5895314"/>
              <a:ext cx="220345" cy="353060"/>
            </a:xfrm>
            <a:custGeom>
              <a:avLst/>
              <a:gdLst/>
              <a:ahLst/>
              <a:cxnLst/>
              <a:rect l="l" t="t" r="r" b="b"/>
              <a:pathLst>
                <a:path w="220345" h="353060">
                  <a:moveTo>
                    <a:pt x="131191" y="322681"/>
                  </a:moveTo>
                  <a:lnTo>
                    <a:pt x="5130" y="322681"/>
                  </a:lnTo>
                  <a:lnTo>
                    <a:pt x="4038" y="322681"/>
                  </a:lnTo>
                  <a:lnTo>
                    <a:pt x="3835" y="323532"/>
                  </a:lnTo>
                  <a:lnTo>
                    <a:pt x="2044" y="325069"/>
                  </a:lnTo>
                  <a:lnTo>
                    <a:pt x="0" y="329412"/>
                  </a:lnTo>
                  <a:lnTo>
                    <a:pt x="1054" y="338366"/>
                  </a:lnTo>
                  <a:lnTo>
                    <a:pt x="3175" y="347903"/>
                  </a:lnTo>
                  <a:lnTo>
                    <a:pt x="4064" y="352590"/>
                  </a:lnTo>
                  <a:lnTo>
                    <a:pt x="118770" y="352590"/>
                  </a:lnTo>
                  <a:lnTo>
                    <a:pt x="131191" y="322681"/>
                  </a:lnTo>
                  <a:close/>
                </a:path>
                <a:path w="220345" h="353060">
                  <a:moveTo>
                    <a:pt x="220116" y="85940"/>
                  </a:moveTo>
                  <a:lnTo>
                    <a:pt x="219062" y="73520"/>
                  </a:lnTo>
                  <a:lnTo>
                    <a:pt x="218173" y="70662"/>
                  </a:lnTo>
                  <a:lnTo>
                    <a:pt x="212788" y="62966"/>
                  </a:lnTo>
                  <a:lnTo>
                    <a:pt x="210972" y="60375"/>
                  </a:lnTo>
                  <a:lnTo>
                    <a:pt x="219710" y="54978"/>
                  </a:lnTo>
                  <a:lnTo>
                    <a:pt x="216903" y="42240"/>
                  </a:lnTo>
                  <a:lnTo>
                    <a:pt x="214210" y="39192"/>
                  </a:lnTo>
                  <a:lnTo>
                    <a:pt x="210896" y="33096"/>
                  </a:lnTo>
                  <a:lnTo>
                    <a:pt x="208394" y="25285"/>
                  </a:lnTo>
                  <a:lnTo>
                    <a:pt x="205994" y="18097"/>
                  </a:lnTo>
                  <a:lnTo>
                    <a:pt x="202958" y="13843"/>
                  </a:lnTo>
                  <a:lnTo>
                    <a:pt x="199390" y="11849"/>
                  </a:lnTo>
                  <a:lnTo>
                    <a:pt x="194017" y="4419"/>
                  </a:lnTo>
                  <a:lnTo>
                    <a:pt x="194017" y="520"/>
                  </a:lnTo>
                  <a:lnTo>
                    <a:pt x="193509" y="0"/>
                  </a:lnTo>
                  <a:lnTo>
                    <a:pt x="185788" y="5956"/>
                  </a:lnTo>
                  <a:lnTo>
                    <a:pt x="181508" y="19227"/>
                  </a:lnTo>
                  <a:lnTo>
                    <a:pt x="175996" y="32943"/>
                  </a:lnTo>
                  <a:lnTo>
                    <a:pt x="164617" y="40220"/>
                  </a:lnTo>
                  <a:lnTo>
                    <a:pt x="157480" y="41021"/>
                  </a:lnTo>
                  <a:lnTo>
                    <a:pt x="153136" y="43954"/>
                  </a:lnTo>
                  <a:lnTo>
                    <a:pt x="156946" y="52260"/>
                  </a:lnTo>
                  <a:lnTo>
                    <a:pt x="155956" y="62966"/>
                  </a:lnTo>
                  <a:lnTo>
                    <a:pt x="148005" y="59016"/>
                  </a:lnTo>
                  <a:lnTo>
                    <a:pt x="148005" y="80238"/>
                  </a:lnTo>
                  <a:lnTo>
                    <a:pt x="142074" y="80378"/>
                  </a:lnTo>
                  <a:lnTo>
                    <a:pt x="129857" y="94246"/>
                  </a:lnTo>
                  <a:lnTo>
                    <a:pt x="130606" y="102514"/>
                  </a:lnTo>
                  <a:lnTo>
                    <a:pt x="122440" y="108610"/>
                  </a:lnTo>
                  <a:lnTo>
                    <a:pt x="122440" y="99644"/>
                  </a:lnTo>
                  <a:lnTo>
                    <a:pt x="124510" y="97294"/>
                  </a:lnTo>
                  <a:lnTo>
                    <a:pt x="117068" y="100164"/>
                  </a:lnTo>
                  <a:lnTo>
                    <a:pt x="110426" y="104851"/>
                  </a:lnTo>
                  <a:lnTo>
                    <a:pt x="108000" y="110972"/>
                  </a:lnTo>
                  <a:lnTo>
                    <a:pt x="106400" y="118110"/>
                  </a:lnTo>
                  <a:lnTo>
                    <a:pt x="102247" y="125780"/>
                  </a:lnTo>
                  <a:lnTo>
                    <a:pt x="100965" y="124612"/>
                  </a:lnTo>
                  <a:lnTo>
                    <a:pt x="99288" y="120154"/>
                  </a:lnTo>
                  <a:lnTo>
                    <a:pt x="95961" y="116255"/>
                  </a:lnTo>
                  <a:lnTo>
                    <a:pt x="89725" y="116814"/>
                  </a:lnTo>
                  <a:lnTo>
                    <a:pt x="83959" y="119697"/>
                  </a:lnTo>
                  <a:lnTo>
                    <a:pt x="86017" y="127355"/>
                  </a:lnTo>
                  <a:lnTo>
                    <a:pt x="76428" y="121424"/>
                  </a:lnTo>
                  <a:lnTo>
                    <a:pt x="73748" y="123202"/>
                  </a:lnTo>
                  <a:lnTo>
                    <a:pt x="69570" y="128206"/>
                  </a:lnTo>
                  <a:lnTo>
                    <a:pt x="63969" y="132384"/>
                  </a:lnTo>
                  <a:lnTo>
                    <a:pt x="56997" y="131673"/>
                  </a:lnTo>
                  <a:lnTo>
                    <a:pt x="51396" y="130670"/>
                  </a:lnTo>
                  <a:lnTo>
                    <a:pt x="49047" y="135115"/>
                  </a:lnTo>
                  <a:lnTo>
                    <a:pt x="48107" y="142316"/>
                  </a:lnTo>
                  <a:lnTo>
                    <a:pt x="46774" y="149606"/>
                  </a:lnTo>
                  <a:lnTo>
                    <a:pt x="42938" y="156895"/>
                  </a:lnTo>
                  <a:lnTo>
                    <a:pt x="42938" y="158051"/>
                  </a:lnTo>
                  <a:lnTo>
                    <a:pt x="39928" y="164071"/>
                  </a:lnTo>
                  <a:lnTo>
                    <a:pt x="39052" y="176288"/>
                  </a:lnTo>
                  <a:lnTo>
                    <a:pt x="39217" y="189255"/>
                  </a:lnTo>
                  <a:lnTo>
                    <a:pt x="39357" y="197497"/>
                  </a:lnTo>
                  <a:lnTo>
                    <a:pt x="38773" y="206527"/>
                  </a:lnTo>
                  <a:lnTo>
                    <a:pt x="38557" y="218414"/>
                  </a:lnTo>
                  <a:lnTo>
                    <a:pt x="40030" y="229069"/>
                  </a:lnTo>
                  <a:lnTo>
                    <a:pt x="44475" y="234391"/>
                  </a:lnTo>
                  <a:lnTo>
                    <a:pt x="44729" y="234645"/>
                  </a:lnTo>
                  <a:lnTo>
                    <a:pt x="44284" y="244030"/>
                  </a:lnTo>
                  <a:lnTo>
                    <a:pt x="42913" y="254127"/>
                  </a:lnTo>
                  <a:lnTo>
                    <a:pt x="40525" y="263906"/>
                  </a:lnTo>
                  <a:lnTo>
                    <a:pt x="37058" y="272300"/>
                  </a:lnTo>
                  <a:lnTo>
                    <a:pt x="32562" y="280517"/>
                  </a:lnTo>
                  <a:lnTo>
                    <a:pt x="31432" y="278295"/>
                  </a:lnTo>
                  <a:lnTo>
                    <a:pt x="31432" y="294157"/>
                  </a:lnTo>
                  <a:lnTo>
                    <a:pt x="24549" y="304063"/>
                  </a:lnTo>
                  <a:lnTo>
                    <a:pt x="18910" y="306628"/>
                  </a:lnTo>
                  <a:lnTo>
                    <a:pt x="17640" y="309702"/>
                  </a:lnTo>
                  <a:lnTo>
                    <a:pt x="16090" y="310083"/>
                  </a:lnTo>
                  <a:lnTo>
                    <a:pt x="15481" y="313347"/>
                  </a:lnTo>
                  <a:lnTo>
                    <a:pt x="14312" y="313550"/>
                  </a:lnTo>
                  <a:lnTo>
                    <a:pt x="14312" y="314058"/>
                  </a:lnTo>
                  <a:lnTo>
                    <a:pt x="13804" y="314566"/>
                  </a:lnTo>
                  <a:lnTo>
                    <a:pt x="10706" y="315341"/>
                  </a:lnTo>
                  <a:lnTo>
                    <a:pt x="8775" y="320890"/>
                  </a:lnTo>
                  <a:lnTo>
                    <a:pt x="5359" y="321741"/>
                  </a:lnTo>
                  <a:lnTo>
                    <a:pt x="5143" y="322580"/>
                  </a:lnTo>
                  <a:lnTo>
                    <a:pt x="131241" y="322580"/>
                  </a:lnTo>
                  <a:lnTo>
                    <a:pt x="147231" y="284086"/>
                  </a:lnTo>
                  <a:lnTo>
                    <a:pt x="148259" y="280517"/>
                  </a:lnTo>
                  <a:lnTo>
                    <a:pt x="149352" y="276720"/>
                  </a:lnTo>
                  <a:lnTo>
                    <a:pt x="151079" y="267893"/>
                  </a:lnTo>
                  <a:lnTo>
                    <a:pt x="152946" y="259676"/>
                  </a:lnTo>
                  <a:lnTo>
                    <a:pt x="155422" y="254114"/>
                  </a:lnTo>
                  <a:lnTo>
                    <a:pt x="162610" y="242125"/>
                  </a:lnTo>
                  <a:lnTo>
                    <a:pt x="168757" y="229069"/>
                  </a:lnTo>
                  <a:lnTo>
                    <a:pt x="173837" y="215633"/>
                  </a:lnTo>
                  <a:lnTo>
                    <a:pt x="177914" y="202374"/>
                  </a:lnTo>
                  <a:lnTo>
                    <a:pt x="180962" y="188785"/>
                  </a:lnTo>
                  <a:lnTo>
                    <a:pt x="183540" y="174612"/>
                  </a:lnTo>
                  <a:lnTo>
                    <a:pt x="186550" y="160616"/>
                  </a:lnTo>
                  <a:lnTo>
                    <a:pt x="190944" y="147548"/>
                  </a:lnTo>
                  <a:lnTo>
                    <a:pt x="192227" y="141147"/>
                  </a:lnTo>
                  <a:lnTo>
                    <a:pt x="194779" y="136372"/>
                  </a:lnTo>
                  <a:lnTo>
                    <a:pt x="195922" y="132384"/>
                  </a:lnTo>
                  <a:lnTo>
                    <a:pt x="196900" y="128993"/>
                  </a:lnTo>
                  <a:lnTo>
                    <a:pt x="197205" y="127355"/>
                  </a:lnTo>
                  <a:lnTo>
                    <a:pt x="197497" y="125780"/>
                  </a:lnTo>
                  <a:lnTo>
                    <a:pt x="198335" y="121285"/>
                  </a:lnTo>
                  <a:lnTo>
                    <a:pt x="198869" y="115531"/>
                  </a:lnTo>
                  <a:lnTo>
                    <a:pt x="200736" y="112064"/>
                  </a:lnTo>
                  <a:lnTo>
                    <a:pt x="204889" y="113906"/>
                  </a:lnTo>
                  <a:lnTo>
                    <a:pt x="209156" y="118033"/>
                  </a:lnTo>
                  <a:lnTo>
                    <a:pt x="211391" y="121424"/>
                  </a:lnTo>
                  <a:lnTo>
                    <a:pt x="211912" y="121424"/>
                  </a:lnTo>
                  <a:lnTo>
                    <a:pt x="213448" y="112064"/>
                  </a:lnTo>
                  <a:lnTo>
                    <a:pt x="213753" y="110223"/>
                  </a:lnTo>
                  <a:lnTo>
                    <a:pt x="214249" y="108610"/>
                  </a:lnTo>
                  <a:lnTo>
                    <a:pt x="217411" y="98285"/>
                  </a:lnTo>
                  <a:lnTo>
                    <a:pt x="220116" y="85940"/>
                  </a:lnTo>
                  <a:close/>
                </a:path>
              </a:pathLst>
            </a:custGeom>
            <a:solidFill>
              <a:srgbClr val="FFFFFF"/>
            </a:solidFill>
          </p:spPr>
          <p:txBody>
            <a:bodyPr wrap="square" lIns="0" tIns="0" rIns="0" bIns="0" rtlCol="0"/>
            <a:lstStyle/>
            <a:p>
              <a:endParaRPr sz="1500">
                <a:latin typeface="Corbel" panose="020B0503020204020204" pitchFamily="34" charset="0"/>
              </a:endParaRPr>
            </a:p>
          </p:txBody>
        </p:sp>
        <p:sp>
          <p:nvSpPr>
            <p:cNvPr id="129" name="object 129"/>
            <p:cNvSpPr/>
            <p:nvPr/>
          </p:nvSpPr>
          <p:spPr>
            <a:xfrm>
              <a:off x="11437113" y="5895308"/>
              <a:ext cx="220345" cy="353060"/>
            </a:xfrm>
            <a:custGeom>
              <a:avLst/>
              <a:gdLst/>
              <a:ahLst/>
              <a:cxnLst/>
              <a:rect l="l" t="t" r="r" b="b"/>
              <a:pathLst>
                <a:path w="220345" h="353060">
                  <a:moveTo>
                    <a:pt x="192228" y="141147"/>
                  </a:moveTo>
                  <a:lnTo>
                    <a:pt x="194788" y="136368"/>
                  </a:lnTo>
                  <a:lnTo>
                    <a:pt x="196902" y="128992"/>
                  </a:lnTo>
                  <a:lnTo>
                    <a:pt x="198340" y="121289"/>
                  </a:lnTo>
                  <a:lnTo>
                    <a:pt x="198871" y="115531"/>
                  </a:lnTo>
                  <a:lnTo>
                    <a:pt x="200736" y="112068"/>
                  </a:lnTo>
                  <a:lnTo>
                    <a:pt x="204889" y="113911"/>
                  </a:lnTo>
                  <a:lnTo>
                    <a:pt x="209163" y="118037"/>
                  </a:lnTo>
                  <a:lnTo>
                    <a:pt x="211393" y="121424"/>
                  </a:lnTo>
                  <a:lnTo>
                    <a:pt x="211913" y="121424"/>
                  </a:lnTo>
                  <a:lnTo>
                    <a:pt x="213754" y="110221"/>
                  </a:lnTo>
                  <a:lnTo>
                    <a:pt x="217417" y="98282"/>
                  </a:lnTo>
                  <a:lnTo>
                    <a:pt x="220116" y="85938"/>
                  </a:lnTo>
                  <a:lnTo>
                    <a:pt x="219064" y="73520"/>
                  </a:lnTo>
                  <a:lnTo>
                    <a:pt x="218175" y="70662"/>
                  </a:lnTo>
                  <a:lnTo>
                    <a:pt x="210974" y="60375"/>
                  </a:lnTo>
                  <a:lnTo>
                    <a:pt x="214974" y="57899"/>
                  </a:lnTo>
                  <a:lnTo>
                    <a:pt x="219711" y="54978"/>
                  </a:lnTo>
                  <a:lnTo>
                    <a:pt x="216905" y="42240"/>
                  </a:lnTo>
                  <a:lnTo>
                    <a:pt x="214212" y="39192"/>
                  </a:lnTo>
                  <a:lnTo>
                    <a:pt x="210904" y="33093"/>
                  </a:lnTo>
                  <a:lnTo>
                    <a:pt x="208405" y="25284"/>
                  </a:lnTo>
                  <a:lnTo>
                    <a:pt x="205997" y="18091"/>
                  </a:lnTo>
                  <a:lnTo>
                    <a:pt x="202960" y="13843"/>
                  </a:lnTo>
                  <a:lnTo>
                    <a:pt x="199391" y="11849"/>
                  </a:lnTo>
                  <a:lnTo>
                    <a:pt x="194019" y="4419"/>
                  </a:lnTo>
                  <a:lnTo>
                    <a:pt x="194019" y="520"/>
                  </a:lnTo>
                  <a:lnTo>
                    <a:pt x="193511" y="0"/>
                  </a:lnTo>
                  <a:lnTo>
                    <a:pt x="185798" y="5952"/>
                  </a:lnTo>
                  <a:lnTo>
                    <a:pt x="181508" y="19224"/>
                  </a:lnTo>
                  <a:lnTo>
                    <a:pt x="175996" y="32939"/>
                  </a:lnTo>
                  <a:lnTo>
                    <a:pt x="164619" y="40220"/>
                  </a:lnTo>
                  <a:lnTo>
                    <a:pt x="157481" y="41021"/>
                  </a:lnTo>
                  <a:lnTo>
                    <a:pt x="153138" y="43954"/>
                  </a:lnTo>
                  <a:lnTo>
                    <a:pt x="156948" y="52260"/>
                  </a:lnTo>
                  <a:lnTo>
                    <a:pt x="155957" y="62966"/>
                  </a:lnTo>
                  <a:lnTo>
                    <a:pt x="148007" y="59016"/>
                  </a:lnTo>
                  <a:lnTo>
                    <a:pt x="148007" y="67373"/>
                  </a:lnTo>
                  <a:lnTo>
                    <a:pt x="148007" y="80238"/>
                  </a:lnTo>
                  <a:lnTo>
                    <a:pt x="142076" y="80378"/>
                  </a:lnTo>
                  <a:lnTo>
                    <a:pt x="135485" y="87871"/>
                  </a:lnTo>
                  <a:lnTo>
                    <a:pt x="129859" y="94246"/>
                  </a:lnTo>
                  <a:lnTo>
                    <a:pt x="130608" y="102514"/>
                  </a:lnTo>
                  <a:lnTo>
                    <a:pt x="122442" y="108610"/>
                  </a:lnTo>
                  <a:lnTo>
                    <a:pt x="122442" y="99644"/>
                  </a:lnTo>
                  <a:lnTo>
                    <a:pt x="124512" y="97294"/>
                  </a:lnTo>
                  <a:lnTo>
                    <a:pt x="117070" y="100164"/>
                  </a:lnTo>
                  <a:lnTo>
                    <a:pt x="110429" y="104847"/>
                  </a:lnTo>
                  <a:lnTo>
                    <a:pt x="108002" y="110977"/>
                  </a:lnTo>
                  <a:lnTo>
                    <a:pt x="106404" y="118104"/>
                  </a:lnTo>
                  <a:lnTo>
                    <a:pt x="102249" y="125780"/>
                  </a:lnTo>
                  <a:lnTo>
                    <a:pt x="100971" y="124613"/>
                  </a:lnTo>
                  <a:lnTo>
                    <a:pt x="99293" y="120149"/>
                  </a:lnTo>
                  <a:lnTo>
                    <a:pt x="95962" y="116259"/>
                  </a:lnTo>
                  <a:lnTo>
                    <a:pt x="89727" y="116814"/>
                  </a:lnTo>
                  <a:lnTo>
                    <a:pt x="83961" y="119697"/>
                  </a:lnTo>
                  <a:lnTo>
                    <a:pt x="86018" y="127355"/>
                  </a:lnTo>
                  <a:lnTo>
                    <a:pt x="76430" y="121424"/>
                  </a:lnTo>
                  <a:lnTo>
                    <a:pt x="73751" y="123206"/>
                  </a:lnTo>
                  <a:lnTo>
                    <a:pt x="69581" y="128211"/>
                  </a:lnTo>
                  <a:lnTo>
                    <a:pt x="63978" y="132384"/>
                  </a:lnTo>
                  <a:lnTo>
                    <a:pt x="56999" y="131673"/>
                  </a:lnTo>
                  <a:lnTo>
                    <a:pt x="51405" y="130673"/>
                  </a:lnTo>
                  <a:lnTo>
                    <a:pt x="49049" y="135110"/>
                  </a:lnTo>
                  <a:lnTo>
                    <a:pt x="48112" y="142312"/>
                  </a:lnTo>
                  <a:lnTo>
                    <a:pt x="46775" y="149606"/>
                  </a:lnTo>
                  <a:lnTo>
                    <a:pt x="46166" y="150787"/>
                  </a:lnTo>
                  <a:lnTo>
                    <a:pt x="42940" y="156895"/>
                  </a:lnTo>
                  <a:lnTo>
                    <a:pt x="42940" y="158051"/>
                  </a:lnTo>
                  <a:lnTo>
                    <a:pt x="39937" y="164077"/>
                  </a:lnTo>
                  <a:lnTo>
                    <a:pt x="39054" y="176293"/>
                  </a:lnTo>
                  <a:lnTo>
                    <a:pt x="39218" y="189250"/>
                  </a:lnTo>
                  <a:lnTo>
                    <a:pt x="39359" y="197497"/>
                  </a:lnTo>
                  <a:lnTo>
                    <a:pt x="38772" y="206525"/>
                  </a:lnTo>
                  <a:lnTo>
                    <a:pt x="38565" y="218416"/>
                  </a:lnTo>
                  <a:lnTo>
                    <a:pt x="40034" y="229071"/>
                  </a:lnTo>
                  <a:lnTo>
                    <a:pt x="44477" y="234391"/>
                  </a:lnTo>
                  <a:lnTo>
                    <a:pt x="44731" y="234645"/>
                  </a:lnTo>
                  <a:lnTo>
                    <a:pt x="44289" y="244029"/>
                  </a:lnTo>
                  <a:lnTo>
                    <a:pt x="42915" y="254130"/>
                  </a:lnTo>
                  <a:lnTo>
                    <a:pt x="40530" y="263902"/>
                  </a:lnTo>
                  <a:lnTo>
                    <a:pt x="37060" y="272300"/>
                  </a:lnTo>
                  <a:lnTo>
                    <a:pt x="32564" y="280517"/>
                  </a:lnTo>
                  <a:lnTo>
                    <a:pt x="31434" y="278295"/>
                  </a:lnTo>
                  <a:lnTo>
                    <a:pt x="31434" y="287921"/>
                  </a:lnTo>
                  <a:lnTo>
                    <a:pt x="31434" y="294157"/>
                  </a:lnTo>
                  <a:lnTo>
                    <a:pt x="24550" y="304063"/>
                  </a:lnTo>
                  <a:lnTo>
                    <a:pt x="18912" y="306628"/>
                  </a:lnTo>
                  <a:lnTo>
                    <a:pt x="17642" y="309702"/>
                  </a:lnTo>
                  <a:lnTo>
                    <a:pt x="16092" y="310083"/>
                  </a:lnTo>
                  <a:lnTo>
                    <a:pt x="15483" y="313347"/>
                  </a:lnTo>
                  <a:lnTo>
                    <a:pt x="14314" y="313550"/>
                  </a:lnTo>
                  <a:lnTo>
                    <a:pt x="14314" y="314058"/>
                  </a:lnTo>
                  <a:lnTo>
                    <a:pt x="13806" y="314566"/>
                  </a:lnTo>
                  <a:lnTo>
                    <a:pt x="10707" y="315341"/>
                  </a:lnTo>
                  <a:lnTo>
                    <a:pt x="8777" y="320890"/>
                  </a:lnTo>
                  <a:lnTo>
                    <a:pt x="5361" y="321741"/>
                  </a:lnTo>
                  <a:lnTo>
                    <a:pt x="5132" y="322681"/>
                  </a:lnTo>
                  <a:lnTo>
                    <a:pt x="4065" y="322580"/>
                  </a:lnTo>
                  <a:lnTo>
                    <a:pt x="3837" y="323532"/>
                  </a:lnTo>
                  <a:lnTo>
                    <a:pt x="2046" y="325069"/>
                  </a:lnTo>
                  <a:lnTo>
                    <a:pt x="0" y="329418"/>
                  </a:lnTo>
                  <a:lnTo>
                    <a:pt x="1057" y="338364"/>
                  </a:lnTo>
                  <a:lnTo>
                    <a:pt x="3184" y="347898"/>
                  </a:lnTo>
                  <a:lnTo>
                    <a:pt x="4073" y="352583"/>
                  </a:lnTo>
                </a:path>
              </a:pathLst>
            </a:custGeom>
            <a:ln w="3175">
              <a:solidFill>
                <a:srgbClr val="020302"/>
              </a:solidFill>
            </a:ln>
          </p:spPr>
          <p:txBody>
            <a:bodyPr wrap="square" lIns="0" tIns="0" rIns="0" bIns="0" rtlCol="0"/>
            <a:lstStyle/>
            <a:p>
              <a:endParaRPr sz="1500">
                <a:latin typeface="Corbel" panose="020B0503020204020204" pitchFamily="34" charset="0"/>
              </a:endParaRPr>
            </a:p>
          </p:txBody>
        </p:sp>
        <p:pic>
          <p:nvPicPr>
            <p:cNvPr id="130" name="object 130"/>
            <p:cNvPicPr/>
            <p:nvPr/>
          </p:nvPicPr>
          <p:blipFill>
            <a:blip r:embed="rId3" cstate="print"/>
            <a:stretch>
              <a:fillRect/>
            </a:stretch>
          </p:blipFill>
          <p:spPr>
            <a:xfrm>
              <a:off x="11554520" y="6035084"/>
              <a:ext cx="76193" cy="214179"/>
            </a:xfrm>
            <a:prstGeom prst="rect">
              <a:avLst/>
            </a:prstGeom>
          </p:spPr>
        </p:pic>
        <p:pic>
          <p:nvPicPr>
            <p:cNvPr id="131" name="object 131"/>
            <p:cNvPicPr/>
            <p:nvPr/>
          </p:nvPicPr>
          <p:blipFill>
            <a:blip r:embed="rId4" cstate="print"/>
            <a:stretch>
              <a:fillRect/>
            </a:stretch>
          </p:blipFill>
          <p:spPr>
            <a:xfrm>
              <a:off x="10576458" y="3384448"/>
              <a:ext cx="3371304" cy="2864815"/>
            </a:xfrm>
            <a:prstGeom prst="rect">
              <a:avLst/>
            </a:prstGeom>
          </p:spPr>
        </p:pic>
      </p:grpSp>
      <p:sp>
        <p:nvSpPr>
          <p:cNvPr id="133" name="Footer Placeholder 57">
            <a:extLst>
              <a:ext uri="{FF2B5EF4-FFF2-40B4-BE49-F238E27FC236}">
                <a16:creationId xmlns:a16="http://schemas.microsoft.com/office/drawing/2014/main" id="{E034F9E4-0D61-3BEE-ED40-FE0CAAC1F751}"/>
              </a:ext>
            </a:extLst>
          </p:cNvPr>
          <p:cNvSpPr>
            <a:spLocks noGrp="1"/>
          </p:cNvSpPr>
          <p:nvPr>
            <p:ph type="ftr" sz="quarter" idx="3"/>
          </p:nvPr>
        </p:nvSpPr>
        <p:spPr>
          <a:xfrm>
            <a:off x="6866666" y="657579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AC7620D-41FA-6B72-6C3C-D240EDC11AE4}"/>
              </a:ext>
            </a:extLst>
          </p:cNvPr>
          <p:cNvSpPr/>
          <p:nvPr/>
        </p:nvSpPr>
        <p:spPr>
          <a:xfrm>
            <a:off x="3863874" y="2309138"/>
            <a:ext cx="8092078" cy="655110"/>
          </a:xfrm>
          <a:prstGeom prst="rect">
            <a:avLst/>
          </a:prstGeom>
          <a:gradFill>
            <a:gsLst>
              <a:gs pos="8000">
                <a:schemeClr val="bg1"/>
              </a:gs>
              <a:gs pos="74000">
                <a:srgbClr val="B9DCB5"/>
              </a:gs>
              <a:gs pos="30000">
                <a:srgbClr val="AFD7AA"/>
              </a:gs>
              <a:gs pos="50000">
                <a:schemeClr val="accent4"/>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7D6958-CF45-3C43-E7F6-AC5CC7006F2B}"/>
              </a:ext>
            </a:extLst>
          </p:cNvPr>
          <p:cNvSpPr/>
          <p:nvPr/>
        </p:nvSpPr>
        <p:spPr>
          <a:xfrm>
            <a:off x="3863874" y="4805039"/>
            <a:ext cx="8092078" cy="748902"/>
          </a:xfrm>
          <a:prstGeom prst="rect">
            <a:avLst/>
          </a:prstGeom>
          <a:gradFill>
            <a:gsLst>
              <a:gs pos="8000">
                <a:schemeClr val="bg1"/>
              </a:gs>
              <a:gs pos="74000">
                <a:srgbClr val="B9DCB5"/>
              </a:gs>
              <a:gs pos="30000">
                <a:srgbClr val="AFD7AA"/>
              </a:gs>
              <a:gs pos="50000">
                <a:schemeClr val="accent4"/>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C8E3BA-B80C-E89E-49E8-BB29DCF18FCF}"/>
              </a:ext>
            </a:extLst>
          </p:cNvPr>
          <p:cNvSpPr/>
          <p:nvPr/>
        </p:nvSpPr>
        <p:spPr>
          <a:xfrm>
            <a:off x="3863874" y="3323185"/>
            <a:ext cx="8092078" cy="955147"/>
          </a:xfrm>
          <a:prstGeom prst="rect">
            <a:avLst/>
          </a:prstGeom>
          <a:gradFill>
            <a:gsLst>
              <a:gs pos="75000">
                <a:srgbClr val="F3BCD0"/>
              </a:gs>
              <a:gs pos="30000">
                <a:srgbClr val="EFAAC3"/>
              </a:gs>
              <a:gs pos="8000">
                <a:schemeClr val="bg1"/>
              </a:gs>
              <a:gs pos="50000">
                <a:schemeClr val="accent5"/>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23476E-7A3F-FBFB-A00C-DC94043E4136}"/>
              </a:ext>
            </a:extLst>
          </p:cNvPr>
          <p:cNvSpPr/>
          <p:nvPr/>
        </p:nvSpPr>
        <p:spPr>
          <a:xfrm>
            <a:off x="3863874" y="2964250"/>
            <a:ext cx="8092078" cy="358933"/>
          </a:xfrm>
          <a:prstGeom prst="rect">
            <a:avLst/>
          </a:prstGeom>
          <a:gradFill>
            <a:gsLst>
              <a:gs pos="30000">
                <a:srgbClr val="F4B999"/>
              </a:gs>
              <a:gs pos="71000">
                <a:srgbClr val="F5BD9E"/>
              </a:gs>
              <a:gs pos="8000">
                <a:schemeClr val="bg1"/>
              </a:gs>
              <a:gs pos="50000">
                <a:srgbClr val="E45000"/>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B94583-E098-30E6-67E9-4BDEDFF2445C}"/>
              </a:ext>
            </a:extLst>
          </p:cNvPr>
          <p:cNvSpPr/>
          <p:nvPr/>
        </p:nvSpPr>
        <p:spPr>
          <a:xfrm>
            <a:off x="3863874" y="4278333"/>
            <a:ext cx="8092078" cy="543738"/>
          </a:xfrm>
          <a:prstGeom prst="rect">
            <a:avLst/>
          </a:prstGeom>
          <a:gradFill>
            <a:gsLst>
              <a:gs pos="30000">
                <a:srgbClr val="F4B999"/>
              </a:gs>
              <a:gs pos="71000">
                <a:srgbClr val="F5BD9E"/>
              </a:gs>
              <a:gs pos="8000">
                <a:schemeClr val="bg1"/>
              </a:gs>
              <a:gs pos="50000">
                <a:srgbClr val="E45000"/>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a:spLocks noGrp="1"/>
          </p:cNvSpPr>
          <p:nvPr>
            <p:ph type="title"/>
          </p:nvPr>
        </p:nvSpPr>
        <p:spPr>
          <a:xfrm>
            <a:off x="1224280" y="365125"/>
            <a:ext cx="10515600" cy="657017"/>
          </a:xfrm>
          <a:prstGeom prst="rect">
            <a:avLst/>
          </a:prstGeom>
        </p:spPr>
        <p:txBody>
          <a:bodyPr vert="horz" wrap="square" lIns="0" tIns="10583" rIns="0" bIns="0" rtlCol="0" anchor="t" anchorCtr="0">
            <a:spAutoFit/>
          </a:bodyPr>
          <a:lstStyle/>
          <a:p>
            <a:pPr marL="10583">
              <a:lnSpc>
                <a:spcPct val="100000"/>
              </a:lnSpc>
              <a:spcBef>
                <a:spcPts val="83"/>
              </a:spcBef>
            </a:pPr>
            <a:r>
              <a:rPr lang="fr-FR">
                <a:solidFill>
                  <a:srgbClr val="672672"/>
                </a:solidFill>
              </a:rPr>
              <a:t>Les stratégies de prévention du VRS doivent tenir compte de la saisonnalité</a:t>
            </a:r>
            <a:br>
              <a:rPr lang="fr-FR">
                <a:solidFill>
                  <a:srgbClr val="672672"/>
                </a:solidFill>
              </a:rPr>
            </a:br>
            <a:r>
              <a:rPr lang="fr-FR" sz="1800" b="1">
                <a:solidFill>
                  <a:srgbClr val="0093D5"/>
                </a:solidFill>
                <a:cs typeface="Montserrat-SemiBold"/>
              </a:rPr>
              <a:t>L’activité saisonnière du virus est observée dans de nombreuses régions du monde, mais peut durer toute l’année dans d’autres</a:t>
            </a:r>
            <a:r>
              <a:rPr lang="fr-FR" sz="1800" b="1" baseline="30000">
                <a:solidFill>
                  <a:srgbClr val="0093D5"/>
                </a:solidFill>
                <a:cs typeface="Montserrat-SemiBold"/>
              </a:rPr>
              <a:t>1</a:t>
            </a:r>
            <a:r>
              <a:rPr lang="fr-FR" sz="1800" b="1">
                <a:solidFill>
                  <a:srgbClr val="0093D5"/>
                </a:solidFill>
                <a:cs typeface="Montserrat-SemiBold"/>
              </a:rPr>
              <a:t>.</a:t>
            </a:r>
          </a:p>
        </p:txBody>
      </p:sp>
      <p:sp>
        <p:nvSpPr>
          <p:cNvPr id="13" name="Content Placeholder 12">
            <a:extLst>
              <a:ext uri="{FF2B5EF4-FFF2-40B4-BE49-F238E27FC236}">
                <a16:creationId xmlns:a16="http://schemas.microsoft.com/office/drawing/2014/main" id="{B2393165-034D-2FB8-1233-ACA07B6862C9}"/>
              </a:ext>
            </a:extLst>
          </p:cNvPr>
          <p:cNvSpPr>
            <a:spLocks noGrp="1"/>
          </p:cNvSpPr>
          <p:nvPr>
            <p:ph sz="half" idx="1"/>
          </p:nvPr>
        </p:nvSpPr>
        <p:spPr>
          <a:xfrm>
            <a:off x="1224280" y="1908863"/>
            <a:ext cx="2557073" cy="4584011"/>
          </a:xfrm>
        </p:spPr>
        <p:txBody>
          <a:bodyPr/>
          <a:lstStyle/>
          <a:p>
            <a:r>
              <a:rPr lang="fr-FR"/>
              <a:t>L’époque de circulation saisonnière du VRS peut varier d’une année à l’autre, ce qui complique les efforts de prévention.</a:t>
            </a:r>
          </a:p>
          <a:p>
            <a:r>
              <a:rPr lang="fr-FR"/>
              <a:t>Certaines stratégies de prévention et de traitement pourraient être adaptées aux périodes de l’année où les personnes sont le plus à risque.</a:t>
            </a:r>
          </a:p>
        </p:txBody>
      </p:sp>
      <p:sp>
        <p:nvSpPr>
          <p:cNvPr id="10" name="object 10"/>
          <p:cNvSpPr txBox="1"/>
          <p:nvPr/>
        </p:nvSpPr>
        <p:spPr>
          <a:xfrm>
            <a:off x="10891934" y="3490954"/>
            <a:ext cx="1118658" cy="543739"/>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lang="fr-FR" sz="1042" b="1">
                <a:solidFill>
                  <a:srgbClr val="FFFFFF"/>
                </a:solidFill>
                <a:latin typeface="Montserrat"/>
                <a:cs typeface="Montserrat"/>
              </a:rPr>
              <a:t>ÉQUATORIAL</a:t>
            </a:r>
          </a:p>
          <a:p>
            <a:pPr algn="ctr">
              <a:lnSpc>
                <a:spcPts val="837"/>
              </a:lnSpc>
            </a:pPr>
            <a:r>
              <a:rPr lang="fr-FR" sz="750">
                <a:solidFill>
                  <a:srgbClr val="FFFFFF"/>
                </a:solidFill>
                <a:latin typeface="Montserrat"/>
                <a:cs typeface="Montserrat"/>
              </a:rPr>
              <a:t>Circulation tout au long de l’année</a:t>
            </a:r>
          </a:p>
        </p:txBody>
      </p:sp>
      <p:pic>
        <p:nvPicPr>
          <p:cNvPr id="16" name="Picture 15">
            <a:extLst>
              <a:ext uri="{FF2B5EF4-FFF2-40B4-BE49-F238E27FC236}">
                <a16:creationId xmlns:a16="http://schemas.microsoft.com/office/drawing/2014/main" id="{853A785D-7B55-995B-D15B-64970B6562BD}"/>
              </a:ext>
            </a:extLst>
          </p:cNvPr>
          <p:cNvPicPr>
            <a:picLocks noChangeAspect="1"/>
          </p:cNvPicPr>
          <p:nvPr/>
        </p:nvPicPr>
        <p:blipFill>
          <a:blip r:embed="rId3"/>
          <a:srcRect/>
          <a:stretch/>
        </p:blipFill>
        <p:spPr>
          <a:xfrm>
            <a:off x="4111049" y="1859248"/>
            <a:ext cx="7495862" cy="3694693"/>
          </a:xfrm>
          <a:prstGeom prst="rect">
            <a:avLst/>
          </a:prstGeom>
        </p:spPr>
      </p:pic>
      <p:sp>
        <p:nvSpPr>
          <p:cNvPr id="2" name="TextBox 1">
            <a:extLst>
              <a:ext uri="{FF2B5EF4-FFF2-40B4-BE49-F238E27FC236}">
                <a16:creationId xmlns:a16="http://schemas.microsoft.com/office/drawing/2014/main" id="{3137E40D-A763-FF99-0A14-C336D566189F}"/>
              </a:ext>
            </a:extLst>
          </p:cNvPr>
          <p:cNvSpPr txBox="1"/>
          <p:nvPr/>
        </p:nvSpPr>
        <p:spPr>
          <a:xfrm>
            <a:off x="10161871" y="5547092"/>
            <a:ext cx="1794081" cy="215444"/>
          </a:xfrm>
          <a:prstGeom prst="rect">
            <a:avLst/>
          </a:prstGeom>
          <a:noFill/>
        </p:spPr>
        <p:txBody>
          <a:bodyPr wrap="none" rtlCol="0">
            <a:spAutoFit/>
          </a:bodyPr>
          <a:lstStyle/>
          <a:p>
            <a:r>
              <a:rPr lang="fr-FR" sz="800" baseline="30000">
                <a:solidFill>
                  <a:srgbClr val="000000"/>
                </a:solidFill>
              </a:rPr>
              <a:t>1</a:t>
            </a:r>
            <a:r>
              <a:rPr lang="fr-FR" sz="800">
                <a:solidFill>
                  <a:srgbClr val="000000"/>
                </a:solidFill>
              </a:rPr>
              <a:t>Li Y et al., </a:t>
            </a:r>
            <a:r>
              <a:rPr lang="fr-FR" sz="800" i="1">
                <a:solidFill>
                  <a:srgbClr val="000000"/>
                </a:solidFill>
              </a:rPr>
              <a:t>Lancet Global Health. </a:t>
            </a:r>
            <a:r>
              <a:rPr lang="fr-FR" sz="800">
                <a:solidFill>
                  <a:srgbClr val="000000"/>
                </a:solidFill>
              </a:rPr>
              <a:t>2019. </a:t>
            </a:r>
          </a:p>
        </p:txBody>
      </p:sp>
      <p:sp>
        <p:nvSpPr>
          <p:cNvPr id="9" name="object 9"/>
          <p:cNvSpPr txBox="1"/>
          <p:nvPr/>
        </p:nvSpPr>
        <p:spPr>
          <a:xfrm>
            <a:off x="10891934" y="2362255"/>
            <a:ext cx="1118658" cy="543739"/>
          </a:xfrm>
          <a:prstGeom prst="rect">
            <a:avLst/>
          </a:prstGeom>
          <a:solidFill>
            <a:schemeClr val="accent4"/>
          </a:solidFill>
        </p:spPr>
        <p:txBody>
          <a:bodyPr vert="horz" wrap="square" lIns="91440" tIns="91440" rIns="91440" bIns="91440" rtlCol="0">
            <a:spAutoFit/>
          </a:bodyPr>
          <a:lstStyle/>
          <a:p>
            <a:pPr marL="529" algn="ctr">
              <a:lnSpc>
                <a:spcPts val="1187"/>
              </a:lnSpc>
              <a:spcBef>
                <a:spcPts val="108"/>
              </a:spcBef>
            </a:pPr>
            <a:r>
              <a:rPr lang="fr-FR" sz="1042" b="1">
                <a:solidFill>
                  <a:srgbClr val="FFFFFF"/>
                </a:solidFill>
                <a:latin typeface="Montserrat"/>
                <a:cs typeface="Montserrat"/>
              </a:rPr>
              <a:t>TEMPÉRÉ</a:t>
            </a:r>
          </a:p>
          <a:p>
            <a:pPr marL="10054" marR="4233" algn="ctr">
              <a:lnSpc>
                <a:spcPts val="833"/>
              </a:lnSpc>
              <a:spcBef>
                <a:spcPts val="21"/>
              </a:spcBef>
            </a:pPr>
            <a:r>
              <a:rPr lang="fr-FR" sz="750">
                <a:solidFill>
                  <a:srgbClr val="FFFFFF"/>
                </a:solidFill>
                <a:latin typeface="Montserrat"/>
                <a:cs typeface="Montserrat"/>
              </a:rPr>
              <a:t>Saisonnalité bien circonscrite</a:t>
            </a:r>
          </a:p>
        </p:txBody>
      </p:sp>
      <p:sp>
        <p:nvSpPr>
          <p:cNvPr id="11" name="object 11"/>
          <p:cNvSpPr txBox="1"/>
          <p:nvPr/>
        </p:nvSpPr>
        <p:spPr>
          <a:xfrm>
            <a:off x="4213185" y="4135101"/>
            <a:ext cx="1246514" cy="915764"/>
          </a:xfrm>
          <a:prstGeom prst="rect">
            <a:avLst/>
          </a:prstGeom>
          <a:solidFill>
            <a:srgbClr val="E45000"/>
          </a:solidFill>
        </p:spPr>
        <p:txBody>
          <a:bodyPr vert="horz" wrap="square" lIns="91440" tIns="91440" rIns="91440" bIns="91440" rtlCol="0">
            <a:spAutoFit/>
          </a:bodyPr>
          <a:lstStyle/>
          <a:p>
            <a:pPr marL="10583" marR="4233" algn="ctr">
              <a:spcBef>
                <a:spcPts val="108"/>
              </a:spcBef>
            </a:pPr>
            <a:r>
              <a:rPr lang="fr-FR" sz="1042" b="1" dirty="0">
                <a:solidFill>
                  <a:srgbClr val="FFFFFF"/>
                </a:solidFill>
                <a:latin typeface="Montserrat"/>
                <a:cs typeface="Montserrat"/>
              </a:rPr>
              <a:t>SUBTEMPÉRÉ/SUBTROPICAL</a:t>
            </a:r>
          </a:p>
          <a:p>
            <a:pPr marL="2117" algn="ctr">
              <a:lnSpc>
                <a:spcPts val="742"/>
              </a:lnSpc>
            </a:pPr>
            <a:r>
              <a:rPr lang="fr-FR" sz="750" dirty="0">
                <a:solidFill>
                  <a:srgbClr val="FFFFFF"/>
                </a:solidFill>
                <a:latin typeface="Montserrat"/>
                <a:cs typeface="Montserrat"/>
              </a:rPr>
              <a:t>Pics saisonniers avec</a:t>
            </a:r>
          </a:p>
          <a:p>
            <a:pPr marL="161919" marR="155569" algn="ctr">
              <a:lnSpc>
                <a:spcPts val="833"/>
              </a:lnSpc>
              <a:spcBef>
                <a:spcPts val="50"/>
              </a:spcBef>
            </a:pPr>
            <a:r>
              <a:rPr lang="fr-FR" sz="750" dirty="0">
                <a:solidFill>
                  <a:srgbClr val="FFFFFF"/>
                </a:solidFill>
                <a:latin typeface="Montserrat"/>
                <a:cs typeface="Montserrat"/>
              </a:rPr>
              <a:t>circulation de faible niveau toute l’année</a:t>
            </a:r>
          </a:p>
        </p:txBody>
      </p:sp>
      <p:sp>
        <p:nvSpPr>
          <p:cNvPr id="3" name="Footer Placeholder 57">
            <a:extLst>
              <a:ext uri="{FF2B5EF4-FFF2-40B4-BE49-F238E27FC236}">
                <a16:creationId xmlns:a16="http://schemas.microsoft.com/office/drawing/2014/main" id="{82FE7032-5574-B71B-673A-83D604854C3B}"/>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lang="fr-FR">
                <a:solidFill>
                  <a:srgbClr val="672672"/>
                </a:solidFill>
              </a:rPr>
              <a:t>L’infection à VRS met à rude épreuve les systèmes de santé et les moyens de subsistance</a:t>
            </a:r>
          </a:p>
        </p:txBody>
      </p:sp>
      <p:sp>
        <p:nvSpPr>
          <p:cNvPr id="3" name="object 3"/>
          <p:cNvSpPr txBox="1"/>
          <p:nvPr/>
        </p:nvSpPr>
        <p:spPr>
          <a:xfrm>
            <a:off x="6866666" y="5924598"/>
            <a:ext cx="9278620" cy="290186"/>
          </a:xfrm>
          <a:prstGeom prst="rect">
            <a:avLst/>
          </a:prstGeom>
        </p:spPr>
        <p:txBody>
          <a:bodyPr vert="horz" wrap="square" lIns="0" tIns="10583" rIns="0" bIns="0" rtlCol="0">
            <a:spAutoFit/>
          </a:bodyPr>
          <a:lstStyle/>
          <a:p>
            <a:pPr marL="31749">
              <a:spcBef>
                <a:spcPts val="83"/>
              </a:spcBef>
              <a:defRPr/>
            </a:pPr>
            <a:r>
              <a:rPr kumimoji="0" lang="fr-FR" sz="833" b="0" i="0" u="none" strike="noStrike" cap="none" normalizeH="0" baseline="0" noProof="0">
                <a:ln>
                  <a:noFill/>
                </a:ln>
                <a:solidFill>
                  <a:srgbClr val="231F20"/>
                </a:solidFill>
                <a:effectLst/>
                <a:uLnTx/>
                <a:uFillTx/>
                <a:latin typeface="WorkSans-Light"/>
                <a:ea typeface="+mn-ea"/>
                <a:cs typeface="WorkSans-Light"/>
              </a:rPr>
              <a:t> </a:t>
            </a:r>
            <a:r>
              <a:rPr kumimoji="0" lang="fr-FR" sz="687" b="0" i="0" u="none" strike="noStrike" cap="none" normalizeH="0" baseline="35353" noProof="0">
                <a:ln>
                  <a:noFill/>
                </a:ln>
                <a:solidFill>
                  <a:srgbClr val="231F20"/>
                </a:solidFill>
                <a:effectLst/>
                <a:uLnTx/>
                <a:uFillTx/>
                <a:latin typeface="WorkSans-Light"/>
                <a:ea typeface="+mn-ea"/>
                <a:cs typeface="WorkSans-Light"/>
              </a:rPr>
              <a:t>1</a:t>
            </a:r>
            <a:r>
              <a:rPr kumimoji="0" lang="fr-FR" sz="833" b="0" i="0" u="none" strike="noStrike" cap="none" normalizeH="0" baseline="0" noProof="0">
                <a:ln>
                  <a:noFill/>
                </a:ln>
                <a:solidFill>
                  <a:srgbClr val="231F20"/>
                </a:solidFill>
                <a:effectLst/>
                <a:uLnTx/>
                <a:uFillTx/>
                <a:latin typeface="WorkSans-Light"/>
                <a:ea typeface="+mn-ea"/>
                <a:cs typeface="WorkSans-Light"/>
              </a:rPr>
              <a:t>Baral R, et al. </a:t>
            </a:r>
            <a:r>
              <a:rPr kumimoji="0" lang="fr-FR" sz="833" b="0" i="1" u="none" strike="noStrike" cap="none" normalizeH="0" baseline="0" noProof="0">
                <a:ln>
                  <a:noFill/>
                </a:ln>
                <a:solidFill>
                  <a:srgbClr val="231F20"/>
                </a:solidFill>
                <a:effectLst/>
                <a:uLnTx/>
                <a:uFillTx/>
                <a:latin typeface="WorkSans-Light"/>
                <a:ea typeface="+mn-ea"/>
                <a:cs typeface="WorkSans-Light"/>
              </a:rPr>
              <a:t>J Pediatric Dis Soc</a:t>
            </a:r>
            <a:r>
              <a:rPr kumimoji="0" lang="fr-FR" sz="833" b="0" i="0" u="none" strike="noStrike" cap="none" normalizeH="0" baseline="0" noProof="0">
                <a:ln>
                  <a:noFill/>
                </a:ln>
                <a:solidFill>
                  <a:srgbClr val="231F20"/>
                </a:solidFill>
                <a:effectLst/>
                <a:uLnTx/>
                <a:uFillTx/>
                <a:latin typeface="WorkSans-Light"/>
                <a:ea typeface="+mn-ea"/>
                <a:cs typeface="WorkSans-Light"/>
              </a:rPr>
              <a:t>. 2020. </a:t>
            </a:r>
            <a:r>
              <a:rPr kumimoji="0" lang="fr-FR" sz="687" b="0" i="0" u="none" strike="noStrike" cap="none" normalizeH="0" baseline="35353" noProof="0">
                <a:ln>
                  <a:noFill/>
                </a:ln>
                <a:solidFill>
                  <a:srgbClr val="231F20"/>
                </a:solidFill>
                <a:effectLst/>
                <a:uLnTx/>
                <a:uFillTx/>
                <a:latin typeface="WorkSans-Light"/>
                <a:ea typeface="+mn-ea"/>
                <a:cs typeface="WorkSans-Light"/>
              </a:rPr>
              <a:t>2</a:t>
            </a:r>
            <a:r>
              <a:rPr kumimoji="0" lang="fr-FR" sz="833" b="0" i="0" u="none" strike="noStrike" cap="none" normalizeH="0" baseline="0" noProof="0">
                <a:ln>
                  <a:noFill/>
                </a:ln>
                <a:solidFill>
                  <a:srgbClr val="231F20"/>
                </a:solidFill>
                <a:effectLst/>
                <a:uLnTx/>
                <a:uFillTx/>
                <a:latin typeface="WorkSans-Light"/>
                <a:ea typeface="+mn-ea"/>
                <a:cs typeface="WorkSans-Light"/>
              </a:rPr>
              <a:t>Bhuiyan MU, et al. </a:t>
            </a:r>
            <a:r>
              <a:rPr kumimoji="0" lang="fr-FR" sz="833" b="0" i="1" u="none" strike="noStrike" cap="none" normalizeH="0" baseline="0" noProof="0">
                <a:ln>
                  <a:noFill/>
                </a:ln>
                <a:solidFill>
                  <a:srgbClr val="231F20"/>
                </a:solidFill>
                <a:effectLst/>
                <a:uLnTx/>
                <a:uFillTx/>
                <a:latin typeface="WorkSans-Light"/>
                <a:ea typeface="+mn-ea"/>
                <a:cs typeface="WorkSans-Light"/>
              </a:rPr>
              <a:t>J Glob Health</a:t>
            </a:r>
            <a:r>
              <a:rPr kumimoji="0" lang="fr-FR" sz="833" b="0" i="0" u="none" strike="noStrike" cap="none" normalizeH="0" baseline="0" noProof="0">
                <a:ln>
                  <a:noFill/>
                </a:ln>
                <a:solidFill>
                  <a:srgbClr val="231F20"/>
                </a:solidFill>
                <a:effectLst/>
                <a:uLnTx/>
                <a:uFillTx/>
                <a:latin typeface="WorkSans-Light"/>
                <a:ea typeface="+mn-ea"/>
                <a:cs typeface="WorkSans-Light"/>
              </a:rPr>
              <a:t>. 2017. </a:t>
            </a:r>
            <a:r>
              <a:rPr lang="fr-FR" sz="833" baseline="30000">
                <a:solidFill>
                  <a:srgbClr val="231F20"/>
                </a:solidFill>
                <a:latin typeface="WorkSans-Light"/>
                <a:ea typeface="+mn-ea"/>
                <a:cs typeface="WorkSans-Light"/>
              </a:rPr>
              <a:t>3</a:t>
            </a:r>
            <a:r>
              <a:rPr lang="fr-FR" sz="833">
                <a:solidFill>
                  <a:srgbClr val="231F20"/>
                </a:solidFill>
                <a:latin typeface="WorkSans-Light"/>
                <a:ea typeface="+mn-ea"/>
                <a:cs typeface="WorkSans-Light"/>
              </a:rPr>
              <a:t>Groupe d’étude PERCH. </a:t>
            </a:r>
            <a:r>
              <a:rPr lang="fr-FR" sz="833" i="1">
                <a:solidFill>
                  <a:srgbClr val="231F20"/>
                </a:solidFill>
                <a:latin typeface="WorkSans-Light"/>
                <a:ea typeface="+mn-ea"/>
                <a:cs typeface="WorkSans-Light"/>
              </a:rPr>
              <a:t>Lancet</a:t>
            </a:r>
            <a:r>
              <a:rPr lang="fr-FR" sz="833">
                <a:solidFill>
                  <a:srgbClr val="231F20"/>
                </a:solidFill>
                <a:latin typeface="WorkSans-Light"/>
                <a:ea typeface="+mn-ea"/>
                <a:cs typeface="WorkSans-Light"/>
              </a:rPr>
              <a:t>. 2019</a:t>
            </a:r>
            <a:r>
              <a:rPr lang="fr-FR" sz="900">
                <a:solidFill>
                  <a:srgbClr val="221E1F"/>
                </a:solidFill>
                <a:latin typeface="Shaker 2 Lancet Regular"/>
              </a:rPr>
              <a:t>.</a:t>
            </a:r>
          </a:p>
          <a:p>
            <a:pPr marL="31749" marR="0" lvl="0" indent="0" algn="l" defTabSz="914400" rtl="0" eaLnBrk="1" fontAlgn="auto" latinLnBrk="0" hangingPunct="1">
              <a:lnSpc>
                <a:spcPct val="100000"/>
              </a:lnSpc>
              <a:spcBef>
                <a:spcPts val="83"/>
              </a:spcBef>
              <a:spcAft>
                <a:spcPts val="0"/>
              </a:spcAft>
              <a:buClrTx/>
              <a:buSzTx/>
              <a:buFontTx/>
              <a:buNone/>
              <a:tabLst/>
              <a:defRPr/>
            </a:pPr>
            <a:r>
              <a:rPr kumimoji="0" lang="fr-FR" sz="833" b="0" i="0" u="none" strike="noStrike" cap="none" normalizeH="0" baseline="0" noProof="0">
                <a:ln>
                  <a:noFill/>
                </a:ln>
                <a:solidFill>
                  <a:srgbClr val="231F20"/>
                </a:solidFill>
                <a:effectLst/>
                <a:uLnTx/>
                <a:uFillTx/>
                <a:latin typeface="WorkSans-Light"/>
                <a:ea typeface="+mn-ea"/>
                <a:cs typeface="WorkSans-Light"/>
              </a:rPr>
              <a:t> </a:t>
            </a:r>
          </a:p>
        </p:txBody>
      </p:sp>
      <p:sp>
        <p:nvSpPr>
          <p:cNvPr id="8" name="object 8"/>
          <p:cNvSpPr/>
          <p:nvPr/>
        </p:nvSpPr>
        <p:spPr>
          <a:xfrm>
            <a:off x="6482080" y="1083064"/>
            <a:ext cx="5405120" cy="4809736"/>
          </a:xfrm>
          <a:custGeom>
            <a:avLst/>
            <a:gdLst/>
            <a:ahLst/>
            <a:cxnLst/>
            <a:rect l="l" t="t" r="r" b="b"/>
            <a:pathLst>
              <a:path w="5925819" h="2853054">
                <a:moveTo>
                  <a:pt x="5925312" y="0"/>
                </a:moveTo>
                <a:lnTo>
                  <a:pt x="0" y="0"/>
                </a:lnTo>
                <a:lnTo>
                  <a:pt x="0" y="2852928"/>
                </a:lnTo>
                <a:lnTo>
                  <a:pt x="5925312" y="2852928"/>
                </a:lnTo>
                <a:lnTo>
                  <a:pt x="5925312"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Content Placeholder 15">
            <a:extLst>
              <a:ext uri="{FF2B5EF4-FFF2-40B4-BE49-F238E27FC236}">
                <a16:creationId xmlns:a16="http://schemas.microsoft.com/office/drawing/2014/main" id="{B0D88C44-D2D7-2438-9936-A0766B814287}"/>
              </a:ext>
            </a:extLst>
          </p:cNvPr>
          <p:cNvSpPr>
            <a:spLocks noGrp="1"/>
          </p:cNvSpPr>
          <p:nvPr>
            <p:ph sz="half" idx="1"/>
          </p:nvPr>
        </p:nvSpPr>
        <p:spPr>
          <a:xfrm>
            <a:off x="1224280" y="1465546"/>
            <a:ext cx="5181600" cy="3971918"/>
          </a:xfrm>
        </p:spPr>
        <p:txBody>
          <a:bodyPr/>
          <a:lstStyle/>
          <a:p>
            <a:pPr marL="0" indent="0">
              <a:buNone/>
            </a:pPr>
            <a:r>
              <a:rPr lang="fr-FR"/>
              <a:t>L’absence de mesures de prévention signifie que les systèmes de santé et les ménages doivent supporter les coûts de la prise en charge des cas de VRS et de leurs complications.</a:t>
            </a:r>
          </a:p>
          <a:p>
            <a:r>
              <a:rPr lang="fr-FR"/>
              <a:t>La charge économique est considérable dans les pays à revenu élevé, où la plupart des données ont été obtenues. </a:t>
            </a:r>
          </a:p>
          <a:p>
            <a:r>
              <a:rPr lang="fr-FR"/>
              <a:t>Les données disponibles dans les économies à faible revenu et à revenu intermédiaire montrent que les systèmes de santé et les ménages sont fortement sollicités.</a:t>
            </a:r>
          </a:p>
          <a:p>
            <a:pPr marL="0" indent="0">
              <a:buNone/>
            </a:pPr>
            <a:r>
              <a:rPr lang="fr-FR"/>
              <a:t>Davantage de données sur l’économie de la santé sont nécessaires pour éclairer la prise de décision concernant la prévention du VRS.</a:t>
            </a:r>
          </a:p>
        </p:txBody>
      </p:sp>
      <p:sp>
        <p:nvSpPr>
          <p:cNvPr id="18" name="TextBox 17">
            <a:extLst>
              <a:ext uri="{FF2B5EF4-FFF2-40B4-BE49-F238E27FC236}">
                <a16:creationId xmlns:a16="http://schemas.microsoft.com/office/drawing/2014/main" id="{DEA34D64-141D-158C-2CB9-D20F79AC764F}"/>
              </a:ext>
            </a:extLst>
          </p:cNvPr>
          <p:cNvSpPr txBox="1"/>
          <p:nvPr/>
        </p:nvSpPr>
        <p:spPr>
          <a:xfrm>
            <a:off x="8481751" y="1606497"/>
            <a:ext cx="11664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cap="none" normalizeH="0" baseline="0" noProof="0">
                <a:ln>
                  <a:noFill/>
                </a:ln>
                <a:solidFill>
                  <a:srgbClr val="D61E62"/>
                </a:solidFill>
                <a:effectLst/>
                <a:uLnTx/>
                <a:uFillTx/>
                <a:latin typeface="Corbel" panose="020B0503020204020204" pitchFamily="34" charset="0"/>
                <a:ea typeface="+mn-ea"/>
                <a:cs typeface="+mn-cs"/>
              </a:rPr>
              <a:t>32</a:t>
            </a:r>
            <a:r>
              <a:rPr kumimoji="0" lang="fr-FR" sz="3600" b="1" i="0" u="none" strike="noStrike" cap="none" normalizeH="0" noProof="0">
                <a:ln>
                  <a:noFill/>
                </a:ln>
                <a:solidFill>
                  <a:srgbClr val="D61E62"/>
                </a:solidFill>
                <a:effectLst/>
                <a:uLnTx/>
                <a:uFillTx/>
                <a:latin typeface="Corbel" panose="020B0503020204020204" pitchFamily="34" charset="0"/>
                <a:ea typeface="+mn-ea"/>
                <a:cs typeface="+mn-cs"/>
              </a:rPr>
              <a:t> </a:t>
            </a:r>
            <a:r>
              <a:rPr kumimoji="0" lang="fr-FR" sz="3600" b="1" i="0" u="none" strike="noStrike" cap="none" normalizeH="0" baseline="30000" noProof="0">
                <a:ln>
                  <a:noFill/>
                </a:ln>
                <a:solidFill>
                  <a:srgbClr val="D61E62"/>
                </a:solidFill>
                <a:effectLst/>
                <a:uLnTx/>
                <a:uFillTx/>
                <a:latin typeface="Corbel" panose="020B0503020204020204" pitchFamily="34" charset="0"/>
                <a:ea typeface="+mn-ea"/>
                <a:cs typeface="+mn-cs"/>
              </a:rPr>
              <a:t>%</a:t>
            </a:r>
            <a:r>
              <a:rPr kumimoji="0" lang="fr-FR" sz="1400" b="1" i="0" u="none" strike="noStrike" cap="none" normalizeH="0" baseline="0" noProof="0">
                <a:ln>
                  <a:noFill/>
                </a:ln>
                <a:solidFill>
                  <a:srgbClr val="FFFFFF"/>
                </a:solidFill>
                <a:effectLst/>
                <a:uLnTx/>
                <a:uFillTx/>
                <a:latin typeface="Corbel" panose="020B0503020204020204" pitchFamily="34" charset="0"/>
                <a:ea typeface="+mn-ea"/>
                <a:cs typeface="+mn-cs"/>
              </a:rPr>
              <a:t> </a:t>
            </a:r>
          </a:p>
        </p:txBody>
      </p:sp>
      <p:sp>
        <p:nvSpPr>
          <p:cNvPr id="19" name="TextBox 18">
            <a:extLst>
              <a:ext uri="{FF2B5EF4-FFF2-40B4-BE49-F238E27FC236}">
                <a16:creationId xmlns:a16="http://schemas.microsoft.com/office/drawing/2014/main" id="{AB956C74-CD59-ADB5-1C49-F8F8D2EFBD9B}"/>
              </a:ext>
            </a:extLst>
          </p:cNvPr>
          <p:cNvSpPr txBox="1"/>
          <p:nvPr/>
        </p:nvSpPr>
        <p:spPr>
          <a:xfrm>
            <a:off x="9846833" y="1712431"/>
            <a:ext cx="1919309" cy="553998"/>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n-cs"/>
              </a:rPr>
              <a:t>DU REVENU MENSUEL TOTAL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n-cs"/>
              </a:rPr>
              <a:t>DU MÉNAGE PAR ÉPISODE DE VRS</a:t>
            </a:r>
          </a:p>
        </p:txBody>
      </p:sp>
      <p:sp>
        <p:nvSpPr>
          <p:cNvPr id="21" name="TextBox 20">
            <a:extLst>
              <a:ext uri="{FF2B5EF4-FFF2-40B4-BE49-F238E27FC236}">
                <a16:creationId xmlns:a16="http://schemas.microsoft.com/office/drawing/2014/main" id="{188E9D89-3F18-98AA-5F0A-D7478D62C215}"/>
              </a:ext>
            </a:extLst>
          </p:cNvPr>
          <p:cNvSpPr txBox="1"/>
          <p:nvPr/>
        </p:nvSpPr>
        <p:spPr>
          <a:xfrm>
            <a:off x="8481751" y="2335484"/>
            <a:ext cx="11664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cap="none" normalizeH="0" baseline="0" noProof="0">
                <a:ln>
                  <a:noFill/>
                </a:ln>
                <a:solidFill>
                  <a:srgbClr val="0092D4"/>
                </a:solidFill>
                <a:effectLst/>
                <a:uLnTx/>
                <a:uFillTx/>
                <a:latin typeface="Corbel" panose="020B0503020204020204" pitchFamily="34" charset="0"/>
                <a:ea typeface="+mn-ea"/>
                <a:cs typeface="+mn-cs"/>
              </a:rPr>
              <a:t>24</a:t>
            </a:r>
            <a:r>
              <a:rPr kumimoji="0" lang="fr-FR" sz="3600" b="1" i="0" u="none" strike="noStrike" cap="none" normalizeH="0" noProof="0">
                <a:ln>
                  <a:noFill/>
                </a:ln>
                <a:solidFill>
                  <a:srgbClr val="0092D4"/>
                </a:solidFill>
                <a:effectLst/>
                <a:uLnTx/>
                <a:uFillTx/>
                <a:latin typeface="Corbel" panose="020B0503020204020204" pitchFamily="34" charset="0"/>
                <a:ea typeface="+mn-ea"/>
                <a:cs typeface="+mn-cs"/>
              </a:rPr>
              <a:t> </a:t>
            </a:r>
            <a:r>
              <a:rPr kumimoji="0" lang="fr-FR" sz="3600" b="1" i="0" u="none" strike="noStrike" cap="none" normalizeH="0" baseline="30000" noProof="0">
                <a:ln>
                  <a:noFill/>
                </a:ln>
                <a:solidFill>
                  <a:srgbClr val="0092D4"/>
                </a:solidFill>
                <a:effectLst/>
                <a:uLnTx/>
                <a:uFillTx/>
                <a:latin typeface="Corbel" panose="020B0503020204020204" pitchFamily="34" charset="0"/>
                <a:ea typeface="+mn-ea"/>
                <a:cs typeface="+mn-cs"/>
              </a:rPr>
              <a:t>%</a:t>
            </a:r>
            <a:r>
              <a:rPr kumimoji="0" lang="fr-FR" sz="1400" b="1" i="0" u="none" strike="noStrike" cap="none" normalizeH="0" baseline="0" noProof="0">
                <a:ln>
                  <a:noFill/>
                </a:ln>
                <a:solidFill>
                  <a:srgbClr val="0092D4"/>
                </a:solidFill>
                <a:effectLst/>
                <a:uLnTx/>
                <a:uFillTx/>
                <a:latin typeface="Corbel" panose="020B0503020204020204" pitchFamily="34" charset="0"/>
                <a:ea typeface="+mn-ea"/>
                <a:cs typeface="+mn-cs"/>
              </a:rPr>
              <a:t> </a:t>
            </a:r>
          </a:p>
        </p:txBody>
      </p:sp>
      <p:sp>
        <p:nvSpPr>
          <p:cNvPr id="22" name="TextBox 21">
            <a:extLst>
              <a:ext uri="{FF2B5EF4-FFF2-40B4-BE49-F238E27FC236}">
                <a16:creationId xmlns:a16="http://schemas.microsoft.com/office/drawing/2014/main" id="{4D5F56A8-0E1A-C9C4-1805-FF2973EAEB38}"/>
              </a:ext>
            </a:extLst>
          </p:cNvPr>
          <p:cNvSpPr txBox="1"/>
          <p:nvPr/>
        </p:nvSpPr>
        <p:spPr>
          <a:xfrm>
            <a:off x="9844396" y="2507507"/>
            <a:ext cx="2276159" cy="553998"/>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srgbClr val="FFFFFF"/>
                </a:solidFill>
                <a:effectLst/>
                <a:uLnTx/>
                <a:uFillTx/>
                <a:latin typeface="Corbel" panose="020B0503020204020204" pitchFamily="34" charset="0"/>
                <a:ea typeface="+mn-ea"/>
                <a:cs typeface="+mn-cs"/>
              </a:rPr>
              <a:t>DU REVENU MENSUEL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srgbClr val="FFFFFF"/>
                </a:solidFill>
                <a:effectLst/>
                <a:uLnTx/>
                <a:uFillTx/>
                <a:latin typeface="Corbel" panose="020B0503020204020204" pitchFamily="34" charset="0"/>
                <a:ea typeface="+mn-ea"/>
                <a:cs typeface="+mn-cs"/>
              </a:rPr>
              <a:t>POUR LES FAMILLES </a:t>
            </a:r>
            <a:r>
              <a:rPr lang="fr-FR" sz="1000" b="1" dirty="0">
                <a:solidFill>
                  <a:srgbClr val="FFFFFF"/>
                </a:solidFill>
                <a:latin typeface="Corbel" panose="020B0503020204020204" pitchFamily="34" charset="0"/>
                <a:ea typeface="+mn-ea"/>
                <a:cs typeface="+mn-cs"/>
              </a:rPr>
              <a:t>PAR</a:t>
            </a:r>
            <a:br>
              <a:rPr kumimoji="0" lang="fr-FR" sz="1000" b="1" i="0" u="none" strike="noStrike" cap="none" normalizeH="0" baseline="0" noProof="0" dirty="0">
                <a:ln>
                  <a:noFill/>
                </a:ln>
                <a:solidFill>
                  <a:srgbClr val="FFFFFF"/>
                </a:solidFill>
                <a:effectLst/>
                <a:uLnTx/>
                <a:uFillTx/>
                <a:latin typeface="Corbel" panose="020B0503020204020204" pitchFamily="34" charset="0"/>
                <a:ea typeface="+mn-ea"/>
                <a:cs typeface="+mn-cs"/>
              </a:rPr>
            </a:br>
            <a:r>
              <a:rPr kumimoji="0" lang="fr-FR" sz="1000" b="1" i="0" u="none" strike="noStrike" cap="none" normalizeH="0" baseline="0" noProof="0" dirty="0">
                <a:ln>
                  <a:noFill/>
                </a:ln>
                <a:solidFill>
                  <a:srgbClr val="FFFFFF"/>
                </a:solidFill>
                <a:effectLst/>
                <a:uLnTx/>
                <a:uFillTx/>
                <a:latin typeface="Corbel" panose="020B0503020204020204" pitchFamily="34" charset="0"/>
                <a:ea typeface="+mn-ea"/>
                <a:cs typeface="+mn-cs"/>
              </a:rPr>
              <a:t>HOSPITALISATION DUE AU VRS</a:t>
            </a:r>
          </a:p>
        </p:txBody>
      </p:sp>
      <p:sp>
        <p:nvSpPr>
          <p:cNvPr id="23" name="TextBox 22">
            <a:extLst>
              <a:ext uri="{FF2B5EF4-FFF2-40B4-BE49-F238E27FC236}">
                <a16:creationId xmlns:a16="http://schemas.microsoft.com/office/drawing/2014/main" id="{10742289-ADBA-06FE-CB54-1CA571C0471D}"/>
              </a:ext>
            </a:extLst>
          </p:cNvPr>
          <p:cNvSpPr txBox="1"/>
          <p:nvPr/>
        </p:nvSpPr>
        <p:spPr>
          <a:xfrm>
            <a:off x="6482078" y="1124061"/>
            <a:ext cx="5405121" cy="430887"/>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200" b="1">
                <a:solidFill>
                  <a:srgbClr val="92D050"/>
                </a:solidFill>
                <a:latin typeface="Corbel" panose="020B0503020204020204" pitchFamily="34" charset="0"/>
              </a:rPr>
              <a:t>Impacts sur les moyens de subsistance</a:t>
            </a:r>
          </a:p>
        </p:txBody>
      </p:sp>
      <p:sp>
        <p:nvSpPr>
          <p:cNvPr id="24" name="TextBox 23">
            <a:extLst>
              <a:ext uri="{FF2B5EF4-FFF2-40B4-BE49-F238E27FC236}">
                <a16:creationId xmlns:a16="http://schemas.microsoft.com/office/drawing/2014/main" id="{97403487-5319-5A1D-8AAC-9618CCAED56D}"/>
              </a:ext>
            </a:extLst>
          </p:cNvPr>
          <p:cNvSpPr txBox="1"/>
          <p:nvPr/>
        </p:nvSpPr>
        <p:spPr>
          <a:xfrm>
            <a:off x="8518456" y="2946306"/>
            <a:ext cx="11664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b="1">
                <a:solidFill>
                  <a:srgbClr val="0092D4"/>
                </a:solidFill>
                <a:latin typeface="Corbel" panose="020B0503020204020204" pitchFamily="34" charset="0"/>
                <a:ea typeface="+mn-ea"/>
                <a:cs typeface="+mn-cs"/>
              </a:rPr>
              <a:t>32 </a:t>
            </a:r>
            <a:r>
              <a:rPr lang="fr-FR" sz="3600" b="1" baseline="30000">
                <a:solidFill>
                  <a:srgbClr val="0092D4"/>
                </a:solidFill>
                <a:latin typeface="Corbel" panose="020B0503020204020204" pitchFamily="34" charset="0"/>
                <a:ea typeface="+mn-ea"/>
                <a:cs typeface="+mn-cs"/>
              </a:rPr>
              <a:t>%</a:t>
            </a:r>
            <a:r>
              <a:rPr kumimoji="0" lang="fr-FR" sz="1400" b="1" i="0" u="none" strike="noStrike" cap="none" normalizeH="0" baseline="0" noProof="0">
                <a:ln>
                  <a:noFill/>
                </a:ln>
                <a:solidFill>
                  <a:srgbClr val="51A847"/>
                </a:solidFill>
                <a:effectLst/>
                <a:uLnTx/>
                <a:uFillTx/>
                <a:latin typeface="Corbel" panose="020B0503020204020204" pitchFamily="34" charset="0"/>
                <a:ea typeface="+mn-ea"/>
                <a:cs typeface="+mn-cs"/>
              </a:rPr>
              <a:t> </a:t>
            </a:r>
          </a:p>
        </p:txBody>
      </p:sp>
      <p:sp>
        <p:nvSpPr>
          <p:cNvPr id="25" name="TextBox 24">
            <a:extLst>
              <a:ext uri="{FF2B5EF4-FFF2-40B4-BE49-F238E27FC236}">
                <a16:creationId xmlns:a16="http://schemas.microsoft.com/office/drawing/2014/main" id="{BE7938BB-36E9-01F4-AC5E-BE57B9AAD0ED}"/>
              </a:ext>
            </a:extLst>
          </p:cNvPr>
          <p:cNvSpPr txBox="1"/>
          <p:nvPr/>
        </p:nvSpPr>
        <p:spPr>
          <a:xfrm>
            <a:off x="9846833" y="3140343"/>
            <a:ext cx="2276159" cy="553998"/>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n-cs"/>
              </a:rPr>
              <a:t>DU REVENU MENSUEL POUR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n-cs"/>
              </a:rPr>
              <a:t>LES FAMILLES PLUS PAUVRES PAR</a:t>
            </a:r>
            <a:b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n-cs"/>
              </a:rPr>
            </a:br>
            <a: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n-cs"/>
              </a:rPr>
              <a:t>HOSPITALISATION DUE AU VRS</a:t>
            </a:r>
          </a:p>
        </p:txBody>
      </p:sp>
      <p:sp>
        <p:nvSpPr>
          <p:cNvPr id="26" name="TextBox 25">
            <a:extLst>
              <a:ext uri="{FF2B5EF4-FFF2-40B4-BE49-F238E27FC236}">
                <a16:creationId xmlns:a16="http://schemas.microsoft.com/office/drawing/2014/main" id="{B14DF4A7-3271-5F56-90D9-BA0883C4906B}"/>
              </a:ext>
            </a:extLst>
          </p:cNvPr>
          <p:cNvSpPr txBox="1"/>
          <p:nvPr/>
        </p:nvSpPr>
        <p:spPr>
          <a:xfrm>
            <a:off x="6787148" y="2553154"/>
            <a:ext cx="1618403" cy="369332"/>
          </a:xfrm>
          <a:prstGeom prst="rect">
            <a:avLst/>
          </a:prstGeom>
          <a:noFill/>
        </p:spPr>
        <p:txBody>
          <a:bodyPr wrap="square" lIns="0" r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b="1" i="0" u="none" strike="noStrike" cap="none" normalizeH="0" baseline="0" noProof="0">
                <a:ln>
                  <a:noFill/>
                </a:ln>
                <a:solidFill>
                  <a:schemeClr val="bg1"/>
                </a:solidFill>
                <a:effectLst/>
                <a:uLnTx/>
                <a:uFillTx/>
                <a:latin typeface="Corbel" panose="020B0503020204020204" pitchFamily="34" charset="0"/>
                <a:ea typeface="+mn-ea"/>
                <a:cs typeface="+mn-cs"/>
              </a:rPr>
              <a:t>Bangladesh</a:t>
            </a:r>
            <a:r>
              <a:rPr kumimoji="0" lang="fr-FR" b="1" i="0" u="none" strike="noStrike" cap="none" normalizeH="0" baseline="30000" noProof="0">
                <a:ln>
                  <a:noFill/>
                </a:ln>
                <a:solidFill>
                  <a:schemeClr val="bg1"/>
                </a:solidFill>
                <a:effectLst/>
                <a:uLnTx/>
                <a:uFillTx/>
                <a:latin typeface="Corbel" panose="020B0503020204020204" pitchFamily="34" charset="0"/>
                <a:ea typeface="+mn-ea"/>
                <a:cs typeface="+mn-cs"/>
              </a:rPr>
              <a:t>2</a:t>
            </a:r>
          </a:p>
        </p:txBody>
      </p:sp>
      <p:sp>
        <p:nvSpPr>
          <p:cNvPr id="27" name="TextBox 26">
            <a:extLst>
              <a:ext uri="{FF2B5EF4-FFF2-40B4-BE49-F238E27FC236}">
                <a16:creationId xmlns:a16="http://schemas.microsoft.com/office/drawing/2014/main" id="{142CD5FE-12F0-B9BE-F30E-97FEFB4F36FB}"/>
              </a:ext>
            </a:extLst>
          </p:cNvPr>
          <p:cNvSpPr txBox="1"/>
          <p:nvPr/>
        </p:nvSpPr>
        <p:spPr>
          <a:xfrm>
            <a:off x="6848869" y="1834599"/>
            <a:ext cx="1166408" cy="369332"/>
          </a:xfrm>
          <a:prstGeom prst="rect">
            <a:avLst/>
          </a:prstGeom>
          <a:noFill/>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b="1" i="0" u="none" strike="noStrike" cap="none" normalizeH="0" baseline="0" noProof="0">
                <a:ln>
                  <a:noFill/>
                </a:ln>
                <a:solidFill>
                  <a:schemeClr val="bg1"/>
                </a:solidFill>
                <a:effectLst/>
                <a:uLnTx/>
                <a:uFillTx/>
                <a:latin typeface="Corbel" panose="020B0503020204020204" pitchFamily="34" charset="0"/>
                <a:ea typeface="+mn-ea"/>
                <a:cs typeface="+mn-cs"/>
              </a:rPr>
              <a:t>Malawi</a:t>
            </a:r>
            <a:r>
              <a:rPr kumimoji="0" lang="fr-FR" b="1" i="0" u="none" strike="noStrike" cap="none" normalizeH="0" baseline="30000" noProof="0">
                <a:ln>
                  <a:noFill/>
                </a:ln>
                <a:solidFill>
                  <a:schemeClr val="bg1"/>
                </a:solidFill>
                <a:effectLst/>
                <a:uLnTx/>
                <a:uFillTx/>
                <a:latin typeface="Corbel" panose="020B0503020204020204" pitchFamily="34" charset="0"/>
                <a:ea typeface="+mn-ea"/>
                <a:cs typeface="+mn-cs"/>
              </a:rPr>
              <a:t>1</a:t>
            </a:r>
          </a:p>
        </p:txBody>
      </p:sp>
      <p:sp>
        <p:nvSpPr>
          <p:cNvPr id="43" name="TextBox 42">
            <a:extLst>
              <a:ext uri="{FF2B5EF4-FFF2-40B4-BE49-F238E27FC236}">
                <a16:creationId xmlns:a16="http://schemas.microsoft.com/office/drawing/2014/main" id="{7674BB54-BA39-94E4-532B-6CBFB52A6148}"/>
              </a:ext>
            </a:extLst>
          </p:cNvPr>
          <p:cNvSpPr txBox="1"/>
          <p:nvPr/>
        </p:nvSpPr>
        <p:spPr>
          <a:xfrm>
            <a:off x="8405551" y="4758665"/>
            <a:ext cx="1421608"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b="1">
                <a:solidFill>
                  <a:schemeClr val="accent3">
                    <a:lumMod val="60000"/>
                    <a:lumOff val="40000"/>
                  </a:schemeClr>
                </a:solidFill>
                <a:latin typeface="Corbel" panose="020B0503020204020204" pitchFamily="34" charset="0"/>
                <a:ea typeface="+mn-ea"/>
                <a:cs typeface="+mn-cs"/>
              </a:rPr>
              <a:t>5 à 10 </a:t>
            </a:r>
            <a:r>
              <a:rPr lang="fr-FR" sz="3600" b="1" baseline="30000">
                <a:solidFill>
                  <a:schemeClr val="accent3">
                    <a:lumMod val="60000"/>
                    <a:lumOff val="40000"/>
                  </a:schemeClr>
                </a:solidFill>
                <a:latin typeface="Corbel" panose="020B0503020204020204" pitchFamily="34" charset="0"/>
                <a:ea typeface="+mn-ea"/>
                <a:cs typeface="+mn-cs"/>
              </a:rPr>
              <a:t>%</a:t>
            </a:r>
            <a:r>
              <a:rPr kumimoji="0" lang="fr-FR" sz="1400" b="1" i="0" u="none" strike="noStrike" cap="none" normalizeH="0" baseline="30000" noProof="0">
                <a:ln>
                  <a:noFill/>
                </a:ln>
                <a:solidFill>
                  <a:schemeClr val="accent3">
                    <a:lumMod val="60000"/>
                    <a:lumOff val="40000"/>
                  </a:schemeClr>
                </a:solidFill>
                <a:effectLst/>
                <a:uLnTx/>
                <a:uFillTx/>
                <a:latin typeface="Corbel" panose="020B0503020204020204" pitchFamily="34" charset="0"/>
                <a:ea typeface="+mn-ea"/>
                <a:cs typeface="+mn-cs"/>
              </a:rPr>
              <a:t> </a:t>
            </a:r>
          </a:p>
        </p:txBody>
      </p:sp>
      <p:sp>
        <p:nvSpPr>
          <p:cNvPr id="44" name="TextBox 43">
            <a:extLst>
              <a:ext uri="{FF2B5EF4-FFF2-40B4-BE49-F238E27FC236}">
                <a16:creationId xmlns:a16="http://schemas.microsoft.com/office/drawing/2014/main" id="{1DFBDDFC-0B19-480A-D9FC-81D63E9C1B23}"/>
              </a:ext>
            </a:extLst>
          </p:cNvPr>
          <p:cNvSpPr txBox="1"/>
          <p:nvPr/>
        </p:nvSpPr>
        <p:spPr>
          <a:xfrm>
            <a:off x="9834711" y="4899804"/>
            <a:ext cx="1777844" cy="553998"/>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n-cs"/>
              </a:rPr>
              <a:t>D’ADMISSIONS À L’HÔPITAL D’ENFANTS DE MOINS DE 5 ANS DUES AU VRS</a:t>
            </a:r>
          </a:p>
        </p:txBody>
      </p:sp>
      <p:sp>
        <p:nvSpPr>
          <p:cNvPr id="45" name="TextBox 44">
            <a:extLst>
              <a:ext uri="{FF2B5EF4-FFF2-40B4-BE49-F238E27FC236}">
                <a16:creationId xmlns:a16="http://schemas.microsoft.com/office/drawing/2014/main" id="{94F95FE1-29C9-6501-A63B-D1666115EF69}"/>
              </a:ext>
            </a:extLst>
          </p:cNvPr>
          <p:cNvSpPr txBox="1"/>
          <p:nvPr/>
        </p:nvSpPr>
        <p:spPr>
          <a:xfrm>
            <a:off x="6482078" y="3724063"/>
            <a:ext cx="5405121" cy="430887"/>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cap="none" normalizeH="0" baseline="0" noProof="0">
                <a:ln>
                  <a:noFill/>
                </a:ln>
                <a:solidFill>
                  <a:srgbClr val="92D050"/>
                </a:solidFill>
                <a:effectLst/>
                <a:uLnTx/>
                <a:uFillTx/>
                <a:latin typeface="Corbel" panose="020B0503020204020204" pitchFamily="34" charset="0"/>
                <a:ea typeface="+mn-ea"/>
                <a:cs typeface="+mn-cs"/>
              </a:rPr>
              <a:t>Impacts sur le système de santé</a:t>
            </a:r>
          </a:p>
        </p:txBody>
      </p:sp>
      <p:sp>
        <p:nvSpPr>
          <p:cNvPr id="46" name="TextBox 45">
            <a:extLst>
              <a:ext uri="{FF2B5EF4-FFF2-40B4-BE49-F238E27FC236}">
                <a16:creationId xmlns:a16="http://schemas.microsoft.com/office/drawing/2014/main" id="{DA954D11-C571-630E-1BFA-1E9592452FD9}"/>
              </a:ext>
            </a:extLst>
          </p:cNvPr>
          <p:cNvSpPr txBox="1"/>
          <p:nvPr/>
        </p:nvSpPr>
        <p:spPr>
          <a:xfrm>
            <a:off x="8209515" y="4133583"/>
            <a:ext cx="1991311" cy="646331"/>
          </a:xfrm>
          <a:prstGeom prst="rect">
            <a:avLst/>
          </a:prstGeom>
          <a:noFill/>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cap="none" normalizeH="0" baseline="0" noProof="0">
                <a:ln>
                  <a:noFill/>
                </a:ln>
                <a:solidFill>
                  <a:schemeClr val="accent1"/>
                </a:solidFill>
                <a:effectLst/>
                <a:uLnTx/>
                <a:uFillTx/>
                <a:latin typeface="Corbel" panose="020B0503020204020204" pitchFamily="34" charset="0"/>
                <a:ea typeface="+mn-ea"/>
                <a:cs typeface="+mn-cs"/>
              </a:rPr>
              <a:t>10 M </a:t>
            </a:r>
            <a:r>
              <a:rPr kumimoji="0" lang="fr-FR" sz="1600" b="1" i="0" u="none" strike="noStrike" cap="none" normalizeH="0" baseline="0" noProof="0">
                <a:ln>
                  <a:noFill/>
                </a:ln>
                <a:solidFill>
                  <a:schemeClr val="accent1"/>
                </a:solidFill>
                <a:effectLst/>
                <a:uLnTx/>
                <a:uFillTx/>
                <a:latin typeface="Corbel" panose="020B0503020204020204" pitchFamily="34" charset="0"/>
                <a:ea typeface="+mn-ea"/>
                <a:cs typeface="+mn-cs"/>
              </a:rPr>
              <a:t>USD</a:t>
            </a:r>
            <a:r>
              <a:rPr kumimoji="0" lang="fr-FR" sz="3600" b="1" i="0" u="none" strike="noStrike" cap="none" normalizeH="0" baseline="0" noProof="0">
                <a:ln>
                  <a:noFill/>
                </a:ln>
                <a:solidFill>
                  <a:schemeClr val="accent1"/>
                </a:solidFill>
                <a:effectLst/>
                <a:uLnTx/>
                <a:uFillTx/>
                <a:latin typeface="Corbel" panose="020B0503020204020204" pitchFamily="34" charset="0"/>
                <a:ea typeface="+mn-ea"/>
                <a:cs typeface="+mn-cs"/>
              </a:rPr>
              <a:t>	</a:t>
            </a:r>
            <a:r>
              <a:rPr kumimoji="0" lang="fr-FR" sz="1400" b="1" i="0" u="none" strike="noStrike" cap="none" normalizeH="0" baseline="0" noProof="0">
                <a:ln>
                  <a:noFill/>
                </a:ln>
                <a:solidFill>
                  <a:schemeClr val="accent1"/>
                </a:solidFill>
                <a:effectLst/>
                <a:uLnTx/>
                <a:uFillTx/>
                <a:latin typeface="Corbel" panose="020B0503020204020204" pitchFamily="34" charset="0"/>
                <a:ea typeface="+mn-ea"/>
                <a:cs typeface="+mn-cs"/>
              </a:rPr>
              <a:t> </a:t>
            </a:r>
          </a:p>
        </p:txBody>
      </p:sp>
      <p:sp>
        <p:nvSpPr>
          <p:cNvPr id="47" name="TextBox 46">
            <a:extLst>
              <a:ext uri="{FF2B5EF4-FFF2-40B4-BE49-F238E27FC236}">
                <a16:creationId xmlns:a16="http://schemas.microsoft.com/office/drawing/2014/main" id="{E58342AF-3D27-297D-352C-C9654BF1F028}"/>
              </a:ext>
            </a:extLst>
          </p:cNvPr>
          <p:cNvSpPr txBox="1"/>
          <p:nvPr/>
        </p:nvSpPr>
        <p:spPr>
          <a:xfrm>
            <a:off x="9856590" y="4253097"/>
            <a:ext cx="1664946" cy="707886"/>
          </a:xfrm>
          <a:prstGeom prst="rect">
            <a:avLst/>
          </a:prstGeom>
          <a:noFill/>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n-cs"/>
              </a:rPr>
              <a:t>COÛT DIRECT</a:t>
            </a:r>
            <a:r>
              <a:rPr lang="fr-FR" sz="1000" b="1">
                <a:solidFill>
                  <a:srgbClr val="FFFFFF"/>
                </a:solidFill>
                <a:latin typeface="Corbel" panose="020B0503020204020204" pitchFamily="34" charset="0"/>
                <a:ea typeface="+mn-ea"/>
                <a:cs typeface="+mn-cs"/>
              </a:rPr>
              <a:t>ANNUEL</a:t>
            </a:r>
            <a: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n-cs"/>
              </a:rPr>
              <a:t>MÉDIAN </a:t>
            </a:r>
            <a:r>
              <a:rPr lang="fr-FR" sz="1000" b="1">
                <a:solidFill>
                  <a:srgbClr val="FFFFFF"/>
                </a:solidFill>
                <a:latin typeface="Corbel" panose="020B0503020204020204" pitchFamily="34" charset="0"/>
                <a:ea typeface="+mn-ea"/>
                <a:cs typeface="+mn-cs"/>
              </a:rPr>
              <a:t> </a:t>
            </a:r>
            <a:r>
              <a:rPr kumimoji="0" lang="fr-FR" sz="1000" b="1" i="0" u="none" strike="noStrike" cap="none" normalizeH="0" baseline="0" noProof="0">
                <a:ln>
                  <a:noFill/>
                </a:ln>
                <a:solidFill>
                  <a:srgbClr val="FFFFFF"/>
                </a:solidFill>
                <a:effectLst/>
                <a:uLnTx/>
                <a:uFillTx/>
                <a:latin typeface="Corbel" panose="020B0503020204020204" pitchFamily="34" charset="0"/>
                <a:ea typeface="+mn-ea"/>
                <a:cs typeface="+mn-cs"/>
              </a:rPr>
              <a:t>DE L’HOSPITALISATION DUE AU VRS</a:t>
            </a:r>
          </a:p>
        </p:txBody>
      </p:sp>
      <p:sp>
        <p:nvSpPr>
          <p:cNvPr id="48" name="TextBox 47">
            <a:extLst>
              <a:ext uri="{FF2B5EF4-FFF2-40B4-BE49-F238E27FC236}">
                <a16:creationId xmlns:a16="http://schemas.microsoft.com/office/drawing/2014/main" id="{0CFB322E-B10B-78C3-3307-EA526B032284}"/>
              </a:ext>
            </a:extLst>
          </p:cNvPr>
          <p:cNvSpPr txBox="1"/>
          <p:nvPr/>
        </p:nvSpPr>
        <p:spPr>
          <a:xfrm>
            <a:off x="6543784" y="4791858"/>
            <a:ext cx="1462006" cy="923330"/>
          </a:xfrm>
          <a:prstGeom prst="rect">
            <a:avLst/>
          </a:prstGeom>
          <a:noFill/>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b="1">
                <a:solidFill>
                  <a:schemeClr val="bg1"/>
                </a:solidFill>
                <a:latin typeface="Corbel" panose="020B0503020204020204" pitchFamily="34" charset="0"/>
                <a:ea typeface="+mn-ea"/>
                <a:cs typeface="+mn-cs"/>
              </a:rPr>
              <a:t>Gambie, Mali, Kenya, Afrique du Sud</a:t>
            </a:r>
            <a:r>
              <a:rPr kumimoji="0" lang="fr-FR" sz="1800" b="1" i="0" u="none" strike="noStrike" cap="none" normalizeH="0" baseline="30000" noProof="0">
                <a:ln>
                  <a:noFill/>
                </a:ln>
                <a:solidFill>
                  <a:srgbClr val="FFFFFF"/>
                </a:solidFill>
                <a:effectLst/>
                <a:uLnTx/>
                <a:uFillTx/>
                <a:latin typeface="Corbel" panose="020B0503020204020204" pitchFamily="34" charset="0"/>
                <a:ea typeface="+mn-ea"/>
                <a:cs typeface="+mn-cs"/>
              </a:rPr>
              <a:t>3</a:t>
            </a:r>
          </a:p>
        </p:txBody>
      </p:sp>
      <p:sp>
        <p:nvSpPr>
          <p:cNvPr id="49" name="TextBox 48">
            <a:extLst>
              <a:ext uri="{FF2B5EF4-FFF2-40B4-BE49-F238E27FC236}">
                <a16:creationId xmlns:a16="http://schemas.microsoft.com/office/drawing/2014/main" id="{56060626-03BC-E5FA-A0EC-A5C4FB0D5CA7}"/>
              </a:ext>
            </a:extLst>
          </p:cNvPr>
          <p:cNvSpPr txBox="1"/>
          <p:nvPr/>
        </p:nvSpPr>
        <p:spPr>
          <a:xfrm>
            <a:off x="6779211" y="4331841"/>
            <a:ext cx="1236066" cy="369332"/>
          </a:xfrm>
          <a:prstGeom prst="rect">
            <a:avLst/>
          </a:prstGeom>
          <a:noFill/>
        </p:spPr>
        <p:txBody>
          <a:bodyPr wrap="square" lIns="0" rIns="0">
            <a:spAutoFit/>
          </a:bodyPr>
          <a:lstStyle/>
          <a:p>
            <a:r>
              <a:rPr kumimoji="0" lang="fr-FR" b="1" i="0" u="none" strike="noStrike" cap="none" normalizeH="0" baseline="0" noProof="0">
                <a:ln>
                  <a:noFill/>
                </a:ln>
                <a:solidFill>
                  <a:schemeClr val="bg1"/>
                </a:solidFill>
                <a:effectLst/>
                <a:uLnTx/>
                <a:uFillTx/>
                <a:latin typeface="Corbel" panose="020B0503020204020204" pitchFamily="34" charset="0"/>
                <a:ea typeface="+mn-ea"/>
                <a:cs typeface="+mn-cs"/>
              </a:rPr>
              <a:t>Bangladesh</a:t>
            </a:r>
            <a:r>
              <a:rPr kumimoji="0" lang="fr-FR" b="1" i="0" u="none" strike="noStrike" cap="none" normalizeH="0" baseline="30000" noProof="0">
                <a:ln>
                  <a:noFill/>
                </a:ln>
                <a:solidFill>
                  <a:schemeClr val="bg1"/>
                </a:solidFill>
                <a:effectLst/>
                <a:uLnTx/>
                <a:uFillTx/>
                <a:latin typeface="Corbel" panose="020B0503020204020204" pitchFamily="34" charset="0"/>
                <a:ea typeface="+mn-ea"/>
                <a:cs typeface="+mn-cs"/>
              </a:rPr>
              <a:t>2</a:t>
            </a:r>
          </a:p>
        </p:txBody>
      </p:sp>
      <p:sp>
        <p:nvSpPr>
          <p:cNvPr id="2" name="Footer Placeholder 57">
            <a:extLst>
              <a:ext uri="{FF2B5EF4-FFF2-40B4-BE49-F238E27FC236}">
                <a16:creationId xmlns:a16="http://schemas.microsoft.com/office/drawing/2014/main" id="{729B1F2A-2FCA-80F0-3E85-4D34F1616FA6}"/>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extLst>
      <p:ext uri="{BB962C8B-B14F-4D97-AF65-F5344CB8AC3E}">
        <p14:creationId xmlns:p14="http://schemas.microsoft.com/office/powerpoint/2010/main" val="157256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F638-4F7D-1DC0-EA1C-5F4D4BD827C3}"/>
              </a:ext>
            </a:extLst>
          </p:cNvPr>
          <p:cNvSpPr>
            <a:spLocks noGrp="1"/>
          </p:cNvSpPr>
          <p:nvPr>
            <p:ph type="title"/>
          </p:nvPr>
        </p:nvSpPr>
        <p:spPr/>
        <p:txBody>
          <a:bodyPr/>
          <a:lstStyle/>
          <a:p>
            <a:r>
              <a:rPr lang="fr-FR"/>
              <a:t>Nouveaux produits de prévention :</a:t>
            </a:r>
          </a:p>
        </p:txBody>
      </p:sp>
      <p:sp>
        <p:nvSpPr>
          <p:cNvPr id="3" name="Text Placeholder 2">
            <a:extLst>
              <a:ext uri="{FF2B5EF4-FFF2-40B4-BE49-F238E27FC236}">
                <a16:creationId xmlns:a16="http://schemas.microsoft.com/office/drawing/2014/main" id="{7B6B9B58-BCF1-EEB3-C9C4-26FAC2421517}"/>
              </a:ext>
            </a:extLst>
          </p:cNvPr>
          <p:cNvSpPr>
            <a:spLocks noGrp="1"/>
          </p:cNvSpPr>
          <p:nvPr>
            <p:ph type="body" idx="1"/>
          </p:nvPr>
        </p:nvSpPr>
        <p:spPr>
          <a:xfrm>
            <a:off x="831850" y="4188630"/>
            <a:ext cx="10106226" cy="1500187"/>
          </a:xfrm>
        </p:spPr>
        <p:txBody>
          <a:bodyPr/>
          <a:lstStyle/>
          <a:p>
            <a:r>
              <a:rPr lang="fr-FR"/>
              <a:t>Vaccins maternels et AcM à longue durée d’action pour protéger les plus jeunes enfants</a:t>
            </a:r>
          </a:p>
        </p:txBody>
      </p:sp>
    </p:spTree>
    <p:extLst>
      <p:ext uri="{BB962C8B-B14F-4D97-AF65-F5344CB8AC3E}">
        <p14:creationId xmlns:p14="http://schemas.microsoft.com/office/powerpoint/2010/main" val="425770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AI-generated content may be incorrect.">
            <a:extLst>
              <a:ext uri="{FF2B5EF4-FFF2-40B4-BE49-F238E27FC236}">
                <a16:creationId xmlns:a16="http://schemas.microsoft.com/office/drawing/2014/main" id="{E4A70A1A-A1E5-AD72-8E13-3CEF2DC57407}"/>
              </a:ext>
            </a:extLst>
          </p:cNvPr>
          <p:cNvPicPr/>
          <p:nvPr/>
        </p:nvPicPr>
        <p:blipFill>
          <a:blip r:embed="rId3"/>
          <a:srcRect b="4269"/>
          <a:stretch>
            <a:fillRect/>
          </a:stretch>
        </p:blipFill>
        <p:spPr>
          <a:xfrm>
            <a:off x="6159021" y="519935"/>
            <a:ext cx="5800486" cy="4305506"/>
          </a:xfrm>
          <a:prstGeom prst="rect">
            <a:avLst/>
          </a:prstGeom>
        </p:spPr>
      </p:pic>
      <p:sp>
        <p:nvSpPr>
          <p:cNvPr id="33" name="object 252">
            <a:extLst>
              <a:ext uri="{FF2B5EF4-FFF2-40B4-BE49-F238E27FC236}">
                <a16:creationId xmlns:a16="http://schemas.microsoft.com/office/drawing/2014/main" id="{718A8C99-A7B4-C2C9-68ED-B89DDB050260}"/>
              </a:ext>
            </a:extLst>
          </p:cNvPr>
          <p:cNvSpPr/>
          <p:nvPr/>
        </p:nvSpPr>
        <p:spPr>
          <a:xfrm flipV="1">
            <a:off x="15763338" y="3016935"/>
            <a:ext cx="360445" cy="1054625"/>
          </a:xfrm>
          <a:custGeom>
            <a:avLst/>
            <a:gdLst/>
            <a:ahLst/>
            <a:cxnLst/>
            <a:rect l="l" t="t" r="r" b="b"/>
            <a:pathLst>
              <a:path w="1485900" h="767714">
                <a:moveTo>
                  <a:pt x="12700" y="761098"/>
                </a:moveTo>
                <a:lnTo>
                  <a:pt x="10833" y="756615"/>
                </a:lnTo>
                <a:lnTo>
                  <a:pt x="6350" y="754748"/>
                </a:lnTo>
                <a:lnTo>
                  <a:pt x="1854" y="756615"/>
                </a:lnTo>
                <a:lnTo>
                  <a:pt x="0" y="761098"/>
                </a:lnTo>
                <a:lnTo>
                  <a:pt x="1854" y="765594"/>
                </a:lnTo>
                <a:lnTo>
                  <a:pt x="6350" y="767448"/>
                </a:lnTo>
                <a:lnTo>
                  <a:pt x="10833" y="765594"/>
                </a:lnTo>
                <a:lnTo>
                  <a:pt x="12700" y="761098"/>
                </a:lnTo>
                <a:close/>
              </a:path>
              <a:path w="1485900" h="767714">
                <a:moveTo>
                  <a:pt x="1485900" y="6350"/>
                </a:moveTo>
                <a:lnTo>
                  <a:pt x="1484033" y="1866"/>
                </a:lnTo>
                <a:lnTo>
                  <a:pt x="1479550" y="0"/>
                </a:lnTo>
                <a:lnTo>
                  <a:pt x="1475054" y="1866"/>
                </a:lnTo>
                <a:lnTo>
                  <a:pt x="1473200" y="6350"/>
                </a:lnTo>
                <a:lnTo>
                  <a:pt x="1475054" y="10845"/>
                </a:lnTo>
                <a:lnTo>
                  <a:pt x="1479550" y="12700"/>
                </a:lnTo>
                <a:lnTo>
                  <a:pt x="1484033" y="10845"/>
                </a:lnTo>
                <a:lnTo>
                  <a:pt x="1485900"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5" name="object 254">
            <a:extLst>
              <a:ext uri="{FF2B5EF4-FFF2-40B4-BE49-F238E27FC236}">
                <a16:creationId xmlns:a16="http://schemas.microsoft.com/office/drawing/2014/main" id="{20196D68-2153-537A-E192-317682FAAD17}"/>
              </a:ext>
            </a:extLst>
          </p:cNvPr>
          <p:cNvSpPr/>
          <p:nvPr/>
        </p:nvSpPr>
        <p:spPr>
          <a:xfrm>
            <a:off x="17266769" y="2445289"/>
            <a:ext cx="1640966" cy="302330"/>
          </a:xfrm>
          <a:custGeom>
            <a:avLst/>
            <a:gdLst/>
            <a:ahLst/>
            <a:cxnLst/>
            <a:rect l="l" t="t" r="r" b="b"/>
            <a:pathLst>
              <a:path w="2105025" h="318135">
                <a:moveTo>
                  <a:pt x="12700" y="311607"/>
                </a:moveTo>
                <a:lnTo>
                  <a:pt x="10833" y="307124"/>
                </a:lnTo>
                <a:lnTo>
                  <a:pt x="6350" y="305257"/>
                </a:lnTo>
                <a:lnTo>
                  <a:pt x="1854" y="307124"/>
                </a:lnTo>
                <a:lnTo>
                  <a:pt x="0" y="311607"/>
                </a:lnTo>
                <a:lnTo>
                  <a:pt x="1854" y="316103"/>
                </a:lnTo>
                <a:lnTo>
                  <a:pt x="6350" y="317957"/>
                </a:lnTo>
                <a:lnTo>
                  <a:pt x="10833" y="316103"/>
                </a:lnTo>
                <a:lnTo>
                  <a:pt x="12700" y="311607"/>
                </a:lnTo>
                <a:close/>
              </a:path>
              <a:path w="2105025" h="318135">
                <a:moveTo>
                  <a:pt x="2104948" y="6350"/>
                </a:moveTo>
                <a:lnTo>
                  <a:pt x="2103081" y="1866"/>
                </a:lnTo>
                <a:lnTo>
                  <a:pt x="2098598" y="0"/>
                </a:lnTo>
                <a:lnTo>
                  <a:pt x="2094103" y="1866"/>
                </a:lnTo>
                <a:lnTo>
                  <a:pt x="2092248" y="6350"/>
                </a:lnTo>
                <a:lnTo>
                  <a:pt x="2094103" y="10845"/>
                </a:lnTo>
                <a:lnTo>
                  <a:pt x="2098598" y="12700"/>
                </a:lnTo>
                <a:lnTo>
                  <a:pt x="2103081" y="10845"/>
                </a:lnTo>
                <a:lnTo>
                  <a:pt x="2104948"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 name="object 2"/>
          <p:cNvSpPr txBox="1">
            <a:spLocks noGrp="1"/>
          </p:cNvSpPr>
          <p:nvPr>
            <p:ph type="title"/>
          </p:nvPr>
        </p:nvSpPr>
        <p:spPr>
          <a:xfrm>
            <a:off x="1051489" y="131975"/>
            <a:ext cx="10814804" cy="318463"/>
          </a:xfrm>
          <a:prstGeom prst="rect">
            <a:avLst/>
          </a:prstGeom>
        </p:spPr>
        <p:txBody>
          <a:bodyPr vert="horz" wrap="square" lIns="0" tIns="10583" rIns="0" bIns="0" rtlCol="0" anchor="t" anchorCtr="0">
            <a:spAutoFit/>
          </a:bodyPr>
          <a:lstStyle/>
          <a:p>
            <a:pPr marL="10583">
              <a:lnSpc>
                <a:spcPct val="100000"/>
              </a:lnSpc>
              <a:spcBef>
                <a:spcPts val="83"/>
              </a:spcBef>
            </a:pPr>
            <a:r>
              <a:rPr lang="fr-FR" sz="2000" dirty="0">
                <a:solidFill>
                  <a:srgbClr val="314FA1"/>
                </a:solidFill>
              </a:rPr>
              <a:t>Nouvel espoir de prévention du VRS chez les nourrissons : relance du développement de produits</a:t>
            </a:r>
          </a:p>
        </p:txBody>
      </p:sp>
      <p:cxnSp>
        <p:nvCxnSpPr>
          <p:cNvPr id="6" name="Straight Connector 5">
            <a:extLst>
              <a:ext uri="{FF2B5EF4-FFF2-40B4-BE49-F238E27FC236}">
                <a16:creationId xmlns:a16="http://schemas.microsoft.com/office/drawing/2014/main" id="{545B70EC-7F81-5286-F8A3-BC1475F63A42}"/>
              </a:ext>
            </a:extLst>
          </p:cNvPr>
          <p:cNvCxnSpPr/>
          <p:nvPr/>
        </p:nvCxnSpPr>
        <p:spPr>
          <a:xfrm>
            <a:off x="1895192" y="1169201"/>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6E9E70A-8E0E-C096-72F5-DB4580318BC5}"/>
              </a:ext>
            </a:extLst>
          </p:cNvPr>
          <p:cNvCxnSpPr/>
          <p:nvPr/>
        </p:nvCxnSpPr>
        <p:spPr>
          <a:xfrm>
            <a:off x="1895192" y="2262545"/>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BD075B-8C91-FCD3-C551-99BA9470486C}"/>
              </a:ext>
            </a:extLst>
          </p:cNvPr>
          <p:cNvCxnSpPr/>
          <p:nvPr/>
        </p:nvCxnSpPr>
        <p:spPr>
          <a:xfrm>
            <a:off x="1895192" y="3137966"/>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F748D8-4366-B13B-A52D-E0349299D9DC}"/>
              </a:ext>
            </a:extLst>
          </p:cNvPr>
          <p:cNvSpPr txBox="1"/>
          <p:nvPr/>
        </p:nvSpPr>
        <p:spPr>
          <a:xfrm>
            <a:off x="968686" y="886924"/>
            <a:ext cx="988908"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dirty="0">
                <a:ln>
                  <a:noFill/>
                </a:ln>
                <a:solidFill>
                  <a:srgbClr val="000000"/>
                </a:solidFill>
                <a:effectLst/>
                <a:uLnTx/>
                <a:uFillTx/>
                <a:latin typeface="Corbel" panose="020B0503020204020204"/>
                <a:ea typeface="+mn-ea"/>
                <a:cs typeface="+mn-cs"/>
              </a:rPr>
              <a:t>Années </a:t>
            </a:r>
            <a:br>
              <a:rPr kumimoji="0" lang="fr-FR" sz="1600" b="1" i="0" u="none" strike="noStrike" cap="none" normalizeH="0" baseline="0" noProof="0" dirty="0">
                <a:ln>
                  <a:noFill/>
                </a:ln>
                <a:solidFill>
                  <a:srgbClr val="000000"/>
                </a:solidFill>
                <a:effectLst/>
                <a:uLnTx/>
                <a:uFillTx/>
                <a:latin typeface="Corbel" panose="020B0503020204020204"/>
                <a:ea typeface="+mn-ea"/>
                <a:cs typeface="+mn-cs"/>
              </a:rPr>
            </a:br>
            <a:r>
              <a:rPr kumimoji="0" lang="fr-FR" sz="1600" b="1" i="0" u="none" strike="noStrike" cap="none" normalizeH="0" baseline="0" noProof="0" dirty="0">
                <a:ln>
                  <a:noFill/>
                </a:ln>
                <a:solidFill>
                  <a:srgbClr val="000000"/>
                </a:solidFill>
                <a:effectLst/>
                <a:uLnTx/>
                <a:uFillTx/>
                <a:latin typeface="Corbel" panose="020B0503020204020204"/>
                <a:ea typeface="+mn-ea"/>
                <a:cs typeface="+mn-cs"/>
              </a:rPr>
              <a:t>1960</a:t>
            </a:r>
          </a:p>
        </p:txBody>
      </p:sp>
      <p:sp>
        <p:nvSpPr>
          <p:cNvPr id="10" name="TextBox 9">
            <a:extLst>
              <a:ext uri="{FF2B5EF4-FFF2-40B4-BE49-F238E27FC236}">
                <a16:creationId xmlns:a16="http://schemas.microsoft.com/office/drawing/2014/main" id="{F4BB7AF5-9DE4-61E8-F0FF-A2720E964C80}"/>
              </a:ext>
            </a:extLst>
          </p:cNvPr>
          <p:cNvSpPr txBox="1"/>
          <p:nvPr/>
        </p:nvSpPr>
        <p:spPr>
          <a:xfrm>
            <a:off x="930586" y="2027079"/>
            <a:ext cx="98890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cap="none" normalizeH="0" baseline="0" noProof="0">
                <a:ln>
                  <a:noFill/>
                </a:ln>
                <a:solidFill>
                  <a:srgbClr val="000000"/>
                </a:solidFill>
                <a:effectLst/>
                <a:uLnTx/>
                <a:uFillTx/>
                <a:latin typeface="Corbel" panose="020B0503020204020204"/>
                <a:ea typeface="+mn-ea"/>
                <a:cs typeface="+mn-cs"/>
              </a:rPr>
              <a:t>1998</a:t>
            </a:r>
          </a:p>
        </p:txBody>
      </p:sp>
      <p:sp>
        <p:nvSpPr>
          <p:cNvPr id="11" name="TextBox 10">
            <a:extLst>
              <a:ext uri="{FF2B5EF4-FFF2-40B4-BE49-F238E27FC236}">
                <a16:creationId xmlns:a16="http://schemas.microsoft.com/office/drawing/2014/main" id="{2AE8FF62-C8C7-E81D-E3E0-0F0F3B529A8E}"/>
              </a:ext>
            </a:extLst>
          </p:cNvPr>
          <p:cNvSpPr txBox="1"/>
          <p:nvPr/>
        </p:nvSpPr>
        <p:spPr>
          <a:xfrm>
            <a:off x="2331487" y="1011057"/>
            <a:ext cx="36992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dirty="0">
                <a:ln>
                  <a:noFill/>
                </a:ln>
                <a:solidFill>
                  <a:srgbClr val="0092D4"/>
                </a:solidFill>
                <a:effectLst/>
                <a:uLnTx/>
                <a:uFillTx/>
                <a:latin typeface="Corbel" panose="020B0503020204020204" pitchFamily="34" charset="0"/>
                <a:ea typeface="+mn-ea"/>
                <a:cs typeface="+mn-cs"/>
              </a:rPr>
              <a:t>Le développement d’un vaccin contre le VRS piétine </a:t>
            </a:r>
          </a:p>
        </p:txBody>
      </p:sp>
      <p:sp>
        <p:nvSpPr>
          <p:cNvPr id="12" name="TextBox 11">
            <a:extLst>
              <a:ext uri="{FF2B5EF4-FFF2-40B4-BE49-F238E27FC236}">
                <a16:creationId xmlns:a16="http://schemas.microsoft.com/office/drawing/2014/main" id="{186361DD-AA29-38CF-D289-00EC07F0AEF6}"/>
              </a:ext>
            </a:extLst>
          </p:cNvPr>
          <p:cNvSpPr txBox="1"/>
          <p:nvPr/>
        </p:nvSpPr>
        <p:spPr>
          <a:xfrm>
            <a:off x="2376751" y="2129625"/>
            <a:ext cx="3045335"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a:ln>
                  <a:noFill/>
                </a:ln>
                <a:solidFill>
                  <a:srgbClr val="0092D4"/>
                </a:solidFill>
                <a:effectLst/>
                <a:uLnTx/>
                <a:uFillTx/>
                <a:latin typeface="Corbel" panose="020B0503020204020204" pitchFamily="34" charset="0"/>
                <a:ea typeface="+mn-ea"/>
                <a:cs typeface="+mn-cs"/>
              </a:rPr>
              <a:t>AcM à courte durée d’action homologué </a:t>
            </a:r>
            <a:r>
              <a:rPr kumimoji="0" lang="fr-FR" sz="1050" b="0" i="0" u="none" strike="noStrike" cap="none" normalizeH="0" baseline="0" noProof="0">
                <a:ln>
                  <a:noFill/>
                </a:ln>
                <a:solidFill>
                  <a:srgbClr val="000000"/>
                </a:solidFill>
                <a:effectLst/>
                <a:uLnTx/>
                <a:uFillTx/>
                <a:latin typeface="Corbel" panose="020B0503020204020204" pitchFamily="34" charset="0"/>
                <a:ea typeface="+mn-ea"/>
                <a:cs typeface="+mn-cs"/>
              </a:rPr>
              <a:t>Palivizumab </a:t>
            </a:r>
          </a:p>
        </p:txBody>
      </p:sp>
      <p:sp>
        <p:nvSpPr>
          <p:cNvPr id="13" name="TextBox 12">
            <a:extLst>
              <a:ext uri="{FF2B5EF4-FFF2-40B4-BE49-F238E27FC236}">
                <a16:creationId xmlns:a16="http://schemas.microsoft.com/office/drawing/2014/main" id="{61CE8CEB-8E94-1FDD-3E7C-24C8FE8DCF20}"/>
              </a:ext>
            </a:extLst>
          </p:cNvPr>
          <p:cNvSpPr txBox="1"/>
          <p:nvPr/>
        </p:nvSpPr>
        <p:spPr>
          <a:xfrm>
            <a:off x="948366" y="2889800"/>
            <a:ext cx="98890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cap="none" normalizeH="0" baseline="0" noProof="0">
                <a:ln>
                  <a:noFill/>
                </a:ln>
                <a:solidFill>
                  <a:srgbClr val="000000"/>
                </a:solidFill>
                <a:effectLst/>
                <a:uLnTx/>
                <a:uFillTx/>
                <a:latin typeface="Corbel" panose="020B0503020204020204"/>
                <a:ea typeface="+mn-ea"/>
                <a:cs typeface="+mn-cs"/>
              </a:rPr>
              <a:t>2013</a:t>
            </a:r>
          </a:p>
        </p:txBody>
      </p:sp>
      <p:sp>
        <p:nvSpPr>
          <p:cNvPr id="14" name="TextBox 13">
            <a:extLst>
              <a:ext uri="{FF2B5EF4-FFF2-40B4-BE49-F238E27FC236}">
                <a16:creationId xmlns:a16="http://schemas.microsoft.com/office/drawing/2014/main" id="{E1D9015C-1C41-6E09-6683-985A51644D62}"/>
              </a:ext>
            </a:extLst>
          </p:cNvPr>
          <p:cNvSpPr txBox="1"/>
          <p:nvPr/>
        </p:nvSpPr>
        <p:spPr>
          <a:xfrm>
            <a:off x="2387713" y="3014455"/>
            <a:ext cx="42889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a:ln>
                  <a:noFill/>
                </a:ln>
                <a:solidFill>
                  <a:srgbClr val="0092D4"/>
                </a:solidFill>
                <a:effectLst/>
                <a:uLnTx/>
                <a:uFillTx/>
                <a:latin typeface="Corbel" panose="020B0503020204020204" pitchFamily="34" charset="0"/>
                <a:ea typeface="+mn-ea"/>
                <a:cs typeface="+mn-cs"/>
              </a:rPr>
              <a:t>Technologie clé : protéine de pré-fusion (F) du VRS</a:t>
            </a:r>
          </a:p>
        </p:txBody>
      </p:sp>
      <p:cxnSp>
        <p:nvCxnSpPr>
          <p:cNvPr id="18" name="Straight Connector 17">
            <a:extLst>
              <a:ext uri="{FF2B5EF4-FFF2-40B4-BE49-F238E27FC236}">
                <a16:creationId xmlns:a16="http://schemas.microsoft.com/office/drawing/2014/main" id="{A99C6426-ABCA-1755-1085-02877007AE68}"/>
              </a:ext>
            </a:extLst>
          </p:cNvPr>
          <p:cNvCxnSpPr/>
          <p:nvPr/>
        </p:nvCxnSpPr>
        <p:spPr>
          <a:xfrm>
            <a:off x="1895192" y="4356849"/>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0E6448D-08D9-9D1C-B4AF-FB481A72F799}"/>
              </a:ext>
            </a:extLst>
          </p:cNvPr>
          <p:cNvSpPr txBox="1"/>
          <p:nvPr/>
        </p:nvSpPr>
        <p:spPr>
          <a:xfrm>
            <a:off x="930586" y="4121383"/>
            <a:ext cx="98890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cap="none" normalizeH="0" baseline="0" noProof="0">
                <a:ln>
                  <a:noFill/>
                </a:ln>
                <a:solidFill>
                  <a:srgbClr val="000000"/>
                </a:solidFill>
                <a:effectLst/>
                <a:uLnTx/>
                <a:uFillTx/>
                <a:latin typeface="Corbel" panose="020B0503020204020204"/>
                <a:ea typeface="+mn-ea"/>
                <a:cs typeface="+mn-cs"/>
              </a:rPr>
              <a:t>2022</a:t>
            </a:r>
          </a:p>
        </p:txBody>
      </p:sp>
      <p:cxnSp>
        <p:nvCxnSpPr>
          <p:cNvPr id="48" name="Straight Connector 47">
            <a:extLst>
              <a:ext uri="{FF2B5EF4-FFF2-40B4-BE49-F238E27FC236}">
                <a16:creationId xmlns:a16="http://schemas.microsoft.com/office/drawing/2014/main" id="{07EDB8BA-58CE-AE5E-54DA-0E8E61B88BA3}"/>
              </a:ext>
            </a:extLst>
          </p:cNvPr>
          <p:cNvCxnSpPr/>
          <p:nvPr/>
        </p:nvCxnSpPr>
        <p:spPr>
          <a:xfrm>
            <a:off x="1882492" y="769977"/>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73714E8-D689-D58F-8BA6-72EF671327FC}"/>
              </a:ext>
            </a:extLst>
          </p:cNvPr>
          <p:cNvSpPr txBox="1"/>
          <p:nvPr/>
        </p:nvSpPr>
        <p:spPr>
          <a:xfrm>
            <a:off x="955986" y="547211"/>
            <a:ext cx="98890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cap="none" normalizeH="0" baseline="0" noProof="0">
                <a:ln>
                  <a:noFill/>
                </a:ln>
                <a:solidFill>
                  <a:srgbClr val="000000"/>
                </a:solidFill>
                <a:effectLst/>
                <a:uLnTx/>
                <a:uFillTx/>
                <a:latin typeface="Corbel" panose="020B0503020204020204"/>
                <a:ea typeface="+mn-ea"/>
                <a:cs typeface="+mn-cs"/>
              </a:rPr>
              <a:t>1956</a:t>
            </a:r>
          </a:p>
        </p:txBody>
      </p:sp>
      <p:sp>
        <p:nvSpPr>
          <p:cNvPr id="50" name="TextBox 49">
            <a:extLst>
              <a:ext uri="{FF2B5EF4-FFF2-40B4-BE49-F238E27FC236}">
                <a16:creationId xmlns:a16="http://schemas.microsoft.com/office/drawing/2014/main" id="{BD00ACCE-D077-A2BB-9176-132AADB45184}"/>
              </a:ext>
            </a:extLst>
          </p:cNvPr>
          <p:cNvSpPr txBox="1"/>
          <p:nvPr/>
        </p:nvSpPr>
        <p:spPr>
          <a:xfrm>
            <a:off x="2347257" y="626556"/>
            <a:ext cx="22410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a:ln>
                  <a:noFill/>
                </a:ln>
                <a:solidFill>
                  <a:srgbClr val="0092D4"/>
                </a:solidFill>
                <a:effectLst/>
                <a:uLnTx/>
                <a:uFillTx/>
                <a:latin typeface="Corbel" panose="020B0503020204020204" pitchFamily="34" charset="0"/>
                <a:ea typeface="+mn-ea"/>
                <a:cs typeface="+mn-cs"/>
              </a:rPr>
              <a:t>Découverte du VRS</a:t>
            </a:r>
          </a:p>
        </p:txBody>
      </p:sp>
      <p:sp>
        <p:nvSpPr>
          <p:cNvPr id="15" name="TextBox 14">
            <a:extLst>
              <a:ext uri="{FF2B5EF4-FFF2-40B4-BE49-F238E27FC236}">
                <a16:creationId xmlns:a16="http://schemas.microsoft.com/office/drawing/2014/main" id="{85851CE5-B52E-3372-8BAF-DAEF5525E1FA}"/>
              </a:ext>
            </a:extLst>
          </p:cNvPr>
          <p:cNvSpPr txBox="1"/>
          <p:nvPr/>
        </p:nvSpPr>
        <p:spPr>
          <a:xfrm>
            <a:off x="2370588" y="3298296"/>
            <a:ext cx="3984790" cy="90024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cap="none" normalizeH="0" baseline="0" noProof="0">
                <a:ln>
                  <a:noFill/>
                </a:ln>
                <a:solidFill>
                  <a:srgbClr val="000000"/>
                </a:solidFill>
                <a:effectLst/>
                <a:uLnTx/>
                <a:uFillTx/>
                <a:latin typeface="Corbel" panose="020B0503020204020204"/>
                <a:ea typeface="+mn-ea"/>
                <a:cs typeface="+mn-cs"/>
                <a:sym typeface="Wingdings" panose="05000000000000000000" pitchFamily="2" charset="2"/>
              </a:rPr>
              <a:t>La conformation de pré-fusion de la protéine F découverte comme une cible immunitaire sûre et prometteuse.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cap="none" normalizeH="0" baseline="0" noProof="0">
                <a:ln>
                  <a:noFill/>
                </a:ln>
                <a:solidFill>
                  <a:srgbClr val="000000"/>
                </a:solidFill>
                <a:effectLst/>
                <a:uLnTx/>
                <a:uFillTx/>
                <a:latin typeface="Corbel" panose="020B0503020204020204"/>
                <a:ea typeface="+mn-ea"/>
                <a:cs typeface="+mn-cs"/>
              </a:rPr>
              <a:t>Les anticorps neutralisants ciblent la protéine pré-F et empêchent le virus de fusionner avec les cellules hôtes et de les infecter.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1" i="0" u="none" strike="noStrike" cap="none" normalizeH="0" baseline="0" noProof="0">
                <a:ln>
                  <a:noFill/>
                </a:ln>
                <a:solidFill>
                  <a:srgbClr val="000000"/>
                </a:solidFill>
                <a:effectLst/>
                <a:uLnTx/>
                <a:uFillTx/>
                <a:latin typeface="Corbel" panose="020B0503020204020204"/>
                <a:ea typeface="+mn-ea"/>
                <a:cs typeface="+mn-cs"/>
              </a:rPr>
              <a:t>Plus aucun risque d’aggraver la maladie</a:t>
            </a:r>
          </a:p>
        </p:txBody>
      </p:sp>
      <p:sp>
        <p:nvSpPr>
          <p:cNvPr id="46" name="TextBox 45">
            <a:extLst>
              <a:ext uri="{FF2B5EF4-FFF2-40B4-BE49-F238E27FC236}">
                <a16:creationId xmlns:a16="http://schemas.microsoft.com/office/drawing/2014/main" id="{A258838F-A58C-2BB6-3E52-CFF1C93769DF}"/>
              </a:ext>
            </a:extLst>
          </p:cNvPr>
          <p:cNvSpPr txBox="1"/>
          <p:nvPr/>
        </p:nvSpPr>
        <p:spPr>
          <a:xfrm>
            <a:off x="2342512" y="1237413"/>
            <a:ext cx="384501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cap="none" normalizeH="0" baseline="0" noProof="0">
                <a:ln>
                  <a:noFill/>
                </a:ln>
                <a:solidFill>
                  <a:srgbClr val="000000"/>
                </a:solidFill>
                <a:effectLst/>
                <a:uLnTx/>
                <a:uFillTx/>
                <a:latin typeface="Corbel" panose="020B0503020204020204"/>
                <a:ea typeface="+mn-ea"/>
                <a:cs typeface="+mn-cs"/>
              </a:rPr>
              <a:t>Le candidat vaccin pédiatrique inactivé par formaline contre le VRS provoque une aggravation de la maladie respiratoire chez les nourrissons n’ayant jamais été infectés par le VRS lors de la première infection naturelle.</a:t>
            </a:r>
          </a:p>
        </p:txBody>
      </p:sp>
      <p:sp>
        <p:nvSpPr>
          <p:cNvPr id="78" name="TextBox 77">
            <a:extLst>
              <a:ext uri="{FF2B5EF4-FFF2-40B4-BE49-F238E27FC236}">
                <a16:creationId xmlns:a16="http://schemas.microsoft.com/office/drawing/2014/main" id="{C9A1BE25-4788-0FED-3064-1EE0CABCCE8C}"/>
              </a:ext>
            </a:extLst>
          </p:cNvPr>
          <p:cNvSpPr txBox="1"/>
          <p:nvPr/>
        </p:nvSpPr>
        <p:spPr>
          <a:xfrm>
            <a:off x="6967958" y="5976689"/>
            <a:ext cx="191012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srgbClr val="0092D4"/>
                </a:solidFill>
                <a:effectLst/>
                <a:uLnTx/>
                <a:uFillTx/>
                <a:latin typeface="Corbel" panose="020B0503020204020204"/>
                <a:ea typeface="+mn-ea"/>
                <a:cs typeface="+mn-cs"/>
              </a:rPr>
              <a:t>Vaccin maternel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000000"/>
                </a:solidFill>
                <a:latin typeface="Corbel" panose="020B0503020204020204"/>
              </a:rPr>
              <a:t>Recommandé et préqualifié </a:t>
            </a:r>
            <a:br>
              <a:rPr lang="fr-FR" sz="1000" dirty="0">
                <a:solidFill>
                  <a:srgbClr val="000000"/>
                </a:solidFill>
                <a:latin typeface="Corbel" panose="020B0503020204020204"/>
              </a:rPr>
            </a:br>
            <a:r>
              <a:rPr lang="fr-FR" sz="1000" dirty="0">
                <a:solidFill>
                  <a:srgbClr val="000000"/>
                </a:solidFill>
                <a:latin typeface="Corbel" panose="020B0503020204020204"/>
              </a:rPr>
              <a:t>par l’OMS ; soutenu par </a:t>
            </a:r>
            <a:br>
              <a:rPr lang="fr-FR" sz="1000" dirty="0">
                <a:solidFill>
                  <a:srgbClr val="000000"/>
                </a:solidFill>
                <a:latin typeface="Corbel" panose="020B0503020204020204"/>
              </a:rPr>
            </a:br>
            <a:r>
              <a:rPr lang="fr-FR" sz="1000" dirty="0" err="1">
                <a:solidFill>
                  <a:srgbClr val="000000"/>
                </a:solidFill>
                <a:latin typeface="Corbel" panose="020B0503020204020204"/>
              </a:rPr>
              <a:t>Gavi</a:t>
            </a:r>
            <a:endParaRPr lang="fr-FR" sz="1000" dirty="0">
              <a:solidFill>
                <a:srgbClr val="000000"/>
              </a:solidFill>
              <a:latin typeface="Corbel" panose="020B0503020204020204"/>
            </a:endParaRPr>
          </a:p>
        </p:txBody>
      </p:sp>
      <p:sp>
        <p:nvSpPr>
          <p:cNvPr id="79" name="TextBox 78">
            <a:extLst>
              <a:ext uri="{FF2B5EF4-FFF2-40B4-BE49-F238E27FC236}">
                <a16:creationId xmlns:a16="http://schemas.microsoft.com/office/drawing/2014/main" id="{E2CE7F75-B4C2-6272-3610-150FEDBEE5CC}"/>
              </a:ext>
            </a:extLst>
          </p:cNvPr>
          <p:cNvSpPr txBox="1"/>
          <p:nvPr/>
        </p:nvSpPr>
        <p:spPr>
          <a:xfrm>
            <a:off x="8659550" y="5987322"/>
            <a:ext cx="19564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err="1">
                <a:ln>
                  <a:noFill/>
                </a:ln>
                <a:solidFill>
                  <a:srgbClr val="0092D4"/>
                </a:solidFill>
                <a:effectLst/>
                <a:uLnTx/>
                <a:uFillTx/>
                <a:latin typeface="Corbel" panose="020B0503020204020204"/>
                <a:ea typeface="+mn-ea"/>
                <a:cs typeface="+mn-cs"/>
              </a:rPr>
              <a:t>AcM</a:t>
            </a:r>
            <a:r>
              <a:rPr kumimoji="0" lang="fr-FR" sz="1000" b="1" i="0" u="none" strike="noStrike" cap="none" normalizeH="0" baseline="0" noProof="0" dirty="0">
                <a:ln>
                  <a:noFill/>
                </a:ln>
                <a:solidFill>
                  <a:srgbClr val="0092D4"/>
                </a:solidFill>
                <a:effectLst/>
                <a:uLnTx/>
                <a:uFillTx/>
                <a:latin typeface="Corbel" panose="020B0503020204020204"/>
                <a:ea typeface="+mn-ea"/>
                <a:cs typeface="+mn-cs"/>
              </a:rPr>
              <a:t> à longue durée d’action (</a:t>
            </a:r>
            <a:r>
              <a:rPr kumimoji="0" lang="fr-FR" sz="1000" b="1" i="0" u="none" strike="noStrike" cap="none" normalizeH="0" baseline="0" noProof="0" dirty="0" err="1">
                <a:ln>
                  <a:noFill/>
                </a:ln>
                <a:solidFill>
                  <a:srgbClr val="0092D4"/>
                </a:solidFill>
                <a:effectLst/>
                <a:uLnTx/>
                <a:uFillTx/>
                <a:latin typeface="Corbel" panose="020B0503020204020204"/>
                <a:ea typeface="+mn-ea"/>
                <a:cs typeface="+mn-cs"/>
              </a:rPr>
              <a:t>clesrovimab</a:t>
            </a:r>
            <a:r>
              <a:rPr kumimoji="0" lang="fr-FR" sz="1000" b="1" i="0" u="none" strike="noStrike" cap="none" normalizeH="0" baseline="0" noProof="0" dirty="0">
                <a:ln>
                  <a:noFill/>
                </a:ln>
                <a:solidFill>
                  <a:srgbClr val="0092D4"/>
                </a:solidFill>
                <a:effectLst/>
                <a:uLnTx/>
                <a:uFillTx/>
                <a:latin typeface="Corbel" panose="020B0503020204020204"/>
                <a:ea typeface="+mn-ea"/>
                <a:cs typeface="+mn-cs"/>
              </a:rPr>
              <a:t>)</a:t>
            </a:r>
            <a:br>
              <a:rPr kumimoji="0" lang="fr-FR" sz="1000" b="1" i="0" u="none" strike="noStrike" cap="none" normalizeH="0" baseline="0" noProof="0" dirty="0">
                <a:ln>
                  <a:noFill/>
                </a:ln>
                <a:solidFill>
                  <a:srgbClr val="000000"/>
                </a:solidFill>
                <a:effectLst/>
                <a:uLnTx/>
                <a:uFillTx/>
                <a:latin typeface="Corbel" panose="020B0503020204020204"/>
                <a:ea typeface="+mn-ea"/>
                <a:cs typeface="+mn-cs"/>
              </a:rPr>
            </a:br>
            <a:r>
              <a:rPr kumimoji="0" lang="fr-FR" sz="1000" i="0" u="none" strike="noStrike" cap="none" normalizeH="0" baseline="0" noProof="0" dirty="0">
                <a:ln>
                  <a:noFill/>
                </a:ln>
                <a:solidFill>
                  <a:srgbClr val="000000"/>
                </a:solidFill>
                <a:effectLst/>
                <a:uLnTx/>
                <a:uFillTx/>
                <a:latin typeface="Corbel" panose="020B0503020204020204"/>
                <a:ea typeface="+mn-ea"/>
                <a:cs typeface="+mn-cs"/>
              </a:rPr>
              <a:t>Approbation de la US Food and Drug Administration</a:t>
            </a:r>
          </a:p>
        </p:txBody>
      </p:sp>
      <p:sp>
        <p:nvSpPr>
          <p:cNvPr id="80" name="TextBox 79">
            <a:extLst>
              <a:ext uri="{FF2B5EF4-FFF2-40B4-BE49-F238E27FC236}">
                <a16:creationId xmlns:a16="http://schemas.microsoft.com/office/drawing/2014/main" id="{15302DED-7697-0BA6-479D-9DE9045C92FD}"/>
              </a:ext>
            </a:extLst>
          </p:cNvPr>
          <p:cNvSpPr txBox="1"/>
          <p:nvPr/>
        </p:nvSpPr>
        <p:spPr>
          <a:xfrm>
            <a:off x="10582144" y="5982500"/>
            <a:ext cx="1609855" cy="707886"/>
          </a:xfrm>
          <a:prstGeom prst="rect">
            <a:avLst/>
          </a:prstGeom>
          <a:noFill/>
        </p:spPr>
        <p:txBody>
          <a:bodyPr wrap="square" rtlCol="0">
            <a:spAutoFit/>
          </a:bodyPr>
          <a:lstStyle/>
          <a:p>
            <a:pPr>
              <a:defRPr/>
            </a:pPr>
            <a:r>
              <a:rPr kumimoji="0" lang="fr-FR" sz="1000" b="1" i="0" u="none" strike="noStrike" cap="none" normalizeH="0" baseline="0" noProof="0">
                <a:ln>
                  <a:noFill/>
                </a:ln>
                <a:solidFill>
                  <a:srgbClr val="0092D4"/>
                </a:solidFill>
                <a:effectLst/>
                <a:uLnTx/>
                <a:uFillTx/>
                <a:latin typeface="Corbel" panose="020B0503020204020204"/>
                <a:ea typeface="+mn-ea"/>
                <a:cs typeface="+mn-cs"/>
              </a:rPr>
              <a:t>AcM à longue durée d’action (nirsévimab</a:t>
            </a:r>
            <a:r>
              <a:rPr lang="fr-FR" sz="1000" b="1">
                <a:solidFill>
                  <a:srgbClr val="0092D4"/>
                </a:solidFill>
                <a:latin typeface="Corbel" panose="020B0503020204020204"/>
                <a:ea typeface="+mn-ea"/>
                <a:cs typeface="+mn-cs"/>
              </a:rPr>
              <a:t>)</a:t>
            </a:r>
            <a:r>
              <a:rPr kumimoji="0" lang="fr-FR" sz="1000" b="1" i="0" u="none" strike="noStrike" cap="none" normalizeH="0" baseline="0" noProof="0">
                <a:ln>
                  <a:noFill/>
                </a:ln>
                <a:solidFill>
                  <a:srgbClr val="0092D4"/>
                </a:solidFill>
                <a:effectLst/>
                <a:uLnTx/>
                <a:uFillTx/>
                <a:latin typeface="Corbel" panose="020B0503020204020204"/>
                <a:ea typeface="+mn-ea"/>
                <a:cs typeface="+mn-cs"/>
              </a:rPr>
              <a:t> </a:t>
            </a:r>
            <a:br>
              <a:rPr kumimoji="0" lang="fr-FR" sz="1000" b="1" i="0" u="none" strike="noStrike" cap="none" normalizeH="0" baseline="0" noProof="0">
                <a:ln>
                  <a:noFill/>
                </a:ln>
                <a:solidFill>
                  <a:srgbClr val="0092D4"/>
                </a:solidFill>
                <a:effectLst/>
                <a:uLnTx/>
                <a:uFillTx/>
                <a:latin typeface="Corbel" panose="020B0503020204020204"/>
                <a:ea typeface="+mn-ea"/>
                <a:cs typeface="+mn-cs"/>
              </a:rPr>
            </a:br>
            <a:r>
              <a:rPr lang="fr-FR" sz="1000">
                <a:solidFill>
                  <a:srgbClr val="000000"/>
                </a:solidFill>
                <a:latin typeface="Corbel" panose="020B0503020204020204"/>
                <a:ea typeface="+mn-ea"/>
                <a:cs typeface="+mn-cs"/>
              </a:rPr>
              <a:t>Recommandé par l’OMS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cxnSp>
        <p:nvCxnSpPr>
          <p:cNvPr id="17" name="Straight Connector 16">
            <a:extLst>
              <a:ext uri="{FF2B5EF4-FFF2-40B4-BE49-F238E27FC236}">
                <a16:creationId xmlns:a16="http://schemas.microsoft.com/office/drawing/2014/main" id="{B619CCA1-E04E-D30C-A153-DD61E45F03A8}"/>
              </a:ext>
            </a:extLst>
          </p:cNvPr>
          <p:cNvCxnSpPr/>
          <p:nvPr/>
        </p:nvCxnSpPr>
        <p:spPr>
          <a:xfrm>
            <a:off x="1908110" y="2639037"/>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9295F38-913D-EDF1-6E6D-D666961E7920}"/>
              </a:ext>
            </a:extLst>
          </p:cNvPr>
          <p:cNvSpPr txBox="1"/>
          <p:nvPr/>
        </p:nvSpPr>
        <p:spPr>
          <a:xfrm>
            <a:off x="943504" y="2349618"/>
            <a:ext cx="988908"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dirty="0">
                <a:ln>
                  <a:noFill/>
                </a:ln>
                <a:solidFill>
                  <a:srgbClr val="000000"/>
                </a:solidFill>
                <a:effectLst/>
                <a:uLnTx/>
                <a:uFillTx/>
                <a:latin typeface="Corbel" panose="020B0503020204020204"/>
                <a:ea typeface="+mn-ea"/>
                <a:cs typeface="+mn-cs"/>
              </a:rPr>
              <a:t>Années </a:t>
            </a:r>
            <a:br>
              <a:rPr kumimoji="0" lang="fr-FR" sz="1600" b="1" i="0" u="none" strike="noStrike" cap="none" normalizeH="0" baseline="0" noProof="0" dirty="0">
                <a:ln>
                  <a:noFill/>
                </a:ln>
                <a:solidFill>
                  <a:srgbClr val="000000"/>
                </a:solidFill>
                <a:effectLst/>
                <a:uLnTx/>
                <a:uFillTx/>
                <a:latin typeface="Corbel" panose="020B0503020204020204"/>
                <a:ea typeface="+mn-ea"/>
                <a:cs typeface="+mn-cs"/>
              </a:rPr>
            </a:br>
            <a:r>
              <a:rPr kumimoji="0" lang="fr-FR" sz="1600" b="1" i="0" u="none" strike="noStrike" cap="none" normalizeH="0" baseline="0" noProof="0" dirty="0">
                <a:ln>
                  <a:noFill/>
                </a:ln>
                <a:solidFill>
                  <a:srgbClr val="000000"/>
                </a:solidFill>
                <a:effectLst/>
                <a:uLnTx/>
                <a:uFillTx/>
                <a:latin typeface="Corbel" panose="020B0503020204020204"/>
                <a:ea typeface="+mn-ea"/>
                <a:cs typeface="+mn-cs"/>
              </a:rPr>
              <a:t>2010</a:t>
            </a:r>
          </a:p>
        </p:txBody>
      </p:sp>
      <p:sp>
        <p:nvSpPr>
          <p:cNvPr id="22" name="TextBox 21">
            <a:extLst>
              <a:ext uri="{FF2B5EF4-FFF2-40B4-BE49-F238E27FC236}">
                <a16:creationId xmlns:a16="http://schemas.microsoft.com/office/drawing/2014/main" id="{7AB1E3EA-6860-9781-D538-508B06C1081B}"/>
              </a:ext>
            </a:extLst>
          </p:cNvPr>
          <p:cNvSpPr txBox="1"/>
          <p:nvPr/>
        </p:nvSpPr>
        <p:spPr>
          <a:xfrm>
            <a:off x="2374172" y="2444124"/>
            <a:ext cx="39351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a:ln>
                  <a:noFill/>
                </a:ln>
                <a:solidFill>
                  <a:srgbClr val="0092D4"/>
                </a:solidFill>
                <a:effectLst/>
                <a:uLnTx/>
                <a:uFillTx/>
                <a:latin typeface="Corbel" panose="020B0503020204020204" pitchFamily="34" charset="0"/>
                <a:ea typeface="+mn-ea"/>
                <a:cs typeface="+mn-cs"/>
              </a:rPr>
              <a:t>Les avancées dans la compréhension du VRS relancent le développement des produits</a:t>
            </a:r>
          </a:p>
        </p:txBody>
      </p:sp>
      <p:cxnSp>
        <p:nvCxnSpPr>
          <p:cNvPr id="16" name="Straight Arrow Connector 15">
            <a:extLst>
              <a:ext uri="{FF2B5EF4-FFF2-40B4-BE49-F238E27FC236}">
                <a16:creationId xmlns:a16="http://schemas.microsoft.com/office/drawing/2014/main" id="{EEB65926-AF2C-5531-EE1E-AEA641A63C58}"/>
              </a:ext>
            </a:extLst>
          </p:cNvPr>
          <p:cNvCxnSpPr>
            <a:cxnSpLocks/>
          </p:cNvCxnSpPr>
          <p:nvPr/>
        </p:nvCxnSpPr>
        <p:spPr>
          <a:xfrm>
            <a:off x="2092079" y="604777"/>
            <a:ext cx="0" cy="611669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3D7217-A041-25F4-D887-6F3F004924BB}"/>
              </a:ext>
            </a:extLst>
          </p:cNvPr>
          <p:cNvCxnSpPr>
            <a:cxnSpLocks/>
          </p:cNvCxnSpPr>
          <p:nvPr/>
        </p:nvCxnSpPr>
        <p:spPr>
          <a:xfrm flipV="1">
            <a:off x="2003591" y="1728165"/>
            <a:ext cx="184187" cy="74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4F10CF8-D5AD-EBB5-FB0D-0EFCDA61079F}"/>
              </a:ext>
            </a:extLst>
          </p:cNvPr>
          <p:cNvCxnSpPr>
            <a:cxnSpLocks/>
          </p:cNvCxnSpPr>
          <p:nvPr/>
        </p:nvCxnSpPr>
        <p:spPr>
          <a:xfrm flipV="1">
            <a:off x="2008511" y="1674086"/>
            <a:ext cx="184187" cy="74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01F2F0D-219D-2298-A659-D43043B8A56C}"/>
              </a:ext>
            </a:extLst>
          </p:cNvPr>
          <p:cNvCxnSpPr/>
          <p:nvPr/>
        </p:nvCxnSpPr>
        <p:spPr>
          <a:xfrm>
            <a:off x="1889096" y="4862817"/>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ACA106-6CE7-904E-3C0A-DB0A97C861A0}"/>
              </a:ext>
            </a:extLst>
          </p:cNvPr>
          <p:cNvSpPr txBox="1"/>
          <p:nvPr/>
        </p:nvSpPr>
        <p:spPr>
          <a:xfrm>
            <a:off x="924490" y="4627351"/>
            <a:ext cx="98890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cap="none" normalizeH="0" baseline="0" noProof="0">
                <a:ln>
                  <a:noFill/>
                </a:ln>
                <a:solidFill>
                  <a:srgbClr val="000000"/>
                </a:solidFill>
                <a:effectLst/>
                <a:uLnTx/>
                <a:uFillTx/>
                <a:latin typeface="Corbel" panose="020B0503020204020204"/>
                <a:ea typeface="+mn-ea"/>
                <a:cs typeface="+mn-cs"/>
              </a:rPr>
              <a:t>2023</a:t>
            </a:r>
          </a:p>
        </p:txBody>
      </p:sp>
      <p:sp>
        <p:nvSpPr>
          <p:cNvPr id="24" name="TextBox 23">
            <a:extLst>
              <a:ext uri="{FF2B5EF4-FFF2-40B4-BE49-F238E27FC236}">
                <a16:creationId xmlns:a16="http://schemas.microsoft.com/office/drawing/2014/main" id="{3D920C1C-D75C-4166-F38B-1C5F05DB1C83}"/>
              </a:ext>
            </a:extLst>
          </p:cNvPr>
          <p:cNvSpPr txBox="1"/>
          <p:nvPr/>
        </p:nvSpPr>
        <p:spPr>
          <a:xfrm>
            <a:off x="2383513" y="4634678"/>
            <a:ext cx="39847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dirty="0">
                <a:ln>
                  <a:noFill/>
                </a:ln>
                <a:solidFill>
                  <a:srgbClr val="0092D4"/>
                </a:solidFill>
                <a:effectLst/>
                <a:uLnTx/>
                <a:uFillTx/>
                <a:latin typeface="Corbel" panose="020B0503020204020204" pitchFamily="34" charset="0"/>
                <a:ea typeface="+mn-ea"/>
                <a:cs typeface="+mn-cs"/>
              </a:rPr>
              <a:t>Première homologation du vaccin maternel et des vaccins pour les personnes âgées ; recommandation du vaccin maternel par l’OPS </a:t>
            </a:r>
            <a:r>
              <a:rPr kumimoji="0" lang="fr-FR" sz="1050" b="0" i="0" u="none" strike="noStrike" cap="none" normalizeH="0" baseline="0" noProof="0" dirty="0">
                <a:ln>
                  <a:noFill/>
                </a:ln>
                <a:solidFill>
                  <a:srgbClr val="000000"/>
                </a:solidFill>
                <a:effectLst/>
                <a:uLnTx/>
                <a:uFillTx/>
                <a:latin typeface="Corbel" panose="020B0503020204020204" pitchFamily="34" charset="0"/>
                <a:ea typeface="+mn-ea"/>
                <a:cs typeface="+mn-cs"/>
              </a:rPr>
              <a:t>Vaccins recombinants pré-F</a:t>
            </a:r>
          </a:p>
        </p:txBody>
      </p:sp>
      <p:sp>
        <p:nvSpPr>
          <p:cNvPr id="27" name="TextBox 26">
            <a:extLst>
              <a:ext uri="{FF2B5EF4-FFF2-40B4-BE49-F238E27FC236}">
                <a16:creationId xmlns:a16="http://schemas.microsoft.com/office/drawing/2014/main" id="{DCFC1FF4-2E4C-5284-DE64-A20D2B97F8E1}"/>
              </a:ext>
            </a:extLst>
          </p:cNvPr>
          <p:cNvSpPr txBox="1"/>
          <p:nvPr/>
        </p:nvSpPr>
        <p:spPr>
          <a:xfrm>
            <a:off x="2400559" y="4181878"/>
            <a:ext cx="3758461"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a:ln>
                  <a:noFill/>
                </a:ln>
                <a:solidFill>
                  <a:srgbClr val="0092D4"/>
                </a:solidFill>
                <a:effectLst/>
                <a:uLnTx/>
                <a:uFillTx/>
                <a:latin typeface="Corbel" panose="020B0503020204020204" pitchFamily="34" charset="0"/>
                <a:ea typeface="+mn-ea"/>
                <a:cs typeface="+mn-cs"/>
              </a:rPr>
              <a:t>AcM à longue durée d’action : première homologation </a:t>
            </a:r>
            <a:r>
              <a:rPr kumimoji="0" lang="fr-FR" sz="1050" b="0" i="0" u="none" strike="noStrike" cap="none" normalizeH="0" baseline="0" noProof="0">
                <a:ln>
                  <a:noFill/>
                </a:ln>
                <a:solidFill>
                  <a:srgbClr val="000000"/>
                </a:solidFill>
                <a:effectLst/>
                <a:uLnTx/>
                <a:uFillTx/>
                <a:latin typeface="Corbel" panose="020B0503020204020204" pitchFamily="34" charset="0"/>
                <a:ea typeface="+mn-ea"/>
                <a:cs typeface="+mn-cs"/>
              </a:rPr>
              <a:t>Nirsévimab (pré-F)</a:t>
            </a:r>
          </a:p>
        </p:txBody>
      </p:sp>
      <p:sp>
        <p:nvSpPr>
          <p:cNvPr id="26" name="TextBox 25">
            <a:extLst>
              <a:ext uri="{FF2B5EF4-FFF2-40B4-BE49-F238E27FC236}">
                <a16:creationId xmlns:a16="http://schemas.microsoft.com/office/drawing/2014/main" id="{64781D0F-4483-988E-1819-F05A812443D9}"/>
              </a:ext>
            </a:extLst>
          </p:cNvPr>
          <p:cNvSpPr txBox="1"/>
          <p:nvPr/>
        </p:nvSpPr>
        <p:spPr>
          <a:xfrm>
            <a:off x="2390121" y="5367864"/>
            <a:ext cx="4272375"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a:ln>
                  <a:noFill/>
                </a:ln>
                <a:solidFill>
                  <a:srgbClr val="0092D4"/>
                </a:solidFill>
                <a:effectLst/>
                <a:uLnTx/>
                <a:uFillTx/>
                <a:latin typeface="Corbel" panose="020B0503020204020204" pitchFamily="34" charset="0"/>
                <a:ea typeface="+mn-ea"/>
                <a:cs typeface="+mn-cs"/>
              </a:rPr>
              <a:t>L’OMS recommande l’introduction dans tous les pays d’un vaccin maternel et/ou d’un AcM à longue durée d’action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28" name="Straight Connector 27">
            <a:extLst>
              <a:ext uri="{FF2B5EF4-FFF2-40B4-BE49-F238E27FC236}">
                <a16:creationId xmlns:a16="http://schemas.microsoft.com/office/drawing/2014/main" id="{7933C8AC-6D33-985D-A391-0906EA9B2FE6}"/>
              </a:ext>
            </a:extLst>
          </p:cNvPr>
          <p:cNvCxnSpPr/>
          <p:nvPr/>
        </p:nvCxnSpPr>
        <p:spPr>
          <a:xfrm>
            <a:off x="1916236" y="5510185"/>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2DDB7EC-70F5-4981-8F14-2F665F671CC3}"/>
              </a:ext>
            </a:extLst>
          </p:cNvPr>
          <p:cNvSpPr txBox="1"/>
          <p:nvPr/>
        </p:nvSpPr>
        <p:spPr>
          <a:xfrm>
            <a:off x="951630" y="5274719"/>
            <a:ext cx="98890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a:ln>
                  <a:noFill/>
                </a:ln>
                <a:solidFill>
                  <a:srgbClr val="000000"/>
                </a:solidFill>
                <a:effectLst/>
                <a:uLnTx/>
                <a:uFillTx/>
                <a:latin typeface="Corbel" panose="020B0503020204020204"/>
                <a:ea typeface="+mn-ea"/>
                <a:cs typeface="+mn-cs"/>
              </a:rPr>
              <a:t>2024</a:t>
            </a:r>
          </a:p>
        </p:txBody>
      </p:sp>
      <p:sp>
        <p:nvSpPr>
          <p:cNvPr id="20" name="object 264">
            <a:extLst>
              <a:ext uri="{FF2B5EF4-FFF2-40B4-BE49-F238E27FC236}">
                <a16:creationId xmlns:a16="http://schemas.microsoft.com/office/drawing/2014/main" id="{9A6A1FAB-DACD-2344-2487-E246A7A5AAF9}"/>
              </a:ext>
            </a:extLst>
          </p:cNvPr>
          <p:cNvSpPr/>
          <p:nvPr/>
        </p:nvSpPr>
        <p:spPr>
          <a:xfrm>
            <a:off x="8624697" y="4511558"/>
            <a:ext cx="1007991" cy="800088"/>
          </a:xfrm>
          <a:custGeom>
            <a:avLst/>
            <a:gdLst/>
            <a:ahLst/>
            <a:cxnLst/>
            <a:rect l="l" t="t" r="r" b="b"/>
            <a:pathLst>
              <a:path w="1157604" h="918845">
                <a:moveTo>
                  <a:pt x="12700" y="6350"/>
                </a:moveTo>
                <a:lnTo>
                  <a:pt x="10833" y="1866"/>
                </a:lnTo>
                <a:lnTo>
                  <a:pt x="6350" y="0"/>
                </a:lnTo>
                <a:lnTo>
                  <a:pt x="1854" y="1866"/>
                </a:lnTo>
                <a:lnTo>
                  <a:pt x="0" y="6350"/>
                </a:lnTo>
                <a:lnTo>
                  <a:pt x="1854" y="10845"/>
                </a:lnTo>
                <a:lnTo>
                  <a:pt x="6350" y="12700"/>
                </a:lnTo>
                <a:lnTo>
                  <a:pt x="10833" y="10845"/>
                </a:lnTo>
                <a:lnTo>
                  <a:pt x="12700" y="6350"/>
                </a:lnTo>
                <a:close/>
              </a:path>
              <a:path w="1157604" h="918845">
                <a:moveTo>
                  <a:pt x="1157008" y="912291"/>
                </a:moveTo>
                <a:lnTo>
                  <a:pt x="1155141" y="907808"/>
                </a:lnTo>
                <a:lnTo>
                  <a:pt x="1150658" y="905941"/>
                </a:lnTo>
                <a:lnTo>
                  <a:pt x="1146162" y="907808"/>
                </a:lnTo>
                <a:lnTo>
                  <a:pt x="1144308" y="912291"/>
                </a:lnTo>
                <a:lnTo>
                  <a:pt x="1146162" y="916787"/>
                </a:lnTo>
                <a:lnTo>
                  <a:pt x="1150658" y="918641"/>
                </a:lnTo>
                <a:lnTo>
                  <a:pt x="1155141" y="916787"/>
                </a:lnTo>
                <a:lnTo>
                  <a:pt x="1157008" y="912291"/>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2" name="object 266">
            <a:extLst>
              <a:ext uri="{FF2B5EF4-FFF2-40B4-BE49-F238E27FC236}">
                <a16:creationId xmlns:a16="http://schemas.microsoft.com/office/drawing/2014/main" id="{4187BA04-4578-EB19-51BD-72F9A5651760}"/>
              </a:ext>
            </a:extLst>
          </p:cNvPr>
          <p:cNvSpPr/>
          <p:nvPr/>
        </p:nvSpPr>
        <p:spPr>
          <a:xfrm>
            <a:off x="11105462" y="4470620"/>
            <a:ext cx="760831" cy="841006"/>
          </a:xfrm>
          <a:custGeom>
            <a:avLst/>
            <a:gdLst/>
            <a:ahLst/>
            <a:cxnLst/>
            <a:rect l="l" t="t" r="r" b="b"/>
            <a:pathLst>
              <a:path w="873759" h="965834">
                <a:moveTo>
                  <a:pt x="12700" y="959307"/>
                </a:moveTo>
                <a:lnTo>
                  <a:pt x="10833" y="954824"/>
                </a:lnTo>
                <a:lnTo>
                  <a:pt x="6350" y="952957"/>
                </a:lnTo>
                <a:lnTo>
                  <a:pt x="1854" y="954824"/>
                </a:lnTo>
                <a:lnTo>
                  <a:pt x="0" y="959307"/>
                </a:lnTo>
                <a:lnTo>
                  <a:pt x="1854" y="963803"/>
                </a:lnTo>
                <a:lnTo>
                  <a:pt x="6350" y="965657"/>
                </a:lnTo>
                <a:lnTo>
                  <a:pt x="10833" y="963803"/>
                </a:lnTo>
                <a:lnTo>
                  <a:pt x="12700" y="959307"/>
                </a:lnTo>
                <a:close/>
              </a:path>
              <a:path w="873759" h="965834">
                <a:moveTo>
                  <a:pt x="873252" y="6350"/>
                </a:moveTo>
                <a:lnTo>
                  <a:pt x="871385" y="1866"/>
                </a:lnTo>
                <a:lnTo>
                  <a:pt x="866902" y="0"/>
                </a:lnTo>
                <a:lnTo>
                  <a:pt x="862406" y="1866"/>
                </a:lnTo>
                <a:lnTo>
                  <a:pt x="860552" y="6350"/>
                </a:lnTo>
                <a:lnTo>
                  <a:pt x="862406" y="10845"/>
                </a:lnTo>
                <a:lnTo>
                  <a:pt x="866902" y="12700"/>
                </a:lnTo>
                <a:lnTo>
                  <a:pt x="871385" y="10845"/>
                </a:lnTo>
                <a:lnTo>
                  <a:pt x="873252"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9" name="object 258">
            <a:extLst>
              <a:ext uri="{FF2B5EF4-FFF2-40B4-BE49-F238E27FC236}">
                <a16:creationId xmlns:a16="http://schemas.microsoft.com/office/drawing/2014/main" id="{E7C25D33-791B-5CD6-8BA4-6CAE342DCC4D}"/>
              </a:ext>
            </a:extLst>
          </p:cNvPr>
          <p:cNvSpPr/>
          <p:nvPr/>
        </p:nvSpPr>
        <p:spPr>
          <a:xfrm>
            <a:off x="7049889" y="5205902"/>
            <a:ext cx="1108623" cy="770231"/>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1" name="object 256">
            <a:extLst>
              <a:ext uri="{FF2B5EF4-FFF2-40B4-BE49-F238E27FC236}">
                <a16:creationId xmlns:a16="http://schemas.microsoft.com/office/drawing/2014/main" id="{FE0E97AA-EA2A-1F05-9F27-19CD5480E422}"/>
              </a:ext>
            </a:extLst>
          </p:cNvPr>
          <p:cNvSpPr/>
          <p:nvPr/>
        </p:nvSpPr>
        <p:spPr>
          <a:xfrm>
            <a:off x="10286911" y="4356849"/>
            <a:ext cx="460836" cy="373492"/>
          </a:xfrm>
          <a:custGeom>
            <a:avLst/>
            <a:gdLst/>
            <a:ahLst/>
            <a:cxnLst/>
            <a:rect l="l" t="t" r="r" b="b"/>
            <a:pathLst>
              <a:path w="1807209" h="401954">
                <a:moveTo>
                  <a:pt x="0" y="401777"/>
                </a:moveTo>
                <a:lnTo>
                  <a:pt x="1807209" y="401777"/>
                </a:lnTo>
                <a:lnTo>
                  <a:pt x="1807209"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3" name="object 258">
            <a:extLst>
              <a:ext uri="{FF2B5EF4-FFF2-40B4-BE49-F238E27FC236}">
                <a16:creationId xmlns:a16="http://schemas.microsoft.com/office/drawing/2014/main" id="{34B09DA8-F65D-0FFA-C778-0246030A052F}"/>
              </a:ext>
            </a:extLst>
          </p:cNvPr>
          <p:cNvSpPr/>
          <p:nvPr/>
        </p:nvSpPr>
        <p:spPr>
          <a:xfrm>
            <a:off x="8714723" y="5209150"/>
            <a:ext cx="1106424" cy="770231"/>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 name="object 262">
            <a:extLst>
              <a:ext uri="{FF2B5EF4-FFF2-40B4-BE49-F238E27FC236}">
                <a16:creationId xmlns:a16="http://schemas.microsoft.com/office/drawing/2014/main" id="{0DFB304D-4A23-F5D6-8342-1E75C73FB5F4}"/>
              </a:ext>
            </a:extLst>
          </p:cNvPr>
          <p:cNvSpPr/>
          <p:nvPr/>
        </p:nvSpPr>
        <p:spPr>
          <a:xfrm>
            <a:off x="10686833" y="5210360"/>
            <a:ext cx="1108623" cy="776962"/>
          </a:xfrm>
          <a:custGeom>
            <a:avLst/>
            <a:gdLst/>
            <a:ahLst/>
            <a:cxnLst/>
            <a:rect l="l" t="t" r="r" b="b"/>
            <a:pathLst>
              <a:path w="1273175" h="884554">
                <a:moveTo>
                  <a:pt x="0" y="884504"/>
                </a:moveTo>
                <a:lnTo>
                  <a:pt x="1272882" y="884504"/>
                </a:lnTo>
                <a:lnTo>
                  <a:pt x="1272882" y="0"/>
                </a:lnTo>
                <a:lnTo>
                  <a:pt x="0" y="0"/>
                </a:lnTo>
                <a:lnTo>
                  <a:pt x="0" y="884504"/>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5" name="object 264">
            <a:extLst>
              <a:ext uri="{FF2B5EF4-FFF2-40B4-BE49-F238E27FC236}">
                <a16:creationId xmlns:a16="http://schemas.microsoft.com/office/drawing/2014/main" id="{9B9C6FA1-2591-6AFC-7287-7CEBD08134D4}"/>
              </a:ext>
            </a:extLst>
          </p:cNvPr>
          <p:cNvSpPr/>
          <p:nvPr/>
        </p:nvSpPr>
        <p:spPr>
          <a:xfrm>
            <a:off x="8624697" y="4511558"/>
            <a:ext cx="1007991" cy="800088"/>
          </a:xfrm>
          <a:custGeom>
            <a:avLst/>
            <a:gdLst/>
            <a:ahLst/>
            <a:cxnLst/>
            <a:rect l="l" t="t" r="r" b="b"/>
            <a:pathLst>
              <a:path w="1157604" h="918845">
                <a:moveTo>
                  <a:pt x="12700" y="6350"/>
                </a:moveTo>
                <a:lnTo>
                  <a:pt x="10833" y="1866"/>
                </a:lnTo>
                <a:lnTo>
                  <a:pt x="6350" y="0"/>
                </a:lnTo>
                <a:lnTo>
                  <a:pt x="1854" y="1866"/>
                </a:lnTo>
                <a:lnTo>
                  <a:pt x="0" y="6350"/>
                </a:lnTo>
                <a:lnTo>
                  <a:pt x="1854" y="10845"/>
                </a:lnTo>
                <a:lnTo>
                  <a:pt x="6350" y="12700"/>
                </a:lnTo>
                <a:lnTo>
                  <a:pt x="10833" y="10845"/>
                </a:lnTo>
                <a:lnTo>
                  <a:pt x="12700" y="6350"/>
                </a:lnTo>
                <a:close/>
              </a:path>
              <a:path w="1157604" h="918845">
                <a:moveTo>
                  <a:pt x="1157008" y="912291"/>
                </a:moveTo>
                <a:lnTo>
                  <a:pt x="1155141" y="907808"/>
                </a:lnTo>
                <a:lnTo>
                  <a:pt x="1150658" y="905941"/>
                </a:lnTo>
                <a:lnTo>
                  <a:pt x="1146162" y="907808"/>
                </a:lnTo>
                <a:lnTo>
                  <a:pt x="1144308" y="912291"/>
                </a:lnTo>
                <a:lnTo>
                  <a:pt x="1146162" y="916787"/>
                </a:lnTo>
                <a:lnTo>
                  <a:pt x="1150658" y="918641"/>
                </a:lnTo>
                <a:lnTo>
                  <a:pt x="1155141" y="916787"/>
                </a:lnTo>
                <a:lnTo>
                  <a:pt x="1157008" y="912291"/>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6" name="object 266">
            <a:extLst>
              <a:ext uri="{FF2B5EF4-FFF2-40B4-BE49-F238E27FC236}">
                <a16:creationId xmlns:a16="http://schemas.microsoft.com/office/drawing/2014/main" id="{2DD5B4A7-3FA2-6E9C-C994-7017B5080DE5}"/>
              </a:ext>
            </a:extLst>
          </p:cNvPr>
          <p:cNvSpPr/>
          <p:nvPr/>
        </p:nvSpPr>
        <p:spPr>
          <a:xfrm>
            <a:off x="11105462" y="4470620"/>
            <a:ext cx="760831" cy="841006"/>
          </a:xfrm>
          <a:custGeom>
            <a:avLst/>
            <a:gdLst/>
            <a:ahLst/>
            <a:cxnLst/>
            <a:rect l="l" t="t" r="r" b="b"/>
            <a:pathLst>
              <a:path w="873759" h="965834">
                <a:moveTo>
                  <a:pt x="12700" y="959307"/>
                </a:moveTo>
                <a:lnTo>
                  <a:pt x="10833" y="954824"/>
                </a:lnTo>
                <a:lnTo>
                  <a:pt x="6350" y="952957"/>
                </a:lnTo>
                <a:lnTo>
                  <a:pt x="1854" y="954824"/>
                </a:lnTo>
                <a:lnTo>
                  <a:pt x="0" y="959307"/>
                </a:lnTo>
                <a:lnTo>
                  <a:pt x="1854" y="963803"/>
                </a:lnTo>
                <a:lnTo>
                  <a:pt x="6350" y="965657"/>
                </a:lnTo>
                <a:lnTo>
                  <a:pt x="10833" y="963803"/>
                </a:lnTo>
                <a:lnTo>
                  <a:pt x="12700" y="959307"/>
                </a:lnTo>
                <a:close/>
              </a:path>
              <a:path w="873759" h="965834">
                <a:moveTo>
                  <a:pt x="873252" y="6350"/>
                </a:moveTo>
                <a:lnTo>
                  <a:pt x="871385" y="1866"/>
                </a:lnTo>
                <a:lnTo>
                  <a:pt x="866902" y="0"/>
                </a:lnTo>
                <a:lnTo>
                  <a:pt x="862406" y="1866"/>
                </a:lnTo>
                <a:lnTo>
                  <a:pt x="860552" y="6350"/>
                </a:lnTo>
                <a:lnTo>
                  <a:pt x="862406" y="10845"/>
                </a:lnTo>
                <a:lnTo>
                  <a:pt x="866902" y="12700"/>
                </a:lnTo>
                <a:lnTo>
                  <a:pt x="871385" y="10845"/>
                </a:lnTo>
                <a:lnTo>
                  <a:pt x="873252" y="6350"/>
                </a:lnTo>
                <a:close/>
              </a:path>
            </a:pathLst>
          </a:custGeom>
          <a:solidFill>
            <a:srgbClr val="D71E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7" name="TextBox 56">
            <a:extLst>
              <a:ext uri="{FF2B5EF4-FFF2-40B4-BE49-F238E27FC236}">
                <a16:creationId xmlns:a16="http://schemas.microsoft.com/office/drawing/2014/main" id="{DD906C16-6DDF-7F3B-6A67-DF8497CD1207}"/>
              </a:ext>
            </a:extLst>
          </p:cNvPr>
          <p:cNvSpPr txBox="1"/>
          <p:nvPr/>
        </p:nvSpPr>
        <p:spPr>
          <a:xfrm>
            <a:off x="6473600" y="4858506"/>
            <a:ext cx="4855735" cy="184666"/>
          </a:xfrm>
          <a:prstGeom prst="rect">
            <a:avLst/>
          </a:prstGeom>
          <a:solidFill>
            <a:schemeClr val="bg1"/>
          </a:solid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cap="none" normalizeH="0" baseline="0" noProof="0">
                <a:ln>
                  <a:noFill/>
                </a:ln>
                <a:solidFill>
                  <a:srgbClr val="0092D4"/>
                </a:solidFill>
                <a:effectLst/>
                <a:uLnTx/>
                <a:uFillTx/>
                <a:latin typeface="Corbel" panose="020B0503020204020204"/>
                <a:ea typeface="+mn-ea"/>
                <a:cs typeface="+mn-cs"/>
              </a:rPr>
              <a:t>www.path.org/resources/rsv-vaccine-and-mab-snapshot/</a:t>
            </a:r>
          </a:p>
        </p:txBody>
      </p:sp>
      <p:sp>
        <p:nvSpPr>
          <p:cNvPr id="58" name="object 248">
            <a:extLst>
              <a:ext uri="{FF2B5EF4-FFF2-40B4-BE49-F238E27FC236}">
                <a16:creationId xmlns:a16="http://schemas.microsoft.com/office/drawing/2014/main" id="{BEE4B662-1A9B-DB20-C122-1072C7E2E73C}"/>
              </a:ext>
            </a:extLst>
          </p:cNvPr>
          <p:cNvSpPr/>
          <p:nvPr/>
        </p:nvSpPr>
        <p:spPr>
          <a:xfrm>
            <a:off x="10771744" y="4356849"/>
            <a:ext cx="481008" cy="373491"/>
          </a:xfrm>
          <a:custGeom>
            <a:avLst/>
            <a:gdLst/>
            <a:ahLst/>
            <a:cxnLst/>
            <a:rect l="l" t="t" r="r" b="b"/>
            <a:pathLst>
              <a:path w="575945" h="401954">
                <a:moveTo>
                  <a:pt x="0" y="401777"/>
                </a:moveTo>
                <a:lnTo>
                  <a:pt x="575513" y="401777"/>
                </a:lnTo>
                <a:lnTo>
                  <a:pt x="575513"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9" name="object 263">
            <a:extLst>
              <a:ext uri="{FF2B5EF4-FFF2-40B4-BE49-F238E27FC236}">
                <a16:creationId xmlns:a16="http://schemas.microsoft.com/office/drawing/2014/main" id="{C68CAD46-3CF4-EDE1-81E8-1D21A547B525}"/>
              </a:ext>
            </a:extLst>
          </p:cNvPr>
          <p:cNvSpPr/>
          <p:nvPr/>
        </p:nvSpPr>
        <p:spPr>
          <a:xfrm flipH="1">
            <a:off x="7631795" y="1904711"/>
            <a:ext cx="3378716" cy="3300635"/>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0" name="object 263">
            <a:extLst>
              <a:ext uri="{FF2B5EF4-FFF2-40B4-BE49-F238E27FC236}">
                <a16:creationId xmlns:a16="http://schemas.microsoft.com/office/drawing/2014/main" id="{E107605E-077B-A7BE-C40F-54CDDEBDAB7F}"/>
              </a:ext>
            </a:extLst>
          </p:cNvPr>
          <p:cNvSpPr/>
          <p:nvPr/>
        </p:nvSpPr>
        <p:spPr>
          <a:xfrm flipH="1">
            <a:off x="9160879" y="4748680"/>
            <a:ext cx="1312673" cy="451319"/>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1" name="object 263">
            <a:extLst>
              <a:ext uri="{FF2B5EF4-FFF2-40B4-BE49-F238E27FC236}">
                <a16:creationId xmlns:a16="http://schemas.microsoft.com/office/drawing/2014/main" id="{5172780F-4994-F697-1C7D-9BE5BDB40EBF}"/>
              </a:ext>
            </a:extLst>
          </p:cNvPr>
          <p:cNvSpPr/>
          <p:nvPr/>
        </p:nvSpPr>
        <p:spPr>
          <a:xfrm flipH="1" flipV="1">
            <a:off x="11009734" y="4743856"/>
            <a:ext cx="178931" cy="409191"/>
          </a:xfrm>
          <a:custGeom>
            <a:avLst/>
            <a:gdLst/>
            <a:ahLst/>
            <a:cxnLst/>
            <a:rect l="l" t="t" r="r" b="b"/>
            <a:pathLst>
              <a:path w="1114425" h="882650">
                <a:moveTo>
                  <a:pt x="1114196" y="882103"/>
                </a:moveTo>
                <a:lnTo>
                  <a:pt x="0" y="0"/>
                </a:lnTo>
              </a:path>
            </a:pathLst>
          </a:custGeom>
          <a:ln w="12700">
            <a:solidFill>
              <a:srgbClr val="D71E62"/>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3" name="object 248">
            <a:extLst>
              <a:ext uri="{FF2B5EF4-FFF2-40B4-BE49-F238E27FC236}">
                <a16:creationId xmlns:a16="http://schemas.microsoft.com/office/drawing/2014/main" id="{7EE599C8-6BF2-0BF9-A862-D9AE39FC495B}"/>
              </a:ext>
            </a:extLst>
          </p:cNvPr>
          <p:cNvSpPr/>
          <p:nvPr/>
        </p:nvSpPr>
        <p:spPr>
          <a:xfrm>
            <a:off x="10748025" y="1473702"/>
            <a:ext cx="488254" cy="412670"/>
          </a:xfrm>
          <a:custGeom>
            <a:avLst/>
            <a:gdLst/>
            <a:ahLst/>
            <a:cxnLst/>
            <a:rect l="l" t="t" r="r" b="b"/>
            <a:pathLst>
              <a:path w="575945" h="401954">
                <a:moveTo>
                  <a:pt x="0" y="401777"/>
                </a:moveTo>
                <a:lnTo>
                  <a:pt x="575513" y="401777"/>
                </a:lnTo>
                <a:lnTo>
                  <a:pt x="575513" y="0"/>
                </a:lnTo>
                <a:lnTo>
                  <a:pt x="0" y="0"/>
                </a:lnTo>
                <a:lnTo>
                  <a:pt x="0" y="401777"/>
                </a:lnTo>
                <a:close/>
              </a:path>
            </a:pathLst>
          </a:custGeom>
          <a:ln w="25400">
            <a:solidFill>
              <a:srgbClr val="D71E6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1" name="TextBox 30">
            <a:extLst>
              <a:ext uri="{FF2B5EF4-FFF2-40B4-BE49-F238E27FC236}">
                <a16:creationId xmlns:a16="http://schemas.microsoft.com/office/drawing/2014/main" id="{C977F977-359D-E71F-BF75-25ABECA3EA81}"/>
              </a:ext>
            </a:extLst>
          </p:cNvPr>
          <p:cNvSpPr txBox="1"/>
          <p:nvPr/>
        </p:nvSpPr>
        <p:spPr>
          <a:xfrm>
            <a:off x="2392621" y="5865035"/>
            <a:ext cx="4272375" cy="830997"/>
          </a:xfrm>
          <a:prstGeom prst="rect">
            <a:avLst/>
          </a:prstGeom>
          <a:noFill/>
        </p:spPr>
        <p:txBody>
          <a:bodyPr wrap="square" rtlCol="0">
            <a:spAutoFit/>
          </a:bodyPr>
          <a:lstStyle/>
          <a:p>
            <a:pPr lvl="0">
              <a:defRPr/>
            </a:pPr>
            <a:r>
              <a:rPr kumimoji="0" lang="fr-FR" sz="1200" b="1" i="0" u="none" strike="noStrike" cap="none" normalizeH="0" baseline="0" noProof="0" dirty="0">
                <a:ln>
                  <a:noFill/>
                </a:ln>
                <a:solidFill>
                  <a:srgbClr val="0092D4"/>
                </a:solidFill>
                <a:effectLst/>
                <a:uLnTx/>
                <a:uFillTx/>
                <a:latin typeface="Corbel" panose="020B0503020204020204" pitchFamily="34" charset="0"/>
                <a:ea typeface="+mn-ea"/>
                <a:cs typeface="+mn-cs"/>
              </a:rPr>
              <a:t>L’OMS préqualifie le vaccin maternel contre le VRS et </a:t>
            </a:r>
            <a:r>
              <a:rPr kumimoji="0" lang="fr-FR" sz="1200" b="1" i="0" u="none" strike="noStrike" cap="none" normalizeH="0" baseline="0" noProof="0" dirty="0" err="1">
                <a:ln>
                  <a:noFill/>
                </a:ln>
                <a:solidFill>
                  <a:srgbClr val="0092D4"/>
                </a:solidFill>
                <a:effectLst/>
                <a:uLnTx/>
                <a:uFillTx/>
                <a:latin typeface="Corbel" panose="020B0503020204020204" pitchFamily="34" charset="0"/>
                <a:ea typeface="+mn-ea"/>
                <a:cs typeface="+mn-cs"/>
              </a:rPr>
              <a:t>Gavi</a:t>
            </a:r>
            <a:r>
              <a:rPr kumimoji="0" lang="fr-FR" sz="1200" b="1" i="0" u="none" strike="noStrike" cap="none" normalizeH="0" baseline="0" noProof="0" dirty="0">
                <a:ln>
                  <a:noFill/>
                </a:ln>
                <a:solidFill>
                  <a:srgbClr val="0092D4"/>
                </a:solidFill>
                <a:effectLst/>
                <a:uLnTx/>
                <a:uFillTx/>
                <a:latin typeface="Corbel" panose="020B0503020204020204" pitchFamily="34" charset="0"/>
                <a:ea typeface="+mn-ea"/>
                <a:cs typeface="+mn-cs"/>
              </a:rPr>
              <a:t> s’engage à soutenir son introduction ; deuxième homologation d’un </a:t>
            </a:r>
            <a:r>
              <a:rPr kumimoji="0" lang="fr-FR" sz="1200" b="1" i="0" u="none" strike="noStrike" cap="none" normalizeH="0" baseline="0" noProof="0" dirty="0" err="1">
                <a:ln>
                  <a:noFill/>
                </a:ln>
                <a:solidFill>
                  <a:srgbClr val="0092D4"/>
                </a:solidFill>
                <a:effectLst/>
                <a:uLnTx/>
                <a:uFillTx/>
                <a:latin typeface="Corbel" panose="020B0503020204020204" pitchFamily="34" charset="0"/>
                <a:ea typeface="+mn-ea"/>
                <a:cs typeface="+mn-cs"/>
              </a:rPr>
              <a:t>AcM</a:t>
            </a:r>
            <a:r>
              <a:rPr kumimoji="0" lang="fr-FR" sz="1200" b="1" i="0" u="none" strike="noStrike" cap="none" normalizeH="0" baseline="0" noProof="0" dirty="0">
                <a:ln>
                  <a:noFill/>
                </a:ln>
                <a:solidFill>
                  <a:srgbClr val="0092D4"/>
                </a:solidFill>
                <a:effectLst/>
                <a:uLnTx/>
                <a:uFillTx/>
                <a:latin typeface="Corbel" panose="020B0503020204020204" pitchFamily="34" charset="0"/>
                <a:ea typeface="+mn-ea"/>
                <a:cs typeface="+mn-cs"/>
              </a:rPr>
              <a:t> à longue durée d’action, pour le </a:t>
            </a:r>
            <a:r>
              <a:rPr kumimoji="0" lang="fr-FR" sz="1200" b="1" i="0" u="none" strike="noStrike" cap="none" normalizeH="0" baseline="0" noProof="0" dirty="0" err="1">
                <a:ln>
                  <a:noFill/>
                </a:ln>
                <a:solidFill>
                  <a:srgbClr val="0092D4"/>
                </a:solidFill>
                <a:effectLst/>
                <a:uLnTx/>
                <a:uFillTx/>
                <a:latin typeface="Corbel" panose="020B0503020204020204" pitchFamily="34" charset="0"/>
                <a:ea typeface="+mn-ea"/>
                <a:cs typeface="+mn-cs"/>
              </a:rPr>
              <a:t>clesrovimab</a:t>
            </a:r>
            <a:r>
              <a:rPr lang="fr-FR" sz="1200" b="1" dirty="0">
                <a:solidFill>
                  <a:srgbClr val="0092D4"/>
                </a:solidFill>
                <a:latin typeface="Corbel" panose="020B0503020204020204" pitchFamily="34" charset="0"/>
                <a:ea typeface="+mn-ea"/>
                <a:cs typeface="+mn-cs"/>
              </a:rPr>
              <a:t> </a:t>
            </a:r>
            <a:endParaRPr kumimoji="0" lang="fr-FR" sz="1200" b="1" i="0" u="none" strike="noStrike" cap="none" normalizeH="0" baseline="0" noProof="0" dirty="0">
              <a:ln>
                <a:noFill/>
              </a:ln>
              <a:solidFill>
                <a:srgbClr val="0092D4"/>
              </a:solidFill>
              <a:effectLst/>
              <a:uLnTx/>
              <a:uFillTx/>
              <a:latin typeface="Corbel" panose="020B0503020204020204" pitchFamily="34" charset="0"/>
              <a:ea typeface="+mn-ea"/>
              <a:cs typeface="+mn-cs"/>
            </a:endParaRPr>
          </a:p>
        </p:txBody>
      </p:sp>
      <p:cxnSp>
        <p:nvCxnSpPr>
          <p:cNvPr id="36" name="Straight Connector 35">
            <a:extLst>
              <a:ext uri="{FF2B5EF4-FFF2-40B4-BE49-F238E27FC236}">
                <a16:creationId xmlns:a16="http://schemas.microsoft.com/office/drawing/2014/main" id="{303FA2E7-8A01-B2E9-FEB5-A356A1E8FC5E}"/>
              </a:ext>
            </a:extLst>
          </p:cNvPr>
          <p:cNvCxnSpPr/>
          <p:nvPr/>
        </p:nvCxnSpPr>
        <p:spPr>
          <a:xfrm>
            <a:off x="1918736" y="6007356"/>
            <a:ext cx="3937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C907593-10B4-C491-886F-D8CDAC67AD53}"/>
              </a:ext>
            </a:extLst>
          </p:cNvPr>
          <p:cNvSpPr txBox="1"/>
          <p:nvPr/>
        </p:nvSpPr>
        <p:spPr>
          <a:xfrm>
            <a:off x="954130" y="5771890"/>
            <a:ext cx="98890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cap="none" normalizeH="0" baseline="0" noProof="0">
                <a:ln>
                  <a:noFill/>
                </a:ln>
                <a:solidFill>
                  <a:srgbClr val="000000"/>
                </a:solidFill>
                <a:effectLst/>
                <a:uLnTx/>
                <a:uFillTx/>
                <a:latin typeface="Corbel" panose="020B0503020204020204"/>
                <a:ea typeface="+mn-ea"/>
                <a:cs typeface="+mn-cs"/>
              </a:rPr>
              <a:t>2025</a:t>
            </a:r>
          </a:p>
        </p:txBody>
      </p:sp>
      <p:sp>
        <p:nvSpPr>
          <p:cNvPr id="30" name="Footer Placeholder 57">
            <a:extLst>
              <a:ext uri="{FF2B5EF4-FFF2-40B4-BE49-F238E27FC236}">
                <a16:creationId xmlns:a16="http://schemas.microsoft.com/office/drawing/2014/main" id="{AACDAE7B-2243-1F80-EA77-C469233983F7}"/>
              </a:ext>
            </a:extLst>
          </p:cNvPr>
          <p:cNvSpPr>
            <a:spLocks noGrp="1"/>
          </p:cNvSpPr>
          <p:nvPr>
            <p:ph type="ftr" sz="quarter" idx="3"/>
          </p:nvPr>
        </p:nvSpPr>
        <p:spPr>
          <a:xfrm>
            <a:off x="6866666" y="6708725"/>
            <a:ext cx="4873214" cy="173389"/>
          </a:xfrm>
        </p:spPr>
        <p:txBody>
          <a:bodyPr/>
          <a:lstStyle/>
          <a:p>
            <a:r>
              <a:rPr lang="fr-FR" sz="700" dirty="0"/>
              <a:t>Diapositive originale élaborée par l’Organisation mondiale de la santé et PATH. Janvier 2026</a:t>
            </a:r>
          </a:p>
        </p:txBody>
      </p:sp>
      <p:pic>
        <p:nvPicPr>
          <p:cNvPr id="38" name="Picture 37">
            <a:extLst>
              <a:ext uri="{FF2B5EF4-FFF2-40B4-BE49-F238E27FC236}">
                <a16:creationId xmlns:a16="http://schemas.microsoft.com/office/drawing/2014/main" id="{C558659A-1CA4-270A-DEE6-207026CF2B03}"/>
              </a:ext>
            </a:extLst>
          </p:cNvPr>
          <p:cNvPicPr>
            <a:picLocks noChangeAspect="1"/>
          </p:cNvPicPr>
          <p:nvPr/>
        </p:nvPicPr>
        <p:blipFill>
          <a:blip r:embed="rId4"/>
          <a:stretch>
            <a:fillRect/>
          </a:stretch>
        </p:blipFill>
        <p:spPr>
          <a:xfrm>
            <a:off x="7176689" y="5232157"/>
            <a:ext cx="855022" cy="717720"/>
          </a:xfrm>
          <a:prstGeom prst="rect">
            <a:avLst/>
          </a:prstGeom>
        </p:spPr>
      </p:pic>
      <p:pic>
        <p:nvPicPr>
          <p:cNvPr id="41" name="Picture 40">
            <a:extLst>
              <a:ext uri="{FF2B5EF4-FFF2-40B4-BE49-F238E27FC236}">
                <a16:creationId xmlns:a16="http://schemas.microsoft.com/office/drawing/2014/main" id="{60260655-0B6D-9331-D621-282121EFDC36}"/>
              </a:ext>
            </a:extLst>
          </p:cNvPr>
          <p:cNvPicPr>
            <a:picLocks noChangeAspect="1"/>
          </p:cNvPicPr>
          <p:nvPr/>
        </p:nvPicPr>
        <p:blipFill>
          <a:blip r:embed="rId5"/>
          <a:stretch>
            <a:fillRect/>
          </a:stretch>
        </p:blipFill>
        <p:spPr>
          <a:xfrm>
            <a:off x="8822696" y="5250118"/>
            <a:ext cx="890477" cy="667858"/>
          </a:xfrm>
          <a:prstGeom prst="rect">
            <a:avLst/>
          </a:prstGeom>
        </p:spPr>
      </p:pic>
      <p:pic>
        <p:nvPicPr>
          <p:cNvPr id="44" name="Picture 43">
            <a:extLst>
              <a:ext uri="{FF2B5EF4-FFF2-40B4-BE49-F238E27FC236}">
                <a16:creationId xmlns:a16="http://schemas.microsoft.com/office/drawing/2014/main" id="{13947E39-1AF2-0CAB-C2BA-78ED3D67EDCD}"/>
              </a:ext>
            </a:extLst>
          </p:cNvPr>
          <p:cNvPicPr>
            <a:picLocks noChangeAspect="1"/>
          </p:cNvPicPr>
          <p:nvPr/>
        </p:nvPicPr>
        <p:blipFill>
          <a:blip r:embed="rId6"/>
          <a:stretch>
            <a:fillRect/>
          </a:stretch>
        </p:blipFill>
        <p:spPr>
          <a:xfrm>
            <a:off x="10765271" y="5239475"/>
            <a:ext cx="938006" cy="710402"/>
          </a:xfrm>
          <a:prstGeom prst="rect">
            <a:avLst/>
          </a:prstGeom>
        </p:spPr>
      </p:pic>
    </p:spTree>
    <p:extLst>
      <p:ext uri="{BB962C8B-B14F-4D97-AF65-F5344CB8AC3E}">
        <p14:creationId xmlns:p14="http://schemas.microsoft.com/office/powerpoint/2010/main" val="411665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E351EB-7DD3-A072-F3D3-97200B66D6B3}"/>
              </a:ext>
            </a:extLst>
          </p:cNvPr>
          <p:cNvSpPr>
            <a:spLocks noGrp="1"/>
          </p:cNvSpPr>
          <p:nvPr>
            <p:ph type="title"/>
          </p:nvPr>
        </p:nvSpPr>
        <p:spPr/>
        <p:txBody>
          <a:bodyPr>
            <a:noAutofit/>
          </a:bodyPr>
          <a:lstStyle/>
          <a:p>
            <a:r>
              <a:rPr lang="fr-FR" sz="2800"/>
              <a:t>Émergence de nouveaux produits de prévention en début de vie</a:t>
            </a:r>
          </a:p>
        </p:txBody>
      </p:sp>
      <p:graphicFrame>
        <p:nvGraphicFramePr>
          <p:cNvPr id="7" name="Table 7">
            <a:extLst>
              <a:ext uri="{FF2B5EF4-FFF2-40B4-BE49-F238E27FC236}">
                <a16:creationId xmlns:a16="http://schemas.microsoft.com/office/drawing/2014/main" id="{36E85D03-D683-5689-2B08-1827815550A7}"/>
              </a:ext>
            </a:extLst>
          </p:cNvPr>
          <p:cNvGraphicFramePr>
            <a:graphicFrameLocks noGrp="1"/>
          </p:cNvGraphicFramePr>
          <p:nvPr>
            <p:ph idx="1"/>
            <p:extLst>
              <p:ext uri="{D42A27DB-BD31-4B8C-83A1-F6EECF244321}">
                <p14:modId xmlns:p14="http://schemas.microsoft.com/office/powerpoint/2010/main" val="3624186337"/>
              </p:ext>
            </p:extLst>
          </p:nvPr>
        </p:nvGraphicFramePr>
        <p:xfrm>
          <a:off x="1223963" y="1191939"/>
          <a:ext cx="10515599" cy="5284066"/>
        </p:xfrm>
        <a:graphic>
          <a:graphicData uri="http://schemas.openxmlformats.org/drawingml/2006/table">
            <a:tbl>
              <a:tblPr firstRow="1" bandRow="1">
                <a:tableStyleId>{72833802-FEF1-4C79-8D5D-14CF1EAF98D9}</a:tableStyleId>
              </a:tblPr>
              <a:tblGrid>
                <a:gridCol w="1883379">
                  <a:extLst>
                    <a:ext uri="{9D8B030D-6E8A-4147-A177-3AD203B41FA5}">
                      <a16:colId xmlns:a16="http://schemas.microsoft.com/office/drawing/2014/main" val="3970447072"/>
                    </a:ext>
                  </a:extLst>
                </a:gridCol>
                <a:gridCol w="4103355">
                  <a:extLst>
                    <a:ext uri="{9D8B030D-6E8A-4147-A177-3AD203B41FA5}">
                      <a16:colId xmlns:a16="http://schemas.microsoft.com/office/drawing/2014/main" val="3523872787"/>
                    </a:ext>
                  </a:extLst>
                </a:gridCol>
                <a:gridCol w="4528865">
                  <a:extLst>
                    <a:ext uri="{9D8B030D-6E8A-4147-A177-3AD203B41FA5}">
                      <a16:colId xmlns:a16="http://schemas.microsoft.com/office/drawing/2014/main" val="2307969937"/>
                    </a:ext>
                  </a:extLst>
                </a:gridCol>
              </a:tblGrid>
              <a:tr h="1083925">
                <a:tc>
                  <a:txBody>
                    <a:bodyPr/>
                    <a:lstStyle/>
                    <a:p>
                      <a:pPr algn="l" rtl="0"/>
                      <a:endParaRPr lang="en-US" sz="16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i="0">
                          <a:solidFill>
                            <a:schemeClr val="accent1"/>
                          </a:solidFill>
                          <a:latin typeface="Corbel" panose="020B0503020204020204" pitchFamily="34" charset="0"/>
                        </a:rPr>
                        <a:t>Vaccin maternel</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i="0">
                          <a:solidFill>
                            <a:schemeClr val="accent5"/>
                          </a:solidFill>
                          <a:latin typeface="Corbel" panose="020B0503020204020204" pitchFamily="34" charset="0"/>
                        </a:rPr>
                        <a:t>Anticorps monoclonal</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1164693">
                <a:tc>
                  <a:txBody>
                    <a:bodyPr/>
                    <a:lstStyle/>
                    <a:p>
                      <a:endParaRPr lang="en-US" sz="16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a:latin typeface="Corbel" panose="020B0503020204020204" pitchFamily="34" charset="0"/>
                        </a:rPr>
                        <a:t>La vaccination pendant la grossesse peut renforcer directement l’immunité de la femme enceinte et augmenter le transfert naturel d’anticorps au bébé à travers le placenta pour le protéger au début de sa vie.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a:latin typeface="Corbel" panose="020B0503020204020204" pitchFamily="34" charset="0"/>
                        </a:rPr>
                        <a:t>L’immunisation directe des nourrissons fournit des anticorps qui assurent une protection essentielle en début de vie.</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831924">
                <a:tc>
                  <a:txBody>
                    <a:bodyPr/>
                    <a:lstStyle/>
                    <a:p>
                      <a:endParaRPr lang="en-US" sz="16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0" i="0">
                          <a:latin typeface="Corbel" panose="020B0503020204020204" pitchFamily="34" charset="0"/>
                        </a:rPr>
                        <a:t>La protéine pré-F du vaccin induit des anticorps qui neutralisent le virus.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a:latin typeface="Corbel" panose="020B0503020204020204" pitchFamily="34" charset="0"/>
                        </a:rPr>
                        <a:t>Les AcM sont des anticorps produits en laboratoire dirigés contre la </a:t>
                      </a:r>
                      <a:br>
                        <a:rPr lang="fr-FR" sz="1400" b="0" i="0">
                          <a:latin typeface="Corbel" panose="020B0503020204020204" pitchFamily="34" charset="0"/>
                        </a:rPr>
                      </a:br>
                      <a:r>
                        <a:rPr lang="fr-FR" sz="1400" b="0" i="0">
                          <a:latin typeface="Corbel" panose="020B0503020204020204" pitchFamily="34" charset="0"/>
                        </a:rPr>
                        <a:t>protéine pré-F du VRS qui neutralisent le virus.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831924">
                <a:tc>
                  <a:txBody>
                    <a:bodyPr/>
                    <a:lstStyle/>
                    <a:p>
                      <a:endParaRPr lang="en-US" sz="16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0" i="0">
                          <a:latin typeface="Corbel" panose="020B0503020204020204" pitchFamily="34" charset="0"/>
                        </a:rPr>
                        <a:t>Vaccination pendant une période définie de l’âge gestationnel afin d’optimiser le transfert d’anticorps au nourrisson. (Troisième trimestre tel que défini dans le contexte local [OMS] ; les fenêtres recommandées varient en fonction du pays et de l’autorité réglementaire)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a:latin typeface="Corbel" panose="020B0503020204020204" pitchFamily="34" charset="0"/>
                        </a:rPr>
                        <a:t>Peu après la naissance, avec d’autres vaccins administrés à la naissance (par exemple, hépatite B, BCG ou VPO) ou avant/pendant la première saison du VRS.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831924">
                <a:tc>
                  <a:txBody>
                    <a:bodyPr/>
                    <a:lstStyle/>
                    <a:p>
                      <a:endParaRPr lang="en-US" sz="16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lang="fr-FR" sz="1400" b="0" i="0">
                          <a:latin typeface="Corbel" panose="020B0503020204020204" pitchFamily="34" charset="0"/>
                        </a:rPr>
                        <a:t>Une seule dose</a:t>
                      </a:r>
                    </a:p>
                    <a:p>
                      <a:pPr marL="171450" indent="-171450">
                        <a:buFont typeface="Arial" panose="020B0604020202020204" pitchFamily="34" charset="0"/>
                        <a:buChar char="•"/>
                      </a:pPr>
                      <a:r>
                        <a:rPr lang="fr-FR" sz="1400" b="0" i="0">
                          <a:latin typeface="Corbel" panose="020B0503020204020204" pitchFamily="34" charset="0"/>
                        </a:rPr>
                        <a:t>Au moins 5-6 mois de protection après la naissance</a:t>
                      </a:r>
                    </a:p>
                  </a:txBody>
                  <a:tcPr anchor="ctr"/>
                </a:tc>
                <a:tc>
                  <a:txBody>
                    <a:bodyPr/>
                    <a:lstStyle/>
                    <a:p>
                      <a:pPr marL="285750" indent="-285750">
                        <a:buFont typeface="Arial" panose="020B0604020202020204" pitchFamily="34" charset="0"/>
                        <a:buChar char="•"/>
                      </a:pPr>
                      <a:r>
                        <a:rPr lang="fr-FR" sz="1400" b="0" i="0" dirty="0">
                          <a:latin typeface="Corbel" panose="020B0503020204020204" pitchFamily="34" charset="0"/>
                        </a:rPr>
                        <a:t>Une seule dose</a:t>
                      </a:r>
                    </a:p>
                    <a:p>
                      <a:pPr marL="285750" indent="-285750">
                        <a:buFont typeface="Arial" panose="020B0604020202020204" pitchFamily="34" charset="0"/>
                        <a:buChar char="•"/>
                      </a:pPr>
                      <a:r>
                        <a:rPr lang="fr-FR" sz="1400" b="0" i="0" dirty="0">
                          <a:latin typeface="Corbel" panose="020B0503020204020204" pitchFamily="34" charset="0"/>
                        </a:rPr>
                        <a:t>Au moins 5-6 mois de protection après l’administration (plus longue que pour le </a:t>
                      </a:r>
                      <a:r>
                        <a:rPr lang="fr-FR" sz="1400" b="0" i="0" dirty="0" err="1">
                          <a:latin typeface="Corbel" panose="020B0503020204020204" pitchFamily="34" charset="0"/>
                        </a:rPr>
                        <a:t>palivizumab</a:t>
                      </a:r>
                      <a:r>
                        <a:rPr lang="fr-FR" sz="1400" b="0" i="0" dirty="0">
                          <a:latin typeface="Corbel" panose="020B0503020204020204" pitchFamily="34" charset="0"/>
                        </a:rPr>
                        <a:t>) </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5" name="TextBox 4">
            <a:extLst>
              <a:ext uri="{FF2B5EF4-FFF2-40B4-BE49-F238E27FC236}">
                <a16:creationId xmlns:a16="http://schemas.microsoft.com/office/drawing/2014/main" id="{D9BF4D3A-B970-69A3-954F-28A666F824C6}"/>
              </a:ext>
            </a:extLst>
          </p:cNvPr>
          <p:cNvSpPr txBox="1"/>
          <p:nvPr/>
        </p:nvSpPr>
        <p:spPr>
          <a:xfrm>
            <a:off x="1321067" y="2757608"/>
            <a:ext cx="1551607" cy="261610"/>
          </a:xfrm>
          <a:prstGeom prst="rect">
            <a:avLst/>
          </a:prstGeom>
          <a:solidFill>
            <a:schemeClr val="accent4"/>
          </a:solidFill>
        </p:spPr>
        <p:txBody>
          <a:bodyPr wrap="square" rtlCol="0">
            <a:spAutoFit/>
          </a:bodyPr>
          <a:lstStyle/>
          <a:p>
            <a:pPr algn="ctr"/>
            <a:r>
              <a:rPr lang="fr-FR" sz="1100">
                <a:solidFill>
                  <a:schemeClr val="bg1"/>
                </a:solidFill>
                <a:latin typeface="Corbel" panose="020B0503020204020204" pitchFamily="34" charset="0"/>
              </a:rPr>
              <a:t>JUSTIFICATION</a:t>
            </a:r>
          </a:p>
        </p:txBody>
      </p:sp>
      <p:sp>
        <p:nvSpPr>
          <p:cNvPr id="6" name="TextBox 5">
            <a:extLst>
              <a:ext uri="{FF2B5EF4-FFF2-40B4-BE49-F238E27FC236}">
                <a16:creationId xmlns:a16="http://schemas.microsoft.com/office/drawing/2014/main" id="{0B7CC4F5-6047-427D-725A-C6A0B10D6FFF}"/>
              </a:ext>
            </a:extLst>
          </p:cNvPr>
          <p:cNvSpPr txBox="1"/>
          <p:nvPr/>
        </p:nvSpPr>
        <p:spPr>
          <a:xfrm>
            <a:off x="1321067" y="3737626"/>
            <a:ext cx="1551607" cy="261610"/>
          </a:xfrm>
          <a:prstGeom prst="rect">
            <a:avLst/>
          </a:prstGeom>
          <a:solidFill>
            <a:schemeClr val="accent3"/>
          </a:solidFill>
        </p:spPr>
        <p:txBody>
          <a:bodyPr wrap="square" rtlCol="0">
            <a:spAutoFit/>
          </a:bodyPr>
          <a:lstStyle/>
          <a:p>
            <a:pPr algn="ctr"/>
            <a:r>
              <a:rPr lang="fr-FR" sz="1100">
                <a:solidFill>
                  <a:schemeClr val="bg1"/>
                </a:solidFill>
                <a:latin typeface="Corbel" panose="020B0503020204020204" pitchFamily="34" charset="0"/>
              </a:rPr>
              <a:t>FONCTIONNEMENT</a:t>
            </a:r>
          </a:p>
        </p:txBody>
      </p:sp>
      <p:sp>
        <p:nvSpPr>
          <p:cNvPr id="8" name="TextBox 7">
            <a:extLst>
              <a:ext uri="{FF2B5EF4-FFF2-40B4-BE49-F238E27FC236}">
                <a16:creationId xmlns:a16="http://schemas.microsoft.com/office/drawing/2014/main" id="{8DEF2B29-A59D-C2E7-EC12-7972BDFFCF10}"/>
              </a:ext>
            </a:extLst>
          </p:cNvPr>
          <p:cNvSpPr txBox="1"/>
          <p:nvPr/>
        </p:nvSpPr>
        <p:spPr>
          <a:xfrm>
            <a:off x="1321066" y="4621675"/>
            <a:ext cx="1551607" cy="261610"/>
          </a:xfrm>
          <a:prstGeom prst="rect">
            <a:avLst/>
          </a:prstGeom>
          <a:solidFill>
            <a:schemeClr val="accent2"/>
          </a:solidFill>
        </p:spPr>
        <p:txBody>
          <a:bodyPr wrap="square" rtlCol="0">
            <a:spAutoFit/>
          </a:bodyPr>
          <a:lstStyle/>
          <a:p>
            <a:pPr algn="ctr"/>
            <a:r>
              <a:rPr lang="fr-FR" sz="1100">
                <a:solidFill>
                  <a:schemeClr val="bg1"/>
                </a:solidFill>
                <a:latin typeface="Corbel" panose="020B0503020204020204" pitchFamily="34" charset="0"/>
              </a:rPr>
              <a:t>PÉRIODE</a:t>
            </a:r>
          </a:p>
        </p:txBody>
      </p:sp>
      <p:sp>
        <p:nvSpPr>
          <p:cNvPr id="9" name="TextBox 8">
            <a:extLst>
              <a:ext uri="{FF2B5EF4-FFF2-40B4-BE49-F238E27FC236}">
                <a16:creationId xmlns:a16="http://schemas.microsoft.com/office/drawing/2014/main" id="{CF2ABB71-2908-902C-0892-C24B93BCD0EA}"/>
              </a:ext>
            </a:extLst>
          </p:cNvPr>
          <p:cNvSpPr txBox="1"/>
          <p:nvPr/>
        </p:nvSpPr>
        <p:spPr>
          <a:xfrm>
            <a:off x="1321066" y="5784283"/>
            <a:ext cx="1551607" cy="430887"/>
          </a:xfrm>
          <a:prstGeom prst="rect">
            <a:avLst/>
          </a:prstGeom>
          <a:solidFill>
            <a:schemeClr val="tx2"/>
          </a:solidFill>
        </p:spPr>
        <p:txBody>
          <a:bodyPr wrap="square" rtlCol="0">
            <a:spAutoFit/>
          </a:bodyPr>
          <a:lstStyle/>
          <a:p>
            <a:pPr algn="ctr"/>
            <a:r>
              <a:rPr lang="fr-FR" sz="1100">
                <a:solidFill>
                  <a:schemeClr val="bg1"/>
                </a:solidFill>
                <a:latin typeface="Corbel" panose="020B0503020204020204" pitchFamily="34" charset="0"/>
              </a:rPr>
              <a:t>CARACTÉRISTIQUES DU PRODUIT</a:t>
            </a:r>
          </a:p>
        </p:txBody>
      </p:sp>
      <p:pic>
        <p:nvPicPr>
          <p:cNvPr id="11" name="Picture 10" descr="Icon&#10;&#10;Description automatically generated">
            <a:extLst>
              <a:ext uri="{FF2B5EF4-FFF2-40B4-BE49-F238E27FC236}">
                <a16:creationId xmlns:a16="http://schemas.microsoft.com/office/drawing/2014/main" id="{2F7535B4-24A6-73E9-8216-9FE3C4D8A2BB}"/>
              </a:ext>
            </a:extLst>
          </p:cNvPr>
          <p:cNvPicPr>
            <a:picLocks noChangeAspect="1"/>
          </p:cNvPicPr>
          <p:nvPr/>
        </p:nvPicPr>
        <p:blipFill>
          <a:blip r:embed="rId3"/>
          <a:stretch>
            <a:fillRect/>
          </a:stretch>
        </p:blipFill>
        <p:spPr>
          <a:xfrm>
            <a:off x="7357003" y="1391685"/>
            <a:ext cx="368300" cy="711200"/>
          </a:xfrm>
          <a:prstGeom prst="rect">
            <a:avLst/>
          </a:prstGeom>
        </p:spPr>
      </p:pic>
      <p:pic>
        <p:nvPicPr>
          <p:cNvPr id="13" name="Picture 12" descr="Icon&#10;&#10;Description automatically generated">
            <a:extLst>
              <a:ext uri="{FF2B5EF4-FFF2-40B4-BE49-F238E27FC236}">
                <a16:creationId xmlns:a16="http://schemas.microsoft.com/office/drawing/2014/main" id="{3DC2D284-3482-192D-7B88-9EFBFECD8E16}"/>
              </a:ext>
            </a:extLst>
          </p:cNvPr>
          <p:cNvPicPr>
            <a:picLocks noChangeAspect="1"/>
          </p:cNvPicPr>
          <p:nvPr/>
        </p:nvPicPr>
        <p:blipFill>
          <a:blip r:embed="rId4"/>
          <a:stretch>
            <a:fillRect/>
          </a:stretch>
        </p:blipFill>
        <p:spPr>
          <a:xfrm>
            <a:off x="3253844" y="1099585"/>
            <a:ext cx="457200" cy="1003300"/>
          </a:xfrm>
          <a:prstGeom prst="rect">
            <a:avLst/>
          </a:prstGeom>
        </p:spPr>
      </p:pic>
      <p:sp>
        <p:nvSpPr>
          <p:cNvPr id="2" name="Footer Placeholder 57">
            <a:extLst>
              <a:ext uri="{FF2B5EF4-FFF2-40B4-BE49-F238E27FC236}">
                <a16:creationId xmlns:a16="http://schemas.microsoft.com/office/drawing/2014/main" id="{1C642921-110E-6F8B-70D6-8E0CB0C9399F}"/>
              </a:ext>
            </a:extLst>
          </p:cNvPr>
          <p:cNvSpPr>
            <a:spLocks noGrp="1"/>
          </p:cNvSpPr>
          <p:nvPr>
            <p:ph type="ftr" sz="quarter" idx="3"/>
          </p:nvPr>
        </p:nvSpPr>
        <p:spPr>
          <a:xfrm>
            <a:off x="6866666" y="6575796"/>
            <a:ext cx="4873214" cy="173389"/>
          </a:xfrm>
        </p:spPr>
        <p:txBody>
          <a:bodyPr/>
          <a:lstStyle/>
          <a:p>
            <a:r>
              <a:rPr lang="fr-FR" dirty="0"/>
              <a:t>Diapositive originale élaborée par l’Organisation mondiale de la santé et PATH. Janvier 2026</a:t>
            </a:r>
          </a:p>
        </p:txBody>
      </p:sp>
    </p:spTree>
    <p:extLst>
      <p:ext uri="{BB962C8B-B14F-4D97-AF65-F5344CB8AC3E}">
        <p14:creationId xmlns:p14="http://schemas.microsoft.com/office/powerpoint/2010/main" val="198923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2529" y="1239094"/>
            <a:ext cx="10733711" cy="651759"/>
          </a:xfrm>
          <a:prstGeom prst="rect">
            <a:avLst/>
          </a:prstGeom>
        </p:spPr>
        <p:txBody>
          <a:bodyPr vert="horz" wrap="square" lIns="0" tIns="10583" rIns="0" bIns="0" rtlCol="0">
            <a:spAutoFit/>
          </a:bodyPr>
          <a:lstStyle/>
          <a:p>
            <a:pPr marL="10583" marR="4233">
              <a:spcBef>
                <a:spcPts val="83"/>
              </a:spcBef>
            </a:pPr>
            <a:r>
              <a:rPr lang="fr-FR" sz="2083">
                <a:solidFill>
                  <a:srgbClr val="231F20"/>
                </a:solidFill>
                <a:latin typeface="Corbel" panose="020B0503020204020204" pitchFamily="34" charset="0"/>
                <a:cs typeface="Montserrat"/>
              </a:rPr>
              <a:t>Le VRS est la première cause mondiale d’infections respiratoires graves et d’hospitalisation chez les jeunes enfants. Cette situation pourrait toutefois évoluer grâce à de nouveaux outils d’immunisation.</a:t>
            </a:r>
          </a:p>
        </p:txBody>
      </p:sp>
      <p:sp>
        <p:nvSpPr>
          <p:cNvPr id="3" name="object 3"/>
          <p:cNvSpPr txBox="1"/>
          <p:nvPr/>
        </p:nvSpPr>
        <p:spPr>
          <a:xfrm>
            <a:off x="1192530" y="4802766"/>
            <a:ext cx="10403417" cy="651759"/>
          </a:xfrm>
          <a:prstGeom prst="rect">
            <a:avLst/>
          </a:prstGeom>
        </p:spPr>
        <p:txBody>
          <a:bodyPr vert="horz" wrap="square" lIns="0" tIns="10583" rIns="0" bIns="0" rtlCol="0">
            <a:spAutoFit/>
          </a:bodyPr>
          <a:lstStyle/>
          <a:p>
            <a:pPr marL="10583" marR="4233">
              <a:spcBef>
                <a:spcPts val="83"/>
              </a:spcBef>
            </a:pPr>
            <a:r>
              <a:rPr lang="fr-FR" sz="2083">
                <a:solidFill>
                  <a:srgbClr val="231F20"/>
                </a:solidFill>
                <a:latin typeface="Corbel" panose="020B0503020204020204" pitchFamily="34" charset="0"/>
                <a:cs typeface="Montserrat"/>
              </a:rPr>
              <a:t>Le moment est venu de sensibiliser les populations, et de soutenir la prise de décision aux niveaux mondial, régional et national en matière de prévention, de politiques et de préparation à la mise en œuvre de la lutte contre le VRS.</a:t>
            </a:r>
          </a:p>
        </p:txBody>
      </p:sp>
      <p:sp>
        <p:nvSpPr>
          <p:cNvPr id="4" name="object 4"/>
          <p:cNvSpPr txBox="1"/>
          <p:nvPr/>
        </p:nvSpPr>
        <p:spPr>
          <a:xfrm>
            <a:off x="1319117" y="2426754"/>
            <a:ext cx="3736811" cy="2321191"/>
          </a:xfrm>
          <a:prstGeom prst="rect">
            <a:avLst/>
          </a:prstGeom>
        </p:spPr>
        <p:txBody>
          <a:bodyPr vert="horz" wrap="square" lIns="0" tIns="10583" rIns="0" bIns="0" rtlCol="0">
            <a:spAutoFit/>
          </a:bodyPr>
          <a:lstStyle/>
          <a:p>
            <a:pPr marL="10583" marR="4233">
              <a:lnSpc>
                <a:spcPts val="2020"/>
              </a:lnSpc>
              <a:spcBef>
                <a:spcPts val="83"/>
              </a:spcBef>
            </a:pPr>
            <a:r>
              <a:rPr lang="fr-FR" sz="1400" b="1" dirty="0">
                <a:solidFill>
                  <a:srgbClr val="52A947"/>
                </a:solidFill>
                <a:latin typeface="Corbel" panose="020B0503020204020204" pitchFamily="34" charset="0"/>
                <a:cs typeface="Montserrat"/>
              </a:rPr>
              <a:t>De nouveaux outils de prévention précoce du VRS ont été homologués dans de nombreux pays et sont recommandés à l’échelle mondiale par l’Organisation mondiale de la santé (OMS)</a:t>
            </a:r>
            <a:r>
              <a:rPr lang="fr-FR" sz="1400" b="1" baseline="30000" dirty="0">
                <a:solidFill>
                  <a:srgbClr val="52A947"/>
                </a:solidFill>
                <a:latin typeface="Corbel" panose="020B0503020204020204" pitchFamily="34" charset="0"/>
                <a:cs typeface="Montserrat"/>
              </a:rPr>
              <a:t>1</a:t>
            </a:r>
            <a:r>
              <a:rPr lang="fr-FR" sz="1400" b="1" dirty="0">
                <a:solidFill>
                  <a:srgbClr val="52A947"/>
                </a:solidFill>
                <a:latin typeface="Corbel" panose="020B0503020204020204" pitchFamily="34" charset="0"/>
                <a:cs typeface="Montserrat"/>
              </a:rPr>
              <a:t> :</a:t>
            </a:r>
          </a:p>
          <a:p>
            <a:pPr marL="296333" marR="4233" indent="-285750">
              <a:lnSpc>
                <a:spcPts val="2020"/>
              </a:lnSpc>
              <a:spcBef>
                <a:spcPts val="83"/>
              </a:spcBef>
              <a:buFont typeface="Arial" panose="020B0604020202020204" pitchFamily="34" charset="0"/>
              <a:buChar char="•"/>
            </a:pPr>
            <a:r>
              <a:rPr lang="fr-FR" sz="1200" dirty="0">
                <a:solidFill>
                  <a:srgbClr val="52A947"/>
                </a:solidFill>
                <a:latin typeface="Corbel" panose="020B0503020204020204" pitchFamily="34" charset="0"/>
                <a:cs typeface="Montserrat"/>
              </a:rPr>
              <a:t>administration d’un vaccin pendant la </a:t>
            </a:r>
            <a:br>
              <a:rPr lang="fr-FR" sz="1200" dirty="0">
                <a:solidFill>
                  <a:srgbClr val="52A947"/>
                </a:solidFill>
                <a:latin typeface="Corbel" panose="020B0503020204020204" pitchFamily="34" charset="0"/>
                <a:cs typeface="Montserrat"/>
              </a:rPr>
            </a:br>
            <a:r>
              <a:rPr lang="fr-FR" sz="1200" dirty="0">
                <a:solidFill>
                  <a:srgbClr val="52A947"/>
                </a:solidFill>
                <a:latin typeface="Corbel" panose="020B0503020204020204" pitchFamily="34" charset="0"/>
                <a:cs typeface="Montserrat"/>
              </a:rPr>
              <a:t>grossesse ;</a:t>
            </a:r>
          </a:p>
          <a:p>
            <a:pPr marL="296333" marR="4233" indent="-285750">
              <a:lnSpc>
                <a:spcPts val="2020"/>
              </a:lnSpc>
              <a:spcBef>
                <a:spcPts val="83"/>
              </a:spcBef>
              <a:buFont typeface="Arial" panose="020B0604020202020204" pitchFamily="34" charset="0"/>
              <a:buChar char="•"/>
            </a:pPr>
            <a:r>
              <a:rPr lang="fr-FR" sz="1200" dirty="0">
                <a:solidFill>
                  <a:srgbClr val="52A947"/>
                </a:solidFill>
                <a:latin typeface="Corbel" panose="020B0503020204020204" pitchFamily="34" charset="0"/>
                <a:cs typeface="Montserrat"/>
              </a:rPr>
              <a:t>administration aux nourrissons</a:t>
            </a:r>
            <a:br>
              <a:rPr lang="fr-FR" sz="1200" dirty="0">
                <a:solidFill>
                  <a:srgbClr val="52A947"/>
                </a:solidFill>
                <a:latin typeface="Corbel" panose="020B0503020204020204" pitchFamily="34" charset="0"/>
                <a:cs typeface="Montserrat"/>
              </a:rPr>
            </a:br>
            <a:r>
              <a:rPr lang="fr-FR" sz="1200" dirty="0">
                <a:solidFill>
                  <a:srgbClr val="52A947"/>
                </a:solidFill>
                <a:latin typeface="Corbel" panose="020B0503020204020204" pitchFamily="34" charset="0"/>
                <a:cs typeface="Montserrat"/>
              </a:rPr>
              <a:t>d’anticorps monoclonaux (</a:t>
            </a:r>
            <a:r>
              <a:rPr lang="fr-FR" sz="1200" dirty="0" err="1">
                <a:solidFill>
                  <a:srgbClr val="52A947"/>
                </a:solidFill>
                <a:latin typeface="Corbel" panose="020B0503020204020204" pitchFamily="34" charset="0"/>
                <a:cs typeface="Montserrat"/>
              </a:rPr>
              <a:t>AcM</a:t>
            </a:r>
            <a:r>
              <a:rPr lang="fr-FR" sz="1200" dirty="0">
                <a:solidFill>
                  <a:srgbClr val="52A947"/>
                </a:solidFill>
                <a:latin typeface="Corbel" panose="020B0503020204020204" pitchFamily="34" charset="0"/>
                <a:cs typeface="Montserrat"/>
              </a:rPr>
              <a:t>) </a:t>
            </a:r>
            <a:br>
              <a:rPr lang="fr-FR" sz="1200" dirty="0">
                <a:solidFill>
                  <a:srgbClr val="52A947"/>
                </a:solidFill>
                <a:latin typeface="Corbel" panose="020B0503020204020204" pitchFamily="34" charset="0"/>
                <a:cs typeface="Montserrat"/>
              </a:rPr>
            </a:br>
            <a:r>
              <a:rPr lang="fr-FR" sz="1200" dirty="0">
                <a:solidFill>
                  <a:srgbClr val="52A947"/>
                </a:solidFill>
                <a:latin typeface="Corbel" panose="020B0503020204020204" pitchFamily="34" charset="0"/>
                <a:cs typeface="Montserrat"/>
              </a:rPr>
              <a:t>à longue durée d’action. </a:t>
            </a:r>
          </a:p>
        </p:txBody>
      </p:sp>
      <p:sp>
        <p:nvSpPr>
          <p:cNvPr id="5" name="object 5"/>
          <p:cNvSpPr txBox="1"/>
          <p:nvPr/>
        </p:nvSpPr>
        <p:spPr>
          <a:xfrm>
            <a:off x="8509000" y="2664837"/>
            <a:ext cx="2756291" cy="1578038"/>
          </a:xfrm>
          <a:prstGeom prst="rect">
            <a:avLst/>
          </a:prstGeom>
        </p:spPr>
        <p:txBody>
          <a:bodyPr vert="horz" wrap="square" lIns="0" tIns="10583" rIns="0" bIns="0" rtlCol="0">
            <a:spAutoFit/>
          </a:bodyPr>
          <a:lstStyle/>
          <a:p>
            <a:pPr marL="10583" marR="4233">
              <a:lnSpc>
                <a:spcPts val="2020"/>
              </a:lnSpc>
              <a:spcBef>
                <a:spcPts val="83"/>
              </a:spcBef>
            </a:pPr>
            <a:r>
              <a:rPr lang="fr-FR" sz="1600" b="1" dirty="0">
                <a:solidFill>
                  <a:srgbClr val="D71E62"/>
                </a:solidFill>
                <a:latin typeface="Corbel" panose="020B0503020204020204" pitchFamily="34" charset="0"/>
                <a:cs typeface="Montserrat"/>
              </a:rPr>
              <a:t>L’ajout du VRS au kit de vaccination pourrait :</a:t>
            </a:r>
          </a:p>
          <a:p>
            <a:pPr marL="296333" marR="4233" indent="-285750">
              <a:lnSpc>
                <a:spcPts val="2020"/>
              </a:lnSpc>
              <a:spcBef>
                <a:spcPts val="83"/>
              </a:spcBef>
              <a:buFont typeface="Arial" panose="020B0604020202020204" pitchFamily="34" charset="0"/>
              <a:buChar char="•"/>
            </a:pPr>
            <a:r>
              <a:rPr lang="fr-FR" sz="1400" dirty="0">
                <a:solidFill>
                  <a:srgbClr val="D71E62"/>
                </a:solidFill>
                <a:latin typeface="Corbel" panose="020B0503020204020204" pitchFamily="34" charset="0"/>
                <a:cs typeface="Montserrat"/>
              </a:rPr>
              <a:t>éviter l’hospitalisation des enfants ;</a:t>
            </a:r>
          </a:p>
          <a:p>
            <a:pPr marL="296333" marR="4233" indent="-285750">
              <a:lnSpc>
                <a:spcPts val="2020"/>
              </a:lnSpc>
              <a:spcBef>
                <a:spcPts val="83"/>
              </a:spcBef>
              <a:buFont typeface="Arial" panose="020B0604020202020204" pitchFamily="34" charset="0"/>
              <a:buChar char="•"/>
            </a:pPr>
            <a:r>
              <a:rPr lang="fr-FR" sz="1400" dirty="0">
                <a:solidFill>
                  <a:srgbClr val="D71E62"/>
                </a:solidFill>
                <a:latin typeface="Corbel" panose="020B0503020204020204" pitchFamily="34" charset="0"/>
                <a:cs typeface="Montserrat"/>
              </a:rPr>
              <a:t>sauver de nombreux enfants ;</a:t>
            </a:r>
          </a:p>
          <a:p>
            <a:pPr marL="296333" marR="4233" indent="-285750">
              <a:lnSpc>
                <a:spcPts val="2020"/>
              </a:lnSpc>
              <a:spcBef>
                <a:spcPts val="83"/>
              </a:spcBef>
              <a:buFont typeface="Arial" panose="020B0604020202020204" pitchFamily="34" charset="0"/>
              <a:buChar char="•"/>
            </a:pPr>
            <a:r>
              <a:rPr lang="fr-FR" sz="1400" dirty="0">
                <a:solidFill>
                  <a:srgbClr val="D71E62"/>
                </a:solidFill>
                <a:latin typeface="Corbel" panose="020B0503020204020204" pitchFamily="34" charset="0"/>
                <a:cs typeface="Montserrat"/>
              </a:rPr>
              <a:t>libérer des ressources pour d’autres priorités sanitaires.</a:t>
            </a:r>
          </a:p>
        </p:txBody>
      </p:sp>
      <p:sp>
        <p:nvSpPr>
          <p:cNvPr id="6" name="object 6"/>
          <p:cNvSpPr txBox="1"/>
          <p:nvPr/>
        </p:nvSpPr>
        <p:spPr>
          <a:xfrm>
            <a:off x="5222541" y="2635100"/>
            <a:ext cx="2857296" cy="770125"/>
          </a:xfrm>
          <a:prstGeom prst="rect">
            <a:avLst/>
          </a:prstGeom>
        </p:spPr>
        <p:txBody>
          <a:bodyPr vert="horz" wrap="square" lIns="0" tIns="10583" rIns="0" bIns="0" rtlCol="0">
            <a:spAutoFit/>
          </a:bodyPr>
          <a:lstStyle/>
          <a:p>
            <a:pPr marL="10583" marR="730750">
              <a:lnSpc>
                <a:spcPts val="2020"/>
              </a:lnSpc>
              <a:spcBef>
                <a:spcPts val="83"/>
              </a:spcBef>
            </a:pPr>
            <a:r>
              <a:rPr lang="fr-FR" sz="1600" b="1">
                <a:solidFill>
                  <a:srgbClr val="314FA1"/>
                </a:solidFill>
                <a:latin typeface="Corbel" panose="020B0503020204020204" pitchFamily="34" charset="0"/>
                <a:cs typeface="Montserrat"/>
              </a:rPr>
              <a:t>Une opportunité tardive de s’attaquer à une cause sous-estimée</a:t>
            </a:r>
          </a:p>
        </p:txBody>
      </p:sp>
      <p:sp>
        <p:nvSpPr>
          <p:cNvPr id="7" name="object 7"/>
          <p:cNvSpPr/>
          <p:nvPr/>
        </p:nvSpPr>
        <p:spPr>
          <a:xfrm>
            <a:off x="5120437" y="2686623"/>
            <a:ext cx="0" cy="1521354"/>
          </a:xfrm>
          <a:custGeom>
            <a:avLst/>
            <a:gdLst/>
            <a:ahLst/>
            <a:cxnLst/>
            <a:rect l="l" t="t" r="r" b="b"/>
            <a:pathLst>
              <a:path h="1825625">
                <a:moveTo>
                  <a:pt x="0" y="1825040"/>
                </a:moveTo>
                <a:lnTo>
                  <a:pt x="0" y="0"/>
                </a:lnTo>
              </a:path>
            </a:pathLst>
          </a:custGeom>
          <a:ln w="6350">
            <a:solidFill>
              <a:srgbClr val="0093D5"/>
            </a:solidFill>
          </a:ln>
        </p:spPr>
        <p:txBody>
          <a:bodyPr wrap="square" lIns="0" tIns="0" rIns="0" bIns="0" rtlCol="0"/>
          <a:lstStyle/>
          <a:p>
            <a:endParaRPr sz="1500">
              <a:latin typeface="Corbel" panose="020B0503020204020204" pitchFamily="34" charset="0"/>
            </a:endParaRPr>
          </a:p>
        </p:txBody>
      </p:sp>
      <p:sp>
        <p:nvSpPr>
          <p:cNvPr id="8" name="object 8"/>
          <p:cNvSpPr/>
          <p:nvPr/>
        </p:nvSpPr>
        <p:spPr>
          <a:xfrm>
            <a:off x="8353629" y="2686623"/>
            <a:ext cx="0" cy="1521354"/>
          </a:xfrm>
          <a:custGeom>
            <a:avLst/>
            <a:gdLst/>
            <a:ahLst/>
            <a:cxnLst/>
            <a:rect l="l" t="t" r="r" b="b"/>
            <a:pathLst>
              <a:path h="1825625">
                <a:moveTo>
                  <a:pt x="0" y="1825040"/>
                </a:moveTo>
                <a:lnTo>
                  <a:pt x="0" y="0"/>
                </a:lnTo>
              </a:path>
            </a:pathLst>
          </a:custGeom>
          <a:ln w="6350">
            <a:solidFill>
              <a:srgbClr val="0093D5"/>
            </a:solidFill>
          </a:ln>
        </p:spPr>
        <p:txBody>
          <a:bodyPr wrap="square" lIns="0" tIns="0" rIns="0" bIns="0" rtlCol="0"/>
          <a:lstStyle/>
          <a:p>
            <a:endParaRPr sz="1500">
              <a:latin typeface="Corbel" panose="020B0503020204020204" pitchFamily="34" charset="0"/>
            </a:endParaRPr>
          </a:p>
        </p:txBody>
      </p:sp>
      <p:sp>
        <p:nvSpPr>
          <p:cNvPr id="9" name="object 9"/>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tabLst>
                <a:tab pos="1048237" algn="l"/>
                <a:tab pos="2239873" algn="l"/>
                <a:tab pos="2860561" algn="l"/>
                <a:tab pos="3999811" algn="l"/>
                <a:tab pos="4928990" algn="l"/>
                <a:tab pos="5880923" algn="l"/>
              </a:tabLst>
            </a:pPr>
            <a:r>
              <a:rPr lang="fr-FR">
                <a:solidFill>
                  <a:srgbClr val="0093D5"/>
                </a:solidFill>
                <a:cs typeface="Montserrat"/>
              </a:rPr>
              <a:t>Pourquoi se concentrer sur le virus respiratoire syncytial (VRS) ? Et pourquoi maintenant ?</a:t>
            </a:r>
          </a:p>
        </p:txBody>
      </p:sp>
      <p:grpSp>
        <p:nvGrpSpPr>
          <p:cNvPr id="10" name="object 10"/>
          <p:cNvGrpSpPr/>
          <p:nvPr/>
        </p:nvGrpSpPr>
        <p:grpSpPr>
          <a:xfrm>
            <a:off x="3887033" y="3491646"/>
            <a:ext cx="1040871" cy="997479"/>
            <a:chOff x="4923519" y="3943200"/>
            <a:chExt cx="1249045" cy="1196975"/>
          </a:xfrm>
        </p:grpSpPr>
        <p:sp>
          <p:nvSpPr>
            <p:cNvPr id="11" name="object 11"/>
            <p:cNvSpPr/>
            <p:nvPr/>
          </p:nvSpPr>
          <p:spPr>
            <a:xfrm>
              <a:off x="4923510" y="3943209"/>
              <a:ext cx="1249045" cy="1196975"/>
            </a:xfrm>
            <a:custGeom>
              <a:avLst/>
              <a:gdLst/>
              <a:ahLst/>
              <a:cxnLst/>
              <a:rect l="l" t="t" r="r" b="b"/>
              <a:pathLst>
                <a:path w="1249045" h="1196975">
                  <a:moveTo>
                    <a:pt x="639635" y="455841"/>
                  </a:moveTo>
                  <a:lnTo>
                    <a:pt x="617715" y="403136"/>
                  </a:lnTo>
                  <a:lnTo>
                    <a:pt x="587603" y="385864"/>
                  </a:lnTo>
                  <a:lnTo>
                    <a:pt x="587603" y="455841"/>
                  </a:lnTo>
                  <a:lnTo>
                    <a:pt x="587603" y="499897"/>
                  </a:lnTo>
                  <a:lnTo>
                    <a:pt x="585812" y="508736"/>
                  </a:lnTo>
                  <a:lnTo>
                    <a:pt x="580936" y="515950"/>
                  </a:lnTo>
                  <a:lnTo>
                    <a:pt x="573697" y="520827"/>
                  </a:lnTo>
                  <a:lnTo>
                    <a:pt x="564845" y="522605"/>
                  </a:lnTo>
                  <a:lnTo>
                    <a:pt x="550240" y="522605"/>
                  </a:lnTo>
                  <a:lnTo>
                    <a:pt x="550240" y="574484"/>
                  </a:lnTo>
                  <a:lnTo>
                    <a:pt x="550240" y="1082967"/>
                  </a:lnTo>
                  <a:lnTo>
                    <a:pt x="545376" y="1106932"/>
                  </a:lnTo>
                  <a:lnTo>
                    <a:pt x="532117" y="1126515"/>
                  </a:lnTo>
                  <a:lnTo>
                    <a:pt x="512483" y="1139736"/>
                  </a:lnTo>
                  <a:lnTo>
                    <a:pt x="488454" y="1144574"/>
                  </a:lnTo>
                  <a:lnTo>
                    <a:pt x="151180" y="1144574"/>
                  </a:lnTo>
                  <a:lnTo>
                    <a:pt x="127165" y="1139736"/>
                  </a:lnTo>
                  <a:lnTo>
                    <a:pt x="107518" y="1126515"/>
                  </a:lnTo>
                  <a:lnTo>
                    <a:pt x="94272" y="1106932"/>
                  </a:lnTo>
                  <a:lnTo>
                    <a:pt x="89408" y="1082967"/>
                  </a:lnTo>
                  <a:lnTo>
                    <a:pt x="89408" y="574484"/>
                  </a:lnTo>
                  <a:lnTo>
                    <a:pt x="550240" y="574484"/>
                  </a:lnTo>
                  <a:lnTo>
                    <a:pt x="550240" y="522605"/>
                  </a:lnTo>
                  <a:lnTo>
                    <a:pt x="74790" y="522605"/>
                  </a:lnTo>
                  <a:lnTo>
                    <a:pt x="65938" y="520827"/>
                  </a:lnTo>
                  <a:lnTo>
                    <a:pt x="58712" y="515950"/>
                  </a:lnTo>
                  <a:lnTo>
                    <a:pt x="53822" y="508736"/>
                  </a:lnTo>
                  <a:lnTo>
                    <a:pt x="52031" y="499897"/>
                  </a:lnTo>
                  <a:lnTo>
                    <a:pt x="52031" y="455841"/>
                  </a:lnTo>
                  <a:lnTo>
                    <a:pt x="53822" y="447027"/>
                  </a:lnTo>
                  <a:lnTo>
                    <a:pt x="58712" y="439813"/>
                  </a:lnTo>
                  <a:lnTo>
                    <a:pt x="65938" y="434936"/>
                  </a:lnTo>
                  <a:lnTo>
                    <a:pt x="74790" y="433146"/>
                  </a:lnTo>
                  <a:lnTo>
                    <a:pt x="564845" y="433146"/>
                  </a:lnTo>
                  <a:lnTo>
                    <a:pt x="573697" y="434936"/>
                  </a:lnTo>
                  <a:lnTo>
                    <a:pt x="580936" y="439813"/>
                  </a:lnTo>
                  <a:lnTo>
                    <a:pt x="585812" y="447027"/>
                  </a:lnTo>
                  <a:lnTo>
                    <a:pt x="587603" y="455841"/>
                  </a:lnTo>
                  <a:lnTo>
                    <a:pt x="587603" y="385864"/>
                  </a:lnTo>
                  <a:lnTo>
                    <a:pt x="564845" y="381254"/>
                  </a:lnTo>
                  <a:lnTo>
                    <a:pt x="74790" y="381254"/>
                  </a:lnTo>
                  <a:lnTo>
                    <a:pt x="45707" y="387134"/>
                  </a:lnTo>
                  <a:lnTo>
                    <a:pt x="21932" y="403136"/>
                  </a:lnTo>
                  <a:lnTo>
                    <a:pt x="5892" y="426847"/>
                  </a:lnTo>
                  <a:lnTo>
                    <a:pt x="0" y="455841"/>
                  </a:lnTo>
                  <a:lnTo>
                    <a:pt x="0" y="499897"/>
                  </a:lnTo>
                  <a:lnTo>
                    <a:pt x="2717" y="519696"/>
                  </a:lnTo>
                  <a:lnTo>
                    <a:pt x="10350" y="537451"/>
                  </a:lnTo>
                  <a:lnTo>
                    <a:pt x="22161" y="552475"/>
                  </a:lnTo>
                  <a:lnTo>
                    <a:pt x="37376" y="564095"/>
                  </a:lnTo>
                  <a:lnTo>
                    <a:pt x="37376" y="1082967"/>
                  </a:lnTo>
                  <a:lnTo>
                    <a:pt x="46342" y="1127099"/>
                  </a:lnTo>
                  <a:lnTo>
                    <a:pt x="70751" y="1163193"/>
                  </a:lnTo>
                  <a:lnTo>
                    <a:pt x="106934" y="1187538"/>
                  </a:lnTo>
                  <a:lnTo>
                    <a:pt x="151180" y="1196467"/>
                  </a:lnTo>
                  <a:lnTo>
                    <a:pt x="488454" y="1196467"/>
                  </a:lnTo>
                  <a:lnTo>
                    <a:pt x="532714" y="1187538"/>
                  </a:lnTo>
                  <a:lnTo>
                    <a:pt x="568896" y="1163193"/>
                  </a:lnTo>
                  <a:lnTo>
                    <a:pt x="593318" y="1127099"/>
                  </a:lnTo>
                  <a:lnTo>
                    <a:pt x="602272" y="1082967"/>
                  </a:lnTo>
                  <a:lnTo>
                    <a:pt x="602272" y="574484"/>
                  </a:lnTo>
                  <a:lnTo>
                    <a:pt x="602272" y="564095"/>
                  </a:lnTo>
                  <a:lnTo>
                    <a:pt x="617486" y="552475"/>
                  </a:lnTo>
                  <a:lnTo>
                    <a:pt x="629285" y="537451"/>
                  </a:lnTo>
                  <a:lnTo>
                    <a:pt x="635673" y="522605"/>
                  </a:lnTo>
                  <a:lnTo>
                    <a:pt x="636930" y="519696"/>
                  </a:lnTo>
                  <a:lnTo>
                    <a:pt x="639635" y="499897"/>
                  </a:lnTo>
                  <a:lnTo>
                    <a:pt x="639635" y="455841"/>
                  </a:lnTo>
                  <a:close/>
                </a:path>
                <a:path w="1249045" h="1196975">
                  <a:moveTo>
                    <a:pt x="924344" y="290690"/>
                  </a:moveTo>
                  <a:lnTo>
                    <a:pt x="920292" y="269862"/>
                  </a:lnTo>
                  <a:lnTo>
                    <a:pt x="919010" y="263258"/>
                  </a:lnTo>
                  <a:lnTo>
                    <a:pt x="903909" y="240220"/>
                  </a:lnTo>
                  <a:lnTo>
                    <a:pt x="880389" y="224243"/>
                  </a:lnTo>
                  <a:lnTo>
                    <a:pt x="872312" y="222592"/>
                  </a:lnTo>
                  <a:lnTo>
                    <a:pt x="872312" y="290639"/>
                  </a:lnTo>
                  <a:lnTo>
                    <a:pt x="870521" y="299300"/>
                  </a:lnTo>
                  <a:lnTo>
                    <a:pt x="865682" y="306425"/>
                  </a:lnTo>
                  <a:lnTo>
                    <a:pt x="858507" y="311302"/>
                  </a:lnTo>
                  <a:lnTo>
                    <a:pt x="849744" y="313182"/>
                  </a:lnTo>
                  <a:lnTo>
                    <a:pt x="785914" y="314134"/>
                  </a:lnTo>
                  <a:lnTo>
                    <a:pt x="785914" y="366026"/>
                  </a:lnTo>
                  <a:lnTo>
                    <a:pt x="757542" y="895184"/>
                  </a:lnTo>
                  <a:lnTo>
                    <a:pt x="753554" y="895261"/>
                  </a:lnTo>
                  <a:lnTo>
                    <a:pt x="721868" y="367728"/>
                  </a:lnTo>
                  <a:lnTo>
                    <a:pt x="721817" y="366966"/>
                  </a:lnTo>
                  <a:lnTo>
                    <a:pt x="785914" y="366026"/>
                  </a:lnTo>
                  <a:lnTo>
                    <a:pt x="785914" y="314134"/>
                  </a:lnTo>
                  <a:lnTo>
                    <a:pt x="657085" y="316026"/>
                  </a:lnTo>
                  <a:lnTo>
                    <a:pt x="647395" y="313626"/>
                  </a:lnTo>
                  <a:lnTo>
                    <a:pt x="640638" y="308978"/>
                  </a:lnTo>
                  <a:lnTo>
                    <a:pt x="636689" y="302590"/>
                  </a:lnTo>
                  <a:lnTo>
                    <a:pt x="635393" y="294970"/>
                  </a:lnTo>
                  <a:lnTo>
                    <a:pt x="637171" y="286423"/>
                  </a:lnTo>
                  <a:lnTo>
                    <a:pt x="642023" y="279387"/>
                  </a:lnTo>
                  <a:lnTo>
                    <a:pt x="649198" y="274574"/>
                  </a:lnTo>
                  <a:lnTo>
                    <a:pt x="657974" y="272732"/>
                  </a:lnTo>
                  <a:lnTo>
                    <a:pt x="850595" y="269862"/>
                  </a:lnTo>
                  <a:lnTo>
                    <a:pt x="850925" y="269862"/>
                  </a:lnTo>
                  <a:lnTo>
                    <a:pt x="859459" y="271526"/>
                  </a:lnTo>
                  <a:lnTo>
                    <a:pt x="866241" y="276047"/>
                  </a:lnTo>
                  <a:lnTo>
                    <a:pt x="870699" y="282663"/>
                  </a:lnTo>
                  <a:lnTo>
                    <a:pt x="872312" y="290639"/>
                  </a:lnTo>
                  <a:lnTo>
                    <a:pt x="872312" y="222592"/>
                  </a:lnTo>
                  <a:lnTo>
                    <a:pt x="859688" y="220002"/>
                  </a:lnTo>
                  <a:lnTo>
                    <a:pt x="850023" y="218020"/>
                  </a:lnTo>
                  <a:lnTo>
                    <a:pt x="849833" y="217982"/>
                  </a:lnTo>
                  <a:lnTo>
                    <a:pt x="846823" y="218020"/>
                  </a:lnTo>
                  <a:lnTo>
                    <a:pt x="861910" y="123482"/>
                  </a:lnTo>
                  <a:lnTo>
                    <a:pt x="859193" y="77406"/>
                  </a:lnTo>
                  <a:lnTo>
                    <a:pt x="845515" y="51879"/>
                  </a:lnTo>
                  <a:lnTo>
                    <a:pt x="838034" y="37909"/>
                  </a:lnTo>
                  <a:lnTo>
                    <a:pt x="810539" y="17005"/>
                  </a:lnTo>
                  <a:lnTo>
                    <a:pt x="810539" y="115316"/>
                  </a:lnTo>
                  <a:lnTo>
                    <a:pt x="794016" y="218808"/>
                  </a:lnTo>
                  <a:lnTo>
                    <a:pt x="713727" y="220002"/>
                  </a:lnTo>
                  <a:lnTo>
                    <a:pt x="697547" y="117779"/>
                  </a:lnTo>
                  <a:lnTo>
                    <a:pt x="699211" y="93268"/>
                  </a:lnTo>
                  <a:lnTo>
                    <a:pt x="710755" y="72326"/>
                  </a:lnTo>
                  <a:lnTo>
                    <a:pt x="729945" y="57632"/>
                  </a:lnTo>
                  <a:lnTo>
                    <a:pt x="754532" y="51879"/>
                  </a:lnTo>
                  <a:lnTo>
                    <a:pt x="779030" y="57048"/>
                  </a:lnTo>
                  <a:lnTo>
                    <a:pt x="797890" y="70929"/>
                  </a:lnTo>
                  <a:lnTo>
                    <a:pt x="809066" y="91135"/>
                  </a:lnTo>
                  <a:lnTo>
                    <a:pt x="810539" y="115316"/>
                  </a:lnTo>
                  <a:lnTo>
                    <a:pt x="810539" y="17005"/>
                  </a:lnTo>
                  <a:lnTo>
                    <a:pt x="801776" y="10337"/>
                  </a:lnTo>
                  <a:lnTo>
                    <a:pt x="753757" y="0"/>
                  </a:lnTo>
                  <a:lnTo>
                    <a:pt x="707263" y="10934"/>
                  </a:lnTo>
                  <a:lnTo>
                    <a:pt x="670991" y="38887"/>
                  </a:lnTo>
                  <a:lnTo>
                    <a:pt x="649211" y="78867"/>
                  </a:lnTo>
                  <a:lnTo>
                    <a:pt x="646150" y="125882"/>
                  </a:lnTo>
                  <a:lnTo>
                    <a:pt x="661174" y="220789"/>
                  </a:lnTo>
                  <a:lnTo>
                    <a:pt x="657212" y="220840"/>
                  </a:lnTo>
                  <a:lnTo>
                    <a:pt x="628523" y="226999"/>
                  </a:lnTo>
                  <a:lnTo>
                    <a:pt x="605053" y="243001"/>
                  </a:lnTo>
                  <a:lnTo>
                    <a:pt x="589191" y="266433"/>
                  </a:lnTo>
                  <a:lnTo>
                    <a:pt x="583361" y="294919"/>
                  </a:lnTo>
                  <a:lnTo>
                    <a:pt x="589076" y="323392"/>
                  </a:lnTo>
                  <a:lnTo>
                    <a:pt x="604735" y="346583"/>
                  </a:lnTo>
                  <a:lnTo>
                    <a:pt x="628040" y="362191"/>
                  </a:lnTo>
                  <a:lnTo>
                    <a:pt x="656691" y="367906"/>
                  </a:lnTo>
                  <a:lnTo>
                    <a:pt x="657860" y="367906"/>
                  </a:lnTo>
                  <a:lnTo>
                    <a:pt x="669759" y="367728"/>
                  </a:lnTo>
                  <a:lnTo>
                    <a:pt x="703110" y="923099"/>
                  </a:lnTo>
                  <a:lnTo>
                    <a:pt x="705586" y="932700"/>
                  </a:lnTo>
                  <a:lnTo>
                    <a:pt x="711250" y="940447"/>
                  </a:lnTo>
                  <a:lnTo>
                    <a:pt x="719328" y="945616"/>
                  </a:lnTo>
                  <a:lnTo>
                    <a:pt x="729056" y="947496"/>
                  </a:lnTo>
                  <a:lnTo>
                    <a:pt x="782599" y="946721"/>
                  </a:lnTo>
                  <a:lnTo>
                    <a:pt x="809637" y="895261"/>
                  </a:lnTo>
                  <a:lnTo>
                    <a:pt x="838022" y="366026"/>
                  </a:lnTo>
                  <a:lnTo>
                    <a:pt x="838060" y="365252"/>
                  </a:lnTo>
                  <a:lnTo>
                    <a:pt x="850519" y="365074"/>
                  </a:lnTo>
                  <a:lnTo>
                    <a:pt x="879208" y="358863"/>
                  </a:lnTo>
                  <a:lnTo>
                    <a:pt x="902677" y="342798"/>
                  </a:lnTo>
                  <a:lnTo>
                    <a:pt x="918514" y="319265"/>
                  </a:lnTo>
                  <a:lnTo>
                    <a:pt x="919175" y="316026"/>
                  </a:lnTo>
                  <a:lnTo>
                    <a:pt x="924344" y="290690"/>
                  </a:lnTo>
                  <a:close/>
                </a:path>
                <a:path w="1249045" h="1196975">
                  <a:moveTo>
                    <a:pt x="1248676" y="998372"/>
                  </a:moveTo>
                  <a:lnTo>
                    <a:pt x="1246632" y="988275"/>
                  </a:lnTo>
                  <a:lnTo>
                    <a:pt x="1241056" y="980020"/>
                  </a:lnTo>
                  <a:lnTo>
                    <a:pt x="1232789" y="974471"/>
                  </a:lnTo>
                  <a:lnTo>
                    <a:pt x="1222667" y="972426"/>
                  </a:lnTo>
                  <a:lnTo>
                    <a:pt x="1161173" y="972426"/>
                  </a:lnTo>
                  <a:lnTo>
                    <a:pt x="1161173" y="421411"/>
                  </a:lnTo>
                  <a:lnTo>
                    <a:pt x="1161173" y="395465"/>
                  </a:lnTo>
                  <a:lnTo>
                    <a:pt x="1159129" y="385368"/>
                  </a:lnTo>
                  <a:lnTo>
                    <a:pt x="1153553" y="377126"/>
                  </a:lnTo>
                  <a:lnTo>
                    <a:pt x="1145286" y="371563"/>
                  </a:lnTo>
                  <a:lnTo>
                    <a:pt x="1135164" y="369531"/>
                  </a:lnTo>
                  <a:lnTo>
                    <a:pt x="1118425" y="369531"/>
                  </a:lnTo>
                  <a:lnTo>
                    <a:pt x="1118425" y="323062"/>
                  </a:lnTo>
                  <a:lnTo>
                    <a:pt x="1117612" y="318782"/>
                  </a:lnTo>
                  <a:lnTo>
                    <a:pt x="1114488" y="302526"/>
                  </a:lnTo>
                  <a:lnTo>
                    <a:pt x="1109154" y="294068"/>
                  </a:lnTo>
                  <a:lnTo>
                    <a:pt x="1109154" y="421411"/>
                  </a:lnTo>
                  <a:lnTo>
                    <a:pt x="1109154" y="972426"/>
                  </a:lnTo>
                  <a:lnTo>
                    <a:pt x="1061427" y="972426"/>
                  </a:lnTo>
                  <a:lnTo>
                    <a:pt x="1061427" y="1024305"/>
                  </a:lnTo>
                  <a:lnTo>
                    <a:pt x="1061427" y="1135049"/>
                  </a:lnTo>
                  <a:lnTo>
                    <a:pt x="1021969" y="1135049"/>
                  </a:lnTo>
                  <a:lnTo>
                    <a:pt x="1021969" y="1024305"/>
                  </a:lnTo>
                  <a:lnTo>
                    <a:pt x="1061427" y="1024305"/>
                  </a:lnTo>
                  <a:lnTo>
                    <a:pt x="1061427" y="972426"/>
                  </a:lnTo>
                  <a:lnTo>
                    <a:pt x="974255" y="972426"/>
                  </a:lnTo>
                  <a:lnTo>
                    <a:pt x="974255" y="421411"/>
                  </a:lnTo>
                  <a:lnTo>
                    <a:pt x="1109154" y="421411"/>
                  </a:lnTo>
                  <a:lnTo>
                    <a:pt x="1109154" y="294068"/>
                  </a:lnTo>
                  <a:lnTo>
                    <a:pt x="1103718" y="285445"/>
                  </a:lnTo>
                  <a:lnTo>
                    <a:pt x="1087615" y="273278"/>
                  </a:lnTo>
                  <a:lnTo>
                    <a:pt x="1067714" y="267462"/>
                  </a:lnTo>
                  <a:lnTo>
                    <a:pt x="1067714" y="76911"/>
                  </a:lnTo>
                  <a:lnTo>
                    <a:pt x="1066393" y="70383"/>
                  </a:lnTo>
                  <a:lnTo>
                    <a:pt x="1066393" y="320700"/>
                  </a:lnTo>
                  <a:lnTo>
                    <a:pt x="1066393" y="369531"/>
                  </a:lnTo>
                  <a:lnTo>
                    <a:pt x="1017003" y="369531"/>
                  </a:lnTo>
                  <a:lnTo>
                    <a:pt x="1017003" y="320700"/>
                  </a:lnTo>
                  <a:lnTo>
                    <a:pt x="1018933" y="318782"/>
                  </a:lnTo>
                  <a:lnTo>
                    <a:pt x="1064463" y="318782"/>
                  </a:lnTo>
                  <a:lnTo>
                    <a:pt x="1066393" y="320700"/>
                  </a:lnTo>
                  <a:lnTo>
                    <a:pt x="1066393" y="70383"/>
                  </a:lnTo>
                  <a:lnTo>
                    <a:pt x="1065669" y="66802"/>
                  </a:lnTo>
                  <a:lnTo>
                    <a:pt x="1060094" y="58559"/>
                  </a:lnTo>
                  <a:lnTo>
                    <a:pt x="1051826" y="53009"/>
                  </a:lnTo>
                  <a:lnTo>
                    <a:pt x="1041704" y="50965"/>
                  </a:lnTo>
                  <a:lnTo>
                    <a:pt x="1031570" y="53009"/>
                  </a:lnTo>
                  <a:lnTo>
                    <a:pt x="1023302" y="58559"/>
                  </a:lnTo>
                  <a:lnTo>
                    <a:pt x="1017727" y="66802"/>
                  </a:lnTo>
                  <a:lnTo>
                    <a:pt x="1015682" y="76911"/>
                  </a:lnTo>
                  <a:lnTo>
                    <a:pt x="1015682" y="267462"/>
                  </a:lnTo>
                  <a:lnTo>
                    <a:pt x="995781" y="273278"/>
                  </a:lnTo>
                  <a:lnTo>
                    <a:pt x="979690" y="285445"/>
                  </a:lnTo>
                  <a:lnTo>
                    <a:pt x="968921" y="302526"/>
                  </a:lnTo>
                  <a:lnTo>
                    <a:pt x="964984" y="323062"/>
                  </a:lnTo>
                  <a:lnTo>
                    <a:pt x="964984" y="369531"/>
                  </a:lnTo>
                  <a:lnTo>
                    <a:pt x="948232" y="369531"/>
                  </a:lnTo>
                  <a:lnTo>
                    <a:pt x="938110" y="371563"/>
                  </a:lnTo>
                  <a:lnTo>
                    <a:pt x="929843" y="377126"/>
                  </a:lnTo>
                  <a:lnTo>
                    <a:pt x="924267" y="385368"/>
                  </a:lnTo>
                  <a:lnTo>
                    <a:pt x="922223" y="395465"/>
                  </a:lnTo>
                  <a:lnTo>
                    <a:pt x="922223" y="972426"/>
                  </a:lnTo>
                  <a:lnTo>
                    <a:pt x="860729" y="972426"/>
                  </a:lnTo>
                  <a:lnTo>
                    <a:pt x="850607" y="974471"/>
                  </a:lnTo>
                  <a:lnTo>
                    <a:pt x="842340" y="980020"/>
                  </a:lnTo>
                  <a:lnTo>
                    <a:pt x="836764" y="988275"/>
                  </a:lnTo>
                  <a:lnTo>
                    <a:pt x="834720" y="998372"/>
                  </a:lnTo>
                  <a:lnTo>
                    <a:pt x="836764" y="1008481"/>
                  </a:lnTo>
                  <a:lnTo>
                    <a:pt x="842340" y="1016723"/>
                  </a:lnTo>
                  <a:lnTo>
                    <a:pt x="850607" y="1022286"/>
                  </a:lnTo>
                  <a:lnTo>
                    <a:pt x="860729" y="1024318"/>
                  </a:lnTo>
                  <a:lnTo>
                    <a:pt x="969949" y="1024318"/>
                  </a:lnTo>
                  <a:lnTo>
                    <a:pt x="969949" y="1135049"/>
                  </a:lnTo>
                  <a:lnTo>
                    <a:pt x="928344" y="1135049"/>
                  </a:lnTo>
                  <a:lnTo>
                    <a:pt x="918222" y="1137094"/>
                  </a:lnTo>
                  <a:lnTo>
                    <a:pt x="909955" y="1142644"/>
                  </a:lnTo>
                  <a:lnTo>
                    <a:pt x="904379" y="1150899"/>
                  </a:lnTo>
                  <a:lnTo>
                    <a:pt x="902335" y="1160995"/>
                  </a:lnTo>
                  <a:lnTo>
                    <a:pt x="904379" y="1171105"/>
                  </a:lnTo>
                  <a:lnTo>
                    <a:pt x="909955" y="1179347"/>
                  </a:lnTo>
                  <a:lnTo>
                    <a:pt x="918222" y="1184910"/>
                  </a:lnTo>
                  <a:lnTo>
                    <a:pt x="928344" y="1186942"/>
                  </a:lnTo>
                  <a:lnTo>
                    <a:pt x="1155052" y="1186942"/>
                  </a:lnTo>
                  <a:lnTo>
                    <a:pt x="1165174" y="1184910"/>
                  </a:lnTo>
                  <a:lnTo>
                    <a:pt x="1173441" y="1179347"/>
                  </a:lnTo>
                  <a:lnTo>
                    <a:pt x="1179017" y="1171105"/>
                  </a:lnTo>
                  <a:lnTo>
                    <a:pt x="1181061" y="1160995"/>
                  </a:lnTo>
                  <a:lnTo>
                    <a:pt x="1179017" y="1150899"/>
                  </a:lnTo>
                  <a:lnTo>
                    <a:pt x="1173441" y="1142644"/>
                  </a:lnTo>
                  <a:lnTo>
                    <a:pt x="1165174" y="1137094"/>
                  </a:lnTo>
                  <a:lnTo>
                    <a:pt x="1155052" y="1135049"/>
                  </a:lnTo>
                  <a:lnTo>
                    <a:pt x="1113459" y="1135049"/>
                  </a:lnTo>
                  <a:lnTo>
                    <a:pt x="1113459" y="1024318"/>
                  </a:lnTo>
                  <a:lnTo>
                    <a:pt x="1222730" y="1024305"/>
                  </a:lnTo>
                  <a:lnTo>
                    <a:pt x="1232789" y="1022286"/>
                  </a:lnTo>
                  <a:lnTo>
                    <a:pt x="1241056" y="1016723"/>
                  </a:lnTo>
                  <a:lnTo>
                    <a:pt x="1246632" y="1008481"/>
                  </a:lnTo>
                  <a:lnTo>
                    <a:pt x="1248676" y="998372"/>
                  </a:lnTo>
                  <a:close/>
                </a:path>
              </a:pathLst>
            </a:custGeom>
            <a:solidFill>
              <a:srgbClr val="074848"/>
            </a:solidFill>
          </p:spPr>
          <p:txBody>
            <a:bodyPr wrap="square" lIns="0" tIns="0" rIns="0" bIns="0" rtlCol="0"/>
            <a:lstStyle/>
            <a:p>
              <a:endParaRPr sz="1500">
                <a:latin typeface="Corbel" panose="020B0503020204020204" pitchFamily="34" charset="0"/>
              </a:endParaRPr>
            </a:p>
          </p:txBody>
        </p:sp>
        <p:sp>
          <p:nvSpPr>
            <p:cNvPr id="12" name="object 12"/>
            <p:cNvSpPr/>
            <p:nvPr/>
          </p:nvSpPr>
          <p:spPr>
            <a:xfrm>
              <a:off x="5048241" y="4755302"/>
              <a:ext cx="386715" cy="275590"/>
            </a:xfrm>
            <a:custGeom>
              <a:avLst/>
              <a:gdLst/>
              <a:ahLst/>
              <a:cxnLst/>
              <a:rect l="l" t="t" r="r" b="b"/>
              <a:pathLst>
                <a:path w="386714" h="275589">
                  <a:moveTo>
                    <a:pt x="386575" y="0"/>
                  </a:moveTo>
                  <a:lnTo>
                    <a:pt x="0" y="0"/>
                  </a:lnTo>
                  <a:lnTo>
                    <a:pt x="0" y="223342"/>
                  </a:lnTo>
                  <a:lnTo>
                    <a:pt x="4079" y="243441"/>
                  </a:lnTo>
                  <a:lnTo>
                    <a:pt x="15198" y="259873"/>
                  </a:lnTo>
                  <a:lnTo>
                    <a:pt x="31675" y="270962"/>
                  </a:lnTo>
                  <a:lnTo>
                    <a:pt x="51828" y="275031"/>
                  </a:lnTo>
                  <a:lnTo>
                    <a:pt x="334746" y="275031"/>
                  </a:lnTo>
                  <a:lnTo>
                    <a:pt x="354899" y="270962"/>
                  </a:lnTo>
                  <a:lnTo>
                    <a:pt x="371376" y="259873"/>
                  </a:lnTo>
                  <a:lnTo>
                    <a:pt x="382495" y="243441"/>
                  </a:lnTo>
                  <a:lnTo>
                    <a:pt x="386575" y="223342"/>
                  </a:lnTo>
                  <a:lnTo>
                    <a:pt x="386575" y="0"/>
                  </a:lnTo>
                  <a:close/>
                </a:path>
              </a:pathLst>
            </a:custGeom>
            <a:solidFill>
              <a:srgbClr val="52A947"/>
            </a:solidFill>
          </p:spPr>
          <p:txBody>
            <a:bodyPr wrap="square" lIns="0" tIns="0" rIns="0" bIns="0" rtlCol="0"/>
            <a:lstStyle/>
            <a:p>
              <a:endParaRPr sz="1500">
                <a:latin typeface="Corbel" panose="020B0503020204020204" pitchFamily="34" charset="0"/>
              </a:endParaRPr>
            </a:p>
          </p:txBody>
        </p:sp>
      </p:grpSp>
      <p:pic>
        <p:nvPicPr>
          <p:cNvPr id="13" name="object 13"/>
          <p:cNvPicPr/>
          <p:nvPr/>
        </p:nvPicPr>
        <p:blipFill>
          <a:blip r:embed="rId3" cstate="print"/>
          <a:stretch>
            <a:fillRect/>
          </a:stretch>
        </p:blipFill>
        <p:spPr>
          <a:xfrm>
            <a:off x="7426982" y="2664830"/>
            <a:ext cx="862139" cy="751417"/>
          </a:xfrm>
          <a:prstGeom prst="rect">
            <a:avLst/>
          </a:prstGeom>
        </p:spPr>
      </p:pic>
      <p:pic>
        <p:nvPicPr>
          <p:cNvPr id="27" name="Picture 26" descr="Icon&#10;&#10;Description automatically generated">
            <a:extLst>
              <a:ext uri="{FF2B5EF4-FFF2-40B4-BE49-F238E27FC236}">
                <a16:creationId xmlns:a16="http://schemas.microsoft.com/office/drawing/2014/main" id="{1E1B19D3-1C4C-3DE7-5322-DC8758B73466}"/>
              </a:ext>
            </a:extLst>
          </p:cNvPr>
          <p:cNvPicPr>
            <a:picLocks noChangeAspect="1"/>
          </p:cNvPicPr>
          <p:nvPr/>
        </p:nvPicPr>
        <p:blipFill>
          <a:blip r:embed="rId4"/>
          <a:stretch>
            <a:fillRect/>
          </a:stretch>
        </p:blipFill>
        <p:spPr>
          <a:xfrm>
            <a:off x="11265293" y="2787893"/>
            <a:ext cx="660950" cy="1450418"/>
          </a:xfrm>
          <a:prstGeom prst="rect">
            <a:avLst/>
          </a:prstGeom>
        </p:spPr>
      </p:pic>
      <p:sp>
        <p:nvSpPr>
          <p:cNvPr id="14" name="object 6">
            <a:extLst>
              <a:ext uri="{FF2B5EF4-FFF2-40B4-BE49-F238E27FC236}">
                <a16:creationId xmlns:a16="http://schemas.microsoft.com/office/drawing/2014/main" id="{D9F9C63A-0DF2-A50F-528F-1F2E2AE6DC7E}"/>
              </a:ext>
            </a:extLst>
          </p:cNvPr>
          <p:cNvSpPr txBox="1"/>
          <p:nvPr/>
        </p:nvSpPr>
        <p:spPr>
          <a:xfrm>
            <a:off x="5222542" y="3387629"/>
            <a:ext cx="3012666" cy="1295269"/>
          </a:xfrm>
          <a:prstGeom prst="rect">
            <a:avLst/>
          </a:prstGeom>
        </p:spPr>
        <p:txBody>
          <a:bodyPr vert="horz" wrap="square" lIns="0" tIns="10583" rIns="0" bIns="0" rtlCol="0">
            <a:spAutoFit/>
          </a:bodyPr>
          <a:lstStyle/>
          <a:p>
            <a:pPr marL="296333" marR="730750" indent="-285750" defTabSz="1314450">
              <a:lnSpc>
                <a:spcPts val="2020"/>
              </a:lnSpc>
              <a:spcBef>
                <a:spcPts val="83"/>
              </a:spcBef>
              <a:buFont typeface="Arial" panose="020B0604020202020204" pitchFamily="34" charset="0"/>
              <a:buChar char="•"/>
            </a:pPr>
            <a:r>
              <a:rPr lang="fr-FR" sz="1200" dirty="0">
                <a:solidFill>
                  <a:srgbClr val="314FA1"/>
                </a:solidFill>
                <a:latin typeface="Corbel" panose="020B0503020204020204" pitchFamily="34" charset="0"/>
                <a:cs typeface="Montserrat"/>
              </a:rPr>
              <a:t>de millions d’hospitalisations ;</a:t>
            </a:r>
          </a:p>
          <a:p>
            <a:pPr marL="296333" marR="730750" indent="-285750" defTabSz="1314450">
              <a:lnSpc>
                <a:spcPts val="2020"/>
              </a:lnSpc>
              <a:spcBef>
                <a:spcPts val="83"/>
              </a:spcBef>
              <a:buFont typeface="Arial" panose="020B0604020202020204" pitchFamily="34" charset="0"/>
              <a:buChar char="•"/>
            </a:pPr>
            <a:r>
              <a:rPr lang="fr-FR" sz="1200" dirty="0">
                <a:solidFill>
                  <a:srgbClr val="314FA1"/>
                </a:solidFill>
                <a:latin typeface="Corbel" panose="020B0503020204020204" pitchFamily="34" charset="0"/>
                <a:cs typeface="Montserrat"/>
              </a:rPr>
              <a:t>de milliers de décès ;</a:t>
            </a:r>
          </a:p>
          <a:p>
            <a:pPr marL="296333" marR="730750" indent="-285750" defTabSz="1314450">
              <a:lnSpc>
                <a:spcPts val="2020"/>
              </a:lnSpc>
              <a:spcBef>
                <a:spcPts val="83"/>
              </a:spcBef>
              <a:buFont typeface="Arial" panose="020B0604020202020204" pitchFamily="34" charset="0"/>
              <a:buChar char="•"/>
            </a:pPr>
            <a:r>
              <a:rPr lang="fr-FR" sz="1200" dirty="0">
                <a:solidFill>
                  <a:srgbClr val="314FA1"/>
                </a:solidFill>
                <a:latin typeface="Corbel" panose="020B0503020204020204" pitchFamily="34" charset="0"/>
                <a:cs typeface="Montserrat"/>
              </a:rPr>
              <a:t>de pression sur les systèmes de santé et les moyens de subsistance.</a:t>
            </a:r>
          </a:p>
        </p:txBody>
      </p:sp>
      <p:sp>
        <p:nvSpPr>
          <p:cNvPr id="17" name="Footer Placeholder 57">
            <a:extLst>
              <a:ext uri="{FF2B5EF4-FFF2-40B4-BE49-F238E27FC236}">
                <a16:creationId xmlns:a16="http://schemas.microsoft.com/office/drawing/2014/main" id="{0ADE2F09-BF7B-19F4-F560-FE0D2BB9E0E7}"/>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
        <p:nvSpPr>
          <p:cNvPr id="15" name="object 6">
            <a:extLst>
              <a:ext uri="{FF2B5EF4-FFF2-40B4-BE49-F238E27FC236}">
                <a16:creationId xmlns:a16="http://schemas.microsoft.com/office/drawing/2014/main" id="{9C88C85E-AC40-0868-2D30-E73571694467}"/>
              </a:ext>
            </a:extLst>
          </p:cNvPr>
          <p:cNvSpPr txBox="1"/>
          <p:nvPr/>
        </p:nvSpPr>
        <p:spPr>
          <a:xfrm>
            <a:off x="1319116" y="6347363"/>
            <a:ext cx="6107865" cy="340777"/>
          </a:xfrm>
          <a:prstGeom prst="rect">
            <a:avLst/>
          </a:prstGeom>
        </p:spPr>
        <p:txBody>
          <a:bodyPr vert="horz" wrap="square" lIns="0" tIns="83608" rIns="0" bIns="0" rtlCol="0">
            <a:spAutoFit/>
          </a:bodyPr>
          <a:lstStyle/>
          <a:p>
            <a:pPr marL="31749">
              <a:spcBef>
                <a:spcPts val="658"/>
              </a:spcBef>
            </a:pPr>
            <a:r>
              <a:rPr lang="fr-FR" sz="687" baseline="35353" dirty="0">
                <a:solidFill>
                  <a:srgbClr val="231F20"/>
                </a:solidFill>
                <a:latin typeface="Corbel" panose="020B0503020204020204" pitchFamily="34" charset="0"/>
                <a:cs typeface="WorkSans-Light"/>
              </a:rPr>
              <a:t>1 </a:t>
            </a:r>
            <a:r>
              <a:rPr lang="fr-FR" sz="833" dirty="0">
                <a:solidFill>
                  <a:srgbClr val="231F20"/>
                </a:solidFill>
                <a:latin typeface="Corbel" panose="020B0503020204020204" pitchFamily="34" charset="0"/>
                <a:cs typeface="WorkSans-Light"/>
              </a:rPr>
              <a:t>Note de synthèse : position de l’OMS sur la vaccination pour protéger les nourrissons contre l’infection à virus respiratoire syncytial. </a:t>
            </a:r>
            <a:r>
              <a:rPr lang="fr-FR" sz="833" i="1" dirty="0">
                <a:solidFill>
                  <a:srgbClr val="231F20"/>
                </a:solidFill>
                <a:latin typeface="Corbel" panose="020B0503020204020204" pitchFamily="34" charset="0"/>
                <a:cs typeface="WorkSans-Light"/>
              </a:rPr>
              <a:t>Weekly </a:t>
            </a:r>
            <a:r>
              <a:rPr lang="fr-FR" sz="833" i="1" dirty="0" err="1">
                <a:solidFill>
                  <a:srgbClr val="231F20"/>
                </a:solidFill>
                <a:latin typeface="Corbel" panose="020B0503020204020204" pitchFamily="34" charset="0"/>
                <a:cs typeface="WorkSans-Light"/>
              </a:rPr>
              <a:t>Epidemiological</a:t>
            </a:r>
            <a:r>
              <a:rPr lang="fr-FR" sz="833" i="1" dirty="0">
                <a:solidFill>
                  <a:srgbClr val="231F20"/>
                </a:solidFill>
                <a:latin typeface="Corbel" panose="020B0503020204020204" pitchFamily="34" charset="0"/>
                <a:cs typeface="WorkSans-Light"/>
              </a:rPr>
              <a:t> Record</a:t>
            </a:r>
            <a:r>
              <a:rPr lang="fr-FR" sz="833" dirty="0">
                <a:solidFill>
                  <a:srgbClr val="231F20"/>
                </a:solidFill>
                <a:latin typeface="Corbel" panose="020B0503020204020204" pitchFamily="34" charset="0"/>
                <a:cs typeface="WorkSans-Light"/>
              </a:rPr>
              <a:t>. Mai 2025. Accessible à l’adresse suivante : </a:t>
            </a:r>
            <a:r>
              <a:rPr lang="fr-FR" sz="833" dirty="0">
                <a:solidFill>
                  <a:srgbClr val="231F20"/>
                </a:solidFill>
                <a:latin typeface="Corbel" panose="020B0503020204020204" pitchFamily="34" charset="0"/>
                <a:cs typeface="WorkSans-Light"/>
                <a:hlinkClick r:id="rId5"/>
              </a:rPr>
              <a:t>https://www.who.int/publications/i/item/who-wer-10022-193-218</a:t>
            </a:r>
            <a:r>
              <a:rPr lang="fr-FR" sz="833" dirty="0">
                <a:solidFill>
                  <a:srgbClr val="231F20"/>
                </a:solidFill>
                <a:latin typeface="Corbel" panose="020B0503020204020204" pitchFamily="34" charset="0"/>
                <a:cs typeface="WorkSans-Light"/>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58B3-FBF4-C1DB-6966-6070B5C60500}"/>
              </a:ext>
            </a:extLst>
          </p:cNvPr>
          <p:cNvSpPr>
            <a:spLocks noGrp="1"/>
          </p:cNvSpPr>
          <p:nvPr>
            <p:ph type="title"/>
          </p:nvPr>
        </p:nvSpPr>
        <p:spPr>
          <a:xfrm>
            <a:off x="1224279" y="365125"/>
            <a:ext cx="10791257" cy="884555"/>
          </a:xfrm>
        </p:spPr>
        <p:txBody>
          <a:bodyPr/>
          <a:lstStyle/>
          <a:p>
            <a:pPr marL="10583">
              <a:lnSpc>
                <a:spcPct val="100000"/>
              </a:lnSpc>
              <a:spcBef>
                <a:spcPts val="83"/>
              </a:spcBef>
              <a:tabLst>
                <a:tab pos="1224972" algn="l"/>
                <a:tab pos="1649876" algn="l"/>
              </a:tabLst>
            </a:pPr>
            <a:r>
              <a:rPr lang="fr-FR" sz="2000" dirty="0"/>
              <a:t>La protection maternelle conférée par le vaccin contre le VRS reste élevée jusqu’à 6 mois après la naissance</a:t>
            </a:r>
            <a:br>
              <a:rPr lang="fr-FR" sz="2000" dirty="0"/>
            </a:br>
            <a:r>
              <a:rPr lang="fr-FR" sz="2000" b="0" dirty="0"/>
              <a:t>Résultats d’une étude clinique de phase III</a:t>
            </a:r>
          </a:p>
        </p:txBody>
      </p:sp>
      <p:graphicFrame>
        <p:nvGraphicFramePr>
          <p:cNvPr id="6" name="Table 5">
            <a:extLst>
              <a:ext uri="{FF2B5EF4-FFF2-40B4-BE49-F238E27FC236}">
                <a16:creationId xmlns:a16="http://schemas.microsoft.com/office/drawing/2014/main" id="{913EB19A-9FA6-3EBF-0BA8-95718ADB4997}"/>
              </a:ext>
            </a:extLst>
          </p:cNvPr>
          <p:cNvGraphicFramePr>
            <a:graphicFrameLocks/>
          </p:cNvGraphicFramePr>
          <p:nvPr>
            <p:extLst>
              <p:ext uri="{D42A27DB-BD31-4B8C-83A1-F6EECF244321}">
                <p14:modId xmlns:p14="http://schemas.microsoft.com/office/powerpoint/2010/main" val="1587410332"/>
              </p:ext>
            </p:extLst>
          </p:nvPr>
        </p:nvGraphicFramePr>
        <p:xfrm>
          <a:off x="1340315" y="2224974"/>
          <a:ext cx="9931890" cy="2346542"/>
        </p:xfrm>
        <a:graphic>
          <a:graphicData uri="http://schemas.openxmlformats.org/drawingml/2006/table">
            <a:tbl>
              <a:tblPr firstRow="1" bandRow="1">
                <a:tableStyleId>{72833802-FEF1-4C79-8D5D-14CF1EAF98D9}</a:tableStyleId>
              </a:tblPr>
              <a:tblGrid>
                <a:gridCol w="1281504">
                  <a:extLst>
                    <a:ext uri="{9D8B030D-6E8A-4147-A177-3AD203B41FA5}">
                      <a16:colId xmlns:a16="http://schemas.microsoft.com/office/drawing/2014/main" val="2874151930"/>
                    </a:ext>
                  </a:extLst>
                </a:gridCol>
                <a:gridCol w="4325193">
                  <a:extLst>
                    <a:ext uri="{9D8B030D-6E8A-4147-A177-3AD203B41FA5}">
                      <a16:colId xmlns:a16="http://schemas.microsoft.com/office/drawing/2014/main" val="1919952827"/>
                    </a:ext>
                  </a:extLst>
                </a:gridCol>
                <a:gridCol w="4325193">
                  <a:extLst>
                    <a:ext uri="{9D8B030D-6E8A-4147-A177-3AD203B41FA5}">
                      <a16:colId xmlns:a16="http://schemas.microsoft.com/office/drawing/2014/main" val="2945960647"/>
                    </a:ext>
                  </a:extLst>
                </a:gridCol>
              </a:tblGrid>
              <a:tr h="11732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i="0">
                          <a:solidFill>
                            <a:schemeClr val="tx1"/>
                          </a:solidFill>
                          <a:latin typeface="Corbel" panose="020B0503020204020204" pitchFamily="34" charset="0"/>
                        </a:rPr>
                        <a:t>Infection des voies respiratoires inférieures (IVRI) grave</a:t>
                      </a:r>
                      <a:br>
                        <a:rPr lang="fr-FR" sz="1100" b="1" i="0">
                          <a:solidFill>
                            <a:schemeClr val="tx1"/>
                          </a:solidFill>
                          <a:latin typeface="Corbel" panose="020B0503020204020204" pitchFamily="34" charset="0"/>
                        </a:rPr>
                      </a:br>
                      <a:r>
                        <a:rPr lang="fr-FR" sz="1100" b="1" i="0">
                          <a:solidFill>
                            <a:schemeClr val="tx1"/>
                          </a:solidFill>
                          <a:latin typeface="Corbel" panose="020B0503020204020204" pitchFamily="34" charset="0"/>
                        </a:rPr>
                        <a:t>par le VRS, suivie médicalement</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noFill/>
                  </a:tcPr>
                </a:tc>
                <a:tc>
                  <a:txBody>
                    <a:bodyPr/>
                    <a:lstStyle/>
                    <a:p>
                      <a:pPr algn="ctr"/>
                      <a:r>
                        <a:rPr lang="fr-FR" sz="1050" b="0" i="0">
                          <a:solidFill>
                            <a:schemeClr val="tx1"/>
                          </a:solidFill>
                          <a:latin typeface="Corbel" panose="020B0503020204020204" pitchFamily="34" charset="0"/>
                        </a:rPr>
                        <a:t>(IC à 95 % : 57,5 % à 93,9 %)</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CF3E7"/>
                    </a:solidFill>
                  </a:tcPr>
                </a:tc>
                <a:tc>
                  <a:txBody>
                    <a:bodyPr/>
                    <a:lstStyle/>
                    <a:p>
                      <a:pPr algn="ctr"/>
                      <a:r>
                        <a:rPr lang="fr-FR" sz="1050" b="0" i="0">
                          <a:solidFill>
                            <a:schemeClr val="tx1"/>
                          </a:solidFill>
                          <a:latin typeface="Corbel" panose="020B0503020204020204" pitchFamily="34" charset="0"/>
                        </a:rPr>
                        <a:t>(IC à 95 % : 50,6 % à 82,5 %)</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r h="11732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i="0">
                          <a:latin typeface="Corbel" panose="020B0503020204020204" pitchFamily="34" charset="0"/>
                        </a:rPr>
                        <a:t>IVRI par le VRS</a:t>
                      </a:r>
                      <a:br>
                        <a:rPr lang="fr-FR" sz="1100" b="1" i="0">
                          <a:latin typeface="Corbel" panose="020B0503020204020204" pitchFamily="34" charset="0"/>
                        </a:rPr>
                      </a:br>
                      <a:r>
                        <a:rPr lang="fr-FR" sz="1100" b="1" i="0">
                          <a:latin typeface="Corbel" panose="020B0503020204020204" pitchFamily="34" charset="0"/>
                        </a:rPr>
                        <a:t>suivie médicalement</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tcPr>
                </a:tc>
                <a:tc>
                  <a:txBody>
                    <a:bodyPr/>
                    <a:lstStyle/>
                    <a:p>
                      <a:pPr algn="ctr"/>
                      <a:r>
                        <a:rPr lang="fr-FR" sz="1050" b="0" i="0">
                          <a:solidFill>
                            <a:schemeClr val="tx1"/>
                          </a:solidFill>
                          <a:latin typeface="Corbel"/>
                          <a:ea typeface="+mn-ea"/>
                          <a:cs typeface="+mn-cs"/>
                        </a:rPr>
                        <a:t>(</a:t>
                      </a:r>
                      <a:r>
                        <a:rPr lang="fr-FR" sz="1050" b="0" i="0">
                          <a:solidFill>
                            <a:schemeClr val="tx1"/>
                          </a:solidFill>
                          <a:latin typeface="Corbel" panose="020B0503020204020204" pitchFamily="34" charset="0"/>
                          <a:ea typeface="+mn-ea"/>
                          <a:cs typeface="+mn-cs"/>
                        </a:rPr>
                        <a:t>IC à 95 % : </a:t>
                      </a:r>
                      <a:r>
                        <a:rPr lang="fr-FR" sz="1050" b="0" i="0">
                          <a:solidFill>
                            <a:schemeClr val="tx1"/>
                          </a:solidFill>
                          <a:latin typeface="Corbel"/>
                          <a:ea typeface="+mn-ea"/>
                          <a:cs typeface="+mn-cs"/>
                        </a:rPr>
                        <a:t>31,1 % à 74,6 %)</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CF3E7"/>
                    </a:solidFill>
                  </a:tcPr>
                </a:tc>
                <a:tc>
                  <a:txBody>
                    <a:bodyPr/>
                    <a:lstStyle/>
                    <a:p>
                      <a:pPr algn="ctr"/>
                      <a:r>
                        <a:rPr lang="fr-FR" sz="1050" b="0" i="0">
                          <a:latin typeface="Corbel" panose="020B0503020204020204" pitchFamily="34" charset="0"/>
                        </a:rPr>
                        <a:t>(</a:t>
                      </a:r>
                      <a:r>
                        <a:rPr lang="fr-FR" sz="1050" b="0" i="0">
                          <a:solidFill>
                            <a:schemeClr val="tx1"/>
                          </a:solidFill>
                          <a:latin typeface="Corbel" panose="020B0503020204020204" pitchFamily="34" charset="0"/>
                        </a:rPr>
                        <a:t>IC à 95 % ;</a:t>
                      </a:r>
                      <a:r>
                        <a:rPr lang="fr-FR" sz="1050" b="0" i="0">
                          <a:latin typeface="Corbel" panose="020B0503020204020204" pitchFamily="34" charset="0"/>
                        </a:rPr>
                        <a:t> 31,4% à 62,8%)</a:t>
                      </a:r>
                    </a:p>
                  </a:txBody>
                  <a:tcPr anchor="b">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solidFill>
                      <a:srgbClr val="E5F1FA"/>
                    </a:solidFill>
                  </a:tcPr>
                </a:tc>
                <a:extLst>
                  <a:ext uri="{0D108BD9-81ED-4DB2-BD59-A6C34878D82A}">
                    <a16:rowId xmlns:a16="http://schemas.microsoft.com/office/drawing/2014/main" val="3880735417"/>
                  </a:ext>
                </a:extLst>
              </a:tr>
            </a:tbl>
          </a:graphicData>
        </a:graphic>
      </p:graphicFrame>
      <p:sp>
        <p:nvSpPr>
          <p:cNvPr id="8" name="TextBox 7">
            <a:extLst>
              <a:ext uri="{FF2B5EF4-FFF2-40B4-BE49-F238E27FC236}">
                <a16:creationId xmlns:a16="http://schemas.microsoft.com/office/drawing/2014/main" id="{5D391F20-EB58-4E7A-BD6B-C8F51ED6B37F}"/>
              </a:ext>
            </a:extLst>
          </p:cNvPr>
          <p:cNvSpPr txBox="1"/>
          <p:nvPr/>
        </p:nvSpPr>
        <p:spPr>
          <a:xfrm>
            <a:off x="2680181" y="1351510"/>
            <a:ext cx="4205729" cy="738497"/>
          </a:xfrm>
          <a:prstGeom prst="rect">
            <a:avLst/>
          </a:prstGeom>
          <a:noFill/>
          <a:ln>
            <a:solidFill>
              <a:schemeClr val="accent4"/>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400" b="0" i="0" u="none" strike="noStrike" cap="none" normalizeH="0" baseline="0" noProof="0">
                <a:ln>
                  <a:noFill/>
                </a:ln>
                <a:solidFill>
                  <a:srgbClr val="51A847"/>
                </a:solidFill>
                <a:effectLst/>
                <a:uLnTx/>
                <a:uFillTx/>
                <a:latin typeface="Corbel" panose="020B0503020204020204" pitchFamily="34" charset="0"/>
                <a:ea typeface="+mn-ea"/>
                <a:cs typeface="+mn-cs"/>
              </a:rPr>
              <a:t>EFFICACITÉ (%) </a:t>
            </a:r>
          </a:p>
          <a:p>
            <a:pPr marL="0" marR="0" lvl="0" indent="0" algn="ctr" defTabSz="914400" rtl="0" eaLnBrk="1" fontAlgn="auto" latinLnBrk="0" hangingPunct="1">
              <a:lnSpc>
                <a:spcPct val="100000"/>
              </a:lnSpc>
              <a:spcBef>
                <a:spcPts val="0"/>
              </a:spcBef>
              <a:spcAft>
                <a:spcPts val="300"/>
              </a:spcAft>
              <a:buClrTx/>
              <a:buSzTx/>
              <a:buFontTx/>
              <a:buNone/>
              <a:tabLst/>
              <a:defRPr/>
            </a:pPr>
            <a:r>
              <a:rPr lang="fr-FR" sz="1400">
                <a:solidFill>
                  <a:srgbClr val="51A847"/>
                </a:solidFill>
                <a:latin typeface="Corbel" panose="020B0503020204020204" pitchFamily="34" charset="0"/>
                <a:ea typeface="+mn-ea"/>
                <a:cs typeface="+mn-cs"/>
              </a:rPr>
              <a:t>DE LA NAISSANCE À </a:t>
            </a:r>
            <a:r>
              <a:rPr kumimoji="0" lang="fr-FR" sz="1400" b="1" i="0" u="none" strike="noStrike" cap="none" normalizeH="0" baseline="0" noProof="0">
                <a:ln>
                  <a:noFill/>
                </a:ln>
                <a:solidFill>
                  <a:srgbClr val="51A847"/>
                </a:solidFill>
                <a:effectLst/>
                <a:uLnTx/>
                <a:uFillTx/>
                <a:latin typeface="Corbel" panose="020B0503020204020204" pitchFamily="34" charset="0"/>
                <a:ea typeface="+mn-ea"/>
                <a:cs typeface="+mn-cs"/>
              </a:rPr>
              <a:t>90 JOURS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cap="none" normalizeH="0" baseline="0" noProof="0">
                <a:ln>
                  <a:noFill/>
                </a:ln>
                <a:solidFill>
                  <a:srgbClr val="51A847"/>
                </a:solidFill>
                <a:effectLst/>
                <a:uLnTx/>
                <a:uFillTx/>
                <a:latin typeface="Corbel" panose="020B0503020204020204" pitchFamily="34" charset="0"/>
                <a:ea typeface="+mn-ea"/>
                <a:cs typeface="+mn-cs"/>
              </a:rPr>
              <a:t>(INTERVALLE DE CONFIANCE)</a:t>
            </a:r>
          </a:p>
        </p:txBody>
      </p:sp>
      <p:sp>
        <p:nvSpPr>
          <p:cNvPr id="9" name="TextBox 8">
            <a:extLst>
              <a:ext uri="{FF2B5EF4-FFF2-40B4-BE49-F238E27FC236}">
                <a16:creationId xmlns:a16="http://schemas.microsoft.com/office/drawing/2014/main" id="{DB0B3C28-D1D1-38E2-6393-6093D18CA99E}"/>
              </a:ext>
            </a:extLst>
          </p:cNvPr>
          <p:cNvSpPr txBox="1"/>
          <p:nvPr/>
        </p:nvSpPr>
        <p:spPr>
          <a:xfrm>
            <a:off x="7019170" y="1351510"/>
            <a:ext cx="4205729" cy="738497"/>
          </a:xfrm>
          <a:prstGeom prst="rect">
            <a:avLst/>
          </a:prstGeom>
          <a:noFill/>
          <a:ln>
            <a:solidFill>
              <a:schemeClr val="accent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noProof="0">
                <a:ln>
                  <a:noFill/>
                </a:ln>
                <a:solidFill>
                  <a:srgbClr val="0092D4"/>
                </a:solidFill>
                <a:effectLst/>
                <a:uLnTx/>
                <a:uFillTx/>
                <a:latin typeface="Corbel" panose="020B0503020204020204" pitchFamily="34" charset="0"/>
                <a:ea typeface="+mn-ea"/>
                <a:cs typeface="+mn-cs"/>
              </a:rPr>
              <a:t>EFFICACITÉ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cap="none" normalizeH="0" baseline="0" noProof="0">
                <a:ln>
                  <a:noFill/>
                </a:ln>
                <a:solidFill>
                  <a:srgbClr val="0092D4"/>
                </a:solidFill>
                <a:effectLst/>
                <a:uLnTx/>
                <a:uFillTx/>
                <a:latin typeface="Corbel" panose="020B0503020204020204" pitchFamily="34" charset="0"/>
                <a:ea typeface="+mn-ea"/>
                <a:cs typeface="+mn-cs"/>
              </a:rPr>
              <a:t>DE LA NAISSANCE À </a:t>
            </a:r>
            <a:r>
              <a:rPr kumimoji="0" lang="fr-FR" sz="1400" b="1" i="0" u="none" strike="noStrike" cap="none" normalizeH="0" baseline="0" noProof="0">
                <a:ln>
                  <a:noFill/>
                </a:ln>
                <a:solidFill>
                  <a:srgbClr val="0092D4"/>
                </a:solidFill>
                <a:effectLst/>
                <a:uLnTx/>
                <a:uFillTx/>
                <a:latin typeface="Corbel" panose="020B0503020204020204" pitchFamily="34" charset="0"/>
                <a:ea typeface="+mn-ea"/>
                <a:cs typeface="+mn-cs"/>
              </a:rPr>
              <a:t>180 JOURS</a:t>
            </a:r>
            <a:br>
              <a:rPr kumimoji="0" lang="fr-FR" sz="1050" b="0" i="0" u="none" strike="noStrike" cap="none" normalizeH="0" baseline="0" noProof="0">
                <a:ln>
                  <a:noFill/>
                </a:ln>
                <a:solidFill>
                  <a:srgbClr val="0092D4"/>
                </a:solidFill>
                <a:effectLst/>
                <a:uLnTx/>
                <a:uFillTx/>
                <a:latin typeface="Corbel" panose="020B0503020204020204" pitchFamily="34" charset="0"/>
                <a:ea typeface="+mn-ea"/>
                <a:cs typeface="+mn-cs"/>
              </a:rPr>
            </a:br>
            <a:r>
              <a:rPr kumimoji="0" lang="fr-FR" sz="1000" b="0" i="0" u="none" strike="noStrike" cap="none" normalizeH="0" baseline="0" noProof="0">
                <a:ln>
                  <a:noFill/>
                </a:ln>
                <a:solidFill>
                  <a:srgbClr val="0092D4"/>
                </a:solidFill>
                <a:effectLst/>
                <a:uLnTx/>
                <a:uFillTx/>
                <a:latin typeface="Corbel" panose="020B0503020204020204" pitchFamily="34" charset="0"/>
                <a:ea typeface="+mn-ea"/>
                <a:cs typeface="+mn-cs"/>
              </a:rPr>
              <a:t>(INTERVALLE DE CONFIANCE)</a:t>
            </a:r>
          </a:p>
        </p:txBody>
      </p:sp>
      <p:sp>
        <p:nvSpPr>
          <p:cNvPr id="11" name="TextBox 10">
            <a:extLst>
              <a:ext uri="{FF2B5EF4-FFF2-40B4-BE49-F238E27FC236}">
                <a16:creationId xmlns:a16="http://schemas.microsoft.com/office/drawing/2014/main" id="{6E710804-8FE9-90FD-FC70-D79DBEA0DCEA}"/>
              </a:ext>
            </a:extLst>
          </p:cNvPr>
          <p:cNvSpPr txBox="1"/>
          <p:nvPr/>
        </p:nvSpPr>
        <p:spPr>
          <a:xfrm>
            <a:off x="1223961" y="6540399"/>
            <a:ext cx="610327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cap="none" normalizeH="0" baseline="0" noProof="0">
                <a:ln>
                  <a:noFill/>
                </a:ln>
                <a:solidFill>
                  <a:srgbClr val="000000"/>
                </a:solidFill>
                <a:effectLst/>
                <a:uLnTx/>
                <a:uFillTx/>
                <a:latin typeface="Corbel" panose="020B0503020204020204" pitchFamily="34" charset="0"/>
                <a:ea typeface="+mn-ea"/>
                <a:cs typeface="+mn-cs"/>
              </a:rPr>
              <a:t>Référence : </a:t>
            </a:r>
            <a:r>
              <a:rPr kumimoji="0" lang="fr-FR" sz="700" b="0" i="0" u="none" strike="noStrike" cap="none" normalizeH="0" baseline="0" noProof="0">
                <a:ln>
                  <a:noFill/>
                </a:ln>
                <a:solidFill>
                  <a:srgbClr val="000000"/>
                </a:solidFill>
                <a:effectLst/>
                <a:uLnTx/>
                <a:uFillTx/>
                <a:latin typeface="Corbel" panose="020B0503020204020204" pitchFamily="34" charset="0"/>
                <a:ea typeface="+mn-ea"/>
                <a:cs typeface="+mn-cs"/>
                <a:hlinkClick r:id="rId3"/>
              </a:rPr>
              <a:t>Munjal I Présentation orale à ReSViNET, 15 février 2024</a:t>
            </a:r>
            <a:r>
              <a:rPr lang="fr-FR" sz="700">
                <a:solidFill>
                  <a:srgbClr val="000000"/>
                </a:solidFill>
                <a:latin typeface="Corbel" panose="020B0503020204020204" pitchFamily="34" charset="0"/>
                <a:ea typeface="+mn-ea"/>
                <a:cs typeface="+mn-cs"/>
              </a:rPr>
              <a:t>.</a:t>
            </a:r>
          </a:p>
        </p:txBody>
      </p:sp>
      <p:sp>
        <p:nvSpPr>
          <p:cNvPr id="12" name="TextBox 11">
            <a:extLst>
              <a:ext uri="{FF2B5EF4-FFF2-40B4-BE49-F238E27FC236}">
                <a16:creationId xmlns:a16="http://schemas.microsoft.com/office/drawing/2014/main" id="{057A2425-55BD-1BAF-E617-C7BC512B4355}"/>
              </a:ext>
            </a:extLst>
          </p:cNvPr>
          <p:cNvSpPr txBox="1"/>
          <p:nvPr/>
        </p:nvSpPr>
        <p:spPr>
          <a:xfrm>
            <a:off x="1340315" y="4623659"/>
            <a:ext cx="9931889" cy="1815882"/>
          </a:xfrm>
          <a:prstGeom prst="rect">
            <a:avLst/>
          </a:prstGeom>
          <a:solidFill>
            <a:schemeClr val="bg2"/>
          </a:solidFill>
        </p:spPr>
        <p:txBody>
          <a:bodyPr wrap="square" rtlCol="0">
            <a:spAutoFit/>
          </a:bodyPr>
          <a:lstStyle/>
          <a:p>
            <a:pPr marL="285750" indent="-285750">
              <a:buFont typeface="Arial" panose="020B0604020202020204" pitchFamily="34" charset="0"/>
              <a:buChar char="•"/>
              <a:defRPr/>
            </a:pPr>
            <a:r>
              <a:rPr lang="fr-FR" sz="1600">
                <a:solidFill>
                  <a:schemeClr val="tx2"/>
                </a:solidFill>
              </a:rPr>
              <a:t>Dans l’ensemble, aucun problème d’innocuité n’a été statistiquement significatif.</a:t>
            </a:r>
          </a:p>
          <a:p>
            <a:pPr marL="285750" indent="-285750">
              <a:buFont typeface="Arial" panose="020B0604020202020204" pitchFamily="34" charset="0"/>
              <a:buChar char="•"/>
              <a:defRPr/>
            </a:pPr>
            <a:r>
              <a:rPr lang="fr-FR" sz="1600">
                <a:solidFill>
                  <a:schemeClr val="tx2"/>
                </a:solidFill>
              </a:rPr>
              <a:t>Des déséquilibres numériques avec plus de naissances prématurées dans le groupe vacciné que dans le groupe placebo ont été observés dans deux pays de l’étude à revenu intermédiaire supérieur. Pas d’augmentation du nombre de décès.</a:t>
            </a:r>
          </a:p>
          <a:p>
            <a:pPr marL="285750" indent="-285750">
              <a:buFont typeface="Arial" panose="020B0604020202020204" pitchFamily="34" charset="0"/>
              <a:buChar char="•"/>
              <a:defRPr/>
            </a:pPr>
            <a:r>
              <a:rPr lang="fr-FR" sz="1600">
                <a:solidFill>
                  <a:schemeClr val="tx2"/>
                </a:solidFill>
              </a:rPr>
              <a:t>Des études d’innocuité et d’efficacité post-homologation sont en cours.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a:solidFill>
                  <a:schemeClr val="tx2"/>
                </a:solidFill>
                <a:latin typeface="Corbel" panose="020B0503020204020204"/>
                <a:ea typeface="+mn-ea"/>
                <a:cs typeface="+mn-cs"/>
              </a:rPr>
              <a:t>Dans l’ensemble, </a:t>
            </a:r>
            <a:r>
              <a:rPr kumimoji="0" lang="fr-FR" sz="1600" b="1" i="0" u="none" strike="noStrike" cap="none" normalizeH="0" baseline="0" noProof="0">
                <a:ln>
                  <a:noFill/>
                </a:ln>
                <a:solidFill>
                  <a:schemeClr val="tx2"/>
                </a:solidFill>
                <a:effectLst/>
                <a:uLnTx/>
                <a:uFillTx/>
                <a:latin typeface="Corbel" panose="020B0503020204020204"/>
                <a:ea typeface="+mn-ea"/>
                <a:cs typeface="+mn-cs"/>
              </a:rPr>
              <a:t>les bénéfices du </a:t>
            </a:r>
            <a:r>
              <a:rPr kumimoji="0" lang="fr-FR" sz="1600" b="1" i="0" u="none" strike="noStrike" cap="all" normalizeH="0" noProof="0">
                <a:ln>
                  <a:noFill/>
                </a:ln>
                <a:solidFill>
                  <a:schemeClr val="tx2"/>
                </a:solidFill>
                <a:effectLst/>
                <a:uLnTx/>
                <a:uFillTx/>
                <a:latin typeface="Corbel" panose="020B0503020204020204"/>
                <a:ea typeface="+mn-ea"/>
                <a:cs typeface="+mn-cs"/>
              </a:rPr>
              <a:t>vaccin MATERNEL contre le VRS</a:t>
            </a:r>
            <a:r>
              <a:rPr kumimoji="0" lang="fr-FR" sz="1600" b="1" i="0" u="none" strike="noStrike" cap="none" normalizeH="0" baseline="0" noProof="0">
                <a:ln>
                  <a:noFill/>
                </a:ln>
                <a:solidFill>
                  <a:schemeClr val="tx2"/>
                </a:solidFill>
                <a:effectLst/>
                <a:uLnTx/>
                <a:uFillTx/>
                <a:latin typeface="Corbel" panose="020B0503020204020204"/>
                <a:ea typeface="+mn-ea"/>
                <a:cs typeface="+mn-cs"/>
              </a:rPr>
              <a:t> </a:t>
            </a:r>
            <a:r>
              <a:rPr kumimoji="0" lang="fr-FR" sz="1600" b="1" i="0" u="none" strike="noStrike" cap="all" normalizeH="0" noProof="0">
                <a:ln>
                  <a:noFill/>
                </a:ln>
                <a:solidFill>
                  <a:schemeClr val="tx2"/>
                </a:solidFill>
                <a:effectLst/>
                <a:uLnTx/>
                <a:uFillTx/>
                <a:latin typeface="Corbel" panose="020B0503020204020204"/>
                <a:ea typeface="+mn-ea"/>
                <a:cs typeface="+mn-cs"/>
              </a:rPr>
              <a:t> l’emportent sur les risques potentiels.</a:t>
            </a:r>
          </a:p>
        </p:txBody>
      </p:sp>
      <p:sp>
        <p:nvSpPr>
          <p:cNvPr id="40" name="Rectangle 39">
            <a:extLst>
              <a:ext uri="{FF2B5EF4-FFF2-40B4-BE49-F238E27FC236}">
                <a16:creationId xmlns:a16="http://schemas.microsoft.com/office/drawing/2014/main" id="{9084069B-1BE2-15D3-FDE9-B6ED86288427}"/>
              </a:ext>
            </a:extLst>
          </p:cNvPr>
          <p:cNvSpPr/>
          <p:nvPr/>
        </p:nvSpPr>
        <p:spPr>
          <a:xfrm>
            <a:off x="7019170" y="2412257"/>
            <a:ext cx="4163297"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1" name="Rectangle 40">
            <a:extLst>
              <a:ext uri="{FF2B5EF4-FFF2-40B4-BE49-F238E27FC236}">
                <a16:creationId xmlns:a16="http://schemas.microsoft.com/office/drawing/2014/main" id="{517E8F7C-7A73-75C7-907C-24A83920D885}"/>
              </a:ext>
            </a:extLst>
          </p:cNvPr>
          <p:cNvSpPr/>
          <p:nvPr/>
        </p:nvSpPr>
        <p:spPr>
          <a:xfrm>
            <a:off x="7019170" y="3557389"/>
            <a:ext cx="4163297" cy="703747"/>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2" name="Rectangle 41">
            <a:extLst>
              <a:ext uri="{FF2B5EF4-FFF2-40B4-BE49-F238E27FC236}">
                <a16:creationId xmlns:a16="http://schemas.microsoft.com/office/drawing/2014/main" id="{22394A9B-9037-1B71-8228-EC94667AF6A2}"/>
              </a:ext>
            </a:extLst>
          </p:cNvPr>
          <p:cNvSpPr/>
          <p:nvPr/>
        </p:nvSpPr>
        <p:spPr>
          <a:xfrm>
            <a:off x="7019170" y="2412257"/>
            <a:ext cx="2886553"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3" name="Rectangle 42">
            <a:extLst>
              <a:ext uri="{FF2B5EF4-FFF2-40B4-BE49-F238E27FC236}">
                <a16:creationId xmlns:a16="http://schemas.microsoft.com/office/drawing/2014/main" id="{99B963C7-AF09-35E4-65A3-7199EF30C252}"/>
              </a:ext>
            </a:extLst>
          </p:cNvPr>
          <p:cNvSpPr/>
          <p:nvPr/>
        </p:nvSpPr>
        <p:spPr>
          <a:xfrm>
            <a:off x="7019170" y="3557389"/>
            <a:ext cx="2137159" cy="703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4" name="TextBox 43">
            <a:extLst>
              <a:ext uri="{FF2B5EF4-FFF2-40B4-BE49-F238E27FC236}">
                <a16:creationId xmlns:a16="http://schemas.microsoft.com/office/drawing/2014/main" id="{232937A6-7FA0-7460-42BB-339A3457BB76}"/>
              </a:ext>
            </a:extLst>
          </p:cNvPr>
          <p:cNvSpPr txBox="1"/>
          <p:nvPr/>
        </p:nvSpPr>
        <p:spPr>
          <a:xfrm>
            <a:off x="7933275" y="2579464"/>
            <a:ext cx="101566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solidFill>
                  <a:srgbClr val="FFFFFF"/>
                </a:solidFill>
                <a:latin typeface="Corbel" panose="020B0503020204020204" pitchFamily="34" charset="0"/>
                <a:ea typeface="+mn-ea"/>
                <a:cs typeface="+mn-cs"/>
              </a:rPr>
              <a:t>70,0 </a:t>
            </a:r>
            <a:r>
              <a:rPr kumimoji="0" lang="fr-FR" sz="1600" b="0" i="0" u="none" strike="noStrike" cap="none" normalizeH="0" baseline="0" noProof="0">
                <a:ln>
                  <a:noFill/>
                </a:ln>
                <a:solidFill>
                  <a:srgbClr val="FFFFFF"/>
                </a:solidFill>
                <a:effectLst/>
                <a:uLnTx/>
                <a:uFillTx/>
                <a:latin typeface="Corbel" panose="020B0503020204020204" pitchFamily="34" charset="0"/>
                <a:ea typeface="+mn-ea"/>
                <a:cs typeface="+mn-cs"/>
              </a:rPr>
              <a:t>%</a:t>
            </a:r>
          </a:p>
        </p:txBody>
      </p:sp>
      <p:sp>
        <p:nvSpPr>
          <p:cNvPr id="45" name="TextBox 44">
            <a:extLst>
              <a:ext uri="{FF2B5EF4-FFF2-40B4-BE49-F238E27FC236}">
                <a16:creationId xmlns:a16="http://schemas.microsoft.com/office/drawing/2014/main" id="{B3B3C6FE-ED1B-85D6-0B5A-BD6B5DA0C785}"/>
              </a:ext>
            </a:extLst>
          </p:cNvPr>
          <p:cNvSpPr txBox="1"/>
          <p:nvPr/>
        </p:nvSpPr>
        <p:spPr>
          <a:xfrm>
            <a:off x="7501024" y="3724596"/>
            <a:ext cx="117552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cap="none" normalizeH="0" baseline="0" noProof="0">
                <a:ln>
                  <a:noFill/>
                </a:ln>
                <a:solidFill>
                  <a:srgbClr val="FFFFFF"/>
                </a:solidFill>
                <a:effectLst/>
                <a:uLnTx/>
                <a:uFillTx/>
                <a:latin typeface="Corbel" panose="020B0503020204020204" pitchFamily="34" charset="0"/>
                <a:ea typeface="+mn-ea"/>
                <a:cs typeface="+mn-cs"/>
              </a:rPr>
              <a:t>49,2 %</a:t>
            </a:r>
          </a:p>
        </p:txBody>
      </p:sp>
      <p:sp>
        <p:nvSpPr>
          <p:cNvPr id="46" name="Rectangle 45">
            <a:extLst>
              <a:ext uri="{FF2B5EF4-FFF2-40B4-BE49-F238E27FC236}">
                <a16:creationId xmlns:a16="http://schemas.microsoft.com/office/drawing/2014/main" id="{3A2DB980-59ED-A422-6A4B-61FD5D5E518A}"/>
              </a:ext>
            </a:extLst>
          </p:cNvPr>
          <p:cNvSpPr/>
          <p:nvPr/>
        </p:nvSpPr>
        <p:spPr>
          <a:xfrm>
            <a:off x="2701399" y="2412257"/>
            <a:ext cx="4163297"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7" name="Rectangle 46">
            <a:extLst>
              <a:ext uri="{FF2B5EF4-FFF2-40B4-BE49-F238E27FC236}">
                <a16:creationId xmlns:a16="http://schemas.microsoft.com/office/drawing/2014/main" id="{0FCB59B8-92F4-9E70-1CB7-61E29A383A5E}"/>
              </a:ext>
            </a:extLst>
          </p:cNvPr>
          <p:cNvSpPr/>
          <p:nvPr/>
        </p:nvSpPr>
        <p:spPr>
          <a:xfrm>
            <a:off x="2701398" y="2412257"/>
            <a:ext cx="3400026"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8" name="TextBox 47">
            <a:extLst>
              <a:ext uri="{FF2B5EF4-FFF2-40B4-BE49-F238E27FC236}">
                <a16:creationId xmlns:a16="http://schemas.microsoft.com/office/drawing/2014/main" id="{B79E1298-23D2-5F32-B164-FA6A9422D4C5}"/>
              </a:ext>
            </a:extLst>
          </p:cNvPr>
          <p:cNvSpPr txBox="1"/>
          <p:nvPr/>
        </p:nvSpPr>
        <p:spPr>
          <a:xfrm>
            <a:off x="3769978" y="2579464"/>
            <a:ext cx="96827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cap="none" normalizeH="0" baseline="0" noProof="0">
                <a:ln>
                  <a:noFill/>
                </a:ln>
                <a:solidFill>
                  <a:srgbClr val="FFFFFF"/>
                </a:solidFill>
                <a:effectLst/>
                <a:uLnTx/>
                <a:uFillTx/>
                <a:latin typeface="Corbel" panose="020B0503020204020204" pitchFamily="34" charset="0"/>
                <a:ea typeface="+mn-ea"/>
                <a:cs typeface="+mn-cs"/>
              </a:rPr>
              <a:t>82,4 %</a:t>
            </a:r>
          </a:p>
        </p:txBody>
      </p:sp>
      <p:sp>
        <p:nvSpPr>
          <p:cNvPr id="49" name="Rectangle 48">
            <a:extLst>
              <a:ext uri="{FF2B5EF4-FFF2-40B4-BE49-F238E27FC236}">
                <a16:creationId xmlns:a16="http://schemas.microsoft.com/office/drawing/2014/main" id="{B0BF0555-94B2-523B-521A-F39F666A6139}"/>
              </a:ext>
            </a:extLst>
          </p:cNvPr>
          <p:cNvSpPr/>
          <p:nvPr/>
        </p:nvSpPr>
        <p:spPr>
          <a:xfrm>
            <a:off x="2701398" y="3557389"/>
            <a:ext cx="4163297" cy="70374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0" name="Rectangle 49">
            <a:extLst>
              <a:ext uri="{FF2B5EF4-FFF2-40B4-BE49-F238E27FC236}">
                <a16:creationId xmlns:a16="http://schemas.microsoft.com/office/drawing/2014/main" id="{9F5651E9-316F-2AAD-0D45-92092BFBF5E8}"/>
              </a:ext>
            </a:extLst>
          </p:cNvPr>
          <p:cNvSpPr/>
          <p:nvPr/>
        </p:nvSpPr>
        <p:spPr>
          <a:xfrm>
            <a:off x="2701398" y="3557389"/>
            <a:ext cx="2380018" cy="703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1" name="TextBox 50">
            <a:extLst>
              <a:ext uri="{FF2B5EF4-FFF2-40B4-BE49-F238E27FC236}">
                <a16:creationId xmlns:a16="http://schemas.microsoft.com/office/drawing/2014/main" id="{5BCD0658-53B6-06C5-AA22-CEB38EDC15BB}"/>
              </a:ext>
            </a:extLst>
          </p:cNvPr>
          <p:cNvSpPr txBox="1"/>
          <p:nvPr/>
        </p:nvSpPr>
        <p:spPr>
          <a:xfrm>
            <a:off x="3337727" y="3724596"/>
            <a:ext cx="11073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cap="none" normalizeH="0" baseline="0" noProof="0">
                <a:ln>
                  <a:noFill/>
                </a:ln>
                <a:solidFill>
                  <a:srgbClr val="FFFFFF"/>
                </a:solidFill>
                <a:effectLst/>
                <a:uLnTx/>
                <a:uFillTx/>
                <a:latin typeface="Corbel" panose="020B0503020204020204" pitchFamily="34" charset="0"/>
                <a:ea typeface="+mn-ea"/>
                <a:cs typeface="+mn-cs"/>
              </a:rPr>
              <a:t>57,6 %</a:t>
            </a:r>
          </a:p>
        </p:txBody>
      </p:sp>
      <p:sp>
        <p:nvSpPr>
          <p:cNvPr id="3" name="Footer Placeholder 57">
            <a:extLst>
              <a:ext uri="{FF2B5EF4-FFF2-40B4-BE49-F238E27FC236}">
                <a16:creationId xmlns:a16="http://schemas.microsoft.com/office/drawing/2014/main" id="{35A6B204-94A9-C43A-80B9-77669404AC48}"/>
              </a:ext>
            </a:extLst>
          </p:cNvPr>
          <p:cNvSpPr>
            <a:spLocks noGrp="1"/>
          </p:cNvSpPr>
          <p:nvPr>
            <p:ph type="ftr" sz="quarter" idx="3"/>
          </p:nvPr>
        </p:nvSpPr>
        <p:spPr>
          <a:xfrm>
            <a:off x="6866666" y="6548086"/>
            <a:ext cx="4873214" cy="173389"/>
          </a:xfrm>
        </p:spPr>
        <p:txBody>
          <a:bodyPr/>
          <a:lstStyle/>
          <a:p>
            <a:r>
              <a:rPr lang="fr-FR" sz="700" dirty="0"/>
              <a:t>Diapositive originale élaborée par l’Organisation mondiale de la santé et PATH. Janvier 2026</a:t>
            </a:r>
          </a:p>
        </p:txBody>
      </p:sp>
    </p:spTree>
    <p:extLst>
      <p:ext uri="{BB962C8B-B14F-4D97-AF65-F5344CB8AC3E}">
        <p14:creationId xmlns:p14="http://schemas.microsoft.com/office/powerpoint/2010/main" val="241589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32680-1E0F-F39F-DBCA-0CF5DF427F2E}"/>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4A7D1F4B-C3C0-F8DF-75D6-AC48486E494F}"/>
              </a:ext>
            </a:extLst>
          </p:cNvPr>
          <p:cNvSpPr txBox="1"/>
          <p:nvPr/>
        </p:nvSpPr>
        <p:spPr>
          <a:xfrm>
            <a:off x="1224279" y="6259811"/>
            <a:ext cx="4101056"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r-FR" sz="800" b="0" i="0" u="none" strike="noStrike" cap="none" normalizeH="0" baseline="0" noProof="0">
                <a:ln>
                  <a:noFill/>
                </a:ln>
                <a:solidFill>
                  <a:srgbClr val="000000"/>
                </a:solidFill>
                <a:effectLst/>
                <a:uLnTx/>
                <a:uFillTx/>
                <a:latin typeface="Poppins"/>
                <a:ea typeface="+mn-lt"/>
                <a:cs typeface="Poppins"/>
              </a:rPr>
              <a:t>Jones JM, et al. </a:t>
            </a:r>
            <a:r>
              <a:rPr kumimoji="0" lang="fr-FR" sz="800" b="0" i="1" u="none" strike="noStrike" cap="none" normalizeH="0" baseline="0" noProof="0">
                <a:ln>
                  <a:noFill/>
                </a:ln>
                <a:solidFill>
                  <a:srgbClr val="000000"/>
                </a:solidFill>
                <a:effectLst/>
                <a:uLnTx/>
                <a:uFillTx/>
                <a:latin typeface="Poppins"/>
                <a:ea typeface="+mn-lt"/>
                <a:cs typeface="Poppins"/>
              </a:rPr>
              <a:t>MMWR Morb Mortal Wkly Rep</a:t>
            </a:r>
            <a:r>
              <a:rPr kumimoji="0" lang="fr-FR" sz="800" b="0" i="0" u="none" strike="noStrike" cap="none" normalizeH="0" baseline="0" noProof="0">
                <a:ln>
                  <a:noFill/>
                </a:ln>
                <a:solidFill>
                  <a:srgbClr val="000000"/>
                </a:solidFill>
                <a:effectLst/>
                <a:uLnTx/>
                <a:uFillTx/>
                <a:latin typeface="Poppins"/>
                <a:ea typeface="+mn-lt"/>
                <a:cs typeface="Poppins"/>
              </a:rPr>
              <a:t>.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r-FR" sz="800" b="0" i="0" u="none" strike="noStrike" cap="none" normalizeH="0" baseline="0" noProof="0">
                <a:ln>
                  <a:noFill/>
                </a:ln>
                <a:solidFill>
                  <a:srgbClr val="000000"/>
                </a:solidFill>
                <a:effectLst/>
                <a:uLnTx/>
                <a:uFillTx/>
                <a:latin typeface="Poppins"/>
                <a:ea typeface="+mn-lt"/>
                <a:cs typeface="Poppins"/>
              </a:rPr>
              <a:t>Simões EAF, et al. </a:t>
            </a:r>
            <a:r>
              <a:rPr kumimoji="0" lang="fr-FR" sz="800" b="0" i="1" u="none" strike="noStrike" cap="none" normalizeH="0" baseline="0" noProof="0">
                <a:ln>
                  <a:noFill/>
                </a:ln>
                <a:solidFill>
                  <a:srgbClr val="000000"/>
                </a:solidFill>
                <a:effectLst/>
                <a:uLnTx/>
                <a:uFillTx/>
                <a:latin typeface="Poppins"/>
                <a:ea typeface="+mn-lt"/>
                <a:cs typeface="Poppins"/>
              </a:rPr>
              <a:t>Lancet Child Adolesc Health</a:t>
            </a:r>
            <a:r>
              <a:rPr kumimoji="0" lang="fr-FR" sz="800" b="0" i="0" u="none" strike="noStrike" cap="none" normalizeH="0" baseline="0" noProof="0">
                <a:ln>
                  <a:noFill/>
                </a:ln>
                <a:solidFill>
                  <a:srgbClr val="000000"/>
                </a:solidFill>
                <a:effectLst/>
                <a:uLnTx/>
                <a:uFillTx/>
                <a:latin typeface="Poppins"/>
                <a:ea typeface="+mn-lt"/>
                <a:cs typeface="Poppins"/>
              </a:rPr>
              <a:t>.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r-FR" sz="800" b="0" i="0" u="none" strike="noStrike" cap="none" normalizeH="0" baseline="0" noProof="0">
                <a:ln>
                  <a:noFill/>
                </a:ln>
                <a:solidFill>
                  <a:srgbClr val="000000"/>
                </a:solidFill>
                <a:effectLst/>
                <a:uLnTx/>
                <a:uFillTx/>
                <a:latin typeface="Poppins"/>
                <a:ea typeface="+mn-lt"/>
                <a:cs typeface="Poppins"/>
              </a:rPr>
              <a:t>Drysdale SB, et al. </a:t>
            </a:r>
            <a:r>
              <a:rPr kumimoji="0" lang="fr-FR" sz="800" b="0" i="1" u="none" strike="noStrike" cap="none" normalizeH="0" baseline="0" noProof="0">
                <a:ln>
                  <a:noFill/>
                </a:ln>
                <a:solidFill>
                  <a:srgbClr val="000000"/>
                </a:solidFill>
                <a:effectLst/>
                <a:uLnTx/>
                <a:uFillTx/>
                <a:latin typeface="Poppins"/>
                <a:ea typeface="+mn-lt"/>
                <a:cs typeface="Poppins"/>
              </a:rPr>
              <a:t>N Engl J Med</a:t>
            </a:r>
            <a:r>
              <a:rPr kumimoji="0" lang="fr-FR" sz="800" b="0" i="0" u="none" strike="noStrike" cap="none" normalizeH="0" baseline="0" noProof="0">
                <a:ln>
                  <a:noFill/>
                </a:ln>
                <a:solidFill>
                  <a:srgbClr val="000000"/>
                </a:solidFill>
                <a:effectLst/>
                <a:uLnTx/>
                <a:uFillTx/>
                <a:latin typeface="Poppins"/>
                <a:ea typeface="+mn-lt"/>
                <a:cs typeface="Poppins"/>
              </a:rPr>
              <a:t>. 2023.</a:t>
            </a:r>
          </a:p>
        </p:txBody>
      </p:sp>
      <p:sp>
        <p:nvSpPr>
          <p:cNvPr id="41" name="Rectangle 40">
            <a:extLst>
              <a:ext uri="{FF2B5EF4-FFF2-40B4-BE49-F238E27FC236}">
                <a16:creationId xmlns:a16="http://schemas.microsoft.com/office/drawing/2014/main" id="{4C84A0C0-DBB2-608F-539C-40E10F252559}"/>
              </a:ext>
            </a:extLst>
          </p:cNvPr>
          <p:cNvSpPr/>
          <p:nvPr/>
        </p:nvSpPr>
        <p:spPr>
          <a:xfrm>
            <a:off x="1473382" y="3105907"/>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3" name="Rectangle 42">
            <a:extLst>
              <a:ext uri="{FF2B5EF4-FFF2-40B4-BE49-F238E27FC236}">
                <a16:creationId xmlns:a16="http://schemas.microsoft.com/office/drawing/2014/main" id="{F794034A-8CEC-086F-10AF-DB320131D460}"/>
              </a:ext>
            </a:extLst>
          </p:cNvPr>
          <p:cNvSpPr/>
          <p:nvPr/>
        </p:nvSpPr>
        <p:spPr>
          <a:xfrm>
            <a:off x="1473381" y="3105907"/>
            <a:ext cx="5815316" cy="24368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6B9AD01-9F6A-F311-C4AA-6EBEBB85FD7C}"/>
              </a:ext>
            </a:extLst>
          </p:cNvPr>
          <p:cNvSpPr>
            <a:spLocks noGrp="1"/>
          </p:cNvSpPr>
          <p:nvPr>
            <p:ph type="title"/>
          </p:nvPr>
        </p:nvSpPr>
        <p:spPr>
          <a:xfrm>
            <a:off x="1224279" y="275009"/>
            <a:ext cx="10815321" cy="646332"/>
          </a:xfrm>
        </p:spPr>
        <p:txBody>
          <a:bodyPr>
            <a:noAutofit/>
          </a:bodyPr>
          <a:lstStyle/>
          <a:p>
            <a:r>
              <a:rPr lang="fr-FR" sz="2800"/>
              <a:t>L’AcM à longue durée d’action (nirsévimab) offre une protection élevée contre l’infection à VRS chez les nourrissons à 150 jours</a:t>
            </a:r>
            <a:br>
              <a:rPr lang="fr-FR" sz="2800"/>
            </a:br>
            <a:endParaRPr lang="fr-FR" sz="2800"/>
          </a:p>
        </p:txBody>
      </p:sp>
      <p:sp>
        <p:nvSpPr>
          <p:cNvPr id="26" name="TextBox 25">
            <a:extLst>
              <a:ext uri="{FF2B5EF4-FFF2-40B4-BE49-F238E27FC236}">
                <a16:creationId xmlns:a16="http://schemas.microsoft.com/office/drawing/2014/main" id="{926BD1F1-5682-810A-981E-38A09027D467}"/>
              </a:ext>
            </a:extLst>
          </p:cNvPr>
          <p:cNvSpPr txBox="1"/>
          <p:nvPr/>
        </p:nvSpPr>
        <p:spPr>
          <a:xfrm>
            <a:off x="1473381" y="1886876"/>
            <a:ext cx="7271683" cy="646332"/>
          </a:xfrm>
          <a:prstGeom prst="rect">
            <a:avLst/>
          </a:prstGeom>
          <a:noFill/>
          <a:ln>
            <a:solidFill>
              <a:schemeClr val="accent5"/>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600" b="0" i="0" u="none" strike="noStrike" cap="none" normalizeH="0" baseline="0" noProof="0">
                <a:ln>
                  <a:noFill/>
                </a:ln>
                <a:solidFill>
                  <a:srgbClr val="D61E62"/>
                </a:solidFill>
                <a:effectLst/>
                <a:uLnTx/>
                <a:uFillTx/>
                <a:latin typeface="Corbel" panose="020B0503020204020204" pitchFamily="34" charset="0"/>
                <a:ea typeface="+mn-ea"/>
                <a:cs typeface="+mn-cs"/>
              </a:rPr>
              <a:t>EFFICACITÉ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cap="none" normalizeH="0" baseline="0" noProof="0">
                <a:ln>
                  <a:noFill/>
                </a:ln>
                <a:solidFill>
                  <a:srgbClr val="D61E62"/>
                </a:solidFill>
                <a:effectLst/>
                <a:uLnTx/>
                <a:uFillTx/>
                <a:latin typeface="Corbel" panose="020B0503020204020204" pitchFamily="34" charset="0"/>
                <a:ea typeface="+mn-ea"/>
                <a:cs typeface="+mn-cs"/>
              </a:rPr>
              <a:t>(INTERVALLE DE CONFIANCE [IC] À 95 %)</a:t>
            </a:r>
          </a:p>
        </p:txBody>
      </p:sp>
      <p:sp>
        <p:nvSpPr>
          <p:cNvPr id="27" name="TextBox 26">
            <a:extLst>
              <a:ext uri="{FF2B5EF4-FFF2-40B4-BE49-F238E27FC236}">
                <a16:creationId xmlns:a16="http://schemas.microsoft.com/office/drawing/2014/main" id="{41C31E28-833E-4E59-88D8-4E0E36E873F7}"/>
              </a:ext>
            </a:extLst>
          </p:cNvPr>
          <p:cNvSpPr txBox="1"/>
          <p:nvPr/>
        </p:nvSpPr>
        <p:spPr>
          <a:xfrm>
            <a:off x="9008766" y="1886876"/>
            <a:ext cx="2533553" cy="646332"/>
          </a:xfrm>
          <a:prstGeom prst="rect">
            <a:avLst/>
          </a:prstGeom>
          <a:noFill/>
          <a:ln>
            <a:solidFill>
              <a:schemeClr val="accent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cap="none" normalizeH="0" baseline="0" noProof="0">
                <a:ln>
                  <a:noFill/>
                </a:ln>
                <a:solidFill>
                  <a:srgbClr val="0092D4"/>
                </a:solidFill>
                <a:effectLst/>
                <a:uLnTx/>
                <a:uFillTx/>
                <a:latin typeface="Corbel" panose="020B0503020204020204" pitchFamily="34" charset="0"/>
                <a:ea typeface="+mn-ea"/>
                <a:cs typeface="+mn-cs"/>
              </a:rPr>
              <a:t>CRITÈRE MESURÉ</a:t>
            </a:r>
          </a:p>
        </p:txBody>
      </p:sp>
      <p:sp>
        <p:nvSpPr>
          <p:cNvPr id="37" name="TextBox 36">
            <a:extLst>
              <a:ext uri="{FF2B5EF4-FFF2-40B4-BE49-F238E27FC236}">
                <a16:creationId xmlns:a16="http://schemas.microsoft.com/office/drawing/2014/main" id="{A4ADAC15-8D96-25BC-78E6-D066E371269E}"/>
              </a:ext>
            </a:extLst>
          </p:cNvPr>
          <p:cNvSpPr txBox="1"/>
          <p:nvPr/>
        </p:nvSpPr>
        <p:spPr>
          <a:xfrm>
            <a:off x="3849438" y="3328180"/>
            <a:ext cx="96827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cap="none" normalizeH="0" baseline="0" noProof="0">
                <a:ln>
                  <a:noFill/>
                </a:ln>
                <a:solidFill>
                  <a:srgbClr val="FFFFFF"/>
                </a:solidFill>
                <a:effectLst/>
                <a:uLnTx/>
                <a:uFillTx/>
                <a:latin typeface="Corbel" panose="020B0503020204020204" pitchFamily="34" charset="0"/>
                <a:ea typeface="+mn-ea"/>
                <a:cs typeface="+mn-cs"/>
              </a:rPr>
              <a:t>78,6 %</a:t>
            </a:r>
          </a:p>
        </p:txBody>
      </p:sp>
      <p:sp>
        <p:nvSpPr>
          <p:cNvPr id="40" name="TextBox 39">
            <a:extLst>
              <a:ext uri="{FF2B5EF4-FFF2-40B4-BE49-F238E27FC236}">
                <a16:creationId xmlns:a16="http://schemas.microsoft.com/office/drawing/2014/main" id="{085E1046-BACD-1EE1-BC84-9B88790B4EA7}"/>
              </a:ext>
            </a:extLst>
          </p:cNvPr>
          <p:cNvSpPr txBox="1"/>
          <p:nvPr/>
        </p:nvSpPr>
        <p:spPr>
          <a:xfrm>
            <a:off x="3067304" y="3033151"/>
            <a:ext cx="290008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a:ln>
                  <a:noFill/>
                </a:ln>
                <a:solidFill>
                  <a:schemeClr val="bg1"/>
                </a:solidFill>
                <a:effectLst/>
                <a:uLnTx/>
                <a:uFillTx/>
                <a:latin typeface="Corbel" panose="020B0503020204020204" pitchFamily="34" charset="0"/>
                <a:ea typeface="+mn-ea"/>
                <a:cs typeface="+mn-cs"/>
              </a:rPr>
              <a:t>80,6 %    </a:t>
            </a:r>
            <a:r>
              <a:rPr kumimoji="0" lang="fr-FR" sz="1400" b="0" i="0" u="none" strike="noStrike" cap="none" normalizeH="0" baseline="0" noProof="0">
                <a:ln>
                  <a:noFill/>
                </a:ln>
                <a:solidFill>
                  <a:schemeClr val="bg1"/>
                </a:solidFill>
                <a:effectLst/>
                <a:uLnTx/>
                <a:uFillTx/>
                <a:latin typeface="Corbel" panose="020B0503020204020204" pitchFamily="34" charset="0"/>
                <a:ea typeface="+mn-ea"/>
                <a:cs typeface="+mn-cs"/>
              </a:rPr>
              <a:t>(62,3</a:t>
            </a:r>
            <a:r>
              <a:rPr kumimoji="0" lang="fr-FR" sz="1400" b="0" i="0" u="none" strike="noStrike" cap="none" normalizeH="0" baseline="0" noProof="0">
                <a:ln>
                  <a:noFill/>
                </a:ln>
                <a:solidFill>
                  <a:schemeClr val="bg1"/>
                </a:solidFill>
                <a:effectLst/>
                <a:uLnTx/>
                <a:uFillTx/>
                <a:latin typeface="Poppins"/>
                <a:ea typeface="+mn-ea"/>
                <a:cs typeface="Arial"/>
              </a:rPr>
              <a:t>-</a:t>
            </a:r>
            <a:r>
              <a:rPr kumimoji="0" lang="fr-FR" sz="1400" b="0" i="0" u="none" strike="noStrike" cap="none" normalizeH="0" baseline="0" noProof="0">
                <a:ln>
                  <a:noFill/>
                </a:ln>
                <a:solidFill>
                  <a:schemeClr val="bg1"/>
                </a:solidFill>
                <a:effectLst/>
                <a:uLnTx/>
                <a:uFillTx/>
                <a:latin typeface="Corbel" panose="020B0503020204020204" pitchFamily="34" charset="0"/>
                <a:ea typeface="+mn-ea"/>
                <a:cs typeface="+mn-cs"/>
              </a:rPr>
              <a:t>90,1) </a:t>
            </a:r>
          </a:p>
        </p:txBody>
      </p:sp>
      <p:sp>
        <p:nvSpPr>
          <p:cNvPr id="3" name="Rectangle 2">
            <a:extLst>
              <a:ext uri="{FF2B5EF4-FFF2-40B4-BE49-F238E27FC236}">
                <a16:creationId xmlns:a16="http://schemas.microsoft.com/office/drawing/2014/main" id="{FB078794-30CC-880A-64F1-28E1E8CA7B71}"/>
              </a:ext>
            </a:extLst>
          </p:cNvPr>
          <p:cNvSpPr/>
          <p:nvPr/>
        </p:nvSpPr>
        <p:spPr>
          <a:xfrm>
            <a:off x="1473382" y="3515133"/>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4313AA9B-6FB4-383C-46A7-1A2D3F6713E4}"/>
              </a:ext>
            </a:extLst>
          </p:cNvPr>
          <p:cNvSpPr/>
          <p:nvPr/>
        </p:nvSpPr>
        <p:spPr>
          <a:xfrm>
            <a:off x="1473382" y="3515133"/>
            <a:ext cx="5720389" cy="2665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DB27A314-7EE8-8DCB-9FA2-389B8399377D}"/>
              </a:ext>
            </a:extLst>
          </p:cNvPr>
          <p:cNvSpPr txBox="1"/>
          <p:nvPr/>
        </p:nvSpPr>
        <p:spPr>
          <a:xfrm>
            <a:off x="3067304" y="3432435"/>
            <a:ext cx="299611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a:ln>
                  <a:noFill/>
                </a:ln>
                <a:solidFill>
                  <a:schemeClr val="bg1"/>
                </a:solidFill>
                <a:effectLst/>
                <a:uLnTx/>
                <a:uFillTx/>
                <a:latin typeface="Corbel" panose="020B0503020204020204" pitchFamily="34" charset="0"/>
                <a:ea typeface="+mn-ea"/>
                <a:cs typeface="+mn-cs"/>
              </a:rPr>
              <a:t>79,0 %    </a:t>
            </a:r>
            <a:r>
              <a:rPr kumimoji="0" lang="fr-FR" sz="1400" b="0" i="0" u="none" strike="noStrike" cap="none" normalizeH="0" baseline="0" noProof="0">
                <a:ln>
                  <a:noFill/>
                </a:ln>
                <a:solidFill>
                  <a:schemeClr val="bg1"/>
                </a:solidFill>
                <a:effectLst/>
                <a:uLnTx/>
                <a:uFillTx/>
                <a:latin typeface="Corbel" panose="020B0503020204020204" pitchFamily="34" charset="0"/>
                <a:ea typeface="+mn-ea"/>
                <a:cs typeface="+mn-cs"/>
              </a:rPr>
              <a:t>(68,5</a:t>
            </a:r>
            <a:r>
              <a:rPr kumimoji="0" lang="fr-FR" sz="1400" b="0" i="0" u="none" strike="noStrike" cap="none" normalizeH="0" baseline="0" noProof="0">
                <a:ln>
                  <a:noFill/>
                </a:ln>
                <a:solidFill>
                  <a:schemeClr val="bg1"/>
                </a:solidFill>
                <a:effectLst/>
                <a:uLnTx/>
                <a:uFillTx/>
                <a:latin typeface="Poppins"/>
                <a:ea typeface="+mn-ea"/>
                <a:cs typeface="Arial"/>
              </a:rPr>
              <a:t>-</a:t>
            </a:r>
            <a:r>
              <a:rPr kumimoji="0" lang="fr-FR" sz="1400" b="0" i="0" u="none" strike="noStrike" cap="none" normalizeH="0" baseline="0" noProof="0">
                <a:ln>
                  <a:noFill/>
                </a:ln>
                <a:solidFill>
                  <a:schemeClr val="bg1"/>
                </a:solidFill>
                <a:effectLst/>
                <a:uLnTx/>
                <a:uFillTx/>
                <a:latin typeface="Corbel" panose="020B0503020204020204" pitchFamily="34" charset="0"/>
                <a:ea typeface="+mn-ea"/>
                <a:cs typeface="+mn-cs"/>
              </a:rPr>
              <a:t>86,1)</a:t>
            </a:r>
          </a:p>
        </p:txBody>
      </p:sp>
      <p:sp>
        <p:nvSpPr>
          <p:cNvPr id="4" name="TextBox 3">
            <a:extLst>
              <a:ext uri="{FF2B5EF4-FFF2-40B4-BE49-F238E27FC236}">
                <a16:creationId xmlns:a16="http://schemas.microsoft.com/office/drawing/2014/main" id="{77D0D081-44C5-F519-6A9B-31E2B4B1C835}"/>
              </a:ext>
            </a:extLst>
          </p:cNvPr>
          <p:cNvSpPr txBox="1"/>
          <p:nvPr/>
        </p:nvSpPr>
        <p:spPr>
          <a:xfrm>
            <a:off x="1473382" y="5519750"/>
            <a:ext cx="10068938" cy="400110"/>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cap="none" normalizeH="0" baseline="0" noProof="0">
                <a:ln>
                  <a:noFill/>
                </a:ln>
                <a:solidFill>
                  <a:schemeClr val="accent5"/>
                </a:solidFill>
                <a:effectLst/>
                <a:uLnTx/>
                <a:uFillTx/>
                <a:latin typeface="Corbel" panose="020B0503020204020204"/>
                <a:ea typeface="+mn-ea"/>
                <a:cs typeface="+mn-cs"/>
              </a:rPr>
              <a:t>Aucun problème d’innocuité dans les essais cliniques.</a:t>
            </a:r>
          </a:p>
        </p:txBody>
      </p:sp>
      <p:graphicFrame>
        <p:nvGraphicFramePr>
          <p:cNvPr id="12" name="Table 11">
            <a:extLst>
              <a:ext uri="{FF2B5EF4-FFF2-40B4-BE49-F238E27FC236}">
                <a16:creationId xmlns:a16="http://schemas.microsoft.com/office/drawing/2014/main" id="{5408D533-28E2-D42B-5790-5F1EBC3A2393}"/>
              </a:ext>
            </a:extLst>
          </p:cNvPr>
          <p:cNvGraphicFramePr>
            <a:graphicFrameLocks/>
          </p:cNvGraphicFramePr>
          <p:nvPr>
            <p:extLst>
              <p:ext uri="{D42A27DB-BD31-4B8C-83A1-F6EECF244321}">
                <p14:modId xmlns:p14="http://schemas.microsoft.com/office/powerpoint/2010/main" val="3688913167"/>
              </p:ext>
            </p:extLst>
          </p:nvPr>
        </p:nvGraphicFramePr>
        <p:xfrm>
          <a:off x="9009413" y="3501395"/>
          <a:ext cx="2533229" cy="291808"/>
        </p:xfrm>
        <a:graphic>
          <a:graphicData uri="http://schemas.openxmlformats.org/drawingml/2006/table">
            <a:tbl>
              <a:tblPr firstRow="1" bandRow="1">
                <a:tableStyleId>{72833802-FEF1-4C79-8D5D-14CF1EAF98D9}</a:tableStyleId>
              </a:tblPr>
              <a:tblGrid>
                <a:gridCol w="2533229">
                  <a:extLst>
                    <a:ext uri="{9D8B030D-6E8A-4147-A177-3AD203B41FA5}">
                      <a16:colId xmlns:a16="http://schemas.microsoft.com/office/drawing/2014/main" val="2945960647"/>
                    </a:ext>
                  </a:extLst>
                </a:gridCol>
              </a:tblGrid>
              <a:tr h="291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b="0" dirty="0">
                          <a:solidFill>
                            <a:schemeClr val="tx1"/>
                          </a:solidFill>
                          <a:effectLst/>
                          <a:latin typeface="+mn-lt"/>
                          <a:ea typeface="+mn-ea"/>
                          <a:cs typeface="+mn-cs"/>
                        </a:rPr>
                        <a:t>IVRI suivie médicalement</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graphicFrame>
        <p:nvGraphicFramePr>
          <p:cNvPr id="13" name="Table 12">
            <a:extLst>
              <a:ext uri="{FF2B5EF4-FFF2-40B4-BE49-F238E27FC236}">
                <a16:creationId xmlns:a16="http://schemas.microsoft.com/office/drawing/2014/main" id="{17EBF155-CC52-8653-BA30-002BB8335032}"/>
              </a:ext>
            </a:extLst>
          </p:cNvPr>
          <p:cNvGraphicFramePr>
            <a:graphicFrameLocks/>
          </p:cNvGraphicFramePr>
          <p:nvPr>
            <p:extLst>
              <p:ext uri="{D42A27DB-BD31-4B8C-83A1-F6EECF244321}">
                <p14:modId xmlns:p14="http://schemas.microsoft.com/office/powerpoint/2010/main" val="3374890431"/>
              </p:ext>
            </p:extLst>
          </p:nvPr>
        </p:nvGraphicFramePr>
        <p:xfrm>
          <a:off x="9009090" y="3090609"/>
          <a:ext cx="2533552" cy="291808"/>
        </p:xfrm>
        <a:graphic>
          <a:graphicData uri="http://schemas.openxmlformats.org/drawingml/2006/table">
            <a:tbl>
              <a:tblPr firstRow="1" bandRow="1">
                <a:tableStyleId>{72833802-FEF1-4C79-8D5D-14CF1EAF98D9}</a:tableStyleId>
              </a:tblPr>
              <a:tblGrid>
                <a:gridCol w="2533552">
                  <a:extLst>
                    <a:ext uri="{9D8B030D-6E8A-4147-A177-3AD203B41FA5}">
                      <a16:colId xmlns:a16="http://schemas.microsoft.com/office/drawing/2014/main" val="2945960647"/>
                    </a:ext>
                  </a:extLst>
                </a:gridCol>
              </a:tblGrid>
              <a:tr h="291808">
                <a:tc>
                  <a:txBody>
                    <a:bodyPr/>
                    <a:lstStyle/>
                    <a:p>
                      <a:pPr algn="ctr"/>
                      <a:r>
                        <a:rPr lang="fr-FR" sz="1050" b="0" i="0" dirty="0">
                          <a:solidFill>
                            <a:schemeClr val="tx1"/>
                          </a:solidFill>
                          <a:latin typeface="Corbel" panose="020B0503020204020204" pitchFamily="34" charset="0"/>
                        </a:rPr>
                        <a:t>IVRI par le VRS avec hospitalisation </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sp>
        <p:nvSpPr>
          <p:cNvPr id="17" name="TextBox 16">
            <a:extLst>
              <a:ext uri="{FF2B5EF4-FFF2-40B4-BE49-F238E27FC236}">
                <a16:creationId xmlns:a16="http://schemas.microsoft.com/office/drawing/2014/main" id="{3745101C-F48A-BF2C-A207-66A41C0A1C65}"/>
              </a:ext>
            </a:extLst>
          </p:cNvPr>
          <p:cNvSpPr txBox="1"/>
          <p:nvPr/>
        </p:nvSpPr>
        <p:spPr>
          <a:xfrm>
            <a:off x="1277498" y="1190726"/>
            <a:ext cx="7488827" cy="400110"/>
          </a:xfrm>
          <a:prstGeom prst="rect">
            <a:avLst/>
          </a:prstGeom>
          <a:noFill/>
        </p:spPr>
        <p:txBody>
          <a:bodyPr wrap="square">
            <a:spAutoFit/>
          </a:bodyPr>
          <a:lstStyle/>
          <a:p>
            <a:r>
              <a:rPr lang="fr-FR" sz="2000" b="1" dirty="0">
                <a:solidFill>
                  <a:schemeClr val="accent1"/>
                </a:solidFill>
              </a:rPr>
              <a:t>Résultats groupés des études cliniques de phase </a:t>
            </a:r>
            <a:r>
              <a:rPr lang="fr-FR" sz="2000" b="1" dirty="0" err="1">
                <a:solidFill>
                  <a:schemeClr val="accent1"/>
                </a:solidFill>
              </a:rPr>
              <a:t>IIb</a:t>
            </a:r>
            <a:r>
              <a:rPr lang="fr-FR" sz="2000" b="1" dirty="0">
                <a:solidFill>
                  <a:schemeClr val="accent1"/>
                </a:solidFill>
              </a:rPr>
              <a:t> (dose optimale) et de phase III</a:t>
            </a:r>
            <a:r>
              <a:rPr lang="fr-FR" sz="2000" b="1" baseline="30000" dirty="0">
                <a:solidFill>
                  <a:schemeClr val="accent1"/>
                </a:solidFill>
              </a:rPr>
              <a:t>1,2</a:t>
            </a:r>
          </a:p>
        </p:txBody>
      </p:sp>
      <p:graphicFrame>
        <p:nvGraphicFramePr>
          <p:cNvPr id="18" name="Table 17">
            <a:extLst>
              <a:ext uri="{FF2B5EF4-FFF2-40B4-BE49-F238E27FC236}">
                <a16:creationId xmlns:a16="http://schemas.microsoft.com/office/drawing/2014/main" id="{44FECBE4-1B5E-CC17-DC1F-3D9666E4F28A}"/>
              </a:ext>
            </a:extLst>
          </p:cNvPr>
          <p:cNvGraphicFramePr>
            <a:graphicFrameLocks/>
          </p:cNvGraphicFramePr>
          <p:nvPr>
            <p:extLst>
              <p:ext uri="{D42A27DB-BD31-4B8C-83A1-F6EECF244321}">
                <p14:modId xmlns:p14="http://schemas.microsoft.com/office/powerpoint/2010/main" val="4079540373"/>
              </p:ext>
            </p:extLst>
          </p:nvPr>
        </p:nvGraphicFramePr>
        <p:xfrm>
          <a:off x="9009089" y="2697205"/>
          <a:ext cx="2533553" cy="291808"/>
        </p:xfrm>
        <a:graphic>
          <a:graphicData uri="http://schemas.openxmlformats.org/drawingml/2006/table">
            <a:tbl>
              <a:tblPr firstRow="1" bandRow="1">
                <a:tableStyleId>{72833802-FEF1-4C79-8D5D-14CF1EAF98D9}</a:tableStyleId>
              </a:tblPr>
              <a:tblGrid>
                <a:gridCol w="2533553">
                  <a:extLst>
                    <a:ext uri="{9D8B030D-6E8A-4147-A177-3AD203B41FA5}">
                      <a16:colId xmlns:a16="http://schemas.microsoft.com/office/drawing/2014/main" val="2945960647"/>
                    </a:ext>
                  </a:extLst>
                </a:gridCol>
              </a:tblGrid>
              <a:tr h="291808">
                <a:tc>
                  <a:txBody>
                    <a:bodyPr/>
                    <a:lstStyle/>
                    <a:p>
                      <a:pPr algn="ctr"/>
                      <a:r>
                        <a:rPr lang="fr-FR" sz="1050" b="0" i="0" dirty="0">
                          <a:solidFill>
                            <a:schemeClr val="tx1"/>
                          </a:solidFill>
                          <a:latin typeface="Corbel" panose="020B0503020204020204" pitchFamily="34" charset="0"/>
                        </a:rPr>
                        <a:t>IVRI grave par le VRS avec hospitalisation</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E5F1FA"/>
                    </a:solidFill>
                  </a:tcPr>
                </a:tc>
                <a:extLst>
                  <a:ext uri="{0D108BD9-81ED-4DB2-BD59-A6C34878D82A}">
                    <a16:rowId xmlns:a16="http://schemas.microsoft.com/office/drawing/2014/main" val="1066324661"/>
                  </a:ext>
                </a:extLst>
              </a:tr>
            </a:tbl>
          </a:graphicData>
        </a:graphic>
      </p:graphicFrame>
      <p:sp>
        <p:nvSpPr>
          <p:cNvPr id="19" name="Rectangle 18">
            <a:extLst>
              <a:ext uri="{FF2B5EF4-FFF2-40B4-BE49-F238E27FC236}">
                <a16:creationId xmlns:a16="http://schemas.microsoft.com/office/drawing/2014/main" id="{BD1585CB-D3D7-115A-79B7-32BEDF72F7B2}"/>
              </a:ext>
            </a:extLst>
          </p:cNvPr>
          <p:cNvSpPr/>
          <p:nvPr/>
        </p:nvSpPr>
        <p:spPr>
          <a:xfrm>
            <a:off x="1473382" y="2697205"/>
            <a:ext cx="7271682" cy="243686"/>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AD9DB084-30DD-64EB-0D67-7CB9B821A571}"/>
              </a:ext>
            </a:extLst>
          </p:cNvPr>
          <p:cNvSpPr/>
          <p:nvPr/>
        </p:nvSpPr>
        <p:spPr>
          <a:xfrm>
            <a:off x="1473382" y="2697205"/>
            <a:ext cx="5720389" cy="2431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1" name="TextBox 20">
            <a:extLst>
              <a:ext uri="{FF2B5EF4-FFF2-40B4-BE49-F238E27FC236}">
                <a16:creationId xmlns:a16="http://schemas.microsoft.com/office/drawing/2014/main" id="{FADEF1C1-C9F6-BF2C-FA5D-8C30733327FD}"/>
              </a:ext>
            </a:extLst>
          </p:cNvPr>
          <p:cNvSpPr txBox="1"/>
          <p:nvPr/>
        </p:nvSpPr>
        <p:spPr>
          <a:xfrm>
            <a:off x="2569466" y="2626888"/>
            <a:ext cx="39917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a:ln>
                  <a:noFill/>
                </a:ln>
                <a:solidFill>
                  <a:schemeClr val="bg1"/>
                </a:solidFill>
                <a:effectLst/>
                <a:uLnTx/>
                <a:uFillTx/>
                <a:latin typeface="Corbel" panose="020B0503020204020204" pitchFamily="34" charset="0"/>
                <a:ea typeface="+mn-ea"/>
                <a:cs typeface="+mn-cs"/>
              </a:rPr>
              <a:t>78,5 %    </a:t>
            </a:r>
            <a:r>
              <a:rPr kumimoji="0" lang="fr-FR" sz="1400" b="0" i="0" u="none" strike="noStrike" cap="none" normalizeH="0" baseline="0" noProof="0">
                <a:ln>
                  <a:noFill/>
                </a:ln>
                <a:solidFill>
                  <a:schemeClr val="bg1"/>
                </a:solidFill>
                <a:effectLst/>
                <a:uLnTx/>
                <a:uFillTx/>
                <a:latin typeface="Corbel" panose="020B0503020204020204" pitchFamily="34" charset="0"/>
                <a:ea typeface="+mn-ea"/>
                <a:cs typeface="+mn-cs"/>
              </a:rPr>
              <a:t>(48,8</a:t>
            </a:r>
            <a:r>
              <a:rPr kumimoji="0" lang="fr-FR" sz="1400" b="0" i="0" u="none" strike="noStrike" cap="none" normalizeH="0" baseline="0" noProof="0">
                <a:ln>
                  <a:noFill/>
                </a:ln>
                <a:solidFill>
                  <a:schemeClr val="bg1"/>
                </a:solidFill>
                <a:effectLst/>
                <a:uLnTx/>
                <a:uFillTx/>
                <a:latin typeface="Poppins"/>
                <a:ea typeface="+mn-ea"/>
                <a:cs typeface="Arial"/>
              </a:rPr>
              <a:t>-</a:t>
            </a:r>
            <a:r>
              <a:rPr kumimoji="0" lang="fr-FR" sz="1400" b="0" i="0" u="none" strike="noStrike" cap="none" normalizeH="0" baseline="0" noProof="0">
                <a:ln>
                  <a:noFill/>
                </a:ln>
                <a:solidFill>
                  <a:schemeClr val="bg1"/>
                </a:solidFill>
                <a:effectLst/>
                <a:uLnTx/>
                <a:uFillTx/>
                <a:latin typeface="Corbel" panose="020B0503020204020204" pitchFamily="34" charset="0"/>
                <a:ea typeface="+mn-ea"/>
                <a:cs typeface="+mn-cs"/>
              </a:rPr>
              <a:t>91,0)</a:t>
            </a:r>
          </a:p>
        </p:txBody>
      </p:sp>
      <p:sp>
        <p:nvSpPr>
          <p:cNvPr id="22" name="TextBox 21">
            <a:extLst>
              <a:ext uri="{FF2B5EF4-FFF2-40B4-BE49-F238E27FC236}">
                <a16:creationId xmlns:a16="http://schemas.microsoft.com/office/drawing/2014/main" id="{DCE9933D-C5DD-A1C7-A58E-C6B154B463D6}"/>
              </a:ext>
            </a:extLst>
          </p:cNvPr>
          <p:cNvSpPr txBox="1"/>
          <p:nvPr/>
        </p:nvSpPr>
        <p:spPr>
          <a:xfrm>
            <a:off x="1349003" y="4213728"/>
            <a:ext cx="8046788" cy="605294"/>
          </a:xfrm>
          <a:prstGeom prst="rect">
            <a:avLst/>
          </a:prstGeom>
          <a:noFill/>
        </p:spPr>
        <p:txBody>
          <a:bodyPr wrap="square">
            <a:spAutoFit/>
          </a:bodyPr>
          <a:lstStyle/>
          <a:p>
            <a:r>
              <a:rPr lang="fr-FR" sz="2000" b="1">
                <a:solidFill>
                  <a:schemeClr val="accent1"/>
                </a:solidFill>
              </a:rPr>
              <a:t>Essai clinique en situation réelle (HARMONIE, 8 000 nourrissons)</a:t>
            </a:r>
            <a:r>
              <a:rPr lang="fr-FR" sz="2000" b="1" baseline="30000">
                <a:solidFill>
                  <a:schemeClr val="accent1"/>
                </a:solidFill>
              </a:rPr>
              <a:t>3</a:t>
            </a:r>
            <a:br>
              <a:rPr lang="fr-FR" sz="2400" b="1" baseline="30000"/>
            </a:br>
            <a:endParaRPr lang="fr-FR" sz="2400" b="1" baseline="30000"/>
          </a:p>
        </p:txBody>
      </p:sp>
      <p:sp>
        <p:nvSpPr>
          <p:cNvPr id="23" name="TextBox 22">
            <a:extLst>
              <a:ext uri="{FF2B5EF4-FFF2-40B4-BE49-F238E27FC236}">
                <a16:creationId xmlns:a16="http://schemas.microsoft.com/office/drawing/2014/main" id="{4B1A9403-AEDD-DC3B-D7CF-AF2514CBB6E7}"/>
              </a:ext>
            </a:extLst>
          </p:cNvPr>
          <p:cNvSpPr txBox="1"/>
          <p:nvPr/>
        </p:nvSpPr>
        <p:spPr>
          <a:xfrm>
            <a:off x="970148" y="4629316"/>
            <a:ext cx="9462052" cy="625812"/>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kumimoji="0" lang="fr-FR" sz="1400" b="0" i="0" u="none" strike="noStrike" cap="none" normalizeH="0" baseline="0" noProof="0">
                <a:ln>
                  <a:noFill/>
                </a:ln>
                <a:solidFill>
                  <a:srgbClr val="000000"/>
                </a:solidFill>
                <a:effectLst/>
                <a:uLnTx/>
                <a:uFillTx/>
                <a:latin typeface="Poppins"/>
                <a:ea typeface="+mn-ea"/>
                <a:cs typeface="Arial"/>
              </a:rPr>
              <a:t>83 % (IC à 95 % ; 67,8-92,0) d’efficacité contre les IVRI par le VRS avec hospitalisation </a:t>
            </a:r>
          </a:p>
          <a:p>
            <a:pPr marL="742950" marR="0" lvl="1" indent="-28575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kumimoji="0" lang="fr-FR" sz="1400" b="0" i="0" u="none" strike="noStrike" cap="none" normalizeH="0" baseline="0" noProof="0">
                <a:ln>
                  <a:noFill/>
                </a:ln>
                <a:solidFill>
                  <a:srgbClr val="000000"/>
                </a:solidFill>
                <a:effectLst/>
                <a:uLnTx/>
                <a:uFillTx/>
                <a:latin typeface="Poppins"/>
                <a:ea typeface="+mn-ea"/>
                <a:cs typeface="Arial"/>
              </a:rPr>
              <a:t>58 % (IC à 95 % ; 39,7-71,2) d’efficacité contre les IVRI avec hospitalisation toutes causes confondues</a:t>
            </a:r>
          </a:p>
        </p:txBody>
      </p:sp>
      <p:sp>
        <p:nvSpPr>
          <p:cNvPr id="8" name="Footer Placeholder 57">
            <a:extLst>
              <a:ext uri="{FF2B5EF4-FFF2-40B4-BE49-F238E27FC236}">
                <a16:creationId xmlns:a16="http://schemas.microsoft.com/office/drawing/2014/main" id="{C69A67E7-8C1D-4E9E-AB6D-BE7EB32AB1AA}"/>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extLst>
      <p:ext uri="{BB962C8B-B14F-4D97-AF65-F5344CB8AC3E}">
        <p14:creationId xmlns:p14="http://schemas.microsoft.com/office/powerpoint/2010/main" val="1186495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D8ED9-D460-FEE6-09B4-BBDE1BB65E3D}"/>
              </a:ext>
            </a:extLst>
          </p:cNvPr>
          <p:cNvSpPr>
            <a:spLocks noGrp="1"/>
          </p:cNvSpPr>
          <p:nvPr>
            <p:ph type="title"/>
          </p:nvPr>
        </p:nvSpPr>
        <p:spPr>
          <a:xfrm>
            <a:off x="880535" y="187993"/>
            <a:ext cx="11675167" cy="884555"/>
          </a:xfrm>
        </p:spPr>
        <p:txBody>
          <a:bodyPr/>
          <a:lstStyle/>
          <a:p>
            <a:r>
              <a:rPr lang="fr-FR" sz="2800"/>
              <a:t>Un autre AcM à longue durée d’action contre le VRS, le clesrovimab (Merck/MSD)</a:t>
            </a:r>
            <a:br>
              <a:rPr lang="fr-FR" sz="2800"/>
            </a:br>
            <a:r>
              <a:rPr lang="fr-FR" sz="2800" b="0">
                <a:solidFill>
                  <a:schemeClr val="accent1"/>
                </a:solidFill>
              </a:rPr>
              <a:t>Augmentation de la protection avec la gravité de la maladie</a:t>
            </a:r>
          </a:p>
        </p:txBody>
      </p:sp>
      <p:graphicFrame>
        <p:nvGraphicFramePr>
          <p:cNvPr id="2" name="object 4">
            <a:extLst>
              <a:ext uri="{FF2B5EF4-FFF2-40B4-BE49-F238E27FC236}">
                <a16:creationId xmlns:a16="http://schemas.microsoft.com/office/drawing/2014/main" id="{1A01BE9C-4B09-AC30-21FC-12DFE062882C}"/>
              </a:ext>
            </a:extLst>
          </p:cNvPr>
          <p:cNvGraphicFramePr>
            <a:graphicFrameLocks noGrp="1"/>
          </p:cNvGraphicFramePr>
          <p:nvPr>
            <p:extLst>
              <p:ext uri="{D42A27DB-BD31-4B8C-83A1-F6EECF244321}">
                <p14:modId xmlns:p14="http://schemas.microsoft.com/office/powerpoint/2010/main" val="4036164718"/>
              </p:ext>
            </p:extLst>
          </p:nvPr>
        </p:nvGraphicFramePr>
        <p:xfrm>
          <a:off x="2372810" y="1366370"/>
          <a:ext cx="8762036" cy="3931270"/>
        </p:xfrm>
        <a:graphic>
          <a:graphicData uri="http://schemas.openxmlformats.org/drawingml/2006/table">
            <a:tbl>
              <a:tblPr firstRow="1" bandRow="1">
                <a:tableStyleId>{2D5ABB26-0587-4C30-8999-92F81FD0307C}</a:tableStyleId>
              </a:tblPr>
              <a:tblGrid>
                <a:gridCol w="4839164">
                  <a:extLst>
                    <a:ext uri="{9D8B030D-6E8A-4147-A177-3AD203B41FA5}">
                      <a16:colId xmlns:a16="http://schemas.microsoft.com/office/drawing/2014/main" val="20000"/>
                    </a:ext>
                  </a:extLst>
                </a:gridCol>
                <a:gridCol w="3922872">
                  <a:extLst>
                    <a:ext uri="{9D8B030D-6E8A-4147-A177-3AD203B41FA5}">
                      <a16:colId xmlns:a16="http://schemas.microsoft.com/office/drawing/2014/main" val="46202209"/>
                    </a:ext>
                  </a:extLst>
                </a:gridCol>
              </a:tblGrid>
              <a:tr h="542414">
                <a:tc gridSpan="2">
                  <a:txBody>
                    <a:bodyPr/>
                    <a:lstStyle/>
                    <a:p>
                      <a:pPr marL="0" marR="243204" lvl="0" indent="0" algn="ctr" defTabSz="914400" rtl="0" eaLnBrk="1" fontAlgn="auto" latinLnBrk="0" hangingPunct="1">
                        <a:lnSpc>
                          <a:spcPts val="3000"/>
                        </a:lnSpc>
                        <a:spcBef>
                          <a:spcPts val="2200"/>
                        </a:spcBef>
                        <a:spcAft>
                          <a:spcPts val="0"/>
                        </a:spcAft>
                        <a:buClrTx/>
                        <a:buSzTx/>
                        <a:buFontTx/>
                        <a:buNone/>
                        <a:tabLst/>
                        <a:defRPr/>
                      </a:pPr>
                      <a:r>
                        <a:rPr kumimoji="0" lang="fr-FR" sz="1600" b="1" i="0" u="none" strike="noStrike" cap="none" normalizeH="0" baseline="0" noProof="0" dirty="0">
                          <a:ln>
                            <a:noFill/>
                          </a:ln>
                          <a:solidFill>
                            <a:schemeClr val="accent2"/>
                          </a:solidFill>
                          <a:effectLst/>
                          <a:uLnTx/>
                          <a:uFillTx/>
                          <a:latin typeface="Corbel" panose="020B0503020204020204" pitchFamily="34" charset="0"/>
                          <a:ea typeface="+mn-ea"/>
                          <a:cs typeface="Montserrat-Light"/>
                        </a:rPr>
                        <a:t>Étude clinique de phase </a:t>
                      </a:r>
                      <a:r>
                        <a:rPr kumimoji="0" lang="fr-FR" sz="1600" b="1" i="0" u="none" strike="noStrike" cap="none" normalizeH="0" baseline="0" noProof="0" dirty="0" err="1">
                          <a:ln>
                            <a:noFill/>
                          </a:ln>
                          <a:solidFill>
                            <a:schemeClr val="accent2"/>
                          </a:solidFill>
                          <a:effectLst/>
                          <a:uLnTx/>
                          <a:uFillTx/>
                          <a:latin typeface="Corbel" panose="020B0503020204020204" pitchFamily="34" charset="0"/>
                          <a:ea typeface="+mn-ea"/>
                          <a:cs typeface="Montserrat-Light"/>
                        </a:rPr>
                        <a:t>IIb</a:t>
                      </a:r>
                      <a:r>
                        <a:rPr kumimoji="0" lang="fr-FR" sz="1600" b="1" i="0" u="none" strike="noStrike" cap="none" normalizeH="0" baseline="0" noProof="0" dirty="0">
                          <a:ln>
                            <a:noFill/>
                          </a:ln>
                          <a:solidFill>
                            <a:schemeClr val="accent2"/>
                          </a:solidFill>
                          <a:effectLst/>
                          <a:uLnTx/>
                          <a:uFillTx/>
                          <a:latin typeface="Corbel" panose="020B0503020204020204" pitchFamily="34" charset="0"/>
                          <a:ea typeface="+mn-ea"/>
                          <a:cs typeface="Montserrat-Light"/>
                        </a:rPr>
                        <a:t>/III chez ~ 3 614 nourrissons prématurés et à terme en bonne santé </a:t>
                      </a:r>
                    </a:p>
                  </a:txBody>
                  <a:tcPr anchor="ctr">
                    <a:lnB w="12700" cap="flat" cmpd="sng" algn="ctr">
                      <a:solidFill>
                        <a:schemeClr val="accent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33610986"/>
                  </a:ext>
                </a:extLst>
              </a:tr>
              <a:tr h="542414">
                <a:tc>
                  <a:txBody>
                    <a:bodyPr/>
                    <a:lstStyle/>
                    <a:p>
                      <a:pPr marL="0" marR="243204" lvl="0" indent="0" algn="l" defTabSz="914400" rtl="0" eaLnBrk="1" fontAlgn="auto" latinLnBrk="0" hangingPunct="1">
                        <a:lnSpc>
                          <a:spcPts val="3000"/>
                        </a:lnSpc>
                        <a:spcBef>
                          <a:spcPts val="2200"/>
                        </a:spcBef>
                        <a:spcAft>
                          <a:spcPts val="0"/>
                        </a:spcAft>
                        <a:buClrTx/>
                        <a:buSzTx/>
                        <a:buFontTx/>
                        <a:buNone/>
                        <a:tabLst/>
                        <a:defRPr/>
                      </a:pPr>
                      <a:endParaRPr kumimoji="0" lang="en-US" sz="1600" b="1" i="0" u="none" strike="noStrike" kern="1200" cap="none" spc="0" normalizeH="0" baseline="0" noProof="0" dirty="0">
                        <a:ln>
                          <a:noFill/>
                        </a:ln>
                        <a:solidFill>
                          <a:schemeClr val="accent1"/>
                        </a:solidFill>
                        <a:effectLst/>
                        <a:uLnTx/>
                        <a:uFillTx/>
                        <a:latin typeface="Corbel" panose="020B0503020204020204" pitchFamily="34" charset="0"/>
                        <a:ea typeface="+mn-ea"/>
                        <a:cs typeface="Montserrat-Light"/>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a:solidFill>
                            <a:schemeClr val="accent2"/>
                          </a:solidFill>
                          <a:latin typeface="Corbel" panose="020B0503020204020204" pitchFamily="34" charset="0"/>
                          <a:ea typeface="+mn-ea"/>
                          <a:cs typeface="Montserrat-Light"/>
                        </a:rPr>
                        <a:t>Efficacité à 6 mois (180 jours) </a:t>
                      </a:r>
                      <a:r>
                        <a:rPr lang="fr-FR" sz="1800">
                          <a:solidFill>
                            <a:schemeClr val="accent2"/>
                          </a:solidFill>
                          <a:latin typeface="Corbel" panose="020B0503020204020204" pitchFamily="34" charset="0"/>
                          <a:ea typeface="+mn-ea"/>
                          <a:cs typeface="Montserrat-Light"/>
                        </a:rPr>
                        <a:t>(intervalle de confiance à 95 %)</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2140">
                <a:tc>
                  <a:txBody>
                    <a:bodyPr/>
                    <a:lstStyle/>
                    <a:p>
                      <a:pPr marL="0" marR="243204" lvl="0" indent="0" algn="ctr" defTabSz="914400" rtl="0" eaLnBrk="1" fontAlgn="auto" latinLnBrk="0" hangingPunct="1">
                        <a:lnSpc>
                          <a:spcPct val="100000"/>
                        </a:lnSpc>
                        <a:spcBef>
                          <a:spcPts val="2200"/>
                        </a:spcBef>
                        <a:spcAft>
                          <a:spcPts val="0"/>
                        </a:spcAft>
                        <a:buClrTx/>
                        <a:buSzTx/>
                        <a:buFontTx/>
                        <a:buNone/>
                        <a:tabLst/>
                        <a:defRPr/>
                      </a:pPr>
                      <a:r>
                        <a:rPr kumimoji="0" lang="fr-FR" sz="1600" b="0" i="0" u="none" strike="noStrike" cap="none" normalizeH="0" baseline="0" noProof="0">
                          <a:ln>
                            <a:noFill/>
                          </a:ln>
                          <a:solidFill>
                            <a:schemeClr val="accent1"/>
                          </a:solidFill>
                          <a:effectLst/>
                          <a:uLnTx/>
                          <a:uFillTx/>
                          <a:latin typeface="Corbel" panose="020B0503020204020204" pitchFamily="34" charset="0"/>
                          <a:ea typeface="+mn-ea"/>
                          <a:cs typeface="Montserrat-Light"/>
                        </a:rPr>
                        <a:t>Infection des voies respiratoires inférieures suivie médicalement (IVRISM) grave</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fr-FR" sz="1600" b="1">
                          <a:solidFill>
                            <a:schemeClr val="accent2"/>
                          </a:solidFill>
                          <a:latin typeface="Corbel" panose="020B0503020204020204" pitchFamily="34" charset="0"/>
                          <a:cs typeface="Montserrat-Light"/>
                        </a:rPr>
                        <a:t>91,7 %</a:t>
                      </a:r>
                      <a:r>
                        <a:rPr lang="fr-FR" sz="1600">
                          <a:solidFill>
                            <a:schemeClr val="accent2"/>
                          </a:solidFill>
                          <a:latin typeface="Corbel" panose="020B0503020204020204" pitchFamily="34" charset="0"/>
                          <a:cs typeface="Montserrat-Light"/>
                        </a:rPr>
                        <a:t> (62,9-98,1)</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2414">
                <a:tc>
                  <a:txBody>
                    <a:bodyPr/>
                    <a:lstStyle/>
                    <a:p>
                      <a:pPr marL="0" marR="243204" indent="0" algn="ctr" defTabSz="914400" rtl="0" eaLnBrk="1" latinLnBrk="0" hangingPunct="1">
                        <a:lnSpc>
                          <a:spcPct val="100000"/>
                        </a:lnSpc>
                        <a:spcBef>
                          <a:spcPts val="3100"/>
                        </a:spcBef>
                      </a:pPr>
                      <a:r>
                        <a:rPr lang="fr-FR" sz="1600">
                          <a:solidFill>
                            <a:schemeClr val="accent1"/>
                          </a:solidFill>
                          <a:latin typeface="Corbel" panose="020B0503020204020204" pitchFamily="34" charset="0"/>
                          <a:ea typeface="+mn-ea"/>
                          <a:cs typeface="Montserrat-Light"/>
                        </a:rPr>
                        <a:t>Hospitalisation</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fr-FR" sz="1600" b="1">
                          <a:solidFill>
                            <a:schemeClr val="accent2"/>
                          </a:solidFill>
                          <a:latin typeface="Corbel" panose="020B0503020204020204" pitchFamily="34" charset="0"/>
                          <a:cs typeface="Montserrat-Light"/>
                        </a:rPr>
                        <a:t>81,3 %</a:t>
                      </a:r>
                      <a:r>
                        <a:rPr lang="fr-FR" sz="1600">
                          <a:solidFill>
                            <a:schemeClr val="accent2"/>
                          </a:solidFill>
                          <a:latin typeface="Corbel" panose="020B0503020204020204" pitchFamily="34" charset="0"/>
                          <a:cs typeface="Montserrat-Light"/>
                        </a:rPr>
                        <a:t>(62,5-90,7)</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4564143"/>
                  </a:ext>
                </a:extLst>
              </a:tr>
              <a:tr h="542414">
                <a:tc>
                  <a:txBody>
                    <a:bodyPr/>
                    <a:lstStyle/>
                    <a:p>
                      <a:pPr marL="0" marR="243204" indent="0" algn="ctr" defTabSz="914400" rtl="0" eaLnBrk="1" latinLnBrk="0" hangingPunct="1">
                        <a:lnSpc>
                          <a:spcPct val="100000"/>
                        </a:lnSpc>
                        <a:spcBef>
                          <a:spcPts val="3100"/>
                        </a:spcBef>
                      </a:pPr>
                      <a:r>
                        <a:rPr lang="fr-FR" sz="1600">
                          <a:solidFill>
                            <a:schemeClr val="accent1"/>
                          </a:solidFill>
                          <a:latin typeface="Corbel" panose="020B0503020204020204" pitchFamily="34" charset="0"/>
                          <a:ea typeface="+mn-ea"/>
                          <a:cs typeface="Montserrat-Light"/>
                        </a:rPr>
                        <a:t>IVRISM nécessitant ≥ 2 indicateurs IVRI/gravité</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fr-FR" sz="1600" b="1">
                          <a:solidFill>
                            <a:schemeClr val="accent2"/>
                          </a:solidFill>
                          <a:latin typeface="Corbel" panose="020B0503020204020204" pitchFamily="34" charset="0"/>
                          <a:cs typeface="Montserrat-Light"/>
                        </a:rPr>
                        <a:t>87,2 % </a:t>
                      </a:r>
                      <a:r>
                        <a:rPr lang="fr-FR" sz="1600" b="0">
                          <a:solidFill>
                            <a:schemeClr val="accent2"/>
                          </a:solidFill>
                          <a:latin typeface="Corbel" panose="020B0503020204020204" pitchFamily="34" charset="0"/>
                          <a:cs typeface="Montserrat-Light"/>
                        </a:rPr>
                        <a:t>(75,1</a:t>
                      </a:r>
                      <a:r>
                        <a:rPr lang="fr-FR" sz="1600">
                          <a:solidFill>
                            <a:schemeClr val="accent2"/>
                          </a:solidFill>
                          <a:latin typeface="Corbel" panose="020B0503020204020204" pitchFamily="34" charset="0"/>
                          <a:cs typeface="Montserrat-Light"/>
                        </a:rPr>
                        <a:t>-</a:t>
                      </a:r>
                      <a:r>
                        <a:rPr lang="fr-FR" sz="1600" b="0">
                          <a:solidFill>
                            <a:schemeClr val="accent2"/>
                          </a:solidFill>
                          <a:latin typeface="Corbel" panose="020B0503020204020204" pitchFamily="34" charset="0"/>
                          <a:cs typeface="Montserrat-Light"/>
                        </a:rPr>
                        <a:t>93,4)</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2462376"/>
                  </a:ext>
                </a:extLst>
              </a:tr>
              <a:tr h="542414">
                <a:tc>
                  <a:txBody>
                    <a:bodyPr/>
                    <a:lstStyle/>
                    <a:p>
                      <a:pPr marL="0" marR="243204" lvl="0" indent="0" algn="ctr" defTabSz="914400" rtl="0" eaLnBrk="1" fontAlgn="auto" latinLnBrk="0" hangingPunct="1">
                        <a:lnSpc>
                          <a:spcPct val="100000"/>
                        </a:lnSpc>
                        <a:spcBef>
                          <a:spcPts val="3100"/>
                        </a:spcBef>
                        <a:spcAft>
                          <a:spcPts val="0"/>
                        </a:spcAft>
                        <a:buClrTx/>
                        <a:buSzTx/>
                        <a:buFontTx/>
                        <a:buNone/>
                        <a:tabLst/>
                        <a:defRPr/>
                      </a:pPr>
                      <a:r>
                        <a:rPr lang="fr-FR" sz="1600">
                          <a:solidFill>
                            <a:schemeClr val="accent1"/>
                          </a:solidFill>
                          <a:latin typeface="Corbel" panose="020B0503020204020204" pitchFamily="34" charset="0"/>
                          <a:ea typeface="+mn-ea"/>
                          <a:cs typeface="Montserrat-Light"/>
                        </a:rPr>
                        <a:t>IVRISM nécessitant ≥ 1 indicateur IVRI/gravité</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966469">
                        <a:lnSpc>
                          <a:spcPct val="100000"/>
                        </a:lnSpc>
                        <a:spcBef>
                          <a:spcPts val="3100"/>
                        </a:spcBef>
                      </a:pPr>
                      <a:r>
                        <a:rPr lang="fr-FR" sz="1600" b="1">
                          <a:solidFill>
                            <a:schemeClr val="accent2"/>
                          </a:solidFill>
                          <a:latin typeface="Corbel" panose="020B0503020204020204" pitchFamily="34" charset="0"/>
                          <a:cs typeface="Montserrat-Light"/>
                        </a:rPr>
                        <a:t>59,5 % </a:t>
                      </a:r>
                      <a:r>
                        <a:rPr lang="fr-FR" sz="1600" b="0">
                          <a:solidFill>
                            <a:schemeClr val="accent2"/>
                          </a:solidFill>
                          <a:latin typeface="Corbel" panose="020B0503020204020204" pitchFamily="34" charset="0"/>
                          <a:cs typeface="Montserrat-Light"/>
                        </a:rPr>
                        <a:t>(43,3</a:t>
                      </a:r>
                      <a:r>
                        <a:rPr lang="fr-FR" sz="1600">
                          <a:solidFill>
                            <a:schemeClr val="accent2"/>
                          </a:solidFill>
                          <a:latin typeface="Corbel" panose="020B0503020204020204" pitchFamily="34" charset="0"/>
                          <a:cs typeface="Montserrat-Light"/>
                        </a:rPr>
                        <a:t>-</a:t>
                      </a:r>
                      <a:r>
                        <a:rPr lang="fr-FR" sz="1600" b="0">
                          <a:solidFill>
                            <a:schemeClr val="accent2"/>
                          </a:solidFill>
                          <a:latin typeface="Corbel" panose="020B0503020204020204" pitchFamily="34" charset="0"/>
                          <a:cs typeface="Montserrat-Light"/>
                        </a:rPr>
                        <a:t>71,1)</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380112"/>
                  </a:ext>
                </a:extLst>
              </a:tr>
              <a:tr h="542414">
                <a:tc>
                  <a:txBody>
                    <a:bodyPr/>
                    <a:lstStyle/>
                    <a:p>
                      <a:pPr marL="0" marR="243204" indent="0" algn="ctr">
                        <a:lnSpc>
                          <a:spcPts val="3000"/>
                        </a:lnSpc>
                        <a:spcBef>
                          <a:spcPts val="2200"/>
                        </a:spcBef>
                      </a:pPr>
                      <a:r>
                        <a:rPr lang="fr-FR" sz="1600">
                          <a:solidFill>
                            <a:schemeClr val="accent1"/>
                          </a:solidFill>
                          <a:latin typeface="Corbel" panose="020B0503020204020204" pitchFamily="34" charset="0"/>
                          <a:cs typeface="Montserrat-Light"/>
                        </a:rPr>
                        <a:t>Infection aiguë des voies respiratoires</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966469">
                        <a:lnSpc>
                          <a:spcPct val="100000"/>
                        </a:lnSpc>
                        <a:spcBef>
                          <a:spcPts val="3100"/>
                        </a:spcBef>
                      </a:pPr>
                      <a:r>
                        <a:rPr lang="fr-FR" sz="1600" b="1" dirty="0">
                          <a:solidFill>
                            <a:schemeClr val="accent2"/>
                          </a:solidFill>
                          <a:latin typeface="Corbel" panose="020B0503020204020204" pitchFamily="34" charset="0"/>
                          <a:cs typeface="Montserrat-Light"/>
                        </a:rPr>
                        <a:t>50,0% </a:t>
                      </a:r>
                      <a:r>
                        <a:rPr lang="fr-FR" sz="1600" b="0" dirty="0">
                          <a:solidFill>
                            <a:schemeClr val="accent2"/>
                          </a:solidFill>
                          <a:latin typeface="Corbel" panose="020B0503020204020204" pitchFamily="34" charset="0"/>
                          <a:cs typeface="Montserrat-Light"/>
                        </a:rPr>
                        <a:t>(37,4</a:t>
                      </a:r>
                      <a:r>
                        <a:rPr lang="fr-FR" sz="1600" dirty="0">
                          <a:solidFill>
                            <a:schemeClr val="accent2"/>
                          </a:solidFill>
                          <a:latin typeface="Corbel" panose="020B0503020204020204" pitchFamily="34" charset="0"/>
                          <a:cs typeface="Montserrat-Light"/>
                        </a:rPr>
                        <a:t>-</a:t>
                      </a:r>
                      <a:r>
                        <a:rPr lang="fr-FR" sz="1600" b="0" dirty="0">
                          <a:solidFill>
                            <a:schemeClr val="accent2"/>
                          </a:solidFill>
                          <a:latin typeface="Corbel" panose="020B0503020204020204" pitchFamily="34" charset="0"/>
                          <a:cs typeface="Montserrat-Light"/>
                        </a:rPr>
                        <a:t>60,1)</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6940462"/>
                  </a:ext>
                </a:extLst>
              </a:tr>
            </a:tbl>
          </a:graphicData>
        </a:graphic>
      </p:graphicFrame>
      <p:sp>
        <p:nvSpPr>
          <p:cNvPr id="3" name="Arrow: Down 2">
            <a:extLst>
              <a:ext uri="{FF2B5EF4-FFF2-40B4-BE49-F238E27FC236}">
                <a16:creationId xmlns:a16="http://schemas.microsoft.com/office/drawing/2014/main" id="{9624E675-3EC9-17A2-5ADA-31AC49369355}"/>
              </a:ext>
            </a:extLst>
          </p:cNvPr>
          <p:cNvSpPr/>
          <p:nvPr/>
        </p:nvSpPr>
        <p:spPr>
          <a:xfrm rot="10800000">
            <a:off x="1155121" y="2394748"/>
            <a:ext cx="891820" cy="2895500"/>
          </a:xfrm>
          <a:prstGeom prst="downArrow">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TextBox 4">
            <a:extLst>
              <a:ext uri="{FF2B5EF4-FFF2-40B4-BE49-F238E27FC236}">
                <a16:creationId xmlns:a16="http://schemas.microsoft.com/office/drawing/2014/main" id="{4768BC9E-C2A0-5FD7-E7C2-EEE43D3636A4}"/>
              </a:ext>
            </a:extLst>
          </p:cNvPr>
          <p:cNvSpPr txBox="1"/>
          <p:nvPr/>
        </p:nvSpPr>
        <p:spPr>
          <a:xfrm>
            <a:off x="1420312" y="2328054"/>
            <a:ext cx="369332" cy="2895499"/>
          </a:xfrm>
          <a:prstGeom prst="rect">
            <a:avLst/>
          </a:prstGeom>
          <a:noFill/>
        </p:spPr>
        <p:txBody>
          <a:bodyPr vert="vert270" wrap="square" rtlCol="0">
            <a:spAutoFit/>
          </a:bodyPr>
          <a:lstStyle/>
          <a:p>
            <a:r>
              <a:rPr lang="fr-FR" sz="1200" dirty="0">
                <a:solidFill>
                  <a:schemeClr val="accent5"/>
                </a:solidFill>
              </a:rPr>
              <a:t>Augmentation de la gravité de la maladie</a:t>
            </a:r>
          </a:p>
        </p:txBody>
      </p:sp>
      <p:sp>
        <p:nvSpPr>
          <p:cNvPr id="8" name="TextBox 7">
            <a:extLst>
              <a:ext uri="{FF2B5EF4-FFF2-40B4-BE49-F238E27FC236}">
                <a16:creationId xmlns:a16="http://schemas.microsoft.com/office/drawing/2014/main" id="{8A586242-D2B5-29E4-DC77-06D02CB65558}"/>
              </a:ext>
            </a:extLst>
          </p:cNvPr>
          <p:cNvSpPr txBox="1"/>
          <p:nvPr/>
        </p:nvSpPr>
        <p:spPr>
          <a:xfrm>
            <a:off x="427015" y="5691792"/>
            <a:ext cx="12433486" cy="553998"/>
          </a:xfrm>
          <a:prstGeom prst="rect">
            <a:avLst/>
          </a:prstGeom>
          <a:noFill/>
        </p:spPr>
        <p:txBody>
          <a:bodyPr wrap="squar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5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a:ln>
                  <a:noFill/>
                </a:ln>
                <a:solidFill>
                  <a:schemeClr val="accent5"/>
                </a:solidFill>
                <a:effectLst/>
                <a:uLnTx/>
                <a:uFillTx/>
                <a:ea typeface="+mn-ea"/>
                <a:cs typeface="+mn-cs"/>
              </a:rPr>
              <a:t>Une dose a offert une protection contre la forme légère, modérée et grave de l’infection à VRS jusqu’à </a:t>
            </a:r>
            <a:r>
              <a:rPr lang="fr-FR" b="1">
                <a:solidFill>
                  <a:schemeClr val="accent5"/>
                </a:solidFill>
              </a:rPr>
              <a:t>5</a:t>
            </a:r>
            <a:r>
              <a:rPr kumimoji="0" lang="fr-FR" sz="1800" b="1" i="0" u="none" strike="noStrike" cap="none" normalizeH="0" baseline="0" noProof="0">
                <a:ln>
                  <a:noFill/>
                </a:ln>
                <a:solidFill>
                  <a:schemeClr val="accent5"/>
                </a:solidFill>
                <a:effectLst/>
                <a:uLnTx/>
                <a:uFillTx/>
                <a:ea typeface="+mn-ea"/>
                <a:cs typeface="+mn-cs"/>
              </a:rPr>
              <a:t> mois, </a:t>
            </a:r>
            <a:br>
              <a:rPr kumimoji="0" lang="fr-FR" sz="1800" b="1" i="0" u="none" strike="noStrike" cap="none" normalizeH="0" baseline="0" noProof="0">
                <a:ln>
                  <a:noFill/>
                </a:ln>
                <a:solidFill>
                  <a:schemeClr val="accent5"/>
                </a:solidFill>
                <a:effectLst/>
                <a:uLnTx/>
                <a:uFillTx/>
                <a:ea typeface="+mn-ea"/>
                <a:cs typeface="+mn-cs"/>
              </a:rPr>
            </a:br>
            <a:r>
              <a:rPr kumimoji="0" lang="fr-FR" sz="1800" b="1" i="0" u="none" strike="noStrike" cap="none" normalizeH="0" baseline="0" noProof="0">
                <a:ln>
                  <a:noFill/>
                </a:ln>
                <a:solidFill>
                  <a:schemeClr val="accent5"/>
                </a:solidFill>
                <a:effectLst/>
                <a:uLnTx/>
                <a:uFillTx/>
                <a:ea typeface="+mn-ea"/>
                <a:cs typeface="+mn-cs"/>
              </a:rPr>
              <a:t>avec une efficacité durable </a:t>
            </a:r>
            <a:r>
              <a:rPr lang="fr-FR" b="1">
                <a:solidFill>
                  <a:schemeClr val="accent5"/>
                </a:solidFill>
              </a:rPr>
              <a:t>jusqu’à 6 mois.</a:t>
            </a:r>
            <a:r>
              <a:rPr kumimoji="0" lang="fr-FR" sz="1800" b="1" i="0" u="none" strike="noStrike" cap="none" normalizeH="0" baseline="0" noProof="0">
                <a:ln>
                  <a:noFill/>
                </a:ln>
                <a:solidFill>
                  <a:schemeClr val="accent5"/>
                </a:solidFill>
                <a:effectLst/>
                <a:uLnTx/>
                <a:uFillTx/>
                <a:ea typeface="+mn-ea"/>
                <a:cs typeface="+mn-cs"/>
              </a:rPr>
              <a:t> </a:t>
            </a:r>
          </a:p>
        </p:txBody>
      </p:sp>
      <p:sp>
        <p:nvSpPr>
          <p:cNvPr id="10" name="TextBox 9">
            <a:extLst>
              <a:ext uri="{FF2B5EF4-FFF2-40B4-BE49-F238E27FC236}">
                <a16:creationId xmlns:a16="http://schemas.microsoft.com/office/drawing/2014/main" id="{7942628B-F6D0-5F25-A943-931F12CFC49E}"/>
              </a:ext>
            </a:extLst>
          </p:cNvPr>
          <p:cNvSpPr txBox="1"/>
          <p:nvPr/>
        </p:nvSpPr>
        <p:spPr>
          <a:xfrm>
            <a:off x="990034" y="6401104"/>
            <a:ext cx="4873214" cy="507831"/>
          </a:xfrm>
          <a:prstGeom prst="rect">
            <a:avLst/>
          </a:prstGeom>
          <a:noFill/>
        </p:spPr>
        <p:txBody>
          <a:bodyPr wrap="square" rtlCol="0">
            <a:spAutoFit/>
          </a:bodyPr>
          <a:lstStyle/>
          <a:p>
            <a:pPr>
              <a:defRPr/>
            </a:pPr>
            <a:r>
              <a:rPr kumimoji="0" lang="fr-FR" sz="900" b="0" i="0" u="none" strike="noStrike" cap="none" normalizeH="0" baseline="0" noProof="0" dirty="0">
                <a:ln>
                  <a:noFill/>
                </a:ln>
                <a:solidFill>
                  <a:schemeClr val="bg2">
                    <a:lumMod val="50000"/>
                  </a:schemeClr>
                </a:solidFill>
                <a:effectLst/>
                <a:uLnTx/>
                <a:uFillTx/>
                <a:ea typeface="+mn-ea"/>
                <a:cs typeface="+mn-cs"/>
              </a:rPr>
              <a:t>Identifiant ClinicalTrials.gov : NCT04767373. Le contenu des diapositives est fourni par MSD.</a:t>
            </a:r>
            <a:br>
              <a:rPr kumimoji="0" lang="fr-FR" sz="900" b="0" i="0" u="none" strike="noStrike" cap="none" normalizeH="0" baseline="0" noProof="0" dirty="0">
                <a:ln>
                  <a:noFill/>
                </a:ln>
                <a:solidFill>
                  <a:schemeClr val="bg2">
                    <a:lumMod val="50000"/>
                  </a:schemeClr>
                </a:solidFill>
                <a:effectLst/>
                <a:uLnTx/>
                <a:uFillTx/>
                <a:ea typeface="+mn-ea"/>
                <a:cs typeface="+mn-cs"/>
              </a:rPr>
            </a:br>
            <a:r>
              <a:rPr kumimoji="0" lang="fr-FR" sz="900" b="0" i="0" u="none" strike="noStrike" cap="none" normalizeH="0" baseline="0" noProof="0" dirty="0">
                <a:ln>
                  <a:noFill/>
                </a:ln>
                <a:solidFill>
                  <a:schemeClr val="bg2">
                    <a:lumMod val="50000"/>
                  </a:schemeClr>
                </a:solidFill>
                <a:effectLst/>
                <a:uLnTx/>
                <a:uFillTx/>
                <a:ea typeface="+mn-ea"/>
                <a:cs typeface="+mn-cs"/>
              </a:rPr>
              <a:t>Référence : </a:t>
            </a:r>
            <a:r>
              <a:rPr lang="fr-FR" sz="900" dirty="0">
                <a:solidFill>
                  <a:schemeClr val="bg2">
                    <a:lumMod val="50000"/>
                  </a:schemeClr>
                </a:solidFill>
              </a:rPr>
              <a:t>Zar H, Présentation au Congrès mondial sur les vaccins à Barcelone en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bg2">
                  <a:lumMod val="50000"/>
                </a:schemeClr>
              </a:solidFill>
            </a:endParaRPr>
          </a:p>
        </p:txBody>
      </p:sp>
      <p:sp>
        <p:nvSpPr>
          <p:cNvPr id="11" name="Footer Placeholder 57">
            <a:extLst>
              <a:ext uri="{FF2B5EF4-FFF2-40B4-BE49-F238E27FC236}">
                <a16:creationId xmlns:a16="http://schemas.microsoft.com/office/drawing/2014/main" id="{04019880-31A1-07C3-B186-FF878AF10820}"/>
              </a:ext>
            </a:extLst>
          </p:cNvPr>
          <p:cNvSpPr txBox="1">
            <a:spLocks/>
          </p:cNvSpPr>
          <p:nvPr/>
        </p:nvSpPr>
        <p:spPr>
          <a:xfrm>
            <a:off x="8109036" y="6539612"/>
            <a:ext cx="4873214" cy="215444"/>
          </a:xfrm>
          <a:prstGeom prst="rect">
            <a:avLst/>
          </a:prstGeom>
          <a:noFill/>
        </p:spPr>
        <p:txBody>
          <a:bodyPr wrap="square" rtlCol="0">
            <a:spAutoFit/>
          </a:bodyPr>
          <a:lstStyle>
            <a:defPPr>
              <a:defRPr lang="en-US"/>
            </a:defPPr>
            <a:lvl1pPr>
              <a:defRPr kumimoji="0" sz="900" b="0" i="0" u="none" strike="noStrike" cap="none" spc="0" normalizeH="0" baseline="0">
                <a:ln>
                  <a:noFill/>
                </a:ln>
                <a:solidFill>
                  <a:schemeClr val="bg2">
                    <a:lumMod val="50000"/>
                  </a:schemeClr>
                </a:solidFill>
                <a:effectLst/>
                <a:uLnTx/>
                <a:uFillTx/>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dirty="0"/>
              <a:t>Diapositive originale élaborée par l’Organisation mondiale de la santé et PATH. Janvier 2026</a:t>
            </a:r>
          </a:p>
        </p:txBody>
      </p:sp>
    </p:spTree>
    <p:extLst>
      <p:ext uri="{BB962C8B-B14F-4D97-AF65-F5344CB8AC3E}">
        <p14:creationId xmlns:p14="http://schemas.microsoft.com/office/powerpoint/2010/main" val="733856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object 78">
            <a:extLst>
              <a:ext uri="{FF2B5EF4-FFF2-40B4-BE49-F238E27FC236}">
                <a16:creationId xmlns:a16="http://schemas.microsoft.com/office/drawing/2014/main" id="{08C5BCE8-22CA-F4DE-EDE5-43F9F4DCCD06}"/>
              </a:ext>
            </a:extLst>
          </p:cNvPr>
          <p:cNvSpPr txBox="1"/>
          <p:nvPr/>
        </p:nvSpPr>
        <p:spPr>
          <a:xfrm>
            <a:off x="7377315" y="1704481"/>
            <a:ext cx="1081632" cy="169619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t>FMD disponible et préqualifié par l’OMS</a:t>
            </a:r>
          </a:p>
        </p:txBody>
      </p:sp>
      <p:sp>
        <p:nvSpPr>
          <p:cNvPr id="1031" name="object 78">
            <a:extLst>
              <a:ext uri="{FF2B5EF4-FFF2-40B4-BE49-F238E27FC236}">
                <a16:creationId xmlns:a16="http://schemas.microsoft.com/office/drawing/2014/main" id="{CB310A7F-2DF3-954A-7F34-EECD762EAB90}"/>
              </a:ext>
            </a:extLst>
          </p:cNvPr>
          <p:cNvSpPr txBox="1"/>
          <p:nvPr/>
        </p:nvSpPr>
        <p:spPr>
          <a:xfrm>
            <a:off x="8566990" y="1426042"/>
            <a:ext cx="1081632" cy="150030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t>Appel d’offres de l’UNICEF </a:t>
            </a:r>
            <a:b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br>
            <a: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t>et cofinancement </a:t>
            </a:r>
            <a:b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br>
            <a: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t>de Gavi</a:t>
            </a:r>
          </a:p>
        </p:txBody>
      </p:sp>
      <p:sp>
        <p:nvSpPr>
          <p:cNvPr id="1032" name="object 78">
            <a:extLst>
              <a:ext uri="{FF2B5EF4-FFF2-40B4-BE49-F238E27FC236}">
                <a16:creationId xmlns:a16="http://schemas.microsoft.com/office/drawing/2014/main" id="{89DBF3CC-1134-024B-2992-71906B5DC4E7}"/>
              </a:ext>
            </a:extLst>
          </p:cNvPr>
          <p:cNvSpPr txBox="1"/>
          <p:nvPr/>
        </p:nvSpPr>
        <p:spPr>
          <a:xfrm>
            <a:off x="9756663" y="1147603"/>
            <a:ext cx="1081632" cy="1500305"/>
          </a:xfrm>
          <a:prstGeom prst="rect">
            <a:avLst/>
          </a:prstGeom>
          <a:solidFill>
            <a:schemeClr val="accent1"/>
          </a:solid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fr-FR" sz="900" b="1" i="0" u="none" strike="noStrike" cap="none" normalizeH="0" baseline="0" noProof="0" dirty="0">
                <a:ln>
                  <a:noFill/>
                </a:ln>
                <a:solidFill>
                  <a:srgbClr val="FFFFFF"/>
                </a:solidFill>
                <a:effectLst/>
                <a:uLnTx/>
                <a:uFillTx/>
                <a:latin typeface="Corbel" panose="020B0503020204020204"/>
                <a:ea typeface="+mn-ea"/>
                <a:cs typeface="Montserrat SemiBold"/>
              </a:rPr>
              <a:t>Déploiement des vaccins dans </a:t>
            </a:r>
            <a:br>
              <a:rPr kumimoji="0" lang="fr-FR" sz="900" b="1" i="0" u="none" strike="noStrike" cap="none" normalizeH="0" baseline="0" noProof="0" dirty="0">
                <a:ln>
                  <a:noFill/>
                </a:ln>
                <a:solidFill>
                  <a:srgbClr val="FFFFFF"/>
                </a:solidFill>
                <a:effectLst/>
                <a:uLnTx/>
                <a:uFillTx/>
                <a:latin typeface="Corbel" panose="020B0503020204020204"/>
                <a:ea typeface="+mn-ea"/>
                <a:cs typeface="Montserrat SemiBold"/>
              </a:rPr>
            </a:br>
            <a:r>
              <a:rPr kumimoji="0" lang="fr-FR" sz="900" b="1" i="0" u="none" strike="noStrike" cap="none" normalizeH="0" baseline="0" noProof="0" dirty="0">
                <a:ln>
                  <a:noFill/>
                </a:ln>
                <a:solidFill>
                  <a:srgbClr val="FFFFFF"/>
                </a:solidFill>
                <a:effectLst/>
                <a:uLnTx/>
                <a:uFillTx/>
                <a:latin typeface="Corbel" panose="020B0503020204020204"/>
                <a:ea typeface="+mn-ea"/>
                <a:cs typeface="Montserrat SemiBold"/>
              </a:rPr>
              <a:t>les pays éligibles au soutien de GAVI</a:t>
            </a:r>
          </a:p>
        </p:txBody>
      </p:sp>
      <p:sp>
        <p:nvSpPr>
          <p:cNvPr id="1033" name="object 78">
            <a:extLst>
              <a:ext uri="{FF2B5EF4-FFF2-40B4-BE49-F238E27FC236}">
                <a16:creationId xmlns:a16="http://schemas.microsoft.com/office/drawing/2014/main" id="{6A38635E-22B6-873B-77D8-2ACDA20E672E}"/>
              </a:ext>
            </a:extLst>
          </p:cNvPr>
          <p:cNvSpPr txBox="1"/>
          <p:nvPr/>
        </p:nvSpPr>
        <p:spPr>
          <a:xfrm>
            <a:off x="2618615" y="4338642"/>
            <a:ext cx="1081632" cy="1246276"/>
          </a:xfrm>
          <a:prstGeom prst="rect">
            <a:avLst/>
          </a:prstGeom>
          <a:no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t>Premières approbations réglementaires PRE de la SPR</a:t>
            </a:r>
          </a:p>
        </p:txBody>
      </p:sp>
      <p:sp>
        <p:nvSpPr>
          <p:cNvPr id="1034" name="object 78">
            <a:extLst>
              <a:ext uri="{FF2B5EF4-FFF2-40B4-BE49-F238E27FC236}">
                <a16:creationId xmlns:a16="http://schemas.microsoft.com/office/drawing/2014/main" id="{0DAA03F2-42CE-CB36-1BFD-7EAA9216F6BC}"/>
              </a:ext>
            </a:extLst>
          </p:cNvPr>
          <p:cNvSpPr txBox="1"/>
          <p:nvPr/>
        </p:nvSpPr>
        <p:spPr>
          <a:xfrm>
            <a:off x="3808290" y="4193210"/>
            <a:ext cx="1081632" cy="1246276"/>
          </a:xfrm>
          <a:prstGeom prst="rect">
            <a:avLst/>
          </a:prstGeom>
          <a:no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t>Premier déploiement du produit dans certains PRE</a:t>
            </a:r>
          </a:p>
        </p:txBody>
      </p:sp>
      <p:sp>
        <p:nvSpPr>
          <p:cNvPr id="1035" name="object 78">
            <a:extLst>
              <a:ext uri="{FF2B5EF4-FFF2-40B4-BE49-F238E27FC236}">
                <a16:creationId xmlns:a16="http://schemas.microsoft.com/office/drawing/2014/main" id="{6ABA200C-04DC-7865-AF3B-6685098029F1}"/>
              </a:ext>
            </a:extLst>
          </p:cNvPr>
          <p:cNvSpPr txBox="1"/>
          <p:nvPr/>
        </p:nvSpPr>
        <p:spPr>
          <a:xfrm>
            <a:off x="4997965" y="3985842"/>
            <a:ext cx="1081632" cy="1246276"/>
          </a:xfrm>
          <a:prstGeom prst="rect">
            <a:avLst/>
          </a:prstGeom>
          <a:noFill/>
          <a:ln>
            <a:solidFill>
              <a:schemeClr val="accent5"/>
            </a:solidFill>
          </a:ln>
        </p:spPr>
        <p:txBody>
          <a:bodyPr vert="horz" wrap="square" lIns="0" tIns="0" rIns="0" bIns="182880" rtlCol="0" anchor="b"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t>Recommandation de politique</a:t>
            </a:r>
          </a:p>
          <a:p>
            <a:pPr marL="83185" marR="75565" lvl="0" indent="0" algn="ctr" defTabSz="914400" rtl="0" eaLnBrk="1" fontAlgn="auto" latinLnBrk="0" hangingPunct="1">
              <a:lnSpc>
                <a:spcPts val="1330"/>
              </a:lnSpc>
              <a:spcBef>
                <a:spcPts val="0"/>
              </a:spcBef>
              <a:spcAft>
                <a:spcPts val="0"/>
              </a:spcAft>
              <a:buClrTx/>
              <a:buSzTx/>
              <a:buFontTx/>
              <a:buNone/>
              <a:tabLst/>
              <a:defRPr/>
            </a:pPr>
            <a: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t>par l’OMS (SAGE)</a:t>
            </a:r>
          </a:p>
        </p:txBody>
      </p:sp>
      <p:sp>
        <p:nvSpPr>
          <p:cNvPr id="1038" name="object 78">
            <a:extLst>
              <a:ext uri="{FF2B5EF4-FFF2-40B4-BE49-F238E27FC236}">
                <a16:creationId xmlns:a16="http://schemas.microsoft.com/office/drawing/2014/main" id="{861459D8-5785-5B61-ED59-D8A5BE35E4EA}"/>
              </a:ext>
            </a:extLst>
          </p:cNvPr>
          <p:cNvSpPr txBox="1"/>
          <p:nvPr/>
        </p:nvSpPr>
        <p:spPr>
          <a:xfrm>
            <a:off x="9669927" y="2661728"/>
            <a:ext cx="1081632" cy="1897036"/>
          </a:xfrm>
          <a:prstGeom prst="rect">
            <a:avLst/>
          </a:prstGeom>
          <a:no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t>Appel d’offres de l’UNICEF </a:t>
            </a:r>
            <a:b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br>
            <a: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t>et cofinancement </a:t>
            </a:r>
            <a:b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br>
            <a: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t>de Gavi </a:t>
            </a:r>
            <a:r>
              <a:rPr kumimoji="0" lang="fr-FR" sz="600" b="0" i="1" u="none" strike="noStrike" cap="none" normalizeH="0" baseline="0" noProof="0">
                <a:ln>
                  <a:noFill/>
                </a:ln>
                <a:solidFill>
                  <a:srgbClr val="D61E62"/>
                </a:solidFill>
                <a:effectLst/>
                <a:uLnTx/>
                <a:uFillTx/>
                <a:latin typeface="Corbel" panose="020B0503020204020204"/>
                <a:ea typeface="+mn-ea"/>
                <a:cs typeface="Montserrat SemiBold"/>
              </a:rPr>
              <a:t>(sous réserve d’un prix et d’un approvisionnement abordables)</a:t>
            </a:r>
          </a:p>
        </p:txBody>
      </p:sp>
      <p:sp>
        <p:nvSpPr>
          <p:cNvPr id="1039" name="object 78">
            <a:extLst>
              <a:ext uri="{FF2B5EF4-FFF2-40B4-BE49-F238E27FC236}">
                <a16:creationId xmlns:a16="http://schemas.microsoft.com/office/drawing/2014/main" id="{8B0028E0-FA27-EC59-A13F-63BA40E8CD94}"/>
              </a:ext>
            </a:extLst>
          </p:cNvPr>
          <p:cNvSpPr txBox="1"/>
          <p:nvPr/>
        </p:nvSpPr>
        <p:spPr>
          <a:xfrm>
            <a:off x="10838295" y="2322111"/>
            <a:ext cx="1081632" cy="1739532"/>
          </a:xfrm>
          <a:prstGeom prst="rect">
            <a:avLst/>
          </a:prstGeom>
          <a:solidFill>
            <a:schemeClr val="accent5"/>
          </a:solidFill>
          <a:ln>
            <a:solidFill>
              <a:schemeClr val="accent5"/>
            </a:solidFill>
          </a:ln>
        </p:spPr>
        <p:txBody>
          <a:bodyPr vert="horz" wrap="square" lIns="91440" tIns="0" rIns="91440" bIns="182880" rtlCol="0" anchor="b"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a:ea typeface="+mn-ea"/>
                <a:cs typeface="Montserrat SemiBold"/>
              </a:rPr>
              <a:t>Déploiement des AmC dans </a:t>
            </a:r>
            <a:br>
              <a:rPr kumimoji="0" lang="fr-FR" sz="1000" b="1" i="0" u="none" strike="noStrike" cap="none" normalizeH="0" baseline="0" noProof="0">
                <a:ln>
                  <a:noFill/>
                </a:ln>
                <a:solidFill>
                  <a:srgbClr val="FFFFFF"/>
                </a:solidFill>
                <a:effectLst/>
                <a:uLnTx/>
                <a:uFillTx/>
                <a:latin typeface="Corbel" panose="020B0503020204020204"/>
                <a:ea typeface="+mn-ea"/>
                <a:cs typeface="Montserrat SemiBold"/>
              </a:rPr>
            </a:br>
            <a:r>
              <a:rPr kumimoji="0" lang="fr-FR" sz="1000" b="1" i="0" u="none" strike="noStrike" cap="none" normalizeH="0" baseline="0" noProof="0">
                <a:ln>
                  <a:noFill/>
                </a:ln>
                <a:solidFill>
                  <a:srgbClr val="FFFFFF"/>
                </a:solidFill>
                <a:effectLst/>
                <a:uLnTx/>
                <a:uFillTx/>
                <a:latin typeface="Corbel" panose="020B0503020204020204"/>
                <a:ea typeface="+mn-ea"/>
                <a:cs typeface="Montserrat SemiBold"/>
              </a:rPr>
              <a:t>les pays éligibles au soutien de Gavi</a:t>
            </a:r>
          </a:p>
        </p:txBody>
      </p:sp>
      <p:sp>
        <p:nvSpPr>
          <p:cNvPr id="56" name="object 78">
            <a:extLst>
              <a:ext uri="{FF2B5EF4-FFF2-40B4-BE49-F238E27FC236}">
                <a16:creationId xmlns:a16="http://schemas.microsoft.com/office/drawing/2014/main" id="{08D0E761-F0DA-2541-6DD2-85AAFCD6E950}"/>
              </a:ext>
            </a:extLst>
          </p:cNvPr>
          <p:cNvSpPr txBox="1"/>
          <p:nvPr/>
        </p:nvSpPr>
        <p:spPr>
          <a:xfrm>
            <a:off x="2618615" y="2818235"/>
            <a:ext cx="1081632" cy="150030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t>Premières approbations réglementaires PRE de la SPR</a:t>
            </a:r>
          </a:p>
        </p:txBody>
      </p:sp>
      <p:sp>
        <p:nvSpPr>
          <p:cNvPr id="1027" name="object 78">
            <a:extLst>
              <a:ext uri="{FF2B5EF4-FFF2-40B4-BE49-F238E27FC236}">
                <a16:creationId xmlns:a16="http://schemas.microsoft.com/office/drawing/2014/main" id="{2A4C8BF6-AD48-BCA7-4D8F-E3B04AC83E36}"/>
              </a:ext>
            </a:extLst>
          </p:cNvPr>
          <p:cNvSpPr txBox="1"/>
          <p:nvPr/>
        </p:nvSpPr>
        <p:spPr>
          <a:xfrm>
            <a:off x="3808290" y="2539798"/>
            <a:ext cx="1081632" cy="150030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t>Premier déploiement du produit dans certains PRE et PRITS</a:t>
            </a:r>
          </a:p>
        </p:txBody>
      </p:sp>
      <p:sp>
        <p:nvSpPr>
          <p:cNvPr id="1028" name="object 78">
            <a:extLst>
              <a:ext uri="{FF2B5EF4-FFF2-40B4-BE49-F238E27FC236}">
                <a16:creationId xmlns:a16="http://schemas.microsoft.com/office/drawing/2014/main" id="{74A8B6C1-331B-38CC-170B-15234DEEEE46}"/>
              </a:ext>
            </a:extLst>
          </p:cNvPr>
          <p:cNvSpPr txBox="1"/>
          <p:nvPr/>
        </p:nvSpPr>
        <p:spPr>
          <a:xfrm>
            <a:off x="4997965" y="2261359"/>
            <a:ext cx="1081632" cy="1500305"/>
          </a:xfrm>
          <a:prstGeom prst="rect">
            <a:avLst/>
          </a:prstGeom>
          <a:noFill/>
          <a:ln>
            <a:solidFill>
              <a:schemeClr val="accent1"/>
            </a:solidFill>
          </a:ln>
        </p:spPr>
        <p:txBody>
          <a:bodyPr vert="horz" wrap="square" lIns="0" tIns="182880" rIns="0" bIns="0" rtlCol="0" anchor="t"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t>Recommandation de politique</a:t>
            </a:r>
          </a:p>
          <a:p>
            <a:pPr marL="83185" marR="75565" lvl="0" indent="0" algn="ctr" defTabSz="914400" rtl="0" eaLnBrk="1" fontAlgn="auto" latinLnBrk="0" hangingPunct="1">
              <a:lnSpc>
                <a:spcPts val="1330"/>
              </a:lnSpc>
              <a:spcBef>
                <a:spcPts val="0"/>
              </a:spcBef>
              <a:spcAft>
                <a:spcPts val="0"/>
              </a:spcAft>
              <a:buClrTx/>
              <a:buSzTx/>
              <a:buFontTx/>
              <a:buNone/>
              <a:tabLst/>
              <a:defRPr/>
            </a:pPr>
            <a: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t>par l’OMS (SAGE)</a:t>
            </a:r>
          </a:p>
        </p:txBody>
      </p:sp>
      <p:sp>
        <p:nvSpPr>
          <p:cNvPr id="1029" name="object 78">
            <a:extLst>
              <a:ext uri="{FF2B5EF4-FFF2-40B4-BE49-F238E27FC236}">
                <a16:creationId xmlns:a16="http://schemas.microsoft.com/office/drawing/2014/main" id="{C0D6DAEC-6C90-0D44-30E2-F300F419C50B}"/>
              </a:ext>
            </a:extLst>
          </p:cNvPr>
          <p:cNvSpPr txBox="1"/>
          <p:nvPr/>
        </p:nvSpPr>
        <p:spPr>
          <a:xfrm>
            <a:off x="6187640" y="1982920"/>
            <a:ext cx="1081632" cy="1696195"/>
          </a:xfrm>
          <a:prstGeom prst="rect">
            <a:avLst/>
          </a:prstGeom>
          <a:noFill/>
          <a:ln>
            <a:solidFill>
              <a:schemeClr val="accent1"/>
            </a:solidFill>
          </a:ln>
        </p:spPr>
        <p:txBody>
          <a:bodyPr vert="horz" wrap="square" lIns="91440" tIns="182880" rIns="91440" bIns="0" rtlCol="0" anchor="t" anchorCtr="0">
            <a:noAutofit/>
          </a:bodyPr>
          <a:lstStyle/>
          <a:p>
            <a:pPr marL="12700" marR="50800" lvl="0" indent="0" algn="ctr" defTabSz="914400" rtl="0" eaLnBrk="1" fontAlgn="auto" latinLnBrk="0" hangingPunct="1">
              <a:lnSpc>
                <a:spcPts val="1330"/>
              </a:lnSpc>
              <a:spcBef>
                <a:spcPts val="0"/>
              </a:spcBef>
              <a:spcAft>
                <a:spcPts val="0"/>
              </a:spcAft>
              <a:buClrTx/>
              <a:buSzTx/>
              <a:buFontTx/>
              <a:buNone/>
              <a:tabLst/>
              <a:defRPr/>
            </a:pPr>
            <a: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t>FUD </a:t>
            </a:r>
            <a:b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br>
            <a:r>
              <a:rPr kumimoji="0" lang="fr-FR" sz="1000" b="1" i="0" u="none" strike="noStrike" cap="none" normalizeH="0" baseline="0" noProof="0">
                <a:ln>
                  <a:noFill/>
                </a:ln>
                <a:solidFill>
                  <a:srgbClr val="0092D4"/>
                </a:solidFill>
                <a:effectLst/>
                <a:uLnTx/>
                <a:uFillTx/>
                <a:latin typeface="Corbel" panose="020B0503020204020204"/>
                <a:ea typeface="+mn-ea"/>
                <a:cs typeface="Montserrat SemiBold"/>
              </a:rPr>
              <a:t>préqualifié par l’OMS</a:t>
            </a:r>
          </a:p>
        </p:txBody>
      </p:sp>
      <p:cxnSp>
        <p:nvCxnSpPr>
          <p:cNvPr id="11" name="Straight Connector 10">
            <a:extLst>
              <a:ext uri="{FF2B5EF4-FFF2-40B4-BE49-F238E27FC236}">
                <a16:creationId xmlns:a16="http://schemas.microsoft.com/office/drawing/2014/main" id="{71364B7F-FC97-81C7-150B-B1A131AD429E}"/>
              </a:ext>
            </a:extLst>
          </p:cNvPr>
          <p:cNvCxnSpPr>
            <a:cxnSpLocks/>
          </p:cNvCxnSpPr>
          <p:nvPr/>
        </p:nvCxnSpPr>
        <p:spPr>
          <a:xfrm flipH="1">
            <a:off x="6153970" y="4080265"/>
            <a:ext cx="33670" cy="1780208"/>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pic>
        <p:nvPicPr>
          <p:cNvPr id="3" name="Picture 2">
            <a:extLst>
              <a:ext uri="{FF2B5EF4-FFF2-40B4-BE49-F238E27FC236}">
                <a16:creationId xmlns:a16="http://schemas.microsoft.com/office/drawing/2014/main" id="{F028F320-406B-4E0B-AA7F-EA187D8625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5741" y="1475597"/>
            <a:ext cx="11266259" cy="3036037"/>
          </a:xfrm>
          <a:prstGeom prst="rect">
            <a:avLst/>
          </a:prstGeom>
        </p:spPr>
      </p:pic>
      <p:sp>
        <p:nvSpPr>
          <p:cNvPr id="1053" name="TextBox 1052">
            <a:extLst>
              <a:ext uri="{FF2B5EF4-FFF2-40B4-BE49-F238E27FC236}">
                <a16:creationId xmlns:a16="http://schemas.microsoft.com/office/drawing/2014/main" id="{BC894204-719C-1802-FDE6-9E87BDFD7D46}"/>
              </a:ext>
            </a:extLst>
          </p:cNvPr>
          <p:cNvSpPr txBox="1"/>
          <p:nvPr/>
        </p:nvSpPr>
        <p:spPr>
          <a:xfrm>
            <a:off x="986250" y="3311435"/>
            <a:ext cx="1449330" cy="464365"/>
          </a:xfrm>
          <a:prstGeom prst="rect">
            <a:avLst/>
          </a:prstGeom>
          <a:solidFill>
            <a:schemeClr val="accent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a:ea typeface="+mn-ea"/>
                <a:cs typeface="+mn-cs"/>
              </a:rPr>
              <a:t>VACCIN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a:ea typeface="+mn-ea"/>
                <a:cs typeface="+mn-cs"/>
              </a:rPr>
              <a:t>MATERNEL</a:t>
            </a:r>
          </a:p>
        </p:txBody>
      </p:sp>
      <p:sp>
        <p:nvSpPr>
          <p:cNvPr id="1040" name="object 78">
            <a:extLst>
              <a:ext uri="{FF2B5EF4-FFF2-40B4-BE49-F238E27FC236}">
                <a16:creationId xmlns:a16="http://schemas.microsoft.com/office/drawing/2014/main" id="{149AFC57-A7F6-EB3C-456F-B09161001F8F}"/>
              </a:ext>
            </a:extLst>
          </p:cNvPr>
          <p:cNvSpPr txBox="1"/>
          <p:nvPr/>
        </p:nvSpPr>
        <p:spPr>
          <a:xfrm rot="20755103">
            <a:off x="6281514" y="3809392"/>
            <a:ext cx="3164663" cy="885838"/>
          </a:xfrm>
          <a:prstGeom prst="rect">
            <a:avLst/>
          </a:prstGeom>
          <a:solidFill>
            <a:schemeClr val="bg1"/>
          </a:solidFill>
          <a:ln>
            <a:solidFill>
              <a:schemeClr val="accent5"/>
            </a:solidFill>
          </a:ln>
        </p:spPr>
        <p:txBody>
          <a:bodyPr vert="horz" wrap="square" lIns="91440" tIns="0" rIns="91440" bIns="182880" rtlCol="0" anchor="b" anchorCtr="0">
            <a:noAutofit/>
          </a:bodyPr>
          <a:lstStyle/>
          <a:p>
            <a:pPr marL="0" marR="0" lvl="0" indent="0" algn="ctr" defTabSz="914400" rtl="0" eaLnBrk="1" fontAlgn="auto" latinLnBrk="0" hangingPunct="1">
              <a:lnSpc>
                <a:spcPts val="1385"/>
              </a:lnSpc>
              <a:spcBef>
                <a:spcPts val="0"/>
              </a:spcBef>
              <a:spcAft>
                <a:spcPts val="0"/>
              </a:spcAft>
              <a:buClrTx/>
              <a:buSzTx/>
              <a:buFontTx/>
              <a:buNone/>
              <a:tabLst/>
              <a:defRPr/>
            </a:pPr>
            <a: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t>Besoins : présentation du produit adaptée aux pays éligibles </a:t>
            </a:r>
            <a:b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br>
            <a: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t>au soutien de Gavi élaborée et engagements pris en </a:t>
            </a:r>
            <a:b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br>
            <a:r>
              <a:rPr kumimoji="0" lang="fr-FR" sz="1000" b="1" i="0" u="none" strike="noStrike" cap="none" normalizeH="0" baseline="0" noProof="0">
                <a:ln>
                  <a:noFill/>
                </a:ln>
                <a:solidFill>
                  <a:srgbClr val="D61E62"/>
                </a:solidFill>
                <a:effectLst/>
                <a:uLnTx/>
                <a:uFillTx/>
                <a:latin typeface="Corbel" panose="020B0503020204020204"/>
                <a:ea typeface="+mn-ea"/>
                <a:cs typeface="Montserrat SemiBold"/>
              </a:rPr>
              <a:t>matière de prix</a:t>
            </a:r>
          </a:p>
        </p:txBody>
      </p:sp>
      <p:sp>
        <p:nvSpPr>
          <p:cNvPr id="1041" name="object 5">
            <a:extLst>
              <a:ext uri="{FF2B5EF4-FFF2-40B4-BE49-F238E27FC236}">
                <a16:creationId xmlns:a16="http://schemas.microsoft.com/office/drawing/2014/main" id="{D82BB529-747E-B4AA-5455-98D1DB195E66}"/>
              </a:ext>
            </a:extLst>
          </p:cNvPr>
          <p:cNvSpPr txBox="1"/>
          <p:nvPr/>
        </p:nvSpPr>
        <p:spPr>
          <a:xfrm rot="5190910">
            <a:off x="3041173" y="3744087"/>
            <a:ext cx="153888" cy="819778"/>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fr-FR" sz="1000" b="0" i="0" u="none" strike="noStrike" cap="none" normalizeH="0" baseline="0" noProof="0">
                <a:ln>
                  <a:noFill/>
                </a:ln>
                <a:solidFill>
                  <a:srgbClr val="231F20"/>
                </a:solidFill>
                <a:effectLst/>
                <a:uLnTx/>
                <a:uFillTx/>
                <a:latin typeface="Corbel" panose="020B0503020204020204" pitchFamily="34" charset="0"/>
                <a:ea typeface="+mn-ea"/>
                <a:cs typeface="Montserrat"/>
              </a:rPr>
              <a:t>2022 à 2023</a:t>
            </a:r>
          </a:p>
        </p:txBody>
      </p:sp>
      <p:sp>
        <p:nvSpPr>
          <p:cNvPr id="4" name="object 5">
            <a:extLst>
              <a:ext uri="{FF2B5EF4-FFF2-40B4-BE49-F238E27FC236}">
                <a16:creationId xmlns:a16="http://schemas.microsoft.com/office/drawing/2014/main" id="{EA6CD620-9A27-D87C-7DA3-C9DFCE683554}"/>
              </a:ext>
            </a:extLst>
          </p:cNvPr>
          <p:cNvSpPr txBox="1"/>
          <p:nvPr/>
        </p:nvSpPr>
        <p:spPr>
          <a:xfrm rot="4929938">
            <a:off x="5370690" y="3473480"/>
            <a:ext cx="153888" cy="906994"/>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fr-FR" sz="1000" b="0" i="0" u="none" strike="noStrike" cap="none" normalizeH="0" baseline="0" noProof="0">
                <a:ln>
                  <a:noFill/>
                </a:ln>
                <a:solidFill>
                  <a:srgbClr val="231F20"/>
                </a:solidFill>
                <a:effectLst/>
                <a:uLnTx/>
                <a:uFillTx/>
                <a:latin typeface="Corbel" panose="020B0503020204020204" pitchFamily="34" charset="0"/>
                <a:ea typeface="+mn-ea"/>
                <a:cs typeface="Montserrat"/>
              </a:rPr>
              <a:t>2024</a:t>
            </a:r>
          </a:p>
        </p:txBody>
      </p:sp>
      <p:sp>
        <p:nvSpPr>
          <p:cNvPr id="7" name="object 5">
            <a:extLst>
              <a:ext uri="{FF2B5EF4-FFF2-40B4-BE49-F238E27FC236}">
                <a16:creationId xmlns:a16="http://schemas.microsoft.com/office/drawing/2014/main" id="{8FD9FCC5-599E-2615-48CC-15DCFD8F38ED}"/>
              </a:ext>
            </a:extLst>
          </p:cNvPr>
          <p:cNvSpPr txBox="1"/>
          <p:nvPr/>
        </p:nvSpPr>
        <p:spPr>
          <a:xfrm rot="5049349">
            <a:off x="4204197" y="3651754"/>
            <a:ext cx="153888" cy="819778"/>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fr-FR" sz="1000" b="0" i="0" u="none" strike="noStrike" cap="none" normalizeH="0" baseline="0" noProof="0">
                <a:ln>
                  <a:noFill/>
                </a:ln>
                <a:solidFill>
                  <a:srgbClr val="231F20"/>
                </a:solidFill>
                <a:effectLst/>
                <a:uLnTx/>
                <a:uFillTx/>
                <a:latin typeface="Corbel" panose="020B0503020204020204" pitchFamily="34" charset="0"/>
                <a:ea typeface="+mn-ea"/>
                <a:cs typeface="Montserrat"/>
              </a:rPr>
              <a:t>2023 à 2024</a:t>
            </a:r>
          </a:p>
        </p:txBody>
      </p:sp>
      <p:sp>
        <p:nvSpPr>
          <p:cNvPr id="8" name="object 5">
            <a:extLst>
              <a:ext uri="{FF2B5EF4-FFF2-40B4-BE49-F238E27FC236}">
                <a16:creationId xmlns:a16="http://schemas.microsoft.com/office/drawing/2014/main" id="{19F847A2-6ED5-ACD1-FB17-8AC1F1DDFF5C}"/>
              </a:ext>
            </a:extLst>
          </p:cNvPr>
          <p:cNvSpPr txBox="1"/>
          <p:nvPr/>
        </p:nvSpPr>
        <p:spPr>
          <a:xfrm rot="4622610">
            <a:off x="6692595" y="3111837"/>
            <a:ext cx="153888" cy="107209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fr-FR" sz="1000" b="0" i="0" u="none" strike="noStrike" cap="none" normalizeH="0" baseline="0" noProof="0">
                <a:ln>
                  <a:noFill/>
                </a:ln>
                <a:solidFill>
                  <a:srgbClr val="231F20"/>
                </a:solidFill>
                <a:effectLst/>
                <a:uLnTx/>
                <a:uFillTx/>
                <a:latin typeface="Corbel" panose="020B0503020204020204" pitchFamily="34" charset="0"/>
                <a:ea typeface="+mn-ea"/>
                <a:cs typeface="Montserrat"/>
              </a:rPr>
              <a:t>2025</a:t>
            </a:r>
          </a:p>
        </p:txBody>
      </p:sp>
      <p:sp>
        <p:nvSpPr>
          <p:cNvPr id="9" name="object 5">
            <a:extLst>
              <a:ext uri="{FF2B5EF4-FFF2-40B4-BE49-F238E27FC236}">
                <a16:creationId xmlns:a16="http://schemas.microsoft.com/office/drawing/2014/main" id="{39733C91-033E-B9B0-348A-18C2EBACAAB4}"/>
              </a:ext>
            </a:extLst>
          </p:cNvPr>
          <p:cNvSpPr txBox="1"/>
          <p:nvPr/>
        </p:nvSpPr>
        <p:spPr>
          <a:xfrm rot="4372701">
            <a:off x="7925295" y="2775389"/>
            <a:ext cx="307777" cy="1072091"/>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fr-FR" sz="1000" b="0" i="0" u="none" strike="noStrike" cap="none" normalizeH="0" baseline="0" noProof="0">
                <a:ln>
                  <a:noFill/>
                </a:ln>
                <a:solidFill>
                  <a:srgbClr val="231F20"/>
                </a:solidFill>
                <a:effectLst/>
                <a:uLnTx/>
                <a:uFillTx/>
                <a:latin typeface="Corbel" panose="020B0503020204020204" pitchFamily="34" charset="0"/>
                <a:ea typeface="+mn-ea"/>
                <a:cs typeface="Montserrat"/>
              </a:rPr>
              <a:t>Estimation pour 2026</a:t>
            </a:r>
          </a:p>
        </p:txBody>
      </p:sp>
      <p:sp>
        <p:nvSpPr>
          <p:cNvPr id="10" name="object 5">
            <a:extLst>
              <a:ext uri="{FF2B5EF4-FFF2-40B4-BE49-F238E27FC236}">
                <a16:creationId xmlns:a16="http://schemas.microsoft.com/office/drawing/2014/main" id="{2A1EE641-9973-9166-E835-FBC81B8044A3}"/>
              </a:ext>
            </a:extLst>
          </p:cNvPr>
          <p:cNvSpPr txBox="1"/>
          <p:nvPr/>
        </p:nvSpPr>
        <p:spPr>
          <a:xfrm rot="4184933">
            <a:off x="9615045" y="1998071"/>
            <a:ext cx="153888" cy="1596539"/>
          </a:xfrm>
          <a:prstGeom prst="rect">
            <a:avLst/>
          </a:prstGeom>
        </p:spPr>
        <p:txBody>
          <a:bodyPr vert="vert270" wrap="square" lIns="0" tIns="20638" rIns="0" bIns="0" rtlCol="0">
            <a:spAutoFit/>
          </a:bodyPr>
          <a:lstStyle/>
          <a:p>
            <a:pPr marL="10583" marR="0" lvl="0" indent="0" algn="ctr" defTabSz="914400" rtl="0" eaLnBrk="1" fontAlgn="auto" latinLnBrk="0" hangingPunct="1">
              <a:lnSpc>
                <a:spcPct val="100000"/>
              </a:lnSpc>
              <a:spcBef>
                <a:spcPts val="162"/>
              </a:spcBef>
              <a:spcAft>
                <a:spcPts val="0"/>
              </a:spcAft>
              <a:buClrTx/>
              <a:buSzTx/>
              <a:buFontTx/>
              <a:buNone/>
              <a:tabLst/>
              <a:defRPr/>
            </a:pPr>
            <a:r>
              <a:rPr kumimoji="0" lang="fr-FR" sz="1000" b="0" i="0" u="none" strike="noStrike" cap="none" normalizeH="0" baseline="0" noProof="0">
                <a:ln>
                  <a:noFill/>
                </a:ln>
                <a:solidFill>
                  <a:srgbClr val="231F20"/>
                </a:solidFill>
                <a:effectLst/>
                <a:uLnTx/>
                <a:uFillTx/>
                <a:latin typeface="Corbel" panose="020B0503020204020204" pitchFamily="34" charset="0"/>
                <a:ea typeface="+mn-ea"/>
                <a:cs typeface="Montserrat"/>
              </a:rPr>
              <a:t>Estimation à partir de 2027</a:t>
            </a:r>
          </a:p>
        </p:txBody>
      </p:sp>
      <p:cxnSp>
        <p:nvCxnSpPr>
          <p:cNvPr id="13" name="Straight Connector 12">
            <a:extLst>
              <a:ext uri="{FF2B5EF4-FFF2-40B4-BE49-F238E27FC236}">
                <a16:creationId xmlns:a16="http://schemas.microsoft.com/office/drawing/2014/main" id="{293EFDA9-55DB-BA1C-714E-B0C98C8A909B}"/>
              </a:ext>
            </a:extLst>
          </p:cNvPr>
          <p:cNvCxnSpPr>
            <a:cxnSpLocks/>
          </p:cNvCxnSpPr>
          <p:nvPr/>
        </p:nvCxnSpPr>
        <p:spPr>
          <a:xfrm flipH="1">
            <a:off x="7310707" y="1504461"/>
            <a:ext cx="33670" cy="1780208"/>
          </a:xfrm>
          <a:prstGeom prst="line">
            <a:avLst/>
          </a:prstGeom>
          <a:ln w="28575">
            <a:prstDash val="lgDash"/>
          </a:ln>
        </p:spPr>
        <p:style>
          <a:lnRef idx="1">
            <a:schemeClr val="accent4"/>
          </a:lnRef>
          <a:fillRef idx="0">
            <a:schemeClr val="accent4"/>
          </a:fillRef>
          <a:effectRef idx="0">
            <a:schemeClr val="accent4"/>
          </a:effectRef>
          <a:fontRef idx="minor">
            <a:schemeClr val="tx1"/>
          </a:fontRef>
        </p:style>
      </p:cxnSp>
      <p:sp>
        <p:nvSpPr>
          <p:cNvPr id="6" name="Title 5">
            <a:extLst>
              <a:ext uri="{FF2B5EF4-FFF2-40B4-BE49-F238E27FC236}">
                <a16:creationId xmlns:a16="http://schemas.microsoft.com/office/drawing/2014/main" id="{C0F96067-9CF4-39C7-44BC-C6F929C8F8E7}"/>
              </a:ext>
            </a:extLst>
          </p:cNvPr>
          <p:cNvSpPr>
            <a:spLocks noGrp="1"/>
          </p:cNvSpPr>
          <p:nvPr>
            <p:ph type="title"/>
          </p:nvPr>
        </p:nvSpPr>
        <p:spPr>
          <a:xfrm>
            <a:off x="1245529" y="29072"/>
            <a:ext cx="10515600" cy="464366"/>
          </a:xfrm>
        </p:spPr>
        <p:txBody>
          <a:bodyPr/>
          <a:lstStyle/>
          <a:p>
            <a:r>
              <a:rPr lang="fr-FR"/>
              <a:t>Disponibilité des produits d’immunisation contre le VRS pour les pays éligibles au soutien de Gavi</a:t>
            </a:r>
          </a:p>
        </p:txBody>
      </p:sp>
      <p:sp>
        <p:nvSpPr>
          <p:cNvPr id="1054" name="TextBox 1053">
            <a:extLst>
              <a:ext uri="{FF2B5EF4-FFF2-40B4-BE49-F238E27FC236}">
                <a16:creationId xmlns:a16="http://schemas.microsoft.com/office/drawing/2014/main" id="{5CA9AA3B-4BAA-462E-1864-A761C357243A}"/>
              </a:ext>
            </a:extLst>
          </p:cNvPr>
          <p:cNvSpPr txBox="1"/>
          <p:nvPr/>
        </p:nvSpPr>
        <p:spPr>
          <a:xfrm>
            <a:off x="980299" y="4988006"/>
            <a:ext cx="1449330" cy="464365"/>
          </a:xfrm>
          <a:prstGeom prst="rect">
            <a:avLst/>
          </a:prstGeom>
          <a:solidFill>
            <a:schemeClr val="accent5"/>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a:ln>
                  <a:noFill/>
                </a:ln>
                <a:solidFill>
                  <a:srgbClr val="FFFFFF"/>
                </a:solidFill>
                <a:effectLst/>
                <a:uLnTx/>
                <a:uFillTx/>
                <a:latin typeface="Corbel" panose="020B0503020204020204"/>
                <a:ea typeface="+mn-ea"/>
                <a:cs typeface="+mn-cs"/>
              </a:rPr>
              <a:t>ANTICORPS MONOCLONAUX</a:t>
            </a:r>
          </a:p>
        </p:txBody>
      </p:sp>
      <p:sp>
        <p:nvSpPr>
          <p:cNvPr id="12" name="TextBox 11">
            <a:extLst>
              <a:ext uri="{FF2B5EF4-FFF2-40B4-BE49-F238E27FC236}">
                <a16:creationId xmlns:a16="http://schemas.microsoft.com/office/drawing/2014/main" id="{FF0C6AB0-26FD-D429-8629-E35E970A3E50}"/>
              </a:ext>
            </a:extLst>
          </p:cNvPr>
          <p:cNvSpPr txBox="1"/>
          <p:nvPr/>
        </p:nvSpPr>
        <p:spPr>
          <a:xfrm>
            <a:off x="873626" y="5992812"/>
            <a:ext cx="104285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cap="none" normalizeH="0" baseline="0" noProof="0" dirty="0">
                <a:ln>
                  <a:noFill/>
                </a:ln>
                <a:solidFill>
                  <a:srgbClr val="000000"/>
                </a:solidFill>
                <a:effectLst/>
                <a:uLnTx/>
                <a:uFillTx/>
                <a:latin typeface="Corbel" panose="020B0503020204020204"/>
                <a:ea typeface="+mn-ea"/>
                <a:cs typeface="+mn-cs"/>
              </a:rPr>
              <a:t>Définitions : </a:t>
            </a:r>
            <a:r>
              <a:rPr kumimoji="0" lang="fr-FR" sz="1400" b="0" i="0" u="none" strike="noStrike" cap="none" normalizeH="0" baseline="0" noProof="0" dirty="0">
                <a:ln>
                  <a:noFill/>
                </a:ln>
                <a:solidFill>
                  <a:srgbClr val="000000"/>
                </a:solidFill>
                <a:effectLst/>
                <a:uLnTx/>
                <a:uFillTx/>
                <a:latin typeface="Corbel" panose="020B0503020204020204"/>
                <a:ea typeface="+mn-ea"/>
                <a:cs typeface="+mn-cs"/>
              </a:rPr>
              <a:t>FUD = flacon unidose ; FMD = flacon multidose ; PRE = pays à revenu élevé ; PRITS = pays à revenu intermédiaire de la tranche supérieure ; SAGE de l’OMS = Groupe stratégique consultatif d’experts de l’Organisation mondiale de la santé ; SPR = seringue préremplie</a:t>
            </a:r>
          </a:p>
        </p:txBody>
      </p:sp>
      <p:sp>
        <p:nvSpPr>
          <p:cNvPr id="2" name="Footer Placeholder 57">
            <a:extLst>
              <a:ext uri="{FF2B5EF4-FFF2-40B4-BE49-F238E27FC236}">
                <a16:creationId xmlns:a16="http://schemas.microsoft.com/office/drawing/2014/main" id="{67433EDE-4C80-2C3A-BC72-908DEFCE175F}"/>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
        <p:nvSpPr>
          <p:cNvPr id="5" name="TextBox 4">
            <a:extLst>
              <a:ext uri="{FF2B5EF4-FFF2-40B4-BE49-F238E27FC236}">
                <a16:creationId xmlns:a16="http://schemas.microsoft.com/office/drawing/2014/main" id="{84F18E2B-EA09-8DEE-ED99-DDB04E7FE78A}"/>
              </a:ext>
            </a:extLst>
          </p:cNvPr>
          <p:cNvSpPr txBox="1"/>
          <p:nvPr/>
        </p:nvSpPr>
        <p:spPr>
          <a:xfrm flipH="1">
            <a:off x="6170805" y="733485"/>
            <a:ext cx="1185072" cy="1277273"/>
          </a:xfrm>
          <a:prstGeom prst="rect">
            <a:avLst/>
          </a:prstGeom>
          <a:noFill/>
        </p:spPr>
        <p:txBody>
          <a:bodyPr wrap="square" rtlCol="0">
            <a:spAutoFit/>
          </a:bodyPr>
          <a:lstStyle/>
          <a:p>
            <a:r>
              <a:rPr lang="fr-FR" sz="1100" dirty="0" err="1"/>
              <a:t>Gavi</a:t>
            </a:r>
            <a:r>
              <a:rPr lang="fr-FR" sz="1100" dirty="0"/>
              <a:t> accepte de soutenir les programmes de vaccination maternelle contre le VRS</a:t>
            </a:r>
          </a:p>
          <a:p>
            <a:endParaRPr lang="en-US" sz="1100" dirty="0"/>
          </a:p>
        </p:txBody>
      </p:sp>
    </p:spTree>
    <p:extLst>
      <p:ext uri="{BB962C8B-B14F-4D97-AF65-F5344CB8AC3E}">
        <p14:creationId xmlns:p14="http://schemas.microsoft.com/office/powerpoint/2010/main" val="1239279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fr-FR">
                <a:effectLst/>
              </a:rPr>
              <a:t>Vers la </a:t>
            </a:r>
            <a:br>
              <a:rPr lang="fr-FR">
                <a:effectLst/>
              </a:rPr>
            </a:br>
            <a:r>
              <a:rPr lang="fr-FR">
                <a:effectLst/>
              </a:rPr>
              <a:t>prévention du VRS :</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fr-FR"/>
              <a:t>p</a:t>
            </a:r>
            <a:r>
              <a:rPr lang="fr-FR">
                <a:effectLst/>
              </a:rPr>
              <a:t>riorités et opportunités</a:t>
            </a:r>
          </a:p>
        </p:txBody>
      </p:sp>
    </p:spTree>
    <p:extLst>
      <p:ext uri="{BB962C8B-B14F-4D97-AF65-F5344CB8AC3E}">
        <p14:creationId xmlns:p14="http://schemas.microsoft.com/office/powerpoint/2010/main" val="2558632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9C764-CE49-2C04-467B-092D3D15F44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6C8583-9FE4-5F07-44F4-A0E4CDF90FDC}"/>
              </a:ext>
            </a:extLst>
          </p:cNvPr>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fr-FR">
                <a:solidFill>
                  <a:schemeClr val="accent2"/>
                </a:solidFill>
              </a:rPr>
              <a:t>L’accès mondial dépend du soutien de Gavi, l’Alliance du vaccin</a:t>
            </a:r>
          </a:p>
        </p:txBody>
      </p:sp>
      <p:sp>
        <p:nvSpPr>
          <p:cNvPr id="13" name="Content Placeholder 12">
            <a:extLst>
              <a:ext uri="{FF2B5EF4-FFF2-40B4-BE49-F238E27FC236}">
                <a16:creationId xmlns:a16="http://schemas.microsoft.com/office/drawing/2014/main" id="{64E0334A-FB4C-34F1-1B66-C5328665E766}"/>
              </a:ext>
            </a:extLst>
          </p:cNvPr>
          <p:cNvSpPr>
            <a:spLocks noGrp="1"/>
          </p:cNvSpPr>
          <p:nvPr>
            <p:ph sz="half" idx="1"/>
          </p:nvPr>
        </p:nvSpPr>
        <p:spPr>
          <a:xfrm>
            <a:off x="1224280" y="1465545"/>
            <a:ext cx="2544531" cy="5027330"/>
          </a:xfrm>
        </p:spPr>
        <p:txBody>
          <a:bodyPr/>
          <a:lstStyle/>
          <a:p>
            <a:pPr marL="0" indent="0">
              <a:buNone/>
            </a:pPr>
            <a:r>
              <a:rPr lang="fr-FR" b="1"/>
              <a:t>Gavi</a:t>
            </a:r>
            <a:r>
              <a:rPr lang="fr-FR"/>
              <a:t> est une organisation internationale créée en 2000 dans le but d’améliorer l’accès aux vaccins nouveaux et sous-utilisés pour les enfants vivant dans les régions les plus pauvres du monde.</a:t>
            </a:r>
          </a:p>
          <a:p>
            <a:pPr marL="0" indent="0">
              <a:buNone/>
            </a:pPr>
            <a:r>
              <a:rPr lang="fr-FR"/>
              <a:t>En 2025, </a:t>
            </a:r>
            <a:r>
              <a:rPr lang="fr-FR" b="1"/>
              <a:t>54 pays sont éligibles au </a:t>
            </a:r>
            <a:r>
              <a:rPr lang="fr-FR"/>
              <a:t>soutien de Gavi</a:t>
            </a:r>
            <a:r>
              <a:rPr lang="fr-FR" baseline="30000"/>
              <a:t>1</a:t>
            </a:r>
            <a:r>
              <a:rPr lang="fr-FR"/>
              <a:t>.</a:t>
            </a:r>
          </a:p>
        </p:txBody>
      </p:sp>
      <p:sp>
        <p:nvSpPr>
          <p:cNvPr id="14" name="Content Placeholder 13">
            <a:extLst>
              <a:ext uri="{FF2B5EF4-FFF2-40B4-BE49-F238E27FC236}">
                <a16:creationId xmlns:a16="http://schemas.microsoft.com/office/drawing/2014/main" id="{B968BFE1-500B-26DB-6B87-62204C025951}"/>
              </a:ext>
            </a:extLst>
          </p:cNvPr>
          <p:cNvSpPr>
            <a:spLocks noGrp="1"/>
          </p:cNvSpPr>
          <p:nvPr>
            <p:ph sz="half" idx="2"/>
          </p:nvPr>
        </p:nvSpPr>
        <p:spPr>
          <a:xfrm>
            <a:off x="9125464" y="1726797"/>
            <a:ext cx="2882052" cy="3454660"/>
          </a:xfrm>
        </p:spPr>
        <p:txBody>
          <a:bodyPr vert="horz" lIns="91440" tIns="45720" rIns="91440" bIns="45720" rtlCol="0" anchor="t">
            <a:noAutofit/>
          </a:bodyPr>
          <a:lstStyle/>
          <a:p>
            <a:pPr marL="0" indent="0">
              <a:buNone/>
            </a:pPr>
            <a:r>
              <a:rPr lang="fr-FR" b="1">
                <a:solidFill>
                  <a:schemeClr val="accent4"/>
                </a:solidFill>
                <a:latin typeface="Corbel"/>
              </a:rPr>
              <a:t>En juillet 2025, le conseil d’administration de Gavi a approuvé l’ouverture d’une fenêtre de financement pour les programmes d’immunisation maternelle contre le VRS. </a:t>
            </a:r>
          </a:p>
          <a:p>
            <a:pPr marL="0" indent="0">
              <a:buNone/>
            </a:pPr>
            <a:r>
              <a:rPr lang="fr-FR">
                <a:latin typeface="Corbel"/>
              </a:rPr>
              <a:t>Jusqu’à présent, seul le vaccin maternel devrait être abordable dans la fourchette prévue.</a:t>
            </a:r>
          </a:p>
        </p:txBody>
      </p:sp>
      <p:sp>
        <p:nvSpPr>
          <p:cNvPr id="3" name="object 3">
            <a:extLst>
              <a:ext uri="{FF2B5EF4-FFF2-40B4-BE49-F238E27FC236}">
                <a16:creationId xmlns:a16="http://schemas.microsoft.com/office/drawing/2014/main" id="{041EE86D-EDFD-7F0D-6DA7-FC1BD730482E}"/>
              </a:ext>
            </a:extLst>
          </p:cNvPr>
          <p:cNvSpPr/>
          <p:nvPr/>
        </p:nvSpPr>
        <p:spPr>
          <a:xfrm>
            <a:off x="3903114" y="1545036"/>
            <a:ext cx="4892146" cy="3791479"/>
          </a:xfrm>
          <a:custGeom>
            <a:avLst/>
            <a:gdLst/>
            <a:ahLst/>
            <a:cxnLst/>
            <a:rect l="l" t="t" r="r" b="b"/>
            <a:pathLst>
              <a:path w="5870575" h="4549775">
                <a:moveTo>
                  <a:pt x="5870447" y="0"/>
                </a:moveTo>
                <a:lnTo>
                  <a:pt x="0" y="0"/>
                </a:lnTo>
                <a:lnTo>
                  <a:pt x="0" y="4549355"/>
                </a:lnTo>
                <a:lnTo>
                  <a:pt x="5870447" y="4549355"/>
                </a:lnTo>
                <a:lnTo>
                  <a:pt x="5870447"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 name="object 6">
            <a:extLst>
              <a:ext uri="{FF2B5EF4-FFF2-40B4-BE49-F238E27FC236}">
                <a16:creationId xmlns:a16="http://schemas.microsoft.com/office/drawing/2014/main" id="{C25BD2A3-9EEA-B9B5-19F3-A79B9546CCB0}"/>
              </a:ext>
            </a:extLst>
          </p:cNvPr>
          <p:cNvSpPr txBox="1"/>
          <p:nvPr/>
        </p:nvSpPr>
        <p:spPr>
          <a:xfrm>
            <a:off x="4372414" y="2953620"/>
            <a:ext cx="4146021" cy="1966585"/>
          </a:xfrm>
          <a:prstGeom prst="rect">
            <a:avLst/>
          </a:prstGeom>
        </p:spPr>
        <p:txBody>
          <a:bodyPr vert="horz" wrap="square" lIns="0" tIns="10054" rIns="0" bIns="0" rtlCol="0">
            <a:spAutoFit/>
          </a:bodyPr>
          <a:lstStyle/>
          <a:p>
            <a:pPr marL="461963" marR="0" lvl="0" indent="-457200" algn="l" defTabSz="914400" rtl="0" eaLnBrk="1" fontAlgn="auto" latinLnBrk="0" hangingPunct="1">
              <a:lnSpc>
                <a:spcPts val="2233"/>
              </a:lnSpc>
              <a:spcBef>
                <a:spcPts val="79"/>
              </a:spcBef>
              <a:spcAft>
                <a:spcPts val="0"/>
              </a:spcAft>
              <a:buClrTx/>
              <a:buSzTx/>
              <a:buFontTx/>
              <a:buNone/>
              <a:tabLst/>
              <a:defRPr/>
            </a:pPr>
            <a:r>
              <a:rPr kumimoji="0" lang="fr-FR" sz="3000" b="1" i="0" u="none" strike="noStrike" cap="none" normalizeH="0" baseline="0" noProof="0">
                <a:ln>
                  <a:noFill/>
                </a:ln>
                <a:solidFill>
                  <a:srgbClr val="52A947"/>
                </a:solidFill>
                <a:effectLst/>
                <a:uLnTx/>
                <a:uFillTx/>
                <a:latin typeface="Corbel" panose="020B0503020204020204" pitchFamily="34" charset="0"/>
                <a:ea typeface="+mn-ea"/>
                <a:cs typeface="Montserrat-SemiBold"/>
              </a:rPr>
              <a:t>1.	</a:t>
            </a:r>
            <a:r>
              <a:rPr kumimoji="0" lang="fr-FR" sz="1917" b="1" i="0" u="none" strike="noStrike" cap="none" normalizeH="0" baseline="0" noProof="0">
                <a:ln>
                  <a:noFill/>
                </a:ln>
                <a:solidFill>
                  <a:srgbClr val="FFFFFF"/>
                </a:solidFill>
                <a:effectLst/>
                <a:uLnTx/>
                <a:uFillTx/>
                <a:latin typeface="Corbel" panose="020B0503020204020204" pitchFamily="34" charset="0"/>
                <a:ea typeface="+mn-ea"/>
                <a:cs typeface="Montserrat-SemiBold"/>
              </a:rPr>
              <a:t>Disponibilité du produit homologué</a:t>
            </a:r>
          </a:p>
          <a:p>
            <a:pPr marL="465648" marR="0" lvl="0" indent="-465648" algn="l" defTabSz="914400" rtl="0" eaLnBrk="1" fontAlgn="auto" latinLnBrk="0" hangingPunct="1">
              <a:lnSpc>
                <a:spcPts val="3357"/>
              </a:lnSpc>
              <a:spcBef>
                <a:spcPts val="0"/>
              </a:spcBef>
              <a:spcAft>
                <a:spcPts val="0"/>
              </a:spcAft>
              <a:buClr>
                <a:srgbClr val="0093D5"/>
              </a:buClr>
              <a:buSzPct val="156521"/>
              <a:buFontTx/>
              <a:buAutoNum type="arabicPeriod" startAt="2"/>
              <a:tabLst>
                <a:tab pos="465648" algn="l"/>
              </a:tabLst>
              <a:defRPr/>
            </a:pPr>
            <a:r>
              <a:rPr kumimoji="0" lang="fr-FR" sz="1917" b="1" i="0" u="none" strike="noStrike" cap="none" normalizeH="0" baseline="0" noProof="0">
                <a:ln>
                  <a:noFill/>
                </a:ln>
                <a:solidFill>
                  <a:srgbClr val="FFFFFF"/>
                </a:solidFill>
                <a:effectLst/>
                <a:uLnTx/>
                <a:uFillTx/>
                <a:latin typeface="Corbel" panose="020B0503020204020204" pitchFamily="34" charset="0"/>
                <a:ea typeface="+mn-ea"/>
                <a:cs typeface="Montserrat-SemiBold"/>
              </a:rPr>
              <a:t>Préqualification par l’OMS</a:t>
            </a:r>
          </a:p>
          <a:p>
            <a:pPr marL="465648" marR="0" lvl="0" indent="-465648" algn="l" defTabSz="914400" rtl="0" eaLnBrk="1" fontAlgn="auto" latinLnBrk="0" hangingPunct="1">
              <a:lnSpc>
                <a:spcPts val="3250"/>
              </a:lnSpc>
              <a:spcBef>
                <a:spcPts val="0"/>
              </a:spcBef>
              <a:spcAft>
                <a:spcPts val="0"/>
              </a:spcAft>
              <a:buClr>
                <a:srgbClr val="D71E62"/>
              </a:buClr>
              <a:buSzPct val="156521"/>
              <a:buFontTx/>
              <a:buAutoNum type="arabicPeriod" startAt="2"/>
              <a:tabLst>
                <a:tab pos="465648" algn="l"/>
              </a:tabLst>
              <a:defRPr/>
            </a:pPr>
            <a:r>
              <a:rPr kumimoji="0" lang="fr-FR" sz="1917" b="1" i="0" u="none" strike="noStrike" cap="none" normalizeH="0" baseline="0" noProof="0">
                <a:ln>
                  <a:noFill/>
                </a:ln>
                <a:solidFill>
                  <a:srgbClr val="FFFFFF"/>
                </a:solidFill>
                <a:effectLst/>
                <a:uLnTx/>
                <a:uFillTx/>
                <a:latin typeface="Corbel" panose="020B0503020204020204" pitchFamily="34" charset="0"/>
                <a:ea typeface="+mn-ea"/>
                <a:cs typeface="Montserrat-SemiBold"/>
              </a:rPr>
              <a:t>Recommandation du SAGE</a:t>
            </a:r>
          </a:p>
          <a:p>
            <a:pPr marL="465648" marR="0" lvl="0" indent="-465648" algn="l" defTabSz="914400" rtl="0" eaLnBrk="1" fontAlgn="auto" latinLnBrk="0" hangingPunct="1">
              <a:lnSpc>
                <a:spcPts val="3250"/>
              </a:lnSpc>
              <a:spcBef>
                <a:spcPts val="0"/>
              </a:spcBef>
              <a:spcAft>
                <a:spcPts val="0"/>
              </a:spcAft>
              <a:buClr>
                <a:srgbClr val="304FA1">
                  <a:lumMod val="60000"/>
                  <a:lumOff val="40000"/>
                </a:srgbClr>
              </a:buClr>
              <a:buSzPct val="156521"/>
              <a:buFontTx/>
              <a:buAutoNum type="arabicPeriod" startAt="2"/>
              <a:tabLst>
                <a:tab pos="465648" algn="l"/>
              </a:tabLst>
              <a:defRPr/>
            </a:pPr>
            <a:r>
              <a:rPr kumimoji="0" lang="fr-FR" sz="1917" b="1" i="0" u="none" strike="noStrike" cap="none" normalizeH="0" baseline="0" noProof="0">
                <a:ln>
                  <a:noFill/>
                </a:ln>
                <a:solidFill>
                  <a:srgbClr val="FFFFFF"/>
                </a:solidFill>
                <a:effectLst/>
                <a:uLnTx/>
                <a:uFillTx/>
                <a:latin typeface="Corbel" panose="020B0503020204020204" pitchFamily="34" charset="0"/>
                <a:ea typeface="+mn-ea"/>
                <a:cs typeface="Montserrat-SemiBold"/>
              </a:rPr>
              <a:t>Coût dans la fourchette prévue</a:t>
            </a:r>
          </a:p>
          <a:p>
            <a:pPr marL="465648" marR="0" lvl="0" indent="-465648" algn="l" defTabSz="914400" rtl="0" eaLnBrk="1" fontAlgn="auto" latinLnBrk="0" hangingPunct="1">
              <a:lnSpc>
                <a:spcPts val="3425"/>
              </a:lnSpc>
              <a:spcBef>
                <a:spcPts val="0"/>
              </a:spcBef>
              <a:spcAft>
                <a:spcPts val="0"/>
              </a:spcAft>
              <a:buClr>
                <a:srgbClr val="672572">
                  <a:lumMod val="60000"/>
                  <a:lumOff val="40000"/>
                </a:srgbClr>
              </a:buClr>
              <a:buSzPct val="156521"/>
              <a:buFontTx/>
              <a:buAutoNum type="arabicPeriod" startAt="2"/>
              <a:tabLst>
                <a:tab pos="465648" algn="l"/>
              </a:tabLst>
              <a:defRPr/>
            </a:pPr>
            <a:r>
              <a:rPr kumimoji="0" lang="fr-FR" sz="1917" b="1" i="0" u="none" strike="noStrike" cap="none" normalizeH="0" baseline="0" noProof="0">
                <a:ln>
                  <a:noFill/>
                </a:ln>
                <a:solidFill>
                  <a:srgbClr val="FFFFFF"/>
                </a:solidFill>
                <a:effectLst/>
                <a:uLnTx/>
                <a:uFillTx/>
                <a:latin typeface="Corbel" panose="020B0503020204020204" pitchFamily="34" charset="0"/>
                <a:ea typeface="+mn-ea"/>
                <a:cs typeface="Montserrat-SemiBold"/>
              </a:rPr>
              <a:t>Financement disponible</a:t>
            </a:r>
          </a:p>
        </p:txBody>
      </p:sp>
      <p:sp>
        <p:nvSpPr>
          <p:cNvPr id="16" name="TextBox 15">
            <a:extLst>
              <a:ext uri="{FF2B5EF4-FFF2-40B4-BE49-F238E27FC236}">
                <a16:creationId xmlns:a16="http://schemas.microsoft.com/office/drawing/2014/main" id="{80346DCD-F9AD-3A64-30EE-878C4E5BABFF}"/>
              </a:ext>
            </a:extLst>
          </p:cNvPr>
          <p:cNvSpPr txBox="1"/>
          <p:nvPr/>
        </p:nvSpPr>
        <p:spPr>
          <a:xfrm>
            <a:off x="4145291" y="1708870"/>
            <a:ext cx="440779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dirty="0">
                <a:ln>
                  <a:noFill/>
                </a:ln>
                <a:solidFill>
                  <a:srgbClr val="FFFFFF"/>
                </a:solidFill>
                <a:effectLst/>
                <a:uLnTx/>
                <a:uFillTx/>
                <a:latin typeface="Corbel" panose="020B0503020204020204"/>
                <a:ea typeface="+mn-ea"/>
                <a:cs typeface="+mn-cs"/>
              </a:rPr>
              <a:t>LE SOUTIEN DE GAVI AUX PRODUITS D’IMMUNISATION MATERNELLE OU D’</a:t>
            </a:r>
            <a:r>
              <a:rPr lang="fr-FR" b="1" dirty="0">
                <a:solidFill>
                  <a:srgbClr val="FFFFFF"/>
                </a:solidFill>
                <a:latin typeface="Corbel" panose="020B0503020204020204"/>
                <a:ea typeface="+mn-ea"/>
                <a:cs typeface="+mn-cs"/>
              </a:rPr>
              <a:t>AMC</a:t>
            </a:r>
            <a:r>
              <a:rPr kumimoji="0" lang="fr-FR" sz="1800" b="1" i="0" u="none" strike="noStrike" cap="none" normalizeH="0" baseline="0" noProof="0" dirty="0">
                <a:ln>
                  <a:noFill/>
                </a:ln>
                <a:solidFill>
                  <a:srgbClr val="FFFFFF"/>
                </a:solidFill>
                <a:effectLst/>
                <a:uLnTx/>
                <a:uFillTx/>
                <a:latin typeface="Corbel" panose="020B0503020204020204"/>
                <a:ea typeface="+mn-ea"/>
                <a:cs typeface="+mn-cs"/>
              </a:rPr>
              <a:t> CONTRE LE RSV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cap="none" normalizeH="0" baseline="0" noProof="0" dirty="0">
                <a:ln>
                  <a:noFill/>
                </a:ln>
                <a:solidFill>
                  <a:srgbClr val="FFFFFF"/>
                </a:solidFill>
                <a:effectLst/>
                <a:uLnTx/>
                <a:uFillTx/>
                <a:latin typeface="Corbel" panose="020B0503020204020204"/>
                <a:ea typeface="+mn-ea"/>
                <a:cs typeface="+mn-cs"/>
              </a:rPr>
              <a:t>EST SUBORDONNÉ À :</a:t>
            </a:r>
          </a:p>
        </p:txBody>
      </p:sp>
      <p:sp>
        <p:nvSpPr>
          <p:cNvPr id="5" name="TextBox 4">
            <a:extLst>
              <a:ext uri="{FF2B5EF4-FFF2-40B4-BE49-F238E27FC236}">
                <a16:creationId xmlns:a16="http://schemas.microsoft.com/office/drawing/2014/main" id="{995681C7-2182-586D-69F4-6FD8A2C993D6}"/>
              </a:ext>
            </a:extLst>
          </p:cNvPr>
          <p:cNvSpPr txBox="1"/>
          <p:nvPr/>
        </p:nvSpPr>
        <p:spPr>
          <a:xfrm>
            <a:off x="1224280" y="6259873"/>
            <a:ext cx="6098582" cy="430887"/>
          </a:xfrm>
          <a:prstGeom prst="rect">
            <a:avLst/>
          </a:prstGeom>
          <a:noFill/>
        </p:spPr>
        <p:txBody>
          <a:bodyPr wrap="square">
            <a:spAutoFit/>
          </a:bodyPr>
          <a:lstStyle/>
          <a:p>
            <a:pPr lvl="0">
              <a:defRPr/>
            </a:pPr>
            <a:r>
              <a:rPr kumimoji="0" lang="fr-FR" sz="1100" b="0" i="0" u="none" strike="noStrike" cap="none" normalizeH="0" baseline="30000" noProof="0">
                <a:ln>
                  <a:noFill/>
                </a:ln>
                <a:solidFill>
                  <a:srgbClr val="000000"/>
                </a:solidFill>
                <a:effectLst/>
                <a:uLnTx/>
                <a:uFillTx/>
                <a:latin typeface="Corbel" panose="020B0503020204020204" pitchFamily="34" charset="0"/>
                <a:ea typeface="+mn-ea"/>
                <a:cs typeface="+mn-cs"/>
              </a:rPr>
              <a:t>1 </a:t>
            </a:r>
            <a:r>
              <a:rPr kumimoji="0" lang="fr-FR" sz="1100" b="0" i="0" u="none" strike="noStrike" cap="none" normalizeH="0" baseline="0" noProof="0">
                <a:ln>
                  <a:noFill/>
                </a:ln>
                <a:solidFill>
                  <a:srgbClr val="000000"/>
                </a:solidFill>
                <a:effectLst/>
                <a:uLnTx/>
                <a:uFillTx/>
                <a:latin typeface="Corbel" panose="020B0503020204020204" pitchFamily="34" charset="0"/>
                <a:ea typeface="+mn-ea"/>
                <a:cs typeface="+mn-cs"/>
                <a:hlinkClick r:id="rId3"/>
              </a:rPr>
              <a:t>www.gavi.org/types-support/sustainability/eligibility</a:t>
            </a:r>
            <a:r>
              <a:rPr kumimoji="0" lang="fr-FR" sz="1100" b="0" i="0" u="none" strike="noStrike" cap="none" normalizeH="0" baseline="0" noProof="0">
                <a:ln>
                  <a:noFill/>
                </a:ln>
                <a:solidFill>
                  <a:srgbClr val="000000"/>
                </a:solidFill>
                <a:effectLst/>
                <a:uLnTx/>
                <a:uFillTx/>
                <a:latin typeface="Corbel" panose="020B0503020204020204" pitchFamily="34" charset="0"/>
                <a:ea typeface="+mn-ea"/>
                <a:cs typeface="+mn-cs"/>
              </a:rPr>
              <a:t> </a:t>
            </a:r>
            <a:r>
              <a:rPr lang="fr-FR" sz="1100" baseline="30000">
                <a:solidFill>
                  <a:srgbClr val="000000"/>
                </a:solidFill>
                <a:latin typeface="Corbel" panose="020B0503020204020204" pitchFamily="34" charset="0"/>
                <a:ea typeface="+mn-ea"/>
                <a:cs typeface="+mn-cs"/>
              </a:rPr>
              <a:t>2</a:t>
            </a:r>
            <a:r>
              <a:rPr lang="fr-FR" sz="1100">
                <a:solidFill>
                  <a:srgbClr val="000000"/>
                </a:solidFill>
                <a:latin typeface="Corbel" panose="020B0503020204020204" pitchFamily="34" charset="0"/>
                <a:ea typeface="+mn-ea"/>
                <a:cs typeface="+mn-cs"/>
              </a:rPr>
              <a:t> </a:t>
            </a:r>
            <a:r>
              <a:rPr lang="fr-FR" sz="1100">
                <a:solidFill>
                  <a:srgbClr val="000000"/>
                </a:solidFill>
                <a:latin typeface="Corbel" panose="020B0503020204020204" pitchFamily="34" charset="0"/>
                <a:ea typeface="+mn-ea"/>
                <a:cs typeface="+mn-cs"/>
                <a:hlinkClick r:id="rId4"/>
              </a:rPr>
              <a:t>https://www.gavi.org/news/media-room/gavi-board-focuses-health-impact-priority-guiding-principle-resource-constrained</a:t>
            </a:r>
            <a:r>
              <a:rPr lang="fr-FR" sz="1100">
                <a:solidFill>
                  <a:srgbClr val="000000"/>
                </a:solidFill>
                <a:latin typeface="Corbel" panose="020B0503020204020204" pitchFamily="34" charset="0"/>
                <a:ea typeface="+mn-ea"/>
                <a:cs typeface="+mn-cs"/>
              </a:rPr>
              <a:t> </a:t>
            </a:r>
          </a:p>
        </p:txBody>
      </p:sp>
      <p:sp>
        <p:nvSpPr>
          <p:cNvPr id="9" name="TextBox 8">
            <a:extLst>
              <a:ext uri="{FF2B5EF4-FFF2-40B4-BE49-F238E27FC236}">
                <a16:creationId xmlns:a16="http://schemas.microsoft.com/office/drawing/2014/main" id="{15279986-D890-50F3-B57E-B7D5CAAC661E}"/>
              </a:ext>
            </a:extLst>
          </p:cNvPr>
          <p:cNvSpPr txBox="1"/>
          <p:nvPr/>
        </p:nvSpPr>
        <p:spPr>
          <a:xfrm>
            <a:off x="4559974" y="5720900"/>
            <a:ext cx="3856761" cy="369332"/>
          </a:xfrm>
          <a:prstGeom prst="rect">
            <a:avLst/>
          </a:prstGeom>
          <a:noFill/>
        </p:spPr>
        <p:txBody>
          <a:bodyPr wrap="none" rtlCol="0">
            <a:spAutoFit/>
          </a:bodyPr>
          <a:lstStyle/>
          <a:p>
            <a:r>
              <a:rPr lang="fr-FR" b="1">
                <a:solidFill>
                  <a:schemeClr val="bg1"/>
                </a:solidFill>
              </a:rPr>
              <a:t>Soutien renouvelé pour le VRS dans VIS 2025</a:t>
            </a:r>
          </a:p>
        </p:txBody>
      </p:sp>
      <p:sp>
        <p:nvSpPr>
          <p:cNvPr id="8" name="Footer Placeholder 57">
            <a:extLst>
              <a:ext uri="{FF2B5EF4-FFF2-40B4-BE49-F238E27FC236}">
                <a16:creationId xmlns:a16="http://schemas.microsoft.com/office/drawing/2014/main" id="{FA483230-0265-D0F3-EB13-A4DE2AAA9AB8}"/>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extLst>
      <p:ext uri="{BB962C8B-B14F-4D97-AF65-F5344CB8AC3E}">
        <p14:creationId xmlns:p14="http://schemas.microsoft.com/office/powerpoint/2010/main" val="1860567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829174"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fr-FR" dirty="0"/>
              <a:t>L’administration des produits dépendra de la coordination entre deux plateformes</a:t>
            </a:r>
          </a:p>
        </p:txBody>
      </p:sp>
      <p:sp>
        <p:nvSpPr>
          <p:cNvPr id="36" name="Content Placeholder 35">
            <a:extLst>
              <a:ext uri="{FF2B5EF4-FFF2-40B4-BE49-F238E27FC236}">
                <a16:creationId xmlns:a16="http://schemas.microsoft.com/office/drawing/2014/main" id="{78102153-617C-551A-8A06-DCF2FFA39193}"/>
              </a:ext>
            </a:extLst>
          </p:cNvPr>
          <p:cNvSpPr>
            <a:spLocks noGrp="1"/>
          </p:cNvSpPr>
          <p:nvPr>
            <p:ph idx="1"/>
          </p:nvPr>
        </p:nvSpPr>
        <p:spPr>
          <a:xfrm>
            <a:off x="914399" y="5542005"/>
            <a:ext cx="11139055" cy="696741"/>
          </a:xfrm>
        </p:spPr>
        <p:txBody>
          <a:bodyPr/>
          <a:lstStyle/>
          <a:p>
            <a:pPr marL="0" indent="0" algn="ctr">
              <a:buNone/>
            </a:pPr>
            <a:r>
              <a:rPr lang="fr-FR">
                <a:effectLst/>
                <a:latin typeface="Montserrat" pitchFamily="2" charset="77"/>
              </a:rPr>
              <a:t>Un engagement transversal entre les programmes et les experts en soins prénatals, obstétriques, pédiatriques et en immunisation sera nécessaire, peu importe le ou les produit(s) choisi(s).</a:t>
            </a:r>
          </a:p>
        </p:txBody>
      </p:sp>
      <p:sp>
        <p:nvSpPr>
          <p:cNvPr id="3" name="object 3"/>
          <p:cNvSpPr/>
          <p:nvPr/>
        </p:nvSpPr>
        <p:spPr>
          <a:xfrm>
            <a:off x="2404110" y="1392599"/>
            <a:ext cx="2347383" cy="2347383"/>
          </a:xfrm>
          <a:custGeom>
            <a:avLst/>
            <a:gdLst/>
            <a:ahLst/>
            <a:cxnLst/>
            <a:rect l="l" t="t" r="r" b="b"/>
            <a:pathLst>
              <a:path w="2816860" h="2816860">
                <a:moveTo>
                  <a:pt x="1408176" y="0"/>
                </a:moveTo>
                <a:lnTo>
                  <a:pt x="1359765" y="816"/>
                </a:lnTo>
                <a:lnTo>
                  <a:pt x="1311764" y="3248"/>
                </a:lnTo>
                <a:lnTo>
                  <a:pt x="1264198" y="7270"/>
                </a:lnTo>
                <a:lnTo>
                  <a:pt x="1217095" y="12855"/>
                </a:lnTo>
                <a:lnTo>
                  <a:pt x="1170480" y="19977"/>
                </a:lnTo>
                <a:lnTo>
                  <a:pt x="1124380" y="28609"/>
                </a:lnTo>
                <a:lnTo>
                  <a:pt x="1078821" y="38727"/>
                </a:lnTo>
                <a:lnTo>
                  <a:pt x="1033828" y="50302"/>
                </a:lnTo>
                <a:lnTo>
                  <a:pt x="989429" y="63310"/>
                </a:lnTo>
                <a:lnTo>
                  <a:pt x="945649" y="77723"/>
                </a:lnTo>
                <a:lnTo>
                  <a:pt x="902514" y="93517"/>
                </a:lnTo>
                <a:lnTo>
                  <a:pt x="860052" y="110664"/>
                </a:lnTo>
                <a:lnTo>
                  <a:pt x="818287" y="129138"/>
                </a:lnTo>
                <a:lnTo>
                  <a:pt x="777247" y="148913"/>
                </a:lnTo>
                <a:lnTo>
                  <a:pt x="736957" y="169963"/>
                </a:lnTo>
                <a:lnTo>
                  <a:pt x="697444" y="192261"/>
                </a:lnTo>
                <a:lnTo>
                  <a:pt x="658734" y="215782"/>
                </a:lnTo>
                <a:lnTo>
                  <a:pt x="620853" y="240499"/>
                </a:lnTo>
                <a:lnTo>
                  <a:pt x="583827" y="266386"/>
                </a:lnTo>
                <a:lnTo>
                  <a:pt x="547683" y="293417"/>
                </a:lnTo>
                <a:lnTo>
                  <a:pt x="512447" y="321565"/>
                </a:lnTo>
                <a:lnTo>
                  <a:pt x="478144" y="350805"/>
                </a:lnTo>
                <a:lnTo>
                  <a:pt x="444802" y="381109"/>
                </a:lnTo>
                <a:lnTo>
                  <a:pt x="412446" y="412453"/>
                </a:lnTo>
                <a:lnTo>
                  <a:pt x="381103" y="444809"/>
                </a:lnTo>
                <a:lnTo>
                  <a:pt x="350799" y="478151"/>
                </a:lnTo>
                <a:lnTo>
                  <a:pt x="321560" y="512454"/>
                </a:lnTo>
                <a:lnTo>
                  <a:pt x="293412" y="547691"/>
                </a:lnTo>
                <a:lnTo>
                  <a:pt x="266382" y="583835"/>
                </a:lnTo>
                <a:lnTo>
                  <a:pt x="240495" y="620861"/>
                </a:lnTo>
                <a:lnTo>
                  <a:pt x="215778" y="658743"/>
                </a:lnTo>
                <a:lnTo>
                  <a:pt x="192258" y="697453"/>
                </a:lnTo>
                <a:lnTo>
                  <a:pt x="169960" y="736967"/>
                </a:lnTo>
                <a:lnTo>
                  <a:pt x="148910" y="777257"/>
                </a:lnTo>
                <a:lnTo>
                  <a:pt x="129135" y="818298"/>
                </a:lnTo>
                <a:lnTo>
                  <a:pt x="110662" y="860062"/>
                </a:lnTo>
                <a:lnTo>
                  <a:pt x="93515" y="902525"/>
                </a:lnTo>
                <a:lnTo>
                  <a:pt x="77722" y="945660"/>
                </a:lnTo>
                <a:lnTo>
                  <a:pt x="63309" y="989440"/>
                </a:lnTo>
                <a:lnTo>
                  <a:pt x="50301" y="1033840"/>
                </a:lnTo>
                <a:lnTo>
                  <a:pt x="38726" y="1078833"/>
                </a:lnTo>
                <a:lnTo>
                  <a:pt x="28609" y="1124392"/>
                </a:lnTo>
                <a:lnTo>
                  <a:pt x="19976" y="1170493"/>
                </a:lnTo>
                <a:lnTo>
                  <a:pt x="12855" y="1217108"/>
                </a:lnTo>
                <a:lnTo>
                  <a:pt x="7270" y="1264211"/>
                </a:lnTo>
                <a:lnTo>
                  <a:pt x="3248" y="1311776"/>
                </a:lnTo>
                <a:lnTo>
                  <a:pt x="816" y="1359777"/>
                </a:lnTo>
                <a:lnTo>
                  <a:pt x="0" y="1408188"/>
                </a:lnTo>
                <a:lnTo>
                  <a:pt x="816" y="1456599"/>
                </a:lnTo>
                <a:lnTo>
                  <a:pt x="3248" y="1504600"/>
                </a:lnTo>
                <a:lnTo>
                  <a:pt x="7270" y="1552165"/>
                </a:lnTo>
                <a:lnTo>
                  <a:pt x="12855" y="1599268"/>
                </a:lnTo>
                <a:lnTo>
                  <a:pt x="19976" y="1645883"/>
                </a:lnTo>
                <a:lnTo>
                  <a:pt x="28609" y="1691984"/>
                </a:lnTo>
                <a:lnTo>
                  <a:pt x="38726" y="1737543"/>
                </a:lnTo>
                <a:lnTo>
                  <a:pt x="50301" y="1782536"/>
                </a:lnTo>
                <a:lnTo>
                  <a:pt x="63309" y="1826935"/>
                </a:lnTo>
                <a:lnTo>
                  <a:pt x="77722" y="1870715"/>
                </a:lnTo>
                <a:lnTo>
                  <a:pt x="93515" y="1913849"/>
                </a:lnTo>
                <a:lnTo>
                  <a:pt x="110662" y="1956312"/>
                </a:lnTo>
                <a:lnTo>
                  <a:pt x="129135" y="1998077"/>
                </a:lnTo>
                <a:lnTo>
                  <a:pt x="148910" y="2039117"/>
                </a:lnTo>
                <a:lnTo>
                  <a:pt x="169960" y="2079407"/>
                </a:lnTo>
                <a:lnTo>
                  <a:pt x="192258" y="2118920"/>
                </a:lnTo>
                <a:lnTo>
                  <a:pt x="215778" y="2157630"/>
                </a:lnTo>
                <a:lnTo>
                  <a:pt x="240495" y="2195511"/>
                </a:lnTo>
                <a:lnTo>
                  <a:pt x="266382" y="2232537"/>
                </a:lnTo>
                <a:lnTo>
                  <a:pt x="293412" y="2268681"/>
                </a:lnTo>
                <a:lnTo>
                  <a:pt x="321560" y="2303917"/>
                </a:lnTo>
                <a:lnTo>
                  <a:pt x="350799" y="2338220"/>
                </a:lnTo>
                <a:lnTo>
                  <a:pt x="381103" y="2371562"/>
                </a:lnTo>
                <a:lnTo>
                  <a:pt x="412446" y="2403917"/>
                </a:lnTo>
                <a:lnTo>
                  <a:pt x="444802" y="2435261"/>
                </a:lnTo>
                <a:lnTo>
                  <a:pt x="478144" y="2465565"/>
                </a:lnTo>
                <a:lnTo>
                  <a:pt x="512447" y="2494804"/>
                </a:lnTo>
                <a:lnTo>
                  <a:pt x="547683" y="2522952"/>
                </a:lnTo>
                <a:lnTo>
                  <a:pt x="583827" y="2549982"/>
                </a:lnTo>
                <a:lnTo>
                  <a:pt x="620853" y="2575869"/>
                </a:lnTo>
                <a:lnTo>
                  <a:pt x="658734" y="2600585"/>
                </a:lnTo>
                <a:lnTo>
                  <a:pt x="697444" y="2624106"/>
                </a:lnTo>
                <a:lnTo>
                  <a:pt x="736957" y="2646404"/>
                </a:lnTo>
                <a:lnTo>
                  <a:pt x="777247" y="2667454"/>
                </a:lnTo>
                <a:lnTo>
                  <a:pt x="818287" y="2687228"/>
                </a:lnTo>
                <a:lnTo>
                  <a:pt x="860052" y="2705702"/>
                </a:lnTo>
                <a:lnTo>
                  <a:pt x="902514" y="2722849"/>
                </a:lnTo>
                <a:lnTo>
                  <a:pt x="945649" y="2738642"/>
                </a:lnTo>
                <a:lnTo>
                  <a:pt x="989429" y="2753055"/>
                </a:lnTo>
                <a:lnTo>
                  <a:pt x="1033828" y="2766062"/>
                </a:lnTo>
                <a:lnTo>
                  <a:pt x="1078821" y="2777638"/>
                </a:lnTo>
                <a:lnTo>
                  <a:pt x="1124380" y="2787755"/>
                </a:lnTo>
                <a:lnTo>
                  <a:pt x="1170480" y="2796387"/>
                </a:lnTo>
                <a:lnTo>
                  <a:pt x="1217095" y="2803509"/>
                </a:lnTo>
                <a:lnTo>
                  <a:pt x="1264198" y="2809094"/>
                </a:lnTo>
                <a:lnTo>
                  <a:pt x="1311764" y="2813115"/>
                </a:lnTo>
                <a:lnTo>
                  <a:pt x="1359765" y="2815548"/>
                </a:lnTo>
                <a:lnTo>
                  <a:pt x="1408176" y="2816364"/>
                </a:lnTo>
                <a:lnTo>
                  <a:pt x="1456586" y="2815548"/>
                </a:lnTo>
                <a:lnTo>
                  <a:pt x="1504587" y="2813115"/>
                </a:lnTo>
                <a:lnTo>
                  <a:pt x="1552153" y="2809094"/>
                </a:lnTo>
                <a:lnTo>
                  <a:pt x="1599256" y="2803509"/>
                </a:lnTo>
                <a:lnTo>
                  <a:pt x="1645871" y="2796387"/>
                </a:lnTo>
                <a:lnTo>
                  <a:pt x="1691971" y="2787755"/>
                </a:lnTo>
                <a:lnTo>
                  <a:pt x="1737530" y="2777638"/>
                </a:lnTo>
                <a:lnTo>
                  <a:pt x="1782523" y="2766062"/>
                </a:lnTo>
                <a:lnTo>
                  <a:pt x="1826922" y="2753055"/>
                </a:lnTo>
                <a:lnTo>
                  <a:pt x="1870702" y="2738642"/>
                </a:lnTo>
                <a:lnTo>
                  <a:pt x="1913837" y="2722849"/>
                </a:lnTo>
                <a:lnTo>
                  <a:pt x="1956299" y="2705702"/>
                </a:lnTo>
                <a:lnTo>
                  <a:pt x="1998064" y="2687228"/>
                </a:lnTo>
                <a:lnTo>
                  <a:pt x="2039104" y="2667454"/>
                </a:lnTo>
                <a:lnTo>
                  <a:pt x="2079394" y="2646404"/>
                </a:lnTo>
                <a:lnTo>
                  <a:pt x="2118907" y="2624106"/>
                </a:lnTo>
                <a:lnTo>
                  <a:pt x="2157617" y="2600585"/>
                </a:lnTo>
                <a:lnTo>
                  <a:pt x="2195498" y="2575869"/>
                </a:lnTo>
                <a:lnTo>
                  <a:pt x="2232524" y="2549982"/>
                </a:lnTo>
                <a:lnTo>
                  <a:pt x="2268668" y="2522952"/>
                </a:lnTo>
                <a:lnTo>
                  <a:pt x="2303904" y="2494804"/>
                </a:lnTo>
                <a:lnTo>
                  <a:pt x="2338207" y="2465565"/>
                </a:lnTo>
                <a:lnTo>
                  <a:pt x="2371549" y="2435261"/>
                </a:lnTo>
                <a:lnTo>
                  <a:pt x="2403905" y="2403917"/>
                </a:lnTo>
                <a:lnTo>
                  <a:pt x="2435248" y="2371562"/>
                </a:lnTo>
                <a:lnTo>
                  <a:pt x="2465552" y="2338220"/>
                </a:lnTo>
                <a:lnTo>
                  <a:pt x="2494791" y="2303917"/>
                </a:lnTo>
                <a:lnTo>
                  <a:pt x="2522939" y="2268681"/>
                </a:lnTo>
                <a:lnTo>
                  <a:pt x="2549969" y="2232537"/>
                </a:lnTo>
                <a:lnTo>
                  <a:pt x="2575856" y="2195511"/>
                </a:lnTo>
                <a:lnTo>
                  <a:pt x="2600573" y="2157630"/>
                </a:lnTo>
                <a:lnTo>
                  <a:pt x="2624093" y="2118920"/>
                </a:lnTo>
                <a:lnTo>
                  <a:pt x="2646391" y="2079407"/>
                </a:lnTo>
                <a:lnTo>
                  <a:pt x="2667441" y="2039117"/>
                </a:lnTo>
                <a:lnTo>
                  <a:pt x="2687216" y="1998077"/>
                </a:lnTo>
                <a:lnTo>
                  <a:pt x="2705689" y="1956312"/>
                </a:lnTo>
                <a:lnTo>
                  <a:pt x="2722836" y="1913849"/>
                </a:lnTo>
                <a:lnTo>
                  <a:pt x="2738629" y="1870715"/>
                </a:lnTo>
                <a:lnTo>
                  <a:pt x="2753042" y="1826935"/>
                </a:lnTo>
                <a:lnTo>
                  <a:pt x="2766050" y="1782536"/>
                </a:lnTo>
                <a:lnTo>
                  <a:pt x="2777625" y="1737543"/>
                </a:lnTo>
                <a:lnTo>
                  <a:pt x="2787742" y="1691984"/>
                </a:lnTo>
                <a:lnTo>
                  <a:pt x="2796375" y="1645883"/>
                </a:lnTo>
                <a:lnTo>
                  <a:pt x="2803496" y="1599268"/>
                </a:lnTo>
                <a:lnTo>
                  <a:pt x="2809081" y="1552165"/>
                </a:lnTo>
                <a:lnTo>
                  <a:pt x="2813103" y="1504600"/>
                </a:lnTo>
                <a:lnTo>
                  <a:pt x="2815535" y="1456599"/>
                </a:lnTo>
                <a:lnTo>
                  <a:pt x="2816352" y="1408188"/>
                </a:lnTo>
                <a:lnTo>
                  <a:pt x="2815535" y="1359777"/>
                </a:lnTo>
                <a:lnTo>
                  <a:pt x="2813103" y="1311776"/>
                </a:lnTo>
                <a:lnTo>
                  <a:pt x="2809081" y="1264211"/>
                </a:lnTo>
                <a:lnTo>
                  <a:pt x="2803496" y="1217108"/>
                </a:lnTo>
                <a:lnTo>
                  <a:pt x="2796375" y="1170493"/>
                </a:lnTo>
                <a:lnTo>
                  <a:pt x="2787742" y="1124392"/>
                </a:lnTo>
                <a:lnTo>
                  <a:pt x="2777625" y="1078833"/>
                </a:lnTo>
                <a:lnTo>
                  <a:pt x="2766050" y="1033840"/>
                </a:lnTo>
                <a:lnTo>
                  <a:pt x="2753042" y="989440"/>
                </a:lnTo>
                <a:lnTo>
                  <a:pt x="2738629" y="945660"/>
                </a:lnTo>
                <a:lnTo>
                  <a:pt x="2722836" y="902525"/>
                </a:lnTo>
                <a:lnTo>
                  <a:pt x="2705689" y="860062"/>
                </a:lnTo>
                <a:lnTo>
                  <a:pt x="2687216" y="818298"/>
                </a:lnTo>
                <a:lnTo>
                  <a:pt x="2667441" y="777257"/>
                </a:lnTo>
                <a:lnTo>
                  <a:pt x="2646391" y="736967"/>
                </a:lnTo>
                <a:lnTo>
                  <a:pt x="2624093" y="697453"/>
                </a:lnTo>
                <a:lnTo>
                  <a:pt x="2600573" y="658743"/>
                </a:lnTo>
                <a:lnTo>
                  <a:pt x="2575856" y="620861"/>
                </a:lnTo>
                <a:lnTo>
                  <a:pt x="2549969" y="583835"/>
                </a:lnTo>
                <a:lnTo>
                  <a:pt x="2522939" y="547691"/>
                </a:lnTo>
                <a:lnTo>
                  <a:pt x="2494791" y="512454"/>
                </a:lnTo>
                <a:lnTo>
                  <a:pt x="2465552" y="478151"/>
                </a:lnTo>
                <a:lnTo>
                  <a:pt x="2435248" y="444809"/>
                </a:lnTo>
                <a:lnTo>
                  <a:pt x="2403905" y="412453"/>
                </a:lnTo>
                <a:lnTo>
                  <a:pt x="2371549" y="381109"/>
                </a:lnTo>
                <a:lnTo>
                  <a:pt x="2338207" y="350805"/>
                </a:lnTo>
                <a:lnTo>
                  <a:pt x="2303904" y="321565"/>
                </a:lnTo>
                <a:lnTo>
                  <a:pt x="2268668" y="293417"/>
                </a:lnTo>
                <a:lnTo>
                  <a:pt x="2232524" y="266386"/>
                </a:lnTo>
                <a:lnTo>
                  <a:pt x="2195498" y="240499"/>
                </a:lnTo>
                <a:lnTo>
                  <a:pt x="2157617" y="215782"/>
                </a:lnTo>
                <a:lnTo>
                  <a:pt x="2118907" y="192261"/>
                </a:lnTo>
                <a:lnTo>
                  <a:pt x="2079394" y="169963"/>
                </a:lnTo>
                <a:lnTo>
                  <a:pt x="2039104" y="148913"/>
                </a:lnTo>
                <a:lnTo>
                  <a:pt x="1998064" y="129138"/>
                </a:lnTo>
                <a:lnTo>
                  <a:pt x="1956299" y="110664"/>
                </a:lnTo>
                <a:lnTo>
                  <a:pt x="1913837" y="93517"/>
                </a:lnTo>
                <a:lnTo>
                  <a:pt x="1870702" y="77723"/>
                </a:lnTo>
                <a:lnTo>
                  <a:pt x="1826922" y="63310"/>
                </a:lnTo>
                <a:lnTo>
                  <a:pt x="1782523" y="50302"/>
                </a:lnTo>
                <a:lnTo>
                  <a:pt x="1737530" y="38727"/>
                </a:lnTo>
                <a:lnTo>
                  <a:pt x="1691971" y="28609"/>
                </a:lnTo>
                <a:lnTo>
                  <a:pt x="1645871" y="19977"/>
                </a:lnTo>
                <a:lnTo>
                  <a:pt x="1599256" y="12855"/>
                </a:lnTo>
                <a:lnTo>
                  <a:pt x="1552153" y="7270"/>
                </a:lnTo>
                <a:lnTo>
                  <a:pt x="1504587" y="3248"/>
                </a:lnTo>
                <a:lnTo>
                  <a:pt x="1456586" y="816"/>
                </a:lnTo>
                <a:lnTo>
                  <a:pt x="1408176" y="0"/>
                </a:lnTo>
                <a:close/>
              </a:path>
            </a:pathLst>
          </a:custGeom>
          <a:solidFill>
            <a:srgbClr val="E4EEF9"/>
          </a:solidFill>
        </p:spPr>
        <p:txBody>
          <a:bodyPr wrap="square" lIns="0" tIns="0" rIns="0" bIns="0" rtlCol="0"/>
          <a:lstStyle/>
          <a:p>
            <a:pPr algn="ctr"/>
            <a:endParaRPr sz="1500">
              <a:latin typeface="Corbel" panose="020B0503020204020204" pitchFamily="34" charset="0"/>
            </a:endParaRPr>
          </a:p>
        </p:txBody>
      </p:sp>
      <p:sp>
        <p:nvSpPr>
          <p:cNvPr id="4" name="object 4"/>
          <p:cNvSpPr/>
          <p:nvPr/>
        </p:nvSpPr>
        <p:spPr>
          <a:xfrm>
            <a:off x="5214620" y="2962321"/>
            <a:ext cx="2347383" cy="2347383"/>
          </a:xfrm>
          <a:custGeom>
            <a:avLst/>
            <a:gdLst/>
            <a:ahLst/>
            <a:cxnLst/>
            <a:rect l="l" t="t" r="r" b="b"/>
            <a:pathLst>
              <a:path w="2816859" h="2816859">
                <a:moveTo>
                  <a:pt x="1408176" y="0"/>
                </a:moveTo>
                <a:lnTo>
                  <a:pt x="1359765" y="816"/>
                </a:lnTo>
                <a:lnTo>
                  <a:pt x="1311764" y="3248"/>
                </a:lnTo>
                <a:lnTo>
                  <a:pt x="1264198" y="7270"/>
                </a:lnTo>
                <a:lnTo>
                  <a:pt x="1217095" y="12855"/>
                </a:lnTo>
                <a:lnTo>
                  <a:pt x="1170480" y="19977"/>
                </a:lnTo>
                <a:lnTo>
                  <a:pt x="1124380" y="28609"/>
                </a:lnTo>
                <a:lnTo>
                  <a:pt x="1078821" y="38727"/>
                </a:lnTo>
                <a:lnTo>
                  <a:pt x="1033828" y="50302"/>
                </a:lnTo>
                <a:lnTo>
                  <a:pt x="989429" y="63310"/>
                </a:lnTo>
                <a:lnTo>
                  <a:pt x="945649" y="77723"/>
                </a:lnTo>
                <a:lnTo>
                  <a:pt x="902514" y="93517"/>
                </a:lnTo>
                <a:lnTo>
                  <a:pt x="860052" y="110664"/>
                </a:lnTo>
                <a:lnTo>
                  <a:pt x="818287" y="129138"/>
                </a:lnTo>
                <a:lnTo>
                  <a:pt x="777247" y="148913"/>
                </a:lnTo>
                <a:lnTo>
                  <a:pt x="736957" y="169963"/>
                </a:lnTo>
                <a:lnTo>
                  <a:pt x="697444" y="192261"/>
                </a:lnTo>
                <a:lnTo>
                  <a:pt x="658734" y="215782"/>
                </a:lnTo>
                <a:lnTo>
                  <a:pt x="620853" y="240499"/>
                </a:lnTo>
                <a:lnTo>
                  <a:pt x="583827" y="266386"/>
                </a:lnTo>
                <a:lnTo>
                  <a:pt x="547683" y="293417"/>
                </a:lnTo>
                <a:lnTo>
                  <a:pt x="512447" y="321565"/>
                </a:lnTo>
                <a:lnTo>
                  <a:pt x="478144" y="350805"/>
                </a:lnTo>
                <a:lnTo>
                  <a:pt x="444802" y="381109"/>
                </a:lnTo>
                <a:lnTo>
                  <a:pt x="412446" y="412453"/>
                </a:lnTo>
                <a:lnTo>
                  <a:pt x="381103" y="444809"/>
                </a:lnTo>
                <a:lnTo>
                  <a:pt x="350799" y="478151"/>
                </a:lnTo>
                <a:lnTo>
                  <a:pt x="321560" y="512454"/>
                </a:lnTo>
                <a:lnTo>
                  <a:pt x="293412" y="547691"/>
                </a:lnTo>
                <a:lnTo>
                  <a:pt x="266382" y="583835"/>
                </a:lnTo>
                <a:lnTo>
                  <a:pt x="240495" y="620861"/>
                </a:lnTo>
                <a:lnTo>
                  <a:pt x="215778" y="658743"/>
                </a:lnTo>
                <a:lnTo>
                  <a:pt x="192258" y="697453"/>
                </a:lnTo>
                <a:lnTo>
                  <a:pt x="169960" y="736967"/>
                </a:lnTo>
                <a:lnTo>
                  <a:pt x="148910" y="777257"/>
                </a:lnTo>
                <a:lnTo>
                  <a:pt x="129135" y="818298"/>
                </a:lnTo>
                <a:lnTo>
                  <a:pt x="110662" y="860062"/>
                </a:lnTo>
                <a:lnTo>
                  <a:pt x="93515" y="902525"/>
                </a:lnTo>
                <a:lnTo>
                  <a:pt x="77722" y="945660"/>
                </a:lnTo>
                <a:lnTo>
                  <a:pt x="63309" y="989440"/>
                </a:lnTo>
                <a:lnTo>
                  <a:pt x="50301" y="1033840"/>
                </a:lnTo>
                <a:lnTo>
                  <a:pt x="38726" y="1078833"/>
                </a:lnTo>
                <a:lnTo>
                  <a:pt x="28609" y="1124392"/>
                </a:lnTo>
                <a:lnTo>
                  <a:pt x="19976" y="1170493"/>
                </a:lnTo>
                <a:lnTo>
                  <a:pt x="12855" y="1217108"/>
                </a:lnTo>
                <a:lnTo>
                  <a:pt x="7270" y="1264211"/>
                </a:lnTo>
                <a:lnTo>
                  <a:pt x="3248" y="1311776"/>
                </a:lnTo>
                <a:lnTo>
                  <a:pt x="816" y="1359777"/>
                </a:lnTo>
                <a:lnTo>
                  <a:pt x="0" y="1408188"/>
                </a:lnTo>
                <a:lnTo>
                  <a:pt x="816" y="1456599"/>
                </a:lnTo>
                <a:lnTo>
                  <a:pt x="3248" y="1504600"/>
                </a:lnTo>
                <a:lnTo>
                  <a:pt x="7270" y="1552165"/>
                </a:lnTo>
                <a:lnTo>
                  <a:pt x="12855" y="1599268"/>
                </a:lnTo>
                <a:lnTo>
                  <a:pt x="19976" y="1645883"/>
                </a:lnTo>
                <a:lnTo>
                  <a:pt x="28609" y="1691984"/>
                </a:lnTo>
                <a:lnTo>
                  <a:pt x="38726" y="1737543"/>
                </a:lnTo>
                <a:lnTo>
                  <a:pt x="50301" y="1782536"/>
                </a:lnTo>
                <a:lnTo>
                  <a:pt x="63309" y="1826935"/>
                </a:lnTo>
                <a:lnTo>
                  <a:pt x="77722" y="1870715"/>
                </a:lnTo>
                <a:lnTo>
                  <a:pt x="93515" y="1913849"/>
                </a:lnTo>
                <a:lnTo>
                  <a:pt x="110662" y="1956312"/>
                </a:lnTo>
                <a:lnTo>
                  <a:pt x="129135" y="1998077"/>
                </a:lnTo>
                <a:lnTo>
                  <a:pt x="148910" y="2039117"/>
                </a:lnTo>
                <a:lnTo>
                  <a:pt x="169960" y="2079407"/>
                </a:lnTo>
                <a:lnTo>
                  <a:pt x="192258" y="2118920"/>
                </a:lnTo>
                <a:lnTo>
                  <a:pt x="215778" y="2157630"/>
                </a:lnTo>
                <a:lnTo>
                  <a:pt x="240495" y="2195511"/>
                </a:lnTo>
                <a:lnTo>
                  <a:pt x="266382" y="2232537"/>
                </a:lnTo>
                <a:lnTo>
                  <a:pt x="293412" y="2268681"/>
                </a:lnTo>
                <a:lnTo>
                  <a:pt x="321560" y="2303917"/>
                </a:lnTo>
                <a:lnTo>
                  <a:pt x="350799" y="2338220"/>
                </a:lnTo>
                <a:lnTo>
                  <a:pt x="381103" y="2371562"/>
                </a:lnTo>
                <a:lnTo>
                  <a:pt x="412446" y="2403917"/>
                </a:lnTo>
                <a:lnTo>
                  <a:pt x="444802" y="2435261"/>
                </a:lnTo>
                <a:lnTo>
                  <a:pt x="478144" y="2465565"/>
                </a:lnTo>
                <a:lnTo>
                  <a:pt x="512447" y="2494804"/>
                </a:lnTo>
                <a:lnTo>
                  <a:pt x="547683" y="2522952"/>
                </a:lnTo>
                <a:lnTo>
                  <a:pt x="583827" y="2549982"/>
                </a:lnTo>
                <a:lnTo>
                  <a:pt x="620853" y="2575869"/>
                </a:lnTo>
                <a:lnTo>
                  <a:pt x="658734" y="2600585"/>
                </a:lnTo>
                <a:lnTo>
                  <a:pt x="697444" y="2624106"/>
                </a:lnTo>
                <a:lnTo>
                  <a:pt x="736957" y="2646404"/>
                </a:lnTo>
                <a:lnTo>
                  <a:pt x="777247" y="2667454"/>
                </a:lnTo>
                <a:lnTo>
                  <a:pt x="818287" y="2687228"/>
                </a:lnTo>
                <a:lnTo>
                  <a:pt x="860052" y="2705702"/>
                </a:lnTo>
                <a:lnTo>
                  <a:pt x="902514" y="2722849"/>
                </a:lnTo>
                <a:lnTo>
                  <a:pt x="945649" y="2738642"/>
                </a:lnTo>
                <a:lnTo>
                  <a:pt x="989429" y="2753055"/>
                </a:lnTo>
                <a:lnTo>
                  <a:pt x="1033828" y="2766062"/>
                </a:lnTo>
                <a:lnTo>
                  <a:pt x="1078821" y="2777638"/>
                </a:lnTo>
                <a:lnTo>
                  <a:pt x="1124380" y="2787755"/>
                </a:lnTo>
                <a:lnTo>
                  <a:pt x="1170480" y="2796387"/>
                </a:lnTo>
                <a:lnTo>
                  <a:pt x="1217095" y="2803509"/>
                </a:lnTo>
                <a:lnTo>
                  <a:pt x="1264198" y="2809094"/>
                </a:lnTo>
                <a:lnTo>
                  <a:pt x="1311764" y="2813115"/>
                </a:lnTo>
                <a:lnTo>
                  <a:pt x="1359765" y="2815548"/>
                </a:lnTo>
                <a:lnTo>
                  <a:pt x="1408176" y="2816364"/>
                </a:lnTo>
                <a:lnTo>
                  <a:pt x="1456586" y="2815548"/>
                </a:lnTo>
                <a:lnTo>
                  <a:pt x="1504587" y="2813115"/>
                </a:lnTo>
                <a:lnTo>
                  <a:pt x="1552153" y="2809094"/>
                </a:lnTo>
                <a:lnTo>
                  <a:pt x="1599256" y="2803509"/>
                </a:lnTo>
                <a:lnTo>
                  <a:pt x="1645871" y="2796387"/>
                </a:lnTo>
                <a:lnTo>
                  <a:pt x="1691971" y="2787755"/>
                </a:lnTo>
                <a:lnTo>
                  <a:pt x="1737530" y="2777638"/>
                </a:lnTo>
                <a:lnTo>
                  <a:pt x="1782523" y="2766062"/>
                </a:lnTo>
                <a:lnTo>
                  <a:pt x="1826922" y="2753055"/>
                </a:lnTo>
                <a:lnTo>
                  <a:pt x="1870702" y="2738642"/>
                </a:lnTo>
                <a:lnTo>
                  <a:pt x="1913837" y="2722849"/>
                </a:lnTo>
                <a:lnTo>
                  <a:pt x="1956299" y="2705702"/>
                </a:lnTo>
                <a:lnTo>
                  <a:pt x="1998064" y="2687228"/>
                </a:lnTo>
                <a:lnTo>
                  <a:pt x="2039104" y="2667454"/>
                </a:lnTo>
                <a:lnTo>
                  <a:pt x="2079394" y="2646404"/>
                </a:lnTo>
                <a:lnTo>
                  <a:pt x="2118907" y="2624106"/>
                </a:lnTo>
                <a:lnTo>
                  <a:pt x="2157617" y="2600585"/>
                </a:lnTo>
                <a:lnTo>
                  <a:pt x="2195498" y="2575869"/>
                </a:lnTo>
                <a:lnTo>
                  <a:pt x="2232524" y="2549982"/>
                </a:lnTo>
                <a:lnTo>
                  <a:pt x="2268668" y="2522952"/>
                </a:lnTo>
                <a:lnTo>
                  <a:pt x="2303904" y="2494804"/>
                </a:lnTo>
                <a:lnTo>
                  <a:pt x="2338207" y="2465565"/>
                </a:lnTo>
                <a:lnTo>
                  <a:pt x="2371549" y="2435261"/>
                </a:lnTo>
                <a:lnTo>
                  <a:pt x="2403905" y="2403917"/>
                </a:lnTo>
                <a:lnTo>
                  <a:pt x="2435248" y="2371562"/>
                </a:lnTo>
                <a:lnTo>
                  <a:pt x="2465552" y="2338220"/>
                </a:lnTo>
                <a:lnTo>
                  <a:pt x="2494791" y="2303917"/>
                </a:lnTo>
                <a:lnTo>
                  <a:pt x="2522939" y="2268681"/>
                </a:lnTo>
                <a:lnTo>
                  <a:pt x="2549969" y="2232537"/>
                </a:lnTo>
                <a:lnTo>
                  <a:pt x="2575856" y="2195511"/>
                </a:lnTo>
                <a:lnTo>
                  <a:pt x="2600573" y="2157630"/>
                </a:lnTo>
                <a:lnTo>
                  <a:pt x="2624093" y="2118920"/>
                </a:lnTo>
                <a:lnTo>
                  <a:pt x="2646391" y="2079407"/>
                </a:lnTo>
                <a:lnTo>
                  <a:pt x="2667441" y="2039117"/>
                </a:lnTo>
                <a:lnTo>
                  <a:pt x="2687216" y="1998077"/>
                </a:lnTo>
                <a:lnTo>
                  <a:pt x="2705689" y="1956312"/>
                </a:lnTo>
                <a:lnTo>
                  <a:pt x="2722836" y="1913849"/>
                </a:lnTo>
                <a:lnTo>
                  <a:pt x="2738629" y="1870715"/>
                </a:lnTo>
                <a:lnTo>
                  <a:pt x="2753042" y="1826935"/>
                </a:lnTo>
                <a:lnTo>
                  <a:pt x="2766050" y="1782536"/>
                </a:lnTo>
                <a:lnTo>
                  <a:pt x="2777625" y="1737543"/>
                </a:lnTo>
                <a:lnTo>
                  <a:pt x="2787742" y="1691984"/>
                </a:lnTo>
                <a:lnTo>
                  <a:pt x="2796375" y="1645883"/>
                </a:lnTo>
                <a:lnTo>
                  <a:pt x="2803496" y="1599268"/>
                </a:lnTo>
                <a:lnTo>
                  <a:pt x="2809081" y="1552165"/>
                </a:lnTo>
                <a:lnTo>
                  <a:pt x="2813103" y="1504600"/>
                </a:lnTo>
                <a:lnTo>
                  <a:pt x="2815535" y="1456599"/>
                </a:lnTo>
                <a:lnTo>
                  <a:pt x="2816352" y="1408188"/>
                </a:lnTo>
                <a:lnTo>
                  <a:pt x="2815535" y="1359777"/>
                </a:lnTo>
                <a:lnTo>
                  <a:pt x="2813103" y="1311776"/>
                </a:lnTo>
                <a:lnTo>
                  <a:pt x="2809081" y="1264211"/>
                </a:lnTo>
                <a:lnTo>
                  <a:pt x="2803496" y="1217108"/>
                </a:lnTo>
                <a:lnTo>
                  <a:pt x="2796375" y="1170493"/>
                </a:lnTo>
                <a:lnTo>
                  <a:pt x="2787742" y="1124392"/>
                </a:lnTo>
                <a:lnTo>
                  <a:pt x="2777625" y="1078833"/>
                </a:lnTo>
                <a:lnTo>
                  <a:pt x="2766050" y="1033840"/>
                </a:lnTo>
                <a:lnTo>
                  <a:pt x="2753042" y="989440"/>
                </a:lnTo>
                <a:lnTo>
                  <a:pt x="2738629" y="945660"/>
                </a:lnTo>
                <a:lnTo>
                  <a:pt x="2722836" y="902525"/>
                </a:lnTo>
                <a:lnTo>
                  <a:pt x="2705689" y="860062"/>
                </a:lnTo>
                <a:lnTo>
                  <a:pt x="2687216" y="818298"/>
                </a:lnTo>
                <a:lnTo>
                  <a:pt x="2667441" y="777257"/>
                </a:lnTo>
                <a:lnTo>
                  <a:pt x="2646391" y="736967"/>
                </a:lnTo>
                <a:lnTo>
                  <a:pt x="2624093" y="697453"/>
                </a:lnTo>
                <a:lnTo>
                  <a:pt x="2600573" y="658743"/>
                </a:lnTo>
                <a:lnTo>
                  <a:pt x="2575856" y="620861"/>
                </a:lnTo>
                <a:lnTo>
                  <a:pt x="2549969" y="583835"/>
                </a:lnTo>
                <a:lnTo>
                  <a:pt x="2522939" y="547691"/>
                </a:lnTo>
                <a:lnTo>
                  <a:pt x="2494791" y="512454"/>
                </a:lnTo>
                <a:lnTo>
                  <a:pt x="2465552" y="478151"/>
                </a:lnTo>
                <a:lnTo>
                  <a:pt x="2435248" y="444809"/>
                </a:lnTo>
                <a:lnTo>
                  <a:pt x="2403905" y="412453"/>
                </a:lnTo>
                <a:lnTo>
                  <a:pt x="2371549" y="381109"/>
                </a:lnTo>
                <a:lnTo>
                  <a:pt x="2338207" y="350805"/>
                </a:lnTo>
                <a:lnTo>
                  <a:pt x="2303904" y="321565"/>
                </a:lnTo>
                <a:lnTo>
                  <a:pt x="2268668" y="293417"/>
                </a:lnTo>
                <a:lnTo>
                  <a:pt x="2232524" y="266386"/>
                </a:lnTo>
                <a:lnTo>
                  <a:pt x="2195498" y="240499"/>
                </a:lnTo>
                <a:lnTo>
                  <a:pt x="2157617" y="215782"/>
                </a:lnTo>
                <a:lnTo>
                  <a:pt x="2118907" y="192261"/>
                </a:lnTo>
                <a:lnTo>
                  <a:pt x="2079394" y="169963"/>
                </a:lnTo>
                <a:lnTo>
                  <a:pt x="2039104" y="148913"/>
                </a:lnTo>
                <a:lnTo>
                  <a:pt x="1998064" y="129138"/>
                </a:lnTo>
                <a:lnTo>
                  <a:pt x="1956299" y="110664"/>
                </a:lnTo>
                <a:lnTo>
                  <a:pt x="1913837" y="93517"/>
                </a:lnTo>
                <a:lnTo>
                  <a:pt x="1870702" y="77723"/>
                </a:lnTo>
                <a:lnTo>
                  <a:pt x="1826922" y="63310"/>
                </a:lnTo>
                <a:lnTo>
                  <a:pt x="1782523" y="50302"/>
                </a:lnTo>
                <a:lnTo>
                  <a:pt x="1737530" y="38727"/>
                </a:lnTo>
                <a:lnTo>
                  <a:pt x="1691971" y="28609"/>
                </a:lnTo>
                <a:lnTo>
                  <a:pt x="1645871" y="19977"/>
                </a:lnTo>
                <a:lnTo>
                  <a:pt x="1599256" y="12855"/>
                </a:lnTo>
                <a:lnTo>
                  <a:pt x="1552153" y="7270"/>
                </a:lnTo>
                <a:lnTo>
                  <a:pt x="1504587" y="3248"/>
                </a:lnTo>
                <a:lnTo>
                  <a:pt x="1456586" y="816"/>
                </a:lnTo>
                <a:lnTo>
                  <a:pt x="1408176" y="0"/>
                </a:lnTo>
                <a:close/>
              </a:path>
            </a:pathLst>
          </a:custGeom>
          <a:solidFill>
            <a:srgbClr val="E5DDE7"/>
          </a:solidFill>
        </p:spPr>
        <p:txBody>
          <a:bodyPr wrap="square" lIns="0" tIns="0" rIns="0" bIns="0" rtlCol="0"/>
          <a:lstStyle/>
          <a:p>
            <a:pPr algn="ctr"/>
            <a:endParaRPr sz="1500">
              <a:latin typeface="Corbel" panose="020B0503020204020204" pitchFamily="34" charset="0"/>
            </a:endParaRPr>
          </a:p>
        </p:txBody>
      </p:sp>
      <p:sp>
        <p:nvSpPr>
          <p:cNvPr id="5" name="object 5"/>
          <p:cNvSpPr txBox="1"/>
          <p:nvPr/>
        </p:nvSpPr>
        <p:spPr>
          <a:xfrm>
            <a:off x="5553204" y="4612123"/>
            <a:ext cx="1852249" cy="305169"/>
          </a:xfrm>
          <a:prstGeom prst="rect">
            <a:avLst/>
          </a:prstGeom>
        </p:spPr>
        <p:txBody>
          <a:bodyPr vert="horz" wrap="square" lIns="0" tIns="10054" rIns="0" bIns="0" rtlCol="0">
            <a:spAutoFit/>
          </a:bodyPr>
          <a:lstStyle/>
          <a:p>
            <a:pPr marR="78314" algn="ctr">
              <a:spcBef>
                <a:spcPts val="79"/>
              </a:spcBef>
            </a:pPr>
            <a:r>
              <a:rPr lang="fr-FR" sz="1917" b="1">
                <a:solidFill>
                  <a:srgbClr val="672672"/>
                </a:solidFill>
                <a:latin typeface="Corbel" panose="020B0503020204020204" pitchFamily="34" charset="0"/>
                <a:cs typeface="Montserrat-SemiBold"/>
              </a:rPr>
              <a:t>Prévention du VRS</a:t>
            </a:r>
          </a:p>
        </p:txBody>
      </p:sp>
      <p:sp>
        <p:nvSpPr>
          <p:cNvPr id="6" name="object 6"/>
          <p:cNvSpPr txBox="1"/>
          <p:nvPr/>
        </p:nvSpPr>
        <p:spPr>
          <a:xfrm>
            <a:off x="2155826" y="2833477"/>
            <a:ext cx="2843742" cy="305169"/>
          </a:xfrm>
          <a:prstGeom prst="rect">
            <a:avLst/>
          </a:prstGeom>
        </p:spPr>
        <p:txBody>
          <a:bodyPr vert="horz" wrap="square" lIns="0" tIns="10054" rIns="0" bIns="0" rtlCol="0">
            <a:spAutoFit/>
          </a:bodyPr>
          <a:lstStyle/>
          <a:p>
            <a:pPr marL="4763" marR="4233" indent="6350" algn="ctr">
              <a:spcBef>
                <a:spcPts val="79"/>
              </a:spcBef>
            </a:pPr>
            <a:r>
              <a:rPr lang="fr-FR" sz="1917" b="1">
                <a:solidFill>
                  <a:srgbClr val="0093D5"/>
                </a:solidFill>
                <a:latin typeface="Corbel" panose="020B0503020204020204" pitchFamily="34" charset="0"/>
                <a:cs typeface="Montserrat-SemiBold"/>
              </a:rPr>
              <a:t>PEV</a:t>
            </a:r>
          </a:p>
        </p:txBody>
      </p:sp>
      <p:sp>
        <p:nvSpPr>
          <p:cNvPr id="7" name="object 7"/>
          <p:cNvSpPr/>
          <p:nvPr/>
        </p:nvSpPr>
        <p:spPr>
          <a:xfrm>
            <a:off x="8014970" y="1392599"/>
            <a:ext cx="2347383" cy="2347383"/>
          </a:xfrm>
          <a:custGeom>
            <a:avLst/>
            <a:gdLst/>
            <a:ahLst/>
            <a:cxnLst/>
            <a:rect l="l" t="t" r="r" b="b"/>
            <a:pathLst>
              <a:path w="2816859" h="2816860">
                <a:moveTo>
                  <a:pt x="1408176" y="0"/>
                </a:moveTo>
                <a:lnTo>
                  <a:pt x="1359765" y="816"/>
                </a:lnTo>
                <a:lnTo>
                  <a:pt x="1311764" y="3248"/>
                </a:lnTo>
                <a:lnTo>
                  <a:pt x="1264198" y="7270"/>
                </a:lnTo>
                <a:lnTo>
                  <a:pt x="1217095" y="12855"/>
                </a:lnTo>
                <a:lnTo>
                  <a:pt x="1170480" y="19977"/>
                </a:lnTo>
                <a:lnTo>
                  <a:pt x="1124380" y="28609"/>
                </a:lnTo>
                <a:lnTo>
                  <a:pt x="1078821" y="38727"/>
                </a:lnTo>
                <a:lnTo>
                  <a:pt x="1033828" y="50302"/>
                </a:lnTo>
                <a:lnTo>
                  <a:pt x="989429" y="63310"/>
                </a:lnTo>
                <a:lnTo>
                  <a:pt x="945649" y="77723"/>
                </a:lnTo>
                <a:lnTo>
                  <a:pt x="902514" y="93517"/>
                </a:lnTo>
                <a:lnTo>
                  <a:pt x="860052" y="110664"/>
                </a:lnTo>
                <a:lnTo>
                  <a:pt x="818287" y="129138"/>
                </a:lnTo>
                <a:lnTo>
                  <a:pt x="777247" y="148913"/>
                </a:lnTo>
                <a:lnTo>
                  <a:pt x="736957" y="169963"/>
                </a:lnTo>
                <a:lnTo>
                  <a:pt x="697444" y="192261"/>
                </a:lnTo>
                <a:lnTo>
                  <a:pt x="658734" y="215782"/>
                </a:lnTo>
                <a:lnTo>
                  <a:pt x="620853" y="240499"/>
                </a:lnTo>
                <a:lnTo>
                  <a:pt x="583827" y="266386"/>
                </a:lnTo>
                <a:lnTo>
                  <a:pt x="547683" y="293417"/>
                </a:lnTo>
                <a:lnTo>
                  <a:pt x="512447" y="321565"/>
                </a:lnTo>
                <a:lnTo>
                  <a:pt x="478144" y="350805"/>
                </a:lnTo>
                <a:lnTo>
                  <a:pt x="444802" y="381109"/>
                </a:lnTo>
                <a:lnTo>
                  <a:pt x="412446" y="412453"/>
                </a:lnTo>
                <a:lnTo>
                  <a:pt x="381103" y="444809"/>
                </a:lnTo>
                <a:lnTo>
                  <a:pt x="350799" y="478151"/>
                </a:lnTo>
                <a:lnTo>
                  <a:pt x="321560" y="512454"/>
                </a:lnTo>
                <a:lnTo>
                  <a:pt x="293412" y="547691"/>
                </a:lnTo>
                <a:lnTo>
                  <a:pt x="266382" y="583835"/>
                </a:lnTo>
                <a:lnTo>
                  <a:pt x="240495" y="620861"/>
                </a:lnTo>
                <a:lnTo>
                  <a:pt x="215778" y="658743"/>
                </a:lnTo>
                <a:lnTo>
                  <a:pt x="192258" y="697453"/>
                </a:lnTo>
                <a:lnTo>
                  <a:pt x="169960" y="736967"/>
                </a:lnTo>
                <a:lnTo>
                  <a:pt x="148910" y="777257"/>
                </a:lnTo>
                <a:lnTo>
                  <a:pt x="129135" y="818298"/>
                </a:lnTo>
                <a:lnTo>
                  <a:pt x="110662" y="860062"/>
                </a:lnTo>
                <a:lnTo>
                  <a:pt x="93515" y="902525"/>
                </a:lnTo>
                <a:lnTo>
                  <a:pt x="77722" y="945660"/>
                </a:lnTo>
                <a:lnTo>
                  <a:pt x="63309" y="989440"/>
                </a:lnTo>
                <a:lnTo>
                  <a:pt x="50301" y="1033840"/>
                </a:lnTo>
                <a:lnTo>
                  <a:pt x="38726" y="1078833"/>
                </a:lnTo>
                <a:lnTo>
                  <a:pt x="28609" y="1124392"/>
                </a:lnTo>
                <a:lnTo>
                  <a:pt x="19976" y="1170493"/>
                </a:lnTo>
                <a:lnTo>
                  <a:pt x="12855" y="1217108"/>
                </a:lnTo>
                <a:lnTo>
                  <a:pt x="7270" y="1264211"/>
                </a:lnTo>
                <a:lnTo>
                  <a:pt x="3248" y="1311776"/>
                </a:lnTo>
                <a:lnTo>
                  <a:pt x="816" y="1359777"/>
                </a:lnTo>
                <a:lnTo>
                  <a:pt x="0" y="1408188"/>
                </a:lnTo>
                <a:lnTo>
                  <a:pt x="816" y="1456599"/>
                </a:lnTo>
                <a:lnTo>
                  <a:pt x="3248" y="1504600"/>
                </a:lnTo>
                <a:lnTo>
                  <a:pt x="7270" y="1552165"/>
                </a:lnTo>
                <a:lnTo>
                  <a:pt x="12855" y="1599268"/>
                </a:lnTo>
                <a:lnTo>
                  <a:pt x="19976" y="1645883"/>
                </a:lnTo>
                <a:lnTo>
                  <a:pt x="28609" y="1691984"/>
                </a:lnTo>
                <a:lnTo>
                  <a:pt x="38726" y="1737543"/>
                </a:lnTo>
                <a:lnTo>
                  <a:pt x="50301" y="1782536"/>
                </a:lnTo>
                <a:lnTo>
                  <a:pt x="63309" y="1826935"/>
                </a:lnTo>
                <a:lnTo>
                  <a:pt x="77722" y="1870715"/>
                </a:lnTo>
                <a:lnTo>
                  <a:pt x="93515" y="1913849"/>
                </a:lnTo>
                <a:lnTo>
                  <a:pt x="110662" y="1956312"/>
                </a:lnTo>
                <a:lnTo>
                  <a:pt x="129135" y="1998077"/>
                </a:lnTo>
                <a:lnTo>
                  <a:pt x="148910" y="2039117"/>
                </a:lnTo>
                <a:lnTo>
                  <a:pt x="169960" y="2079407"/>
                </a:lnTo>
                <a:lnTo>
                  <a:pt x="192258" y="2118920"/>
                </a:lnTo>
                <a:lnTo>
                  <a:pt x="215778" y="2157630"/>
                </a:lnTo>
                <a:lnTo>
                  <a:pt x="240495" y="2195511"/>
                </a:lnTo>
                <a:lnTo>
                  <a:pt x="266382" y="2232537"/>
                </a:lnTo>
                <a:lnTo>
                  <a:pt x="293412" y="2268681"/>
                </a:lnTo>
                <a:lnTo>
                  <a:pt x="321560" y="2303917"/>
                </a:lnTo>
                <a:lnTo>
                  <a:pt x="350799" y="2338220"/>
                </a:lnTo>
                <a:lnTo>
                  <a:pt x="381103" y="2371562"/>
                </a:lnTo>
                <a:lnTo>
                  <a:pt x="412446" y="2403917"/>
                </a:lnTo>
                <a:lnTo>
                  <a:pt x="444802" y="2435261"/>
                </a:lnTo>
                <a:lnTo>
                  <a:pt x="478144" y="2465565"/>
                </a:lnTo>
                <a:lnTo>
                  <a:pt x="512447" y="2494804"/>
                </a:lnTo>
                <a:lnTo>
                  <a:pt x="547683" y="2522952"/>
                </a:lnTo>
                <a:lnTo>
                  <a:pt x="583827" y="2549982"/>
                </a:lnTo>
                <a:lnTo>
                  <a:pt x="620853" y="2575869"/>
                </a:lnTo>
                <a:lnTo>
                  <a:pt x="658734" y="2600585"/>
                </a:lnTo>
                <a:lnTo>
                  <a:pt x="697444" y="2624106"/>
                </a:lnTo>
                <a:lnTo>
                  <a:pt x="736957" y="2646404"/>
                </a:lnTo>
                <a:lnTo>
                  <a:pt x="777247" y="2667454"/>
                </a:lnTo>
                <a:lnTo>
                  <a:pt x="818287" y="2687228"/>
                </a:lnTo>
                <a:lnTo>
                  <a:pt x="860052" y="2705702"/>
                </a:lnTo>
                <a:lnTo>
                  <a:pt x="902514" y="2722849"/>
                </a:lnTo>
                <a:lnTo>
                  <a:pt x="945649" y="2738642"/>
                </a:lnTo>
                <a:lnTo>
                  <a:pt x="989429" y="2753055"/>
                </a:lnTo>
                <a:lnTo>
                  <a:pt x="1033828" y="2766062"/>
                </a:lnTo>
                <a:lnTo>
                  <a:pt x="1078821" y="2777638"/>
                </a:lnTo>
                <a:lnTo>
                  <a:pt x="1124380" y="2787755"/>
                </a:lnTo>
                <a:lnTo>
                  <a:pt x="1170480" y="2796387"/>
                </a:lnTo>
                <a:lnTo>
                  <a:pt x="1217095" y="2803509"/>
                </a:lnTo>
                <a:lnTo>
                  <a:pt x="1264198" y="2809094"/>
                </a:lnTo>
                <a:lnTo>
                  <a:pt x="1311764" y="2813115"/>
                </a:lnTo>
                <a:lnTo>
                  <a:pt x="1359765" y="2815548"/>
                </a:lnTo>
                <a:lnTo>
                  <a:pt x="1408176" y="2816364"/>
                </a:lnTo>
                <a:lnTo>
                  <a:pt x="1456586" y="2815548"/>
                </a:lnTo>
                <a:lnTo>
                  <a:pt x="1504587" y="2813115"/>
                </a:lnTo>
                <a:lnTo>
                  <a:pt x="1552153" y="2809094"/>
                </a:lnTo>
                <a:lnTo>
                  <a:pt x="1599256" y="2803509"/>
                </a:lnTo>
                <a:lnTo>
                  <a:pt x="1645871" y="2796387"/>
                </a:lnTo>
                <a:lnTo>
                  <a:pt x="1691971" y="2787755"/>
                </a:lnTo>
                <a:lnTo>
                  <a:pt x="1737530" y="2777638"/>
                </a:lnTo>
                <a:lnTo>
                  <a:pt x="1782523" y="2766062"/>
                </a:lnTo>
                <a:lnTo>
                  <a:pt x="1826922" y="2753055"/>
                </a:lnTo>
                <a:lnTo>
                  <a:pt x="1870702" y="2738642"/>
                </a:lnTo>
                <a:lnTo>
                  <a:pt x="1913837" y="2722849"/>
                </a:lnTo>
                <a:lnTo>
                  <a:pt x="1956299" y="2705702"/>
                </a:lnTo>
                <a:lnTo>
                  <a:pt x="1998064" y="2687228"/>
                </a:lnTo>
                <a:lnTo>
                  <a:pt x="2039104" y="2667454"/>
                </a:lnTo>
                <a:lnTo>
                  <a:pt x="2079394" y="2646404"/>
                </a:lnTo>
                <a:lnTo>
                  <a:pt x="2118907" y="2624106"/>
                </a:lnTo>
                <a:lnTo>
                  <a:pt x="2157617" y="2600585"/>
                </a:lnTo>
                <a:lnTo>
                  <a:pt x="2195498" y="2575869"/>
                </a:lnTo>
                <a:lnTo>
                  <a:pt x="2232524" y="2549982"/>
                </a:lnTo>
                <a:lnTo>
                  <a:pt x="2268668" y="2522952"/>
                </a:lnTo>
                <a:lnTo>
                  <a:pt x="2303904" y="2494804"/>
                </a:lnTo>
                <a:lnTo>
                  <a:pt x="2338207" y="2465565"/>
                </a:lnTo>
                <a:lnTo>
                  <a:pt x="2371549" y="2435261"/>
                </a:lnTo>
                <a:lnTo>
                  <a:pt x="2403905" y="2403917"/>
                </a:lnTo>
                <a:lnTo>
                  <a:pt x="2435248" y="2371562"/>
                </a:lnTo>
                <a:lnTo>
                  <a:pt x="2465552" y="2338220"/>
                </a:lnTo>
                <a:lnTo>
                  <a:pt x="2494791" y="2303917"/>
                </a:lnTo>
                <a:lnTo>
                  <a:pt x="2522939" y="2268681"/>
                </a:lnTo>
                <a:lnTo>
                  <a:pt x="2549969" y="2232537"/>
                </a:lnTo>
                <a:lnTo>
                  <a:pt x="2575856" y="2195511"/>
                </a:lnTo>
                <a:lnTo>
                  <a:pt x="2600573" y="2157630"/>
                </a:lnTo>
                <a:lnTo>
                  <a:pt x="2624093" y="2118920"/>
                </a:lnTo>
                <a:lnTo>
                  <a:pt x="2646391" y="2079407"/>
                </a:lnTo>
                <a:lnTo>
                  <a:pt x="2667441" y="2039117"/>
                </a:lnTo>
                <a:lnTo>
                  <a:pt x="2687216" y="1998077"/>
                </a:lnTo>
                <a:lnTo>
                  <a:pt x="2705689" y="1956312"/>
                </a:lnTo>
                <a:lnTo>
                  <a:pt x="2722836" y="1913849"/>
                </a:lnTo>
                <a:lnTo>
                  <a:pt x="2738629" y="1870715"/>
                </a:lnTo>
                <a:lnTo>
                  <a:pt x="2753042" y="1826935"/>
                </a:lnTo>
                <a:lnTo>
                  <a:pt x="2766050" y="1782536"/>
                </a:lnTo>
                <a:lnTo>
                  <a:pt x="2777625" y="1737543"/>
                </a:lnTo>
                <a:lnTo>
                  <a:pt x="2787742" y="1691984"/>
                </a:lnTo>
                <a:lnTo>
                  <a:pt x="2796375" y="1645883"/>
                </a:lnTo>
                <a:lnTo>
                  <a:pt x="2803496" y="1599268"/>
                </a:lnTo>
                <a:lnTo>
                  <a:pt x="2809081" y="1552165"/>
                </a:lnTo>
                <a:lnTo>
                  <a:pt x="2813103" y="1504600"/>
                </a:lnTo>
                <a:lnTo>
                  <a:pt x="2815535" y="1456599"/>
                </a:lnTo>
                <a:lnTo>
                  <a:pt x="2816352" y="1408188"/>
                </a:lnTo>
                <a:lnTo>
                  <a:pt x="2815535" y="1359777"/>
                </a:lnTo>
                <a:lnTo>
                  <a:pt x="2813103" y="1311776"/>
                </a:lnTo>
                <a:lnTo>
                  <a:pt x="2809081" y="1264211"/>
                </a:lnTo>
                <a:lnTo>
                  <a:pt x="2803496" y="1217108"/>
                </a:lnTo>
                <a:lnTo>
                  <a:pt x="2796375" y="1170493"/>
                </a:lnTo>
                <a:lnTo>
                  <a:pt x="2787742" y="1124392"/>
                </a:lnTo>
                <a:lnTo>
                  <a:pt x="2777625" y="1078833"/>
                </a:lnTo>
                <a:lnTo>
                  <a:pt x="2766050" y="1033840"/>
                </a:lnTo>
                <a:lnTo>
                  <a:pt x="2753042" y="989440"/>
                </a:lnTo>
                <a:lnTo>
                  <a:pt x="2738629" y="945660"/>
                </a:lnTo>
                <a:lnTo>
                  <a:pt x="2722836" y="902525"/>
                </a:lnTo>
                <a:lnTo>
                  <a:pt x="2705689" y="860062"/>
                </a:lnTo>
                <a:lnTo>
                  <a:pt x="2687216" y="818298"/>
                </a:lnTo>
                <a:lnTo>
                  <a:pt x="2667441" y="777257"/>
                </a:lnTo>
                <a:lnTo>
                  <a:pt x="2646391" y="736967"/>
                </a:lnTo>
                <a:lnTo>
                  <a:pt x="2624093" y="697453"/>
                </a:lnTo>
                <a:lnTo>
                  <a:pt x="2600573" y="658743"/>
                </a:lnTo>
                <a:lnTo>
                  <a:pt x="2575856" y="620861"/>
                </a:lnTo>
                <a:lnTo>
                  <a:pt x="2549969" y="583835"/>
                </a:lnTo>
                <a:lnTo>
                  <a:pt x="2522939" y="547691"/>
                </a:lnTo>
                <a:lnTo>
                  <a:pt x="2494791" y="512454"/>
                </a:lnTo>
                <a:lnTo>
                  <a:pt x="2465552" y="478151"/>
                </a:lnTo>
                <a:lnTo>
                  <a:pt x="2435248" y="444809"/>
                </a:lnTo>
                <a:lnTo>
                  <a:pt x="2403905" y="412453"/>
                </a:lnTo>
                <a:lnTo>
                  <a:pt x="2371549" y="381109"/>
                </a:lnTo>
                <a:lnTo>
                  <a:pt x="2338207" y="350805"/>
                </a:lnTo>
                <a:lnTo>
                  <a:pt x="2303904" y="321565"/>
                </a:lnTo>
                <a:lnTo>
                  <a:pt x="2268668" y="293417"/>
                </a:lnTo>
                <a:lnTo>
                  <a:pt x="2232524" y="266386"/>
                </a:lnTo>
                <a:lnTo>
                  <a:pt x="2195498" y="240499"/>
                </a:lnTo>
                <a:lnTo>
                  <a:pt x="2157617" y="215782"/>
                </a:lnTo>
                <a:lnTo>
                  <a:pt x="2118907" y="192261"/>
                </a:lnTo>
                <a:lnTo>
                  <a:pt x="2079394" y="169963"/>
                </a:lnTo>
                <a:lnTo>
                  <a:pt x="2039104" y="148913"/>
                </a:lnTo>
                <a:lnTo>
                  <a:pt x="1998064" y="129138"/>
                </a:lnTo>
                <a:lnTo>
                  <a:pt x="1956299" y="110664"/>
                </a:lnTo>
                <a:lnTo>
                  <a:pt x="1913837" y="93517"/>
                </a:lnTo>
                <a:lnTo>
                  <a:pt x="1870702" y="77723"/>
                </a:lnTo>
                <a:lnTo>
                  <a:pt x="1826922" y="63310"/>
                </a:lnTo>
                <a:lnTo>
                  <a:pt x="1782523" y="50302"/>
                </a:lnTo>
                <a:lnTo>
                  <a:pt x="1737530" y="38727"/>
                </a:lnTo>
                <a:lnTo>
                  <a:pt x="1691971" y="28609"/>
                </a:lnTo>
                <a:lnTo>
                  <a:pt x="1645871" y="19977"/>
                </a:lnTo>
                <a:lnTo>
                  <a:pt x="1599256" y="12855"/>
                </a:lnTo>
                <a:lnTo>
                  <a:pt x="1552153" y="7270"/>
                </a:lnTo>
                <a:lnTo>
                  <a:pt x="1504587" y="3248"/>
                </a:lnTo>
                <a:lnTo>
                  <a:pt x="1456586" y="816"/>
                </a:lnTo>
                <a:lnTo>
                  <a:pt x="1408176" y="0"/>
                </a:lnTo>
                <a:close/>
              </a:path>
            </a:pathLst>
          </a:custGeom>
          <a:solidFill>
            <a:srgbClr val="F9E6E7"/>
          </a:solidFill>
        </p:spPr>
        <p:txBody>
          <a:bodyPr wrap="square" lIns="0" tIns="0" rIns="0" bIns="0" rtlCol="0"/>
          <a:lstStyle/>
          <a:p>
            <a:pPr algn="ctr"/>
            <a:endParaRPr sz="1500">
              <a:latin typeface="Corbel" panose="020B0503020204020204" pitchFamily="34" charset="0"/>
            </a:endParaRPr>
          </a:p>
        </p:txBody>
      </p:sp>
      <p:sp>
        <p:nvSpPr>
          <p:cNvPr id="8" name="object 8"/>
          <p:cNvSpPr txBox="1"/>
          <p:nvPr/>
        </p:nvSpPr>
        <p:spPr>
          <a:xfrm>
            <a:off x="8202798" y="2833477"/>
            <a:ext cx="1971350" cy="1485236"/>
          </a:xfrm>
          <a:prstGeom prst="rect">
            <a:avLst/>
          </a:prstGeom>
        </p:spPr>
        <p:txBody>
          <a:bodyPr vert="horz" wrap="square" lIns="0" tIns="10054" rIns="0" bIns="0" rtlCol="0">
            <a:spAutoFit/>
          </a:bodyPr>
          <a:lstStyle/>
          <a:p>
            <a:pPr marL="9525" marR="4233" indent="-4763" algn="ctr">
              <a:spcBef>
                <a:spcPts val="79"/>
              </a:spcBef>
            </a:pPr>
            <a:r>
              <a:rPr lang="fr-FR" sz="1917" b="1" dirty="0">
                <a:solidFill>
                  <a:srgbClr val="D71E62"/>
                </a:solidFill>
                <a:latin typeface="Corbel" panose="020B0503020204020204" pitchFamily="34" charset="0"/>
                <a:cs typeface="Montserrat-SemiBold"/>
              </a:rPr>
              <a:t>Programmes de santé maternelle, </a:t>
            </a:r>
            <a:br>
              <a:rPr lang="fr-FR" sz="1917" b="1" dirty="0">
                <a:solidFill>
                  <a:srgbClr val="D71E62"/>
                </a:solidFill>
                <a:latin typeface="Corbel" panose="020B0503020204020204" pitchFamily="34" charset="0"/>
                <a:cs typeface="Montserrat-SemiBold"/>
              </a:rPr>
            </a:br>
            <a:r>
              <a:rPr lang="fr-FR" sz="1917" b="1" dirty="0">
                <a:solidFill>
                  <a:srgbClr val="D71E62"/>
                </a:solidFill>
                <a:latin typeface="Corbel" panose="020B0503020204020204" pitchFamily="34" charset="0"/>
                <a:cs typeface="Montserrat-SemiBold"/>
              </a:rPr>
              <a:t>néonatale et infantile/soins prénatals</a:t>
            </a:r>
          </a:p>
        </p:txBody>
      </p:sp>
      <p:grpSp>
        <p:nvGrpSpPr>
          <p:cNvPr id="15" name="object 15"/>
          <p:cNvGrpSpPr/>
          <p:nvPr/>
        </p:nvGrpSpPr>
        <p:grpSpPr>
          <a:xfrm>
            <a:off x="4842933" y="1950453"/>
            <a:ext cx="3067050" cy="186795"/>
            <a:chOff x="5811520" y="2644520"/>
            <a:chExt cx="3680460" cy="224154"/>
          </a:xfrm>
          <a:solidFill>
            <a:schemeClr val="accent3"/>
          </a:solidFill>
        </p:grpSpPr>
        <p:sp>
          <p:nvSpPr>
            <p:cNvPr id="16" name="object 16"/>
            <p:cNvSpPr/>
            <p:nvPr/>
          </p:nvSpPr>
          <p:spPr>
            <a:xfrm>
              <a:off x="5886923" y="2756407"/>
              <a:ext cx="3529329" cy="0"/>
            </a:xfrm>
            <a:custGeom>
              <a:avLst/>
              <a:gdLst/>
              <a:ahLst/>
              <a:cxnLst/>
              <a:rect l="l" t="t" r="r" b="b"/>
              <a:pathLst>
                <a:path w="3529329">
                  <a:moveTo>
                    <a:pt x="0" y="0"/>
                  </a:moveTo>
                  <a:lnTo>
                    <a:pt x="3529139" y="0"/>
                  </a:lnTo>
                </a:path>
              </a:pathLst>
            </a:custGeom>
            <a:grpFill/>
            <a:ln w="50800">
              <a:solidFill>
                <a:schemeClr val="accent3"/>
              </a:solidFill>
            </a:ln>
          </p:spPr>
          <p:txBody>
            <a:bodyPr wrap="square" lIns="0" tIns="0" rIns="0" bIns="0" rtlCol="0"/>
            <a:lstStyle/>
            <a:p>
              <a:pPr algn="ctr"/>
              <a:endParaRPr sz="1500">
                <a:solidFill>
                  <a:srgbClr val="7030A0"/>
                </a:solidFill>
                <a:latin typeface="Corbel" panose="020B0503020204020204" pitchFamily="34" charset="0"/>
              </a:endParaRPr>
            </a:p>
          </p:txBody>
        </p:sp>
        <p:sp>
          <p:nvSpPr>
            <p:cNvPr id="17" name="object 17"/>
            <p:cNvSpPr/>
            <p:nvPr/>
          </p:nvSpPr>
          <p:spPr>
            <a:xfrm>
              <a:off x="5811520" y="2644520"/>
              <a:ext cx="3680460" cy="224154"/>
            </a:xfrm>
            <a:custGeom>
              <a:avLst/>
              <a:gdLst/>
              <a:ahLst/>
              <a:cxnLst/>
              <a:rect l="l" t="t" r="r" b="b"/>
              <a:pathLst>
                <a:path w="3680459" h="224155">
                  <a:moveTo>
                    <a:pt x="120332" y="0"/>
                  </a:moveTo>
                  <a:lnTo>
                    <a:pt x="0" y="111887"/>
                  </a:lnTo>
                  <a:lnTo>
                    <a:pt x="120332" y="223761"/>
                  </a:lnTo>
                  <a:lnTo>
                    <a:pt x="120332" y="0"/>
                  </a:lnTo>
                  <a:close/>
                </a:path>
                <a:path w="3680459" h="224155">
                  <a:moveTo>
                    <a:pt x="3679952" y="111887"/>
                  </a:moveTo>
                  <a:lnTo>
                    <a:pt x="3559619" y="0"/>
                  </a:lnTo>
                  <a:lnTo>
                    <a:pt x="3559619" y="223761"/>
                  </a:lnTo>
                  <a:lnTo>
                    <a:pt x="3679952" y="111887"/>
                  </a:lnTo>
                  <a:close/>
                </a:path>
              </a:pathLst>
            </a:custGeom>
            <a:grpFill/>
            <a:ln>
              <a:solidFill>
                <a:schemeClr val="accent3"/>
              </a:solidFill>
            </a:ln>
          </p:spPr>
          <p:txBody>
            <a:bodyPr wrap="square" lIns="0" tIns="0" rIns="0" bIns="0" rtlCol="0"/>
            <a:lstStyle/>
            <a:p>
              <a:pPr algn="ctr"/>
              <a:endParaRPr sz="1500">
                <a:solidFill>
                  <a:srgbClr val="7030A0"/>
                </a:solidFill>
                <a:latin typeface="Corbel" panose="020B0503020204020204" pitchFamily="34" charset="0"/>
              </a:endParaRPr>
            </a:p>
          </p:txBody>
        </p:sp>
      </p:grpSp>
      <p:grpSp>
        <p:nvGrpSpPr>
          <p:cNvPr id="18" name="object 18"/>
          <p:cNvGrpSpPr/>
          <p:nvPr/>
        </p:nvGrpSpPr>
        <p:grpSpPr>
          <a:xfrm>
            <a:off x="5834802" y="3179282"/>
            <a:ext cx="994833" cy="1328208"/>
            <a:chOff x="7001762" y="4119115"/>
            <a:chExt cx="1193800" cy="1593850"/>
          </a:xfrm>
        </p:grpSpPr>
        <p:sp>
          <p:nvSpPr>
            <p:cNvPr id="19" name="object 19"/>
            <p:cNvSpPr/>
            <p:nvPr/>
          </p:nvSpPr>
          <p:spPr>
            <a:xfrm>
              <a:off x="7020812" y="4119115"/>
              <a:ext cx="1174750" cy="1574800"/>
            </a:xfrm>
            <a:custGeom>
              <a:avLst/>
              <a:gdLst/>
              <a:ahLst/>
              <a:cxnLst/>
              <a:rect l="l" t="t" r="r" b="b"/>
              <a:pathLst>
                <a:path w="1174750" h="1574800">
                  <a:moveTo>
                    <a:pt x="1050099" y="1232153"/>
                  </a:moveTo>
                  <a:lnTo>
                    <a:pt x="1050099" y="578827"/>
                  </a:lnTo>
                  <a:lnTo>
                    <a:pt x="1044401" y="550603"/>
                  </a:lnTo>
                  <a:lnTo>
                    <a:pt x="1028861" y="527553"/>
                  </a:lnTo>
                  <a:lnTo>
                    <a:pt x="1005811" y="512010"/>
                  </a:lnTo>
                  <a:lnTo>
                    <a:pt x="977582" y="506310"/>
                  </a:lnTo>
                  <a:lnTo>
                    <a:pt x="824636" y="506310"/>
                  </a:lnTo>
                </a:path>
                <a:path w="1174750" h="1574800">
                  <a:moveTo>
                    <a:pt x="599173" y="1232153"/>
                  </a:moveTo>
                  <a:lnTo>
                    <a:pt x="599173" y="578827"/>
                  </a:lnTo>
                  <a:lnTo>
                    <a:pt x="604871" y="550603"/>
                  </a:lnTo>
                  <a:lnTo>
                    <a:pt x="620410" y="527553"/>
                  </a:lnTo>
                  <a:lnTo>
                    <a:pt x="643460" y="512010"/>
                  </a:lnTo>
                  <a:lnTo>
                    <a:pt x="671690" y="506310"/>
                  </a:lnTo>
                  <a:lnTo>
                    <a:pt x="717829" y="506310"/>
                  </a:lnTo>
                  <a:lnTo>
                    <a:pt x="717829" y="338200"/>
                  </a:lnTo>
                  <a:lnTo>
                    <a:pt x="722648" y="314336"/>
                  </a:lnTo>
                  <a:lnTo>
                    <a:pt x="735790" y="294846"/>
                  </a:lnTo>
                  <a:lnTo>
                    <a:pt x="755280" y="281704"/>
                  </a:lnTo>
                  <a:lnTo>
                    <a:pt x="779145" y="276885"/>
                  </a:lnTo>
                  <a:lnTo>
                    <a:pt x="870127" y="276885"/>
                  </a:lnTo>
                  <a:lnTo>
                    <a:pt x="893990" y="281704"/>
                  </a:lnTo>
                  <a:lnTo>
                    <a:pt x="913476" y="294846"/>
                  </a:lnTo>
                  <a:lnTo>
                    <a:pt x="926613" y="314336"/>
                  </a:lnTo>
                  <a:lnTo>
                    <a:pt x="931430" y="338200"/>
                  </a:lnTo>
                  <a:lnTo>
                    <a:pt x="931430" y="506310"/>
                  </a:lnTo>
                </a:path>
                <a:path w="1174750" h="1574800">
                  <a:moveTo>
                    <a:pt x="824636" y="276885"/>
                  </a:moveTo>
                  <a:lnTo>
                    <a:pt x="824636" y="0"/>
                  </a:lnTo>
                </a:path>
                <a:path w="1174750" h="1574800">
                  <a:moveTo>
                    <a:pt x="474573" y="1325600"/>
                  </a:moveTo>
                  <a:lnTo>
                    <a:pt x="1174699" y="1325600"/>
                  </a:lnTo>
                </a:path>
                <a:path w="1174750" h="1574800">
                  <a:moveTo>
                    <a:pt x="1050099" y="767626"/>
                  </a:moveTo>
                  <a:lnTo>
                    <a:pt x="909675" y="767626"/>
                  </a:lnTo>
                </a:path>
                <a:path w="1174750" h="1574800">
                  <a:moveTo>
                    <a:pt x="1050099" y="915949"/>
                  </a:moveTo>
                  <a:lnTo>
                    <a:pt x="909675" y="915949"/>
                  </a:lnTo>
                </a:path>
                <a:path w="1174750" h="1574800">
                  <a:moveTo>
                    <a:pt x="1050099" y="1064285"/>
                  </a:moveTo>
                  <a:lnTo>
                    <a:pt x="909675" y="1064285"/>
                  </a:lnTo>
                </a:path>
                <a:path w="1174750" h="1574800">
                  <a:moveTo>
                    <a:pt x="728713" y="1325600"/>
                  </a:moveTo>
                  <a:lnTo>
                    <a:pt x="728713" y="1574304"/>
                  </a:lnTo>
                </a:path>
                <a:path w="1174750" h="1574800">
                  <a:moveTo>
                    <a:pt x="920559" y="1325600"/>
                  </a:moveTo>
                  <a:lnTo>
                    <a:pt x="920559" y="1574304"/>
                  </a:lnTo>
                </a:path>
                <a:path w="1174750" h="1574800">
                  <a:moveTo>
                    <a:pt x="641362" y="1574304"/>
                  </a:moveTo>
                  <a:lnTo>
                    <a:pt x="1007910" y="1574304"/>
                  </a:lnTo>
                </a:path>
                <a:path w="1174750" h="1574800">
                  <a:moveTo>
                    <a:pt x="281863" y="1574304"/>
                  </a:moveTo>
                  <a:lnTo>
                    <a:pt x="69037" y="1574304"/>
                  </a:lnTo>
                  <a:lnTo>
                    <a:pt x="42165" y="1568879"/>
                  </a:lnTo>
                  <a:lnTo>
                    <a:pt x="20221" y="1554083"/>
                  </a:lnTo>
                  <a:lnTo>
                    <a:pt x="5425" y="1532138"/>
                  </a:lnTo>
                  <a:lnTo>
                    <a:pt x="0" y="1505267"/>
                  </a:lnTo>
                  <a:lnTo>
                    <a:pt x="0" y="961897"/>
                  </a:lnTo>
                  <a:lnTo>
                    <a:pt x="8281" y="920886"/>
                  </a:lnTo>
                  <a:lnTo>
                    <a:pt x="30864" y="887396"/>
                  </a:lnTo>
                  <a:lnTo>
                    <a:pt x="64358" y="864818"/>
                  </a:lnTo>
                  <a:lnTo>
                    <a:pt x="105371" y="856538"/>
                  </a:lnTo>
                  <a:lnTo>
                    <a:pt x="245529" y="856538"/>
                  </a:lnTo>
                  <a:lnTo>
                    <a:pt x="286542" y="864818"/>
                  </a:lnTo>
                  <a:lnTo>
                    <a:pt x="320036" y="887396"/>
                  </a:lnTo>
                  <a:lnTo>
                    <a:pt x="342619" y="920886"/>
                  </a:lnTo>
                  <a:lnTo>
                    <a:pt x="350901" y="961897"/>
                  </a:lnTo>
                  <a:lnTo>
                    <a:pt x="350901" y="1505267"/>
                  </a:lnTo>
                  <a:lnTo>
                    <a:pt x="345475" y="1532138"/>
                  </a:lnTo>
                  <a:lnTo>
                    <a:pt x="330679" y="1554083"/>
                  </a:lnTo>
                  <a:lnTo>
                    <a:pt x="308735" y="1568879"/>
                  </a:lnTo>
                  <a:lnTo>
                    <a:pt x="281863" y="1574304"/>
                  </a:lnTo>
                  <a:close/>
                </a:path>
                <a:path w="1174750" h="1574800">
                  <a:moveTo>
                    <a:pt x="87490" y="728344"/>
                  </a:moveTo>
                  <a:lnTo>
                    <a:pt x="87490" y="856538"/>
                  </a:lnTo>
                </a:path>
                <a:path w="1174750" h="1574800">
                  <a:moveTo>
                    <a:pt x="175450" y="728344"/>
                  </a:moveTo>
                  <a:lnTo>
                    <a:pt x="38798" y="728344"/>
                  </a:lnTo>
                  <a:lnTo>
                    <a:pt x="23697" y="725295"/>
                  </a:lnTo>
                  <a:lnTo>
                    <a:pt x="11364" y="716980"/>
                  </a:lnTo>
                  <a:lnTo>
                    <a:pt x="3049" y="704647"/>
                  </a:lnTo>
                  <a:lnTo>
                    <a:pt x="0" y="689546"/>
                  </a:lnTo>
                  <a:lnTo>
                    <a:pt x="0" y="634390"/>
                  </a:lnTo>
                  <a:lnTo>
                    <a:pt x="3049" y="619289"/>
                  </a:lnTo>
                  <a:lnTo>
                    <a:pt x="11364" y="606956"/>
                  </a:lnTo>
                  <a:lnTo>
                    <a:pt x="23697" y="598641"/>
                  </a:lnTo>
                  <a:lnTo>
                    <a:pt x="38798" y="595591"/>
                  </a:lnTo>
                  <a:lnTo>
                    <a:pt x="312102" y="595591"/>
                  </a:lnTo>
                  <a:lnTo>
                    <a:pt x="327203" y="598641"/>
                  </a:lnTo>
                  <a:lnTo>
                    <a:pt x="339536" y="606956"/>
                  </a:lnTo>
                  <a:lnTo>
                    <a:pt x="347851" y="619289"/>
                  </a:lnTo>
                  <a:lnTo>
                    <a:pt x="350901" y="634390"/>
                  </a:lnTo>
                  <a:lnTo>
                    <a:pt x="350901" y="689546"/>
                  </a:lnTo>
                  <a:lnTo>
                    <a:pt x="347851" y="704647"/>
                  </a:lnTo>
                  <a:lnTo>
                    <a:pt x="339536" y="716980"/>
                  </a:lnTo>
                  <a:lnTo>
                    <a:pt x="327203" y="725295"/>
                  </a:lnTo>
                  <a:lnTo>
                    <a:pt x="312102" y="728344"/>
                  </a:lnTo>
                  <a:lnTo>
                    <a:pt x="263410" y="728344"/>
                  </a:lnTo>
                  <a:lnTo>
                    <a:pt x="263410" y="856538"/>
                  </a:lnTo>
                </a:path>
              </a:pathLst>
            </a:custGeom>
            <a:ln w="38100">
              <a:solidFill>
                <a:srgbClr val="672672"/>
              </a:solidFill>
            </a:ln>
          </p:spPr>
          <p:txBody>
            <a:bodyPr wrap="square" lIns="0" tIns="0" rIns="0" bIns="0" rtlCol="0"/>
            <a:lstStyle/>
            <a:p>
              <a:pPr algn="ctr"/>
              <a:endParaRPr sz="1500" dirty="0">
                <a:latin typeface="Corbel" panose="020B0503020204020204" pitchFamily="34" charset="0"/>
              </a:endParaRPr>
            </a:p>
          </p:txBody>
        </p:sp>
        <p:sp>
          <p:nvSpPr>
            <p:cNvPr id="20" name="object 20"/>
            <p:cNvSpPr/>
            <p:nvPr/>
          </p:nvSpPr>
          <p:spPr>
            <a:xfrm>
              <a:off x="7097014" y="4701628"/>
              <a:ext cx="678180" cy="915669"/>
            </a:xfrm>
            <a:custGeom>
              <a:avLst/>
              <a:gdLst/>
              <a:ahLst/>
              <a:cxnLst/>
              <a:rect l="l" t="t" r="r" b="b"/>
              <a:pathLst>
                <a:path w="678179" h="915670">
                  <a:moveTo>
                    <a:pt x="198501" y="632904"/>
                  </a:moveTo>
                  <a:lnTo>
                    <a:pt x="0" y="632904"/>
                  </a:lnTo>
                  <a:lnTo>
                    <a:pt x="0" y="915593"/>
                  </a:lnTo>
                  <a:lnTo>
                    <a:pt x="198501" y="915593"/>
                  </a:lnTo>
                  <a:lnTo>
                    <a:pt x="198501" y="632904"/>
                  </a:lnTo>
                  <a:close/>
                </a:path>
                <a:path w="678179" h="915670">
                  <a:moveTo>
                    <a:pt x="677837" y="0"/>
                  </a:moveTo>
                  <a:lnTo>
                    <a:pt x="599160" y="0"/>
                  </a:lnTo>
                  <a:lnTo>
                    <a:pt x="599160" y="649643"/>
                  </a:lnTo>
                  <a:lnTo>
                    <a:pt x="677837" y="649643"/>
                  </a:lnTo>
                  <a:lnTo>
                    <a:pt x="677837" y="0"/>
                  </a:lnTo>
                  <a:close/>
                </a:path>
              </a:pathLst>
            </a:custGeom>
            <a:solidFill>
              <a:srgbClr val="A181A7"/>
            </a:solidFill>
          </p:spPr>
          <p:txBody>
            <a:bodyPr wrap="square" lIns="0" tIns="0" rIns="0" bIns="0" rtlCol="0"/>
            <a:lstStyle/>
            <a:p>
              <a:pPr algn="ctr"/>
              <a:endParaRPr sz="1500">
                <a:latin typeface="Corbel" panose="020B0503020204020204" pitchFamily="34" charset="0"/>
              </a:endParaRPr>
            </a:p>
          </p:txBody>
        </p:sp>
      </p:grpSp>
      <p:pic>
        <p:nvPicPr>
          <p:cNvPr id="21" name="object 21"/>
          <p:cNvPicPr/>
          <p:nvPr/>
        </p:nvPicPr>
        <p:blipFill>
          <a:blip r:embed="rId3"/>
          <a:srcRect/>
          <a:stretch/>
        </p:blipFill>
        <p:spPr>
          <a:xfrm>
            <a:off x="3046679" y="1233840"/>
            <a:ext cx="1017223" cy="1451661"/>
          </a:xfrm>
          <a:prstGeom prst="rect">
            <a:avLst/>
          </a:prstGeom>
        </p:spPr>
      </p:pic>
      <p:grpSp>
        <p:nvGrpSpPr>
          <p:cNvPr id="22" name="object 22"/>
          <p:cNvGrpSpPr/>
          <p:nvPr/>
        </p:nvGrpSpPr>
        <p:grpSpPr>
          <a:xfrm>
            <a:off x="6436688" y="2285838"/>
            <a:ext cx="1436688" cy="554567"/>
            <a:chOff x="7724025" y="3046982"/>
            <a:chExt cx="1724025" cy="665480"/>
          </a:xfrm>
        </p:grpSpPr>
        <p:sp>
          <p:nvSpPr>
            <p:cNvPr id="23" name="object 23"/>
            <p:cNvSpPr/>
            <p:nvPr/>
          </p:nvSpPr>
          <p:spPr>
            <a:xfrm>
              <a:off x="7835899" y="3072382"/>
              <a:ext cx="1586865" cy="565150"/>
            </a:xfrm>
            <a:custGeom>
              <a:avLst/>
              <a:gdLst/>
              <a:ahLst/>
              <a:cxnLst/>
              <a:rect l="l" t="t" r="r" b="b"/>
              <a:pathLst>
                <a:path w="1586865" h="565150">
                  <a:moveTo>
                    <a:pt x="1586483" y="0"/>
                  </a:moveTo>
                  <a:lnTo>
                    <a:pt x="152399" y="0"/>
                  </a:lnTo>
                  <a:lnTo>
                    <a:pt x="104231" y="7769"/>
                  </a:lnTo>
                  <a:lnTo>
                    <a:pt x="62396" y="29405"/>
                  </a:lnTo>
                  <a:lnTo>
                    <a:pt x="29405" y="62396"/>
                  </a:lnTo>
                  <a:lnTo>
                    <a:pt x="7769" y="104231"/>
                  </a:lnTo>
                  <a:lnTo>
                    <a:pt x="0" y="152400"/>
                  </a:lnTo>
                  <a:lnTo>
                    <a:pt x="0" y="564680"/>
                  </a:lnTo>
                </a:path>
              </a:pathLst>
            </a:custGeom>
            <a:ln w="50800">
              <a:solidFill>
                <a:srgbClr val="D71E62"/>
              </a:solidFill>
            </a:ln>
          </p:spPr>
          <p:txBody>
            <a:bodyPr wrap="square" lIns="0" tIns="0" rIns="0" bIns="0" rtlCol="0"/>
            <a:lstStyle/>
            <a:p>
              <a:pPr algn="ctr"/>
              <a:endParaRPr sz="1500">
                <a:latin typeface="Corbel" panose="020B0503020204020204" pitchFamily="34" charset="0"/>
              </a:endParaRPr>
            </a:p>
          </p:txBody>
        </p:sp>
        <p:sp>
          <p:nvSpPr>
            <p:cNvPr id="24" name="object 24"/>
            <p:cNvSpPr/>
            <p:nvPr/>
          </p:nvSpPr>
          <p:spPr>
            <a:xfrm>
              <a:off x="7724025" y="3592122"/>
              <a:ext cx="224154" cy="120650"/>
            </a:xfrm>
            <a:custGeom>
              <a:avLst/>
              <a:gdLst/>
              <a:ahLst/>
              <a:cxnLst/>
              <a:rect l="l" t="t" r="r" b="b"/>
              <a:pathLst>
                <a:path w="224154" h="120650">
                  <a:moveTo>
                    <a:pt x="223748" y="0"/>
                  </a:moveTo>
                  <a:lnTo>
                    <a:pt x="0" y="0"/>
                  </a:lnTo>
                  <a:lnTo>
                    <a:pt x="111874" y="120345"/>
                  </a:lnTo>
                  <a:lnTo>
                    <a:pt x="223748" y="0"/>
                  </a:lnTo>
                  <a:close/>
                </a:path>
              </a:pathLst>
            </a:custGeom>
            <a:solidFill>
              <a:srgbClr val="D71E62"/>
            </a:solidFill>
          </p:spPr>
          <p:txBody>
            <a:bodyPr wrap="square" lIns="0" tIns="0" rIns="0" bIns="0" rtlCol="0"/>
            <a:lstStyle/>
            <a:p>
              <a:pPr algn="ctr"/>
              <a:endParaRPr sz="1500">
                <a:latin typeface="Corbel" panose="020B0503020204020204" pitchFamily="34" charset="0"/>
              </a:endParaRPr>
            </a:p>
          </p:txBody>
        </p:sp>
      </p:grpSp>
      <p:grpSp>
        <p:nvGrpSpPr>
          <p:cNvPr id="25" name="object 25"/>
          <p:cNvGrpSpPr/>
          <p:nvPr/>
        </p:nvGrpSpPr>
        <p:grpSpPr>
          <a:xfrm>
            <a:off x="4904972" y="2285838"/>
            <a:ext cx="1436688" cy="554567"/>
            <a:chOff x="5885966" y="3046982"/>
            <a:chExt cx="1724025" cy="665480"/>
          </a:xfrm>
        </p:grpSpPr>
        <p:sp>
          <p:nvSpPr>
            <p:cNvPr id="26" name="object 26"/>
            <p:cNvSpPr/>
            <p:nvPr/>
          </p:nvSpPr>
          <p:spPr>
            <a:xfrm>
              <a:off x="5911366" y="3072382"/>
              <a:ext cx="1586865" cy="565150"/>
            </a:xfrm>
            <a:custGeom>
              <a:avLst/>
              <a:gdLst/>
              <a:ahLst/>
              <a:cxnLst/>
              <a:rect l="l" t="t" r="r" b="b"/>
              <a:pathLst>
                <a:path w="1586865" h="565150">
                  <a:moveTo>
                    <a:pt x="0" y="0"/>
                  </a:moveTo>
                  <a:lnTo>
                    <a:pt x="1434084" y="0"/>
                  </a:lnTo>
                  <a:lnTo>
                    <a:pt x="1482252" y="7769"/>
                  </a:lnTo>
                  <a:lnTo>
                    <a:pt x="1524087" y="29405"/>
                  </a:lnTo>
                  <a:lnTo>
                    <a:pt x="1557078" y="62396"/>
                  </a:lnTo>
                  <a:lnTo>
                    <a:pt x="1578714" y="104231"/>
                  </a:lnTo>
                  <a:lnTo>
                    <a:pt x="1586484" y="152400"/>
                  </a:lnTo>
                  <a:lnTo>
                    <a:pt x="1586484" y="564680"/>
                  </a:lnTo>
                </a:path>
              </a:pathLst>
            </a:custGeom>
            <a:ln w="50800">
              <a:solidFill>
                <a:srgbClr val="0093D5"/>
              </a:solidFill>
            </a:ln>
          </p:spPr>
          <p:txBody>
            <a:bodyPr wrap="square" lIns="0" tIns="0" rIns="0" bIns="0" rtlCol="0"/>
            <a:lstStyle/>
            <a:p>
              <a:pPr algn="ctr"/>
              <a:endParaRPr sz="1500">
                <a:latin typeface="Corbel" panose="020B0503020204020204" pitchFamily="34" charset="0"/>
              </a:endParaRPr>
            </a:p>
          </p:txBody>
        </p:sp>
        <p:sp>
          <p:nvSpPr>
            <p:cNvPr id="27" name="object 27"/>
            <p:cNvSpPr/>
            <p:nvPr/>
          </p:nvSpPr>
          <p:spPr>
            <a:xfrm>
              <a:off x="7385974" y="3592122"/>
              <a:ext cx="224154" cy="120650"/>
            </a:xfrm>
            <a:custGeom>
              <a:avLst/>
              <a:gdLst/>
              <a:ahLst/>
              <a:cxnLst/>
              <a:rect l="l" t="t" r="r" b="b"/>
              <a:pathLst>
                <a:path w="224154" h="120650">
                  <a:moveTo>
                    <a:pt x="223748" y="0"/>
                  </a:moveTo>
                  <a:lnTo>
                    <a:pt x="0" y="0"/>
                  </a:lnTo>
                  <a:lnTo>
                    <a:pt x="111874" y="120345"/>
                  </a:lnTo>
                  <a:lnTo>
                    <a:pt x="223748" y="0"/>
                  </a:lnTo>
                  <a:close/>
                </a:path>
              </a:pathLst>
            </a:custGeom>
            <a:solidFill>
              <a:srgbClr val="0093D5"/>
            </a:solidFill>
          </p:spPr>
          <p:txBody>
            <a:bodyPr wrap="square" lIns="0" tIns="0" rIns="0" bIns="0" rtlCol="0"/>
            <a:lstStyle/>
            <a:p>
              <a:pPr algn="ctr"/>
              <a:endParaRPr sz="1500">
                <a:latin typeface="Corbel" panose="020B0503020204020204" pitchFamily="34" charset="0"/>
              </a:endParaRPr>
            </a:p>
          </p:txBody>
        </p:sp>
      </p:grpSp>
      <p:pic>
        <p:nvPicPr>
          <p:cNvPr id="33" name="object 21">
            <a:extLst>
              <a:ext uri="{FF2B5EF4-FFF2-40B4-BE49-F238E27FC236}">
                <a16:creationId xmlns:a16="http://schemas.microsoft.com/office/drawing/2014/main" id="{D30ADF0C-2048-EE7B-FBC7-A8224BC11B9C}"/>
              </a:ext>
            </a:extLst>
          </p:cNvPr>
          <p:cNvPicPr/>
          <p:nvPr/>
        </p:nvPicPr>
        <p:blipFill>
          <a:blip r:embed="rId4"/>
          <a:srcRect/>
          <a:stretch/>
        </p:blipFill>
        <p:spPr>
          <a:xfrm>
            <a:off x="8839689" y="1233840"/>
            <a:ext cx="661516" cy="1451661"/>
          </a:xfrm>
          <a:prstGeom prst="rect">
            <a:avLst/>
          </a:prstGeom>
        </p:spPr>
      </p:pic>
      <p:sp>
        <p:nvSpPr>
          <p:cNvPr id="9" name="Footer Placeholder 57">
            <a:extLst>
              <a:ext uri="{FF2B5EF4-FFF2-40B4-BE49-F238E27FC236}">
                <a16:creationId xmlns:a16="http://schemas.microsoft.com/office/drawing/2014/main" id="{C16EFC8D-0576-BE92-AF0E-621EB78D0308}"/>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p:cNvGraphicFramePr>
            <a:graphicFrameLocks noGrp="1"/>
          </p:cNvGraphicFramePr>
          <p:nvPr>
            <p:extLst>
              <p:ext uri="{D42A27DB-BD31-4B8C-83A1-F6EECF244321}">
                <p14:modId xmlns:p14="http://schemas.microsoft.com/office/powerpoint/2010/main" val="3236620331"/>
              </p:ext>
            </p:extLst>
          </p:nvPr>
        </p:nvGraphicFramePr>
        <p:xfrm>
          <a:off x="1224280" y="555134"/>
          <a:ext cx="10605557" cy="6026659"/>
        </p:xfrm>
        <a:graphic>
          <a:graphicData uri="http://schemas.openxmlformats.org/drawingml/2006/table">
            <a:tbl>
              <a:tblPr firstRow="1" bandRow="1">
                <a:tableStyleId>{2D5ABB26-0587-4C30-8999-92F81FD0307C}</a:tableStyleId>
              </a:tblPr>
              <a:tblGrid>
                <a:gridCol w="3456876">
                  <a:extLst>
                    <a:ext uri="{9D8B030D-6E8A-4147-A177-3AD203B41FA5}">
                      <a16:colId xmlns:a16="http://schemas.microsoft.com/office/drawing/2014/main" val="20000"/>
                    </a:ext>
                  </a:extLst>
                </a:gridCol>
                <a:gridCol w="3613319">
                  <a:extLst>
                    <a:ext uri="{9D8B030D-6E8A-4147-A177-3AD203B41FA5}">
                      <a16:colId xmlns:a16="http://schemas.microsoft.com/office/drawing/2014/main" val="20001"/>
                    </a:ext>
                  </a:extLst>
                </a:gridCol>
                <a:gridCol w="3535362">
                  <a:extLst>
                    <a:ext uri="{9D8B030D-6E8A-4147-A177-3AD203B41FA5}">
                      <a16:colId xmlns:a16="http://schemas.microsoft.com/office/drawing/2014/main" val="20002"/>
                    </a:ext>
                  </a:extLst>
                </a:gridCol>
              </a:tblGrid>
              <a:tr h="1157817">
                <a:tc>
                  <a:txBody>
                    <a:bodyPr/>
                    <a:lstStyle/>
                    <a:p>
                      <a:pPr algn="l" rtl="0">
                        <a:lnSpc>
                          <a:spcPct val="100000"/>
                        </a:lnSpc>
                      </a:pPr>
                      <a:endParaRPr sz="11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gn="l" rtl="0">
                        <a:lnSpc>
                          <a:spcPct val="100000"/>
                        </a:lnSpc>
                      </a:pPr>
                      <a:endParaRPr sz="1100" dirty="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gn="l" rtl="0">
                        <a:lnSpc>
                          <a:spcPct val="100000"/>
                        </a:lnSpc>
                      </a:pPr>
                      <a:endParaRPr sz="1100" dirty="0">
                        <a:latin typeface="Times New Roman"/>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710671">
                <a:tc>
                  <a:txBody>
                    <a:bodyPr/>
                    <a:lstStyle/>
                    <a:p>
                      <a:pPr algn="l" rtl="0">
                        <a:lnSpc>
                          <a:spcPct val="100000"/>
                        </a:lnSpc>
                        <a:spcBef>
                          <a:spcPts val="25"/>
                        </a:spcBef>
                      </a:pPr>
                      <a:endParaRPr sz="1800" dirty="0">
                        <a:latin typeface="Times New Roman"/>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5"/>
                        </a:spcBef>
                      </a:pPr>
                      <a:endParaRPr sz="1800" dirty="0">
                        <a:latin typeface="Times New Roman"/>
                        <a:cs typeface="Times New Roman"/>
                      </a:endParaRPr>
                    </a:p>
                    <a:p>
                      <a:pPr marL="3810" algn="ctr">
                        <a:lnSpc>
                          <a:spcPct val="100000"/>
                        </a:lnSpc>
                      </a:pPr>
                      <a:r>
                        <a:rPr lang="fr-FR" sz="900" b="1">
                          <a:solidFill>
                            <a:srgbClr val="FFFFFF"/>
                          </a:solidFill>
                          <a:latin typeface="Montserrat"/>
                          <a:cs typeface="Montserrat"/>
                        </a:rPr>
                        <a:t>VACCIN MATERNEL</a:t>
                      </a: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5"/>
                        </a:spcBef>
                      </a:pPr>
                      <a:endParaRPr sz="1800" dirty="0">
                        <a:latin typeface="Times New Roman"/>
                        <a:cs typeface="Times New Roman"/>
                      </a:endParaRPr>
                    </a:p>
                    <a:p>
                      <a:pPr algn="ctr">
                        <a:lnSpc>
                          <a:spcPct val="100000"/>
                        </a:lnSpc>
                      </a:pPr>
                      <a:r>
                        <a:rPr lang="fr-FR" sz="900" b="1">
                          <a:solidFill>
                            <a:srgbClr val="FFFFFF"/>
                          </a:solidFill>
                          <a:latin typeface="Montserrat"/>
                          <a:cs typeface="Montserrat"/>
                        </a:rPr>
                        <a:t>COMMUNS À TOUS LES PRODUITS</a:t>
                      </a:r>
                    </a:p>
                  </a:txBody>
                  <a:tcPr marL="0" marR="0" marT="2646" marB="0">
                    <a:lnL w="6350">
                      <a:solidFill>
                        <a:srgbClr val="0093D5"/>
                      </a:solidFill>
                      <a:prstDash val="solid"/>
                    </a:lnL>
                    <a:lnR w="6350">
                      <a:noFill/>
                      <a:prstDash val="solid"/>
                    </a:lnR>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953279">
                <a:tc>
                  <a:txBody>
                    <a:bodyPr/>
                    <a:lstStyle/>
                    <a:p>
                      <a:pPr marL="170815" marR="567055">
                        <a:lnSpc>
                          <a:spcPct val="107200"/>
                        </a:lnSpc>
                        <a:spcBef>
                          <a:spcPts val="1335"/>
                        </a:spcBef>
                      </a:pPr>
                      <a:r>
                        <a:rPr lang="fr-FR" sz="1200" dirty="0">
                          <a:solidFill>
                            <a:srgbClr val="231F20"/>
                          </a:solidFill>
                          <a:latin typeface="Corbel" panose="020B0503020204020204" pitchFamily="34" charset="0"/>
                          <a:cs typeface="Montserrat"/>
                        </a:rPr>
                        <a:t>Possibilité de s’appuyer sur les programmes existants de vaccination contre le tétanos et d’autres vaccins maternels</a:t>
                      </a:r>
                    </a:p>
                    <a:p>
                      <a:pPr marL="170815" marR="462280">
                        <a:lnSpc>
                          <a:spcPct val="107200"/>
                        </a:lnSpc>
                        <a:spcBef>
                          <a:spcPts val="1350"/>
                        </a:spcBef>
                      </a:pPr>
                      <a:r>
                        <a:rPr lang="fr-FR" sz="1200" dirty="0">
                          <a:solidFill>
                            <a:srgbClr val="231F20"/>
                          </a:solidFill>
                          <a:latin typeface="Corbel" panose="020B0503020204020204" pitchFamily="34" charset="0"/>
                          <a:cs typeface="Montserrat"/>
                        </a:rPr>
                        <a:t>Possibilité de mobiliser des ressources pour améliorer les services de soins prénatals et de vaccination</a:t>
                      </a:r>
                    </a:p>
                    <a:p>
                      <a:pPr marL="170815" marR="224154">
                        <a:lnSpc>
                          <a:spcPct val="107200"/>
                        </a:lnSpc>
                        <a:spcBef>
                          <a:spcPts val="1345"/>
                        </a:spcBef>
                      </a:pPr>
                      <a:r>
                        <a:rPr lang="fr-FR" sz="1200" dirty="0">
                          <a:solidFill>
                            <a:srgbClr val="231F20"/>
                          </a:solidFill>
                          <a:latin typeface="Corbel" panose="020B0503020204020204" pitchFamily="34" charset="0"/>
                          <a:cs typeface="Montserrat"/>
                        </a:rPr>
                        <a:t>La vaccination contre le VRS dans le cadre des soins prénatals pour protéger les nourrissons peut également améliorer la couverture des soins prénatals, leur adoption et la qualité des soins perçue.</a:t>
                      </a:r>
                    </a:p>
                    <a:p>
                      <a:pPr marL="170815" marR="236854">
                        <a:lnSpc>
                          <a:spcPct val="107200"/>
                        </a:lnSpc>
                        <a:spcBef>
                          <a:spcPts val="1350"/>
                        </a:spcBef>
                      </a:pPr>
                      <a:r>
                        <a:rPr lang="fr-FR" sz="1200" dirty="0">
                          <a:solidFill>
                            <a:srgbClr val="231F20"/>
                          </a:solidFill>
                          <a:latin typeface="Corbel" panose="020B0503020204020204" pitchFamily="34" charset="0"/>
                          <a:cs typeface="Montserrat"/>
                        </a:rPr>
                        <a:t>Les systèmes de surveillance de la sécurité des vaccins pourraient également suivre la grossesse, et également d’autres aspects de la santé de la mère et de l’enfant.</a:t>
                      </a:r>
                    </a:p>
                    <a:p>
                      <a:pPr marL="170815" marR="236854">
                        <a:lnSpc>
                          <a:spcPct val="107200"/>
                        </a:lnSpc>
                        <a:spcBef>
                          <a:spcPts val="1350"/>
                        </a:spcBef>
                      </a:pPr>
                      <a:r>
                        <a:rPr lang="fr-FR" sz="1200" dirty="0" err="1">
                          <a:solidFill>
                            <a:srgbClr val="231F20"/>
                          </a:solidFill>
                          <a:latin typeface="Corbel" panose="020B0503020204020204" pitchFamily="34" charset="0"/>
                          <a:cs typeface="Montserrat"/>
                        </a:rPr>
                        <a:t>Gavi</a:t>
                      </a:r>
                      <a:r>
                        <a:rPr lang="fr-FR" sz="1200" dirty="0">
                          <a:solidFill>
                            <a:srgbClr val="231F20"/>
                          </a:solidFill>
                          <a:latin typeface="Corbel" panose="020B0503020204020204" pitchFamily="34" charset="0"/>
                          <a:cs typeface="Montserrat"/>
                        </a:rPr>
                        <a:t> s’est engagé à soutenir l’introduction.</a:t>
                      </a:r>
                    </a:p>
                  </a:txBody>
                  <a:tcPr marL="0" marR="0" marT="141288" marB="0">
                    <a:lnR w="6350">
                      <a:solidFill>
                        <a:srgbClr val="0093D5"/>
                      </a:solidFill>
                      <a:prstDash val="solid"/>
                    </a:lnR>
                    <a:lnT w="6350">
                      <a:solidFill>
                        <a:srgbClr val="0093D5"/>
                      </a:solidFill>
                      <a:prstDash val="solid"/>
                    </a:lnT>
                  </a:tcPr>
                </a:tc>
                <a:tc>
                  <a:txBody>
                    <a:bodyPr/>
                    <a:lstStyle/>
                    <a:p>
                      <a:pPr marL="171450" marR="438784">
                        <a:lnSpc>
                          <a:spcPct val="107200"/>
                        </a:lnSpc>
                        <a:spcBef>
                          <a:spcPts val="1335"/>
                        </a:spcBef>
                      </a:pPr>
                      <a:r>
                        <a:rPr lang="fr-FR" sz="1200">
                          <a:solidFill>
                            <a:srgbClr val="231F20"/>
                          </a:solidFill>
                          <a:latin typeface="Corbel" panose="020B0503020204020204" pitchFamily="34" charset="0"/>
                          <a:cs typeface="Montserrat"/>
                        </a:rPr>
                        <a:t>Administré de la même manière que le BCG, l’hépatite B et le VPO (vaccins administrés à la naissance)</a:t>
                      </a:r>
                    </a:p>
                    <a:p>
                      <a:pPr marL="171450" marR="438784">
                        <a:lnSpc>
                          <a:spcPct val="107200"/>
                        </a:lnSpc>
                        <a:spcBef>
                          <a:spcPts val="1335"/>
                        </a:spcBef>
                      </a:pPr>
                      <a:r>
                        <a:rPr lang="fr-FR" sz="1200">
                          <a:solidFill>
                            <a:srgbClr val="231F20"/>
                          </a:solidFill>
                          <a:latin typeface="Corbel" panose="020B0503020204020204" pitchFamily="34" charset="0"/>
                          <a:cs typeface="Montserrat"/>
                        </a:rPr>
                        <a:t>Injection intramusculaire, comme de nombreux vaccins</a:t>
                      </a:r>
                    </a:p>
                    <a:p>
                      <a:pPr marL="171450" marR="357505">
                        <a:lnSpc>
                          <a:spcPct val="107200"/>
                        </a:lnSpc>
                        <a:spcBef>
                          <a:spcPts val="1345"/>
                        </a:spcBef>
                      </a:pPr>
                      <a:r>
                        <a:rPr lang="fr-FR" sz="1200">
                          <a:solidFill>
                            <a:srgbClr val="231F20"/>
                          </a:solidFill>
                          <a:latin typeface="Corbel" panose="020B0503020204020204" pitchFamily="34" charset="0"/>
                          <a:cs typeface="Montserrat"/>
                        </a:rPr>
                        <a:t>Une infrastructure et des systèmes d’immunisation solides sont en place.</a:t>
                      </a:r>
                    </a:p>
                    <a:p>
                      <a:pPr marL="171450" marR="311150">
                        <a:lnSpc>
                          <a:spcPct val="107200"/>
                        </a:lnSpc>
                        <a:spcBef>
                          <a:spcPts val="1350"/>
                        </a:spcBef>
                      </a:pPr>
                      <a:r>
                        <a:rPr lang="fr-FR" sz="1200">
                          <a:solidFill>
                            <a:srgbClr val="231F20"/>
                          </a:solidFill>
                          <a:latin typeface="Corbel" panose="020B0503020204020204" pitchFamily="34" charset="0"/>
                          <a:cs typeface="Montserrat"/>
                        </a:rPr>
                        <a:t>Une main-d’œuvre qualifiée et familiarisée avec les nuances de l’immunisation.</a:t>
                      </a:r>
                    </a:p>
                    <a:p>
                      <a:pPr marL="170815" marR="567055" algn="l" rtl="0">
                        <a:lnSpc>
                          <a:spcPct val="107200"/>
                        </a:lnSpc>
                        <a:spcBef>
                          <a:spcPts val="1335"/>
                        </a:spcBef>
                      </a:pPr>
                      <a:endParaRPr sz="1200" dirty="0">
                        <a:latin typeface="Corbel" panose="020B0503020204020204" pitchFamily="34" charset="0"/>
                        <a:cs typeface="Montserrat"/>
                      </a:endParaRPr>
                    </a:p>
                  </a:txBody>
                  <a:tcPr marL="0" marR="0" marT="141288"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80035" algn="l" defTabSz="914400" rtl="0" eaLnBrk="1" latinLnBrk="0" hangingPunct="1">
                        <a:lnSpc>
                          <a:spcPct val="100000"/>
                        </a:lnSpc>
                        <a:spcBef>
                          <a:spcPts val="1200"/>
                        </a:spcBef>
                      </a:pPr>
                      <a:br>
                        <a:rPr lang="fr-FR" sz="1200" dirty="0">
                          <a:solidFill>
                            <a:srgbClr val="231F20"/>
                          </a:solidFill>
                          <a:latin typeface="Corbel" panose="020B0503020204020204" pitchFamily="34" charset="0"/>
                          <a:ea typeface="+mn-ea"/>
                          <a:cs typeface="Montserrat"/>
                        </a:rPr>
                      </a:br>
                      <a:r>
                        <a:rPr lang="fr-FR" sz="1200" dirty="0">
                          <a:solidFill>
                            <a:srgbClr val="231F20"/>
                          </a:solidFill>
                          <a:latin typeface="Corbel" panose="020B0503020204020204" pitchFamily="34" charset="0"/>
                          <a:ea typeface="+mn-ea"/>
                          <a:cs typeface="Montserrat"/>
                        </a:rPr>
                        <a:t>Ces deux produits protègent les bébés pendant leurs six premiers mois de vie, qui sont les plus critiques.</a:t>
                      </a:r>
                    </a:p>
                    <a:p>
                      <a:pPr marL="170815" marR="573405">
                        <a:lnSpc>
                          <a:spcPts val="3150"/>
                        </a:lnSpc>
                        <a:spcBef>
                          <a:spcPts val="340"/>
                        </a:spcBef>
                      </a:pPr>
                      <a:r>
                        <a:rPr lang="fr-FR" sz="1200" dirty="0">
                          <a:solidFill>
                            <a:srgbClr val="231F20"/>
                          </a:solidFill>
                          <a:latin typeface="Corbel" panose="020B0503020204020204" pitchFamily="34" charset="0"/>
                          <a:cs typeface="Montserrat"/>
                        </a:rPr>
                        <a:t>Protection passive contre le VRS </a:t>
                      </a:r>
                    </a:p>
                    <a:p>
                      <a:pPr marL="170815" marR="573405">
                        <a:lnSpc>
                          <a:spcPct val="100000"/>
                        </a:lnSpc>
                        <a:spcBef>
                          <a:spcPts val="340"/>
                        </a:spcBef>
                      </a:pPr>
                      <a:r>
                        <a:rPr lang="fr-FR" sz="1200" dirty="0">
                          <a:solidFill>
                            <a:srgbClr val="231F20"/>
                          </a:solidFill>
                          <a:latin typeface="Corbel" panose="020B0503020204020204" pitchFamily="34" charset="0"/>
                          <a:cs typeface="Montserrat"/>
                        </a:rPr>
                        <a:t>Une seule dose est nécessaire, ce qui simplifie l’administration.</a:t>
                      </a:r>
                    </a:p>
                    <a:p>
                      <a:pPr marL="170815" marR="280035">
                        <a:lnSpc>
                          <a:spcPct val="107200"/>
                        </a:lnSpc>
                        <a:spcBef>
                          <a:spcPts val="994"/>
                        </a:spcBef>
                      </a:pPr>
                      <a:r>
                        <a:rPr lang="fr-FR" sz="1200" dirty="0">
                          <a:solidFill>
                            <a:srgbClr val="231F20"/>
                          </a:solidFill>
                          <a:latin typeface="Corbel" panose="020B0503020204020204" pitchFamily="34" charset="0"/>
                          <a:cs typeface="Montserrat"/>
                        </a:rPr>
                        <a:t>Rentabilité potentielle dans les économies à faible revenu et à revenu intermédiaire (en fonction du contexte)</a:t>
                      </a:r>
                    </a:p>
                  </a:txBody>
                  <a:tcPr marL="0" marR="0" marT="35983"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 name="object 4"/>
          <p:cNvSpPr/>
          <p:nvPr/>
        </p:nvSpPr>
        <p:spPr>
          <a:xfrm>
            <a:off x="1622033" y="1938827"/>
            <a:ext cx="2164292" cy="304800"/>
          </a:xfrm>
          <a:custGeom>
            <a:avLst/>
            <a:gdLst/>
            <a:ahLst/>
            <a:cxnLst/>
            <a:rect l="l" t="t" r="r" b="b"/>
            <a:pathLst>
              <a:path w="2597150" h="365760">
                <a:moveTo>
                  <a:pt x="2596895" y="0"/>
                </a:moveTo>
                <a:lnTo>
                  <a:pt x="0" y="0"/>
                </a:lnTo>
                <a:lnTo>
                  <a:pt x="0" y="365760"/>
                </a:lnTo>
                <a:lnTo>
                  <a:pt x="2596895" y="365760"/>
                </a:lnTo>
                <a:lnTo>
                  <a:pt x="2596895" y="0"/>
                </a:lnTo>
                <a:close/>
              </a:path>
            </a:pathLst>
          </a:custGeom>
          <a:solidFill>
            <a:srgbClr val="D71E6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a:ln>
                  <a:noFill/>
                </a:ln>
                <a:solidFill>
                  <a:srgbClr val="FFFFFF"/>
                </a:solidFill>
                <a:effectLst/>
                <a:uLnTx/>
                <a:uFillTx/>
                <a:latin typeface="Corbel" panose="020B0503020204020204" pitchFamily="34" charset="0"/>
                <a:ea typeface="+mn-ea"/>
                <a:cs typeface="Montserrat"/>
              </a:rPr>
              <a:t>VACCIN MATERNEL</a:t>
            </a:r>
          </a:p>
        </p:txBody>
      </p:sp>
      <p:sp>
        <p:nvSpPr>
          <p:cNvPr id="5" name="object 5"/>
          <p:cNvSpPr/>
          <p:nvPr/>
        </p:nvSpPr>
        <p:spPr>
          <a:xfrm>
            <a:off x="8682111" y="1938827"/>
            <a:ext cx="2717800" cy="304800"/>
          </a:xfrm>
          <a:custGeom>
            <a:avLst/>
            <a:gdLst/>
            <a:ahLst/>
            <a:cxnLst/>
            <a:rect l="l" t="t" r="r" b="b"/>
            <a:pathLst>
              <a:path w="3261359" h="365760">
                <a:moveTo>
                  <a:pt x="3260890" y="0"/>
                </a:moveTo>
                <a:lnTo>
                  <a:pt x="0" y="0"/>
                </a:lnTo>
                <a:lnTo>
                  <a:pt x="0" y="365760"/>
                </a:lnTo>
                <a:lnTo>
                  <a:pt x="3260890" y="365760"/>
                </a:lnTo>
                <a:lnTo>
                  <a:pt x="3260890" y="0"/>
                </a:lnTo>
                <a:close/>
              </a:path>
            </a:pathLst>
          </a:custGeom>
          <a:solidFill>
            <a:srgbClr val="67267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a:ln>
                  <a:noFill/>
                </a:ln>
                <a:solidFill>
                  <a:srgbClr val="FFFFFF"/>
                </a:solidFill>
                <a:effectLst/>
                <a:uLnTx/>
                <a:uFillTx/>
                <a:latin typeface="Corbel" panose="020B0503020204020204" pitchFamily="34" charset="0"/>
                <a:ea typeface="+mn-ea"/>
                <a:cs typeface="Montserrat"/>
              </a:rPr>
              <a:t>COMMUNS À TOUS LES PRODUITS</a:t>
            </a:r>
          </a:p>
        </p:txBody>
      </p:sp>
      <p:sp>
        <p:nvSpPr>
          <p:cNvPr id="2" name="object 2"/>
          <p:cNvSpPr txBox="1">
            <a:spLocks noGrp="1"/>
          </p:cNvSpPr>
          <p:nvPr>
            <p:ph type="title"/>
          </p:nvPr>
        </p:nvSpPr>
        <p:spPr>
          <a:xfrm>
            <a:off x="1224280" y="227339"/>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lang="fr-FR"/>
              <a:t>Considérations relatives au programme : avantages</a:t>
            </a:r>
          </a:p>
        </p:txBody>
      </p:sp>
      <p:pic>
        <p:nvPicPr>
          <p:cNvPr id="43" name="object 21">
            <a:extLst>
              <a:ext uri="{FF2B5EF4-FFF2-40B4-BE49-F238E27FC236}">
                <a16:creationId xmlns:a16="http://schemas.microsoft.com/office/drawing/2014/main" id="{86F5439A-E86E-536A-9E75-5C3BEADA9269}"/>
              </a:ext>
            </a:extLst>
          </p:cNvPr>
          <p:cNvPicPr/>
          <p:nvPr/>
        </p:nvPicPr>
        <p:blipFill>
          <a:blip r:embed="rId3"/>
          <a:srcRect/>
          <a:stretch/>
        </p:blipFill>
        <p:spPr>
          <a:xfrm>
            <a:off x="2523341" y="738135"/>
            <a:ext cx="395957" cy="868906"/>
          </a:xfrm>
          <a:prstGeom prst="rect">
            <a:avLst/>
          </a:prstGeom>
        </p:spPr>
      </p:pic>
      <p:pic>
        <p:nvPicPr>
          <p:cNvPr id="45" name="object 21">
            <a:extLst>
              <a:ext uri="{FF2B5EF4-FFF2-40B4-BE49-F238E27FC236}">
                <a16:creationId xmlns:a16="http://schemas.microsoft.com/office/drawing/2014/main" id="{16CA1B38-58CE-7684-06E8-B014A4F14839}"/>
              </a:ext>
            </a:extLst>
          </p:cNvPr>
          <p:cNvPicPr>
            <a:picLocks noChangeAspect="1"/>
          </p:cNvPicPr>
          <p:nvPr/>
        </p:nvPicPr>
        <p:blipFill>
          <a:blip r:embed="rId4"/>
          <a:srcRect/>
          <a:stretch/>
        </p:blipFill>
        <p:spPr>
          <a:xfrm>
            <a:off x="9634160" y="738361"/>
            <a:ext cx="813702" cy="868680"/>
          </a:xfrm>
          <a:prstGeom prst="rect">
            <a:avLst/>
          </a:prstGeom>
        </p:spPr>
      </p:pic>
      <p:pic>
        <p:nvPicPr>
          <p:cNvPr id="46" name="object 21">
            <a:extLst>
              <a:ext uri="{FF2B5EF4-FFF2-40B4-BE49-F238E27FC236}">
                <a16:creationId xmlns:a16="http://schemas.microsoft.com/office/drawing/2014/main" id="{E48425C7-91B5-9FF7-BC00-DC6EE9AC952D}"/>
              </a:ext>
            </a:extLst>
          </p:cNvPr>
          <p:cNvPicPr/>
          <p:nvPr/>
        </p:nvPicPr>
        <p:blipFill>
          <a:blip r:embed="rId5"/>
          <a:srcRect/>
          <a:stretch/>
        </p:blipFill>
        <p:spPr>
          <a:xfrm>
            <a:off x="6284101" y="862980"/>
            <a:ext cx="395957" cy="771074"/>
          </a:xfrm>
          <a:prstGeom prst="rect">
            <a:avLst/>
          </a:prstGeom>
        </p:spPr>
      </p:pic>
      <p:sp>
        <p:nvSpPr>
          <p:cNvPr id="47" name="object 3">
            <a:extLst>
              <a:ext uri="{FF2B5EF4-FFF2-40B4-BE49-F238E27FC236}">
                <a16:creationId xmlns:a16="http://schemas.microsoft.com/office/drawing/2014/main" id="{A60CE947-289B-07EC-C646-DE397CC9A180}"/>
              </a:ext>
            </a:extLst>
          </p:cNvPr>
          <p:cNvSpPr/>
          <p:nvPr/>
        </p:nvSpPr>
        <p:spPr>
          <a:xfrm>
            <a:off x="8022598" y="182350"/>
            <a:ext cx="1468644" cy="478934"/>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fr-FR" sz="2400" b="1" dirty="0">
                <a:solidFill>
                  <a:srgbClr val="FFFFFF"/>
                </a:solidFill>
                <a:latin typeface="Corbel" panose="020B0503020204020204" pitchFamily="34" charset="0"/>
                <a:cs typeface="Montserrat"/>
              </a:rPr>
              <a:t>probables</a:t>
            </a:r>
          </a:p>
        </p:txBody>
      </p:sp>
      <p:sp>
        <p:nvSpPr>
          <p:cNvPr id="8" name="object 3"/>
          <p:cNvSpPr/>
          <p:nvPr/>
        </p:nvSpPr>
        <p:spPr>
          <a:xfrm>
            <a:off x="5316792" y="1938827"/>
            <a:ext cx="2381250"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fr-FR" sz="1200" b="1">
                <a:solidFill>
                  <a:srgbClr val="FFFFFF"/>
                </a:solidFill>
                <a:latin typeface="Corbel" panose="020B0503020204020204" pitchFamily="34" charset="0"/>
                <a:cs typeface="Montserrat"/>
              </a:rPr>
              <a:t>ACM À LONGUE DURÉE D’ACTION</a:t>
            </a:r>
          </a:p>
        </p:txBody>
      </p:sp>
      <p:sp>
        <p:nvSpPr>
          <p:cNvPr id="7" name="Footer Placeholder 57">
            <a:extLst>
              <a:ext uri="{FF2B5EF4-FFF2-40B4-BE49-F238E27FC236}">
                <a16:creationId xmlns:a16="http://schemas.microsoft.com/office/drawing/2014/main" id="{0C20137F-E55F-0FD3-72C2-AA8A9F8D2C4D}"/>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lang="fr-FR"/>
              <a:t>Considérations relatives au programme : défis</a:t>
            </a:r>
          </a:p>
        </p:txBody>
      </p:sp>
      <p:graphicFrame>
        <p:nvGraphicFramePr>
          <p:cNvPr id="41" name="object 6">
            <a:extLst>
              <a:ext uri="{FF2B5EF4-FFF2-40B4-BE49-F238E27FC236}">
                <a16:creationId xmlns:a16="http://schemas.microsoft.com/office/drawing/2014/main" id="{3FF72204-7DAB-B91D-0264-9279F41A4905}"/>
              </a:ext>
            </a:extLst>
          </p:cNvPr>
          <p:cNvGraphicFramePr>
            <a:graphicFrameLocks noGrp="1"/>
          </p:cNvGraphicFramePr>
          <p:nvPr>
            <p:extLst>
              <p:ext uri="{D42A27DB-BD31-4B8C-83A1-F6EECF244321}">
                <p14:modId xmlns:p14="http://schemas.microsoft.com/office/powerpoint/2010/main" val="1107893613"/>
              </p:ext>
            </p:extLst>
          </p:nvPr>
        </p:nvGraphicFramePr>
        <p:xfrm>
          <a:off x="1200468" y="1153583"/>
          <a:ext cx="10605557" cy="5236338"/>
        </p:xfrm>
        <a:graphic>
          <a:graphicData uri="http://schemas.openxmlformats.org/drawingml/2006/table">
            <a:tbl>
              <a:tblPr firstRow="1" bandRow="1">
                <a:tableStyleId>{2D5ABB26-0587-4C30-8999-92F81FD0307C}</a:tableStyleId>
              </a:tblPr>
              <a:tblGrid>
                <a:gridCol w="3371532">
                  <a:extLst>
                    <a:ext uri="{9D8B030D-6E8A-4147-A177-3AD203B41FA5}">
                      <a16:colId xmlns:a16="http://schemas.microsoft.com/office/drawing/2014/main" val="20000"/>
                    </a:ext>
                  </a:extLst>
                </a:gridCol>
                <a:gridCol w="3698663">
                  <a:extLst>
                    <a:ext uri="{9D8B030D-6E8A-4147-A177-3AD203B41FA5}">
                      <a16:colId xmlns:a16="http://schemas.microsoft.com/office/drawing/2014/main" val="20001"/>
                    </a:ext>
                  </a:extLst>
                </a:gridCol>
                <a:gridCol w="3535362">
                  <a:extLst>
                    <a:ext uri="{9D8B030D-6E8A-4147-A177-3AD203B41FA5}">
                      <a16:colId xmlns:a16="http://schemas.microsoft.com/office/drawing/2014/main" val="20002"/>
                    </a:ext>
                  </a:extLst>
                </a:gridCol>
              </a:tblGrid>
              <a:tr h="1157817">
                <a:tc>
                  <a:txBody>
                    <a:bodyPr/>
                    <a:lstStyle/>
                    <a:p>
                      <a:pPr algn="l" rtl="0">
                        <a:lnSpc>
                          <a:spcPct val="100000"/>
                        </a:lnSpc>
                      </a:pPr>
                      <a:endParaRPr sz="11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gn="l" rtl="0">
                        <a:lnSpc>
                          <a:spcPct val="100000"/>
                        </a:lnSpc>
                      </a:pPr>
                      <a:endParaRPr sz="110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gn="l" rtl="0">
                        <a:lnSpc>
                          <a:spcPct val="100000"/>
                        </a:lnSpc>
                      </a:pPr>
                      <a:endParaRPr sz="1100" dirty="0">
                        <a:latin typeface="Times New Roman"/>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710671">
                <a:tc>
                  <a:txBody>
                    <a:bodyPr/>
                    <a:lstStyle/>
                    <a:p>
                      <a:pPr algn="l" rtl="0">
                        <a:lnSpc>
                          <a:spcPct val="100000"/>
                        </a:lnSpc>
                        <a:spcBef>
                          <a:spcPts val="25"/>
                        </a:spcBef>
                      </a:pPr>
                      <a:endParaRPr sz="1800" dirty="0">
                        <a:latin typeface="Times New Roman"/>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5"/>
                        </a:spcBef>
                      </a:pPr>
                      <a:endParaRPr sz="1800" dirty="0">
                        <a:latin typeface="Times New Roman"/>
                        <a:cs typeface="Times New Roman"/>
                      </a:endParaRPr>
                    </a:p>
                    <a:p>
                      <a:pPr marL="3810" algn="ctr">
                        <a:lnSpc>
                          <a:spcPct val="100000"/>
                        </a:lnSpc>
                      </a:pPr>
                      <a:r>
                        <a:rPr lang="fr-FR" sz="900" b="1">
                          <a:solidFill>
                            <a:srgbClr val="FFFFFF"/>
                          </a:solidFill>
                          <a:latin typeface="Montserrat"/>
                          <a:cs typeface="Montserrat"/>
                        </a:rPr>
                        <a:t>VACCIN MATERNEL</a:t>
                      </a: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5"/>
                        </a:spcBef>
                      </a:pPr>
                      <a:endParaRPr sz="1800">
                        <a:latin typeface="Times New Roman"/>
                        <a:cs typeface="Times New Roman"/>
                      </a:endParaRPr>
                    </a:p>
                    <a:p>
                      <a:pPr algn="ctr">
                        <a:lnSpc>
                          <a:spcPct val="100000"/>
                        </a:lnSpc>
                      </a:pPr>
                      <a:r>
                        <a:rPr lang="fr-FR" sz="900" b="1">
                          <a:solidFill>
                            <a:srgbClr val="FFFFFF"/>
                          </a:solidFill>
                          <a:latin typeface="Montserrat"/>
                          <a:cs typeface="Montserrat"/>
                        </a:rPr>
                        <a:t>COMMUNS À TOUS LES PRODUITS</a:t>
                      </a:r>
                    </a:p>
                  </a:txBody>
                  <a:tcPr marL="0" marR="0" marT="2646" marB="0">
                    <a:lnL w="6350">
                      <a:solidFill>
                        <a:srgbClr val="0093D5"/>
                      </a:solidFill>
                      <a:prstDash val="solid"/>
                    </a:lnL>
                    <a:lnR w="6350">
                      <a:noFill/>
                      <a:prstDash val="solid"/>
                    </a:lnR>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953279">
                <a:tc>
                  <a:txBody>
                    <a:bodyPr/>
                    <a:lstStyle/>
                    <a:p>
                      <a:pPr marL="170815" marR="567055">
                        <a:lnSpc>
                          <a:spcPct val="107200"/>
                        </a:lnSpc>
                        <a:spcBef>
                          <a:spcPts val="1335"/>
                        </a:spcBef>
                      </a:pPr>
                      <a:r>
                        <a:rPr lang="fr-FR" sz="1200" dirty="0">
                          <a:solidFill>
                            <a:srgbClr val="231F20"/>
                          </a:solidFill>
                          <a:latin typeface="Corbel" panose="020B0503020204020204" pitchFamily="34" charset="0"/>
                          <a:cs typeface="Montserrat"/>
                        </a:rPr>
                        <a:t>Les besoins en matière de coordination et de préparation des soins prénatals/du PEV peuvent être inconnus dans certains pays (par exemple, surveillance de la sécurité, logistique, formation)</a:t>
                      </a:r>
                    </a:p>
                    <a:p>
                      <a:pPr marL="170815" marR="567055">
                        <a:lnSpc>
                          <a:spcPct val="107200"/>
                        </a:lnSpc>
                        <a:spcBef>
                          <a:spcPts val="1335"/>
                        </a:spcBef>
                      </a:pPr>
                      <a:r>
                        <a:rPr lang="fr-FR" sz="1200" dirty="0">
                          <a:solidFill>
                            <a:srgbClr val="231F20"/>
                          </a:solidFill>
                          <a:latin typeface="Corbel" panose="020B0503020204020204" pitchFamily="34" charset="0"/>
                          <a:cs typeface="Montserrat"/>
                        </a:rPr>
                        <a:t>Atteindre les femmes enceintes dans une fenêtre d’âge gestationnel spécifique et approches pour protéger les nourrissons prématurés si l´on passe à côté de cette fenêtre</a:t>
                      </a:r>
                    </a:p>
                    <a:p>
                      <a:pPr marL="170815" marR="567055">
                        <a:lnSpc>
                          <a:spcPct val="107200"/>
                        </a:lnSpc>
                        <a:spcBef>
                          <a:spcPts val="1335"/>
                        </a:spcBef>
                      </a:pPr>
                      <a:r>
                        <a:rPr lang="fr-FR" sz="1200" dirty="0">
                          <a:solidFill>
                            <a:srgbClr val="231F20"/>
                          </a:solidFill>
                          <a:latin typeface="Corbel" panose="020B0503020204020204" pitchFamily="34" charset="0"/>
                          <a:cs typeface="Montserrat"/>
                        </a:rPr>
                        <a:t>Étendre la surveillance des registres de grossesse/d’associer les dossiers mère-enfant</a:t>
                      </a:r>
                    </a:p>
                    <a:p>
                      <a:pPr marL="171450" marR="438784" algn="l" rtl="0">
                        <a:lnSpc>
                          <a:spcPct val="107200"/>
                        </a:lnSpc>
                        <a:spcBef>
                          <a:spcPts val="1335"/>
                        </a:spcBef>
                      </a:pPr>
                      <a:endParaRPr sz="1200" dirty="0">
                        <a:latin typeface="Corbel" panose="020B0503020204020204" pitchFamily="34" charset="0"/>
                        <a:cs typeface="Montserrat"/>
                      </a:endParaRPr>
                    </a:p>
                  </a:txBody>
                  <a:tcPr marL="0" marR="0" marT="141288" marB="0">
                    <a:lnR w="6350">
                      <a:solidFill>
                        <a:srgbClr val="0093D5"/>
                      </a:solidFill>
                      <a:prstDash val="solid"/>
                    </a:lnR>
                    <a:lnT w="6350">
                      <a:solidFill>
                        <a:srgbClr val="0093D5"/>
                      </a:solidFill>
                      <a:prstDash val="solid"/>
                    </a:lnT>
                  </a:tcPr>
                </a:tc>
                <a:tc>
                  <a:txBody>
                    <a:bodyPr/>
                    <a:lstStyle/>
                    <a:p>
                      <a:pPr marL="171450" marR="438784">
                        <a:lnSpc>
                          <a:spcPct val="107200"/>
                        </a:lnSpc>
                        <a:spcBef>
                          <a:spcPts val="1335"/>
                        </a:spcBef>
                      </a:pPr>
                      <a:r>
                        <a:rPr lang="fr-FR" sz="1200">
                          <a:solidFill>
                            <a:srgbClr val="231F20"/>
                          </a:solidFill>
                          <a:latin typeface="Corbel" panose="020B0503020204020204" pitchFamily="34" charset="0"/>
                          <a:cs typeface="Montserrat"/>
                        </a:rPr>
                        <a:t>Identifier et atteindre les nourrissons nés en dehors des établissements de soins officiels</a:t>
                      </a:r>
                    </a:p>
                    <a:p>
                      <a:pPr marL="171450" marR="438784">
                        <a:lnSpc>
                          <a:spcPct val="107200"/>
                        </a:lnSpc>
                        <a:spcBef>
                          <a:spcPts val="1335"/>
                        </a:spcBef>
                      </a:pPr>
                      <a:r>
                        <a:rPr lang="fr-FR" sz="1200">
                          <a:solidFill>
                            <a:srgbClr val="231F20"/>
                          </a:solidFill>
                          <a:latin typeface="Corbel" panose="020B0503020204020204" pitchFamily="34" charset="0"/>
                          <a:cs typeface="Montserrat"/>
                        </a:rPr>
                        <a:t>Les AcM peuvent constituer un nouveau territoire politique et réglementaire pour certains pays</a:t>
                      </a:r>
                    </a:p>
                    <a:p>
                      <a:pPr marL="171450" marR="438784">
                        <a:lnSpc>
                          <a:spcPct val="107200"/>
                        </a:lnSpc>
                        <a:spcBef>
                          <a:spcPts val="1335"/>
                        </a:spcBef>
                      </a:pPr>
                      <a:r>
                        <a:rPr lang="fr-FR" sz="1200">
                          <a:solidFill>
                            <a:srgbClr val="231F20"/>
                          </a:solidFill>
                          <a:latin typeface="Corbel" panose="020B0503020204020204" pitchFamily="34" charset="0"/>
                          <a:cs typeface="Montserrat"/>
                        </a:rPr>
                        <a:t>Obstacles à l’accès liés au coût et à l’approvisionnement</a:t>
                      </a:r>
                    </a:p>
                    <a:p>
                      <a:pPr marL="171450" marR="438784">
                        <a:lnSpc>
                          <a:spcPct val="107200"/>
                        </a:lnSpc>
                        <a:spcBef>
                          <a:spcPts val="1335"/>
                        </a:spcBef>
                      </a:pPr>
                      <a:r>
                        <a:rPr lang="fr-FR" sz="1200">
                          <a:solidFill>
                            <a:srgbClr val="231F20"/>
                          </a:solidFill>
                          <a:latin typeface="Corbel" panose="020B0503020204020204" pitchFamily="34" charset="0"/>
                          <a:cs typeface="Montserrat"/>
                        </a:rPr>
                        <a:t>Conçus pour une administration en une seule dose, mais deux doses peuvent être nécessaires en fonction du poids</a:t>
                      </a:r>
                    </a:p>
                    <a:p>
                      <a:pPr marL="170815" marR="567055" algn="l" rtl="0">
                        <a:lnSpc>
                          <a:spcPct val="107200"/>
                        </a:lnSpc>
                        <a:spcBef>
                          <a:spcPts val="1335"/>
                        </a:spcBef>
                      </a:pPr>
                      <a:endParaRPr sz="1200" dirty="0">
                        <a:latin typeface="Corbel" panose="020B0503020204020204" pitchFamily="34" charset="0"/>
                        <a:cs typeface="Montserrat"/>
                      </a:endParaRPr>
                    </a:p>
                  </a:txBody>
                  <a:tcPr marL="0" marR="0" marT="141288"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08915" lvl="0" indent="0" algn="l" defTabSz="914400" rtl="0" eaLnBrk="1" fontAlgn="auto" latinLnBrk="0" hangingPunct="1">
                        <a:lnSpc>
                          <a:spcPct val="100000"/>
                        </a:lnSpc>
                        <a:spcBef>
                          <a:spcPts val="1350"/>
                        </a:spcBef>
                        <a:spcAft>
                          <a:spcPts val="0"/>
                        </a:spcAft>
                        <a:buClrTx/>
                        <a:buSzTx/>
                        <a:buFontTx/>
                        <a:buNone/>
                        <a:tabLst/>
                        <a:defRPr/>
                      </a:pPr>
                      <a:r>
                        <a:rPr lang="fr-FR" sz="1200" dirty="0">
                          <a:solidFill>
                            <a:srgbClr val="231F20"/>
                          </a:solidFill>
                          <a:latin typeface="Corbel" panose="020B0503020204020204" pitchFamily="34" charset="0"/>
                          <a:cs typeface="Montserrat"/>
                        </a:rPr>
                        <a:t>L’administration saisonnière pourrait poser des problèmes logistiques</a:t>
                      </a:r>
                    </a:p>
                    <a:p>
                      <a:pPr marL="170815" marR="208915">
                        <a:lnSpc>
                          <a:spcPct val="107200"/>
                        </a:lnSpc>
                        <a:spcBef>
                          <a:spcPts val="1350"/>
                        </a:spcBef>
                      </a:pPr>
                      <a:r>
                        <a:rPr lang="fr-FR" sz="1200" dirty="0">
                          <a:solidFill>
                            <a:srgbClr val="231F20"/>
                          </a:solidFill>
                          <a:latin typeface="Corbel" panose="020B0503020204020204" pitchFamily="34" charset="0"/>
                          <a:cs typeface="Montserrat"/>
                        </a:rPr>
                        <a:t>Les lacunes en matière de sensibilisation ou les réticences/hésitations à l’égard des nouveaux produits contre le VRS administrés aux nouveau-nés ou pendant la grossesse peuvent avoir une incidence sur la demande/l’acceptabilité/l’adoption</a:t>
                      </a:r>
                    </a:p>
                    <a:p>
                      <a:pPr marL="170815" marR="208915">
                        <a:lnSpc>
                          <a:spcPct val="107200"/>
                        </a:lnSpc>
                        <a:spcBef>
                          <a:spcPts val="1350"/>
                        </a:spcBef>
                      </a:pPr>
                      <a:r>
                        <a:rPr lang="fr-FR" sz="1200" dirty="0">
                          <a:solidFill>
                            <a:srgbClr val="231F20"/>
                          </a:solidFill>
                          <a:latin typeface="Corbel" panose="020B0503020204020204" pitchFamily="34" charset="0"/>
                          <a:cs typeface="Montserrat"/>
                        </a:rPr>
                        <a:t>Des services supplémentaires peuvent peser sur certaines composantes du système de santé</a:t>
                      </a:r>
                    </a:p>
                    <a:p>
                      <a:pPr marL="170815" marR="208915">
                        <a:lnSpc>
                          <a:spcPct val="107200"/>
                        </a:lnSpc>
                        <a:spcBef>
                          <a:spcPts val="1350"/>
                        </a:spcBef>
                      </a:pPr>
                      <a:r>
                        <a:rPr lang="fr-FR" sz="1200" dirty="0">
                          <a:solidFill>
                            <a:srgbClr val="231F20"/>
                          </a:solidFill>
                          <a:latin typeface="Corbel" panose="020B0503020204020204" pitchFamily="34" charset="0"/>
                          <a:cs typeface="Montserrat"/>
                        </a:rPr>
                        <a:t>Priorités concurrentes entre les programmes d’immunisation et de santé maternelle et infantile</a:t>
                      </a:r>
                    </a:p>
                  </a:txBody>
                  <a:tcPr marL="0" marR="0" marT="35983" marB="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2" name="object 4">
            <a:extLst>
              <a:ext uri="{FF2B5EF4-FFF2-40B4-BE49-F238E27FC236}">
                <a16:creationId xmlns:a16="http://schemas.microsoft.com/office/drawing/2014/main" id="{755B49F0-EEBB-2BBC-1D38-F3BE6A4C858D}"/>
              </a:ext>
            </a:extLst>
          </p:cNvPr>
          <p:cNvSpPr/>
          <p:nvPr/>
        </p:nvSpPr>
        <p:spPr>
          <a:xfrm>
            <a:off x="1743953" y="2515023"/>
            <a:ext cx="2164292" cy="304800"/>
          </a:xfrm>
          <a:custGeom>
            <a:avLst/>
            <a:gdLst/>
            <a:ahLst/>
            <a:cxnLst/>
            <a:rect l="l" t="t" r="r" b="b"/>
            <a:pathLst>
              <a:path w="2597150" h="365760">
                <a:moveTo>
                  <a:pt x="2596895" y="0"/>
                </a:moveTo>
                <a:lnTo>
                  <a:pt x="0" y="0"/>
                </a:lnTo>
                <a:lnTo>
                  <a:pt x="0" y="365760"/>
                </a:lnTo>
                <a:lnTo>
                  <a:pt x="2596895" y="365760"/>
                </a:lnTo>
                <a:lnTo>
                  <a:pt x="2596895" y="0"/>
                </a:lnTo>
                <a:close/>
              </a:path>
            </a:pathLst>
          </a:custGeom>
          <a:solidFill>
            <a:srgbClr val="D71E6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a:ln>
                  <a:noFill/>
                </a:ln>
                <a:solidFill>
                  <a:srgbClr val="FFFFFF"/>
                </a:solidFill>
                <a:effectLst/>
                <a:uLnTx/>
                <a:uFillTx/>
                <a:latin typeface="Corbel" panose="020B0503020204020204" pitchFamily="34" charset="0"/>
                <a:ea typeface="+mn-ea"/>
                <a:cs typeface="Montserrat"/>
              </a:rPr>
              <a:t>VACCIN MATERNEL</a:t>
            </a:r>
          </a:p>
        </p:txBody>
      </p:sp>
      <p:sp>
        <p:nvSpPr>
          <p:cNvPr id="43" name="object 5">
            <a:extLst>
              <a:ext uri="{FF2B5EF4-FFF2-40B4-BE49-F238E27FC236}">
                <a16:creationId xmlns:a16="http://schemas.microsoft.com/office/drawing/2014/main" id="{D1F94F9C-4303-B2FC-F6FF-7B35B37F4E4D}"/>
              </a:ext>
            </a:extLst>
          </p:cNvPr>
          <p:cNvSpPr/>
          <p:nvPr/>
        </p:nvSpPr>
        <p:spPr>
          <a:xfrm>
            <a:off x="8682111" y="2515023"/>
            <a:ext cx="2717800" cy="304800"/>
          </a:xfrm>
          <a:custGeom>
            <a:avLst/>
            <a:gdLst/>
            <a:ahLst/>
            <a:cxnLst/>
            <a:rect l="l" t="t" r="r" b="b"/>
            <a:pathLst>
              <a:path w="3261359" h="365760">
                <a:moveTo>
                  <a:pt x="3260890" y="0"/>
                </a:moveTo>
                <a:lnTo>
                  <a:pt x="0" y="0"/>
                </a:lnTo>
                <a:lnTo>
                  <a:pt x="0" y="365760"/>
                </a:lnTo>
                <a:lnTo>
                  <a:pt x="3260890" y="365760"/>
                </a:lnTo>
                <a:lnTo>
                  <a:pt x="3260890" y="0"/>
                </a:lnTo>
                <a:close/>
              </a:path>
            </a:pathLst>
          </a:custGeom>
          <a:solidFill>
            <a:srgbClr val="67267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cap="none" normalizeH="0" baseline="0" noProof="0">
                <a:ln>
                  <a:noFill/>
                </a:ln>
                <a:solidFill>
                  <a:srgbClr val="FFFFFF"/>
                </a:solidFill>
                <a:effectLst/>
                <a:uLnTx/>
                <a:uFillTx/>
                <a:latin typeface="Corbel" panose="020B0503020204020204" pitchFamily="34" charset="0"/>
                <a:ea typeface="+mn-ea"/>
                <a:cs typeface="Montserrat"/>
              </a:rPr>
              <a:t>COMMUNS À TOUS LES PRODUITS</a:t>
            </a:r>
          </a:p>
        </p:txBody>
      </p:sp>
      <p:pic>
        <p:nvPicPr>
          <p:cNvPr id="46" name="object 21">
            <a:extLst>
              <a:ext uri="{FF2B5EF4-FFF2-40B4-BE49-F238E27FC236}">
                <a16:creationId xmlns:a16="http://schemas.microsoft.com/office/drawing/2014/main" id="{08AD45A6-D6DF-4509-0790-11D6BCB8ACD4}"/>
              </a:ext>
            </a:extLst>
          </p:cNvPr>
          <p:cNvPicPr/>
          <p:nvPr/>
        </p:nvPicPr>
        <p:blipFill>
          <a:blip r:embed="rId3"/>
          <a:srcRect/>
          <a:stretch/>
        </p:blipFill>
        <p:spPr>
          <a:xfrm>
            <a:off x="2627454" y="1283223"/>
            <a:ext cx="395957" cy="868906"/>
          </a:xfrm>
          <a:prstGeom prst="rect">
            <a:avLst/>
          </a:prstGeom>
        </p:spPr>
      </p:pic>
      <p:pic>
        <p:nvPicPr>
          <p:cNvPr id="47" name="object 21">
            <a:extLst>
              <a:ext uri="{FF2B5EF4-FFF2-40B4-BE49-F238E27FC236}">
                <a16:creationId xmlns:a16="http://schemas.microsoft.com/office/drawing/2014/main" id="{60E876BF-D94B-325D-649B-AB8C9E30FB53}"/>
              </a:ext>
            </a:extLst>
          </p:cNvPr>
          <p:cNvPicPr>
            <a:picLocks noChangeAspect="1"/>
          </p:cNvPicPr>
          <p:nvPr/>
        </p:nvPicPr>
        <p:blipFill>
          <a:blip r:embed="rId4"/>
          <a:srcRect/>
          <a:stretch/>
        </p:blipFill>
        <p:spPr>
          <a:xfrm>
            <a:off x="9634160" y="1314557"/>
            <a:ext cx="813702" cy="868680"/>
          </a:xfrm>
          <a:prstGeom prst="rect">
            <a:avLst/>
          </a:prstGeom>
        </p:spPr>
      </p:pic>
      <p:pic>
        <p:nvPicPr>
          <p:cNvPr id="48" name="object 21">
            <a:extLst>
              <a:ext uri="{FF2B5EF4-FFF2-40B4-BE49-F238E27FC236}">
                <a16:creationId xmlns:a16="http://schemas.microsoft.com/office/drawing/2014/main" id="{CEAEF3B6-7E83-477A-F859-3581B38DB9E0}"/>
              </a:ext>
            </a:extLst>
          </p:cNvPr>
          <p:cNvPicPr/>
          <p:nvPr/>
        </p:nvPicPr>
        <p:blipFill>
          <a:blip r:embed="rId5"/>
          <a:srcRect/>
          <a:stretch/>
        </p:blipFill>
        <p:spPr>
          <a:xfrm>
            <a:off x="6163800" y="1454269"/>
            <a:ext cx="395957" cy="771074"/>
          </a:xfrm>
          <a:prstGeom prst="rect">
            <a:avLst/>
          </a:prstGeom>
        </p:spPr>
      </p:pic>
      <p:sp>
        <p:nvSpPr>
          <p:cNvPr id="49" name="object 3">
            <a:extLst>
              <a:ext uri="{FF2B5EF4-FFF2-40B4-BE49-F238E27FC236}">
                <a16:creationId xmlns:a16="http://schemas.microsoft.com/office/drawing/2014/main" id="{D320A004-4D45-08A2-3DA3-4AC40B15CC6B}"/>
              </a:ext>
            </a:extLst>
          </p:cNvPr>
          <p:cNvSpPr/>
          <p:nvPr/>
        </p:nvSpPr>
        <p:spPr>
          <a:xfrm>
            <a:off x="6559757" y="315667"/>
            <a:ext cx="1632773" cy="478934"/>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fr-FR" sz="2400" b="1">
                <a:solidFill>
                  <a:srgbClr val="FFFFFF"/>
                </a:solidFill>
                <a:latin typeface="Corbel" panose="020B0503020204020204" pitchFamily="34" charset="0"/>
                <a:cs typeface="Montserrat"/>
              </a:rPr>
              <a:t>potentiels</a:t>
            </a:r>
          </a:p>
        </p:txBody>
      </p:sp>
      <p:sp>
        <p:nvSpPr>
          <p:cNvPr id="4" name="object 3">
            <a:extLst>
              <a:ext uri="{FF2B5EF4-FFF2-40B4-BE49-F238E27FC236}">
                <a16:creationId xmlns:a16="http://schemas.microsoft.com/office/drawing/2014/main" id="{9A3AC2C4-5A71-4EB1-A048-49A541CEB292}"/>
              </a:ext>
            </a:extLst>
          </p:cNvPr>
          <p:cNvSpPr/>
          <p:nvPr/>
        </p:nvSpPr>
        <p:spPr>
          <a:xfrm>
            <a:off x="5219256" y="2515023"/>
            <a:ext cx="2381250"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fr-FR" sz="1200" b="1">
                <a:solidFill>
                  <a:srgbClr val="FFFFFF"/>
                </a:solidFill>
                <a:latin typeface="Corbel" panose="020B0503020204020204" pitchFamily="34" charset="0"/>
                <a:cs typeface="Montserrat"/>
              </a:rPr>
              <a:t>ACM À LONGUE DURÉE D’ACTION</a:t>
            </a:r>
          </a:p>
        </p:txBody>
      </p:sp>
      <p:sp>
        <p:nvSpPr>
          <p:cNvPr id="3" name="Footer Placeholder 57">
            <a:extLst>
              <a:ext uri="{FF2B5EF4-FFF2-40B4-BE49-F238E27FC236}">
                <a16:creationId xmlns:a16="http://schemas.microsoft.com/office/drawing/2014/main" id="{DFFF899D-6C1B-3C74-AD2C-CD6130C481EB}"/>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iagram, venn diagram&#10;&#10;Description automatically generated">
            <a:extLst>
              <a:ext uri="{FF2B5EF4-FFF2-40B4-BE49-F238E27FC236}">
                <a16:creationId xmlns:a16="http://schemas.microsoft.com/office/drawing/2014/main" id="{4C725F1B-8C0E-9874-7593-A64D9F222B6B}"/>
              </a:ext>
            </a:extLst>
          </p:cNvPr>
          <p:cNvPicPr>
            <a:picLocks noChangeAspect="1"/>
          </p:cNvPicPr>
          <p:nvPr/>
        </p:nvPicPr>
        <p:blipFill>
          <a:blip r:embed="rId3"/>
          <a:stretch>
            <a:fillRect/>
          </a:stretch>
        </p:blipFill>
        <p:spPr>
          <a:xfrm>
            <a:off x="1193800" y="1335051"/>
            <a:ext cx="7772400" cy="4529469"/>
          </a:xfrm>
          <a:prstGeom prst="rect">
            <a:avLst/>
          </a:prstGeom>
        </p:spPr>
      </p:pic>
      <p:sp>
        <p:nvSpPr>
          <p:cNvPr id="2" name="object 2"/>
          <p:cNvSpPr txBox="1">
            <a:spLocks noGrp="1"/>
          </p:cNvSpPr>
          <p:nvPr>
            <p:ph type="title"/>
          </p:nvPr>
        </p:nvSpPr>
        <p:spPr>
          <a:prstGeom prst="rect">
            <a:avLst/>
          </a:prstGeom>
        </p:spPr>
        <p:txBody>
          <a:bodyPr vert="horz" wrap="square" lIns="0" tIns="86783" rIns="0" bIns="0" rtlCol="0" anchor="t" anchorCtr="0">
            <a:spAutoFit/>
          </a:bodyPr>
          <a:lstStyle/>
          <a:p>
            <a:pPr marL="10583" marR="4233">
              <a:lnSpc>
                <a:spcPts val="3000"/>
              </a:lnSpc>
              <a:spcBef>
                <a:spcPts val="682"/>
              </a:spcBef>
            </a:pPr>
            <a:r>
              <a:rPr lang="fr-FR"/>
              <a:t>Ajout du VRS au programme de santé publique en tant que nouvelle maladie cible</a:t>
            </a:r>
          </a:p>
        </p:txBody>
      </p:sp>
      <p:sp>
        <p:nvSpPr>
          <p:cNvPr id="18" name="Content Placeholder 17">
            <a:extLst>
              <a:ext uri="{FF2B5EF4-FFF2-40B4-BE49-F238E27FC236}">
                <a16:creationId xmlns:a16="http://schemas.microsoft.com/office/drawing/2014/main" id="{19D489BF-B1EC-F3CA-3C71-562805AA7571}"/>
              </a:ext>
            </a:extLst>
          </p:cNvPr>
          <p:cNvSpPr>
            <a:spLocks noGrp="1"/>
          </p:cNvSpPr>
          <p:nvPr>
            <p:ph sz="half" idx="2"/>
          </p:nvPr>
        </p:nvSpPr>
        <p:spPr>
          <a:xfrm>
            <a:off x="9260217" y="2526750"/>
            <a:ext cx="2667284" cy="1771925"/>
          </a:xfrm>
        </p:spPr>
        <p:txBody>
          <a:bodyPr/>
          <a:lstStyle/>
          <a:p>
            <a:pPr marL="0" indent="0">
              <a:buNone/>
            </a:pPr>
            <a:r>
              <a:rPr lang="fr-FR" b="1">
                <a:solidFill>
                  <a:schemeClr val="accent3"/>
                </a:solidFill>
              </a:rPr>
              <a:t>L’objectif est de faire en sorte que la prévention du VRS vienne compléter d’autres initiatives et stratégies de santé publique.</a:t>
            </a:r>
          </a:p>
          <a:p>
            <a:endParaRPr lang="en-US" dirty="0"/>
          </a:p>
          <a:p>
            <a:endParaRPr lang="en-US" dirty="0"/>
          </a:p>
        </p:txBody>
      </p:sp>
      <p:sp>
        <p:nvSpPr>
          <p:cNvPr id="4" name="object 4"/>
          <p:cNvSpPr txBox="1"/>
          <p:nvPr/>
        </p:nvSpPr>
        <p:spPr>
          <a:xfrm>
            <a:off x="4802586" y="3107544"/>
            <a:ext cx="528638" cy="305169"/>
          </a:xfrm>
          <a:prstGeom prst="rect">
            <a:avLst/>
          </a:prstGeom>
        </p:spPr>
        <p:txBody>
          <a:bodyPr vert="horz" wrap="square" lIns="0" tIns="10054" rIns="0" bIns="0" rtlCol="0">
            <a:spAutoFit/>
          </a:bodyPr>
          <a:lstStyle/>
          <a:p>
            <a:pPr marL="10583">
              <a:spcBef>
                <a:spcPts val="79"/>
              </a:spcBef>
            </a:pPr>
            <a:r>
              <a:rPr lang="fr-FR" sz="1917" b="1">
                <a:solidFill>
                  <a:srgbClr val="672672"/>
                </a:solidFill>
                <a:latin typeface="Corbel" panose="020B0503020204020204" pitchFamily="34" charset="0"/>
                <a:cs typeface="Montserrat-SemiBold"/>
              </a:rPr>
              <a:t>VRS</a:t>
            </a:r>
          </a:p>
        </p:txBody>
      </p:sp>
      <p:sp>
        <p:nvSpPr>
          <p:cNvPr id="17" name="Content Placeholder 16">
            <a:extLst>
              <a:ext uri="{FF2B5EF4-FFF2-40B4-BE49-F238E27FC236}">
                <a16:creationId xmlns:a16="http://schemas.microsoft.com/office/drawing/2014/main" id="{C73A09EF-7E51-CA54-C94D-6B83F324B693}"/>
              </a:ext>
            </a:extLst>
          </p:cNvPr>
          <p:cNvSpPr>
            <a:spLocks noGrp="1"/>
          </p:cNvSpPr>
          <p:nvPr>
            <p:ph sz="half" idx="1"/>
          </p:nvPr>
        </p:nvSpPr>
        <p:spPr>
          <a:xfrm>
            <a:off x="1959734" y="3107544"/>
            <a:ext cx="2933769" cy="2500974"/>
          </a:xfrm>
        </p:spPr>
        <p:txBody>
          <a:bodyPr/>
          <a:lstStyle/>
          <a:p>
            <a:pPr marL="0" indent="0">
              <a:buNone/>
            </a:pPr>
            <a:r>
              <a:rPr lang="fr-FR" b="1" dirty="0">
                <a:solidFill>
                  <a:schemeClr val="accent1"/>
                </a:solidFill>
              </a:rPr>
              <a:t>Immunisation</a:t>
            </a:r>
          </a:p>
          <a:p>
            <a:pPr marL="171450" indent="-171450">
              <a:spcBef>
                <a:spcPts val="400"/>
              </a:spcBef>
              <a:tabLst>
                <a:tab pos="2286000" algn="l"/>
              </a:tabLst>
            </a:pPr>
            <a:r>
              <a:rPr lang="fr-FR" sz="1300" dirty="0"/>
              <a:t>Objectifs du programme pour la vaccination à l’horizon 2030 (vaccination tout au long de la vie, programmes nationaux adaptés, équité entre les sexes, nouvelles technologies)</a:t>
            </a:r>
          </a:p>
          <a:p>
            <a:pPr marL="171450" indent="-171450">
              <a:spcBef>
                <a:spcPts val="400"/>
              </a:spcBef>
            </a:pPr>
            <a:r>
              <a:rPr lang="fr-FR" sz="1300" dirty="0"/>
              <a:t>Mise en œuvre de la vaccination maternelle existante (tétanos, coqueluche, COVID-19)</a:t>
            </a:r>
          </a:p>
          <a:p>
            <a:pPr marL="171450" indent="-171450">
              <a:spcBef>
                <a:spcPts val="400"/>
              </a:spcBef>
            </a:pPr>
            <a:r>
              <a:rPr lang="fr-FR" sz="1300" dirty="0"/>
              <a:t>Futurs vaccins maternels (</a:t>
            </a:r>
            <a:r>
              <a:rPr lang="fr-FR" sz="1300" i="1" dirty="0"/>
              <a:t>streptocoques</a:t>
            </a:r>
            <a:r>
              <a:rPr lang="fr-FR" sz="1300" dirty="0"/>
              <a:t> du groupe B)</a:t>
            </a:r>
          </a:p>
        </p:txBody>
      </p:sp>
      <p:sp>
        <p:nvSpPr>
          <p:cNvPr id="21" name="Content Placeholder 16">
            <a:extLst>
              <a:ext uri="{FF2B5EF4-FFF2-40B4-BE49-F238E27FC236}">
                <a16:creationId xmlns:a16="http://schemas.microsoft.com/office/drawing/2014/main" id="{3568A4AA-223E-DCE5-1199-185DF2F2532E}"/>
              </a:ext>
            </a:extLst>
          </p:cNvPr>
          <p:cNvSpPr txBox="1">
            <a:spLocks/>
          </p:cNvSpPr>
          <p:nvPr/>
        </p:nvSpPr>
        <p:spPr>
          <a:xfrm>
            <a:off x="5783746" y="3107544"/>
            <a:ext cx="2933769" cy="25009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chemeClr val="accent5"/>
                </a:solidFill>
              </a:rPr>
              <a:t>Soins prénatals</a:t>
            </a:r>
          </a:p>
          <a:p>
            <a:pPr marL="171450" indent="-171450">
              <a:spcBef>
                <a:spcPts val="400"/>
              </a:spcBef>
              <a:buClr>
                <a:schemeClr val="accent5"/>
              </a:buClr>
            </a:pPr>
            <a:r>
              <a:rPr lang="fr-FR" sz="1300" dirty="0"/>
              <a:t>Mise en œuvre des recommandations actualisées : 8 prises de contact de soins prénatals par grossesse</a:t>
            </a:r>
          </a:p>
          <a:p>
            <a:pPr marL="171450" indent="-171450">
              <a:spcBef>
                <a:spcPts val="400"/>
              </a:spcBef>
              <a:buClr>
                <a:schemeClr val="accent5"/>
              </a:buClr>
            </a:pPr>
            <a:r>
              <a:rPr lang="fr-FR" sz="1300" dirty="0"/>
              <a:t>Optimisation de la plateforme de soins prénatals</a:t>
            </a:r>
          </a:p>
          <a:p>
            <a:pPr marL="171450" indent="-171450">
              <a:spcBef>
                <a:spcPts val="400"/>
              </a:spcBef>
              <a:buClr>
                <a:schemeClr val="accent5"/>
              </a:buClr>
            </a:pPr>
            <a:r>
              <a:rPr lang="fr-FR" sz="1300" dirty="0"/>
              <a:t>Amélioration de la qualité des soins</a:t>
            </a:r>
          </a:p>
          <a:p>
            <a:pPr marL="171450" indent="-171450">
              <a:spcBef>
                <a:spcPts val="400"/>
              </a:spcBef>
              <a:buClr>
                <a:schemeClr val="accent5"/>
              </a:buClr>
            </a:pPr>
            <a:r>
              <a:rPr lang="fr-FR" sz="1300" dirty="0"/>
              <a:t>Élargir la portée/l’impact </a:t>
            </a:r>
            <a:br>
              <a:rPr lang="fr-FR" sz="1300" dirty="0"/>
            </a:br>
            <a:r>
              <a:rPr lang="fr-FR" sz="1300" dirty="0"/>
              <a:t>des interventions existantes</a:t>
            </a:r>
          </a:p>
        </p:txBody>
      </p:sp>
      <p:pic>
        <p:nvPicPr>
          <p:cNvPr id="23" name="Picture 22" descr="Icon&#10;&#10;Description automatically generated">
            <a:extLst>
              <a:ext uri="{FF2B5EF4-FFF2-40B4-BE49-F238E27FC236}">
                <a16:creationId xmlns:a16="http://schemas.microsoft.com/office/drawing/2014/main" id="{061917B1-C4EA-C4F7-A468-0CC806624FC7}"/>
              </a:ext>
            </a:extLst>
          </p:cNvPr>
          <p:cNvPicPr>
            <a:picLocks noChangeAspect="1"/>
          </p:cNvPicPr>
          <p:nvPr/>
        </p:nvPicPr>
        <p:blipFill>
          <a:blip r:embed="rId4"/>
          <a:stretch>
            <a:fillRect/>
          </a:stretch>
        </p:blipFill>
        <p:spPr>
          <a:xfrm>
            <a:off x="2821459" y="1672883"/>
            <a:ext cx="927823" cy="1324081"/>
          </a:xfrm>
          <a:prstGeom prst="rect">
            <a:avLst/>
          </a:prstGeom>
        </p:spPr>
      </p:pic>
      <p:pic>
        <p:nvPicPr>
          <p:cNvPr id="25" name="Picture 24" descr="Icon&#10;&#10;Description automatically generated">
            <a:extLst>
              <a:ext uri="{FF2B5EF4-FFF2-40B4-BE49-F238E27FC236}">
                <a16:creationId xmlns:a16="http://schemas.microsoft.com/office/drawing/2014/main" id="{F9247BBC-FABA-EF72-B629-12AD21C13F65}"/>
              </a:ext>
            </a:extLst>
          </p:cNvPr>
          <p:cNvPicPr>
            <a:picLocks noChangeAspect="1"/>
          </p:cNvPicPr>
          <p:nvPr/>
        </p:nvPicPr>
        <p:blipFill>
          <a:blip r:embed="rId5"/>
          <a:stretch>
            <a:fillRect/>
          </a:stretch>
        </p:blipFill>
        <p:spPr>
          <a:xfrm>
            <a:off x="6620403" y="1672884"/>
            <a:ext cx="603378" cy="1324080"/>
          </a:xfrm>
          <a:prstGeom prst="rect">
            <a:avLst/>
          </a:prstGeom>
        </p:spPr>
      </p:pic>
      <p:sp>
        <p:nvSpPr>
          <p:cNvPr id="3" name="Footer Placeholder 57">
            <a:extLst>
              <a:ext uri="{FF2B5EF4-FFF2-40B4-BE49-F238E27FC236}">
                <a16:creationId xmlns:a16="http://schemas.microsoft.com/office/drawing/2014/main" id="{7B6E0817-7A1B-67FD-1E75-22DA92D14147}"/>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130339664"/>
              </p:ext>
            </p:extLst>
          </p:nvPr>
        </p:nvGraphicFramePr>
        <p:xfrm>
          <a:off x="1184910" y="1524000"/>
          <a:ext cx="10607673" cy="4000500"/>
        </p:xfrm>
        <a:graphic>
          <a:graphicData uri="http://schemas.openxmlformats.org/drawingml/2006/table">
            <a:tbl>
              <a:tblPr firstRow="1" bandRow="1">
                <a:tableStyleId>{2D5ABB26-0587-4C30-8999-92F81FD0307C}</a:tableStyleId>
              </a:tblPr>
              <a:tblGrid>
                <a:gridCol w="1375303">
                  <a:extLst>
                    <a:ext uri="{9D8B030D-6E8A-4147-A177-3AD203B41FA5}">
                      <a16:colId xmlns:a16="http://schemas.microsoft.com/office/drawing/2014/main" val="20000"/>
                    </a:ext>
                  </a:extLst>
                </a:gridCol>
                <a:gridCol w="9232370">
                  <a:extLst>
                    <a:ext uri="{9D8B030D-6E8A-4147-A177-3AD203B41FA5}">
                      <a16:colId xmlns:a16="http://schemas.microsoft.com/office/drawing/2014/main" val="20001"/>
                    </a:ext>
                  </a:extLst>
                </a:gridCol>
              </a:tblGrid>
              <a:tr h="1333500">
                <a:tc>
                  <a:txBody>
                    <a:bodyPr/>
                    <a:lstStyle/>
                    <a:p>
                      <a:pPr algn="l" rtl="0">
                        <a:lnSpc>
                          <a:spcPct val="100000"/>
                        </a:lnSpc>
                      </a:pPr>
                      <a:endParaRPr sz="20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marL="508000">
                        <a:lnSpc>
                          <a:spcPct val="100000"/>
                        </a:lnSpc>
                        <a:spcBef>
                          <a:spcPts val="0"/>
                        </a:spcBef>
                      </a:pPr>
                      <a:r>
                        <a:rPr lang="fr-FR" sz="2800" b="1">
                          <a:solidFill>
                            <a:srgbClr val="672672"/>
                          </a:solidFill>
                          <a:latin typeface="Corbel" panose="020B0503020204020204" pitchFamily="34" charset="0"/>
                          <a:cs typeface="Montserrat-ExtraBold"/>
                        </a:rPr>
                        <a:t>Charge de morbidité de l’infection à VRS</a:t>
                      </a:r>
                    </a:p>
                    <a:p>
                      <a:pPr marL="508000">
                        <a:lnSpc>
                          <a:spcPct val="100000"/>
                        </a:lnSpc>
                        <a:spcBef>
                          <a:spcPts val="0"/>
                        </a:spcBef>
                      </a:pPr>
                      <a:r>
                        <a:rPr lang="fr-FR" sz="2400" b="0">
                          <a:solidFill>
                            <a:srgbClr val="672672"/>
                          </a:solidFill>
                          <a:latin typeface="Corbel" panose="020B0503020204020204" pitchFamily="34" charset="0"/>
                          <a:cs typeface="Montserrat-SemiBold"/>
                        </a:rPr>
                        <a:t>Un problème de santé publique considérable et méconnu</a:t>
                      </a:r>
                    </a:p>
                  </a:txBody>
                  <a:tcPr marL="0" marR="0" marT="4233" marB="0"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333500">
                <a:tc>
                  <a:txBody>
                    <a:bodyPr/>
                    <a:lstStyle/>
                    <a:p>
                      <a:pPr algn="l" rtl="0">
                        <a:lnSpc>
                          <a:spcPct val="100000"/>
                        </a:lnSpc>
                      </a:pPr>
                      <a:endParaRPr sz="2000">
                        <a:latin typeface="Times New Roman"/>
                        <a:cs typeface="Times New Roman"/>
                      </a:endParaRPr>
                    </a:p>
                  </a:txBody>
                  <a:tcPr marL="0" marR="0" marT="0"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508000">
                        <a:lnSpc>
                          <a:spcPct val="100000"/>
                        </a:lnSpc>
                        <a:spcBef>
                          <a:spcPts val="0"/>
                        </a:spcBef>
                      </a:pPr>
                      <a:r>
                        <a:rPr lang="fr-FR" sz="2800" b="1">
                          <a:solidFill>
                            <a:srgbClr val="314FA1"/>
                          </a:solidFill>
                          <a:latin typeface="Corbel" panose="020B0503020204020204" pitchFamily="34" charset="0"/>
                          <a:cs typeface="Montserrat-ExtraBold"/>
                        </a:rPr>
                        <a:t>Nouveaux produits de prévention</a:t>
                      </a:r>
                    </a:p>
                    <a:p>
                      <a:pPr marL="508000">
                        <a:lnSpc>
                          <a:spcPct val="100000"/>
                        </a:lnSpc>
                        <a:spcBef>
                          <a:spcPts val="0"/>
                        </a:spcBef>
                      </a:pPr>
                      <a:r>
                        <a:rPr lang="fr-FR" sz="2400" b="0">
                          <a:solidFill>
                            <a:srgbClr val="314FA1"/>
                          </a:solidFill>
                          <a:latin typeface="Corbel" panose="020B0503020204020204" pitchFamily="34" charset="0"/>
                          <a:cs typeface="Montserrat-SemiBold"/>
                        </a:rPr>
                        <a:t>Vaccins maternels et AcM à longue durée d’action pour protéger les plus jeunes enfants</a:t>
                      </a:r>
                    </a:p>
                  </a:txBody>
                  <a:tcPr marL="0" marR="0" marT="4233" marB="0"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333500">
                <a:tc>
                  <a:txBody>
                    <a:bodyPr/>
                    <a:lstStyle/>
                    <a:p>
                      <a:pPr algn="l" rtl="0">
                        <a:lnSpc>
                          <a:spcPct val="100000"/>
                        </a:lnSpc>
                      </a:pPr>
                      <a:endParaRPr sz="2000">
                        <a:latin typeface="Times New Roman"/>
                        <a:cs typeface="Times New Roman"/>
                      </a:endParaRPr>
                    </a:p>
                  </a:txBody>
                  <a:tcPr marL="0" marR="0" marT="0" marB="0">
                    <a:lnR w="6350">
                      <a:solidFill>
                        <a:srgbClr val="0093D5"/>
                      </a:solidFill>
                      <a:prstDash val="solid"/>
                    </a:lnR>
                    <a:lnT w="6350">
                      <a:solidFill>
                        <a:srgbClr val="0093D5"/>
                      </a:solidFill>
                      <a:prstDash val="solid"/>
                    </a:lnT>
                  </a:tcPr>
                </a:tc>
                <a:tc>
                  <a:txBody>
                    <a:bodyPr/>
                    <a:lstStyle/>
                    <a:p>
                      <a:pPr marL="508000">
                        <a:lnSpc>
                          <a:spcPct val="100000"/>
                        </a:lnSpc>
                        <a:spcBef>
                          <a:spcPts val="0"/>
                        </a:spcBef>
                      </a:pPr>
                      <a:r>
                        <a:rPr lang="fr-FR" sz="2800" b="1">
                          <a:solidFill>
                            <a:srgbClr val="52A947"/>
                          </a:solidFill>
                          <a:latin typeface="Corbel" panose="020B0503020204020204" pitchFamily="34" charset="0"/>
                          <a:cs typeface="Montserrat-ExtraBold"/>
                        </a:rPr>
                        <a:t>Le chemin vers la prévention du VRS</a:t>
                      </a:r>
                    </a:p>
                    <a:p>
                      <a:pPr marL="508000">
                        <a:lnSpc>
                          <a:spcPct val="100000"/>
                        </a:lnSpc>
                        <a:spcBef>
                          <a:spcPts val="0"/>
                        </a:spcBef>
                      </a:pPr>
                      <a:r>
                        <a:rPr lang="fr-FR" sz="2400" b="0">
                          <a:solidFill>
                            <a:srgbClr val="52A947"/>
                          </a:solidFill>
                          <a:latin typeface="Corbel" panose="020B0503020204020204" pitchFamily="34" charset="0"/>
                          <a:cs typeface="Montserrat-SemiBold"/>
                        </a:rPr>
                        <a:t>Priorités et opportunités</a:t>
                      </a:r>
                    </a:p>
                  </a:txBody>
                  <a:tcPr marL="0" marR="0" marT="4233" marB="0" anchor="ctr">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grpSp>
        <p:nvGrpSpPr>
          <p:cNvPr id="60" name="object 60"/>
          <p:cNvGrpSpPr/>
          <p:nvPr/>
        </p:nvGrpSpPr>
        <p:grpSpPr>
          <a:xfrm>
            <a:off x="1598425" y="3104367"/>
            <a:ext cx="548746" cy="840317"/>
            <a:chOff x="1918109" y="3725240"/>
            <a:chExt cx="658495" cy="1008380"/>
          </a:xfrm>
        </p:grpSpPr>
        <p:sp>
          <p:nvSpPr>
            <p:cNvPr id="61" name="object 61"/>
            <p:cNvSpPr/>
            <p:nvPr/>
          </p:nvSpPr>
          <p:spPr>
            <a:xfrm>
              <a:off x="1928034" y="3820919"/>
              <a:ext cx="638810" cy="902335"/>
            </a:xfrm>
            <a:custGeom>
              <a:avLst/>
              <a:gdLst/>
              <a:ahLst/>
              <a:cxnLst/>
              <a:rect l="l" t="t" r="r" b="b"/>
              <a:pathLst>
                <a:path w="638810" h="902335">
                  <a:moveTo>
                    <a:pt x="374705" y="12331"/>
                  </a:moveTo>
                  <a:lnTo>
                    <a:pt x="405696" y="32490"/>
                  </a:lnTo>
                  <a:lnTo>
                    <a:pt x="429856" y="60293"/>
                  </a:lnTo>
                  <a:lnTo>
                    <a:pt x="445551" y="94106"/>
                  </a:lnTo>
                  <a:lnTo>
                    <a:pt x="451146" y="132295"/>
                  </a:lnTo>
                  <a:lnTo>
                    <a:pt x="444402" y="174110"/>
                  </a:lnTo>
                  <a:lnTo>
                    <a:pt x="425620" y="210427"/>
                  </a:lnTo>
                  <a:lnTo>
                    <a:pt x="396982" y="239065"/>
                  </a:lnTo>
                  <a:lnTo>
                    <a:pt x="360665" y="257847"/>
                  </a:lnTo>
                  <a:lnTo>
                    <a:pt x="318850" y="264591"/>
                  </a:lnTo>
                  <a:lnTo>
                    <a:pt x="277029" y="257847"/>
                  </a:lnTo>
                  <a:lnTo>
                    <a:pt x="240709" y="239065"/>
                  </a:lnTo>
                  <a:lnTo>
                    <a:pt x="212069" y="210427"/>
                  </a:lnTo>
                  <a:lnTo>
                    <a:pt x="193287" y="174110"/>
                  </a:lnTo>
                  <a:lnTo>
                    <a:pt x="186542" y="132295"/>
                  </a:lnTo>
                  <a:lnTo>
                    <a:pt x="193287" y="90480"/>
                  </a:lnTo>
                  <a:lnTo>
                    <a:pt x="212069" y="54164"/>
                  </a:lnTo>
                  <a:lnTo>
                    <a:pt x="240709" y="25525"/>
                  </a:lnTo>
                  <a:lnTo>
                    <a:pt x="277029" y="6744"/>
                  </a:lnTo>
                  <a:lnTo>
                    <a:pt x="318850" y="0"/>
                  </a:lnTo>
                </a:path>
                <a:path w="638810" h="902335">
                  <a:moveTo>
                    <a:pt x="623079" y="460387"/>
                  </a:moveTo>
                  <a:lnTo>
                    <a:pt x="486021" y="323329"/>
                  </a:lnTo>
                  <a:lnTo>
                    <a:pt x="470642" y="311818"/>
                  </a:lnTo>
                  <a:lnTo>
                    <a:pt x="453002" y="305198"/>
                  </a:lnTo>
                  <a:lnTo>
                    <a:pt x="434212" y="303700"/>
                  </a:lnTo>
                  <a:lnTo>
                    <a:pt x="415383" y="307555"/>
                  </a:lnTo>
                  <a:lnTo>
                    <a:pt x="391722" y="314882"/>
                  </a:lnTo>
                  <a:lnTo>
                    <a:pt x="367655" y="320117"/>
                  </a:lnTo>
                  <a:lnTo>
                    <a:pt x="343319" y="323259"/>
                  </a:lnTo>
                  <a:lnTo>
                    <a:pt x="318850" y="324307"/>
                  </a:lnTo>
                  <a:lnTo>
                    <a:pt x="294375" y="323259"/>
                  </a:lnTo>
                  <a:lnTo>
                    <a:pt x="270035" y="320117"/>
                  </a:lnTo>
                  <a:lnTo>
                    <a:pt x="245966" y="314882"/>
                  </a:lnTo>
                  <a:lnTo>
                    <a:pt x="222305" y="307555"/>
                  </a:lnTo>
                  <a:lnTo>
                    <a:pt x="203476" y="303700"/>
                  </a:lnTo>
                  <a:lnTo>
                    <a:pt x="151668" y="323329"/>
                  </a:lnTo>
                  <a:lnTo>
                    <a:pt x="16146" y="458838"/>
                  </a:lnTo>
                  <a:lnTo>
                    <a:pt x="0" y="495476"/>
                  </a:lnTo>
                  <a:lnTo>
                    <a:pt x="2882" y="515143"/>
                  </a:lnTo>
                  <a:lnTo>
                    <a:pt x="13504" y="532561"/>
                  </a:lnTo>
                  <a:lnTo>
                    <a:pt x="30725" y="544655"/>
                  </a:lnTo>
                  <a:lnTo>
                    <a:pt x="50530" y="548876"/>
                  </a:lnTo>
                  <a:lnTo>
                    <a:pt x="70428" y="545222"/>
                  </a:lnTo>
                  <a:lnTo>
                    <a:pt x="87926" y="533692"/>
                  </a:lnTo>
                  <a:lnTo>
                    <a:pt x="178058" y="443572"/>
                  </a:lnTo>
                  <a:lnTo>
                    <a:pt x="178058" y="565950"/>
                  </a:lnTo>
                  <a:lnTo>
                    <a:pt x="129646" y="824649"/>
                  </a:lnTo>
                  <a:lnTo>
                    <a:pt x="131842" y="854021"/>
                  </a:lnTo>
                  <a:lnTo>
                    <a:pt x="145518" y="878755"/>
                  </a:lnTo>
                  <a:lnTo>
                    <a:pt x="168047" y="895820"/>
                  </a:lnTo>
                  <a:lnTo>
                    <a:pt x="196803" y="902182"/>
                  </a:lnTo>
                  <a:lnTo>
                    <a:pt x="218444" y="898642"/>
                  </a:lnTo>
                  <a:lnTo>
                    <a:pt x="252314" y="873341"/>
                  </a:lnTo>
                  <a:lnTo>
                    <a:pt x="303014" y="648716"/>
                  </a:lnTo>
                  <a:lnTo>
                    <a:pt x="304525" y="641172"/>
                  </a:lnTo>
                  <a:lnTo>
                    <a:pt x="311154" y="635749"/>
                  </a:lnTo>
                  <a:lnTo>
                    <a:pt x="318850" y="635749"/>
                  </a:lnTo>
                  <a:lnTo>
                    <a:pt x="326534" y="635749"/>
                  </a:lnTo>
                  <a:lnTo>
                    <a:pt x="333163" y="641172"/>
                  </a:lnTo>
                  <a:lnTo>
                    <a:pt x="375835" y="853592"/>
                  </a:lnTo>
                  <a:lnTo>
                    <a:pt x="400292" y="888693"/>
                  </a:lnTo>
                  <a:lnTo>
                    <a:pt x="440885" y="902182"/>
                  </a:lnTo>
                  <a:lnTo>
                    <a:pt x="469641" y="895820"/>
                  </a:lnTo>
                  <a:lnTo>
                    <a:pt x="492171" y="878755"/>
                  </a:lnTo>
                  <a:lnTo>
                    <a:pt x="505846" y="854021"/>
                  </a:lnTo>
                  <a:lnTo>
                    <a:pt x="508042" y="824649"/>
                  </a:lnTo>
                  <a:lnTo>
                    <a:pt x="459630" y="565950"/>
                  </a:lnTo>
                  <a:lnTo>
                    <a:pt x="459630" y="443572"/>
                  </a:lnTo>
                  <a:lnTo>
                    <a:pt x="548225" y="532168"/>
                  </a:lnTo>
                  <a:lnTo>
                    <a:pt x="565302" y="543782"/>
                  </a:lnTo>
                  <a:lnTo>
                    <a:pt x="584857" y="548309"/>
                  </a:lnTo>
                  <a:lnTo>
                    <a:pt x="604523" y="545426"/>
                  </a:lnTo>
                  <a:lnTo>
                    <a:pt x="621936" y="534809"/>
                  </a:lnTo>
                  <a:lnTo>
                    <a:pt x="634037" y="517582"/>
                  </a:lnTo>
                  <a:lnTo>
                    <a:pt x="638262" y="497774"/>
                  </a:lnTo>
                  <a:lnTo>
                    <a:pt x="634609" y="477879"/>
                  </a:lnTo>
                  <a:lnTo>
                    <a:pt x="623079" y="460387"/>
                  </a:lnTo>
                  <a:close/>
                </a:path>
              </a:pathLst>
            </a:custGeom>
            <a:ln w="19850">
              <a:solidFill>
                <a:srgbClr val="314FA1"/>
              </a:solidFill>
            </a:ln>
          </p:spPr>
          <p:txBody>
            <a:bodyPr wrap="square" lIns="0" tIns="0" rIns="0" bIns="0" rtlCol="0"/>
            <a:lstStyle/>
            <a:p>
              <a:endParaRPr sz="1500">
                <a:latin typeface="Corbel" panose="020B0503020204020204" pitchFamily="34" charset="0"/>
              </a:endParaRPr>
            </a:p>
          </p:txBody>
        </p:sp>
        <p:pic>
          <p:nvPicPr>
            <p:cNvPr id="62" name="object 62"/>
            <p:cNvPicPr/>
            <p:nvPr/>
          </p:nvPicPr>
          <p:blipFill>
            <a:blip r:embed="rId3" cstate="print"/>
            <a:stretch>
              <a:fillRect/>
            </a:stretch>
          </p:blipFill>
          <p:spPr>
            <a:xfrm>
              <a:off x="2226165" y="3725240"/>
              <a:ext cx="88796" cy="105527"/>
            </a:xfrm>
            <a:prstGeom prst="rect">
              <a:avLst/>
            </a:prstGeom>
          </p:spPr>
        </p:pic>
      </p:grpSp>
      <p:grpSp>
        <p:nvGrpSpPr>
          <p:cNvPr id="63" name="object 63"/>
          <p:cNvGrpSpPr/>
          <p:nvPr/>
        </p:nvGrpSpPr>
        <p:grpSpPr>
          <a:xfrm>
            <a:off x="1493843" y="4554249"/>
            <a:ext cx="757766" cy="608013"/>
            <a:chOff x="1792611" y="5465099"/>
            <a:chExt cx="909319" cy="729615"/>
          </a:xfrm>
        </p:grpSpPr>
        <p:sp>
          <p:nvSpPr>
            <p:cNvPr id="64" name="object 64"/>
            <p:cNvSpPr/>
            <p:nvPr/>
          </p:nvSpPr>
          <p:spPr>
            <a:xfrm>
              <a:off x="1792611" y="5465099"/>
              <a:ext cx="909319" cy="729615"/>
            </a:xfrm>
            <a:custGeom>
              <a:avLst/>
              <a:gdLst/>
              <a:ahLst/>
              <a:cxnLst/>
              <a:rect l="l" t="t" r="r" b="b"/>
              <a:pathLst>
                <a:path w="909319" h="729614">
                  <a:moveTo>
                    <a:pt x="666889" y="0"/>
                  </a:moveTo>
                  <a:lnTo>
                    <a:pt x="54927" y="0"/>
                  </a:lnTo>
                  <a:lnTo>
                    <a:pt x="43913" y="1116"/>
                  </a:lnTo>
                  <a:lnTo>
                    <a:pt x="33632" y="4318"/>
                  </a:lnTo>
                  <a:lnTo>
                    <a:pt x="24309" y="9386"/>
                  </a:lnTo>
                  <a:lnTo>
                    <a:pt x="16167" y="16103"/>
                  </a:lnTo>
                  <a:lnTo>
                    <a:pt x="16027" y="16268"/>
                  </a:lnTo>
                  <a:lnTo>
                    <a:pt x="9344" y="24375"/>
                  </a:lnTo>
                  <a:lnTo>
                    <a:pt x="4298" y="33672"/>
                  </a:lnTo>
                  <a:lnTo>
                    <a:pt x="1111" y="43938"/>
                  </a:lnTo>
                  <a:lnTo>
                    <a:pt x="0" y="54952"/>
                  </a:lnTo>
                  <a:lnTo>
                    <a:pt x="0" y="589965"/>
                  </a:lnTo>
                  <a:lnTo>
                    <a:pt x="16141" y="628764"/>
                  </a:lnTo>
                  <a:lnTo>
                    <a:pt x="54927" y="644880"/>
                  </a:lnTo>
                  <a:lnTo>
                    <a:pt x="634022" y="644880"/>
                  </a:lnTo>
                  <a:lnTo>
                    <a:pt x="668935" y="683590"/>
                  </a:lnTo>
                  <a:lnTo>
                    <a:pt x="681623" y="697726"/>
                  </a:lnTo>
                  <a:lnTo>
                    <a:pt x="693929" y="711617"/>
                  </a:lnTo>
                  <a:lnTo>
                    <a:pt x="705739" y="725233"/>
                  </a:lnTo>
                  <a:lnTo>
                    <a:pt x="705967" y="725525"/>
                  </a:lnTo>
                  <a:lnTo>
                    <a:pt x="706323" y="725881"/>
                  </a:lnTo>
                  <a:lnTo>
                    <a:pt x="706716" y="726236"/>
                  </a:lnTo>
                  <a:lnTo>
                    <a:pt x="710564" y="729475"/>
                  </a:lnTo>
                  <a:lnTo>
                    <a:pt x="716330" y="729043"/>
                  </a:lnTo>
                  <a:lnTo>
                    <a:pt x="719706" y="725119"/>
                  </a:lnTo>
                  <a:lnTo>
                    <a:pt x="731476" y="711536"/>
                  </a:lnTo>
                  <a:lnTo>
                    <a:pt x="743747" y="697669"/>
                  </a:lnTo>
                  <a:lnTo>
                    <a:pt x="756411" y="683547"/>
                  </a:lnTo>
                  <a:lnTo>
                    <a:pt x="797466" y="637933"/>
                  </a:lnTo>
                  <a:lnTo>
                    <a:pt x="807441" y="626554"/>
                  </a:lnTo>
                  <a:lnTo>
                    <a:pt x="54927" y="626554"/>
                  </a:lnTo>
                  <a:lnTo>
                    <a:pt x="47572" y="625812"/>
                  </a:lnTo>
                  <a:lnTo>
                    <a:pt x="19038" y="597321"/>
                  </a:lnTo>
                  <a:lnTo>
                    <a:pt x="18287" y="589965"/>
                  </a:lnTo>
                  <a:lnTo>
                    <a:pt x="18287" y="54952"/>
                  </a:lnTo>
                  <a:lnTo>
                    <a:pt x="40697" y="21191"/>
                  </a:lnTo>
                  <a:lnTo>
                    <a:pt x="54927" y="18313"/>
                  </a:lnTo>
                  <a:lnTo>
                    <a:pt x="252818" y="18313"/>
                  </a:lnTo>
                  <a:lnTo>
                    <a:pt x="707509" y="18288"/>
                  </a:lnTo>
                  <a:lnTo>
                    <a:pt x="705713" y="16103"/>
                  </a:lnTo>
                  <a:lnTo>
                    <a:pt x="697572" y="9386"/>
                  </a:lnTo>
                  <a:lnTo>
                    <a:pt x="688244" y="4318"/>
                  </a:lnTo>
                  <a:lnTo>
                    <a:pt x="677945" y="1116"/>
                  </a:lnTo>
                  <a:lnTo>
                    <a:pt x="666889" y="0"/>
                  </a:lnTo>
                  <a:close/>
                </a:path>
                <a:path w="909319" h="729614">
                  <a:moveTo>
                    <a:pt x="252818" y="18313"/>
                  </a:moveTo>
                  <a:lnTo>
                    <a:pt x="234492" y="18313"/>
                  </a:lnTo>
                  <a:lnTo>
                    <a:pt x="234492" y="626554"/>
                  </a:lnTo>
                  <a:lnTo>
                    <a:pt x="252818" y="626554"/>
                  </a:lnTo>
                  <a:lnTo>
                    <a:pt x="252818" y="18313"/>
                  </a:lnTo>
                  <a:close/>
                </a:path>
                <a:path w="909319" h="729614">
                  <a:moveTo>
                    <a:pt x="707509" y="18288"/>
                  </a:moveTo>
                  <a:lnTo>
                    <a:pt x="469087" y="18288"/>
                  </a:lnTo>
                  <a:lnTo>
                    <a:pt x="468998" y="626554"/>
                  </a:lnTo>
                  <a:lnTo>
                    <a:pt x="487273" y="626554"/>
                  </a:lnTo>
                  <a:lnTo>
                    <a:pt x="487273" y="18313"/>
                  </a:lnTo>
                  <a:lnTo>
                    <a:pt x="707530" y="18313"/>
                  </a:lnTo>
                  <a:close/>
                </a:path>
                <a:path w="909319" h="729614">
                  <a:moveTo>
                    <a:pt x="873352" y="545630"/>
                  </a:moveTo>
                  <a:lnTo>
                    <a:pt x="552018" y="545630"/>
                  </a:lnTo>
                  <a:lnTo>
                    <a:pt x="566462" y="565191"/>
                  </a:lnTo>
                  <a:lnTo>
                    <a:pt x="582475" y="585296"/>
                  </a:lnTo>
                  <a:lnTo>
                    <a:pt x="599703" y="605819"/>
                  </a:lnTo>
                  <a:lnTo>
                    <a:pt x="617740" y="626554"/>
                  </a:lnTo>
                  <a:lnTo>
                    <a:pt x="807441" y="626554"/>
                  </a:lnTo>
                  <a:lnTo>
                    <a:pt x="825092" y="606420"/>
                  </a:lnTo>
                  <a:lnTo>
                    <a:pt x="850829" y="575432"/>
                  </a:lnTo>
                  <a:lnTo>
                    <a:pt x="873352" y="545630"/>
                  </a:lnTo>
                  <a:close/>
                </a:path>
                <a:path w="909319" h="729614">
                  <a:moveTo>
                    <a:pt x="707530" y="18313"/>
                  </a:moveTo>
                  <a:lnTo>
                    <a:pt x="666889" y="18313"/>
                  </a:lnTo>
                  <a:lnTo>
                    <a:pt x="674253" y="19057"/>
                  </a:lnTo>
                  <a:lnTo>
                    <a:pt x="681120" y="21191"/>
                  </a:lnTo>
                  <a:lnTo>
                    <a:pt x="703529" y="54952"/>
                  </a:lnTo>
                  <a:lnTo>
                    <a:pt x="703529" y="236486"/>
                  </a:lnTo>
                  <a:lnTo>
                    <a:pt x="666624" y="241701"/>
                  </a:lnTo>
                  <a:lnTo>
                    <a:pt x="632261" y="253433"/>
                  </a:lnTo>
                  <a:lnTo>
                    <a:pt x="573785" y="293763"/>
                  </a:lnTo>
                  <a:lnTo>
                    <a:pt x="531698" y="356223"/>
                  </a:lnTo>
                  <a:lnTo>
                    <a:pt x="520240" y="393095"/>
                  </a:lnTo>
                  <a:lnTo>
                    <a:pt x="516242" y="432676"/>
                  </a:lnTo>
                  <a:lnTo>
                    <a:pt x="516821" y="447851"/>
                  </a:lnTo>
                  <a:lnTo>
                    <a:pt x="525284" y="491655"/>
                  </a:lnTo>
                  <a:lnTo>
                    <a:pt x="543708" y="532774"/>
                  </a:lnTo>
                  <a:lnTo>
                    <a:pt x="551992" y="545668"/>
                  </a:lnTo>
                  <a:lnTo>
                    <a:pt x="873352" y="545630"/>
                  </a:lnTo>
                  <a:lnTo>
                    <a:pt x="881541" y="532968"/>
                  </a:lnTo>
                  <a:lnTo>
                    <a:pt x="886615" y="523646"/>
                  </a:lnTo>
                  <a:lnTo>
                    <a:pt x="712698" y="523646"/>
                  </a:lnTo>
                  <a:lnTo>
                    <a:pt x="694321" y="521799"/>
                  </a:lnTo>
                  <a:lnTo>
                    <a:pt x="648309" y="496989"/>
                  </a:lnTo>
                  <a:lnTo>
                    <a:pt x="623534" y="450994"/>
                  </a:lnTo>
                  <a:lnTo>
                    <a:pt x="621694" y="432638"/>
                  </a:lnTo>
                  <a:lnTo>
                    <a:pt x="623543" y="414311"/>
                  </a:lnTo>
                  <a:lnTo>
                    <a:pt x="648309" y="368300"/>
                  </a:lnTo>
                  <a:lnTo>
                    <a:pt x="694338" y="343550"/>
                  </a:lnTo>
                  <a:lnTo>
                    <a:pt x="712698" y="341706"/>
                  </a:lnTo>
                  <a:lnTo>
                    <a:pt x="885727" y="341668"/>
                  </a:lnTo>
                  <a:lnTo>
                    <a:pt x="875518" y="322850"/>
                  </a:lnTo>
                  <a:lnTo>
                    <a:pt x="824243" y="271010"/>
                  </a:lnTo>
                  <a:lnTo>
                    <a:pt x="758698" y="241701"/>
                  </a:lnTo>
                  <a:lnTo>
                    <a:pt x="721791" y="236486"/>
                  </a:lnTo>
                  <a:lnTo>
                    <a:pt x="721791" y="54952"/>
                  </a:lnTo>
                  <a:lnTo>
                    <a:pt x="720676" y="43894"/>
                  </a:lnTo>
                  <a:lnTo>
                    <a:pt x="717476" y="33589"/>
                  </a:lnTo>
                  <a:lnTo>
                    <a:pt x="712415" y="24254"/>
                  </a:lnTo>
                  <a:lnTo>
                    <a:pt x="707530" y="18313"/>
                  </a:lnTo>
                  <a:close/>
                </a:path>
                <a:path w="909319" h="729614">
                  <a:moveTo>
                    <a:pt x="885727" y="341668"/>
                  </a:moveTo>
                  <a:lnTo>
                    <a:pt x="712698" y="341668"/>
                  </a:lnTo>
                  <a:lnTo>
                    <a:pt x="731005" y="343518"/>
                  </a:lnTo>
                  <a:lnTo>
                    <a:pt x="748107" y="348840"/>
                  </a:lnTo>
                  <a:lnTo>
                    <a:pt x="788130" y="381792"/>
                  </a:lnTo>
                  <a:lnTo>
                    <a:pt x="803626" y="432676"/>
                  </a:lnTo>
                  <a:lnTo>
                    <a:pt x="801775" y="451031"/>
                  </a:lnTo>
                  <a:lnTo>
                    <a:pt x="776998" y="496989"/>
                  </a:lnTo>
                  <a:lnTo>
                    <a:pt x="730999" y="521799"/>
                  </a:lnTo>
                  <a:lnTo>
                    <a:pt x="712698" y="523646"/>
                  </a:lnTo>
                  <a:lnTo>
                    <a:pt x="886615" y="523646"/>
                  </a:lnTo>
                  <a:lnTo>
                    <a:pt x="903899" y="477542"/>
                  </a:lnTo>
                  <a:lnTo>
                    <a:pt x="909049" y="432638"/>
                  </a:lnTo>
                  <a:lnTo>
                    <a:pt x="905064" y="393095"/>
                  </a:lnTo>
                  <a:lnTo>
                    <a:pt x="893624" y="356223"/>
                  </a:lnTo>
                  <a:lnTo>
                    <a:pt x="885727" y="341668"/>
                  </a:lnTo>
                  <a:close/>
                </a:path>
              </a:pathLst>
            </a:custGeom>
            <a:solidFill>
              <a:srgbClr val="074848"/>
            </a:solidFill>
          </p:spPr>
          <p:txBody>
            <a:bodyPr wrap="square" lIns="0" tIns="0" rIns="0" bIns="0" rtlCol="0"/>
            <a:lstStyle/>
            <a:p>
              <a:endParaRPr sz="1500">
                <a:latin typeface="Corbel" panose="020B0503020204020204" pitchFamily="34" charset="0"/>
              </a:endParaRPr>
            </a:p>
          </p:txBody>
        </p:sp>
        <p:pic>
          <p:nvPicPr>
            <p:cNvPr id="65" name="object 65"/>
            <p:cNvPicPr/>
            <p:nvPr/>
          </p:nvPicPr>
          <p:blipFill>
            <a:blip r:embed="rId4" cstate="print"/>
            <a:stretch>
              <a:fillRect/>
            </a:stretch>
          </p:blipFill>
          <p:spPr>
            <a:xfrm>
              <a:off x="2158745" y="5817421"/>
              <a:ext cx="93852" cy="93852"/>
            </a:xfrm>
            <a:prstGeom prst="rect">
              <a:avLst/>
            </a:prstGeom>
          </p:spPr>
        </p:pic>
        <p:pic>
          <p:nvPicPr>
            <p:cNvPr id="66" name="object 66"/>
            <p:cNvPicPr/>
            <p:nvPr/>
          </p:nvPicPr>
          <p:blipFill>
            <a:blip r:embed="rId5" cstate="print"/>
            <a:stretch>
              <a:fillRect/>
            </a:stretch>
          </p:blipFill>
          <p:spPr>
            <a:xfrm>
              <a:off x="2460942" y="5847320"/>
              <a:ext cx="93852" cy="93852"/>
            </a:xfrm>
            <a:prstGeom prst="rect">
              <a:avLst/>
            </a:prstGeom>
          </p:spPr>
        </p:pic>
        <p:pic>
          <p:nvPicPr>
            <p:cNvPr id="67" name="object 67"/>
            <p:cNvPicPr/>
            <p:nvPr/>
          </p:nvPicPr>
          <p:blipFill>
            <a:blip r:embed="rId6" cstate="print"/>
            <a:stretch>
              <a:fillRect/>
            </a:stretch>
          </p:blipFill>
          <p:spPr>
            <a:xfrm>
              <a:off x="1848219" y="5534394"/>
              <a:ext cx="93852" cy="93852"/>
            </a:xfrm>
            <a:prstGeom prst="rect">
              <a:avLst/>
            </a:prstGeom>
          </p:spPr>
        </p:pic>
        <p:sp>
          <p:nvSpPr>
            <p:cNvPr id="68" name="object 68"/>
            <p:cNvSpPr/>
            <p:nvPr/>
          </p:nvSpPr>
          <p:spPr>
            <a:xfrm>
              <a:off x="1845191" y="5532281"/>
              <a:ext cx="715010" cy="415290"/>
            </a:xfrm>
            <a:custGeom>
              <a:avLst/>
              <a:gdLst/>
              <a:ahLst/>
              <a:cxnLst/>
              <a:rect l="l" t="t" r="r" b="b"/>
              <a:pathLst>
                <a:path w="715010" h="415289">
                  <a:moveTo>
                    <a:pt x="636837" y="348876"/>
                  </a:moveTo>
                  <a:lnTo>
                    <a:pt x="407162" y="348876"/>
                  </a:lnTo>
                  <a:lnTo>
                    <a:pt x="611301" y="369488"/>
                  </a:lnTo>
                  <a:lnTo>
                    <a:pt x="613522" y="379562"/>
                  </a:lnTo>
                  <a:lnTo>
                    <a:pt x="638527" y="409206"/>
                  </a:lnTo>
                  <a:lnTo>
                    <a:pt x="657831" y="415055"/>
                  </a:lnTo>
                  <a:lnTo>
                    <a:pt x="668362" y="415018"/>
                  </a:lnTo>
                  <a:lnTo>
                    <a:pt x="703237" y="396044"/>
                  </a:lnTo>
                  <a:lnTo>
                    <a:pt x="705003" y="393390"/>
                  </a:lnTo>
                  <a:lnTo>
                    <a:pt x="657910" y="393390"/>
                  </a:lnTo>
                  <a:lnTo>
                    <a:pt x="650278" y="390888"/>
                  </a:lnTo>
                  <a:lnTo>
                    <a:pt x="638568" y="381439"/>
                  </a:lnTo>
                  <a:lnTo>
                    <a:pt x="634593" y="374492"/>
                  </a:lnTo>
                  <a:lnTo>
                    <a:pt x="632891" y="358376"/>
                  </a:lnTo>
                  <a:lnTo>
                    <a:pt x="635342" y="350705"/>
                  </a:lnTo>
                  <a:lnTo>
                    <a:pt x="636837" y="348876"/>
                  </a:lnTo>
                  <a:close/>
                </a:path>
                <a:path w="715010" h="415289">
                  <a:moveTo>
                    <a:pt x="705013" y="333357"/>
                  </a:moveTo>
                  <a:lnTo>
                    <a:pt x="667893" y="333357"/>
                  </a:lnTo>
                  <a:lnTo>
                    <a:pt x="675525" y="335859"/>
                  </a:lnTo>
                  <a:lnTo>
                    <a:pt x="687197" y="345257"/>
                  </a:lnTo>
                  <a:lnTo>
                    <a:pt x="691191" y="352165"/>
                  </a:lnTo>
                  <a:lnTo>
                    <a:pt x="691268" y="352559"/>
                  </a:lnTo>
                  <a:lnTo>
                    <a:pt x="692828" y="367446"/>
                  </a:lnTo>
                  <a:lnTo>
                    <a:pt x="692894" y="368449"/>
                  </a:lnTo>
                  <a:lnTo>
                    <a:pt x="690422" y="375991"/>
                  </a:lnTo>
                  <a:lnTo>
                    <a:pt x="680961" y="387662"/>
                  </a:lnTo>
                  <a:lnTo>
                    <a:pt x="674027" y="391688"/>
                  </a:lnTo>
                  <a:lnTo>
                    <a:pt x="657910" y="393390"/>
                  </a:lnTo>
                  <a:lnTo>
                    <a:pt x="705003" y="393390"/>
                  </a:lnTo>
                  <a:lnTo>
                    <a:pt x="708757" y="387747"/>
                  </a:lnTo>
                  <a:lnTo>
                    <a:pt x="712604" y="378469"/>
                  </a:lnTo>
                  <a:lnTo>
                    <a:pt x="714597" y="368449"/>
                  </a:lnTo>
                  <a:lnTo>
                    <a:pt x="714552" y="357931"/>
                  </a:lnTo>
                  <a:lnTo>
                    <a:pt x="712409" y="347627"/>
                  </a:lnTo>
                  <a:lnTo>
                    <a:pt x="708377" y="338246"/>
                  </a:lnTo>
                  <a:lnTo>
                    <a:pt x="705013" y="333357"/>
                  </a:lnTo>
                  <a:close/>
                </a:path>
                <a:path w="715010" h="415289">
                  <a:moveTo>
                    <a:pt x="115125" y="93758"/>
                  </a:moveTo>
                  <a:lnTo>
                    <a:pt x="82054" y="93758"/>
                  </a:lnTo>
                  <a:lnTo>
                    <a:pt x="203746" y="206814"/>
                  </a:lnTo>
                  <a:lnTo>
                    <a:pt x="206387" y="209506"/>
                  </a:lnTo>
                  <a:lnTo>
                    <a:pt x="228955" y="229826"/>
                  </a:lnTo>
                  <a:lnTo>
                    <a:pt x="228930" y="230156"/>
                  </a:lnTo>
                  <a:lnTo>
                    <a:pt x="312559" y="307830"/>
                  </a:lnTo>
                  <a:lnTo>
                    <a:pt x="309032" y="315064"/>
                  </a:lnTo>
                  <a:lnTo>
                    <a:pt x="306651" y="322836"/>
                  </a:lnTo>
                  <a:lnTo>
                    <a:pt x="305658" y="329971"/>
                  </a:lnTo>
                  <a:lnTo>
                    <a:pt x="305608" y="335046"/>
                  </a:lnTo>
                  <a:lnTo>
                    <a:pt x="305714" y="339491"/>
                  </a:lnTo>
                  <a:lnTo>
                    <a:pt x="324688" y="374416"/>
                  </a:lnTo>
                  <a:lnTo>
                    <a:pt x="352300" y="385785"/>
                  </a:lnTo>
                  <a:lnTo>
                    <a:pt x="362826" y="385744"/>
                  </a:lnTo>
                  <a:lnTo>
                    <a:pt x="397751" y="366745"/>
                  </a:lnTo>
                  <a:lnTo>
                    <a:pt x="399885" y="364103"/>
                  </a:lnTo>
                  <a:lnTo>
                    <a:pt x="352374" y="364103"/>
                  </a:lnTo>
                  <a:lnTo>
                    <a:pt x="344779" y="361601"/>
                  </a:lnTo>
                  <a:lnTo>
                    <a:pt x="338924" y="356902"/>
                  </a:lnTo>
                  <a:lnTo>
                    <a:pt x="333133" y="352165"/>
                  </a:lnTo>
                  <a:lnTo>
                    <a:pt x="329082" y="345206"/>
                  </a:lnTo>
                  <a:lnTo>
                    <a:pt x="327393" y="329077"/>
                  </a:lnTo>
                  <a:lnTo>
                    <a:pt x="329895" y="321444"/>
                  </a:lnTo>
                  <a:lnTo>
                    <a:pt x="334581" y="315589"/>
                  </a:lnTo>
                  <a:lnTo>
                    <a:pt x="339344" y="309785"/>
                  </a:lnTo>
                  <a:lnTo>
                    <a:pt x="346240" y="305747"/>
                  </a:lnTo>
                  <a:lnTo>
                    <a:pt x="362394" y="304045"/>
                  </a:lnTo>
                  <a:lnTo>
                    <a:pt x="399498" y="304045"/>
                  </a:lnTo>
                  <a:lnTo>
                    <a:pt x="396833" y="300288"/>
                  </a:lnTo>
                  <a:lnTo>
                    <a:pt x="390067" y="293695"/>
                  </a:lnTo>
                  <a:lnTo>
                    <a:pt x="386521" y="291345"/>
                  </a:lnTo>
                  <a:lnTo>
                    <a:pt x="327888" y="291345"/>
                  </a:lnTo>
                  <a:lnTo>
                    <a:pt x="225357" y="196108"/>
                  </a:lnTo>
                  <a:lnTo>
                    <a:pt x="200335" y="172778"/>
                  </a:lnTo>
                  <a:lnTo>
                    <a:pt x="200177" y="172778"/>
                  </a:lnTo>
                  <a:lnTo>
                    <a:pt x="115125" y="93758"/>
                  </a:lnTo>
                  <a:close/>
                </a:path>
                <a:path w="715010" h="415289">
                  <a:moveTo>
                    <a:pt x="399498" y="304045"/>
                  </a:moveTo>
                  <a:lnTo>
                    <a:pt x="362394" y="304045"/>
                  </a:lnTo>
                  <a:lnTo>
                    <a:pt x="370039" y="306560"/>
                  </a:lnTo>
                  <a:lnTo>
                    <a:pt x="376443" y="311703"/>
                  </a:lnTo>
                  <a:lnTo>
                    <a:pt x="381711" y="315996"/>
                  </a:lnTo>
                  <a:lnTo>
                    <a:pt x="385724" y="322943"/>
                  </a:lnTo>
                  <a:lnTo>
                    <a:pt x="387417" y="339097"/>
                  </a:lnTo>
                  <a:lnTo>
                    <a:pt x="384937" y="346717"/>
                  </a:lnTo>
                  <a:lnTo>
                    <a:pt x="380225" y="352559"/>
                  </a:lnTo>
                  <a:lnTo>
                    <a:pt x="375475" y="358376"/>
                  </a:lnTo>
                  <a:lnTo>
                    <a:pt x="368528" y="362414"/>
                  </a:lnTo>
                  <a:lnTo>
                    <a:pt x="352374" y="364103"/>
                  </a:lnTo>
                  <a:lnTo>
                    <a:pt x="399885" y="364103"/>
                  </a:lnTo>
                  <a:lnTo>
                    <a:pt x="401967" y="361525"/>
                  </a:lnTo>
                  <a:lnTo>
                    <a:pt x="405231" y="355417"/>
                  </a:lnTo>
                  <a:lnTo>
                    <a:pt x="407162" y="348876"/>
                  </a:lnTo>
                  <a:lnTo>
                    <a:pt x="636837" y="348876"/>
                  </a:lnTo>
                  <a:lnTo>
                    <a:pt x="638332" y="347047"/>
                  </a:lnTo>
                  <a:lnTo>
                    <a:pt x="613613" y="347047"/>
                  </a:lnTo>
                  <a:lnTo>
                    <a:pt x="508406" y="336621"/>
                  </a:lnTo>
                  <a:lnTo>
                    <a:pt x="508393" y="336443"/>
                  </a:lnTo>
                  <a:lnTo>
                    <a:pt x="408711" y="326346"/>
                  </a:lnTo>
                  <a:lnTo>
                    <a:pt x="406353" y="316774"/>
                  </a:lnTo>
                  <a:lnTo>
                    <a:pt x="402328" y="308034"/>
                  </a:lnTo>
                  <a:lnTo>
                    <a:pt x="399498" y="304045"/>
                  </a:lnTo>
                  <a:close/>
                </a:path>
                <a:path w="715010" h="415289">
                  <a:moveTo>
                    <a:pt x="668000" y="311665"/>
                  </a:moveTo>
                  <a:lnTo>
                    <a:pt x="629527" y="323564"/>
                  </a:lnTo>
                  <a:lnTo>
                    <a:pt x="613613" y="347047"/>
                  </a:lnTo>
                  <a:lnTo>
                    <a:pt x="638332" y="347047"/>
                  </a:lnTo>
                  <a:lnTo>
                    <a:pt x="644829" y="339097"/>
                  </a:lnTo>
                  <a:lnTo>
                    <a:pt x="651789" y="335046"/>
                  </a:lnTo>
                  <a:lnTo>
                    <a:pt x="667893" y="333357"/>
                  </a:lnTo>
                  <a:lnTo>
                    <a:pt x="705013" y="333357"/>
                  </a:lnTo>
                  <a:lnTo>
                    <a:pt x="702683" y="329971"/>
                  </a:lnTo>
                  <a:lnTo>
                    <a:pt x="695553" y="322981"/>
                  </a:lnTo>
                  <a:lnTo>
                    <a:pt x="687272" y="317490"/>
                  </a:lnTo>
                  <a:lnTo>
                    <a:pt x="678005" y="313656"/>
                  </a:lnTo>
                  <a:lnTo>
                    <a:pt x="668000" y="311665"/>
                  </a:lnTo>
                  <a:close/>
                </a:path>
                <a:path w="715010" h="415289">
                  <a:moveTo>
                    <a:pt x="362485" y="282379"/>
                  </a:moveTo>
                  <a:lnTo>
                    <a:pt x="327888" y="291345"/>
                  </a:lnTo>
                  <a:lnTo>
                    <a:pt x="386521" y="291345"/>
                  </a:lnTo>
                  <a:lnTo>
                    <a:pt x="381778" y="288203"/>
                  </a:lnTo>
                  <a:lnTo>
                    <a:pt x="372503" y="284370"/>
                  </a:lnTo>
                  <a:lnTo>
                    <a:pt x="362485" y="282379"/>
                  </a:lnTo>
                  <a:close/>
                </a:path>
                <a:path w="715010" h="415289">
                  <a:moveTo>
                    <a:pt x="225357" y="196108"/>
                  </a:moveTo>
                  <a:close/>
                </a:path>
                <a:path w="715010" h="415289">
                  <a:moveTo>
                    <a:pt x="200253" y="172702"/>
                  </a:moveTo>
                  <a:close/>
                </a:path>
                <a:path w="715010" h="415289">
                  <a:moveTo>
                    <a:pt x="56733" y="0"/>
                  </a:moveTo>
                  <a:lnTo>
                    <a:pt x="18265" y="11888"/>
                  </a:lnTo>
                  <a:lnTo>
                    <a:pt x="19" y="46299"/>
                  </a:lnTo>
                  <a:lnTo>
                    <a:pt x="0" y="57157"/>
                  </a:lnTo>
                  <a:lnTo>
                    <a:pt x="2137" y="67432"/>
                  </a:lnTo>
                  <a:lnTo>
                    <a:pt x="27264" y="97541"/>
                  </a:lnTo>
                  <a:lnTo>
                    <a:pt x="46558" y="103386"/>
                  </a:lnTo>
                  <a:lnTo>
                    <a:pt x="57061" y="103347"/>
                  </a:lnTo>
                  <a:lnTo>
                    <a:pt x="63922" y="102165"/>
                  </a:lnTo>
                  <a:lnTo>
                    <a:pt x="70400" y="100129"/>
                  </a:lnTo>
                  <a:lnTo>
                    <a:pt x="76458" y="97305"/>
                  </a:lnTo>
                  <a:lnTo>
                    <a:pt x="82054" y="93758"/>
                  </a:lnTo>
                  <a:lnTo>
                    <a:pt x="115125" y="93758"/>
                  </a:lnTo>
                  <a:lnTo>
                    <a:pt x="102153" y="81706"/>
                  </a:lnTo>
                  <a:lnTo>
                    <a:pt x="46672" y="81706"/>
                  </a:lnTo>
                  <a:lnTo>
                    <a:pt x="38989" y="79230"/>
                  </a:lnTo>
                  <a:lnTo>
                    <a:pt x="33197" y="74467"/>
                  </a:lnTo>
                  <a:lnTo>
                    <a:pt x="27381" y="69768"/>
                  </a:lnTo>
                  <a:lnTo>
                    <a:pt x="23279" y="62821"/>
                  </a:lnTo>
                  <a:lnTo>
                    <a:pt x="40538" y="23362"/>
                  </a:lnTo>
                  <a:lnTo>
                    <a:pt x="56616" y="21686"/>
                  </a:lnTo>
                  <a:lnTo>
                    <a:pt x="93759" y="21686"/>
                  </a:lnTo>
                  <a:lnTo>
                    <a:pt x="91439" y="18297"/>
                  </a:lnTo>
                  <a:lnTo>
                    <a:pt x="84315" y="11297"/>
                  </a:lnTo>
                  <a:lnTo>
                    <a:pt x="76027" y="5814"/>
                  </a:lnTo>
                  <a:lnTo>
                    <a:pt x="66754" y="1985"/>
                  </a:lnTo>
                  <a:lnTo>
                    <a:pt x="56733" y="0"/>
                  </a:lnTo>
                  <a:close/>
                </a:path>
                <a:path w="715010" h="415289">
                  <a:moveTo>
                    <a:pt x="93759" y="21686"/>
                  </a:moveTo>
                  <a:lnTo>
                    <a:pt x="56616" y="21686"/>
                  </a:lnTo>
                  <a:lnTo>
                    <a:pt x="64287" y="24175"/>
                  </a:lnTo>
                  <a:lnTo>
                    <a:pt x="75933" y="33624"/>
                  </a:lnTo>
                  <a:lnTo>
                    <a:pt x="79984" y="40571"/>
                  </a:lnTo>
                  <a:lnTo>
                    <a:pt x="81673" y="56674"/>
                  </a:lnTo>
                  <a:lnTo>
                    <a:pt x="79171" y="64320"/>
                  </a:lnTo>
                  <a:lnTo>
                    <a:pt x="74447" y="70124"/>
                  </a:lnTo>
                  <a:lnTo>
                    <a:pt x="69735" y="75991"/>
                  </a:lnTo>
                  <a:lnTo>
                    <a:pt x="62750" y="80017"/>
                  </a:lnTo>
                  <a:lnTo>
                    <a:pt x="46672" y="81706"/>
                  </a:lnTo>
                  <a:lnTo>
                    <a:pt x="102153" y="81706"/>
                  </a:lnTo>
                  <a:lnTo>
                    <a:pt x="97040" y="76956"/>
                  </a:lnTo>
                  <a:lnTo>
                    <a:pt x="100293" y="69912"/>
                  </a:lnTo>
                  <a:lnTo>
                    <a:pt x="102473" y="62380"/>
                  </a:lnTo>
                  <a:lnTo>
                    <a:pt x="103495" y="54471"/>
                  </a:lnTo>
                  <a:lnTo>
                    <a:pt x="103276" y="46299"/>
                  </a:lnTo>
                  <a:lnTo>
                    <a:pt x="101138" y="35991"/>
                  </a:lnTo>
                  <a:lnTo>
                    <a:pt x="97120" y="26593"/>
                  </a:lnTo>
                  <a:lnTo>
                    <a:pt x="93759" y="21686"/>
                  </a:lnTo>
                  <a:close/>
                </a:path>
              </a:pathLst>
            </a:custGeom>
            <a:solidFill>
              <a:srgbClr val="074848"/>
            </a:solidFill>
          </p:spPr>
          <p:txBody>
            <a:bodyPr wrap="square" lIns="0" tIns="0" rIns="0" bIns="0" rtlCol="0"/>
            <a:lstStyle/>
            <a:p>
              <a:endParaRPr sz="1500">
                <a:latin typeface="Corbel" panose="020B0503020204020204" pitchFamily="34" charset="0"/>
              </a:endParaRPr>
            </a:p>
          </p:txBody>
        </p:sp>
        <p:sp>
          <p:nvSpPr>
            <p:cNvPr id="69" name="object 69"/>
            <p:cNvSpPr/>
            <p:nvPr/>
          </p:nvSpPr>
          <p:spPr>
            <a:xfrm>
              <a:off x="2327187" y="5719696"/>
              <a:ext cx="356235" cy="450850"/>
            </a:xfrm>
            <a:custGeom>
              <a:avLst/>
              <a:gdLst/>
              <a:ahLst/>
              <a:cxnLst/>
              <a:rect l="l" t="t" r="r" b="b"/>
              <a:pathLst>
                <a:path w="356235" h="450850">
                  <a:moveTo>
                    <a:pt x="178117" y="0"/>
                  </a:moveTo>
                  <a:lnTo>
                    <a:pt x="108754" y="13989"/>
                  </a:lnTo>
                  <a:lnTo>
                    <a:pt x="52171" y="52133"/>
                  </a:lnTo>
                  <a:lnTo>
                    <a:pt x="13989" y="108753"/>
                  </a:lnTo>
                  <a:lnTo>
                    <a:pt x="0" y="178079"/>
                  </a:lnTo>
                  <a:lnTo>
                    <a:pt x="517" y="191875"/>
                  </a:lnTo>
                  <a:lnTo>
                    <a:pt x="8178" y="231584"/>
                  </a:lnTo>
                  <a:lnTo>
                    <a:pt x="24921" y="268889"/>
                  </a:lnTo>
                  <a:lnTo>
                    <a:pt x="32461" y="280606"/>
                  </a:lnTo>
                  <a:lnTo>
                    <a:pt x="68184" y="326547"/>
                  </a:lnTo>
                  <a:lnTo>
                    <a:pt x="110248" y="374929"/>
                  </a:lnTo>
                  <a:lnTo>
                    <a:pt x="110464" y="375145"/>
                  </a:lnTo>
                  <a:lnTo>
                    <a:pt x="110655" y="375386"/>
                  </a:lnTo>
                  <a:lnTo>
                    <a:pt x="167948" y="439177"/>
                  </a:lnTo>
                  <a:lnTo>
                    <a:pt x="178117" y="450735"/>
                  </a:lnTo>
                  <a:lnTo>
                    <a:pt x="188245" y="439177"/>
                  </a:lnTo>
                  <a:lnTo>
                    <a:pt x="198888" y="427210"/>
                  </a:lnTo>
                  <a:lnTo>
                    <a:pt x="249018" y="371514"/>
                  </a:lnTo>
                  <a:lnTo>
                    <a:pt x="276280" y="340426"/>
                  </a:lnTo>
                  <a:lnTo>
                    <a:pt x="301654" y="309877"/>
                  </a:lnTo>
                  <a:lnTo>
                    <a:pt x="318706" y="287324"/>
                  </a:lnTo>
                  <a:lnTo>
                    <a:pt x="178117" y="287324"/>
                  </a:lnTo>
                  <a:lnTo>
                    <a:pt x="156090" y="285103"/>
                  </a:lnTo>
                  <a:lnTo>
                    <a:pt x="135581" y="278734"/>
                  </a:lnTo>
                  <a:lnTo>
                    <a:pt x="117037" y="268663"/>
                  </a:lnTo>
                  <a:lnTo>
                    <a:pt x="100888" y="255333"/>
                  </a:lnTo>
                  <a:lnTo>
                    <a:pt x="87491" y="239119"/>
                  </a:lnTo>
                  <a:lnTo>
                    <a:pt x="77425" y="220564"/>
                  </a:lnTo>
                  <a:lnTo>
                    <a:pt x="71064" y="200070"/>
                  </a:lnTo>
                  <a:lnTo>
                    <a:pt x="68850" y="178041"/>
                  </a:lnTo>
                  <a:lnTo>
                    <a:pt x="71069" y="156055"/>
                  </a:lnTo>
                  <a:lnTo>
                    <a:pt x="77428" y="135564"/>
                  </a:lnTo>
                  <a:lnTo>
                    <a:pt x="87492" y="117014"/>
                  </a:lnTo>
                  <a:lnTo>
                    <a:pt x="100825" y="100850"/>
                  </a:lnTo>
                  <a:lnTo>
                    <a:pt x="117055" y="87441"/>
                  </a:lnTo>
                  <a:lnTo>
                    <a:pt x="135593" y="77381"/>
                  </a:lnTo>
                  <a:lnTo>
                    <a:pt x="156095" y="71015"/>
                  </a:lnTo>
                  <a:lnTo>
                    <a:pt x="178117" y="68795"/>
                  </a:lnTo>
                  <a:lnTo>
                    <a:pt x="317781" y="68795"/>
                  </a:lnTo>
                  <a:lnTo>
                    <a:pt x="304038" y="52133"/>
                  </a:lnTo>
                  <a:lnTo>
                    <a:pt x="277667" y="30400"/>
                  </a:lnTo>
                  <a:lnTo>
                    <a:pt x="247416" y="13989"/>
                  </a:lnTo>
                  <a:lnTo>
                    <a:pt x="213996" y="3616"/>
                  </a:lnTo>
                  <a:lnTo>
                    <a:pt x="178117" y="0"/>
                  </a:lnTo>
                  <a:close/>
                </a:path>
                <a:path w="356235" h="450850">
                  <a:moveTo>
                    <a:pt x="317781" y="68795"/>
                  </a:moveTo>
                  <a:lnTo>
                    <a:pt x="178117" y="68795"/>
                  </a:lnTo>
                  <a:lnTo>
                    <a:pt x="200088" y="71047"/>
                  </a:lnTo>
                  <a:lnTo>
                    <a:pt x="220570" y="77395"/>
                  </a:lnTo>
                  <a:lnTo>
                    <a:pt x="255299" y="100787"/>
                  </a:lnTo>
                  <a:lnTo>
                    <a:pt x="278782" y="135569"/>
                  </a:lnTo>
                  <a:lnTo>
                    <a:pt x="287371" y="178079"/>
                  </a:lnTo>
                  <a:lnTo>
                    <a:pt x="285153" y="200081"/>
                  </a:lnTo>
                  <a:lnTo>
                    <a:pt x="268698" y="239172"/>
                  </a:lnTo>
                  <a:lnTo>
                    <a:pt x="239149" y="268684"/>
                  </a:lnTo>
                  <a:lnTo>
                    <a:pt x="200132" y="285103"/>
                  </a:lnTo>
                  <a:lnTo>
                    <a:pt x="178117" y="287324"/>
                  </a:lnTo>
                  <a:lnTo>
                    <a:pt x="318706" y="287324"/>
                  </a:lnTo>
                  <a:lnTo>
                    <a:pt x="343337" y="244660"/>
                  </a:lnTo>
                  <a:lnTo>
                    <a:pt x="354079" y="205403"/>
                  </a:lnTo>
                  <a:lnTo>
                    <a:pt x="356154" y="178041"/>
                  </a:lnTo>
                  <a:lnTo>
                    <a:pt x="352549" y="142184"/>
                  </a:lnTo>
                  <a:lnTo>
                    <a:pt x="342190" y="108753"/>
                  </a:lnTo>
                  <a:lnTo>
                    <a:pt x="325785" y="78499"/>
                  </a:lnTo>
                  <a:lnTo>
                    <a:pt x="317781" y="68795"/>
                  </a:lnTo>
                  <a:close/>
                </a:path>
              </a:pathLst>
            </a:custGeom>
            <a:solidFill>
              <a:srgbClr val="52A947"/>
            </a:solidFill>
          </p:spPr>
          <p:txBody>
            <a:bodyPr wrap="square" lIns="0" tIns="0" rIns="0" bIns="0" rtlCol="0"/>
            <a:lstStyle/>
            <a:p>
              <a:endParaRPr sz="1500">
                <a:latin typeface="Corbel" panose="020B0503020204020204" pitchFamily="34" charset="0"/>
              </a:endParaRPr>
            </a:p>
          </p:txBody>
        </p:sp>
      </p:grpSp>
      <p:sp>
        <p:nvSpPr>
          <p:cNvPr id="70" name="object 70"/>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lang="fr-FR">
                <a:solidFill>
                  <a:srgbClr val="0093D5"/>
                </a:solidFill>
                <a:cs typeface="Montserrat"/>
              </a:rPr>
              <a:t>Ordre du jour</a:t>
            </a:r>
          </a:p>
        </p:txBody>
      </p:sp>
      <p:pic>
        <p:nvPicPr>
          <p:cNvPr id="72" name="Picture 71" descr="A picture containing pool ball, vector graphics&#10;&#10;Description automatically generated">
            <a:extLst>
              <a:ext uri="{FF2B5EF4-FFF2-40B4-BE49-F238E27FC236}">
                <a16:creationId xmlns:a16="http://schemas.microsoft.com/office/drawing/2014/main" id="{7C108C8B-5561-D4B9-6D19-72B38E210138}"/>
              </a:ext>
            </a:extLst>
          </p:cNvPr>
          <p:cNvPicPr>
            <a:picLocks noChangeAspect="1"/>
          </p:cNvPicPr>
          <p:nvPr/>
        </p:nvPicPr>
        <p:blipFill>
          <a:blip r:embed="rId7"/>
          <a:stretch>
            <a:fillRect/>
          </a:stretch>
        </p:blipFill>
        <p:spPr>
          <a:xfrm>
            <a:off x="1467503" y="1768978"/>
            <a:ext cx="838200" cy="838200"/>
          </a:xfrm>
          <a:prstGeom prst="rect">
            <a:avLst/>
          </a:prstGeom>
        </p:spPr>
      </p:pic>
      <p:sp>
        <p:nvSpPr>
          <p:cNvPr id="3" name="Footer Placeholder 57">
            <a:extLst>
              <a:ext uri="{FF2B5EF4-FFF2-40B4-BE49-F238E27FC236}">
                <a16:creationId xmlns:a16="http://schemas.microsoft.com/office/drawing/2014/main" id="{4C664154-DECA-5367-1D37-690B67F4F05B}"/>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lang="fr-FR"/>
              <a:t>L’impact sur la santé publique</a:t>
            </a:r>
          </a:p>
        </p:txBody>
      </p:sp>
      <p:graphicFrame>
        <p:nvGraphicFramePr>
          <p:cNvPr id="9" name="object 9"/>
          <p:cNvGraphicFramePr>
            <a:graphicFrameLocks noGrp="1"/>
          </p:cNvGraphicFramePr>
          <p:nvPr>
            <p:extLst>
              <p:ext uri="{D42A27DB-BD31-4B8C-83A1-F6EECF244321}">
                <p14:modId xmlns:p14="http://schemas.microsoft.com/office/powerpoint/2010/main" val="1069628920"/>
              </p:ext>
            </p:extLst>
          </p:nvPr>
        </p:nvGraphicFramePr>
        <p:xfrm>
          <a:off x="1203114" y="1250457"/>
          <a:ext cx="10608202" cy="4874070"/>
        </p:xfrm>
        <a:graphic>
          <a:graphicData uri="http://schemas.openxmlformats.org/drawingml/2006/table">
            <a:tbl>
              <a:tblPr firstRow="1" bandRow="1">
                <a:tableStyleId>{2D5ABB26-0587-4C30-8999-92F81FD0307C}</a:tableStyleId>
              </a:tblPr>
              <a:tblGrid>
                <a:gridCol w="2220383">
                  <a:extLst>
                    <a:ext uri="{9D8B030D-6E8A-4147-A177-3AD203B41FA5}">
                      <a16:colId xmlns:a16="http://schemas.microsoft.com/office/drawing/2014/main" val="20000"/>
                    </a:ext>
                  </a:extLst>
                </a:gridCol>
                <a:gridCol w="4101041">
                  <a:extLst>
                    <a:ext uri="{9D8B030D-6E8A-4147-A177-3AD203B41FA5}">
                      <a16:colId xmlns:a16="http://schemas.microsoft.com/office/drawing/2014/main" val="20001"/>
                    </a:ext>
                  </a:extLst>
                </a:gridCol>
                <a:gridCol w="4286778">
                  <a:extLst>
                    <a:ext uri="{9D8B030D-6E8A-4147-A177-3AD203B41FA5}">
                      <a16:colId xmlns:a16="http://schemas.microsoft.com/office/drawing/2014/main" val="20002"/>
                    </a:ext>
                  </a:extLst>
                </a:gridCol>
              </a:tblGrid>
              <a:tr h="1066800">
                <a:tc>
                  <a:txBody>
                    <a:bodyPr/>
                    <a:lstStyle/>
                    <a:p>
                      <a:pPr algn="l" rtl="0">
                        <a:lnSpc>
                          <a:spcPct val="100000"/>
                        </a:lnSpc>
                        <a:spcBef>
                          <a:spcPts val="50"/>
                        </a:spcBef>
                      </a:pPr>
                      <a:endParaRPr lang="en-US" sz="1800" dirty="0">
                        <a:latin typeface="Corbel" panose="020B0503020204020204" pitchFamily="34" charset="0"/>
                        <a:cs typeface="Times New Roman"/>
                      </a:endParaRPr>
                    </a:p>
                    <a:p>
                      <a:pPr marL="4445" algn="ctr">
                        <a:lnSpc>
                          <a:spcPct val="100000"/>
                        </a:lnSpc>
                      </a:pPr>
                      <a:r>
                        <a:rPr lang="fr-FR" sz="1200" b="1">
                          <a:solidFill>
                            <a:srgbClr val="FFFFFF"/>
                          </a:solidFill>
                          <a:latin typeface="Corbel" panose="020B0503020204020204" pitchFamily="34" charset="0"/>
                          <a:cs typeface="Montserrat"/>
                        </a:rPr>
                        <a:t> </a:t>
                      </a:r>
                    </a:p>
                    <a:p>
                      <a:pPr marL="554990" marR="548005" algn="ctr">
                        <a:lnSpc>
                          <a:spcPct val="107200"/>
                        </a:lnSpc>
                        <a:spcBef>
                          <a:spcPts val="695"/>
                        </a:spcBef>
                      </a:pPr>
                      <a:r>
                        <a:rPr lang="fr-FR" sz="1200">
                          <a:solidFill>
                            <a:srgbClr val="231F20"/>
                          </a:solidFill>
                          <a:latin typeface="Corbel" panose="020B0503020204020204" pitchFamily="34" charset="0"/>
                          <a:cs typeface="Montserrat-Light"/>
                        </a:rPr>
                        <a:t>Concrétisation de l’objectif</a:t>
                      </a:r>
                    </a:p>
                  </a:txBody>
                  <a:tcPr marL="0" marR="0" marT="5292" marB="0">
                    <a:lnR w="6350" cap="flat" cmpd="sng" algn="ctr">
                      <a:solidFill>
                        <a:srgbClr val="0093D5"/>
                      </a:solidFill>
                      <a:prstDash val="solid"/>
                      <a:round/>
                      <a:headEnd type="none" w="med" len="med"/>
                      <a:tailEnd type="none" w="med" len="med"/>
                    </a:lnR>
                    <a:lnT w="6350">
                      <a:noFill/>
                      <a:prstDash val="solid"/>
                    </a:lnT>
                    <a:lnB w="6350">
                      <a:solidFill>
                        <a:srgbClr val="0093D5"/>
                      </a:solidFill>
                      <a:prstDash val="solid"/>
                    </a:lnB>
                  </a:tcPr>
                </a:tc>
                <a:tc gridSpan="2">
                  <a:txBody>
                    <a:bodyPr/>
                    <a:lstStyle/>
                    <a:p>
                      <a:pPr marL="10583" marR="4233" algn="ctr">
                        <a:lnSpc>
                          <a:spcPct val="100000"/>
                        </a:lnSpc>
                        <a:spcBef>
                          <a:spcPts val="83"/>
                        </a:spcBef>
                      </a:pPr>
                      <a:r>
                        <a:rPr lang="fr-FR" sz="2000" b="1" dirty="0">
                          <a:solidFill>
                            <a:srgbClr val="0093D5"/>
                          </a:solidFill>
                          <a:latin typeface="Corbel" panose="020B0503020204020204" pitchFamily="34" charset="0"/>
                          <a:cs typeface="Montserrat"/>
                        </a:rPr>
                        <a:t>Amélioration de la santé et de la survie des nourrissons grâce à l’introduction et à l’utilisation à grande échelle d’outils de prévention du VRS (</a:t>
                      </a:r>
                      <a:r>
                        <a:rPr lang="fr-FR" sz="2000" b="1" dirty="0" err="1">
                          <a:solidFill>
                            <a:srgbClr val="0093D5"/>
                          </a:solidFill>
                          <a:latin typeface="Corbel" panose="020B0503020204020204" pitchFamily="34" charset="0"/>
                          <a:cs typeface="Montserrat"/>
                        </a:rPr>
                        <a:t>AcM</a:t>
                      </a:r>
                      <a:r>
                        <a:rPr lang="fr-FR" sz="2000" b="1" dirty="0">
                          <a:solidFill>
                            <a:srgbClr val="0093D5"/>
                          </a:solidFill>
                          <a:latin typeface="Corbel" panose="020B0503020204020204" pitchFamily="34" charset="0"/>
                          <a:cs typeface="Montserrat"/>
                        </a:rPr>
                        <a:t> et/ou vaccination maternelle)</a:t>
                      </a:r>
                    </a:p>
                  </a:txBody>
                  <a:tcPr anchor="ctr">
                    <a:lnL w="6350" cap="flat" cmpd="sng" algn="ctr">
                      <a:solidFill>
                        <a:srgbClr val="0093D5"/>
                      </a:solidFill>
                      <a:prstDash val="solid"/>
                      <a:round/>
                      <a:headEnd type="none" w="med" len="med"/>
                      <a:tailEnd type="none" w="med" len="med"/>
                    </a:lnL>
                    <a:lnT w="6350">
                      <a:noFill/>
                      <a:prstDash val="solid"/>
                    </a:lnT>
                    <a:lnB w="6350">
                      <a:solidFill>
                        <a:srgbClr val="0093D5"/>
                      </a:solidFill>
                      <a:prstDash val="solid"/>
                    </a:lnB>
                  </a:tcPr>
                </a:tc>
                <a:tc hMerge="1">
                  <a:txBody>
                    <a:bodyPr/>
                    <a:lstStyle/>
                    <a:p>
                      <a:pPr marL="233679" marR="227329" algn="l" rtl="0">
                        <a:lnSpc>
                          <a:spcPct val="104200"/>
                        </a:lnSpc>
                        <a:spcBef>
                          <a:spcPts val="1830"/>
                        </a:spcBef>
                      </a:pPr>
                      <a:endParaRPr sz="1300" dirty="0">
                        <a:latin typeface="Corbel" panose="020B0503020204020204" pitchFamily="34" charset="0"/>
                        <a:cs typeface="Montserrat-SemiBold"/>
                      </a:endParaRPr>
                    </a:p>
                  </a:txBody>
                  <a:tcPr anchor="ctr">
                    <a:lnL w="6350" cap="flat" cmpd="sng" algn="ctr">
                      <a:solidFill>
                        <a:srgbClr val="0093D5"/>
                      </a:solidFill>
                      <a:prstDash val="solid"/>
                      <a:round/>
                      <a:headEnd type="none" w="med" len="med"/>
                      <a:tailEnd type="none" w="med" len="me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261566994"/>
                  </a:ext>
                </a:extLst>
              </a:tr>
              <a:tr h="1180845">
                <a:tc>
                  <a:txBody>
                    <a:bodyPr/>
                    <a:lstStyle/>
                    <a:p>
                      <a:pPr algn="l" rtl="0">
                        <a:lnSpc>
                          <a:spcPct val="100000"/>
                        </a:lnSpc>
                        <a:spcBef>
                          <a:spcPts val="50"/>
                        </a:spcBef>
                      </a:pPr>
                      <a:endParaRPr sz="1800" dirty="0">
                        <a:latin typeface="Corbel" panose="020B0503020204020204" pitchFamily="34" charset="0"/>
                        <a:cs typeface="Times New Roman"/>
                      </a:endParaRPr>
                    </a:p>
                    <a:p>
                      <a:pPr marL="4445" algn="ctr">
                        <a:lnSpc>
                          <a:spcPct val="100000"/>
                        </a:lnSpc>
                      </a:pPr>
                      <a:r>
                        <a:rPr lang="fr-FR" sz="1200" b="1" dirty="0">
                          <a:solidFill>
                            <a:srgbClr val="FFFFFF"/>
                          </a:solidFill>
                          <a:latin typeface="Corbel" panose="020B0503020204020204" pitchFamily="34" charset="0"/>
                          <a:cs typeface="Montserrat"/>
                        </a:rPr>
                        <a:t> </a:t>
                      </a:r>
                    </a:p>
                    <a:p>
                      <a:pPr marL="554990" marR="548005" algn="ctr">
                        <a:lnSpc>
                          <a:spcPct val="107200"/>
                        </a:lnSpc>
                        <a:spcBef>
                          <a:spcPts val="695"/>
                        </a:spcBef>
                      </a:pPr>
                      <a:r>
                        <a:rPr lang="fr-FR" sz="1200" dirty="0">
                          <a:solidFill>
                            <a:srgbClr val="231F20"/>
                          </a:solidFill>
                          <a:latin typeface="Corbel" panose="020B0503020204020204" pitchFamily="34" charset="0"/>
                          <a:cs typeface="Montserrat-Light"/>
                        </a:rPr>
                        <a:t>Efforts nécessaires pour atteindre l’objectif</a:t>
                      </a:r>
                    </a:p>
                  </a:txBody>
                  <a:tcPr marL="0" marR="0" marT="5292" marB="0">
                    <a:lnR w="6350">
                      <a:solidFill>
                        <a:srgbClr val="0093D5"/>
                      </a:solidFill>
                      <a:prstDash val="soli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607060" marR="415925" indent="-183515" algn="ctr">
                        <a:lnSpc>
                          <a:spcPct val="104200"/>
                        </a:lnSpc>
                      </a:pPr>
                      <a:r>
                        <a:rPr lang="fr-FR" sz="1400" b="1">
                          <a:solidFill>
                            <a:srgbClr val="D71E62"/>
                          </a:solidFill>
                          <a:latin typeface="Corbel" panose="020B0503020204020204" pitchFamily="34" charset="0"/>
                          <a:cs typeface="Montserrat-SemiBold"/>
                        </a:rPr>
                        <a:t>Des décisions fondées sur des preuves soutiennent la priorisation du VRS et l’adoption des produits</a:t>
                      </a:r>
                    </a:p>
                  </a:txBody>
                  <a:tcPr anchor="ctr">
                    <a:lnL w="6350">
                      <a:solidFill>
                        <a:srgbClr val="0093D5"/>
                      </a:solidFill>
                      <a:prstDash val="solid"/>
                    </a:lnL>
                    <a:lnR w="6350">
                      <a:solidFill>
                        <a:srgbClr val="0093D5"/>
                      </a:solidFill>
                      <a:prstDash val="soli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233679" marR="227329" algn="ctr">
                        <a:lnSpc>
                          <a:spcPct val="104200"/>
                        </a:lnSpc>
                        <a:spcBef>
                          <a:spcPts val="1830"/>
                        </a:spcBef>
                      </a:pPr>
                      <a:r>
                        <a:rPr lang="fr-FR" sz="1400" b="1">
                          <a:solidFill>
                            <a:srgbClr val="D71E62"/>
                          </a:solidFill>
                          <a:latin typeface="Corbel" panose="020B0503020204020204" pitchFamily="34" charset="0"/>
                          <a:cs typeface="Montserrat-SemiBold"/>
                        </a:rPr>
                        <a:t>Les systèmes et services de santé fournissent des produits de prévention du VRS de manière systématique, efficace et équitable</a:t>
                      </a:r>
                    </a:p>
                  </a:txBody>
                  <a:tcPr anchor="ctr">
                    <a:lnL w="6350">
                      <a:solidFill>
                        <a:srgbClr val="0093D5"/>
                      </a:solidFill>
                      <a:prstDash val="solid"/>
                    </a:lnL>
                    <a:lnT w="6350" cap="flat" cmpd="sng" algn="ctr">
                      <a:solidFill>
                        <a:srgbClr val="0093D5"/>
                      </a:solidFill>
                      <a:prstDash val="solid"/>
                      <a:round/>
                      <a:headEnd type="none" w="med" len="med"/>
                      <a:tailEnd type="none" w="med" len="med"/>
                    </a:lnT>
                    <a:lnB w="6350">
                      <a:solidFill>
                        <a:srgbClr val="0093D5"/>
                      </a:solidFill>
                      <a:prstDash val="solid"/>
                    </a:lnB>
                  </a:tcPr>
                </a:tc>
                <a:extLst>
                  <a:ext uri="{0D108BD9-81ED-4DB2-BD59-A6C34878D82A}">
                    <a16:rowId xmlns:a16="http://schemas.microsoft.com/office/drawing/2014/main" val="10000"/>
                  </a:ext>
                </a:extLst>
              </a:tr>
              <a:tr h="1667404">
                <a:tc>
                  <a:txBody>
                    <a:bodyPr/>
                    <a:lstStyle/>
                    <a:p>
                      <a:pPr algn="l" rtl="0">
                        <a:lnSpc>
                          <a:spcPct val="100000"/>
                        </a:lnSpc>
                      </a:pPr>
                      <a:endParaRPr sz="1600" dirty="0">
                        <a:latin typeface="Corbel" panose="020B0503020204020204" pitchFamily="34" charset="0"/>
                        <a:cs typeface="Times New Roman"/>
                      </a:endParaRPr>
                    </a:p>
                    <a:p>
                      <a:pPr algn="l" rtl="0">
                        <a:lnSpc>
                          <a:spcPct val="100000"/>
                        </a:lnSpc>
                      </a:pPr>
                      <a:endParaRPr sz="2000" dirty="0">
                        <a:latin typeface="Corbel" panose="020B0503020204020204" pitchFamily="34" charset="0"/>
                        <a:cs typeface="Times New Roman"/>
                      </a:endParaRPr>
                    </a:p>
                    <a:p>
                      <a:pPr marL="4445" algn="ctr">
                        <a:lnSpc>
                          <a:spcPct val="100000"/>
                        </a:lnSpc>
                      </a:pPr>
                      <a:r>
                        <a:rPr lang="fr-FR" sz="1200" b="1" dirty="0">
                          <a:solidFill>
                            <a:srgbClr val="FFFFFF"/>
                          </a:solidFill>
                          <a:latin typeface="Corbel" panose="020B0503020204020204" pitchFamily="34" charset="0"/>
                          <a:cs typeface="Montserrat"/>
                        </a:rPr>
                        <a:t>CRITÈRES</a:t>
                      </a:r>
                    </a:p>
                    <a:p>
                      <a:pPr marL="441325" marR="433705" indent="-635" algn="ctr">
                        <a:lnSpc>
                          <a:spcPct val="107200"/>
                        </a:lnSpc>
                        <a:spcBef>
                          <a:spcPts val="995"/>
                        </a:spcBef>
                      </a:pPr>
                      <a:r>
                        <a:rPr lang="fr-FR" sz="1200" dirty="0">
                          <a:solidFill>
                            <a:srgbClr val="231F20"/>
                          </a:solidFill>
                          <a:latin typeface="Corbel" panose="020B0503020204020204" pitchFamily="34" charset="0"/>
                          <a:cs typeface="Montserrat-Light"/>
                        </a:rPr>
                        <a:t>Éléments permettant d’atteindre les objectifs</a:t>
                      </a:r>
                    </a:p>
                  </a:txBody>
                  <a:tcPr marL="0" marR="0" marT="0" marB="0">
                    <a:lnR w="6350">
                      <a:solidFill>
                        <a:srgbClr val="0093D5"/>
                      </a:solidFill>
                      <a:prstDash val="solid"/>
                    </a:lnR>
                    <a:lnT w="6350">
                      <a:solidFill>
                        <a:srgbClr val="0093D5"/>
                      </a:solidFill>
                      <a:prstDash val="solid"/>
                    </a:lnT>
                  </a:tcPr>
                </a:tc>
                <a:tc>
                  <a:txBody>
                    <a:bodyPr/>
                    <a:lstStyle/>
                    <a:p>
                      <a:pPr marL="285750" indent="-285750" algn="l" rtl="0">
                        <a:lnSpc>
                          <a:spcPct val="100000"/>
                        </a:lnSpc>
                        <a:spcBef>
                          <a:spcPts val="30"/>
                        </a:spcBef>
                        <a:buFont typeface="Arial" panose="020B0604020202020204" pitchFamily="34" charset="0"/>
                        <a:buChar char="•"/>
                      </a:pPr>
                      <a:endParaRPr sz="1400" dirty="0">
                        <a:latin typeface="Corbel" panose="020B0503020204020204" pitchFamily="34" charset="0"/>
                        <a:cs typeface="Times New Roman"/>
                      </a:endParaRPr>
                    </a:p>
                    <a:p>
                      <a:pPr marL="400050" indent="-172085">
                        <a:lnSpc>
                          <a:spcPct val="100000"/>
                        </a:lnSpc>
                        <a:buFont typeface="Arial" panose="020B0604020202020204" pitchFamily="34" charset="0"/>
                        <a:buChar char="•"/>
                        <a:tabLst>
                          <a:tab pos="400685" algn="l"/>
                        </a:tabLst>
                      </a:pPr>
                      <a:r>
                        <a:rPr lang="fr-FR" sz="1400">
                          <a:solidFill>
                            <a:srgbClr val="672672"/>
                          </a:solidFill>
                          <a:latin typeface="Corbel" panose="020B0503020204020204" pitchFamily="34" charset="0"/>
                          <a:cs typeface="Montserrat"/>
                        </a:rPr>
                        <a:t>Des données probantes justifient l’adoption du vaccin</a:t>
                      </a:r>
                    </a:p>
                    <a:p>
                      <a:pPr marL="400050" marR="725170" indent="-171450">
                        <a:lnSpc>
                          <a:spcPct val="107200"/>
                        </a:lnSpc>
                        <a:buFont typeface="Arial" panose="020B0604020202020204" pitchFamily="34" charset="0"/>
                        <a:buChar char="•"/>
                        <a:tabLst>
                          <a:tab pos="400685" algn="l"/>
                        </a:tabLst>
                      </a:pPr>
                      <a:r>
                        <a:rPr lang="fr-FR" sz="1400">
                          <a:solidFill>
                            <a:srgbClr val="672672"/>
                          </a:solidFill>
                          <a:latin typeface="Corbel" panose="020B0503020204020204" pitchFamily="34" charset="0"/>
                          <a:cs typeface="Montserrat"/>
                        </a:rPr>
                        <a:t>Sensibilisation accrue des parties prenantes à l’infection à VRS et aux produits à venir</a:t>
                      </a:r>
                    </a:p>
                    <a:p>
                      <a:pPr marL="400050" indent="-172085">
                        <a:lnSpc>
                          <a:spcPct val="100000"/>
                        </a:lnSpc>
                        <a:spcBef>
                          <a:spcPts val="120"/>
                        </a:spcBef>
                        <a:buFont typeface="Arial" panose="020B0604020202020204" pitchFamily="34" charset="0"/>
                        <a:buChar char="•"/>
                        <a:tabLst>
                          <a:tab pos="400685" algn="l"/>
                        </a:tabLst>
                      </a:pPr>
                      <a:r>
                        <a:rPr lang="fr-FR" sz="1400">
                          <a:solidFill>
                            <a:srgbClr val="672672"/>
                          </a:solidFill>
                          <a:latin typeface="Corbel" panose="020B0503020204020204" pitchFamily="34" charset="0"/>
                          <a:cs typeface="Montserrat"/>
                        </a:rPr>
                        <a:t>Des politiques et des financements de soutien sont en place</a:t>
                      </a:r>
                    </a:p>
                  </a:txBody>
                  <a:tcPr marL="0" marR="0" marT="3175"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1450" indent="-171450" algn="l" rtl="0">
                        <a:lnSpc>
                          <a:spcPct val="100000"/>
                        </a:lnSpc>
                        <a:spcBef>
                          <a:spcPts val="25"/>
                        </a:spcBef>
                        <a:buFont typeface="Arial" panose="020B0604020202020204" pitchFamily="34" charset="0"/>
                        <a:buChar char="•"/>
                      </a:pPr>
                      <a:endParaRPr sz="1400" dirty="0">
                        <a:latin typeface="Corbel" panose="020B0503020204020204" pitchFamily="34" charset="0"/>
                        <a:cs typeface="Times New Roman"/>
                      </a:endParaRPr>
                    </a:p>
                    <a:p>
                      <a:pPr marL="399415" marR="487045" indent="-171450">
                        <a:lnSpc>
                          <a:spcPct val="107200"/>
                        </a:lnSpc>
                        <a:buFont typeface="Arial" panose="020B0604020202020204" pitchFamily="34" charset="0"/>
                        <a:buChar char="•"/>
                        <a:tabLst>
                          <a:tab pos="400050" algn="l"/>
                        </a:tabLst>
                      </a:pPr>
                      <a:r>
                        <a:rPr lang="fr-FR" sz="1400" dirty="0">
                          <a:solidFill>
                            <a:srgbClr val="672672"/>
                          </a:solidFill>
                          <a:latin typeface="Corbel" panose="020B0503020204020204" pitchFamily="34" charset="0"/>
                          <a:cs typeface="Montserrat"/>
                        </a:rPr>
                        <a:t>Coordination entre le PEV et les programmes de soins prénatals autour de la prévention du VRS</a:t>
                      </a:r>
                    </a:p>
                    <a:p>
                      <a:pPr marL="399415" marR="290830" indent="-171450">
                        <a:lnSpc>
                          <a:spcPct val="107200"/>
                        </a:lnSpc>
                        <a:buFont typeface="Arial" panose="020B0604020202020204" pitchFamily="34" charset="0"/>
                        <a:buChar char="•"/>
                        <a:tabLst>
                          <a:tab pos="400050" algn="l"/>
                        </a:tabLst>
                      </a:pPr>
                      <a:r>
                        <a:rPr lang="fr-FR" sz="1400" dirty="0">
                          <a:solidFill>
                            <a:srgbClr val="672672"/>
                          </a:solidFill>
                          <a:latin typeface="Corbel" panose="020B0503020204020204" pitchFamily="34" charset="0"/>
                          <a:cs typeface="Montserrat"/>
                        </a:rPr>
                        <a:t>Opérations et de logistique en place pour l’achat et l’administration des produits de prévention ainsi que suivi de leur mise en œuvre</a:t>
                      </a:r>
                    </a:p>
                    <a:p>
                      <a:pPr marL="399415" marR="452755" indent="-171450">
                        <a:lnSpc>
                          <a:spcPct val="107200"/>
                        </a:lnSpc>
                        <a:buFont typeface="Arial" panose="020B0604020202020204" pitchFamily="34" charset="0"/>
                        <a:buChar char="•"/>
                        <a:tabLst>
                          <a:tab pos="400050" algn="l"/>
                        </a:tabLst>
                      </a:pPr>
                      <a:r>
                        <a:rPr lang="fr-FR" sz="1400" dirty="0">
                          <a:solidFill>
                            <a:srgbClr val="672672"/>
                          </a:solidFill>
                          <a:latin typeface="Corbel" panose="020B0503020204020204" pitchFamily="34" charset="0"/>
                          <a:cs typeface="Montserrat"/>
                        </a:rPr>
                        <a:t>Formation des personnes responsables de l’administration des produits de prévention</a:t>
                      </a:r>
                    </a:p>
                    <a:p>
                      <a:pPr marL="400050" indent="-171450">
                        <a:lnSpc>
                          <a:spcPct val="100000"/>
                        </a:lnSpc>
                        <a:spcBef>
                          <a:spcPts val="120"/>
                        </a:spcBef>
                        <a:buFont typeface="Arial" panose="020B0604020202020204" pitchFamily="34" charset="0"/>
                        <a:buChar char="•"/>
                        <a:tabLst>
                          <a:tab pos="400050" algn="l"/>
                        </a:tabLst>
                      </a:pPr>
                      <a:r>
                        <a:rPr lang="fr-FR" sz="1400" dirty="0">
                          <a:solidFill>
                            <a:srgbClr val="672672"/>
                          </a:solidFill>
                          <a:latin typeface="Corbel" panose="020B0503020204020204" pitchFamily="34" charset="0"/>
                          <a:cs typeface="Montserrat"/>
                        </a:rPr>
                        <a:t>Renforcement des capacités en cours pour suivre la sécurité et l’impact des vaccins</a:t>
                      </a:r>
                    </a:p>
                  </a:txBody>
                  <a:tcPr marL="0" marR="0" marT="2646" marB="0">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1"/>
                  </a:ext>
                </a:extLst>
              </a:tr>
            </a:tbl>
          </a:graphicData>
        </a:graphic>
      </p:graphicFrame>
      <p:sp>
        <p:nvSpPr>
          <p:cNvPr id="16" name="object 3">
            <a:extLst>
              <a:ext uri="{FF2B5EF4-FFF2-40B4-BE49-F238E27FC236}">
                <a16:creationId xmlns:a16="http://schemas.microsoft.com/office/drawing/2014/main" id="{EFC6C8A6-3F5F-C14A-03A9-EE41D1692810}"/>
              </a:ext>
            </a:extLst>
          </p:cNvPr>
          <p:cNvSpPr/>
          <p:nvPr/>
        </p:nvSpPr>
        <p:spPr>
          <a:xfrm>
            <a:off x="1414071" y="1392551"/>
            <a:ext cx="179863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fr-FR" sz="1200" b="1">
                <a:solidFill>
                  <a:srgbClr val="FFFFFF"/>
                </a:solidFill>
                <a:latin typeface="Corbel" panose="020B0503020204020204" pitchFamily="34" charset="0"/>
                <a:cs typeface="Montserrat"/>
              </a:rPr>
              <a:t>FINALITÉ</a:t>
            </a:r>
          </a:p>
        </p:txBody>
      </p:sp>
      <p:sp>
        <p:nvSpPr>
          <p:cNvPr id="17" name="object 3">
            <a:extLst>
              <a:ext uri="{FF2B5EF4-FFF2-40B4-BE49-F238E27FC236}">
                <a16:creationId xmlns:a16="http://schemas.microsoft.com/office/drawing/2014/main" id="{A679FDF5-1921-3387-1F9D-10621166707A}"/>
              </a:ext>
            </a:extLst>
          </p:cNvPr>
          <p:cNvSpPr/>
          <p:nvPr/>
        </p:nvSpPr>
        <p:spPr>
          <a:xfrm>
            <a:off x="1414047" y="2595461"/>
            <a:ext cx="179863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5"/>
          </a:solidFill>
        </p:spPr>
        <p:txBody>
          <a:bodyPr wrap="square" lIns="0" tIns="0" rIns="0" bIns="0" rtlCol="0" anchor="ctr" anchorCtr="0"/>
          <a:lstStyle/>
          <a:p>
            <a:pPr algn="ctr"/>
            <a:r>
              <a:rPr lang="fr-FR" sz="1200" b="1">
                <a:solidFill>
                  <a:srgbClr val="FFFFFF"/>
                </a:solidFill>
                <a:latin typeface="Corbel" panose="020B0503020204020204" pitchFamily="34" charset="0"/>
                <a:cs typeface="Montserrat"/>
              </a:rPr>
              <a:t>OBJECTIFS</a:t>
            </a:r>
          </a:p>
        </p:txBody>
      </p:sp>
      <p:sp>
        <p:nvSpPr>
          <p:cNvPr id="18" name="object 3">
            <a:extLst>
              <a:ext uri="{FF2B5EF4-FFF2-40B4-BE49-F238E27FC236}">
                <a16:creationId xmlns:a16="http://schemas.microsoft.com/office/drawing/2014/main" id="{7E7D4E9E-F736-CF80-76C8-E693A2FAE45B}"/>
              </a:ext>
            </a:extLst>
          </p:cNvPr>
          <p:cNvSpPr/>
          <p:nvPr/>
        </p:nvSpPr>
        <p:spPr>
          <a:xfrm>
            <a:off x="1414048" y="4117053"/>
            <a:ext cx="1798635"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3"/>
          </a:solidFill>
        </p:spPr>
        <p:txBody>
          <a:bodyPr wrap="square" lIns="0" tIns="0" rIns="0" bIns="0" rtlCol="0" anchor="ctr" anchorCtr="0"/>
          <a:lstStyle/>
          <a:p>
            <a:pPr algn="ctr"/>
            <a:r>
              <a:rPr lang="fr-FR" sz="1200" b="1">
                <a:solidFill>
                  <a:srgbClr val="FFFFFF"/>
                </a:solidFill>
                <a:latin typeface="Corbel" panose="020B0503020204020204" pitchFamily="34" charset="0"/>
                <a:cs typeface="Montserrat"/>
              </a:rPr>
              <a:t>CRITÈRES</a:t>
            </a:r>
          </a:p>
        </p:txBody>
      </p:sp>
      <p:sp>
        <p:nvSpPr>
          <p:cNvPr id="3" name="Footer Placeholder 57">
            <a:extLst>
              <a:ext uri="{FF2B5EF4-FFF2-40B4-BE49-F238E27FC236}">
                <a16:creationId xmlns:a16="http://schemas.microsoft.com/office/drawing/2014/main" id="{5DEB6B78-B858-7224-81BC-210F4A1BCE50}"/>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lang="fr-FR"/>
              <a:t>Prise de décision et mise en œuvre dans les pays</a:t>
            </a:r>
          </a:p>
        </p:txBody>
      </p:sp>
      <p:sp>
        <p:nvSpPr>
          <p:cNvPr id="3" name="object 3"/>
          <p:cNvSpPr txBox="1"/>
          <p:nvPr/>
        </p:nvSpPr>
        <p:spPr>
          <a:xfrm>
            <a:off x="1192530" y="1240110"/>
            <a:ext cx="4386467" cy="287685"/>
          </a:xfrm>
          <a:prstGeom prst="rect">
            <a:avLst/>
          </a:prstGeom>
        </p:spPr>
        <p:txBody>
          <a:bodyPr vert="horz" wrap="square" lIns="0" tIns="10583" rIns="0" bIns="0" rtlCol="0">
            <a:spAutoFit/>
          </a:bodyPr>
          <a:lstStyle/>
          <a:p>
            <a:pPr marL="10583">
              <a:spcBef>
                <a:spcPts val="83"/>
              </a:spcBef>
            </a:pPr>
            <a:r>
              <a:rPr lang="fr-FR" b="1" dirty="0">
                <a:solidFill>
                  <a:schemeClr val="accent1"/>
                </a:solidFill>
                <a:latin typeface="Corbel" panose="020B0503020204020204" pitchFamily="34" charset="0"/>
                <a:cs typeface="Montserrat"/>
              </a:rPr>
              <a:t>Quels sont les préparatifs nécessaires ?</a:t>
            </a:r>
          </a:p>
        </p:txBody>
      </p:sp>
      <p:graphicFrame>
        <p:nvGraphicFramePr>
          <p:cNvPr id="4" name="object 4"/>
          <p:cNvGraphicFramePr>
            <a:graphicFrameLocks noGrp="1"/>
          </p:cNvGraphicFramePr>
          <p:nvPr>
            <p:extLst>
              <p:ext uri="{D42A27DB-BD31-4B8C-83A1-F6EECF244321}">
                <p14:modId xmlns:p14="http://schemas.microsoft.com/office/powerpoint/2010/main" val="2523981267"/>
              </p:ext>
            </p:extLst>
          </p:nvPr>
        </p:nvGraphicFramePr>
        <p:xfrm>
          <a:off x="1203114" y="1572427"/>
          <a:ext cx="10545762" cy="4377161"/>
        </p:xfrm>
        <a:graphic>
          <a:graphicData uri="http://schemas.openxmlformats.org/drawingml/2006/table">
            <a:tbl>
              <a:tblPr firstRow="1" bandRow="1">
                <a:tableStyleId>{2D5ABB26-0587-4C30-8999-92F81FD0307C}</a:tableStyleId>
              </a:tblPr>
              <a:tblGrid>
                <a:gridCol w="4954058">
                  <a:extLst>
                    <a:ext uri="{9D8B030D-6E8A-4147-A177-3AD203B41FA5}">
                      <a16:colId xmlns:a16="http://schemas.microsoft.com/office/drawing/2014/main" val="20000"/>
                    </a:ext>
                  </a:extLst>
                </a:gridCol>
                <a:gridCol w="5591704">
                  <a:extLst>
                    <a:ext uri="{9D8B030D-6E8A-4147-A177-3AD203B41FA5}">
                      <a16:colId xmlns:a16="http://schemas.microsoft.com/office/drawing/2014/main" val="20001"/>
                    </a:ext>
                  </a:extLst>
                </a:gridCol>
              </a:tblGrid>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fr-FR" sz="2500" b="0" i="0" u="none" strike="noStrike" cap="none" normalizeH="0" baseline="0" noProof="0">
                          <a:ln>
                            <a:noFill/>
                          </a:ln>
                          <a:solidFill>
                            <a:schemeClr val="accent5"/>
                          </a:solidFill>
                          <a:effectLst/>
                          <a:uLnTx/>
                          <a:uFillTx/>
                          <a:latin typeface="Corbel" panose="020B0503020204020204" pitchFamily="34" charset="0"/>
                          <a:ea typeface="+mn-ea"/>
                          <a:cs typeface="Montserrat-Light"/>
                        </a:rPr>
                        <a:t>Arguments en faveur </a:t>
                      </a:r>
                      <a:br>
                        <a:rPr kumimoji="0" lang="fr-FR" sz="2500" b="0" i="0" u="none" strike="noStrike" cap="none" normalizeH="0" baseline="0" noProof="0">
                          <a:ln>
                            <a:noFill/>
                          </a:ln>
                          <a:solidFill>
                            <a:schemeClr val="accent5"/>
                          </a:solidFill>
                          <a:effectLst/>
                          <a:uLnTx/>
                          <a:uFillTx/>
                          <a:latin typeface="Corbel" panose="020B0503020204020204" pitchFamily="34" charset="0"/>
                          <a:ea typeface="+mn-ea"/>
                          <a:cs typeface="Montserrat-Light"/>
                        </a:rPr>
                      </a:br>
                      <a:r>
                        <a:rPr kumimoji="0" lang="fr-FR" sz="2500" b="0" i="0" u="none" strike="noStrike" cap="none" normalizeH="0" baseline="0" noProof="0">
                          <a:ln>
                            <a:noFill/>
                          </a:ln>
                          <a:solidFill>
                            <a:schemeClr val="accent5"/>
                          </a:solidFill>
                          <a:effectLst/>
                          <a:uLnTx/>
                          <a:uFillTx/>
                          <a:latin typeface="Corbel" panose="020B0503020204020204" pitchFamily="34" charset="0"/>
                          <a:ea typeface="+mn-ea"/>
                          <a:cs typeface="Montserrat-Light"/>
                        </a:rPr>
                        <a:t>de la priorité à donner au VRS</a:t>
                      </a:r>
                    </a:p>
                  </a:txBody>
                  <a:tcPr anchor="ctr">
                    <a:lnR w="6350">
                      <a:solidFill>
                        <a:srgbClr val="0093D5"/>
                      </a:solidFill>
                      <a:prstDash val="solid"/>
                    </a:lnR>
                    <a:lnB w="6350">
                      <a:solidFill>
                        <a:srgbClr val="0093D5"/>
                      </a:solidFill>
                      <a:prstDash val="solid"/>
                    </a:lnB>
                  </a:tcPr>
                </a:tc>
                <a:tc>
                  <a:txBody>
                    <a:bodyPr/>
                    <a:lstStyle/>
                    <a:p>
                      <a:pPr marL="966469">
                        <a:lnSpc>
                          <a:spcPct val="100000"/>
                        </a:lnSpc>
                        <a:spcBef>
                          <a:spcPts val="3100"/>
                        </a:spcBef>
                      </a:pPr>
                      <a:r>
                        <a:rPr lang="fr-FR" sz="2500">
                          <a:solidFill>
                            <a:schemeClr val="accent2"/>
                          </a:solidFill>
                          <a:latin typeface="Corbel" panose="020B0503020204020204" pitchFamily="34" charset="0"/>
                          <a:cs typeface="Montserrat-Light"/>
                        </a:rPr>
                        <a:t>Surveillance des maladies/</a:t>
                      </a:r>
                      <a:br>
                        <a:rPr lang="fr-FR" sz="2500">
                          <a:solidFill>
                            <a:schemeClr val="accent2"/>
                          </a:solidFill>
                          <a:latin typeface="Corbel" panose="020B0503020204020204" pitchFamily="34" charset="0"/>
                          <a:cs typeface="Montserrat-Light"/>
                        </a:rPr>
                      </a:br>
                      <a:r>
                        <a:rPr lang="fr-FR" sz="2500">
                          <a:solidFill>
                            <a:schemeClr val="accent2"/>
                          </a:solidFill>
                          <a:latin typeface="Corbel" panose="020B0503020204020204" pitchFamily="34" charset="0"/>
                          <a:cs typeface="Montserrat-Light"/>
                        </a:rPr>
                        <a:t>de la sécurité</a:t>
                      </a:r>
                    </a:p>
                  </a:txBody>
                  <a:tcPr anchor="ctr">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1047750">
                <a:tc>
                  <a:txBody>
                    <a:bodyPr/>
                    <a:lstStyle/>
                    <a:p>
                      <a:pPr marL="942340" marR="243204" lvl="0" indent="0" algn="l" defTabSz="914400" rtl="0" eaLnBrk="1" fontAlgn="auto" latinLnBrk="0" hangingPunct="1">
                        <a:lnSpc>
                          <a:spcPts val="3000"/>
                        </a:lnSpc>
                        <a:spcBef>
                          <a:spcPts val="2200"/>
                        </a:spcBef>
                        <a:spcAft>
                          <a:spcPts val="0"/>
                        </a:spcAft>
                        <a:buClrTx/>
                        <a:buSzTx/>
                        <a:buFontTx/>
                        <a:buNone/>
                        <a:tabLst/>
                        <a:defRPr/>
                      </a:pPr>
                      <a:r>
                        <a:rPr kumimoji="0" lang="fr-FR" sz="2500" b="0" i="0" u="none" strike="noStrike" cap="none" normalizeH="0" baseline="0" noProof="0">
                          <a:ln>
                            <a:noFill/>
                          </a:ln>
                          <a:solidFill>
                            <a:schemeClr val="accent3"/>
                          </a:solidFill>
                          <a:effectLst/>
                          <a:uLnTx/>
                          <a:uFillTx/>
                          <a:latin typeface="Corbel" panose="020B0503020204020204" pitchFamily="34" charset="0"/>
                          <a:ea typeface="+mn-ea"/>
                          <a:cs typeface="Montserrat-Light"/>
                        </a:rPr>
                        <a:t>Choix du produit</a:t>
                      </a:r>
                    </a:p>
                  </a:txBody>
                  <a:tcPr anchor="ctr">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966469">
                        <a:lnSpc>
                          <a:spcPct val="100000"/>
                        </a:lnSpc>
                        <a:spcBef>
                          <a:spcPts val="3100"/>
                        </a:spcBef>
                      </a:pPr>
                      <a:r>
                        <a:rPr lang="fr-FR" sz="2500">
                          <a:solidFill>
                            <a:srgbClr val="52A947"/>
                          </a:solidFill>
                          <a:latin typeface="Corbel" panose="020B0503020204020204" pitchFamily="34" charset="0"/>
                          <a:cs typeface="Montserrat-Light"/>
                        </a:rPr>
                        <a:t>Préparation du personnel</a:t>
                      </a:r>
                    </a:p>
                  </a:txBody>
                  <a:tcPr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1047221">
                <a:tc>
                  <a:txBody>
                    <a:bodyPr/>
                    <a:lstStyle/>
                    <a:p>
                      <a:pPr marL="942340">
                        <a:lnSpc>
                          <a:spcPct val="100000"/>
                        </a:lnSpc>
                        <a:spcBef>
                          <a:spcPts val="3100"/>
                        </a:spcBef>
                      </a:pPr>
                      <a:r>
                        <a:rPr lang="fr-FR" sz="2500">
                          <a:solidFill>
                            <a:srgbClr val="314FA1"/>
                          </a:solidFill>
                          <a:latin typeface="Corbel" panose="020B0503020204020204" pitchFamily="34" charset="0"/>
                          <a:cs typeface="Montserrat-Light"/>
                        </a:rPr>
                        <a:t>Plateforme(s) d’administration</a:t>
                      </a:r>
                    </a:p>
                  </a:txBody>
                  <a:tcPr anchor="ctr">
                    <a:lnR w="6350">
                      <a:solidFill>
                        <a:srgbClr val="0093D5"/>
                      </a:solidFill>
                      <a:prstDash val="solid"/>
                    </a:lnR>
                    <a:lnT w="6350">
                      <a:solidFill>
                        <a:srgbClr val="0093D5"/>
                      </a:solidFill>
                      <a:prstDash val="solid"/>
                    </a:lnT>
                    <a:lnB w="6350">
                      <a:solidFill>
                        <a:srgbClr val="0093D5"/>
                      </a:solidFill>
                      <a:prstDash val="solid"/>
                    </a:lnB>
                  </a:tcPr>
                </a:tc>
                <a:tc>
                  <a:txBody>
                    <a:bodyPr/>
                    <a:lstStyle/>
                    <a:p>
                      <a:pPr marL="966469">
                        <a:lnSpc>
                          <a:spcPct val="100000"/>
                        </a:lnSpc>
                        <a:spcBef>
                          <a:spcPts val="3100"/>
                        </a:spcBef>
                      </a:pPr>
                      <a:r>
                        <a:rPr lang="fr-FR" sz="2500">
                          <a:solidFill>
                            <a:srgbClr val="D71E62"/>
                          </a:solidFill>
                          <a:latin typeface="Corbel" panose="020B0503020204020204" pitchFamily="34" charset="0"/>
                          <a:cs typeface="Montserrat-Light"/>
                        </a:rPr>
                        <a:t>Financement</a:t>
                      </a:r>
                    </a:p>
                  </a:txBody>
                  <a:tcPr anchor="ctr">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2"/>
                  </a:ext>
                </a:extLst>
              </a:tr>
              <a:tr h="1047750">
                <a:tc>
                  <a:txBody>
                    <a:bodyPr/>
                    <a:lstStyle/>
                    <a:p>
                      <a:pPr marL="942340" marR="243204">
                        <a:lnSpc>
                          <a:spcPts val="3000"/>
                        </a:lnSpc>
                        <a:spcBef>
                          <a:spcPts val="2200"/>
                        </a:spcBef>
                      </a:pPr>
                      <a:r>
                        <a:rPr lang="fr-FR" sz="2500" dirty="0">
                          <a:solidFill>
                            <a:srgbClr val="52A947"/>
                          </a:solidFill>
                          <a:latin typeface="Corbel" panose="020B0503020204020204" pitchFamily="34" charset="0"/>
                          <a:cs typeface="Montserrat-Light"/>
                        </a:rPr>
                        <a:t>Sensibilisation/acceptation/demande</a:t>
                      </a:r>
                    </a:p>
                  </a:txBody>
                  <a:tcPr anchor="ctr">
                    <a:lnR w="6350">
                      <a:solidFill>
                        <a:srgbClr val="0093D5"/>
                      </a:solidFill>
                      <a:prstDash val="solid"/>
                    </a:lnR>
                    <a:lnT w="6350">
                      <a:solidFill>
                        <a:srgbClr val="0093D5"/>
                      </a:solidFill>
                      <a:prstDash val="solid"/>
                    </a:lnT>
                  </a:tcPr>
                </a:tc>
                <a:tc>
                  <a:txBody>
                    <a:bodyPr/>
                    <a:lstStyle/>
                    <a:p>
                      <a:pPr marL="966469">
                        <a:lnSpc>
                          <a:spcPct val="100000"/>
                        </a:lnSpc>
                        <a:spcBef>
                          <a:spcPts val="3100"/>
                        </a:spcBef>
                      </a:pPr>
                      <a:r>
                        <a:rPr lang="fr-FR" sz="2500" dirty="0">
                          <a:solidFill>
                            <a:srgbClr val="672672"/>
                          </a:solidFill>
                          <a:latin typeface="Corbel" panose="020B0503020204020204" pitchFamily="34" charset="0"/>
                          <a:cs typeface="Montserrat-Light"/>
                        </a:rPr>
                        <a:t>Politique mondiale/nationale</a:t>
                      </a:r>
                    </a:p>
                  </a:txBody>
                  <a:tcPr anchor="ctr">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3"/>
                  </a:ext>
                </a:extLst>
              </a:tr>
            </a:tbl>
          </a:graphicData>
        </a:graphic>
      </p:graphicFrame>
      <p:pic>
        <p:nvPicPr>
          <p:cNvPr id="24" name="Picture 23" descr="Icon&#10;&#10;Description automatically generated">
            <a:extLst>
              <a:ext uri="{FF2B5EF4-FFF2-40B4-BE49-F238E27FC236}">
                <a16:creationId xmlns:a16="http://schemas.microsoft.com/office/drawing/2014/main" id="{782B919C-4487-6E13-A095-888EB6FDB5AC}"/>
              </a:ext>
            </a:extLst>
          </p:cNvPr>
          <p:cNvPicPr>
            <a:picLocks noChangeAspect="1"/>
          </p:cNvPicPr>
          <p:nvPr/>
        </p:nvPicPr>
        <p:blipFill>
          <a:blip r:embed="rId3"/>
          <a:stretch>
            <a:fillRect/>
          </a:stretch>
        </p:blipFill>
        <p:spPr>
          <a:xfrm>
            <a:off x="1470969" y="5068502"/>
            <a:ext cx="266700" cy="292100"/>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C7ADFA8F-7FDD-66BC-2EBA-153F473A8014}"/>
              </a:ext>
            </a:extLst>
          </p:cNvPr>
          <p:cNvPicPr>
            <a:picLocks noChangeAspect="1"/>
          </p:cNvPicPr>
          <p:nvPr/>
        </p:nvPicPr>
        <p:blipFill>
          <a:blip r:embed="rId4"/>
          <a:stretch>
            <a:fillRect/>
          </a:stretch>
        </p:blipFill>
        <p:spPr>
          <a:xfrm>
            <a:off x="1458269" y="1919591"/>
            <a:ext cx="292100" cy="279400"/>
          </a:xfrm>
          <a:prstGeom prst="rect">
            <a:avLst/>
          </a:prstGeom>
        </p:spPr>
      </p:pic>
      <p:pic>
        <p:nvPicPr>
          <p:cNvPr id="28" name="Picture 27" descr="Icon&#10;&#10;Description automatically generated">
            <a:extLst>
              <a:ext uri="{FF2B5EF4-FFF2-40B4-BE49-F238E27FC236}">
                <a16:creationId xmlns:a16="http://schemas.microsoft.com/office/drawing/2014/main" id="{A91A2906-6C7A-00B4-6B16-51365EF4511F}"/>
              </a:ext>
            </a:extLst>
          </p:cNvPr>
          <p:cNvPicPr>
            <a:picLocks noChangeAspect="1"/>
          </p:cNvPicPr>
          <p:nvPr/>
        </p:nvPicPr>
        <p:blipFill>
          <a:blip r:embed="rId5"/>
          <a:stretch>
            <a:fillRect/>
          </a:stretch>
        </p:blipFill>
        <p:spPr>
          <a:xfrm>
            <a:off x="1464619" y="4047888"/>
            <a:ext cx="279400" cy="292100"/>
          </a:xfrm>
          <a:prstGeom prst="rect">
            <a:avLst/>
          </a:prstGeom>
        </p:spPr>
      </p:pic>
      <p:pic>
        <p:nvPicPr>
          <p:cNvPr id="30" name="Picture 29" descr="Icon&#10;&#10;Description automatically generated">
            <a:extLst>
              <a:ext uri="{FF2B5EF4-FFF2-40B4-BE49-F238E27FC236}">
                <a16:creationId xmlns:a16="http://schemas.microsoft.com/office/drawing/2014/main" id="{3D709471-1F3A-6DB5-9451-925BAF4095DC}"/>
              </a:ext>
            </a:extLst>
          </p:cNvPr>
          <p:cNvPicPr>
            <a:picLocks noChangeAspect="1"/>
          </p:cNvPicPr>
          <p:nvPr/>
        </p:nvPicPr>
        <p:blipFill>
          <a:blip r:embed="rId6"/>
          <a:stretch>
            <a:fillRect/>
          </a:stretch>
        </p:blipFill>
        <p:spPr>
          <a:xfrm>
            <a:off x="6529298" y="4085988"/>
            <a:ext cx="292100" cy="215900"/>
          </a:xfrm>
          <a:prstGeom prst="rect">
            <a:avLst/>
          </a:prstGeom>
        </p:spPr>
      </p:pic>
      <p:pic>
        <p:nvPicPr>
          <p:cNvPr id="32" name="Picture 31" descr="Icon&#10;&#10;Description automatically generated">
            <a:extLst>
              <a:ext uri="{FF2B5EF4-FFF2-40B4-BE49-F238E27FC236}">
                <a16:creationId xmlns:a16="http://schemas.microsoft.com/office/drawing/2014/main" id="{63388847-5BA8-9883-B316-8D0D58010F8D}"/>
              </a:ext>
            </a:extLst>
          </p:cNvPr>
          <p:cNvPicPr>
            <a:picLocks noChangeAspect="1"/>
          </p:cNvPicPr>
          <p:nvPr/>
        </p:nvPicPr>
        <p:blipFill>
          <a:blip r:embed="rId7"/>
          <a:stretch>
            <a:fillRect/>
          </a:stretch>
        </p:blipFill>
        <p:spPr>
          <a:xfrm>
            <a:off x="6530568" y="5087552"/>
            <a:ext cx="292100" cy="254000"/>
          </a:xfrm>
          <a:prstGeom prst="rect">
            <a:avLst/>
          </a:prstGeom>
        </p:spPr>
      </p:pic>
      <p:pic>
        <p:nvPicPr>
          <p:cNvPr id="34" name="Picture 33" descr="Icon&#10;&#10;Description automatically generated with low confidence">
            <a:extLst>
              <a:ext uri="{FF2B5EF4-FFF2-40B4-BE49-F238E27FC236}">
                <a16:creationId xmlns:a16="http://schemas.microsoft.com/office/drawing/2014/main" id="{3E11FEED-E319-52B7-BA72-71DFD7642459}"/>
              </a:ext>
            </a:extLst>
          </p:cNvPr>
          <p:cNvPicPr>
            <a:picLocks noChangeAspect="1"/>
          </p:cNvPicPr>
          <p:nvPr/>
        </p:nvPicPr>
        <p:blipFill>
          <a:blip r:embed="rId8"/>
          <a:stretch>
            <a:fillRect/>
          </a:stretch>
        </p:blipFill>
        <p:spPr>
          <a:xfrm>
            <a:off x="1477319" y="2992544"/>
            <a:ext cx="254000" cy="292100"/>
          </a:xfrm>
          <a:prstGeom prst="rect">
            <a:avLst/>
          </a:prstGeom>
        </p:spPr>
      </p:pic>
      <p:pic>
        <p:nvPicPr>
          <p:cNvPr id="36" name="Picture 35" descr="Icon&#10;&#10;Description automatically generated">
            <a:extLst>
              <a:ext uri="{FF2B5EF4-FFF2-40B4-BE49-F238E27FC236}">
                <a16:creationId xmlns:a16="http://schemas.microsoft.com/office/drawing/2014/main" id="{BACC6BCB-F347-F65F-9370-CA0845DD5A0C}"/>
              </a:ext>
            </a:extLst>
          </p:cNvPr>
          <p:cNvPicPr>
            <a:picLocks noChangeAspect="1"/>
          </p:cNvPicPr>
          <p:nvPr/>
        </p:nvPicPr>
        <p:blipFill>
          <a:blip r:embed="rId9"/>
          <a:stretch>
            <a:fillRect/>
          </a:stretch>
        </p:blipFill>
        <p:spPr>
          <a:xfrm>
            <a:off x="6524234" y="1913241"/>
            <a:ext cx="292100" cy="292100"/>
          </a:xfrm>
          <a:prstGeom prst="rect">
            <a:avLst/>
          </a:prstGeom>
        </p:spPr>
      </p:pic>
      <p:pic>
        <p:nvPicPr>
          <p:cNvPr id="38" name="Picture 37" descr="A picture containing icon&#10;&#10;Description automatically generated">
            <a:extLst>
              <a:ext uri="{FF2B5EF4-FFF2-40B4-BE49-F238E27FC236}">
                <a16:creationId xmlns:a16="http://schemas.microsoft.com/office/drawing/2014/main" id="{136CC90E-3470-9681-1552-2632B665084E}"/>
              </a:ext>
            </a:extLst>
          </p:cNvPr>
          <p:cNvPicPr>
            <a:picLocks noChangeAspect="1"/>
          </p:cNvPicPr>
          <p:nvPr/>
        </p:nvPicPr>
        <p:blipFill>
          <a:blip r:embed="rId10"/>
          <a:stretch>
            <a:fillRect/>
          </a:stretch>
        </p:blipFill>
        <p:spPr>
          <a:xfrm>
            <a:off x="6524234" y="3024294"/>
            <a:ext cx="292100" cy="228600"/>
          </a:xfrm>
          <a:prstGeom prst="rect">
            <a:avLst/>
          </a:prstGeom>
        </p:spPr>
      </p:pic>
      <p:sp>
        <p:nvSpPr>
          <p:cNvPr id="5" name="Footer Placeholder 57">
            <a:extLst>
              <a:ext uri="{FF2B5EF4-FFF2-40B4-BE49-F238E27FC236}">
                <a16:creationId xmlns:a16="http://schemas.microsoft.com/office/drawing/2014/main" id="{E6695999-0BF9-7AC0-371D-D3FCB1C8F989}"/>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7830-19AA-0AA0-9F1E-9F546EFCE05D}"/>
              </a:ext>
            </a:extLst>
          </p:cNvPr>
          <p:cNvSpPr>
            <a:spLocks noGrp="1"/>
          </p:cNvSpPr>
          <p:nvPr>
            <p:ph type="title"/>
          </p:nvPr>
        </p:nvSpPr>
        <p:spPr/>
        <p:txBody>
          <a:bodyPr>
            <a:noAutofit/>
          </a:bodyPr>
          <a:lstStyle/>
          <a:p>
            <a:r>
              <a:rPr lang="fr-FR" b="1"/>
              <a:t>Des progrès sont en cours, mais des efforts supplémentaires sont nécessaires</a:t>
            </a:r>
          </a:p>
        </p:txBody>
      </p:sp>
      <p:sp>
        <p:nvSpPr>
          <p:cNvPr id="5" name="Content Placeholder 2">
            <a:extLst>
              <a:ext uri="{FF2B5EF4-FFF2-40B4-BE49-F238E27FC236}">
                <a16:creationId xmlns:a16="http://schemas.microsoft.com/office/drawing/2014/main" id="{CB801643-4BED-D052-5DF9-8F73A6EB9EB6}"/>
              </a:ext>
            </a:extLst>
          </p:cNvPr>
          <p:cNvSpPr txBox="1">
            <a:spLocks noGrp="1"/>
          </p:cNvSpPr>
          <p:nvPr>
            <p:ph sz="half" idx="1"/>
          </p:nvPr>
        </p:nvSpPr>
        <p:spPr>
          <a:xfrm>
            <a:off x="1224280" y="1465545"/>
            <a:ext cx="9711450" cy="502733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a:solidFill>
                  <a:schemeClr val="accent1"/>
                </a:solidFill>
                <a:latin typeface="Corbel" panose="020B0503020204020204" pitchFamily="34" charset="0"/>
              </a:rPr>
              <a:t>Les efforts actuellement déployés sont, entre autres, les suivants :</a:t>
            </a:r>
          </a:p>
          <a:p>
            <a:r>
              <a:rPr lang="fr-FR" sz="2000">
                <a:latin typeface="Corbel" panose="020B0503020204020204" pitchFamily="34" charset="0"/>
              </a:rPr>
              <a:t>Caractériser davantage la charge de morbidité, par région</a:t>
            </a:r>
          </a:p>
          <a:p>
            <a:r>
              <a:rPr lang="fr-FR" sz="2000">
                <a:latin typeface="Corbel" panose="020B0503020204020204" pitchFamily="34" charset="0"/>
              </a:rPr>
              <a:t>Recherche en économie de la santé</a:t>
            </a:r>
          </a:p>
          <a:p>
            <a:r>
              <a:rPr lang="fr-FR" sz="2000">
                <a:latin typeface="Corbel" panose="020B0503020204020204" pitchFamily="34" charset="0"/>
              </a:rPr>
              <a:t>Recherche et soutien en matière de prestation de services</a:t>
            </a:r>
          </a:p>
          <a:p>
            <a:r>
              <a:rPr lang="fr-FR" sz="2000">
                <a:latin typeface="Corbel" panose="020B0503020204020204" pitchFamily="34" charset="0"/>
              </a:rPr>
              <a:t>Sensibilisation</a:t>
            </a:r>
          </a:p>
          <a:p>
            <a:r>
              <a:rPr lang="fr-FR" sz="2000">
                <a:latin typeface="Corbel" panose="020B0503020204020204" pitchFamily="34" charset="0"/>
              </a:rPr>
              <a:t>Recherche sur l’acceptation et la demande</a:t>
            </a:r>
          </a:p>
          <a:p>
            <a:r>
              <a:rPr lang="fr-FR" sz="2000">
                <a:latin typeface="Corbel" panose="020B0503020204020204" pitchFamily="34" charset="0"/>
              </a:rPr>
              <a:t>Examens du système de surveillance de la sécurité</a:t>
            </a:r>
          </a:p>
        </p:txBody>
      </p:sp>
      <p:sp>
        <p:nvSpPr>
          <p:cNvPr id="3" name="Footer Placeholder 57">
            <a:extLst>
              <a:ext uri="{FF2B5EF4-FFF2-40B4-BE49-F238E27FC236}">
                <a16:creationId xmlns:a16="http://schemas.microsoft.com/office/drawing/2014/main" id="{623F5E1C-80A0-8DDD-32DF-D1AD8C341B8D}"/>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extLst>
      <p:ext uri="{BB962C8B-B14F-4D97-AF65-F5344CB8AC3E}">
        <p14:creationId xmlns:p14="http://schemas.microsoft.com/office/powerpoint/2010/main" val="2305363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7C1C-4282-0117-6173-FBE80B02D8B5}"/>
              </a:ext>
            </a:extLst>
          </p:cNvPr>
          <p:cNvSpPr>
            <a:spLocks noGrp="1"/>
          </p:cNvSpPr>
          <p:nvPr>
            <p:ph type="title"/>
          </p:nvPr>
        </p:nvSpPr>
        <p:spPr/>
        <p:txBody>
          <a:bodyPr>
            <a:normAutofit/>
          </a:bodyPr>
          <a:lstStyle/>
          <a:p>
            <a:r>
              <a:rPr lang="fr-FR"/>
              <a:t>Que peuvent faire les pays aujourd’hui ?</a:t>
            </a:r>
          </a:p>
        </p:txBody>
      </p:sp>
      <p:sp>
        <p:nvSpPr>
          <p:cNvPr id="5" name="Content Placeholder 2">
            <a:extLst>
              <a:ext uri="{FF2B5EF4-FFF2-40B4-BE49-F238E27FC236}">
                <a16:creationId xmlns:a16="http://schemas.microsoft.com/office/drawing/2014/main" id="{C0AF4DBE-96E4-0180-A484-4AD0BA9D96D8}"/>
              </a:ext>
            </a:extLst>
          </p:cNvPr>
          <p:cNvSpPr>
            <a:spLocks noGrp="1"/>
          </p:cNvSpPr>
          <p:nvPr>
            <p:ph idx="1"/>
          </p:nvPr>
        </p:nvSpPr>
        <p:spPr/>
        <p:txBody>
          <a:bodyPr>
            <a:normAutofit/>
          </a:bodyPr>
          <a:lstStyle/>
          <a:p>
            <a:pPr marL="0" indent="0">
              <a:buNone/>
            </a:pPr>
            <a:r>
              <a:rPr lang="fr-FR" sz="1800" b="1">
                <a:solidFill>
                  <a:schemeClr val="accent1"/>
                </a:solidFill>
              </a:rPr>
              <a:t>Commencer par réfléchir aux questions relatives à la prise de décision et à la mise en œuvre</a:t>
            </a:r>
          </a:p>
          <a:p>
            <a:pPr marL="285750" indent="-285750">
              <a:buFont typeface="Arial" panose="020B0604020202020204" pitchFamily="34" charset="0"/>
              <a:buChar char="•"/>
            </a:pPr>
            <a:r>
              <a:rPr lang="fr-FR"/>
              <a:t>Quelle est la place de la prévention du VRS dans notre programme de santé publique parmi d’autres priorités ?</a:t>
            </a:r>
          </a:p>
          <a:p>
            <a:pPr marL="285750" indent="-285750">
              <a:buFont typeface="Arial" panose="020B0604020202020204" pitchFamily="34" charset="0"/>
              <a:buChar char="•"/>
            </a:pPr>
            <a:r>
              <a:rPr lang="fr-FR"/>
              <a:t>De quelles informations supplémentaires avons-nous besoin pour prendre des décisions ?</a:t>
            </a:r>
          </a:p>
          <a:p>
            <a:pPr marL="285750" indent="-285750">
              <a:buFont typeface="Arial" panose="020B0604020202020204" pitchFamily="34" charset="0"/>
              <a:buChar char="•"/>
            </a:pPr>
            <a:r>
              <a:rPr lang="fr-FR"/>
              <a:t>Quels produits de prévention du VRS correspondent le mieux à notre contexte (par exemple, coût/bénéfice) ?</a:t>
            </a:r>
          </a:p>
          <a:p>
            <a:pPr marL="285750" indent="-285750">
              <a:buFont typeface="Arial" panose="020B0604020202020204" pitchFamily="34" charset="0"/>
              <a:buChar char="•"/>
            </a:pPr>
            <a:r>
              <a:rPr lang="fr-FR"/>
              <a:t>Comment pouvons-nous optimiser l’administration et par le biais de quels programmes/quelles plateformes ? </a:t>
            </a:r>
          </a:p>
          <a:p>
            <a:pPr marL="285750" indent="-285750">
              <a:buFont typeface="Arial" panose="020B0604020202020204" pitchFamily="34" charset="0"/>
              <a:buChar char="•"/>
            </a:pPr>
            <a:r>
              <a:rPr lang="fr-FR"/>
              <a:t>Comment améliorer la sensibilisation et l’acceptabilité des produits (par exemple, parmi les professionnels de la santé et les parents) ?</a:t>
            </a:r>
          </a:p>
          <a:p>
            <a:pPr marL="285750" indent="-285750">
              <a:buFont typeface="Arial" panose="020B0604020202020204" pitchFamily="34" charset="0"/>
              <a:buChar char="•"/>
            </a:pPr>
            <a:r>
              <a:rPr lang="fr-FR"/>
              <a:t>Qui doit être impliqué et informé (par exemple, les parties prenantes de la santé maternelle et infantile et du PEV) ?</a:t>
            </a:r>
          </a:p>
          <a:p>
            <a:pPr marL="285750" indent="-285750">
              <a:buFont typeface="Arial" panose="020B0604020202020204" pitchFamily="34" charset="0"/>
              <a:buChar char="•"/>
            </a:pPr>
            <a:r>
              <a:rPr lang="fr-FR"/>
              <a:t>Qui sera le champion de la prévention du VRS et prendra la tête des efforts de sensibilisation ?</a:t>
            </a:r>
          </a:p>
          <a:p>
            <a:endParaRPr lang="en-US" dirty="0"/>
          </a:p>
        </p:txBody>
      </p:sp>
      <p:sp>
        <p:nvSpPr>
          <p:cNvPr id="3" name="Footer Placeholder 57">
            <a:extLst>
              <a:ext uri="{FF2B5EF4-FFF2-40B4-BE49-F238E27FC236}">
                <a16:creationId xmlns:a16="http://schemas.microsoft.com/office/drawing/2014/main" id="{133F0FCE-1F45-DFAA-6E88-08AE6C99F2B1}"/>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extLst>
      <p:ext uri="{BB962C8B-B14F-4D97-AF65-F5344CB8AC3E}">
        <p14:creationId xmlns:p14="http://schemas.microsoft.com/office/powerpoint/2010/main" val="1948977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15534-EA72-55D6-E7E2-2A5196F3DF0F}"/>
              </a:ext>
            </a:extLst>
          </p:cNvPr>
          <p:cNvSpPr>
            <a:spLocks noGrp="1"/>
          </p:cNvSpPr>
          <p:nvPr>
            <p:ph type="title"/>
          </p:nvPr>
        </p:nvSpPr>
        <p:spPr/>
        <p:txBody>
          <a:bodyPr>
            <a:normAutofit/>
          </a:bodyPr>
          <a:lstStyle/>
          <a:p>
            <a:r>
              <a:rPr lang="fr-FR"/>
              <a:t>Merci !</a:t>
            </a:r>
          </a:p>
        </p:txBody>
      </p:sp>
    </p:spTree>
    <p:extLst>
      <p:ext uri="{BB962C8B-B14F-4D97-AF65-F5344CB8AC3E}">
        <p14:creationId xmlns:p14="http://schemas.microsoft.com/office/powerpoint/2010/main" val="316430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A26967-62EE-8B8A-3914-19A066A8188E}"/>
              </a:ext>
            </a:extLst>
          </p:cNvPr>
          <p:cNvSpPr>
            <a:spLocks noGrp="1"/>
          </p:cNvSpPr>
          <p:nvPr>
            <p:ph type="title"/>
          </p:nvPr>
        </p:nvSpPr>
        <p:spPr/>
        <p:txBody>
          <a:bodyPr/>
          <a:lstStyle/>
          <a:p>
            <a:r>
              <a:rPr lang="fr-FR"/>
              <a:t>Charge de morbidité de l’infection à VRS</a:t>
            </a:r>
          </a:p>
        </p:txBody>
      </p:sp>
      <p:sp>
        <p:nvSpPr>
          <p:cNvPr id="7" name="Text Placeholder 6">
            <a:extLst>
              <a:ext uri="{FF2B5EF4-FFF2-40B4-BE49-F238E27FC236}">
                <a16:creationId xmlns:a16="http://schemas.microsoft.com/office/drawing/2014/main" id="{7C99992C-0C87-900B-8884-E96DDBDB8D5E}"/>
              </a:ext>
            </a:extLst>
          </p:cNvPr>
          <p:cNvSpPr>
            <a:spLocks noGrp="1"/>
          </p:cNvSpPr>
          <p:nvPr>
            <p:ph type="body" idx="1"/>
          </p:nvPr>
        </p:nvSpPr>
        <p:spPr/>
        <p:txBody>
          <a:bodyPr/>
          <a:lstStyle/>
          <a:p>
            <a:r>
              <a:rPr lang="fr-FR"/>
              <a:t>Un problème de santé publique considérable et méconnu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 pie chart&#10;&#10;Description automatically generated">
            <a:extLst>
              <a:ext uri="{FF2B5EF4-FFF2-40B4-BE49-F238E27FC236}">
                <a16:creationId xmlns:a16="http://schemas.microsoft.com/office/drawing/2014/main" id="{CC29068C-972F-7B71-2658-9A724F155CCD}"/>
              </a:ext>
            </a:extLst>
          </p:cNvPr>
          <p:cNvPicPr>
            <a:picLocks noChangeAspect="1"/>
          </p:cNvPicPr>
          <p:nvPr/>
        </p:nvPicPr>
        <p:blipFill>
          <a:blip r:embed="rId3"/>
          <a:stretch>
            <a:fillRect/>
          </a:stretch>
        </p:blipFill>
        <p:spPr>
          <a:xfrm>
            <a:off x="1681424" y="3092420"/>
            <a:ext cx="2773899" cy="2785554"/>
          </a:xfrm>
          <a:prstGeom prst="rect">
            <a:avLst/>
          </a:prstGeom>
        </p:spPr>
      </p:pic>
      <p:sp>
        <p:nvSpPr>
          <p:cNvPr id="16" name="Content Placeholder 15">
            <a:extLst>
              <a:ext uri="{FF2B5EF4-FFF2-40B4-BE49-F238E27FC236}">
                <a16:creationId xmlns:a16="http://schemas.microsoft.com/office/drawing/2014/main" id="{0B4B7D77-2ED0-0CE0-D22B-A60D1CBB4CA6}"/>
              </a:ext>
            </a:extLst>
          </p:cNvPr>
          <p:cNvSpPr>
            <a:spLocks noGrp="1"/>
          </p:cNvSpPr>
          <p:nvPr>
            <p:ph sz="half" idx="2"/>
          </p:nvPr>
        </p:nvSpPr>
        <p:spPr>
          <a:xfrm>
            <a:off x="6558280" y="1519508"/>
            <a:ext cx="5181600" cy="5027330"/>
          </a:xfrm>
        </p:spPr>
        <p:txBody>
          <a:bodyPr/>
          <a:lstStyle/>
          <a:p>
            <a:pPr marL="0" indent="0">
              <a:buNone/>
            </a:pPr>
            <a:r>
              <a:rPr lang="fr-FR" sz="2000" b="1">
                <a:solidFill>
                  <a:srgbClr val="231F20"/>
                </a:solidFill>
                <a:latin typeface="Corbel" panose="020B0503020204020204" pitchFamily="34" charset="0"/>
                <a:cs typeface="Montserrat"/>
              </a:rPr>
              <a:t>Le contrôle du VRS est essentiel dans la lutte contre la pneumonie en général, car le virus :</a:t>
            </a:r>
          </a:p>
          <a:p>
            <a:r>
              <a:rPr lang="fr-FR"/>
              <a:t>est la cause la plus fréquente de pneumonie et de bronchiolite chez le nourrisson ;</a:t>
            </a:r>
          </a:p>
          <a:p>
            <a:r>
              <a:rPr lang="fr-FR"/>
              <a:t>est l’une des principales causes de décès liés à la pneumonie au cours des six premiers mois de la vie ;</a:t>
            </a:r>
          </a:p>
          <a:p>
            <a:r>
              <a:rPr lang="fr-FR"/>
              <a:t>est à l’origine de </a:t>
            </a:r>
            <a:r>
              <a:rPr lang="fr-FR" b="1"/>
              <a:t>40 % </a:t>
            </a:r>
            <a:r>
              <a:rPr lang="fr-FR"/>
              <a:t>des cas de pneumonie grave avant l’âge d’un an</a:t>
            </a:r>
            <a:r>
              <a:rPr lang="fr-FR" baseline="30000"/>
              <a:t>2</a:t>
            </a:r>
            <a:r>
              <a:rPr lang="fr-FR"/>
              <a:t> ;</a:t>
            </a:r>
          </a:p>
          <a:p>
            <a:r>
              <a:rPr lang="fr-FR"/>
              <a:t>augmente la vulnérabilité à la pneumonie causée par d’autres virus et bactéries.</a:t>
            </a:r>
          </a:p>
        </p:txBody>
      </p:sp>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tabLst>
                <a:tab pos="1959426" algn="l"/>
                <a:tab pos="2425074" algn="l"/>
                <a:tab pos="2849978" algn="l"/>
                <a:tab pos="3629409" algn="l"/>
                <a:tab pos="4161200" algn="l"/>
                <a:tab pos="6253971" algn="l"/>
                <a:tab pos="7526566" algn="l"/>
                <a:tab pos="8031370" algn="l"/>
              </a:tabLst>
            </a:pPr>
            <a:r>
              <a:rPr lang="fr-FR">
                <a:solidFill>
                  <a:srgbClr val="672672"/>
                </a:solidFill>
                <a:cs typeface="Montserrat"/>
              </a:rPr>
              <a:t>La pneumonie est la première cause de mortalité infantile dans le monde</a:t>
            </a:r>
          </a:p>
        </p:txBody>
      </p:sp>
      <p:sp>
        <p:nvSpPr>
          <p:cNvPr id="5" name="object 5"/>
          <p:cNvSpPr txBox="1"/>
          <p:nvPr/>
        </p:nvSpPr>
        <p:spPr>
          <a:xfrm>
            <a:off x="1326324" y="1614172"/>
            <a:ext cx="3872971" cy="1113756"/>
          </a:xfrm>
          <a:prstGeom prst="rect">
            <a:avLst/>
          </a:prstGeom>
          <a:solidFill>
            <a:srgbClr val="231F20"/>
          </a:solidFill>
        </p:spPr>
        <p:txBody>
          <a:bodyPr vert="horz" wrap="square" lIns="0" tIns="529" rIns="0" bIns="0" rtlCol="0" anchor="ctr" anchorCtr="0">
            <a:noAutofit/>
          </a:bodyPr>
          <a:lstStyle/>
          <a:p>
            <a:pPr marL="3704" algn="ctr">
              <a:lnSpc>
                <a:spcPts val="1532"/>
              </a:lnSpc>
              <a:spcBef>
                <a:spcPts val="4"/>
              </a:spcBef>
            </a:pPr>
            <a:r>
              <a:rPr lang="fr-FR" sz="1600" b="1">
                <a:solidFill>
                  <a:srgbClr val="FFFFFF"/>
                </a:solidFill>
                <a:latin typeface="Corbel" panose="020B0503020204020204" pitchFamily="34" charset="0"/>
                <a:cs typeface="Montserrat"/>
              </a:rPr>
              <a:t>LA </a:t>
            </a:r>
            <a:r>
              <a:rPr lang="fr-FR" sz="1600" b="1">
                <a:solidFill>
                  <a:schemeClr val="accent5"/>
                </a:solidFill>
                <a:latin typeface="Corbel" panose="020B0503020204020204" pitchFamily="34" charset="0"/>
                <a:cs typeface="Montserrat"/>
              </a:rPr>
              <a:t>PNEUMONIE</a:t>
            </a:r>
            <a:r>
              <a:rPr lang="fr-FR" sz="1600" b="1">
                <a:solidFill>
                  <a:srgbClr val="FFFFFF"/>
                </a:solidFill>
                <a:latin typeface="Corbel" panose="020B0503020204020204" pitchFamily="34" charset="0"/>
                <a:cs typeface="Montserrat"/>
              </a:rPr>
              <a:t> EST RESPONSABLE</a:t>
            </a:r>
            <a:r>
              <a:rPr lang="fr-FR" sz="1600" b="1">
                <a:latin typeface="Corbel" panose="020B0503020204020204" pitchFamily="34" charset="0"/>
                <a:cs typeface="Montserrat"/>
              </a:rPr>
              <a:t> </a:t>
            </a:r>
            <a:r>
              <a:rPr lang="fr-FR" sz="1600" b="1">
                <a:solidFill>
                  <a:srgbClr val="FFFFFF"/>
                </a:solidFill>
                <a:latin typeface="Corbel" panose="020B0503020204020204" pitchFamily="34" charset="0"/>
                <a:cs typeface="Montserrat"/>
              </a:rPr>
              <a:t>DE </a:t>
            </a:r>
          </a:p>
          <a:p>
            <a:pPr marL="3704" algn="ctr">
              <a:lnSpc>
                <a:spcPts val="1532"/>
              </a:lnSpc>
              <a:spcBef>
                <a:spcPts val="4"/>
              </a:spcBef>
            </a:pPr>
            <a:r>
              <a:rPr lang="fr-FR" sz="1600" b="1">
                <a:solidFill>
                  <a:srgbClr val="FFFFFF"/>
                </a:solidFill>
                <a:latin typeface="Corbel" panose="020B0503020204020204" pitchFamily="34" charset="0"/>
                <a:cs typeface="Montserrat"/>
              </a:rPr>
              <a:t>15 % DE LA </a:t>
            </a:r>
            <a:r>
              <a:rPr lang="fr-FR" sz="1600" b="1">
                <a:solidFill>
                  <a:schemeClr val="accent3">
                    <a:lumMod val="40000"/>
                    <a:lumOff val="60000"/>
                  </a:schemeClr>
                </a:solidFill>
                <a:latin typeface="Corbel" panose="020B0503020204020204" pitchFamily="34" charset="0"/>
                <a:cs typeface="Montserrat"/>
              </a:rPr>
              <a:t>MORTALITÉ TOUTES CAUSES CONFONDUES CHEZ LES &lt;5 ANS</a:t>
            </a:r>
          </a:p>
          <a:p>
            <a:pPr algn="ctr">
              <a:spcBef>
                <a:spcPts val="575"/>
              </a:spcBef>
            </a:pPr>
            <a:r>
              <a:rPr lang="fr-FR" sz="2000">
                <a:solidFill>
                  <a:srgbClr val="FFFFFF"/>
                </a:solidFill>
                <a:latin typeface="Corbel" panose="020B0503020204020204" pitchFamily="34" charset="0"/>
                <a:cs typeface="Montserrat"/>
              </a:rPr>
              <a:t>(&gt; 700 000 décès par an)</a:t>
            </a:r>
            <a:r>
              <a:rPr lang="fr-FR" sz="2000" baseline="31400">
                <a:solidFill>
                  <a:srgbClr val="FFFFFF"/>
                </a:solidFill>
                <a:latin typeface="Corbel" panose="020B0503020204020204" pitchFamily="34" charset="0"/>
                <a:cs typeface="Montserrat"/>
              </a:rPr>
              <a:t>1</a:t>
            </a:r>
          </a:p>
        </p:txBody>
      </p:sp>
      <p:sp>
        <p:nvSpPr>
          <p:cNvPr id="6" name="object 6"/>
          <p:cNvSpPr txBox="1"/>
          <p:nvPr/>
        </p:nvSpPr>
        <p:spPr>
          <a:xfrm>
            <a:off x="1446530" y="6248398"/>
            <a:ext cx="10168296" cy="340777"/>
          </a:xfrm>
          <a:prstGeom prst="rect">
            <a:avLst/>
          </a:prstGeom>
        </p:spPr>
        <p:txBody>
          <a:bodyPr vert="horz" wrap="square" lIns="0" tIns="83608" rIns="0" bIns="0" rtlCol="0">
            <a:spAutoFit/>
          </a:bodyPr>
          <a:lstStyle/>
          <a:p>
            <a:pPr marL="31749">
              <a:spcBef>
                <a:spcPts val="658"/>
              </a:spcBef>
            </a:pPr>
            <a:r>
              <a:rPr lang="fr-FR" sz="687" baseline="35353">
                <a:solidFill>
                  <a:srgbClr val="231F20"/>
                </a:solidFill>
                <a:latin typeface="Corbel" panose="020B0503020204020204" pitchFamily="34" charset="0"/>
                <a:cs typeface="WorkSans-Light"/>
              </a:rPr>
              <a:t>1 </a:t>
            </a:r>
            <a:r>
              <a:rPr lang="fr-FR" sz="833">
                <a:solidFill>
                  <a:srgbClr val="231F20"/>
                </a:solidFill>
                <a:latin typeface="Corbel" panose="020B0503020204020204" pitchFamily="34" charset="0"/>
                <a:cs typeface="WorkSans-Light"/>
              </a:rPr>
              <a:t>Cause de décès provisoire selon l’OMS-MCEE des enfants de moins de 5 ans (septembre 2019) mise à jour en utilisant les fractions de cause de 2017 et en les appliquant aux estimations de l’UN-IGME pour 2018.</a:t>
            </a:r>
            <a:r>
              <a:rPr lang="fr-FR" sz="687" baseline="35353">
                <a:solidFill>
                  <a:srgbClr val="231F20"/>
                </a:solidFill>
                <a:latin typeface="Corbel" panose="020B0503020204020204" pitchFamily="34" charset="0"/>
                <a:cs typeface="WorkSans-Light"/>
              </a:rPr>
              <a:t>2 </a:t>
            </a:r>
            <a:r>
              <a:rPr lang="fr-FR" sz="833">
                <a:solidFill>
                  <a:srgbClr val="231F20"/>
                </a:solidFill>
                <a:latin typeface="Corbel" panose="020B0503020204020204" pitchFamily="34" charset="0"/>
                <a:cs typeface="WorkSans-Light"/>
              </a:rPr>
              <a:t>Groupe d’étude PERCH (Pneumonia Etiology Research for Child Health). </a:t>
            </a:r>
            <a:r>
              <a:rPr lang="fr-FR" sz="833" i="1">
                <a:solidFill>
                  <a:srgbClr val="231F20"/>
                </a:solidFill>
                <a:latin typeface="Corbel" panose="020B0503020204020204" pitchFamily="34" charset="0"/>
                <a:cs typeface="WorkSans-Light"/>
              </a:rPr>
              <a:t>Lancet</a:t>
            </a:r>
            <a:r>
              <a:rPr lang="fr-FR" sz="833">
                <a:solidFill>
                  <a:srgbClr val="231F20"/>
                </a:solidFill>
                <a:latin typeface="Corbel" panose="020B0503020204020204" pitchFamily="34" charset="0"/>
                <a:cs typeface="WorkSans-Light"/>
              </a:rPr>
              <a:t>. 2019.</a:t>
            </a:r>
          </a:p>
        </p:txBody>
      </p:sp>
      <p:sp>
        <p:nvSpPr>
          <p:cNvPr id="13" name="object 13"/>
          <p:cNvSpPr txBox="1"/>
          <p:nvPr/>
        </p:nvSpPr>
        <p:spPr>
          <a:xfrm>
            <a:off x="3549487" y="2929303"/>
            <a:ext cx="905836" cy="446703"/>
          </a:xfrm>
          <a:prstGeom prst="rect">
            <a:avLst/>
          </a:prstGeom>
        </p:spPr>
        <p:txBody>
          <a:bodyPr vert="horz" wrap="square" lIns="0" tIns="10583" rIns="0" bIns="0" rtlCol="0">
            <a:spAutoFit/>
          </a:bodyPr>
          <a:lstStyle/>
          <a:p>
            <a:pPr marL="10583" algn="r">
              <a:spcBef>
                <a:spcPts val="83"/>
              </a:spcBef>
            </a:pPr>
            <a:r>
              <a:rPr lang="fr-FR" sz="1375" b="1">
                <a:solidFill>
                  <a:srgbClr val="D71E62"/>
                </a:solidFill>
                <a:latin typeface="Corbel" panose="020B0503020204020204" pitchFamily="34" charset="0"/>
                <a:cs typeface="Montserrat-ExtraBold"/>
              </a:rPr>
              <a:t>Pneumonie </a:t>
            </a:r>
          </a:p>
          <a:p>
            <a:pPr marL="10583" algn="r">
              <a:spcBef>
                <a:spcPts val="83"/>
              </a:spcBef>
            </a:pPr>
            <a:r>
              <a:rPr lang="fr-FR" sz="1375" b="1">
                <a:solidFill>
                  <a:srgbClr val="D71E62"/>
                </a:solidFill>
                <a:latin typeface="Corbel" panose="020B0503020204020204" pitchFamily="34" charset="0"/>
                <a:cs typeface="Montserrat-ExtraBold"/>
              </a:rPr>
              <a:t>15 %</a:t>
            </a:r>
          </a:p>
        </p:txBody>
      </p:sp>
      <p:sp>
        <p:nvSpPr>
          <p:cNvPr id="14" name="object 14"/>
          <p:cNvSpPr txBox="1"/>
          <p:nvPr/>
        </p:nvSpPr>
        <p:spPr>
          <a:xfrm>
            <a:off x="2558415" y="4755649"/>
            <a:ext cx="1019916" cy="222283"/>
          </a:xfrm>
          <a:prstGeom prst="rect">
            <a:avLst/>
          </a:prstGeom>
        </p:spPr>
        <p:txBody>
          <a:bodyPr vert="horz" wrap="square" lIns="0" tIns="10583" rIns="0" bIns="0" rtlCol="0">
            <a:spAutoFit/>
          </a:bodyPr>
          <a:lstStyle/>
          <a:p>
            <a:pPr marL="9525" marR="4233" indent="-9525">
              <a:spcBef>
                <a:spcPts val="83"/>
              </a:spcBef>
            </a:pPr>
            <a:r>
              <a:rPr lang="fr-FR" sz="1375" b="1">
                <a:solidFill>
                  <a:schemeClr val="accent3"/>
                </a:solidFill>
                <a:latin typeface="Corbel" panose="020B0503020204020204" pitchFamily="34" charset="0"/>
                <a:cs typeface="Montserrat"/>
              </a:rPr>
              <a:t>Autres causes</a:t>
            </a:r>
          </a:p>
        </p:txBody>
      </p:sp>
      <p:sp>
        <p:nvSpPr>
          <p:cNvPr id="4" name="Footer Placeholder 57">
            <a:extLst>
              <a:ext uri="{FF2B5EF4-FFF2-40B4-BE49-F238E27FC236}">
                <a16:creationId xmlns:a16="http://schemas.microsoft.com/office/drawing/2014/main" id="{FEDF3BE6-5A6B-2F21-5446-78353395A050}"/>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Chart, pie chart&#10;&#10;Description automatically generated">
            <a:extLst>
              <a:ext uri="{FF2B5EF4-FFF2-40B4-BE49-F238E27FC236}">
                <a16:creationId xmlns:a16="http://schemas.microsoft.com/office/drawing/2014/main" id="{2FA8F4DB-175E-2CCE-B19E-74D3A207617E}"/>
              </a:ext>
            </a:extLst>
          </p:cNvPr>
          <p:cNvPicPr>
            <a:picLocks noChangeAspect="1"/>
          </p:cNvPicPr>
          <p:nvPr/>
        </p:nvPicPr>
        <p:blipFill>
          <a:blip r:embed="rId3"/>
          <a:stretch>
            <a:fillRect/>
          </a:stretch>
        </p:blipFill>
        <p:spPr>
          <a:xfrm>
            <a:off x="1761519" y="2897275"/>
            <a:ext cx="2298700" cy="2197100"/>
          </a:xfrm>
          <a:prstGeom prst="rect">
            <a:avLst/>
          </a:prstGeom>
        </p:spPr>
      </p:pic>
      <p:pic>
        <p:nvPicPr>
          <p:cNvPr id="38" name="Picture 37" descr="Chart, pie chart&#10;&#10;Description automatically generated">
            <a:extLst>
              <a:ext uri="{FF2B5EF4-FFF2-40B4-BE49-F238E27FC236}">
                <a16:creationId xmlns:a16="http://schemas.microsoft.com/office/drawing/2014/main" id="{FF11346C-8C0B-C7E1-04B5-B5DC0EFC1E9F}"/>
              </a:ext>
            </a:extLst>
          </p:cNvPr>
          <p:cNvPicPr>
            <a:picLocks noChangeAspect="1"/>
          </p:cNvPicPr>
          <p:nvPr/>
        </p:nvPicPr>
        <p:blipFill>
          <a:blip r:embed="rId4"/>
          <a:stretch>
            <a:fillRect/>
          </a:stretch>
        </p:blipFill>
        <p:spPr>
          <a:xfrm>
            <a:off x="5294376" y="2903625"/>
            <a:ext cx="2336800" cy="2184400"/>
          </a:xfrm>
          <a:prstGeom prst="rect">
            <a:avLst/>
          </a:prstGeom>
        </p:spPr>
      </p:pic>
      <p:pic>
        <p:nvPicPr>
          <p:cNvPr id="40" name="Picture 39" descr="Chart, pie chart&#10;&#10;Description automatically generated">
            <a:extLst>
              <a:ext uri="{FF2B5EF4-FFF2-40B4-BE49-F238E27FC236}">
                <a16:creationId xmlns:a16="http://schemas.microsoft.com/office/drawing/2014/main" id="{1578CCB9-0394-D68C-F74F-49839FEE8E00}"/>
              </a:ext>
            </a:extLst>
          </p:cNvPr>
          <p:cNvPicPr>
            <a:picLocks noChangeAspect="1"/>
          </p:cNvPicPr>
          <p:nvPr/>
        </p:nvPicPr>
        <p:blipFill>
          <a:blip r:embed="rId5"/>
          <a:stretch>
            <a:fillRect/>
          </a:stretch>
        </p:blipFill>
        <p:spPr>
          <a:xfrm>
            <a:off x="8867424" y="2893465"/>
            <a:ext cx="2311121" cy="2286000"/>
          </a:xfrm>
          <a:prstGeom prst="rect">
            <a:avLst/>
          </a:prstGeom>
        </p:spPr>
      </p:pic>
      <p:sp>
        <p:nvSpPr>
          <p:cNvPr id="25" name="Title 24">
            <a:extLst>
              <a:ext uri="{FF2B5EF4-FFF2-40B4-BE49-F238E27FC236}">
                <a16:creationId xmlns:a16="http://schemas.microsoft.com/office/drawing/2014/main" id="{A9F55013-16BD-58C6-9B37-DC29B060AEB8}"/>
              </a:ext>
            </a:extLst>
          </p:cNvPr>
          <p:cNvSpPr>
            <a:spLocks noGrp="1"/>
          </p:cNvSpPr>
          <p:nvPr>
            <p:ph type="title"/>
          </p:nvPr>
        </p:nvSpPr>
        <p:spPr/>
        <p:txBody>
          <a:bodyPr/>
          <a:lstStyle/>
          <a:p>
            <a:r>
              <a:rPr lang="fr-FR"/>
              <a:t>Charge de morbidité annuelle mondiale du VRS chez les enfants (&lt;5 ans)</a:t>
            </a:r>
          </a:p>
        </p:txBody>
      </p:sp>
      <p:sp>
        <p:nvSpPr>
          <p:cNvPr id="3" name="object 3"/>
          <p:cNvSpPr/>
          <p:nvPr/>
        </p:nvSpPr>
        <p:spPr>
          <a:xfrm>
            <a:off x="120797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4" name="object 4"/>
          <p:cNvSpPr txBox="1"/>
          <p:nvPr/>
        </p:nvSpPr>
        <p:spPr>
          <a:xfrm>
            <a:off x="1383442" y="1119178"/>
            <a:ext cx="3053292" cy="635191"/>
          </a:xfrm>
          <a:prstGeom prst="rect">
            <a:avLst/>
          </a:prstGeom>
          <a:solidFill>
            <a:srgbClr val="672672"/>
          </a:solidFill>
        </p:spPr>
        <p:txBody>
          <a:bodyPr vert="horz" wrap="square" lIns="0" tIns="3704" rIns="0" bIns="0" rtlCol="0" anchor="ctr" anchorCtr="0">
            <a:noAutofit/>
          </a:bodyPr>
          <a:lstStyle/>
          <a:p>
            <a:pPr marL="457711" marR="347119" indent="-104771" algn="ctr">
              <a:lnSpc>
                <a:spcPts val="1375"/>
              </a:lnSpc>
            </a:pPr>
            <a:r>
              <a:rPr lang="fr-FR" sz="1250" b="1">
                <a:solidFill>
                  <a:srgbClr val="FFFFFF"/>
                </a:solidFill>
                <a:latin typeface="Corbel" panose="020B0503020204020204" pitchFamily="34" charset="0"/>
                <a:cs typeface="Montserrat"/>
              </a:rPr>
              <a:t>PRINCIPALE CAUSE D’INFECTION RESPIRATOIRE GRAVE</a:t>
            </a:r>
          </a:p>
        </p:txBody>
      </p:sp>
      <p:sp>
        <p:nvSpPr>
          <p:cNvPr id="8" name="object 8"/>
          <p:cNvSpPr txBox="1"/>
          <p:nvPr/>
        </p:nvSpPr>
        <p:spPr>
          <a:xfrm>
            <a:off x="1375757" y="1899649"/>
            <a:ext cx="3070225" cy="934016"/>
          </a:xfrm>
          <a:prstGeom prst="rect">
            <a:avLst/>
          </a:prstGeom>
        </p:spPr>
        <p:txBody>
          <a:bodyPr vert="horz" wrap="square" lIns="0" tIns="10583" rIns="0" bIns="0" rtlCol="0">
            <a:spAutoFit/>
          </a:bodyPr>
          <a:lstStyle/>
          <a:p>
            <a:pPr algn="ctr">
              <a:lnSpc>
                <a:spcPts val="4954"/>
              </a:lnSpc>
              <a:spcBef>
                <a:spcPts val="83"/>
              </a:spcBef>
            </a:pPr>
            <a:r>
              <a:rPr lang="fr-FR" sz="4250" b="1">
                <a:solidFill>
                  <a:srgbClr val="672672"/>
                </a:solidFill>
                <a:latin typeface="Corbel" panose="020B0503020204020204" pitchFamily="34" charset="0"/>
                <a:cs typeface="Montserrat-SemiBold"/>
              </a:rPr>
              <a:t>33 millions</a:t>
            </a:r>
          </a:p>
          <a:p>
            <a:pPr algn="ctr">
              <a:lnSpc>
                <a:spcPts val="2154"/>
              </a:lnSpc>
            </a:pPr>
            <a:r>
              <a:rPr lang="fr-FR" sz="1917" b="1">
                <a:solidFill>
                  <a:srgbClr val="672672"/>
                </a:solidFill>
                <a:latin typeface="Corbel" panose="020B0503020204020204" pitchFamily="34" charset="0"/>
                <a:cs typeface="Montserrat-SemiBold"/>
              </a:rPr>
              <a:t>d’épisodes</a:t>
            </a:r>
          </a:p>
        </p:txBody>
      </p:sp>
      <p:sp>
        <p:nvSpPr>
          <p:cNvPr id="9" name="object 9"/>
          <p:cNvSpPr txBox="1"/>
          <p:nvPr/>
        </p:nvSpPr>
        <p:spPr>
          <a:xfrm>
            <a:off x="5226378" y="1933749"/>
            <a:ext cx="2472796" cy="819135"/>
          </a:xfrm>
          <a:prstGeom prst="rect">
            <a:avLst/>
          </a:prstGeom>
        </p:spPr>
        <p:txBody>
          <a:bodyPr vert="horz" wrap="square" lIns="0" tIns="11113" rIns="0" bIns="0" rtlCol="0">
            <a:spAutoFit/>
          </a:bodyPr>
          <a:lstStyle/>
          <a:p>
            <a:pPr marL="9525" algn="ctr">
              <a:lnSpc>
                <a:spcPts val="4241"/>
              </a:lnSpc>
              <a:spcBef>
                <a:spcPts val="87"/>
              </a:spcBef>
            </a:pPr>
            <a:r>
              <a:rPr lang="fr-FR" sz="3667" b="1">
                <a:solidFill>
                  <a:srgbClr val="314FA1"/>
                </a:solidFill>
                <a:latin typeface="Corbel" panose="020B0503020204020204" pitchFamily="34" charset="0"/>
                <a:cs typeface="Montserrat-SemiBold"/>
              </a:rPr>
              <a:t>3,6 millions</a:t>
            </a:r>
          </a:p>
          <a:p>
            <a:pPr marL="9525" algn="ctr">
              <a:lnSpc>
                <a:spcPts val="2142"/>
              </a:lnSpc>
            </a:pPr>
            <a:r>
              <a:rPr lang="fr-FR" sz="1917" b="1">
                <a:solidFill>
                  <a:srgbClr val="314FA1"/>
                </a:solidFill>
                <a:latin typeface="Corbel" panose="020B0503020204020204" pitchFamily="34" charset="0"/>
                <a:cs typeface="Montserrat-SemiBold"/>
              </a:rPr>
              <a:t>d’hospitalisations</a:t>
            </a:r>
          </a:p>
        </p:txBody>
      </p:sp>
      <p:sp>
        <p:nvSpPr>
          <p:cNvPr id="10" name="object 10"/>
          <p:cNvSpPr txBox="1"/>
          <p:nvPr/>
        </p:nvSpPr>
        <p:spPr>
          <a:xfrm>
            <a:off x="1376256" y="6558551"/>
            <a:ext cx="2583921" cy="138863"/>
          </a:xfrm>
          <a:prstGeom prst="rect">
            <a:avLst/>
          </a:prstGeom>
        </p:spPr>
        <p:txBody>
          <a:bodyPr vert="horz" wrap="square" lIns="0" tIns="10583" rIns="0" bIns="0" rtlCol="0">
            <a:spAutoFit/>
          </a:bodyPr>
          <a:lstStyle/>
          <a:p>
            <a:pPr marL="10583">
              <a:spcBef>
                <a:spcPts val="83"/>
              </a:spcBef>
            </a:pPr>
            <a:r>
              <a:rPr lang="fr-FR" sz="833">
                <a:solidFill>
                  <a:srgbClr val="231F20"/>
                </a:solidFill>
                <a:latin typeface="WorkSans-Light"/>
                <a:cs typeface="WorkSans-Light"/>
              </a:rPr>
              <a:t>Référence : Li Y, et al. </a:t>
            </a:r>
            <a:r>
              <a:rPr lang="fr-FR" sz="833" i="1">
                <a:solidFill>
                  <a:srgbClr val="231F20"/>
                </a:solidFill>
                <a:latin typeface="WorkSans-Light"/>
                <a:cs typeface="WorkSans-Light"/>
              </a:rPr>
              <a:t>Lancet</a:t>
            </a:r>
            <a:r>
              <a:rPr lang="fr-FR" sz="833">
                <a:solidFill>
                  <a:srgbClr val="231F20"/>
                </a:solidFill>
                <a:latin typeface="WorkSans-Light"/>
                <a:cs typeface="WorkSans-Light"/>
              </a:rPr>
              <a:t> 2022.</a:t>
            </a:r>
          </a:p>
        </p:txBody>
      </p:sp>
      <p:sp>
        <p:nvSpPr>
          <p:cNvPr id="11" name="object 11"/>
          <p:cNvSpPr txBox="1"/>
          <p:nvPr/>
        </p:nvSpPr>
        <p:spPr>
          <a:xfrm>
            <a:off x="3513418" y="2961318"/>
            <a:ext cx="936050" cy="454398"/>
          </a:xfrm>
          <a:prstGeom prst="rect">
            <a:avLst/>
          </a:prstGeom>
        </p:spPr>
        <p:txBody>
          <a:bodyPr vert="horz" wrap="square" lIns="0" tIns="10583" rIns="0" bIns="0" rtlCol="0">
            <a:spAutoFit/>
          </a:bodyPr>
          <a:lstStyle/>
          <a:p>
            <a:pPr marL="10583" algn="r">
              <a:spcBef>
                <a:spcPts val="83"/>
              </a:spcBef>
            </a:pPr>
            <a:r>
              <a:rPr lang="fr-FR" sz="1400" b="1">
                <a:solidFill>
                  <a:srgbClr val="D71E62"/>
                </a:solidFill>
                <a:latin typeface="Corbel" panose="020B0503020204020204" pitchFamily="34" charset="0"/>
                <a:cs typeface="Montserrat-ExtraBold"/>
              </a:rPr>
              <a:t>&lt; 6 mois</a:t>
            </a:r>
          </a:p>
          <a:p>
            <a:pPr marL="10583" algn="r">
              <a:spcBef>
                <a:spcPts val="83"/>
              </a:spcBef>
            </a:pPr>
            <a:r>
              <a:rPr lang="fr-FR" sz="1400" b="1">
                <a:solidFill>
                  <a:srgbClr val="D71E62"/>
                </a:solidFill>
                <a:latin typeface="Corbel" panose="020B0503020204020204" pitchFamily="34" charset="0"/>
              </a:rPr>
              <a:t>20 %</a:t>
            </a:r>
          </a:p>
        </p:txBody>
      </p:sp>
      <p:sp>
        <p:nvSpPr>
          <p:cNvPr id="13" name="object 13"/>
          <p:cNvSpPr txBox="1"/>
          <p:nvPr/>
        </p:nvSpPr>
        <p:spPr>
          <a:xfrm>
            <a:off x="1589616" y="5106939"/>
            <a:ext cx="1729845" cy="358602"/>
          </a:xfrm>
          <a:prstGeom prst="rect">
            <a:avLst/>
          </a:prstGeom>
        </p:spPr>
        <p:txBody>
          <a:bodyPr vert="horz" wrap="square" lIns="0" tIns="10583" rIns="0" bIns="0" rtlCol="0">
            <a:spAutoFit/>
          </a:bodyPr>
          <a:lstStyle/>
          <a:p>
            <a:pPr marL="10583">
              <a:lnSpc>
                <a:spcPts val="1637"/>
              </a:lnSpc>
              <a:spcBef>
                <a:spcPts val="83"/>
              </a:spcBef>
            </a:pPr>
            <a:r>
              <a:rPr lang="fr-FR" sz="1375">
                <a:solidFill>
                  <a:srgbClr val="7030A0"/>
                </a:solidFill>
                <a:latin typeface="Corbel" panose="020B0503020204020204" pitchFamily="34" charset="0"/>
                <a:cs typeface="Montserrat"/>
              </a:rPr>
              <a:t>6 mois à 5 ans</a:t>
            </a:r>
          </a:p>
          <a:p>
            <a:pPr marL="10583">
              <a:lnSpc>
                <a:spcPts val="987"/>
              </a:lnSpc>
            </a:pPr>
            <a:r>
              <a:rPr lang="fr-FR" sz="1375">
                <a:solidFill>
                  <a:srgbClr val="7030A0"/>
                </a:solidFill>
                <a:latin typeface="Corbel" panose="020B0503020204020204" pitchFamily="34" charset="0"/>
              </a:rPr>
              <a:t>8</a:t>
            </a:r>
            <a:r>
              <a:rPr lang="fr-FR" sz="1400">
                <a:solidFill>
                  <a:srgbClr val="7030A0"/>
                </a:solidFill>
                <a:latin typeface="Corbel" panose="020B0503020204020204" pitchFamily="34" charset="0"/>
              </a:rPr>
              <a:t>0 %</a:t>
            </a:r>
          </a:p>
        </p:txBody>
      </p:sp>
      <p:sp>
        <p:nvSpPr>
          <p:cNvPr id="14" name="object 14"/>
          <p:cNvSpPr txBox="1"/>
          <p:nvPr/>
        </p:nvSpPr>
        <p:spPr>
          <a:xfrm>
            <a:off x="5082117" y="5106939"/>
            <a:ext cx="1729845" cy="358602"/>
          </a:xfrm>
          <a:prstGeom prst="rect">
            <a:avLst/>
          </a:prstGeom>
        </p:spPr>
        <p:txBody>
          <a:bodyPr vert="horz" wrap="square" lIns="0" tIns="10583" rIns="0" bIns="0" rtlCol="0">
            <a:spAutoFit/>
          </a:bodyPr>
          <a:lstStyle/>
          <a:p>
            <a:pPr marL="10583">
              <a:lnSpc>
                <a:spcPts val="1637"/>
              </a:lnSpc>
              <a:spcBef>
                <a:spcPts val="83"/>
              </a:spcBef>
            </a:pPr>
            <a:r>
              <a:rPr lang="fr-FR" sz="1375">
                <a:solidFill>
                  <a:schemeClr val="accent2"/>
                </a:solidFill>
                <a:latin typeface="Corbel" panose="020B0503020204020204" pitchFamily="34" charset="0"/>
                <a:cs typeface="Montserrat"/>
              </a:rPr>
              <a:t>6 mois à 5 ans</a:t>
            </a:r>
          </a:p>
          <a:p>
            <a:pPr marL="10583">
              <a:lnSpc>
                <a:spcPts val="987"/>
              </a:lnSpc>
            </a:pPr>
            <a:r>
              <a:rPr lang="fr-FR" sz="1400">
                <a:solidFill>
                  <a:schemeClr val="accent2"/>
                </a:solidFill>
                <a:latin typeface="Corbel" panose="020B0503020204020204" pitchFamily="34" charset="0"/>
              </a:rPr>
              <a:t>61 %</a:t>
            </a:r>
          </a:p>
        </p:txBody>
      </p:sp>
      <p:sp>
        <p:nvSpPr>
          <p:cNvPr id="28" name="object 3">
            <a:extLst>
              <a:ext uri="{FF2B5EF4-FFF2-40B4-BE49-F238E27FC236}">
                <a16:creationId xmlns:a16="http://schemas.microsoft.com/office/drawing/2014/main" id="{F5779F4C-A0E0-201B-A828-92AF96C59BCF}"/>
              </a:ext>
            </a:extLst>
          </p:cNvPr>
          <p:cNvSpPr/>
          <p:nvPr/>
        </p:nvSpPr>
        <p:spPr>
          <a:xfrm>
            <a:off x="4760762"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5" name="object 5"/>
          <p:cNvSpPr txBox="1"/>
          <p:nvPr/>
        </p:nvSpPr>
        <p:spPr>
          <a:xfrm>
            <a:off x="4925779" y="1119178"/>
            <a:ext cx="3053292" cy="635191"/>
          </a:xfrm>
          <a:prstGeom prst="rect">
            <a:avLst/>
          </a:prstGeom>
          <a:solidFill>
            <a:srgbClr val="314FA1"/>
          </a:solidFill>
        </p:spPr>
        <p:txBody>
          <a:bodyPr vert="horz" wrap="square" lIns="0" tIns="3704" rIns="0" bIns="0" rtlCol="0" anchor="ctr" anchorCtr="0">
            <a:noAutofit/>
          </a:bodyPr>
          <a:lstStyle/>
          <a:p>
            <a:pPr marL="287338" marR="282035" indent="7938" algn="ctr">
              <a:lnSpc>
                <a:spcPts val="1375"/>
              </a:lnSpc>
            </a:pPr>
            <a:r>
              <a:rPr lang="fr-FR" sz="1250" b="1">
                <a:solidFill>
                  <a:srgbClr val="FFFFFF"/>
                </a:solidFill>
                <a:latin typeface="Corbel" panose="020B0503020204020204" pitchFamily="34" charset="0"/>
                <a:cs typeface="Montserrat"/>
              </a:rPr>
              <a:t>PRINCIPALE CAUSE D’HOSPITALISATION PÉDIATRIQUE</a:t>
            </a:r>
          </a:p>
        </p:txBody>
      </p:sp>
      <p:sp>
        <p:nvSpPr>
          <p:cNvPr id="29" name="object 3">
            <a:extLst>
              <a:ext uri="{FF2B5EF4-FFF2-40B4-BE49-F238E27FC236}">
                <a16:creationId xmlns:a16="http://schemas.microsoft.com/office/drawing/2014/main" id="{5963F707-28C2-7CEC-8656-B9D7ACE67A6F}"/>
              </a:ext>
            </a:extLst>
          </p:cNvPr>
          <p:cNvSpPr/>
          <p:nvPr/>
        </p:nvSpPr>
        <p:spPr>
          <a:xfrm>
            <a:off x="8292221" y="1262953"/>
            <a:ext cx="3404658" cy="4444471"/>
          </a:xfrm>
          <a:custGeom>
            <a:avLst/>
            <a:gdLst/>
            <a:ahLst/>
            <a:cxnLst/>
            <a:rect l="l" t="t" r="r" b="b"/>
            <a:pathLst>
              <a:path w="4085590" h="5333365">
                <a:moveTo>
                  <a:pt x="0" y="5333161"/>
                </a:moveTo>
                <a:lnTo>
                  <a:pt x="4085082" y="5333161"/>
                </a:lnTo>
                <a:lnTo>
                  <a:pt x="4085082" y="0"/>
                </a:lnTo>
                <a:lnTo>
                  <a:pt x="0" y="0"/>
                </a:lnTo>
                <a:lnTo>
                  <a:pt x="0" y="5333161"/>
                </a:lnTo>
                <a:close/>
              </a:path>
            </a:pathLst>
          </a:custGeom>
          <a:ln w="11658">
            <a:solidFill>
              <a:srgbClr val="231F20"/>
            </a:solidFill>
          </a:ln>
        </p:spPr>
        <p:txBody>
          <a:bodyPr wrap="square" lIns="0" tIns="0" rIns="0" bIns="0" rtlCol="0"/>
          <a:lstStyle/>
          <a:p>
            <a:endParaRPr sz="1500"/>
          </a:p>
        </p:txBody>
      </p:sp>
      <p:sp>
        <p:nvSpPr>
          <p:cNvPr id="30" name="object 5">
            <a:extLst>
              <a:ext uri="{FF2B5EF4-FFF2-40B4-BE49-F238E27FC236}">
                <a16:creationId xmlns:a16="http://schemas.microsoft.com/office/drawing/2014/main" id="{DC7FFB8A-E509-F295-350F-5B93710CF772}"/>
              </a:ext>
            </a:extLst>
          </p:cNvPr>
          <p:cNvSpPr txBox="1"/>
          <p:nvPr/>
        </p:nvSpPr>
        <p:spPr>
          <a:xfrm>
            <a:off x="8457238" y="1119178"/>
            <a:ext cx="3053292" cy="635191"/>
          </a:xfrm>
          <a:prstGeom prst="rect">
            <a:avLst/>
          </a:prstGeom>
          <a:solidFill>
            <a:schemeClr val="accent4"/>
          </a:solidFill>
        </p:spPr>
        <p:txBody>
          <a:bodyPr vert="horz" wrap="square" lIns="0" tIns="3704" rIns="0" bIns="0" rtlCol="0" anchor="ctr" anchorCtr="0">
            <a:noAutofit/>
          </a:bodyPr>
          <a:lstStyle/>
          <a:p>
            <a:pPr marL="287338" marR="282035" indent="7938" algn="ctr">
              <a:lnSpc>
                <a:spcPts val="1375"/>
              </a:lnSpc>
            </a:pPr>
            <a:r>
              <a:rPr lang="fr-FR" sz="1250" b="1">
                <a:solidFill>
                  <a:srgbClr val="FFFFFF"/>
                </a:solidFill>
                <a:latin typeface="Corbel" panose="020B0503020204020204" pitchFamily="34" charset="0"/>
                <a:cs typeface="Montserrat"/>
              </a:rPr>
              <a:t>CAUSE IMPORTANTE DE MORTALITÉ PÉDIATRIQUE</a:t>
            </a:r>
          </a:p>
        </p:txBody>
      </p:sp>
      <p:sp>
        <p:nvSpPr>
          <p:cNvPr id="31" name="object 11">
            <a:extLst>
              <a:ext uri="{FF2B5EF4-FFF2-40B4-BE49-F238E27FC236}">
                <a16:creationId xmlns:a16="http://schemas.microsoft.com/office/drawing/2014/main" id="{BE15617F-D450-A8E4-09F1-6986124A5EF8}"/>
              </a:ext>
            </a:extLst>
          </p:cNvPr>
          <p:cNvSpPr txBox="1"/>
          <p:nvPr/>
        </p:nvSpPr>
        <p:spPr>
          <a:xfrm>
            <a:off x="7128353" y="2964034"/>
            <a:ext cx="936050" cy="454398"/>
          </a:xfrm>
          <a:prstGeom prst="rect">
            <a:avLst/>
          </a:prstGeom>
        </p:spPr>
        <p:txBody>
          <a:bodyPr vert="horz" wrap="square" lIns="0" tIns="10583" rIns="0" bIns="0" rtlCol="0">
            <a:spAutoFit/>
          </a:bodyPr>
          <a:lstStyle/>
          <a:p>
            <a:pPr marL="10583" algn="r">
              <a:spcBef>
                <a:spcPts val="83"/>
              </a:spcBef>
            </a:pPr>
            <a:r>
              <a:rPr lang="fr-FR" sz="1400" b="1">
                <a:solidFill>
                  <a:srgbClr val="D71E62"/>
                </a:solidFill>
                <a:latin typeface="Corbel" panose="020B0503020204020204" pitchFamily="34" charset="0"/>
                <a:cs typeface="Montserrat-ExtraBold"/>
              </a:rPr>
              <a:t>&lt; 6 mois</a:t>
            </a:r>
          </a:p>
          <a:p>
            <a:pPr marL="10583" algn="r">
              <a:spcBef>
                <a:spcPts val="83"/>
              </a:spcBef>
            </a:pPr>
            <a:r>
              <a:rPr lang="fr-FR" sz="1400" b="1">
                <a:solidFill>
                  <a:srgbClr val="D71E62"/>
                </a:solidFill>
                <a:latin typeface="Corbel" panose="020B0503020204020204" pitchFamily="34" charset="0"/>
              </a:rPr>
              <a:t>39 %</a:t>
            </a:r>
          </a:p>
        </p:txBody>
      </p:sp>
      <p:sp>
        <p:nvSpPr>
          <p:cNvPr id="32" name="object 14">
            <a:extLst>
              <a:ext uri="{FF2B5EF4-FFF2-40B4-BE49-F238E27FC236}">
                <a16:creationId xmlns:a16="http://schemas.microsoft.com/office/drawing/2014/main" id="{D0670A10-B343-96E8-E6DC-1D90872C7A78}"/>
              </a:ext>
            </a:extLst>
          </p:cNvPr>
          <p:cNvSpPr txBox="1"/>
          <p:nvPr/>
        </p:nvSpPr>
        <p:spPr>
          <a:xfrm>
            <a:off x="8594281" y="5104223"/>
            <a:ext cx="1729845" cy="358602"/>
          </a:xfrm>
          <a:prstGeom prst="rect">
            <a:avLst/>
          </a:prstGeom>
        </p:spPr>
        <p:txBody>
          <a:bodyPr vert="horz" wrap="square" lIns="0" tIns="10583" rIns="0" bIns="0" rtlCol="0">
            <a:spAutoFit/>
          </a:bodyPr>
          <a:lstStyle/>
          <a:p>
            <a:pPr marL="10583">
              <a:lnSpc>
                <a:spcPts val="1637"/>
              </a:lnSpc>
              <a:spcBef>
                <a:spcPts val="83"/>
              </a:spcBef>
            </a:pPr>
            <a:r>
              <a:rPr lang="fr-FR" sz="1375">
                <a:solidFill>
                  <a:schemeClr val="accent4"/>
                </a:solidFill>
                <a:latin typeface="Corbel" panose="020B0503020204020204" pitchFamily="34" charset="0"/>
                <a:cs typeface="Montserrat"/>
              </a:rPr>
              <a:t>6 mois à 5 ans</a:t>
            </a:r>
          </a:p>
          <a:p>
            <a:pPr marL="10583">
              <a:lnSpc>
                <a:spcPts val="987"/>
              </a:lnSpc>
            </a:pPr>
            <a:r>
              <a:rPr lang="fr-FR" sz="1400">
                <a:solidFill>
                  <a:schemeClr val="accent4"/>
                </a:solidFill>
                <a:latin typeface="Corbel" panose="020B0503020204020204" pitchFamily="34" charset="0"/>
              </a:rPr>
              <a:t>54 %</a:t>
            </a:r>
          </a:p>
        </p:txBody>
      </p:sp>
      <p:sp>
        <p:nvSpPr>
          <p:cNvPr id="33" name="object 11">
            <a:extLst>
              <a:ext uri="{FF2B5EF4-FFF2-40B4-BE49-F238E27FC236}">
                <a16:creationId xmlns:a16="http://schemas.microsoft.com/office/drawing/2014/main" id="{0791A617-570C-1C24-5914-B40C34A9E1C6}"/>
              </a:ext>
            </a:extLst>
          </p:cNvPr>
          <p:cNvSpPr txBox="1"/>
          <p:nvPr/>
        </p:nvSpPr>
        <p:spPr>
          <a:xfrm>
            <a:off x="10640189" y="2961318"/>
            <a:ext cx="959628" cy="454398"/>
          </a:xfrm>
          <a:prstGeom prst="rect">
            <a:avLst/>
          </a:prstGeom>
        </p:spPr>
        <p:txBody>
          <a:bodyPr vert="horz" wrap="square" lIns="0" tIns="10583" rIns="0" bIns="0" rtlCol="0">
            <a:spAutoFit/>
          </a:bodyPr>
          <a:lstStyle/>
          <a:p>
            <a:pPr marL="10583" algn="r">
              <a:spcBef>
                <a:spcPts val="83"/>
              </a:spcBef>
            </a:pPr>
            <a:r>
              <a:rPr lang="fr-FR" sz="1400" b="1">
                <a:solidFill>
                  <a:srgbClr val="D71E62"/>
                </a:solidFill>
                <a:latin typeface="Corbel" panose="020B0503020204020204" pitchFamily="34" charset="0"/>
                <a:cs typeface="Montserrat-ExtraBold"/>
              </a:rPr>
              <a:t>&lt; 6 mois</a:t>
            </a:r>
          </a:p>
          <a:p>
            <a:pPr marL="10583" algn="r">
              <a:spcBef>
                <a:spcPts val="83"/>
              </a:spcBef>
            </a:pPr>
            <a:r>
              <a:rPr lang="fr-FR" sz="1400" b="1">
                <a:solidFill>
                  <a:srgbClr val="D71E62"/>
                </a:solidFill>
                <a:latin typeface="Corbel" panose="020B0503020204020204" pitchFamily="34" charset="0"/>
              </a:rPr>
              <a:t>46 %</a:t>
            </a:r>
          </a:p>
        </p:txBody>
      </p:sp>
      <p:sp>
        <p:nvSpPr>
          <p:cNvPr id="34" name="object 9">
            <a:extLst>
              <a:ext uri="{FF2B5EF4-FFF2-40B4-BE49-F238E27FC236}">
                <a16:creationId xmlns:a16="http://schemas.microsoft.com/office/drawing/2014/main" id="{487AD588-59EB-8ABF-C784-1A6A714F41A7}"/>
              </a:ext>
            </a:extLst>
          </p:cNvPr>
          <p:cNvSpPr txBox="1"/>
          <p:nvPr/>
        </p:nvSpPr>
        <p:spPr>
          <a:xfrm>
            <a:off x="8747486" y="1957089"/>
            <a:ext cx="2472796" cy="819135"/>
          </a:xfrm>
          <a:prstGeom prst="rect">
            <a:avLst/>
          </a:prstGeom>
        </p:spPr>
        <p:txBody>
          <a:bodyPr vert="horz" wrap="square" lIns="0" tIns="11113" rIns="0" bIns="0" rtlCol="0">
            <a:spAutoFit/>
          </a:bodyPr>
          <a:lstStyle/>
          <a:p>
            <a:pPr marL="9525" algn="ctr">
              <a:lnSpc>
                <a:spcPts val="4241"/>
              </a:lnSpc>
              <a:spcBef>
                <a:spcPts val="87"/>
              </a:spcBef>
            </a:pPr>
            <a:r>
              <a:rPr lang="fr-FR" sz="3667" b="1">
                <a:solidFill>
                  <a:schemeClr val="accent4"/>
                </a:solidFill>
                <a:latin typeface="Corbel" panose="020B0503020204020204" pitchFamily="34" charset="0"/>
                <a:cs typeface="Montserrat-SemiBold"/>
              </a:rPr>
              <a:t>101 000</a:t>
            </a:r>
          </a:p>
          <a:p>
            <a:pPr marL="9525" algn="ctr">
              <a:lnSpc>
                <a:spcPts val="2142"/>
              </a:lnSpc>
            </a:pPr>
            <a:r>
              <a:rPr lang="fr-FR" sz="1917" b="1">
                <a:solidFill>
                  <a:schemeClr val="accent4"/>
                </a:solidFill>
                <a:latin typeface="Corbel" panose="020B0503020204020204" pitchFamily="34" charset="0"/>
                <a:cs typeface="Montserrat-SemiBold"/>
              </a:rPr>
              <a:t>décès</a:t>
            </a:r>
          </a:p>
        </p:txBody>
      </p:sp>
      <p:sp>
        <p:nvSpPr>
          <p:cNvPr id="42" name="TextBox 41">
            <a:extLst>
              <a:ext uri="{FF2B5EF4-FFF2-40B4-BE49-F238E27FC236}">
                <a16:creationId xmlns:a16="http://schemas.microsoft.com/office/drawing/2014/main" id="{0D28FCA0-9243-C497-F41B-E47F422D310F}"/>
              </a:ext>
            </a:extLst>
          </p:cNvPr>
          <p:cNvSpPr txBox="1"/>
          <p:nvPr/>
        </p:nvSpPr>
        <p:spPr>
          <a:xfrm>
            <a:off x="8457238" y="5525528"/>
            <a:ext cx="3053292" cy="967347"/>
          </a:xfrm>
          <a:prstGeom prst="rect">
            <a:avLst/>
          </a:prstGeom>
          <a:solidFill>
            <a:schemeClr val="tx1"/>
          </a:solidFill>
        </p:spPr>
        <p:txBody>
          <a:bodyPr wrap="square" tIns="91440" rtlCol="0">
            <a:noAutofit/>
          </a:bodyPr>
          <a:lstStyle/>
          <a:p>
            <a:pPr algn="ctr"/>
            <a:r>
              <a:rPr lang="fr-FR" sz="1050">
                <a:solidFill>
                  <a:srgbClr val="FFFFFF"/>
                </a:solidFill>
                <a:latin typeface="Corbel" panose="020B0503020204020204" pitchFamily="34" charset="0"/>
                <a:cs typeface="Montserrat"/>
              </a:rPr>
              <a:t>TOTAL DE LA MORTALITÉ INFANTILE MONDIALE DUE AU VRS</a:t>
            </a:r>
          </a:p>
        </p:txBody>
      </p:sp>
      <p:sp>
        <p:nvSpPr>
          <p:cNvPr id="44" name="TextBox 43">
            <a:extLst>
              <a:ext uri="{FF2B5EF4-FFF2-40B4-BE49-F238E27FC236}">
                <a16:creationId xmlns:a16="http://schemas.microsoft.com/office/drawing/2014/main" id="{E2393D69-EB06-AEE5-8784-D65FAAA9A809}"/>
              </a:ext>
            </a:extLst>
          </p:cNvPr>
          <p:cNvSpPr txBox="1"/>
          <p:nvPr/>
        </p:nvSpPr>
        <p:spPr>
          <a:xfrm>
            <a:off x="8594281" y="5699618"/>
            <a:ext cx="1166408" cy="769441"/>
          </a:xfrm>
          <a:prstGeom prst="rect">
            <a:avLst/>
          </a:prstGeom>
          <a:noFill/>
        </p:spPr>
        <p:txBody>
          <a:bodyPr wrap="square" lIns="0" rIns="0">
            <a:spAutoFit/>
          </a:bodyPr>
          <a:lstStyle/>
          <a:p>
            <a:pPr algn="ctr"/>
            <a:r>
              <a:rPr lang="fr-FR" sz="3200" b="1">
                <a:solidFill>
                  <a:srgbClr val="D61E62"/>
                </a:solidFill>
                <a:effectLst/>
                <a:latin typeface="Corbel" panose="020B0503020204020204" pitchFamily="34" charset="0"/>
              </a:rPr>
              <a:t>3,6 </a:t>
            </a:r>
            <a:r>
              <a:rPr lang="fr-FR" sz="3200" b="1" baseline="30000">
                <a:solidFill>
                  <a:srgbClr val="D61E62"/>
                </a:solidFill>
                <a:effectLst/>
                <a:latin typeface="Corbel" panose="020B0503020204020204" pitchFamily="34" charset="0"/>
              </a:rPr>
              <a:t>%</a:t>
            </a:r>
          </a:p>
          <a:p>
            <a:pPr algn="ctr"/>
            <a:r>
              <a:rPr lang="fr-FR" sz="1200" b="1">
                <a:solidFill>
                  <a:schemeClr val="bg1"/>
                </a:solidFill>
                <a:effectLst/>
                <a:latin typeface="Corbel" panose="020B0503020204020204" pitchFamily="34" charset="0"/>
              </a:rPr>
              <a:t>&lt; 6 MOIS  </a:t>
            </a:r>
          </a:p>
        </p:txBody>
      </p:sp>
      <p:sp>
        <p:nvSpPr>
          <p:cNvPr id="45" name="TextBox 44">
            <a:extLst>
              <a:ext uri="{FF2B5EF4-FFF2-40B4-BE49-F238E27FC236}">
                <a16:creationId xmlns:a16="http://schemas.microsoft.com/office/drawing/2014/main" id="{DDB77254-E72A-ACAB-5E3C-765B9071B665}"/>
              </a:ext>
            </a:extLst>
          </p:cNvPr>
          <p:cNvSpPr txBox="1"/>
          <p:nvPr/>
        </p:nvSpPr>
        <p:spPr>
          <a:xfrm>
            <a:off x="10226360" y="5698006"/>
            <a:ext cx="1166408" cy="769441"/>
          </a:xfrm>
          <a:prstGeom prst="rect">
            <a:avLst/>
          </a:prstGeom>
          <a:noFill/>
        </p:spPr>
        <p:txBody>
          <a:bodyPr wrap="square" lIns="0" rIns="0">
            <a:spAutoFit/>
          </a:bodyPr>
          <a:lstStyle/>
          <a:p>
            <a:pPr algn="ctr"/>
            <a:r>
              <a:rPr lang="fr-FR" sz="3200" b="1">
                <a:solidFill>
                  <a:schemeClr val="accent4"/>
                </a:solidFill>
                <a:effectLst/>
                <a:latin typeface="Corbel" panose="020B0503020204020204" pitchFamily="34" charset="0"/>
              </a:rPr>
              <a:t>2,3 </a:t>
            </a:r>
            <a:r>
              <a:rPr lang="fr-FR" sz="3200" b="1" baseline="30000">
                <a:solidFill>
                  <a:schemeClr val="accent4"/>
                </a:solidFill>
                <a:effectLst/>
                <a:latin typeface="Corbel" panose="020B0503020204020204" pitchFamily="34" charset="0"/>
              </a:rPr>
              <a:t>%</a:t>
            </a:r>
          </a:p>
          <a:p>
            <a:pPr algn="ctr"/>
            <a:r>
              <a:rPr lang="fr-FR" sz="1200" b="1">
                <a:solidFill>
                  <a:schemeClr val="bg1"/>
                </a:solidFill>
                <a:effectLst/>
                <a:latin typeface="Corbel" panose="020B0503020204020204" pitchFamily="34" charset="0"/>
              </a:rPr>
              <a:t>&lt; 5 ANS  </a:t>
            </a:r>
          </a:p>
        </p:txBody>
      </p:sp>
      <p:sp>
        <p:nvSpPr>
          <p:cNvPr id="2" name="object 11">
            <a:extLst>
              <a:ext uri="{FF2B5EF4-FFF2-40B4-BE49-F238E27FC236}">
                <a16:creationId xmlns:a16="http://schemas.microsoft.com/office/drawing/2014/main" id="{8803074F-B7AA-1CEC-82DA-31ED42EAC293}"/>
              </a:ext>
            </a:extLst>
          </p:cNvPr>
          <p:cNvSpPr txBox="1"/>
          <p:nvPr/>
        </p:nvSpPr>
        <p:spPr>
          <a:xfrm>
            <a:off x="10054898" y="3280804"/>
            <a:ext cx="813729" cy="1303348"/>
          </a:xfrm>
          <a:prstGeom prst="rect">
            <a:avLst/>
          </a:prstGeom>
        </p:spPr>
        <p:txBody>
          <a:bodyPr vert="horz" wrap="square" lIns="0" tIns="10583" rIns="0" bIns="0" rtlCol="0">
            <a:spAutoFit/>
          </a:bodyPr>
          <a:lstStyle/>
          <a:p>
            <a:pPr marL="10583" algn="ctr">
              <a:spcBef>
                <a:spcPts val="83"/>
              </a:spcBef>
            </a:pPr>
            <a:r>
              <a:rPr lang="fr-FR" sz="1200" b="1" dirty="0">
                <a:solidFill>
                  <a:schemeClr val="bg1"/>
                </a:solidFill>
                <a:latin typeface="Corbel" panose="020B0503020204020204" pitchFamily="34" charset="0"/>
                <a:cs typeface="Montserrat-ExtraBold"/>
              </a:rPr>
              <a:t>Près de la moitié des décès dus au VRS surviennent avant l’âge de 6 mois</a:t>
            </a:r>
          </a:p>
        </p:txBody>
      </p:sp>
      <p:sp>
        <p:nvSpPr>
          <p:cNvPr id="6" name="Footer Placeholder 57">
            <a:extLst>
              <a:ext uri="{FF2B5EF4-FFF2-40B4-BE49-F238E27FC236}">
                <a16:creationId xmlns:a16="http://schemas.microsoft.com/office/drawing/2014/main" id="{3782FAE4-4A20-BBEB-E163-3C2DF2D545C4}"/>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tabLst>
                <a:tab pos="1224972" algn="l"/>
                <a:tab pos="1649876" algn="l"/>
              </a:tabLst>
            </a:pPr>
            <a:r>
              <a:rPr lang="fr-FR">
                <a:solidFill>
                  <a:srgbClr val="672672"/>
                </a:solidFill>
                <a:cs typeface="Montserrat"/>
              </a:rPr>
              <a:t>Qu’est-ce que le VRS ?</a:t>
            </a:r>
          </a:p>
        </p:txBody>
      </p:sp>
      <p:graphicFrame>
        <p:nvGraphicFramePr>
          <p:cNvPr id="7" name="object 7"/>
          <p:cNvGraphicFramePr>
            <a:graphicFrameLocks noGrp="1"/>
          </p:cNvGraphicFramePr>
          <p:nvPr>
            <p:extLst>
              <p:ext uri="{D42A27DB-BD31-4B8C-83A1-F6EECF244321}">
                <p14:modId xmlns:p14="http://schemas.microsoft.com/office/powerpoint/2010/main" val="100257135"/>
              </p:ext>
            </p:extLst>
          </p:nvPr>
        </p:nvGraphicFramePr>
        <p:xfrm>
          <a:off x="1203114" y="1522162"/>
          <a:ext cx="10608203" cy="4987477"/>
        </p:xfrm>
        <a:graphic>
          <a:graphicData uri="http://schemas.openxmlformats.org/drawingml/2006/table">
            <a:tbl>
              <a:tblPr firstRow="1" bandRow="1">
                <a:tableStyleId>{2D5ABB26-0587-4C30-8999-92F81FD0307C}</a:tableStyleId>
              </a:tblPr>
              <a:tblGrid>
                <a:gridCol w="2220383">
                  <a:extLst>
                    <a:ext uri="{9D8B030D-6E8A-4147-A177-3AD203B41FA5}">
                      <a16:colId xmlns:a16="http://schemas.microsoft.com/office/drawing/2014/main" val="20000"/>
                    </a:ext>
                  </a:extLst>
                </a:gridCol>
                <a:gridCol w="2220383">
                  <a:extLst>
                    <a:ext uri="{9D8B030D-6E8A-4147-A177-3AD203B41FA5}">
                      <a16:colId xmlns:a16="http://schemas.microsoft.com/office/drawing/2014/main" val="20001"/>
                    </a:ext>
                  </a:extLst>
                </a:gridCol>
                <a:gridCol w="2220383">
                  <a:extLst>
                    <a:ext uri="{9D8B030D-6E8A-4147-A177-3AD203B41FA5}">
                      <a16:colId xmlns:a16="http://schemas.microsoft.com/office/drawing/2014/main" val="20002"/>
                    </a:ext>
                  </a:extLst>
                </a:gridCol>
                <a:gridCol w="3947054">
                  <a:extLst>
                    <a:ext uri="{9D8B030D-6E8A-4147-A177-3AD203B41FA5}">
                      <a16:colId xmlns:a16="http://schemas.microsoft.com/office/drawing/2014/main" val="20003"/>
                    </a:ext>
                  </a:extLst>
                </a:gridCol>
              </a:tblGrid>
              <a:tr h="1090188">
                <a:tc>
                  <a:txBody>
                    <a:bodyPr/>
                    <a:lstStyle/>
                    <a:p>
                      <a:pPr algn="l" rtl="0">
                        <a:lnSpc>
                          <a:spcPct val="100000"/>
                        </a:lnSpc>
                      </a:pPr>
                      <a:endParaRPr sz="14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gn="l" rtl="0">
                        <a:lnSpc>
                          <a:spcPct val="100000"/>
                        </a:lnSpc>
                      </a:pPr>
                      <a:endParaRPr sz="140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gn="l" rtl="0">
                        <a:lnSpc>
                          <a:spcPct val="100000"/>
                        </a:lnSpc>
                      </a:pPr>
                      <a:endParaRPr sz="1400" dirty="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gn="l" rtl="0">
                        <a:lnSpc>
                          <a:spcPct val="100000"/>
                        </a:lnSpc>
                      </a:pPr>
                      <a:endParaRPr sz="1400" dirty="0">
                        <a:latin typeface="Times New Roman"/>
                        <a:cs typeface="Times New Roman"/>
                      </a:endParaRPr>
                    </a:p>
                  </a:txBody>
                  <a:tcPr marL="0" marR="0" marT="0" marB="0">
                    <a:lnL w="6350">
                      <a:solidFill>
                        <a:srgbClr val="0093D5"/>
                      </a:solidFill>
                      <a:prstDash val="solid"/>
                    </a:lnL>
                    <a:lnB w="6350">
                      <a:solidFill>
                        <a:srgbClr val="0093D5"/>
                      </a:solidFill>
                      <a:prstDash val="solid"/>
                    </a:lnB>
                  </a:tcPr>
                </a:tc>
                <a:extLst>
                  <a:ext uri="{0D108BD9-81ED-4DB2-BD59-A6C34878D82A}">
                    <a16:rowId xmlns:a16="http://schemas.microsoft.com/office/drawing/2014/main" val="10000"/>
                  </a:ext>
                </a:extLst>
              </a:tr>
              <a:tr h="669160">
                <a:tc>
                  <a:txBody>
                    <a:bodyPr/>
                    <a:lstStyle/>
                    <a:p>
                      <a:pPr algn="l" rtl="0">
                        <a:lnSpc>
                          <a:spcPct val="100000"/>
                        </a:lnSpc>
                        <a:spcBef>
                          <a:spcPts val="25"/>
                        </a:spcBef>
                      </a:pPr>
                      <a:endParaRPr sz="2000" dirty="0">
                        <a:latin typeface="Corbel" panose="020B0503020204020204" pitchFamily="34" charset="0"/>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5"/>
                        </a:spcBef>
                      </a:pPr>
                      <a:endParaRPr sz="2000" dirty="0">
                        <a:latin typeface="Corbel" panose="020B0503020204020204" pitchFamily="34" charset="0"/>
                        <a:cs typeface="Times New Roman"/>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5"/>
                        </a:spcBef>
                      </a:pPr>
                      <a:endParaRPr sz="2000" dirty="0">
                        <a:latin typeface="Corbel" panose="020B0503020204020204" pitchFamily="34" charset="0"/>
                        <a:cs typeface="Times New Roman"/>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gn="l" rtl="0">
                        <a:lnSpc>
                          <a:spcPct val="100000"/>
                        </a:lnSpc>
                        <a:spcBef>
                          <a:spcPts val="20"/>
                        </a:spcBef>
                      </a:pPr>
                      <a:endParaRPr sz="1100" dirty="0">
                        <a:latin typeface="Corbel" panose="020B0503020204020204" pitchFamily="34" charset="0"/>
                        <a:cs typeface="Times New Roman"/>
                      </a:endParaRPr>
                    </a:p>
                  </a:txBody>
                  <a:tcPr marL="0" marR="0" marT="2117" marB="0">
                    <a:lnL w="6350">
                      <a:solidFill>
                        <a:srgbClr val="0093D5"/>
                      </a:solidFill>
                      <a:prstDash val="solid"/>
                    </a:lnL>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3116560">
                <a:tc>
                  <a:txBody>
                    <a:bodyPr/>
                    <a:lstStyle/>
                    <a:p>
                      <a:pPr marL="171450" marR="401320">
                        <a:lnSpc>
                          <a:spcPct val="111100"/>
                        </a:lnSpc>
                        <a:spcBef>
                          <a:spcPts val="1200"/>
                        </a:spcBef>
                      </a:pPr>
                      <a:r>
                        <a:rPr lang="fr-FR" sz="1500" b="1">
                          <a:solidFill>
                            <a:srgbClr val="0093D5"/>
                          </a:solidFill>
                          <a:latin typeface="Corbel" panose="020B0503020204020204" pitchFamily="34" charset="0"/>
                          <a:cs typeface="Montserrat-SemiBold"/>
                        </a:rPr>
                        <a:t>Souvent bénin, comme un rhume, il peut être grave (voire mortel) pour les nourrissons.</a:t>
                      </a:r>
                    </a:p>
                  </a:txBody>
                  <a:tcPr marL="0" marR="0" marT="127000" marB="0">
                    <a:lnR w="6350">
                      <a:solidFill>
                        <a:srgbClr val="0093D5"/>
                      </a:solidFill>
                      <a:prstDash val="solid"/>
                    </a:lnR>
                    <a:lnT w="6350">
                      <a:solidFill>
                        <a:srgbClr val="0093D5"/>
                      </a:solidFill>
                      <a:prstDash val="solid"/>
                    </a:lnT>
                  </a:tcPr>
                </a:tc>
                <a:tc>
                  <a:txBody>
                    <a:bodyPr/>
                    <a:lstStyle/>
                    <a:p>
                      <a:pPr marL="171450" marR="487045">
                        <a:lnSpc>
                          <a:spcPct val="111100"/>
                        </a:lnSpc>
                        <a:spcBef>
                          <a:spcPts val="1200"/>
                        </a:spcBef>
                      </a:pPr>
                      <a:r>
                        <a:rPr lang="fr-FR" sz="1500" b="1">
                          <a:solidFill>
                            <a:srgbClr val="52A947"/>
                          </a:solidFill>
                          <a:latin typeface="Corbel" panose="020B0503020204020204" pitchFamily="34" charset="0"/>
                          <a:cs typeface="Montserrat-SemiBold"/>
                        </a:rPr>
                        <a:t>Éternuements, toux, respiration, contact avec une surface contaminée puis avec les yeux, le nez ou la bouche</a:t>
                      </a:r>
                    </a:p>
                  </a:txBody>
                  <a:tcPr marL="0" marR="0" marT="127000"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457200" marR="374650" indent="-285750">
                        <a:lnSpc>
                          <a:spcPct val="111100"/>
                        </a:lnSpc>
                        <a:spcBef>
                          <a:spcPts val="1195"/>
                        </a:spcBef>
                        <a:buFont typeface="Arial" panose="020B0604020202020204" pitchFamily="34" charset="0"/>
                        <a:buChar char="•"/>
                      </a:pPr>
                      <a:r>
                        <a:rPr lang="fr-FR" sz="1500" b="1">
                          <a:solidFill>
                            <a:srgbClr val="672672"/>
                          </a:solidFill>
                          <a:latin typeface="Corbel" panose="020B0503020204020204" pitchFamily="34" charset="0"/>
                          <a:cs typeface="Montserrat-SemiBold"/>
                        </a:rPr>
                        <a:t>Immunité induite par l’infection pas entièrement protectrice</a:t>
                      </a:r>
                    </a:p>
                    <a:p>
                      <a:pPr marL="457200" marR="374650" indent="-285750">
                        <a:lnSpc>
                          <a:spcPct val="111100"/>
                        </a:lnSpc>
                        <a:spcBef>
                          <a:spcPts val="1195"/>
                        </a:spcBef>
                        <a:buFont typeface="Arial" panose="020B0604020202020204" pitchFamily="34" charset="0"/>
                        <a:buChar char="•"/>
                      </a:pPr>
                      <a:r>
                        <a:rPr lang="fr-FR" sz="1500" b="1">
                          <a:solidFill>
                            <a:srgbClr val="672672"/>
                          </a:solidFill>
                          <a:latin typeface="Corbel" panose="020B0503020204020204" pitchFamily="34" charset="0"/>
                          <a:cs typeface="Montserrat-SemiBold"/>
                        </a:rPr>
                        <a:t>Infections répétées tout au long de la vie</a:t>
                      </a:r>
                    </a:p>
                  </a:txBody>
                  <a:tcPr marL="0" marR="0" marT="126471" marB="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1450" marR="374650" indent="0">
                        <a:lnSpc>
                          <a:spcPct val="111100"/>
                        </a:lnSpc>
                        <a:spcBef>
                          <a:spcPts val="0"/>
                        </a:spcBef>
                        <a:buFont typeface="Arial" panose="020B0604020202020204" pitchFamily="34" charset="0"/>
                        <a:buNone/>
                      </a:pPr>
                      <a:r>
                        <a:rPr lang="fr-FR" sz="1500" b="1" dirty="0">
                          <a:solidFill>
                            <a:schemeClr val="accent2"/>
                          </a:solidFill>
                          <a:latin typeface="Corbel" panose="020B0503020204020204" pitchFamily="34" charset="0"/>
                          <a:cs typeface="Montserrat-SemiBold"/>
                        </a:rPr>
                        <a:t>Tous les enfants peuvent tomber gravement malades et être hospitalisés.</a:t>
                      </a:r>
                    </a:p>
                    <a:p>
                      <a:pPr marL="457200" marR="374650" indent="-285750">
                        <a:lnSpc>
                          <a:spcPct val="111100"/>
                        </a:lnSpc>
                        <a:spcBef>
                          <a:spcPts val="0"/>
                        </a:spcBef>
                        <a:buFont typeface="Arial" panose="020B0604020202020204" pitchFamily="34" charset="0"/>
                        <a:buChar char="•"/>
                      </a:pPr>
                      <a:r>
                        <a:rPr lang="fr-FR" sz="1500" dirty="0">
                          <a:solidFill>
                            <a:schemeClr val="accent2"/>
                          </a:solidFill>
                          <a:latin typeface="Corbel" panose="020B0503020204020204" pitchFamily="34" charset="0"/>
                          <a:cs typeface="Montserrat-SemiBold"/>
                        </a:rPr>
                        <a:t>La plupart qui sont atteints d’une forme grave sont nés à terme et n’ont pas de problèmes de santé sous-jacents.</a:t>
                      </a:r>
                    </a:p>
                    <a:p>
                      <a:pPr marL="171450" marR="374650" indent="0">
                        <a:lnSpc>
                          <a:spcPct val="111100"/>
                        </a:lnSpc>
                        <a:spcBef>
                          <a:spcPts val="600"/>
                        </a:spcBef>
                        <a:buFont typeface="Arial" panose="020B0604020202020204" pitchFamily="34" charset="0"/>
                        <a:buNone/>
                      </a:pPr>
                      <a:r>
                        <a:rPr lang="fr-FR" sz="1500" b="1" dirty="0">
                          <a:solidFill>
                            <a:schemeClr val="accent2"/>
                          </a:solidFill>
                          <a:latin typeface="Corbel" panose="020B0503020204020204" pitchFamily="34" charset="0"/>
                          <a:cs typeface="Montserrat-SemiBold"/>
                        </a:rPr>
                        <a:t>D’autres facteurs augmentent le risque :</a:t>
                      </a:r>
                    </a:p>
                    <a:p>
                      <a:pPr marL="457200" marR="374650" indent="-285750">
                        <a:lnSpc>
                          <a:spcPct val="111100"/>
                        </a:lnSpc>
                        <a:spcBef>
                          <a:spcPts val="0"/>
                        </a:spcBef>
                        <a:buFont typeface="Arial" panose="020B0604020202020204" pitchFamily="34" charset="0"/>
                        <a:buChar char="•"/>
                      </a:pPr>
                      <a:r>
                        <a:rPr lang="fr-FR" sz="1500" dirty="0">
                          <a:solidFill>
                            <a:schemeClr val="accent2"/>
                          </a:solidFill>
                          <a:latin typeface="Corbel" panose="020B0503020204020204" pitchFamily="34" charset="0"/>
                          <a:cs typeface="Montserrat-SemiBold"/>
                        </a:rPr>
                        <a:t>Naissance prématurée</a:t>
                      </a:r>
                    </a:p>
                    <a:p>
                      <a:pPr marL="457200" marR="374650" indent="-285750">
                        <a:lnSpc>
                          <a:spcPct val="111100"/>
                        </a:lnSpc>
                        <a:spcBef>
                          <a:spcPts val="0"/>
                        </a:spcBef>
                        <a:buFont typeface="Arial" panose="020B0604020202020204" pitchFamily="34" charset="0"/>
                        <a:buChar char="•"/>
                      </a:pPr>
                      <a:r>
                        <a:rPr lang="fr-FR" sz="1500" dirty="0">
                          <a:solidFill>
                            <a:schemeClr val="accent2"/>
                          </a:solidFill>
                          <a:latin typeface="Corbel" panose="020B0503020204020204" pitchFamily="34" charset="0"/>
                          <a:cs typeface="Montserrat-SemiBold"/>
                        </a:rPr>
                        <a:t>Comorbidités (par exemple, prématurité, maladie cardiaque/pulmonaire sous-jacente)</a:t>
                      </a:r>
                    </a:p>
                    <a:p>
                      <a:pPr marL="457200" marR="374650" indent="-285750">
                        <a:lnSpc>
                          <a:spcPct val="111100"/>
                        </a:lnSpc>
                        <a:spcBef>
                          <a:spcPts val="0"/>
                        </a:spcBef>
                        <a:buFont typeface="Arial" panose="020B0604020202020204" pitchFamily="34" charset="0"/>
                        <a:buChar char="•"/>
                      </a:pPr>
                      <a:r>
                        <a:rPr lang="fr-FR" sz="1500" dirty="0">
                          <a:solidFill>
                            <a:schemeClr val="accent2"/>
                          </a:solidFill>
                          <a:latin typeface="Corbel" panose="020B0503020204020204" pitchFamily="34" charset="0"/>
                          <a:cs typeface="Montserrat-SemiBold"/>
                        </a:rPr>
                        <a:t>Vivre dans des zones défavorisées sur le plan socio-économique</a:t>
                      </a:r>
                    </a:p>
                  </a:txBody>
                  <a:tcPr marL="0" marR="0" marT="120121" marB="0">
                    <a:lnL w="6350">
                      <a:solidFill>
                        <a:srgbClr val="0093D5"/>
                      </a:solidFill>
                      <a:prstDash val="solid"/>
                    </a:lnL>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9" name="object 49"/>
          <p:cNvSpPr txBox="1"/>
          <p:nvPr/>
        </p:nvSpPr>
        <p:spPr>
          <a:xfrm>
            <a:off x="1236980" y="781200"/>
            <a:ext cx="10502900" cy="318463"/>
          </a:xfrm>
          <a:prstGeom prst="rect">
            <a:avLst/>
          </a:prstGeom>
        </p:spPr>
        <p:txBody>
          <a:bodyPr vert="horz" wrap="square" lIns="0" tIns="10583" rIns="0" bIns="0" rtlCol="0">
            <a:spAutoFit/>
          </a:bodyPr>
          <a:lstStyle/>
          <a:p>
            <a:pPr marL="10583">
              <a:spcBef>
                <a:spcPts val="83"/>
              </a:spcBef>
            </a:pPr>
            <a:r>
              <a:rPr lang="fr-FR" sz="2000" b="1">
                <a:solidFill>
                  <a:schemeClr val="accent1"/>
                </a:solidFill>
                <a:latin typeface="Corbel" panose="020B0503020204020204" pitchFamily="34" charset="0"/>
                <a:cs typeface="Montserrat"/>
              </a:rPr>
              <a:t>Le VRS est tellement répandu que presque tous les enfants contractent le virus avant l’âge de 2 ans.</a:t>
            </a:r>
          </a:p>
        </p:txBody>
      </p:sp>
      <p:pic>
        <p:nvPicPr>
          <p:cNvPr id="58" name="Picture 57" descr="Icon&#10;&#10;Description automatically generated">
            <a:extLst>
              <a:ext uri="{FF2B5EF4-FFF2-40B4-BE49-F238E27FC236}">
                <a16:creationId xmlns:a16="http://schemas.microsoft.com/office/drawing/2014/main" id="{CECC6481-87A1-D5C4-49C6-C02664076428}"/>
              </a:ext>
            </a:extLst>
          </p:cNvPr>
          <p:cNvPicPr>
            <a:picLocks noChangeAspect="1"/>
          </p:cNvPicPr>
          <p:nvPr/>
        </p:nvPicPr>
        <p:blipFill>
          <a:blip r:embed="rId3"/>
          <a:stretch>
            <a:fillRect/>
          </a:stretch>
        </p:blipFill>
        <p:spPr>
          <a:xfrm>
            <a:off x="9630228" y="1738951"/>
            <a:ext cx="407192" cy="792952"/>
          </a:xfrm>
          <a:prstGeom prst="rect">
            <a:avLst/>
          </a:prstGeom>
        </p:spPr>
      </p:pic>
      <p:pic>
        <p:nvPicPr>
          <p:cNvPr id="59" name="Picture 58" descr="Icon&#10;&#10;Description automatically generated">
            <a:extLst>
              <a:ext uri="{FF2B5EF4-FFF2-40B4-BE49-F238E27FC236}">
                <a16:creationId xmlns:a16="http://schemas.microsoft.com/office/drawing/2014/main" id="{7ABFC225-9C51-AD12-F446-DF8B959AB2C1}"/>
              </a:ext>
            </a:extLst>
          </p:cNvPr>
          <p:cNvPicPr>
            <a:picLocks noChangeAspect="1"/>
          </p:cNvPicPr>
          <p:nvPr/>
        </p:nvPicPr>
        <p:blipFill>
          <a:blip r:embed="rId4"/>
          <a:stretch>
            <a:fillRect/>
          </a:stretch>
        </p:blipFill>
        <p:spPr>
          <a:xfrm>
            <a:off x="6357096" y="1784718"/>
            <a:ext cx="792953" cy="664366"/>
          </a:xfrm>
          <a:prstGeom prst="rect">
            <a:avLst/>
          </a:prstGeom>
        </p:spPr>
      </p:pic>
      <p:pic>
        <p:nvPicPr>
          <p:cNvPr id="60" name="Picture 59" descr="Icon&#10;&#10;Description automatically generated">
            <a:extLst>
              <a:ext uri="{FF2B5EF4-FFF2-40B4-BE49-F238E27FC236}">
                <a16:creationId xmlns:a16="http://schemas.microsoft.com/office/drawing/2014/main" id="{3BCE0DA0-09A2-C408-2C4D-2E7C7734620F}"/>
              </a:ext>
            </a:extLst>
          </p:cNvPr>
          <p:cNvPicPr>
            <a:picLocks noChangeAspect="1"/>
          </p:cNvPicPr>
          <p:nvPr/>
        </p:nvPicPr>
        <p:blipFill>
          <a:blip r:embed="rId5"/>
          <a:stretch>
            <a:fillRect/>
          </a:stretch>
        </p:blipFill>
        <p:spPr>
          <a:xfrm>
            <a:off x="2017388" y="1813598"/>
            <a:ext cx="589357" cy="589357"/>
          </a:xfrm>
          <a:prstGeom prst="rect">
            <a:avLst/>
          </a:prstGeom>
        </p:spPr>
      </p:pic>
      <p:pic>
        <p:nvPicPr>
          <p:cNvPr id="61" name="Picture 60" descr="Icon&#10;&#10;Description automatically generated">
            <a:extLst>
              <a:ext uri="{FF2B5EF4-FFF2-40B4-BE49-F238E27FC236}">
                <a16:creationId xmlns:a16="http://schemas.microsoft.com/office/drawing/2014/main" id="{BE239C91-4DBE-13C2-36BF-1989CF4A756F}"/>
              </a:ext>
            </a:extLst>
          </p:cNvPr>
          <p:cNvPicPr>
            <a:picLocks noChangeAspect="1"/>
          </p:cNvPicPr>
          <p:nvPr/>
        </p:nvPicPr>
        <p:blipFill>
          <a:blip r:embed="rId6"/>
          <a:stretch>
            <a:fillRect/>
          </a:stretch>
        </p:blipFill>
        <p:spPr>
          <a:xfrm>
            <a:off x="4249368" y="1827642"/>
            <a:ext cx="578641" cy="578641"/>
          </a:xfrm>
          <a:prstGeom prst="rect">
            <a:avLst/>
          </a:prstGeom>
        </p:spPr>
      </p:pic>
      <p:sp>
        <p:nvSpPr>
          <p:cNvPr id="8" name="object 3">
            <a:extLst>
              <a:ext uri="{FF2B5EF4-FFF2-40B4-BE49-F238E27FC236}">
                <a16:creationId xmlns:a16="http://schemas.microsoft.com/office/drawing/2014/main" id="{3B4145BF-9338-EE16-1F79-07E98F427AF9}"/>
              </a:ext>
            </a:extLst>
          </p:cNvPr>
          <p:cNvSpPr/>
          <p:nvPr/>
        </p:nvSpPr>
        <p:spPr>
          <a:xfrm>
            <a:off x="1416120" y="2853152"/>
            <a:ext cx="1795266" cy="407065"/>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fr-FR" sz="1100" b="1">
                <a:solidFill>
                  <a:srgbClr val="FFFFFF"/>
                </a:solidFill>
                <a:latin typeface="Corbel" panose="020B0503020204020204" pitchFamily="34" charset="0"/>
                <a:cs typeface="Montserrat"/>
              </a:rPr>
              <a:t>MANIFESTATION</a:t>
            </a:r>
          </a:p>
        </p:txBody>
      </p:sp>
      <p:sp>
        <p:nvSpPr>
          <p:cNvPr id="9" name="object 3">
            <a:extLst>
              <a:ext uri="{FF2B5EF4-FFF2-40B4-BE49-F238E27FC236}">
                <a16:creationId xmlns:a16="http://schemas.microsoft.com/office/drawing/2014/main" id="{636F6B71-9745-DE65-71D8-F88F5ACBFC3E}"/>
              </a:ext>
            </a:extLst>
          </p:cNvPr>
          <p:cNvSpPr/>
          <p:nvPr/>
        </p:nvSpPr>
        <p:spPr>
          <a:xfrm>
            <a:off x="3637688" y="2853152"/>
            <a:ext cx="1795266" cy="39464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fr-FR" sz="1100" b="1">
                <a:solidFill>
                  <a:srgbClr val="FFFFFF"/>
                </a:solidFill>
                <a:latin typeface="Corbel" panose="020B0503020204020204" pitchFamily="34" charset="0"/>
                <a:cs typeface="Montserrat"/>
              </a:rPr>
              <a:t>TRANSMISSION</a:t>
            </a:r>
          </a:p>
        </p:txBody>
      </p:sp>
      <p:sp>
        <p:nvSpPr>
          <p:cNvPr id="10" name="object 3">
            <a:extLst>
              <a:ext uri="{FF2B5EF4-FFF2-40B4-BE49-F238E27FC236}">
                <a16:creationId xmlns:a16="http://schemas.microsoft.com/office/drawing/2014/main" id="{F9BB486E-AA4C-05B1-9D1C-8E399D4E9128}"/>
              </a:ext>
            </a:extLst>
          </p:cNvPr>
          <p:cNvSpPr/>
          <p:nvPr/>
        </p:nvSpPr>
        <p:spPr>
          <a:xfrm>
            <a:off x="5857935" y="2853152"/>
            <a:ext cx="1795266" cy="39464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fr-FR" sz="1100" b="1">
                <a:solidFill>
                  <a:srgbClr val="FFFFFF"/>
                </a:solidFill>
                <a:latin typeface="Corbel" panose="020B0503020204020204" pitchFamily="34" charset="0"/>
                <a:cs typeface="Montserrat"/>
              </a:rPr>
              <a:t>IMMUNITÉ PARTIELLE</a:t>
            </a:r>
          </a:p>
        </p:txBody>
      </p:sp>
      <p:sp>
        <p:nvSpPr>
          <p:cNvPr id="11" name="object 3">
            <a:extLst>
              <a:ext uri="{FF2B5EF4-FFF2-40B4-BE49-F238E27FC236}">
                <a16:creationId xmlns:a16="http://schemas.microsoft.com/office/drawing/2014/main" id="{747B8C49-384C-6787-914B-7FC6A1C3F6D3}"/>
              </a:ext>
            </a:extLst>
          </p:cNvPr>
          <p:cNvSpPr/>
          <p:nvPr/>
        </p:nvSpPr>
        <p:spPr>
          <a:xfrm>
            <a:off x="8229229" y="2853152"/>
            <a:ext cx="3219450" cy="39464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tx1"/>
          </a:solidFill>
        </p:spPr>
        <p:txBody>
          <a:bodyPr wrap="square" lIns="0" tIns="0" rIns="0" bIns="0" rtlCol="0" anchor="ctr" anchorCtr="0"/>
          <a:lstStyle/>
          <a:p>
            <a:pPr algn="ctr"/>
            <a:r>
              <a:rPr lang="fr-FR" sz="1100" b="1">
                <a:solidFill>
                  <a:srgbClr val="FFFFFF"/>
                </a:solidFill>
                <a:latin typeface="Corbel" panose="020B0503020204020204" pitchFamily="34" charset="0"/>
                <a:cs typeface="Montserrat"/>
              </a:rPr>
              <a:t>POPULATIONS PÉDIATRIQUES PRÉSENTANT UN RISQUE ÉLEVÉ DE MALADIE GRAVE</a:t>
            </a:r>
          </a:p>
        </p:txBody>
      </p:sp>
      <p:sp>
        <p:nvSpPr>
          <p:cNvPr id="3" name="Footer Placeholder 57">
            <a:extLst>
              <a:ext uri="{FF2B5EF4-FFF2-40B4-BE49-F238E27FC236}">
                <a16:creationId xmlns:a16="http://schemas.microsoft.com/office/drawing/2014/main" id="{C534C254-4938-891E-55EF-470F1B5E6D4F}"/>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8CD7-34CD-47B9-9593-D20AB614DBE7}"/>
              </a:ext>
            </a:extLst>
          </p:cNvPr>
          <p:cNvSpPr>
            <a:spLocks noGrp="1"/>
          </p:cNvSpPr>
          <p:nvPr>
            <p:ph type="title"/>
          </p:nvPr>
        </p:nvSpPr>
        <p:spPr/>
        <p:txBody>
          <a:bodyPr/>
          <a:lstStyle/>
          <a:p>
            <a:pPr marL="10583">
              <a:lnSpc>
                <a:spcPct val="100000"/>
              </a:lnSpc>
              <a:spcBef>
                <a:spcPts val="83"/>
              </a:spcBef>
              <a:tabLst>
                <a:tab pos="1224972" algn="l"/>
                <a:tab pos="1649876" algn="l"/>
              </a:tabLst>
            </a:pPr>
            <a:r>
              <a:rPr lang="fr-FR">
                <a:solidFill>
                  <a:srgbClr val="672672"/>
                </a:solidFill>
              </a:rPr>
              <a:t>À propos du virus</a:t>
            </a:r>
          </a:p>
        </p:txBody>
      </p:sp>
      <p:sp>
        <p:nvSpPr>
          <p:cNvPr id="3" name="Content Placeholder 2">
            <a:extLst>
              <a:ext uri="{FF2B5EF4-FFF2-40B4-BE49-F238E27FC236}">
                <a16:creationId xmlns:a16="http://schemas.microsoft.com/office/drawing/2014/main" id="{DE9D8CD6-1C62-235F-544D-5A46CDC0A47A}"/>
              </a:ext>
            </a:extLst>
          </p:cNvPr>
          <p:cNvSpPr>
            <a:spLocks noGrp="1"/>
          </p:cNvSpPr>
          <p:nvPr>
            <p:ph sz="half" idx="1"/>
          </p:nvPr>
        </p:nvSpPr>
        <p:spPr/>
        <p:txBody>
          <a:bodyPr>
            <a:normAutofit/>
          </a:bodyPr>
          <a:lstStyle/>
          <a:p>
            <a:r>
              <a:rPr lang="fr-FR" dirty="0"/>
              <a:t>Virus à ARN monocaténaire.</a:t>
            </a:r>
          </a:p>
          <a:p>
            <a:r>
              <a:rPr lang="fr-FR" dirty="0"/>
              <a:t>L’obstruction des voies respiratoires peut être due à l’épithélium décollé et aux cellules inflammatoires avec du mucus et de la fibrine qui pénètrent dans les petites voies respiratoires.</a:t>
            </a:r>
          </a:p>
          <a:p>
            <a:r>
              <a:rPr lang="fr-FR" dirty="0"/>
              <a:t>Cible immunitaire </a:t>
            </a:r>
            <a:r>
              <a:rPr lang="fr-FR" dirty="0">
                <a:sym typeface="Wingdings" panose="05000000000000000000" pitchFamily="2" charset="2"/>
              </a:rPr>
              <a:t></a:t>
            </a:r>
            <a:r>
              <a:rPr lang="fr-FR" dirty="0"/>
              <a:t> Protéine de fusion (F) du VRS</a:t>
            </a:r>
          </a:p>
          <a:p>
            <a:pPr lvl="1"/>
            <a:r>
              <a:rPr lang="fr-FR" dirty="0"/>
              <a:t>La protéine F à la surface du virus fusionne avec les cellules épithéliales de l’hôte dans les poumons, ce qui permet l’infection.</a:t>
            </a:r>
          </a:p>
          <a:p>
            <a:pPr lvl="1"/>
            <a:r>
              <a:rPr lang="fr-FR" dirty="0"/>
              <a:t>Semblable à la protéine Spike du </a:t>
            </a:r>
            <a:br>
              <a:rPr lang="fr-FR" dirty="0"/>
            </a:br>
            <a:r>
              <a:rPr lang="fr-FR" dirty="0"/>
              <a:t>SARS-CoV-2.</a:t>
            </a:r>
          </a:p>
          <a:p>
            <a:pPr lvl="1"/>
            <a:endParaRPr lang="en-US" dirty="0">
              <a:sym typeface="Wingdings" panose="05000000000000000000" pitchFamily="2" charset="2"/>
            </a:endParaRPr>
          </a:p>
          <a:p>
            <a:pPr marL="0" indent="0">
              <a:buNone/>
            </a:pPr>
            <a:endParaRPr lang="en-US" dirty="0"/>
          </a:p>
        </p:txBody>
      </p:sp>
      <p:pic>
        <p:nvPicPr>
          <p:cNvPr id="4" name="Content Placeholder 3">
            <a:extLst>
              <a:ext uri="{FF2B5EF4-FFF2-40B4-BE49-F238E27FC236}">
                <a16:creationId xmlns:a16="http://schemas.microsoft.com/office/drawing/2014/main" id="{6B3B0376-F9C6-295B-A448-E57AFD00000D}"/>
              </a:ext>
            </a:extLst>
          </p:cNvPr>
          <p:cNvPicPr>
            <a:picLocks noChangeAspect="1"/>
          </p:cNvPicPr>
          <p:nvPr/>
        </p:nvPicPr>
        <p:blipFill rotWithShape="1">
          <a:blip r:embed="rId3"/>
          <a:srcRect b="-5007"/>
          <a:stretch/>
        </p:blipFill>
        <p:spPr bwMode="invGray">
          <a:xfrm>
            <a:off x="6891655" y="1721052"/>
            <a:ext cx="4848224" cy="3036578"/>
          </a:xfrm>
          <a:prstGeom prst="rect">
            <a:avLst/>
          </a:prstGeom>
          <a:solidFill>
            <a:schemeClr val="tx1"/>
          </a:solidFill>
        </p:spPr>
      </p:pic>
      <p:sp>
        <p:nvSpPr>
          <p:cNvPr id="5" name="object 10">
            <a:extLst>
              <a:ext uri="{FF2B5EF4-FFF2-40B4-BE49-F238E27FC236}">
                <a16:creationId xmlns:a16="http://schemas.microsoft.com/office/drawing/2014/main" id="{21877AE3-2E68-01CA-51AD-2183F9372CF8}"/>
              </a:ext>
            </a:extLst>
          </p:cNvPr>
          <p:cNvSpPr txBox="1"/>
          <p:nvPr/>
        </p:nvSpPr>
        <p:spPr>
          <a:xfrm>
            <a:off x="10032535" y="1803419"/>
            <a:ext cx="1538406" cy="328616"/>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lang="fr-FR" sz="900" b="1" dirty="0">
                <a:solidFill>
                  <a:srgbClr val="FFFFFF"/>
                </a:solidFill>
                <a:latin typeface="Montserrat"/>
                <a:cs typeface="Montserrat"/>
              </a:rPr>
              <a:t>Protéine de fusion (F)</a:t>
            </a:r>
          </a:p>
        </p:txBody>
      </p:sp>
      <p:cxnSp>
        <p:nvCxnSpPr>
          <p:cNvPr id="7" name="Elbow Connector 6">
            <a:extLst>
              <a:ext uri="{FF2B5EF4-FFF2-40B4-BE49-F238E27FC236}">
                <a16:creationId xmlns:a16="http://schemas.microsoft.com/office/drawing/2014/main" id="{F0B04890-6687-53A0-635F-F8A2BCAC56DF}"/>
              </a:ext>
            </a:extLst>
          </p:cNvPr>
          <p:cNvCxnSpPr>
            <a:cxnSpLocks/>
          </p:cNvCxnSpPr>
          <p:nvPr/>
        </p:nvCxnSpPr>
        <p:spPr>
          <a:xfrm flipV="1">
            <a:off x="9166225" y="1883802"/>
            <a:ext cx="940301" cy="151373"/>
          </a:xfrm>
          <a:prstGeom prst="bentConnector3">
            <a:avLst>
              <a:gd name="adj1" fmla="val 104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Footer Placeholder 57">
            <a:extLst>
              <a:ext uri="{FF2B5EF4-FFF2-40B4-BE49-F238E27FC236}">
                <a16:creationId xmlns:a16="http://schemas.microsoft.com/office/drawing/2014/main" id="{3560A8BE-F564-5028-2CDB-C72C6338F14A}"/>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extLst>
      <p:ext uri="{BB962C8B-B14F-4D97-AF65-F5344CB8AC3E}">
        <p14:creationId xmlns:p14="http://schemas.microsoft.com/office/powerpoint/2010/main" val="30506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583" rIns="0" bIns="0" rtlCol="0" anchor="t" anchorCtr="0">
            <a:spAutoFit/>
          </a:bodyPr>
          <a:lstStyle/>
          <a:p>
            <a:pPr marL="10583">
              <a:lnSpc>
                <a:spcPct val="100000"/>
              </a:lnSpc>
              <a:spcBef>
                <a:spcPts val="83"/>
              </a:spcBef>
            </a:pPr>
            <a:r>
              <a:rPr lang="fr-FR">
                <a:solidFill>
                  <a:srgbClr val="672672"/>
                </a:solidFill>
              </a:rPr>
              <a:t>Les risques les plus importants du VRS concernent les plus jeunes enfants</a:t>
            </a:r>
          </a:p>
        </p:txBody>
      </p:sp>
      <p:grpSp>
        <p:nvGrpSpPr>
          <p:cNvPr id="21" name="object 21"/>
          <p:cNvGrpSpPr/>
          <p:nvPr/>
        </p:nvGrpSpPr>
        <p:grpSpPr>
          <a:xfrm>
            <a:off x="1910639" y="2627207"/>
            <a:ext cx="9387946" cy="152929"/>
            <a:chOff x="2292766" y="3152648"/>
            <a:chExt cx="11265535" cy="183515"/>
          </a:xfrm>
        </p:grpSpPr>
        <p:sp>
          <p:nvSpPr>
            <p:cNvPr id="22" name="object 22"/>
            <p:cNvSpPr/>
            <p:nvPr/>
          </p:nvSpPr>
          <p:spPr>
            <a:xfrm>
              <a:off x="2635504"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3" name="object 23"/>
            <p:cNvSpPr/>
            <p:nvPr/>
          </p:nvSpPr>
          <p:spPr>
            <a:xfrm>
              <a:off x="5118671"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4" name="object 24"/>
            <p:cNvSpPr/>
            <p:nvPr/>
          </p:nvSpPr>
          <p:spPr>
            <a:xfrm>
              <a:off x="7601837"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5" name="object 25"/>
            <p:cNvSpPr/>
            <p:nvPr/>
          </p:nvSpPr>
          <p:spPr>
            <a:xfrm>
              <a:off x="10085006"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6" name="object 26"/>
            <p:cNvSpPr/>
            <p:nvPr/>
          </p:nvSpPr>
          <p:spPr>
            <a:xfrm>
              <a:off x="12568174" y="3152648"/>
              <a:ext cx="0" cy="183515"/>
            </a:xfrm>
            <a:custGeom>
              <a:avLst/>
              <a:gdLst/>
              <a:ahLst/>
              <a:cxnLst/>
              <a:rect l="l" t="t" r="r" b="b"/>
              <a:pathLst>
                <a:path h="183514">
                  <a:moveTo>
                    <a:pt x="0" y="183387"/>
                  </a:moveTo>
                  <a:lnTo>
                    <a:pt x="0"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sp>
          <p:nvSpPr>
            <p:cNvPr id="27" name="object 27"/>
            <p:cNvSpPr/>
            <p:nvPr/>
          </p:nvSpPr>
          <p:spPr>
            <a:xfrm>
              <a:off x="2292766" y="3329686"/>
              <a:ext cx="11265535" cy="0"/>
            </a:xfrm>
            <a:custGeom>
              <a:avLst/>
              <a:gdLst/>
              <a:ahLst/>
              <a:cxnLst/>
              <a:rect l="l" t="t" r="r" b="b"/>
              <a:pathLst>
                <a:path w="11265535">
                  <a:moveTo>
                    <a:pt x="0" y="0"/>
                  </a:moveTo>
                  <a:lnTo>
                    <a:pt x="11265408" y="0"/>
                  </a:lnTo>
                </a:path>
              </a:pathLst>
            </a:custGeom>
            <a:ln w="12700">
              <a:solidFill>
                <a:srgbClr val="939598"/>
              </a:solidFill>
            </a:ln>
          </p:spPr>
          <p:txBody>
            <a:bodyPr wrap="square" lIns="0" tIns="0" rIns="0" bIns="0" rtlCol="0"/>
            <a:lstStyle/>
            <a:p>
              <a:endParaRPr sz="1500">
                <a:latin typeface="Corbel" panose="020B0503020204020204" pitchFamily="34" charset="0"/>
              </a:endParaRPr>
            </a:p>
          </p:txBody>
        </p:sp>
      </p:grpSp>
      <p:sp>
        <p:nvSpPr>
          <p:cNvPr id="28" name="object 28"/>
          <p:cNvSpPr txBox="1"/>
          <p:nvPr/>
        </p:nvSpPr>
        <p:spPr>
          <a:xfrm>
            <a:off x="1900055" y="6378575"/>
            <a:ext cx="4128558" cy="138863"/>
          </a:xfrm>
          <a:prstGeom prst="rect">
            <a:avLst/>
          </a:prstGeom>
        </p:spPr>
        <p:txBody>
          <a:bodyPr vert="horz" wrap="square" lIns="0" tIns="10583" rIns="0" bIns="0" rtlCol="0">
            <a:spAutoFit/>
          </a:bodyPr>
          <a:lstStyle/>
          <a:p>
            <a:pPr marL="10583">
              <a:spcBef>
                <a:spcPts val="83"/>
              </a:spcBef>
            </a:pPr>
            <a:r>
              <a:rPr lang="fr-FR" sz="833">
                <a:solidFill>
                  <a:srgbClr val="231F20"/>
                </a:solidFill>
                <a:latin typeface="Corbel" panose="020B0503020204020204" pitchFamily="34" charset="0"/>
                <a:cs typeface="WorkSans-Light"/>
              </a:rPr>
              <a:t>Référence : Groupe d’étude PERCH. </a:t>
            </a:r>
            <a:r>
              <a:rPr lang="fr-FR" sz="833" i="1">
                <a:solidFill>
                  <a:srgbClr val="231F20"/>
                </a:solidFill>
                <a:latin typeface="Corbel" panose="020B0503020204020204" pitchFamily="34" charset="0"/>
                <a:cs typeface="WorkSans-Light"/>
              </a:rPr>
              <a:t>Lancet</a:t>
            </a:r>
            <a:r>
              <a:rPr lang="fr-FR" sz="833">
                <a:solidFill>
                  <a:srgbClr val="231F20"/>
                </a:solidFill>
                <a:latin typeface="Corbel" panose="020B0503020204020204" pitchFamily="34" charset="0"/>
                <a:cs typeface="WorkSans-Light"/>
              </a:rPr>
              <a:t>. 2019.</a:t>
            </a:r>
          </a:p>
        </p:txBody>
      </p:sp>
      <p:sp>
        <p:nvSpPr>
          <p:cNvPr id="30" name="object 30"/>
          <p:cNvSpPr/>
          <p:nvPr/>
        </p:nvSpPr>
        <p:spPr>
          <a:xfrm>
            <a:off x="2190750" y="2928620"/>
            <a:ext cx="2137833" cy="2881842"/>
          </a:xfrm>
          <a:custGeom>
            <a:avLst/>
            <a:gdLst/>
            <a:ahLst/>
            <a:cxnLst/>
            <a:rect l="l" t="t" r="r" b="b"/>
            <a:pathLst>
              <a:path w="2565400" h="3458209">
                <a:moveTo>
                  <a:pt x="2564892" y="0"/>
                </a:moveTo>
                <a:lnTo>
                  <a:pt x="0" y="0"/>
                </a:lnTo>
                <a:lnTo>
                  <a:pt x="0" y="3457955"/>
                </a:lnTo>
                <a:lnTo>
                  <a:pt x="2564892" y="3457955"/>
                </a:lnTo>
                <a:lnTo>
                  <a:pt x="2564892" y="0"/>
                </a:lnTo>
                <a:close/>
              </a:path>
            </a:pathLst>
          </a:custGeom>
          <a:gradFill>
            <a:gsLst>
              <a:gs pos="0">
                <a:schemeClr val="bg1"/>
              </a:gs>
              <a:gs pos="100000">
                <a:schemeClr val="accent5"/>
              </a:gs>
            </a:gsLst>
            <a:lin ang="10800000" scaled="0"/>
          </a:gradFill>
        </p:spPr>
        <p:txBody>
          <a:bodyPr wrap="square" lIns="0" tIns="0" rIns="0" bIns="0" rtlCol="0"/>
          <a:lstStyle/>
          <a:p>
            <a:endParaRPr sz="1500">
              <a:latin typeface="Corbel" panose="020B0503020204020204" pitchFamily="34" charset="0"/>
            </a:endParaRPr>
          </a:p>
        </p:txBody>
      </p:sp>
      <p:sp>
        <p:nvSpPr>
          <p:cNvPr id="31" name="object 31"/>
          <p:cNvSpPr/>
          <p:nvPr/>
        </p:nvSpPr>
        <p:spPr>
          <a:xfrm>
            <a:off x="3733800" y="3241463"/>
            <a:ext cx="6843183" cy="1483254"/>
          </a:xfrm>
          <a:custGeom>
            <a:avLst/>
            <a:gdLst/>
            <a:ahLst/>
            <a:cxnLst/>
            <a:rect l="l" t="t" r="r" b="b"/>
            <a:pathLst>
              <a:path w="8211820" h="1779904">
                <a:moveTo>
                  <a:pt x="8211311" y="0"/>
                </a:moveTo>
                <a:lnTo>
                  <a:pt x="0" y="0"/>
                </a:lnTo>
                <a:lnTo>
                  <a:pt x="0" y="1779524"/>
                </a:lnTo>
                <a:lnTo>
                  <a:pt x="8211311" y="1779524"/>
                </a:lnTo>
                <a:lnTo>
                  <a:pt x="8211311" y="0"/>
                </a:lnTo>
                <a:close/>
              </a:path>
            </a:pathLst>
          </a:custGeom>
          <a:solidFill>
            <a:srgbClr val="231F20"/>
          </a:solidFill>
        </p:spPr>
        <p:txBody>
          <a:bodyPr wrap="square" lIns="0" tIns="0" rIns="0" bIns="0" rtlCol="0"/>
          <a:lstStyle/>
          <a:p>
            <a:endParaRPr sz="1500" dirty="0">
              <a:latin typeface="Corbel" panose="020B0503020204020204" pitchFamily="34" charset="0"/>
            </a:endParaRPr>
          </a:p>
        </p:txBody>
      </p:sp>
      <p:sp>
        <p:nvSpPr>
          <p:cNvPr id="35" name="object 35"/>
          <p:cNvSpPr txBox="1"/>
          <p:nvPr/>
        </p:nvSpPr>
        <p:spPr>
          <a:xfrm>
            <a:off x="3813807" y="2350711"/>
            <a:ext cx="903817" cy="222283"/>
          </a:xfrm>
          <a:prstGeom prst="rect">
            <a:avLst/>
          </a:prstGeom>
        </p:spPr>
        <p:txBody>
          <a:bodyPr vert="horz" wrap="square" lIns="0" tIns="10583" rIns="0" bIns="0" rtlCol="0">
            <a:spAutoFit/>
          </a:bodyPr>
          <a:lstStyle/>
          <a:p>
            <a:pPr marL="10583" algn="ctr">
              <a:spcBef>
                <a:spcPts val="83"/>
              </a:spcBef>
            </a:pPr>
            <a:r>
              <a:rPr lang="fr-FR" sz="1375" b="1">
                <a:solidFill>
                  <a:srgbClr val="D71E62"/>
                </a:solidFill>
                <a:latin typeface="Corbel" panose="020B0503020204020204" pitchFamily="34" charset="0"/>
                <a:cs typeface="Montserrat-ExtraBold"/>
              </a:rPr>
              <a:t>6 mois</a:t>
            </a:r>
          </a:p>
        </p:txBody>
      </p:sp>
      <p:sp>
        <p:nvSpPr>
          <p:cNvPr id="39" name="TextBox 38">
            <a:extLst>
              <a:ext uri="{FF2B5EF4-FFF2-40B4-BE49-F238E27FC236}">
                <a16:creationId xmlns:a16="http://schemas.microsoft.com/office/drawing/2014/main" id="{3CD52A98-0721-043D-9F26-445C0B277E24}"/>
              </a:ext>
            </a:extLst>
          </p:cNvPr>
          <p:cNvSpPr txBox="1"/>
          <p:nvPr/>
        </p:nvSpPr>
        <p:spPr>
          <a:xfrm>
            <a:off x="4052607" y="3197057"/>
            <a:ext cx="6286812" cy="1077218"/>
          </a:xfrm>
          <a:prstGeom prst="rect">
            <a:avLst/>
          </a:prstGeom>
          <a:noFill/>
        </p:spPr>
        <p:txBody>
          <a:bodyPr wrap="square" lIns="0" rIns="0">
            <a:spAutoFit/>
          </a:bodyPr>
          <a:lstStyle/>
          <a:p>
            <a:pPr algn="ctr"/>
            <a:r>
              <a:rPr lang="fr-FR" sz="4000" b="1" dirty="0">
                <a:solidFill>
                  <a:srgbClr val="D61E62"/>
                </a:solidFill>
                <a:effectLst/>
                <a:latin typeface="Corbel" panose="020B0503020204020204" pitchFamily="34" charset="0"/>
                <a:ea typeface="+mn-ea"/>
                <a:cs typeface="+mn-cs"/>
              </a:rPr>
              <a:t>1 </a:t>
            </a:r>
            <a:r>
              <a:rPr lang="fr-FR" sz="1600" b="1" dirty="0">
                <a:solidFill>
                  <a:schemeClr val="bg1"/>
                </a:solidFill>
                <a:effectLst/>
                <a:latin typeface="Corbel" panose="020B0503020204020204" pitchFamily="34" charset="0"/>
                <a:ea typeface="+mn-ea"/>
                <a:cs typeface="+mn-cs"/>
              </a:rPr>
              <a:t>DÉCÈS SUR </a:t>
            </a:r>
            <a:r>
              <a:rPr kumimoji="0" lang="fr-FR" sz="4000" b="1" i="0" u="none" strike="noStrike" cap="none" normalizeH="0" baseline="0" noProof="0" dirty="0">
                <a:ln>
                  <a:noFill/>
                </a:ln>
                <a:solidFill>
                  <a:srgbClr val="D61E62"/>
                </a:solidFill>
                <a:effectLst/>
                <a:uLnTx/>
                <a:uFillTx/>
                <a:latin typeface="Corbel" panose="020B0503020204020204" pitchFamily="34" charset="0"/>
                <a:ea typeface="+mn-ea"/>
                <a:cs typeface="+mn-cs"/>
              </a:rPr>
              <a:t>28</a:t>
            </a:r>
          </a:p>
          <a:p>
            <a:pPr algn="ctr"/>
            <a:r>
              <a:rPr lang="fr-FR" sz="2400" b="1" dirty="0">
                <a:solidFill>
                  <a:schemeClr val="accent1"/>
                </a:solidFill>
                <a:latin typeface="Corbel" panose="020B0503020204020204" pitchFamily="34" charset="0"/>
              </a:rPr>
              <a:t>avant l’âge de</a:t>
            </a:r>
            <a:r>
              <a:rPr lang="fr-FR" sz="2400" b="1" dirty="0">
                <a:solidFill>
                  <a:schemeClr val="bg1"/>
                </a:solidFill>
                <a:latin typeface="Corbel" panose="020B0503020204020204" pitchFamily="34" charset="0"/>
              </a:rPr>
              <a:t> 6 mois</a:t>
            </a:r>
            <a:r>
              <a:rPr lang="fr-FR" sz="2400" b="1" dirty="0">
                <a:solidFill>
                  <a:schemeClr val="accent1"/>
                </a:solidFill>
                <a:latin typeface="Corbel" panose="020B0503020204020204" pitchFamily="34" charset="0"/>
              </a:rPr>
              <a:t> est dû au VRS dans le monde</a:t>
            </a:r>
            <a:r>
              <a:rPr lang="fr-FR" sz="2400" b="1" baseline="30000" dirty="0">
                <a:solidFill>
                  <a:schemeClr val="bg1"/>
                </a:solidFill>
                <a:latin typeface="Corbel" panose="020B0503020204020204" pitchFamily="34" charset="0"/>
              </a:rPr>
              <a:t>1</a:t>
            </a:r>
          </a:p>
        </p:txBody>
      </p:sp>
      <p:sp>
        <p:nvSpPr>
          <p:cNvPr id="40" name="TextBox 39">
            <a:extLst>
              <a:ext uri="{FF2B5EF4-FFF2-40B4-BE49-F238E27FC236}">
                <a16:creationId xmlns:a16="http://schemas.microsoft.com/office/drawing/2014/main" id="{074B31E9-DE2F-B297-5F75-46FEA9E322FC}"/>
              </a:ext>
            </a:extLst>
          </p:cNvPr>
          <p:cNvSpPr txBox="1"/>
          <p:nvPr/>
        </p:nvSpPr>
        <p:spPr>
          <a:xfrm>
            <a:off x="4901289" y="4848119"/>
            <a:ext cx="4508204" cy="646331"/>
          </a:xfrm>
          <a:prstGeom prst="rect">
            <a:avLst/>
          </a:prstGeom>
          <a:noFill/>
        </p:spPr>
        <p:txBody>
          <a:bodyPr wrap="square" lIns="0" rIns="0">
            <a:spAutoFit/>
          </a:bodyPr>
          <a:lstStyle/>
          <a:p>
            <a:pPr algn="ctr"/>
            <a:r>
              <a:rPr lang="fr-FR">
                <a:latin typeface="Corbel" panose="020B0503020204020204" pitchFamily="34" charset="0"/>
              </a:rPr>
              <a:t>Plus grave au cours des premiers mois de vie en raison du petit diamètre des voies respiratoires qui s’obstruent plus facilement.</a:t>
            </a:r>
          </a:p>
        </p:txBody>
      </p:sp>
      <p:pic>
        <p:nvPicPr>
          <p:cNvPr id="44" name="Picture 43" descr="Icon&#10;&#10;Description automatically generated">
            <a:extLst>
              <a:ext uri="{FF2B5EF4-FFF2-40B4-BE49-F238E27FC236}">
                <a16:creationId xmlns:a16="http://schemas.microsoft.com/office/drawing/2014/main" id="{A5229F11-4C6E-CB05-96D7-DB74AA3982F4}"/>
              </a:ext>
            </a:extLst>
          </p:cNvPr>
          <p:cNvPicPr>
            <a:picLocks noChangeAspect="1"/>
          </p:cNvPicPr>
          <p:nvPr/>
        </p:nvPicPr>
        <p:blipFill>
          <a:blip r:embed="rId3"/>
          <a:stretch>
            <a:fillRect/>
          </a:stretch>
        </p:blipFill>
        <p:spPr>
          <a:xfrm>
            <a:off x="2047246" y="1961479"/>
            <a:ext cx="287007" cy="554220"/>
          </a:xfrm>
          <a:prstGeom prst="rect">
            <a:avLst/>
          </a:prstGeom>
        </p:spPr>
      </p:pic>
      <p:pic>
        <p:nvPicPr>
          <p:cNvPr id="45" name="Picture 44" descr="Icon&#10;&#10;Description automatically generated">
            <a:extLst>
              <a:ext uri="{FF2B5EF4-FFF2-40B4-BE49-F238E27FC236}">
                <a16:creationId xmlns:a16="http://schemas.microsoft.com/office/drawing/2014/main" id="{6839AA48-1A69-C99C-A91A-840FC1A8D7FD}"/>
              </a:ext>
            </a:extLst>
          </p:cNvPr>
          <p:cNvPicPr>
            <a:picLocks noChangeAspect="1"/>
          </p:cNvPicPr>
          <p:nvPr/>
        </p:nvPicPr>
        <p:blipFill>
          <a:blip r:embed="rId4"/>
          <a:stretch>
            <a:fillRect/>
          </a:stretch>
        </p:blipFill>
        <p:spPr>
          <a:xfrm>
            <a:off x="4008243" y="1873642"/>
            <a:ext cx="514633" cy="484943"/>
          </a:xfrm>
          <a:prstGeom prst="rect">
            <a:avLst/>
          </a:prstGeom>
        </p:spPr>
      </p:pic>
      <p:pic>
        <p:nvPicPr>
          <p:cNvPr id="46" name="Picture 45" descr="Icon&#10;&#10;Description automatically generated">
            <a:extLst>
              <a:ext uri="{FF2B5EF4-FFF2-40B4-BE49-F238E27FC236}">
                <a16:creationId xmlns:a16="http://schemas.microsoft.com/office/drawing/2014/main" id="{C7A50474-BC70-B150-FCFD-F1F9B3FA1042}"/>
              </a:ext>
            </a:extLst>
          </p:cNvPr>
          <p:cNvPicPr>
            <a:picLocks noChangeAspect="1"/>
          </p:cNvPicPr>
          <p:nvPr/>
        </p:nvPicPr>
        <p:blipFill>
          <a:blip r:embed="rId5"/>
          <a:stretch>
            <a:fillRect/>
          </a:stretch>
        </p:blipFill>
        <p:spPr>
          <a:xfrm>
            <a:off x="10127091" y="1479867"/>
            <a:ext cx="692775" cy="1039163"/>
          </a:xfrm>
          <a:prstGeom prst="rect">
            <a:avLst/>
          </a:prstGeom>
        </p:spPr>
      </p:pic>
      <p:pic>
        <p:nvPicPr>
          <p:cNvPr id="47" name="Picture 46" descr="Icon&#10;&#10;Description automatically generated">
            <a:extLst>
              <a:ext uri="{FF2B5EF4-FFF2-40B4-BE49-F238E27FC236}">
                <a16:creationId xmlns:a16="http://schemas.microsoft.com/office/drawing/2014/main" id="{ACCD819B-23A7-5A04-883A-0BDDA1836BBC}"/>
              </a:ext>
            </a:extLst>
          </p:cNvPr>
          <p:cNvPicPr>
            <a:picLocks noChangeAspect="1"/>
          </p:cNvPicPr>
          <p:nvPr/>
        </p:nvPicPr>
        <p:blipFill>
          <a:blip r:embed="rId6"/>
          <a:stretch>
            <a:fillRect/>
          </a:stretch>
        </p:blipFill>
        <p:spPr>
          <a:xfrm>
            <a:off x="6103626" y="1822086"/>
            <a:ext cx="475046" cy="722466"/>
          </a:xfrm>
          <a:prstGeom prst="rect">
            <a:avLst/>
          </a:prstGeom>
        </p:spPr>
      </p:pic>
      <p:pic>
        <p:nvPicPr>
          <p:cNvPr id="48" name="Picture 47" descr="Icon&#10;&#10;Description automatically generated">
            <a:extLst>
              <a:ext uri="{FF2B5EF4-FFF2-40B4-BE49-F238E27FC236}">
                <a16:creationId xmlns:a16="http://schemas.microsoft.com/office/drawing/2014/main" id="{3FD1A046-BEA2-B2E0-A2E3-7B8E90F52EF0}"/>
              </a:ext>
            </a:extLst>
          </p:cNvPr>
          <p:cNvPicPr>
            <a:picLocks noChangeAspect="1"/>
          </p:cNvPicPr>
          <p:nvPr/>
        </p:nvPicPr>
        <p:blipFill>
          <a:blip r:embed="rId7"/>
          <a:stretch>
            <a:fillRect/>
          </a:stretch>
        </p:blipFill>
        <p:spPr>
          <a:xfrm>
            <a:off x="8062732" y="1688994"/>
            <a:ext cx="682879" cy="851124"/>
          </a:xfrm>
          <a:prstGeom prst="rect">
            <a:avLst/>
          </a:prstGeom>
        </p:spPr>
      </p:pic>
      <p:sp>
        <p:nvSpPr>
          <p:cNvPr id="3" name="Footer Placeholder 57">
            <a:extLst>
              <a:ext uri="{FF2B5EF4-FFF2-40B4-BE49-F238E27FC236}">
                <a16:creationId xmlns:a16="http://schemas.microsoft.com/office/drawing/2014/main" id="{691D46EC-1DC4-192A-1D9C-48FF9EBAC3C5}"/>
              </a:ext>
            </a:extLst>
          </p:cNvPr>
          <p:cNvSpPr>
            <a:spLocks noGrp="1"/>
          </p:cNvSpPr>
          <p:nvPr>
            <p:ph type="ftr" sz="quarter" idx="3"/>
          </p:nvPr>
        </p:nvSpPr>
        <p:spPr>
          <a:xfrm>
            <a:off x="6866666" y="6548086"/>
            <a:ext cx="4873214" cy="173389"/>
          </a:xfrm>
        </p:spPr>
        <p:txBody>
          <a:bodyPr/>
          <a:lstStyle/>
          <a:p>
            <a:r>
              <a:rPr lang="fr-FR" dirty="0"/>
              <a:t>Diapositive originale élaborée par l’Organisation mondiale de la santé et PATH. Janvier 2026</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troduc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ase Burde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coming Products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ad to Preven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12157</Words>
  <Application>Microsoft Office PowerPoint</Application>
  <PresentationFormat>Widescreen</PresentationFormat>
  <Paragraphs>802</Paragraphs>
  <Slides>34</Slides>
  <Notes>31</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34</vt:i4>
      </vt:variant>
    </vt:vector>
  </HeadingPairs>
  <TitlesOfParts>
    <vt:vector size="57" baseType="lpstr">
      <vt:lpstr>Aptos</vt:lpstr>
      <vt:lpstr>Arial</vt:lpstr>
      <vt:lpstr>Arial Narrow</vt:lpstr>
      <vt:lpstr>Calibri</vt:lpstr>
      <vt:lpstr>Corbel</vt:lpstr>
      <vt:lpstr>Courier New</vt:lpstr>
      <vt:lpstr>Invention</vt:lpstr>
      <vt:lpstr>Montserrat</vt:lpstr>
      <vt:lpstr>Montserrat Light</vt:lpstr>
      <vt:lpstr>Montserrat Medium</vt:lpstr>
      <vt:lpstr>Montserrat-SemiBold</vt:lpstr>
      <vt:lpstr>Open Sans</vt:lpstr>
      <vt:lpstr>Poppins</vt:lpstr>
      <vt:lpstr>Segoe UI</vt:lpstr>
      <vt:lpstr>Shaker 2 Lancet Regular</vt:lpstr>
      <vt:lpstr>Symbol</vt:lpstr>
      <vt:lpstr>Times New Roman</vt:lpstr>
      <vt:lpstr>Wingdings</vt:lpstr>
      <vt:lpstr>WorkSans-Light</vt:lpstr>
      <vt:lpstr>Introduction Section</vt:lpstr>
      <vt:lpstr>Disease Burden Section</vt:lpstr>
      <vt:lpstr>Incoming Products Section</vt:lpstr>
      <vt:lpstr>Road to Prevention Section</vt:lpstr>
      <vt:lpstr>Élargir l'accès à la prévention du VIRUS RESPIRATOIRE SYNCYTIAL</vt:lpstr>
      <vt:lpstr>Pourquoi se concentrer sur le virus respiratoire syncytial (VRS) ? Et pourquoi maintenant ?</vt:lpstr>
      <vt:lpstr>Ordre du jour</vt:lpstr>
      <vt:lpstr>Charge de morbidité de l’infection à VRS</vt:lpstr>
      <vt:lpstr>La pneumonie est la première cause de mortalité infantile dans le monde</vt:lpstr>
      <vt:lpstr>Charge de morbidité annuelle mondiale du VRS chez les enfants (&lt;5 ans)</vt:lpstr>
      <vt:lpstr>Qu’est-ce que le VRS ?</vt:lpstr>
      <vt:lpstr>À propos du virus</vt:lpstr>
      <vt:lpstr>Les risques les plus importants du VRS concernent les plus jeunes enfants</vt:lpstr>
      <vt:lpstr>98 % de la mortalité pédiatrique due au VRS survient dans les économies à faible revenu et à revenu intermédiaire1</vt:lpstr>
      <vt:lpstr>Dépistage et surveillance : situation actuelle</vt:lpstr>
      <vt:lpstr>Traitement et prévention actuels pour les nourrissons</vt:lpstr>
      <vt:lpstr>Étude PERCH (Pneumonia Etiology Research for Child Health) 10 principales causes de pneumonie grave avant l’âge de 5 ans dans 7 pays d’Afrique et d’Asie</vt:lpstr>
      <vt:lpstr>Étude sur l’étiologie des infections néonatales en Asie du Sud (ANISA) 10 principales causes d’infections communautaires graves chez les nouveau-nés dans 3 pays d’Asie du Sud</vt:lpstr>
      <vt:lpstr>Les stratégies de prévention du VRS doivent tenir compte de la saisonnalité L’activité saisonnière du virus est observée dans de nombreuses régions du monde, mais peut durer toute l’année dans d’autres1.</vt:lpstr>
      <vt:lpstr>L’infection à VRS met à rude épreuve les systèmes de santé et les moyens de subsistance</vt:lpstr>
      <vt:lpstr>Nouveaux produits de prévention :</vt:lpstr>
      <vt:lpstr>Nouvel espoir de prévention du VRS chez les nourrissons : relance du développement de produits</vt:lpstr>
      <vt:lpstr>Émergence de nouveaux produits de prévention en début de vie</vt:lpstr>
      <vt:lpstr>La protection maternelle conférée par le vaccin contre le VRS reste élevée jusqu’à 6 mois après la naissance Résultats d’une étude clinique de phase III</vt:lpstr>
      <vt:lpstr>L’AcM à longue durée d’action (nirsévimab) offre une protection élevée contre l’infection à VRS chez les nourrissons à 150 jours </vt:lpstr>
      <vt:lpstr>Un autre AcM à longue durée d’action contre le VRS, le clesrovimab (Merck/MSD) Augmentation de la protection avec la gravité de la maladie</vt:lpstr>
      <vt:lpstr>Disponibilité des produits d’immunisation contre le VRS pour les pays éligibles au soutien de Gavi</vt:lpstr>
      <vt:lpstr>Vers la  prévention du VRS :</vt:lpstr>
      <vt:lpstr>L’accès mondial dépend du soutien de Gavi, l’Alliance du vaccin</vt:lpstr>
      <vt:lpstr>L’administration des produits dépendra de la coordination entre deux plateformes</vt:lpstr>
      <vt:lpstr>Considérations relatives au programme : avantages</vt:lpstr>
      <vt:lpstr>Considérations relatives au programme : défis</vt:lpstr>
      <vt:lpstr>Ajout du VRS au programme de santé publique en tant que nouvelle maladie cible</vt:lpstr>
      <vt:lpstr>L’impact sur la santé publique</vt:lpstr>
      <vt:lpstr>Prise de décision et mise en œuvre dans les pays</vt:lpstr>
      <vt:lpstr>Des progrès sont en cours, mais des efforts supplémentaires sont nécessaires</vt:lpstr>
      <vt:lpstr>Que peuvent faire les pays aujourd’hui ?</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245</cp:revision>
  <dcterms:created xsi:type="dcterms:W3CDTF">2022-11-28T19:56:04Z</dcterms:created>
  <dcterms:modified xsi:type="dcterms:W3CDTF">2026-01-26T20:46:09Z</dcterms:modified>
</cp:coreProperties>
</file>